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6"/>
  </p:sldMasterIdLst>
  <p:notesMasterIdLst>
    <p:notesMasterId r:id="rId52"/>
  </p:notesMasterIdLst>
  <p:sldIdLst>
    <p:sldId id="871" r:id="rId7"/>
    <p:sldId id="1683" r:id="rId8"/>
    <p:sldId id="1201" r:id="rId9"/>
    <p:sldId id="1682" r:id="rId10"/>
    <p:sldId id="1202" r:id="rId11"/>
    <p:sldId id="1204" r:id="rId12"/>
    <p:sldId id="1687" r:id="rId13"/>
    <p:sldId id="1649" r:id="rId14"/>
    <p:sldId id="1189" r:id="rId15"/>
    <p:sldId id="1187" r:id="rId16"/>
    <p:sldId id="1654" r:id="rId17"/>
    <p:sldId id="1655" r:id="rId18"/>
    <p:sldId id="1680" r:id="rId19"/>
    <p:sldId id="1658" r:id="rId20"/>
    <p:sldId id="1661" r:id="rId21"/>
    <p:sldId id="1688" r:id="rId22"/>
    <p:sldId id="1203" r:id="rId23"/>
    <p:sldId id="394" r:id="rId24"/>
    <p:sldId id="1366" r:id="rId25"/>
    <p:sldId id="1367" r:id="rId26"/>
    <p:sldId id="1368" r:id="rId27"/>
    <p:sldId id="1645" r:id="rId28"/>
    <p:sldId id="1205" r:id="rId29"/>
    <p:sldId id="1639" r:id="rId30"/>
    <p:sldId id="1640" r:id="rId31"/>
    <p:sldId id="1643" r:id="rId32"/>
    <p:sldId id="1636" r:id="rId33"/>
    <p:sldId id="1652" r:id="rId34"/>
    <p:sldId id="1644" r:id="rId35"/>
    <p:sldId id="1646" r:id="rId36"/>
    <p:sldId id="1647" r:id="rId37"/>
    <p:sldId id="1685" r:id="rId38"/>
    <p:sldId id="1632" r:id="rId39"/>
    <p:sldId id="1684" r:id="rId40"/>
    <p:sldId id="1648" r:id="rId41"/>
    <p:sldId id="1631" r:id="rId42"/>
    <p:sldId id="1638" r:id="rId43"/>
    <p:sldId id="842" r:id="rId44"/>
    <p:sldId id="978" r:id="rId45"/>
    <p:sldId id="1690" r:id="rId46"/>
    <p:sldId id="1689" r:id="rId47"/>
    <p:sldId id="1676" r:id="rId48"/>
    <p:sldId id="1673" r:id="rId49"/>
    <p:sldId id="1642" r:id="rId50"/>
    <p:sldId id="1663" r:id="rId5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 Abrams" initials="TA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827"/>
    <a:srgbClr val="549A5B"/>
    <a:srgbClr val="0432FF"/>
    <a:srgbClr val="4845E8"/>
    <a:srgbClr val="007FFF"/>
    <a:srgbClr val="1F497D"/>
    <a:srgbClr val="0070C0"/>
    <a:srgbClr val="43C2F0"/>
    <a:srgbClr val="54C7F0"/>
    <a:srgbClr val="FFE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43" autoAdjust="0"/>
    <p:restoredTop sz="93588" autoAdjust="0"/>
  </p:normalViewPr>
  <p:slideViewPr>
    <p:cSldViewPr snapToGrid="0">
      <p:cViewPr varScale="1">
        <p:scale>
          <a:sx n="108" d="100"/>
          <a:sy n="108" d="100"/>
        </p:scale>
        <p:origin x="26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0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1495D0-2600-074B-8B11-08EF2E202E27}" type="datetimeFigureOut">
              <a:rPr lang="en-US"/>
              <a:pPr>
                <a:defRPr/>
              </a:pPr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6CD3D00-B53C-954D-BD0B-77740C195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12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A7BA0-34F7-334A-89E6-35EDFBEA113D}" type="slidenum">
              <a:rPr lang="en-US">
                <a:latin typeface="Times" pitchFamily="29" charset="0"/>
              </a:rPr>
              <a:pPr/>
              <a:t>1</a:t>
            </a:fld>
            <a:endParaRPr lang="en-US">
              <a:latin typeface="Times" pitchFamily="29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Times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05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haping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=0.4+2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haping, 𝑆=0.4+2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58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haping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=0.4+2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haping, 𝑆=0.4+2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76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haping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=0.4+2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haping, 𝑆=0.4+2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0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haping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=0.4+2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haping, 𝑆=0.4+2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haping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=0.4+2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haping, 𝑆=0.4+2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SUPER</a:t>
            </a:r>
            <a:r>
              <a:rPr lang="en-US" baseline="0" dirty="0"/>
              <a:t> H PART. Shaping is key. NOT ARGUE ONE SPOT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04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SMARTER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1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14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70214"/>
            <a:ext cx="7315200" cy="3557361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38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8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133929"/>
            <a:ext cx="2743200" cy="49922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33929"/>
            <a:ext cx="8026400" cy="4992234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2376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 userDrawn="1"/>
        </p:nvSpPr>
        <p:spPr bwMode="auto">
          <a:xfrm>
            <a:off x="1" y="6374748"/>
            <a:ext cx="11988031" cy="483253"/>
          </a:xfrm>
          <a:prstGeom prst="rect">
            <a:avLst/>
          </a:prstGeom>
          <a:solidFill>
            <a:srgbClr val="00418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 dirty="0">
              <a:latin typeface="Arial" pitchFamily="-108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12192000" cy="95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096000"/>
            <a:ext cx="12192000" cy="762000"/>
          </a:xfrm>
          <a:prstGeom prst="rect">
            <a:avLst/>
          </a:prstGeom>
          <a:solidFill>
            <a:srgbClr val="00418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sz="1800" dirty="0">
              <a:latin typeface="Arial" pitchFamily="-108" charset="0"/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06016" y="6131020"/>
            <a:ext cx="1625984" cy="72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/>
          <p:cNvSpPr txBox="1">
            <a:spLocks noChangeArrowheads="1"/>
          </p:cNvSpPr>
          <p:nvPr userDrawn="1"/>
        </p:nvSpPr>
        <p:spPr bwMode="auto">
          <a:xfrm>
            <a:off x="10402455" y="6401362"/>
            <a:ext cx="1266152" cy="24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bg1"/>
                </a:solidFill>
                <a:latin typeface="Arial Narrow" pitchFamily="-110" charset="0"/>
              </a:rPr>
              <a:t>049-10/TST/jy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4298757" y="6387353"/>
            <a:ext cx="3519440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latin typeface="Arial Narrow"/>
                <a:ea typeface="Helvetica" pitchFamily="-108" charset="0"/>
                <a:cs typeface="Arial Narrow"/>
              </a:rPr>
              <a:t>TS Taylor/OS-DOE/Mar 2010</a:t>
            </a:r>
            <a:endParaRPr lang="en-US" sz="1100" dirty="0">
              <a:solidFill>
                <a:srgbClr val="FFFFFF"/>
              </a:solidFill>
              <a:latin typeface="Arial Narrow"/>
              <a:ea typeface="Helvetica" pitchFamily="-108" charset="0"/>
              <a:cs typeface="Arial Narrow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473365" y="6589060"/>
            <a:ext cx="11083636" cy="26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981" tIns="40991" rIns="81981" bIns="40991">
            <a:prstTxWarp prst="textNoShape">
              <a:avLst/>
            </a:prstTxWarp>
          </a:bodyPr>
          <a:lstStyle/>
          <a:p>
            <a:pPr algn="ctr">
              <a:defRPr/>
            </a:pPr>
            <a:fld id="{1106347E-05EA-864F-8B87-1DD6DF53C4E6}" type="slidenum">
              <a:rPr lang="ko-KR" altLang="en-US" sz="900">
                <a:solidFill>
                  <a:schemeClr val="bg1"/>
                </a:solidFill>
                <a:latin typeface="Century Gothic" charset="0"/>
                <a:ea typeface="Gulim" pitchFamily="34" charset="-127"/>
                <a:cs typeface="Gulim" pitchFamily="34" charset="-127"/>
              </a:rPr>
              <a:pPr algn="ctr">
                <a:defRPr/>
              </a:pPr>
              <a:t>‹#›</a:t>
            </a:fld>
            <a:endParaRPr lang="en-US" altLang="ko-KR" sz="900" dirty="0">
              <a:solidFill>
                <a:schemeClr val="bg1"/>
              </a:solidFill>
              <a:latin typeface="Times" charset="0"/>
              <a:ea typeface="Gulim" pitchFamily="34" charset="-127"/>
              <a:cs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90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9237"/>
            <a:ext cx="10972800" cy="4754563"/>
          </a:xfrm>
        </p:spPr>
        <p:txBody>
          <a:bodyPr/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2pPr marL="539496" indent="-201168">
              <a:spcBef>
                <a:spcPts val="300"/>
              </a:spcBef>
              <a:tabLst/>
              <a:defRPr/>
            </a:lvl2pPr>
            <a:lvl3pPr marL="877824" indent="-177800">
              <a:spcBef>
                <a:spcPts val="300"/>
              </a:spcBef>
              <a:tabLst/>
              <a:defRPr sz="1800" i="1"/>
            </a:lvl3pPr>
            <a:lvl4pPr marL="1206500" indent="-176213"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8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01B70-A3BE-7C4E-8556-0C2B467CDA0A}"/>
              </a:ext>
            </a:extLst>
          </p:cNvPr>
          <p:cNvSpPr/>
          <p:nvPr userDrawn="1"/>
        </p:nvSpPr>
        <p:spPr>
          <a:xfrm>
            <a:off x="0" y="0"/>
            <a:ext cx="12192000" cy="6875538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9237"/>
            <a:ext cx="10972800" cy="4754563"/>
          </a:xfrm>
        </p:spPr>
        <p:txBody>
          <a:bodyPr/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>
                  <a:lumMod val="20000"/>
                  <a:lumOff val="80000"/>
                </a:schemeClr>
              </a:buClr>
              <a:buSzTx/>
              <a:buFont typeface="Arial"/>
              <a:buChar char="•"/>
              <a:tabLst/>
              <a:defRPr b="1">
                <a:solidFill>
                  <a:schemeClr val="bg1"/>
                </a:solidFill>
              </a:defRPr>
            </a:lvl1pPr>
            <a:lvl2pPr marL="539496" indent="-201168">
              <a:spcBef>
                <a:spcPts val="300"/>
              </a:spcBef>
              <a:buClr>
                <a:schemeClr val="tx2">
                  <a:lumMod val="20000"/>
                  <a:lumOff val="80000"/>
                </a:schemeClr>
              </a:buClr>
              <a:tabLst/>
              <a:defRPr b="1">
                <a:solidFill>
                  <a:schemeClr val="bg1"/>
                </a:solidFill>
              </a:defRPr>
            </a:lvl2pPr>
            <a:lvl3pPr marL="877824" indent="-177800">
              <a:spcBef>
                <a:spcPts val="300"/>
              </a:spcBef>
              <a:buClr>
                <a:schemeClr val="tx2">
                  <a:lumMod val="20000"/>
                  <a:lumOff val="80000"/>
                </a:schemeClr>
              </a:buClr>
              <a:tabLst/>
              <a:defRPr sz="1800" b="1" i="1">
                <a:solidFill>
                  <a:schemeClr val="bg1"/>
                </a:solidFill>
              </a:defRPr>
            </a:lvl3pPr>
            <a:lvl4pPr marL="1206500" indent="-176213">
              <a:buClr>
                <a:schemeClr val="tx2">
                  <a:lumMod val="20000"/>
                  <a:lumOff val="80000"/>
                </a:schemeClr>
              </a:buClr>
              <a:buSzPct val="80000"/>
              <a:buFont typeface="Wingdings" pitchFamily="2" charset="2"/>
              <a:buChar char="Ø"/>
              <a:tabLst/>
              <a:defRPr sz="1600" b="1">
                <a:solidFill>
                  <a:schemeClr val="bg1"/>
                </a:solidFill>
              </a:defRPr>
            </a:lvl4pPr>
            <a:lvl5pPr>
              <a:buClr>
                <a:schemeClr val="tx2">
                  <a:lumMod val="20000"/>
                  <a:lumOff val="80000"/>
                </a:schemeClr>
              </a:buCl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endParaRPr lang="en-US" dirty="0"/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C9103837-0F70-B642-AA90-F00AEDB2B17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003F73"/>
              </a:clrFrom>
              <a:clrTo>
                <a:srgbClr val="003F73">
                  <a:alpha val="0"/>
                </a:srgbClr>
              </a:clrTo>
            </a:clrChange>
          </a:blip>
          <a:srcRect l="1115" t="2021" r="695" b="2805"/>
          <a:stretch/>
        </p:blipFill>
        <p:spPr bwMode="auto">
          <a:xfrm>
            <a:off x="149167" y="6134988"/>
            <a:ext cx="1273233" cy="7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52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Lucida Grande"/>
              <a:buChar char="−"/>
              <a:defRPr sz="1800">
                <a:solidFill>
                  <a:srgbClr val="000000"/>
                </a:solidFill>
              </a:defRPr>
            </a:lvl2pPr>
            <a:lvl3pPr marL="1371600" indent="-457200">
              <a:buFont typeface="Arial"/>
              <a:buChar char="•"/>
              <a:defRPr sz="1600">
                <a:solidFill>
                  <a:srgbClr val="000000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67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1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Font typeface="Arial"/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7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6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over_energy__gradi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6464"/>
            <a:ext cx="12192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8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97430"/>
            <a:ext cx="4011084" cy="1006927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7429"/>
            <a:ext cx="6815667" cy="4928734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204357"/>
            <a:ext cx="4011084" cy="39218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53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800"/>
            <a:ext cx="10972800" cy="4754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Century gothic 20 bold</a:t>
            </a:r>
          </a:p>
          <a:p>
            <a:pPr lvl="0"/>
            <a:r>
              <a:rPr lang="en-US" dirty="0"/>
              <a:t>Century gothic 20 bold</a:t>
            </a:r>
          </a:p>
          <a:p>
            <a:pPr lvl="1"/>
            <a:r>
              <a:rPr lang="en-US" dirty="0"/>
              <a:t>Century gothic 18</a:t>
            </a:r>
          </a:p>
          <a:p>
            <a:pPr lvl="1"/>
            <a:r>
              <a:rPr lang="en-US" dirty="0"/>
              <a:t>Century gothic 18</a:t>
            </a:r>
          </a:p>
          <a:p>
            <a:pPr lvl="2"/>
            <a:r>
              <a:rPr lang="en-US" dirty="0"/>
              <a:t>Century gothic 16</a:t>
            </a:r>
          </a:p>
          <a:p>
            <a:pPr lvl="2"/>
            <a:r>
              <a:rPr lang="en-US" dirty="0"/>
              <a:t>Century gothic 16</a:t>
            </a:r>
          </a:p>
          <a:p>
            <a:pPr lvl="0"/>
            <a:r>
              <a:rPr lang="en-US" dirty="0"/>
              <a:t>Century gothic 20 bold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3703251" y="6668548"/>
            <a:ext cx="44788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AA4565-950D-9E4F-82BA-B8C5D42A7794}" type="slidenum">
              <a:rPr lang="en-US" sz="800" b="1" smtClean="0">
                <a:solidFill>
                  <a:srgbClr val="000090"/>
                </a:solidFill>
              </a:rPr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1" baseline="0" dirty="0">
                <a:solidFill>
                  <a:srgbClr val="000090"/>
                </a:solidFill>
              </a:rPr>
              <a:t> - </a:t>
            </a:r>
            <a:r>
              <a:rPr lang="en-US" sz="800" b="1" dirty="0">
                <a:solidFill>
                  <a:srgbClr val="000090"/>
                </a:solidFill>
                <a:cs typeface="Century Gothic" charset="0"/>
              </a:rPr>
              <a:t>Buttery/PPPL Community/Apr 2019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000090"/>
                </a:solidFill>
                <a:cs typeface="Century Gothic" charset="0"/>
              </a:rPr>
              <a:t> </a:t>
            </a:r>
          </a:p>
        </p:txBody>
      </p:sp>
      <p:pic>
        <p:nvPicPr>
          <p:cNvPr id="7" name="Picture 8" descr="D3D_logo.png">
            <a:extLst>
              <a:ext uri="{FF2B5EF4-FFF2-40B4-BE49-F238E27FC236}">
                <a16:creationId xmlns:a16="http://schemas.microsoft.com/office/drawing/2014/main" id="{8F1FDF69-C8B7-CF4A-A112-E9E65E1BC19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02" y="6151562"/>
            <a:ext cx="12477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700" r:id="rId1"/>
    <p:sldLayoutId id="2147493701" r:id="rId2"/>
    <p:sldLayoutId id="2147493713" r:id="rId3"/>
    <p:sldLayoutId id="2147493702" r:id="rId4"/>
    <p:sldLayoutId id="2147493703" r:id="rId5"/>
    <p:sldLayoutId id="2147493704" r:id="rId6"/>
    <p:sldLayoutId id="2147493705" r:id="rId7"/>
    <p:sldLayoutId id="2147493711" r:id="rId8"/>
    <p:sldLayoutId id="2147493706" r:id="rId9"/>
    <p:sldLayoutId id="2147493707" r:id="rId10"/>
    <p:sldLayoutId id="2147493708" r:id="rId11"/>
    <p:sldLayoutId id="2147493709" r:id="rId12"/>
    <p:sldLayoutId id="2147493712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30188" indent="-2301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4213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6175" indent="-231775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(null)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tif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(null)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iii-d.gat.com/diii-d/SHPD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diii-d.gat.com/diii-d/SHPD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iii-d.gat.com/diii-d/SHP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0.emf"/><Relationship Id="rId12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emf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0.emf"/><Relationship Id="rId12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emf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0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emf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3573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11" descr="Sun_flare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97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789C9A0-1724-3E46-9BEE-C736F604AF36}"/>
              </a:ext>
            </a:extLst>
          </p:cNvPr>
          <p:cNvSpPr txBox="1">
            <a:spLocks/>
          </p:cNvSpPr>
          <p:nvPr/>
        </p:nvSpPr>
        <p:spPr>
          <a:xfrm>
            <a:off x="270163" y="208280"/>
            <a:ext cx="11762509" cy="9144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Sustained High Power Density (SHPD) Facility:</a:t>
            </a:r>
            <a:br>
              <a:rPr lang="en-US" sz="4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Update on Community Initiative in San Diego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34B2374-5868-7743-B82B-61FDC6FA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28" y="2028944"/>
            <a:ext cx="5063249" cy="340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1" tIns="45695" rIns="91391" bIns="45695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presented by </a:t>
            </a:r>
          </a:p>
          <a:p>
            <a:pPr>
              <a:defRPr/>
            </a:pPr>
            <a:r>
              <a:rPr lang="en-US" sz="24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RJ Buttery </a:t>
            </a:r>
            <a:br>
              <a:rPr lang="en-US" sz="24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b="1" i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with thanks to DIII-D colleagues</a:t>
            </a:r>
            <a:br>
              <a:rPr lang="en-US" b="1" i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b="1" i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on our SHPD team</a:t>
            </a:r>
            <a:endParaRPr lang="en-US" sz="1200" b="1" i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endParaRPr lang="en-US" sz="1100" b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endParaRPr lang="en-US" sz="1100" b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endParaRPr lang="en-US" sz="1100" b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endParaRPr lang="en-US" sz="1400" b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endParaRPr lang="en-US" sz="1400" b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r>
              <a:rPr lang="en-US" sz="14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for the</a:t>
            </a:r>
          </a:p>
          <a:p>
            <a:pPr>
              <a:defRPr/>
            </a:pPr>
            <a:r>
              <a:rPr lang="en-US" sz="24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  <a:ea typeface="ＭＳ Ｐゴシック" charset="-128"/>
                <a:cs typeface="ＭＳ Ｐゴシック" charset="-128"/>
              </a:rPr>
              <a:t>PPPL Seminar</a:t>
            </a:r>
            <a:br>
              <a:rPr lang="en-US" sz="24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defRPr/>
            </a:pPr>
            <a:endParaRPr lang="en-US" b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DE25E8E-EF6C-A14E-B346-73A3CD446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27" y="5452005"/>
            <a:ext cx="5307725" cy="49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1" tIns="45695" rIns="91391" bIns="45695">
            <a:spAutoFit/>
          </a:bodyPr>
          <a:lstStyle/>
          <a:p>
            <a:pPr>
              <a:defRPr/>
            </a:pPr>
            <a:endParaRPr lang="en-US" sz="600" b="1" dirty="0">
              <a:solidFill>
                <a:srgbClr val="E9EDF4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r>
              <a:rPr lang="en-US" sz="20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April 1</a:t>
            </a:r>
            <a:r>
              <a:rPr lang="en-US" sz="2000" b="1" baseline="30000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st</a:t>
            </a:r>
            <a:r>
              <a:rPr lang="en-US" sz="2000" b="1" dirty="0">
                <a:solidFill>
                  <a:srgbClr val="E9EDF4"/>
                </a:solidFill>
                <a:effectLst>
                  <a:glow rad="127000">
                    <a:schemeClr val="tx1"/>
                  </a:glow>
                </a:effectLst>
              </a:rPr>
              <a:t>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DD31DE-3B02-B846-9D07-D90CA238BCDA}"/>
              </a:ext>
            </a:extLst>
          </p:cNvPr>
          <p:cNvSpPr/>
          <p:nvPr/>
        </p:nvSpPr>
        <p:spPr>
          <a:xfrm>
            <a:off x="0" y="5899716"/>
            <a:ext cx="1524000" cy="958284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0" descr="GA_logo_2_blue.png">
            <a:extLst>
              <a:ext uri="{FF2B5EF4-FFF2-40B4-BE49-F238E27FC236}">
                <a16:creationId xmlns:a16="http://schemas.microsoft.com/office/drawing/2014/main" id="{5C909A5A-59F7-E440-B6F2-72ABCC5C79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25" y="6275407"/>
            <a:ext cx="2367975" cy="4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C7BF01DC-59CC-3B4E-9643-BAA295DFE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3F73"/>
              </a:clrFrom>
              <a:clrTo>
                <a:srgbClr val="003F73">
                  <a:alpha val="0"/>
                </a:srgbClr>
              </a:clrTo>
            </a:clrChange>
          </a:blip>
          <a:srcRect l="1115" t="2021" r="695" b="2805"/>
          <a:stretch/>
        </p:blipFill>
        <p:spPr bwMode="auto">
          <a:xfrm>
            <a:off x="10350499" y="5899716"/>
            <a:ext cx="1346201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60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8C323D64-5839-FC49-820F-CFDE1AEF0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143" y="3012032"/>
            <a:ext cx="2613985" cy="161452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</p:pic>
      <p:sp>
        <p:nvSpPr>
          <p:cNvPr id="66" name="Up Arrow 65">
            <a:extLst>
              <a:ext uri="{FF2B5EF4-FFF2-40B4-BE49-F238E27FC236}">
                <a16:creationId xmlns:a16="http://schemas.microsoft.com/office/drawing/2014/main" id="{316562E0-373B-6E40-A560-3E73A9F1A0C2}"/>
              </a:ext>
            </a:extLst>
          </p:cNvPr>
          <p:cNvSpPr/>
          <p:nvPr/>
        </p:nvSpPr>
        <p:spPr>
          <a:xfrm rot="10800000">
            <a:off x="9412732" y="2473181"/>
            <a:ext cx="372964" cy="290444"/>
          </a:xfrm>
          <a:prstGeom prst="upArrow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69CE431-B060-164C-9D82-55680694F464}"/>
              </a:ext>
            </a:extLst>
          </p:cNvPr>
          <p:cNvSpPr txBox="1">
            <a:spLocks/>
          </p:cNvSpPr>
          <p:nvPr/>
        </p:nvSpPr>
        <p:spPr bwMode="auto">
          <a:xfrm>
            <a:off x="175019" y="1054239"/>
            <a:ext cx="9874870" cy="5146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Core and divertor physics are governed by different parameters: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EC31FA9-FE9A-E94A-A5B2-23A6EA016E53}"/>
              </a:ext>
            </a:extLst>
          </p:cNvPr>
          <p:cNvGrpSpPr/>
          <p:nvPr/>
        </p:nvGrpSpPr>
        <p:grpSpPr>
          <a:xfrm>
            <a:off x="551921" y="1524283"/>
            <a:ext cx="10661743" cy="1241232"/>
            <a:chOff x="551921" y="1524283"/>
            <a:chExt cx="10661743" cy="1241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B546155-CB17-1548-9000-3B4FD078DB6C}"/>
                    </a:ext>
                  </a:extLst>
                </p:cNvPr>
                <p:cNvSpPr txBox="1"/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𝑁𝑝𝑒𝑑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𝑆h𝑎𝑝𝑖𝑛𝑔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𝐺𝑊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B546155-CB17-1548-9000-3B4FD078D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blipFill>
                  <a:blip r:embed="rId4"/>
                  <a:stretch>
                    <a:fillRect l="-2976" t="-41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A794F8-21CF-8E45-B1E1-5304FD5F4F70}"/>
                </a:ext>
              </a:extLst>
            </p:cNvPr>
            <p:cNvSpPr txBox="1"/>
            <p:nvPr/>
          </p:nvSpPr>
          <p:spPr>
            <a:xfrm>
              <a:off x="2242935" y="1569480"/>
              <a:ext cx="209334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Pedestal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C42F7BD-B293-9F4B-8B81-243C92BA8A6C}"/>
                    </a:ext>
                  </a:extLst>
                </p:cNvPr>
                <p:cNvSpPr txBox="1"/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00000"/>
                      </a:solidFill>
                    </a:rPr>
                    <a:t>Collisionality,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m:t>n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C42F7BD-B293-9F4B-8B81-243C92BA8A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blipFill>
                  <a:blip r:embed="rId5"/>
                  <a:stretch>
                    <a:fillRect l="-3968" t="-18519" r="-1190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AE21F93-11A6-804C-84A9-2334C4B3EEB7}"/>
                </a:ext>
              </a:extLst>
            </p:cNvPr>
            <p:cNvSpPr txBox="1"/>
            <p:nvPr/>
          </p:nvSpPr>
          <p:spPr>
            <a:xfrm>
              <a:off x="1467956" y="1536941"/>
              <a:ext cx="78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core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998AD51-C8BA-8A4F-A7BF-525C60363CB1}"/>
                </a:ext>
              </a:extLst>
            </p:cNvPr>
            <p:cNvCxnSpPr>
              <a:cxnSpLocks/>
            </p:cNvCxnSpPr>
            <p:nvPr/>
          </p:nvCxnSpPr>
          <p:spPr>
            <a:xfrm>
              <a:off x="2233404" y="1733181"/>
              <a:ext cx="363772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81446C4-B04E-774D-A688-852A8BBEB8D3}"/>
                </a:ext>
              </a:extLst>
            </p:cNvPr>
            <p:cNvSpPr txBox="1"/>
            <p:nvPr/>
          </p:nvSpPr>
          <p:spPr>
            <a:xfrm>
              <a:off x="4918878" y="1602579"/>
              <a:ext cx="3169757" cy="33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Separatrix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1218E78-74D6-E745-8E48-0D2290BD7BFA}"/>
                </a:ext>
              </a:extLst>
            </p:cNvPr>
            <p:cNvSpPr txBox="1"/>
            <p:nvPr/>
          </p:nvSpPr>
          <p:spPr>
            <a:xfrm>
              <a:off x="8572636" y="1577864"/>
              <a:ext cx="193100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Divertor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177358B-835A-DF43-8C04-CE8DA1360A40}"/>
                </a:ext>
              </a:extLst>
            </p:cNvPr>
            <p:cNvCxnSpPr>
              <a:cxnSpLocks/>
            </p:cNvCxnSpPr>
            <p:nvPr/>
          </p:nvCxnSpPr>
          <p:spPr>
            <a:xfrm>
              <a:off x="4030590" y="1752871"/>
              <a:ext cx="162908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8825C55-73D3-1540-838E-47C23F6AF0D0}"/>
                </a:ext>
              </a:extLst>
            </p:cNvPr>
            <p:cNvCxnSpPr>
              <a:cxnSpLocks/>
            </p:cNvCxnSpPr>
            <p:nvPr/>
          </p:nvCxnSpPr>
          <p:spPr>
            <a:xfrm>
              <a:off x="7344971" y="1748767"/>
              <a:ext cx="150247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Up Arrow 90">
              <a:extLst>
                <a:ext uri="{FF2B5EF4-FFF2-40B4-BE49-F238E27FC236}">
                  <a16:creationId xmlns:a16="http://schemas.microsoft.com/office/drawing/2014/main" id="{F92E6A1E-1F9B-7E40-AB44-34F53204CD6A}"/>
                </a:ext>
              </a:extLst>
            </p:cNvPr>
            <p:cNvSpPr/>
            <p:nvPr/>
          </p:nvSpPr>
          <p:spPr>
            <a:xfrm>
              <a:off x="7829979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Up Arrow 91">
              <a:extLst>
                <a:ext uri="{FF2B5EF4-FFF2-40B4-BE49-F238E27FC236}">
                  <a16:creationId xmlns:a16="http://schemas.microsoft.com/office/drawing/2014/main" id="{8E44D627-35EC-4642-8F6F-C900B466F5DC}"/>
                </a:ext>
              </a:extLst>
            </p:cNvPr>
            <p:cNvSpPr/>
            <p:nvPr/>
          </p:nvSpPr>
          <p:spPr>
            <a:xfrm>
              <a:off x="4581653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8A47496-9911-3D4E-B4B3-B0D7D14B42AC}"/>
                </a:ext>
              </a:extLst>
            </p:cNvPr>
            <p:cNvSpPr txBox="1"/>
            <p:nvPr/>
          </p:nvSpPr>
          <p:spPr>
            <a:xfrm>
              <a:off x="7146847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Closure &amp; neutrals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F00B898-7827-6248-ABBA-FE67BDC92BEB}"/>
                </a:ext>
              </a:extLst>
            </p:cNvPr>
            <p:cNvSpPr txBox="1"/>
            <p:nvPr/>
          </p:nvSpPr>
          <p:spPr>
            <a:xfrm>
              <a:off x="3944088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Pedestal physics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E77CC8-7370-2746-8818-F84E3B66D923}"/>
                </a:ext>
              </a:extLst>
            </p:cNvPr>
            <p:cNvSpPr/>
            <p:nvPr/>
          </p:nvSpPr>
          <p:spPr>
            <a:xfrm>
              <a:off x="9346394" y="1853230"/>
              <a:ext cx="10150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</a:rPr>
                <a:t>n</a:t>
              </a:r>
              <a:r>
                <a:rPr lang="en-US" sz="2400" b="1" baseline="-25000" dirty="0" err="1">
                  <a:solidFill>
                    <a:srgbClr val="C00000"/>
                  </a:solidFill>
                </a:rPr>
                <a:t>div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F5D2EF4-4354-CC48-B760-4EFF2A1826C3}"/>
                </a:ext>
              </a:extLst>
            </p:cNvPr>
            <p:cNvSpPr txBox="1"/>
            <p:nvPr/>
          </p:nvSpPr>
          <p:spPr>
            <a:xfrm>
              <a:off x="10018654" y="1524283"/>
              <a:ext cx="1195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q</a:t>
              </a:r>
              <a:r>
                <a:rPr lang="en-US" baseline="-25000" dirty="0">
                  <a:solidFill>
                    <a:srgbClr val="C00000"/>
                  </a:solidFill>
                  <a:sym typeface="Wingdings" pitchFamily="2" charset="2"/>
                </a:rPr>
                <a:t>||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DA6D9C0-CD44-AE4D-867D-5DFB2342D624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055" y="1748767"/>
              <a:ext cx="377441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39640C5-AD3D-0748-829B-10D05B7BF7D5}"/>
                </a:ext>
              </a:extLst>
            </p:cNvPr>
            <p:cNvSpPr/>
            <p:nvPr/>
          </p:nvSpPr>
          <p:spPr>
            <a:xfrm>
              <a:off x="6247795" y="1906815"/>
              <a:ext cx="6524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2"/>
                  </a:solidFill>
                </a:rPr>
                <a:t>n</a:t>
              </a:r>
              <a:r>
                <a:rPr lang="en-US" sz="2000" b="1" baseline="-25000" dirty="0" err="1">
                  <a:solidFill>
                    <a:schemeClr val="tx2"/>
                  </a:solidFill>
                </a:rPr>
                <a:t>sep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14" name="Title 2">
            <a:extLst>
              <a:ext uri="{FF2B5EF4-FFF2-40B4-BE49-F238E27FC236}">
                <a16:creationId xmlns:a16="http://schemas.microsoft.com/office/drawing/2014/main" id="{C4CA4720-12C4-9A4E-9895-76C4795F9D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14400"/>
          </a:xfrm>
        </p:spPr>
        <p:txBody>
          <a:bodyPr/>
          <a:lstStyle/>
          <a:p>
            <a:pPr algn="ctr"/>
            <a:r>
              <a:rPr lang="en-US" sz="2700" dirty="0"/>
              <a:t>Understanding an Integrated Solution Requires Improved Performance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0097505-73DF-0048-8B67-E4639AD9EA08}"/>
              </a:ext>
            </a:extLst>
          </p:cNvPr>
          <p:cNvGrpSpPr/>
          <p:nvPr/>
        </p:nvGrpSpPr>
        <p:grpSpPr>
          <a:xfrm>
            <a:off x="4797924" y="2826819"/>
            <a:ext cx="3265327" cy="3599467"/>
            <a:chOff x="4581526" y="1263650"/>
            <a:chExt cx="4197349" cy="5005389"/>
          </a:xfrm>
        </p:grpSpPr>
        <p:sp>
          <p:nvSpPr>
            <p:cNvPr id="40" name="Rectangle 21">
              <a:extLst>
                <a:ext uri="{FF2B5EF4-FFF2-40B4-BE49-F238E27FC236}">
                  <a16:creationId xmlns:a16="http://schemas.microsoft.com/office/drawing/2014/main" id="{9998661F-3682-754E-9C3C-6884CFB76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163" y="1263650"/>
              <a:ext cx="4049712" cy="4887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41" name="Group 38">
              <a:extLst>
                <a:ext uri="{FF2B5EF4-FFF2-40B4-BE49-F238E27FC236}">
                  <a16:creationId xmlns:a16="http://schemas.microsoft.com/office/drawing/2014/main" id="{F9EB4388-F447-4745-B126-D38FD0C5C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526" y="1919288"/>
              <a:ext cx="4100513" cy="4349751"/>
              <a:chOff x="2886" y="1209"/>
              <a:chExt cx="2583" cy="2740"/>
            </a:xfrm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7EEC33DC-EF02-8443-8D0B-7AFE0A2D9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" y="2463"/>
                <a:ext cx="208" cy="1167"/>
              </a:xfrm>
              <a:custGeom>
                <a:avLst/>
                <a:gdLst>
                  <a:gd name="T0" fmla="*/ 0 w 539"/>
                  <a:gd name="T1" fmla="*/ 0 h 1754"/>
                  <a:gd name="T2" fmla="*/ 194 w 539"/>
                  <a:gd name="T3" fmla="*/ 204 h 1754"/>
                  <a:gd name="T4" fmla="*/ 330 w 539"/>
                  <a:gd name="T5" fmla="*/ 633 h 1754"/>
                  <a:gd name="T6" fmla="*/ 424 w 539"/>
                  <a:gd name="T7" fmla="*/ 1178 h 1754"/>
                  <a:gd name="T8" fmla="*/ 477 w 539"/>
                  <a:gd name="T9" fmla="*/ 1654 h 1754"/>
                  <a:gd name="T10" fmla="*/ 461 w 539"/>
                  <a:gd name="T11" fmla="*/ 1738 h 1754"/>
                  <a:gd name="T12" fmla="*/ 11 w 539"/>
                  <a:gd name="T13" fmla="*/ 1749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9" h="1754">
                    <a:moveTo>
                      <a:pt x="0" y="0"/>
                    </a:moveTo>
                    <a:cubicBezTo>
                      <a:pt x="69" y="49"/>
                      <a:pt x="139" y="98"/>
                      <a:pt x="194" y="204"/>
                    </a:cubicBezTo>
                    <a:cubicBezTo>
                      <a:pt x="249" y="310"/>
                      <a:pt x="292" y="471"/>
                      <a:pt x="330" y="633"/>
                    </a:cubicBezTo>
                    <a:cubicBezTo>
                      <a:pt x="368" y="795"/>
                      <a:pt x="400" y="1008"/>
                      <a:pt x="424" y="1178"/>
                    </a:cubicBezTo>
                    <a:cubicBezTo>
                      <a:pt x="448" y="1348"/>
                      <a:pt x="471" y="1561"/>
                      <a:pt x="477" y="1654"/>
                    </a:cubicBezTo>
                    <a:cubicBezTo>
                      <a:pt x="483" y="1747"/>
                      <a:pt x="539" y="1722"/>
                      <a:pt x="461" y="1738"/>
                    </a:cubicBezTo>
                    <a:cubicBezTo>
                      <a:pt x="383" y="1754"/>
                      <a:pt x="105" y="1747"/>
                      <a:pt x="11" y="174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Line 26">
                <a:extLst>
                  <a:ext uri="{FF2B5EF4-FFF2-40B4-BE49-F238E27FC236}">
                    <a16:creationId xmlns:a16="http://schemas.microsoft.com/office/drawing/2014/main" id="{02CACC9B-5200-044A-8914-3F7E6ED91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3630"/>
                <a:ext cx="229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DE2E8E30-6D5E-7A4D-A2AB-98E553090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1588"/>
                <a:ext cx="2045" cy="2042"/>
              </a:xfrm>
              <a:custGeom>
                <a:avLst/>
                <a:gdLst>
                  <a:gd name="T0" fmla="*/ 0 w 2045"/>
                  <a:gd name="T1" fmla="*/ 0 h 2042"/>
                  <a:gd name="T2" fmla="*/ 687 w 2045"/>
                  <a:gd name="T3" fmla="*/ 175 h 2042"/>
                  <a:gd name="T4" fmla="*/ 1356 w 2045"/>
                  <a:gd name="T5" fmla="*/ 498 h 2042"/>
                  <a:gd name="T6" fmla="*/ 1804 w 2045"/>
                  <a:gd name="T7" fmla="*/ 821 h 2042"/>
                  <a:gd name="T8" fmla="*/ 1955 w 2045"/>
                  <a:gd name="T9" fmla="*/ 1101 h 2042"/>
                  <a:gd name="T10" fmla="*/ 2025 w 2045"/>
                  <a:gd name="T11" fmla="*/ 1705 h 2042"/>
                  <a:gd name="T12" fmla="*/ 2045 w 2045"/>
                  <a:gd name="T13" fmla="*/ 2042 h 2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5" h="2042">
                    <a:moveTo>
                      <a:pt x="0" y="0"/>
                    </a:moveTo>
                    <a:cubicBezTo>
                      <a:pt x="114" y="29"/>
                      <a:pt x="461" y="92"/>
                      <a:pt x="687" y="175"/>
                    </a:cubicBezTo>
                    <a:cubicBezTo>
                      <a:pt x="913" y="258"/>
                      <a:pt x="1170" y="390"/>
                      <a:pt x="1356" y="498"/>
                    </a:cubicBezTo>
                    <a:cubicBezTo>
                      <a:pt x="1542" y="606"/>
                      <a:pt x="1704" y="721"/>
                      <a:pt x="1804" y="821"/>
                    </a:cubicBezTo>
                    <a:cubicBezTo>
                      <a:pt x="1904" y="921"/>
                      <a:pt x="1918" y="954"/>
                      <a:pt x="1955" y="1101"/>
                    </a:cubicBezTo>
                    <a:cubicBezTo>
                      <a:pt x="1992" y="1248"/>
                      <a:pt x="2010" y="1548"/>
                      <a:pt x="2025" y="1705"/>
                    </a:cubicBezTo>
                    <a:cubicBezTo>
                      <a:pt x="2040" y="1861"/>
                      <a:pt x="2041" y="1972"/>
                      <a:pt x="2045" y="2042"/>
                    </a:cubicBezTo>
                  </a:path>
                </a:pathLst>
              </a:custGeom>
              <a:noFill/>
              <a:ln w="57150" cap="flat" cmpd="sng">
                <a:solidFill>
                  <a:srgbClr val="C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" name="Line 28">
                <a:extLst>
                  <a:ext uri="{FF2B5EF4-FFF2-40B4-BE49-F238E27FC236}">
                    <a16:creationId xmlns:a16="http://schemas.microsoft.com/office/drawing/2014/main" id="{399701C0-B621-C645-8334-93FEB73F1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7" y="1209"/>
                <a:ext cx="1" cy="24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4" name="Text Box 29">
                <a:extLst>
                  <a:ext uri="{FF2B5EF4-FFF2-40B4-BE49-F238E27FC236}">
                    <a16:creationId xmlns:a16="http://schemas.microsoft.com/office/drawing/2014/main" id="{F7593A31-A402-F542-98DD-A9E83BED01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7" y="2375"/>
                <a:ext cx="1010" cy="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sz="2000" b="1" dirty="0">
                    <a:solidFill>
                      <a:schemeClr val="tx2"/>
                    </a:solidFill>
                  </a:rPr>
                  <a:t>Pedestal</a:t>
                </a:r>
                <a:endParaRPr lang="en-US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5" name="Line 30">
                <a:extLst>
                  <a:ext uri="{FF2B5EF4-FFF2-40B4-BE49-F238E27FC236}">
                    <a16:creationId xmlns:a16="http://schemas.microsoft.com/office/drawing/2014/main" id="{A687D375-068C-044F-BC95-205AF6B9A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7" y="2551"/>
                <a:ext cx="370" cy="0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6" name="Text Box 31">
                <a:extLst>
                  <a:ext uri="{FF2B5EF4-FFF2-40B4-BE49-F238E27FC236}">
                    <a16:creationId xmlns:a16="http://schemas.microsoft.com/office/drawing/2014/main" id="{2C7CEB6A-CF9F-9D4D-94EE-C96D6D917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2" y="2827"/>
                <a:ext cx="1153" cy="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altLang="en-US" sz="1600" b="1" i="1" dirty="0">
                    <a:solidFill>
                      <a:schemeClr val="tx2"/>
                    </a:solidFill>
                  </a:rPr>
                  <a:t>Edge transport barrier</a:t>
                </a:r>
                <a:br>
                  <a:rPr lang="en-GB" altLang="en-US" sz="1600" b="1" i="1" dirty="0">
                    <a:solidFill>
                      <a:schemeClr val="tx2"/>
                    </a:solidFill>
                  </a:rPr>
                </a:br>
                <a:endParaRPr lang="en-US" altLang="en-US" sz="1600" b="1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7" name="Line 32">
                <a:extLst>
                  <a:ext uri="{FF2B5EF4-FFF2-40B4-BE49-F238E27FC236}">
                    <a16:creationId xmlns:a16="http://schemas.microsoft.com/office/drawing/2014/main" id="{24D7EBE7-D8C6-1346-86A2-20E30FFF2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6" y="3116"/>
                <a:ext cx="533" cy="2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8" name="Text Box 33">
                <a:extLst>
                  <a:ext uri="{FF2B5EF4-FFF2-40B4-BE49-F238E27FC236}">
                    <a16:creationId xmlns:a16="http://schemas.microsoft.com/office/drawing/2014/main" id="{BCA49EB1-2796-5443-A6EE-15AB32C5D1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5" y="1830"/>
                <a:ext cx="794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en-US" b="1" dirty="0">
                    <a:solidFill>
                      <a:srgbClr val="C00000"/>
                    </a:solidFill>
                  </a:rPr>
                  <a:t>Core</a:t>
                </a:r>
                <a:endParaRPr lang="en-US" altLang="en-US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9" name="Text Box 35">
                <a:extLst>
                  <a:ext uri="{FF2B5EF4-FFF2-40B4-BE49-F238E27FC236}">
                    <a16:creationId xmlns:a16="http://schemas.microsoft.com/office/drawing/2014/main" id="{1C263DBF-DA22-C64D-A0B4-29C367CD8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8" y="3625"/>
                <a:ext cx="1910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en-US" b="1" dirty="0"/>
                  <a:t>R</a:t>
                </a:r>
                <a:r>
                  <a:rPr lang="en-GB" altLang="en-US" sz="1800" b="1" dirty="0"/>
                  <a:t>adius</a:t>
                </a:r>
                <a:endParaRPr lang="en-US" altLang="en-US" sz="1800" b="1" dirty="0"/>
              </a:p>
            </p:txBody>
          </p:sp>
          <p:sp>
            <p:nvSpPr>
              <p:cNvPr id="60" name="Text Box 36">
                <a:extLst>
                  <a:ext uri="{FF2B5EF4-FFF2-40B4-BE49-F238E27FC236}">
                    <a16:creationId xmlns:a16="http://schemas.microsoft.com/office/drawing/2014/main" id="{EA85B18C-3169-0149-A2B8-79346174FA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465" y="2237"/>
                <a:ext cx="1141" cy="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b="1" dirty="0"/>
                  <a:t>P</a:t>
                </a:r>
                <a:r>
                  <a:rPr lang="en-GB" altLang="en-US" sz="1800" b="1" dirty="0"/>
                  <a:t>ressure</a:t>
                </a:r>
                <a:endParaRPr lang="en-US" altLang="en-US" sz="1800" b="1" dirty="0"/>
              </a:p>
            </p:txBody>
          </p:sp>
          <p:sp>
            <p:nvSpPr>
              <p:cNvPr id="61" name="Line 37">
                <a:extLst>
                  <a:ext uri="{FF2B5EF4-FFF2-40B4-BE49-F238E27FC236}">
                    <a16:creationId xmlns:a16="http://schemas.microsoft.com/office/drawing/2014/main" id="{DEBF529C-7AAE-F447-BCB8-675B37778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2" y="2538"/>
                <a:ext cx="536" cy="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388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9B34838-EB87-CC40-B402-409C508C123C}"/>
              </a:ext>
            </a:extLst>
          </p:cNvPr>
          <p:cNvGrpSpPr/>
          <p:nvPr/>
        </p:nvGrpSpPr>
        <p:grpSpPr>
          <a:xfrm>
            <a:off x="104929" y="3099135"/>
            <a:ext cx="3813144" cy="2143074"/>
            <a:chOff x="139402" y="2959276"/>
            <a:chExt cx="3595316" cy="19305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1E1491-661B-2F4A-92B7-FC0C65E02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584" y="3060738"/>
              <a:ext cx="3047388" cy="181098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F0580F-0C9C-9645-95C1-6B2427695228}"/>
                </a:ext>
              </a:extLst>
            </p:cNvPr>
            <p:cNvSpPr/>
            <p:nvPr/>
          </p:nvSpPr>
          <p:spPr>
            <a:xfrm>
              <a:off x="1834009" y="4334874"/>
              <a:ext cx="1451963" cy="55496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3060DC-CC64-004A-8583-61147CC3EC13}"/>
                </a:ext>
              </a:extLst>
            </p:cNvPr>
            <p:cNvSpPr txBox="1"/>
            <p:nvPr/>
          </p:nvSpPr>
          <p:spPr>
            <a:xfrm rot="19542471">
              <a:off x="392623" y="3486902"/>
              <a:ext cx="1079158" cy="26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Peeling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E2FC94-0098-8546-B36E-6D238A7D4FC1}"/>
                </a:ext>
              </a:extLst>
            </p:cNvPr>
            <p:cNvGrpSpPr/>
            <p:nvPr/>
          </p:nvGrpSpPr>
          <p:grpSpPr>
            <a:xfrm>
              <a:off x="931904" y="3575918"/>
              <a:ext cx="1459278" cy="739214"/>
              <a:chOff x="931904" y="3575918"/>
              <a:chExt cx="1459278" cy="7392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E08678E-6522-E54B-A16E-79908D844EB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5315" y="3575918"/>
                    <a:ext cx="956390" cy="369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sz="1600" b="1" dirty="0">
                                  <a:solidFill>
                                    <a:srgbClr val="0432FF"/>
                                  </a:solidFill>
                                  <a:latin typeface="Symbol" pitchFamily="2" charset="2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𝒑𝒆𝒅</m:t>
                              </m:r>
                            </m:sub>
                            <m:sup>
                              <m:r>
                                <a:rPr lang="en-US" sz="16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6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1600" b="1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E08678E-6522-E54B-A16E-79908D844E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5315" y="3575918"/>
                    <a:ext cx="956390" cy="36952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90142F4-137E-8A4C-8A46-E6469A66B6A3}"/>
                  </a:ext>
                </a:extLst>
              </p:cNvPr>
              <p:cNvSpPr/>
              <p:nvPr/>
            </p:nvSpPr>
            <p:spPr>
              <a:xfrm>
                <a:off x="1452283" y="3617225"/>
                <a:ext cx="513434" cy="382664"/>
              </a:xfrm>
              <a:custGeom>
                <a:avLst/>
                <a:gdLst>
                  <a:gd name="connsiteX0" fmla="*/ 0 w 518323"/>
                  <a:gd name="connsiteY0" fmla="*/ 6146 h 304426"/>
                  <a:gd name="connsiteX1" fmla="*/ 268942 w 518323"/>
                  <a:gd name="connsiteY1" fmla="*/ 15926 h 304426"/>
                  <a:gd name="connsiteX2" fmla="*/ 459645 w 518323"/>
                  <a:gd name="connsiteY2" fmla="*/ 143062 h 304426"/>
                  <a:gd name="connsiteX3" fmla="*/ 518323 w 518323"/>
                  <a:gd name="connsiteY3" fmla="*/ 304426 h 30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8323" h="304426">
                    <a:moveTo>
                      <a:pt x="0" y="6146"/>
                    </a:moveTo>
                    <a:cubicBezTo>
                      <a:pt x="96167" y="-374"/>
                      <a:pt x="192335" y="-6893"/>
                      <a:pt x="268942" y="15926"/>
                    </a:cubicBezTo>
                    <a:cubicBezTo>
                      <a:pt x="345550" y="38745"/>
                      <a:pt x="418082" y="94979"/>
                      <a:pt x="459645" y="143062"/>
                    </a:cubicBezTo>
                    <a:cubicBezTo>
                      <a:pt x="501209" y="191145"/>
                      <a:pt x="509766" y="247785"/>
                      <a:pt x="518323" y="304426"/>
                    </a:cubicBezTo>
                  </a:path>
                </a:pathLst>
              </a:custGeom>
              <a:noFill/>
              <a:ln w="38100">
                <a:solidFill>
                  <a:srgbClr val="0432FF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5FD335-F67A-4F41-A118-6C9BCD936787}"/>
                  </a:ext>
                </a:extLst>
              </p:cNvPr>
              <p:cNvSpPr txBox="1"/>
              <p:nvPr/>
            </p:nvSpPr>
            <p:spPr>
              <a:xfrm rot="19886283">
                <a:off x="931904" y="3579784"/>
                <a:ext cx="6585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432FF"/>
                    </a:solidFill>
                  </a:rPr>
                  <a:t>Low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B8F84919-CA37-4F4D-8771-117E4393E95C}"/>
                      </a:ext>
                    </a:extLst>
                  </p:cNvPr>
                  <p:cNvSpPr txBox="1"/>
                  <p:nvPr/>
                </p:nvSpPr>
                <p:spPr>
                  <a:xfrm>
                    <a:off x="1121201" y="4013441"/>
                    <a:ext cx="1269981" cy="3016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0432FF"/>
                        </a:solidFill>
                      </a:rPr>
                      <a:t>High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1400" b="1" dirty="0" smtClean="0">
                                <a:solidFill>
                                  <a:srgbClr val="0432FF"/>
                                </a:solidFill>
                                <a:latin typeface="Symbol" pitchFamily="2" charset="2"/>
                              </a:rPr>
                              <m:t>n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𝒑𝒆𝒅</m:t>
                            </m:r>
                          </m:sub>
                          <m:sup>
                            <m:r>
                              <a:rPr lang="en-US" sz="14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14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endParaRPr lang="en-US" sz="1400" b="1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B8F84919-CA37-4F4D-8771-117E4393E9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1201" y="4013441"/>
                    <a:ext cx="1269981" cy="3016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35" t="-7407"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8E90252-0EEF-9944-9397-D82F14FA052F}"/>
                </a:ext>
              </a:extLst>
            </p:cNvPr>
            <p:cNvSpPr txBox="1"/>
            <p:nvPr/>
          </p:nvSpPr>
          <p:spPr>
            <a:xfrm>
              <a:off x="2083732" y="4018131"/>
              <a:ext cx="1202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Ballooning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9927F7-ED1A-3649-9A4A-E54F73F44C2B}"/>
                </a:ext>
              </a:extLst>
            </p:cNvPr>
            <p:cNvSpPr txBox="1"/>
            <p:nvPr/>
          </p:nvSpPr>
          <p:spPr>
            <a:xfrm>
              <a:off x="425263" y="2959276"/>
              <a:ext cx="1905919" cy="33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JET pedestal</a:t>
              </a:r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374270F-8B1C-F247-859B-44F359862B02}"/>
                </a:ext>
              </a:extLst>
            </p:cNvPr>
            <p:cNvSpPr txBox="1"/>
            <p:nvPr/>
          </p:nvSpPr>
          <p:spPr>
            <a:xfrm>
              <a:off x="139402" y="4528832"/>
              <a:ext cx="19059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[Maggi, NF2015]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D76927D-C777-7144-99BA-0F5541B80705}"/>
                </a:ext>
              </a:extLst>
            </p:cNvPr>
            <p:cNvSpPr txBox="1"/>
            <p:nvPr/>
          </p:nvSpPr>
          <p:spPr>
            <a:xfrm>
              <a:off x="1253245" y="4332042"/>
              <a:ext cx="2481473" cy="240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(Normalized pressure gradient)</a:t>
              </a:r>
              <a:endParaRPr lang="en-US" sz="2000" b="1" dirty="0"/>
            </a:p>
          </p:txBody>
        </p:sp>
      </p:grpSp>
      <p:sp>
        <p:nvSpPr>
          <p:cNvPr id="42" name="Up Arrow 41">
            <a:extLst>
              <a:ext uri="{FF2B5EF4-FFF2-40B4-BE49-F238E27FC236}">
                <a16:creationId xmlns:a16="http://schemas.microsoft.com/office/drawing/2014/main" id="{38860EEE-F8DC-2C4C-B8E5-3E48EC70BC7F}"/>
              </a:ext>
            </a:extLst>
          </p:cNvPr>
          <p:cNvSpPr/>
          <p:nvPr/>
        </p:nvSpPr>
        <p:spPr>
          <a:xfrm rot="10800000">
            <a:off x="1825019" y="2820413"/>
            <a:ext cx="372964" cy="290444"/>
          </a:xfrm>
          <a:prstGeom prst="upArrow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C323D64-5839-FC49-820F-CFDE1AEF0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143" y="3012032"/>
            <a:ext cx="2613985" cy="161452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</p:pic>
      <p:sp>
        <p:nvSpPr>
          <p:cNvPr id="88" name="Up Arrow 87">
            <a:extLst>
              <a:ext uri="{FF2B5EF4-FFF2-40B4-BE49-F238E27FC236}">
                <a16:creationId xmlns:a16="http://schemas.microsoft.com/office/drawing/2014/main" id="{07B3E3CD-7D7F-9D41-8AFF-56DBBAF9744E}"/>
              </a:ext>
            </a:extLst>
          </p:cNvPr>
          <p:cNvSpPr/>
          <p:nvPr/>
        </p:nvSpPr>
        <p:spPr>
          <a:xfrm rot="10800000">
            <a:off x="9412732" y="2473181"/>
            <a:ext cx="372964" cy="290444"/>
          </a:xfrm>
          <a:prstGeom prst="upArrow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ontent Placeholder 1">
            <a:extLst>
              <a:ext uri="{FF2B5EF4-FFF2-40B4-BE49-F238E27FC236}">
                <a16:creationId xmlns:a16="http://schemas.microsoft.com/office/drawing/2014/main" id="{D7CF2D11-404C-1441-9858-C302E8E9E4DF}"/>
              </a:ext>
            </a:extLst>
          </p:cNvPr>
          <p:cNvSpPr txBox="1">
            <a:spLocks/>
          </p:cNvSpPr>
          <p:nvPr/>
        </p:nvSpPr>
        <p:spPr bwMode="auto">
          <a:xfrm>
            <a:off x="175019" y="1054239"/>
            <a:ext cx="9874870" cy="5146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Core and divertor physics are governed by different parameters: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957B2EB-1355-EE49-AC4D-11133C1ADE31}"/>
              </a:ext>
            </a:extLst>
          </p:cNvPr>
          <p:cNvGrpSpPr/>
          <p:nvPr/>
        </p:nvGrpSpPr>
        <p:grpSpPr>
          <a:xfrm>
            <a:off x="551921" y="1524283"/>
            <a:ext cx="10661743" cy="1241232"/>
            <a:chOff x="551921" y="1524283"/>
            <a:chExt cx="10661743" cy="1241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3241844-E887-FF4A-983E-03E50BC16263}"/>
                    </a:ext>
                  </a:extLst>
                </p:cNvPr>
                <p:cNvSpPr txBox="1"/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𝑁𝑝𝑒𝑑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𝑆h𝑎𝑝𝑖𝑛𝑔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𝐺𝑊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3241844-E887-FF4A-983E-03E50BC162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blipFill>
                  <a:blip r:embed="rId7"/>
                  <a:stretch>
                    <a:fillRect l="-2976" t="-41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3E0F578-8016-1A44-BEAF-B88EF93D0AF4}"/>
                </a:ext>
              </a:extLst>
            </p:cNvPr>
            <p:cNvSpPr txBox="1"/>
            <p:nvPr/>
          </p:nvSpPr>
          <p:spPr>
            <a:xfrm>
              <a:off x="2242935" y="1569480"/>
              <a:ext cx="209334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Pedestal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ECA7A85-B2F2-AE40-B055-F080F3647BFB}"/>
                    </a:ext>
                  </a:extLst>
                </p:cNvPr>
                <p:cNvSpPr txBox="1"/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00000"/>
                      </a:solidFill>
                    </a:rPr>
                    <a:t>Collisionality,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m:t>n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ECA7A85-B2F2-AE40-B055-F080F3647B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blipFill>
                  <a:blip r:embed="rId8"/>
                  <a:stretch>
                    <a:fillRect l="-3968" t="-18519" r="-1190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53EEC3E-BBD7-2949-A6C7-5D7165FA0205}"/>
                </a:ext>
              </a:extLst>
            </p:cNvPr>
            <p:cNvSpPr txBox="1"/>
            <p:nvPr/>
          </p:nvSpPr>
          <p:spPr>
            <a:xfrm>
              <a:off x="1467956" y="1536941"/>
              <a:ext cx="78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core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0B6580-9D19-684D-BDFF-AC0BB8C4CFDC}"/>
                </a:ext>
              </a:extLst>
            </p:cNvPr>
            <p:cNvCxnSpPr>
              <a:cxnSpLocks/>
            </p:cNvCxnSpPr>
            <p:nvPr/>
          </p:nvCxnSpPr>
          <p:spPr>
            <a:xfrm>
              <a:off x="2233404" y="1733181"/>
              <a:ext cx="363772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C1A3AAC-5B64-E54D-8821-683999460937}"/>
                </a:ext>
              </a:extLst>
            </p:cNvPr>
            <p:cNvSpPr txBox="1"/>
            <p:nvPr/>
          </p:nvSpPr>
          <p:spPr>
            <a:xfrm>
              <a:off x="4918878" y="1602579"/>
              <a:ext cx="3169757" cy="33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Separatrix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BAD4EC3-0534-CF48-8CD4-D940CC957E64}"/>
                </a:ext>
              </a:extLst>
            </p:cNvPr>
            <p:cNvSpPr txBox="1"/>
            <p:nvPr/>
          </p:nvSpPr>
          <p:spPr>
            <a:xfrm>
              <a:off x="8572636" y="1577864"/>
              <a:ext cx="193100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Divertor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081BC01-243A-224C-AC94-19FCE855F93F}"/>
                </a:ext>
              </a:extLst>
            </p:cNvPr>
            <p:cNvCxnSpPr>
              <a:cxnSpLocks/>
            </p:cNvCxnSpPr>
            <p:nvPr/>
          </p:nvCxnSpPr>
          <p:spPr>
            <a:xfrm>
              <a:off x="4030590" y="1752871"/>
              <a:ext cx="162908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D78EA70-D441-E34C-976D-4BEE304F0807}"/>
                </a:ext>
              </a:extLst>
            </p:cNvPr>
            <p:cNvCxnSpPr>
              <a:cxnSpLocks/>
            </p:cNvCxnSpPr>
            <p:nvPr/>
          </p:nvCxnSpPr>
          <p:spPr>
            <a:xfrm>
              <a:off x="7344971" y="1748767"/>
              <a:ext cx="150247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Up Arrow 99">
              <a:extLst>
                <a:ext uri="{FF2B5EF4-FFF2-40B4-BE49-F238E27FC236}">
                  <a16:creationId xmlns:a16="http://schemas.microsoft.com/office/drawing/2014/main" id="{571FCF0B-AF38-274E-A774-29F7A535E2C6}"/>
                </a:ext>
              </a:extLst>
            </p:cNvPr>
            <p:cNvSpPr/>
            <p:nvPr/>
          </p:nvSpPr>
          <p:spPr>
            <a:xfrm>
              <a:off x="7829979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Up Arrow 100">
              <a:extLst>
                <a:ext uri="{FF2B5EF4-FFF2-40B4-BE49-F238E27FC236}">
                  <a16:creationId xmlns:a16="http://schemas.microsoft.com/office/drawing/2014/main" id="{25EF3931-89DE-7F4B-AFD2-09C03AF69D68}"/>
                </a:ext>
              </a:extLst>
            </p:cNvPr>
            <p:cNvSpPr/>
            <p:nvPr/>
          </p:nvSpPr>
          <p:spPr>
            <a:xfrm>
              <a:off x="4581653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17E4830-0E0B-834F-818D-CCD1EF46EE24}"/>
                </a:ext>
              </a:extLst>
            </p:cNvPr>
            <p:cNvSpPr txBox="1"/>
            <p:nvPr/>
          </p:nvSpPr>
          <p:spPr>
            <a:xfrm>
              <a:off x="7146847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Closure &amp; neutrals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DDBD72D-2D09-5F42-9D18-5F2F1B81C508}"/>
                </a:ext>
              </a:extLst>
            </p:cNvPr>
            <p:cNvSpPr txBox="1"/>
            <p:nvPr/>
          </p:nvSpPr>
          <p:spPr>
            <a:xfrm>
              <a:off x="3944088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Pedestal physics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13EFED3-9CD5-174B-A767-9FC59A439EDC}"/>
                </a:ext>
              </a:extLst>
            </p:cNvPr>
            <p:cNvSpPr/>
            <p:nvPr/>
          </p:nvSpPr>
          <p:spPr>
            <a:xfrm>
              <a:off x="9346394" y="1853230"/>
              <a:ext cx="10150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</a:rPr>
                <a:t>n</a:t>
              </a:r>
              <a:r>
                <a:rPr lang="en-US" sz="2400" b="1" baseline="-25000" dirty="0" err="1">
                  <a:solidFill>
                    <a:srgbClr val="C00000"/>
                  </a:solidFill>
                </a:rPr>
                <a:t>div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6ACB5C0-1844-E540-ACCA-1B97A720DF3C}"/>
                </a:ext>
              </a:extLst>
            </p:cNvPr>
            <p:cNvSpPr txBox="1"/>
            <p:nvPr/>
          </p:nvSpPr>
          <p:spPr>
            <a:xfrm>
              <a:off x="10018654" y="1524283"/>
              <a:ext cx="1195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q</a:t>
              </a:r>
              <a:r>
                <a:rPr lang="en-US" baseline="-25000" dirty="0">
                  <a:solidFill>
                    <a:srgbClr val="C00000"/>
                  </a:solidFill>
                  <a:sym typeface="Wingdings" pitchFamily="2" charset="2"/>
                </a:rPr>
                <a:t>||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A3B51DD-AD51-F04A-A1E7-F4F5605CC36A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055" y="1748767"/>
              <a:ext cx="377441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0040853-D980-7A44-8F3E-7D0AB8E36048}"/>
                </a:ext>
              </a:extLst>
            </p:cNvPr>
            <p:cNvSpPr/>
            <p:nvPr/>
          </p:nvSpPr>
          <p:spPr>
            <a:xfrm>
              <a:off x="6247795" y="1906815"/>
              <a:ext cx="6524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2"/>
                  </a:solidFill>
                </a:rPr>
                <a:t>n</a:t>
              </a:r>
              <a:r>
                <a:rPr lang="en-US" sz="2000" b="1" baseline="-25000" dirty="0" err="1">
                  <a:solidFill>
                    <a:schemeClr val="tx2"/>
                  </a:solidFill>
                </a:rPr>
                <a:t>sep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FF541A1-5444-9E45-9B93-FD24A887359C}"/>
              </a:ext>
            </a:extLst>
          </p:cNvPr>
          <p:cNvGrpSpPr/>
          <p:nvPr/>
        </p:nvGrpSpPr>
        <p:grpSpPr>
          <a:xfrm>
            <a:off x="4797924" y="2826819"/>
            <a:ext cx="3265327" cy="3599467"/>
            <a:chOff x="4581526" y="1263650"/>
            <a:chExt cx="4197349" cy="5005389"/>
          </a:xfrm>
        </p:grpSpPr>
        <p:sp>
          <p:nvSpPr>
            <p:cNvPr id="109" name="Rectangle 21">
              <a:extLst>
                <a:ext uri="{FF2B5EF4-FFF2-40B4-BE49-F238E27FC236}">
                  <a16:creationId xmlns:a16="http://schemas.microsoft.com/office/drawing/2014/main" id="{4A52B8A6-215D-6642-9511-E6223C832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163" y="1263650"/>
              <a:ext cx="4049712" cy="4887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10" name="Group 38">
              <a:extLst>
                <a:ext uri="{FF2B5EF4-FFF2-40B4-BE49-F238E27FC236}">
                  <a16:creationId xmlns:a16="http://schemas.microsoft.com/office/drawing/2014/main" id="{B05C3B65-4AAB-7646-9796-326E0DD60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526" y="1919288"/>
              <a:ext cx="4100513" cy="4349751"/>
              <a:chOff x="2886" y="1209"/>
              <a:chExt cx="2583" cy="2740"/>
            </a:xfrm>
          </p:grpSpPr>
          <p:sp>
            <p:nvSpPr>
              <p:cNvPr id="111" name="Freeform 25">
                <a:extLst>
                  <a:ext uri="{FF2B5EF4-FFF2-40B4-BE49-F238E27FC236}">
                    <a16:creationId xmlns:a16="http://schemas.microsoft.com/office/drawing/2014/main" id="{5F5683ED-69BA-704D-9E96-55D3C1AB1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" y="2463"/>
                <a:ext cx="208" cy="1167"/>
              </a:xfrm>
              <a:custGeom>
                <a:avLst/>
                <a:gdLst>
                  <a:gd name="T0" fmla="*/ 0 w 539"/>
                  <a:gd name="T1" fmla="*/ 0 h 1754"/>
                  <a:gd name="T2" fmla="*/ 194 w 539"/>
                  <a:gd name="T3" fmla="*/ 204 h 1754"/>
                  <a:gd name="T4" fmla="*/ 330 w 539"/>
                  <a:gd name="T5" fmla="*/ 633 h 1754"/>
                  <a:gd name="T6" fmla="*/ 424 w 539"/>
                  <a:gd name="T7" fmla="*/ 1178 h 1754"/>
                  <a:gd name="T8" fmla="*/ 477 w 539"/>
                  <a:gd name="T9" fmla="*/ 1654 h 1754"/>
                  <a:gd name="T10" fmla="*/ 461 w 539"/>
                  <a:gd name="T11" fmla="*/ 1738 h 1754"/>
                  <a:gd name="T12" fmla="*/ 11 w 539"/>
                  <a:gd name="T13" fmla="*/ 1749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9" h="1754">
                    <a:moveTo>
                      <a:pt x="0" y="0"/>
                    </a:moveTo>
                    <a:cubicBezTo>
                      <a:pt x="69" y="49"/>
                      <a:pt x="139" y="98"/>
                      <a:pt x="194" y="204"/>
                    </a:cubicBezTo>
                    <a:cubicBezTo>
                      <a:pt x="249" y="310"/>
                      <a:pt x="292" y="471"/>
                      <a:pt x="330" y="633"/>
                    </a:cubicBezTo>
                    <a:cubicBezTo>
                      <a:pt x="368" y="795"/>
                      <a:pt x="400" y="1008"/>
                      <a:pt x="424" y="1178"/>
                    </a:cubicBezTo>
                    <a:cubicBezTo>
                      <a:pt x="448" y="1348"/>
                      <a:pt x="471" y="1561"/>
                      <a:pt x="477" y="1654"/>
                    </a:cubicBezTo>
                    <a:cubicBezTo>
                      <a:pt x="483" y="1747"/>
                      <a:pt x="539" y="1722"/>
                      <a:pt x="461" y="1738"/>
                    </a:cubicBezTo>
                    <a:cubicBezTo>
                      <a:pt x="383" y="1754"/>
                      <a:pt x="105" y="1747"/>
                      <a:pt x="11" y="174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" name="Line 26">
                <a:extLst>
                  <a:ext uri="{FF2B5EF4-FFF2-40B4-BE49-F238E27FC236}">
                    <a16:creationId xmlns:a16="http://schemas.microsoft.com/office/drawing/2014/main" id="{7BB72B98-D3AC-C041-BF8D-606FC57D4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3630"/>
                <a:ext cx="229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" name="Freeform 27">
                <a:extLst>
                  <a:ext uri="{FF2B5EF4-FFF2-40B4-BE49-F238E27FC236}">
                    <a16:creationId xmlns:a16="http://schemas.microsoft.com/office/drawing/2014/main" id="{E0804B58-6225-E74E-B42B-72E527A6F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1588"/>
                <a:ext cx="2045" cy="2042"/>
              </a:xfrm>
              <a:custGeom>
                <a:avLst/>
                <a:gdLst>
                  <a:gd name="T0" fmla="*/ 0 w 2045"/>
                  <a:gd name="T1" fmla="*/ 0 h 2042"/>
                  <a:gd name="T2" fmla="*/ 687 w 2045"/>
                  <a:gd name="T3" fmla="*/ 175 h 2042"/>
                  <a:gd name="T4" fmla="*/ 1356 w 2045"/>
                  <a:gd name="T5" fmla="*/ 498 h 2042"/>
                  <a:gd name="T6" fmla="*/ 1804 w 2045"/>
                  <a:gd name="T7" fmla="*/ 821 h 2042"/>
                  <a:gd name="T8" fmla="*/ 1955 w 2045"/>
                  <a:gd name="T9" fmla="*/ 1101 h 2042"/>
                  <a:gd name="T10" fmla="*/ 2025 w 2045"/>
                  <a:gd name="T11" fmla="*/ 1705 h 2042"/>
                  <a:gd name="T12" fmla="*/ 2045 w 2045"/>
                  <a:gd name="T13" fmla="*/ 2042 h 2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5" h="2042">
                    <a:moveTo>
                      <a:pt x="0" y="0"/>
                    </a:moveTo>
                    <a:cubicBezTo>
                      <a:pt x="114" y="29"/>
                      <a:pt x="461" y="92"/>
                      <a:pt x="687" y="175"/>
                    </a:cubicBezTo>
                    <a:cubicBezTo>
                      <a:pt x="913" y="258"/>
                      <a:pt x="1170" y="390"/>
                      <a:pt x="1356" y="498"/>
                    </a:cubicBezTo>
                    <a:cubicBezTo>
                      <a:pt x="1542" y="606"/>
                      <a:pt x="1704" y="721"/>
                      <a:pt x="1804" y="821"/>
                    </a:cubicBezTo>
                    <a:cubicBezTo>
                      <a:pt x="1904" y="921"/>
                      <a:pt x="1918" y="954"/>
                      <a:pt x="1955" y="1101"/>
                    </a:cubicBezTo>
                    <a:cubicBezTo>
                      <a:pt x="1992" y="1248"/>
                      <a:pt x="2010" y="1548"/>
                      <a:pt x="2025" y="1705"/>
                    </a:cubicBezTo>
                    <a:cubicBezTo>
                      <a:pt x="2040" y="1861"/>
                      <a:pt x="2041" y="1972"/>
                      <a:pt x="2045" y="2042"/>
                    </a:cubicBezTo>
                  </a:path>
                </a:pathLst>
              </a:custGeom>
              <a:noFill/>
              <a:ln w="57150" cap="flat" cmpd="sng">
                <a:solidFill>
                  <a:srgbClr val="C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" name="Line 28">
                <a:extLst>
                  <a:ext uri="{FF2B5EF4-FFF2-40B4-BE49-F238E27FC236}">
                    <a16:creationId xmlns:a16="http://schemas.microsoft.com/office/drawing/2014/main" id="{428F39B6-2930-DC4B-9FBD-6A54A5001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7" y="1209"/>
                <a:ext cx="1" cy="24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" name="Text Box 29">
                <a:extLst>
                  <a:ext uri="{FF2B5EF4-FFF2-40B4-BE49-F238E27FC236}">
                    <a16:creationId xmlns:a16="http://schemas.microsoft.com/office/drawing/2014/main" id="{B2DD6FD7-811B-AA48-B43A-DC69D3E783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7" y="2375"/>
                <a:ext cx="1010" cy="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sz="2000" b="1" dirty="0">
                    <a:solidFill>
                      <a:schemeClr val="tx2"/>
                    </a:solidFill>
                  </a:rPr>
                  <a:t>Pedestal</a:t>
                </a:r>
                <a:endParaRPr lang="en-US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6" name="Line 30">
                <a:extLst>
                  <a:ext uri="{FF2B5EF4-FFF2-40B4-BE49-F238E27FC236}">
                    <a16:creationId xmlns:a16="http://schemas.microsoft.com/office/drawing/2014/main" id="{21B543C2-4A6D-BE4B-A24A-50E42DFCF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7" y="2551"/>
                <a:ext cx="370" cy="0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7" name="Text Box 31">
                <a:extLst>
                  <a:ext uri="{FF2B5EF4-FFF2-40B4-BE49-F238E27FC236}">
                    <a16:creationId xmlns:a16="http://schemas.microsoft.com/office/drawing/2014/main" id="{D766BFD4-2C13-A544-8BF0-565813DF44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2" y="2827"/>
                <a:ext cx="1153" cy="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altLang="en-US" sz="1600" b="1" i="1" dirty="0">
                    <a:solidFill>
                      <a:schemeClr val="tx2"/>
                    </a:solidFill>
                  </a:rPr>
                  <a:t>Edge transport barrier</a:t>
                </a:r>
                <a:br>
                  <a:rPr lang="en-GB" altLang="en-US" sz="1600" b="1" i="1" dirty="0">
                    <a:solidFill>
                      <a:schemeClr val="tx2"/>
                    </a:solidFill>
                  </a:rPr>
                </a:br>
                <a:endParaRPr lang="en-US" altLang="en-US" sz="1600" b="1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8" name="Line 32">
                <a:extLst>
                  <a:ext uri="{FF2B5EF4-FFF2-40B4-BE49-F238E27FC236}">
                    <a16:creationId xmlns:a16="http://schemas.microsoft.com/office/drawing/2014/main" id="{23B372BB-749B-DF4F-B6C3-D36185225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6" y="3116"/>
                <a:ext cx="533" cy="2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9" name="Text Box 33">
                <a:extLst>
                  <a:ext uri="{FF2B5EF4-FFF2-40B4-BE49-F238E27FC236}">
                    <a16:creationId xmlns:a16="http://schemas.microsoft.com/office/drawing/2014/main" id="{2E616D5E-D07D-BD41-950B-8F4C0B0AF7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5" y="1830"/>
                <a:ext cx="794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en-US" b="1" dirty="0">
                    <a:solidFill>
                      <a:srgbClr val="C00000"/>
                    </a:solidFill>
                  </a:rPr>
                  <a:t>Core</a:t>
                </a:r>
                <a:endParaRPr lang="en-US" altLang="en-US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0" name="Text Box 35">
                <a:extLst>
                  <a:ext uri="{FF2B5EF4-FFF2-40B4-BE49-F238E27FC236}">
                    <a16:creationId xmlns:a16="http://schemas.microsoft.com/office/drawing/2014/main" id="{564D7B66-F9F3-B54E-A52F-0D686DE342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8" y="3625"/>
                <a:ext cx="1910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en-US" b="1" dirty="0"/>
                  <a:t>R</a:t>
                </a:r>
                <a:r>
                  <a:rPr lang="en-GB" altLang="en-US" sz="1800" b="1" dirty="0"/>
                  <a:t>adius</a:t>
                </a:r>
                <a:endParaRPr lang="en-US" altLang="en-US" sz="1800" b="1" dirty="0"/>
              </a:p>
            </p:txBody>
          </p:sp>
          <p:sp>
            <p:nvSpPr>
              <p:cNvPr id="121" name="Text Box 36">
                <a:extLst>
                  <a:ext uri="{FF2B5EF4-FFF2-40B4-BE49-F238E27FC236}">
                    <a16:creationId xmlns:a16="http://schemas.microsoft.com/office/drawing/2014/main" id="{A36B1E0D-CDF5-F441-B46F-503C7592F3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465" y="2237"/>
                <a:ext cx="1141" cy="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b="1" dirty="0"/>
                  <a:t>P</a:t>
                </a:r>
                <a:r>
                  <a:rPr lang="en-GB" altLang="en-US" sz="1800" b="1" dirty="0"/>
                  <a:t>ressure</a:t>
                </a:r>
                <a:endParaRPr lang="en-US" altLang="en-US" sz="1800" b="1" dirty="0"/>
              </a:p>
            </p:txBody>
          </p:sp>
          <p:sp>
            <p:nvSpPr>
              <p:cNvPr id="122" name="Line 37">
                <a:extLst>
                  <a:ext uri="{FF2B5EF4-FFF2-40B4-BE49-F238E27FC236}">
                    <a16:creationId xmlns:a16="http://schemas.microsoft.com/office/drawing/2014/main" id="{8C49A87E-0EB0-5947-9CB2-A56E6A537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2" y="2538"/>
                <a:ext cx="536" cy="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23" name="Title 2">
            <a:extLst>
              <a:ext uri="{FF2B5EF4-FFF2-40B4-BE49-F238E27FC236}">
                <a16:creationId xmlns:a16="http://schemas.microsoft.com/office/drawing/2014/main" id="{D1B0DE09-4D06-E14E-A74D-4170D751CD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14400"/>
          </a:xfrm>
        </p:spPr>
        <p:txBody>
          <a:bodyPr/>
          <a:lstStyle/>
          <a:p>
            <a:pPr algn="ctr"/>
            <a:r>
              <a:rPr lang="en-US" sz="2700" dirty="0"/>
              <a:t>Understanding an Integrated Solution Requires Improved Performance</a:t>
            </a:r>
          </a:p>
        </p:txBody>
      </p:sp>
    </p:spTree>
    <p:extLst>
      <p:ext uri="{BB962C8B-B14F-4D97-AF65-F5344CB8AC3E}">
        <p14:creationId xmlns:p14="http://schemas.microsoft.com/office/powerpoint/2010/main" val="199159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59FD6DF9-5F91-8349-8C5A-A7EDE8EB0DA3}"/>
              </a:ext>
            </a:extLst>
          </p:cNvPr>
          <p:cNvSpPr txBox="1">
            <a:spLocks/>
          </p:cNvSpPr>
          <p:nvPr/>
        </p:nvSpPr>
        <p:spPr bwMode="auto">
          <a:xfrm>
            <a:off x="175019" y="1054239"/>
            <a:ext cx="9874870" cy="5146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Core and divertor physics are governed by different parameters: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BD86C0-F7B6-6A4B-B7A5-F8F8F931ED75}"/>
              </a:ext>
            </a:extLst>
          </p:cNvPr>
          <p:cNvGrpSpPr/>
          <p:nvPr/>
        </p:nvGrpSpPr>
        <p:grpSpPr>
          <a:xfrm>
            <a:off x="551921" y="1524283"/>
            <a:ext cx="10661743" cy="1241232"/>
            <a:chOff x="551921" y="1524283"/>
            <a:chExt cx="10661743" cy="1241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12F8AF2-73FF-B74F-8953-23FBA4056F65}"/>
                    </a:ext>
                  </a:extLst>
                </p:cNvPr>
                <p:cNvSpPr txBox="1"/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𝑁𝑝𝑒𝑑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𝑆h𝑎𝑝𝑖𝑛𝑔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𝐺𝑊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12F8AF2-73FF-B74F-8953-23FBA4056F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blipFill>
                  <a:blip r:embed="rId3"/>
                  <a:stretch>
                    <a:fillRect l="-2976" t="-41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095539-712C-EA48-935E-5D91C91564D5}"/>
                </a:ext>
              </a:extLst>
            </p:cNvPr>
            <p:cNvSpPr txBox="1"/>
            <p:nvPr/>
          </p:nvSpPr>
          <p:spPr>
            <a:xfrm>
              <a:off x="2242935" y="1569480"/>
              <a:ext cx="209334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Pedestal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A3AA387-0DB7-8D45-8DF7-87DB05651281}"/>
                    </a:ext>
                  </a:extLst>
                </p:cNvPr>
                <p:cNvSpPr txBox="1"/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00000"/>
                      </a:solidFill>
                    </a:rPr>
                    <a:t>Collisionality,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m:t>n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A3AA387-0DB7-8D45-8DF7-87DB056512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blipFill>
                  <a:blip r:embed="rId4"/>
                  <a:stretch>
                    <a:fillRect l="-3968" t="-18519" r="-1190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DD27EA-E547-514C-8D71-EAFB5EE96E6F}"/>
                </a:ext>
              </a:extLst>
            </p:cNvPr>
            <p:cNvSpPr txBox="1"/>
            <p:nvPr/>
          </p:nvSpPr>
          <p:spPr>
            <a:xfrm>
              <a:off x="1467956" y="1536941"/>
              <a:ext cx="78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core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C53D381-E2FD-ED4B-9B90-DEF838722594}"/>
                </a:ext>
              </a:extLst>
            </p:cNvPr>
            <p:cNvCxnSpPr>
              <a:cxnSpLocks/>
            </p:cNvCxnSpPr>
            <p:nvPr/>
          </p:nvCxnSpPr>
          <p:spPr>
            <a:xfrm>
              <a:off x="2233404" y="1733181"/>
              <a:ext cx="363772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5AEC19-6F3F-D945-918B-1892E2CA3AC9}"/>
                </a:ext>
              </a:extLst>
            </p:cNvPr>
            <p:cNvSpPr txBox="1"/>
            <p:nvPr/>
          </p:nvSpPr>
          <p:spPr>
            <a:xfrm>
              <a:off x="4918878" y="1602579"/>
              <a:ext cx="3169757" cy="33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Separatrix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E24F18A-CA41-AF45-A30A-7CC012C6D95B}"/>
                </a:ext>
              </a:extLst>
            </p:cNvPr>
            <p:cNvSpPr txBox="1"/>
            <p:nvPr/>
          </p:nvSpPr>
          <p:spPr>
            <a:xfrm>
              <a:off x="8572636" y="1577864"/>
              <a:ext cx="193100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Divertor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B533FD6-6742-434F-8CC3-73837841F473}"/>
                </a:ext>
              </a:extLst>
            </p:cNvPr>
            <p:cNvCxnSpPr>
              <a:cxnSpLocks/>
            </p:cNvCxnSpPr>
            <p:nvPr/>
          </p:nvCxnSpPr>
          <p:spPr>
            <a:xfrm>
              <a:off x="4030590" y="1752871"/>
              <a:ext cx="162908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980ACB7-5828-9946-AFC9-1BFFF234CE59}"/>
                </a:ext>
              </a:extLst>
            </p:cNvPr>
            <p:cNvCxnSpPr>
              <a:cxnSpLocks/>
            </p:cNvCxnSpPr>
            <p:nvPr/>
          </p:nvCxnSpPr>
          <p:spPr>
            <a:xfrm>
              <a:off x="7344971" y="1748767"/>
              <a:ext cx="150247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Up Arrow 47">
              <a:extLst>
                <a:ext uri="{FF2B5EF4-FFF2-40B4-BE49-F238E27FC236}">
                  <a16:creationId xmlns:a16="http://schemas.microsoft.com/office/drawing/2014/main" id="{95C2E780-A3B7-4F4D-8834-06A17A60F931}"/>
                </a:ext>
              </a:extLst>
            </p:cNvPr>
            <p:cNvSpPr/>
            <p:nvPr/>
          </p:nvSpPr>
          <p:spPr>
            <a:xfrm>
              <a:off x="7829979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Up Arrow 48">
              <a:extLst>
                <a:ext uri="{FF2B5EF4-FFF2-40B4-BE49-F238E27FC236}">
                  <a16:creationId xmlns:a16="http://schemas.microsoft.com/office/drawing/2014/main" id="{E9953BA1-93A4-7D4A-A611-D78B6208BC92}"/>
                </a:ext>
              </a:extLst>
            </p:cNvPr>
            <p:cNvSpPr/>
            <p:nvPr/>
          </p:nvSpPr>
          <p:spPr>
            <a:xfrm>
              <a:off x="4581653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D2FFD7-4A7A-8946-9ABF-F8E13D356B5F}"/>
                </a:ext>
              </a:extLst>
            </p:cNvPr>
            <p:cNvSpPr txBox="1"/>
            <p:nvPr/>
          </p:nvSpPr>
          <p:spPr>
            <a:xfrm>
              <a:off x="7146847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Closure &amp; neutrals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E36FC5-B56C-AE40-9B86-FE8192A7FCF6}"/>
                </a:ext>
              </a:extLst>
            </p:cNvPr>
            <p:cNvSpPr txBox="1"/>
            <p:nvPr/>
          </p:nvSpPr>
          <p:spPr>
            <a:xfrm>
              <a:off x="3944088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Pedestal physics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F5EB14C-C3E6-7E49-AD7C-C40D28153056}"/>
                </a:ext>
              </a:extLst>
            </p:cNvPr>
            <p:cNvSpPr/>
            <p:nvPr/>
          </p:nvSpPr>
          <p:spPr>
            <a:xfrm>
              <a:off x="9346394" y="1853230"/>
              <a:ext cx="10150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</a:rPr>
                <a:t>n</a:t>
              </a:r>
              <a:r>
                <a:rPr lang="en-US" sz="2400" b="1" baseline="-25000" dirty="0" err="1">
                  <a:solidFill>
                    <a:srgbClr val="C00000"/>
                  </a:solidFill>
                </a:rPr>
                <a:t>div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E1B963-4201-9241-B45F-37AD9BEB68CF}"/>
                </a:ext>
              </a:extLst>
            </p:cNvPr>
            <p:cNvSpPr txBox="1"/>
            <p:nvPr/>
          </p:nvSpPr>
          <p:spPr>
            <a:xfrm>
              <a:off x="10018654" y="1524283"/>
              <a:ext cx="1195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q</a:t>
              </a:r>
              <a:r>
                <a:rPr lang="en-US" baseline="-25000" dirty="0">
                  <a:solidFill>
                    <a:srgbClr val="C00000"/>
                  </a:solidFill>
                  <a:sym typeface="Wingdings" pitchFamily="2" charset="2"/>
                </a:rPr>
                <a:t>||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F908A01-0001-4145-99BC-6BF2B50F0977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055" y="1748767"/>
              <a:ext cx="377441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A6D0A6F-246A-0044-85F2-1AED379D0F42}"/>
                </a:ext>
              </a:extLst>
            </p:cNvPr>
            <p:cNvSpPr/>
            <p:nvPr/>
          </p:nvSpPr>
          <p:spPr>
            <a:xfrm>
              <a:off x="6247795" y="1906815"/>
              <a:ext cx="6524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2"/>
                  </a:solidFill>
                </a:rPr>
                <a:t>n</a:t>
              </a:r>
              <a:r>
                <a:rPr lang="en-US" sz="2000" b="1" baseline="-25000" dirty="0" err="1">
                  <a:solidFill>
                    <a:schemeClr val="tx2"/>
                  </a:solidFill>
                </a:rPr>
                <a:t>sep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56" name="Content Placeholder 1">
            <a:extLst>
              <a:ext uri="{FF2B5EF4-FFF2-40B4-BE49-F238E27FC236}">
                <a16:creationId xmlns:a16="http://schemas.microsoft.com/office/drawing/2014/main" id="{4A126028-FBE3-894A-8E43-5B30A639730C}"/>
              </a:ext>
            </a:extLst>
          </p:cNvPr>
          <p:cNvSpPr txBox="1">
            <a:spLocks/>
          </p:cNvSpPr>
          <p:nvPr/>
        </p:nvSpPr>
        <p:spPr bwMode="auto">
          <a:xfrm>
            <a:off x="216322" y="2994736"/>
            <a:ext cx="10381589" cy="10537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Core-edge solution depends on progress in each region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Improved </a:t>
            </a:r>
            <a:r>
              <a:rPr lang="en-US" b="1" dirty="0">
                <a:solidFill>
                  <a:srgbClr val="0432FF"/>
                </a:solidFill>
              </a:rPr>
              <a:t>pedestal (</a:t>
            </a:r>
            <a:r>
              <a:rPr lang="en-US" b="1" dirty="0" err="1">
                <a:solidFill>
                  <a:srgbClr val="0432FF"/>
                </a:solidFill>
              </a:rPr>
              <a:t>n</a:t>
            </a:r>
            <a:r>
              <a:rPr lang="en-US" b="1" baseline="-25000" dirty="0" err="1">
                <a:solidFill>
                  <a:srgbClr val="0432FF"/>
                </a:solidFill>
              </a:rPr>
              <a:t>sep</a:t>
            </a:r>
            <a:r>
              <a:rPr lang="en-US" b="1" dirty="0" err="1">
                <a:solidFill>
                  <a:srgbClr val="0432FF"/>
                </a:solidFill>
              </a:rPr>
              <a:t>:n</a:t>
            </a:r>
            <a:r>
              <a:rPr lang="en-US" b="1" baseline="-25000" dirty="0" err="1">
                <a:solidFill>
                  <a:srgbClr val="0432FF"/>
                </a:solidFill>
              </a:rPr>
              <a:t>ped</a:t>
            </a:r>
            <a:r>
              <a:rPr lang="en-US" b="1" dirty="0">
                <a:solidFill>
                  <a:srgbClr val="0432FF"/>
                </a:solidFill>
              </a:rPr>
              <a:t>)</a:t>
            </a:r>
            <a:r>
              <a:rPr lang="en-US" dirty="0"/>
              <a:t> and </a:t>
            </a:r>
            <a:r>
              <a:rPr lang="en-US" b="1" dirty="0">
                <a:solidFill>
                  <a:srgbClr val="0432FF"/>
                </a:solidFill>
              </a:rPr>
              <a:t>divertor (</a:t>
            </a:r>
            <a:r>
              <a:rPr lang="en-US" b="1" dirty="0" err="1">
                <a:solidFill>
                  <a:srgbClr val="0432FF"/>
                </a:solidFill>
              </a:rPr>
              <a:t>n</a:t>
            </a:r>
            <a:r>
              <a:rPr lang="en-US" b="1" baseline="-25000" dirty="0" err="1">
                <a:solidFill>
                  <a:srgbClr val="0432FF"/>
                </a:solidFill>
              </a:rPr>
              <a:t>div</a:t>
            </a:r>
            <a:r>
              <a:rPr lang="en-US" b="1" dirty="0" err="1">
                <a:solidFill>
                  <a:srgbClr val="0432FF"/>
                </a:solidFill>
              </a:rPr>
              <a:t>:n</a:t>
            </a:r>
            <a:r>
              <a:rPr lang="en-US" b="1" baseline="-25000" dirty="0" err="1">
                <a:solidFill>
                  <a:srgbClr val="0432FF"/>
                </a:solidFill>
              </a:rPr>
              <a:t>sep</a:t>
            </a:r>
            <a:r>
              <a:rPr lang="en-US" b="1" dirty="0">
                <a:solidFill>
                  <a:srgbClr val="0432FF"/>
                </a:solidFill>
              </a:rPr>
              <a:t>)</a:t>
            </a:r>
            <a:r>
              <a:rPr lang="en-US" dirty="0"/>
              <a:t> solutions play a key role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FAD2476E-26BD-A348-898F-097F931F91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14400"/>
          </a:xfrm>
        </p:spPr>
        <p:txBody>
          <a:bodyPr/>
          <a:lstStyle/>
          <a:p>
            <a:pPr algn="ctr"/>
            <a:r>
              <a:rPr lang="en-US" sz="2700" dirty="0"/>
              <a:t>Understanding an Integrated Solution Requires Improved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68300-D001-3C41-B7F6-D13F20637930}"/>
              </a:ext>
            </a:extLst>
          </p:cNvPr>
          <p:cNvSpPr txBox="1"/>
          <p:nvPr/>
        </p:nvSpPr>
        <p:spPr>
          <a:xfrm>
            <a:off x="1123561" y="4231366"/>
            <a:ext cx="2303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Super H mode?</a:t>
            </a:r>
            <a:br>
              <a:rPr lang="en-US" b="1" dirty="0">
                <a:solidFill>
                  <a:srgbClr val="0432FF"/>
                </a:solidFill>
              </a:rPr>
            </a:br>
            <a:r>
              <a:rPr lang="en-US" b="1" dirty="0">
                <a:solidFill>
                  <a:srgbClr val="0432FF"/>
                </a:solidFill>
              </a:rPr>
              <a:t>Shaping, a/r, …</a:t>
            </a: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575F4A1C-918F-B340-A1FD-A3134FDB20E8}"/>
              </a:ext>
            </a:extLst>
          </p:cNvPr>
          <p:cNvSpPr/>
          <p:nvPr/>
        </p:nvSpPr>
        <p:spPr>
          <a:xfrm rot="1914219">
            <a:off x="2088986" y="3864305"/>
            <a:ext cx="372964" cy="290444"/>
          </a:xfrm>
          <a:prstGeom prst="upArrow">
            <a:avLst/>
          </a:prstGeom>
          <a:solidFill>
            <a:srgbClr val="0432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06CF8D-C2B1-1048-AA04-D659E710AD71}"/>
              </a:ext>
            </a:extLst>
          </p:cNvPr>
          <p:cNvSpPr txBox="1"/>
          <p:nvPr/>
        </p:nvSpPr>
        <p:spPr>
          <a:xfrm>
            <a:off x="5362726" y="4277666"/>
            <a:ext cx="2303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Slots, Snowflake</a:t>
            </a:r>
            <a:br>
              <a:rPr lang="en-US" b="1" dirty="0">
                <a:solidFill>
                  <a:srgbClr val="0432FF"/>
                </a:solidFill>
              </a:rPr>
            </a:br>
            <a:r>
              <a:rPr lang="en-US" b="1" dirty="0">
                <a:solidFill>
                  <a:srgbClr val="0432FF"/>
                </a:solidFill>
              </a:rPr>
              <a:t>Super-X, SAS…</a:t>
            </a: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D2E2EAD9-76F8-7B42-839D-C5B952C8AAE2}"/>
              </a:ext>
            </a:extLst>
          </p:cNvPr>
          <p:cNvSpPr/>
          <p:nvPr/>
        </p:nvSpPr>
        <p:spPr>
          <a:xfrm rot="19963696">
            <a:off x="5174594" y="3874556"/>
            <a:ext cx="372964" cy="290444"/>
          </a:xfrm>
          <a:prstGeom prst="upArrow">
            <a:avLst/>
          </a:prstGeom>
          <a:solidFill>
            <a:srgbClr val="0432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4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7C330B82-74CD-424B-86E0-E2B5705F8B8D}"/>
              </a:ext>
            </a:extLst>
          </p:cNvPr>
          <p:cNvSpPr txBox="1">
            <a:spLocks/>
          </p:cNvSpPr>
          <p:nvPr/>
        </p:nvSpPr>
        <p:spPr bwMode="auto">
          <a:xfrm>
            <a:off x="216322" y="2994736"/>
            <a:ext cx="10381589" cy="10537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Core-edge solution depends on progress in each region</a:t>
            </a:r>
          </a:p>
          <a:p>
            <a:pPr lvl="1">
              <a:spcBef>
                <a:spcPts val="9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Improved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pedestal (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b="1" baseline="-25000" dirty="0" err="1">
                <a:solidFill>
                  <a:schemeClr val="bg1">
                    <a:lumMod val="65000"/>
                  </a:schemeClr>
                </a:solidFill>
              </a:rPr>
              <a:t>sep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:n</a:t>
            </a:r>
            <a:r>
              <a:rPr lang="en-US" b="1" baseline="-25000" dirty="0" err="1">
                <a:solidFill>
                  <a:schemeClr val="bg1">
                    <a:lumMod val="65000"/>
                  </a:schemeClr>
                </a:solidFill>
              </a:rPr>
              <a:t>ped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divertor (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b="1" baseline="-25000" dirty="0" err="1">
                <a:solidFill>
                  <a:schemeClr val="bg1">
                    <a:lumMod val="65000"/>
                  </a:schemeClr>
                </a:solidFill>
              </a:rPr>
              <a:t>div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:n</a:t>
            </a:r>
            <a:r>
              <a:rPr lang="en-US" b="1" baseline="-25000" dirty="0" err="1">
                <a:solidFill>
                  <a:schemeClr val="bg1">
                    <a:lumMod val="65000"/>
                  </a:schemeClr>
                </a:solidFill>
              </a:rPr>
              <a:t>sep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solutions play a key role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BB8E8-5375-6341-B395-060E93839DF2}"/>
              </a:ext>
            </a:extLst>
          </p:cNvPr>
          <p:cNvSpPr/>
          <p:nvPr/>
        </p:nvSpPr>
        <p:spPr>
          <a:xfrm>
            <a:off x="3740102" y="2994736"/>
            <a:ext cx="5872822" cy="2960587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Up Arrow 41">
            <a:extLst>
              <a:ext uri="{FF2B5EF4-FFF2-40B4-BE49-F238E27FC236}">
                <a16:creationId xmlns:a16="http://schemas.microsoft.com/office/drawing/2014/main" id="{38860EEE-F8DC-2C4C-B8E5-3E48EC70BC7F}"/>
              </a:ext>
            </a:extLst>
          </p:cNvPr>
          <p:cNvSpPr/>
          <p:nvPr/>
        </p:nvSpPr>
        <p:spPr>
          <a:xfrm rot="9358071">
            <a:off x="4732395" y="2888921"/>
            <a:ext cx="372964" cy="290444"/>
          </a:xfrm>
          <a:prstGeom prst="upArrow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Up Arrow 87">
            <a:extLst>
              <a:ext uri="{FF2B5EF4-FFF2-40B4-BE49-F238E27FC236}">
                <a16:creationId xmlns:a16="http://schemas.microsoft.com/office/drawing/2014/main" id="{07B3E3CD-7D7F-9D41-8AFF-56DBBAF9744E}"/>
              </a:ext>
            </a:extLst>
          </p:cNvPr>
          <p:cNvSpPr/>
          <p:nvPr/>
        </p:nvSpPr>
        <p:spPr>
          <a:xfrm rot="11957535">
            <a:off x="7778067" y="2901731"/>
            <a:ext cx="372964" cy="290444"/>
          </a:xfrm>
          <a:prstGeom prst="upArrow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ontent Placeholder 1">
            <a:extLst>
              <a:ext uri="{FF2B5EF4-FFF2-40B4-BE49-F238E27FC236}">
                <a16:creationId xmlns:a16="http://schemas.microsoft.com/office/drawing/2014/main" id="{D7CF2D11-404C-1441-9858-C302E8E9E4DF}"/>
              </a:ext>
            </a:extLst>
          </p:cNvPr>
          <p:cNvSpPr txBox="1">
            <a:spLocks/>
          </p:cNvSpPr>
          <p:nvPr/>
        </p:nvSpPr>
        <p:spPr bwMode="auto">
          <a:xfrm>
            <a:off x="175019" y="1054239"/>
            <a:ext cx="9874870" cy="5146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Core and divertor physics are governed by different parameters: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957B2EB-1355-EE49-AC4D-11133C1ADE31}"/>
              </a:ext>
            </a:extLst>
          </p:cNvPr>
          <p:cNvGrpSpPr/>
          <p:nvPr/>
        </p:nvGrpSpPr>
        <p:grpSpPr>
          <a:xfrm>
            <a:off x="551921" y="1536006"/>
            <a:ext cx="10661743" cy="1241232"/>
            <a:chOff x="551921" y="1524283"/>
            <a:chExt cx="10661743" cy="1241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3241844-E887-FF4A-983E-03E50BC16263}"/>
                    </a:ext>
                  </a:extLst>
                </p:cNvPr>
                <p:cNvSpPr txBox="1"/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𝑁𝑝𝑒𝑑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𝑆h𝑎𝑝𝑖𝑛𝑔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𝐺𝑊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3241844-E887-FF4A-983E-03E50BC162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blipFill>
                  <a:blip r:embed="rId6"/>
                  <a:stretch>
                    <a:fillRect l="-2976" t="-41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3E0F578-8016-1A44-BEAF-B88EF93D0AF4}"/>
                </a:ext>
              </a:extLst>
            </p:cNvPr>
            <p:cNvSpPr txBox="1"/>
            <p:nvPr/>
          </p:nvSpPr>
          <p:spPr>
            <a:xfrm>
              <a:off x="2242935" y="1569480"/>
              <a:ext cx="209334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Pedestal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ECA7A85-B2F2-AE40-B055-F080F3647BFB}"/>
                    </a:ext>
                  </a:extLst>
                </p:cNvPr>
                <p:cNvSpPr txBox="1"/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00000"/>
                      </a:solidFill>
                    </a:rPr>
                    <a:t>Collisionality,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m:t>n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ECA7A85-B2F2-AE40-B055-F080F3647B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blipFill>
                  <a:blip r:embed="rId7"/>
                  <a:stretch>
                    <a:fillRect l="-3968" t="-18519" r="-1190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53EEC3E-BBD7-2949-A6C7-5D7165FA0205}"/>
                </a:ext>
              </a:extLst>
            </p:cNvPr>
            <p:cNvSpPr txBox="1"/>
            <p:nvPr/>
          </p:nvSpPr>
          <p:spPr>
            <a:xfrm>
              <a:off x="1467956" y="1536941"/>
              <a:ext cx="78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core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0B6580-9D19-684D-BDFF-AC0BB8C4CFDC}"/>
                </a:ext>
              </a:extLst>
            </p:cNvPr>
            <p:cNvCxnSpPr>
              <a:cxnSpLocks/>
            </p:cNvCxnSpPr>
            <p:nvPr/>
          </p:nvCxnSpPr>
          <p:spPr>
            <a:xfrm>
              <a:off x="2233404" y="1733181"/>
              <a:ext cx="363772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C1A3AAC-5B64-E54D-8821-683999460937}"/>
                </a:ext>
              </a:extLst>
            </p:cNvPr>
            <p:cNvSpPr txBox="1"/>
            <p:nvPr/>
          </p:nvSpPr>
          <p:spPr>
            <a:xfrm>
              <a:off x="4918878" y="1602579"/>
              <a:ext cx="3169757" cy="33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Separatrix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BAD4EC3-0534-CF48-8CD4-D940CC957E64}"/>
                </a:ext>
              </a:extLst>
            </p:cNvPr>
            <p:cNvSpPr txBox="1"/>
            <p:nvPr/>
          </p:nvSpPr>
          <p:spPr>
            <a:xfrm>
              <a:off x="8572636" y="1577864"/>
              <a:ext cx="193100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Divertor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081BC01-243A-224C-AC94-19FCE855F93F}"/>
                </a:ext>
              </a:extLst>
            </p:cNvPr>
            <p:cNvCxnSpPr>
              <a:cxnSpLocks/>
            </p:cNvCxnSpPr>
            <p:nvPr/>
          </p:nvCxnSpPr>
          <p:spPr>
            <a:xfrm>
              <a:off x="4030590" y="1752871"/>
              <a:ext cx="162908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D78EA70-D441-E34C-976D-4BEE304F0807}"/>
                </a:ext>
              </a:extLst>
            </p:cNvPr>
            <p:cNvCxnSpPr>
              <a:cxnSpLocks/>
            </p:cNvCxnSpPr>
            <p:nvPr/>
          </p:nvCxnSpPr>
          <p:spPr>
            <a:xfrm>
              <a:off x="7344971" y="1748767"/>
              <a:ext cx="150247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Up Arrow 99">
              <a:extLst>
                <a:ext uri="{FF2B5EF4-FFF2-40B4-BE49-F238E27FC236}">
                  <a16:creationId xmlns:a16="http://schemas.microsoft.com/office/drawing/2014/main" id="{571FCF0B-AF38-274E-A774-29F7A535E2C6}"/>
                </a:ext>
              </a:extLst>
            </p:cNvPr>
            <p:cNvSpPr/>
            <p:nvPr/>
          </p:nvSpPr>
          <p:spPr>
            <a:xfrm>
              <a:off x="7829979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Up Arrow 100">
              <a:extLst>
                <a:ext uri="{FF2B5EF4-FFF2-40B4-BE49-F238E27FC236}">
                  <a16:creationId xmlns:a16="http://schemas.microsoft.com/office/drawing/2014/main" id="{25EF3931-89DE-7F4B-AFD2-09C03AF69D68}"/>
                </a:ext>
              </a:extLst>
            </p:cNvPr>
            <p:cNvSpPr/>
            <p:nvPr/>
          </p:nvSpPr>
          <p:spPr>
            <a:xfrm>
              <a:off x="4581653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17E4830-0E0B-834F-818D-CCD1EF46EE24}"/>
                </a:ext>
              </a:extLst>
            </p:cNvPr>
            <p:cNvSpPr txBox="1"/>
            <p:nvPr/>
          </p:nvSpPr>
          <p:spPr>
            <a:xfrm>
              <a:off x="7146847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Closure &amp; neutrals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DDBD72D-2D09-5F42-9D18-5F2F1B81C508}"/>
                </a:ext>
              </a:extLst>
            </p:cNvPr>
            <p:cNvSpPr txBox="1"/>
            <p:nvPr/>
          </p:nvSpPr>
          <p:spPr>
            <a:xfrm>
              <a:off x="3944088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Pedestal physics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13EFED3-9CD5-174B-A767-9FC59A439EDC}"/>
                </a:ext>
              </a:extLst>
            </p:cNvPr>
            <p:cNvSpPr/>
            <p:nvPr/>
          </p:nvSpPr>
          <p:spPr>
            <a:xfrm>
              <a:off x="9346394" y="1853230"/>
              <a:ext cx="10150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</a:rPr>
                <a:t>n</a:t>
              </a:r>
              <a:r>
                <a:rPr lang="en-US" sz="2400" b="1" baseline="-25000" dirty="0" err="1">
                  <a:solidFill>
                    <a:srgbClr val="C00000"/>
                  </a:solidFill>
                </a:rPr>
                <a:t>div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6ACB5C0-1844-E540-ACCA-1B97A720DF3C}"/>
                </a:ext>
              </a:extLst>
            </p:cNvPr>
            <p:cNvSpPr txBox="1"/>
            <p:nvPr/>
          </p:nvSpPr>
          <p:spPr>
            <a:xfrm>
              <a:off x="10018654" y="1524283"/>
              <a:ext cx="1195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q</a:t>
              </a:r>
              <a:r>
                <a:rPr lang="en-US" baseline="-25000" dirty="0">
                  <a:solidFill>
                    <a:srgbClr val="C00000"/>
                  </a:solidFill>
                  <a:sym typeface="Wingdings" pitchFamily="2" charset="2"/>
                </a:rPr>
                <a:t>||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A3B51DD-AD51-F04A-A1E7-F4F5605CC36A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055" y="1748767"/>
              <a:ext cx="377441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0040853-D980-7A44-8F3E-7D0AB8E36048}"/>
                </a:ext>
              </a:extLst>
            </p:cNvPr>
            <p:cNvSpPr/>
            <p:nvPr/>
          </p:nvSpPr>
          <p:spPr>
            <a:xfrm>
              <a:off x="6247795" y="1906815"/>
              <a:ext cx="6524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2"/>
                  </a:solidFill>
                </a:rPr>
                <a:t>n</a:t>
              </a:r>
              <a:r>
                <a:rPr lang="en-US" sz="2000" b="1" baseline="-25000" dirty="0" err="1">
                  <a:solidFill>
                    <a:schemeClr val="tx2"/>
                  </a:solidFill>
                </a:rPr>
                <a:t>sep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23" name="Title 2">
            <a:extLst>
              <a:ext uri="{FF2B5EF4-FFF2-40B4-BE49-F238E27FC236}">
                <a16:creationId xmlns:a16="http://schemas.microsoft.com/office/drawing/2014/main" id="{D1B0DE09-4D06-E14E-A74D-4170D751CD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14400"/>
          </a:xfrm>
        </p:spPr>
        <p:txBody>
          <a:bodyPr/>
          <a:lstStyle/>
          <a:p>
            <a:pPr algn="ctr"/>
            <a:r>
              <a:rPr lang="en-US" sz="2700" dirty="0"/>
              <a:t>Understanding an Integrated Solution Requires Improved Performance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619B8AA-38C8-AF4E-AAF4-D5C814E3C04C}"/>
              </a:ext>
            </a:extLst>
          </p:cNvPr>
          <p:cNvGrpSpPr/>
          <p:nvPr/>
        </p:nvGrpSpPr>
        <p:grpSpPr>
          <a:xfrm>
            <a:off x="4439109" y="3272679"/>
            <a:ext cx="3574141" cy="2961204"/>
            <a:chOff x="5867880" y="3440754"/>
            <a:chExt cx="3261558" cy="265120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F8E41C7-D944-FF41-AF5B-F47C6B3E7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880" y="3691023"/>
              <a:ext cx="3229170" cy="240093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AED0DB2-1C31-0D4A-B0CA-ADE187658D2C}"/>
                </a:ext>
              </a:extLst>
            </p:cNvPr>
            <p:cNvSpPr txBox="1"/>
            <p:nvPr/>
          </p:nvSpPr>
          <p:spPr>
            <a:xfrm>
              <a:off x="6479814" y="4204013"/>
              <a:ext cx="723215" cy="46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T</a:t>
              </a:r>
              <a:r>
                <a:rPr lang="en-US" sz="2400" b="1" baseline="-25000" dirty="0" err="1"/>
                <a:t>e</a:t>
              </a:r>
              <a:endParaRPr lang="en-US" sz="2400" b="1" baseline="-25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1847983-A4B5-7F4F-84A5-B8F88E021F20}"/>
                </a:ext>
              </a:extLst>
            </p:cNvPr>
            <p:cNvSpPr txBox="1"/>
            <p:nvPr/>
          </p:nvSpPr>
          <p:spPr>
            <a:xfrm>
              <a:off x="8406223" y="4891492"/>
              <a:ext cx="723215" cy="46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n</a:t>
              </a:r>
              <a:r>
                <a:rPr lang="en-US" sz="2400" b="1" baseline="-25000"/>
                <a:t>e</a:t>
              </a:r>
              <a:endParaRPr lang="en-US" sz="2400" b="1" baseline="-250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A7D3FE7-F7BB-AE46-8346-3DFD3E548AAC}"/>
                </a:ext>
              </a:extLst>
            </p:cNvPr>
            <p:cNvSpPr txBox="1"/>
            <p:nvPr/>
          </p:nvSpPr>
          <p:spPr>
            <a:xfrm>
              <a:off x="6335947" y="3440754"/>
              <a:ext cx="2719403" cy="3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Pedestal vs divertor closure</a:t>
              </a:r>
              <a:endParaRPr lang="en-US" sz="1600" b="1" baseline="-25000" dirty="0"/>
            </a:p>
          </p:txBody>
        </p:sp>
      </p:grp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A06F7A6A-FB27-A243-ADF5-631A9CDF20A4}"/>
              </a:ext>
            </a:extLst>
          </p:cNvPr>
          <p:cNvSpPr txBox="1">
            <a:spLocks/>
          </p:cNvSpPr>
          <p:nvPr/>
        </p:nvSpPr>
        <p:spPr bwMode="auto">
          <a:xfrm>
            <a:off x="8013250" y="3867868"/>
            <a:ext cx="3950965" cy="5146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Strong interaction</a:t>
            </a:r>
            <a:br>
              <a:rPr lang="en-US" dirty="0"/>
            </a:br>
            <a:r>
              <a:rPr lang="en-US" dirty="0"/>
              <a:t>between these regions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</a:rPr>
              <a:t>Depends on opacity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C0BCD1-8EEE-344A-833B-40E6423ECCCB}"/>
              </a:ext>
            </a:extLst>
          </p:cNvPr>
          <p:cNvGrpSpPr/>
          <p:nvPr/>
        </p:nvGrpSpPr>
        <p:grpSpPr>
          <a:xfrm>
            <a:off x="365820" y="4365690"/>
            <a:ext cx="4073289" cy="1257528"/>
            <a:chOff x="365820" y="4474451"/>
            <a:chExt cx="4073289" cy="1257528"/>
          </a:xfrm>
        </p:grpSpPr>
        <p:sp>
          <p:nvSpPr>
            <p:cNvPr id="30" name="Up Arrow 29">
              <a:extLst>
                <a:ext uri="{FF2B5EF4-FFF2-40B4-BE49-F238E27FC236}">
                  <a16:creationId xmlns:a16="http://schemas.microsoft.com/office/drawing/2014/main" id="{5908B403-884A-FC40-943A-441F5DB7CBED}"/>
                </a:ext>
              </a:extLst>
            </p:cNvPr>
            <p:cNvSpPr/>
            <p:nvPr/>
          </p:nvSpPr>
          <p:spPr>
            <a:xfrm rot="5400000">
              <a:off x="324560" y="4626100"/>
              <a:ext cx="372964" cy="290444"/>
            </a:xfrm>
            <a:prstGeom prst="upArrow">
              <a:avLst/>
            </a:prstGeom>
            <a:solidFill>
              <a:srgbClr val="4845E8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Up Arrow 32">
              <a:extLst>
                <a:ext uri="{FF2B5EF4-FFF2-40B4-BE49-F238E27FC236}">
                  <a16:creationId xmlns:a16="http://schemas.microsoft.com/office/drawing/2014/main" id="{1A7C4FA4-BDD8-0046-A2D1-FCB772BCEEEA}"/>
                </a:ext>
              </a:extLst>
            </p:cNvPr>
            <p:cNvSpPr/>
            <p:nvPr/>
          </p:nvSpPr>
          <p:spPr>
            <a:xfrm rot="5400000">
              <a:off x="324560" y="5400275"/>
              <a:ext cx="372964" cy="290444"/>
            </a:xfrm>
            <a:prstGeom prst="upArrow">
              <a:avLst/>
            </a:prstGeom>
            <a:solidFill>
              <a:srgbClr val="4845E8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Content Placeholder 1">
                  <a:extLst>
                    <a:ext uri="{FF2B5EF4-FFF2-40B4-BE49-F238E27FC236}">
                      <a16:creationId xmlns:a16="http://schemas.microsoft.com/office/drawing/2014/main" id="{4CF6054E-3F52-D04A-90EE-E112055E49F3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488144" y="4474451"/>
                  <a:ext cx="3950965" cy="5146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FAA26D3D-D897-4be2-8F04-BA451C77F1D7}">
                    <ma14:placeholderFlag xmlns:ma14="http://schemas.microsoft.com/office/mac/drawingml/2011/main" xmlns="" val="1"/>
                  </a:ex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176213" marR="0" indent="-176213" algn="l" defTabSz="457200" rtl="0" eaLnBrk="1" fontAlgn="auto" latinLnBrk="0" hangingPunct="1">
                    <a:lnSpc>
                      <a:spcPct val="100000"/>
                    </a:lnSpc>
                    <a:spcBef>
                      <a:spcPts val="1500"/>
                    </a:spcBef>
                    <a:spcAft>
                      <a:spcPts val="0"/>
                    </a:spcAft>
                    <a:buClr>
                      <a:schemeClr val="tx2"/>
                    </a:buClr>
                    <a:buSzTx/>
                    <a:buFont typeface="Arial"/>
                    <a:buChar char="•"/>
                    <a:tabLst/>
                    <a:defRPr sz="2000" b="1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ＭＳ Ｐゴシック" charset="0"/>
                    </a:defRPr>
                  </a:lvl1pPr>
                  <a:lvl2pPr marL="539496" indent="-201168" algn="l" defTabSz="457200" rtl="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–"/>
                    <a:tabLst/>
                    <a:defRPr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ＭＳ Ｐゴシック" charset="0"/>
                    </a:defRPr>
                  </a:lvl2pPr>
                  <a:lvl3pPr marL="877824" indent="-177800" algn="l" defTabSz="457200" rtl="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tabLst/>
                    <a:defRPr sz="1800" i="1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ＭＳ Ｐゴシック" charset="0"/>
                    </a:defRPr>
                  </a:lvl3pPr>
                  <a:lvl4pPr marL="1206500" indent="-176213" algn="l" defTabSz="45720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0000"/>
                    <a:buFont typeface="Wingdings" pitchFamily="2" charset="2"/>
                    <a:buChar char="Ø"/>
                    <a:tabLst/>
                    <a:defRPr sz="16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ＭＳ Ｐゴシック" charset="0"/>
                    </a:defRPr>
                  </a:lvl4pPr>
                  <a:lvl5pPr marL="2057400" indent="-228600" algn="l" defTabSz="45720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»"/>
                    <a:defRPr sz="16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ＭＳ Ｐゴシック" charset="0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31775" lvl="1" indent="0">
                    <a:lnSpc>
                      <a:spcPct val="93000"/>
                    </a:lnSpc>
                    <a:spcBef>
                      <a:spcPts val="1500"/>
                    </a:spcBef>
                    <a:buNone/>
                  </a:pPr>
                  <a:r>
                    <a:rPr lang="en-US" sz="2000" b="1" i="1" dirty="0">
                      <a:solidFill>
                        <a:srgbClr val="4845E8"/>
                      </a:solidFill>
                    </a:rPr>
                    <a:t>High density an important</a:t>
                  </a:r>
                  <a:br>
                    <a:rPr lang="en-US" sz="2000" b="1" i="1" dirty="0">
                      <a:solidFill>
                        <a:srgbClr val="4845E8"/>
                      </a:solidFill>
                    </a:rPr>
                  </a:br>
                  <a:r>
                    <a:rPr lang="en-US" sz="2000" b="1" i="1" dirty="0">
                      <a:solidFill>
                        <a:srgbClr val="4845E8"/>
                      </a:solidFill>
                    </a:rPr>
                    <a:t>governing parameter</a:t>
                  </a:r>
                </a:p>
                <a:p>
                  <a:pPr marL="231775" lvl="1" indent="0">
                    <a:lnSpc>
                      <a:spcPct val="93000"/>
                    </a:lnSpc>
                    <a:spcBef>
                      <a:spcPts val="1500"/>
                    </a:spcBef>
                    <a:buNone/>
                  </a:pPr>
                  <a:r>
                    <a:rPr lang="en-US" sz="2000" b="1" i="1" dirty="0">
                      <a:solidFill>
                        <a:srgbClr val="4845E8"/>
                      </a:solidFill>
                    </a:rPr>
                    <a:t>Higher field needed for</a:t>
                  </a:r>
                  <a:br>
                    <a:rPr lang="en-US" sz="2000" b="1" i="1" dirty="0">
                      <a:solidFill>
                        <a:srgbClr val="4845E8"/>
                      </a:solidFill>
                    </a:rPr>
                  </a:br>
                  <a:r>
                    <a:rPr lang="en-US" sz="2000" b="1" i="1" dirty="0">
                      <a:solidFill>
                        <a:srgbClr val="4845E8"/>
                      </a:solidFill>
                    </a:rPr>
                    <a:t>high density &amp; low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4845E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solidFill>
                                <a:srgbClr val="4845E8"/>
                              </a:solidFill>
                              <a:latin typeface="Symbol" pitchFamily="2" charset="2"/>
                            </a:rPr>
                            <m:t>n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4845E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4845E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a14:m>
                  <a:endParaRPr lang="en-US" sz="2000" b="1" i="1" dirty="0">
                    <a:solidFill>
                      <a:srgbClr val="4845E8"/>
                    </a:solidFill>
                  </a:endParaRPr>
                </a:p>
                <a:p>
                  <a:pPr lvl="1"/>
                  <a:endParaRPr lang="en-US" dirty="0">
                    <a:solidFill>
                      <a:srgbClr val="4845E8"/>
                    </a:solidFill>
                  </a:endParaRPr>
                </a:p>
              </p:txBody>
            </p:sp>
          </mc:Choice>
          <mc:Fallback>
            <p:sp>
              <p:nvSpPr>
                <p:cNvPr id="34" name="Content Placeholder 1">
                  <a:extLst>
                    <a:ext uri="{FF2B5EF4-FFF2-40B4-BE49-F238E27FC236}">
                      <a16:creationId xmlns:a16="http://schemas.microsoft.com/office/drawing/2014/main" id="{4CF6054E-3F52-D04A-90EE-E112055E49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144" y="4474451"/>
                  <a:ext cx="3950965" cy="514629"/>
                </a:xfrm>
                <a:prstGeom prst="rect">
                  <a:avLst/>
                </a:prstGeom>
                <a:blipFill>
                  <a:blip r:embed="rId9"/>
                  <a:stretch>
                    <a:fillRect t="-12195" b="-192683"/>
                  </a:stretch>
                </a:blipFill>
                <a:ln>
                  <a:noFill/>
                </a:ln>
                <a:extLst>
                  <a:ext uri="{FAA26D3D-D897-4be2-8F04-BA451C77F1D7}">
                    <ma14:placeholderFlag xmlns:ma14="http://schemas.microsoft.com/office/mac/drawingml/2011/main" xmlns="" val="1"/>
                  </a:ex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4812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BAE292-D6DA-4842-9282-9B7D51F84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/>
              <a:t>Understanding pedestal projection </a:t>
            </a:r>
            <a:r>
              <a:rPr lang="en-US" sz="1800" b="0" dirty="0"/>
              <a:t>(high pedestal opacity low </a:t>
            </a:r>
            <a:r>
              <a:rPr lang="en-US" sz="1800" b="0" dirty="0">
                <a:latin typeface="Symbol" pitchFamily="2" charset="2"/>
              </a:rPr>
              <a:t>n</a:t>
            </a:r>
            <a:r>
              <a:rPr lang="en-US" sz="1800" b="0" dirty="0"/>
              <a:t>*)</a:t>
            </a:r>
            <a:endParaRPr lang="en-US" b="0" dirty="0"/>
          </a:p>
          <a:p>
            <a:pPr lvl="1"/>
            <a:r>
              <a:rPr lang="en-US" dirty="0"/>
              <a:t>Identify density limit</a:t>
            </a:r>
          </a:p>
          <a:p>
            <a:r>
              <a:rPr lang="en-US" dirty="0"/>
              <a:t>High heat flux divertor solution – with high neutral &amp;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opacity</a:t>
            </a:r>
          </a:p>
          <a:p>
            <a:r>
              <a:rPr lang="en-US" dirty="0"/>
              <a:t>High bootstrap fraction core to develop predominantly self-driven solutions</a:t>
            </a:r>
          </a:p>
          <a:p>
            <a:pPr lvl="1"/>
            <a:r>
              <a:rPr lang="en-US" dirty="0"/>
              <a:t>High thermal fraction for relevant EP physics &amp; RWM stabilization physics</a:t>
            </a:r>
          </a:p>
          <a:p>
            <a:pPr lvl="1"/>
            <a:r>
              <a:rPr lang="en-US" dirty="0"/>
              <a:t>High ion-electron collisionality &amp; low rotation &amp;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* for core transport projection</a:t>
            </a:r>
          </a:p>
          <a:p>
            <a:r>
              <a:rPr lang="en-US" dirty="0"/>
              <a:t>Advanced RF schemes with high efficiency and survivability</a:t>
            </a:r>
          </a:p>
          <a:p>
            <a:r>
              <a:rPr lang="en-US" dirty="0"/>
              <a:t>Understanding wall dynamic</a:t>
            </a:r>
          </a:p>
          <a:p>
            <a:r>
              <a:rPr lang="en-US" dirty="0"/>
              <a:t>Simply reducing the extrapolation gap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6A56D-CF5B-114F-BAC9-B8E23B9CBB5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May Other Examples of Reactor Needs that Motivate Plasma Research Beyond Present Generation of Tokamaks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CE2F4-0864-8A42-B946-9D4FA382026B}"/>
              </a:ext>
            </a:extLst>
          </p:cNvPr>
          <p:cNvSpPr txBox="1"/>
          <p:nvPr/>
        </p:nvSpPr>
        <p:spPr>
          <a:xfrm>
            <a:off x="2170457" y="5593747"/>
            <a:ext cx="7531684" cy="707886"/>
          </a:xfrm>
          <a:prstGeom prst="rect">
            <a:avLst/>
          </a:prstGeom>
          <a:solidFill>
            <a:srgbClr val="007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ITER provides key complementary data &amp; validations, but steady state reactor solutions poses additional challenges</a:t>
            </a:r>
          </a:p>
        </p:txBody>
      </p:sp>
    </p:spTree>
    <p:extLst>
      <p:ext uri="{BB962C8B-B14F-4D97-AF65-F5344CB8AC3E}">
        <p14:creationId xmlns:p14="http://schemas.microsoft.com/office/powerpoint/2010/main" val="62821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681" y="1274256"/>
            <a:ext cx="6926302" cy="4754563"/>
          </a:xfrm>
        </p:spPr>
        <p:txBody>
          <a:bodyPr/>
          <a:lstStyle/>
          <a:p>
            <a:pPr>
              <a:lnSpc>
                <a:spcPct val="96000"/>
              </a:lnSpc>
            </a:pPr>
            <a:r>
              <a:rPr lang="en-US" dirty="0"/>
              <a:t>Projects H</a:t>
            </a:r>
            <a:r>
              <a:rPr lang="en-US" baseline="-25000" dirty="0"/>
              <a:t>98</a:t>
            </a:r>
            <a:r>
              <a:rPr lang="en-US" dirty="0"/>
              <a:t>~1.3-1.5 leading to solutions at 4m 6-7T</a:t>
            </a:r>
          </a:p>
          <a:p>
            <a:pPr lvl="1">
              <a:lnSpc>
                <a:spcPct val="96000"/>
              </a:lnSpc>
            </a:pPr>
            <a:r>
              <a:rPr lang="en-US" dirty="0"/>
              <a:t>Converged self-consistent fully non-inductive plasmas</a:t>
            </a:r>
          </a:p>
          <a:p>
            <a:pPr>
              <a:lnSpc>
                <a:spcPct val="96000"/>
              </a:lnSpc>
              <a:spcBef>
                <a:spcPts val="2100"/>
              </a:spcBef>
            </a:pPr>
            <a:r>
              <a:rPr lang="en-US" dirty="0"/>
              <a:t>Trade-offs &amp; optimizations:</a:t>
            </a:r>
          </a:p>
          <a:p>
            <a:pPr lvl="1">
              <a:lnSpc>
                <a:spcPct val="96000"/>
              </a:lnSpc>
              <a:spcBef>
                <a:spcPts val="900"/>
              </a:spcBef>
            </a:pPr>
            <a:r>
              <a:rPr lang="en-US" b="1" dirty="0">
                <a:solidFill>
                  <a:srgbClr val="0432FF"/>
                </a:solidFill>
              </a:rPr>
              <a:t>Shaping</a:t>
            </a:r>
            <a:r>
              <a:rPr lang="en-US" dirty="0"/>
              <a:t> is key: Q~shaping</a:t>
            </a:r>
            <a:r>
              <a:rPr lang="en-US" baseline="30000" dirty="0"/>
              <a:t>2</a:t>
            </a:r>
          </a:p>
          <a:p>
            <a:pPr lvl="1">
              <a:lnSpc>
                <a:spcPct val="96000"/>
              </a:lnSpc>
              <a:spcBef>
                <a:spcPts val="900"/>
              </a:spcBef>
            </a:pPr>
            <a:r>
              <a:rPr lang="en-US" b="1" dirty="0">
                <a:solidFill>
                  <a:srgbClr val="0432FF"/>
                </a:solidFill>
              </a:rPr>
              <a:t>Higher density </a:t>
            </a:r>
            <a:r>
              <a:rPr lang="en-US" dirty="0"/>
              <a:t>reduces H&amp;CD needs</a:t>
            </a:r>
          </a:p>
          <a:p>
            <a:pPr lvl="1">
              <a:lnSpc>
                <a:spcPct val="96000"/>
              </a:lnSpc>
              <a:spcBef>
                <a:spcPts val="900"/>
              </a:spcBef>
            </a:pPr>
            <a:r>
              <a:rPr lang="en-US" b="1" dirty="0">
                <a:solidFill>
                  <a:srgbClr val="0432FF"/>
                </a:solidFill>
              </a:rPr>
              <a:t>Higher </a:t>
            </a:r>
            <a:r>
              <a:rPr lang="en-US" b="1" dirty="0" err="1">
                <a:solidFill>
                  <a:srgbClr val="0432FF"/>
                </a:solidFill>
                <a:latin typeface="Symbol" pitchFamily="2" charset="2"/>
              </a:rPr>
              <a:t>b</a:t>
            </a:r>
            <a:r>
              <a:rPr lang="en-US" b="1" baseline="-25000" dirty="0" err="1">
                <a:solidFill>
                  <a:srgbClr val="0432FF"/>
                </a:solidFill>
              </a:rPr>
              <a:t>N</a:t>
            </a:r>
            <a:r>
              <a:rPr lang="en-US" b="1" dirty="0">
                <a:solidFill>
                  <a:srgbClr val="0432FF"/>
                </a:solidFill>
              </a:rPr>
              <a:t> </a:t>
            </a:r>
            <a:r>
              <a:rPr lang="en-US" dirty="0"/>
              <a:t>raises fusion performance</a:t>
            </a:r>
          </a:p>
          <a:p>
            <a:pPr lvl="1">
              <a:lnSpc>
                <a:spcPct val="96000"/>
              </a:lnSpc>
              <a:spcBef>
                <a:spcPts val="900"/>
              </a:spcBef>
            </a:pPr>
            <a:r>
              <a:rPr lang="en-US" b="1" dirty="0">
                <a:solidFill>
                  <a:srgbClr val="0432FF"/>
                </a:solidFill>
              </a:rPr>
              <a:t>Higher B</a:t>
            </a:r>
            <a:r>
              <a:rPr lang="en-US" b="1" baseline="-25000" dirty="0">
                <a:solidFill>
                  <a:srgbClr val="0432FF"/>
                </a:solidFill>
              </a:rPr>
              <a:t>T</a:t>
            </a:r>
            <a:r>
              <a:rPr lang="en-US" dirty="0"/>
              <a:t> improves confinement</a:t>
            </a:r>
          </a:p>
          <a:p>
            <a:pPr lvl="1">
              <a:lnSpc>
                <a:spcPct val="96000"/>
              </a:lnSpc>
              <a:spcBef>
                <a:spcPts val="900"/>
              </a:spcBef>
            </a:pPr>
            <a:r>
              <a:rPr lang="en-US" b="1" dirty="0">
                <a:solidFill>
                  <a:srgbClr val="0432FF"/>
                </a:solidFill>
              </a:rPr>
              <a:t>Higher efficiencies </a:t>
            </a:r>
            <a:r>
              <a:rPr lang="en-US" dirty="0"/>
              <a:t>raise </a:t>
            </a:r>
            <a:r>
              <a:rPr lang="en-US" dirty="0" err="1"/>
              <a:t>P</a:t>
            </a:r>
            <a:r>
              <a:rPr lang="en-US" baseline="-25000" dirty="0" err="1"/>
              <a:t>net</a:t>
            </a:r>
            <a:r>
              <a:rPr lang="en-US" baseline="-25000" dirty="0"/>
              <a:t>-electric</a:t>
            </a:r>
          </a:p>
          <a:p>
            <a:pPr lvl="1">
              <a:lnSpc>
                <a:spcPct val="96000"/>
              </a:lnSpc>
              <a:spcBef>
                <a:spcPts val="900"/>
              </a:spcBef>
            </a:pPr>
            <a:r>
              <a:rPr lang="en-US" b="1" dirty="0">
                <a:solidFill>
                  <a:srgbClr val="0432FF"/>
                </a:solidFill>
              </a:rPr>
              <a:t>Dissipative divertor</a:t>
            </a:r>
            <a:r>
              <a:rPr lang="en-US" dirty="0"/>
              <a:t> vs core radiation</a:t>
            </a:r>
          </a:p>
          <a:p>
            <a:pPr lvl="1">
              <a:lnSpc>
                <a:spcPct val="96000"/>
              </a:lnSpc>
              <a:spcBef>
                <a:spcPts val="900"/>
              </a:spcBef>
            </a:pPr>
            <a:r>
              <a:rPr lang="en-US" b="1" dirty="0">
                <a:solidFill>
                  <a:srgbClr val="0432FF"/>
                </a:solidFill>
              </a:rPr>
              <a:t>Transients</a:t>
            </a:r>
            <a:r>
              <a:rPr lang="en-US" dirty="0"/>
              <a:t> must be controlled</a:t>
            </a:r>
            <a:endParaRPr lang="en-US" b="1" dirty="0">
              <a:solidFill>
                <a:srgbClr val="0432FF"/>
              </a:solidFill>
            </a:endParaRPr>
          </a:p>
          <a:p>
            <a:pPr marL="179388" indent="-157163">
              <a:lnSpc>
                <a:spcPct val="96000"/>
              </a:lnSpc>
              <a:buFont typeface="Wingdings" pitchFamily="2" charset="2"/>
              <a:buChar char="Ø"/>
            </a:pPr>
            <a:r>
              <a:rPr lang="en-US" i="1" dirty="0"/>
              <a:t> </a:t>
            </a:r>
            <a:r>
              <a:rPr lang="en-US" i="1" dirty="0">
                <a:solidFill>
                  <a:srgbClr val="C00000"/>
                </a:solidFill>
              </a:rPr>
              <a:t>Important to develop and validate these solutions</a:t>
            </a:r>
          </a:p>
          <a:p>
            <a:pPr marL="0" indent="0">
              <a:lnSpc>
                <a:spcPct val="96000"/>
              </a:lnSpc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02725" y="0"/>
            <a:ext cx="11420104" cy="914400"/>
          </a:xfrm>
        </p:spPr>
        <p:txBody>
          <a:bodyPr/>
          <a:lstStyle/>
          <a:p>
            <a:r>
              <a:rPr lang="en-US" sz="2800" dirty="0"/>
              <a:t>Full Physics Simulations Show Key Levering Parameters to Explore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3212705" y="5864270"/>
            <a:ext cx="5796861" cy="698412"/>
          </a:xfrm>
          <a:prstGeom prst="rect">
            <a:avLst/>
          </a:prstGeom>
          <a:solidFill>
            <a:srgbClr val="0432FF"/>
          </a:solidFill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prstTxWarp prst="textNoShape">
              <a:avLst/>
            </a:prstTxWarp>
            <a:spAutoFit/>
          </a:bodyPr>
          <a:lstStyle/>
          <a:p>
            <a:pPr algn="ctr">
              <a:spcAft>
                <a:spcPts val="475"/>
              </a:spcAft>
            </a:pPr>
            <a:r>
              <a:rPr lang="en-US" sz="2000" b="1" dirty="0">
                <a:solidFill>
                  <a:schemeClr val="bg1"/>
                </a:solidFill>
                <a:ea typeface="Century Gothic" pitchFamily="29" charset="0"/>
                <a:cs typeface="Century Gothic" pitchFamily="29" charset="0"/>
                <a:sym typeface="Wingdings" pitchFamily="29" charset="2"/>
              </a:rPr>
              <a:t>Improved physics &amp; technology reduces required scale, fusion power, fluxes and cost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9B77D-5AB4-0448-A62E-B2971E4B7F52}"/>
              </a:ext>
            </a:extLst>
          </p:cNvPr>
          <p:cNvGrpSpPr/>
          <p:nvPr/>
        </p:nvGrpSpPr>
        <p:grpSpPr>
          <a:xfrm>
            <a:off x="7368317" y="1186280"/>
            <a:ext cx="4214083" cy="4507958"/>
            <a:chOff x="4856319" y="1052683"/>
            <a:chExt cx="4214083" cy="450795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3485B38-15B3-F84F-84BC-EF7AB197C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5" r="4889"/>
            <a:stretch/>
          </p:blipFill>
          <p:spPr>
            <a:xfrm>
              <a:off x="5010356" y="1487449"/>
              <a:ext cx="3788385" cy="38537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191B7D0-FFEA-2D47-9A79-5F107D118E51}"/>
                    </a:ext>
                  </a:extLst>
                </p:cNvPr>
                <p:cNvSpPr txBox="1"/>
                <p:nvPr/>
              </p:nvSpPr>
              <p:spPr>
                <a:xfrm>
                  <a:off x="7288962" y="4704080"/>
                  <a:ext cx="1161152" cy="3176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86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200" b="1" i="1">
                                <a:latin typeface="Cambria Math" charset="0"/>
                              </a:rPr>
                              <m:t>𝑪𝑫</m:t>
                            </m:r>
                          </m:sub>
                        </m:sSub>
                        <m:r>
                          <a:rPr lang="en-US" sz="1200" b="1" i="1">
                            <a:latin typeface="Cambria Math" charset="0"/>
                          </a:rPr>
                          <m:t>=</m:t>
                        </m:r>
                        <m:r>
                          <a:rPr lang="en-US" sz="1200" b="1" i="1">
                            <a:latin typeface="Cambria Math" charset="0"/>
                          </a:rPr>
                          <m:t>𝟎</m:t>
                        </m:r>
                        <m:r>
                          <a:rPr lang="en-US" sz="1200" b="1" i="1">
                            <a:latin typeface="Cambria Math" charset="0"/>
                          </a:rPr>
                          <m:t>.</m:t>
                        </m:r>
                        <m:r>
                          <a:rPr lang="en-US" sz="1200" b="1" i="1">
                            <a:latin typeface="Cambria Math" charset="0"/>
                          </a:rPr>
                          <m:t>𝟐𝟓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br>
                    <a:rPr lang="en-US" sz="1200" b="1" i="1" dirty="0">
                      <a:latin typeface="Cambria Math" panose="02040503050406030204" pitchFamily="18" charset="0"/>
                    </a:rPr>
                  </a:br>
                  <a:r>
                    <a:rPr lang="en-US" sz="1200" b="1" i="1" dirty="0">
                      <a:latin typeface="Cambria Math" panose="02040503050406030204" pitchFamily="18" charset="0"/>
                    </a:rPr>
                    <a:t>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charset="0"/>
                            </a:rPr>
                            <m:t>𝜼</m:t>
                          </m:r>
                        </m:e>
                        <m:sub>
                          <m:r>
                            <a:rPr lang="en-US" sz="1200" b="1" i="1">
                              <a:latin typeface="Cambria Math" charset="0"/>
                            </a:rPr>
                            <m:t>𝑻𝑯</m:t>
                          </m:r>
                        </m:sub>
                      </m:sSub>
                      <m:r>
                        <a:rPr lang="en-US" sz="1200" b="1" i="1">
                          <a:latin typeface="Cambria Math" charset="0"/>
                        </a:rPr>
                        <m:t>=</m:t>
                      </m:r>
                      <m:r>
                        <a:rPr lang="en-US" sz="1200" b="1" i="1">
                          <a:latin typeface="Cambria Math" charset="0"/>
                        </a:rPr>
                        <m:t>𝟎</m:t>
                      </m:r>
                      <m:r>
                        <a:rPr lang="en-US" sz="1200" b="1" i="1">
                          <a:latin typeface="Cambria Math" charset="0"/>
                        </a:rPr>
                        <m:t>.</m:t>
                      </m:r>
                      <m:r>
                        <a:rPr lang="en-US" sz="1200" b="1" i="1">
                          <a:latin typeface="Cambria Math" charset="0"/>
                        </a:rPr>
                        <m:t>𝟑𝟑</m:t>
                      </m:r>
                    </m:oMath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191B7D0-FFEA-2D47-9A79-5F107D118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8962" y="4704080"/>
                  <a:ext cx="1161152" cy="317651"/>
                </a:xfrm>
                <a:prstGeom prst="rect">
                  <a:avLst/>
                </a:prstGeom>
                <a:blipFill>
                  <a:blip r:embed="rId4"/>
                  <a:stretch>
                    <a:fillRect l="-4348" r="-3261"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B4BF997-290C-8246-B1D4-BEA101EC79F2}"/>
                    </a:ext>
                  </a:extLst>
                </p:cNvPr>
                <p:cNvSpPr txBox="1"/>
                <p:nvPr/>
              </p:nvSpPr>
              <p:spPr>
                <a:xfrm>
                  <a:off x="7149565" y="3671790"/>
                  <a:ext cx="1519694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pc="-8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pc="-8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200" b="1" i="1" spc="-8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𝑪𝑫</m:t>
                            </m:r>
                          </m:sub>
                        </m:sSub>
                        <m:r>
                          <a:rPr lang="en-US" sz="1200" b="1" i="1" spc="-8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200" b="1" i="1" spc="-8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𝟎</m:t>
                        </m:r>
                        <m:r>
                          <a:rPr lang="en-US" sz="1200" b="1" i="1" spc="-8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1200" b="1" spc="-80" dirty="0">
                            <a:solidFill>
                              <a:srgbClr val="0432FF"/>
                            </a:solidFill>
                          </a:rPr>
                          <m:t>4 </m:t>
                        </m:r>
                        <m:r>
                          <a:rPr lang="en-US" sz="1200" b="1" i="1" spc="-80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1200" b="1" i="1" spc="-8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pc="-8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200" b="1" i="1" spc="-8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𝑻𝑯</m:t>
                            </m:r>
                          </m:sub>
                        </m:sSub>
                        <m:r>
                          <a:rPr lang="en-US" sz="1200" b="1" i="1" spc="-8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200" b="1" i="1" spc="-8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𝟎</m:t>
                        </m:r>
                        <m:r>
                          <a:rPr lang="en-US" sz="1200" b="1" i="1" spc="-8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US" sz="1200" b="1" i="1" spc="-8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𝟑𝟑</m:t>
                        </m:r>
                      </m:oMath>
                    </m:oMathPara>
                  </a14:m>
                  <a:endParaRPr lang="en-US" sz="1200" b="1" spc="-8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B4BF997-290C-8246-B1D4-BEA101EC79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9565" y="3671790"/>
                  <a:ext cx="1519694" cy="184666"/>
                </a:xfrm>
                <a:prstGeom prst="rect">
                  <a:avLst/>
                </a:prstGeom>
                <a:blipFill>
                  <a:blip r:embed="rId5"/>
                  <a:stretch>
                    <a:fillRect t="-1250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7D19367-FF0E-6243-BAEA-0C7F46AE051F}"/>
                    </a:ext>
                  </a:extLst>
                </p:cNvPr>
                <p:cNvSpPr txBox="1"/>
                <p:nvPr/>
              </p:nvSpPr>
              <p:spPr>
                <a:xfrm>
                  <a:off x="5771195" y="3332999"/>
                  <a:ext cx="762388" cy="1989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200" i="1">
                                <a:latin typeface="Cambria Math" charset="0"/>
                              </a:rPr>
                              <m:t>𝑒𝑝𝑒𝑑</m:t>
                            </m:r>
                          </m:sub>
                        </m:sSub>
                        <m:r>
                          <a:rPr lang="en-US" sz="1200" i="1">
                            <a:latin typeface="Cambria Math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200" i="1">
                                <a:latin typeface="Cambria Math" charset="0"/>
                              </a:rPr>
                              <m:t>𝐺𝑊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7D19367-FF0E-6243-BAEA-0C7F46AE0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1195" y="3332999"/>
                  <a:ext cx="762388" cy="198965"/>
                </a:xfrm>
                <a:prstGeom prst="rect">
                  <a:avLst/>
                </a:prstGeom>
                <a:blipFill>
                  <a:blip r:embed="rId6"/>
                  <a:stretch>
                    <a:fillRect r="-1639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6F6853F3-06B4-F248-882A-0AEBF2AEC4C1}"/>
                    </a:ext>
                  </a:extLst>
                </p:cNvPr>
                <p:cNvSpPr txBox="1"/>
                <p:nvPr/>
              </p:nvSpPr>
              <p:spPr>
                <a:xfrm>
                  <a:off x="7788053" y="3332999"/>
                  <a:ext cx="22051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200" i="1">
                                <a:latin typeface="Cambria Math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6F6853F3-06B4-F248-882A-0AEBF2AEC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8053" y="3332999"/>
                  <a:ext cx="220510" cy="184666"/>
                </a:xfrm>
                <a:prstGeom prst="rect">
                  <a:avLst/>
                </a:prstGeom>
                <a:blipFill>
                  <a:blip r:embed="rId7"/>
                  <a:stretch>
                    <a:fillRect l="-22222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36C03E2-E6F7-784E-9BDC-3CEC73072D56}"/>
                </a:ext>
              </a:extLst>
            </p:cNvPr>
            <p:cNvSpPr txBox="1"/>
            <p:nvPr/>
          </p:nvSpPr>
          <p:spPr>
            <a:xfrm>
              <a:off x="5669200" y="5283642"/>
              <a:ext cx="12353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baseline="-25000" dirty="0"/>
                <a:t>H/CD</a:t>
              </a:r>
              <a:r>
                <a:rPr lang="en-US" sz="1200" dirty="0"/>
                <a:t> (MW)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4FCFD35-8F33-8545-BB15-3E8437F08598}"/>
                </a:ext>
              </a:extLst>
            </p:cNvPr>
            <p:cNvSpPr txBox="1"/>
            <p:nvPr/>
          </p:nvSpPr>
          <p:spPr>
            <a:xfrm>
              <a:off x="7473495" y="5274488"/>
              <a:ext cx="12353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baseline="-25000" dirty="0"/>
                <a:t>H/CD</a:t>
              </a:r>
              <a:r>
                <a:rPr lang="en-US" sz="1200" dirty="0"/>
                <a:t> (MW)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5862DE7-F5C9-0545-A882-21ABF7B3690E}"/>
                </a:ext>
              </a:extLst>
            </p:cNvPr>
            <p:cNvSpPr txBox="1"/>
            <p:nvPr/>
          </p:nvSpPr>
          <p:spPr>
            <a:xfrm>
              <a:off x="6018123" y="1783454"/>
              <a:ext cx="605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326C6"/>
                  </a:solidFill>
                </a:rPr>
                <a:t>P</a:t>
              </a:r>
              <a:r>
                <a:rPr lang="en-US" sz="1400" b="1" baseline="-25000" dirty="0">
                  <a:solidFill>
                    <a:srgbClr val="0326C6"/>
                  </a:solidFill>
                </a:rPr>
                <a:t>NET</a:t>
              </a:r>
              <a:endParaRPr lang="en-US" sz="1400" b="1" dirty="0">
                <a:solidFill>
                  <a:srgbClr val="0326C6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39FF3B7-84B7-2B46-9136-7A2C63379680}"/>
                </a:ext>
              </a:extLst>
            </p:cNvPr>
            <p:cNvSpPr txBox="1"/>
            <p:nvPr/>
          </p:nvSpPr>
          <p:spPr>
            <a:xfrm>
              <a:off x="6196982" y="2387236"/>
              <a:ext cx="6469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</a:rPr>
                <a:t>P</a:t>
              </a:r>
              <a:r>
                <a:rPr lang="en-US" sz="1400" b="1" baseline="-25000">
                  <a:solidFill>
                    <a:srgbClr val="FF0000"/>
                  </a:solidFill>
                </a:rPr>
                <a:t>H/CD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E5C7BB7-8AB7-8743-A995-2684621B4C30}"/>
                </a:ext>
              </a:extLst>
            </p:cNvPr>
            <p:cNvSpPr txBox="1"/>
            <p:nvPr/>
          </p:nvSpPr>
          <p:spPr>
            <a:xfrm>
              <a:off x="7561155" y="1771379"/>
              <a:ext cx="605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326C6"/>
                  </a:solidFill>
                </a:rPr>
                <a:t>P</a:t>
              </a:r>
              <a:r>
                <a:rPr lang="en-US" sz="1400" b="1" baseline="-25000">
                  <a:solidFill>
                    <a:srgbClr val="0326C6"/>
                  </a:solidFill>
                </a:rPr>
                <a:t>NET</a:t>
              </a:r>
              <a:endParaRPr lang="en-US" sz="1400" b="1" dirty="0">
                <a:solidFill>
                  <a:srgbClr val="0326C6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44D9674-6765-0947-8E36-21EF1B50AC24}"/>
                </a:ext>
              </a:extLst>
            </p:cNvPr>
            <p:cNvSpPr txBox="1"/>
            <p:nvPr/>
          </p:nvSpPr>
          <p:spPr>
            <a:xfrm>
              <a:off x="8030604" y="2441442"/>
              <a:ext cx="6469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baseline="-25000" dirty="0">
                  <a:solidFill>
                    <a:srgbClr val="FF0000"/>
                  </a:solidFill>
                </a:rPr>
                <a:t>H/CD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BB9CE60-0F0B-9745-A9E9-E71A73A07FEA}"/>
                </a:ext>
              </a:extLst>
            </p:cNvPr>
            <p:cNvSpPr txBox="1"/>
            <p:nvPr/>
          </p:nvSpPr>
          <p:spPr>
            <a:xfrm>
              <a:off x="5262220" y="2875506"/>
              <a:ext cx="12353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Fix </a:t>
              </a:r>
              <a:r>
                <a:rPr lang="en-US" sz="1200" dirty="0" err="1">
                  <a:latin typeface="Symbol" charset="2"/>
                  <a:ea typeface="Symbol" charset="2"/>
                  <a:cs typeface="Symbol" charset="2"/>
                </a:rPr>
                <a:t>b</a:t>
              </a:r>
              <a:r>
                <a:rPr lang="en-US" sz="1200" baseline="-25000" dirty="0" err="1"/>
                <a:t>N</a:t>
              </a:r>
              <a:r>
                <a:rPr lang="en-US" sz="1200" dirty="0"/>
                <a:t> = 3.5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878F8C0-A7D4-ED42-BEFB-7F606938ED8E}"/>
                </a:ext>
              </a:extLst>
            </p:cNvPr>
            <p:cNvSpPr txBox="1"/>
            <p:nvPr/>
          </p:nvSpPr>
          <p:spPr>
            <a:xfrm>
              <a:off x="7109659" y="2912385"/>
              <a:ext cx="15679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a typeface="Century Gothic" charset="0"/>
                  <a:cs typeface="Century Gothic" charset="0"/>
                </a:rPr>
                <a:t>Fix </a:t>
              </a:r>
              <a:r>
                <a:rPr lang="en-US" sz="1200" dirty="0" err="1">
                  <a:ea typeface="Century Gothic" charset="0"/>
                  <a:cs typeface="Century Gothic" charset="0"/>
                </a:rPr>
                <a:t>n</a:t>
              </a:r>
              <a:r>
                <a:rPr lang="en-US" sz="1200" baseline="-25000" dirty="0" err="1">
                  <a:ea typeface="Century Gothic" charset="0"/>
                  <a:cs typeface="Century Gothic" charset="0"/>
                </a:rPr>
                <a:t>eped</a:t>
              </a:r>
              <a:r>
                <a:rPr lang="en-US" sz="1200" dirty="0">
                  <a:ea typeface="Century Gothic" charset="0"/>
                  <a:cs typeface="Century Gothic" charset="0"/>
                </a:rPr>
                <a:t>/</a:t>
              </a:r>
              <a:r>
                <a:rPr lang="en-US" sz="1200" dirty="0" err="1">
                  <a:ea typeface="Century Gothic" charset="0"/>
                  <a:cs typeface="Century Gothic" charset="0"/>
                </a:rPr>
                <a:t>n</a:t>
              </a:r>
              <a:r>
                <a:rPr lang="en-US" sz="1200" baseline="-25000" dirty="0" err="1">
                  <a:ea typeface="Century Gothic" charset="0"/>
                  <a:cs typeface="Century Gothic" charset="0"/>
                </a:rPr>
                <a:t>GW</a:t>
              </a:r>
              <a:r>
                <a:rPr lang="en-US" sz="1200" dirty="0">
                  <a:ea typeface="Century Gothic" charset="0"/>
                  <a:cs typeface="Century Gothic" charset="0"/>
                </a:rPr>
                <a:t> = 0.9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E510FAA-BEEC-6B4F-97F9-71E228FD9C14}"/>
                </a:ext>
              </a:extLst>
            </p:cNvPr>
            <p:cNvSpPr txBox="1"/>
            <p:nvPr/>
          </p:nvSpPr>
          <p:spPr>
            <a:xfrm>
              <a:off x="4856319" y="1494380"/>
              <a:ext cx="5142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ea typeface="Century Gothic" charset="0"/>
                  <a:cs typeface="Century Gothic" charset="0"/>
                </a:rPr>
                <a:t>MW</a:t>
              </a:r>
              <a:endParaRPr lang="en-US" sz="1200" dirty="0">
                <a:ea typeface="Century Gothic" charset="0"/>
                <a:cs typeface="Century Gothic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C3FE8CAE-F8BB-0E47-9287-CF4E25A91B92}"/>
                    </a:ext>
                  </a:extLst>
                </p:cNvPr>
                <p:cNvSpPr txBox="1"/>
                <p:nvPr/>
              </p:nvSpPr>
              <p:spPr>
                <a:xfrm rot="16200000">
                  <a:off x="8213886" y="2256921"/>
                  <a:ext cx="1132874" cy="184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200" i="1">
                                <a:latin typeface="Cambria Math" charset="0"/>
                              </a:rPr>
                              <m:t>𝑇𝐻</m:t>
                            </m:r>
                          </m:sub>
                        </m:sSub>
                        <m:r>
                          <a:rPr lang="en-US" sz="1200" i="1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200" i="1">
                                <a:latin typeface="Cambria Math" charset="0"/>
                              </a:rPr>
                              <m:t>𝐶𝐷</m:t>
                            </m:r>
                          </m:sub>
                        </m:sSub>
                        <m:r>
                          <a:rPr lang="en-US" sz="1200" i="1">
                            <a:latin typeface="Cambria Math" charset="0"/>
                          </a:rPr>
                          <m:t>=0.4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C3FE8CAE-F8BB-0E47-9287-CF4E25A91B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213886" y="2256921"/>
                  <a:ext cx="1132874" cy="184666"/>
                </a:xfrm>
                <a:prstGeom prst="rect">
                  <a:avLst/>
                </a:prstGeom>
                <a:blipFill>
                  <a:blip r:embed="rId8"/>
                  <a:stretch>
                    <a:fillRect t="-1099" r="-26667" b="-21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6604E89-39DB-5B47-9CE1-3515E617A73B}"/>
                </a:ext>
              </a:extLst>
            </p:cNvPr>
            <p:cNvSpPr txBox="1"/>
            <p:nvPr/>
          </p:nvSpPr>
          <p:spPr>
            <a:xfrm>
              <a:off x="4893335" y="1052683"/>
              <a:ext cx="4177067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rgbClr val="0326C6"/>
                  </a:solidFill>
                </a:rPr>
                <a:t>FASTRAN 4m 7T fully non-inductive plasmas</a:t>
              </a:r>
              <a:br>
                <a:rPr lang="en-US" sz="1400" b="1" dirty="0">
                  <a:solidFill>
                    <a:srgbClr val="0326C6"/>
                  </a:solidFill>
                </a:rPr>
              </a:br>
              <a:r>
                <a:rPr lang="en-US" sz="1400" b="1" dirty="0">
                  <a:solidFill>
                    <a:srgbClr val="0326C6"/>
                  </a:solidFill>
                </a:rPr>
                <a:t>stationary TGLF-EPED-CD-EFIT solutions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E9F964E-922F-A944-AC63-E8368144969B}"/>
                </a:ext>
              </a:extLst>
            </p:cNvPr>
            <p:cNvSpPr/>
            <p:nvPr/>
          </p:nvSpPr>
          <p:spPr>
            <a:xfrm>
              <a:off x="7196416" y="3963692"/>
              <a:ext cx="1288905" cy="306091"/>
            </a:xfrm>
            <a:custGeom>
              <a:avLst/>
              <a:gdLst>
                <a:gd name="connsiteX0" fmla="*/ 0 w 1259237"/>
                <a:gd name="connsiteY0" fmla="*/ 116237 h 306091"/>
                <a:gd name="connsiteX1" fmla="*/ 46495 w 1259237"/>
                <a:gd name="connsiteY1" fmla="*/ 139484 h 306091"/>
                <a:gd name="connsiteX2" fmla="*/ 77491 w 1259237"/>
                <a:gd name="connsiteY2" fmla="*/ 116237 h 306091"/>
                <a:gd name="connsiteX3" fmla="*/ 77491 w 1259237"/>
                <a:gd name="connsiteY3" fmla="*/ 116237 h 306091"/>
                <a:gd name="connsiteX4" fmla="*/ 131735 w 1259237"/>
                <a:gd name="connsiteY4" fmla="*/ 65867 h 306091"/>
                <a:gd name="connsiteX5" fmla="*/ 131735 w 1259237"/>
                <a:gd name="connsiteY5" fmla="*/ 65867 h 306091"/>
                <a:gd name="connsiteX6" fmla="*/ 185979 w 1259237"/>
                <a:gd name="connsiteY6" fmla="*/ 73616 h 306091"/>
                <a:gd name="connsiteX7" fmla="*/ 236349 w 1259237"/>
                <a:gd name="connsiteY7" fmla="*/ 34871 h 306091"/>
                <a:gd name="connsiteX8" fmla="*/ 402956 w 1259237"/>
                <a:gd name="connsiteY8" fmla="*/ 0 h 306091"/>
                <a:gd name="connsiteX9" fmla="*/ 1038386 w 1259237"/>
                <a:gd name="connsiteY9" fmla="*/ 58118 h 306091"/>
                <a:gd name="connsiteX10" fmla="*/ 1259237 w 1259237"/>
                <a:gd name="connsiteY10" fmla="*/ 220850 h 306091"/>
                <a:gd name="connsiteX11" fmla="*/ 1170122 w 1259237"/>
                <a:gd name="connsiteY11" fmla="*/ 306091 h 306091"/>
                <a:gd name="connsiteX12" fmla="*/ 763291 w 1259237"/>
                <a:gd name="connsiteY12" fmla="*/ 158857 h 306091"/>
                <a:gd name="connsiteX13" fmla="*/ 495946 w 1259237"/>
                <a:gd name="connsiteY13" fmla="*/ 131735 h 306091"/>
                <a:gd name="connsiteX14" fmla="*/ 244098 w 1259237"/>
                <a:gd name="connsiteY14" fmla="*/ 127861 h 306091"/>
                <a:gd name="connsiteX15" fmla="*/ 123986 w 1259237"/>
                <a:gd name="connsiteY15" fmla="*/ 143359 h 306091"/>
                <a:gd name="connsiteX16" fmla="*/ 34871 w 1259237"/>
                <a:gd name="connsiteY16" fmla="*/ 205352 h 306091"/>
                <a:gd name="connsiteX17" fmla="*/ 0 w 1259237"/>
                <a:gd name="connsiteY17" fmla="*/ 116237 h 306091"/>
                <a:gd name="connsiteX0" fmla="*/ 0 w 1259237"/>
                <a:gd name="connsiteY0" fmla="*/ 116237 h 306091"/>
                <a:gd name="connsiteX1" fmla="*/ 46495 w 1259237"/>
                <a:gd name="connsiteY1" fmla="*/ 139484 h 306091"/>
                <a:gd name="connsiteX2" fmla="*/ 77491 w 1259237"/>
                <a:gd name="connsiteY2" fmla="*/ 116237 h 306091"/>
                <a:gd name="connsiteX3" fmla="*/ 77491 w 1259237"/>
                <a:gd name="connsiteY3" fmla="*/ 116237 h 306091"/>
                <a:gd name="connsiteX4" fmla="*/ 131735 w 1259237"/>
                <a:gd name="connsiteY4" fmla="*/ 65867 h 306091"/>
                <a:gd name="connsiteX5" fmla="*/ 131735 w 1259237"/>
                <a:gd name="connsiteY5" fmla="*/ 65867 h 306091"/>
                <a:gd name="connsiteX6" fmla="*/ 185979 w 1259237"/>
                <a:gd name="connsiteY6" fmla="*/ 73616 h 306091"/>
                <a:gd name="connsiteX7" fmla="*/ 236349 w 1259237"/>
                <a:gd name="connsiteY7" fmla="*/ 34871 h 306091"/>
                <a:gd name="connsiteX8" fmla="*/ 402956 w 1259237"/>
                <a:gd name="connsiteY8" fmla="*/ 0 h 306091"/>
                <a:gd name="connsiteX9" fmla="*/ 1038386 w 1259237"/>
                <a:gd name="connsiteY9" fmla="*/ 58118 h 306091"/>
                <a:gd name="connsiteX10" fmla="*/ 1259237 w 1259237"/>
                <a:gd name="connsiteY10" fmla="*/ 220850 h 306091"/>
                <a:gd name="connsiteX11" fmla="*/ 1170122 w 1259237"/>
                <a:gd name="connsiteY11" fmla="*/ 306091 h 306091"/>
                <a:gd name="connsiteX12" fmla="*/ 763291 w 1259237"/>
                <a:gd name="connsiteY12" fmla="*/ 158857 h 306091"/>
                <a:gd name="connsiteX13" fmla="*/ 495946 w 1259237"/>
                <a:gd name="connsiteY13" fmla="*/ 131735 h 306091"/>
                <a:gd name="connsiteX14" fmla="*/ 244098 w 1259237"/>
                <a:gd name="connsiteY14" fmla="*/ 127861 h 306091"/>
                <a:gd name="connsiteX15" fmla="*/ 123986 w 1259237"/>
                <a:gd name="connsiteY15" fmla="*/ 143359 h 306091"/>
                <a:gd name="connsiteX16" fmla="*/ 34871 w 1259237"/>
                <a:gd name="connsiteY16" fmla="*/ 205352 h 306091"/>
                <a:gd name="connsiteX17" fmla="*/ 0 w 1259237"/>
                <a:gd name="connsiteY17" fmla="*/ 116237 h 306091"/>
                <a:gd name="connsiteX0" fmla="*/ 0 w 1259237"/>
                <a:gd name="connsiteY0" fmla="*/ 116237 h 306091"/>
                <a:gd name="connsiteX1" fmla="*/ 46495 w 1259237"/>
                <a:gd name="connsiteY1" fmla="*/ 139484 h 306091"/>
                <a:gd name="connsiteX2" fmla="*/ 77491 w 1259237"/>
                <a:gd name="connsiteY2" fmla="*/ 116237 h 306091"/>
                <a:gd name="connsiteX3" fmla="*/ 131735 w 1259237"/>
                <a:gd name="connsiteY3" fmla="*/ 65867 h 306091"/>
                <a:gd name="connsiteX4" fmla="*/ 131735 w 1259237"/>
                <a:gd name="connsiteY4" fmla="*/ 65867 h 306091"/>
                <a:gd name="connsiteX5" fmla="*/ 185979 w 1259237"/>
                <a:gd name="connsiteY5" fmla="*/ 73616 h 306091"/>
                <a:gd name="connsiteX6" fmla="*/ 236349 w 1259237"/>
                <a:gd name="connsiteY6" fmla="*/ 34871 h 306091"/>
                <a:gd name="connsiteX7" fmla="*/ 402956 w 1259237"/>
                <a:gd name="connsiteY7" fmla="*/ 0 h 306091"/>
                <a:gd name="connsiteX8" fmla="*/ 1038386 w 1259237"/>
                <a:gd name="connsiteY8" fmla="*/ 58118 h 306091"/>
                <a:gd name="connsiteX9" fmla="*/ 1259237 w 1259237"/>
                <a:gd name="connsiteY9" fmla="*/ 220850 h 306091"/>
                <a:gd name="connsiteX10" fmla="*/ 1170122 w 1259237"/>
                <a:gd name="connsiteY10" fmla="*/ 306091 h 306091"/>
                <a:gd name="connsiteX11" fmla="*/ 763291 w 1259237"/>
                <a:gd name="connsiteY11" fmla="*/ 158857 h 306091"/>
                <a:gd name="connsiteX12" fmla="*/ 495946 w 1259237"/>
                <a:gd name="connsiteY12" fmla="*/ 131735 h 306091"/>
                <a:gd name="connsiteX13" fmla="*/ 244098 w 1259237"/>
                <a:gd name="connsiteY13" fmla="*/ 127861 h 306091"/>
                <a:gd name="connsiteX14" fmla="*/ 123986 w 1259237"/>
                <a:gd name="connsiteY14" fmla="*/ 143359 h 306091"/>
                <a:gd name="connsiteX15" fmla="*/ 34871 w 1259237"/>
                <a:gd name="connsiteY15" fmla="*/ 205352 h 306091"/>
                <a:gd name="connsiteX16" fmla="*/ 0 w 1259237"/>
                <a:gd name="connsiteY16" fmla="*/ 116237 h 306091"/>
                <a:gd name="connsiteX0" fmla="*/ 0 w 1259237"/>
                <a:gd name="connsiteY0" fmla="*/ 116237 h 306091"/>
                <a:gd name="connsiteX1" fmla="*/ 46495 w 1259237"/>
                <a:gd name="connsiteY1" fmla="*/ 139484 h 306091"/>
                <a:gd name="connsiteX2" fmla="*/ 77491 w 1259237"/>
                <a:gd name="connsiteY2" fmla="*/ 116237 h 306091"/>
                <a:gd name="connsiteX3" fmla="*/ 131735 w 1259237"/>
                <a:gd name="connsiteY3" fmla="*/ 65867 h 306091"/>
                <a:gd name="connsiteX4" fmla="*/ 131735 w 1259237"/>
                <a:gd name="connsiteY4" fmla="*/ 65867 h 306091"/>
                <a:gd name="connsiteX5" fmla="*/ 185979 w 1259237"/>
                <a:gd name="connsiteY5" fmla="*/ 73616 h 306091"/>
                <a:gd name="connsiteX6" fmla="*/ 236349 w 1259237"/>
                <a:gd name="connsiteY6" fmla="*/ 34871 h 306091"/>
                <a:gd name="connsiteX7" fmla="*/ 402956 w 1259237"/>
                <a:gd name="connsiteY7" fmla="*/ 0 h 306091"/>
                <a:gd name="connsiteX8" fmla="*/ 1038386 w 1259237"/>
                <a:gd name="connsiteY8" fmla="*/ 58118 h 306091"/>
                <a:gd name="connsiteX9" fmla="*/ 1259237 w 1259237"/>
                <a:gd name="connsiteY9" fmla="*/ 220850 h 306091"/>
                <a:gd name="connsiteX10" fmla="*/ 1170122 w 1259237"/>
                <a:gd name="connsiteY10" fmla="*/ 306091 h 306091"/>
                <a:gd name="connsiteX11" fmla="*/ 763291 w 1259237"/>
                <a:gd name="connsiteY11" fmla="*/ 158857 h 306091"/>
                <a:gd name="connsiteX12" fmla="*/ 495946 w 1259237"/>
                <a:gd name="connsiteY12" fmla="*/ 131735 h 306091"/>
                <a:gd name="connsiteX13" fmla="*/ 244098 w 1259237"/>
                <a:gd name="connsiteY13" fmla="*/ 127861 h 306091"/>
                <a:gd name="connsiteX14" fmla="*/ 123986 w 1259237"/>
                <a:gd name="connsiteY14" fmla="*/ 143359 h 306091"/>
                <a:gd name="connsiteX15" fmla="*/ 34871 w 1259237"/>
                <a:gd name="connsiteY15" fmla="*/ 205352 h 306091"/>
                <a:gd name="connsiteX16" fmla="*/ 0 w 1259237"/>
                <a:gd name="connsiteY16" fmla="*/ 116237 h 306091"/>
                <a:gd name="connsiteX0" fmla="*/ 0 w 1259237"/>
                <a:gd name="connsiteY0" fmla="*/ 116237 h 306091"/>
                <a:gd name="connsiteX1" fmla="*/ 46495 w 1259237"/>
                <a:gd name="connsiteY1" fmla="*/ 139484 h 306091"/>
                <a:gd name="connsiteX2" fmla="*/ 99716 w 1259237"/>
                <a:gd name="connsiteY2" fmla="*/ 97187 h 306091"/>
                <a:gd name="connsiteX3" fmla="*/ 131735 w 1259237"/>
                <a:gd name="connsiteY3" fmla="*/ 65867 h 306091"/>
                <a:gd name="connsiteX4" fmla="*/ 131735 w 1259237"/>
                <a:gd name="connsiteY4" fmla="*/ 65867 h 306091"/>
                <a:gd name="connsiteX5" fmla="*/ 185979 w 1259237"/>
                <a:gd name="connsiteY5" fmla="*/ 73616 h 306091"/>
                <a:gd name="connsiteX6" fmla="*/ 236349 w 1259237"/>
                <a:gd name="connsiteY6" fmla="*/ 34871 h 306091"/>
                <a:gd name="connsiteX7" fmla="*/ 402956 w 1259237"/>
                <a:gd name="connsiteY7" fmla="*/ 0 h 306091"/>
                <a:gd name="connsiteX8" fmla="*/ 1038386 w 1259237"/>
                <a:gd name="connsiteY8" fmla="*/ 58118 h 306091"/>
                <a:gd name="connsiteX9" fmla="*/ 1259237 w 1259237"/>
                <a:gd name="connsiteY9" fmla="*/ 220850 h 306091"/>
                <a:gd name="connsiteX10" fmla="*/ 1170122 w 1259237"/>
                <a:gd name="connsiteY10" fmla="*/ 306091 h 306091"/>
                <a:gd name="connsiteX11" fmla="*/ 763291 w 1259237"/>
                <a:gd name="connsiteY11" fmla="*/ 158857 h 306091"/>
                <a:gd name="connsiteX12" fmla="*/ 495946 w 1259237"/>
                <a:gd name="connsiteY12" fmla="*/ 131735 h 306091"/>
                <a:gd name="connsiteX13" fmla="*/ 244098 w 1259237"/>
                <a:gd name="connsiteY13" fmla="*/ 127861 h 306091"/>
                <a:gd name="connsiteX14" fmla="*/ 123986 w 1259237"/>
                <a:gd name="connsiteY14" fmla="*/ 143359 h 306091"/>
                <a:gd name="connsiteX15" fmla="*/ 34871 w 1259237"/>
                <a:gd name="connsiteY15" fmla="*/ 205352 h 306091"/>
                <a:gd name="connsiteX16" fmla="*/ 0 w 1259237"/>
                <a:gd name="connsiteY16" fmla="*/ 116237 h 306091"/>
                <a:gd name="connsiteX0" fmla="*/ 0 w 1259237"/>
                <a:gd name="connsiteY0" fmla="*/ 116237 h 306091"/>
                <a:gd name="connsiteX1" fmla="*/ 46495 w 1259237"/>
                <a:gd name="connsiteY1" fmla="*/ 139484 h 306091"/>
                <a:gd name="connsiteX2" fmla="*/ 99716 w 1259237"/>
                <a:gd name="connsiteY2" fmla="*/ 97187 h 306091"/>
                <a:gd name="connsiteX3" fmla="*/ 131735 w 1259237"/>
                <a:gd name="connsiteY3" fmla="*/ 65867 h 306091"/>
                <a:gd name="connsiteX4" fmla="*/ 131735 w 1259237"/>
                <a:gd name="connsiteY4" fmla="*/ 65867 h 306091"/>
                <a:gd name="connsiteX5" fmla="*/ 185979 w 1259237"/>
                <a:gd name="connsiteY5" fmla="*/ 73616 h 306091"/>
                <a:gd name="connsiteX6" fmla="*/ 236349 w 1259237"/>
                <a:gd name="connsiteY6" fmla="*/ 34871 h 306091"/>
                <a:gd name="connsiteX7" fmla="*/ 402956 w 1259237"/>
                <a:gd name="connsiteY7" fmla="*/ 0 h 306091"/>
                <a:gd name="connsiteX8" fmla="*/ 1038386 w 1259237"/>
                <a:gd name="connsiteY8" fmla="*/ 58118 h 306091"/>
                <a:gd name="connsiteX9" fmla="*/ 1259237 w 1259237"/>
                <a:gd name="connsiteY9" fmla="*/ 220850 h 306091"/>
                <a:gd name="connsiteX10" fmla="*/ 1170122 w 1259237"/>
                <a:gd name="connsiteY10" fmla="*/ 306091 h 306091"/>
                <a:gd name="connsiteX11" fmla="*/ 763291 w 1259237"/>
                <a:gd name="connsiteY11" fmla="*/ 158857 h 306091"/>
                <a:gd name="connsiteX12" fmla="*/ 495946 w 1259237"/>
                <a:gd name="connsiteY12" fmla="*/ 131735 h 306091"/>
                <a:gd name="connsiteX13" fmla="*/ 244098 w 1259237"/>
                <a:gd name="connsiteY13" fmla="*/ 127861 h 306091"/>
                <a:gd name="connsiteX14" fmla="*/ 123986 w 1259237"/>
                <a:gd name="connsiteY14" fmla="*/ 143359 h 306091"/>
                <a:gd name="connsiteX15" fmla="*/ 34871 w 1259237"/>
                <a:gd name="connsiteY15" fmla="*/ 205352 h 306091"/>
                <a:gd name="connsiteX16" fmla="*/ 0 w 1259237"/>
                <a:gd name="connsiteY16" fmla="*/ 116237 h 306091"/>
                <a:gd name="connsiteX0" fmla="*/ 0 w 1259237"/>
                <a:gd name="connsiteY0" fmla="*/ 116237 h 306091"/>
                <a:gd name="connsiteX1" fmla="*/ 49670 w 1259237"/>
                <a:gd name="connsiteY1" fmla="*/ 183934 h 306091"/>
                <a:gd name="connsiteX2" fmla="*/ 99716 w 1259237"/>
                <a:gd name="connsiteY2" fmla="*/ 97187 h 306091"/>
                <a:gd name="connsiteX3" fmla="*/ 131735 w 1259237"/>
                <a:gd name="connsiteY3" fmla="*/ 65867 h 306091"/>
                <a:gd name="connsiteX4" fmla="*/ 131735 w 1259237"/>
                <a:gd name="connsiteY4" fmla="*/ 65867 h 306091"/>
                <a:gd name="connsiteX5" fmla="*/ 185979 w 1259237"/>
                <a:gd name="connsiteY5" fmla="*/ 73616 h 306091"/>
                <a:gd name="connsiteX6" fmla="*/ 236349 w 1259237"/>
                <a:gd name="connsiteY6" fmla="*/ 34871 h 306091"/>
                <a:gd name="connsiteX7" fmla="*/ 402956 w 1259237"/>
                <a:gd name="connsiteY7" fmla="*/ 0 h 306091"/>
                <a:gd name="connsiteX8" fmla="*/ 1038386 w 1259237"/>
                <a:gd name="connsiteY8" fmla="*/ 58118 h 306091"/>
                <a:gd name="connsiteX9" fmla="*/ 1259237 w 1259237"/>
                <a:gd name="connsiteY9" fmla="*/ 220850 h 306091"/>
                <a:gd name="connsiteX10" fmla="*/ 1170122 w 1259237"/>
                <a:gd name="connsiteY10" fmla="*/ 306091 h 306091"/>
                <a:gd name="connsiteX11" fmla="*/ 763291 w 1259237"/>
                <a:gd name="connsiteY11" fmla="*/ 158857 h 306091"/>
                <a:gd name="connsiteX12" fmla="*/ 495946 w 1259237"/>
                <a:gd name="connsiteY12" fmla="*/ 131735 h 306091"/>
                <a:gd name="connsiteX13" fmla="*/ 244098 w 1259237"/>
                <a:gd name="connsiteY13" fmla="*/ 127861 h 306091"/>
                <a:gd name="connsiteX14" fmla="*/ 123986 w 1259237"/>
                <a:gd name="connsiteY14" fmla="*/ 143359 h 306091"/>
                <a:gd name="connsiteX15" fmla="*/ 34871 w 1259237"/>
                <a:gd name="connsiteY15" fmla="*/ 205352 h 306091"/>
                <a:gd name="connsiteX16" fmla="*/ 0 w 1259237"/>
                <a:gd name="connsiteY16" fmla="*/ 116237 h 306091"/>
                <a:gd name="connsiteX0" fmla="*/ 0 w 1259237"/>
                <a:gd name="connsiteY0" fmla="*/ 116237 h 306091"/>
                <a:gd name="connsiteX1" fmla="*/ 49670 w 1259237"/>
                <a:gd name="connsiteY1" fmla="*/ 133134 h 306091"/>
                <a:gd name="connsiteX2" fmla="*/ 99716 w 1259237"/>
                <a:gd name="connsiteY2" fmla="*/ 97187 h 306091"/>
                <a:gd name="connsiteX3" fmla="*/ 131735 w 1259237"/>
                <a:gd name="connsiteY3" fmla="*/ 65867 h 306091"/>
                <a:gd name="connsiteX4" fmla="*/ 131735 w 1259237"/>
                <a:gd name="connsiteY4" fmla="*/ 65867 h 306091"/>
                <a:gd name="connsiteX5" fmla="*/ 185979 w 1259237"/>
                <a:gd name="connsiteY5" fmla="*/ 73616 h 306091"/>
                <a:gd name="connsiteX6" fmla="*/ 236349 w 1259237"/>
                <a:gd name="connsiteY6" fmla="*/ 34871 h 306091"/>
                <a:gd name="connsiteX7" fmla="*/ 402956 w 1259237"/>
                <a:gd name="connsiteY7" fmla="*/ 0 h 306091"/>
                <a:gd name="connsiteX8" fmla="*/ 1038386 w 1259237"/>
                <a:gd name="connsiteY8" fmla="*/ 58118 h 306091"/>
                <a:gd name="connsiteX9" fmla="*/ 1259237 w 1259237"/>
                <a:gd name="connsiteY9" fmla="*/ 220850 h 306091"/>
                <a:gd name="connsiteX10" fmla="*/ 1170122 w 1259237"/>
                <a:gd name="connsiteY10" fmla="*/ 306091 h 306091"/>
                <a:gd name="connsiteX11" fmla="*/ 763291 w 1259237"/>
                <a:gd name="connsiteY11" fmla="*/ 158857 h 306091"/>
                <a:gd name="connsiteX12" fmla="*/ 495946 w 1259237"/>
                <a:gd name="connsiteY12" fmla="*/ 131735 h 306091"/>
                <a:gd name="connsiteX13" fmla="*/ 244098 w 1259237"/>
                <a:gd name="connsiteY13" fmla="*/ 127861 h 306091"/>
                <a:gd name="connsiteX14" fmla="*/ 123986 w 1259237"/>
                <a:gd name="connsiteY14" fmla="*/ 143359 h 306091"/>
                <a:gd name="connsiteX15" fmla="*/ 34871 w 1259237"/>
                <a:gd name="connsiteY15" fmla="*/ 205352 h 306091"/>
                <a:gd name="connsiteX16" fmla="*/ 0 w 1259237"/>
                <a:gd name="connsiteY16" fmla="*/ 116237 h 306091"/>
                <a:gd name="connsiteX0" fmla="*/ 0 w 1259237"/>
                <a:gd name="connsiteY0" fmla="*/ 116237 h 306091"/>
                <a:gd name="connsiteX1" fmla="*/ 49670 w 1259237"/>
                <a:gd name="connsiteY1" fmla="*/ 133134 h 306091"/>
                <a:gd name="connsiteX2" fmla="*/ 87016 w 1259237"/>
                <a:gd name="connsiteY2" fmla="*/ 97187 h 306091"/>
                <a:gd name="connsiteX3" fmla="*/ 131735 w 1259237"/>
                <a:gd name="connsiteY3" fmla="*/ 65867 h 306091"/>
                <a:gd name="connsiteX4" fmla="*/ 131735 w 1259237"/>
                <a:gd name="connsiteY4" fmla="*/ 65867 h 306091"/>
                <a:gd name="connsiteX5" fmla="*/ 185979 w 1259237"/>
                <a:gd name="connsiteY5" fmla="*/ 73616 h 306091"/>
                <a:gd name="connsiteX6" fmla="*/ 236349 w 1259237"/>
                <a:gd name="connsiteY6" fmla="*/ 34871 h 306091"/>
                <a:gd name="connsiteX7" fmla="*/ 402956 w 1259237"/>
                <a:gd name="connsiteY7" fmla="*/ 0 h 306091"/>
                <a:gd name="connsiteX8" fmla="*/ 1038386 w 1259237"/>
                <a:gd name="connsiteY8" fmla="*/ 58118 h 306091"/>
                <a:gd name="connsiteX9" fmla="*/ 1259237 w 1259237"/>
                <a:gd name="connsiteY9" fmla="*/ 220850 h 306091"/>
                <a:gd name="connsiteX10" fmla="*/ 1170122 w 1259237"/>
                <a:gd name="connsiteY10" fmla="*/ 306091 h 306091"/>
                <a:gd name="connsiteX11" fmla="*/ 763291 w 1259237"/>
                <a:gd name="connsiteY11" fmla="*/ 158857 h 306091"/>
                <a:gd name="connsiteX12" fmla="*/ 495946 w 1259237"/>
                <a:gd name="connsiteY12" fmla="*/ 131735 h 306091"/>
                <a:gd name="connsiteX13" fmla="*/ 244098 w 1259237"/>
                <a:gd name="connsiteY13" fmla="*/ 127861 h 306091"/>
                <a:gd name="connsiteX14" fmla="*/ 123986 w 1259237"/>
                <a:gd name="connsiteY14" fmla="*/ 143359 h 306091"/>
                <a:gd name="connsiteX15" fmla="*/ 34871 w 1259237"/>
                <a:gd name="connsiteY15" fmla="*/ 205352 h 306091"/>
                <a:gd name="connsiteX16" fmla="*/ 0 w 1259237"/>
                <a:gd name="connsiteY16" fmla="*/ 116237 h 306091"/>
                <a:gd name="connsiteX0" fmla="*/ 6404 w 1265641"/>
                <a:gd name="connsiteY0" fmla="*/ 116237 h 306091"/>
                <a:gd name="connsiteX1" fmla="*/ 56074 w 1265641"/>
                <a:gd name="connsiteY1" fmla="*/ 133134 h 306091"/>
                <a:gd name="connsiteX2" fmla="*/ 93420 w 1265641"/>
                <a:gd name="connsiteY2" fmla="*/ 97187 h 306091"/>
                <a:gd name="connsiteX3" fmla="*/ 138139 w 1265641"/>
                <a:gd name="connsiteY3" fmla="*/ 65867 h 306091"/>
                <a:gd name="connsiteX4" fmla="*/ 138139 w 1265641"/>
                <a:gd name="connsiteY4" fmla="*/ 65867 h 306091"/>
                <a:gd name="connsiteX5" fmla="*/ 192383 w 1265641"/>
                <a:gd name="connsiteY5" fmla="*/ 73616 h 306091"/>
                <a:gd name="connsiteX6" fmla="*/ 242753 w 1265641"/>
                <a:gd name="connsiteY6" fmla="*/ 34871 h 306091"/>
                <a:gd name="connsiteX7" fmla="*/ 409360 w 1265641"/>
                <a:gd name="connsiteY7" fmla="*/ 0 h 306091"/>
                <a:gd name="connsiteX8" fmla="*/ 1044790 w 1265641"/>
                <a:gd name="connsiteY8" fmla="*/ 58118 h 306091"/>
                <a:gd name="connsiteX9" fmla="*/ 1265641 w 1265641"/>
                <a:gd name="connsiteY9" fmla="*/ 220850 h 306091"/>
                <a:gd name="connsiteX10" fmla="*/ 1176526 w 1265641"/>
                <a:gd name="connsiteY10" fmla="*/ 306091 h 306091"/>
                <a:gd name="connsiteX11" fmla="*/ 769695 w 1265641"/>
                <a:gd name="connsiteY11" fmla="*/ 158857 h 306091"/>
                <a:gd name="connsiteX12" fmla="*/ 502350 w 1265641"/>
                <a:gd name="connsiteY12" fmla="*/ 131735 h 306091"/>
                <a:gd name="connsiteX13" fmla="*/ 250502 w 1265641"/>
                <a:gd name="connsiteY13" fmla="*/ 127861 h 306091"/>
                <a:gd name="connsiteX14" fmla="*/ 130390 w 1265641"/>
                <a:gd name="connsiteY14" fmla="*/ 143359 h 306091"/>
                <a:gd name="connsiteX15" fmla="*/ 0 w 1265641"/>
                <a:gd name="connsiteY15" fmla="*/ 208527 h 306091"/>
                <a:gd name="connsiteX16" fmla="*/ 6404 w 1265641"/>
                <a:gd name="connsiteY16" fmla="*/ 116237 h 306091"/>
                <a:gd name="connsiteX0" fmla="*/ 0 w 1268762"/>
                <a:gd name="connsiteY0" fmla="*/ 119412 h 306091"/>
                <a:gd name="connsiteX1" fmla="*/ 59195 w 1268762"/>
                <a:gd name="connsiteY1" fmla="*/ 133134 h 306091"/>
                <a:gd name="connsiteX2" fmla="*/ 96541 w 1268762"/>
                <a:gd name="connsiteY2" fmla="*/ 97187 h 306091"/>
                <a:gd name="connsiteX3" fmla="*/ 141260 w 1268762"/>
                <a:gd name="connsiteY3" fmla="*/ 65867 h 306091"/>
                <a:gd name="connsiteX4" fmla="*/ 141260 w 1268762"/>
                <a:gd name="connsiteY4" fmla="*/ 65867 h 306091"/>
                <a:gd name="connsiteX5" fmla="*/ 195504 w 1268762"/>
                <a:gd name="connsiteY5" fmla="*/ 73616 h 306091"/>
                <a:gd name="connsiteX6" fmla="*/ 245874 w 1268762"/>
                <a:gd name="connsiteY6" fmla="*/ 34871 h 306091"/>
                <a:gd name="connsiteX7" fmla="*/ 412481 w 1268762"/>
                <a:gd name="connsiteY7" fmla="*/ 0 h 306091"/>
                <a:gd name="connsiteX8" fmla="*/ 1047911 w 1268762"/>
                <a:gd name="connsiteY8" fmla="*/ 58118 h 306091"/>
                <a:gd name="connsiteX9" fmla="*/ 1268762 w 1268762"/>
                <a:gd name="connsiteY9" fmla="*/ 220850 h 306091"/>
                <a:gd name="connsiteX10" fmla="*/ 1179647 w 1268762"/>
                <a:gd name="connsiteY10" fmla="*/ 306091 h 306091"/>
                <a:gd name="connsiteX11" fmla="*/ 772816 w 1268762"/>
                <a:gd name="connsiteY11" fmla="*/ 158857 h 306091"/>
                <a:gd name="connsiteX12" fmla="*/ 505471 w 1268762"/>
                <a:gd name="connsiteY12" fmla="*/ 131735 h 306091"/>
                <a:gd name="connsiteX13" fmla="*/ 253623 w 1268762"/>
                <a:gd name="connsiteY13" fmla="*/ 127861 h 306091"/>
                <a:gd name="connsiteX14" fmla="*/ 133511 w 1268762"/>
                <a:gd name="connsiteY14" fmla="*/ 143359 h 306091"/>
                <a:gd name="connsiteX15" fmla="*/ 3121 w 1268762"/>
                <a:gd name="connsiteY15" fmla="*/ 208527 h 306091"/>
                <a:gd name="connsiteX16" fmla="*/ 0 w 1268762"/>
                <a:gd name="connsiteY16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61403 w 1288905"/>
                <a:gd name="connsiteY3" fmla="*/ 65867 h 306091"/>
                <a:gd name="connsiteX4" fmla="*/ 161403 w 1288905"/>
                <a:gd name="connsiteY4" fmla="*/ 65867 h 306091"/>
                <a:gd name="connsiteX5" fmla="*/ 215647 w 1288905"/>
                <a:gd name="connsiteY5" fmla="*/ 73616 h 306091"/>
                <a:gd name="connsiteX6" fmla="*/ 266017 w 1288905"/>
                <a:gd name="connsiteY6" fmla="*/ 34871 h 306091"/>
                <a:gd name="connsiteX7" fmla="*/ 432624 w 1288905"/>
                <a:gd name="connsiteY7" fmla="*/ 0 h 306091"/>
                <a:gd name="connsiteX8" fmla="*/ 1068054 w 1288905"/>
                <a:gd name="connsiteY8" fmla="*/ 58118 h 306091"/>
                <a:gd name="connsiteX9" fmla="*/ 1288905 w 1288905"/>
                <a:gd name="connsiteY9" fmla="*/ 220850 h 306091"/>
                <a:gd name="connsiteX10" fmla="*/ 1199790 w 1288905"/>
                <a:gd name="connsiteY10" fmla="*/ 306091 h 306091"/>
                <a:gd name="connsiteX11" fmla="*/ 792959 w 1288905"/>
                <a:gd name="connsiteY11" fmla="*/ 158857 h 306091"/>
                <a:gd name="connsiteX12" fmla="*/ 525614 w 1288905"/>
                <a:gd name="connsiteY12" fmla="*/ 131735 h 306091"/>
                <a:gd name="connsiteX13" fmla="*/ 273766 w 1288905"/>
                <a:gd name="connsiteY13" fmla="*/ 127861 h 306091"/>
                <a:gd name="connsiteX14" fmla="*/ 153654 w 1288905"/>
                <a:gd name="connsiteY14" fmla="*/ 143359 h 306091"/>
                <a:gd name="connsiteX15" fmla="*/ 23264 w 1288905"/>
                <a:gd name="connsiteY15" fmla="*/ 208527 h 306091"/>
                <a:gd name="connsiteX16" fmla="*/ 20143 w 1288905"/>
                <a:gd name="connsiteY16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61403 w 1288905"/>
                <a:gd name="connsiteY3" fmla="*/ 65867 h 306091"/>
                <a:gd name="connsiteX4" fmla="*/ 161403 w 1288905"/>
                <a:gd name="connsiteY4" fmla="*/ 65867 h 306091"/>
                <a:gd name="connsiteX5" fmla="*/ 215647 w 1288905"/>
                <a:gd name="connsiteY5" fmla="*/ 60916 h 306091"/>
                <a:gd name="connsiteX6" fmla="*/ 266017 w 1288905"/>
                <a:gd name="connsiteY6" fmla="*/ 34871 h 306091"/>
                <a:gd name="connsiteX7" fmla="*/ 432624 w 1288905"/>
                <a:gd name="connsiteY7" fmla="*/ 0 h 306091"/>
                <a:gd name="connsiteX8" fmla="*/ 1068054 w 1288905"/>
                <a:gd name="connsiteY8" fmla="*/ 58118 h 306091"/>
                <a:gd name="connsiteX9" fmla="*/ 1288905 w 1288905"/>
                <a:gd name="connsiteY9" fmla="*/ 220850 h 306091"/>
                <a:gd name="connsiteX10" fmla="*/ 1199790 w 1288905"/>
                <a:gd name="connsiteY10" fmla="*/ 306091 h 306091"/>
                <a:gd name="connsiteX11" fmla="*/ 792959 w 1288905"/>
                <a:gd name="connsiteY11" fmla="*/ 158857 h 306091"/>
                <a:gd name="connsiteX12" fmla="*/ 525614 w 1288905"/>
                <a:gd name="connsiteY12" fmla="*/ 131735 h 306091"/>
                <a:gd name="connsiteX13" fmla="*/ 273766 w 1288905"/>
                <a:gd name="connsiteY13" fmla="*/ 127861 h 306091"/>
                <a:gd name="connsiteX14" fmla="*/ 153654 w 1288905"/>
                <a:gd name="connsiteY14" fmla="*/ 143359 h 306091"/>
                <a:gd name="connsiteX15" fmla="*/ 23264 w 1288905"/>
                <a:gd name="connsiteY15" fmla="*/ 208527 h 306091"/>
                <a:gd name="connsiteX16" fmla="*/ 20143 w 1288905"/>
                <a:gd name="connsiteY16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61403 w 1288905"/>
                <a:gd name="connsiteY3" fmla="*/ 65867 h 306091"/>
                <a:gd name="connsiteX4" fmla="*/ 215647 w 1288905"/>
                <a:gd name="connsiteY4" fmla="*/ 60916 h 306091"/>
                <a:gd name="connsiteX5" fmla="*/ 266017 w 1288905"/>
                <a:gd name="connsiteY5" fmla="*/ 34871 h 306091"/>
                <a:gd name="connsiteX6" fmla="*/ 432624 w 1288905"/>
                <a:gd name="connsiteY6" fmla="*/ 0 h 306091"/>
                <a:gd name="connsiteX7" fmla="*/ 1068054 w 1288905"/>
                <a:gd name="connsiteY7" fmla="*/ 58118 h 306091"/>
                <a:gd name="connsiteX8" fmla="*/ 1288905 w 1288905"/>
                <a:gd name="connsiteY8" fmla="*/ 220850 h 306091"/>
                <a:gd name="connsiteX9" fmla="*/ 1199790 w 1288905"/>
                <a:gd name="connsiteY9" fmla="*/ 306091 h 306091"/>
                <a:gd name="connsiteX10" fmla="*/ 792959 w 1288905"/>
                <a:gd name="connsiteY10" fmla="*/ 158857 h 306091"/>
                <a:gd name="connsiteX11" fmla="*/ 525614 w 1288905"/>
                <a:gd name="connsiteY11" fmla="*/ 131735 h 306091"/>
                <a:gd name="connsiteX12" fmla="*/ 273766 w 1288905"/>
                <a:gd name="connsiteY12" fmla="*/ 127861 h 306091"/>
                <a:gd name="connsiteX13" fmla="*/ 153654 w 1288905"/>
                <a:gd name="connsiteY13" fmla="*/ 143359 h 306091"/>
                <a:gd name="connsiteX14" fmla="*/ 23264 w 1288905"/>
                <a:gd name="connsiteY14" fmla="*/ 208527 h 306091"/>
                <a:gd name="connsiteX15" fmla="*/ 20143 w 1288905"/>
                <a:gd name="connsiteY15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83628 w 1288905"/>
                <a:gd name="connsiteY3" fmla="*/ 126192 h 306091"/>
                <a:gd name="connsiteX4" fmla="*/ 215647 w 1288905"/>
                <a:gd name="connsiteY4" fmla="*/ 60916 h 306091"/>
                <a:gd name="connsiteX5" fmla="*/ 266017 w 1288905"/>
                <a:gd name="connsiteY5" fmla="*/ 34871 h 306091"/>
                <a:gd name="connsiteX6" fmla="*/ 432624 w 1288905"/>
                <a:gd name="connsiteY6" fmla="*/ 0 h 306091"/>
                <a:gd name="connsiteX7" fmla="*/ 1068054 w 1288905"/>
                <a:gd name="connsiteY7" fmla="*/ 58118 h 306091"/>
                <a:gd name="connsiteX8" fmla="*/ 1288905 w 1288905"/>
                <a:gd name="connsiteY8" fmla="*/ 220850 h 306091"/>
                <a:gd name="connsiteX9" fmla="*/ 1199790 w 1288905"/>
                <a:gd name="connsiteY9" fmla="*/ 306091 h 306091"/>
                <a:gd name="connsiteX10" fmla="*/ 792959 w 1288905"/>
                <a:gd name="connsiteY10" fmla="*/ 158857 h 306091"/>
                <a:gd name="connsiteX11" fmla="*/ 525614 w 1288905"/>
                <a:gd name="connsiteY11" fmla="*/ 131735 h 306091"/>
                <a:gd name="connsiteX12" fmla="*/ 273766 w 1288905"/>
                <a:gd name="connsiteY12" fmla="*/ 127861 h 306091"/>
                <a:gd name="connsiteX13" fmla="*/ 153654 w 1288905"/>
                <a:gd name="connsiteY13" fmla="*/ 143359 h 306091"/>
                <a:gd name="connsiteX14" fmla="*/ 23264 w 1288905"/>
                <a:gd name="connsiteY14" fmla="*/ 208527 h 306091"/>
                <a:gd name="connsiteX15" fmla="*/ 20143 w 1288905"/>
                <a:gd name="connsiteY15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58228 w 1288905"/>
                <a:gd name="connsiteY3" fmla="*/ 59517 h 306091"/>
                <a:gd name="connsiteX4" fmla="*/ 215647 w 1288905"/>
                <a:gd name="connsiteY4" fmla="*/ 60916 h 306091"/>
                <a:gd name="connsiteX5" fmla="*/ 266017 w 1288905"/>
                <a:gd name="connsiteY5" fmla="*/ 34871 h 306091"/>
                <a:gd name="connsiteX6" fmla="*/ 432624 w 1288905"/>
                <a:gd name="connsiteY6" fmla="*/ 0 h 306091"/>
                <a:gd name="connsiteX7" fmla="*/ 1068054 w 1288905"/>
                <a:gd name="connsiteY7" fmla="*/ 58118 h 306091"/>
                <a:gd name="connsiteX8" fmla="*/ 1288905 w 1288905"/>
                <a:gd name="connsiteY8" fmla="*/ 220850 h 306091"/>
                <a:gd name="connsiteX9" fmla="*/ 1199790 w 1288905"/>
                <a:gd name="connsiteY9" fmla="*/ 306091 h 306091"/>
                <a:gd name="connsiteX10" fmla="*/ 792959 w 1288905"/>
                <a:gd name="connsiteY10" fmla="*/ 158857 h 306091"/>
                <a:gd name="connsiteX11" fmla="*/ 525614 w 1288905"/>
                <a:gd name="connsiteY11" fmla="*/ 131735 h 306091"/>
                <a:gd name="connsiteX12" fmla="*/ 273766 w 1288905"/>
                <a:gd name="connsiteY12" fmla="*/ 127861 h 306091"/>
                <a:gd name="connsiteX13" fmla="*/ 153654 w 1288905"/>
                <a:gd name="connsiteY13" fmla="*/ 143359 h 306091"/>
                <a:gd name="connsiteX14" fmla="*/ 23264 w 1288905"/>
                <a:gd name="connsiteY14" fmla="*/ 208527 h 306091"/>
                <a:gd name="connsiteX15" fmla="*/ 20143 w 1288905"/>
                <a:gd name="connsiteY15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58228 w 1288905"/>
                <a:gd name="connsiteY3" fmla="*/ 59517 h 306091"/>
                <a:gd name="connsiteX4" fmla="*/ 215647 w 1288905"/>
                <a:gd name="connsiteY4" fmla="*/ 60916 h 306091"/>
                <a:gd name="connsiteX5" fmla="*/ 266017 w 1288905"/>
                <a:gd name="connsiteY5" fmla="*/ 34871 h 306091"/>
                <a:gd name="connsiteX6" fmla="*/ 432624 w 1288905"/>
                <a:gd name="connsiteY6" fmla="*/ 0 h 306091"/>
                <a:gd name="connsiteX7" fmla="*/ 1068054 w 1288905"/>
                <a:gd name="connsiteY7" fmla="*/ 58118 h 306091"/>
                <a:gd name="connsiteX8" fmla="*/ 1288905 w 1288905"/>
                <a:gd name="connsiteY8" fmla="*/ 220850 h 306091"/>
                <a:gd name="connsiteX9" fmla="*/ 1199790 w 1288905"/>
                <a:gd name="connsiteY9" fmla="*/ 306091 h 306091"/>
                <a:gd name="connsiteX10" fmla="*/ 792959 w 1288905"/>
                <a:gd name="connsiteY10" fmla="*/ 158857 h 306091"/>
                <a:gd name="connsiteX11" fmla="*/ 525614 w 1288905"/>
                <a:gd name="connsiteY11" fmla="*/ 131735 h 306091"/>
                <a:gd name="connsiteX12" fmla="*/ 273766 w 1288905"/>
                <a:gd name="connsiteY12" fmla="*/ 127861 h 306091"/>
                <a:gd name="connsiteX13" fmla="*/ 153654 w 1288905"/>
                <a:gd name="connsiteY13" fmla="*/ 143359 h 306091"/>
                <a:gd name="connsiteX14" fmla="*/ 23264 w 1288905"/>
                <a:gd name="connsiteY14" fmla="*/ 208527 h 306091"/>
                <a:gd name="connsiteX15" fmla="*/ 20143 w 1288905"/>
                <a:gd name="connsiteY15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58228 w 1288905"/>
                <a:gd name="connsiteY3" fmla="*/ 59517 h 306091"/>
                <a:gd name="connsiteX4" fmla="*/ 206122 w 1288905"/>
                <a:gd name="connsiteY4" fmla="*/ 67266 h 306091"/>
                <a:gd name="connsiteX5" fmla="*/ 266017 w 1288905"/>
                <a:gd name="connsiteY5" fmla="*/ 34871 h 306091"/>
                <a:gd name="connsiteX6" fmla="*/ 432624 w 1288905"/>
                <a:gd name="connsiteY6" fmla="*/ 0 h 306091"/>
                <a:gd name="connsiteX7" fmla="*/ 1068054 w 1288905"/>
                <a:gd name="connsiteY7" fmla="*/ 58118 h 306091"/>
                <a:gd name="connsiteX8" fmla="*/ 1288905 w 1288905"/>
                <a:gd name="connsiteY8" fmla="*/ 220850 h 306091"/>
                <a:gd name="connsiteX9" fmla="*/ 1199790 w 1288905"/>
                <a:gd name="connsiteY9" fmla="*/ 306091 h 306091"/>
                <a:gd name="connsiteX10" fmla="*/ 792959 w 1288905"/>
                <a:gd name="connsiteY10" fmla="*/ 158857 h 306091"/>
                <a:gd name="connsiteX11" fmla="*/ 525614 w 1288905"/>
                <a:gd name="connsiteY11" fmla="*/ 131735 h 306091"/>
                <a:gd name="connsiteX12" fmla="*/ 273766 w 1288905"/>
                <a:gd name="connsiteY12" fmla="*/ 127861 h 306091"/>
                <a:gd name="connsiteX13" fmla="*/ 153654 w 1288905"/>
                <a:gd name="connsiteY13" fmla="*/ 143359 h 306091"/>
                <a:gd name="connsiteX14" fmla="*/ 23264 w 1288905"/>
                <a:gd name="connsiteY14" fmla="*/ 208527 h 306091"/>
                <a:gd name="connsiteX15" fmla="*/ 20143 w 1288905"/>
                <a:gd name="connsiteY15" fmla="*/ 119412 h 306091"/>
                <a:gd name="connsiteX0" fmla="*/ 20143 w 1288905"/>
                <a:gd name="connsiteY0" fmla="*/ 119412 h 306091"/>
                <a:gd name="connsiteX1" fmla="*/ 79338 w 1288905"/>
                <a:gd name="connsiteY1" fmla="*/ 133134 h 306091"/>
                <a:gd name="connsiteX2" fmla="*/ 116684 w 1288905"/>
                <a:gd name="connsiteY2" fmla="*/ 97187 h 306091"/>
                <a:gd name="connsiteX3" fmla="*/ 158228 w 1288905"/>
                <a:gd name="connsiteY3" fmla="*/ 59517 h 306091"/>
                <a:gd name="connsiteX4" fmla="*/ 206122 w 1288905"/>
                <a:gd name="connsiteY4" fmla="*/ 67266 h 306091"/>
                <a:gd name="connsiteX5" fmla="*/ 266017 w 1288905"/>
                <a:gd name="connsiteY5" fmla="*/ 34871 h 306091"/>
                <a:gd name="connsiteX6" fmla="*/ 432624 w 1288905"/>
                <a:gd name="connsiteY6" fmla="*/ 0 h 306091"/>
                <a:gd name="connsiteX7" fmla="*/ 1068054 w 1288905"/>
                <a:gd name="connsiteY7" fmla="*/ 58118 h 306091"/>
                <a:gd name="connsiteX8" fmla="*/ 1288905 w 1288905"/>
                <a:gd name="connsiteY8" fmla="*/ 220850 h 306091"/>
                <a:gd name="connsiteX9" fmla="*/ 1199790 w 1288905"/>
                <a:gd name="connsiteY9" fmla="*/ 306091 h 306091"/>
                <a:gd name="connsiteX10" fmla="*/ 792959 w 1288905"/>
                <a:gd name="connsiteY10" fmla="*/ 158857 h 306091"/>
                <a:gd name="connsiteX11" fmla="*/ 525614 w 1288905"/>
                <a:gd name="connsiteY11" fmla="*/ 131735 h 306091"/>
                <a:gd name="connsiteX12" fmla="*/ 273766 w 1288905"/>
                <a:gd name="connsiteY12" fmla="*/ 127861 h 306091"/>
                <a:gd name="connsiteX13" fmla="*/ 153654 w 1288905"/>
                <a:gd name="connsiteY13" fmla="*/ 143359 h 306091"/>
                <a:gd name="connsiteX14" fmla="*/ 23264 w 1288905"/>
                <a:gd name="connsiteY14" fmla="*/ 208527 h 306091"/>
                <a:gd name="connsiteX15" fmla="*/ 20143 w 1288905"/>
                <a:gd name="connsiteY15" fmla="*/ 119412 h 30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8905" h="306091">
                  <a:moveTo>
                    <a:pt x="20143" y="119412"/>
                  </a:moveTo>
                  <a:cubicBezTo>
                    <a:pt x="22080" y="108434"/>
                    <a:pt x="66423" y="133134"/>
                    <a:pt x="79338" y="133134"/>
                  </a:cubicBezTo>
                  <a:cubicBezTo>
                    <a:pt x="95957" y="129959"/>
                    <a:pt x="103536" y="109456"/>
                    <a:pt x="116684" y="97187"/>
                  </a:cubicBezTo>
                  <a:cubicBezTo>
                    <a:pt x="129832" y="84918"/>
                    <a:pt x="143322" y="64504"/>
                    <a:pt x="158228" y="59517"/>
                  </a:cubicBezTo>
                  <a:cubicBezTo>
                    <a:pt x="173134" y="54530"/>
                    <a:pt x="175457" y="61849"/>
                    <a:pt x="206122" y="67266"/>
                  </a:cubicBezTo>
                  <a:lnTo>
                    <a:pt x="266017" y="34871"/>
                  </a:lnTo>
                  <a:lnTo>
                    <a:pt x="432624" y="0"/>
                  </a:lnTo>
                  <a:lnTo>
                    <a:pt x="1068054" y="58118"/>
                  </a:lnTo>
                  <a:lnTo>
                    <a:pt x="1288905" y="220850"/>
                  </a:lnTo>
                  <a:lnTo>
                    <a:pt x="1199790" y="306091"/>
                  </a:lnTo>
                  <a:lnTo>
                    <a:pt x="792959" y="158857"/>
                  </a:lnTo>
                  <a:lnTo>
                    <a:pt x="525614" y="131735"/>
                  </a:lnTo>
                  <a:lnTo>
                    <a:pt x="273766" y="127861"/>
                  </a:lnTo>
                  <a:lnTo>
                    <a:pt x="153654" y="143359"/>
                  </a:lnTo>
                  <a:lnTo>
                    <a:pt x="23264" y="208527"/>
                  </a:lnTo>
                  <a:cubicBezTo>
                    <a:pt x="22224" y="178822"/>
                    <a:pt x="-26442" y="152292"/>
                    <a:pt x="20143" y="11941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71652D5-237E-134A-B80B-A1CDB481C95B}"/>
                    </a:ext>
                  </a:extLst>
                </p:cNvPr>
                <p:cNvSpPr txBox="1"/>
                <p:nvPr/>
              </p:nvSpPr>
              <p:spPr>
                <a:xfrm>
                  <a:off x="7878241" y="4046320"/>
                  <a:ext cx="742767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𝑻𝑯</m:t>
                            </m:r>
                          </m:sub>
                        </m:sSub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𝟎</m:t>
                        </m:r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𝟒</m:t>
                        </m:r>
                      </m:oMath>
                    </m:oMathPara>
                  </a14:m>
                  <a:endParaRPr lang="en-US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71652D5-237E-134A-B80B-A1CDB481C9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8241" y="4046320"/>
                  <a:ext cx="742767" cy="184666"/>
                </a:xfrm>
                <a:prstGeom prst="rect">
                  <a:avLst/>
                </a:prstGeom>
                <a:blipFill>
                  <a:blip r:embed="rId9"/>
                  <a:stretch>
                    <a:fillRect l="-3333" r="-333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6314A1-B5EE-E841-8DD6-4F07061B9B1D}"/>
                </a:ext>
              </a:extLst>
            </p:cNvPr>
            <p:cNvSpPr txBox="1"/>
            <p:nvPr/>
          </p:nvSpPr>
          <p:spPr>
            <a:xfrm>
              <a:off x="6018123" y="3650675"/>
              <a:ext cx="6469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7T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8EBFEE-42B3-F549-AD8E-F201196DACD2}"/>
                </a:ext>
              </a:extLst>
            </p:cNvPr>
            <p:cNvSpPr txBox="1"/>
            <p:nvPr/>
          </p:nvSpPr>
          <p:spPr>
            <a:xfrm>
              <a:off x="6213195" y="3918899"/>
              <a:ext cx="6469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6T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210098-A15F-DF4E-8313-87E1D55FE15E}"/>
                </a:ext>
              </a:extLst>
            </p:cNvPr>
            <p:cNvSpPr txBox="1"/>
            <p:nvPr/>
          </p:nvSpPr>
          <p:spPr>
            <a:xfrm>
              <a:off x="5250027" y="4918643"/>
              <a:ext cx="16781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Fixed I</a:t>
              </a:r>
              <a:r>
                <a:rPr lang="en-US" sz="1100" baseline="-25000" dirty="0"/>
                <a:t>P</a:t>
              </a:r>
              <a:r>
                <a:rPr lang="en-US" sz="1100" dirty="0"/>
                <a:t> &amp; density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72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779AA7-E8F9-6E44-BAD1-7370399C0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0" indent="-1143000">
              <a:buAutoNum type="arabicPeriod"/>
            </a:pPr>
            <a:r>
              <a:rPr lang="en-US" sz="6000" dirty="0">
                <a:solidFill>
                  <a:schemeClr val="bg1">
                    <a:lumMod val="50000"/>
                  </a:schemeClr>
                </a:solidFill>
              </a:rPr>
              <a:t>Physics Needs</a:t>
            </a:r>
          </a:p>
          <a:p>
            <a:pPr marL="1143000" indent="-1143000">
              <a:buAutoNum type="arabicPeriod"/>
            </a:pPr>
            <a:r>
              <a:rPr lang="en-US" sz="6000" dirty="0"/>
              <a:t>Approach of our Initiative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D22ED2-2A6E-164A-A16B-E778D660942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6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76C8DF-0D91-C84D-BEC6-460713D22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27826"/>
            <a:ext cx="10972800" cy="4754563"/>
          </a:xfrm>
        </p:spPr>
        <p:txBody>
          <a:bodyPr/>
          <a:lstStyle/>
          <a:p>
            <a:r>
              <a:rPr lang="en-US" dirty="0"/>
              <a:t>Identify range of potential missions (NAS, Wade FPA, reactor design needs, etc.)</a:t>
            </a:r>
          </a:p>
          <a:p>
            <a:r>
              <a:rPr lang="en-US" dirty="0"/>
              <a:t>Identify metrics that characterize access to those missions</a:t>
            </a:r>
          </a:p>
          <a:p>
            <a:r>
              <a:rPr lang="en-US" dirty="0"/>
              <a:t>Develop an </a:t>
            </a:r>
            <a:r>
              <a:rPr lang="en-US" u="sng" dirty="0">
                <a:solidFill>
                  <a:srgbClr val="00B050"/>
                </a:solidFill>
              </a:rPr>
              <a:t>equilibrium parameter space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and </a:t>
            </a:r>
            <a:r>
              <a:rPr lang="en-US" u="sng" dirty="0">
                <a:solidFill>
                  <a:srgbClr val="00B050"/>
                </a:solidFill>
              </a:rPr>
              <a:t>facility options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to span the missions</a:t>
            </a:r>
          </a:p>
          <a:p>
            <a:pPr lvl="1"/>
            <a:r>
              <a:rPr lang="en-US" dirty="0"/>
              <a:t>Simulation and other analysis efforts</a:t>
            </a:r>
          </a:p>
          <a:p>
            <a:pPr lvl="1"/>
            <a:r>
              <a:rPr lang="en-US" dirty="0"/>
              <a:t>Simulation: Initial 1D about a center point, then some guided</a:t>
            </a:r>
          </a:p>
          <a:p>
            <a:r>
              <a:rPr lang="en-US" dirty="0"/>
              <a:t>Calculate metrics to understand how physics access changes over this range</a:t>
            </a:r>
          </a:p>
          <a:p>
            <a:pPr lvl="1"/>
            <a:r>
              <a:rPr lang="en-US" dirty="0"/>
              <a:t>Interpret under various physics themes</a:t>
            </a:r>
          </a:p>
          <a:p>
            <a:pPr lvl="1"/>
            <a:r>
              <a:rPr lang="en-US" sz="2000" dirty="0"/>
              <a:t>Write </a:t>
            </a:r>
            <a:r>
              <a:rPr lang="en-US" sz="2000" b="1" dirty="0">
                <a:solidFill>
                  <a:srgbClr val="00B050"/>
                </a:solidFill>
              </a:rPr>
              <a:t>neutral white paper </a:t>
            </a:r>
            <a:r>
              <a:rPr lang="en-US" sz="2000" dirty="0"/>
              <a:t>to inform community</a:t>
            </a:r>
            <a:endParaRPr lang="en-US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i="1" dirty="0"/>
              <a:t>There may also be </a:t>
            </a:r>
            <a:r>
              <a:rPr lang="en-US" i="1" dirty="0">
                <a:solidFill>
                  <a:srgbClr val="0070C0"/>
                </a:solidFill>
              </a:rPr>
              <a:t>position white papers </a:t>
            </a:r>
            <a:r>
              <a:rPr lang="en-US" i="1" dirty="0"/>
              <a:t>on various topics</a:t>
            </a:r>
          </a:p>
          <a:p>
            <a:pPr lvl="1"/>
            <a:r>
              <a:rPr lang="en-US" i="1" u="sng" dirty="0"/>
              <a:t>Not centrally coordinated</a:t>
            </a:r>
            <a:r>
              <a:rPr lang="en-US" i="1" dirty="0"/>
              <a:t>, but subsets of colleagues may cluster to develop</a:t>
            </a:r>
          </a:p>
          <a:p>
            <a:pPr marL="0" indent="0">
              <a:spcBef>
                <a:spcPts val="2100"/>
              </a:spcBef>
              <a:buNone/>
            </a:pPr>
            <a:r>
              <a:rPr lang="en-US" u="sng" dirty="0">
                <a:solidFill>
                  <a:srgbClr val="0432FF"/>
                </a:solidFill>
              </a:rPr>
              <a:t>Boundary conditions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 not hard ones but, guided by NAS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Something that can be started soon. Manned access as science tool. Not nuclear?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Example trade offs to discuss: short/long pulse, hot/cold metal/C wall, 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4E05B-C2D2-A346-ABC1-83EA5209500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SHPD Initiative: Approach and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1374273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5686" y="217257"/>
            <a:ext cx="11636828" cy="492991"/>
          </a:xfrm>
        </p:spPr>
        <p:txBody>
          <a:bodyPr/>
          <a:lstStyle/>
          <a:p>
            <a:pPr algn="ctr"/>
            <a:r>
              <a:rPr lang="en-US" dirty="0"/>
              <a:t>FASTRAN Integrated Simulation Suite Provides Tool To</a:t>
            </a:r>
            <a:br>
              <a:rPr lang="en-US" dirty="0"/>
            </a:br>
            <a:r>
              <a:rPr lang="en-US" dirty="0"/>
              <a:t>Validate Physics Models &amp; Project Performance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8878211" y="4393733"/>
            <a:ext cx="2452045" cy="226116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8919698" y="3956430"/>
            <a:ext cx="2363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Equilibrium/Loop Voltage</a:t>
            </a:r>
            <a:endParaRPr lang="en-US" sz="1400" dirty="0"/>
          </a:p>
          <a:p>
            <a:pPr algn="ctr"/>
            <a:r>
              <a:rPr lang="en-US" sz="1400" b="1" dirty="0"/>
              <a:t>EFIT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77" y="938464"/>
            <a:ext cx="4632960" cy="593017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07F08AA-397E-4141-9221-FFAA659D7B28}"/>
              </a:ext>
            </a:extLst>
          </p:cNvPr>
          <p:cNvSpPr/>
          <p:nvPr/>
        </p:nvSpPr>
        <p:spPr>
          <a:xfrm>
            <a:off x="6363222" y="1113891"/>
            <a:ext cx="1903956" cy="2480784"/>
          </a:xfrm>
          <a:prstGeom prst="roundRect">
            <a:avLst/>
          </a:prstGeom>
          <a:solidFill>
            <a:srgbClr val="A8A066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2F26BEC-1B53-8F4B-A538-AC7875C8BB9F}"/>
              </a:ext>
            </a:extLst>
          </p:cNvPr>
          <p:cNvSpPr/>
          <p:nvPr/>
        </p:nvSpPr>
        <p:spPr>
          <a:xfrm>
            <a:off x="3978614" y="1152355"/>
            <a:ext cx="1903956" cy="2480784"/>
          </a:xfrm>
          <a:prstGeom prst="roundRect">
            <a:avLst/>
          </a:prstGeom>
          <a:solidFill>
            <a:srgbClr val="A8A066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43D85ED-BC89-714F-9A01-EEDB5E9471A2}"/>
              </a:ext>
            </a:extLst>
          </p:cNvPr>
          <p:cNvSpPr/>
          <p:nvPr/>
        </p:nvSpPr>
        <p:spPr>
          <a:xfrm>
            <a:off x="3991140" y="4215196"/>
            <a:ext cx="1903956" cy="2480784"/>
          </a:xfrm>
          <a:prstGeom prst="roundRect">
            <a:avLst/>
          </a:prstGeom>
          <a:solidFill>
            <a:srgbClr val="A8A066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08AFB-6F1D-5240-9EC5-C8E467ED89C5}"/>
              </a:ext>
            </a:extLst>
          </p:cNvPr>
          <p:cNvSpPr txBox="1"/>
          <p:nvPr/>
        </p:nvSpPr>
        <p:spPr>
          <a:xfrm>
            <a:off x="9532240" y="6591635"/>
            <a:ext cx="271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[Park Comp Phys Com 2017]</a:t>
            </a:r>
          </a:p>
        </p:txBody>
      </p:sp>
    </p:spTree>
    <p:extLst>
      <p:ext uri="{BB962C8B-B14F-4D97-AF65-F5344CB8AC3E}">
        <p14:creationId xmlns:p14="http://schemas.microsoft.com/office/powerpoint/2010/main" val="1402160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5686" y="217257"/>
            <a:ext cx="11636828" cy="492991"/>
          </a:xfrm>
        </p:spPr>
        <p:txBody>
          <a:bodyPr/>
          <a:lstStyle/>
          <a:p>
            <a:pPr algn="ctr"/>
            <a:r>
              <a:rPr lang="en-US" dirty="0"/>
              <a:t>FASTRAN Integrated Simulation Suite Provides Tool To</a:t>
            </a:r>
            <a:br>
              <a:rPr lang="en-US" dirty="0"/>
            </a:br>
            <a:r>
              <a:rPr lang="en-US" dirty="0"/>
              <a:t>Validate Physics Models &amp; Project Performance</a:t>
            </a:r>
          </a:p>
        </p:txBody>
      </p:sp>
      <p:pic>
        <p:nvPicPr>
          <p:cNvPr id="100" name="Picture 99" descr="iter_ss_eped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83" y="1598108"/>
            <a:ext cx="2708202" cy="199656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1" name="TextBox 100"/>
          <p:cNvSpPr txBox="1"/>
          <p:nvPr/>
        </p:nvSpPr>
        <p:spPr>
          <a:xfrm>
            <a:off x="9469936" y="1113891"/>
            <a:ext cx="12634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Edge Pedestal</a:t>
            </a:r>
          </a:p>
          <a:p>
            <a:pPr algn="ctr"/>
            <a:r>
              <a:rPr lang="en-US" sz="1400" b="1" dirty="0"/>
              <a:t>EPED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8878211" y="4393733"/>
            <a:ext cx="2452045" cy="226116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8919698" y="3956430"/>
            <a:ext cx="2363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Equilibrium/Loop Voltage</a:t>
            </a:r>
            <a:endParaRPr lang="en-US" sz="1400" dirty="0"/>
          </a:p>
          <a:p>
            <a:pPr algn="ctr"/>
            <a:r>
              <a:rPr lang="en-US" sz="1400" b="1" dirty="0"/>
              <a:t>EFIT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77" y="938464"/>
            <a:ext cx="4632960" cy="593017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2F26BEC-1B53-8F4B-A538-AC7875C8BB9F}"/>
              </a:ext>
            </a:extLst>
          </p:cNvPr>
          <p:cNvSpPr/>
          <p:nvPr/>
        </p:nvSpPr>
        <p:spPr>
          <a:xfrm>
            <a:off x="3978614" y="1152355"/>
            <a:ext cx="1903956" cy="2480784"/>
          </a:xfrm>
          <a:prstGeom prst="roundRect">
            <a:avLst/>
          </a:prstGeom>
          <a:solidFill>
            <a:srgbClr val="A8A066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43D85ED-BC89-714F-9A01-EEDB5E9471A2}"/>
              </a:ext>
            </a:extLst>
          </p:cNvPr>
          <p:cNvSpPr/>
          <p:nvPr/>
        </p:nvSpPr>
        <p:spPr>
          <a:xfrm>
            <a:off x="3991140" y="4215196"/>
            <a:ext cx="1903956" cy="2480784"/>
          </a:xfrm>
          <a:prstGeom prst="roundRect">
            <a:avLst/>
          </a:prstGeom>
          <a:solidFill>
            <a:srgbClr val="A8A066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D17E1-83F9-F846-A6AD-6A328C6EEC26}"/>
              </a:ext>
            </a:extLst>
          </p:cNvPr>
          <p:cNvSpPr txBox="1"/>
          <p:nvPr/>
        </p:nvSpPr>
        <p:spPr>
          <a:xfrm>
            <a:off x="9532240" y="6591635"/>
            <a:ext cx="271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[Park Comp Phys Com 2017]</a:t>
            </a:r>
          </a:p>
        </p:txBody>
      </p:sp>
    </p:spTree>
    <p:extLst>
      <p:ext uri="{BB962C8B-B14F-4D97-AF65-F5344CB8AC3E}">
        <p14:creationId xmlns:p14="http://schemas.microsoft.com/office/powerpoint/2010/main" val="223096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B7247C-2C51-BC4C-AF93-E90BCF8A7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20" y="1136734"/>
            <a:ext cx="10972800" cy="4754563"/>
          </a:xfrm>
        </p:spPr>
        <p:txBody>
          <a:bodyPr/>
          <a:lstStyle/>
          <a:p>
            <a:r>
              <a:rPr lang="en-US" sz="2400" dirty="0"/>
              <a:t>Invite participation in this SHPD analysis effort</a:t>
            </a:r>
          </a:p>
          <a:p>
            <a:pPr lvl="1"/>
            <a:r>
              <a:rPr lang="en-US" sz="2000" dirty="0"/>
              <a:t>Directly join discussions and analysis projects</a:t>
            </a:r>
          </a:p>
          <a:p>
            <a:pPr lvl="1"/>
            <a:r>
              <a:rPr lang="en-US" sz="2000" dirty="0"/>
              <a:t>Initiate a group on your favorite topic, calculate metrics, </a:t>
            </a:r>
            <a:br>
              <a:rPr lang="en-US" sz="2000" dirty="0"/>
            </a:br>
            <a:r>
              <a:rPr lang="en-US" sz="2000" dirty="0"/>
              <a:t>draw from equilibria being generated</a:t>
            </a:r>
          </a:p>
          <a:p>
            <a:r>
              <a:rPr lang="en-US" sz="2400" dirty="0"/>
              <a:t>Invite ideas and good points for SHPD analysis</a:t>
            </a:r>
          </a:p>
          <a:p>
            <a:pPr lvl="1"/>
            <a:r>
              <a:rPr lang="en-US" sz="2000" dirty="0"/>
              <a:t>What are we missing? What analyses can be done? What metrics can we use?</a:t>
            </a:r>
          </a:p>
          <a:p>
            <a:r>
              <a:rPr lang="en-US" sz="2400" dirty="0"/>
              <a:t>Identify complementary analysis toward SHPD and wider US roadmap</a:t>
            </a:r>
          </a:p>
          <a:p>
            <a:pPr lvl="1"/>
            <a:r>
              <a:rPr lang="en-US" sz="2000" dirty="0"/>
              <a:t>Provide richer data set to inform community discussions</a:t>
            </a:r>
          </a:p>
          <a:p>
            <a:r>
              <a:rPr lang="en-US" sz="2400" dirty="0"/>
              <a:t>Understand points of view, start to find a viable path</a:t>
            </a:r>
          </a:p>
          <a:p>
            <a:pPr lvl="1"/>
            <a:endParaRPr lang="en-US" sz="2200" dirty="0"/>
          </a:p>
          <a:p>
            <a:r>
              <a:rPr lang="en-US" sz="2400" dirty="0"/>
              <a:t>Feel free to join our discussion and see what we are up to. </a:t>
            </a:r>
            <a:br>
              <a:rPr lang="en-US" sz="2400" dirty="0"/>
            </a:br>
            <a:r>
              <a:rPr lang="en-US" sz="2400" dirty="0"/>
              <a:t>All material on our web at: </a:t>
            </a:r>
            <a:r>
              <a:rPr lang="en-US" sz="2400" dirty="0">
                <a:hlinkClick r:id="rId2"/>
              </a:rPr>
              <a:t>https://diii-d.gat.com/diii-d/SHPD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D1CA0C-9F59-C94D-AEE6-0447D81867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</p:spPr>
        <p:txBody>
          <a:bodyPr/>
          <a:lstStyle/>
          <a:p>
            <a:r>
              <a:rPr lang="en-US" sz="2800" dirty="0"/>
              <a:t>We are here to consult with our PPPL &amp; NSXT-U colleagues</a:t>
            </a:r>
          </a:p>
        </p:txBody>
      </p:sp>
    </p:spTree>
    <p:extLst>
      <p:ext uri="{BB962C8B-B14F-4D97-AF65-F5344CB8AC3E}">
        <p14:creationId xmlns:p14="http://schemas.microsoft.com/office/powerpoint/2010/main" val="226988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5686" y="217257"/>
            <a:ext cx="11636828" cy="492991"/>
          </a:xfrm>
        </p:spPr>
        <p:txBody>
          <a:bodyPr/>
          <a:lstStyle/>
          <a:p>
            <a:pPr algn="ctr"/>
            <a:r>
              <a:rPr lang="en-US" dirty="0"/>
              <a:t>FASTRAN Integrated Simulation Suite Provides Tool To</a:t>
            </a:r>
            <a:br>
              <a:rPr lang="en-US" dirty="0"/>
            </a:br>
            <a:r>
              <a:rPr lang="en-US" dirty="0"/>
              <a:t>Validate Physics Models &amp; Project Performance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01" y="1541151"/>
            <a:ext cx="2216074" cy="213936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338425" y="1152355"/>
            <a:ext cx="19791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Turbulent Transport</a:t>
            </a:r>
          </a:p>
          <a:p>
            <a:pPr algn="ctr"/>
            <a:r>
              <a:rPr lang="en-US" sz="1400" b="1" dirty="0"/>
              <a:t>TGLF</a:t>
            </a:r>
          </a:p>
        </p:txBody>
      </p:sp>
      <p:pic>
        <p:nvPicPr>
          <p:cNvPr id="100" name="Picture 99" descr="iter_ss_eped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83" y="1598108"/>
            <a:ext cx="2708202" cy="199656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1" name="TextBox 100"/>
          <p:cNvSpPr txBox="1"/>
          <p:nvPr/>
        </p:nvSpPr>
        <p:spPr>
          <a:xfrm>
            <a:off x="9469936" y="1113891"/>
            <a:ext cx="12634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Edge Pedestal</a:t>
            </a:r>
          </a:p>
          <a:p>
            <a:pPr algn="ctr"/>
            <a:r>
              <a:rPr lang="en-US" sz="1400" b="1" dirty="0"/>
              <a:t>EPED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8878211" y="4393733"/>
            <a:ext cx="2452045" cy="226116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8919698" y="3956430"/>
            <a:ext cx="2363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Equilibrium/Loop Voltage</a:t>
            </a:r>
            <a:endParaRPr lang="en-US" sz="1400" dirty="0"/>
          </a:p>
          <a:p>
            <a:pPr algn="ctr"/>
            <a:r>
              <a:rPr lang="en-US" sz="1400" b="1" dirty="0"/>
              <a:t>EFIT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77" y="938464"/>
            <a:ext cx="4632960" cy="593017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43D85ED-BC89-714F-9A01-EEDB5E9471A2}"/>
              </a:ext>
            </a:extLst>
          </p:cNvPr>
          <p:cNvSpPr/>
          <p:nvPr/>
        </p:nvSpPr>
        <p:spPr>
          <a:xfrm>
            <a:off x="3991140" y="4215196"/>
            <a:ext cx="1903956" cy="2480784"/>
          </a:xfrm>
          <a:prstGeom prst="roundRect">
            <a:avLst/>
          </a:prstGeom>
          <a:solidFill>
            <a:srgbClr val="A8A066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B83F5-2942-3240-9FDB-519F39E11843}"/>
              </a:ext>
            </a:extLst>
          </p:cNvPr>
          <p:cNvSpPr txBox="1"/>
          <p:nvPr/>
        </p:nvSpPr>
        <p:spPr>
          <a:xfrm>
            <a:off x="9532240" y="6591635"/>
            <a:ext cx="271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[Park Comp Phys Com 2017]</a:t>
            </a:r>
          </a:p>
        </p:txBody>
      </p:sp>
    </p:spTree>
    <p:extLst>
      <p:ext uri="{BB962C8B-B14F-4D97-AF65-F5344CB8AC3E}">
        <p14:creationId xmlns:p14="http://schemas.microsoft.com/office/powerpoint/2010/main" val="3103307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5686" y="217257"/>
            <a:ext cx="11636828" cy="492991"/>
          </a:xfrm>
        </p:spPr>
        <p:txBody>
          <a:bodyPr/>
          <a:lstStyle/>
          <a:p>
            <a:pPr algn="ctr"/>
            <a:r>
              <a:rPr lang="en-US" dirty="0"/>
              <a:t>FASTRAN Integrated Simulation Suite Provides Tool To</a:t>
            </a:r>
            <a:br>
              <a:rPr lang="en-US" dirty="0"/>
            </a:br>
            <a:r>
              <a:rPr lang="en-US" dirty="0"/>
              <a:t>Validate Physics Models &amp; Project Performance</a:t>
            </a:r>
          </a:p>
        </p:txBody>
      </p:sp>
      <p:pic>
        <p:nvPicPr>
          <p:cNvPr id="51" name="Picture 9" descr="f1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2" y="4343751"/>
            <a:ext cx="2360575" cy="202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01" y="1541151"/>
            <a:ext cx="2216074" cy="213936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338425" y="1152355"/>
            <a:ext cx="19791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Turbulent Transport</a:t>
            </a:r>
          </a:p>
          <a:p>
            <a:pPr algn="ctr"/>
            <a:r>
              <a:rPr lang="en-US" sz="1400" b="1" dirty="0"/>
              <a:t>TGLF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326393" y="3905047"/>
            <a:ext cx="2142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Off-axis Current Drive</a:t>
            </a:r>
          </a:p>
          <a:p>
            <a:pPr algn="ctr"/>
            <a:r>
              <a:rPr lang="en-US" sz="1400" b="1" dirty="0"/>
              <a:t>NUBEAM</a:t>
            </a:r>
          </a:p>
        </p:txBody>
      </p:sp>
      <p:pic>
        <p:nvPicPr>
          <p:cNvPr id="100" name="Picture 99" descr="iter_ss_eped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83" y="1598108"/>
            <a:ext cx="2708202" cy="199656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1" name="TextBox 100"/>
          <p:cNvSpPr txBox="1"/>
          <p:nvPr/>
        </p:nvSpPr>
        <p:spPr>
          <a:xfrm>
            <a:off x="9469936" y="1113891"/>
            <a:ext cx="12634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Edge Pedestal</a:t>
            </a:r>
          </a:p>
          <a:p>
            <a:pPr algn="ctr"/>
            <a:r>
              <a:rPr lang="en-US" sz="1400" b="1" dirty="0"/>
              <a:t>EPED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8878211" y="4393733"/>
            <a:ext cx="2452045" cy="226116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8919698" y="3956430"/>
            <a:ext cx="2363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Equilibrium/Loop Voltage</a:t>
            </a:r>
            <a:endParaRPr lang="en-US" sz="1400" dirty="0"/>
          </a:p>
          <a:p>
            <a:pPr algn="ctr"/>
            <a:r>
              <a:rPr lang="en-US" sz="1400" b="1" dirty="0"/>
              <a:t>EFIT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77" y="938464"/>
            <a:ext cx="4632960" cy="59301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D30AA5-8091-7D40-B90D-1B5EA23B421E}"/>
              </a:ext>
            </a:extLst>
          </p:cNvPr>
          <p:cNvSpPr txBox="1"/>
          <p:nvPr/>
        </p:nvSpPr>
        <p:spPr>
          <a:xfrm>
            <a:off x="9532240" y="6591635"/>
            <a:ext cx="271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[Park Comp Phys Com 2017]</a:t>
            </a:r>
          </a:p>
        </p:txBody>
      </p:sp>
    </p:spTree>
    <p:extLst>
      <p:ext uri="{BB962C8B-B14F-4D97-AF65-F5344CB8AC3E}">
        <p14:creationId xmlns:p14="http://schemas.microsoft.com/office/powerpoint/2010/main" val="2756969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A8AF2B-8F71-BD4A-BE10-C18C61E1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65" y="1080355"/>
            <a:ext cx="10972800" cy="4754563"/>
          </a:xfrm>
        </p:spPr>
        <p:txBody>
          <a:bodyPr/>
          <a:lstStyle/>
          <a:p>
            <a:r>
              <a:rPr lang="en-US" dirty="0"/>
              <a:t>Identify representative mission set &amp; metrics (see next)</a:t>
            </a:r>
          </a:p>
          <a:p>
            <a:r>
              <a:rPr lang="en-US" dirty="0"/>
              <a:t>Scope out Equilibrium space with integrated physics model solutions</a:t>
            </a:r>
          </a:p>
          <a:p>
            <a:pPr lvl="1"/>
            <a:r>
              <a:rPr lang="en-US" dirty="0"/>
              <a:t>Serves as basis to calculate range of other parameters</a:t>
            </a:r>
          </a:p>
          <a:p>
            <a:pPr lvl="1"/>
            <a:r>
              <a:rPr lang="en-US" dirty="0"/>
              <a:t>Shaping: extend codes to calculate &amp; identify benefits</a:t>
            </a:r>
          </a:p>
          <a:p>
            <a:r>
              <a:rPr lang="en-US" dirty="0"/>
              <a:t>Consider H&amp;CD options</a:t>
            </a:r>
          </a:p>
          <a:p>
            <a:r>
              <a:rPr lang="en-US" dirty="0"/>
              <a:t>Shaping: extend codes to calculate &amp; identify benefits</a:t>
            </a:r>
          </a:p>
          <a:p>
            <a:r>
              <a:rPr lang="en-US" dirty="0"/>
              <a:t>Divertor mission, flexibility, metrics</a:t>
            </a:r>
          </a:p>
          <a:p>
            <a:r>
              <a:rPr lang="en-US" dirty="0"/>
              <a:t>Materials/PMI – mission, choice, needs, metrics</a:t>
            </a:r>
          </a:p>
          <a:p>
            <a:r>
              <a:rPr lang="en-US" dirty="0"/>
              <a:t>Activation and manned access</a:t>
            </a:r>
          </a:p>
          <a:p>
            <a:r>
              <a:rPr lang="en-US" dirty="0"/>
              <a:t>Coil options – viability of shape &amp; power needs</a:t>
            </a:r>
          </a:p>
          <a:p>
            <a:r>
              <a:rPr lang="en-US" dirty="0"/>
              <a:t>More…?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E176D7-3184-FB49-B5E0-E92E9C366EC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Initial List of Aspects to Consider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B492C-0BCA-584A-9345-027499E313BE}"/>
              </a:ext>
            </a:extLst>
          </p:cNvPr>
          <p:cNvSpPr txBox="1"/>
          <p:nvPr/>
        </p:nvSpPr>
        <p:spPr>
          <a:xfrm>
            <a:off x="2253584" y="6194602"/>
            <a:ext cx="7531684" cy="400110"/>
          </a:xfrm>
          <a:prstGeom prst="rect">
            <a:avLst/>
          </a:prstGeom>
          <a:solidFill>
            <a:srgbClr val="007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Various subtopic discussions &amp; meetings implied or invited</a:t>
            </a:r>
          </a:p>
        </p:txBody>
      </p:sp>
    </p:spTree>
    <p:extLst>
      <p:ext uri="{BB962C8B-B14F-4D97-AF65-F5344CB8AC3E}">
        <p14:creationId xmlns:p14="http://schemas.microsoft.com/office/powerpoint/2010/main" val="1696219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4F29C-89AB-674C-B8ED-4A33019F9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11597"/>
            <a:ext cx="10972800" cy="4754563"/>
          </a:xfrm>
        </p:spPr>
        <p:txBody>
          <a:bodyPr/>
          <a:lstStyle/>
          <a:p>
            <a:r>
              <a:rPr lang="en-US" dirty="0"/>
              <a:t>Various sources and orthogonal sets  </a:t>
            </a:r>
            <a:r>
              <a:rPr lang="en-US" sz="1050" b="0" dirty="0"/>
              <a:t>(E.g. </a:t>
            </a:r>
            <a:r>
              <a:rPr lang="en-US" sz="1050" b="0" dirty="0">
                <a:sym typeface="Wingdings" pitchFamily="2" charset="2"/>
              </a:rPr>
              <a:t>)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2AE734-ABE5-644F-9346-F782F6A1F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Missions To Prepare For a Pilot Plant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DF3F5-F90A-754E-BDC0-141305A61454}"/>
              </a:ext>
            </a:extLst>
          </p:cNvPr>
          <p:cNvSpPr txBox="1"/>
          <p:nvPr/>
        </p:nvSpPr>
        <p:spPr>
          <a:xfrm>
            <a:off x="11018520" y="4919710"/>
            <a:ext cx="1173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Wade, FPA,18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204C2-63AE-064C-92AC-2407DC179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5946"/>
            <a:ext cx="5819139" cy="3808113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FAA252F-194C-A747-8BC6-449D2874BB09}"/>
              </a:ext>
            </a:extLst>
          </p:cNvPr>
          <p:cNvSpPr txBox="1">
            <a:spLocks/>
          </p:cNvSpPr>
          <p:nvPr/>
        </p:nvSpPr>
        <p:spPr bwMode="auto">
          <a:xfrm>
            <a:off x="308781" y="3834320"/>
            <a:ext cx="5413839" cy="2065373"/>
          </a:xfrm>
          <a:prstGeom prst="rect">
            <a:avLst/>
          </a:prstGeom>
          <a:solidFill>
            <a:srgbClr val="007F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Key Concepts</a:t>
            </a:r>
          </a:p>
          <a:p>
            <a:r>
              <a:rPr lang="en-US" dirty="0">
                <a:solidFill>
                  <a:schemeClr val="bg1"/>
                </a:solidFill>
              </a:rPr>
              <a:t>Facility close physics gaps on pilot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plant – develop robust solutions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Alongside existing technology program &amp; international facilities</a:t>
            </a:r>
          </a:p>
        </p:txBody>
      </p:sp>
    </p:spTree>
    <p:extLst>
      <p:ext uri="{BB962C8B-B14F-4D97-AF65-F5344CB8AC3E}">
        <p14:creationId xmlns:p14="http://schemas.microsoft.com/office/powerpoint/2010/main" val="3828190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4F29C-89AB-674C-B8ED-4A33019F9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11597"/>
            <a:ext cx="10972800" cy="4754563"/>
          </a:xfrm>
        </p:spPr>
        <p:txBody>
          <a:bodyPr/>
          <a:lstStyle/>
          <a:p>
            <a:r>
              <a:rPr lang="en-US" dirty="0"/>
              <a:t>Various sources and orthogonal sets  </a:t>
            </a:r>
            <a:r>
              <a:rPr lang="en-US" sz="1050" b="0" dirty="0"/>
              <a:t>(E.g. </a:t>
            </a:r>
            <a:r>
              <a:rPr lang="en-US" sz="1050" b="0" dirty="0">
                <a:sym typeface="Wingdings" pitchFamily="2" charset="2"/>
              </a:rPr>
              <a:t>)</a:t>
            </a:r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Some U.S. strengths and distinctive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opportunities not addressed elsewhere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2AE734-ABE5-644F-9346-F782F6A1F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Missions To Prepare For a Pilot Plant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204C2-63AE-064C-92AC-2407DC179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5946"/>
            <a:ext cx="5819139" cy="38081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5361A9-B80C-F548-AED0-F6A2A0F15D2C}"/>
              </a:ext>
            </a:extLst>
          </p:cNvPr>
          <p:cNvSpPr/>
          <p:nvPr/>
        </p:nvSpPr>
        <p:spPr>
          <a:xfrm>
            <a:off x="9753600" y="990051"/>
            <a:ext cx="185166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E52938-733B-394C-8110-2113062CAA3C}"/>
              </a:ext>
            </a:extLst>
          </p:cNvPr>
          <p:cNvSpPr/>
          <p:nvPr/>
        </p:nvSpPr>
        <p:spPr>
          <a:xfrm>
            <a:off x="7444740" y="4310834"/>
            <a:ext cx="185166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85A379-E639-5942-AD43-F0E72FC8791B}"/>
              </a:ext>
            </a:extLst>
          </p:cNvPr>
          <p:cNvSpPr/>
          <p:nvPr/>
        </p:nvSpPr>
        <p:spPr>
          <a:xfrm>
            <a:off x="9357360" y="4287887"/>
            <a:ext cx="245364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EE8326E-7A30-8A46-AA29-4528B8416073}"/>
              </a:ext>
            </a:extLst>
          </p:cNvPr>
          <p:cNvSpPr txBox="1">
            <a:spLocks/>
          </p:cNvSpPr>
          <p:nvPr/>
        </p:nvSpPr>
        <p:spPr bwMode="auto">
          <a:xfrm>
            <a:off x="308781" y="3834320"/>
            <a:ext cx="5413839" cy="2065373"/>
          </a:xfrm>
          <a:prstGeom prst="rect">
            <a:avLst/>
          </a:prstGeom>
          <a:solidFill>
            <a:srgbClr val="007F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Key Concepts</a:t>
            </a:r>
          </a:p>
          <a:p>
            <a:r>
              <a:rPr lang="en-US" dirty="0">
                <a:solidFill>
                  <a:schemeClr val="bg1"/>
                </a:solidFill>
              </a:rPr>
              <a:t>Facility close physics gaps on pilot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plant – develop robust solutions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Alongside existing technology program &amp; international facilities</a:t>
            </a:r>
          </a:p>
        </p:txBody>
      </p:sp>
    </p:spTree>
    <p:extLst>
      <p:ext uri="{BB962C8B-B14F-4D97-AF65-F5344CB8AC3E}">
        <p14:creationId xmlns:p14="http://schemas.microsoft.com/office/powerpoint/2010/main" val="2784563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4F29C-89AB-674C-B8ED-4A33019F9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11597"/>
            <a:ext cx="10972800" cy="4754563"/>
          </a:xfrm>
        </p:spPr>
        <p:txBody>
          <a:bodyPr/>
          <a:lstStyle/>
          <a:p>
            <a:r>
              <a:rPr lang="en-US" dirty="0"/>
              <a:t>Various sources and orthogonal sets  </a:t>
            </a:r>
            <a:r>
              <a:rPr lang="en-US" sz="1050" b="0" dirty="0"/>
              <a:t>(E.g. </a:t>
            </a:r>
            <a:r>
              <a:rPr lang="en-US" sz="1050" b="0" dirty="0">
                <a:sym typeface="Wingdings" pitchFamily="2" charset="2"/>
              </a:rPr>
              <a:t>)</a:t>
            </a:r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Some U.S. strengths and distinctive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opportunities not addressed elsewhere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Some requirements to incorporate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into solution / need to be studied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2AE734-ABE5-644F-9346-F782F6A1F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Missions To Prepare For a Pilot Plant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204C2-63AE-064C-92AC-2407DC179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5946"/>
            <a:ext cx="5819139" cy="38081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5361A9-B80C-F548-AED0-F6A2A0F15D2C}"/>
              </a:ext>
            </a:extLst>
          </p:cNvPr>
          <p:cNvSpPr/>
          <p:nvPr/>
        </p:nvSpPr>
        <p:spPr>
          <a:xfrm>
            <a:off x="9753600" y="990051"/>
            <a:ext cx="185166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E52938-733B-394C-8110-2113062CAA3C}"/>
              </a:ext>
            </a:extLst>
          </p:cNvPr>
          <p:cNvSpPr/>
          <p:nvPr/>
        </p:nvSpPr>
        <p:spPr>
          <a:xfrm>
            <a:off x="7444740" y="4310834"/>
            <a:ext cx="185166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85A379-E639-5942-AD43-F0E72FC8791B}"/>
              </a:ext>
            </a:extLst>
          </p:cNvPr>
          <p:cNvSpPr/>
          <p:nvPr/>
        </p:nvSpPr>
        <p:spPr>
          <a:xfrm>
            <a:off x="9357360" y="4287887"/>
            <a:ext cx="245364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875817-8FE0-C64D-95FE-EC9FECA97081}"/>
              </a:ext>
            </a:extLst>
          </p:cNvPr>
          <p:cNvSpPr/>
          <p:nvPr/>
        </p:nvSpPr>
        <p:spPr>
          <a:xfrm>
            <a:off x="6423660" y="960295"/>
            <a:ext cx="1851660" cy="579120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92A05C-F5A2-454E-86FB-372EA63E7365}"/>
              </a:ext>
            </a:extLst>
          </p:cNvPr>
          <p:cNvSpPr/>
          <p:nvPr/>
        </p:nvSpPr>
        <p:spPr>
          <a:xfrm>
            <a:off x="10645139" y="1803720"/>
            <a:ext cx="1066801" cy="520380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01D179-6B4D-A949-92DE-20E5CF62EF56}"/>
              </a:ext>
            </a:extLst>
          </p:cNvPr>
          <p:cNvSpPr/>
          <p:nvPr/>
        </p:nvSpPr>
        <p:spPr>
          <a:xfrm>
            <a:off x="10576560" y="3265786"/>
            <a:ext cx="1338579" cy="505642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62158E-0D5D-0741-B953-2E67ED9596E9}"/>
              </a:ext>
            </a:extLst>
          </p:cNvPr>
          <p:cNvSpPr/>
          <p:nvPr/>
        </p:nvSpPr>
        <p:spPr>
          <a:xfrm>
            <a:off x="6096000" y="3168502"/>
            <a:ext cx="1409700" cy="640751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047625-901D-3C47-A98B-B4754E04AA98}"/>
              </a:ext>
            </a:extLst>
          </p:cNvPr>
          <p:cNvSpPr/>
          <p:nvPr/>
        </p:nvSpPr>
        <p:spPr>
          <a:xfrm>
            <a:off x="6035040" y="1794140"/>
            <a:ext cx="1409700" cy="640751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A822C37-7FE4-C041-A813-6BDB9F86242F}"/>
              </a:ext>
            </a:extLst>
          </p:cNvPr>
          <p:cNvSpPr txBox="1">
            <a:spLocks/>
          </p:cNvSpPr>
          <p:nvPr/>
        </p:nvSpPr>
        <p:spPr bwMode="auto">
          <a:xfrm>
            <a:off x="308781" y="3834320"/>
            <a:ext cx="5413839" cy="2065373"/>
          </a:xfrm>
          <a:prstGeom prst="rect">
            <a:avLst/>
          </a:prstGeom>
          <a:solidFill>
            <a:srgbClr val="007F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Key Concepts</a:t>
            </a:r>
          </a:p>
          <a:p>
            <a:r>
              <a:rPr lang="en-US" dirty="0">
                <a:solidFill>
                  <a:schemeClr val="bg1"/>
                </a:solidFill>
              </a:rPr>
              <a:t>Facility close physics gaps on pilot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plant – develop robust solutions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Alongside existing technology program &amp; international facilities</a:t>
            </a:r>
          </a:p>
        </p:txBody>
      </p:sp>
    </p:spTree>
    <p:extLst>
      <p:ext uri="{BB962C8B-B14F-4D97-AF65-F5344CB8AC3E}">
        <p14:creationId xmlns:p14="http://schemas.microsoft.com/office/powerpoint/2010/main" val="3039524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4F29C-89AB-674C-B8ED-4A33019F9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111597"/>
            <a:ext cx="10972800" cy="4754563"/>
          </a:xfrm>
        </p:spPr>
        <p:txBody>
          <a:bodyPr/>
          <a:lstStyle/>
          <a:p>
            <a:r>
              <a:rPr lang="en-US" dirty="0"/>
              <a:t>Various sources and orthogonal sets  </a:t>
            </a:r>
            <a:r>
              <a:rPr lang="en-US" sz="1050" b="0" dirty="0"/>
              <a:t>(E.g. </a:t>
            </a:r>
            <a:r>
              <a:rPr lang="en-US" sz="1050" b="0" dirty="0">
                <a:sym typeface="Wingdings" pitchFamily="2" charset="2"/>
              </a:rPr>
              <a:t>)</a:t>
            </a:r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Some U.S. strengths and distinctive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opportunities not addressed elsewhere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Some requirements to incorporate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into solution / need to be studied</a:t>
            </a:r>
          </a:p>
          <a:p>
            <a:r>
              <a:rPr lang="en-US" dirty="0"/>
              <a:t>Break down to specific physics </a:t>
            </a:r>
            <a:br>
              <a:rPr lang="en-US" dirty="0"/>
            </a:br>
            <a:r>
              <a:rPr lang="en-US" dirty="0"/>
              <a:t>&amp; metrics…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2AE734-ABE5-644F-9346-F782F6A1F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Missions To Prepare For a Pilot Plant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204C2-63AE-064C-92AC-2407DC179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5946"/>
            <a:ext cx="5819139" cy="38081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5361A9-B80C-F548-AED0-F6A2A0F15D2C}"/>
              </a:ext>
            </a:extLst>
          </p:cNvPr>
          <p:cNvSpPr/>
          <p:nvPr/>
        </p:nvSpPr>
        <p:spPr>
          <a:xfrm>
            <a:off x="9753600" y="990051"/>
            <a:ext cx="185166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E52938-733B-394C-8110-2113062CAA3C}"/>
              </a:ext>
            </a:extLst>
          </p:cNvPr>
          <p:cNvSpPr/>
          <p:nvPr/>
        </p:nvSpPr>
        <p:spPr>
          <a:xfrm>
            <a:off x="7444740" y="4310834"/>
            <a:ext cx="185166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85A379-E639-5942-AD43-F0E72FC8791B}"/>
              </a:ext>
            </a:extLst>
          </p:cNvPr>
          <p:cNvSpPr/>
          <p:nvPr/>
        </p:nvSpPr>
        <p:spPr>
          <a:xfrm>
            <a:off x="9357360" y="4287887"/>
            <a:ext cx="245364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875817-8FE0-C64D-95FE-EC9FECA97081}"/>
              </a:ext>
            </a:extLst>
          </p:cNvPr>
          <p:cNvSpPr/>
          <p:nvPr/>
        </p:nvSpPr>
        <p:spPr>
          <a:xfrm>
            <a:off x="6423660" y="960295"/>
            <a:ext cx="1851660" cy="579120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92A05C-F5A2-454E-86FB-372EA63E7365}"/>
              </a:ext>
            </a:extLst>
          </p:cNvPr>
          <p:cNvSpPr/>
          <p:nvPr/>
        </p:nvSpPr>
        <p:spPr>
          <a:xfrm>
            <a:off x="10645139" y="1803720"/>
            <a:ext cx="1066801" cy="520380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01D179-6B4D-A949-92DE-20E5CF62EF56}"/>
              </a:ext>
            </a:extLst>
          </p:cNvPr>
          <p:cNvSpPr/>
          <p:nvPr/>
        </p:nvSpPr>
        <p:spPr>
          <a:xfrm>
            <a:off x="10576560" y="3265786"/>
            <a:ext cx="1338579" cy="505642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62158E-0D5D-0741-B953-2E67ED9596E9}"/>
              </a:ext>
            </a:extLst>
          </p:cNvPr>
          <p:cNvSpPr/>
          <p:nvPr/>
        </p:nvSpPr>
        <p:spPr>
          <a:xfrm>
            <a:off x="6096000" y="3168502"/>
            <a:ext cx="1409700" cy="640751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047625-901D-3C47-A98B-B4754E04AA98}"/>
              </a:ext>
            </a:extLst>
          </p:cNvPr>
          <p:cNvSpPr/>
          <p:nvPr/>
        </p:nvSpPr>
        <p:spPr>
          <a:xfrm>
            <a:off x="6035040" y="1794140"/>
            <a:ext cx="1409700" cy="640751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A822C37-7FE4-C041-A813-6BDB9F86242F}"/>
              </a:ext>
            </a:extLst>
          </p:cNvPr>
          <p:cNvSpPr txBox="1">
            <a:spLocks/>
          </p:cNvSpPr>
          <p:nvPr/>
        </p:nvSpPr>
        <p:spPr bwMode="auto">
          <a:xfrm>
            <a:off x="308781" y="3834320"/>
            <a:ext cx="5413839" cy="2065373"/>
          </a:xfrm>
          <a:prstGeom prst="rect">
            <a:avLst/>
          </a:prstGeom>
          <a:solidFill>
            <a:srgbClr val="007F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Key Concepts</a:t>
            </a:r>
          </a:p>
          <a:p>
            <a:r>
              <a:rPr lang="en-US" dirty="0">
                <a:solidFill>
                  <a:schemeClr val="bg1"/>
                </a:solidFill>
              </a:rPr>
              <a:t>Facility close physics gaps on pilot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plant – develop robust solutions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Alongside existing technology program &amp; international facilities</a:t>
            </a:r>
          </a:p>
        </p:txBody>
      </p:sp>
    </p:spTree>
    <p:extLst>
      <p:ext uri="{BB962C8B-B14F-4D97-AF65-F5344CB8AC3E}">
        <p14:creationId xmlns:p14="http://schemas.microsoft.com/office/powerpoint/2010/main" val="202078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B615BE-8FEE-0742-B301-64F85D708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656759"/>
              </p:ext>
            </p:extLst>
          </p:nvPr>
        </p:nvGraphicFramePr>
        <p:xfrm>
          <a:off x="286327" y="1048616"/>
          <a:ext cx="109728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091">
                  <a:extLst>
                    <a:ext uri="{9D8B030D-6E8A-4147-A177-3AD203B41FA5}">
                      <a16:colId xmlns:a16="http://schemas.microsoft.com/office/drawing/2014/main" val="2598549614"/>
                    </a:ext>
                  </a:extLst>
                </a:gridCol>
                <a:gridCol w="4516582">
                  <a:extLst>
                    <a:ext uri="{9D8B030D-6E8A-4147-A177-3AD203B41FA5}">
                      <a16:colId xmlns:a16="http://schemas.microsoft.com/office/drawing/2014/main" val="2322854708"/>
                    </a:ext>
                  </a:extLst>
                </a:gridCol>
                <a:gridCol w="4147127">
                  <a:extLst>
                    <a:ext uri="{9D8B030D-6E8A-4147-A177-3AD203B41FA5}">
                      <a16:colId xmlns:a16="http://schemas.microsoft.com/office/drawing/2014/main" val="974830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0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Core 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Ped-opacity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latin typeface="Symbol" pitchFamily="2" charset="2"/>
                        </a:rPr>
                        <a:t>n</a:t>
                      </a:r>
                      <a:r>
                        <a:rPr lang="en-US" dirty="0"/>
                        <a:t>*, </a:t>
                      </a:r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ped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GW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</a:t>
                      </a:r>
                      <a:r>
                        <a:rPr lang="en-US" baseline="-25000" dirty="0" err="1"/>
                        <a:t>ped</a:t>
                      </a:r>
                      <a:r>
                        <a:rPr lang="en-US" dirty="0" err="1"/>
                        <a:t>,</a:t>
                      </a:r>
                      <a:r>
                        <a:rPr lang="en-US" dirty="0" err="1">
                          <a:latin typeface="Symbol" pitchFamily="2" charset="2"/>
                        </a:rPr>
                        <a:t>d</a:t>
                      </a:r>
                      <a:r>
                        <a:rPr lang="en-US" dirty="0" err="1"/>
                        <a:t>,</a:t>
                      </a:r>
                      <a:r>
                        <a:rPr lang="en-US" dirty="0" err="1">
                          <a:latin typeface="Symbol" pitchFamily="2" charset="2"/>
                        </a:rPr>
                        <a:t>k</a:t>
                      </a:r>
                      <a:r>
                        <a:rPr lang="en-US" dirty="0"/>
                        <a:t>, </a:t>
                      </a:r>
                      <a:r>
                        <a:rPr lang="en-US" sz="1400" dirty="0" err="1"/>
                        <a:t>ioniz</a:t>
                      </a:r>
                      <a:r>
                        <a:rPr lang="en-US" sz="1400" dirty="0"/>
                        <a:t> depth. Radiation species: </a:t>
                      </a:r>
                      <a:r>
                        <a:rPr lang="en-US" sz="1400" dirty="0" err="1"/>
                        <a:t>Rpeak</a:t>
                      </a:r>
                      <a:r>
                        <a:rPr lang="en-US" sz="1400" dirty="0"/>
                        <a:t>, Wall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Formulae from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48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Core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e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i</a:t>
                      </a:r>
                      <a:r>
                        <a:rPr lang="en-US" dirty="0"/>
                        <a:t>, </a:t>
                      </a:r>
                      <a:r>
                        <a:rPr lang="en-US" dirty="0" err="1">
                          <a:latin typeface="Symbol" pitchFamily="2" charset="2"/>
                        </a:rPr>
                        <a:t>n</a:t>
                      </a:r>
                      <a:r>
                        <a:rPr lang="en-US" baseline="-25000" dirty="0" err="1"/>
                        <a:t>ei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latin typeface="Symbol" pitchFamily="2" charset="2"/>
                        </a:rPr>
                        <a:t>r</a:t>
                      </a:r>
                      <a:r>
                        <a:rPr lang="en-US" dirty="0"/>
                        <a:t>*, </a:t>
                      </a:r>
                      <a:r>
                        <a:rPr lang="en-US" dirty="0" err="1">
                          <a:latin typeface="Symbol" pitchFamily="2" charset="2"/>
                        </a:rPr>
                        <a:t>t</a:t>
                      </a:r>
                      <a:r>
                        <a:rPr lang="en-US" baseline="-25000" dirty="0" err="1"/>
                        <a:t>E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latin typeface="Symbol" pitchFamily="2" charset="2"/>
                        </a:rPr>
                        <a:t>W</a:t>
                      </a:r>
                      <a:r>
                        <a:rPr lang="en-US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83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 BS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BS</a:t>
                      </a:r>
                      <a:r>
                        <a:rPr lang="en-US" dirty="0"/>
                        <a:t>, </a:t>
                      </a:r>
                      <a:r>
                        <a:rPr lang="en-US" dirty="0" err="1">
                          <a:latin typeface="Symbol" pitchFamily="2" charset="2"/>
                        </a:rPr>
                        <a:t>b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dirty="0"/>
                        <a:t>, </a:t>
                      </a:r>
                      <a:r>
                        <a:rPr lang="en-US" dirty="0" err="1">
                          <a:latin typeface="Symbol" pitchFamily="2" charset="2"/>
                        </a:rPr>
                        <a:t>b</a:t>
                      </a:r>
                      <a:r>
                        <a:rPr lang="en-US" baseline="-25000" dirty="0" err="1"/>
                        <a:t>Nthermal</a:t>
                      </a:r>
                      <a:r>
                        <a:rPr lang="en-US" dirty="0"/>
                        <a:t>, q</a:t>
                      </a:r>
                      <a:r>
                        <a:rPr lang="en-US" baseline="-25000" dirty="0"/>
                        <a:t>95</a:t>
                      </a:r>
                      <a:r>
                        <a:rPr lang="en-US" dirty="0"/>
                        <a:t>, R/a, </a:t>
                      </a:r>
                      <a:r>
                        <a:rPr lang="en-US" dirty="0" err="1">
                          <a:latin typeface="Symbol" pitchFamily="2" charset="2"/>
                        </a:rPr>
                        <a:t>t</a:t>
                      </a:r>
                      <a:r>
                        <a:rPr lang="en-US" baseline="-25000" dirty="0" err="1"/>
                        <a:t>pulse</a:t>
                      </a:r>
                      <a:r>
                        <a:rPr lang="en-US" dirty="0"/>
                        <a:t>/</a:t>
                      </a:r>
                      <a:r>
                        <a:rPr lang="en-US" dirty="0" err="1">
                          <a:latin typeface="Symbol" pitchFamily="2" charset="2"/>
                        </a:rPr>
                        <a:t>t</a:t>
                      </a:r>
                      <a:r>
                        <a:rPr lang="en-US" baseline="-25000" dirty="0" err="1"/>
                        <a:t>R</a:t>
                      </a:r>
                      <a:r>
                        <a:rPr lang="en-US" dirty="0"/>
                        <a:t>, </a:t>
                      </a:r>
                      <a:r>
                        <a:rPr lang="en-US" dirty="0" err="1">
                          <a:latin typeface="Symbol" pitchFamily="2" charset="2"/>
                        </a:rPr>
                        <a:t>b</a:t>
                      </a:r>
                      <a:r>
                        <a:rPr lang="en-US" baseline="-25000" dirty="0" err="1"/>
                        <a:t>Nwall</a:t>
                      </a:r>
                      <a:r>
                        <a:rPr lang="en-US" dirty="0"/>
                        <a:t>, </a:t>
                      </a:r>
                      <a:r>
                        <a:rPr lang="en-US" dirty="0" err="1">
                          <a:latin typeface="Symbol" pitchFamily="2" charset="2"/>
                        </a:rPr>
                        <a:t>b</a:t>
                      </a:r>
                      <a:r>
                        <a:rPr lang="en-US" baseline="-25000" dirty="0" err="1"/>
                        <a:t>Nnowall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simulations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8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Fast 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EP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v</a:t>
                      </a:r>
                      <a:r>
                        <a:rPr lang="en-US" baseline="-25000" dirty="0" err="1"/>
                        <a:t>EP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v</a:t>
                      </a:r>
                      <a:r>
                        <a:rPr lang="en-US" baseline="-25000" dirty="0" err="1"/>
                        <a:t>alfven</a:t>
                      </a:r>
                      <a:r>
                        <a:rPr lang="en-US" dirty="0"/>
                        <a:t>, </a:t>
                      </a:r>
                      <a:br>
                        <a:rPr lang="en-US" dirty="0"/>
                      </a:br>
                      <a:r>
                        <a:rPr lang="en-US" dirty="0"/>
                        <a:t>tools to accelerate 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simulations, plus some flexibility statements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13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Current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Te</a:t>
                      </a:r>
                      <a:r>
                        <a:rPr lang="en-US" dirty="0"/>
                        <a:t>, B, flexibility, …?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74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Divertor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P/R, PB/R, q</a:t>
                      </a:r>
                      <a:r>
                        <a:rPr lang="en-US" baseline="-25000" dirty="0"/>
                        <a:t>||</a:t>
                      </a:r>
                      <a:r>
                        <a:rPr lang="en-US" dirty="0"/>
                        <a:t>, Ly </a:t>
                      </a:r>
                      <a:r>
                        <a:rPr lang="en-US" dirty="0">
                          <a:latin typeface="Symbol" pitchFamily="2" charset="2"/>
                        </a:rPr>
                        <a:t>a</a:t>
                      </a:r>
                      <a:r>
                        <a:rPr lang="en-US" dirty="0"/>
                        <a:t>, </a:t>
                      </a:r>
                      <a:r>
                        <a:rPr lang="en-US" sz="1400" dirty="0"/>
                        <a:t>div opacity, radial transport &amp; heat flux width, closure, detachment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96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Material, temperature, retention? Pulse length vs deposition time, heat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923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Ip</a:t>
                      </a:r>
                      <a:r>
                        <a:rPr lang="en-US" dirty="0"/>
                        <a:t> (REs), </a:t>
                      </a:r>
                      <a:r>
                        <a:rPr lang="en-US" dirty="0" err="1"/>
                        <a:t>B</a:t>
                      </a:r>
                      <a:r>
                        <a:rPr lang="en-US" baseline="-25000" dirty="0" err="1"/>
                        <a:t>resped</a:t>
                      </a:r>
                      <a:r>
                        <a:rPr lang="en-US" dirty="0"/>
                        <a:t>, …? </a:t>
                      </a:r>
                      <a:r>
                        <a:rPr lang="en-US" sz="1600" dirty="0"/>
                        <a:t>Actuators?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40281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306BD5D-1588-A544-8E8A-C0AC88DE2E5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/>
              <a:t>Developing a Set of Mission Metrics (in progress)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53658-3E1F-B241-BED3-3102A88AE234}"/>
              </a:ext>
            </a:extLst>
          </p:cNvPr>
          <p:cNvSpPr/>
          <p:nvPr/>
        </p:nvSpPr>
        <p:spPr>
          <a:xfrm>
            <a:off x="2390828" y="6039494"/>
            <a:ext cx="7267054" cy="400110"/>
          </a:xfrm>
          <a:prstGeom prst="rect">
            <a:avLst/>
          </a:prstGeom>
          <a:solidFill>
            <a:srgbClr val="007FFF"/>
          </a:solidFill>
        </p:spPr>
        <p:txBody>
          <a:bodyPr wrap="none">
            <a:spAutoFit/>
          </a:bodyPr>
          <a:lstStyle/>
          <a:p>
            <a:pPr marL="7938" lvl="1"/>
            <a:r>
              <a:rPr lang="en-US" sz="2000" b="1" dirty="0">
                <a:solidFill>
                  <a:schemeClr val="bg1"/>
                </a:solidFill>
              </a:rPr>
              <a:t>What missions, metrics &amp; methods should be considered?</a:t>
            </a:r>
          </a:p>
        </p:txBody>
      </p:sp>
    </p:spTree>
    <p:extLst>
      <p:ext uri="{BB962C8B-B14F-4D97-AF65-F5344CB8AC3E}">
        <p14:creationId xmlns:p14="http://schemas.microsoft.com/office/powerpoint/2010/main" val="372436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227939-AD21-9944-B6BF-BE3F9B497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6" y="1172359"/>
            <a:ext cx="10972800" cy="4754563"/>
          </a:xfrm>
        </p:spPr>
        <p:txBody>
          <a:bodyPr/>
          <a:lstStyle/>
          <a:p>
            <a:r>
              <a:rPr lang="en-US" dirty="0"/>
              <a:t>Long or short pulse?</a:t>
            </a:r>
          </a:p>
          <a:p>
            <a:pPr lvl="1"/>
            <a:r>
              <a:rPr lang="en-US" dirty="0"/>
              <a:t>Long pulse tests PMI solutions, but will compromise manned access &amp; so flexibility</a:t>
            </a:r>
          </a:p>
          <a:p>
            <a:r>
              <a:rPr lang="en-US" dirty="0"/>
              <a:t>How high in field?</a:t>
            </a:r>
          </a:p>
          <a:p>
            <a:pPr lvl="1"/>
            <a:r>
              <a:rPr lang="en-US" dirty="0"/>
              <a:t>Improvements in fusion relevant metrics vs device activation &amp; access</a:t>
            </a:r>
          </a:p>
          <a:p>
            <a:r>
              <a:rPr lang="en-US" dirty="0"/>
              <a:t>Tritium capability?</a:t>
            </a:r>
          </a:p>
          <a:p>
            <a:r>
              <a:rPr lang="en-US" dirty="0"/>
              <a:t>Normal or hot walls? Wall material?</a:t>
            </a:r>
          </a:p>
          <a:p>
            <a:r>
              <a:rPr lang="en-US" dirty="0"/>
              <a:t>HTS or copper?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H&amp;CD, internal/external 3D coils,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F17CED-B500-2942-919D-2230374FC80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Some Clear Issues of Debate or Trade off Will Need to be Discussed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9AAC3A-9207-7940-8933-B5A59639E2CF}"/>
              </a:ext>
            </a:extLst>
          </p:cNvPr>
          <p:cNvSpPr/>
          <p:nvPr/>
        </p:nvSpPr>
        <p:spPr>
          <a:xfrm>
            <a:off x="2449716" y="5018219"/>
            <a:ext cx="7254230" cy="707886"/>
          </a:xfrm>
          <a:prstGeom prst="rect">
            <a:avLst/>
          </a:prstGeom>
          <a:solidFill>
            <a:srgbClr val="007FFF"/>
          </a:solidFill>
        </p:spPr>
        <p:txBody>
          <a:bodyPr wrap="none">
            <a:spAutoFit/>
          </a:bodyPr>
          <a:lstStyle/>
          <a:p>
            <a:pPr marL="7938" lvl="1" algn="ctr"/>
            <a:r>
              <a:rPr lang="en-US" sz="2000" b="1" dirty="0">
                <a:solidFill>
                  <a:schemeClr val="bg1"/>
                </a:solidFill>
              </a:rPr>
              <a:t>We see these as issues for broader community discussion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to converge SHPD mission in wider roadmap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05624E-7B98-8848-B004-07AC0F3D2C6B}"/>
              </a:ext>
            </a:extLst>
          </p:cNvPr>
          <p:cNvSpPr/>
          <p:nvPr/>
        </p:nvSpPr>
        <p:spPr>
          <a:xfrm>
            <a:off x="2595884" y="5895012"/>
            <a:ext cx="6981718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marL="7938" lvl="1" algn="ctr"/>
            <a:r>
              <a:rPr lang="en-US" sz="2000" b="1" dirty="0">
                <a:solidFill>
                  <a:schemeClr val="bg1"/>
                </a:solidFill>
              </a:rPr>
              <a:t>We hope our analysis can inform the degree of mission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possible with various options</a:t>
            </a:r>
          </a:p>
        </p:txBody>
      </p:sp>
    </p:spTree>
    <p:extLst>
      <p:ext uri="{BB962C8B-B14F-4D97-AF65-F5344CB8AC3E}">
        <p14:creationId xmlns:p14="http://schemas.microsoft.com/office/powerpoint/2010/main" val="3545126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B5D9EB-DF0C-514E-9018-CE52D77C16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210488"/>
              </p:ext>
            </p:extLst>
          </p:nvPr>
        </p:nvGraphicFramePr>
        <p:xfrm>
          <a:off x="802887" y="1089954"/>
          <a:ext cx="10586225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610">
                  <a:extLst>
                    <a:ext uri="{9D8B030D-6E8A-4147-A177-3AD203B41FA5}">
                      <a16:colId xmlns:a16="http://schemas.microsoft.com/office/drawing/2014/main" val="3255508902"/>
                    </a:ext>
                  </a:extLst>
                </a:gridCol>
                <a:gridCol w="2118731">
                  <a:extLst>
                    <a:ext uri="{9D8B030D-6E8A-4147-A177-3AD203B41FA5}">
                      <a16:colId xmlns:a16="http://schemas.microsoft.com/office/drawing/2014/main" val="3562418744"/>
                    </a:ext>
                  </a:extLst>
                </a:gridCol>
                <a:gridCol w="6701884">
                  <a:extLst>
                    <a:ext uri="{9D8B030D-6E8A-4147-A177-3AD203B41FA5}">
                      <a16:colId xmlns:a16="http://schemas.microsoft.com/office/drawing/2014/main" val="430492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Rationale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04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Paux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1.5P</a:t>
                      </a:r>
                      <a:r>
                        <a:rPr lang="en-US" baseline="-25000" dirty="0"/>
                        <a:t>LH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ym typeface="Wingdings" pitchFamily="2" charset="2"/>
                        </a:rPr>
                        <a:t> 100MW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 H mode to budget ceiling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082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BS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to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Explore self-driven solutions (adjust I</a:t>
                      </a:r>
                      <a:r>
                        <a:rPr lang="en-US" baseline="-25000" dirty="0"/>
                        <a:t>P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15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– 7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density &amp; opacities with low </a:t>
                      </a:r>
                      <a:r>
                        <a:rPr lang="en-US" dirty="0">
                          <a:latin typeface="Symbol" pitchFamily="2" charset="2"/>
                        </a:rPr>
                        <a:t>n</a:t>
                      </a:r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6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pedGW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– 120%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Core-</a:t>
                      </a:r>
                      <a:r>
                        <a:rPr lang="en-US" dirty="0" err="1"/>
                        <a:t>ped</a:t>
                      </a:r>
                      <a:r>
                        <a:rPr lang="en-US" dirty="0"/>
                        <a:t>-div 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02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Elongation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VS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Maximize controllable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431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Triangularity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 to 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See where benefits saturate &amp; assess divertor challenge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24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 – 4 (fix a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Bootstrap, EC access (code limits at 2.2)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8437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(</a:t>
                      </a:r>
                      <a:r>
                        <a:rPr lang="en-US" i="1" dirty="0"/>
                        <a:t>Fix size for now, consider R=1.4, 2m later at fixed R/a)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1802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FB3E5A2-79AF-BD44-B1C0-E8E8189147F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/>
              <a:t>Initial Parameter Range to Explore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613272E-7661-8C44-9806-8A12938BD4E7}"/>
              </a:ext>
            </a:extLst>
          </p:cNvPr>
          <p:cNvSpPr/>
          <p:nvPr/>
        </p:nvSpPr>
        <p:spPr>
          <a:xfrm>
            <a:off x="9010185" y="1471961"/>
            <a:ext cx="178420" cy="747132"/>
          </a:xfrm>
          <a:prstGeom prst="rightBrace">
            <a:avLst>
              <a:gd name="adj1" fmla="val 82685"/>
              <a:gd name="adj2" fmla="val 50000"/>
            </a:avLst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C43C1-9E1C-3944-B44E-843E12833282}"/>
              </a:ext>
            </a:extLst>
          </p:cNvPr>
          <p:cNvSpPr txBox="1"/>
          <p:nvPr/>
        </p:nvSpPr>
        <p:spPr>
          <a:xfrm>
            <a:off x="9324037" y="1563482"/>
            <a:ext cx="225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High performance &amp; fully NI, high 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1D8A0-496E-3E44-9DF5-7E905888E454}"/>
              </a:ext>
            </a:extLst>
          </p:cNvPr>
          <p:cNvSpPr txBox="1"/>
          <p:nvPr/>
        </p:nvSpPr>
        <p:spPr>
          <a:xfrm>
            <a:off x="5329383" y="5809673"/>
            <a:ext cx="663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Based on earlier group wide metrics discussion and focusing conversation of Buttery, Petty, Snyder, Solomon</a:t>
            </a:r>
          </a:p>
        </p:txBody>
      </p:sp>
    </p:spTree>
    <p:extLst>
      <p:ext uri="{BB962C8B-B14F-4D97-AF65-F5344CB8AC3E}">
        <p14:creationId xmlns:p14="http://schemas.microsoft.com/office/powerpoint/2010/main" val="3882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1DAA5D-945D-F04E-A1A1-6441BB7B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50" y="1326737"/>
            <a:ext cx="1129284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U.S. program is embarking on a path to a fusion pilot plant</a:t>
            </a:r>
          </a:p>
          <a:p>
            <a:pPr marL="0" indent="0">
              <a:buNone/>
            </a:pPr>
            <a:r>
              <a:rPr lang="en-US" sz="2800" dirty="0"/>
              <a:t>An intermediate facility has been proposed by NAS panel</a:t>
            </a:r>
            <a:br>
              <a:rPr lang="en-US" sz="2800" dirty="0"/>
            </a:br>
            <a:r>
              <a:rPr lang="en-US" sz="2800" dirty="0"/>
              <a:t>as part of a wider program to close the gap on the pilot</a:t>
            </a:r>
          </a:p>
          <a:p>
            <a:r>
              <a:rPr lang="en-US" sz="4000" dirty="0">
                <a:solidFill>
                  <a:srgbClr val="54C7F0"/>
                </a:solidFill>
              </a:rPr>
              <a:t>What are its physics missions?</a:t>
            </a:r>
          </a:p>
          <a:p>
            <a:r>
              <a:rPr lang="en-US" sz="4000" dirty="0">
                <a:solidFill>
                  <a:srgbClr val="54C7F0"/>
                </a:solidFill>
              </a:rPr>
              <a:t>What are its parameters?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92D050"/>
                </a:solidFill>
              </a:rPr>
              <a:t>We are undertaking an initiative amongst DIII-D program participants (&amp; others interested) to understand how parameters &amp; feature of the facility enable physics missions toward pilot</a:t>
            </a:r>
            <a:endParaRPr lang="en-US" sz="26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562E9-24CD-6241-B1EC-978A2383C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350" y="409537"/>
            <a:ext cx="10972801" cy="492991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What does a Next Step Facility Look Like?</a:t>
            </a:r>
          </a:p>
        </p:txBody>
      </p:sp>
    </p:spTree>
    <p:extLst>
      <p:ext uri="{BB962C8B-B14F-4D97-AF65-F5344CB8AC3E}">
        <p14:creationId xmlns:p14="http://schemas.microsoft.com/office/powerpoint/2010/main" val="256503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B5D9EB-DF0C-514E-9018-CE52D77C16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887" y="1089954"/>
          <a:ext cx="10586225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610">
                  <a:extLst>
                    <a:ext uri="{9D8B030D-6E8A-4147-A177-3AD203B41FA5}">
                      <a16:colId xmlns:a16="http://schemas.microsoft.com/office/drawing/2014/main" val="3255508902"/>
                    </a:ext>
                  </a:extLst>
                </a:gridCol>
                <a:gridCol w="2118731">
                  <a:extLst>
                    <a:ext uri="{9D8B030D-6E8A-4147-A177-3AD203B41FA5}">
                      <a16:colId xmlns:a16="http://schemas.microsoft.com/office/drawing/2014/main" val="3562418744"/>
                    </a:ext>
                  </a:extLst>
                </a:gridCol>
                <a:gridCol w="6701884">
                  <a:extLst>
                    <a:ext uri="{9D8B030D-6E8A-4147-A177-3AD203B41FA5}">
                      <a16:colId xmlns:a16="http://schemas.microsoft.com/office/drawing/2014/main" val="430492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Rationale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04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Paux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1.5P</a:t>
                      </a:r>
                      <a:r>
                        <a:rPr lang="en-US" baseline="-25000" dirty="0"/>
                        <a:t>LH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ym typeface="Wingdings" pitchFamily="2" charset="2"/>
                        </a:rPr>
                        <a:t> 100MW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 H mode to budget ceiling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082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BS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to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Explore self-driven solutions (adjust I</a:t>
                      </a:r>
                      <a:r>
                        <a:rPr lang="en-US" baseline="-25000" dirty="0"/>
                        <a:t>P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15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– 7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density &amp; opacities with low </a:t>
                      </a:r>
                      <a:r>
                        <a:rPr lang="en-US" dirty="0">
                          <a:latin typeface="Symbol" pitchFamily="2" charset="2"/>
                        </a:rPr>
                        <a:t>n</a:t>
                      </a:r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6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pedGW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– 120%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Core-</a:t>
                      </a:r>
                      <a:r>
                        <a:rPr lang="en-US" dirty="0" err="1"/>
                        <a:t>ped</a:t>
                      </a:r>
                      <a:r>
                        <a:rPr lang="en-US" dirty="0"/>
                        <a:t>-div 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02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Elongation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VS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Maximize controllable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431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Triangularity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 to 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See where benefits saturate &amp; assess divertor challenge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24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 – 4 (fix a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Bootstrap, EC access (code limits at 2.2)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8437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(</a:t>
                      </a:r>
                      <a:r>
                        <a:rPr lang="en-US" i="1" dirty="0"/>
                        <a:t>Fix size for now, consider R=1.4, 2m later at fixed R/a)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1802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FB3E5A2-79AF-BD44-B1C0-E8E8189147F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/>
              <a:t>Initial Parameter Range to Explore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CBAB3AA-4A81-354D-AD2F-5E8B9B67CE0F}"/>
              </a:ext>
            </a:extLst>
          </p:cNvPr>
          <p:cNvSpPr txBox="1">
            <a:spLocks/>
          </p:cNvSpPr>
          <p:nvPr/>
        </p:nvSpPr>
        <p:spPr bwMode="auto">
          <a:xfrm>
            <a:off x="1066799" y="4694957"/>
            <a:ext cx="7744691" cy="12624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Make pedestal NN set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TGLF scaling tool… FASTRAN</a:t>
            </a:r>
          </a:p>
          <a:p>
            <a:r>
              <a:rPr lang="en-US" dirty="0"/>
              <a:t>Start in center &amp; expand in 1d</a:t>
            </a:r>
          </a:p>
          <a:p>
            <a:pPr lvl="1"/>
            <a:r>
              <a:rPr lang="en-US" dirty="0"/>
              <a:t>Then pursue multidimensional </a:t>
            </a:r>
            <a:r>
              <a:rPr lang="en-US"/>
              <a:t>exploration </a:t>
            </a:r>
            <a:br>
              <a:rPr lang="en-US"/>
            </a:br>
            <a:r>
              <a:rPr lang="en-US"/>
              <a:t>with </a:t>
            </a:r>
            <a:r>
              <a:rPr lang="en-US" dirty="0"/>
              <a:t>goal to optimize key parameters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1AE3060-2664-D842-B316-B46AD4B3E50D}"/>
              </a:ext>
            </a:extLst>
          </p:cNvPr>
          <p:cNvGraphicFramePr>
            <a:graphicFrameLocks/>
          </p:cNvGraphicFramePr>
          <p:nvPr/>
        </p:nvGraphicFramePr>
        <p:xfrm>
          <a:off x="9324037" y="3924388"/>
          <a:ext cx="2687444" cy="2712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87444">
                  <a:extLst>
                    <a:ext uri="{9D8B030D-6E8A-4147-A177-3AD203B41FA5}">
                      <a16:colId xmlns:a16="http://schemas.microsoft.com/office/drawing/2014/main" val="3255508902"/>
                    </a:ext>
                  </a:extLst>
                </a:gridCol>
              </a:tblGrid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Optimizations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04041"/>
                  </a:ext>
                </a:extLst>
              </a:tr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power, pressure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082430"/>
                  </a:ext>
                </a:extLst>
              </a:tr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bootstrap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15712"/>
                  </a:ext>
                </a:extLst>
              </a:tr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density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612326"/>
                  </a:ext>
                </a:extLst>
              </a:tr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Divertor flux / PB/R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02015"/>
                  </a:ext>
                </a:extLst>
              </a:tr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Lower field ($)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431536"/>
                  </a:ext>
                </a:extLst>
              </a:tr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Lower H&amp;CD power ($)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246752"/>
                  </a:ext>
                </a:extLst>
              </a:tr>
              <a:tr h="3003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Size ($)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84376"/>
                  </a:ext>
                </a:extLst>
              </a:tr>
            </a:tbl>
          </a:graphicData>
        </a:graphic>
      </p:graphicFrame>
      <p:sp>
        <p:nvSpPr>
          <p:cNvPr id="7" name="Right Brace 6">
            <a:extLst>
              <a:ext uri="{FF2B5EF4-FFF2-40B4-BE49-F238E27FC236}">
                <a16:creationId xmlns:a16="http://schemas.microsoft.com/office/drawing/2014/main" id="{4613272E-7661-8C44-9806-8A12938BD4E7}"/>
              </a:ext>
            </a:extLst>
          </p:cNvPr>
          <p:cNvSpPr/>
          <p:nvPr/>
        </p:nvSpPr>
        <p:spPr>
          <a:xfrm>
            <a:off x="9010185" y="1471961"/>
            <a:ext cx="178420" cy="747132"/>
          </a:xfrm>
          <a:prstGeom prst="rightBrace">
            <a:avLst>
              <a:gd name="adj1" fmla="val 82685"/>
              <a:gd name="adj2" fmla="val 50000"/>
            </a:avLst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C43C1-9E1C-3944-B44E-843E12833282}"/>
              </a:ext>
            </a:extLst>
          </p:cNvPr>
          <p:cNvSpPr txBox="1"/>
          <p:nvPr/>
        </p:nvSpPr>
        <p:spPr>
          <a:xfrm>
            <a:off x="9324037" y="1563482"/>
            <a:ext cx="225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High performance &amp; fully NI, high BS</a:t>
            </a:r>
          </a:p>
        </p:txBody>
      </p:sp>
    </p:spTree>
    <p:extLst>
      <p:ext uri="{BB962C8B-B14F-4D97-AF65-F5344CB8AC3E}">
        <p14:creationId xmlns:p14="http://schemas.microsoft.com/office/powerpoint/2010/main" val="3537476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27DAA4-C20B-DB4F-9E15-10C899380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27" y="1159165"/>
            <a:ext cx="8118763" cy="4754563"/>
          </a:xfrm>
        </p:spPr>
        <p:txBody>
          <a:bodyPr/>
          <a:lstStyle/>
          <a:p>
            <a:r>
              <a:rPr lang="en-US" dirty="0"/>
              <a:t>Preliminary 4T 1.7m simulations found high bootstrap solutions:</a:t>
            </a:r>
          </a:p>
          <a:p>
            <a:pPr lvl="1"/>
            <a:r>
              <a:rPr lang="en-US" dirty="0"/>
              <a:t>First tests not ideal: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&gt;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, high </a:t>
            </a:r>
            <a:r>
              <a:rPr lang="en-US" dirty="0">
                <a:latin typeface="Symbol" pitchFamily="2" charset="2"/>
              </a:rPr>
              <a:t>n*</a:t>
            </a:r>
            <a:r>
              <a:rPr lang="en-US" dirty="0"/>
              <a:t>, needs lots of helicon</a:t>
            </a:r>
          </a:p>
          <a:p>
            <a:pPr lvl="1"/>
            <a:endParaRPr lang="en-US" dirty="0"/>
          </a:p>
          <a:p>
            <a:r>
              <a:rPr lang="en-US" dirty="0"/>
              <a:t>Equilibria studies identified </a:t>
            </a:r>
            <a:br>
              <a:rPr lang="en-US" dirty="0"/>
            </a:br>
            <a:r>
              <a:rPr lang="en-US" dirty="0"/>
              <a:t>high stability and….        ITER like pedestal 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Loarte</a:t>
            </a:r>
            <a:r>
              <a:rPr lang="en-US" dirty="0"/>
              <a:t> formula showed opaque pedestal at 4T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D5D26E-5FB3-4E42-9837-54EAC322FA2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Some Scan Points Exist from 2018 NAS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92595-2DD4-9E42-95DF-339FB1E30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8"/>
          <a:stretch/>
        </p:blipFill>
        <p:spPr>
          <a:xfrm>
            <a:off x="9122890" y="1159165"/>
            <a:ext cx="2459511" cy="298680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01451903-5B94-0B44-944E-981D516FF532}"/>
              </a:ext>
            </a:extLst>
          </p:cNvPr>
          <p:cNvSpPr/>
          <p:nvPr/>
        </p:nvSpPr>
        <p:spPr>
          <a:xfrm>
            <a:off x="7820361" y="1651510"/>
            <a:ext cx="1114041" cy="2293718"/>
          </a:xfrm>
          <a:custGeom>
            <a:avLst/>
            <a:gdLst>
              <a:gd name="connsiteX0" fmla="*/ 85808 w 1114041"/>
              <a:gd name="connsiteY0" fmla="*/ 7 h 2293718"/>
              <a:gd name="connsiteX1" fmla="*/ 359312 w 1114041"/>
              <a:gd name="connsiteY1" fmla="*/ 102061 h 2293718"/>
              <a:gd name="connsiteX2" fmla="*/ 710376 w 1114041"/>
              <a:gd name="connsiteY2" fmla="*/ 322496 h 2293718"/>
              <a:gd name="connsiteX3" fmla="*/ 979797 w 1114041"/>
              <a:gd name="connsiteY3" fmla="*/ 669478 h 2293718"/>
              <a:gd name="connsiteX4" fmla="*/ 1098180 w 1114041"/>
              <a:gd name="connsiteY4" fmla="*/ 1032789 h 2293718"/>
              <a:gd name="connsiteX5" fmla="*/ 1102262 w 1114041"/>
              <a:gd name="connsiteY5" fmla="*/ 1249143 h 2293718"/>
              <a:gd name="connsiteX6" fmla="*/ 1000208 w 1114041"/>
              <a:gd name="connsiteY6" fmla="*/ 1563468 h 2293718"/>
              <a:gd name="connsiteX7" fmla="*/ 816512 w 1114041"/>
              <a:gd name="connsiteY7" fmla="*/ 1869628 h 2293718"/>
              <a:gd name="connsiteX8" fmla="*/ 510351 w 1114041"/>
              <a:gd name="connsiteY8" fmla="*/ 2118639 h 2293718"/>
              <a:gd name="connsiteX9" fmla="*/ 102137 w 1114041"/>
              <a:gd name="connsiteY9" fmla="*/ 2281925 h 2293718"/>
              <a:gd name="connsiteX10" fmla="*/ 85808 w 1114041"/>
              <a:gd name="connsiteY10" fmla="*/ 2269678 h 2293718"/>
              <a:gd name="connsiteX11" fmla="*/ 61315 w 1114041"/>
              <a:gd name="connsiteY11" fmla="*/ 2179871 h 2293718"/>
              <a:gd name="connsiteX12" fmla="*/ 24576 w 1114041"/>
              <a:gd name="connsiteY12" fmla="*/ 1669603 h 2293718"/>
              <a:gd name="connsiteX13" fmla="*/ 83 w 1114041"/>
              <a:gd name="connsiteY13" fmla="*/ 1171582 h 2293718"/>
              <a:gd name="connsiteX14" fmla="*/ 32740 w 1114041"/>
              <a:gd name="connsiteY14" fmla="*/ 338825 h 2293718"/>
              <a:gd name="connsiteX15" fmla="*/ 44987 w 1114041"/>
              <a:gd name="connsiteY15" fmla="*/ 97978 h 2293718"/>
              <a:gd name="connsiteX16" fmla="*/ 85808 w 1114041"/>
              <a:gd name="connsiteY16" fmla="*/ 7 h 229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4041" h="2293718">
                <a:moveTo>
                  <a:pt x="85808" y="7"/>
                </a:moveTo>
                <a:cubicBezTo>
                  <a:pt x="138195" y="687"/>
                  <a:pt x="255217" y="48313"/>
                  <a:pt x="359312" y="102061"/>
                </a:cubicBezTo>
                <a:cubicBezTo>
                  <a:pt x="463407" y="155809"/>
                  <a:pt x="606962" y="227926"/>
                  <a:pt x="710376" y="322496"/>
                </a:cubicBezTo>
                <a:cubicBezTo>
                  <a:pt x="813790" y="417066"/>
                  <a:pt x="915163" y="551096"/>
                  <a:pt x="979797" y="669478"/>
                </a:cubicBezTo>
                <a:cubicBezTo>
                  <a:pt x="1044431" y="787860"/>
                  <a:pt x="1077769" y="936178"/>
                  <a:pt x="1098180" y="1032789"/>
                </a:cubicBezTo>
                <a:cubicBezTo>
                  <a:pt x="1118591" y="1129400"/>
                  <a:pt x="1118591" y="1160697"/>
                  <a:pt x="1102262" y="1249143"/>
                </a:cubicBezTo>
                <a:cubicBezTo>
                  <a:pt x="1085933" y="1337589"/>
                  <a:pt x="1047833" y="1460054"/>
                  <a:pt x="1000208" y="1563468"/>
                </a:cubicBezTo>
                <a:cubicBezTo>
                  <a:pt x="952583" y="1666882"/>
                  <a:pt x="898155" y="1777100"/>
                  <a:pt x="816512" y="1869628"/>
                </a:cubicBezTo>
                <a:cubicBezTo>
                  <a:pt x="734869" y="1962156"/>
                  <a:pt x="629413" y="2049923"/>
                  <a:pt x="510351" y="2118639"/>
                </a:cubicBezTo>
                <a:cubicBezTo>
                  <a:pt x="391289" y="2187355"/>
                  <a:pt x="172894" y="2256752"/>
                  <a:pt x="102137" y="2281925"/>
                </a:cubicBezTo>
                <a:cubicBezTo>
                  <a:pt x="31380" y="2307098"/>
                  <a:pt x="92612" y="2286687"/>
                  <a:pt x="85808" y="2269678"/>
                </a:cubicBezTo>
                <a:cubicBezTo>
                  <a:pt x="79004" y="2252669"/>
                  <a:pt x="71520" y="2279884"/>
                  <a:pt x="61315" y="2179871"/>
                </a:cubicBezTo>
                <a:cubicBezTo>
                  <a:pt x="51110" y="2079859"/>
                  <a:pt x="34781" y="1837651"/>
                  <a:pt x="24576" y="1669603"/>
                </a:cubicBezTo>
                <a:cubicBezTo>
                  <a:pt x="14371" y="1501555"/>
                  <a:pt x="-1278" y="1393378"/>
                  <a:pt x="83" y="1171582"/>
                </a:cubicBezTo>
                <a:cubicBezTo>
                  <a:pt x="1444" y="949786"/>
                  <a:pt x="25256" y="517759"/>
                  <a:pt x="32740" y="338825"/>
                </a:cubicBezTo>
                <a:cubicBezTo>
                  <a:pt x="40224" y="159891"/>
                  <a:pt x="36823" y="152407"/>
                  <a:pt x="44987" y="97978"/>
                </a:cubicBezTo>
                <a:cubicBezTo>
                  <a:pt x="53151" y="43549"/>
                  <a:pt x="33421" y="-673"/>
                  <a:pt x="85808" y="7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A9A92-1F5B-944B-A947-8DED07F62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1" y="4265607"/>
            <a:ext cx="3860800" cy="196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831039-5942-734E-87B4-F51CE1483CD6}"/>
              </a:ext>
            </a:extLst>
          </p:cNvPr>
          <p:cNvSpPr txBox="1"/>
          <p:nvPr/>
        </p:nvSpPr>
        <p:spPr>
          <a:xfrm>
            <a:off x="8931563" y="5643416"/>
            <a:ext cx="886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NB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0FD596-EEA1-834D-95DE-389702BE8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76" y="2962203"/>
            <a:ext cx="2258472" cy="2169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FDF91-8D31-1645-9886-E4FF3E44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982" y="2962203"/>
            <a:ext cx="2226535" cy="21318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CC50E8-69CA-BE4B-9F87-824B966CF00A}"/>
              </a:ext>
            </a:extLst>
          </p:cNvPr>
          <p:cNvSpPr/>
          <p:nvPr/>
        </p:nvSpPr>
        <p:spPr>
          <a:xfrm>
            <a:off x="1942104" y="5993313"/>
            <a:ext cx="5213607" cy="369332"/>
          </a:xfrm>
          <a:prstGeom prst="rect">
            <a:avLst/>
          </a:prstGeom>
          <a:solidFill>
            <a:srgbClr val="007FFF"/>
          </a:solidFill>
        </p:spPr>
        <p:txBody>
          <a:bodyPr wrap="none">
            <a:spAutoFit/>
          </a:bodyPr>
          <a:lstStyle/>
          <a:p>
            <a:pPr marL="7938" lvl="1"/>
            <a:r>
              <a:rPr lang="en-US" b="1" dirty="0">
                <a:solidFill>
                  <a:schemeClr val="bg1"/>
                </a:solidFill>
              </a:rPr>
              <a:t>Work needed to explore space and optimize</a:t>
            </a:r>
          </a:p>
        </p:txBody>
      </p:sp>
    </p:spTree>
    <p:extLst>
      <p:ext uri="{BB962C8B-B14F-4D97-AF65-F5344CB8AC3E}">
        <p14:creationId xmlns:p14="http://schemas.microsoft.com/office/powerpoint/2010/main" val="2735093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619D1-EE23-8041-84B0-D3EBA7E4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1070100"/>
            <a:ext cx="10972800" cy="47545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/>
              <a:t>Agreed some preliminary missions to </a:t>
            </a:r>
            <a:r>
              <a:rPr lang="en-US" dirty="0" err="1"/>
              <a:t>metrify</a:t>
            </a:r>
            <a:endParaRPr lang="en-US" dirty="0"/>
          </a:p>
          <a:p>
            <a:pPr>
              <a:spcBef>
                <a:spcPts val="300"/>
              </a:spcBef>
              <a:buFont typeface="Wingdings" pitchFamily="2" charset="2"/>
              <a:buChar char="ü"/>
            </a:pPr>
            <a:r>
              <a:rPr lang="en-US" dirty="0"/>
              <a:t>Set ranges to explore (extendable!)</a:t>
            </a:r>
          </a:p>
          <a:p>
            <a:r>
              <a:rPr lang="en-US" dirty="0"/>
              <a:t>Scoping tool embarking on multi-dimensional scan</a:t>
            </a:r>
          </a:p>
          <a:p>
            <a:pPr lvl="1"/>
            <a:r>
              <a:rPr lang="en-US" dirty="0"/>
              <a:t>Single point TGLF + EPED-</a:t>
            </a:r>
            <a:r>
              <a:rPr lang="en-US" dirty="0" err="1"/>
              <a:t>nn</a:t>
            </a:r>
            <a:r>
              <a:rPr lang="en-US" dirty="0"/>
              <a:t>.  Start in middle and work out.</a:t>
            </a:r>
          </a:p>
          <a:p>
            <a:r>
              <a:rPr lang="en-US" dirty="0"/>
              <a:t>FASTRAN work just getting started </a:t>
            </a:r>
            <a:r>
              <a:rPr lang="en-US" dirty="0">
                <a:sym typeface="Wingdings" pitchFamily="2" charset="2"/>
              </a:rPr>
              <a:t></a:t>
            </a:r>
          </a:p>
          <a:p>
            <a:pPr lvl="1"/>
            <a:r>
              <a:rPr lang="en-US" dirty="0"/>
              <a:t>Simplified assumptions to start: fixed J profile &amp; density peaking</a:t>
            </a:r>
            <a:br>
              <a:rPr lang="en-US" dirty="0"/>
            </a:br>
            <a:r>
              <a:rPr lang="en-US" dirty="0"/>
              <a:t>(will do self-consistently later)</a:t>
            </a:r>
          </a:p>
          <a:p>
            <a:pPr marL="1292225" lvl="1" indent="-200025"/>
            <a:r>
              <a:rPr lang="en-US" dirty="0"/>
              <a:t>Initial scans in B, I</a:t>
            </a:r>
            <a:r>
              <a:rPr lang="en-US" baseline="-25000" dirty="0"/>
              <a:t>P</a:t>
            </a:r>
            <a:r>
              <a:rPr lang="en-US" dirty="0"/>
              <a:t>, n, P</a:t>
            </a:r>
            <a:r>
              <a:rPr lang="en-US" baseline="-25000" dirty="0"/>
              <a:t>H  </a:t>
            </a:r>
            <a:r>
              <a:rPr lang="en-US" dirty="0">
                <a:sym typeface="Wingdings" pitchFamily="2" charset="2"/>
              </a:rPr>
              <a:t> E</a:t>
            </a:r>
            <a:r>
              <a:rPr lang="en-US" dirty="0"/>
              <a:t>ncouraging trends with density</a:t>
            </a:r>
          </a:p>
          <a:p>
            <a:pPr marL="1630553" lvl="2" indent="-200025"/>
            <a:r>
              <a:rPr lang="en-US" dirty="0"/>
              <a:t>But much else to explore &amp; directions to push</a:t>
            </a:r>
          </a:p>
          <a:p>
            <a:pPr marL="1422400" indent="0">
              <a:spcBef>
                <a:spcPts val="2100"/>
              </a:spcBef>
              <a:buNone/>
            </a:pPr>
            <a:r>
              <a:rPr lang="en-US" sz="2200" dirty="0">
                <a:sym typeface="Wingdings" pitchFamily="2" charset="2"/>
              </a:rPr>
              <a:t></a:t>
            </a:r>
            <a:r>
              <a:rPr lang="en-US" sz="2200" dirty="0"/>
              <a:t>H&amp;CD analysis identifies promise options for ECH</a:t>
            </a:r>
            <a:r>
              <a:rPr lang="en-US" sz="2200" dirty="0">
                <a:sym typeface="Wingdings" pitchFamily="2" charset="2"/>
              </a:rPr>
              <a:t></a:t>
            </a:r>
            <a:endParaRPr lang="en-US" sz="2200" dirty="0"/>
          </a:p>
          <a:p>
            <a:pPr marL="1785938" lvl="1" indent="-269875">
              <a:spcBef>
                <a:spcPts val="1500"/>
              </a:spcBef>
              <a:buFont typeface="Wingdings" pitchFamily="2" charset="2"/>
              <a:buChar char="ß"/>
            </a:pPr>
            <a:r>
              <a:rPr lang="en-US" dirty="0"/>
              <a:t>4T O mode efficient off axis CD (25A/kW) with 162GHz unit</a:t>
            </a:r>
            <a:endParaRPr lang="en-US" dirty="0">
              <a:sym typeface="Wingdings" pitchFamily="2" charset="2"/>
            </a:endParaRPr>
          </a:p>
          <a:p>
            <a:pPr marL="1916113" lvl="1" indent="0">
              <a:spcBef>
                <a:spcPts val="1500"/>
              </a:spcBef>
              <a:buNone/>
            </a:pPr>
            <a:r>
              <a:rPr lang="en-US" dirty="0"/>
              <a:t>      4T top launch 170GHz as efficient at helicon CD! (35A/kW) </a:t>
            </a:r>
            <a:r>
              <a:rPr lang="en-US" dirty="0">
                <a:sym typeface="Wingdings" pitchFamily="2" charset="2"/>
              </a:rPr>
              <a:t></a:t>
            </a:r>
          </a:p>
          <a:p>
            <a:pPr marL="2009775" lvl="1" indent="0">
              <a:spcBef>
                <a:spcPts val="1500"/>
              </a:spcBef>
              <a:buNone/>
            </a:pPr>
            <a:r>
              <a:rPr lang="en-US" dirty="0"/>
              <a:t>Higher frequency gyrotrons needed for higher field &amp; on axis </a:t>
            </a:r>
            <a:br>
              <a:rPr lang="en-US" dirty="0"/>
            </a:br>
            <a:r>
              <a:rPr lang="en-US" dirty="0"/>
              <a:t>         (up to 203GHz available, Toshiba)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CC16A0-43C0-3A41-BCB4-C0BC9B2BB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Progress So Far – We are at Early Stages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3004A-8C68-1F4A-8218-06D81407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319" y="909905"/>
            <a:ext cx="2768600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479681-43E6-F549-948B-5704ACE0C169}"/>
              </a:ext>
            </a:extLst>
          </p:cNvPr>
          <p:cNvSpPr txBox="1"/>
          <p:nvPr/>
        </p:nvSpPr>
        <p:spPr>
          <a:xfrm>
            <a:off x="9619013" y="1279237"/>
            <a:ext cx="131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 </a:t>
            </a:r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en-US" b="1" dirty="0"/>
              <a:t> </a:t>
            </a:r>
            <a:r>
              <a:rPr lang="en-US" b="1" dirty="0">
                <a:solidFill>
                  <a:srgbClr val="0432FF"/>
                </a:solidFill>
              </a:rPr>
              <a:t>6</a:t>
            </a:r>
            <a:r>
              <a:rPr lang="en-US" b="1" dirty="0"/>
              <a:t> </a:t>
            </a:r>
            <a:r>
              <a:rPr lang="en-US" b="1" dirty="0">
                <a:solidFill>
                  <a:srgbClr val="00B050"/>
                </a:solidFill>
              </a:rPr>
              <a:t>7</a:t>
            </a:r>
            <a:r>
              <a:rPr lang="en-US" b="1" dirty="0"/>
              <a:t> 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A3873B-DD9C-4248-9D88-BB15CE99397F}"/>
              </a:ext>
            </a:extLst>
          </p:cNvPr>
          <p:cNvGrpSpPr/>
          <p:nvPr/>
        </p:nvGrpSpPr>
        <p:grpSpPr>
          <a:xfrm>
            <a:off x="9777349" y="4025075"/>
            <a:ext cx="1805051" cy="2892300"/>
            <a:chOff x="9619013" y="4013079"/>
            <a:chExt cx="1805051" cy="2892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B05676-6CA2-8346-9303-61248F91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9013" y="4013079"/>
              <a:ext cx="1575480" cy="28923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FA7B67-20CC-EC45-AB8E-71C6387778A1}"/>
                </a:ext>
              </a:extLst>
            </p:cNvPr>
            <p:cNvSpPr/>
            <p:nvPr/>
          </p:nvSpPr>
          <p:spPr>
            <a:xfrm>
              <a:off x="11020303" y="5459229"/>
              <a:ext cx="403761" cy="128595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42B590C-A252-3740-A3F2-6C0A3C4D847C}"/>
              </a:ext>
            </a:extLst>
          </p:cNvPr>
          <p:cNvSpPr txBox="1"/>
          <p:nvPr/>
        </p:nvSpPr>
        <p:spPr>
          <a:xfrm>
            <a:off x="10689070" y="6336704"/>
            <a:ext cx="125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170GHz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604251-96A9-F64A-A11C-40A908D4E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71" y="3989450"/>
            <a:ext cx="1564844" cy="28788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E3C418-EA4E-2148-8A92-5F17F34A7694}"/>
              </a:ext>
            </a:extLst>
          </p:cNvPr>
          <p:cNvSpPr/>
          <p:nvPr/>
        </p:nvSpPr>
        <p:spPr>
          <a:xfrm>
            <a:off x="1047696" y="6391361"/>
            <a:ext cx="14824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162 GHz</a:t>
            </a:r>
          </a:p>
        </p:txBody>
      </p:sp>
    </p:spTree>
    <p:extLst>
      <p:ext uri="{BB962C8B-B14F-4D97-AF65-F5344CB8AC3E}">
        <p14:creationId xmlns:p14="http://schemas.microsoft.com/office/powerpoint/2010/main" val="574381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5DB73-8081-124E-9E9D-B76597246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63" y="1112983"/>
            <a:ext cx="10972800" cy="4754563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</a:rPr>
              <a:t>We are just starting equilibria scoping to provide basis for metrics calculation</a:t>
            </a:r>
            <a:br>
              <a:rPr lang="en-US" i="1" dirty="0">
                <a:solidFill>
                  <a:srgbClr val="0432FF"/>
                </a:solidFill>
              </a:rPr>
            </a:br>
            <a:r>
              <a:rPr lang="en-US" i="1" dirty="0">
                <a:solidFill>
                  <a:srgbClr val="0432FF"/>
                </a:solidFill>
              </a:rPr>
              <a:t>and physics assessments </a:t>
            </a:r>
          </a:p>
          <a:p>
            <a:r>
              <a:rPr lang="en-US" dirty="0"/>
              <a:t>Consider what is needed in your field – set up your own discussion group</a:t>
            </a:r>
          </a:p>
          <a:p>
            <a:pPr lvl="1"/>
            <a:r>
              <a:rPr lang="en-US" dirty="0"/>
              <a:t>Discuss with colleagues</a:t>
            </a:r>
          </a:p>
          <a:p>
            <a:pPr lvl="1"/>
            <a:r>
              <a:rPr lang="en-US" dirty="0"/>
              <a:t>Work out what physics missions, tools</a:t>
            </a:r>
          </a:p>
          <a:p>
            <a:pPr lvl="1"/>
            <a:r>
              <a:rPr lang="en-US" dirty="0"/>
              <a:t>Map onto parameter &amp; capability range we are exploring</a:t>
            </a:r>
          </a:p>
          <a:p>
            <a:pPr lvl="1"/>
            <a:r>
              <a:rPr lang="en-US" dirty="0"/>
              <a:t>Feed back requirements into overall effort, so we understand trade-offs.</a:t>
            </a:r>
          </a:p>
          <a:p>
            <a:r>
              <a:rPr lang="en-US" dirty="0"/>
              <a:t>Join our discussions and contribute to debate with good points</a:t>
            </a:r>
          </a:p>
          <a:p>
            <a:r>
              <a:rPr lang="en-US" dirty="0"/>
              <a:t>Use simulations being developed as a basis for further </a:t>
            </a:r>
          </a:p>
          <a:p>
            <a:r>
              <a:rPr lang="en-US" dirty="0"/>
              <a:t>All material on web at: </a:t>
            </a:r>
            <a:r>
              <a:rPr lang="en-US" dirty="0">
                <a:hlinkClick r:id="rId2"/>
              </a:rPr>
              <a:t>https://diii-d.gat.com/diii-d/SHPD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Series of meeting on various themes over coming weeks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DAD3BB-CA7A-F142-8C54-8BE61D8978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All Colleagues Welcome to Join or Tap Into Effort on SHPD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F3243-D9CD-134C-B691-E79ACDEAA770}"/>
              </a:ext>
            </a:extLst>
          </p:cNvPr>
          <p:cNvSpPr txBox="1"/>
          <p:nvPr/>
        </p:nvSpPr>
        <p:spPr>
          <a:xfrm>
            <a:off x="1727200" y="5666019"/>
            <a:ext cx="101415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Or chat to existing participant: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400" dirty="0">
                <a:solidFill>
                  <a:srgbClr val="0432FF"/>
                </a:solidFill>
              </a:rPr>
              <a:t>Buttery, Ferron, Smith, </a:t>
            </a:r>
            <a:r>
              <a:rPr lang="en-US" sz="1400" dirty="0" err="1">
                <a:solidFill>
                  <a:srgbClr val="0432FF"/>
                </a:solidFill>
              </a:rPr>
              <a:t>McClenaghan</a:t>
            </a:r>
            <a:r>
              <a:rPr lang="en-US" sz="1400" dirty="0">
                <a:solidFill>
                  <a:srgbClr val="0432FF"/>
                </a:solidFill>
              </a:rPr>
              <a:t>, Guo, Snyder, </a:t>
            </a:r>
            <a:r>
              <a:rPr lang="en-US" sz="1400" dirty="0" err="1">
                <a:solidFill>
                  <a:srgbClr val="0432FF"/>
                </a:solidFill>
              </a:rPr>
              <a:t>Groebner</a:t>
            </a:r>
            <a:r>
              <a:rPr lang="en-US" sz="1400" dirty="0">
                <a:solidFill>
                  <a:srgbClr val="0432FF"/>
                </a:solidFill>
              </a:rPr>
              <a:t>, Park, Garofalo, Leuer, Holcomb, Paz-</a:t>
            </a:r>
            <a:r>
              <a:rPr lang="en-US" sz="1400" dirty="0" err="1">
                <a:solidFill>
                  <a:srgbClr val="0432FF"/>
                </a:solidFill>
              </a:rPr>
              <a:t>Soldan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VanZeeland</a:t>
            </a:r>
            <a:r>
              <a:rPr lang="en-US" sz="1400" dirty="0">
                <a:solidFill>
                  <a:srgbClr val="0432FF"/>
                </a:solidFill>
              </a:rPr>
              <a:t>, Wu, Osborne, Grierson, Weisberg, Solomon, Wade, </a:t>
            </a:r>
            <a:r>
              <a:rPr lang="en-US" sz="1400" dirty="0" err="1">
                <a:solidFill>
                  <a:srgbClr val="0432FF"/>
                </a:solidFill>
              </a:rPr>
              <a:t>Guttenfelder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Meneghini</a:t>
            </a:r>
            <a:r>
              <a:rPr lang="en-US" sz="1400" dirty="0">
                <a:solidFill>
                  <a:srgbClr val="0432FF"/>
                </a:solidFill>
              </a:rPr>
              <a:t>, Abrams, Leonard , Petty 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03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B7247C-2C51-BC4C-AF93-E90BCF8A7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20" y="1136734"/>
            <a:ext cx="10972800" cy="4754563"/>
          </a:xfrm>
        </p:spPr>
        <p:txBody>
          <a:bodyPr/>
          <a:lstStyle/>
          <a:p>
            <a:r>
              <a:rPr lang="en-US" sz="2400" dirty="0"/>
              <a:t>Invite participation in this SHPD analysis effort</a:t>
            </a:r>
          </a:p>
          <a:p>
            <a:pPr lvl="1"/>
            <a:r>
              <a:rPr lang="en-US" sz="2000" dirty="0"/>
              <a:t>Directly join discussions and analysis projects</a:t>
            </a:r>
          </a:p>
          <a:p>
            <a:pPr lvl="1"/>
            <a:r>
              <a:rPr lang="en-US" sz="2000" dirty="0"/>
              <a:t>Initiate a group on your favorite topic, calculate metrics, </a:t>
            </a:r>
            <a:br>
              <a:rPr lang="en-US" sz="2000" dirty="0"/>
            </a:br>
            <a:r>
              <a:rPr lang="en-US" sz="2000" dirty="0"/>
              <a:t>draw from equilibria being generated</a:t>
            </a:r>
          </a:p>
          <a:p>
            <a:r>
              <a:rPr lang="en-US" sz="2400" dirty="0"/>
              <a:t>Invite ideas and good points for SHPD analysis</a:t>
            </a:r>
          </a:p>
          <a:p>
            <a:pPr lvl="1"/>
            <a:r>
              <a:rPr lang="en-US" sz="2000" dirty="0"/>
              <a:t>What are we missing? What analyses can be done? What metrics can we use?</a:t>
            </a:r>
          </a:p>
          <a:p>
            <a:r>
              <a:rPr lang="en-US" sz="2400" dirty="0"/>
              <a:t>Identify complementary analysis toward SHPD and wider US roadmap</a:t>
            </a:r>
          </a:p>
          <a:p>
            <a:pPr lvl="1"/>
            <a:r>
              <a:rPr lang="en-US" sz="2000" dirty="0"/>
              <a:t>Provide richer data set to inform community discussions</a:t>
            </a:r>
          </a:p>
          <a:p>
            <a:r>
              <a:rPr lang="en-US" sz="2400" dirty="0"/>
              <a:t>Understand points of view, start to find a viable path</a:t>
            </a:r>
          </a:p>
          <a:p>
            <a:pPr lvl="1"/>
            <a:endParaRPr lang="en-US" sz="2200" dirty="0"/>
          </a:p>
          <a:p>
            <a:r>
              <a:rPr lang="en-US" sz="2400" dirty="0"/>
              <a:t>Feel free to join our discussion and see what we are up to </a:t>
            </a:r>
            <a:br>
              <a:rPr lang="en-US" sz="2400" dirty="0"/>
            </a:br>
            <a:r>
              <a:rPr lang="en-US" sz="2400" dirty="0"/>
              <a:t>All material on our web at: </a:t>
            </a:r>
            <a:r>
              <a:rPr lang="en-US" sz="2400" dirty="0">
                <a:hlinkClick r:id="rId2"/>
              </a:rPr>
              <a:t>https://diii-d.gat.com/diii-d/SHPD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D1CA0C-9F59-C94D-AEE6-0447D81867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</p:spPr>
        <p:txBody>
          <a:bodyPr/>
          <a:lstStyle/>
          <a:p>
            <a:r>
              <a:rPr lang="en-US" sz="2800" dirty="0"/>
              <a:t>We are here to consult with our PPPL &amp; NSXT-U colleagues</a:t>
            </a:r>
          </a:p>
        </p:txBody>
      </p:sp>
    </p:spTree>
    <p:extLst>
      <p:ext uri="{BB962C8B-B14F-4D97-AF65-F5344CB8AC3E}">
        <p14:creationId xmlns:p14="http://schemas.microsoft.com/office/powerpoint/2010/main" val="645657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50822A-99BC-384E-89A0-80C485E28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DE8F69-86AB-3443-B874-92D4871C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55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47CD61-454B-DC4B-AD63-D314014841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1200" y="217257"/>
            <a:ext cx="8686801" cy="492991"/>
          </a:xfrm>
        </p:spPr>
        <p:txBody>
          <a:bodyPr/>
          <a:lstStyle/>
          <a:p>
            <a:r>
              <a:rPr lang="en-US" dirty="0"/>
              <a:t>Preliminary Assessment Suggests Largest Mission Breadth Provided by Modest Size, High Field Facility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E41A8B-7E2F-0240-9D77-34434D57DB33}"/>
              </a:ext>
            </a:extLst>
          </p:cNvPr>
          <p:cNvGrpSpPr/>
          <p:nvPr/>
        </p:nvGrpSpPr>
        <p:grpSpPr>
          <a:xfrm>
            <a:off x="1169002" y="892759"/>
            <a:ext cx="9253450" cy="5544760"/>
            <a:chOff x="1169002" y="892759"/>
            <a:chExt cx="9253450" cy="5544760"/>
          </a:xfrm>
        </p:grpSpPr>
        <p:pic>
          <p:nvPicPr>
            <p:cNvPr id="33" name="Picture 3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9" t="-36" r="9691" b="76"/>
            <a:stretch/>
          </p:blipFill>
          <p:spPr>
            <a:xfrm rot="5400000">
              <a:off x="3543140" y="33927"/>
              <a:ext cx="5086376" cy="6847494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 bwMode="auto">
            <a:xfrm flipV="1">
              <a:off x="3703825" y="2419425"/>
              <a:ext cx="4944422" cy="19746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3686040" y="2430381"/>
              <a:ext cx="4926636" cy="19637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 flipV="1">
              <a:off x="5162253" y="1067393"/>
              <a:ext cx="2009783" cy="46965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5126680" y="1049604"/>
              <a:ext cx="2080926" cy="47321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Diamond 24"/>
            <p:cNvSpPr/>
            <p:nvPr/>
          </p:nvSpPr>
          <p:spPr bwMode="auto">
            <a:xfrm>
              <a:off x="6994179" y="2917541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6" name="Diamond 25"/>
            <p:cNvSpPr/>
            <p:nvPr/>
          </p:nvSpPr>
          <p:spPr bwMode="auto">
            <a:xfrm>
              <a:off x="6470583" y="2375992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7" name="Diamond 26"/>
            <p:cNvSpPr/>
            <p:nvPr/>
          </p:nvSpPr>
          <p:spPr bwMode="auto">
            <a:xfrm>
              <a:off x="5662417" y="2385932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8" name="Diamond 27"/>
            <p:cNvSpPr/>
            <p:nvPr/>
          </p:nvSpPr>
          <p:spPr bwMode="auto">
            <a:xfrm>
              <a:off x="4826495" y="2830682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9" name="Diamond 28"/>
            <p:cNvSpPr/>
            <p:nvPr/>
          </p:nvSpPr>
          <p:spPr bwMode="auto">
            <a:xfrm>
              <a:off x="4605254" y="389023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30" name="Diamond 29"/>
            <p:cNvSpPr/>
            <p:nvPr/>
          </p:nvSpPr>
          <p:spPr bwMode="auto">
            <a:xfrm>
              <a:off x="5725746" y="405034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31" name="Diamond 30"/>
            <p:cNvSpPr/>
            <p:nvPr/>
          </p:nvSpPr>
          <p:spPr bwMode="auto">
            <a:xfrm>
              <a:off x="6454955" y="426382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32" name="Diamond 31"/>
            <p:cNvSpPr/>
            <p:nvPr/>
          </p:nvSpPr>
          <p:spPr bwMode="auto">
            <a:xfrm>
              <a:off x="6561668" y="349885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A95C81-CA66-B949-909C-8F45ECB30C0D}"/>
                </a:ext>
              </a:extLst>
            </p:cNvPr>
            <p:cNvGrpSpPr/>
            <p:nvPr/>
          </p:nvGrpSpPr>
          <p:grpSpPr>
            <a:xfrm>
              <a:off x="1169002" y="5187626"/>
              <a:ext cx="2552608" cy="998764"/>
              <a:chOff x="1412150" y="5124133"/>
              <a:chExt cx="2552608" cy="998764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>
                <a:off x="1417760" y="5277783"/>
                <a:ext cx="440251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1882137" y="5124133"/>
                <a:ext cx="1665841" cy="309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12" dirty="0"/>
                  <a:t>A=3,a=0.6,B=4-6T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882136" y="5367180"/>
                <a:ext cx="1766830" cy="309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12" dirty="0"/>
                  <a:t>A=3,a=0.4,B=8-12T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882137" y="5610228"/>
                <a:ext cx="1665841" cy="309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12" dirty="0"/>
                  <a:t>A=2,a=0.6,B=2-4T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 bwMode="auto">
              <a:xfrm>
                <a:off x="1412150" y="5492289"/>
                <a:ext cx="44025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C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1412151" y="5742398"/>
                <a:ext cx="44025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99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1422157" y="5962495"/>
                <a:ext cx="44025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1882137" y="5813260"/>
                <a:ext cx="2082621" cy="309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12" dirty="0"/>
                  <a:t>Divertor Test Tokamak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8680423" y="2099858"/>
              <a:ext cx="1370888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Serve as </a:t>
              </a:r>
              <a:br>
                <a:rPr lang="en-US" sz="1588" b="1" dirty="0"/>
              </a:br>
              <a:r>
                <a:rPr lang="en-US" sz="1588" b="1" dirty="0"/>
                <a:t>ITER Satellite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57998" y="892759"/>
              <a:ext cx="2287806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Advance Fusion</a:t>
              </a:r>
            </a:p>
            <a:p>
              <a:r>
                <a:rPr lang="en-US" sz="1588" b="1" dirty="0"/>
                <a:t>Performance Metrics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09144" y="2050353"/>
              <a:ext cx="1858202" cy="825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88" dirty="0"/>
                <a:t>Validate Efficient</a:t>
              </a:r>
              <a:br>
                <a:rPr lang="en-US" sz="1588" b="1" dirty="0"/>
              </a:br>
              <a:r>
                <a:rPr lang="en-US" sz="1588" b="1" dirty="0"/>
                <a:t>Current Drive</a:t>
              </a:r>
            </a:p>
            <a:p>
              <a:pPr algn="r"/>
              <a:r>
                <a:rPr lang="en-US" sz="1588" dirty="0"/>
                <a:t>Approaches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4816" y="4055138"/>
              <a:ext cx="1762021" cy="825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88" dirty="0"/>
                <a:t>Demonstrate</a:t>
              </a:r>
              <a:br>
                <a:rPr lang="en-US" sz="1588" dirty="0"/>
              </a:br>
              <a:r>
                <a:rPr lang="en-US" sz="1588" dirty="0"/>
                <a:t>Robust </a:t>
              </a:r>
              <a:r>
                <a:rPr lang="en-US" sz="1588" b="1" dirty="0"/>
                <a:t>Transient</a:t>
              </a:r>
            </a:p>
            <a:p>
              <a:pPr algn="r"/>
              <a:r>
                <a:rPr lang="en-US" sz="1588" dirty="0"/>
                <a:t>Control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23562" y="4235354"/>
              <a:ext cx="1798890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Mitigate</a:t>
              </a:r>
              <a:r>
                <a:rPr lang="en-US" sz="1588" b="1" dirty="0"/>
                <a:t> </a:t>
              </a:r>
              <a:br>
                <a:rPr lang="en-US" sz="1588" b="1" dirty="0"/>
              </a:br>
              <a:r>
                <a:rPr lang="en-US" sz="1588" b="1" dirty="0"/>
                <a:t>Tritium Retention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99926" y="893196"/>
              <a:ext cx="2162772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88" dirty="0"/>
                <a:t>Establish Basis for </a:t>
              </a:r>
            </a:p>
            <a:p>
              <a:pPr algn="r"/>
              <a:r>
                <a:rPr lang="en-US" sz="1588" b="1" dirty="0"/>
                <a:t>Low-</a:t>
              </a:r>
              <a:r>
                <a:rPr lang="en-US" sz="1588" b="1" dirty="0">
                  <a:latin typeface="Symbol" charset="2"/>
                  <a:cs typeface="Symbol" charset="2"/>
                </a:rPr>
                <a:t>r</a:t>
              </a:r>
              <a:r>
                <a:rPr lang="en-US" sz="1588" b="1" dirty="0"/>
                <a:t>* Steady State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197573" y="5856462"/>
              <a:ext cx="2193229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88" dirty="0"/>
                <a:t>Optimize</a:t>
              </a:r>
              <a:r>
                <a:rPr lang="en-US" sz="1588" b="1" dirty="0"/>
                <a:t> Core-Edge</a:t>
              </a:r>
            </a:p>
            <a:p>
              <a:pPr algn="ctr"/>
              <a:r>
                <a:rPr lang="en-US" sz="1588" dirty="0"/>
                <a:t>Integration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703170" y="5813260"/>
              <a:ext cx="3591048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Provide Basis for Reactor-Relevant </a:t>
              </a:r>
              <a:br>
                <a:rPr lang="en-US" sz="1588" b="1" dirty="0"/>
              </a:br>
              <a:r>
                <a:rPr lang="en-US" sz="1588" b="1" dirty="0"/>
                <a:t>Heat Flux/Erosion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438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47CD61-454B-DC4B-AD63-D314014841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1200" y="217257"/>
            <a:ext cx="8686801" cy="492991"/>
          </a:xfrm>
        </p:spPr>
        <p:txBody>
          <a:bodyPr/>
          <a:lstStyle/>
          <a:p>
            <a:r>
              <a:rPr lang="en-US" dirty="0"/>
              <a:t>Preliminary Assessment Suggests Largest Mission Breadth Provided by Modest Size, High Field Facility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E41A8B-7E2F-0240-9D77-34434D57DB33}"/>
              </a:ext>
            </a:extLst>
          </p:cNvPr>
          <p:cNvGrpSpPr/>
          <p:nvPr/>
        </p:nvGrpSpPr>
        <p:grpSpPr>
          <a:xfrm>
            <a:off x="1809144" y="892759"/>
            <a:ext cx="8613308" cy="5544760"/>
            <a:chOff x="1809144" y="892759"/>
            <a:chExt cx="8613308" cy="5544760"/>
          </a:xfrm>
        </p:grpSpPr>
        <p:pic>
          <p:nvPicPr>
            <p:cNvPr id="33" name="Picture 3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9" t="-36" r="9691" b="76"/>
            <a:stretch/>
          </p:blipFill>
          <p:spPr>
            <a:xfrm rot="5400000">
              <a:off x="3543140" y="33927"/>
              <a:ext cx="5086376" cy="6847494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 bwMode="auto">
            <a:xfrm flipV="1">
              <a:off x="3703825" y="2419425"/>
              <a:ext cx="4944422" cy="19746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3686040" y="2430381"/>
              <a:ext cx="4926636" cy="19637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 flipV="1">
              <a:off x="5162253" y="1067393"/>
              <a:ext cx="2009783" cy="46965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5126680" y="1049604"/>
              <a:ext cx="2080926" cy="47321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Diamond 24"/>
            <p:cNvSpPr/>
            <p:nvPr/>
          </p:nvSpPr>
          <p:spPr bwMode="auto">
            <a:xfrm>
              <a:off x="6994179" y="2917541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6" name="Diamond 25"/>
            <p:cNvSpPr/>
            <p:nvPr/>
          </p:nvSpPr>
          <p:spPr bwMode="auto">
            <a:xfrm>
              <a:off x="6470583" y="2375992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7" name="Diamond 26"/>
            <p:cNvSpPr/>
            <p:nvPr/>
          </p:nvSpPr>
          <p:spPr bwMode="auto">
            <a:xfrm>
              <a:off x="5662417" y="2385932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8" name="Diamond 27"/>
            <p:cNvSpPr/>
            <p:nvPr/>
          </p:nvSpPr>
          <p:spPr bwMode="auto">
            <a:xfrm>
              <a:off x="4826495" y="2830682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29" name="Diamond 28"/>
            <p:cNvSpPr/>
            <p:nvPr/>
          </p:nvSpPr>
          <p:spPr bwMode="auto">
            <a:xfrm>
              <a:off x="4605254" y="389023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30" name="Diamond 29"/>
            <p:cNvSpPr/>
            <p:nvPr/>
          </p:nvSpPr>
          <p:spPr bwMode="auto">
            <a:xfrm>
              <a:off x="5725746" y="405034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31" name="Diamond 30"/>
            <p:cNvSpPr/>
            <p:nvPr/>
          </p:nvSpPr>
          <p:spPr bwMode="auto">
            <a:xfrm>
              <a:off x="6454955" y="426382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32" name="Diamond 31"/>
            <p:cNvSpPr/>
            <p:nvPr/>
          </p:nvSpPr>
          <p:spPr bwMode="auto">
            <a:xfrm>
              <a:off x="6561668" y="3498853"/>
              <a:ext cx="213428" cy="213479"/>
            </a:xfrm>
            <a:prstGeom prst="diamond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hangingPunct="0"/>
              <a:endParaRPr lang="en-US" sz="1235" b="1">
                <a:latin typeface="Century Gothic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680423" y="2099858"/>
              <a:ext cx="1370888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Serve as </a:t>
              </a:r>
              <a:br>
                <a:rPr lang="en-US" sz="1588" b="1" dirty="0"/>
              </a:br>
              <a:r>
                <a:rPr lang="en-US" sz="1588" b="1" dirty="0"/>
                <a:t>ITER Satellite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57998" y="892759"/>
              <a:ext cx="2287806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Advance Fusion</a:t>
              </a:r>
            </a:p>
            <a:p>
              <a:r>
                <a:rPr lang="en-US" sz="1588" b="1" dirty="0"/>
                <a:t>Performance Metrics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09144" y="2050353"/>
              <a:ext cx="1858202" cy="825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88" dirty="0"/>
                <a:t>Validate Efficient</a:t>
              </a:r>
              <a:br>
                <a:rPr lang="en-US" sz="1588" b="1" dirty="0"/>
              </a:br>
              <a:r>
                <a:rPr lang="en-US" sz="1588" b="1" dirty="0"/>
                <a:t>Current Drive</a:t>
              </a:r>
            </a:p>
            <a:p>
              <a:pPr algn="r"/>
              <a:r>
                <a:rPr lang="en-US" sz="1588" dirty="0"/>
                <a:t>Approaches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4816" y="4055138"/>
              <a:ext cx="1762021" cy="825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88" dirty="0"/>
                <a:t>Demonstrate</a:t>
              </a:r>
              <a:br>
                <a:rPr lang="en-US" sz="1588" dirty="0"/>
              </a:br>
              <a:r>
                <a:rPr lang="en-US" sz="1588" dirty="0"/>
                <a:t>Robust </a:t>
              </a:r>
              <a:r>
                <a:rPr lang="en-US" sz="1588" b="1" dirty="0"/>
                <a:t>Transient</a:t>
              </a:r>
            </a:p>
            <a:p>
              <a:pPr algn="r"/>
              <a:r>
                <a:rPr lang="en-US" sz="1588" dirty="0"/>
                <a:t>Control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23562" y="4235354"/>
              <a:ext cx="1798890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Mitigate</a:t>
              </a:r>
              <a:r>
                <a:rPr lang="en-US" sz="1588" b="1" dirty="0"/>
                <a:t> </a:t>
              </a:r>
              <a:br>
                <a:rPr lang="en-US" sz="1588" b="1" dirty="0"/>
              </a:br>
              <a:r>
                <a:rPr lang="en-US" sz="1588" b="1" dirty="0"/>
                <a:t>Tritium Retention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99926" y="893196"/>
              <a:ext cx="2162772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88" dirty="0"/>
                <a:t>Establish Basis for </a:t>
              </a:r>
            </a:p>
            <a:p>
              <a:pPr algn="r"/>
              <a:r>
                <a:rPr lang="en-US" sz="1588" b="1" dirty="0"/>
                <a:t>Low-</a:t>
              </a:r>
              <a:r>
                <a:rPr lang="en-US" sz="1588" b="1" dirty="0">
                  <a:latin typeface="Symbol" charset="2"/>
                  <a:cs typeface="Symbol" charset="2"/>
                </a:rPr>
                <a:t>r</a:t>
              </a:r>
              <a:r>
                <a:rPr lang="en-US" sz="1588" b="1" dirty="0"/>
                <a:t>* Steady State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197573" y="5856462"/>
              <a:ext cx="2193229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88" dirty="0"/>
                <a:t>Optimize</a:t>
              </a:r>
              <a:r>
                <a:rPr lang="en-US" sz="1588" b="1" dirty="0"/>
                <a:t> Core-Edge</a:t>
              </a:r>
            </a:p>
            <a:p>
              <a:pPr algn="ctr"/>
              <a:r>
                <a:rPr lang="en-US" sz="1588" dirty="0"/>
                <a:t>Integration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703170" y="5813260"/>
              <a:ext cx="3591048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Provide Basis for Reactor-Relevant </a:t>
              </a:r>
              <a:br>
                <a:rPr lang="en-US" sz="1588" b="1" dirty="0"/>
              </a:br>
              <a:r>
                <a:rPr lang="en-US" sz="1588" b="1" dirty="0"/>
                <a:t>Heat Flux/Erosion Control</a:t>
              </a: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31344E21-DA62-EE4E-9D53-8716F1AD5F10}"/>
              </a:ext>
            </a:extLst>
          </p:cNvPr>
          <p:cNvSpPr/>
          <p:nvPr/>
        </p:nvSpPr>
        <p:spPr>
          <a:xfrm>
            <a:off x="3916680" y="1150620"/>
            <a:ext cx="4541520" cy="4457700"/>
          </a:xfrm>
          <a:custGeom>
            <a:avLst/>
            <a:gdLst>
              <a:gd name="connsiteX0" fmla="*/ 1249680 w 4541520"/>
              <a:gd name="connsiteY0" fmla="*/ 22860 h 4457700"/>
              <a:gd name="connsiteX1" fmla="*/ 3253740 w 4541520"/>
              <a:gd name="connsiteY1" fmla="*/ 0 h 4457700"/>
              <a:gd name="connsiteX2" fmla="*/ 4533900 w 4541520"/>
              <a:gd name="connsiteY2" fmla="*/ 1363980 h 4457700"/>
              <a:gd name="connsiteX3" fmla="*/ 4541520 w 4541520"/>
              <a:gd name="connsiteY3" fmla="*/ 3185160 h 4457700"/>
              <a:gd name="connsiteX4" fmla="*/ 3185160 w 4541520"/>
              <a:gd name="connsiteY4" fmla="*/ 4457700 h 4457700"/>
              <a:gd name="connsiteX5" fmla="*/ 1310640 w 4541520"/>
              <a:gd name="connsiteY5" fmla="*/ 4450080 h 4457700"/>
              <a:gd name="connsiteX6" fmla="*/ 0 w 4541520"/>
              <a:gd name="connsiteY6" fmla="*/ 3162300 h 4457700"/>
              <a:gd name="connsiteX7" fmla="*/ 7620 w 4541520"/>
              <a:gd name="connsiteY7" fmla="*/ 1348740 h 4457700"/>
              <a:gd name="connsiteX8" fmla="*/ 1249680 w 4541520"/>
              <a:gd name="connsiteY8" fmla="*/ 2286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1520" h="4457700">
                <a:moveTo>
                  <a:pt x="1249680" y="22860"/>
                </a:moveTo>
                <a:lnTo>
                  <a:pt x="3253740" y="0"/>
                </a:lnTo>
                <a:lnTo>
                  <a:pt x="4533900" y="1363980"/>
                </a:lnTo>
                <a:lnTo>
                  <a:pt x="4541520" y="3185160"/>
                </a:lnTo>
                <a:lnTo>
                  <a:pt x="3185160" y="4457700"/>
                </a:lnTo>
                <a:lnTo>
                  <a:pt x="1310640" y="4450080"/>
                </a:lnTo>
                <a:lnTo>
                  <a:pt x="0" y="3162300"/>
                </a:lnTo>
                <a:lnTo>
                  <a:pt x="7620" y="1348740"/>
                </a:lnTo>
                <a:lnTo>
                  <a:pt x="1249680" y="2286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EDB24A-A832-7243-8689-50B777884D28}"/>
              </a:ext>
            </a:extLst>
          </p:cNvPr>
          <p:cNvCxnSpPr/>
          <p:nvPr/>
        </p:nvCxnSpPr>
        <p:spPr>
          <a:xfrm flipH="1">
            <a:off x="5126680" y="1049604"/>
            <a:ext cx="2080926" cy="47143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DD40976-55A2-7441-8334-94572350FE6A}"/>
              </a:ext>
            </a:extLst>
          </p:cNvPr>
          <p:cNvCxnSpPr>
            <a:cxnSpLocks/>
          </p:cNvCxnSpPr>
          <p:nvPr/>
        </p:nvCxnSpPr>
        <p:spPr>
          <a:xfrm>
            <a:off x="3710940" y="2438400"/>
            <a:ext cx="4869180" cy="195072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656BBF-34B8-A24D-92B3-C8DC0DA4885F}"/>
              </a:ext>
            </a:extLst>
          </p:cNvPr>
          <p:cNvCxnSpPr>
            <a:cxnSpLocks/>
          </p:cNvCxnSpPr>
          <p:nvPr/>
        </p:nvCxnSpPr>
        <p:spPr>
          <a:xfrm>
            <a:off x="5162253" y="1067393"/>
            <a:ext cx="2009783" cy="469653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F95C051-D1F5-1D47-9A1A-915370511821}"/>
              </a:ext>
            </a:extLst>
          </p:cNvPr>
          <p:cNvCxnSpPr>
            <a:cxnSpLocks/>
          </p:cNvCxnSpPr>
          <p:nvPr/>
        </p:nvCxnSpPr>
        <p:spPr>
          <a:xfrm flipH="1">
            <a:off x="3703825" y="2430381"/>
            <a:ext cx="4908851" cy="196372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66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D4C771-D2BD-604A-9E1F-4D1952CCE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276268"/>
            <a:ext cx="10997184" cy="4754563"/>
          </a:xfrm>
        </p:spPr>
        <p:txBody>
          <a:bodyPr/>
          <a:lstStyle/>
          <a:p>
            <a:r>
              <a:rPr lang="en-US" dirty="0"/>
              <a:t>Key challenges for self-sustaining reactor:</a:t>
            </a:r>
          </a:p>
          <a:p>
            <a:pPr marL="579438" lvl="1" indent="-193675"/>
            <a:r>
              <a:rPr lang="en-US" sz="2000" b="1" dirty="0">
                <a:solidFill>
                  <a:srgbClr val="0432FF"/>
                </a:solidFill>
              </a:rPr>
              <a:t>Breeding</a:t>
            </a:r>
            <a:r>
              <a:rPr lang="en-US" sz="2000" dirty="0"/>
              <a:t>      – </a:t>
            </a:r>
            <a:r>
              <a:rPr lang="en-US" sz="2000" b="1" dirty="0">
                <a:solidFill>
                  <a:srgbClr val="0432FF"/>
                </a:solidFill>
              </a:rPr>
              <a:t>Nuclear materials</a:t>
            </a:r>
            <a:r>
              <a:rPr lang="en-US" sz="2000" dirty="0"/>
              <a:t>        – </a:t>
            </a:r>
            <a:r>
              <a:rPr lang="en-US" sz="2000" b="1" dirty="0">
                <a:solidFill>
                  <a:srgbClr val="0432FF"/>
                </a:solidFill>
              </a:rPr>
              <a:t>Net electricity</a:t>
            </a:r>
          </a:p>
          <a:p>
            <a:r>
              <a:rPr lang="en-US" dirty="0"/>
              <a:t>Should address these in a compact ‘pilot plant’ test facility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Combine missions to remove a generation </a:t>
            </a:r>
            <a:r>
              <a:rPr lang="en-US" dirty="0">
                <a:sym typeface="Wingdings" pitchFamily="2" charset="2"/>
              </a:rPr>
              <a:t> more compelling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Low capital cost so affordable to go forward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Do not need to be at large, low-</a:t>
            </a:r>
            <a:r>
              <a:rPr lang="en-US" sz="1600" dirty="0"/>
              <a:t>COE</a:t>
            </a:r>
            <a:r>
              <a:rPr lang="en-US" dirty="0"/>
              <a:t> scale to prove </a:t>
            </a:r>
            <a:br>
              <a:rPr lang="en-US" dirty="0"/>
            </a:br>
            <a:r>
              <a:rPr lang="en-US" dirty="0"/>
              <a:t>approach for that scale</a:t>
            </a:r>
          </a:p>
          <a:p>
            <a:r>
              <a:rPr lang="en-US" sz="1900" dirty="0">
                <a:solidFill>
                  <a:srgbClr val="0432FF"/>
                </a:solidFill>
              </a:rPr>
              <a:t>U.S. proposals for ARC, Compact-AT and ST-pilot</a:t>
            </a:r>
          </a:p>
          <a:p>
            <a:pPr lvl="1"/>
            <a:r>
              <a:rPr lang="en-US" i="1" dirty="0">
                <a:solidFill>
                  <a:srgbClr val="0432FF"/>
                </a:solidFill>
              </a:rPr>
              <a:t>All at scale 100-200MWe, R~3-4m, A~2-3 &amp; benefit from high temperature superconductors</a:t>
            </a:r>
          </a:p>
          <a:p>
            <a:r>
              <a:rPr lang="en-US" dirty="0"/>
              <a:t>A pilot plant would lever U.S. ITER participation</a:t>
            </a:r>
          </a:p>
          <a:p>
            <a:pPr>
              <a:spcBef>
                <a:spcPts val="900"/>
              </a:spcBef>
            </a:pPr>
            <a:r>
              <a:rPr lang="en-US" dirty="0"/>
              <a:t>But requires additional ‘enabling research’</a:t>
            </a:r>
          </a:p>
          <a:p>
            <a:pPr lvl="1"/>
            <a:r>
              <a:rPr lang="en-US" dirty="0"/>
              <a:t>To raise fusion performance &amp; provide required technologies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0029C0-F49B-F248-A137-45EA7E19AE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algn="ctr"/>
            <a:r>
              <a:rPr lang="en-US" sz="2800" dirty="0"/>
              <a:t>U.S. Should Innovate to Enable </a:t>
            </a:r>
            <a:br>
              <a:rPr lang="en-US" sz="2800" dirty="0"/>
            </a:br>
            <a:r>
              <a:rPr lang="en-US" sz="2800" i="1" dirty="0">
                <a:solidFill>
                  <a:srgbClr val="FF0000"/>
                </a:solidFill>
              </a:rPr>
              <a:t>Low Capital Cost</a:t>
            </a:r>
            <a:r>
              <a:rPr lang="en-US" sz="2800" i="1" dirty="0">
                <a:solidFill>
                  <a:srgbClr val="92D050"/>
                </a:solidFill>
              </a:rPr>
              <a:t> </a:t>
            </a:r>
            <a:r>
              <a:rPr lang="en-US" sz="2800" dirty="0"/>
              <a:t>Net Electric Pilot Plant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CA349-B20E-8D4F-978D-71CCEFF69D29}"/>
              </a:ext>
            </a:extLst>
          </p:cNvPr>
          <p:cNvSpPr txBox="1"/>
          <p:nvPr/>
        </p:nvSpPr>
        <p:spPr>
          <a:xfrm>
            <a:off x="3291840" y="6079599"/>
            <a:ext cx="514551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Distinctive window of opportunity for U.S.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48009E-DBFF-CA4D-90C0-32234DC88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91472"/>
              </p:ext>
            </p:extLst>
          </p:nvPr>
        </p:nvGraphicFramePr>
        <p:xfrm>
          <a:off x="8498902" y="1439821"/>
          <a:ext cx="2901696" cy="233233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19077">
                  <a:extLst>
                    <a:ext uri="{9D8B030D-6E8A-4147-A177-3AD203B41FA5}">
                      <a16:colId xmlns:a16="http://schemas.microsoft.com/office/drawing/2014/main" val="3722996034"/>
                    </a:ext>
                  </a:extLst>
                </a:gridCol>
                <a:gridCol w="444714">
                  <a:extLst>
                    <a:ext uri="{9D8B030D-6E8A-4147-A177-3AD203B41FA5}">
                      <a16:colId xmlns:a16="http://schemas.microsoft.com/office/drawing/2014/main" val="716334575"/>
                    </a:ext>
                  </a:extLst>
                </a:gridCol>
                <a:gridCol w="473885">
                  <a:extLst>
                    <a:ext uri="{9D8B030D-6E8A-4147-A177-3AD203B41FA5}">
                      <a16:colId xmlns:a16="http://schemas.microsoft.com/office/drawing/2014/main" val="2417483407"/>
                    </a:ext>
                  </a:extLst>
                </a:gridCol>
                <a:gridCol w="500715">
                  <a:extLst>
                    <a:ext uri="{9D8B030D-6E8A-4147-A177-3AD203B41FA5}">
                      <a16:colId xmlns:a16="http://schemas.microsoft.com/office/drawing/2014/main" val="929639529"/>
                    </a:ext>
                  </a:extLst>
                </a:gridCol>
                <a:gridCol w="563305">
                  <a:extLst>
                    <a:ext uri="{9D8B030D-6E8A-4147-A177-3AD203B41FA5}">
                      <a16:colId xmlns:a16="http://schemas.microsoft.com/office/drawing/2014/main" val="2278716658"/>
                    </a:ext>
                  </a:extLst>
                </a:gridCol>
              </a:tblGrid>
              <a:tr h="7940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plants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ACT1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SlimCS</a:t>
                      </a:r>
                      <a:endParaRPr lang="en-US" sz="1600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KoreaDEMO</a:t>
                      </a:r>
                      <a:endParaRPr lang="en-US" sz="1600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EU DEMO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861518"/>
                  </a:ext>
                </a:extLst>
              </a:tr>
              <a:tr h="361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 </a:t>
                      </a:r>
                      <a:r>
                        <a:rPr lang="en-US" sz="1200" dirty="0"/>
                        <a:t>m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998396"/>
                  </a:ext>
                </a:extLst>
              </a:tr>
              <a:tr h="4236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</a:t>
                      </a:r>
                      <a:r>
                        <a:rPr lang="en-US" sz="1400" baseline="-25000" dirty="0"/>
                        <a:t>P</a:t>
                      </a:r>
                      <a:r>
                        <a:rPr lang="en-US" sz="1400" dirty="0"/>
                        <a:t> </a:t>
                      </a:r>
                      <a:r>
                        <a:rPr lang="en-US" sz="1100" dirty="0"/>
                        <a:t>MA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164168"/>
                  </a:ext>
                </a:extLst>
              </a:tr>
              <a:tr h="3796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Pfus</a:t>
                      </a:r>
                      <a:r>
                        <a:rPr lang="en-US" sz="1400" dirty="0"/>
                        <a:t> </a:t>
                      </a:r>
                      <a:r>
                        <a:rPr lang="en-US" sz="1100" dirty="0"/>
                        <a:t>GW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083458"/>
                  </a:ext>
                </a:extLst>
              </a:tr>
              <a:tr h="3736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Pnet</a:t>
                      </a:r>
                      <a:r>
                        <a:rPr lang="en-US" sz="1400" dirty="0"/>
                        <a:t> </a:t>
                      </a:r>
                      <a:r>
                        <a:rPr lang="en-US" sz="1100" dirty="0"/>
                        <a:t>GW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16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258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02A18-E3EE-0041-A578-03124877A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46" y="1141763"/>
            <a:ext cx="4307255" cy="4754563"/>
          </a:xfrm>
        </p:spPr>
        <p:txBody>
          <a:bodyPr/>
          <a:lstStyle/>
          <a:p>
            <a:pPr marL="457200" indent="-457200">
              <a:lnSpc>
                <a:spcPct val="95000"/>
              </a:lnSpc>
              <a:buFont typeface="+mj-lt"/>
              <a:buAutoNum type="arabicPeriod"/>
            </a:pPr>
            <a:r>
              <a:rPr lang="en-US" dirty="0"/>
              <a:t>ITER participation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Validated physics models </a:t>
            </a:r>
            <a:br>
              <a:rPr lang="en-US" dirty="0"/>
            </a:br>
            <a:r>
              <a:rPr lang="en-US" dirty="0"/>
              <a:t>&amp; reactor knowhow</a:t>
            </a:r>
          </a:p>
          <a:p>
            <a:pPr marL="457200" indent="-457200">
              <a:lnSpc>
                <a:spcPct val="95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dirty="0"/>
              <a:t>Stable high performance </a:t>
            </a:r>
            <a:br>
              <a:rPr lang="en-US" dirty="0"/>
            </a:br>
            <a:r>
              <a:rPr lang="en-US" dirty="0"/>
              <a:t>fully noninductive core</a:t>
            </a:r>
          </a:p>
          <a:p>
            <a:pPr marL="457200" indent="-457200">
              <a:lnSpc>
                <a:spcPct val="95000"/>
              </a:lnSpc>
              <a:buFont typeface="+mj-lt"/>
              <a:buAutoNum type="arabicPeriod"/>
            </a:pPr>
            <a:r>
              <a:rPr lang="en-US" dirty="0"/>
              <a:t>Dissipative Divertor</a:t>
            </a:r>
          </a:p>
          <a:p>
            <a:pPr marL="457200" indent="-457200">
              <a:lnSpc>
                <a:spcPct val="95000"/>
              </a:lnSpc>
              <a:buFont typeface="+mj-lt"/>
              <a:buAutoNum type="arabicPeriod"/>
            </a:pPr>
            <a:r>
              <a:rPr lang="en-US" dirty="0"/>
              <a:t>Efficient current drive</a:t>
            </a:r>
          </a:p>
          <a:p>
            <a:pPr marL="457200" indent="-457200">
              <a:lnSpc>
                <a:spcPct val="95000"/>
              </a:lnSpc>
              <a:buFont typeface="+mj-lt"/>
              <a:buAutoNum type="arabicPeriod"/>
            </a:pPr>
            <a:r>
              <a:rPr lang="en-US" dirty="0"/>
              <a:t>Reactor materials</a:t>
            </a:r>
          </a:p>
          <a:p>
            <a:pPr marL="457200" indent="-457200">
              <a:lnSpc>
                <a:spcPct val="95000"/>
              </a:lnSpc>
              <a:buFont typeface="+mj-lt"/>
              <a:buAutoNum type="arabicPeriod"/>
            </a:pPr>
            <a:r>
              <a:rPr lang="en-US" dirty="0"/>
              <a:t>Demountable high temp superconducting magnets</a:t>
            </a:r>
          </a:p>
          <a:p>
            <a:pPr marL="457200" indent="-457200">
              <a:lnSpc>
                <a:spcPct val="95000"/>
              </a:lnSpc>
              <a:buFont typeface="+mj-lt"/>
              <a:buAutoNum type="arabicPeriod"/>
            </a:pPr>
            <a:r>
              <a:rPr lang="en-US" dirty="0"/>
              <a:t>Engineering design &amp;</a:t>
            </a:r>
            <a:br>
              <a:rPr lang="en-US" dirty="0"/>
            </a:br>
            <a:r>
              <a:rPr lang="en-US" dirty="0"/>
              <a:t>breeding concepts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FD3B5-E0B7-4D43-9908-40043FD688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4031" y="217257"/>
            <a:ext cx="8652510" cy="492991"/>
          </a:xfrm>
        </p:spPr>
        <p:txBody>
          <a:bodyPr/>
          <a:lstStyle/>
          <a:p>
            <a:pPr algn="ctr"/>
            <a:r>
              <a:rPr lang="en-US" sz="2800" dirty="0"/>
              <a:t>Research Required in Seven Areas </a:t>
            </a:r>
            <a:br>
              <a:rPr lang="en-US" sz="2800" dirty="0"/>
            </a:br>
            <a:r>
              <a:rPr lang="en-US" sz="2800" dirty="0"/>
              <a:t>to Enable Low Capital Cost Pilot Plant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F6C9B304-50B6-FF40-97E2-774CDF9BCAB7}"/>
              </a:ext>
            </a:extLst>
          </p:cNvPr>
          <p:cNvSpPr/>
          <p:nvPr/>
        </p:nvSpPr>
        <p:spPr>
          <a:xfrm>
            <a:off x="4740271" y="1328418"/>
            <a:ext cx="388620" cy="2481600"/>
          </a:xfrm>
          <a:prstGeom prst="rightBrace">
            <a:avLst>
              <a:gd name="adj1" fmla="val 123637"/>
              <a:gd name="adj2" fmla="val 50000"/>
            </a:avLst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78439E2-2049-8B4D-91DB-B73DD39E6814}"/>
              </a:ext>
            </a:extLst>
          </p:cNvPr>
          <p:cNvSpPr txBox="1">
            <a:spLocks/>
          </p:cNvSpPr>
          <p:nvPr/>
        </p:nvSpPr>
        <p:spPr bwMode="auto">
          <a:xfrm>
            <a:off x="5487449" y="1624985"/>
            <a:ext cx="6039185" cy="11676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US" dirty="0">
                <a:solidFill>
                  <a:srgbClr val="0432FF"/>
                </a:solidFill>
              </a:rPr>
              <a:t>Tokamak research enables ITER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&amp; pilot plant missions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8D67BB9-5C1D-9B4C-B54D-3A139715AD30}"/>
              </a:ext>
            </a:extLst>
          </p:cNvPr>
          <p:cNvSpPr/>
          <p:nvPr/>
        </p:nvSpPr>
        <p:spPr>
          <a:xfrm>
            <a:off x="4740271" y="4160160"/>
            <a:ext cx="388620" cy="1538998"/>
          </a:xfrm>
          <a:prstGeom prst="rightBrace">
            <a:avLst>
              <a:gd name="adj1" fmla="val 123637"/>
              <a:gd name="adj2" fmla="val 50000"/>
            </a:avLst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2AE754-C9E7-5D4E-B271-95546653B137}"/>
              </a:ext>
            </a:extLst>
          </p:cNvPr>
          <p:cNvSpPr/>
          <p:nvPr/>
        </p:nvSpPr>
        <p:spPr>
          <a:xfrm>
            <a:off x="5487449" y="4409470"/>
            <a:ext cx="3310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Work on engineering &amp; </a:t>
            </a:r>
            <a:br>
              <a:rPr lang="en-US" sz="2000" b="1" dirty="0">
                <a:solidFill>
                  <a:srgbClr val="0432FF"/>
                </a:solidFill>
              </a:rPr>
            </a:br>
            <a:r>
              <a:rPr lang="en-US" sz="2000" b="1" dirty="0">
                <a:solidFill>
                  <a:srgbClr val="0432FF"/>
                </a:solidFill>
              </a:rPr>
              <a:t>technologies to advance</a:t>
            </a:r>
            <a:br>
              <a:rPr lang="en-US" sz="2000" b="1" dirty="0">
                <a:solidFill>
                  <a:srgbClr val="0432FF"/>
                </a:solidFill>
              </a:rPr>
            </a:br>
            <a:r>
              <a:rPr lang="en-US" sz="2000" b="1" dirty="0">
                <a:solidFill>
                  <a:srgbClr val="0432FF"/>
                </a:solidFill>
              </a:rPr>
              <a:t>pilot plant approach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E12AD-8DFF-614A-A890-F1B784FBFB2F}"/>
              </a:ext>
            </a:extLst>
          </p:cNvPr>
          <p:cNvSpPr txBox="1"/>
          <p:nvPr/>
        </p:nvSpPr>
        <p:spPr>
          <a:xfrm>
            <a:off x="2280948" y="6004675"/>
            <a:ext cx="7431464" cy="646331"/>
          </a:xfrm>
          <a:prstGeom prst="rect">
            <a:avLst/>
          </a:prstGeom>
          <a:solidFill>
            <a:srgbClr val="FAFE3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These 7 missions provide opportunities for breakthroughs in understanding &amp; performance that transform fusion prospects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0BD90E9-EB43-7E44-B63F-AD6C94A738E6}"/>
              </a:ext>
            </a:extLst>
          </p:cNvPr>
          <p:cNvSpPr txBox="1">
            <a:spLocks/>
          </p:cNvSpPr>
          <p:nvPr/>
        </p:nvSpPr>
        <p:spPr bwMode="auto">
          <a:xfrm>
            <a:off x="5487449" y="2608183"/>
            <a:ext cx="5453970" cy="14452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marR="0" indent="-176213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39496" indent="-201168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tabLst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877824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/>
              <a:defRPr sz="1800" i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206500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Ø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169863">
              <a:lnSpc>
                <a:spcPct val="93000"/>
              </a:lnSpc>
              <a:spcBef>
                <a:spcPts val="2400"/>
              </a:spcBef>
            </a:pPr>
            <a:r>
              <a:rPr lang="en-US" sz="2200" i="1" dirty="0">
                <a:solidFill>
                  <a:srgbClr val="C00000"/>
                </a:solidFill>
              </a:rPr>
              <a:t>DIII-D provides key opportunity </a:t>
            </a:r>
            <a:br>
              <a:rPr lang="en-US" sz="2200" i="1" dirty="0">
                <a:solidFill>
                  <a:srgbClr val="C00000"/>
                </a:solidFill>
              </a:rPr>
            </a:br>
            <a:r>
              <a:rPr lang="en-US" sz="2200" i="1" dirty="0">
                <a:solidFill>
                  <a:srgbClr val="C00000"/>
                </a:solidFill>
              </a:rPr>
              <a:t>to advance ITER and pilot plant</a:t>
            </a:r>
            <a:br>
              <a:rPr lang="en-US" sz="2200" i="1" dirty="0">
                <a:solidFill>
                  <a:srgbClr val="C00000"/>
                </a:solidFill>
              </a:rPr>
            </a:br>
            <a:r>
              <a:rPr lang="en-US" sz="2200" i="1" dirty="0">
                <a:solidFill>
                  <a:srgbClr val="C00000"/>
                </a:solidFill>
              </a:rPr>
              <a:t>research agendas</a:t>
            </a:r>
          </a:p>
        </p:txBody>
      </p:sp>
    </p:spTree>
    <p:extLst>
      <p:ext uri="{BB962C8B-B14F-4D97-AF65-F5344CB8AC3E}">
        <p14:creationId xmlns:p14="http://schemas.microsoft.com/office/powerpoint/2010/main" val="71617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curved blue arrow.png">
            <a:extLst>
              <a:ext uri="{FF2B5EF4-FFF2-40B4-BE49-F238E27FC236}">
                <a16:creationId xmlns:a16="http://schemas.microsoft.com/office/drawing/2014/main" id="{9F77B234-FF54-DF41-9386-DBDA8AA83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7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20516716" flipV="1">
            <a:off x="2831488" y="831202"/>
            <a:ext cx="7941733" cy="1217769"/>
          </a:xfrm>
          <a:prstGeom prst="rect">
            <a:avLst/>
          </a:prstGeom>
        </p:spPr>
      </p:pic>
      <p:pic>
        <p:nvPicPr>
          <p:cNvPr id="81" name="Picture 80" descr="curved blue arrow.png">
            <a:extLst>
              <a:ext uri="{FF2B5EF4-FFF2-40B4-BE49-F238E27FC236}">
                <a16:creationId xmlns:a16="http://schemas.microsoft.com/office/drawing/2014/main" id="{191F2A2F-19DC-734B-92EA-1E778EB5D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7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311553">
            <a:off x="1426671" y="5901112"/>
            <a:ext cx="10581630" cy="924458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5D5AEED-FE35-8645-8927-30B6E9E58DF2}"/>
              </a:ext>
            </a:extLst>
          </p:cNvPr>
          <p:cNvGrpSpPr/>
          <p:nvPr/>
        </p:nvGrpSpPr>
        <p:grpSpPr>
          <a:xfrm>
            <a:off x="493768" y="1782197"/>
            <a:ext cx="9387651" cy="4673397"/>
            <a:chOff x="493768" y="543797"/>
            <a:chExt cx="12040669" cy="620867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0C69B40-8DE1-EB48-8CCC-116A505D15EC}"/>
                </a:ext>
              </a:extLst>
            </p:cNvPr>
            <p:cNvGrpSpPr/>
            <p:nvPr/>
          </p:nvGrpSpPr>
          <p:grpSpPr>
            <a:xfrm>
              <a:off x="493768" y="543797"/>
              <a:ext cx="12040669" cy="6208673"/>
              <a:chOff x="493768" y="543797"/>
              <a:chExt cx="12040669" cy="6208673"/>
            </a:xfrm>
          </p:grpSpPr>
          <p:pic>
            <p:nvPicPr>
              <p:cNvPr id="32" name="Picture 31" descr="curved blue arrow.png">
                <a:extLst>
                  <a:ext uri="{FF2B5EF4-FFF2-40B4-BE49-F238E27FC236}">
                    <a16:creationId xmlns:a16="http://schemas.microsoft.com/office/drawing/2014/main" id="{AB641293-3AED-AD4C-A92B-ED51295004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8" r="3632" b="14994"/>
              <a:stretch/>
            </p:blipFill>
            <p:spPr>
              <a:xfrm rot="787986">
                <a:off x="795070" y="1794803"/>
                <a:ext cx="11739367" cy="4564380"/>
              </a:xfrm>
              <a:prstGeom prst="rect">
                <a:avLst/>
              </a:prstGeom>
            </p:spPr>
          </p:pic>
          <p:pic>
            <p:nvPicPr>
              <p:cNvPr id="33" name="Picture 6" descr="iter_plasma_med.jpg">
                <a:extLst>
                  <a:ext uri="{FF2B5EF4-FFF2-40B4-BE49-F238E27FC236}">
                    <a16:creationId xmlns:a16="http://schemas.microsoft.com/office/drawing/2014/main" id="{6FFC8B2F-398B-AD48-9F4B-7C24C09E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961" y="936486"/>
                <a:ext cx="2413202" cy="241301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1">
                <a:extLst>
                  <a:ext uri="{FF2B5EF4-FFF2-40B4-BE49-F238E27FC236}">
                    <a16:creationId xmlns:a16="http://schemas.microsoft.com/office/drawing/2014/main" id="{935812F2-E6F0-F64B-B35F-0CB4B5640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60"/>
              <a:stretch/>
            </p:blipFill>
            <p:spPr bwMode="auto">
              <a:xfrm>
                <a:off x="609600" y="1542100"/>
                <a:ext cx="1100821" cy="906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" descr="fig">
                <a:extLst>
                  <a:ext uri="{FF2B5EF4-FFF2-40B4-BE49-F238E27FC236}">
                    <a16:creationId xmlns:a16="http://schemas.microsoft.com/office/drawing/2014/main" id="{2FF02EA0-5977-8F40-A1A5-FBC91F8867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alphaModFix/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8144" y="1205793"/>
                <a:ext cx="2624892" cy="1875398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65C7509-8B81-C840-8755-466579681A4D}"/>
                  </a:ext>
                </a:extLst>
              </p:cNvPr>
              <p:cNvGrpSpPr/>
              <p:nvPr/>
            </p:nvGrpSpPr>
            <p:grpSpPr>
              <a:xfrm>
                <a:off x="593463" y="2537404"/>
                <a:ext cx="1198427" cy="1437436"/>
                <a:chOff x="921896" y="3964816"/>
                <a:chExt cx="1140643" cy="1470816"/>
              </a:xfrm>
            </p:grpSpPr>
            <p:grpSp>
              <p:nvGrpSpPr>
                <p:cNvPr id="38" name="Group 16">
                  <a:extLst>
                    <a:ext uri="{FF2B5EF4-FFF2-40B4-BE49-F238E27FC236}">
                      <a16:creationId xmlns:a16="http://schemas.microsoft.com/office/drawing/2014/main" id="{43F6EAB0-33F5-D946-BF84-82DFADDBC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59740" y="3964816"/>
                  <a:ext cx="937883" cy="1361330"/>
                  <a:chOff x="5281469" y="385420"/>
                  <a:chExt cx="1474931" cy="2298513"/>
                </a:xfrm>
              </p:grpSpPr>
              <p:pic>
                <p:nvPicPr>
                  <p:cNvPr id="40" name="Picture 5">
                    <a:extLst>
                      <a:ext uri="{FF2B5EF4-FFF2-40B4-BE49-F238E27FC236}">
                        <a16:creationId xmlns:a16="http://schemas.microsoft.com/office/drawing/2014/main" id="{A6E977BC-B7F0-4E44-954B-D6E577E08E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9753" r="9993" b="22699"/>
                  <a:stretch>
                    <a:fillRect/>
                  </a:stretch>
                </p:blipFill>
                <p:spPr bwMode="auto">
                  <a:xfrm>
                    <a:off x="5281469" y="385420"/>
                    <a:ext cx="1448553" cy="16001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softEdge rad="38100"/>
                  </a:effectLst>
                </p:spPr>
              </p:pic>
              <p:sp>
                <p:nvSpPr>
                  <p:cNvPr id="41" name="Freeform 15">
                    <a:extLst>
                      <a:ext uri="{FF2B5EF4-FFF2-40B4-BE49-F238E27FC236}">
                        <a16:creationId xmlns:a16="http://schemas.microsoft.com/office/drawing/2014/main" id="{169E85AA-FF57-F44E-87E7-1CA8BC7CD2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5900" y="2408767"/>
                    <a:ext cx="1460500" cy="275166"/>
                  </a:xfrm>
                  <a:custGeom>
                    <a:avLst/>
                    <a:gdLst>
                      <a:gd name="T0" fmla="*/ 1460500 w 1460500"/>
                      <a:gd name="T1" fmla="*/ 275166 h 275166"/>
                      <a:gd name="T2" fmla="*/ 1422400 w 1460500"/>
                      <a:gd name="T3" fmla="*/ 21166 h 275166"/>
                      <a:gd name="T4" fmla="*/ 1261533 w 1460500"/>
                      <a:gd name="T5" fmla="*/ 33866 h 275166"/>
                      <a:gd name="T6" fmla="*/ 1113367 w 1460500"/>
                      <a:gd name="T7" fmla="*/ 182033 h 275166"/>
                      <a:gd name="T8" fmla="*/ 986368 w 1460500"/>
                      <a:gd name="T9" fmla="*/ 238649 h 275166"/>
                      <a:gd name="T10" fmla="*/ 592667 w 1460500"/>
                      <a:gd name="T11" fmla="*/ 237066 h 275166"/>
                      <a:gd name="T12" fmla="*/ 325967 w 1460500"/>
                      <a:gd name="T13" fmla="*/ 211666 h 275166"/>
                      <a:gd name="T14" fmla="*/ 194733 w 1460500"/>
                      <a:gd name="T15" fmla="*/ 71966 h 275166"/>
                      <a:gd name="T16" fmla="*/ 105833 w 1460500"/>
                      <a:gd name="T17" fmla="*/ 0 h 275166"/>
                      <a:gd name="T18" fmla="*/ 0 w 1460500"/>
                      <a:gd name="T19" fmla="*/ 270933 h 275166"/>
                      <a:gd name="T20" fmla="*/ 1460500 w 1460500"/>
                      <a:gd name="T21" fmla="*/ 275166 h 27516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60500"/>
                      <a:gd name="T34" fmla="*/ 0 h 275166"/>
                      <a:gd name="T35" fmla="*/ 1460500 w 1460500"/>
                      <a:gd name="T36" fmla="*/ 275166 h 27516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60500" h="275166">
                        <a:moveTo>
                          <a:pt x="1460500" y="275166"/>
                        </a:moveTo>
                        <a:lnTo>
                          <a:pt x="1422400" y="21166"/>
                        </a:lnTo>
                        <a:cubicBezTo>
                          <a:pt x="1368787" y="25513"/>
                          <a:pt x="1315322" y="33866"/>
                          <a:pt x="1261533" y="33866"/>
                        </a:cubicBezTo>
                        <a:lnTo>
                          <a:pt x="1113367" y="182033"/>
                        </a:lnTo>
                        <a:lnTo>
                          <a:pt x="986368" y="238649"/>
                        </a:lnTo>
                        <a:lnTo>
                          <a:pt x="592667" y="237066"/>
                        </a:lnTo>
                        <a:lnTo>
                          <a:pt x="325967" y="211666"/>
                        </a:lnTo>
                        <a:lnTo>
                          <a:pt x="194733" y="71966"/>
                        </a:lnTo>
                        <a:lnTo>
                          <a:pt x="105833" y="0"/>
                        </a:lnTo>
                        <a:lnTo>
                          <a:pt x="0" y="270933"/>
                        </a:lnTo>
                        <a:lnTo>
                          <a:pt x="1460500" y="27516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79D85957-DFF4-044D-83CD-3473E3B7CF16}"/>
                    </a:ext>
                  </a:extLst>
                </p:cNvPr>
                <p:cNvSpPr/>
                <p:nvPr/>
              </p:nvSpPr>
              <p:spPr>
                <a:xfrm>
                  <a:off x="921896" y="4992572"/>
                  <a:ext cx="1140643" cy="443060"/>
                </a:xfrm>
                <a:custGeom>
                  <a:avLst/>
                  <a:gdLst>
                    <a:gd name="connsiteX0" fmla="*/ 895546 w 1140643"/>
                    <a:gd name="connsiteY0" fmla="*/ 113121 h 443060"/>
                    <a:gd name="connsiteX1" fmla="*/ 688157 w 1140643"/>
                    <a:gd name="connsiteY1" fmla="*/ 329938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18812 w 1140643"/>
                    <a:gd name="connsiteY2" fmla="*/ 30552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0643" h="443060">
                      <a:moveTo>
                        <a:pt x="895546" y="113121"/>
                      </a:moveTo>
                      <a:lnTo>
                        <a:pt x="691905" y="311200"/>
                      </a:lnTo>
                      <a:lnTo>
                        <a:pt x="318812" y="305521"/>
                      </a:lnTo>
                      <a:lnTo>
                        <a:pt x="47134" y="103695"/>
                      </a:lnTo>
                      <a:lnTo>
                        <a:pt x="0" y="348792"/>
                      </a:lnTo>
                      <a:lnTo>
                        <a:pt x="584462" y="443060"/>
                      </a:lnTo>
                      <a:lnTo>
                        <a:pt x="1140643" y="414779"/>
                      </a:lnTo>
                      <a:lnTo>
                        <a:pt x="1112363" y="0"/>
                      </a:lnTo>
                      <a:lnTo>
                        <a:pt x="895546" y="11312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pic>
            <p:nvPicPr>
              <p:cNvPr id="42" name="Picture 1">
                <a:extLst>
                  <a:ext uri="{FF2B5EF4-FFF2-40B4-BE49-F238E27FC236}">
                    <a16:creationId xmlns:a16="http://schemas.microsoft.com/office/drawing/2014/main" id="{83C8005B-D00A-F647-B792-509FD4B71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462" y="3734565"/>
                <a:ext cx="947161" cy="473581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AFB5C2-9B37-6141-B736-F9D82118F0C5}"/>
                  </a:ext>
                </a:extLst>
              </p:cNvPr>
              <p:cNvSpPr txBox="1"/>
              <p:nvPr/>
            </p:nvSpPr>
            <p:spPr>
              <a:xfrm>
                <a:off x="1618618" y="1952085"/>
                <a:ext cx="1206631" cy="40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DIII-D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DDFEFF-473C-C746-A00E-0CE335074CC1}"/>
                  </a:ext>
                </a:extLst>
              </p:cNvPr>
              <p:cNvSpPr txBox="1"/>
              <p:nvPr/>
            </p:nvSpPr>
            <p:spPr>
              <a:xfrm>
                <a:off x="1540624" y="2946924"/>
                <a:ext cx="1206631" cy="40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NSTX-U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E1E00C3-851B-DE4A-89AD-E49AB721AAC3}"/>
                  </a:ext>
                </a:extLst>
              </p:cNvPr>
              <p:cNvSpPr txBox="1"/>
              <p:nvPr/>
            </p:nvSpPr>
            <p:spPr>
              <a:xfrm>
                <a:off x="1532419" y="3697580"/>
                <a:ext cx="1206631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Theory </a:t>
                </a:r>
                <a:br>
                  <a:rPr lang="en-US" sz="1400" b="1" dirty="0">
                    <a:solidFill>
                      <a:schemeClr val="bg1"/>
                    </a:solidFill>
                  </a:rPr>
                </a:br>
                <a:r>
                  <a:rPr lang="en-US" sz="1400" b="1" dirty="0">
                    <a:solidFill>
                      <a:schemeClr val="bg1"/>
                    </a:solidFill>
                  </a:rPr>
                  <a:t>&amp; Sim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F82865-945E-C84E-AD64-37414FAA4819}"/>
                  </a:ext>
                </a:extLst>
              </p:cNvPr>
              <p:cNvSpPr txBox="1"/>
              <p:nvPr/>
            </p:nvSpPr>
            <p:spPr>
              <a:xfrm>
                <a:off x="493768" y="4856545"/>
                <a:ext cx="2204059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New Technology Lines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CEB7DC2-044F-204B-BA86-0838340435EE}"/>
                  </a:ext>
                </a:extLst>
              </p:cNvPr>
              <p:cNvSpPr/>
              <p:nvPr/>
            </p:nvSpPr>
            <p:spPr>
              <a:xfrm>
                <a:off x="1274375" y="5241304"/>
                <a:ext cx="2861694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C4233C-09BD-BE40-A929-C58A49B1B41E}"/>
                  </a:ext>
                </a:extLst>
              </p:cNvPr>
              <p:cNvSpPr/>
              <p:nvPr/>
            </p:nvSpPr>
            <p:spPr>
              <a:xfrm>
                <a:off x="1596277" y="5562628"/>
                <a:ext cx="6603559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D6FDAC6-E8BF-D34A-A36C-C419708DE9E8}"/>
                  </a:ext>
                </a:extLst>
              </p:cNvPr>
              <p:cNvSpPr/>
              <p:nvPr/>
            </p:nvSpPr>
            <p:spPr>
              <a:xfrm>
                <a:off x="1595797" y="5896417"/>
                <a:ext cx="2861694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6FD2529-46B9-9F49-B90C-233E751F48D0}"/>
                  </a:ext>
                </a:extLst>
              </p:cNvPr>
              <p:cNvSpPr/>
              <p:nvPr/>
            </p:nvSpPr>
            <p:spPr>
              <a:xfrm>
                <a:off x="1917753" y="6216120"/>
                <a:ext cx="3858333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3FE9A65-915B-F048-A372-369D8E70411B}"/>
                  </a:ext>
                </a:extLst>
              </p:cNvPr>
              <p:cNvSpPr/>
              <p:nvPr/>
            </p:nvSpPr>
            <p:spPr>
              <a:xfrm>
                <a:off x="2649811" y="6549910"/>
                <a:ext cx="4373736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6010DB8-E034-7640-852B-2EFEEB493FEE}"/>
                  </a:ext>
                </a:extLst>
              </p:cNvPr>
              <p:cNvSpPr txBox="1"/>
              <p:nvPr/>
            </p:nvSpPr>
            <p:spPr>
              <a:xfrm>
                <a:off x="4640512" y="4006987"/>
                <a:ext cx="1418329" cy="1267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chemeClr val="bg1"/>
                    </a:solidFill>
                  </a:rPr>
                  <a:t>Sustained High Power Density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4233B5F-CF5B-4A44-ADC4-F67E5A2BEF29}"/>
                  </a:ext>
                </a:extLst>
              </p:cNvPr>
              <p:cNvSpPr txBox="1"/>
              <p:nvPr/>
            </p:nvSpPr>
            <p:spPr>
              <a:xfrm>
                <a:off x="3611728" y="1079696"/>
                <a:ext cx="1206631" cy="40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ITER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E5A9F5-DA47-D446-9857-FA76502AC0C7}"/>
                  </a:ext>
                </a:extLst>
              </p:cNvPr>
              <p:cNvSpPr txBox="1"/>
              <p:nvPr/>
            </p:nvSpPr>
            <p:spPr>
              <a:xfrm>
                <a:off x="8795943" y="543797"/>
                <a:ext cx="3080521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U.S. Pilot Plant &amp; </a:t>
                </a:r>
                <a:br>
                  <a:rPr lang="en-US" sz="1400" b="1" dirty="0">
                    <a:solidFill>
                      <a:schemeClr val="bg1"/>
                    </a:solidFill>
                  </a:rPr>
                </a:br>
                <a:r>
                  <a:rPr lang="en-US" sz="1400" b="1" dirty="0">
                    <a:solidFill>
                      <a:schemeClr val="bg1"/>
                    </a:solidFill>
                  </a:rPr>
                  <a:t>Nuclear Test Facility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A8648EF-9269-8641-81A4-8A229B9B2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r="22348"/>
              <a:stretch/>
            </p:blipFill>
            <p:spPr>
              <a:xfrm>
                <a:off x="7952098" y="4977448"/>
                <a:ext cx="650028" cy="932832"/>
              </a:xfrm>
              <a:prstGeom prst="rect">
                <a:avLst/>
              </a:prstGeom>
            </p:spPr>
          </p:pic>
          <p:pic>
            <p:nvPicPr>
              <p:cNvPr id="56" name="Picture 1" descr="JT-60SA_cutaway3B.jpg">
                <a:extLst>
                  <a:ext uri="{FF2B5EF4-FFF2-40B4-BE49-F238E27FC236}">
                    <a16:creationId xmlns:a16="http://schemas.microsoft.com/office/drawing/2014/main" id="{7DB4B90D-E09E-434E-8992-7219B2DEE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8188" y="5511898"/>
                <a:ext cx="1763938" cy="1240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84B382E-3B99-894C-9FA0-D9F5162C4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7544" y="5765188"/>
                <a:ext cx="927831" cy="973292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E9767DE-9A1D-6F43-9814-EF74A60971CC}"/>
                  </a:ext>
                </a:extLst>
              </p:cNvPr>
              <p:cNvSpPr txBox="1"/>
              <p:nvPr/>
            </p:nvSpPr>
            <p:spPr>
              <a:xfrm>
                <a:off x="9300675" y="5877091"/>
                <a:ext cx="1951887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International</a:t>
                </a:r>
                <a:br>
                  <a:rPr lang="en-US" sz="1400" b="1" dirty="0">
                    <a:solidFill>
                      <a:schemeClr val="bg1"/>
                    </a:solidFill>
                  </a:rPr>
                </a:br>
                <a:r>
                  <a:rPr lang="en-US" sz="1400" b="1" dirty="0">
                    <a:solidFill>
                      <a:schemeClr val="bg1"/>
                    </a:solidFill>
                  </a:rPr>
                  <a:t>Facilities</a:t>
                </a:r>
              </a:p>
            </p:txBody>
          </p:sp>
          <p:pic>
            <p:nvPicPr>
              <p:cNvPr id="59" name="Picture 58" descr="curved blue arrow.png">
                <a:extLst>
                  <a:ext uri="{FF2B5EF4-FFF2-40B4-BE49-F238E27FC236}">
                    <a16:creationId xmlns:a16="http://schemas.microsoft.com/office/drawing/2014/main" id="{989EC11B-3A89-F44D-94A9-E05C4E64D1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4000" contras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8" r="3632" b="14994"/>
              <a:stretch/>
            </p:blipFill>
            <p:spPr>
              <a:xfrm rot="19099326" flipV="1">
                <a:off x="5790705" y="926548"/>
                <a:ext cx="3168789" cy="1997149"/>
              </a:xfrm>
              <a:prstGeom prst="rect">
                <a:avLst/>
              </a:prstGeom>
            </p:spPr>
          </p:pic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3BDCF97-F241-184F-964B-E5DA7E5A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5595" y="3831350"/>
              <a:ext cx="1498600" cy="1689100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826FB5A-164C-6F45-9DF7-5D34AE73EB5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60973" y="5104229"/>
            <a:ext cx="1168401" cy="14149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54528EE-5354-FF4F-8D03-0D6D7C6E3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66020" y="3474894"/>
            <a:ext cx="1323160" cy="143982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AC6C7A6-05DE-8F4F-B12D-C0B1C14B92D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53770" y="2257558"/>
            <a:ext cx="1029136" cy="97443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07982E2-F480-CD42-9A86-AD7A9F5ED2C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5000" contrast="79000"/>
          </a:blip>
          <a:stretch>
            <a:fillRect/>
          </a:stretch>
        </p:blipFill>
        <p:spPr>
          <a:xfrm>
            <a:off x="10842400" y="473718"/>
            <a:ext cx="1168401" cy="1271421"/>
          </a:xfrm>
          <a:prstGeom prst="rect">
            <a:avLst/>
          </a:prstGeom>
        </p:spPr>
      </p:pic>
      <p:pic>
        <p:nvPicPr>
          <p:cNvPr id="71" name="Picture 70" descr="curved blue arrow.png">
            <a:extLst>
              <a:ext uri="{FF2B5EF4-FFF2-40B4-BE49-F238E27FC236}">
                <a16:creationId xmlns:a16="http://schemas.microsoft.com/office/drawing/2014/main" id="{145F7C1F-B5E1-1641-BED4-7EA694727B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7587535" flipV="1">
            <a:off x="8543311" y="908052"/>
            <a:ext cx="2470584" cy="1503296"/>
          </a:xfrm>
          <a:prstGeom prst="rect">
            <a:avLst/>
          </a:prstGeom>
        </p:spPr>
      </p:pic>
      <p:pic>
        <p:nvPicPr>
          <p:cNvPr id="72" name="Picture 71" descr="curved blue arrow.png">
            <a:extLst>
              <a:ext uri="{FF2B5EF4-FFF2-40B4-BE49-F238E27FC236}">
                <a16:creationId xmlns:a16="http://schemas.microsoft.com/office/drawing/2014/main" id="{679087A5-F4AD-CB49-8BC2-82D7BFA7E3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4432928" flipH="1" flipV="1">
            <a:off x="9124549" y="3277786"/>
            <a:ext cx="1815361" cy="1503296"/>
          </a:xfrm>
          <a:prstGeom prst="rect">
            <a:avLst/>
          </a:prstGeom>
        </p:spPr>
      </p:pic>
      <p:pic>
        <p:nvPicPr>
          <p:cNvPr id="73" name="Picture 72" descr="curved blue arrow.png">
            <a:extLst>
              <a:ext uri="{FF2B5EF4-FFF2-40B4-BE49-F238E27FC236}">
                <a16:creationId xmlns:a16="http://schemas.microsoft.com/office/drawing/2014/main" id="{7956D09B-A711-AD44-B493-94C583F3970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9253437" flipV="1">
            <a:off x="8974848" y="2302078"/>
            <a:ext cx="1719127" cy="1046051"/>
          </a:xfrm>
          <a:prstGeom prst="rect">
            <a:avLst/>
          </a:prstGeom>
        </p:spPr>
      </p:pic>
      <p:pic>
        <p:nvPicPr>
          <p:cNvPr id="74" name="Picture 73" descr="curved blue arrow.png">
            <a:extLst>
              <a:ext uri="{FF2B5EF4-FFF2-40B4-BE49-F238E27FC236}">
                <a16:creationId xmlns:a16="http://schemas.microsoft.com/office/drawing/2014/main" id="{E90AB570-8F49-A643-8E7B-AC1164FAFE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5451158" flipH="1" flipV="1">
            <a:off x="8437461" y="4546143"/>
            <a:ext cx="2585033" cy="13404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54EA405-FEAB-6440-B643-5BAE91F078BC}"/>
              </a:ext>
            </a:extLst>
          </p:cNvPr>
          <p:cNvSpPr txBox="1"/>
          <p:nvPr/>
        </p:nvSpPr>
        <p:spPr>
          <a:xfrm>
            <a:off x="10845132" y="1690952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EEC0F4D-EC46-904F-ADCB-BCCD66208086}"/>
              </a:ext>
            </a:extLst>
          </p:cNvPr>
          <p:cNvSpPr txBox="1"/>
          <p:nvPr/>
        </p:nvSpPr>
        <p:spPr>
          <a:xfrm>
            <a:off x="10984753" y="4859772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7D1F7C8-2B1B-D648-A9FA-6DF893FAD40F}"/>
              </a:ext>
            </a:extLst>
          </p:cNvPr>
          <p:cNvSpPr txBox="1"/>
          <p:nvPr/>
        </p:nvSpPr>
        <p:spPr>
          <a:xfrm>
            <a:off x="10495878" y="6469295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3E85E1-521A-EC40-9A29-4F2EE9188F20}"/>
              </a:ext>
            </a:extLst>
          </p:cNvPr>
          <p:cNvSpPr txBox="1"/>
          <p:nvPr/>
        </p:nvSpPr>
        <p:spPr>
          <a:xfrm>
            <a:off x="10474791" y="3182309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1</a:t>
            </a: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3E1C7851-839C-9A4A-BEE2-0CF2F3545D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2161" y="160804"/>
            <a:ext cx="10972800" cy="9144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U.S. &amp; NAS Context to Private Fusion</a:t>
            </a:r>
          </a:p>
        </p:txBody>
      </p:sp>
    </p:spTree>
    <p:extLst>
      <p:ext uri="{BB962C8B-B14F-4D97-AF65-F5344CB8AC3E}">
        <p14:creationId xmlns:p14="http://schemas.microsoft.com/office/powerpoint/2010/main" val="370026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884816-98F6-5A4D-9696-3C7DF2FC1EDE}"/>
              </a:ext>
            </a:extLst>
          </p:cNvPr>
          <p:cNvSpPr/>
          <p:nvPr/>
        </p:nvSpPr>
        <p:spPr>
          <a:xfrm>
            <a:off x="9675" y="5930694"/>
            <a:ext cx="1845929" cy="936943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E7DED77-6D6C-D94E-B624-4FA572094A1E}"/>
              </a:ext>
            </a:extLst>
          </p:cNvPr>
          <p:cNvGrpSpPr/>
          <p:nvPr/>
        </p:nvGrpSpPr>
        <p:grpSpPr>
          <a:xfrm>
            <a:off x="225748" y="6607807"/>
            <a:ext cx="11899347" cy="311530"/>
            <a:chOff x="419843" y="4160621"/>
            <a:chExt cx="6199188" cy="623060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2A5F313-2C0F-F04B-AA15-0692DF668E30}"/>
                </a:ext>
              </a:extLst>
            </p:cNvPr>
            <p:cNvSpPr/>
            <p:nvPr/>
          </p:nvSpPr>
          <p:spPr>
            <a:xfrm>
              <a:off x="454985" y="4271105"/>
              <a:ext cx="6164046" cy="414772"/>
            </a:xfrm>
            <a:prstGeom prst="rect">
              <a:avLst/>
            </a:prstGeom>
            <a:gradFill>
              <a:gsLst>
                <a:gs pos="0">
                  <a:srgbClr val="7AC827"/>
                </a:gs>
                <a:gs pos="37000">
                  <a:schemeClr val="accent3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FE81EB3-BAC0-B847-86D9-052C0DE0F204}"/>
                </a:ext>
              </a:extLst>
            </p:cNvPr>
            <p:cNvSpPr txBox="1"/>
            <p:nvPr/>
          </p:nvSpPr>
          <p:spPr>
            <a:xfrm>
              <a:off x="419843" y="4160621"/>
              <a:ext cx="86473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Config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0568225-F772-424C-A02C-BAA80C714CE8}"/>
                </a:ext>
              </a:extLst>
            </p:cNvPr>
            <p:cNvSpPr txBox="1"/>
            <p:nvPr/>
          </p:nvSpPr>
          <p:spPr>
            <a:xfrm>
              <a:off x="1897145" y="4229683"/>
              <a:ext cx="3189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QAX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20E65F7-C0DC-6C4D-83E7-661B179F1DB5}"/>
                </a:ext>
              </a:extLst>
            </p:cNvPr>
            <p:cNvSpPr txBox="1"/>
            <p:nvPr/>
          </p:nvSpPr>
          <p:spPr>
            <a:xfrm>
              <a:off x="3461300" y="4224909"/>
              <a:ext cx="15218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Big QAX</a:t>
              </a: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7839CAA1-D169-DE45-82D0-8663D8AB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84" y="4455041"/>
            <a:ext cx="780372" cy="30884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BA31CC50-CF97-9D4D-8237-27351F510D6B}"/>
              </a:ext>
            </a:extLst>
          </p:cNvPr>
          <p:cNvGrpSpPr/>
          <p:nvPr/>
        </p:nvGrpSpPr>
        <p:grpSpPr>
          <a:xfrm>
            <a:off x="239465" y="4592412"/>
            <a:ext cx="8992655" cy="801033"/>
            <a:chOff x="441780" y="4207847"/>
            <a:chExt cx="4291605" cy="56859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6FB07B-A8EE-5344-A066-676D035F4349}"/>
                </a:ext>
              </a:extLst>
            </p:cNvPr>
            <p:cNvSpPr/>
            <p:nvPr/>
          </p:nvSpPr>
          <p:spPr>
            <a:xfrm>
              <a:off x="454985" y="4271105"/>
              <a:ext cx="4278400" cy="461318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4EA2511-31F9-0C48-8C08-CF01572DEF68}"/>
                </a:ext>
              </a:extLst>
            </p:cNvPr>
            <p:cNvSpPr txBox="1"/>
            <p:nvPr/>
          </p:nvSpPr>
          <p:spPr>
            <a:xfrm rot="16200000">
              <a:off x="322297" y="4327330"/>
              <a:ext cx="568598" cy="3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Nuc</a:t>
              </a:r>
              <a:endParaRPr lang="en-US" sz="1400" b="1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344DD8-0603-2C4C-B68E-3CF3DA796EEE}"/>
              </a:ext>
            </a:extLst>
          </p:cNvPr>
          <p:cNvGrpSpPr/>
          <p:nvPr/>
        </p:nvGrpSpPr>
        <p:grpSpPr>
          <a:xfrm>
            <a:off x="252577" y="5396933"/>
            <a:ext cx="8715716" cy="801033"/>
            <a:chOff x="441780" y="4207847"/>
            <a:chExt cx="4291605" cy="56859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0A5685-5977-A74A-B7DD-6803DB8434DB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4937CF2-18DA-0345-8B19-02E510F7562E}"/>
                </a:ext>
              </a:extLst>
            </p:cNvPr>
            <p:cNvSpPr txBox="1"/>
            <p:nvPr/>
          </p:nvSpPr>
          <p:spPr>
            <a:xfrm rot="16200000">
              <a:off x="322297" y="4327330"/>
              <a:ext cx="568598" cy="3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AE083F-CC11-A94D-9B3F-C9B77B446404}"/>
              </a:ext>
            </a:extLst>
          </p:cNvPr>
          <p:cNvGrpSpPr/>
          <p:nvPr/>
        </p:nvGrpSpPr>
        <p:grpSpPr>
          <a:xfrm>
            <a:off x="252375" y="3782541"/>
            <a:ext cx="4008535" cy="801033"/>
            <a:chOff x="440202" y="4207848"/>
            <a:chExt cx="4293183" cy="56859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E53DDFD-E12E-674F-BD47-1A8C32B080EA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D98119-97F5-D249-ABE0-E5A431EF291E}"/>
                </a:ext>
              </a:extLst>
            </p:cNvPr>
            <p:cNvSpPr txBox="1"/>
            <p:nvPr/>
          </p:nvSpPr>
          <p:spPr>
            <a:xfrm rot="16200000">
              <a:off x="237501" y="4410549"/>
              <a:ext cx="568598" cy="16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PMI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598B38E-2430-8740-96BC-F5A6D173C6B1}"/>
              </a:ext>
            </a:extLst>
          </p:cNvPr>
          <p:cNvSpPr txBox="1"/>
          <p:nvPr/>
        </p:nvSpPr>
        <p:spPr>
          <a:xfrm>
            <a:off x="590838" y="3885263"/>
            <a:ext cx="140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Magnum PSI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C3076C-68B5-0B45-8103-82A6813EC1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617" y="191604"/>
            <a:ext cx="11879383" cy="492991"/>
          </a:xfrm>
        </p:spPr>
        <p:txBody>
          <a:bodyPr/>
          <a:lstStyle/>
          <a:p>
            <a:r>
              <a:rPr lang="en-US" dirty="0"/>
              <a:t>Integrated Facilities Roadmap and Mission Elements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931E0F-0943-3F46-95C4-52B8B5B8C6BB}"/>
              </a:ext>
            </a:extLst>
          </p:cNvPr>
          <p:cNvSpPr txBox="1"/>
          <p:nvPr/>
        </p:nvSpPr>
        <p:spPr>
          <a:xfrm>
            <a:off x="2010614" y="4132688"/>
            <a:ext cx="112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MPEX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6A39CF-4CBB-A34B-8F2A-398C701D314E}"/>
              </a:ext>
            </a:extLst>
          </p:cNvPr>
          <p:cNvSpPr txBox="1"/>
          <p:nvPr/>
        </p:nvSpPr>
        <p:spPr>
          <a:xfrm>
            <a:off x="1699243" y="4634594"/>
            <a:ext cx="127501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FPNS</a:t>
            </a:r>
            <a:r>
              <a:rPr lang="en-US" sz="1200" b="1" dirty="0"/>
              <a:t> </a:t>
            </a:r>
            <a:r>
              <a:rPr lang="en-US" sz="900" dirty="0"/>
              <a:t>14MeV</a:t>
            </a:r>
            <a:br>
              <a:rPr lang="en-US" sz="1400" b="1" dirty="0"/>
            </a:br>
            <a:r>
              <a:rPr lang="en-US" sz="900" dirty="0"/>
              <a:t>AFNS, Phoenix</a:t>
            </a:r>
            <a:br>
              <a:rPr lang="en-US" sz="900" dirty="0"/>
            </a:br>
            <a:r>
              <a:rPr lang="en-US" sz="900" dirty="0"/>
              <a:t>spallation, GDT</a:t>
            </a:r>
            <a:br>
              <a:rPr lang="en-US" sz="900" dirty="0"/>
            </a:br>
            <a:r>
              <a:rPr lang="en-US" sz="900" dirty="0"/>
              <a:t>10dpa 50cm</a:t>
            </a:r>
            <a:r>
              <a:rPr lang="en-US" sz="900" baseline="30000" dirty="0"/>
              <a:t>3</a:t>
            </a:r>
            <a:endParaRPr lang="en-US" sz="1400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06A477-4B12-9842-BA93-654494940BCE}"/>
              </a:ext>
            </a:extLst>
          </p:cNvPr>
          <p:cNvSpPr txBox="1"/>
          <p:nvPr/>
        </p:nvSpPr>
        <p:spPr>
          <a:xfrm>
            <a:off x="862417" y="939150"/>
            <a:ext cx="878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EAST, C-P: </a:t>
            </a:r>
            <a:r>
              <a:rPr lang="en-US" sz="1300" dirty="0"/>
              <a:t>Long pulse wall evolution studies, wear, equilibration, metal and flowing walls,</a:t>
            </a:r>
            <a:endParaRPr lang="en-US" sz="13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7983B8-CC61-C540-97BB-4E27F0150DD9}"/>
              </a:ext>
            </a:extLst>
          </p:cNvPr>
          <p:cNvGrpSpPr/>
          <p:nvPr/>
        </p:nvGrpSpPr>
        <p:grpSpPr>
          <a:xfrm>
            <a:off x="3713962" y="1299948"/>
            <a:ext cx="5203705" cy="1277045"/>
            <a:chOff x="3194751" y="881744"/>
            <a:chExt cx="5203705" cy="1277045"/>
          </a:xfrm>
        </p:grpSpPr>
        <p:pic>
          <p:nvPicPr>
            <p:cNvPr id="40" name="Picture 6" descr="iter_plasma_med.jpg">
              <a:extLst>
                <a:ext uri="{FF2B5EF4-FFF2-40B4-BE49-F238E27FC236}">
                  <a16:creationId xmlns:a16="http://schemas.microsoft.com/office/drawing/2014/main" id="{A4CC29F7-0B93-AE4C-B47C-45E62E0E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763" y="927105"/>
              <a:ext cx="1275869" cy="123168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FDE357-6186-DF47-85A8-9054E9D0DCCE}"/>
                </a:ext>
              </a:extLst>
            </p:cNvPr>
            <p:cNvSpPr txBox="1"/>
            <p:nvPr/>
          </p:nvSpPr>
          <p:spPr>
            <a:xfrm>
              <a:off x="3194751" y="1011822"/>
              <a:ext cx="940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ITER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0FEBC5-920C-1449-A58E-8DE335FBEFA7}"/>
                </a:ext>
              </a:extLst>
            </p:cNvPr>
            <p:cNvSpPr txBox="1"/>
            <p:nvPr/>
          </p:nvSpPr>
          <p:spPr>
            <a:xfrm>
              <a:off x="4820952" y="881744"/>
              <a:ext cx="3577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engineering &amp; licensing</a:t>
              </a:r>
            </a:p>
            <a:p>
              <a:r>
                <a:rPr lang="en-US" sz="1200" dirty="0"/>
                <a:t>Physics ‘size’ </a:t>
              </a:r>
              <a:r>
                <a:rPr lang="en-US" sz="1200" dirty="0" err="1"/>
                <a:t>scalings</a:t>
              </a:r>
              <a:r>
                <a:rPr lang="en-US" sz="1200" dirty="0"/>
                <a:t>. DMS projection</a:t>
              </a:r>
            </a:p>
            <a:p>
              <a:r>
                <a:rPr lang="en-US" sz="1200" dirty="0"/>
                <a:t>High power W divertor partial detachment</a:t>
              </a:r>
            </a:p>
            <a:p>
              <a:r>
                <a:rPr lang="en-US" sz="1200" dirty="0"/>
                <a:t>Opaque pedestal. Radiative optimization</a:t>
              </a:r>
            </a:p>
            <a:p>
              <a:r>
                <a:rPr lang="en-US" sz="1200" dirty="0"/>
                <a:t>Disruption avoidance</a:t>
              </a:r>
            </a:p>
            <a:p>
              <a:r>
                <a:rPr lang="en-US" sz="1200" dirty="0"/>
                <a:t>Self-heating &amp; </a:t>
              </a:r>
              <a:r>
                <a:rPr lang="en-US" sz="1200" dirty="0">
                  <a:latin typeface="Symbol" pitchFamily="2" charset="2"/>
                </a:rPr>
                <a:t>a</a:t>
              </a:r>
              <a:r>
                <a:rPr lang="en-US" sz="1200" dirty="0"/>
                <a:t> physics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CC60C77-38B1-BC4A-81A0-1531EA6E796B}"/>
              </a:ext>
            </a:extLst>
          </p:cNvPr>
          <p:cNvGrpSpPr/>
          <p:nvPr/>
        </p:nvGrpSpPr>
        <p:grpSpPr>
          <a:xfrm>
            <a:off x="5033046" y="2571501"/>
            <a:ext cx="3852197" cy="646331"/>
            <a:chOff x="5188662" y="2606666"/>
            <a:chExt cx="3852197" cy="64633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19037F-1627-C243-82CC-9257B58F86A6}"/>
                </a:ext>
              </a:extLst>
            </p:cNvPr>
            <p:cNvSpPr txBox="1"/>
            <p:nvPr/>
          </p:nvSpPr>
          <p:spPr>
            <a:xfrm>
              <a:off x="5188662" y="2656453"/>
              <a:ext cx="940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ITER TBM program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38E0B2-2E61-214F-B6A9-753AC1942F18}"/>
                </a:ext>
              </a:extLst>
            </p:cNvPr>
            <p:cNvSpPr txBox="1"/>
            <p:nvPr/>
          </p:nvSpPr>
          <p:spPr>
            <a:xfrm>
              <a:off x="6033435" y="2606666"/>
              <a:ext cx="3007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Breeder design</a:t>
              </a:r>
            </a:p>
            <a:p>
              <a:r>
                <a:rPr lang="en-US" sz="1200" dirty="0"/>
                <a:t>Low </a:t>
              </a:r>
              <a:r>
                <a:rPr lang="en-US" sz="1200" dirty="0" err="1"/>
                <a:t>dpa</a:t>
              </a:r>
              <a:r>
                <a:rPr lang="en-US" sz="1200" dirty="0"/>
                <a:t> tests</a:t>
              </a:r>
            </a:p>
            <a:p>
              <a:r>
                <a:rPr lang="en-US" sz="1200" dirty="0"/>
                <a:t>...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3F1F5F-A855-B246-AB8F-4A47B52C0F43}"/>
              </a:ext>
            </a:extLst>
          </p:cNvPr>
          <p:cNvGrpSpPr/>
          <p:nvPr/>
        </p:nvGrpSpPr>
        <p:grpSpPr>
          <a:xfrm>
            <a:off x="271627" y="3136737"/>
            <a:ext cx="3994732" cy="685351"/>
            <a:chOff x="253339" y="3197063"/>
            <a:chExt cx="3994732" cy="685351"/>
          </a:xfrm>
        </p:grpSpPr>
        <p:sp>
          <p:nvSpPr>
            <p:cNvPr id="98" name="Left-Right Arrow 97">
              <a:extLst>
                <a:ext uri="{FF2B5EF4-FFF2-40B4-BE49-F238E27FC236}">
                  <a16:creationId xmlns:a16="http://schemas.microsoft.com/office/drawing/2014/main" id="{9D416021-EB6F-AA48-BB3A-F2795D17372F}"/>
                </a:ext>
              </a:extLst>
            </p:cNvPr>
            <p:cNvSpPr/>
            <p:nvPr/>
          </p:nvSpPr>
          <p:spPr>
            <a:xfrm rot="5400000">
              <a:off x="1508402" y="3315580"/>
              <a:ext cx="685351" cy="448318"/>
            </a:xfrm>
            <a:prstGeom prst="leftRightArrow">
              <a:avLst>
                <a:gd name="adj1" fmla="val 54080"/>
                <a:gd name="adj2" fmla="val 35723"/>
              </a:avLst>
            </a:prstGeom>
            <a:solidFill>
              <a:srgbClr val="54C7F0">
                <a:alpha val="51000"/>
              </a:srgb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14645AA-E25D-6C40-A534-9283F2E312A0}"/>
                </a:ext>
              </a:extLst>
            </p:cNvPr>
            <p:cNvSpPr/>
            <p:nvPr/>
          </p:nvSpPr>
          <p:spPr>
            <a:xfrm>
              <a:off x="253339" y="3406300"/>
              <a:ext cx="3994732" cy="265558"/>
            </a:xfrm>
            <a:prstGeom prst="rect">
              <a:avLst/>
            </a:prstGeom>
            <a:gradFill>
              <a:gsLst>
                <a:gs pos="0">
                  <a:srgbClr val="AADEF0"/>
                </a:gs>
                <a:gs pos="52000">
                  <a:srgbClr val="AADE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EDB769-E514-284F-A42C-DD1C6EC1A07F}"/>
                </a:ext>
              </a:extLst>
            </p:cNvPr>
            <p:cNvSpPr txBox="1"/>
            <p:nvPr/>
          </p:nvSpPr>
          <p:spPr>
            <a:xfrm>
              <a:off x="279726" y="3392055"/>
              <a:ext cx="3456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</a:rPr>
                <a:t>Simulation</a:t>
              </a:r>
              <a:r>
                <a:rPr lang="en-US" sz="1300" dirty="0">
                  <a:solidFill>
                    <a:srgbClr val="002060"/>
                  </a:solidFill>
                </a:rPr>
                <a:t>  </a:t>
              </a:r>
              <a:r>
                <a:rPr lang="en-US" sz="1200" dirty="0">
                  <a:solidFill>
                    <a:srgbClr val="002060"/>
                  </a:solidFill>
                </a:rPr>
                <a:t>Nonlinear evolutions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078916-14B3-8D46-90A7-25059EFAA474}"/>
              </a:ext>
            </a:extLst>
          </p:cNvPr>
          <p:cNvSpPr txBox="1"/>
          <p:nvPr/>
        </p:nvSpPr>
        <p:spPr>
          <a:xfrm>
            <a:off x="527203" y="5520130"/>
            <a:ext cx="19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Engineering design and prototypes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912876-2A5E-9F4D-AC24-21957D0214A3}"/>
              </a:ext>
            </a:extLst>
          </p:cNvPr>
          <p:cNvSpPr txBox="1"/>
          <p:nvPr/>
        </p:nvSpPr>
        <p:spPr>
          <a:xfrm>
            <a:off x="2305669" y="5489670"/>
            <a:ext cx="254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Breeding concepts</a:t>
            </a:r>
          </a:p>
          <a:p>
            <a:r>
              <a:rPr lang="en-US" sz="1200" dirty="0"/>
              <a:t>Structural elements (joints, etc.)</a:t>
            </a:r>
            <a:br>
              <a:rPr lang="en-US" sz="1200" dirty="0"/>
            </a:br>
            <a:r>
              <a:rPr lang="en-US" sz="1200" dirty="0"/>
              <a:t>Stress analysis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3B621A6-22F6-9247-BBB6-5212C01DCFD0}"/>
              </a:ext>
            </a:extLst>
          </p:cNvPr>
          <p:cNvGrpSpPr/>
          <p:nvPr/>
        </p:nvGrpSpPr>
        <p:grpSpPr>
          <a:xfrm>
            <a:off x="164250" y="1571568"/>
            <a:ext cx="3871601" cy="1897870"/>
            <a:chOff x="164250" y="1580712"/>
            <a:chExt cx="3871601" cy="1897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34C259E-5FB8-1A46-BB21-1D8DF3462DDB}"/>
                </a:ext>
              </a:extLst>
            </p:cNvPr>
            <p:cNvGrpSpPr/>
            <p:nvPr/>
          </p:nvGrpSpPr>
          <p:grpSpPr>
            <a:xfrm>
              <a:off x="164250" y="1580712"/>
              <a:ext cx="1417171" cy="1605620"/>
              <a:chOff x="-21156" y="1458107"/>
              <a:chExt cx="1417171" cy="1605620"/>
            </a:xfrm>
          </p:grpSpPr>
          <p:pic>
            <p:nvPicPr>
              <p:cNvPr id="5" name="Picture 31">
                <a:extLst>
                  <a:ext uri="{FF2B5EF4-FFF2-40B4-BE49-F238E27FC236}">
                    <a16:creationId xmlns:a16="http://schemas.microsoft.com/office/drawing/2014/main" id="{9B98D10C-FD4E-F246-AC19-1FB5A6546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60"/>
              <a:stretch/>
            </p:blipFill>
            <p:spPr bwMode="auto">
              <a:xfrm>
                <a:off x="474229" y="1479632"/>
                <a:ext cx="858268" cy="682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F60664C-0334-8548-B9FB-226853250451}"/>
                  </a:ext>
                </a:extLst>
              </p:cNvPr>
              <p:cNvGrpSpPr/>
              <p:nvPr/>
            </p:nvGrpSpPr>
            <p:grpSpPr>
              <a:xfrm>
                <a:off x="461647" y="2249190"/>
                <a:ext cx="934368" cy="794529"/>
                <a:chOff x="921896" y="4355570"/>
                <a:chExt cx="1140643" cy="1080062"/>
              </a:xfrm>
            </p:grpSpPr>
            <p:grpSp>
              <p:nvGrpSpPr>
                <p:cNvPr id="11" name="Group 16">
                  <a:extLst>
                    <a:ext uri="{FF2B5EF4-FFF2-40B4-BE49-F238E27FC236}">
                      <a16:creationId xmlns:a16="http://schemas.microsoft.com/office/drawing/2014/main" id="{568D6F84-B701-F047-9B1B-AB9DF91172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8917" y="4355570"/>
                  <a:ext cx="975308" cy="970576"/>
                  <a:chOff x="5295900" y="1045188"/>
                  <a:chExt cx="1533786" cy="1638745"/>
                </a:xfrm>
              </p:grpSpPr>
              <p:pic>
                <p:nvPicPr>
                  <p:cNvPr id="13" name="Picture 5">
                    <a:extLst>
                      <a:ext uri="{FF2B5EF4-FFF2-40B4-BE49-F238E27FC236}">
                        <a16:creationId xmlns:a16="http://schemas.microsoft.com/office/drawing/2014/main" id="{EDA3D7FC-B567-8B43-B12E-004BB439B4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9753" r="9993" b="22699"/>
                  <a:stretch>
                    <a:fillRect/>
                  </a:stretch>
                </p:blipFill>
                <p:spPr bwMode="auto">
                  <a:xfrm>
                    <a:off x="5381133" y="1045188"/>
                    <a:ext cx="1448553" cy="16001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softEdge rad="38100"/>
                  </a:effectLst>
                </p:spPr>
              </p:pic>
              <p:sp>
                <p:nvSpPr>
                  <p:cNvPr id="14" name="Freeform 15">
                    <a:extLst>
                      <a:ext uri="{FF2B5EF4-FFF2-40B4-BE49-F238E27FC236}">
                        <a16:creationId xmlns:a16="http://schemas.microsoft.com/office/drawing/2014/main" id="{0E6E3A01-2CB7-3848-BCB1-6F104AE9E5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5900" y="2408767"/>
                    <a:ext cx="1460500" cy="275166"/>
                  </a:xfrm>
                  <a:custGeom>
                    <a:avLst/>
                    <a:gdLst>
                      <a:gd name="T0" fmla="*/ 1460500 w 1460500"/>
                      <a:gd name="T1" fmla="*/ 275166 h 275166"/>
                      <a:gd name="T2" fmla="*/ 1422400 w 1460500"/>
                      <a:gd name="T3" fmla="*/ 21166 h 275166"/>
                      <a:gd name="T4" fmla="*/ 1261533 w 1460500"/>
                      <a:gd name="T5" fmla="*/ 33866 h 275166"/>
                      <a:gd name="T6" fmla="*/ 1113367 w 1460500"/>
                      <a:gd name="T7" fmla="*/ 182033 h 275166"/>
                      <a:gd name="T8" fmla="*/ 986368 w 1460500"/>
                      <a:gd name="T9" fmla="*/ 238649 h 275166"/>
                      <a:gd name="T10" fmla="*/ 592667 w 1460500"/>
                      <a:gd name="T11" fmla="*/ 237066 h 275166"/>
                      <a:gd name="T12" fmla="*/ 325967 w 1460500"/>
                      <a:gd name="T13" fmla="*/ 211666 h 275166"/>
                      <a:gd name="T14" fmla="*/ 194733 w 1460500"/>
                      <a:gd name="T15" fmla="*/ 71966 h 275166"/>
                      <a:gd name="T16" fmla="*/ 105833 w 1460500"/>
                      <a:gd name="T17" fmla="*/ 0 h 275166"/>
                      <a:gd name="T18" fmla="*/ 0 w 1460500"/>
                      <a:gd name="T19" fmla="*/ 270933 h 275166"/>
                      <a:gd name="T20" fmla="*/ 1460500 w 1460500"/>
                      <a:gd name="T21" fmla="*/ 275166 h 27516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60500"/>
                      <a:gd name="T34" fmla="*/ 0 h 275166"/>
                      <a:gd name="T35" fmla="*/ 1460500 w 1460500"/>
                      <a:gd name="T36" fmla="*/ 275166 h 27516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60500" h="275166">
                        <a:moveTo>
                          <a:pt x="1460500" y="275166"/>
                        </a:moveTo>
                        <a:lnTo>
                          <a:pt x="1422400" y="21166"/>
                        </a:lnTo>
                        <a:cubicBezTo>
                          <a:pt x="1368787" y="25513"/>
                          <a:pt x="1315322" y="33866"/>
                          <a:pt x="1261533" y="33866"/>
                        </a:cubicBezTo>
                        <a:lnTo>
                          <a:pt x="1113367" y="182033"/>
                        </a:lnTo>
                        <a:lnTo>
                          <a:pt x="986368" y="238649"/>
                        </a:lnTo>
                        <a:lnTo>
                          <a:pt x="592667" y="237066"/>
                        </a:lnTo>
                        <a:lnTo>
                          <a:pt x="325967" y="211666"/>
                        </a:lnTo>
                        <a:lnTo>
                          <a:pt x="194733" y="71966"/>
                        </a:lnTo>
                        <a:lnTo>
                          <a:pt x="105833" y="0"/>
                        </a:lnTo>
                        <a:lnTo>
                          <a:pt x="0" y="270933"/>
                        </a:lnTo>
                        <a:lnTo>
                          <a:pt x="1460500" y="27516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2CF2E77-1939-744A-BAF9-93E0C263EA73}"/>
                    </a:ext>
                  </a:extLst>
                </p:cNvPr>
                <p:cNvSpPr/>
                <p:nvPr/>
              </p:nvSpPr>
              <p:spPr>
                <a:xfrm>
                  <a:off x="921896" y="4992572"/>
                  <a:ext cx="1140643" cy="443060"/>
                </a:xfrm>
                <a:custGeom>
                  <a:avLst/>
                  <a:gdLst>
                    <a:gd name="connsiteX0" fmla="*/ 895546 w 1140643"/>
                    <a:gd name="connsiteY0" fmla="*/ 113121 h 443060"/>
                    <a:gd name="connsiteX1" fmla="*/ 688157 w 1140643"/>
                    <a:gd name="connsiteY1" fmla="*/ 329938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18812 w 1140643"/>
                    <a:gd name="connsiteY2" fmla="*/ 30552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0643" h="443060">
                      <a:moveTo>
                        <a:pt x="895546" y="113121"/>
                      </a:moveTo>
                      <a:lnTo>
                        <a:pt x="691905" y="311200"/>
                      </a:lnTo>
                      <a:lnTo>
                        <a:pt x="318812" y="305521"/>
                      </a:lnTo>
                      <a:lnTo>
                        <a:pt x="47134" y="103695"/>
                      </a:lnTo>
                      <a:lnTo>
                        <a:pt x="0" y="348792"/>
                      </a:lnTo>
                      <a:lnTo>
                        <a:pt x="584462" y="443060"/>
                      </a:lnTo>
                      <a:lnTo>
                        <a:pt x="1140643" y="414779"/>
                      </a:lnTo>
                      <a:lnTo>
                        <a:pt x="1112363" y="0"/>
                      </a:lnTo>
                      <a:lnTo>
                        <a:pt x="895546" y="1131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" name="Picture 1">
                <a:extLst>
                  <a:ext uri="{FF2B5EF4-FFF2-40B4-BE49-F238E27FC236}">
                    <a16:creationId xmlns:a16="http://schemas.microsoft.com/office/drawing/2014/main" id="{200EF155-649C-C942-BF86-D61BDC574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156" y="2038902"/>
                <a:ext cx="738465" cy="356474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1AF90F-E60B-3841-8E19-7917E7631AE1}"/>
                  </a:ext>
                </a:extLst>
              </p:cNvPr>
              <p:cNvSpPr txBox="1"/>
              <p:nvPr/>
            </p:nvSpPr>
            <p:spPr>
              <a:xfrm>
                <a:off x="-11939" y="1458107"/>
                <a:ext cx="94076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/>
                  <a:t>DIII-D</a:t>
                </a:r>
                <a:br>
                  <a:rPr lang="en-US" sz="1300" b="1" dirty="0"/>
                </a:br>
                <a:r>
                  <a:rPr lang="en-US" sz="1300" b="1" dirty="0"/>
                  <a:t>AUG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283EBA-941A-694F-B53F-8CB5769CA51A}"/>
                  </a:ext>
                </a:extLst>
              </p:cNvPr>
              <p:cNvSpPr txBox="1"/>
              <p:nvPr/>
            </p:nvSpPr>
            <p:spPr>
              <a:xfrm>
                <a:off x="-21156" y="2602062"/>
                <a:ext cx="9407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MASTU</a:t>
                </a:r>
              </a:p>
              <a:p>
                <a:r>
                  <a:rPr lang="en-US" sz="1200" b="1" dirty="0"/>
                  <a:t>NSTX-U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04072B-AFEB-E646-A119-49C2596EFBF8}"/>
                  </a:ext>
                </a:extLst>
              </p:cNvPr>
              <p:cNvSpPr txBox="1"/>
              <p:nvPr/>
            </p:nvSpPr>
            <p:spPr>
              <a:xfrm>
                <a:off x="630597" y="2059414"/>
                <a:ext cx="746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Theory</a:t>
                </a:r>
                <a:endParaRPr lang="en-US" sz="1400" b="1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5F72D4-1EB8-5641-B36B-A80002F65E04}"/>
                </a:ext>
              </a:extLst>
            </p:cNvPr>
            <p:cNvSpPr txBox="1"/>
            <p:nvPr/>
          </p:nvSpPr>
          <p:spPr>
            <a:xfrm>
              <a:off x="1490752" y="1608839"/>
              <a:ext cx="2545099" cy="186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dirty="0"/>
                <a:t>Underlying physics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Steady state. Novel CD</a:t>
              </a:r>
              <a:br>
                <a:rPr lang="en-US" sz="1200" dirty="0"/>
              </a:br>
              <a:r>
                <a:rPr lang="en-US" sz="1200" dirty="0"/>
                <a:t>Transients. Disruption mitigation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Divertor science, closure </a:t>
              </a:r>
              <a:br>
                <a:rPr lang="en-US" sz="1200" dirty="0"/>
              </a:br>
              <a:r>
                <a:rPr lang="en-US" sz="1200" dirty="0"/>
                <a:t>&amp; magnetic geometry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Sample/tile tokamak tests</a:t>
              </a:r>
              <a:br>
                <a:rPr lang="en-US" sz="1200" dirty="0"/>
              </a:br>
              <a:r>
                <a:rPr lang="en-US" sz="1200" dirty="0"/>
                <a:t>Metal walls, liquid walls</a:t>
              </a:r>
            </a:p>
            <a:p>
              <a:endParaRPr lang="en-US" sz="1200" dirty="0"/>
            </a:p>
            <a:p>
              <a:endParaRPr lang="en-US" sz="1200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BC9F1EA-B05C-C444-9DFD-8CD7B5C1AF08}"/>
              </a:ext>
            </a:extLst>
          </p:cNvPr>
          <p:cNvGrpSpPr/>
          <p:nvPr/>
        </p:nvGrpSpPr>
        <p:grpSpPr>
          <a:xfrm>
            <a:off x="4367395" y="3261134"/>
            <a:ext cx="4700600" cy="1302921"/>
            <a:chOff x="4545811" y="3294587"/>
            <a:chExt cx="4700600" cy="130292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5DEE7C-2A15-FB48-BF87-1F668EDD7BAC}"/>
                </a:ext>
              </a:extLst>
            </p:cNvPr>
            <p:cNvSpPr txBox="1"/>
            <p:nvPr/>
          </p:nvSpPr>
          <p:spPr>
            <a:xfrm>
              <a:off x="4545811" y="3457437"/>
              <a:ext cx="11058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Sustained High Power Density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B15427-5E8D-144F-AB96-4FD52AD5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7741" y="3439188"/>
              <a:ext cx="839961" cy="91402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BDB943-5B31-684D-9D70-784AADF0F04A}"/>
                </a:ext>
              </a:extLst>
            </p:cNvPr>
            <p:cNvSpPr txBox="1"/>
            <p:nvPr/>
          </p:nvSpPr>
          <p:spPr>
            <a:xfrm>
              <a:off x="6301509" y="3294587"/>
              <a:ext cx="2944902" cy="130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200" dirty="0"/>
                <a:t>Steady state core: CD projection, high bootstrap &amp; thermal fractions, reactor pedestal &amp; transport</a:t>
              </a:r>
            </a:p>
            <a:p>
              <a:pPr>
                <a:spcBef>
                  <a:spcPts val="400"/>
                </a:spcBef>
              </a:pPr>
              <a:r>
                <a:rPr lang="en-US" sz="1200" dirty="0"/>
                <a:t>High flux divertor, hot walls: recycling particle control, core compatibility</a:t>
              </a:r>
            </a:p>
            <a:p>
              <a:pPr>
                <a:spcBef>
                  <a:spcPts val="400"/>
                </a:spcBef>
              </a:pPr>
              <a:r>
                <a:rPr lang="en-US" sz="1200" dirty="0"/>
                <a:t>Component tests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F02ACE8-D1D4-D649-9131-E9A0DF8421C1}"/>
                </a:ext>
              </a:extLst>
            </p:cNvPr>
            <p:cNvSpPr txBox="1"/>
            <p:nvPr/>
          </p:nvSpPr>
          <p:spPr>
            <a:xfrm>
              <a:off x="5494041" y="4311268"/>
              <a:ext cx="451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I4,8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2BFC261-6154-1D45-86A5-F5DCB3F98D2C}"/>
              </a:ext>
            </a:extLst>
          </p:cNvPr>
          <p:cNvGrpSpPr/>
          <p:nvPr/>
        </p:nvGrpSpPr>
        <p:grpSpPr>
          <a:xfrm>
            <a:off x="6993004" y="5808647"/>
            <a:ext cx="2223097" cy="732617"/>
            <a:chOff x="4791368" y="5869302"/>
            <a:chExt cx="2223097" cy="7326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3ED781-893B-F54B-89A0-C0F68C1F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368" y="5869302"/>
              <a:ext cx="723395" cy="73261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39042D-8828-CB4A-BABC-A5BA81CDF3A7}"/>
                </a:ext>
              </a:extLst>
            </p:cNvPr>
            <p:cNvSpPr txBox="1"/>
            <p:nvPr/>
          </p:nvSpPr>
          <p:spPr>
            <a:xfrm>
              <a:off x="5437137" y="5884481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CFETR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F95E6B-0E96-EB4D-B771-628A94F75C08}"/>
                </a:ext>
              </a:extLst>
            </p:cNvPr>
            <p:cNvSpPr txBox="1"/>
            <p:nvPr/>
          </p:nvSpPr>
          <p:spPr>
            <a:xfrm>
              <a:off x="5492653" y="6112092"/>
              <a:ext cx="1521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materials</a:t>
              </a:r>
            </a:p>
            <a:p>
              <a:r>
                <a:rPr lang="en-US" sz="1200" dirty="0"/>
                <a:t>Component tests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F51093E-31E5-B14A-80E8-6744FC06CC7E}"/>
              </a:ext>
            </a:extLst>
          </p:cNvPr>
          <p:cNvSpPr txBox="1"/>
          <p:nvPr/>
        </p:nvSpPr>
        <p:spPr>
          <a:xfrm>
            <a:off x="574169" y="4164722"/>
            <a:ext cx="112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PISCES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C0A9852-301E-0A48-9B7A-0AECB972C27D}"/>
              </a:ext>
            </a:extLst>
          </p:cNvPr>
          <p:cNvCxnSpPr/>
          <p:nvPr/>
        </p:nvCxnSpPr>
        <p:spPr>
          <a:xfrm>
            <a:off x="2347670" y="4401238"/>
            <a:ext cx="0" cy="34936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19CCBED-C77C-7B4E-B7C3-EA687B3DC8FD}"/>
              </a:ext>
            </a:extLst>
          </p:cNvPr>
          <p:cNvSpPr txBox="1"/>
          <p:nvPr/>
        </p:nvSpPr>
        <p:spPr>
          <a:xfrm>
            <a:off x="615187" y="4716254"/>
            <a:ext cx="10763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TPE </a:t>
            </a:r>
            <a:r>
              <a:rPr lang="en-US" sz="1100" dirty="0"/>
              <a:t>T ret</a:t>
            </a:r>
          </a:p>
          <a:p>
            <a:r>
              <a:rPr lang="en-US" sz="1100" dirty="0" err="1"/>
              <a:t>Hipher</a:t>
            </a:r>
            <a:endParaRPr lang="en-US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AD9105-C896-7249-949D-9650EAD42335}"/>
              </a:ext>
            </a:extLst>
          </p:cNvPr>
          <p:cNvSpPr txBox="1"/>
          <p:nvPr/>
        </p:nvSpPr>
        <p:spPr>
          <a:xfrm>
            <a:off x="2596036" y="4698192"/>
            <a:ext cx="1583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Low </a:t>
            </a:r>
            <a:r>
              <a:rPr lang="en-US" sz="1100" dirty="0" err="1"/>
              <a:t>dpa</a:t>
            </a:r>
            <a:r>
              <a:rPr lang="en-US" sz="1100" dirty="0"/>
              <a:t> tests:</a:t>
            </a:r>
            <a:br>
              <a:rPr lang="en-US" sz="1100" dirty="0"/>
            </a:br>
            <a:r>
              <a:rPr lang="en-US" sz="1100" dirty="0"/>
              <a:t>structure, blankets</a:t>
            </a:r>
            <a:br>
              <a:rPr lang="en-US" sz="1100" dirty="0"/>
            </a:br>
            <a:r>
              <a:rPr lang="en-US" sz="1100" dirty="0"/>
              <a:t>embrittle, </a:t>
            </a:r>
            <a:r>
              <a:rPr lang="en-US" sz="1100" dirty="0" err="1"/>
              <a:t>swel</a:t>
            </a:r>
            <a:r>
              <a:rPr lang="en-US" sz="1100" dirty="0"/>
              <a:t>, trap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2941586-B840-2747-AA81-B7155E1D04B6}"/>
              </a:ext>
            </a:extLst>
          </p:cNvPr>
          <p:cNvCxnSpPr/>
          <p:nvPr/>
        </p:nvCxnSpPr>
        <p:spPr>
          <a:xfrm>
            <a:off x="3137083" y="5238305"/>
            <a:ext cx="0" cy="34936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E5F0EF7-6C81-354B-867A-E36796212124}"/>
              </a:ext>
            </a:extLst>
          </p:cNvPr>
          <p:cNvSpPr txBox="1"/>
          <p:nvPr/>
        </p:nvSpPr>
        <p:spPr>
          <a:xfrm>
            <a:off x="4077441" y="5457764"/>
            <a:ext cx="168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Liquid concepts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2112D12-C253-AF45-A0BB-E9D8E4DE6ADB}"/>
              </a:ext>
            </a:extLst>
          </p:cNvPr>
          <p:cNvSpPr txBox="1"/>
          <p:nvPr/>
        </p:nvSpPr>
        <p:spPr>
          <a:xfrm>
            <a:off x="1706124" y="6042681"/>
            <a:ext cx="2545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Advanced manufacturing</a:t>
            </a:r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70638D50-823C-1F41-B9B4-2FDDB2AF38A6}"/>
              </a:ext>
            </a:extLst>
          </p:cNvPr>
          <p:cNvSpPr/>
          <p:nvPr/>
        </p:nvSpPr>
        <p:spPr>
          <a:xfrm flipH="1">
            <a:off x="6137992" y="3898145"/>
            <a:ext cx="2736542" cy="1091233"/>
          </a:xfrm>
          <a:prstGeom prst="arc">
            <a:avLst>
              <a:gd name="adj1" fmla="val 7428109"/>
              <a:gd name="adj2" fmla="val 10517173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EC5BE9A1-C3A3-F341-9C4A-385A01AB3E31}"/>
              </a:ext>
            </a:extLst>
          </p:cNvPr>
          <p:cNvSpPr/>
          <p:nvPr/>
        </p:nvSpPr>
        <p:spPr>
          <a:xfrm flipH="1" flipV="1">
            <a:off x="6281484" y="2050143"/>
            <a:ext cx="2736542" cy="1275977"/>
          </a:xfrm>
          <a:prstGeom prst="arc">
            <a:avLst>
              <a:gd name="adj1" fmla="val 7846077"/>
              <a:gd name="adj2" fmla="val 10517173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29DB9A7B-5500-E94C-9CBD-0F3B87DEAF4F}"/>
              </a:ext>
            </a:extLst>
          </p:cNvPr>
          <p:cNvSpPr/>
          <p:nvPr/>
        </p:nvSpPr>
        <p:spPr>
          <a:xfrm flipH="1">
            <a:off x="7229274" y="3146353"/>
            <a:ext cx="1919190" cy="736924"/>
          </a:xfrm>
          <a:prstGeom prst="arc">
            <a:avLst>
              <a:gd name="adj1" fmla="val 4960194"/>
              <a:gd name="adj2" fmla="val 9942684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FA7D28D4-A0EA-0848-82AF-F7DBC60EBD3C}"/>
              </a:ext>
            </a:extLst>
          </p:cNvPr>
          <p:cNvSpPr/>
          <p:nvPr/>
        </p:nvSpPr>
        <p:spPr>
          <a:xfrm flipH="1" flipV="1">
            <a:off x="6966689" y="2787907"/>
            <a:ext cx="1919190" cy="651250"/>
          </a:xfrm>
          <a:prstGeom prst="arc">
            <a:avLst>
              <a:gd name="adj1" fmla="val 4960194"/>
              <a:gd name="adj2" fmla="val 9942684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7829BE0-CF20-4643-93E6-EFD5420CD38B}"/>
              </a:ext>
            </a:extLst>
          </p:cNvPr>
          <p:cNvSpPr txBox="1"/>
          <p:nvPr/>
        </p:nvSpPr>
        <p:spPr>
          <a:xfrm>
            <a:off x="699604" y="925720"/>
            <a:ext cx="30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337F51D-A01A-C54B-939B-261307EBFE75}"/>
              </a:ext>
            </a:extLst>
          </p:cNvPr>
          <p:cNvSpPr txBox="1"/>
          <p:nvPr/>
        </p:nvSpPr>
        <p:spPr>
          <a:xfrm>
            <a:off x="6088577" y="5475186"/>
            <a:ext cx="168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Pilot Full Design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0A8283-6636-524F-A0E7-AD7EA640BD05}"/>
              </a:ext>
            </a:extLst>
          </p:cNvPr>
          <p:cNvSpPr txBox="1"/>
          <p:nvPr/>
        </p:nvSpPr>
        <p:spPr>
          <a:xfrm>
            <a:off x="4789261" y="4696068"/>
            <a:ext cx="1680129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/>
              <a:t>Compact </a:t>
            </a:r>
            <a:br>
              <a:rPr lang="en-US" sz="1400" b="1" dirty="0"/>
            </a:br>
            <a:r>
              <a:rPr lang="en-US" sz="1400" b="1" dirty="0"/>
              <a:t>VNS</a:t>
            </a:r>
            <a:r>
              <a:rPr lang="en-US" b="1" dirty="0"/>
              <a:t> </a:t>
            </a:r>
          </a:p>
          <a:p>
            <a:r>
              <a:rPr lang="en-US" sz="1000" dirty="0"/>
              <a:t>GDT ST </a:t>
            </a:r>
            <a:r>
              <a:rPr lang="en-US" sz="1000" dirty="0" err="1"/>
              <a:t>etc</a:t>
            </a:r>
            <a:endParaRPr lang="en-US" sz="1200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69E096C-E9AE-404E-AF85-B8614B8B441A}"/>
              </a:ext>
            </a:extLst>
          </p:cNvPr>
          <p:cNvGrpSpPr/>
          <p:nvPr/>
        </p:nvGrpSpPr>
        <p:grpSpPr>
          <a:xfrm>
            <a:off x="9042838" y="1651674"/>
            <a:ext cx="3221877" cy="4160141"/>
            <a:chOff x="9087442" y="1651674"/>
            <a:chExt cx="3221877" cy="4160141"/>
          </a:xfrm>
        </p:grpSpPr>
        <p:pic>
          <p:nvPicPr>
            <p:cNvPr id="29" name="Picture 4" descr="fig">
              <a:extLst>
                <a:ext uri="{FF2B5EF4-FFF2-40B4-BE49-F238E27FC236}">
                  <a16:creationId xmlns:a16="http://schemas.microsoft.com/office/drawing/2014/main" id="{9F6B4950-D338-5A40-B3DD-2CEAFF86F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alphaModFix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5143" y="2271479"/>
              <a:ext cx="2130840" cy="146980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B1866B-706F-064F-B5A3-07AEEED25C6C}"/>
                </a:ext>
              </a:extLst>
            </p:cNvPr>
            <p:cNvSpPr txBox="1"/>
            <p:nvPr/>
          </p:nvSpPr>
          <p:spPr>
            <a:xfrm>
              <a:off x="9087442" y="1651674"/>
              <a:ext cx="2875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Compact U.S. Pilot Plant Integrated Nuclear Test Facility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A9A680-1F98-C249-BF3C-4BB06F6BBDFE}"/>
                </a:ext>
              </a:extLst>
            </p:cNvPr>
            <p:cNvSpPr txBox="1"/>
            <p:nvPr/>
          </p:nvSpPr>
          <p:spPr>
            <a:xfrm>
              <a:off x="10279960" y="4306796"/>
              <a:ext cx="188973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b="1" dirty="0"/>
                <a:t>Nuclear Optimization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Breeding technology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Component testing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(Wall/breeder </a:t>
              </a:r>
              <a:br>
                <a:rPr lang="en-US" sz="1200" dirty="0"/>
              </a:br>
              <a:r>
                <a:rPr lang="en-US" sz="1200" dirty="0"/>
                <a:t>change outs)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D8C8B75-E9BC-6848-BF88-39F885E39A6F}"/>
                </a:ext>
              </a:extLst>
            </p:cNvPr>
            <p:cNvPicPr/>
            <p:nvPr/>
          </p:nvPicPr>
          <p:blipFill rotWithShape="1">
            <a:blip r:embed="rId10"/>
            <a:srcRect l="60496"/>
            <a:stretch/>
          </p:blipFill>
          <p:spPr>
            <a:xfrm>
              <a:off x="9129146" y="3752437"/>
              <a:ext cx="2679991" cy="541123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F48E861-A496-644D-8326-90BA0A0B5202}"/>
                </a:ext>
              </a:extLst>
            </p:cNvPr>
            <p:cNvSpPr txBox="1"/>
            <p:nvPr/>
          </p:nvSpPr>
          <p:spPr>
            <a:xfrm>
              <a:off x="9103325" y="4311404"/>
              <a:ext cx="1226306" cy="150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b="1" dirty="0"/>
                <a:t>Performance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Licensing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Heat </a:t>
              </a:r>
              <a:br>
                <a:rPr lang="en-US" sz="1200" dirty="0"/>
              </a:br>
              <a:r>
                <a:rPr lang="en-US" sz="1200" dirty="0"/>
                <a:t>extraction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Divertor confirmation</a:t>
              </a:r>
            </a:p>
            <a:p>
              <a:endParaRPr lang="en-US" sz="1200" dirty="0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47C93C6-4A49-4C42-8CCF-4E1718253B40}"/>
                </a:ext>
              </a:extLst>
            </p:cNvPr>
            <p:cNvPicPr/>
            <p:nvPr/>
          </p:nvPicPr>
          <p:blipFill rotWithShape="1">
            <a:blip r:embed="rId10"/>
            <a:srcRect l="70870" t="19439" r="24710" b="12087"/>
            <a:stretch/>
          </p:blipFill>
          <p:spPr>
            <a:xfrm>
              <a:off x="11367855" y="3849176"/>
              <a:ext cx="289931" cy="39029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083F11E-9D33-284A-911B-70404A5767EF}"/>
                </a:ext>
              </a:extLst>
            </p:cNvPr>
            <p:cNvSpPr txBox="1"/>
            <p:nvPr/>
          </p:nvSpPr>
          <p:spPr>
            <a:xfrm>
              <a:off x="11537302" y="3711104"/>
              <a:ext cx="77201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C00000"/>
                  </a:solidFill>
                </a:rPr>
                <a:t>Close Fuel Cycle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29E6BDFD-68CF-8E4D-8DD8-06F37BE76230}"/>
              </a:ext>
            </a:extLst>
          </p:cNvPr>
          <p:cNvSpPr txBox="1"/>
          <p:nvPr/>
        </p:nvSpPr>
        <p:spPr>
          <a:xfrm>
            <a:off x="5735774" y="4703952"/>
            <a:ext cx="1994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Test breeding concepts</a:t>
            </a:r>
          </a:p>
          <a:p>
            <a:r>
              <a:rPr lang="en-US" sz="1100" dirty="0"/>
              <a:t>Nuclear components</a:t>
            </a:r>
            <a:br>
              <a:rPr lang="en-US" sz="1100" dirty="0"/>
            </a:br>
            <a:r>
              <a:rPr lang="en-US" sz="1100" dirty="0"/>
              <a:t>High </a:t>
            </a:r>
            <a:r>
              <a:rPr lang="en-US" sz="1100" dirty="0" err="1"/>
              <a:t>dpa</a:t>
            </a:r>
            <a:r>
              <a:rPr lang="en-US" sz="1100" dirty="0"/>
              <a:t> 14MeV </a:t>
            </a:r>
            <a:r>
              <a:rPr lang="en-US" sz="1100" dirty="0" err="1"/>
              <a:t>evoln</a:t>
            </a:r>
            <a:endParaRPr lang="en-US" sz="11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92D31C7-7FD1-3349-A244-CEBE8381771B}"/>
              </a:ext>
            </a:extLst>
          </p:cNvPr>
          <p:cNvSpPr txBox="1"/>
          <p:nvPr/>
        </p:nvSpPr>
        <p:spPr>
          <a:xfrm>
            <a:off x="4888950" y="5722600"/>
            <a:ext cx="192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 extraction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102766F-5324-1B44-A8BE-41F5058A73E1}"/>
              </a:ext>
            </a:extLst>
          </p:cNvPr>
          <p:cNvGrpSpPr/>
          <p:nvPr/>
        </p:nvGrpSpPr>
        <p:grpSpPr>
          <a:xfrm>
            <a:off x="252375" y="6247933"/>
            <a:ext cx="5351412" cy="307777"/>
            <a:chOff x="419843" y="4160621"/>
            <a:chExt cx="5351412" cy="615554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6135E8B-D86D-7E46-A515-650A611E750D}"/>
                </a:ext>
              </a:extLst>
            </p:cNvPr>
            <p:cNvSpPr/>
            <p:nvPr/>
          </p:nvSpPr>
          <p:spPr>
            <a:xfrm>
              <a:off x="454985" y="4271105"/>
              <a:ext cx="5121164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CEB8A9A-E8CC-3C44-B669-F35330AC5089}"/>
                </a:ext>
              </a:extLst>
            </p:cNvPr>
            <p:cNvSpPr txBox="1"/>
            <p:nvPr/>
          </p:nvSpPr>
          <p:spPr>
            <a:xfrm>
              <a:off x="419843" y="4160621"/>
              <a:ext cx="487517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HTS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EB70D7A-4CCC-5441-AE33-4A743D59D363}"/>
                </a:ext>
              </a:extLst>
            </p:cNvPr>
            <p:cNvSpPr txBox="1"/>
            <p:nvPr/>
          </p:nvSpPr>
          <p:spPr>
            <a:xfrm>
              <a:off x="925628" y="4216791"/>
              <a:ext cx="152181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Joints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A8AF2F9-40C4-FD4A-94B1-C74BC4767CAA}"/>
                </a:ext>
              </a:extLst>
            </p:cNvPr>
            <p:cNvSpPr txBox="1"/>
            <p:nvPr/>
          </p:nvSpPr>
          <p:spPr>
            <a:xfrm>
              <a:off x="2095116" y="4205931"/>
              <a:ext cx="152181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Coils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D51960-59A3-4C49-9D45-5E71C37C0579}"/>
                </a:ext>
              </a:extLst>
            </p:cNvPr>
            <p:cNvSpPr txBox="1"/>
            <p:nvPr/>
          </p:nvSpPr>
          <p:spPr>
            <a:xfrm>
              <a:off x="4249443" y="4224093"/>
              <a:ext cx="152181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SPARC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D55293B-D0B9-4743-B71C-934F1F93251C}"/>
              </a:ext>
            </a:extLst>
          </p:cNvPr>
          <p:cNvGrpSpPr/>
          <p:nvPr/>
        </p:nvGrpSpPr>
        <p:grpSpPr>
          <a:xfrm>
            <a:off x="9980031" y="6000585"/>
            <a:ext cx="1577328" cy="702162"/>
            <a:chOff x="8645807" y="6168195"/>
            <a:chExt cx="1577328" cy="702162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686F9F7-AC16-4247-B6BB-59B04CF15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r="22348"/>
            <a:stretch/>
          </p:blipFill>
          <p:spPr>
            <a:xfrm>
              <a:off x="9665895" y="6168195"/>
              <a:ext cx="506802" cy="702162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317E2F6-E9B7-4945-ADAA-0850B73BFD43}"/>
                </a:ext>
              </a:extLst>
            </p:cNvPr>
            <p:cNvSpPr txBox="1"/>
            <p:nvPr/>
          </p:nvSpPr>
          <p:spPr>
            <a:xfrm>
              <a:off x="8701323" y="6562580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EU-DEMO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D6CDED-FA4F-F547-9E48-EFB31837171A}"/>
                </a:ext>
              </a:extLst>
            </p:cNvPr>
            <p:cNvSpPr txBox="1"/>
            <p:nvPr/>
          </p:nvSpPr>
          <p:spPr>
            <a:xfrm>
              <a:off x="8645807" y="6321490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Larger path</a:t>
              </a:r>
            </a:p>
          </p:txBody>
        </p:sp>
      </p:grpSp>
      <p:sp>
        <p:nvSpPr>
          <p:cNvPr id="120" name="Arc 119">
            <a:extLst>
              <a:ext uri="{FF2B5EF4-FFF2-40B4-BE49-F238E27FC236}">
                <a16:creationId xmlns:a16="http://schemas.microsoft.com/office/drawing/2014/main" id="{6279B8DD-64AD-D845-AF12-9DC82396A171}"/>
              </a:ext>
            </a:extLst>
          </p:cNvPr>
          <p:cNvSpPr/>
          <p:nvPr/>
        </p:nvSpPr>
        <p:spPr>
          <a:xfrm flipH="1">
            <a:off x="10424537" y="5454675"/>
            <a:ext cx="3647858" cy="1062783"/>
          </a:xfrm>
          <a:prstGeom prst="arc">
            <a:avLst>
              <a:gd name="adj1" fmla="val 1828617"/>
              <a:gd name="adj2" fmla="val 4603682"/>
            </a:avLst>
          </a:prstGeom>
          <a:ln w="76200">
            <a:solidFill>
              <a:schemeClr val="bg1">
                <a:lumMod val="75000"/>
                <a:alpha val="53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09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884816-98F6-5A4D-9696-3C7DF2FC1EDE}"/>
              </a:ext>
            </a:extLst>
          </p:cNvPr>
          <p:cNvSpPr/>
          <p:nvPr/>
        </p:nvSpPr>
        <p:spPr>
          <a:xfrm>
            <a:off x="9675" y="5930694"/>
            <a:ext cx="1845929" cy="936943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E7DED77-6D6C-D94E-B624-4FA572094A1E}"/>
              </a:ext>
            </a:extLst>
          </p:cNvPr>
          <p:cNvGrpSpPr/>
          <p:nvPr/>
        </p:nvGrpSpPr>
        <p:grpSpPr>
          <a:xfrm>
            <a:off x="225748" y="6607807"/>
            <a:ext cx="11899347" cy="311530"/>
            <a:chOff x="419843" y="4160621"/>
            <a:chExt cx="6199188" cy="623060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2A5F313-2C0F-F04B-AA15-0692DF668E30}"/>
                </a:ext>
              </a:extLst>
            </p:cNvPr>
            <p:cNvSpPr/>
            <p:nvPr/>
          </p:nvSpPr>
          <p:spPr>
            <a:xfrm>
              <a:off x="454985" y="4271105"/>
              <a:ext cx="6164046" cy="414772"/>
            </a:xfrm>
            <a:prstGeom prst="rect">
              <a:avLst/>
            </a:prstGeom>
            <a:gradFill>
              <a:gsLst>
                <a:gs pos="0">
                  <a:srgbClr val="7AC827"/>
                </a:gs>
                <a:gs pos="37000">
                  <a:schemeClr val="accent3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FE81EB3-BAC0-B847-86D9-052C0DE0F204}"/>
                </a:ext>
              </a:extLst>
            </p:cNvPr>
            <p:cNvSpPr txBox="1"/>
            <p:nvPr/>
          </p:nvSpPr>
          <p:spPr>
            <a:xfrm>
              <a:off x="419843" y="4160621"/>
              <a:ext cx="86473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Config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0568225-F772-424C-A02C-BAA80C714CE8}"/>
                </a:ext>
              </a:extLst>
            </p:cNvPr>
            <p:cNvSpPr txBox="1"/>
            <p:nvPr/>
          </p:nvSpPr>
          <p:spPr>
            <a:xfrm>
              <a:off x="1897145" y="4229683"/>
              <a:ext cx="3189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QAX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20E65F7-C0DC-6C4D-83E7-661B179F1DB5}"/>
                </a:ext>
              </a:extLst>
            </p:cNvPr>
            <p:cNvSpPr txBox="1"/>
            <p:nvPr/>
          </p:nvSpPr>
          <p:spPr>
            <a:xfrm>
              <a:off x="3461300" y="4224909"/>
              <a:ext cx="15218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Big QAX</a:t>
              </a: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7839CAA1-D169-DE45-82D0-8663D8AB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84" y="4455041"/>
            <a:ext cx="780372" cy="30884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BA31CC50-CF97-9D4D-8237-27351F510D6B}"/>
              </a:ext>
            </a:extLst>
          </p:cNvPr>
          <p:cNvGrpSpPr/>
          <p:nvPr/>
        </p:nvGrpSpPr>
        <p:grpSpPr>
          <a:xfrm>
            <a:off x="239465" y="4592412"/>
            <a:ext cx="8992655" cy="801033"/>
            <a:chOff x="441780" y="4207847"/>
            <a:chExt cx="4291605" cy="56859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6FB07B-A8EE-5344-A066-676D035F4349}"/>
                </a:ext>
              </a:extLst>
            </p:cNvPr>
            <p:cNvSpPr/>
            <p:nvPr/>
          </p:nvSpPr>
          <p:spPr>
            <a:xfrm>
              <a:off x="454985" y="4271105"/>
              <a:ext cx="4278400" cy="461318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4EA2511-31F9-0C48-8C08-CF01572DEF68}"/>
                </a:ext>
              </a:extLst>
            </p:cNvPr>
            <p:cNvSpPr txBox="1"/>
            <p:nvPr/>
          </p:nvSpPr>
          <p:spPr>
            <a:xfrm rot="16200000">
              <a:off x="322297" y="4327330"/>
              <a:ext cx="568598" cy="3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Nuc</a:t>
              </a:r>
              <a:endParaRPr lang="en-US" sz="1400" b="1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344DD8-0603-2C4C-B68E-3CF3DA796EEE}"/>
              </a:ext>
            </a:extLst>
          </p:cNvPr>
          <p:cNvGrpSpPr/>
          <p:nvPr/>
        </p:nvGrpSpPr>
        <p:grpSpPr>
          <a:xfrm>
            <a:off x="252577" y="5396933"/>
            <a:ext cx="8715716" cy="801033"/>
            <a:chOff x="441780" y="4207847"/>
            <a:chExt cx="4291605" cy="56859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0A5685-5977-A74A-B7DD-6803DB8434DB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4937CF2-18DA-0345-8B19-02E510F7562E}"/>
                </a:ext>
              </a:extLst>
            </p:cNvPr>
            <p:cNvSpPr txBox="1"/>
            <p:nvPr/>
          </p:nvSpPr>
          <p:spPr>
            <a:xfrm rot="16200000">
              <a:off x="322297" y="4327330"/>
              <a:ext cx="568598" cy="3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AE083F-CC11-A94D-9B3F-C9B77B446404}"/>
              </a:ext>
            </a:extLst>
          </p:cNvPr>
          <p:cNvGrpSpPr/>
          <p:nvPr/>
        </p:nvGrpSpPr>
        <p:grpSpPr>
          <a:xfrm>
            <a:off x="252375" y="3782541"/>
            <a:ext cx="4008535" cy="801033"/>
            <a:chOff x="440202" y="4207848"/>
            <a:chExt cx="4293183" cy="56859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E53DDFD-E12E-674F-BD47-1A8C32B080EA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D98119-97F5-D249-ABE0-E5A431EF291E}"/>
                </a:ext>
              </a:extLst>
            </p:cNvPr>
            <p:cNvSpPr txBox="1"/>
            <p:nvPr/>
          </p:nvSpPr>
          <p:spPr>
            <a:xfrm rot="16200000">
              <a:off x="237501" y="4410549"/>
              <a:ext cx="568598" cy="16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PMI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598B38E-2430-8740-96BC-F5A6D173C6B1}"/>
              </a:ext>
            </a:extLst>
          </p:cNvPr>
          <p:cNvSpPr txBox="1"/>
          <p:nvPr/>
        </p:nvSpPr>
        <p:spPr>
          <a:xfrm>
            <a:off x="590838" y="3885263"/>
            <a:ext cx="140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Magnum PSI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C3076C-68B5-0B45-8103-82A6813EC1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617" y="175275"/>
            <a:ext cx="11879383" cy="492991"/>
          </a:xfrm>
        </p:spPr>
        <p:txBody>
          <a:bodyPr/>
          <a:lstStyle/>
          <a:p>
            <a:r>
              <a:rPr lang="en-US" dirty="0"/>
              <a:t>Integrated Facilities Roadmap and Mission Elements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931E0F-0943-3F46-95C4-52B8B5B8C6BB}"/>
              </a:ext>
            </a:extLst>
          </p:cNvPr>
          <p:cNvSpPr txBox="1"/>
          <p:nvPr/>
        </p:nvSpPr>
        <p:spPr>
          <a:xfrm>
            <a:off x="2010614" y="4132688"/>
            <a:ext cx="112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MPEX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6A39CF-4CBB-A34B-8F2A-398C701D314E}"/>
              </a:ext>
            </a:extLst>
          </p:cNvPr>
          <p:cNvSpPr txBox="1"/>
          <p:nvPr/>
        </p:nvSpPr>
        <p:spPr>
          <a:xfrm>
            <a:off x="1699243" y="4634594"/>
            <a:ext cx="127501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FPNS</a:t>
            </a:r>
            <a:r>
              <a:rPr lang="en-US" sz="1200" b="1" dirty="0"/>
              <a:t> </a:t>
            </a:r>
            <a:r>
              <a:rPr lang="en-US" sz="900" dirty="0"/>
              <a:t>14MeV</a:t>
            </a:r>
            <a:br>
              <a:rPr lang="en-US" sz="1400" b="1" dirty="0"/>
            </a:br>
            <a:r>
              <a:rPr lang="en-US" sz="900" dirty="0"/>
              <a:t>AFNS, Phoenix</a:t>
            </a:r>
            <a:br>
              <a:rPr lang="en-US" sz="900" dirty="0"/>
            </a:br>
            <a:r>
              <a:rPr lang="en-US" sz="900" dirty="0"/>
              <a:t>spallation, GDT</a:t>
            </a:r>
            <a:br>
              <a:rPr lang="en-US" sz="900" dirty="0"/>
            </a:br>
            <a:r>
              <a:rPr lang="en-US" sz="900" dirty="0"/>
              <a:t>10dpa 50cm</a:t>
            </a:r>
            <a:r>
              <a:rPr lang="en-US" sz="900" baseline="30000" dirty="0"/>
              <a:t>3</a:t>
            </a:r>
            <a:endParaRPr lang="en-US" sz="1400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06A477-4B12-9842-BA93-654494940BCE}"/>
              </a:ext>
            </a:extLst>
          </p:cNvPr>
          <p:cNvSpPr txBox="1"/>
          <p:nvPr/>
        </p:nvSpPr>
        <p:spPr>
          <a:xfrm>
            <a:off x="862417" y="939150"/>
            <a:ext cx="878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EAST, C-P: </a:t>
            </a:r>
            <a:r>
              <a:rPr lang="en-US" sz="1300" dirty="0"/>
              <a:t>Long pulse wall evolution studies, wear, equilibration, metal and flowing walls,</a:t>
            </a:r>
            <a:endParaRPr lang="en-US" sz="13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7983B8-CC61-C540-97BB-4E27F0150DD9}"/>
              </a:ext>
            </a:extLst>
          </p:cNvPr>
          <p:cNvGrpSpPr/>
          <p:nvPr/>
        </p:nvGrpSpPr>
        <p:grpSpPr>
          <a:xfrm>
            <a:off x="3713962" y="1299948"/>
            <a:ext cx="5203705" cy="1277045"/>
            <a:chOff x="3194751" y="881744"/>
            <a:chExt cx="5203705" cy="1277045"/>
          </a:xfrm>
        </p:grpSpPr>
        <p:pic>
          <p:nvPicPr>
            <p:cNvPr id="40" name="Picture 6" descr="iter_plasma_med.jpg">
              <a:extLst>
                <a:ext uri="{FF2B5EF4-FFF2-40B4-BE49-F238E27FC236}">
                  <a16:creationId xmlns:a16="http://schemas.microsoft.com/office/drawing/2014/main" id="{A4CC29F7-0B93-AE4C-B47C-45E62E0E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763" y="927105"/>
              <a:ext cx="1275869" cy="123168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FDE357-6186-DF47-85A8-9054E9D0DCCE}"/>
                </a:ext>
              </a:extLst>
            </p:cNvPr>
            <p:cNvSpPr txBox="1"/>
            <p:nvPr/>
          </p:nvSpPr>
          <p:spPr>
            <a:xfrm>
              <a:off x="3194751" y="1011822"/>
              <a:ext cx="940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ITER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0FEBC5-920C-1449-A58E-8DE335FBEFA7}"/>
                </a:ext>
              </a:extLst>
            </p:cNvPr>
            <p:cNvSpPr txBox="1"/>
            <p:nvPr/>
          </p:nvSpPr>
          <p:spPr>
            <a:xfrm>
              <a:off x="4820952" y="881744"/>
              <a:ext cx="3577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engineering &amp; licensing</a:t>
              </a:r>
            </a:p>
            <a:p>
              <a:r>
                <a:rPr lang="en-US" sz="1200" dirty="0"/>
                <a:t>Physics ‘size’ </a:t>
              </a:r>
              <a:r>
                <a:rPr lang="en-US" sz="1200" dirty="0" err="1"/>
                <a:t>scalings</a:t>
              </a:r>
              <a:r>
                <a:rPr lang="en-US" sz="1200" dirty="0"/>
                <a:t>. DMS projection</a:t>
              </a:r>
            </a:p>
            <a:p>
              <a:r>
                <a:rPr lang="en-US" sz="1200" dirty="0"/>
                <a:t>High power W divertor partial detachment</a:t>
              </a:r>
            </a:p>
            <a:p>
              <a:r>
                <a:rPr lang="en-US" sz="1200" dirty="0"/>
                <a:t>Opaque pedestal. Radiative optimization</a:t>
              </a:r>
            </a:p>
            <a:p>
              <a:r>
                <a:rPr lang="en-US" sz="1200" dirty="0"/>
                <a:t>Disruption avoidance</a:t>
              </a:r>
            </a:p>
            <a:p>
              <a:r>
                <a:rPr lang="en-US" sz="1200" dirty="0"/>
                <a:t>Self-heating &amp; </a:t>
              </a:r>
              <a:r>
                <a:rPr lang="en-US" sz="1200" dirty="0">
                  <a:latin typeface="Symbol" pitchFamily="2" charset="2"/>
                </a:rPr>
                <a:t>a</a:t>
              </a:r>
              <a:r>
                <a:rPr lang="en-US" sz="1200" dirty="0"/>
                <a:t> physics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CC60C77-38B1-BC4A-81A0-1531EA6E796B}"/>
              </a:ext>
            </a:extLst>
          </p:cNvPr>
          <p:cNvGrpSpPr/>
          <p:nvPr/>
        </p:nvGrpSpPr>
        <p:grpSpPr>
          <a:xfrm>
            <a:off x="5033046" y="2571501"/>
            <a:ext cx="3852197" cy="646331"/>
            <a:chOff x="5188662" y="2606666"/>
            <a:chExt cx="3852197" cy="64633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19037F-1627-C243-82CC-9257B58F86A6}"/>
                </a:ext>
              </a:extLst>
            </p:cNvPr>
            <p:cNvSpPr txBox="1"/>
            <p:nvPr/>
          </p:nvSpPr>
          <p:spPr>
            <a:xfrm>
              <a:off x="5188662" y="2656453"/>
              <a:ext cx="940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ITER TBM program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38E0B2-2E61-214F-B6A9-753AC1942F18}"/>
                </a:ext>
              </a:extLst>
            </p:cNvPr>
            <p:cNvSpPr txBox="1"/>
            <p:nvPr/>
          </p:nvSpPr>
          <p:spPr>
            <a:xfrm>
              <a:off x="6033435" y="2606666"/>
              <a:ext cx="3007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Breeder design</a:t>
              </a:r>
            </a:p>
            <a:p>
              <a:r>
                <a:rPr lang="en-US" sz="1200" dirty="0"/>
                <a:t>Low </a:t>
              </a:r>
              <a:r>
                <a:rPr lang="en-US" sz="1200" dirty="0" err="1"/>
                <a:t>dpa</a:t>
              </a:r>
              <a:r>
                <a:rPr lang="en-US" sz="1200" dirty="0"/>
                <a:t> tests</a:t>
              </a:r>
            </a:p>
            <a:p>
              <a:r>
                <a:rPr lang="en-US" sz="1200" dirty="0"/>
                <a:t>...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3F1F5F-A855-B246-AB8F-4A47B52C0F43}"/>
              </a:ext>
            </a:extLst>
          </p:cNvPr>
          <p:cNvGrpSpPr/>
          <p:nvPr/>
        </p:nvGrpSpPr>
        <p:grpSpPr>
          <a:xfrm>
            <a:off x="271627" y="3136737"/>
            <a:ext cx="3994732" cy="685351"/>
            <a:chOff x="253339" y="3197063"/>
            <a:chExt cx="3994732" cy="685351"/>
          </a:xfrm>
        </p:grpSpPr>
        <p:sp>
          <p:nvSpPr>
            <p:cNvPr id="98" name="Left-Right Arrow 97">
              <a:extLst>
                <a:ext uri="{FF2B5EF4-FFF2-40B4-BE49-F238E27FC236}">
                  <a16:creationId xmlns:a16="http://schemas.microsoft.com/office/drawing/2014/main" id="{9D416021-EB6F-AA48-BB3A-F2795D17372F}"/>
                </a:ext>
              </a:extLst>
            </p:cNvPr>
            <p:cNvSpPr/>
            <p:nvPr/>
          </p:nvSpPr>
          <p:spPr>
            <a:xfrm rot="5400000">
              <a:off x="1508402" y="3315580"/>
              <a:ext cx="685351" cy="448318"/>
            </a:xfrm>
            <a:prstGeom prst="leftRightArrow">
              <a:avLst>
                <a:gd name="adj1" fmla="val 54080"/>
                <a:gd name="adj2" fmla="val 35723"/>
              </a:avLst>
            </a:prstGeom>
            <a:solidFill>
              <a:srgbClr val="54C7F0">
                <a:alpha val="51000"/>
              </a:srgb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14645AA-E25D-6C40-A534-9283F2E312A0}"/>
                </a:ext>
              </a:extLst>
            </p:cNvPr>
            <p:cNvSpPr/>
            <p:nvPr/>
          </p:nvSpPr>
          <p:spPr>
            <a:xfrm>
              <a:off x="253339" y="3406300"/>
              <a:ext cx="3994732" cy="265558"/>
            </a:xfrm>
            <a:prstGeom prst="rect">
              <a:avLst/>
            </a:prstGeom>
            <a:gradFill>
              <a:gsLst>
                <a:gs pos="0">
                  <a:srgbClr val="AADEF0"/>
                </a:gs>
                <a:gs pos="52000">
                  <a:srgbClr val="AADE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EDB769-E514-284F-A42C-DD1C6EC1A07F}"/>
                </a:ext>
              </a:extLst>
            </p:cNvPr>
            <p:cNvSpPr txBox="1"/>
            <p:nvPr/>
          </p:nvSpPr>
          <p:spPr>
            <a:xfrm>
              <a:off x="279726" y="3392055"/>
              <a:ext cx="3456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</a:rPr>
                <a:t>Simulation</a:t>
              </a:r>
              <a:r>
                <a:rPr lang="en-US" sz="1300" dirty="0">
                  <a:solidFill>
                    <a:srgbClr val="002060"/>
                  </a:solidFill>
                </a:rPr>
                <a:t>  </a:t>
              </a:r>
              <a:r>
                <a:rPr lang="en-US" sz="1200" dirty="0">
                  <a:solidFill>
                    <a:srgbClr val="002060"/>
                  </a:solidFill>
                </a:rPr>
                <a:t>Nonlinear evolutions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078916-14B3-8D46-90A7-25059EFAA474}"/>
              </a:ext>
            </a:extLst>
          </p:cNvPr>
          <p:cNvSpPr txBox="1"/>
          <p:nvPr/>
        </p:nvSpPr>
        <p:spPr>
          <a:xfrm>
            <a:off x="527203" y="5520130"/>
            <a:ext cx="19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Engineering design and prototypes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912876-2A5E-9F4D-AC24-21957D0214A3}"/>
              </a:ext>
            </a:extLst>
          </p:cNvPr>
          <p:cNvSpPr txBox="1"/>
          <p:nvPr/>
        </p:nvSpPr>
        <p:spPr>
          <a:xfrm>
            <a:off x="2305669" y="5489670"/>
            <a:ext cx="254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Breeding concepts</a:t>
            </a:r>
          </a:p>
          <a:p>
            <a:r>
              <a:rPr lang="en-US" sz="1200" dirty="0"/>
              <a:t>Structural elements (joints, etc.)</a:t>
            </a:r>
            <a:br>
              <a:rPr lang="en-US" sz="1200" dirty="0"/>
            </a:br>
            <a:r>
              <a:rPr lang="en-US" sz="1200" dirty="0"/>
              <a:t>Stress analysis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3B621A6-22F6-9247-BBB6-5212C01DCFD0}"/>
              </a:ext>
            </a:extLst>
          </p:cNvPr>
          <p:cNvGrpSpPr/>
          <p:nvPr/>
        </p:nvGrpSpPr>
        <p:grpSpPr>
          <a:xfrm>
            <a:off x="164250" y="1571568"/>
            <a:ext cx="3871601" cy="1897870"/>
            <a:chOff x="164250" y="1580712"/>
            <a:chExt cx="3871601" cy="1897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34C259E-5FB8-1A46-BB21-1D8DF3462DDB}"/>
                </a:ext>
              </a:extLst>
            </p:cNvPr>
            <p:cNvGrpSpPr/>
            <p:nvPr/>
          </p:nvGrpSpPr>
          <p:grpSpPr>
            <a:xfrm>
              <a:off x="164250" y="1580712"/>
              <a:ext cx="1417171" cy="1605620"/>
              <a:chOff x="-21156" y="1458107"/>
              <a:chExt cx="1417171" cy="1605620"/>
            </a:xfrm>
          </p:grpSpPr>
          <p:pic>
            <p:nvPicPr>
              <p:cNvPr id="5" name="Picture 31">
                <a:extLst>
                  <a:ext uri="{FF2B5EF4-FFF2-40B4-BE49-F238E27FC236}">
                    <a16:creationId xmlns:a16="http://schemas.microsoft.com/office/drawing/2014/main" id="{9B98D10C-FD4E-F246-AC19-1FB5A6546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60"/>
              <a:stretch/>
            </p:blipFill>
            <p:spPr bwMode="auto">
              <a:xfrm>
                <a:off x="474229" y="1479632"/>
                <a:ext cx="858268" cy="682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F60664C-0334-8548-B9FB-226853250451}"/>
                  </a:ext>
                </a:extLst>
              </p:cNvPr>
              <p:cNvGrpSpPr/>
              <p:nvPr/>
            </p:nvGrpSpPr>
            <p:grpSpPr>
              <a:xfrm>
                <a:off x="461647" y="2249190"/>
                <a:ext cx="934368" cy="794529"/>
                <a:chOff x="921896" y="4355570"/>
                <a:chExt cx="1140643" cy="1080062"/>
              </a:xfrm>
            </p:grpSpPr>
            <p:grpSp>
              <p:nvGrpSpPr>
                <p:cNvPr id="11" name="Group 16">
                  <a:extLst>
                    <a:ext uri="{FF2B5EF4-FFF2-40B4-BE49-F238E27FC236}">
                      <a16:creationId xmlns:a16="http://schemas.microsoft.com/office/drawing/2014/main" id="{568D6F84-B701-F047-9B1B-AB9DF91172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8917" y="4355570"/>
                  <a:ext cx="975308" cy="970576"/>
                  <a:chOff x="5295900" y="1045188"/>
                  <a:chExt cx="1533786" cy="1638745"/>
                </a:xfrm>
              </p:grpSpPr>
              <p:pic>
                <p:nvPicPr>
                  <p:cNvPr id="13" name="Picture 5">
                    <a:extLst>
                      <a:ext uri="{FF2B5EF4-FFF2-40B4-BE49-F238E27FC236}">
                        <a16:creationId xmlns:a16="http://schemas.microsoft.com/office/drawing/2014/main" id="{EDA3D7FC-B567-8B43-B12E-004BB439B4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9753" r="9993" b="22699"/>
                  <a:stretch>
                    <a:fillRect/>
                  </a:stretch>
                </p:blipFill>
                <p:spPr bwMode="auto">
                  <a:xfrm>
                    <a:off x="5381133" y="1045188"/>
                    <a:ext cx="1448553" cy="16001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softEdge rad="38100"/>
                  </a:effectLst>
                </p:spPr>
              </p:pic>
              <p:sp>
                <p:nvSpPr>
                  <p:cNvPr id="14" name="Freeform 15">
                    <a:extLst>
                      <a:ext uri="{FF2B5EF4-FFF2-40B4-BE49-F238E27FC236}">
                        <a16:creationId xmlns:a16="http://schemas.microsoft.com/office/drawing/2014/main" id="{0E6E3A01-2CB7-3848-BCB1-6F104AE9E5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5900" y="2408767"/>
                    <a:ext cx="1460500" cy="275166"/>
                  </a:xfrm>
                  <a:custGeom>
                    <a:avLst/>
                    <a:gdLst>
                      <a:gd name="T0" fmla="*/ 1460500 w 1460500"/>
                      <a:gd name="T1" fmla="*/ 275166 h 275166"/>
                      <a:gd name="T2" fmla="*/ 1422400 w 1460500"/>
                      <a:gd name="T3" fmla="*/ 21166 h 275166"/>
                      <a:gd name="T4" fmla="*/ 1261533 w 1460500"/>
                      <a:gd name="T5" fmla="*/ 33866 h 275166"/>
                      <a:gd name="T6" fmla="*/ 1113367 w 1460500"/>
                      <a:gd name="T7" fmla="*/ 182033 h 275166"/>
                      <a:gd name="T8" fmla="*/ 986368 w 1460500"/>
                      <a:gd name="T9" fmla="*/ 238649 h 275166"/>
                      <a:gd name="T10" fmla="*/ 592667 w 1460500"/>
                      <a:gd name="T11" fmla="*/ 237066 h 275166"/>
                      <a:gd name="T12" fmla="*/ 325967 w 1460500"/>
                      <a:gd name="T13" fmla="*/ 211666 h 275166"/>
                      <a:gd name="T14" fmla="*/ 194733 w 1460500"/>
                      <a:gd name="T15" fmla="*/ 71966 h 275166"/>
                      <a:gd name="T16" fmla="*/ 105833 w 1460500"/>
                      <a:gd name="T17" fmla="*/ 0 h 275166"/>
                      <a:gd name="T18" fmla="*/ 0 w 1460500"/>
                      <a:gd name="T19" fmla="*/ 270933 h 275166"/>
                      <a:gd name="T20" fmla="*/ 1460500 w 1460500"/>
                      <a:gd name="T21" fmla="*/ 275166 h 27516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60500"/>
                      <a:gd name="T34" fmla="*/ 0 h 275166"/>
                      <a:gd name="T35" fmla="*/ 1460500 w 1460500"/>
                      <a:gd name="T36" fmla="*/ 275166 h 27516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60500" h="275166">
                        <a:moveTo>
                          <a:pt x="1460500" y="275166"/>
                        </a:moveTo>
                        <a:lnTo>
                          <a:pt x="1422400" y="21166"/>
                        </a:lnTo>
                        <a:cubicBezTo>
                          <a:pt x="1368787" y="25513"/>
                          <a:pt x="1315322" y="33866"/>
                          <a:pt x="1261533" y="33866"/>
                        </a:cubicBezTo>
                        <a:lnTo>
                          <a:pt x="1113367" y="182033"/>
                        </a:lnTo>
                        <a:lnTo>
                          <a:pt x="986368" y="238649"/>
                        </a:lnTo>
                        <a:lnTo>
                          <a:pt x="592667" y="237066"/>
                        </a:lnTo>
                        <a:lnTo>
                          <a:pt x="325967" y="211666"/>
                        </a:lnTo>
                        <a:lnTo>
                          <a:pt x="194733" y="71966"/>
                        </a:lnTo>
                        <a:lnTo>
                          <a:pt x="105833" y="0"/>
                        </a:lnTo>
                        <a:lnTo>
                          <a:pt x="0" y="270933"/>
                        </a:lnTo>
                        <a:lnTo>
                          <a:pt x="1460500" y="27516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2CF2E77-1939-744A-BAF9-93E0C263EA73}"/>
                    </a:ext>
                  </a:extLst>
                </p:cNvPr>
                <p:cNvSpPr/>
                <p:nvPr/>
              </p:nvSpPr>
              <p:spPr>
                <a:xfrm>
                  <a:off x="921896" y="4992572"/>
                  <a:ext cx="1140643" cy="443060"/>
                </a:xfrm>
                <a:custGeom>
                  <a:avLst/>
                  <a:gdLst>
                    <a:gd name="connsiteX0" fmla="*/ 895546 w 1140643"/>
                    <a:gd name="connsiteY0" fmla="*/ 113121 h 443060"/>
                    <a:gd name="connsiteX1" fmla="*/ 688157 w 1140643"/>
                    <a:gd name="connsiteY1" fmla="*/ 329938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18812 w 1140643"/>
                    <a:gd name="connsiteY2" fmla="*/ 30552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0643" h="443060">
                      <a:moveTo>
                        <a:pt x="895546" y="113121"/>
                      </a:moveTo>
                      <a:lnTo>
                        <a:pt x="691905" y="311200"/>
                      </a:lnTo>
                      <a:lnTo>
                        <a:pt x="318812" y="305521"/>
                      </a:lnTo>
                      <a:lnTo>
                        <a:pt x="47134" y="103695"/>
                      </a:lnTo>
                      <a:lnTo>
                        <a:pt x="0" y="348792"/>
                      </a:lnTo>
                      <a:lnTo>
                        <a:pt x="584462" y="443060"/>
                      </a:lnTo>
                      <a:lnTo>
                        <a:pt x="1140643" y="414779"/>
                      </a:lnTo>
                      <a:lnTo>
                        <a:pt x="1112363" y="0"/>
                      </a:lnTo>
                      <a:lnTo>
                        <a:pt x="895546" y="1131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" name="Picture 1">
                <a:extLst>
                  <a:ext uri="{FF2B5EF4-FFF2-40B4-BE49-F238E27FC236}">
                    <a16:creationId xmlns:a16="http://schemas.microsoft.com/office/drawing/2014/main" id="{200EF155-649C-C942-BF86-D61BDC574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156" y="2038902"/>
                <a:ext cx="738465" cy="356474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1AF90F-E60B-3841-8E19-7917E7631AE1}"/>
                  </a:ext>
                </a:extLst>
              </p:cNvPr>
              <p:cNvSpPr txBox="1"/>
              <p:nvPr/>
            </p:nvSpPr>
            <p:spPr>
              <a:xfrm>
                <a:off x="-11939" y="1458107"/>
                <a:ext cx="94076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/>
                  <a:t>DIII-D</a:t>
                </a:r>
                <a:br>
                  <a:rPr lang="en-US" sz="1300" b="1" dirty="0"/>
                </a:br>
                <a:r>
                  <a:rPr lang="en-US" sz="1300" b="1" dirty="0"/>
                  <a:t>AUG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283EBA-941A-694F-B53F-8CB5769CA51A}"/>
                  </a:ext>
                </a:extLst>
              </p:cNvPr>
              <p:cNvSpPr txBox="1"/>
              <p:nvPr/>
            </p:nvSpPr>
            <p:spPr>
              <a:xfrm>
                <a:off x="-21156" y="2602062"/>
                <a:ext cx="9407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MASTU</a:t>
                </a:r>
              </a:p>
              <a:p>
                <a:r>
                  <a:rPr lang="en-US" sz="1200" b="1" dirty="0"/>
                  <a:t>NSTX-U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04072B-AFEB-E646-A119-49C2596EFBF8}"/>
                  </a:ext>
                </a:extLst>
              </p:cNvPr>
              <p:cNvSpPr txBox="1"/>
              <p:nvPr/>
            </p:nvSpPr>
            <p:spPr>
              <a:xfrm>
                <a:off x="630597" y="2059414"/>
                <a:ext cx="746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Theory</a:t>
                </a:r>
                <a:endParaRPr lang="en-US" sz="1400" b="1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5F72D4-1EB8-5641-B36B-A80002F65E04}"/>
                </a:ext>
              </a:extLst>
            </p:cNvPr>
            <p:cNvSpPr txBox="1"/>
            <p:nvPr/>
          </p:nvSpPr>
          <p:spPr>
            <a:xfrm>
              <a:off x="1490752" y="1608839"/>
              <a:ext cx="2545099" cy="186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dirty="0"/>
                <a:t>Underlying physics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Steady state. Novel CD</a:t>
              </a:r>
              <a:br>
                <a:rPr lang="en-US" sz="1200" dirty="0"/>
              </a:br>
              <a:r>
                <a:rPr lang="en-US" sz="1200" dirty="0"/>
                <a:t>Transients. Disruption mitigation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Divertor science, closure </a:t>
              </a:r>
              <a:br>
                <a:rPr lang="en-US" sz="1200" dirty="0"/>
              </a:br>
              <a:r>
                <a:rPr lang="en-US" sz="1200" dirty="0"/>
                <a:t>&amp; magnetic geometry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Sample/tile tokamak tests</a:t>
              </a:r>
              <a:br>
                <a:rPr lang="en-US" sz="1200" dirty="0"/>
              </a:br>
              <a:r>
                <a:rPr lang="en-US" sz="1200" dirty="0"/>
                <a:t>Metal walls, liquid walls</a:t>
              </a:r>
            </a:p>
            <a:p>
              <a:endParaRPr lang="en-US" sz="1200" dirty="0"/>
            </a:p>
            <a:p>
              <a:endParaRPr lang="en-US" sz="1200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BC9F1EA-B05C-C444-9DFD-8CD7B5C1AF08}"/>
              </a:ext>
            </a:extLst>
          </p:cNvPr>
          <p:cNvGrpSpPr/>
          <p:nvPr/>
        </p:nvGrpSpPr>
        <p:grpSpPr>
          <a:xfrm>
            <a:off x="4367395" y="3261134"/>
            <a:ext cx="4700600" cy="1302921"/>
            <a:chOff x="4545811" y="3294587"/>
            <a:chExt cx="4700600" cy="130292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5DEE7C-2A15-FB48-BF87-1F668EDD7BAC}"/>
                </a:ext>
              </a:extLst>
            </p:cNvPr>
            <p:cNvSpPr txBox="1"/>
            <p:nvPr/>
          </p:nvSpPr>
          <p:spPr>
            <a:xfrm>
              <a:off x="4545811" y="3457437"/>
              <a:ext cx="11058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Sustained High Power Density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B15427-5E8D-144F-AB96-4FD52AD5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7741" y="3439188"/>
              <a:ext cx="839961" cy="91402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BDB943-5B31-684D-9D70-784AADF0F04A}"/>
                </a:ext>
              </a:extLst>
            </p:cNvPr>
            <p:cNvSpPr txBox="1"/>
            <p:nvPr/>
          </p:nvSpPr>
          <p:spPr>
            <a:xfrm>
              <a:off x="6301509" y="3294587"/>
              <a:ext cx="2944902" cy="130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200" dirty="0"/>
                <a:t>Steady state core: CD projection, high bootstrap &amp; thermal fractions, reactor pedestal &amp; transport</a:t>
              </a:r>
            </a:p>
            <a:p>
              <a:pPr>
                <a:spcBef>
                  <a:spcPts val="400"/>
                </a:spcBef>
              </a:pPr>
              <a:r>
                <a:rPr lang="en-US" sz="1200" dirty="0"/>
                <a:t>High flux divertor, hot walls: recycling particle control, core compatibility</a:t>
              </a:r>
            </a:p>
            <a:p>
              <a:pPr>
                <a:spcBef>
                  <a:spcPts val="400"/>
                </a:spcBef>
              </a:pPr>
              <a:r>
                <a:rPr lang="en-US" sz="1200" dirty="0"/>
                <a:t>Component tests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F02ACE8-D1D4-D649-9131-E9A0DF8421C1}"/>
                </a:ext>
              </a:extLst>
            </p:cNvPr>
            <p:cNvSpPr txBox="1"/>
            <p:nvPr/>
          </p:nvSpPr>
          <p:spPr>
            <a:xfrm>
              <a:off x="5494041" y="4311268"/>
              <a:ext cx="451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I4,8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2BFC261-6154-1D45-86A5-F5DCB3F98D2C}"/>
              </a:ext>
            </a:extLst>
          </p:cNvPr>
          <p:cNvGrpSpPr/>
          <p:nvPr/>
        </p:nvGrpSpPr>
        <p:grpSpPr>
          <a:xfrm>
            <a:off x="6993004" y="5808647"/>
            <a:ext cx="2223097" cy="732617"/>
            <a:chOff x="4791368" y="5869302"/>
            <a:chExt cx="2223097" cy="7326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3ED781-893B-F54B-89A0-C0F68C1F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368" y="5869302"/>
              <a:ext cx="723395" cy="73261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39042D-8828-CB4A-BABC-A5BA81CDF3A7}"/>
                </a:ext>
              </a:extLst>
            </p:cNvPr>
            <p:cNvSpPr txBox="1"/>
            <p:nvPr/>
          </p:nvSpPr>
          <p:spPr>
            <a:xfrm>
              <a:off x="5437137" y="5884481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CFETR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F95E6B-0E96-EB4D-B771-628A94F75C08}"/>
                </a:ext>
              </a:extLst>
            </p:cNvPr>
            <p:cNvSpPr txBox="1"/>
            <p:nvPr/>
          </p:nvSpPr>
          <p:spPr>
            <a:xfrm>
              <a:off x="5492653" y="6112092"/>
              <a:ext cx="1521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materials</a:t>
              </a:r>
            </a:p>
            <a:p>
              <a:r>
                <a:rPr lang="en-US" sz="1200" dirty="0"/>
                <a:t>Component tests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F51093E-31E5-B14A-80E8-6744FC06CC7E}"/>
              </a:ext>
            </a:extLst>
          </p:cNvPr>
          <p:cNvSpPr txBox="1"/>
          <p:nvPr/>
        </p:nvSpPr>
        <p:spPr>
          <a:xfrm>
            <a:off x="574169" y="4164722"/>
            <a:ext cx="112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PISCES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C0A9852-301E-0A48-9B7A-0AECB972C27D}"/>
              </a:ext>
            </a:extLst>
          </p:cNvPr>
          <p:cNvCxnSpPr/>
          <p:nvPr/>
        </p:nvCxnSpPr>
        <p:spPr>
          <a:xfrm>
            <a:off x="2347670" y="4401238"/>
            <a:ext cx="0" cy="34936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19CCBED-C77C-7B4E-B7C3-EA687B3DC8FD}"/>
              </a:ext>
            </a:extLst>
          </p:cNvPr>
          <p:cNvSpPr txBox="1"/>
          <p:nvPr/>
        </p:nvSpPr>
        <p:spPr>
          <a:xfrm>
            <a:off x="615187" y="4716254"/>
            <a:ext cx="10763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TPE </a:t>
            </a:r>
            <a:r>
              <a:rPr lang="en-US" sz="1100" dirty="0"/>
              <a:t>T ret</a:t>
            </a:r>
          </a:p>
          <a:p>
            <a:r>
              <a:rPr lang="en-US" sz="1100" dirty="0" err="1"/>
              <a:t>Hipher</a:t>
            </a:r>
            <a:endParaRPr lang="en-US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AD9105-C896-7249-949D-9650EAD42335}"/>
              </a:ext>
            </a:extLst>
          </p:cNvPr>
          <p:cNvSpPr txBox="1"/>
          <p:nvPr/>
        </p:nvSpPr>
        <p:spPr>
          <a:xfrm>
            <a:off x="2596036" y="4698192"/>
            <a:ext cx="1583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Low </a:t>
            </a:r>
            <a:r>
              <a:rPr lang="en-US" sz="1100" dirty="0" err="1"/>
              <a:t>dpa</a:t>
            </a:r>
            <a:r>
              <a:rPr lang="en-US" sz="1100" dirty="0"/>
              <a:t> tests:</a:t>
            </a:r>
            <a:br>
              <a:rPr lang="en-US" sz="1100" dirty="0"/>
            </a:br>
            <a:r>
              <a:rPr lang="en-US" sz="1100" dirty="0"/>
              <a:t>structure, blankets</a:t>
            </a:r>
            <a:br>
              <a:rPr lang="en-US" sz="1100" dirty="0"/>
            </a:br>
            <a:r>
              <a:rPr lang="en-US" sz="1100" dirty="0"/>
              <a:t>embrittle, </a:t>
            </a:r>
            <a:r>
              <a:rPr lang="en-US" sz="1100" dirty="0" err="1"/>
              <a:t>swel</a:t>
            </a:r>
            <a:r>
              <a:rPr lang="en-US" sz="1100" dirty="0"/>
              <a:t>, trap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2941586-B840-2747-AA81-B7155E1D04B6}"/>
              </a:ext>
            </a:extLst>
          </p:cNvPr>
          <p:cNvCxnSpPr/>
          <p:nvPr/>
        </p:nvCxnSpPr>
        <p:spPr>
          <a:xfrm>
            <a:off x="3137083" y="5238305"/>
            <a:ext cx="0" cy="34936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E5F0EF7-6C81-354B-867A-E36796212124}"/>
              </a:ext>
            </a:extLst>
          </p:cNvPr>
          <p:cNvSpPr txBox="1"/>
          <p:nvPr/>
        </p:nvSpPr>
        <p:spPr>
          <a:xfrm>
            <a:off x="4077441" y="5457764"/>
            <a:ext cx="168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Liquid concepts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2112D12-C253-AF45-A0BB-E9D8E4DE6ADB}"/>
              </a:ext>
            </a:extLst>
          </p:cNvPr>
          <p:cNvSpPr txBox="1"/>
          <p:nvPr/>
        </p:nvSpPr>
        <p:spPr>
          <a:xfrm>
            <a:off x="1706124" y="6042681"/>
            <a:ext cx="2545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Advanced manufacturing</a:t>
            </a:r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70638D50-823C-1F41-B9B4-2FDDB2AF38A6}"/>
              </a:ext>
            </a:extLst>
          </p:cNvPr>
          <p:cNvSpPr/>
          <p:nvPr/>
        </p:nvSpPr>
        <p:spPr>
          <a:xfrm flipH="1">
            <a:off x="6137992" y="3898145"/>
            <a:ext cx="2736542" cy="1091233"/>
          </a:xfrm>
          <a:prstGeom prst="arc">
            <a:avLst>
              <a:gd name="adj1" fmla="val 7428109"/>
              <a:gd name="adj2" fmla="val 10517173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EC5BE9A1-C3A3-F341-9C4A-385A01AB3E31}"/>
              </a:ext>
            </a:extLst>
          </p:cNvPr>
          <p:cNvSpPr/>
          <p:nvPr/>
        </p:nvSpPr>
        <p:spPr>
          <a:xfrm flipH="1" flipV="1">
            <a:off x="6281484" y="2050143"/>
            <a:ext cx="2736542" cy="1275977"/>
          </a:xfrm>
          <a:prstGeom prst="arc">
            <a:avLst>
              <a:gd name="adj1" fmla="val 7846077"/>
              <a:gd name="adj2" fmla="val 10517173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29DB9A7B-5500-E94C-9CBD-0F3B87DEAF4F}"/>
              </a:ext>
            </a:extLst>
          </p:cNvPr>
          <p:cNvSpPr/>
          <p:nvPr/>
        </p:nvSpPr>
        <p:spPr>
          <a:xfrm flipH="1">
            <a:off x="7229274" y="3146353"/>
            <a:ext cx="1919190" cy="736924"/>
          </a:xfrm>
          <a:prstGeom prst="arc">
            <a:avLst>
              <a:gd name="adj1" fmla="val 4960194"/>
              <a:gd name="adj2" fmla="val 9942684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FA7D28D4-A0EA-0848-82AF-F7DBC60EBD3C}"/>
              </a:ext>
            </a:extLst>
          </p:cNvPr>
          <p:cNvSpPr/>
          <p:nvPr/>
        </p:nvSpPr>
        <p:spPr>
          <a:xfrm flipH="1" flipV="1">
            <a:off x="6966689" y="2787907"/>
            <a:ext cx="1919190" cy="651250"/>
          </a:xfrm>
          <a:prstGeom prst="arc">
            <a:avLst>
              <a:gd name="adj1" fmla="val 4960194"/>
              <a:gd name="adj2" fmla="val 9942684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7829BE0-CF20-4643-93E6-EFD5420CD38B}"/>
              </a:ext>
            </a:extLst>
          </p:cNvPr>
          <p:cNvSpPr txBox="1"/>
          <p:nvPr/>
        </p:nvSpPr>
        <p:spPr>
          <a:xfrm>
            <a:off x="699604" y="925720"/>
            <a:ext cx="30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337F51D-A01A-C54B-939B-261307EBFE75}"/>
              </a:ext>
            </a:extLst>
          </p:cNvPr>
          <p:cNvSpPr txBox="1"/>
          <p:nvPr/>
        </p:nvSpPr>
        <p:spPr>
          <a:xfrm>
            <a:off x="6088577" y="5475186"/>
            <a:ext cx="168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Pilot Full Design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0A8283-6636-524F-A0E7-AD7EA640BD05}"/>
              </a:ext>
            </a:extLst>
          </p:cNvPr>
          <p:cNvSpPr txBox="1"/>
          <p:nvPr/>
        </p:nvSpPr>
        <p:spPr>
          <a:xfrm>
            <a:off x="4789261" y="4696068"/>
            <a:ext cx="1680129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/>
              <a:t>Compact </a:t>
            </a:r>
            <a:br>
              <a:rPr lang="en-US" sz="1400" b="1" dirty="0"/>
            </a:br>
            <a:r>
              <a:rPr lang="en-US" sz="1400" b="1" dirty="0"/>
              <a:t>VNS</a:t>
            </a:r>
            <a:r>
              <a:rPr lang="en-US" b="1" dirty="0"/>
              <a:t> </a:t>
            </a:r>
          </a:p>
          <a:p>
            <a:r>
              <a:rPr lang="en-US" sz="1000" dirty="0"/>
              <a:t>GDT ST </a:t>
            </a:r>
            <a:r>
              <a:rPr lang="en-US" sz="1000" dirty="0" err="1"/>
              <a:t>etc</a:t>
            </a:r>
            <a:endParaRPr lang="en-US" sz="1200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69E096C-E9AE-404E-AF85-B8614B8B441A}"/>
              </a:ext>
            </a:extLst>
          </p:cNvPr>
          <p:cNvGrpSpPr/>
          <p:nvPr/>
        </p:nvGrpSpPr>
        <p:grpSpPr>
          <a:xfrm>
            <a:off x="9042838" y="1651674"/>
            <a:ext cx="3221877" cy="4160141"/>
            <a:chOff x="9087442" y="1651674"/>
            <a:chExt cx="3221877" cy="4160141"/>
          </a:xfrm>
        </p:grpSpPr>
        <p:pic>
          <p:nvPicPr>
            <p:cNvPr id="29" name="Picture 4" descr="fig">
              <a:extLst>
                <a:ext uri="{FF2B5EF4-FFF2-40B4-BE49-F238E27FC236}">
                  <a16:creationId xmlns:a16="http://schemas.microsoft.com/office/drawing/2014/main" id="{9F6B4950-D338-5A40-B3DD-2CEAFF86F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alphaModFix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5143" y="2271479"/>
              <a:ext cx="2130840" cy="146980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B1866B-706F-064F-B5A3-07AEEED25C6C}"/>
                </a:ext>
              </a:extLst>
            </p:cNvPr>
            <p:cNvSpPr txBox="1"/>
            <p:nvPr/>
          </p:nvSpPr>
          <p:spPr>
            <a:xfrm>
              <a:off x="9087442" y="1651674"/>
              <a:ext cx="2875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Compact U.S. Pilot Plant Integrated Nuclear Test Facility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A9A680-1F98-C249-BF3C-4BB06F6BBDFE}"/>
                </a:ext>
              </a:extLst>
            </p:cNvPr>
            <p:cNvSpPr txBox="1"/>
            <p:nvPr/>
          </p:nvSpPr>
          <p:spPr>
            <a:xfrm>
              <a:off x="10279960" y="4306796"/>
              <a:ext cx="188973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b="1" dirty="0"/>
                <a:t>Nuclear Optimization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Breeding technology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Component testing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(Wall/breeder </a:t>
              </a:r>
              <a:br>
                <a:rPr lang="en-US" sz="1200" dirty="0"/>
              </a:br>
              <a:r>
                <a:rPr lang="en-US" sz="1200" dirty="0"/>
                <a:t>change outs)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D8C8B75-E9BC-6848-BF88-39F885E39A6F}"/>
                </a:ext>
              </a:extLst>
            </p:cNvPr>
            <p:cNvPicPr/>
            <p:nvPr/>
          </p:nvPicPr>
          <p:blipFill rotWithShape="1">
            <a:blip r:embed="rId10"/>
            <a:srcRect l="60496"/>
            <a:stretch/>
          </p:blipFill>
          <p:spPr>
            <a:xfrm>
              <a:off x="9129146" y="3752437"/>
              <a:ext cx="2679991" cy="541123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F48E861-A496-644D-8326-90BA0A0B5202}"/>
                </a:ext>
              </a:extLst>
            </p:cNvPr>
            <p:cNvSpPr txBox="1"/>
            <p:nvPr/>
          </p:nvSpPr>
          <p:spPr>
            <a:xfrm>
              <a:off x="9103325" y="4311404"/>
              <a:ext cx="1226306" cy="150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b="1" dirty="0"/>
                <a:t>Performance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Licensing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Heat </a:t>
              </a:r>
              <a:br>
                <a:rPr lang="en-US" sz="1200" dirty="0"/>
              </a:br>
              <a:r>
                <a:rPr lang="en-US" sz="1200" dirty="0"/>
                <a:t>extraction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Divertor confirmation</a:t>
              </a:r>
            </a:p>
            <a:p>
              <a:endParaRPr lang="en-US" sz="1200" dirty="0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47C93C6-4A49-4C42-8CCF-4E1718253B40}"/>
                </a:ext>
              </a:extLst>
            </p:cNvPr>
            <p:cNvPicPr/>
            <p:nvPr/>
          </p:nvPicPr>
          <p:blipFill rotWithShape="1">
            <a:blip r:embed="rId10"/>
            <a:srcRect l="70870" t="19439" r="24710" b="12087"/>
            <a:stretch/>
          </p:blipFill>
          <p:spPr>
            <a:xfrm>
              <a:off x="11367855" y="3849176"/>
              <a:ext cx="289931" cy="39029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083F11E-9D33-284A-911B-70404A5767EF}"/>
                </a:ext>
              </a:extLst>
            </p:cNvPr>
            <p:cNvSpPr txBox="1"/>
            <p:nvPr/>
          </p:nvSpPr>
          <p:spPr>
            <a:xfrm>
              <a:off x="11537302" y="3711104"/>
              <a:ext cx="77201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C00000"/>
                  </a:solidFill>
                </a:rPr>
                <a:t>Close Fuel Cycle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29E6BDFD-68CF-8E4D-8DD8-06F37BE76230}"/>
              </a:ext>
            </a:extLst>
          </p:cNvPr>
          <p:cNvSpPr txBox="1"/>
          <p:nvPr/>
        </p:nvSpPr>
        <p:spPr>
          <a:xfrm>
            <a:off x="5735774" y="4703952"/>
            <a:ext cx="1994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Test breeding concepts</a:t>
            </a:r>
          </a:p>
          <a:p>
            <a:r>
              <a:rPr lang="en-US" sz="1100" dirty="0"/>
              <a:t>Nuclear components</a:t>
            </a:r>
            <a:br>
              <a:rPr lang="en-US" sz="1100" dirty="0"/>
            </a:br>
            <a:r>
              <a:rPr lang="en-US" sz="1100" dirty="0"/>
              <a:t>High </a:t>
            </a:r>
            <a:r>
              <a:rPr lang="en-US" sz="1100" dirty="0" err="1"/>
              <a:t>dpa</a:t>
            </a:r>
            <a:r>
              <a:rPr lang="en-US" sz="1100" dirty="0"/>
              <a:t> 14MeV </a:t>
            </a:r>
            <a:r>
              <a:rPr lang="en-US" sz="1100" dirty="0" err="1"/>
              <a:t>evoln</a:t>
            </a:r>
            <a:endParaRPr lang="en-US" sz="11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92D31C7-7FD1-3349-A244-CEBE8381771B}"/>
              </a:ext>
            </a:extLst>
          </p:cNvPr>
          <p:cNvSpPr txBox="1"/>
          <p:nvPr/>
        </p:nvSpPr>
        <p:spPr>
          <a:xfrm>
            <a:off x="4888950" y="5722600"/>
            <a:ext cx="192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 extraction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102766F-5324-1B44-A8BE-41F5058A73E1}"/>
              </a:ext>
            </a:extLst>
          </p:cNvPr>
          <p:cNvGrpSpPr/>
          <p:nvPr/>
        </p:nvGrpSpPr>
        <p:grpSpPr>
          <a:xfrm>
            <a:off x="252375" y="6247933"/>
            <a:ext cx="5351412" cy="307777"/>
            <a:chOff x="419843" y="4160621"/>
            <a:chExt cx="5351412" cy="615554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6135E8B-D86D-7E46-A515-650A611E750D}"/>
                </a:ext>
              </a:extLst>
            </p:cNvPr>
            <p:cNvSpPr/>
            <p:nvPr/>
          </p:nvSpPr>
          <p:spPr>
            <a:xfrm>
              <a:off x="454985" y="4271105"/>
              <a:ext cx="5121164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CEB8A9A-E8CC-3C44-B669-F35330AC5089}"/>
                </a:ext>
              </a:extLst>
            </p:cNvPr>
            <p:cNvSpPr txBox="1"/>
            <p:nvPr/>
          </p:nvSpPr>
          <p:spPr>
            <a:xfrm>
              <a:off x="419843" y="4160621"/>
              <a:ext cx="487517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HTS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EB70D7A-4CCC-5441-AE33-4A743D59D363}"/>
                </a:ext>
              </a:extLst>
            </p:cNvPr>
            <p:cNvSpPr txBox="1"/>
            <p:nvPr/>
          </p:nvSpPr>
          <p:spPr>
            <a:xfrm>
              <a:off x="925628" y="4216791"/>
              <a:ext cx="152181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Joints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A8AF2F9-40C4-FD4A-94B1-C74BC4767CAA}"/>
                </a:ext>
              </a:extLst>
            </p:cNvPr>
            <p:cNvSpPr txBox="1"/>
            <p:nvPr/>
          </p:nvSpPr>
          <p:spPr>
            <a:xfrm>
              <a:off x="2095116" y="4205931"/>
              <a:ext cx="152181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Coils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D51960-59A3-4C49-9D45-5E71C37C0579}"/>
                </a:ext>
              </a:extLst>
            </p:cNvPr>
            <p:cNvSpPr txBox="1"/>
            <p:nvPr/>
          </p:nvSpPr>
          <p:spPr>
            <a:xfrm>
              <a:off x="4249443" y="4224093"/>
              <a:ext cx="152181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SPARC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D55293B-D0B9-4743-B71C-934F1F93251C}"/>
              </a:ext>
            </a:extLst>
          </p:cNvPr>
          <p:cNvGrpSpPr/>
          <p:nvPr/>
        </p:nvGrpSpPr>
        <p:grpSpPr>
          <a:xfrm>
            <a:off x="9980031" y="6000585"/>
            <a:ext cx="1577328" cy="702162"/>
            <a:chOff x="8645807" y="6168195"/>
            <a:chExt cx="1577328" cy="702162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686F9F7-AC16-4247-B6BB-59B04CF15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r="22348"/>
            <a:stretch/>
          </p:blipFill>
          <p:spPr>
            <a:xfrm>
              <a:off x="9665895" y="6168195"/>
              <a:ext cx="506802" cy="702162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317E2F6-E9B7-4945-ADAA-0850B73BFD43}"/>
                </a:ext>
              </a:extLst>
            </p:cNvPr>
            <p:cNvSpPr txBox="1"/>
            <p:nvPr/>
          </p:nvSpPr>
          <p:spPr>
            <a:xfrm>
              <a:off x="8701323" y="6562580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EU-DEMO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D6CDED-FA4F-F547-9E48-EFB31837171A}"/>
                </a:ext>
              </a:extLst>
            </p:cNvPr>
            <p:cNvSpPr txBox="1"/>
            <p:nvPr/>
          </p:nvSpPr>
          <p:spPr>
            <a:xfrm>
              <a:off x="8645807" y="6321490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Larger path</a:t>
              </a:r>
            </a:p>
          </p:txBody>
        </p:sp>
      </p:grpSp>
      <p:sp>
        <p:nvSpPr>
          <p:cNvPr id="120" name="Arc 119">
            <a:extLst>
              <a:ext uri="{FF2B5EF4-FFF2-40B4-BE49-F238E27FC236}">
                <a16:creationId xmlns:a16="http://schemas.microsoft.com/office/drawing/2014/main" id="{6279B8DD-64AD-D845-AF12-9DC82396A171}"/>
              </a:ext>
            </a:extLst>
          </p:cNvPr>
          <p:cNvSpPr/>
          <p:nvPr/>
        </p:nvSpPr>
        <p:spPr>
          <a:xfrm flipH="1">
            <a:off x="10424537" y="5454675"/>
            <a:ext cx="3647858" cy="1062783"/>
          </a:xfrm>
          <a:prstGeom prst="arc">
            <a:avLst>
              <a:gd name="adj1" fmla="val 1828617"/>
              <a:gd name="adj2" fmla="val 4603682"/>
            </a:avLst>
          </a:prstGeom>
          <a:ln w="76200">
            <a:solidFill>
              <a:schemeClr val="bg1">
                <a:lumMod val="75000"/>
                <a:alpha val="53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736903F-C5D6-FA47-8952-C4826D8E7831}"/>
              </a:ext>
            </a:extLst>
          </p:cNvPr>
          <p:cNvSpPr txBox="1"/>
          <p:nvPr/>
        </p:nvSpPr>
        <p:spPr>
          <a:xfrm>
            <a:off x="954898" y="630875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340C16D-61A7-5E4E-B577-A685461E536F}"/>
              </a:ext>
            </a:extLst>
          </p:cNvPr>
          <p:cNvSpPr txBox="1"/>
          <p:nvPr/>
        </p:nvSpPr>
        <p:spPr>
          <a:xfrm>
            <a:off x="5621193" y="651937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30s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2FE86E1-A870-CF48-90DA-4500D24629EA}"/>
              </a:ext>
            </a:extLst>
          </p:cNvPr>
          <p:cNvSpPr txBox="1"/>
          <p:nvPr/>
        </p:nvSpPr>
        <p:spPr>
          <a:xfrm>
            <a:off x="8524208" y="606392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40s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1AC80C-C448-4A46-97E6-6182F4967C0C}"/>
              </a:ext>
            </a:extLst>
          </p:cNvPr>
          <p:cNvSpPr txBox="1"/>
          <p:nvPr/>
        </p:nvSpPr>
        <p:spPr>
          <a:xfrm>
            <a:off x="11496778" y="613561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50s</a:t>
            </a:r>
          </a:p>
        </p:txBody>
      </p:sp>
    </p:spTree>
    <p:extLst>
      <p:ext uri="{BB962C8B-B14F-4D97-AF65-F5344CB8AC3E}">
        <p14:creationId xmlns:p14="http://schemas.microsoft.com/office/powerpoint/2010/main" val="2408499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0D9EB0CF-C986-7D43-AFB9-3379DF85C5C9}"/>
              </a:ext>
            </a:extLst>
          </p:cNvPr>
          <p:cNvSpPr/>
          <p:nvPr/>
        </p:nvSpPr>
        <p:spPr>
          <a:xfrm>
            <a:off x="9675" y="5930694"/>
            <a:ext cx="1845929" cy="936943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839CAA1-D169-DE45-82D0-8663D8AB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84" y="4490666"/>
            <a:ext cx="780372" cy="30884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BA31CC50-CF97-9D4D-8237-27351F510D6B}"/>
              </a:ext>
            </a:extLst>
          </p:cNvPr>
          <p:cNvGrpSpPr/>
          <p:nvPr/>
        </p:nvGrpSpPr>
        <p:grpSpPr>
          <a:xfrm>
            <a:off x="239465" y="4628037"/>
            <a:ext cx="8992655" cy="801033"/>
            <a:chOff x="441780" y="4207847"/>
            <a:chExt cx="4291605" cy="56859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6FB07B-A8EE-5344-A066-676D035F4349}"/>
                </a:ext>
              </a:extLst>
            </p:cNvPr>
            <p:cNvSpPr/>
            <p:nvPr/>
          </p:nvSpPr>
          <p:spPr>
            <a:xfrm>
              <a:off x="454985" y="4271105"/>
              <a:ext cx="4278400" cy="461318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4EA2511-31F9-0C48-8C08-CF01572DEF68}"/>
                </a:ext>
              </a:extLst>
            </p:cNvPr>
            <p:cNvSpPr txBox="1"/>
            <p:nvPr/>
          </p:nvSpPr>
          <p:spPr>
            <a:xfrm rot="16200000">
              <a:off x="322297" y="4327330"/>
              <a:ext cx="568598" cy="3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Nuc</a:t>
              </a:r>
              <a:endParaRPr lang="en-US" sz="1400" b="1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344DD8-0603-2C4C-B68E-3CF3DA796EEE}"/>
              </a:ext>
            </a:extLst>
          </p:cNvPr>
          <p:cNvGrpSpPr/>
          <p:nvPr/>
        </p:nvGrpSpPr>
        <p:grpSpPr>
          <a:xfrm>
            <a:off x="252577" y="5432558"/>
            <a:ext cx="8715716" cy="801033"/>
            <a:chOff x="441780" y="4207847"/>
            <a:chExt cx="4291605" cy="56859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0A5685-5977-A74A-B7DD-6803DB8434DB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4937CF2-18DA-0345-8B19-02E510F7562E}"/>
                </a:ext>
              </a:extLst>
            </p:cNvPr>
            <p:cNvSpPr txBox="1"/>
            <p:nvPr/>
          </p:nvSpPr>
          <p:spPr>
            <a:xfrm rot="16200000">
              <a:off x="322297" y="4327330"/>
              <a:ext cx="568598" cy="3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AE083F-CC11-A94D-9B3F-C9B77B446404}"/>
              </a:ext>
            </a:extLst>
          </p:cNvPr>
          <p:cNvGrpSpPr/>
          <p:nvPr/>
        </p:nvGrpSpPr>
        <p:grpSpPr>
          <a:xfrm>
            <a:off x="252375" y="3818166"/>
            <a:ext cx="4008535" cy="801033"/>
            <a:chOff x="440202" y="4207848"/>
            <a:chExt cx="4293183" cy="56859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E53DDFD-E12E-674F-BD47-1A8C32B080EA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D98119-97F5-D249-ABE0-E5A431EF291E}"/>
                </a:ext>
              </a:extLst>
            </p:cNvPr>
            <p:cNvSpPr txBox="1"/>
            <p:nvPr/>
          </p:nvSpPr>
          <p:spPr>
            <a:xfrm rot="16200000">
              <a:off x="237501" y="4410549"/>
              <a:ext cx="568598" cy="16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PMI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598B38E-2430-8740-96BC-F5A6D173C6B1}"/>
              </a:ext>
            </a:extLst>
          </p:cNvPr>
          <p:cNvSpPr txBox="1"/>
          <p:nvPr/>
        </p:nvSpPr>
        <p:spPr>
          <a:xfrm>
            <a:off x="590838" y="3920888"/>
            <a:ext cx="140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Magnum PSI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E7A59D-0E16-BF49-A3EB-E4D46F68AD4C}"/>
              </a:ext>
            </a:extLst>
          </p:cNvPr>
          <p:cNvSpPr txBox="1"/>
          <p:nvPr/>
        </p:nvSpPr>
        <p:spPr>
          <a:xfrm>
            <a:off x="436527" y="4316286"/>
            <a:ext cx="30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C3076C-68B5-0B45-8103-82A6813EC1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617" y="158946"/>
            <a:ext cx="11879383" cy="492991"/>
          </a:xfrm>
        </p:spPr>
        <p:txBody>
          <a:bodyPr/>
          <a:lstStyle/>
          <a:p>
            <a:r>
              <a:rPr lang="en-US" dirty="0"/>
              <a:t>Divertor, Wall &amp; Materials Development: Facilities Role and Time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931E0F-0943-3F46-95C4-52B8B5B8C6BB}"/>
              </a:ext>
            </a:extLst>
          </p:cNvPr>
          <p:cNvSpPr txBox="1"/>
          <p:nvPr/>
        </p:nvSpPr>
        <p:spPr>
          <a:xfrm>
            <a:off x="2010614" y="4168313"/>
            <a:ext cx="112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MPEX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5A7364-A103-544B-9DD7-421AA143E1AA}"/>
              </a:ext>
            </a:extLst>
          </p:cNvPr>
          <p:cNvSpPr txBox="1"/>
          <p:nvPr/>
        </p:nvSpPr>
        <p:spPr>
          <a:xfrm>
            <a:off x="954898" y="630875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DB71CD-9F2A-5D4C-B547-5F82FA4BD9B9}"/>
              </a:ext>
            </a:extLst>
          </p:cNvPr>
          <p:cNvSpPr txBox="1"/>
          <p:nvPr/>
        </p:nvSpPr>
        <p:spPr>
          <a:xfrm>
            <a:off x="5710401" y="651937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30s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32365-4BA6-794C-80E1-AC39DE25285D}"/>
              </a:ext>
            </a:extLst>
          </p:cNvPr>
          <p:cNvSpPr txBox="1"/>
          <p:nvPr/>
        </p:nvSpPr>
        <p:spPr>
          <a:xfrm>
            <a:off x="8524208" y="606392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40s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C41C9-797F-9840-BF60-C5ECA8C18D38}"/>
              </a:ext>
            </a:extLst>
          </p:cNvPr>
          <p:cNvSpPr txBox="1"/>
          <p:nvPr/>
        </p:nvSpPr>
        <p:spPr>
          <a:xfrm>
            <a:off x="11496778" y="613561"/>
            <a:ext cx="112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50s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6A39CF-4CBB-A34B-8F2A-398C701D314E}"/>
              </a:ext>
            </a:extLst>
          </p:cNvPr>
          <p:cNvSpPr txBox="1"/>
          <p:nvPr/>
        </p:nvSpPr>
        <p:spPr>
          <a:xfrm>
            <a:off x="1699243" y="4670219"/>
            <a:ext cx="127501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FPNS</a:t>
            </a:r>
            <a:r>
              <a:rPr lang="en-US" sz="1200" b="1" dirty="0"/>
              <a:t> </a:t>
            </a:r>
            <a:r>
              <a:rPr lang="en-US" sz="900" dirty="0"/>
              <a:t>14MeV</a:t>
            </a:r>
            <a:br>
              <a:rPr lang="en-US" sz="1400" b="1" dirty="0"/>
            </a:br>
            <a:r>
              <a:rPr lang="en-US" sz="900" dirty="0"/>
              <a:t>AFNS, Phoenix</a:t>
            </a:r>
            <a:br>
              <a:rPr lang="en-US" sz="900" dirty="0"/>
            </a:br>
            <a:r>
              <a:rPr lang="en-US" sz="900" dirty="0"/>
              <a:t>spallation, GDT</a:t>
            </a:r>
            <a:br>
              <a:rPr lang="en-US" sz="900" dirty="0"/>
            </a:br>
            <a:r>
              <a:rPr lang="en-US" sz="900" dirty="0"/>
              <a:t>10dpa 50cm</a:t>
            </a:r>
            <a:r>
              <a:rPr lang="en-US" sz="900" baseline="30000" dirty="0"/>
              <a:t>3</a:t>
            </a:r>
            <a:endParaRPr lang="en-US" sz="1400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06A477-4B12-9842-BA93-654494940BCE}"/>
              </a:ext>
            </a:extLst>
          </p:cNvPr>
          <p:cNvSpPr txBox="1"/>
          <p:nvPr/>
        </p:nvSpPr>
        <p:spPr>
          <a:xfrm>
            <a:off x="862417" y="1004466"/>
            <a:ext cx="878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EAST, C-P: </a:t>
            </a:r>
            <a:r>
              <a:rPr lang="en-US" sz="1300" dirty="0"/>
              <a:t>Long pulse wall evolution studies, wear, equilibration, metal and flowing walls,</a:t>
            </a:r>
            <a:endParaRPr lang="en-US" sz="13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7983B8-CC61-C540-97BB-4E27F0150DD9}"/>
              </a:ext>
            </a:extLst>
          </p:cNvPr>
          <p:cNvGrpSpPr/>
          <p:nvPr/>
        </p:nvGrpSpPr>
        <p:grpSpPr>
          <a:xfrm>
            <a:off x="3814321" y="1299948"/>
            <a:ext cx="4911730" cy="1277045"/>
            <a:chOff x="3194751" y="881744"/>
            <a:chExt cx="4911730" cy="1277045"/>
          </a:xfrm>
        </p:grpSpPr>
        <p:pic>
          <p:nvPicPr>
            <p:cNvPr id="40" name="Picture 6" descr="iter_plasma_med.jpg">
              <a:extLst>
                <a:ext uri="{FF2B5EF4-FFF2-40B4-BE49-F238E27FC236}">
                  <a16:creationId xmlns:a16="http://schemas.microsoft.com/office/drawing/2014/main" id="{A4CC29F7-0B93-AE4C-B47C-45E62E0E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763" y="927105"/>
              <a:ext cx="1275869" cy="123168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FDE357-6186-DF47-85A8-9054E9D0DCCE}"/>
                </a:ext>
              </a:extLst>
            </p:cNvPr>
            <p:cNvSpPr txBox="1"/>
            <p:nvPr/>
          </p:nvSpPr>
          <p:spPr>
            <a:xfrm>
              <a:off x="3194751" y="1011822"/>
              <a:ext cx="940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ITER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0FEBC5-920C-1449-A58E-8DE335FBEFA7}"/>
                </a:ext>
              </a:extLst>
            </p:cNvPr>
            <p:cNvSpPr txBox="1"/>
            <p:nvPr/>
          </p:nvSpPr>
          <p:spPr>
            <a:xfrm>
              <a:off x="4820953" y="881744"/>
              <a:ext cx="32855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engineering &amp; licensing</a:t>
              </a:r>
            </a:p>
            <a:p>
              <a:r>
                <a:rPr lang="en-US" sz="1200" dirty="0"/>
                <a:t>High power tests w/ partial detachment </a:t>
              </a:r>
              <a:r>
                <a:rPr lang="en-US" sz="1200" dirty="0">
                  <a:sym typeface="Wingdings" pitchFamily="2" charset="2"/>
                </a:rPr>
                <a:t> ‘conventional’ divertor physics scaling</a:t>
              </a:r>
              <a:endParaRPr lang="en-US" sz="1200" dirty="0"/>
            </a:p>
            <a:p>
              <a:r>
                <a:rPr lang="en-US" sz="1200" dirty="0"/>
                <a:t>W divertor behavior</a:t>
              </a:r>
            </a:p>
            <a:p>
              <a:r>
                <a:rPr lang="en-US" sz="1200" dirty="0"/>
                <a:t>Opaque pedestal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CC60C77-38B1-BC4A-81A0-1531EA6E796B}"/>
              </a:ext>
            </a:extLst>
          </p:cNvPr>
          <p:cNvGrpSpPr/>
          <p:nvPr/>
        </p:nvGrpSpPr>
        <p:grpSpPr>
          <a:xfrm>
            <a:off x="5133405" y="2571501"/>
            <a:ext cx="3852197" cy="646331"/>
            <a:chOff x="5188662" y="2606666"/>
            <a:chExt cx="3852197" cy="64633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19037F-1627-C243-82CC-9257B58F86A6}"/>
                </a:ext>
              </a:extLst>
            </p:cNvPr>
            <p:cNvSpPr txBox="1"/>
            <p:nvPr/>
          </p:nvSpPr>
          <p:spPr>
            <a:xfrm>
              <a:off x="5188662" y="2656453"/>
              <a:ext cx="940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ITER TBM program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38E0B2-2E61-214F-B6A9-753AC1942F18}"/>
                </a:ext>
              </a:extLst>
            </p:cNvPr>
            <p:cNvSpPr txBox="1"/>
            <p:nvPr/>
          </p:nvSpPr>
          <p:spPr>
            <a:xfrm>
              <a:off x="6033435" y="2606666"/>
              <a:ext cx="3007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Breeder design</a:t>
              </a:r>
            </a:p>
            <a:p>
              <a:r>
                <a:rPr lang="en-US" sz="1200" dirty="0"/>
                <a:t>Low </a:t>
              </a:r>
              <a:r>
                <a:rPr lang="en-US" sz="1200" dirty="0" err="1"/>
                <a:t>dpa</a:t>
              </a:r>
              <a:r>
                <a:rPr lang="en-US" sz="1200" dirty="0"/>
                <a:t> tests</a:t>
              </a:r>
            </a:p>
            <a:p>
              <a:r>
                <a:rPr lang="en-US" sz="1200" dirty="0"/>
                <a:t>...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3F1F5F-A855-B246-AB8F-4A47B52C0F43}"/>
              </a:ext>
            </a:extLst>
          </p:cNvPr>
          <p:cNvGrpSpPr/>
          <p:nvPr/>
        </p:nvGrpSpPr>
        <p:grpSpPr>
          <a:xfrm>
            <a:off x="271627" y="3160487"/>
            <a:ext cx="3994732" cy="685351"/>
            <a:chOff x="253339" y="3197063"/>
            <a:chExt cx="3994732" cy="685351"/>
          </a:xfrm>
        </p:grpSpPr>
        <p:sp>
          <p:nvSpPr>
            <p:cNvPr id="98" name="Left-Right Arrow 97">
              <a:extLst>
                <a:ext uri="{FF2B5EF4-FFF2-40B4-BE49-F238E27FC236}">
                  <a16:creationId xmlns:a16="http://schemas.microsoft.com/office/drawing/2014/main" id="{9D416021-EB6F-AA48-BB3A-F2795D17372F}"/>
                </a:ext>
              </a:extLst>
            </p:cNvPr>
            <p:cNvSpPr/>
            <p:nvPr/>
          </p:nvSpPr>
          <p:spPr>
            <a:xfrm rot="5400000">
              <a:off x="1508402" y="3315580"/>
              <a:ext cx="685351" cy="448318"/>
            </a:xfrm>
            <a:prstGeom prst="leftRightArrow">
              <a:avLst>
                <a:gd name="adj1" fmla="val 54080"/>
                <a:gd name="adj2" fmla="val 35723"/>
              </a:avLst>
            </a:prstGeom>
            <a:solidFill>
              <a:srgbClr val="54C7F0">
                <a:alpha val="51000"/>
              </a:srgb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14645AA-E25D-6C40-A534-9283F2E312A0}"/>
                </a:ext>
              </a:extLst>
            </p:cNvPr>
            <p:cNvSpPr/>
            <p:nvPr/>
          </p:nvSpPr>
          <p:spPr>
            <a:xfrm>
              <a:off x="253339" y="3406300"/>
              <a:ext cx="3994732" cy="265558"/>
            </a:xfrm>
            <a:prstGeom prst="rect">
              <a:avLst/>
            </a:prstGeom>
            <a:gradFill>
              <a:gsLst>
                <a:gs pos="0">
                  <a:srgbClr val="AADEF0"/>
                </a:gs>
                <a:gs pos="52000">
                  <a:srgbClr val="AADE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EDB769-E514-284F-A42C-DD1C6EC1A07F}"/>
                </a:ext>
              </a:extLst>
            </p:cNvPr>
            <p:cNvSpPr txBox="1"/>
            <p:nvPr/>
          </p:nvSpPr>
          <p:spPr>
            <a:xfrm>
              <a:off x="279726" y="3392055"/>
              <a:ext cx="3456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</a:rPr>
                <a:t>Simulation</a:t>
              </a:r>
              <a:r>
                <a:rPr lang="en-US" sz="1300" dirty="0">
                  <a:solidFill>
                    <a:srgbClr val="002060"/>
                  </a:solidFill>
                </a:rPr>
                <a:t>  </a:t>
              </a:r>
              <a:r>
                <a:rPr lang="en-US" sz="1200" dirty="0">
                  <a:solidFill>
                    <a:srgbClr val="002060"/>
                  </a:solidFill>
                </a:rPr>
                <a:t>Advanced materials evolution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078916-14B3-8D46-90A7-25059EFAA474}"/>
              </a:ext>
            </a:extLst>
          </p:cNvPr>
          <p:cNvSpPr txBox="1"/>
          <p:nvPr/>
        </p:nvSpPr>
        <p:spPr>
          <a:xfrm>
            <a:off x="527203" y="5555755"/>
            <a:ext cx="19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Engineering design and prototypes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912876-2A5E-9F4D-AC24-21957D0214A3}"/>
              </a:ext>
            </a:extLst>
          </p:cNvPr>
          <p:cNvSpPr txBox="1"/>
          <p:nvPr/>
        </p:nvSpPr>
        <p:spPr>
          <a:xfrm>
            <a:off x="2305669" y="5525295"/>
            <a:ext cx="254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Breeding concepts</a:t>
            </a:r>
          </a:p>
          <a:p>
            <a:r>
              <a:rPr lang="en-US" sz="1200" dirty="0"/>
              <a:t>Structural elements (joints, etc.)</a:t>
            </a:r>
            <a:br>
              <a:rPr lang="en-US" sz="1200" dirty="0"/>
            </a:br>
            <a:r>
              <a:rPr lang="en-US" sz="1200" dirty="0"/>
              <a:t>Stress analysis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6E0EA9-D4DC-4F4B-A637-1BBC5EFBB3B7}"/>
              </a:ext>
            </a:extLst>
          </p:cNvPr>
          <p:cNvSpPr txBox="1"/>
          <p:nvPr/>
        </p:nvSpPr>
        <p:spPr>
          <a:xfrm>
            <a:off x="392049" y="5921057"/>
            <a:ext cx="30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I8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3B621A6-22F6-9247-BBB6-5212C01DCFD0}"/>
              </a:ext>
            </a:extLst>
          </p:cNvPr>
          <p:cNvGrpSpPr/>
          <p:nvPr/>
        </p:nvGrpSpPr>
        <p:grpSpPr>
          <a:xfrm>
            <a:off x="164250" y="1433955"/>
            <a:ext cx="3949518" cy="1743233"/>
            <a:chOff x="164250" y="1443099"/>
            <a:chExt cx="3949518" cy="17432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34C259E-5FB8-1A46-BB21-1D8DF3462DDB}"/>
                </a:ext>
              </a:extLst>
            </p:cNvPr>
            <p:cNvGrpSpPr/>
            <p:nvPr/>
          </p:nvGrpSpPr>
          <p:grpSpPr>
            <a:xfrm>
              <a:off x="164250" y="1580712"/>
              <a:ext cx="1417171" cy="1605620"/>
              <a:chOff x="-21156" y="1458107"/>
              <a:chExt cx="1417171" cy="1605620"/>
            </a:xfrm>
          </p:grpSpPr>
          <p:pic>
            <p:nvPicPr>
              <p:cNvPr id="5" name="Picture 31">
                <a:extLst>
                  <a:ext uri="{FF2B5EF4-FFF2-40B4-BE49-F238E27FC236}">
                    <a16:creationId xmlns:a16="http://schemas.microsoft.com/office/drawing/2014/main" id="{9B98D10C-FD4E-F246-AC19-1FB5A6546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60"/>
              <a:stretch/>
            </p:blipFill>
            <p:spPr bwMode="auto">
              <a:xfrm>
                <a:off x="474229" y="1479632"/>
                <a:ext cx="858268" cy="682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F60664C-0334-8548-B9FB-226853250451}"/>
                  </a:ext>
                </a:extLst>
              </p:cNvPr>
              <p:cNvGrpSpPr/>
              <p:nvPr/>
            </p:nvGrpSpPr>
            <p:grpSpPr>
              <a:xfrm>
                <a:off x="461647" y="2249190"/>
                <a:ext cx="934368" cy="794529"/>
                <a:chOff x="921896" y="4355570"/>
                <a:chExt cx="1140643" cy="1080062"/>
              </a:xfrm>
            </p:grpSpPr>
            <p:grpSp>
              <p:nvGrpSpPr>
                <p:cNvPr id="11" name="Group 16">
                  <a:extLst>
                    <a:ext uri="{FF2B5EF4-FFF2-40B4-BE49-F238E27FC236}">
                      <a16:creationId xmlns:a16="http://schemas.microsoft.com/office/drawing/2014/main" id="{568D6F84-B701-F047-9B1B-AB9DF91172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8917" y="4355570"/>
                  <a:ext cx="975308" cy="970576"/>
                  <a:chOff x="5295900" y="1045188"/>
                  <a:chExt cx="1533786" cy="1638745"/>
                </a:xfrm>
              </p:grpSpPr>
              <p:pic>
                <p:nvPicPr>
                  <p:cNvPr id="13" name="Picture 5">
                    <a:extLst>
                      <a:ext uri="{FF2B5EF4-FFF2-40B4-BE49-F238E27FC236}">
                        <a16:creationId xmlns:a16="http://schemas.microsoft.com/office/drawing/2014/main" id="{EDA3D7FC-B567-8B43-B12E-004BB439B4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9753" r="9993" b="22699"/>
                  <a:stretch>
                    <a:fillRect/>
                  </a:stretch>
                </p:blipFill>
                <p:spPr bwMode="auto">
                  <a:xfrm>
                    <a:off x="5381133" y="1045188"/>
                    <a:ext cx="1448553" cy="16001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softEdge rad="38100"/>
                  </a:effectLst>
                </p:spPr>
              </p:pic>
              <p:sp>
                <p:nvSpPr>
                  <p:cNvPr id="14" name="Freeform 15">
                    <a:extLst>
                      <a:ext uri="{FF2B5EF4-FFF2-40B4-BE49-F238E27FC236}">
                        <a16:creationId xmlns:a16="http://schemas.microsoft.com/office/drawing/2014/main" id="{0E6E3A01-2CB7-3848-BCB1-6F104AE9E5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5900" y="2408767"/>
                    <a:ext cx="1460500" cy="275166"/>
                  </a:xfrm>
                  <a:custGeom>
                    <a:avLst/>
                    <a:gdLst>
                      <a:gd name="T0" fmla="*/ 1460500 w 1460500"/>
                      <a:gd name="T1" fmla="*/ 275166 h 275166"/>
                      <a:gd name="T2" fmla="*/ 1422400 w 1460500"/>
                      <a:gd name="T3" fmla="*/ 21166 h 275166"/>
                      <a:gd name="T4" fmla="*/ 1261533 w 1460500"/>
                      <a:gd name="T5" fmla="*/ 33866 h 275166"/>
                      <a:gd name="T6" fmla="*/ 1113367 w 1460500"/>
                      <a:gd name="T7" fmla="*/ 182033 h 275166"/>
                      <a:gd name="T8" fmla="*/ 986368 w 1460500"/>
                      <a:gd name="T9" fmla="*/ 238649 h 275166"/>
                      <a:gd name="T10" fmla="*/ 592667 w 1460500"/>
                      <a:gd name="T11" fmla="*/ 237066 h 275166"/>
                      <a:gd name="T12" fmla="*/ 325967 w 1460500"/>
                      <a:gd name="T13" fmla="*/ 211666 h 275166"/>
                      <a:gd name="T14" fmla="*/ 194733 w 1460500"/>
                      <a:gd name="T15" fmla="*/ 71966 h 275166"/>
                      <a:gd name="T16" fmla="*/ 105833 w 1460500"/>
                      <a:gd name="T17" fmla="*/ 0 h 275166"/>
                      <a:gd name="T18" fmla="*/ 0 w 1460500"/>
                      <a:gd name="T19" fmla="*/ 270933 h 275166"/>
                      <a:gd name="T20" fmla="*/ 1460500 w 1460500"/>
                      <a:gd name="T21" fmla="*/ 275166 h 27516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60500"/>
                      <a:gd name="T34" fmla="*/ 0 h 275166"/>
                      <a:gd name="T35" fmla="*/ 1460500 w 1460500"/>
                      <a:gd name="T36" fmla="*/ 275166 h 27516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60500" h="275166">
                        <a:moveTo>
                          <a:pt x="1460500" y="275166"/>
                        </a:moveTo>
                        <a:lnTo>
                          <a:pt x="1422400" y="21166"/>
                        </a:lnTo>
                        <a:cubicBezTo>
                          <a:pt x="1368787" y="25513"/>
                          <a:pt x="1315322" y="33866"/>
                          <a:pt x="1261533" y="33866"/>
                        </a:cubicBezTo>
                        <a:lnTo>
                          <a:pt x="1113367" y="182033"/>
                        </a:lnTo>
                        <a:lnTo>
                          <a:pt x="986368" y="238649"/>
                        </a:lnTo>
                        <a:lnTo>
                          <a:pt x="592667" y="237066"/>
                        </a:lnTo>
                        <a:lnTo>
                          <a:pt x="325967" y="211666"/>
                        </a:lnTo>
                        <a:lnTo>
                          <a:pt x="194733" y="71966"/>
                        </a:lnTo>
                        <a:lnTo>
                          <a:pt x="105833" y="0"/>
                        </a:lnTo>
                        <a:lnTo>
                          <a:pt x="0" y="270933"/>
                        </a:lnTo>
                        <a:lnTo>
                          <a:pt x="1460500" y="27516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2CF2E77-1939-744A-BAF9-93E0C263EA73}"/>
                    </a:ext>
                  </a:extLst>
                </p:cNvPr>
                <p:cNvSpPr/>
                <p:nvPr/>
              </p:nvSpPr>
              <p:spPr>
                <a:xfrm>
                  <a:off x="921896" y="4992572"/>
                  <a:ext cx="1140643" cy="443060"/>
                </a:xfrm>
                <a:custGeom>
                  <a:avLst/>
                  <a:gdLst>
                    <a:gd name="connsiteX0" fmla="*/ 895546 w 1140643"/>
                    <a:gd name="connsiteY0" fmla="*/ 113121 h 443060"/>
                    <a:gd name="connsiteX1" fmla="*/ 688157 w 1140643"/>
                    <a:gd name="connsiteY1" fmla="*/ 329938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18812 w 1140643"/>
                    <a:gd name="connsiteY2" fmla="*/ 30552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0643" h="443060">
                      <a:moveTo>
                        <a:pt x="895546" y="113121"/>
                      </a:moveTo>
                      <a:lnTo>
                        <a:pt x="691905" y="311200"/>
                      </a:lnTo>
                      <a:lnTo>
                        <a:pt x="318812" y="305521"/>
                      </a:lnTo>
                      <a:lnTo>
                        <a:pt x="47134" y="103695"/>
                      </a:lnTo>
                      <a:lnTo>
                        <a:pt x="0" y="348792"/>
                      </a:lnTo>
                      <a:lnTo>
                        <a:pt x="584462" y="443060"/>
                      </a:lnTo>
                      <a:lnTo>
                        <a:pt x="1140643" y="414779"/>
                      </a:lnTo>
                      <a:lnTo>
                        <a:pt x="1112363" y="0"/>
                      </a:lnTo>
                      <a:lnTo>
                        <a:pt x="895546" y="1131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" name="Picture 1">
                <a:extLst>
                  <a:ext uri="{FF2B5EF4-FFF2-40B4-BE49-F238E27FC236}">
                    <a16:creationId xmlns:a16="http://schemas.microsoft.com/office/drawing/2014/main" id="{200EF155-649C-C942-BF86-D61BDC574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156" y="2038902"/>
                <a:ext cx="738465" cy="356474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1AF90F-E60B-3841-8E19-7917E7631AE1}"/>
                  </a:ext>
                </a:extLst>
              </p:cNvPr>
              <p:cNvSpPr txBox="1"/>
              <p:nvPr/>
            </p:nvSpPr>
            <p:spPr>
              <a:xfrm>
                <a:off x="-11939" y="1458107"/>
                <a:ext cx="94076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/>
                  <a:t>DIII-D</a:t>
                </a:r>
                <a:br>
                  <a:rPr lang="en-US" sz="1300" b="1" dirty="0"/>
                </a:br>
                <a:r>
                  <a:rPr lang="en-US" sz="1300" b="1" dirty="0"/>
                  <a:t>AUG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283EBA-941A-694F-B53F-8CB5769CA51A}"/>
                  </a:ext>
                </a:extLst>
              </p:cNvPr>
              <p:cNvSpPr txBox="1"/>
              <p:nvPr/>
            </p:nvSpPr>
            <p:spPr>
              <a:xfrm>
                <a:off x="-21156" y="2602062"/>
                <a:ext cx="9407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MASTU</a:t>
                </a:r>
              </a:p>
              <a:p>
                <a:r>
                  <a:rPr lang="en-US" sz="1200" b="1" dirty="0"/>
                  <a:t>NSTX-U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04072B-AFEB-E646-A119-49C2596EFBF8}"/>
                  </a:ext>
                </a:extLst>
              </p:cNvPr>
              <p:cNvSpPr txBox="1"/>
              <p:nvPr/>
            </p:nvSpPr>
            <p:spPr>
              <a:xfrm>
                <a:off x="630597" y="2048263"/>
                <a:ext cx="746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Theory</a:t>
                </a:r>
                <a:endParaRPr lang="en-US" sz="1400" b="1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5F72D4-1EB8-5641-B36B-A80002F65E04}"/>
                </a:ext>
              </a:extLst>
            </p:cNvPr>
            <p:cNvSpPr txBox="1"/>
            <p:nvPr/>
          </p:nvSpPr>
          <p:spPr>
            <a:xfrm>
              <a:off x="1490155" y="1443099"/>
              <a:ext cx="25450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Divertor science</a:t>
              </a:r>
            </a:p>
            <a:p>
              <a:r>
                <a:rPr lang="en-US" sz="1200" dirty="0"/>
                <a:t>Closure</a:t>
              </a:r>
            </a:p>
            <a:p>
              <a:r>
                <a:rPr lang="en-US" sz="1200" dirty="0"/>
                <a:t>Magnetic geometry</a:t>
              </a:r>
            </a:p>
            <a:p>
              <a:r>
                <a:rPr lang="en-US" sz="1200" dirty="0"/>
                <a:t>Core mitigation</a:t>
              </a:r>
            </a:p>
            <a:p>
              <a:endParaRPr lang="en-US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3B051-D3CB-4A4C-901C-1A421D6EBA21}"/>
                </a:ext>
              </a:extLst>
            </p:cNvPr>
            <p:cNvSpPr txBox="1"/>
            <p:nvPr/>
          </p:nvSpPr>
          <p:spPr>
            <a:xfrm>
              <a:off x="2394726" y="2724667"/>
              <a:ext cx="1563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Liquid metal tests</a:t>
              </a:r>
            </a:p>
            <a:p>
              <a:r>
                <a:rPr lang="en-US" sz="1200" dirty="0"/>
                <a:t>     Solid-liquid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F54076-7031-CB4B-86E0-7DE4412A61FB}"/>
                </a:ext>
              </a:extLst>
            </p:cNvPr>
            <p:cNvSpPr txBox="1"/>
            <p:nvPr/>
          </p:nvSpPr>
          <p:spPr>
            <a:xfrm>
              <a:off x="1883496" y="2286263"/>
              <a:ext cx="2230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Sample/tile tokamak tests</a:t>
              </a:r>
            </a:p>
            <a:p>
              <a:r>
                <a:rPr lang="en-US" sz="1200" dirty="0"/>
                <a:t>     Metal walls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BC9F1EA-B05C-C444-9DFD-8CD7B5C1AF08}"/>
              </a:ext>
            </a:extLst>
          </p:cNvPr>
          <p:cNvGrpSpPr/>
          <p:nvPr/>
        </p:nvGrpSpPr>
        <p:grpSpPr>
          <a:xfrm>
            <a:off x="4545811" y="3294587"/>
            <a:ext cx="4151828" cy="1384995"/>
            <a:chOff x="4545811" y="3294587"/>
            <a:chExt cx="4151828" cy="138499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5DEE7C-2A15-FB48-BF87-1F668EDD7BAC}"/>
                </a:ext>
              </a:extLst>
            </p:cNvPr>
            <p:cNvSpPr txBox="1"/>
            <p:nvPr/>
          </p:nvSpPr>
          <p:spPr>
            <a:xfrm>
              <a:off x="4545811" y="3457437"/>
              <a:ext cx="11058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Sustained High Power Density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B15427-5E8D-144F-AB96-4FD52AD5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7741" y="3439188"/>
              <a:ext cx="839961" cy="91402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BDB943-5B31-684D-9D70-784AADF0F04A}"/>
                </a:ext>
              </a:extLst>
            </p:cNvPr>
            <p:cNvSpPr txBox="1"/>
            <p:nvPr/>
          </p:nvSpPr>
          <p:spPr>
            <a:xfrm>
              <a:off x="6301509" y="3294587"/>
              <a:ext cx="23961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Steady state fusion core </a:t>
              </a:r>
            </a:p>
            <a:p>
              <a:r>
                <a:rPr lang="en-US" sz="1200" dirty="0"/>
                <a:t>High heat flux divertor</a:t>
              </a:r>
            </a:p>
            <a:p>
              <a:r>
                <a:rPr lang="en-US" sz="1200" dirty="0"/>
                <a:t>Relevant recycling</a:t>
              </a:r>
            </a:p>
            <a:p>
              <a:r>
                <a:rPr lang="en-US" sz="1200" dirty="0"/>
                <a:t>Impurity/particle control </a:t>
              </a:r>
              <a:br>
                <a:rPr lang="en-US" sz="1200" dirty="0"/>
              </a:br>
              <a:r>
                <a:rPr lang="en-US" sz="1200" dirty="0"/>
                <a:t> with hot metal walls</a:t>
              </a:r>
            </a:p>
            <a:p>
              <a:r>
                <a:rPr lang="en-US" sz="1200" dirty="0"/>
                <a:t>Component testing (D)</a:t>
              </a:r>
            </a:p>
            <a:p>
              <a:r>
                <a:rPr lang="en-US" sz="1200" dirty="0"/>
                <a:t>Core-edge compatibility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F02ACE8-D1D4-D649-9131-E9A0DF8421C1}"/>
                </a:ext>
              </a:extLst>
            </p:cNvPr>
            <p:cNvSpPr txBox="1"/>
            <p:nvPr/>
          </p:nvSpPr>
          <p:spPr>
            <a:xfrm>
              <a:off x="5494041" y="4311268"/>
              <a:ext cx="451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I4,8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2BFC261-6154-1D45-86A5-F5DCB3F98D2C}"/>
              </a:ext>
            </a:extLst>
          </p:cNvPr>
          <p:cNvGrpSpPr/>
          <p:nvPr/>
        </p:nvGrpSpPr>
        <p:grpSpPr>
          <a:xfrm>
            <a:off x="6993004" y="5939996"/>
            <a:ext cx="2223097" cy="732617"/>
            <a:chOff x="4791368" y="5869302"/>
            <a:chExt cx="2223097" cy="7326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3ED781-893B-F54B-89A0-C0F68C1F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368" y="5869302"/>
              <a:ext cx="723395" cy="73261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39042D-8828-CB4A-BABC-A5BA81CDF3A7}"/>
                </a:ext>
              </a:extLst>
            </p:cNvPr>
            <p:cNvSpPr txBox="1"/>
            <p:nvPr/>
          </p:nvSpPr>
          <p:spPr>
            <a:xfrm>
              <a:off x="5437137" y="5884481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CFETR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F95E6B-0E96-EB4D-B771-628A94F75C08}"/>
                </a:ext>
              </a:extLst>
            </p:cNvPr>
            <p:cNvSpPr txBox="1"/>
            <p:nvPr/>
          </p:nvSpPr>
          <p:spPr>
            <a:xfrm>
              <a:off x="5492653" y="6112092"/>
              <a:ext cx="1521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materials</a:t>
              </a:r>
            </a:p>
            <a:p>
              <a:r>
                <a:rPr lang="en-US" sz="1200" dirty="0"/>
                <a:t>Component tests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4AC99C2-6FA9-FB43-981C-A240CD9E5786}"/>
                </a:ext>
              </a:extLst>
            </p:cNvPr>
            <p:cNvSpPr txBox="1"/>
            <p:nvPr/>
          </p:nvSpPr>
          <p:spPr>
            <a:xfrm>
              <a:off x="6098571" y="5930438"/>
              <a:ext cx="309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I9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F51093E-31E5-B14A-80E8-6744FC06CC7E}"/>
              </a:ext>
            </a:extLst>
          </p:cNvPr>
          <p:cNvSpPr txBox="1"/>
          <p:nvPr/>
        </p:nvSpPr>
        <p:spPr>
          <a:xfrm>
            <a:off x="574169" y="4200347"/>
            <a:ext cx="112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PISCES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C0A9852-301E-0A48-9B7A-0AECB972C27D}"/>
              </a:ext>
            </a:extLst>
          </p:cNvPr>
          <p:cNvCxnSpPr/>
          <p:nvPr/>
        </p:nvCxnSpPr>
        <p:spPr>
          <a:xfrm>
            <a:off x="2347670" y="4436863"/>
            <a:ext cx="0" cy="34936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19CCBED-C77C-7B4E-B7C3-EA687B3DC8FD}"/>
              </a:ext>
            </a:extLst>
          </p:cNvPr>
          <p:cNvSpPr txBox="1"/>
          <p:nvPr/>
        </p:nvSpPr>
        <p:spPr>
          <a:xfrm>
            <a:off x="615187" y="4751879"/>
            <a:ext cx="10763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TPE </a:t>
            </a:r>
            <a:r>
              <a:rPr lang="en-US" sz="1100" dirty="0"/>
              <a:t>T ret</a:t>
            </a:r>
          </a:p>
          <a:p>
            <a:r>
              <a:rPr lang="en-US" sz="1100" dirty="0" err="1"/>
              <a:t>Hipher</a:t>
            </a:r>
            <a:endParaRPr lang="en-US" sz="14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CC5213-E8D5-D249-8022-2EFD2D119DBB}"/>
              </a:ext>
            </a:extLst>
          </p:cNvPr>
          <p:cNvSpPr txBox="1"/>
          <p:nvPr/>
        </p:nvSpPr>
        <p:spPr>
          <a:xfrm>
            <a:off x="412864" y="5097041"/>
            <a:ext cx="30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I7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AD9105-C896-7249-949D-9650EAD42335}"/>
              </a:ext>
            </a:extLst>
          </p:cNvPr>
          <p:cNvSpPr txBox="1"/>
          <p:nvPr/>
        </p:nvSpPr>
        <p:spPr>
          <a:xfrm>
            <a:off x="2596036" y="4733817"/>
            <a:ext cx="1583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Low </a:t>
            </a:r>
            <a:r>
              <a:rPr lang="en-US" sz="1100" dirty="0" err="1"/>
              <a:t>dpa</a:t>
            </a:r>
            <a:r>
              <a:rPr lang="en-US" sz="1100" dirty="0"/>
              <a:t> tests:</a:t>
            </a:r>
            <a:br>
              <a:rPr lang="en-US" sz="1100" dirty="0"/>
            </a:br>
            <a:r>
              <a:rPr lang="en-US" sz="1100" dirty="0"/>
              <a:t>structure, blankets</a:t>
            </a:r>
            <a:br>
              <a:rPr lang="en-US" sz="1100" dirty="0"/>
            </a:br>
            <a:r>
              <a:rPr lang="en-US" sz="1100" dirty="0"/>
              <a:t>embrittle, </a:t>
            </a:r>
            <a:r>
              <a:rPr lang="en-US" sz="1100" dirty="0" err="1"/>
              <a:t>swel</a:t>
            </a:r>
            <a:r>
              <a:rPr lang="en-US" sz="1100" dirty="0"/>
              <a:t>, trap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2941586-B840-2747-AA81-B7155E1D04B6}"/>
              </a:ext>
            </a:extLst>
          </p:cNvPr>
          <p:cNvCxnSpPr/>
          <p:nvPr/>
        </p:nvCxnSpPr>
        <p:spPr>
          <a:xfrm>
            <a:off x="3137083" y="5273930"/>
            <a:ext cx="0" cy="34936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E5F0EF7-6C81-354B-867A-E36796212124}"/>
              </a:ext>
            </a:extLst>
          </p:cNvPr>
          <p:cNvSpPr txBox="1"/>
          <p:nvPr/>
        </p:nvSpPr>
        <p:spPr>
          <a:xfrm>
            <a:off x="4077441" y="5493389"/>
            <a:ext cx="168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Liquid concepts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2112D12-C253-AF45-A0BB-E9D8E4DE6ADB}"/>
              </a:ext>
            </a:extLst>
          </p:cNvPr>
          <p:cNvSpPr txBox="1"/>
          <p:nvPr/>
        </p:nvSpPr>
        <p:spPr>
          <a:xfrm>
            <a:off x="1706124" y="6125806"/>
            <a:ext cx="2545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Advanced manufacturing</a:t>
            </a:r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70638D50-823C-1F41-B9B4-2FDDB2AF38A6}"/>
              </a:ext>
            </a:extLst>
          </p:cNvPr>
          <p:cNvSpPr/>
          <p:nvPr/>
        </p:nvSpPr>
        <p:spPr>
          <a:xfrm flipH="1">
            <a:off x="6137992" y="3978374"/>
            <a:ext cx="2736542" cy="1091233"/>
          </a:xfrm>
          <a:prstGeom prst="arc">
            <a:avLst>
              <a:gd name="adj1" fmla="val 4960194"/>
              <a:gd name="adj2" fmla="val 10517173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EC5BE9A1-C3A3-F341-9C4A-385A01AB3E31}"/>
              </a:ext>
            </a:extLst>
          </p:cNvPr>
          <p:cNvSpPr/>
          <p:nvPr/>
        </p:nvSpPr>
        <p:spPr>
          <a:xfrm flipH="1" flipV="1">
            <a:off x="6281484" y="2050143"/>
            <a:ext cx="2736542" cy="1275977"/>
          </a:xfrm>
          <a:prstGeom prst="arc">
            <a:avLst>
              <a:gd name="adj1" fmla="val 4960194"/>
              <a:gd name="adj2" fmla="val 10517173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29DB9A7B-5500-E94C-9CBD-0F3B87DEAF4F}"/>
              </a:ext>
            </a:extLst>
          </p:cNvPr>
          <p:cNvSpPr/>
          <p:nvPr/>
        </p:nvSpPr>
        <p:spPr>
          <a:xfrm flipH="1">
            <a:off x="7049103" y="3035249"/>
            <a:ext cx="1919190" cy="736924"/>
          </a:xfrm>
          <a:prstGeom prst="arc">
            <a:avLst>
              <a:gd name="adj1" fmla="val 4960194"/>
              <a:gd name="adj2" fmla="val 9942684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FA7D28D4-A0EA-0848-82AF-F7DBC60EBD3C}"/>
              </a:ext>
            </a:extLst>
          </p:cNvPr>
          <p:cNvSpPr/>
          <p:nvPr/>
        </p:nvSpPr>
        <p:spPr>
          <a:xfrm flipH="1" flipV="1">
            <a:off x="6966689" y="2787907"/>
            <a:ext cx="1919190" cy="651250"/>
          </a:xfrm>
          <a:prstGeom prst="arc">
            <a:avLst>
              <a:gd name="adj1" fmla="val 4960194"/>
              <a:gd name="adj2" fmla="val 9942684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7829BE0-CF20-4643-93E6-EFD5420CD38B}"/>
              </a:ext>
            </a:extLst>
          </p:cNvPr>
          <p:cNvSpPr txBox="1"/>
          <p:nvPr/>
        </p:nvSpPr>
        <p:spPr>
          <a:xfrm>
            <a:off x="699604" y="925720"/>
            <a:ext cx="30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337F51D-A01A-C54B-939B-261307EBFE75}"/>
              </a:ext>
            </a:extLst>
          </p:cNvPr>
          <p:cNvSpPr txBox="1"/>
          <p:nvPr/>
        </p:nvSpPr>
        <p:spPr>
          <a:xfrm>
            <a:off x="6088577" y="5510811"/>
            <a:ext cx="168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Pilot Full Design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69E096C-E9AE-404E-AF85-B8614B8B441A}"/>
              </a:ext>
            </a:extLst>
          </p:cNvPr>
          <p:cNvGrpSpPr/>
          <p:nvPr/>
        </p:nvGrpSpPr>
        <p:grpSpPr>
          <a:xfrm>
            <a:off x="9042838" y="1651674"/>
            <a:ext cx="3221877" cy="4160141"/>
            <a:chOff x="9087442" y="1651674"/>
            <a:chExt cx="3221877" cy="4160141"/>
          </a:xfrm>
        </p:grpSpPr>
        <p:pic>
          <p:nvPicPr>
            <p:cNvPr id="29" name="Picture 4" descr="fig">
              <a:extLst>
                <a:ext uri="{FF2B5EF4-FFF2-40B4-BE49-F238E27FC236}">
                  <a16:creationId xmlns:a16="http://schemas.microsoft.com/office/drawing/2014/main" id="{9F6B4950-D338-5A40-B3DD-2CEAFF86F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alphaModFix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5143" y="2271479"/>
              <a:ext cx="2130840" cy="146980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B1866B-706F-064F-B5A3-07AEEED25C6C}"/>
                </a:ext>
              </a:extLst>
            </p:cNvPr>
            <p:cNvSpPr txBox="1"/>
            <p:nvPr/>
          </p:nvSpPr>
          <p:spPr>
            <a:xfrm>
              <a:off x="9087442" y="1651674"/>
              <a:ext cx="2875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Compact U.S. Pilot Plant Integrated Nuclear Test Facility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A9A680-1F98-C249-BF3C-4BB06F6BBDFE}"/>
                </a:ext>
              </a:extLst>
            </p:cNvPr>
            <p:cNvSpPr txBox="1"/>
            <p:nvPr/>
          </p:nvSpPr>
          <p:spPr>
            <a:xfrm>
              <a:off x="10279960" y="4306796"/>
              <a:ext cx="188973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b="1" dirty="0"/>
                <a:t>Nuclear Optimization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Breeding technology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Component testing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(Wall/breeder </a:t>
              </a:r>
              <a:br>
                <a:rPr lang="en-US" sz="1200" dirty="0"/>
              </a:br>
              <a:r>
                <a:rPr lang="en-US" sz="1200" dirty="0"/>
                <a:t>change outs)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7A3526C-1200-DA48-8D14-5E3EE8D781E0}"/>
                </a:ext>
              </a:extLst>
            </p:cNvPr>
            <p:cNvSpPr txBox="1"/>
            <p:nvPr/>
          </p:nvSpPr>
          <p:spPr>
            <a:xfrm>
              <a:off x="11435888" y="3465288"/>
              <a:ext cx="309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I9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D8C8B75-E9BC-6848-BF88-39F885E39A6F}"/>
                </a:ext>
              </a:extLst>
            </p:cNvPr>
            <p:cNvPicPr/>
            <p:nvPr/>
          </p:nvPicPr>
          <p:blipFill rotWithShape="1">
            <a:blip r:embed="rId10"/>
            <a:srcRect l="60496"/>
            <a:stretch/>
          </p:blipFill>
          <p:spPr>
            <a:xfrm>
              <a:off x="9129146" y="3752437"/>
              <a:ext cx="2679991" cy="541123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F48E861-A496-644D-8326-90BA0A0B5202}"/>
                </a:ext>
              </a:extLst>
            </p:cNvPr>
            <p:cNvSpPr txBox="1"/>
            <p:nvPr/>
          </p:nvSpPr>
          <p:spPr>
            <a:xfrm>
              <a:off x="9103325" y="4311404"/>
              <a:ext cx="1226306" cy="150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b="1" dirty="0"/>
                <a:t>Performance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Licensing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Heat </a:t>
              </a:r>
              <a:br>
                <a:rPr lang="en-US" sz="1200" dirty="0"/>
              </a:br>
              <a:r>
                <a:rPr lang="en-US" sz="1200" dirty="0"/>
                <a:t>extraction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/>
                <a:t>Divertor confirmation</a:t>
              </a:r>
            </a:p>
            <a:p>
              <a:endParaRPr lang="en-US" sz="1200" dirty="0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47C93C6-4A49-4C42-8CCF-4E1718253B40}"/>
                </a:ext>
              </a:extLst>
            </p:cNvPr>
            <p:cNvPicPr/>
            <p:nvPr/>
          </p:nvPicPr>
          <p:blipFill rotWithShape="1">
            <a:blip r:embed="rId10"/>
            <a:srcRect l="70870" t="19439" r="24710" b="12087"/>
            <a:stretch/>
          </p:blipFill>
          <p:spPr>
            <a:xfrm>
              <a:off x="11367855" y="3849176"/>
              <a:ext cx="289931" cy="39029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083F11E-9D33-284A-911B-70404A5767EF}"/>
                </a:ext>
              </a:extLst>
            </p:cNvPr>
            <p:cNvSpPr txBox="1"/>
            <p:nvPr/>
          </p:nvSpPr>
          <p:spPr>
            <a:xfrm>
              <a:off x="11537302" y="3711104"/>
              <a:ext cx="77201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C00000"/>
                  </a:solidFill>
                </a:rPr>
                <a:t>Close Fuel Cycle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29E6BDFD-68CF-8E4D-8DD8-06F37BE76230}"/>
              </a:ext>
            </a:extLst>
          </p:cNvPr>
          <p:cNvSpPr txBox="1"/>
          <p:nvPr/>
        </p:nvSpPr>
        <p:spPr>
          <a:xfrm>
            <a:off x="5735774" y="4739577"/>
            <a:ext cx="1994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Test breeding concepts</a:t>
            </a:r>
          </a:p>
          <a:p>
            <a:r>
              <a:rPr lang="en-US" sz="1100" dirty="0"/>
              <a:t>Nuclear components</a:t>
            </a:r>
            <a:br>
              <a:rPr lang="en-US" sz="1100" dirty="0"/>
            </a:br>
            <a:r>
              <a:rPr lang="en-US" sz="1100" dirty="0"/>
              <a:t>High </a:t>
            </a:r>
            <a:r>
              <a:rPr lang="en-US" sz="1100" dirty="0" err="1"/>
              <a:t>dpa</a:t>
            </a:r>
            <a:r>
              <a:rPr lang="en-US" sz="1100" dirty="0"/>
              <a:t> 14MeV </a:t>
            </a:r>
            <a:r>
              <a:rPr lang="en-US" sz="1100" dirty="0" err="1"/>
              <a:t>evoln</a:t>
            </a:r>
            <a:endParaRPr lang="en-US" sz="11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92D31C7-7FD1-3349-A244-CEBE8381771B}"/>
              </a:ext>
            </a:extLst>
          </p:cNvPr>
          <p:cNvSpPr txBox="1"/>
          <p:nvPr/>
        </p:nvSpPr>
        <p:spPr>
          <a:xfrm>
            <a:off x="4888950" y="5758225"/>
            <a:ext cx="192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 extraction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90DB1D-D0B8-6640-829D-CDBEC7426A0A}"/>
              </a:ext>
            </a:extLst>
          </p:cNvPr>
          <p:cNvSpPr txBox="1"/>
          <p:nvPr/>
        </p:nvSpPr>
        <p:spPr>
          <a:xfrm>
            <a:off x="4789261" y="4731693"/>
            <a:ext cx="1680129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/>
              <a:t>Compact </a:t>
            </a:r>
            <a:br>
              <a:rPr lang="en-US" sz="1400" b="1" dirty="0"/>
            </a:br>
            <a:r>
              <a:rPr lang="en-US" sz="1400" b="1" dirty="0"/>
              <a:t>VNS</a:t>
            </a:r>
            <a:r>
              <a:rPr lang="en-US" b="1" dirty="0"/>
              <a:t> </a:t>
            </a:r>
          </a:p>
          <a:p>
            <a:r>
              <a:rPr lang="en-US" sz="1000" dirty="0"/>
              <a:t>GDT ST </a:t>
            </a:r>
            <a:r>
              <a:rPr lang="en-US" sz="1000" dirty="0" err="1"/>
              <a:t>etc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7822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446CEDB3-F62E-6241-83BB-E7DCD8888C97}"/>
              </a:ext>
            </a:extLst>
          </p:cNvPr>
          <p:cNvSpPr/>
          <p:nvPr/>
        </p:nvSpPr>
        <p:spPr>
          <a:xfrm>
            <a:off x="9675" y="5930694"/>
            <a:ext cx="1845929" cy="936943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" descr="fig">
            <a:extLst>
              <a:ext uri="{FF2B5EF4-FFF2-40B4-BE49-F238E27FC236}">
                <a16:creationId xmlns:a16="http://schemas.microsoft.com/office/drawing/2014/main" id="{2FF02EA0-5977-8F40-A1A5-FBC91F886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97" y="2865679"/>
            <a:ext cx="2046528" cy="14116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4F71260-16A3-3C40-9308-0CE4CBC1E9E8}"/>
              </a:ext>
            </a:extLst>
          </p:cNvPr>
          <p:cNvGrpSpPr/>
          <p:nvPr/>
        </p:nvGrpSpPr>
        <p:grpSpPr>
          <a:xfrm>
            <a:off x="272585" y="1738464"/>
            <a:ext cx="1417171" cy="1585612"/>
            <a:chOff x="-21156" y="1458107"/>
            <a:chExt cx="1417171" cy="1585612"/>
          </a:xfrm>
        </p:grpSpPr>
        <p:pic>
          <p:nvPicPr>
            <p:cNvPr id="35" name="Picture 31">
              <a:extLst>
                <a:ext uri="{FF2B5EF4-FFF2-40B4-BE49-F238E27FC236}">
                  <a16:creationId xmlns:a16="http://schemas.microsoft.com/office/drawing/2014/main" id="{935812F2-E6F0-F64B-B35F-0CB4B5640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0"/>
            <a:stretch/>
          </p:blipFill>
          <p:spPr bwMode="auto">
            <a:xfrm>
              <a:off x="474229" y="1479632"/>
              <a:ext cx="858268" cy="68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65C7509-8B81-C840-8755-466579681A4D}"/>
                </a:ext>
              </a:extLst>
            </p:cNvPr>
            <p:cNvGrpSpPr/>
            <p:nvPr/>
          </p:nvGrpSpPr>
          <p:grpSpPr>
            <a:xfrm>
              <a:off x="461647" y="2249190"/>
              <a:ext cx="934368" cy="794529"/>
              <a:chOff x="921896" y="4355570"/>
              <a:chExt cx="1140643" cy="1080062"/>
            </a:xfrm>
          </p:grpSpPr>
          <p:grpSp>
            <p:nvGrpSpPr>
              <p:cNvPr id="38" name="Group 16">
                <a:extLst>
                  <a:ext uri="{FF2B5EF4-FFF2-40B4-BE49-F238E27FC236}">
                    <a16:creationId xmlns:a16="http://schemas.microsoft.com/office/drawing/2014/main" id="{43F6EAB0-33F5-D946-BF84-82DFADDBCA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8917" y="4355570"/>
                <a:ext cx="975308" cy="970576"/>
                <a:chOff x="5295900" y="1045188"/>
                <a:chExt cx="1533786" cy="1638745"/>
              </a:xfrm>
            </p:grpSpPr>
            <p:pic>
              <p:nvPicPr>
                <p:cNvPr id="40" name="Picture 5">
                  <a:extLst>
                    <a:ext uri="{FF2B5EF4-FFF2-40B4-BE49-F238E27FC236}">
                      <a16:creationId xmlns:a16="http://schemas.microsoft.com/office/drawing/2014/main" id="{A6E977BC-B7F0-4E44-954B-D6E577E08E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9753" r="9993" b="22699"/>
                <a:stretch>
                  <a:fillRect/>
                </a:stretch>
              </p:blipFill>
              <p:spPr bwMode="auto">
                <a:xfrm>
                  <a:off x="5381133" y="1045188"/>
                  <a:ext cx="1448553" cy="16001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softEdge rad="38100"/>
                </a:effectLst>
              </p:spPr>
            </p:pic>
            <p:sp>
              <p:nvSpPr>
                <p:cNvPr id="41" name="Freeform 15">
                  <a:extLst>
                    <a:ext uri="{FF2B5EF4-FFF2-40B4-BE49-F238E27FC236}">
                      <a16:creationId xmlns:a16="http://schemas.microsoft.com/office/drawing/2014/main" id="{169E85AA-FF57-F44E-87E7-1CA8BC7CD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95900" y="2408767"/>
                  <a:ext cx="1460500" cy="275166"/>
                </a:xfrm>
                <a:custGeom>
                  <a:avLst/>
                  <a:gdLst>
                    <a:gd name="T0" fmla="*/ 1460500 w 1460500"/>
                    <a:gd name="T1" fmla="*/ 275166 h 275166"/>
                    <a:gd name="T2" fmla="*/ 1422400 w 1460500"/>
                    <a:gd name="T3" fmla="*/ 21166 h 275166"/>
                    <a:gd name="T4" fmla="*/ 1261533 w 1460500"/>
                    <a:gd name="T5" fmla="*/ 33866 h 275166"/>
                    <a:gd name="T6" fmla="*/ 1113367 w 1460500"/>
                    <a:gd name="T7" fmla="*/ 182033 h 275166"/>
                    <a:gd name="T8" fmla="*/ 986368 w 1460500"/>
                    <a:gd name="T9" fmla="*/ 238649 h 275166"/>
                    <a:gd name="T10" fmla="*/ 592667 w 1460500"/>
                    <a:gd name="T11" fmla="*/ 237066 h 275166"/>
                    <a:gd name="T12" fmla="*/ 325967 w 1460500"/>
                    <a:gd name="T13" fmla="*/ 211666 h 275166"/>
                    <a:gd name="T14" fmla="*/ 194733 w 1460500"/>
                    <a:gd name="T15" fmla="*/ 71966 h 275166"/>
                    <a:gd name="T16" fmla="*/ 105833 w 1460500"/>
                    <a:gd name="T17" fmla="*/ 0 h 275166"/>
                    <a:gd name="T18" fmla="*/ 0 w 1460500"/>
                    <a:gd name="T19" fmla="*/ 270933 h 275166"/>
                    <a:gd name="T20" fmla="*/ 1460500 w 1460500"/>
                    <a:gd name="T21" fmla="*/ 275166 h 27516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60500"/>
                    <a:gd name="T34" fmla="*/ 0 h 275166"/>
                    <a:gd name="T35" fmla="*/ 1460500 w 1460500"/>
                    <a:gd name="T36" fmla="*/ 275166 h 27516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60500" h="275166">
                      <a:moveTo>
                        <a:pt x="1460500" y="275166"/>
                      </a:moveTo>
                      <a:lnTo>
                        <a:pt x="1422400" y="21166"/>
                      </a:lnTo>
                      <a:cubicBezTo>
                        <a:pt x="1368787" y="25513"/>
                        <a:pt x="1315322" y="33866"/>
                        <a:pt x="1261533" y="33866"/>
                      </a:cubicBezTo>
                      <a:lnTo>
                        <a:pt x="1113367" y="182033"/>
                      </a:lnTo>
                      <a:lnTo>
                        <a:pt x="986368" y="238649"/>
                      </a:lnTo>
                      <a:lnTo>
                        <a:pt x="592667" y="237066"/>
                      </a:lnTo>
                      <a:lnTo>
                        <a:pt x="325967" y="211666"/>
                      </a:lnTo>
                      <a:lnTo>
                        <a:pt x="194733" y="71966"/>
                      </a:lnTo>
                      <a:lnTo>
                        <a:pt x="105833" y="0"/>
                      </a:lnTo>
                      <a:lnTo>
                        <a:pt x="0" y="270933"/>
                      </a:lnTo>
                      <a:lnTo>
                        <a:pt x="1460500" y="2751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</p:grp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9D85957-DFF4-044D-83CD-3473E3B7CF16}"/>
                  </a:ext>
                </a:extLst>
              </p:cNvPr>
              <p:cNvSpPr/>
              <p:nvPr/>
            </p:nvSpPr>
            <p:spPr>
              <a:xfrm>
                <a:off x="921896" y="4992572"/>
                <a:ext cx="1140643" cy="443060"/>
              </a:xfrm>
              <a:custGeom>
                <a:avLst/>
                <a:gdLst>
                  <a:gd name="connsiteX0" fmla="*/ 895546 w 1140643"/>
                  <a:gd name="connsiteY0" fmla="*/ 113121 h 443060"/>
                  <a:gd name="connsiteX1" fmla="*/ 688157 w 1140643"/>
                  <a:gd name="connsiteY1" fmla="*/ 329938 h 443060"/>
                  <a:gd name="connsiteX2" fmla="*/ 348792 w 1140643"/>
                  <a:gd name="connsiteY2" fmla="*/ 320511 h 443060"/>
                  <a:gd name="connsiteX3" fmla="*/ 47134 w 1140643"/>
                  <a:gd name="connsiteY3" fmla="*/ 103695 h 443060"/>
                  <a:gd name="connsiteX4" fmla="*/ 0 w 1140643"/>
                  <a:gd name="connsiteY4" fmla="*/ 348792 h 443060"/>
                  <a:gd name="connsiteX5" fmla="*/ 584462 w 1140643"/>
                  <a:gd name="connsiteY5" fmla="*/ 443060 h 443060"/>
                  <a:gd name="connsiteX6" fmla="*/ 1140643 w 1140643"/>
                  <a:gd name="connsiteY6" fmla="*/ 414779 h 443060"/>
                  <a:gd name="connsiteX7" fmla="*/ 1112363 w 1140643"/>
                  <a:gd name="connsiteY7" fmla="*/ 0 h 443060"/>
                  <a:gd name="connsiteX8" fmla="*/ 895546 w 1140643"/>
                  <a:gd name="connsiteY8" fmla="*/ 113121 h 443060"/>
                  <a:gd name="connsiteX0" fmla="*/ 895546 w 1140643"/>
                  <a:gd name="connsiteY0" fmla="*/ 113121 h 443060"/>
                  <a:gd name="connsiteX1" fmla="*/ 691905 w 1140643"/>
                  <a:gd name="connsiteY1" fmla="*/ 311200 h 443060"/>
                  <a:gd name="connsiteX2" fmla="*/ 348792 w 1140643"/>
                  <a:gd name="connsiteY2" fmla="*/ 320511 h 443060"/>
                  <a:gd name="connsiteX3" fmla="*/ 47134 w 1140643"/>
                  <a:gd name="connsiteY3" fmla="*/ 103695 h 443060"/>
                  <a:gd name="connsiteX4" fmla="*/ 0 w 1140643"/>
                  <a:gd name="connsiteY4" fmla="*/ 348792 h 443060"/>
                  <a:gd name="connsiteX5" fmla="*/ 584462 w 1140643"/>
                  <a:gd name="connsiteY5" fmla="*/ 443060 h 443060"/>
                  <a:gd name="connsiteX6" fmla="*/ 1140643 w 1140643"/>
                  <a:gd name="connsiteY6" fmla="*/ 414779 h 443060"/>
                  <a:gd name="connsiteX7" fmla="*/ 1112363 w 1140643"/>
                  <a:gd name="connsiteY7" fmla="*/ 0 h 443060"/>
                  <a:gd name="connsiteX8" fmla="*/ 895546 w 1140643"/>
                  <a:gd name="connsiteY8" fmla="*/ 113121 h 443060"/>
                  <a:gd name="connsiteX0" fmla="*/ 895546 w 1140643"/>
                  <a:gd name="connsiteY0" fmla="*/ 113121 h 443060"/>
                  <a:gd name="connsiteX1" fmla="*/ 691905 w 1140643"/>
                  <a:gd name="connsiteY1" fmla="*/ 311200 h 443060"/>
                  <a:gd name="connsiteX2" fmla="*/ 318812 w 1140643"/>
                  <a:gd name="connsiteY2" fmla="*/ 305521 h 443060"/>
                  <a:gd name="connsiteX3" fmla="*/ 47134 w 1140643"/>
                  <a:gd name="connsiteY3" fmla="*/ 103695 h 443060"/>
                  <a:gd name="connsiteX4" fmla="*/ 0 w 1140643"/>
                  <a:gd name="connsiteY4" fmla="*/ 348792 h 443060"/>
                  <a:gd name="connsiteX5" fmla="*/ 584462 w 1140643"/>
                  <a:gd name="connsiteY5" fmla="*/ 443060 h 443060"/>
                  <a:gd name="connsiteX6" fmla="*/ 1140643 w 1140643"/>
                  <a:gd name="connsiteY6" fmla="*/ 414779 h 443060"/>
                  <a:gd name="connsiteX7" fmla="*/ 1112363 w 1140643"/>
                  <a:gd name="connsiteY7" fmla="*/ 0 h 443060"/>
                  <a:gd name="connsiteX8" fmla="*/ 895546 w 1140643"/>
                  <a:gd name="connsiteY8" fmla="*/ 113121 h 443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0643" h="443060">
                    <a:moveTo>
                      <a:pt x="895546" y="113121"/>
                    </a:moveTo>
                    <a:lnTo>
                      <a:pt x="691905" y="311200"/>
                    </a:lnTo>
                    <a:lnTo>
                      <a:pt x="318812" y="305521"/>
                    </a:lnTo>
                    <a:lnTo>
                      <a:pt x="47134" y="103695"/>
                    </a:lnTo>
                    <a:lnTo>
                      <a:pt x="0" y="348792"/>
                    </a:lnTo>
                    <a:lnTo>
                      <a:pt x="584462" y="443060"/>
                    </a:lnTo>
                    <a:lnTo>
                      <a:pt x="1140643" y="414779"/>
                    </a:lnTo>
                    <a:lnTo>
                      <a:pt x="1112363" y="0"/>
                    </a:lnTo>
                    <a:lnTo>
                      <a:pt x="895546" y="113121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2" name="Picture 1">
              <a:extLst>
                <a:ext uri="{FF2B5EF4-FFF2-40B4-BE49-F238E27FC236}">
                  <a16:creationId xmlns:a16="http://schemas.microsoft.com/office/drawing/2014/main" id="{83C8005B-D00A-F647-B792-509FD4B71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56" y="2038902"/>
              <a:ext cx="738465" cy="35647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AFB5C2-9B37-6141-B736-F9D82118F0C5}"/>
                </a:ext>
              </a:extLst>
            </p:cNvPr>
            <p:cNvSpPr txBox="1"/>
            <p:nvPr/>
          </p:nvSpPr>
          <p:spPr>
            <a:xfrm>
              <a:off x="10363" y="1458107"/>
              <a:ext cx="9407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/>
                <a:t>DIII-D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DDFEFF-473C-C746-A00E-0CE335074CC1}"/>
                </a:ext>
              </a:extLst>
            </p:cNvPr>
            <p:cNvSpPr txBox="1"/>
            <p:nvPr/>
          </p:nvSpPr>
          <p:spPr>
            <a:xfrm>
              <a:off x="-19537" y="2702272"/>
              <a:ext cx="940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NSTX-U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1E00C3-851B-DE4A-89AD-E49AB721AAC3}"/>
                </a:ext>
              </a:extLst>
            </p:cNvPr>
            <p:cNvSpPr txBox="1"/>
            <p:nvPr/>
          </p:nvSpPr>
          <p:spPr>
            <a:xfrm>
              <a:off x="630597" y="2048263"/>
              <a:ext cx="746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Theory</a:t>
              </a:r>
              <a:endParaRPr lang="en-US" sz="1400" b="1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3F82865-945E-C84E-AD64-37414FAA4819}"/>
              </a:ext>
            </a:extLst>
          </p:cNvPr>
          <p:cNvSpPr txBox="1"/>
          <p:nvPr/>
        </p:nvSpPr>
        <p:spPr>
          <a:xfrm>
            <a:off x="238764" y="3728290"/>
            <a:ext cx="3668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Technology Lines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25CE23-0F2C-B64C-968D-3D07D674D4A3}"/>
              </a:ext>
            </a:extLst>
          </p:cNvPr>
          <p:cNvGrpSpPr/>
          <p:nvPr/>
        </p:nvGrpSpPr>
        <p:grpSpPr>
          <a:xfrm>
            <a:off x="3908139" y="2852777"/>
            <a:ext cx="1861891" cy="972356"/>
            <a:chOff x="3709113" y="2744775"/>
            <a:chExt cx="1861891" cy="97235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6010DB8-E034-7640-852B-2EFEEB493FEE}"/>
                </a:ext>
              </a:extLst>
            </p:cNvPr>
            <p:cNvSpPr txBox="1"/>
            <p:nvPr/>
          </p:nvSpPr>
          <p:spPr>
            <a:xfrm>
              <a:off x="3709113" y="2763024"/>
              <a:ext cx="11058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Sustained High Power Density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3BDCF97-F241-184F-964B-E5DA7E5A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043" y="2744775"/>
              <a:ext cx="839961" cy="914022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826FB5A-164C-6F45-9DF7-5D34AE73EB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44641" y="5068187"/>
            <a:ext cx="1168401" cy="14149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54528EE-5354-FF4F-8D03-0D6D7C6E3A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49688" y="3438852"/>
            <a:ext cx="1323160" cy="143982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AC6C7A6-05DE-8F4F-B12D-C0B1C14B92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02753" y="2221516"/>
            <a:ext cx="1029136" cy="97443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07982E2-F480-CD42-9A86-AD7A9F5ED2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5000" contrast="79000"/>
          </a:blip>
          <a:stretch>
            <a:fillRect/>
          </a:stretch>
        </p:blipFill>
        <p:spPr>
          <a:xfrm>
            <a:off x="11013005" y="568306"/>
            <a:ext cx="1168401" cy="1271421"/>
          </a:xfrm>
          <a:prstGeom prst="rect">
            <a:avLst/>
          </a:prstGeom>
        </p:spPr>
      </p:pic>
      <p:pic>
        <p:nvPicPr>
          <p:cNvPr id="71" name="Picture 70" descr="curved blue arrow.png">
            <a:extLst>
              <a:ext uri="{FF2B5EF4-FFF2-40B4-BE49-F238E27FC236}">
                <a16:creationId xmlns:a16="http://schemas.microsoft.com/office/drawing/2014/main" id="{145F7C1F-B5E1-1641-BED4-7EA694727B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7587535" flipV="1">
            <a:off x="8883735" y="1002640"/>
            <a:ext cx="2470584" cy="1503296"/>
          </a:xfrm>
          <a:prstGeom prst="rect">
            <a:avLst/>
          </a:prstGeom>
        </p:spPr>
      </p:pic>
      <p:pic>
        <p:nvPicPr>
          <p:cNvPr id="72" name="Picture 71" descr="curved blue arrow.png">
            <a:extLst>
              <a:ext uri="{FF2B5EF4-FFF2-40B4-BE49-F238E27FC236}">
                <a16:creationId xmlns:a16="http://schemas.microsoft.com/office/drawing/2014/main" id="{679087A5-F4AD-CB49-8BC2-82D7BFA7E3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4432928" flipH="1" flipV="1">
            <a:off x="9360469" y="3333185"/>
            <a:ext cx="1815361" cy="1503296"/>
          </a:xfrm>
          <a:prstGeom prst="rect">
            <a:avLst/>
          </a:prstGeom>
        </p:spPr>
      </p:pic>
      <p:pic>
        <p:nvPicPr>
          <p:cNvPr id="73" name="Picture 72" descr="curved blue arrow.png">
            <a:extLst>
              <a:ext uri="{FF2B5EF4-FFF2-40B4-BE49-F238E27FC236}">
                <a16:creationId xmlns:a16="http://schemas.microsoft.com/office/drawing/2014/main" id="{7956D09B-A711-AD44-B493-94C583F397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8706630" flipV="1">
            <a:off x="9492852" y="2378304"/>
            <a:ext cx="1426202" cy="1046051"/>
          </a:xfrm>
          <a:prstGeom prst="rect">
            <a:avLst/>
          </a:prstGeom>
        </p:spPr>
      </p:pic>
      <p:pic>
        <p:nvPicPr>
          <p:cNvPr id="74" name="Picture 73" descr="curved blue arrow.png">
            <a:extLst>
              <a:ext uri="{FF2B5EF4-FFF2-40B4-BE49-F238E27FC236}">
                <a16:creationId xmlns:a16="http://schemas.microsoft.com/office/drawing/2014/main" id="{E90AB570-8F49-A643-8E7B-AC1164FAFE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5451158" flipH="1" flipV="1">
            <a:off x="8621129" y="4510101"/>
            <a:ext cx="2585033" cy="13404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54EA405-FEAB-6440-B643-5BAE91F078BC}"/>
              </a:ext>
            </a:extLst>
          </p:cNvPr>
          <p:cNvSpPr txBox="1"/>
          <p:nvPr/>
        </p:nvSpPr>
        <p:spPr>
          <a:xfrm>
            <a:off x="11015737" y="1785540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Private 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EEC0F4D-EC46-904F-ADCB-BCCD66208086}"/>
              </a:ext>
            </a:extLst>
          </p:cNvPr>
          <p:cNvSpPr txBox="1"/>
          <p:nvPr/>
        </p:nvSpPr>
        <p:spPr>
          <a:xfrm>
            <a:off x="11168421" y="4823730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Private 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7D1F7C8-2B1B-D648-A9FA-6DF893FAD40F}"/>
              </a:ext>
            </a:extLst>
          </p:cNvPr>
          <p:cNvSpPr txBox="1"/>
          <p:nvPr/>
        </p:nvSpPr>
        <p:spPr>
          <a:xfrm>
            <a:off x="10679546" y="6407127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Private 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3E85E1-521A-EC40-9A29-4F2EE9188F20}"/>
              </a:ext>
            </a:extLst>
          </p:cNvPr>
          <p:cNvSpPr txBox="1"/>
          <p:nvPr/>
        </p:nvSpPr>
        <p:spPr>
          <a:xfrm>
            <a:off x="10762963" y="3146267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Private 1</a:t>
            </a: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3E1C7851-839C-9A4A-BEE2-0CF2F3545D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8284" y="113681"/>
            <a:ext cx="10972801" cy="492991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U.S. Roadmap to Private Fusion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27ED32-410C-6B48-97FD-CB85645F469F}"/>
              </a:ext>
            </a:extLst>
          </p:cNvPr>
          <p:cNvGrpSpPr/>
          <p:nvPr/>
        </p:nvGrpSpPr>
        <p:grpSpPr>
          <a:xfrm>
            <a:off x="336084" y="3933622"/>
            <a:ext cx="5316446" cy="568598"/>
            <a:chOff x="452707" y="4207849"/>
            <a:chExt cx="5316446" cy="56859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03F47C3-BD92-1D44-B58F-28EBC6F016F4}"/>
                </a:ext>
              </a:extLst>
            </p:cNvPr>
            <p:cNvSpPr/>
            <p:nvPr/>
          </p:nvSpPr>
          <p:spPr>
            <a:xfrm>
              <a:off x="454985" y="4271105"/>
              <a:ext cx="5121164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B19BB50-C6B7-E84B-AA24-9E67FB7EE06E}"/>
                </a:ext>
              </a:extLst>
            </p:cNvPr>
            <p:cNvSpPr txBox="1"/>
            <p:nvPr/>
          </p:nvSpPr>
          <p:spPr>
            <a:xfrm rot="16200000">
              <a:off x="322297" y="4338259"/>
              <a:ext cx="568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HTS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E644BAC-7B0E-B541-951A-9CB1864BCBF2}"/>
                </a:ext>
              </a:extLst>
            </p:cNvPr>
            <p:cNvSpPr txBox="1"/>
            <p:nvPr/>
          </p:nvSpPr>
          <p:spPr>
            <a:xfrm>
              <a:off x="925628" y="4283697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Joints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AEE566F-29F0-B841-9DAD-1BF4F4038C60}"/>
                </a:ext>
              </a:extLst>
            </p:cNvPr>
            <p:cNvSpPr txBox="1"/>
            <p:nvPr/>
          </p:nvSpPr>
          <p:spPr>
            <a:xfrm>
              <a:off x="2072205" y="4449521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Coils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BD3ADD0-42FA-5949-9186-BCADC6F2645B}"/>
                </a:ext>
              </a:extLst>
            </p:cNvPr>
            <p:cNvSpPr txBox="1"/>
            <p:nvPr/>
          </p:nvSpPr>
          <p:spPr>
            <a:xfrm>
              <a:off x="4247341" y="4475067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SPARC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B0074A-C4C4-7C49-BE4D-F4914359C83B}"/>
              </a:ext>
            </a:extLst>
          </p:cNvPr>
          <p:cNvSpPr txBox="1"/>
          <p:nvPr/>
        </p:nvSpPr>
        <p:spPr>
          <a:xfrm>
            <a:off x="1588053" y="1915160"/>
            <a:ext cx="2125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Steady state</a:t>
            </a:r>
          </a:p>
          <a:p>
            <a:r>
              <a:rPr lang="en-US" sz="1200" dirty="0"/>
              <a:t>Transients</a:t>
            </a:r>
          </a:p>
          <a:p>
            <a:r>
              <a:rPr lang="en-US" sz="1200" dirty="0"/>
              <a:t>Stability</a:t>
            </a:r>
          </a:p>
          <a:p>
            <a:r>
              <a:rPr lang="en-US" sz="1200" dirty="0"/>
              <a:t>Divertor physics &amp; </a:t>
            </a:r>
            <a:r>
              <a:rPr lang="en-US" sz="1200" dirty="0" err="1"/>
              <a:t>innv’n</a:t>
            </a:r>
            <a:endParaRPr lang="en-US" sz="1200" dirty="0"/>
          </a:p>
          <a:p>
            <a:r>
              <a:rPr lang="en-US" sz="1200" dirty="0"/>
              <a:t>Disruption mitigation</a:t>
            </a:r>
          </a:p>
          <a:p>
            <a:r>
              <a:rPr lang="en-US" sz="1200" dirty="0"/>
              <a:t>Novel CD</a:t>
            </a:r>
          </a:p>
          <a:p>
            <a:r>
              <a:rPr lang="en-US" sz="1200" dirty="0"/>
              <a:t>Underlying physics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474124-D08B-024C-A334-BC27EED1C238}"/>
              </a:ext>
            </a:extLst>
          </p:cNvPr>
          <p:cNvSpPr txBox="1"/>
          <p:nvPr/>
        </p:nvSpPr>
        <p:spPr>
          <a:xfrm>
            <a:off x="5665807" y="2519084"/>
            <a:ext cx="1521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Core-Edge</a:t>
            </a:r>
            <a:br>
              <a:rPr lang="en-US" sz="1200" dirty="0"/>
            </a:br>
            <a:r>
              <a:rPr lang="en-US" sz="1200" dirty="0"/>
              <a:t>High P Divertor</a:t>
            </a:r>
          </a:p>
          <a:p>
            <a:r>
              <a:rPr lang="en-US" sz="1200" dirty="0"/>
              <a:t>High bootstrap &amp; thermal fraction</a:t>
            </a:r>
          </a:p>
          <a:p>
            <a:r>
              <a:rPr lang="en-US" sz="1200" dirty="0"/>
              <a:t>CD projection</a:t>
            </a:r>
          </a:p>
          <a:p>
            <a:r>
              <a:rPr lang="en-US" sz="1200" dirty="0"/>
              <a:t>Reactor transport</a:t>
            </a:r>
          </a:p>
          <a:p>
            <a:r>
              <a:rPr lang="en-US" sz="1200" dirty="0"/>
              <a:t>High </a:t>
            </a:r>
            <a:r>
              <a:rPr lang="en-US" sz="1200" dirty="0">
                <a:latin typeface="Symbol" pitchFamily="2" charset="2"/>
              </a:rPr>
              <a:t>b</a:t>
            </a:r>
            <a:r>
              <a:rPr lang="en-US" sz="1200" dirty="0"/>
              <a:t>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274411-9D63-AE46-9CF8-E14432772AF4}"/>
              </a:ext>
            </a:extLst>
          </p:cNvPr>
          <p:cNvGrpSpPr/>
          <p:nvPr/>
        </p:nvGrpSpPr>
        <p:grpSpPr>
          <a:xfrm>
            <a:off x="3129436" y="927104"/>
            <a:ext cx="5015023" cy="1590963"/>
            <a:chOff x="3194751" y="927104"/>
            <a:chExt cx="5015023" cy="1590963"/>
          </a:xfrm>
        </p:grpSpPr>
        <p:pic>
          <p:nvPicPr>
            <p:cNvPr id="33" name="Picture 6" descr="iter_plasma_med.jpg">
              <a:extLst>
                <a:ext uri="{FF2B5EF4-FFF2-40B4-BE49-F238E27FC236}">
                  <a16:creationId xmlns:a16="http://schemas.microsoft.com/office/drawing/2014/main" id="{6FFC8B2F-398B-AD48-9F4B-7C24C09E3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763" y="927104"/>
              <a:ext cx="1648036" cy="159096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4233B5F-CF5B-4A44-ADC4-F67E5A2BEF29}"/>
                </a:ext>
              </a:extLst>
            </p:cNvPr>
            <p:cNvSpPr txBox="1"/>
            <p:nvPr/>
          </p:nvSpPr>
          <p:spPr>
            <a:xfrm>
              <a:off x="3194751" y="1011822"/>
              <a:ext cx="940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ITER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B2DE233-AE05-A943-85D8-EC42E395C4AE}"/>
                </a:ext>
              </a:extLst>
            </p:cNvPr>
            <p:cNvSpPr txBox="1"/>
            <p:nvPr/>
          </p:nvSpPr>
          <p:spPr>
            <a:xfrm>
              <a:off x="5170552" y="944665"/>
              <a:ext cx="30392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engineering </a:t>
              </a:r>
              <a:br>
                <a:rPr lang="en-US" sz="1200" dirty="0"/>
              </a:br>
              <a:r>
                <a:rPr lang="en-US" sz="1200" dirty="0"/>
                <a:t>&amp; licensing</a:t>
              </a:r>
            </a:p>
            <a:p>
              <a:r>
                <a:rPr lang="en-US" sz="1200" dirty="0"/>
                <a:t>Nuclear diagnostics</a:t>
              </a:r>
            </a:p>
            <a:p>
              <a:r>
                <a:rPr lang="en-US" sz="1200" dirty="0"/>
                <a:t>Physics ‘size’ </a:t>
              </a:r>
              <a:r>
                <a:rPr lang="en-US" sz="1200" dirty="0" err="1"/>
                <a:t>scalings</a:t>
              </a:r>
              <a:endParaRPr lang="en-US" sz="1200" dirty="0"/>
            </a:p>
            <a:p>
              <a:r>
                <a:rPr lang="en-US" sz="1200" dirty="0"/>
                <a:t>DMS projection</a:t>
              </a:r>
            </a:p>
            <a:p>
              <a:r>
                <a:rPr lang="en-US" sz="1200" dirty="0"/>
                <a:t>Disruption avoidance</a:t>
              </a:r>
            </a:p>
            <a:p>
              <a:r>
                <a:rPr lang="en-US" sz="1200" dirty="0"/>
                <a:t>Self-heating &amp; </a:t>
              </a:r>
              <a:r>
                <a:rPr lang="en-US" sz="1200" dirty="0">
                  <a:latin typeface="Symbol" pitchFamily="2" charset="2"/>
                </a:rPr>
                <a:t>a</a:t>
              </a:r>
              <a:r>
                <a:rPr lang="en-US" sz="1200" dirty="0"/>
                <a:t> physics</a:t>
              </a:r>
            </a:p>
          </p:txBody>
        </p:sp>
      </p:grpSp>
      <p:sp>
        <p:nvSpPr>
          <p:cNvPr id="88" name="Arc 87">
            <a:extLst>
              <a:ext uri="{FF2B5EF4-FFF2-40B4-BE49-F238E27FC236}">
                <a16:creationId xmlns:a16="http://schemas.microsoft.com/office/drawing/2014/main" id="{9302E774-52D6-1042-A9A5-3596FA481322}"/>
              </a:ext>
            </a:extLst>
          </p:cNvPr>
          <p:cNvSpPr/>
          <p:nvPr/>
        </p:nvSpPr>
        <p:spPr>
          <a:xfrm flipH="1">
            <a:off x="2622046" y="3242117"/>
            <a:ext cx="5190782" cy="1062783"/>
          </a:xfrm>
          <a:prstGeom prst="arc">
            <a:avLst>
              <a:gd name="adj1" fmla="val 4960194"/>
              <a:gd name="adj2" fmla="val 10517173"/>
            </a:avLst>
          </a:prstGeom>
          <a:ln w="76200">
            <a:solidFill>
              <a:srgbClr val="00B0F0">
                <a:alpha val="25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7DA398-E2ED-C147-BDC7-FDAA421FA22A}"/>
              </a:ext>
            </a:extLst>
          </p:cNvPr>
          <p:cNvGrpSpPr/>
          <p:nvPr/>
        </p:nvGrpSpPr>
        <p:grpSpPr>
          <a:xfrm>
            <a:off x="1880850" y="6114857"/>
            <a:ext cx="2280487" cy="723828"/>
            <a:chOff x="2181298" y="6114857"/>
            <a:chExt cx="2280487" cy="723828"/>
          </a:xfrm>
        </p:grpSpPr>
        <p:pic>
          <p:nvPicPr>
            <p:cNvPr id="56" name="Picture 1" descr="JT-60SA_cutaway3B.jpg">
              <a:extLst>
                <a:ext uri="{FF2B5EF4-FFF2-40B4-BE49-F238E27FC236}">
                  <a16:creationId xmlns:a16="http://schemas.microsoft.com/office/drawing/2014/main" id="{7DB4B90D-E09E-434E-8992-7219B2DE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8" t="16915" r="19807"/>
            <a:stretch/>
          </p:blipFill>
          <p:spPr bwMode="auto">
            <a:xfrm>
              <a:off x="2181298" y="6134558"/>
              <a:ext cx="827148" cy="695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73FEA55-3C57-2845-B8DC-FB17D0C39E33}"/>
                </a:ext>
              </a:extLst>
            </p:cNvPr>
            <p:cNvSpPr txBox="1"/>
            <p:nvPr/>
          </p:nvSpPr>
          <p:spPr>
            <a:xfrm>
              <a:off x="2914027" y="6530908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JT60-SA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01DF8FB-2048-974C-94AD-1DAA34801B7A}"/>
                </a:ext>
              </a:extLst>
            </p:cNvPr>
            <p:cNvSpPr txBox="1"/>
            <p:nvPr/>
          </p:nvSpPr>
          <p:spPr>
            <a:xfrm>
              <a:off x="2939973" y="6114857"/>
              <a:ext cx="1521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High </a:t>
              </a:r>
              <a:r>
                <a:rPr lang="en-US" sz="1200" dirty="0">
                  <a:latin typeface="Symbol" pitchFamily="2" charset="2"/>
                </a:rPr>
                <a:t>b</a:t>
              </a:r>
              <a:r>
                <a:rPr lang="en-US" sz="1200" dirty="0"/>
                <a:t> core</a:t>
              </a:r>
              <a:br>
                <a:rPr lang="en-US" sz="1200" dirty="0"/>
              </a:br>
              <a:r>
                <a:rPr lang="en-US" sz="1200" dirty="0"/>
                <a:t>SND ITER satellite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F79AC3-9DA7-134F-9439-662BA5626F9C}"/>
              </a:ext>
            </a:extLst>
          </p:cNvPr>
          <p:cNvGrpSpPr/>
          <p:nvPr/>
        </p:nvGrpSpPr>
        <p:grpSpPr>
          <a:xfrm>
            <a:off x="6284426" y="5869586"/>
            <a:ext cx="2208461" cy="790951"/>
            <a:chOff x="4448131" y="6103606"/>
            <a:chExt cx="2208461" cy="790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84B382E-3B99-894C-9FA0-D9F5162C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131" y="6161940"/>
              <a:ext cx="723395" cy="73261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7C9314F-DF8A-A541-8ADC-FA930DC29BAE}"/>
                </a:ext>
              </a:extLst>
            </p:cNvPr>
            <p:cNvSpPr txBox="1"/>
            <p:nvPr/>
          </p:nvSpPr>
          <p:spPr>
            <a:xfrm>
              <a:off x="5079264" y="6103606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CFETR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EA15FD8-B53A-5F4C-860E-71D83FB4333E}"/>
                </a:ext>
              </a:extLst>
            </p:cNvPr>
            <p:cNvSpPr txBox="1"/>
            <p:nvPr/>
          </p:nvSpPr>
          <p:spPr>
            <a:xfrm>
              <a:off x="5134780" y="6331217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 materials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ECAEA-35D3-A345-8658-AEADDB9B86FC}"/>
              </a:ext>
            </a:extLst>
          </p:cNvPr>
          <p:cNvGrpSpPr/>
          <p:nvPr/>
        </p:nvGrpSpPr>
        <p:grpSpPr>
          <a:xfrm>
            <a:off x="8371880" y="6127080"/>
            <a:ext cx="1577328" cy="702162"/>
            <a:chOff x="8645807" y="6168195"/>
            <a:chExt cx="1577328" cy="70216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A8648EF-9269-8641-81A4-8A229B9B2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r="22348"/>
            <a:stretch/>
          </p:blipFill>
          <p:spPr>
            <a:xfrm>
              <a:off x="9665895" y="6168195"/>
              <a:ext cx="506802" cy="70216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9767DE-9A1D-6F43-9814-EF74A60971CC}"/>
                </a:ext>
              </a:extLst>
            </p:cNvPr>
            <p:cNvSpPr txBox="1"/>
            <p:nvPr/>
          </p:nvSpPr>
          <p:spPr>
            <a:xfrm>
              <a:off x="8701323" y="6562580"/>
              <a:ext cx="152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EU-DEMO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555A30A-6DB1-694B-9CE4-D843E2567EF6}"/>
                </a:ext>
              </a:extLst>
            </p:cNvPr>
            <p:cNvSpPr txBox="1"/>
            <p:nvPr/>
          </p:nvSpPr>
          <p:spPr>
            <a:xfrm>
              <a:off x="8645807" y="6321490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Larger path</a:t>
              </a:r>
            </a:p>
          </p:txBody>
        </p:sp>
      </p:grpSp>
      <p:sp>
        <p:nvSpPr>
          <p:cNvPr id="92" name="Arc 91">
            <a:extLst>
              <a:ext uri="{FF2B5EF4-FFF2-40B4-BE49-F238E27FC236}">
                <a16:creationId xmlns:a16="http://schemas.microsoft.com/office/drawing/2014/main" id="{B7E7A154-B588-5F4C-BDCE-F459F5340D0B}"/>
              </a:ext>
            </a:extLst>
          </p:cNvPr>
          <p:cNvSpPr/>
          <p:nvPr/>
        </p:nvSpPr>
        <p:spPr>
          <a:xfrm flipH="1">
            <a:off x="2908019" y="2246075"/>
            <a:ext cx="3647858" cy="1062783"/>
          </a:xfrm>
          <a:prstGeom prst="arc">
            <a:avLst>
              <a:gd name="adj1" fmla="val 582259"/>
              <a:gd name="adj2" fmla="val 2328816"/>
            </a:avLst>
          </a:prstGeom>
          <a:ln w="76200">
            <a:solidFill>
              <a:srgbClr val="00B05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62F071E-3FAE-A64A-BAFE-E874ADCFD60E}"/>
              </a:ext>
            </a:extLst>
          </p:cNvPr>
          <p:cNvGrpSpPr/>
          <p:nvPr/>
        </p:nvGrpSpPr>
        <p:grpSpPr>
          <a:xfrm>
            <a:off x="336084" y="4462988"/>
            <a:ext cx="5842646" cy="568598"/>
            <a:chOff x="452707" y="4207849"/>
            <a:chExt cx="5842646" cy="568598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11383E1-A69B-4140-A85E-0897CD410F89}"/>
                </a:ext>
              </a:extLst>
            </p:cNvPr>
            <p:cNvSpPr/>
            <p:nvPr/>
          </p:nvSpPr>
          <p:spPr>
            <a:xfrm>
              <a:off x="454984" y="4271105"/>
              <a:ext cx="5840369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20F3E41-AB06-4048-A731-C4C3562CFE07}"/>
                </a:ext>
              </a:extLst>
            </p:cNvPr>
            <p:cNvSpPr txBox="1"/>
            <p:nvPr/>
          </p:nvSpPr>
          <p:spPr>
            <a:xfrm rot="16200000">
              <a:off x="322297" y="4338259"/>
              <a:ext cx="568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ENG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2EC56FD-4246-6441-B59D-F62AD2614D31}"/>
                </a:ext>
              </a:extLst>
            </p:cNvPr>
            <p:cNvSpPr txBox="1"/>
            <p:nvPr/>
          </p:nvSpPr>
          <p:spPr>
            <a:xfrm>
              <a:off x="899502" y="4257571"/>
              <a:ext cx="1521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Reactor design</a:t>
              </a:r>
              <a:br>
                <a:rPr lang="en-US" sz="1200" dirty="0"/>
              </a:br>
              <a:r>
                <a:rPr lang="en-US" sz="1200" dirty="0"/>
                <a:t>center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A9E34F5-49CA-4340-ACD7-A437E079C39D}"/>
                </a:ext>
              </a:extLst>
            </p:cNvPr>
            <p:cNvSpPr txBox="1"/>
            <p:nvPr/>
          </p:nvSpPr>
          <p:spPr>
            <a:xfrm>
              <a:off x="2094896" y="4450173"/>
              <a:ext cx="1898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Advanced loading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1EB2EDD-60E0-DC45-9E86-087D927E3E65}"/>
                </a:ext>
              </a:extLst>
            </p:cNvPr>
            <p:cNvSpPr txBox="1"/>
            <p:nvPr/>
          </p:nvSpPr>
          <p:spPr>
            <a:xfrm>
              <a:off x="3838698" y="4476293"/>
              <a:ext cx="2432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Efficient power extraction</a:t>
              </a:r>
            </a:p>
          </p:txBody>
        </p:sp>
      </p:grpSp>
      <p:sp>
        <p:nvSpPr>
          <p:cNvPr id="99" name="Arc 98">
            <a:extLst>
              <a:ext uri="{FF2B5EF4-FFF2-40B4-BE49-F238E27FC236}">
                <a16:creationId xmlns:a16="http://schemas.microsoft.com/office/drawing/2014/main" id="{2899BE15-209E-F447-AE04-0794573916D7}"/>
              </a:ext>
            </a:extLst>
          </p:cNvPr>
          <p:cNvSpPr/>
          <p:nvPr/>
        </p:nvSpPr>
        <p:spPr>
          <a:xfrm flipH="1">
            <a:off x="1365566" y="2989190"/>
            <a:ext cx="2919013" cy="1261357"/>
          </a:xfrm>
          <a:prstGeom prst="arc">
            <a:avLst>
              <a:gd name="adj1" fmla="val 4535474"/>
              <a:gd name="adj2" fmla="val 10509200"/>
            </a:avLst>
          </a:prstGeom>
          <a:ln w="76200">
            <a:solidFill>
              <a:srgbClr val="00B0F0">
                <a:alpha val="53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BB87316-CC3C-AE45-A645-0C6DFA0BDE24}"/>
              </a:ext>
            </a:extLst>
          </p:cNvPr>
          <p:cNvGrpSpPr/>
          <p:nvPr/>
        </p:nvGrpSpPr>
        <p:grpSpPr>
          <a:xfrm>
            <a:off x="354246" y="4978741"/>
            <a:ext cx="8073150" cy="568598"/>
            <a:chOff x="452707" y="4207849"/>
            <a:chExt cx="4280678" cy="568598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A03C21B-7513-2540-9CE9-D1F9D4E07E82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09D6FDC-6CE6-CD4C-97AD-54D011A2670B}"/>
                </a:ext>
              </a:extLst>
            </p:cNvPr>
            <p:cNvSpPr txBox="1"/>
            <p:nvPr/>
          </p:nvSpPr>
          <p:spPr>
            <a:xfrm rot="16200000">
              <a:off x="322297" y="4338259"/>
              <a:ext cx="568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MAT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80E21E7-BE4C-CB4B-8A25-A117CFFAD14D}"/>
                </a:ext>
              </a:extLst>
            </p:cNvPr>
            <p:cNvSpPr txBox="1"/>
            <p:nvPr/>
          </p:nvSpPr>
          <p:spPr>
            <a:xfrm>
              <a:off x="700506" y="4257159"/>
              <a:ext cx="1521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Test beds</a:t>
              </a:r>
              <a:br>
                <a:rPr lang="en-US" sz="1200" dirty="0"/>
              </a:br>
              <a:r>
                <a:rPr lang="en-US" sz="1200" dirty="0"/>
                <a:t>Simulations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332BFD4-6A66-E644-8255-CCD087CAF281}"/>
                </a:ext>
              </a:extLst>
            </p:cNvPr>
            <p:cNvSpPr txBox="1"/>
            <p:nvPr/>
          </p:nvSpPr>
          <p:spPr>
            <a:xfrm>
              <a:off x="1265371" y="4249381"/>
              <a:ext cx="9569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Neutron sources…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977D7D1-43F7-144C-B932-66DC05C009F9}"/>
                </a:ext>
              </a:extLst>
            </p:cNvPr>
            <p:cNvSpPr txBox="1"/>
            <p:nvPr/>
          </p:nvSpPr>
          <p:spPr>
            <a:xfrm>
              <a:off x="1607900" y="4460917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Long pulse evaluations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0AA2C90-E131-D94E-B62B-A35E0C15D6F8}"/>
              </a:ext>
            </a:extLst>
          </p:cNvPr>
          <p:cNvGrpSpPr/>
          <p:nvPr/>
        </p:nvGrpSpPr>
        <p:grpSpPr>
          <a:xfrm>
            <a:off x="361730" y="5508326"/>
            <a:ext cx="4851728" cy="568598"/>
            <a:chOff x="452707" y="4207849"/>
            <a:chExt cx="4851728" cy="568598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B92A5D0-BA1F-5945-B910-7016D2744B98}"/>
                </a:ext>
              </a:extLst>
            </p:cNvPr>
            <p:cNvSpPr/>
            <p:nvPr/>
          </p:nvSpPr>
          <p:spPr>
            <a:xfrm>
              <a:off x="454985" y="4271105"/>
              <a:ext cx="4278400" cy="44208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37000">
                  <a:srgbClr val="54C7F0"/>
                </a:gs>
                <a:gs pos="100000">
                  <a:schemeClr val="bg1"/>
                </a:gs>
              </a:gsLst>
              <a:lin ang="0" scaled="0"/>
            </a:gra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33178AD-4C67-3448-A9C6-294131A43A97}"/>
                </a:ext>
              </a:extLst>
            </p:cNvPr>
            <p:cNvSpPr txBox="1"/>
            <p:nvPr/>
          </p:nvSpPr>
          <p:spPr>
            <a:xfrm rot="16200000">
              <a:off x="322297" y="4338259"/>
              <a:ext cx="568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CD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DDFDAB9-E07D-ED4E-B47F-DAAFC2AF2BD0}"/>
                </a:ext>
              </a:extLst>
            </p:cNvPr>
            <p:cNvSpPr txBox="1"/>
            <p:nvPr/>
          </p:nvSpPr>
          <p:spPr>
            <a:xfrm>
              <a:off x="899502" y="4257571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DIII-D NSTXU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B897457-3BE8-7947-8FDD-5A9752320578}"/>
                </a:ext>
              </a:extLst>
            </p:cNvPr>
            <p:cNvSpPr txBox="1"/>
            <p:nvPr/>
          </p:nvSpPr>
          <p:spPr>
            <a:xfrm>
              <a:off x="2080122" y="4440671"/>
              <a:ext cx="1898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xxx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1B9E0B4-A985-3945-BFFB-33FD87690125}"/>
                </a:ext>
              </a:extLst>
            </p:cNvPr>
            <p:cNvSpPr txBox="1"/>
            <p:nvPr/>
          </p:nvSpPr>
          <p:spPr>
            <a:xfrm>
              <a:off x="3782623" y="4246381"/>
              <a:ext cx="152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SHPD high B T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4925D5B9-0A8E-BE4A-973C-DEEAC6383DC9}"/>
              </a:ext>
            </a:extLst>
          </p:cNvPr>
          <p:cNvSpPr txBox="1"/>
          <p:nvPr/>
        </p:nvSpPr>
        <p:spPr>
          <a:xfrm>
            <a:off x="946296" y="630875"/>
            <a:ext cx="94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438D80F-6164-3245-AF03-565C5353F12C}"/>
              </a:ext>
            </a:extLst>
          </p:cNvPr>
          <p:cNvSpPr txBox="1"/>
          <p:nvPr/>
        </p:nvSpPr>
        <p:spPr>
          <a:xfrm>
            <a:off x="4874368" y="651937"/>
            <a:ext cx="94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30s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2AA0972-95AE-2D44-B066-68DFC75D19AE}"/>
              </a:ext>
            </a:extLst>
          </p:cNvPr>
          <p:cNvSpPr txBox="1"/>
          <p:nvPr/>
        </p:nvSpPr>
        <p:spPr>
          <a:xfrm>
            <a:off x="6982168" y="606392"/>
            <a:ext cx="94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40s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3EE4AFA-2C1B-CE4B-A94A-B53BA2F4AA53}"/>
              </a:ext>
            </a:extLst>
          </p:cNvPr>
          <p:cNvSpPr txBox="1"/>
          <p:nvPr/>
        </p:nvSpPr>
        <p:spPr>
          <a:xfrm>
            <a:off x="8769334" y="613561"/>
            <a:ext cx="94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50s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D271E19-E6BE-9248-8514-26795FCC7591}"/>
              </a:ext>
            </a:extLst>
          </p:cNvPr>
          <p:cNvSpPr txBox="1"/>
          <p:nvPr/>
        </p:nvSpPr>
        <p:spPr>
          <a:xfrm>
            <a:off x="10344654" y="582571"/>
            <a:ext cx="94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60s</a:t>
            </a:r>
          </a:p>
        </p:txBody>
      </p:sp>
      <p:sp>
        <p:nvSpPr>
          <p:cNvPr id="118" name="Arc 117">
            <a:extLst>
              <a:ext uri="{FF2B5EF4-FFF2-40B4-BE49-F238E27FC236}">
                <a16:creationId xmlns:a16="http://schemas.microsoft.com/office/drawing/2014/main" id="{883BF6D1-3808-0643-A6D1-2DF403A8453E}"/>
              </a:ext>
            </a:extLst>
          </p:cNvPr>
          <p:cNvSpPr/>
          <p:nvPr/>
        </p:nvSpPr>
        <p:spPr>
          <a:xfrm flipH="1">
            <a:off x="4281482" y="3396137"/>
            <a:ext cx="3529262" cy="1426371"/>
          </a:xfrm>
          <a:prstGeom prst="arc">
            <a:avLst>
              <a:gd name="adj1" fmla="val 4960194"/>
              <a:gd name="adj2" fmla="val 10517173"/>
            </a:avLst>
          </a:prstGeom>
          <a:ln w="76200">
            <a:solidFill>
              <a:srgbClr val="00B0F0">
                <a:alpha val="25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5BDB68CB-56FD-DB4D-8EEF-B31C31B76215}"/>
              </a:ext>
            </a:extLst>
          </p:cNvPr>
          <p:cNvSpPr/>
          <p:nvPr/>
        </p:nvSpPr>
        <p:spPr>
          <a:xfrm flipH="1">
            <a:off x="9408892" y="5699976"/>
            <a:ext cx="3647858" cy="1062783"/>
          </a:xfrm>
          <a:prstGeom prst="arc">
            <a:avLst>
              <a:gd name="adj1" fmla="val 809214"/>
              <a:gd name="adj2" fmla="val 9234128"/>
            </a:avLst>
          </a:prstGeom>
          <a:ln w="76200">
            <a:solidFill>
              <a:schemeClr val="bg1">
                <a:lumMod val="75000"/>
                <a:alpha val="53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>
            <a:extLst>
              <a:ext uri="{FF2B5EF4-FFF2-40B4-BE49-F238E27FC236}">
                <a16:creationId xmlns:a16="http://schemas.microsoft.com/office/drawing/2014/main" id="{068EB0E0-32FF-774F-B1C9-F36A58161A93}"/>
              </a:ext>
            </a:extLst>
          </p:cNvPr>
          <p:cNvSpPr/>
          <p:nvPr/>
        </p:nvSpPr>
        <p:spPr>
          <a:xfrm rot="1011167" flipH="1">
            <a:off x="5697142" y="4221316"/>
            <a:ext cx="3529262" cy="1426371"/>
          </a:xfrm>
          <a:prstGeom prst="arc">
            <a:avLst>
              <a:gd name="adj1" fmla="val 4960194"/>
              <a:gd name="adj2" fmla="val 10517173"/>
            </a:avLst>
          </a:prstGeom>
          <a:ln w="76200">
            <a:solidFill>
              <a:srgbClr val="00B0F0">
                <a:alpha val="25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67862B6-6993-ED4C-A00D-6260E317B73C}"/>
              </a:ext>
            </a:extLst>
          </p:cNvPr>
          <p:cNvSpPr txBox="1"/>
          <p:nvPr/>
        </p:nvSpPr>
        <p:spPr>
          <a:xfrm>
            <a:off x="2559210" y="4491744"/>
            <a:ext cx="237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“Challenge” components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D2C336C-830F-B349-9A92-EA6504702CDD}"/>
              </a:ext>
            </a:extLst>
          </p:cNvPr>
          <p:cNvSpPr txBox="1"/>
          <p:nvPr/>
        </p:nvSpPr>
        <p:spPr>
          <a:xfrm>
            <a:off x="3869306" y="5019857"/>
            <a:ext cx="1804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Breeding designs</a:t>
            </a:r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C4CA15A5-68D5-294C-8035-E45AD7ED9FF8}"/>
              </a:ext>
            </a:extLst>
          </p:cNvPr>
          <p:cNvSpPr/>
          <p:nvPr/>
        </p:nvSpPr>
        <p:spPr>
          <a:xfrm rot="4319742" flipH="1">
            <a:off x="4840779" y="3241562"/>
            <a:ext cx="2744510" cy="1426371"/>
          </a:xfrm>
          <a:prstGeom prst="arc">
            <a:avLst>
              <a:gd name="adj1" fmla="val 3697910"/>
              <a:gd name="adj2" fmla="val 10517173"/>
            </a:avLst>
          </a:prstGeom>
          <a:ln w="76200">
            <a:solidFill>
              <a:srgbClr val="00B0F0">
                <a:alpha val="25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17725D60-E577-3348-B690-501CA0BAF878}"/>
              </a:ext>
            </a:extLst>
          </p:cNvPr>
          <p:cNvSpPr/>
          <p:nvPr/>
        </p:nvSpPr>
        <p:spPr>
          <a:xfrm rot="2146784" flipH="1">
            <a:off x="5348316" y="3030857"/>
            <a:ext cx="1418875" cy="1019675"/>
          </a:xfrm>
          <a:prstGeom prst="arc">
            <a:avLst>
              <a:gd name="adj1" fmla="val 3697910"/>
              <a:gd name="adj2" fmla="val 9219767"/>
            </a:avLst>
          </a:prstGeom>
          <a:ln w="76200">
            <a:solidFill>
              <a:srgbClr val="00B0F0">
                <a:alpha val="25000"/>
              </a:srgb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5C528C5-A397-C84B-AEB5-BFDDFBE9CE1C}"/>
              </a:ext>
            </a:extLst>
          </p:cNvPr>
          <p:cNvSpPr txBox="1"/>
          <p:nvPr/>
        </p:nvSpPr>
        <p:spPr>
          <a:xfrm>
            <a:off x="7201367" y="2364822"/>
            <a:ext cx="287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Compact U.S. Pilot Plant Integrated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377243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rved blue arrow.png">
            <a:extLst>
              <a:ext uri="{FF2B5EF4-FFF2-40B4-BE49-F238E27FC236}">
                <a16:creationId xmlns:a16="http://schemas.microsoft.com/office/drawing/2014/main" id="{7063C129-AB00-C440-8987-67E8FF3CA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787986">
            <a:off x="795070" y="1794803"/>
            <a:ext cx="11739367" cy="45643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F14187-4767-4246-B3E0-3E331F9C746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U.S. and NAS Context to Pilot Plant</a:t>
            </a:r>
          </a:p>
        </p:txBody>
      </p:sp>
      <p:pic>
        <p:nvPicPr>
          <p:cNvPr id="5" name="Picture 6" descr="iter_plasma_med.jpg">
            <a:extLst>
              <a:ext uri="{FF2B5EF4-FFF2-40B4-BE49-F238E27FC236}">
                <a16:creationId xmlns:a16="http://schemas.microsoft.com/office/drawing/2014/main" id="{101B3158-B811-4344-A6B0-F5AE440DA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37" y="936486"/>
            <a:ext cx="2413202" cy="24130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897C4-99D3-1847-9AD3-ECD56B20BE4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287" y="3748920"/>
            <a:ext cx="1502257" cy="16910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323F017D-2E11-7045-98A4-EBB5E37CEC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0"/>
          <a:stretch/>
        </p:blipFill>
        <p:spPr bwMode="auto">
          <a:xfrm>
            <a:off x="609600" y="1936504"/>
            <a:ext cx="1100821" cy="90625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ig">
            <a:extLst>
              <a:ext uri="{FF2B5EF4-FFF2-40B4-BE49-F238E27FC236}">
                <a16:creationId xmlns:a16="http://schemas.microsoft.com/office/drawing/2014/main" id="{08D08CAF-A837-C54D-ABF3-50DCBE6D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145" y="1095361"/>
            <a:ext cx="2624892" cy="18753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7A4D6D5-ED55-8040-8100-765456984930}"/>
              </a:ext>
            </a:extLst>
          </p:cNvPr>
          <p:cNvGrpSpPr/>
          <p:nvPr/>
        </p:nvGrpSpPr>
        <p:grpSpPr>
          <a:xfrm>
            <a:off x="593463" y="2931770"/>
            <a:ext cx="1198427" cy="1043033"/>
            <a:chOff x="921896" y="4368370"/>
            <a:chExt cx="1140643" cy="1067262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48FF6588-2265-C64F-88B9-A9E2D5A5F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9740" y="4368370"/>
              <a:ext cx="937883" cy="957776"/>
              <a:chOff x="5281469" y="1066800"/>
              <a:chExt cx="1474931" cy="1617133"/>
            </a:xfrm>
          </p:grpSpPr>
          <p:pic>
            <p:nvPicPr>
              <p:cNvPr id="13" name="Picture 5">
                <a:extLst>
                  <a:ext uri="{FF2B5EF4-FFF2-40B4-BE49-F238E27FC236}">
                    <a16:creationId xmlns:a16="http://schemas.microsoft.com/office/drawing/2014/main" id="{6352B937-1851-D846-8ECF-CE5B92942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9753" r="9993" b="22699"/>
              <a:stretch>
                <a:fillRect/>
              </a:stretch>
            </p:blipFill>
            <p:spPr bwMode="auto">
              <a:xfrm>
                <a:off x="5281469" y="1066800"/>
                <a:ext cx="1448553" cy="16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8100"/>
              </a:effectLst>
            </p:spPr>
          </p:pic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09D1E069-7EE4-0A47-9F74-FBF899FB6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5900" y="2408767"/>
                <a:ext cx="1460500" cy="275166"/>
              </a:xfrm>
              <a:custGeom>
                <a:avLst/>
                <a:gdLst>
                  <a:gd name="T0" fmla="*/ 1460500 w 1460500"/>
                  <a:gd name="T1" fmla="*/ 275166 h 275166"/>
                  <a:gd name="T2" fmla="*/ 1422400 w 1460500"/>
                  <a:gd name="T3" fmla="*/ 21166 h 275166"/>
                  <a:gd name="T4" fmla="*/ 1261533 w 1460500"/>
                  <a:gd name="T5" fmla="*/ 33866 h 275166"/>
                  <a:gd name="T6" fmla="*/ 1113367 w 1460500"/>
                  <a:gd name="T7" fmla="*/ 182033 h 275166"/>
                  <a:gd name="T8" fmla="*/ 986368 w 1460500"/>
                  <a:gd name="T9" fmla="*/ 238649 h 275166"/>
                  <a:gd name="T10" fmla="*/ 592667 w 1460500"/>
                  <a:gd name="T11" fmla="*/ 237066 h 275166"/>
                  <a:gd name="T12" fmla="*/ 325967 w 1460500"/>
                  <a:gd name="T13" fmla="*/ 211666 h 275166"/>
                  <a:gd name="T14" fmla="*/ 194733 w 1460500"/>
                  <a:gd name="T15" fmla="*/ 71966 h 275166"/>
                  <a:gd name="T16" fmla="*/ 105833 w 1460500"/>
                  <a:gd name="T17" fmla="*/ 0 h 275166"/>
                  <a:gd name="T18" fmla="*/ 0 w 1460500"/>
                  <a:gd name="T19" fmla="*/ 270933 h 275166"/>
                  <a:gd name="T20" fmla="*/ 1460500 w 1460500"/>
                  <a:gd name="T21" fmla="*/ 275166 h 2751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0500"/>
                  <a:gd name="T34" fmla="*/ 0 h 275166"/>
                  <a:gd name="T35" fmla="*/ 1460500 w 1460500"/>
                  <a:gd name="T36" fmla="*/ 275166 h 2751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0500" h="275166">
                    <a:moveTo>
                      <a:pt x="1460500" y="275166"/>
                    </a:moveTo>
                    <a:lnTo>
                      <a:pt x="1422400" y="21166"/>
                    </a:lnTo>
                    <a:cubicBezTo>
                      <a:pt x="1368787" y="25513"/>
                      <a:pt x="1315322" y="33866"/>
                      <a:pt x="1261533" y="33866"/>
                    </a:cubicBezTo>
                    <a:lnTo>
                      <a:pt x="1113367" y="182033"/>
                    </a:lnTo>
                    <a:lnTo>
                      <a:pt x="986368" y="238649"/>
                    </a:lnTo>
                    <a:lnTo>
                      <a:pt x="592667" y="237066"/>
                    </a:lnTo>
                    <a:lnTo>
                      <a:pt x="325967" y="211666"/>
                    </a:lnTo>
                    <a:lnTo>
                      <a:pt x="194733" y="71966"/>
                    </a:lnTo>
                    <a:lnTo>
                      <a:pt x="105833" y="0"/>
                    </a:lnTo>
                    <a:lnTo>
                      <a:pt x="0" y="270933"/>
                    </a:lnTo>
                    <a:lnTo>
                      <a:pt x="1460500" y="27516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190DB1-386D-8940-86AD-31099D63B7AF}"/>
                </a:ext>
              </a:extLst>
            </p:cNvPr>
            <p:cNvSpPr/>
            <p:nvPr/>
          </p:nvSpPr>
          <p:spPr>
            <a:xfrm>
              <a:off x="921896" y="4992572"/>
              <a:ext cx="1140643" cy="443060"/>
            </a:xfrm>
            <a:custGeom>
              <a:avLst/>
              <a:gdLst>
                <a:gd name="connsiteX0" fmla="*/ 895546 w 1140643"/>
                <a:gd name="connsiteY0" fmla="*/ 113121 h 443060"/>
                <a:gd name="connsiteX1" fmla="*/ 688157 w 1140643"/>
                <a:gd name="connsiteY1" fmla="*/ 329938 h 443060"/>
                <a:gd name="connsiteX2" fmla="*/ 348792 w 1140643"/>
                <a:gd name="connsiteY2" fmla="*/ 320511 h 443060"/>
                <a:gd name="connsiteX3" fmla="*/ 47134 w 1140643"/>
                <a:gd name="connsiteY3" fmla="*/ 103695 h 443060"/>
                <a:gd name="connsiteX4" fmla="*/ 0 w 1140643"/>
                <a:gd name="connsiteY4" fmla="*/ 348792 h 443060"/>
                <a:gd name="connsiteX5" fmla="*/ 584462 w 1140643"/>
                <a:gd name="connsiteY5" fmla="*/ 443060 h 443060"/>
                <a:gd name="connsiteX6" fmla="*/ 1140643 w 1140643"/>
                <a:gd name="connsiteY6" fmla="*/ 414779 h 443060"/>
                <a:gd name="connsiteX7" fmla="*/ 1112363 w 1140643"/>
                <a:gd name="connsiteY7" fmla="*/ 0 h 443060"/>
                <a:gd name="connsiteX8" fmla="*/ 895546 w 1140643"/>
                <a:gd name="connsiteY8" fmla="*/ 113121 h 443060"/>
                <a:gd name="connsiteX0" fmla="*/ 895546 w 1140643"/>
                <a:gd name="connsiteY0" fmla="*/ 113121 h 443060"/>
                <a:gd name="connsiteX1" fmla="*/ 691905 w 1140643"/>
                <a:gd name="connsiteY1" fmla="*/ 311200 h 443060"/>
                <a:gd name="connsiteX2" fmla="*/ 348792 w 1140643"/>
                <a:gd name="connsiteY2" fmla="*/ 320511 h 443060"/>
                <a:gd name="connsiteX3" fmla="*/ 47134 w 1140643"/>
                <a:gd name="connsiteY3" fmla="*/ 103695 h 443060"/>
                <a:gd name="connsiteX4" fmla="*/ 0 w 1140643"/>
                <a:gd name="connsiteY4" fmla="*/ 348792 h 443060"/>
                <a:gd name="connsiteX5" fmla="*/ 584462 w 1140643"/>
                <a:gd name="connsiteY5" fmla="*/ 443060 h 443060"/>
                <a:gd name="connsiteX6" fmla="*/ 1140643 w 1140643"/>
                <a:gd name="connsiteY6" fmla="*/ 414779 h 443060"/>
                <a:gd name="connsiteX7" fmla="*/ 1112363 w 1140643"/>
                <a:gd name="connsiteY7" fmla="*/ 0 h 443060"/>
                <a:gd name="connsiteX8" fmla="*/ 895546 w 1140643"/>
                <a:gd name="connsiteY8" fmla="*/ 113121 h 443060"/>
                <a:gd name="connsiteX0" fmla="*/ 895546 w 1140643"/>
                <a:gd name="connsiteY0" fmla="*/ 113121 h 443060"/>
                <a:gd name="connsiteX1" fmla="*/ 691905 w 1140643"/>
                <a:gd name="connsiteY1" fmla="*/ 311200 h 443060"/>
                <a:gd name="connsiteX2" fmla="*/ 318812 w 1140643"/>
                <a:gd name="connsiteY2" fmla="*/ 305521 h 443060"/>
                <a:gd name="connsiteX3" fmla="*/ 47134 w 1140643"/>
                <a:gd name="connsiteY3" fmla="*/ 103695 h 443060"/>
                <a:gd name="connsiteX4" fmla="*/ 0 w 1140643"/>
                <a:gd name="connsiteY4" fmla="*/ 348792 h 443060"/>
                <a:gd name="connsiteX5" fmla="*/ 584462 w 1140643"/>
                <a:gd name="connsiteY5" fmla="*/ 443060 h 443060"/>
                <a:gd name="connsiteX6" fmla="*/ 1140643 w 1140643"/>
                <a:gd name="connsiteY6" fmla="*/ 414779 h 443060"/>
                <a:gd name="connsiteX7" fmla="*/ 1112363 w 1140643"/>
                <a:gd name="connsiteY7" fmla="*/ 0 h 443060"/>
                <a:gd name="connsiteX8" fmla="*/ 895546 w 1140643"/>
                <a:gd name="connsiteY8" fmla="*/ 113121 h 44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0643" h="443060">
                  <a:moveTo>
                    <a:pt x="895546" y="113121"/>
                  </a:moveTo>
                  <a:lnTo>
                    <a:pt x="691905" y="311200"/>
                  </a:lnTo>
                  <a:lnTo>
                    <a:pt x="318812" y="305521"/>
                  </a:lnTo>
                  <a:lnTo>
                    <a:pt x="47134" y="103695"/>
                  </a:lnTo>
                  <a:lnTo>
                    <a:pt x="0" y="348792"/>
                  </a:lnTo>
                  <a:lnTo>
                    <a:pt x="584462" y="443060"/>
                  </a:lnTo>
                  <a:lnTo>
                    <a:pt x="1140643" y="414779"/>
                  </a:lnTo>
                  <a:lnTo>
                    <a:pt x="1112363" y="0"/>
                  </a:lnTo>
                  <a:lnTo>
                    <a:pt x="895546" y="11312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">
            <a:extLst>
              <a:ext uri="{FF2B5EF4-FFF2-40B4-BE49-F238E27FC236}">
                <a16:creationId xmlns:a16="http://schemas.microsoft.com/office/drawing/2014/main" id="{EDB52660-EE15-EF46-A7B6-1E119B3CBC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63" y="4128969"/>
            <a:ext cx="947161" cy="4735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DC19E-7041-A547-8FA0-CA4670E7DC53}"/>
              </a:ext>
            </a:extLst>
          </p:cNvPr>
          <p:cNvSpPr txBox="1"/>
          <p:nvPr/>
        </p:nvSpPr>
        <p:spPr>
          <a:xfrm>
            <a:off x="1618619" y="2346488"/>
            <a:ext cx="12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DIII-D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60203D-57B2-4F4A-AFC8-262B9B6FF048}"/>
              </a:ext>
            </a:extLst>
          </p:cNvPr>
          <p:cNvSpPr txBox="1"/>
          <p:nvPr/>
        </p:nvSpPr>
        <p:spPr>
          <a:xfrm>
            <a:off x="1540624" y="3341327"/>
            <a:ext cx="12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NSTX-U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11CD7A-50E7-0C4D-B604-A2738DB5C86B}"/>
              </a:ext>
            </a:extLst>
          </p:cNvPr>
          <p:cNvSpPr txBox="1"/>
          <p:nvPr/>
        </p:nvSpPr>
        <p:spPr>
          <a:xfrm>
            <a:off x="1532420" y="4091984"/>
            <a:ext cx="120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Theory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&amp; Sim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2F5F4-0545-3340-B318-93827B3FDC4F}"/>
              </a:ext>
            </a:extLst>
          </p:cNvPr>
          <p:cNvSpPr txBox="1"/>
          <p:nvPr/>
        </p:nvSpPr>
        <p:spPr>
          <a:xfrm>
            <a:off x="493768" y="4856545"/>
            <a:ext cx="220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New Technology Lines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CABF9B-4B23-D64F-94E8-29D95C06C7F0}"/>
              </a:ext>
            </a:extLst>
          </p:cNvPr>
          <p:cNvSpPr/>
          <p:nvPr/>
        </p:nvSpPr>
        <p:spPr>
          <a:xfrm>
            <a:off x="1274375" y="5241304"/>
            <a:ext cx="2861694" cy="202560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rgbClr val="C00000"/>
              </a:gs>
              <a:gs pos="100000">
                <a:schemeClr val="tx1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037606-247B-6D49-A969-C553843ADD17}"/>
              </a:ext>
            </a:extLst>
          </p:cNvPr>
          <p:cNvSpPr/>
          <p:nvPr/>
        </p:nvSpPr>
        <p:spPr>
          <a:xfrm>
            <a:off x="1596277" y="5562628"/>
            <a:ext cx="6603559" cy="202560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rgbClr val="C00000"/>
              </a:gs>
              <a:gs pos="100000">
                <a:schemeClr val="tx1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87423B-81AB-7E45-B3FE-A0F8ADC2DADE}"/>
              </a:ext>
            </a:extLst>
          </p:cNvPr>
          <p:cNvSpPr/>
          <p:nvPr/>
        </p:nvSpPr>
        <p:spPr>
          <a:xfrm>
            <a:off x="1595797" y="5896417"/>
            <a:ext cx="2861694" cy="202560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rgbClr val="C00000"/>
              </a:gs>
              <a:gs pos="100000">
                <a:schemeClr val="tx1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1581AC-6D85-6144-992C-8516297D49E9}"/>
              </a:ext>
            </a:extLst>
          </p:cNvPr>
          <p:cNvSpPr/>
          <p:nvPr/>
        </p:nvSpPr>
        <p:spPr>
          <a:xfrm>
            <a:off x="1917753" y="6216120"/>
            <a:ext cx="3858333" cy="202560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rgbClr val="C00000"/>
              </a:gs>
              <a:gs pos="100000">
                <a:schemeClr val="tx1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36CAC6-E640-AD44-BAEF-39AD95FFD21C}"/>
              </a:ext>
            </a:extLst>
          </p:cNvPr>
          <p:cNvSpPr/>
          <p:nvPr/>
        </p:nvSpPr>
        <p:spPr>
          <a:xfrm>
            <a:off x="2649811" y="6549910"/>
            <a:ext cx="4373736" cy="202560"/>
          </a:xfrm>
          <a:prstGeom prst="rect">
            <a:avLst/>
          </a:prstGeom>
          <a:gradFill>
            <a:gsLst>
              <a:gs pos="0">
                <a:srgbClr val="FF0000"/>
              </a:gs>
              <a:gs pos="37000">
                <a:srgbClr val="C00000"/>
              </a:gs>
              <a:gs pos="100000">
                <a:schemeClr val="tx1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096874-662C-2E41-928A-14356006AA80}"/>
              </a:ext>
            </a:extLst>
          </p:cNvPr>
          <p:cNvSpPr txBox="1"/>
          <p:nvPr/>
        </p:nvSpPr>
        <p:spPr>
          <a:xfrm>
            <a:off x="4640512" y="3938164"/>
            <a:ext cx="1418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Sustained High Power Density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D28400-24CE-5948-B527-6E9AD48947DC}"/>
              </a:ext>
            </a:extLst>
          </p:cNvPr>
          <p:cNvSpPr txBox="1"/>
          <p:nvPr/>
        </p:nvSpPr>
        <p:spPr>
          <a:xfrm>
            <a:off x="3513409" y="1079696"/>
            <a:ext cx="12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1E3AF2-69D7-B348-A4E8-692E5ACF7734}"/>
              </a:ext>
            </a:extLst>
          </p:cNvPr>
          <p:cNvSpPr txBox="1"/>
          <p:nvPr/>
        </p:nvSpPr>
        <p:spPr>
          <a:xfrm>
            <a:off x="8795944" y="433365"/>
            <a:ext cx="308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U.S. Pilot Plant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Nuclear Test Facility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6BE132B-1FE5-E24A-8533-F83B0AE7C7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22348"/>
          <a:stretch/>
        </p:blipFill>
        <p:spPr>
          <a:xfrm>
            <a:off x="7952098" y="4977448"/>
            <a:ext cx="650028" cy="932832"/>
          </a:xfrm>
          <a:prstGeom prst="rect">
            <a:avLst/>
          </a:prstGeom>
        </p:spPr>
      </p:pic>
      <p:pic>
        <p:nvPicPr>
          <p:cNvPr id="36" name="Picture 1" descr="JT-60SA_cutaway3B.jpg">
            <a:extLst>
              <a:ext uri="{FF2B5EF4-FFF2-40B4-BE49-F238E27FC236}">
                <a16:creationId xmlns:a16="http://schemas.microsoft.com/office/drawing/2014/main" id="{1EEF5829-F8BF-B34B-8509-59BA8E9889B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88" y="5511898"/>
            <a:ext cx="1763938" cy="124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8D4A9C-2A43-2E41-B1D7-7824F03434E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544" y="5765188"/>
            <a:ext cx="927831" cy="9732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4FE9512-7153-8E4C-9117-DA4CEEA98623}"/>
              </a:ext>
            </a:extLst>
          </p:cNvPr>
          <p:cNvSpPr txBox="1"/>
          <p:nvPr/>
        </p:nvSpPr>
        <p:spPr>
          <a:xfrm>
            <a:off x="9300675" y="5877091"/>
            <a:ext cx="195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International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Facilities</a:t>
            </a:r>
          </a:p>
        </p:txBody>
      </p:sp>
      <p:pic>
        <p:nvPicPr>
          <p:cNvPr id="39" name="Picture 38" descr="curved blue arrow.png">
            <a:extLst>
              <a:ext uri="{FF2B5EF4-FFF2-40B4-BE49-F238E27FC236}">
                <a16:creationId xmlns:a16="http://schemas.microsoft.com/office/drawing/2014/main" id="{93701A70-BFEC-F34E-91C6-470DBA8D313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9099326" flipV="1">
            <a:off x="5790705" y="1015036"/>
            <a:ext cx="3168789" cy="19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02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curved blue arrow.png">
            <a:extLst>
              <a:ext uri="{FF2B5EF4-FFF2-40B4-BE49-F238E27FC236}">
                <a16:creationId xmlns:a16="http://schemas.microsoft.com/office/drawing/2014/main" id="{9F77B234-FF54-DF41-9386-DBDA8AA83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7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20062902" flipV="1">
            <a:off x="2712735" y="1175583"/>
            <a:ext cx="7941733" cy="1217769"/>
          </a:xfrm>
          <a:prstGeom prst="rect">
            <a:avLst/>
          </a:prstGeom>
        </p:spPr>
      </p:pic>
      <p:pic>
        <p:nvPicPr>
          <p:cNvPr id="81" name="Picture 80" descr="curved blue arrow.png">
            <a:extLst>
              <a:ext uri="{FF2B5EF4-FFF2-40B4-BE49-F238E27FC236}">
                <a16:creationId xmlns:a16="http://schemas.microsoft.com/office/drawing/2014/main" id="{191F2A2F-19DC-734B-92EA-1E778EB5D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7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311553">
            <a:off x="1426671" y="5901112"/>
            <a:ext cx="10581630" cy="924458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5D5AEED-FE35-8645-8927-30B6E9E58DF2}"/>
              </a:ext>
            </a:extLst>
          </p:cNvPr>
          <p:cNvGrpSpPr/>
          <p:nvPr/>
        </p:nvGrpSpPr>
        <p:grpSpPr>
          <a:xfrm>
            <a:off x="493768" y="1995948"/>
            <a:ext cx="9387651" cy="4756522"/>
            <a:chOff x="493768" y="433365"/>
            <a:chExt cx="12040669" cy="631910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0C69B40-8DE1-EB48-8CCC-116A505D15EC}"/>
                </a:ext>
              </a:extLst>
            </p:cNvPr>
            <p:cNvGrpSpPr/>
            <p:nvPr/>
          </p:nvGrpSpPr>
          <p:grpSpPr>
            <a:xfrm>
              <a:off x="493768" y="433365"/>
              <a:ext cx="12040669" cy="6319105"/>
              <a:chOff x="493768" y="433365"/>
              <a:chExt cx="12040669" cy="6319105"/>
            </a:xfrm>
          </p:grpSpPr>
          <p:pic>
            <p:nvPicPr>
              <p:cNvPr id="32" name="Picture 31" descr="curved blue arrow.png">
                <a:extLst>
                  <a:ext uri="{FF2B5EF4-FFF2-40B4-BE49-F238E27FC236}">
                    <a16:creationId xmlns:a16="http://schemas.microsoft.com/office/drawing/2014/main" id="{AB641293-3AED-AD4C-A92B-ED51295004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8" r="3632" b="14994"/>
              <a:stretch/>
            </p:blipFill>
            <p:spPr>
              <a:xfrm rot="787986">
                <a:off x="795070" y="1794803"/>
                <a:ext cx="11739367" cy="4564380"/>
              </a:xfrm>
              <a:prstGeom prst="rect">
                <a:avLst/>
              </a:prstGeom>
            </p:spPr>
          </p:pic>
          <p:pic>
            <p:nvPicPr>
              <p:cNvPr id="33" name="Picture 6" descr="iter_plasma_med.jpg">
                <a:extLst>
                  <a:ext uri="{FF2B5EF4-FFF2-40B4-BE49-F238E27FC236}">
                    <a16:creationId xmlns:a16="http://schemas.microsoft.com/office/drawing/2014/main" id="{6FFC8B2F-398B-AD48-9F4B-7C24C09E3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961" y="936486"/>
                <a:ext cx="2413202" cy="241301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1">
                <a:extLst>
                  <a:ext uri="{FF2B5EF4-FFF2-40B4-BE49-F238E27FC236}">
                    <a16:creationId xmlns:a16="http://schemas.microsoft.com/office/drawing/2014/main" id="{935812F2-E6F0-F64B-B35F-0CB4B5640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60"/>
              <a:stretch/>
            </p:blipFill>
            <p:spPr bwMode="auto">
              <a:xfrm>
                <a:off x="609600" y="1936504"/>
                <a:ext cx="1100821" cy="906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" descr="fig">
                <a:extLst>
                  <a:ext uri="{FF2B5EF4-FFF2-40B4-BE49-F238E27FC236}">
                    <a16:creationId xmlns:a16="http://schemas.microsoft.com/office/drawing/2014/main" id="{2FF02EA0-5977-8F40-A1A5-FBC91F8867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alphaModFix/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8145" y="1095361"/>
                <a:ext cx="2624892" cy="1875398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65C7509-8B81-C840-8755-466579681A4D}"/>
                  </a:ext>
                </a:extLst>
              </p:cNvPr>
              <p:cNvGrpSpPr/>
              <p:nvPr/>
            </p:nvGrpSpPr>
            <p:grpSpPr>
              <a:xfrm>
                <a:off x="593463" y="2931770"/>
                <a:ext cx="1198427" cy="1043033"/>
                <a:chOff x="921896" y="4368370"/>
                <a:chExt cx="1140643" cy="1067262"/>
              </a:xfrm>
            </p:grpSpPr>
            <p:grpSp>
              <p:nvGrpSpPr>
                <p:cNvPr id="38" name="Group 16">
                  <a:extLst>
                    <a:ext uri="{FF2B5EF4-FFF2-40B4-BE49-F238E27FC236}">
                      <a16:creationId xmlns:a16="http://schemas.microsoft.com/office/drawing/2014/main" id="{43F6EAB0-33F5-D946-BF84-82DFADDBC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59740" y="4368370"/>
                  <a:ext cx="937883" cy="957776"/>
                  <a:chOff x="5281469" y="1066800"/>
                  <a:chExt cx="1474931" cy="1617133"/>
                </a:xfrm>
              </p:grpSpPr>
              <p:pic>
                <p:nvPicPr>
                  <p:cNvPr id="40" name="Picture 5">
                    <a:extLst>
                      <a:ext uri="{FF2B5EF4-FFF2-40B4-BE49-F238E27FC236}">
                        <a16:creationId xmlns:a16="http://schemas.microsoft.com/office/drawing/2014/main" id="{A6E977BC-B7F0-4E44-954B-D6E577E08E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9753" r="9993" b="22699"/>
                  <a:stretch>
                    <a:fillRect/>
                  </a:stretch>
                </p:blipFill>
                <p:spPr bwMode="auto">
                  <a:xfrm>
                    <a:off x="5281469" y="1066800"/>
                    <a:ext cx="1448553" cy="1600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softEdge rad="38100"/>
                  </a:effectLst>
                </p:spPr>
              </p:pic>
              <p:sp>
                <p:nvSpPr>
                  <p:cNvPr id="41" name="Freeform 15">
                    <a:extLst>
                      <a:ext uri="{FF2B5EF4-FFF2-40B4-BE49-F238E27FC236}">
                        <a16:creationId xmlns:a16="http://schemas.microsoft.com/office/drawing/2014/main" id="{169E85AA-FF57-F44E-87E7-1CA8BC7CD2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5900" y="2408767"/>
                    <a:ext cx="1460500" cy="275166"/>
                  </a:xfrm>
                  <a:custGeom>
                    <a:avLst/>
                    <a:gdLst>
                      <a:gd name="T0" fmla="*/ 1460500 w 1460500"/>
                      <a:gd name="T1" fmla="*/ 275166 h 275166"/>
                      <a:gd name="T2" fmla="*/ 1422400 w 1460500"/>
                      <a:gd name="T3" fmla="*/ 21166 h 275166"/>
                      <a:gd name="T4" fmla="*/ 1261533 w 1460500"/>
                      <a:gd name="T5" fmla="*/ 33866 h 275166"/>
                      <a:gd name="T6" fmla="*/ 1113367 w 1460500"/>
                      <a:gd name="T7" fmla="*/ 182033 h 275166"/>
                      <a:gd name="T8" fmla="*/ 986368 w 1460500"/>
                      <a:gd name="T9" fmla="*/ 238649 h 275166"/>
                      <a:gd name="T10" fmla="*/ 592667 w 1460500"/>
                      <a:gd name="T11" fmla="*/ 237066 h 275166"/>
                      <a:gd name="T12" fmla="*/ 325967 w 1460500"/>
                      <a:gd name="T13" fmla="*/ 211666 h 275166"/>
                      <a:gd name="T14" fmla="*/ 194733 w 1460500"/>
                      <a:gd name="T15" fmla="*/ 71966 h 275166"/>
                      <a:gd name="T16" fmla="*/ 105833 w 1460500"/>
                      <a:gd name="T17" fmla="*/ 0 h 275166"/>
                      <a:gd name="T18" fmla="*/ 0 w 1460500"/>
                      <a:gd name="T19" fmla="*/ 270933 h 275166"/>
                      <a:gd name="T20" fmla="*/ 1460500 w 1460500"/>
                      <a:gd name="T21" fmla="*/ 275166 h 27516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60500"/>
                      <a:gd name="T34" fmla="*/ 0 h 275166"/>
                      <a:gd name="T35" fmla="*/ 1460500 w 1460500"/>
                      <a:gd name="T36" fmla="*/ 275166 h 27516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60500" h="275166">
                        <a:moveTo>
                          <a:pt x="1460500" y="275166"/>
                        </a:moveTo>
                        <a:lnTo>
                          <a:pt x="1422400" y="21166"/>
                        </a:lnTo>
                        <a:cubicBezTo>
                          <a:pt x="1368787" y="25513"/>
                          <a:pt x="1315322" y="33866"/>
                          <a:pt x="1261533" y="33866"/>
                        </a:cubicBezTo>
                        <a:lnTo>
                          <a:pt x="1113367" y="182033"/>
                        </a:lnTo>
                        <a:lnTo>
                          <a:pt x="986368" y="238649"/>
                        </a:lnTo>
                        <a:lnTo>
                          <a:pt x="592667" y="237066"/>
                        </a:lnTo>
                        <a:lnTo>
                          <a:pt x="325967" y="211666"/>
                        </a:lnTo>
                        <a:lnTo>
                          <a:pt x="194733" y="71966"/>
                        </a:lnTo>
                        <a:lnTo>
                          <a:pt x="105833" y="0"/>
                        </a:lnTo>
                        <a:lnTo>
                          <a:pt x="0" y="270933"/>
                        </a:lnTo>
                        <a:lnTo>
                          <a:pt x="1460500" y="27516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79D85957-DFF4-044D-83CD-3473E3B7CF16}"/>
                    </a:ext>
                  </a:extLst>
                </p:cNvPr>
                <p:cNvSpPr/>
                <p:nvPr/>
              </p:nvSpPr>
              <p:spPr>
                <a:xfrm>
                  <a:off x="921896" y="4992572"/>
                  <a:ext cx="1140643" cy="443060"/>
                </a:xfrm>
                <a:custGeom>
                  <a:avLst/>
                  <a:gdLst>
                    <a:gd name="connsiteX0" fmla="*/ 895546 w 1140643"/>
                    <a:gd name="connsiteY0" fmla="*/ 113121 h 443060"/>
                    <a:gd name="connsiteX1" fmla="*/ 688157 w 1140643"/>
                    <a:gd name="connsiteY1" fmla="*/ 329938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48792 w 1140643"/>
                    <a:gd name="connsiteY2" fmla="*/ 32051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  <a:gd name="connsiteX0" fmla="*/ 895546 w 1140643"/>
                    <a:gd name="connsiteY0" fmla="*/ 113121 h 443060"/>
                    <a:gd name="connsiteX1" fmla="*/ 691905 w 1140643"/>
                    <a:gd name="connsiteY1" fmla="*/ 311200 h 443060"/>
                    <a:gd name="connsiteX2" fmla="*/ 318812 w 1140643"/>
                    <a:gd name="connsiteY2" fmla="*/ 305521 h 443060"/>
                    <a:gd name="connsiteX3" fmla="*/ 47134 w 1140643"/>
                    <a:gd name="connsiteY3" fmla="*/ 103695 h 443060"/>
                    <a:gd name="connsiteX4" fmla="*/ 0 w 1140643"/>
                    <a:gd name="connsiteY4" fmla="*/ 348792 h 443060"/>
                    <a:gd name="connsiteX5" fmla="*/ 584462 w 1140643"/>
                    <a:gd name="connsiteY5" fmla="*/ 443060 h 443060"/>
                    <a:gd name="connsiteX6" fmla="*/ 1140643 w 1140643"/>
                    <a:gd name="connsiteY6" fmla="*/ 414779 h 443060"/>
                    <a:gd name="connsiteX7" fmla="*/ 1112363 w 1140643"/>
                    <a:gd name="connsiteY7" fmla="*/ 0 h 443060"/>
                    <a:gd name="connsiteX8" fmla="*/ 895546 w 1140643"/>
                    <a:gd name="connsiteY8" fmla="*/ 113121 h 44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0643" h="443060">
                      <a:moveTo>
                        <a:pt x="895546" y="113121"/>
                      </a:moveTo>
                      <a:lnTo>
                        <a:pt x="691905" y="311200"/>
                      </a:lnTo>
                      <a:lnTo>
                        <a:pt x="318812" y="305521"/>
                      </a:lnTo>
                      <a:lnTo>
                        <a:pt x="47134" y="103695"/>
                      </a:lnTo>
                      <a:lnTo>
                        <a:pt x="0" y="348792"/>
                      </a:lnTo>
                      <a:lnTo>
                        <a:pt x="584462" y="443060"/>
                      </a:lnTo>
                      <a:lnTo>
                        <a:pt x="1140643" y="414779"/>
                      </a:lnTo>
                      <a:lnTo>
                        <a:pt x="1112363" y="0"/>
                      </a:lnTo>
                      <a:lnTo>
                        <a:pt x="895546" y="11312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pic>
            <p:nvPicPr>
              <p:cNvPr id="42" name="Picture 1">
                <a:extLst>
                  <a:ext uri="{FF2B5EF4-FFF2-40B4-BE49-F238E27FC236}">
                    <a16:creationId xmlns:a16="http://schemas.microsoft.com/office/drawing/2014/main" id="{83C8005B-D00A-F647-B792-509FD4B71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463" y="4128969"/>
                <a:ext cx="947161" cy="473581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AFB5C2-9B37-6141-B736-F9D82118F0C5}"/>
                  </a:ext>
                </a:extLst>
              </p:cNvPr>
              <p:cNvSpPr txBox="1"/>
              <p:nvPr/>
            </p:nvSpPr>
            <p:spPr>
              <a:xfrm>
                <a:off x="1618618" y="2346489"/>
                <a:ext cx="1206631" cy="40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DIII-D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DDFEFF-473C-C746-A00E-0CE335074CC1}"/>
                  </a:ext>
                </a:extLst>
              </p:cNvPr>
              <p:cNvSpPr txBox="1"/>
              <p:nvPr/>
            </p:nvSpPr>
            <p:spPr>
              <a:xfrm>
                <a:off x="1540624" y="3341328"/>
                <a:ext cx="1206631" cy="40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NSTX-U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E1E00C3-851B-DE4A-89AD-E49AB721AAC3}"/>
                  </a:ext>
                </a:extLst>
              </p:cNvPr>
              <p:cNvSpPr txBox="1"/>
              <p:nvPr/>
            </p:nvSpPr>
            <p:spPr>
              <a:xfrm>
                <a:off x="1532419" y="4091984"/>
                <a:ext cx="1206631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Theory </a:t>
                </a:r>
                <a:br>
                  <a:rPr lang="en-US" sz="1400" b="1" dirty="0">
                    <a:solidFill>
                      <a:schemeClr val="bg1"/>
                    </a:solidFill>
                  </a:rPr>
                </a:br>
                <a:r>
                  <a:rPr lang="en-US" sz="1400" b="1" dirty="0">
                    <a:solidFill>
                      <a:schemeClr val="bg1"/>
                    </a:solidFill>
                  </a:rPr>
                  <a:t>&amp; Sim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F82865-945E-C84E-AD64-37414FAA4819}"/>
                  </a:ext>
                </a:extLst>
              </p:cNvPr>
              <p:cNvSpPr txBox="1"/>
              <p:nvPr/>
            </p:nvSpPr>
            <p:spPr>
              <a:xfrm>
                <a:off x="493768" y="4856545"/>
                <a:ext cx="2204059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New Technology Lines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CEB7DC2-044F-204B-BA86-0838340435EE}"/>
                  </a:ext>
                </a:extLst>
              </p:cNvPr>
              <p:cNvSpPr/>
              <p:nvPr/>
            </p:nvSpPr>
            <p:spPr>
              <a:xfrm>
                <a:off x="1274375" y="5241304"/>
                <a:ext cx="2861694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C4233C-09BD-BE40-A929-C58A49B1B41E}"/>
                  </a:ext>
                </a:extLst>
              </p:cNvPr>
              <p:cNvSpPr/>
              <p:nvPr/>
            </p:nvSpPr>
            <p:spPr>
              <a:xfrm>
                <a:off x="1596277" y="5562628"/>
                <a:ext cx="6603559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D6FDAC6-E8BF-D34A-A36C-C419708DE9E8}"/>
                  </a:ext>
                </a:extLst>
              </p:cNvPr>
              <p:cNvSpPr/>
              <p:nvPr/>
            </p:nvSpPr>
            <p:spPr>
              <a:xfrm>
                <a:off x="1595797" y="5896417"/>
                <a:ext cx="2861694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6FD2529-46B9-9F49-B90C-233E751F48D0}"/>
                  </a:ext>
                </a:extLst>
              </p:cNvPr>
              <p:cNvSpPr/>
              <p:nvPr/>
            </p:nvSpPr>
            <p:spPr>
              <a:xfrm>
                <a:off x="1917753" y="6216120"/>
                <a:ext cx="3858333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3FE9A65-915B-F048-A372-369D8E70411B}"/>
                  </a:ext>
                </a:extLst>
              </p:cNvPr>
              <p:cNvSpPr/>
              <p:nvPr/>
            </p:nvSpPr>
            <p:spPr>
              <a:xfrm>
                <a:off x="2649811" y="6549910"/>
                <a:ext cx="4373736" cy="202560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37000">
                    <a:srgbClr val="C00000"/>
                  </a:gs>
                  <a:gs pos="100000">
                    <a:schemeClr val="tx1"/>
                  </a:gs>
                </a:gsLst>
                <a:lin ang="0" scaled="0"/>
              </a:gra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6010DB8-E034-7640-852B-2EFEEB493FEE}"/>
                  </a:ext>
                </a:extLst>
              </p:cNvPr>
              <p:cNvSpPr txBox="1"/>
              <p:nvPr/>
            </p:nvSpPr>
            <p:spPr>
              <a:xfrm>
                <a:off x="4640512" y="4006987"/>
                <a:ext cx="1418329" cy="1267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chemeClr val="bg1"/>
                    </a:solidFill>
                  </a:rPr>
                  <a:t>Sustained High Power Density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4233B5F-CF5B-4A44-ADC4-F67E5A2BEF29}"/>
                  </a:ext>
                </a:extLst>
              </p:cNvPr>
              <p:cNvSpPr txBox="1"/>
              <p:nvPr/>
            </p:nvSpPr>
            <p:spPr>
              <a:xfrm>
                <a:off x="3611728" y="1079696"/>
                <a:ext cx="1206631" cy="40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ITER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E5A9F5-DA47-D446-9857-FA76502AC0C7}"/>
                  </a:ext>
                </a:extLst>
              </p:cNvPr>
              <p:cNvSpPr txBox="1"/>
              <p:nvPr/>
            </p:nvSpPr>
            <p:spPr>
              <a:xfrm>
                <a:off x="8795943" y="433365"/>
                <a:ext cx="3080521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U.S. Pilot Plant &amp; </a:t>
                </a:r>
                <a:br>
                  <a:rPr lang="en-US" sz="1400" b="1" dirty="0">
                    <a:solidFill>
                      <a:schemeClr val="bg1"/>
                    </a:solidFill>
                  </a:rPr>
                </a:br>
                <a:r>
                  <a:rPr lang="en-US" sz="1400" b="1" dirty="0">
                    <a:solidFill>
                      <a:schemeClr val="bg1"/>
                    </a:solidFill>
                  </a:rPr>
                  <a:t>Nuclear Test Facility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A8648EF-9269-8641-81A4-8A229B9B2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r="22348"/>
              <a:stretch/>
            </p:blipFill>
            <p:spPr>
              <a:xfrm>
                <a:off x="7952098" y="4977448"/>
                <a:ext cx="650028" cy="932832"/>
              </a:xfrm>
              <a:prstGeom prst="rect">
                <a:avLst/>
              </a:prstGeom>
            </p:spPr>
          </p:pic>
          <p:pic>
            <p:nvPicPr>
              <p:cNvPr id="56" name="Picture 1" descr="JT-60SA_cutaway3B.jpg">
                <a:extLst>
                  <a:ext uri="{FF2B5EF4-FFF2-40B4-BE49-F238E27FC236}">
                    <a16:creationId xmlns:a16="http://schemas.microsoft.com/office/drawing/2014/main" id="{7DB4B90D-E09E-434E-8992-7219B2DEE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8188" y="5511898"/>
                <a:ext cx="1763938" cy="1240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84B382E-3B99-894C-9FA0-D9F5162C4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7544" y="5765188"/>
                <a:ext cx="927831" cy="973292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E9767DE-9A1D-6F43-9814-EF74A60971CC}"/>
                  </a:ext>
                </a:extLst>
              </p:cNvPr>
              <p:cNvSpPr txBox="1"/>
              <p:nvPr/>
            </p:nvSpPr>
            <p:spPr>
              <a:xfrm>
                <a:off x="9300675" y="5877091"/>
                <a:ext cx="1951887" cy="6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International</a:t>
                </a:r>
                <a:br>
                  <a:rPr lang="en-US" sz="1400" b="1" dirty="0">
                    <a:solidFill>
                      <a:schemeClr val="bg1"/>
                    </a:solidFill>
                  </a:rPr>
                </a:br>
                <a:r>
                  <a:rPr lang="en-US" sz="1400" b="1" dirty="0">
                    <a:solidFill>
                      <a:schemeClr val="bg1"/>
                    </a:solidFill>
                  </a:rPr>
                  <a:t>Facilities</a:t>
                </a:r>
              </a:p>
            </p:txBody>
          </p:sp>
          <p:pic>
            <p:nvPicPr>
              <p:cNvPr id="59" name="Picture 58" descr="curved blue arrow.png">
                <a:extLst>
                  <a:ext uri="{FF2B5EF4-FFF2-40B4-BE49-F238E27FC236}">
                    <a16:creationId xmlns:a16="http://schemas.microsoft.com/office/drawing/2014/main" id="{989EC11B-3A89-F44D-94A9-E05C4E64D1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4000" contras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8" r="3632" b="14994"/>
              <a:stretch/>
            </p:blipFill>
            <p:spPr>
              <a:xfrm rot="19099326" flipV="1">
                <a:off x="5790705" y="926548"/>
                <a:ext cx="3168789" cy="1997149"/>
              </a:xfrm>
              <a:prstGeom prst="rect">
                <a:avLst/>
              </a:prstGeom>
            </p:spPr>
          </p:pic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3BDCF97-F241-184F-964B-E5DA7E5A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5595" y="3831350"/>
              <a:ext cx="1498600" cy="1689100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826FB5A-164C-6F45-9DF7-5D34AE73EB5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60973" y="5104229"/>
            <a:ext cx="1168401" cy="14149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54528EE-5354-FF4F-8D03-0D6D7C6E3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66020" y="3474894"/>
            <a:ext cx="1323160" cy="143982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AC6C7A6-05DE-8F4F-B12D-C0B1C14B92D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53770" y="2257558"/>
            <a:ext cx="1029136" cy="97443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07982E2-F480-CD42-9A86-AD7A9F5ED2C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5000" contrast="79000"/>
          </a:blip>
          <a:stretch>
            <a:fillRect/>
          </a:stretch>
        </p:blipFill>
        <p:spPr>
          <a:xfrm>
            <a:off x="10842400" y="473718"/>
            <a:ext cx="1168401" cy="1271421"/>
          </a:xfrm>
          <a:prstGeom prst="rect">
            <a:avLst/>
          </a:prstGeom>
        </p:spPr>
      </p:pic>
      <p:pic>
        <p:nvPicPr>
          <p:cNvPr id="71" name="Picture 70" descr="curved blue arrow.png">
            <a:extLst>
              <a:ext uri="{FF2B5EF4-FFF2-40B4-BE49-F238E27FC236}">
                <a16:creationId xmlns:a16="http://schemas.microsoft.com/office/drawing/2014/main" id="{145F7C1F-B5E1-1641-BED4-7EA694727B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7587535" flipV="1">
            <a:off x="8543311" y="908052"/>
            <a:ext cx="2470584" cy="1503296"/>
          </a:xfrm>
          <a:prstGeom prst="rect">
            <a:avLst/>
          </a:prstGeom>
        </p:spPr>
      </p:pic>
      <p:pic>
        <p:nvPicPr>
          <p:cNvPr id="72" name="Picture 71" descr="curved blue arrow.png">
            <a:extLst>
              <a:ext uri="{FF2B5EF4-FFF2-40B4-BE49-F238E27FC236}">
                <a16:creationId xmlns:a16="http://schemas.microsoft.com/office/drawing/2014/main" id="{679087A5-F4AD-CB49-8BC2-82D7BFA7E3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4432928" flipH="1" flipV="1">
            <a:off x="9124549" y="3277786"/>
            <a:ext cx="1815361" cy="1503296"/>
          </a:xfrm>
          <a:prstGeom prst="rect">
            <a:avLst/>
          </a:prstGeom>
        </p:spPr>
      </p:pic>
      <p:pic>
        <p:nvPicPr>
          <p:cNvPr id="73" name="Picture 72" descr="curved blue arrow.png">
            <a:extLst>
              <a:ext uri="{FF2B5EF4-FFF2-40B4-BE49-F238E27FC236}">
                <a16:creationId xmlns:a16="http://schemas.microsoft.com/office/drawing/2014/main" id="{7956D09B-A711-AD44-B493-94C583F3970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9253437" flipV="1">
            <a:off x="8974848" y="2302078"/>
            <a:ext cx="1719127" cy="1046051"/>
          </a:xfrm>
          <a:prstGeom prst="rect">
            <a:avLst/>
          </a:prstGeom>
        </p:spPr>
      </p:pic>
      <p:pic>
        <p:nvPicPr>
          <p:cNvPr id="74" name="Picture 73" descr="curved blue arrow.png">
            <a:extLst>
              <a:ext uri="{FF2B5EF4-FFF2-40B4-BE49-F238E27FC236}">
                <a16:creationId xmlns:a16="http://schemas.microsoft.com/office/drawing/2014/main" id="{E90AB570-8F49-A643-8E7B-AC1164FAFE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 rot="15451158" flipH="1" flipV="1">
            <a:off x="8437461" y="4546143"/>
            <a:ext cx="2585033" cy="13404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54EA405-FEAB-6440-B643-5BAE91F078BC}"/>
              </a:ext>
            </a:extLst>
          </p:cNvPr>
          <p:cNvSpPr txBox="1"/>
          <p:nvPr/>
        </p:nvSpPr>
        <p:spPr>
          <a:xfrm>
            <a:off x="10845132" y="1690952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EEC0F4D-EC46-904F-ADCB-BCCD66208086}"/>
              </a:ext>
            </a:extLst>
          </p:cNvPr>
          <p:cNvSpPr txBox="1"/>
          <p:nvPr/>
        </p:nvSpPr>
        <p:spPr>
          <a:xfrm>
            <a:off x="10984753" y="4859772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7D1F7C8-2B1B-D648-A9FA-6DF893FAD40F}"/>
              </a:ext>
            </a:extLst>
          </p:cNvPr>
          <p:cNvSpPr txBox="1"/>
          <p:nvPr/>
        </p:nvSpPr>
        <p:spPr>
          <a:xfrm>
            <a:off x="10495878" y="6469295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3E85E1-521A-EC40-9A29-4F2EE9188F20}"/>
              </a:ext>
            </a:extLst>
          </p:cNvPr>
          <p:cNvSpPr txBox="1"/>
          <p:nvPr/>
        </p:nvSpPr>
        <p:spPr>
          <a:xfrm>
            <a:off x="10474791" y="3182309"/>
            <a:ext cx="94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Private 1</a:t>
            </a: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3E1C7851-839C-9A4A-BEE2-0CF2F3545D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5" y="386380"/>
            <a:ext cx="10972800" cy="9144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U.S. Strategy to Lead to Private Fusion</a:t>
            </a:r>
          </a:p>
        </p:txBody>
      </p:sp>
    </p:spTree>
    <p:extLst>
      <p:ext uri="{BB962C8B-B14F-4D97-AF65-F5344CB8AC3E}">
        <p14:creationId xmlns:p14="http://schemas.microsoft.com/office/powerpoint/2010/main" val="49247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344470-7AF4-0548-9684-EF7AAC2D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68" y="1098832"/>
            <a:ext cx="10972800" cy="4754563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It is </a:t>
            </a:r>
            <a:r>
              <a:rPr lang="en-US" sz="2400" u="sng" dirty="0">
                <a:solidFill>
                  <a:srgbClr val="FF0000"/>
                </a:solidFill>
              </a:rPr>
              <a:t>not</a:t>
            </a:r>
            <a:r>
              <a:rPr lang="en-US" sz="2400" dirty="0">
                <a:solidFill>
                  <a:srgbClr val="FF0000"/>
                </a:solidFill>
              </a:rPr>
              <a:t> an attempt to determine the mission of the next step U.S. facility</a:t>
            </a:r>
          </a:p>
          <a:p>
            <a:pPr lvl="1"/>
            <a:r>
              <a:rPr lang="en-US" sz="2000" dirty="0"/>
              <a:t>We see choice of mission as a higher level, community-wide question &amp; discussion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Similarly we do not expect to fix parameters to a particular design point</a:t>
            </a:r>
          </a:p>
          <a:p>
            <a:pPr lvl="1"/>
            <a:r>
              <a:rPr lang="en-US" sz="2000" dirty="0"/>
              <a:t>We aim to explore a wide parameter space and design choices to inform this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It is not an attempt to develop a DIII-D program position on SHPD</a:t>
            </a:r>
          </a:p>
          <a:p>
            <a:pPr lvl="1"/>
            <a:r>
              <a:rPr lang="en-US" sz="2000" i="1" dirty="0"/>
              <a:t>DOE has merely granted that such community work can be charged to such grants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It is not an attempt to see what can be built in Sorrento Valley</a:t>
            </a:r>
          </a:p>
          <a:p>
            <a:pPr lvl="1"/>
            <a:r>
              <a:rPr lang="en-US" sz="2000" i="1" dirty="0"/>
              <a:t>We neither rule this in or out – its important to simply understand needs from a physics mission &amp; U.S. strategic perspective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B6B0FE-B145-714C-B9FA-32082D831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599" y="323937"/>
            <a:ext cx="10972801" cy="492991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What this Initiative is Not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5289AA-91C5-0E45-9C5A-61B508E30118}"/>
              </a:ext>
            </a:extLst>
          </p:cNvPr>
          <p:cNvSpPr/>
          <p:nvPr/>
        </p:nvSpPr>
        <p:spPr>
          <a:xfrm>
            <a:off x="748143" y="5144522"/>
            <a:ext cx="10418619" cy="707886"/>
          </a:xfrm>
          <a:prstGeom prst="rect">
            <a:avLst/>
          </a:prstGeom>
          <a:solidFill>
            <a:srgbClr val="7AC827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It is hoped this effort will lead to a white paper, understanding and capabilities that help assess how physics missions trade off with device parameters and features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19A43-D36D-C346-9E9B-C9E60D20AC36}"/>
              </a:ext>
            </a:extLst>
          </p:cNvPr>
          <p:cNvSpPr/>
          <p:nvPr/>
        </p:nvSpPr>
        <p:spPr>
          <a:xfrm>
            <a:off x="2030676" y="6007419"/>
            <a:ext cx="8144493" cy="646331"/>
          </a:xfrm>
          <a:prstGeom prst="rect">
            <a:avLst/>
          </a:prstGeom>
          <a:solidFill>
            <a:srgbClr val="54C7F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Work in this effort might also be used as the basis for </a:t>
            </a:r>
            <a:r>
              <a:rPr lang="en-US" b="1" i="1" u="sng" dirty="0"/>
              <a:t>other</a:t>
            </a:r>
            <a:r>
              <a:rPr lang="en-US" b="1" i="1" dirty="0"/>
              <a:t> </a:t>
            </a:r>
            <a:r>
              <a:rPr lang="en-US" b="1" i="1" u="sng" dirty="0"/>
              <a:t>advocacy</a:t>
            </a:r>
            <a:r>
              <a:rPr lang="en-US" b="1" i="1" dirty="0"/>
              <a:t> </a:t>
            </a:r>
            <a:br>
              <a:rPr lang="en-US" b="1" i="1" dirty="0"/>
            </a:br>
            <a:r>
              <a:rPr lang="en-US" b="1" i="1" dirty="0"/>
              <a:t>white papers by participants in this effort or by other colleagues</a:t>
            </a:r>
          </a:p>
        </p:txBody>
      </p:sp>
    </p:spTree>
    <p:extLst>
      <p:ext uri="{BB962C8B-B14F-4D97-AF65-F5344CB8AC3E}">
        <p14:creationId xmlns:p14="http://schemas.microsoft.com/office/powerpoint/2010/main" val="246914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F160D5-5E76-E240-9D62-E99B371FA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20504"/>
            <a:ext cx="10972800" cy="320963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92D050"/>
                </a:solidFill>
              </a:rPr>
              <a:t>To develop an understanding of how facility parameters tie to physics missions of an SHPD</a:t>
            </a:r>
          </a:p>
          <a:p>
            <a:pPr lvl="1"/>
            <a:r>
              <a:rPr lang="en-US" sz="2800" b="0" i="1" dirty="0"/>
              <a:t> to inform community discussion on what is possible / combinable as a realistic U.S. path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4630A4-010E-6C4B-AD9A-E678138B3E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696327"/>
            <a:ext cx="10972801" cy="492991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Goal of Our Present SHPD Initiative</a:t>
            </a:r>
          </a:p>
        </p:txBody>
      </p:sp>
    </p:spTree>
    <p:extLst>
      <p:ext uri="{BB962C8B-B14F-4D97-AF65-F5344CB8AC3E}">
        <p14:creationId xmlns:p14="http://schemas.microsoft.com/office/powerpoint/2010/main" val="305637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779AA7-E8F9-6E44-BAD1-7370399C0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0" indent="-1143000">
              <a:buAutoNum type="arabicPeriod"/>
            </a:pPr>
            <a:r>
              <a:rPr lang="en-US" sz="6000" dirty="0"/>
              <a:t>Physics Needs</a:t>
            </a:r>
          </a:p>
          <a:p>
            <a:pPr marL="1143000" indent="-1143000">
              <a:buAutoNum type="arabicPeriod"/>
            </a:pPr>
            <a:endParaRPr lang="en-US" sz="6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D22ED2-2A6E-164A-A16B-E778D660942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63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619D1-EE23-8041-84B0-D3EBA7E4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903" y="1087016"/>
            <a:ext cx="11271047" cy="4754563"/>
          </a:xfrm>
        </p:spPr>
        <p:txBody>
          <a:bodyPr/>
          <a:lstStyle/>
          <a:p>
            <a:r>
              <a:rPr lang="en-US" dirty="0"/>
              <a:t>There is a strong and exciting mission for DIII-D and NSTX-U</a:t>
            </a:r>
          </a:p>
          <a:p>
            <a:pPr lvl="1"/>
            <a:r>
              <a:rPr lang="en-US" dirty="0"/>
              <a:t>Facilities being upgraded to address critical plasma physics, develop new techniques </a:t>
            </a:r>
            <a:br>
              <a:rPr lang="en-US" dirty="0"/>
            </a:br>
            <a:r>
              <a:rPr lang="en-US" dirty="0"/>
              <a:t>&amp; technologies, find candidate solutions for fusion energy</a:t>
            </a:r>
          </a:p>
          <a:p>
            <a:r>
              <a:rPr lang="en-US" dirty="0"/>
              <a:t>But there remain critical plasma physics questions that go beyond what the </a:t>
            </a:r>
            <a:br>
              <a:rPr lang="en-US" dirty="0"/>
            </a:br>
            <a:r>
              <a:rPr lang="en-US" dirty="0"/>
              <a:t>present generation of facilities can address</a:t>
            </a:r>
          </a:p>
          <a:p>
            <a:pPr lvl="1"/>
            <a:r>
              <a:rPr lang="en-US" dirty="0"/>
              <a:t>To sustain configuration &amp; power handling beyond what ITER can do</a:t>
            </a:r>
          </a:p>
          <a:p>
            <a:pPr lvl="1"/>
            <a:r>
              <a:rPr lang="en-US" dirty="0"/>
              <a:t>To access reactor like physics regimes &amp; parameters – remove extrapolation gap</a:t>
            </a:r>
          </a:p>
          <a:p>
            <a:pPr lvl="1"/>
            <a:r>
              <a:rPr lang="en-US" dirty="0"/>
              <a:t>To integrate parts of the solution that trade off against each other</a:t>
            </a:r>
          </a:p>
          <a:p>
            <a:r>
              <a:rPr lang="en-US" dirty="0"/>
              <a:t>To move to a pilot plant D-T reactor, we need to have robust plasma solutions</a:t>
            </a:r>
            <a:br>
              <a:rPr lang="en-US" dirty="0"/>
            </a:br>
            <a:r>
              <a:rPr lang="en-US" dirty="0"/>
              <a:t>that we can be confident work reliably</a:t>
            </a:r>
          </a:p>
          <a:p>
            <a:pPr lvl="1"/>
            <a:r>
              <a:rPr lang="en-US" dirty="0"/>
              <a:t>Expensive and beyond scope for pilot to do all this D-D level work</a:t>
            </a:r>
          </a:p>
          <a:p>
            <a:r>
              <a:rPr lang="en-US" dirty="0"/>
              <a:t>NAS notes needs for: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“increase fusion power density”, “continuous high-pressure compact plasma”, </a:t>
            </a:r>
            <a:b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“increased values of normalized size, RB/T</a:t>
            </a:r>
            <a:r>
              <a:rPr lang="en-US" sz="18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“larger magnetic field… and… power”, </a:t>
            </a:r>
            <a:b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“A follow-on national facility… provide new advanced tokamak studies closer to burning plasma conditions”</a:t>
            </a:r>
            <a:br>
              <a:rPr lang="en-US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“high power density research facility”, “high field”, “high </a:t>
            </a:r>
            <a:r>
              <a:rPr lang="en-US" sz="1800" b="0" dirty="0" err="1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1800" b="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“optimal shaping”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CC16A0-43C0-3A41-BCB4-C0BC9B2BB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Why an SHPD is Needed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D679D-9C29-1A4C-8049-774F8138A221}"/>
              </a:ext>
            </a:extLst>
          </p:cNvPr>
          <p:cNvSpPr txBox="1"/>
          <p:nvPr/>
        </p:nvSpPr>
        <p:spPr>
          <a:xfrm>
            <a:off x="2799849" y="6434135"/>
            <a:ext cx="6249148" cy="400110"/>
          </a:xfrm>
          <a:prstGeom prst="rect">
            <a:avLst/>
          </a:prstGeom>
          <a:solidFill>
            <a:srgbClr val="007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Its vital for us to start on a next step facility ASAP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72767-5791-BC43-AFF4-BEA8143624CA}"/>
              </a:ext>
            </a:extLst>
          </p:cNvPr>
          <p:cNvSpPr/>
          <p:nvPr/>
        </p:nvSpPr>
        <p:spPr>
          <a:xfrm>
            <a:off x="67799" y="1300093"/>
            <a:ext cx="574196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" pitchFamily="2" charset="2"/>
              </a:rPr>
              <a:t>🙂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63E7F-CCDC-C94F-BA47-F66DB53D4EDA}"/>
              </a:ext>
            </a:extLst>
          </p:cNvPr>
          <p:cNvSpPr/>
          <p:nvPr/>
        </p:nvSpPr>
        <p:spPr>
          <a:xfrm>
            <a:off x="67799" y="2692416"/>
            <a:ext cx="574196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" pitchFamily="2" charset="2"/>
              </a:rPr>
              <a:t>🤔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91748-2DBB-1648-B5BD-A3C46E98BE35}"/>
              </a:ext>
            </a:extLst>
          </p:cNvPr>
          <p:cNvSpPr/>
          <p:nvPr/>
        </p:nvSpPr>
        <p:spPr>
          <a:xfrm>
            <a:off x="60815" y="5215389"/>
            <a:ext cx="574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" pitchFamily="2" charset="2"/>
              </a:rPr>
              <a:t>🤓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5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1D5BF3-88F6-2C42-A70B-9D465ABA44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14400"/>
          </a:xfrm>
        </p:spPr>
        <p:txBody>
          <a:bodyPr/>
          <a:lstStyle/>
          <a:p>
            <a:pPr algn="ctr"/>
            <a:r>
              <a:rPr lang="en-US" sz="2700" dirty="0"/>
              <a:t>Understanding an Integrated Solution Requires Improved Performance</a:t>
            </a:r>
          </a:p>
        </p:txBody>
      </p:sp>
      <p:sp>
        <p:nvSpPr>
          <p:cNvPr id="67" name="Content Placeholder 1">
            <a:extLst>
              <a:ext uri="{FF2B5EF4-FFF2-40B4-BE49-F238E27FC236}">
                <a16:creationId xmlns:a16="http://schemas.microsoft.com/office/drawing/2014/main" id="{FED832CE-E6CF-F84A-8917-FA150E81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19" y="1054239"/>
            <a:ext cx="9874870" cy="514629"/>
          </a:xfrm>
        </p:spPr>
        <p:txBody>
          <a:bodyPr/>
          <a:lstStyle/>
          <a:p>
            <a:r>
              <a:rPr lang="en-US" dirty="0"/>
              <a:t>Core and divertor physics are governed by different parameters: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95CE29-25BB-EB42-9BFE-0E60BA011B4C}"/>
              </a:ext>
            </a:extLst>
          </p:cNvPr>
          <p:cNvGrpSpPr/>
          <p:nvPr/>
        </p:nvGrpSpPr>
        <p:grpSpPr>
          <a:xfrm>
            <a:off x="551921" y="1524283"/>
            <a:ext cx="10661743" cy="1241232"/>
            <a:chOff x="551921" y="1524283"/>
            <a:chExt cx="10661743" cy="1241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02CD56C-9F70-2B43-9B64-15E999CF0E9B}"/>
                    </a:ext>
                  </a:extLst>
                </p:cNvPr>
                <p:cNvSpPr txBox="1"/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𝑁𝑝𝑒𝑑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𝑆h𝑎𝑝𝑖𝑛𝑔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𝐺𝑊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02CD56C-9F70-2B43-9B64-15E999CF0E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02" y="2356097"/>
                  <a:ext cx="2124171" cy="298415"/>
                </a:xfrm>
                <a:prstGeom prst="rect">
                  <a:avLst/>
                </a:prstGeom>
                <a:blipFill>
                  <a:blip r:embed="rId3"/>
                  <a:stretch>
                    <a:fillRect l="-2976" t="-41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00DECCA-6823-E048-8579-EE03F615EF88}"/>
                </a:ext>
              </a:extLst>
            </p:cNvPr>
            <p:cNvSpPr txBox="1"/>
            <p:nvPr/>
          </p:nvSpPr>
          <p:spPr>
            <a:xfrm>
              <a:off x="2242935" y="1569480"/>
              <a:ext cx="209334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Pedestal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E64E8061-1243-FC4C-9F7E-436349692FC6}"/>
                    </a:ext>
                  </a:extLst>
                </p:cNvPr>
                <p:cNvSpPr txBox="1"/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00000"/>
                      </a:solidFill>
                    </a:rPr>
                    <a:t>Collisionality,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m:t>n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𝒑𝒆𝒅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E64E8061-1243-FC4C-9F7E-436349692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921" y="1988241"/>
                  <a:ext cx="3188180" cy="335798"/>
                </a:xfrm>
                <a:prstGeom prst="rect">
                  <a:avLst/>
                </a:prstGeom>
                <a:blipFill>
                  <a:blip r:embed="rId4"/>
                  <a:stretch>
                    <a:fillRect l="-3968" t="-18519" r="-1190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136A345-066F-264E-AB65-D6483CB85424}"/>
                </a:ext>
              </a:extLst>
            </p:cNvPr>
            <p:cNvSpPr txBox="1"/>
            <p:nvPr/>
          </p:nvSpPr>
          <p:spPr>
            <a:xfrm>
              <a:off x="1467956" y="1536941"/>
              <a:ext cx="78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core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7DF174C-495D-6242-9F50-5E98078C48A6}"/>
                </a:ext>
              </a:extLst>
            </p:cNvPr>
            <p:cNvCxnSpPr>
              <a:cxnSpLocks/>
            </p:cNvCxnSpPr>
            <p:nvPr/>
          </p:nvCxnSpPr>
          <p:spPr>
            <a:xfrm>
              <a:off x="2233404" y="1733181"/>
              <a:ext cx="363772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171508-AE7F-6C4B-BD71-1468EADD91CC}"/>
                </a:ext>
              </a:extLst>
            </p:cNvPr>
            <p:cNvSpPr txBox="1"/>
            <p:nvPr/>
          </p:nvSpPr>
          <p:spPr>
            <a:xfrm>
              <a:off x="4918878" y="1602579"/>
              <a:ext cx="3169757" cy="33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Separatrix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8C7CF2-B685-6743-BBEA-9AF8E9AA2628}"/>
                </a:ext>
              </a:extLst>
            </p:cNvPr>
            <p:cNvSpPr txBox="1"/>
            <p:nvPr/>
          </p:nvSpPr>
          <p:spPr>
            <a:xfrm>
              <a:off x="8572636" y="1577864"/>
              <a:ext cx="1931003" cy="35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2000" b="1" dirty="0">
                  <a:solidFill>
                    <a:srgbClr val="C00000"/>
                  </a:solidFill>
                </a:rPr>
                <a:t>Divertor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0376848-50AE-444F-9F33-E02476A7AFC4}"/>
                </a:ext>
              </a:extLst>
            </p:cNvPr>
            <p:cNvCxnSpPr>
              <a:cxnSpLocks/>
            </p:cNvCxnSpPr>
            <p:nvPr/>
          </p:nvCxnSpPr>
          <p:spPr>
            <a:xfrm>
              <a:off x="4030590" y="1752871"/>
              <a:ext cx="162908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9134A77-24ED-254E-ADC4-6BD5223D385F}"/>
                </a:ext>
              </a:extLst>
            </p:cNvPr>
            <p:cNvCxnSpPr>
              <a:cxnSpLocks/>
            </p:cNvCxnSpPr>
            <p:nvPr/>
          </p:nvCxnSpPr>
          <p:spPr>
            <a:xfrm>
              <a:off x="7344971" y="1748767"/>
              <a:ext cx="150247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Up Arrow 75">
              <a:extLst>
                <a:ext uri="{FF2B5EF4-FFF2-40B4-BE49-F238E27FC236}">
                  <a16:creationId xmlns:a16="http://schemas.microsoft.com/office/drawing/2014/main" id="{CB8A478E-B945-904F-B54B-CE4C485B1602}"/>
                </a:ext>
              </a:extLst>
            </p:cNvPr>
            <p:cNvSpPr/>
            <p:nvPr/>
          </p:nvSpPr>
          <p:spPr>
            <a:xfrm>
              <a:off x="7829979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Up Arrow 76">
              <a:extLst>
                <a:ext uri="{FF2B5EF4-FFF2-40B4-BE49-F238E27FC236}">
                  <a16:creationId xmlns:a16="http://schemas.microsoft.com/office/drawing/2014/main" id="{2F53C0AC-80D1-AC44-9D84-48E2D8E310F5}"/>
                </a:ext>
              </a:extLst>
            </p:cNvPr>
            <p:cNvSpPr/>
            <p:nvPr/>
          </p:nvSpPr>
          <p:spPr>
            <a:xfrm>
              <a:off x="4581653" y="1858015"/>
              <a:ext cx="564745" cy="290444"/>
            </a:xfrm>
            <a:prstGeom prst="upArrow">
              <a:avLst/>
            </a:prstGeom>
            <a:solidFill>
              <a:srgbClr val="0070C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A0DE4C1-5D06-1D4A-BD2D-02AB4C43B516}"/>
                </a:ext>
              </a:extLst>
            </p:cNvPr>
            <p:cNvSpPr txBox="1"/>
            <p:nvPr/>
          </p:nvSpPr>
          <p:spPr>
            <a:xfrm>
              <a:off x="7146847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Closure &amp; neutrals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84B3163-109F-4A42-BC79-05DCC18EA6A9}"/>
                </a:ext>
              </a:extLst>
            </p:cNvPr>
            <p:cNvSpPr txBox="1"/>
            <p:nvPr/>
          </p:nvSpPr>
          <p:spPr>
            <a:xfrm>
              <a:off x="3944088" y="2196770"/>
              <a:ext cx="1931003" cy="56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Pedestal physics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A1271EF-8F21-0B44-A1D0-4DA42333350A}"/>
                </a:ext>
              </a:extLst>
            </p:cNvPr>
            <p:cNvSpPr/>
            <p:nvPr/>
          </p:nvSpPr>
          <p:spPr>
            <a:xfrm>
              <a:off x="9346394" y="1853230"/>
              <a:ext cx="10150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</a:rPr>
                <a:t>n</a:t>
              </a:r>
              <a:r>
                <a:rPr lang="en-US" sz="2400" b="1" baseline="-25000" dirty="0" err="1">
                  <a:solidFill>
                    <a:srgbClr val="C00000"/>
                  </a:solidFill>
                </a:rPr>
                <a:t>div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29D1B71-A263-AC43-B87A-C4B5C646F6D1}"/>
                </a:ext>
              </a:extLst>
            </p:cNvPr>
            <p:cNvSpPr txBox="1"/>
            <p:nvPr/>
          </p:nvSpPr>
          <p:spPr>
            <a:xfrm>
              <a:off x="10018654" y="1524283"/>
              <a:ext cx="1195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C00000"/>
                  </a:solidFill>
                  <a:sym typeface="Wingdings" pitchFamily="2" charset="2"/>
                </a:rPr>
                <a:t>q</a:t>
              </a:r>
              <a:r>
                <a:rPr lang="en-US" baseline="-25000" dirty="0">
                  <a:solidFill>
                    <a:srgbClr val="C00000"/>
                  </a:solidFill>
                  <a:sym typeface="Wingdings" pitchFamily="2" charset="2"/>
                </a:rPr>
                <a:t>||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FCC76B4-CB66-B44F-8700-2441EF3FFBCC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055" y="1748767"/>
              <a:ext cx="377441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AF2341-02FE-0346-9137-4A5CC98D2B65}"/>
                </a:ext>
              </a:extLst>
            </p:cNvPr>
            <p:cNvSpPr/>
            <p:nvPr/>
          </p:nvSpPr>
          <p:spPr>
            <a:xfrm>
              <a:off x="6247795" y="1906815"/>
              <a:ext cx="6524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2"/>
                  </a:solidFill>
                </a:rPr>
                <a:t>n</a:t>
              </a:r>
              <a:r>
                <a:rPr lang="en-US" sz="2000" b="1" baseline="-25000" dirty="0" err="1">
                  <a:solidFill>
                    <a:schemeClr val="tx2"/>
                  </a:solidFill>
                </a:rPr>
                <a:t>sep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79E3A9-79A6-3249-8518-80D697CBA4E8}"/>
              </a:ext>
            </a:extLst>
          </p:cNvPr>
          <p:cNvGrpSpPr/>
          <p:nvPr/>
        </p:nvGrpSpPr>
        <p:grpSpPr>
          <a:xfrm>
            <a:off x="4797924" y="2826819"/>
            <a:ext cx="3265327" cy="3599467"/>
            <a:chOff x="4581526" y="1263650"/>
            <a:chExt cx="4197349" cy="5005389"/>
          </a:xfrm>
        </p:grpSpPr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1ABA162B-4742-EA45-BC1B-11549B28E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163" y="1263650"/>
              <a:ext cx="4049712" cy="4887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4CA10042-62E7-2840-AC11-42FA5ED20B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526" y="1919288"/>
              <a:ext cx="4100513" cy="4349751"/>
              <a:chOff x="2886" y="1209"/>
              <a:chExt cx="2583" cy="2740"/>
            </a:xfrm>
          </p:grpSpPr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7700102D-267B-2242-BF21-480FAB96E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" y="2463"/>
                <a:ext cx="208" cy="1167"/>
              </a:xfrm>
              <a:custGeom>
                <a:avLst/>
                <a:gdLst>
                  <a:gd name="T0" fmla="*/ 0 w 539"/>
                  <a:gd name="T1" fmla="*/ 0 h 1754"/>
                  <a:gd name="T2" fmla="*/ 194 w 539"/>
                  <a:gd name="T3" fmla="*/ 204 h 1754"/>
                  <a:gd name="T4" fmla="*/ 330 w 539"/>
                  <a:gd name="T5" fmla="*/ 633 h 1754"/>
                  <a:gd name="T6" fmla="*/ 424 w 539"/>
                  <a:gd name="T7" fmla="*/ 1178 h 1754"/>
                  <a:gd name="T8" fmla="*/ 477 w 539"/>
                  <a:gd name="T9" fmla="*/ 1654 h 1754"/>
                  <a:gd name="T10" fmla="*/ 461 w 539"/>
                  <a:gd name="T11" fmla="*/ 1738 h 1754"/>
                  <a:gd name="T12" fmla="*/ 11 w 539"/>
                  <a:gd name="T13" fmla="*/ 1749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9" h="1754">
                    <a:moveTo>
                      <a:pt x="0" y="0"/>
                    </a:moveTo>
                    <a:cubicBezTo>
                      <a:pt x="69" y="49"/>
                      <a:pt x="139" y="98"/>
                      <a:pt x="194" y="204"/>
                    </a:cubicBezTo>
                    <a:cubicBezTo>
                      <a:pt x="249" y="310"/>
                      <a:pt x="292" y="471"/>
                      <a:pt x="330" y="633"/>
                    </a:cubicBezTo>
                    <a:cubicBezTo>
                      <a:pt x="368" y="795"/>
                      <a:pt x="400" y="1008"/>
                      <a:pt x="424" y="1178"/>
                    </a:cubicBezTo>
                    <a:cubicBezTo>
                      <a:pt x="448" y="1348"/>
                      <a:pt x="471" y="1561"/>
                      <a:pt x="477" y="1654"/>
                    </a:cubicBezTo>
                    <a:cubicBezTo>
                      <a:pt x="483" y="1747"/>
                      <a:pt x="539" y="1722"/>
                      <a:pt x="461" y="1738"/>
                    </a:cubicBezTo>
                    <a:cubicBezTo>
                      <a:pt x="383" y="1754"/>
                      <a:pt x="105" y="1747"/>
                      <a:pt x="11" y="174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Line 26">
                <a:extLst>
                  <a:ext uri="{FF2B5EF4-FFF2-40B4-BE49-F238E27FC236}">
                    <a16:creationId xmlns:a16="http://schemas.microsoft.com/office/drawing/2014/main" id="{C926911A-AFC2-3649-BDE1-B77F6F52D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3630"/>
                <a:ext cx="229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Freeform 27">
                <a:extLst>
                  <a:ext uri="{FF2B5EF4-FFF2-40B4-BE49-F238E27FC236}">
                    <a16:creationId xmlns:a16="http://schemas.microsoft.com/office/drawing/2014/main" id="{875B6315-0E94-DD43-A33E-82C0D36B3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1588"/>
                <a:ext cx="2045" cy="2042"/>
              </a:xfrm>
              <a:custGeom>
                <a:avLst/>
                <a:gdLst>
                  <a:gd name="T0" fmla="*/ 0 w 2045"/>
                  <a:gd name="T1" fmla="*/ 0 h 2042"/>
                  <a:gd name="T2" fmla="*/ 687 w 2045"/>
                  <a:gd name="T3" fmla="*/ 175 h 2042"/>
                  <a:gd name="T4" fmla="*/ 1356 w 2045"/>
                  <a:gd name="T5" fmla="*/ 498 h 2042"/>
                  <a:gd name="T6" fmla="*/ 1804 w 2045"/>
                  <a:gd name="T7" fmla="*/ 821 h 2042"/>
                  <a:gd name="T8" fmla="*/ 1955 w 2045"/>
                  <a:gd name="T9" fmla="*/ 1101 h 2042"/>
                  <a:gd name="T10" fmla="*/ 2025 w 2045"/>
                  <a:gd name="T11" fmla="*/ 1705 h 2042"/>
                  <a:gd name="T12" fmla="*/ 2045 w 2045"/>
                  <a:gd name="T13" fmla="*/ 2042 h 2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5" h="2042">
                    <a:moveTo>
                      <a:pt x="0" y="0"/>
                    </a:moveTo>
                    <a:cubicBezTo>
                      <a:pt x="114" y="29"/>
                      <a:pt x="461" y="92"/>
                      <a:pt x="687" y="175"/>
                    </a:cubicBezTo>
                    <a:cubicBezTo>
                      <a:pt x="913" y="258"/>
                      <a:pt x="1170" y="390"/>
                      <a:pt x="1356" y="498"/>
                    </a:cubicBezTo>
                    <a:cubicBezTo>
                      <a:pt x="1542" y="606"/>
                      <a:pt x="1704" y="721"/>
                      <a:pt x="1804" y="821"/>
                    </a:cubicBezTo>
                    <a:cubicBezTo>
                      <a:pt x="1904" y="921"/>
                      <a:pt x="1918" y="954"/>
                      <a:pt x="1955" y="1101"/>
                    </a:cubicBezTo>
                    <a:cubicBezTo>
                      <a:pt x="1992" y="1248"/>
                      <a:pt x="2010" y="1548"/>
                      <a:pt x="2025" y="1705"/>
                    </a:cubicBezTo>
                    <a:cubicBezTo>
                      <a:pt x="2040" y="1861"/>
                      <a:pt x="2041" y="1972"/>
                      <a:pt x="2045" y="2042"/>
                    </a:cubicBezTo>
                  </a:path>
                </a:pathLst>
              </a:custGeom>
              <a:noFill/>
              <a:ln w="57150" cap="flat" cmpd="sng">
                <a:solidFill>
                  <a:srgbClr val="C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33C82A2E-2F52-C14B-A575-0E62B616A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7" y="1209"/>
                <a:ext cx="1" cy="24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Text Box 29">
                <a:extLst>
                  <a:ext uri="{FF2B5EF4-FFF2-40B4-BE49-F238E27FC236}">
                    <a16:creationId xmlns:a16="http://schemas.microsoft.com/office/drawing/2014/main" id="{0C328FA2-F8AC-E84C-B2FA-526B88E497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7" y="2375"/>
                <a:ext cx="1010" cy="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sz="2000" b="1" dirty="0">
                    <a:solidFill>
                      <a:schemeClr val="tx2"/>
                    </a:solidFill>
                  </a:rPr>
                  <a:t>Pedestal</a:t>
                </a:r>
                <a:endParaRPr lang="en-US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Line 30">
                <a:extLst>
                  <a:ext uri="{FF2B5EF4-FFF2-40B4-BE49-F238E27FC236}">
                    <a16:creationId xmlns:a16="http://schemas.microsoft.com/office/drawing/2014/main" id="{631F5C02-AA3B-784C-AB47-AD2650F94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7" y="2551"/>
                <a:ext cx="370" cy="0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" name="Text Box 31">
                <a:extLst>
                  <a:ext uri="{FF2B5EF4-FFF2-40B4-BE49-F238E27FC236}">
                    <a16:creationId xmlns:a16="http://schemas.microsoft.com/office/drawing/2014/main" id="{F7524368-D183-B342-97D1-2C5CE1A26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2" y="2827"/>
                <a:ext cx="1153" cy="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altLang="en-US" sz="1600" b="1" i="1" dirty="0">
                    <a:solidFill>
                      <a:schemeClr val="tx2"/>
                    </a:solidFill>
                  </a:rPr>
                  <a:t>Edge transport barrier</a:t>
                </a:r>
                <a:br>
                  <a:rPr lang="en-GB" altLang="en-US" sz="1600" b="1" i="1" dirty="0">
                    <a:solidFill>
                      <a:schemeClr val="tx2"/>
                    </a:solidFill>
                  </a:rPr>
                </a:br>
                <a:endParaRPr lang="en-US" altLang="en-US" sz="1600" b="1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1" name="Line 32">
                <a:extLst>
                  <a:ext uri="{FF2B5EF4-FFF2-40B4-BE49-F238E27FC236}">
                    <a16:creationId xmlns:a16="http://schemas.microsoft.com/office/drawing/2014/main" id="{55C752FD-ACFE-7946-9AC2-BB3FEA35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6" y="3116"/>
                <a:ext cx="533" cy="2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" name="Text Box 33">
                <a:extLst>
                  <a:ext uri="{FF2B5EF4-FFF2-40B4-BE49-F238E27FC236}">
                    <a16:creationId xmlns:a16="http://schemas.microsoft.com/office/drawing/2014/main" id="{FADA8673-B590-4A48-813F-8129CE927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5" y="1830"/>
                <a:ext cx="794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en-US" b="1" dirty="0">
                    <a:solidFill>
                      <a:srgbClr val="C00000"/>
                    </a:solidFill>
                  </a:rPr>
                  <a:t>Core</a:t>
                </a:r>
                <a:endParaRPr lang="en-US" altLang="en-US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5" name="Text Box 35">
                <a:extLst>
                  <a:ext uri="{FF2B5EF4-FFF2-40B4-BE49-F238E27FC236}">
                    <a16:creationId xmlns:a16="http://schemas.microsoft.com/office/drawing/2014/main" id="{EA6D6ED4-D7FA-304E-92A5-BD330E80D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8" y="3625"/>
                <a:ext cx="1910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en-US" b="1" dirty="0"/>
                  <a:t>R</a:t>
                </a:r>
                <a:r>
                  <a:rPr lang="en-GB" altLang="en-US" sz="1800" b="1" dirty="0"/>
                  <a:t>adius</a:t>
                </a:r>
                <a:endParaRPr lang="en-US" altLang="en-US" sz="1800" b="1" dirty="0"/>
              </a:p>
            </p:txBody>
          </p:sp>
          <p:sp>
            <p:nvSpPr>
              <p:cNvPr id="66" name="Text Box 36">
                <a:extLst>
                  <a:ext uri="{FF2B5EF4-FFF2-40B4-BE49-F238E27FC236}">
                    <a16:creationId xmlns:a16="http://schemas.microsoft.com/office/drawing/2014/main" id="{972411FF-53C3-DB47-8DDF-1638092503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465" y="2237"/>
                <a:ext cx="1141" cy="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b="1" dirty="0"/>
                  <a:t>P</a:t>
                </a:r>
                <a:r>
                  <a:rPr lang="en-GB" altLang="en-US" sz="1800" b="1" dirty="0"/>
                  <a:t>ressure</a:t>
                </a:r>
                <a:endParaRPr lang="en-US" altLang="en-US" sz="1800" b="1" dirty="0"/>
              </a:p>
            </p:txBody>
          </p:sp>
          <p:sp>
            <p:nvSpPr>
              <p:cNvPr id="70" name="Line 37">
                <a:extLst>
                  <a:ext uri="{FF2B5EF4-FFF2-40B4-BE49-F238E27FC236}">
                    <a16:creationId xmlns:a16="http://schemas.microsoft.com/office/drawing/2014/main" id="{B6884B95-B3D2-F740-9936-3889F1F99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2" y="2538"/>
                <a:ext cx="536" cy="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730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28397</TotalTime>
  <Words>3282</Words>
  <Application>Microsoft Macintosh PowerPoint</Application>
  <PresentationFormat>Widescreen</PresentationFormat>
  <Paragraphs>858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Gulim</vt:lpstr>
      <vt:lpstr>ＭＳ Ｐゴシック</vt:lpstr>
      <vt:lpstr>ヒラギノ角ゴ Pro W3</vt:lpstr>
      <vt:lpstr>Arial</vt:lpstr>
      <vt:lpstr>Arial Narrow</vt:lpstr>
      <vt:lpstr>Calibri</vt:lpstr>
      <vt:lpstr>Cambria Math</vt:lpstr>
      <vt:lpstr>Century Gothic</vt:lpstr>
      <vt:lpstr>Helvetica</vt:lpstr>
      <vt:lpstr>Lucida Grande</vt:lpstr>
      <vt:lpstr>Symbol</vt:lpstr>
      <vt:lpstr>Times</vt:lpstr>
      <vt:lpstr>Times New Roman</vt:lpstr>
      <vt:lpstr>Wingdings</vt:lpstr>
      <vt:lpstr>Office Theme</vt:lpstr>
      <vt:lpstr>PowerPoint Presentation</vt:lpstr>
      <vt:lpstr>We are here to consult with our PPPL &amp; NSXT-U colleagues</vt:lpstr>
      <vt:lpstr>What does a Next Step Facility Look Like?</vt:lpstr>
      <vt:lpstr>U.S. &amp; NAS Context to Private Fusion</vt:lpstr>
      <vt:lpstr>What this Initiative is Not</vt:lpstr>
      <vt:lpstr>Goal of Our Present SHPD Initiative</vt:lpstr>
      <vt:lpstr>PowerPoint Presentation</vt:lpstr>
      <vt:lpstr>Why an SHPD is Needed</vt:lpstr>
      <vt:lpstr>Understanding an Integrated Solution Requires Improved Performance</vt:lpstr>
      <vt:lpstr>Understanding an Integrated Solution Requires Improved Performance</vt:lpstr>
      <vt:lpstr>Understanding an Integrated Solution Requires Improved Performance</vt:lpstr>
      <vt:lpstr>Understanding an Integrated Solution Requires Improved Performance</vt:lpstr>
      <vt:lpstr>Understanding an Integrated Solution Requires Improved Performance</vt:lpstr>
      <vt:lpstr>May Other Examples of Reactor Needs that Motivate Plasma Research Beyond Present Generation of Tokamaks</vt:lpstr>
      <vt:lpstr>Full Physics Simulations Show Key Levering Parameters to Explore</vt:lpstr>
      <vt:lpstr>PowerPoint Presentation</vt:lpstr>
      <vt:lpstr>SHPD Initiative: Approach and Boundary Conditions</vt:lpstr>
      <vt:lpstr>FASTRAN Integrated Simulation Suite Provides Tool To Validate Physics Models &amp; Project Performance</vt:lpstr>
      <vt:lpstr>FASTRAN Integrated Simulation Suite Provides Tool To Validate Physics Models &amp; Project Performance</vt:lpstr>
      <vt:lpstr>FASTRAN Integrated Simulation Suite Provides Tool To Validate Physics Models &amp; Project Performance</vt:lpstr>
      <vt:lpstr>FASTRAN Integrated Simulation Suite Provides Tool To Validate Physics Models &amp; Project Performance</vt:lpstr>
      <vt:lpstr>Initial List of Aspects to Consider</vt:lpstr>
      <vt:lpstr>Missions To Prepare For a Pilot Plant</vt:lpstr>
      <vt:lpstr>Missions To Prepare For a Pilot Plant</vt:lpstr>
      <vt:lpstr>Missions To Prepare For a Pilot Plant</vt:lpstr>
      <vt:lpstr>Missions To Prepare For a Pilot Plant</vt:lpstr>
      <vt:lpstr>Developing a Set of Mission Metrics (in progress)</vt:lpstr>
      <vt:lpstr>Some Clear Issues of Debate or Trade off Will Need to be Discussed</vt:lpstr>
      <vt:lpstr>Initial Parameter Range to Explore</vt:lpstr>
      <vt:lpstr>Initial Parameter Range to Explore</vt:lpstr>
      <vt:lpstr>Some Scan Points Exist from 2018 NAS Exercise</vt:lpstr>
      <vt:lpstr>Progress So Far – We are at Early Stages</vt:lpstr>
      <vt:lpstr>All Colleagues Welcome to Join or Tap Into Effort on SHPD</vt:lpstr>
      <vt:lpstr>We are here to consult with our PPPL &amp; NSXT-U colleagues</vt:lpstr>
      <vt:lpstr>PowerPoint Presentation</vt:lpstr>
      <vt:lpstr>Preliminary Assessment Suggests Largest Mission Breadth Provided by Modest Size, High Field Facility </vt:lpstr>
      <vt:lpstr>Preliminary Assessment Suggests Largest Mission Breadth Provided by Modest Size, High Field Facility </vt:lpstr>
      <vt:lpstr>U.S. Should Innovate to Enable  Low Capital Cost Net Electric Pilot Plant</vt:lpstr>
      <vt:lpstr>Research Required in Seven Areas  to Enable Low Capital Cost Pilot Plant</vt:lpstr>
      <vt:lpstr>Integrated Facilities Roadmap and Mission Elements</vt:lpstr>
      <vt:lpstr>Integrated Facilities Roadmap and Mission Elements</vt:lpstr>
      <vt:lpstr>Divertor, Wall &amp; Materials Development: Facilities Role and Time Line</vt:lpstr>
      <vt:lpstr>U.S. Roadmap to Private Fusion</vt:lpstr>
      <vt:lpstr>U.S. and NAS Context to Pilot Plant</vt:lpstr>
      <vt:lpstr>U.S. Strategy to Lead to Private Fusion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R J Buttery</cp:lastModifiedBy>
  <cp:revision>2195</cp:revision>
  <cp:lastPrinted>2018-02-26T16:30:39Z</cp:lastPrinted>
  <dcterms:created xsi:type="dcterms:W3CDTF">2010-04-12T23:12:02Z</dcterms:created>
  <dcterms:modified xsi:type="dcterms:W3CDTF">2019-03-31T17:46:50Z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