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1127" r:id="rId3"/>
    <p:sldId id="260" r:id="rId4"/>
    <p:sldId id="1128" r:id="rId5"/>
    <p:sldId id="258" r:id="rId6"/>
    <p:sldId id="259" r:id="rId7"/>
    <p:sldId id="1043" r:id="rId8"/>
    <p:sldId id="1044" r:id="rId9"/>
    <p:sldId id="1045" r:id="rId10"/>
    <p:sldId id="257" r:id="rId11"/>
    <p:sldId id="1126" r:id="rId12"/>
    <p:sldId id="1129" r:id="rId13"/>
    <p:sldId id="772" r:id="rId14"/>
    <p:sldId id="277" r:id="rId15"/>
    <p:sldId id="1131" r:id="rId16"/>
    <p:sldId id="262" r:id="rId17"/>
    <p:sldId id="329" r:id="rId18"/>
    <p:sldId id="270" r:id="rId19"/>
    <p:sldId id="783" r:id="rId20"/>
    <p:sldId id="1134" r:id="rId21"/>
    <p:sldId id="1135" r:id="rId22"/>
    <p:sldId id="1138" r:id="rId23"/>
    <p:sldId id="1132" r:id="rId24"/>
    <p:sldId id="113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BABA7D-3C66-CC4E-862D-336B1F56062B}">
          <p14:sldIdLst>
            <p14:sldId id="256"/>
            <p14:sldId id="1127"/>
            <p14:sldId id="260"/>
            <p14:sldId id="1128"/>
            <p14:sldId id="258"/>
            <p14:sldId id="259"/>
            <p14:sldId id="1043"/>
            <p14:sldId id="1044"/>
            <p14:sldId id="1045"/>
            <p14:sldId id="257"/>
            <p14:sldId id="1126"/>
            <p14:sldId id="1129"/>
            <p14:sldId id="772"/>
            <p14:sldId id="277"/>
            <p14:sldId id="1131"/>
            <p14:sldId id="262"/>
            <p14:sldId id="329"/>
            <p14:sldId id="270"/>
            <p14:sldId id="783"/>
            <p14:sldId id="1134"/>
            <p14:sldId id="1135"/>
            <p14:sldId id="1138"/>
            <p14:sldId id="1132"/>
            <p14:sldId id="1137"/>
          </p14:sldIdLst>
        </p14:section>
        <p14:section name="Untitled Section" id="{42059FD0-A93A-5F4A-BEA3-578EC4C7D0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1"/>
    <p:restoredTop sz="94807"/>
  </p:normalViewPr>
  <p:slideViewPr>
    <p:cSldViewPr snapToGrid="0" snapToObjects="1">
      <p:cViewPr varScale="1">
        <p:scale>
          <a:sx n="97" d="100"/>
          <a:sy n="97" d="100"/>
        </p:scale>
        <p:origin x="13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ono:Desktop:Recent%20Files:ECH%20calculations:power%20flow%20between%20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Sheet1!$A$81:$A$91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Sheet1!$B$81:$B$91</c:f>
              <c:numCache>
                <c:formatCode>General</c:formatCode>
                <c:ptCount val="11"/>
                <c:pt idx="0">
                  <c:v>700</c:v>
                </c:pt>
                <c:pt idx="1">
                  <c:v>767</c:v>
                </c:pt>
                <c:pt idx="2">
                  <c:v>835</c:v>
                </c:pt>
                <c:pt idx="3">
                  <c:v>972</c:v>
                </c:pt>
                <c:pt idx="4">
                  <c:v>1706</c:v>
                </c:pt>
                <c:pt idx="5">
                  <c:v>2463</c:v>
                </c:pt>
                <c:pt idx="6">
                  <c:v>2593</c:v>
                </c:pt>
                <c:pt idx="7">
                  <c:v>3064</c:v>
                </c:pt>
                <c:pt idx="8">
                  <c:v>3769</c:v>
                </c:pt>
                <c:pt idx="9">
                  <c:v>3770</c:v>
                </c:pt>
                <c:pt idx="10">
                  <c:v>3830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CF-FB4D-91F3-4029FACE3591}"/>
            </c:ext>
          </c:extLst>
        </c:ser>
        <c:ser>
          <c:idx val="1"/>
          <c:order val="1"/>
          <c:xVal>
            <c:numRef>
              <c:f>Sheet1!$A$81:$A$91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Sheet1!$C$81:$C$91</c:f>
              <c:numCache>
                <c:formatCode>General</c:formatCode>
                <c:ptCount val="11"/>
                <c:pt idx="0">
                  <c:v>556</c:v>
                </c:pt>
                <c:pt idx="1">
                  <c:v>556</c:v>
                </c:pt>
                <c:pt idx="2">
                  <c:v>556</c:v>
                </c:pt>
                <c:pt idx="3">
                  <c:v>541</c:v>
                </c:pt>
                <c:pt idx="4">
                  <c:v>489</c:v>
                </c:pt>
                <c:pt idx="5">
                  <c:v>415</c:v>
                </c:pt>
                <c:pt idx="6">
                  <c:v>366</c:v>
                </c:pt>
                <c:pt idx="7">
                  <c:v>342</c:v>
                </c:pt>
                <c:pt idx="8">
                  <c:v>310</c:v>
                </c:pt>
                <c:pt idx="9">
                  <c:v>274</c:v>
                </c:pt>
                <c:pt idx="10">
                  <c:v>256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9CF-FB4D-91F3-4029FACE3591}"/>
            </c:ext>
          </c:extLst>
        </c:ser>
        <c:ser>
          <c:idx val="2"/>
          <c:order val="2"/>
          <c:xVal>
            <c:numRef>
              <c:f>Sheet1!$A$81:$A$91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xVal>
          <c:yVal>
            <c:numRef>
              <c:f>Sheet1!$D$81:$D$91</c:f>
              <c:numCache>
                <c:formatCode>General</c:formatCode>
                <c:ptCount val="11"/>
                <c:pt idx="0">
                  <c:v>701</c:v>
                </c:pt>
                <c:pt idx="1">
                  <c:v>767</c:v>
                </c:pt>
                <c:pt idx="2">
                  <c:v>835</c:v>
                </c:pt>
                <c:pt idx="3">
                  <c:v>840</c:v>
                </c:pt>
                <c:pt idx="4">
                  <c:v>914</c:v>
                </c:pt>
                <c:pt idx="5">
                  <c:v>894</c:v>
                </c:pt>
                <c:pt idx="6">
                  <c:v>650</c:v>
                </c:pt>
                <c:pt idx="7">
                  <c:v>578</c:v>
                </c:pt>
                <c:pt idx="8">
                  <c:v>510</c:v>
                </c:pt>
                <c:pt idx="9">
                  <c:v>469</c:v>
                </c:pt>
                <c:pt idx="10">
                  <c:v>442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9CF-FB4D-91F3-4029FACE3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51269256"/>
        <c:axId val="-2012214344"/>
      </c:scatterChart>
      <c:valAx>
        <c:axId val="-1951269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12214344"/>
        <c:crosses val="autoZero"/>
        <c:crossBetween val="midCat"/>
      </c:valAx>
      <c:valAx>
        <c:axId val="-2012214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951269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71D3A-E0FE-0041-ABB8-F31E2BCCDB14}" type="datetimeFigureOut">
              <a:rPr lang="en-US" smtClean="0"/>
              <a:t>4/22/19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F2AD4-968C-DD45-BC96-B9771DEB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B08982-6B71-E54F-8D1E-AD52E699AD38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961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7681" indent="-291415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5663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1928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8193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4458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0723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6989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3253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E85D6FB-717B-7143-BFD3-AEBACB80CC91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11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6125"/>
            <a:ext cx="4972050" cy="3729038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0" y="4722801"/>
            <a:ext cx="5444815" cy="447516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92007-36BF-394C-8900-2F040424BE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5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7681" indent="-291415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5663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1928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8193" indent="-233132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4458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0723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6989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3253" indent="-2331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E85D6FB-717B-7143-BFD3-AEBACB80CC91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22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6125"/>
            <a:ext cx="4972050" cy="3729038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00" y="4722801"/>
            <a:ext cx="5444815" cy="447516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34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E634C-7C46-8744-970F-51B4D3C19683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0057" y="6356350"/>
            <a:ext cx="32271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6ADB-ABD2-0B47-8E5D-75564535C44A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0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E9E3-5577-4049-B089-3490A4392A47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52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E7077-4926-874C-88F1-CE3737A95507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8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32A3-F966-A449-9709-25F83A370260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F67FD-D898-984B-922C-0C230028BE07}" type="datetime1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8F6D-9DD7-FF48-997F-26CA45660128}" type="datetime1">
              <a:rPr lang="en-US" smtClean="0"/>
              <a:t>4/22/19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3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41A41-C213-BA48-88C8-55567FE1966E}" type="datetime1">
              <a:rPr lang="en-US" smtClean="0"/>
              <a:t>4/22/19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C65C-26CF-B840-AE24-DFA2F83EC479}" type="datetime1">
              <a:rPr lang="en-US" smtClean="0"/>
              <a:t>4/22/19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5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656D1-D74B-D24F-8AF2-CD83E8E02E32}" type="datetime1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8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B07-C11F-A640-A975-5D1303AB8B0F}" type="datetime1">
              <a:rPr lang="en-US" smtClean="0"/>
              <a:t>4/22/19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5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DF2BE-8E29-8649-A77F-C32189D93249}" type="datetime1">
              <a:rPr lang="en-US" smtClean="0"/>
              <a:t>4/22/19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ED8A-F45E-634A-8131-1136032B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2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E0DC3A-549F-0D4E-9835-E50DD1C37ED2}"/>
              </a:ext>
            </a:extLst>
          </p:cNvPr>
          <p:cNvSpPr/>
          <p:nvPr/>
        </p:nvSpPr>
        <p:spPr>
          <a:xfrm>
            <a:off x="901144" y="1126579"/>
            <a:ext cx="7235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Opportunities and Challenges of Plasma Waves or Radio Frequency Waves  for Magnetic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01700-A2D0-0B49-B640-67C2472264F1}"/>
              </a:ext>
            </a:extLst>
          </p:cNvPr>
          <p:cNvSpPr txBox="1"/>
          <p:nvPr/>
        </p:nvSpPr>
        <p:spPr>
          <a:xfrm>
            <a:off x="1384831" y="2994991"/>
            <a:ext cx="62683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Masayuki Ono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With Nicola </a:t>
            </a:r>
            <a:r>
              <a:rPr lang="en-US" sz="24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Bertelli</a:t>
            </a:r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Eun</a:t>
            </a:r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-Hwa Kim, Randy Wilson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Yu Mincho" panose="02020400000000000000" pitchFamily="18" charset="-128"/>
              <a:cs typeface="Times New Roman" pitchFamily="2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RF Physics Division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PPPL, Princeton University</a:t>
            </a:r>
          </a:p>
          <a:p>
            <a:pPr algn="ctr"/>
            <a:endParaRPr lang="en-US" sz="2400" dirty="0">
              <a:latin typeface="Calibri" panose="020F0502020204030204" pitchFamily="34" charset="0"/>
              <a:ea typeface="Yu Mincho" panose="02020400000000000000" pitchFamily="18" charset="-128"/>
              <a:cs typeface="Times New Roman" pitchFamily="2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ea typeface="Yu Mincho" panose="02020400000000000000" pitchFamily="18" charset="-128"/>
              <a:cs typeface="Times New Roman" pitchFamily="2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ea typeface="Yu Mincho" panose="02020400000000000000" pitchFamily="18" charset="-128"/>
              <a:cs typeface="Times New Roman" pitchFamily="2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Research Meeting,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Yu Mincho" panose="02020400000000000000" pitchFamily="18" charset="-128"/>
                <a:cs typeface="Times New Roman" pitchFamily="2" charset="0"/>
              </a:rPr>
              <a:t>April 22, 2019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8354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C448D-6061-974D-A11E-B2F337056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075423"/>
            <a:ext cx="8515350" cy="4341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57D73-8622-494F-978F-0E3954C56D04}"/>
              </a:ext>
            </a:extLst>
          </p:cNvPr>
          <p:cNvSpPr txBox="1"/>
          <p:nvPr/>
        </p:nvSpPr>
        <p:spPr>
          <a:xfrm>
            <a:off x="315761" y="0"/>
            <a:ext cx="8626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JT-60SA is an excellent </a:t>
            </a:r>
            <a:r>
              <a:rPr lang="en-US" sz="3200" dirty="0"/>
              <a:t>prototype</a:t>
            </a:r>
            <a:r>
              <a:rPr lang="en-US" sz="2800" dirty="0"/>
              <a:t> for ITER</a:t>
            </a:r>
          </a:p>
          <a:p>
            <a:pPr algn="ctr"/>
            <a:r>
              <a:rPr lang="en-US" sz="2400" dirty="0"/>
              <a:t>ITER may need careful ECH v-s optimization during initial operations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5AF105-6218-E345-9CC8-B7AAD39DEAFF}"/>
              </a:ext>
            </a:extLst>
          </p:cNvPr>
          <p:cNvSpPr/>
          <p:nvPr/>
        </p:nvSpPr>
        <p:spPr>
          <a:xfrm>
            <a:off x="7315200" y="871538"/>
            <a:ext cx="942975" cy="46577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10B69-550C-9842-BE27-11BFF91AEAB8}"/>
              </a:ext>
            </a:extLst>
          </p:cNvPr>
          <p:cNvSpPr txBox="1"/>
          <p:nvPr/>
        </p:nvSpPr>
        <p:spPr>
          <a:xfrm>
            <a:off x="489954" y="5472113"/>
            <a:ext cx="827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Strong ECH/ECCD capability – 7 MW for 100 s.</a:t>
            </a:r>
          </a:p>
          <a:p>
            <a:r>
              <a:rPr lang="en-US" dirty="0"/>
              <a:t>• Can leverage on-going collaboration on XICS and also multi-energy X-ray camera</a:t>
            </a:r>
          </a:p>
          <a:p>
            <a:r>
              <a:rPr lang="en-US" dirty="0"/>
              <a:t>• Also can leverage on-going collaboration on ECH/ECCD start-up research on QUEST to address ITER plasma start-up issue at half or a third field, 2-3 harmonic ECH?</a:t>
            </a:r>
          </a:p>
        </p:txBody>
      </p:sp>
    </p:spTree>
    <p:extLst>
      <p:ext uri="{BB962C8B-B14F-4D97-AF65-F5344CB8AC3E}">
        <p14:creationId xmlns:p14="http://schemas.microsoft.com/office/powerpoint/2010/main" val="158582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85725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7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Overview of ITER Plant Configuration</a:t>
            </a:r>
            <a:endParaRPr lang="en-US" sz="37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1501" y="1445390"/>
          <a:ext cx="886598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PFCs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H&amp;CD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Fuelling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Disruption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Mitigation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In-Vessel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Coils + PS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Blanket Modules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Plasma &amp; Engineering Operation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steel PFCs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7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PFPO-1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~2029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MW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upgrade?</a:t>
                      </a:r>
                      <a:endParaRPr lang="en-GB" sz="1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 set)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PFPO-2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2033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EM-TBM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2036 -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+pellet upgrade?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Nuclear-TBMs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7D3767-59D3-8941-B465-148FFF638653}"/>
              </a:ext>
            </a:extLst>
          </p:cNvPr>
          <p:cNvSpPr txBox="1"/>
          <p:nvPr/>
        </p:nvSpPr>
        <p:spPr>
          <a:xfrm>
            <a:off x="35747" y="249853"/>
            <a:ext cx="9072499" cy="43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sz="3200" b="1" dirty="0">
                <a:solidFill>
                  <a:srgbClr val="FF0000"/>
                </a:solidFill>
              </a:rPr>
              <a:t>ITER will have high power ECH and ICRF for H&amp;CD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72DB9-0939-C145-A5C3-7CBA23F21817}"/>
              </a:ext>
            </a:extLst>
          </p:cNvPr>
          <p:cNvSpPr/>
          <p:nvPr/>
        </p:nvSpPr>
        <p:spPr>
          <a:xfrm>
            <a:off x="2581835" y="1336540"/>
            <a:ext cx="1277471" cy="4243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0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2194D-ACDD-A848-B06D-E34A6A41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dirty="0"/>
              <a:t>There are however RF-related issues needs resolution for fusion reactor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0F40D-82DD-7847-BF4F-936D8AE0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8" y="983210"/>
            <a:ext cx="8760543" cy="3812457"/>
          </a:xfrm>
        </p:spPr>
        <p:txBody>
          <a:bodyPr>
            <a:normAutofit/>
          </a:bodyPr>
          <a:lstStyle/>
          <a:p>
            <a:pPr>
              <a:lnSpc>
                <a:spcPts val="3840"/>
              </a:lnSpc>
              <a:spcAft>
                <a:spcPts val="600"/>
              </a:spcAft>
            </a:pPr>
            <a:r>
              <a:rPr lang="en-US" sz="2800" dirty="0"/>
              <a:t>Understand and minimize Fast Wave (ICRF and HHFW) SOL power losses</a:t>
            </a:r>
          </a:p>
          <a:p>
            <a:pPr>
              <a:lnSpc>
                <a:spcPts val="3840"/>
              </a:lnSpc>
              <a:spcAft>
                <a:spcPts val="600"/>
              </a:spcAft>
            </a:pPr>
            <a:r>
              <a:rPr lang="en-US" sz="2800" dirty="0"/>
              <a:t>Helicon CD – new experiments on KSTAR and DIII-D</a:t>
            </a:r>
          </a:p>
          <a:p>
            <a:pPr>
              <a:lnSpc>
                <a:spcPts val="3840"/>
              </a:lnSpc>
              <a:spcAft>
                <a:spcPts val="600"/>
              </a:spcAft>
            </a:pPr>
            <a:r>
              <a:rPr lang="en-US" sz="2800" dirty="0"/>
              <a:t>LHCD loss of efficiency at higher density</a:t>
            </a:r>
          </a:p>
          <a:p>
            <a:pPr>
              <a:lnSpc>
                <a:spcPts val="3840"/>
              </a:lnSpc>
              <a:spcAft>
                <a:spcPts val="600"/>
              </a:spcAft>
            </a:pPr>
            <a:r>
              <a:rPr lang="en-US" sz="2800" dirty="0"/>
              <a:t>Plasma start-up with ECH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8218CF-C40F-F94E-B313-38EEE684790F}"/>
              </a:ext>
            </a:extLst>
          </p:cNvPr>
          <p:cNvGrpSpPr/>
          <p:nvPr/>
        </p:nvGrpSpPr>
        <p:grpSpPr>
          <a:xfrm>
            <a:off x="1831064" y="4795667"/>
            <a:ext cx="5622428" cy="1670618"/>
            <a:chOff x="2008044" y="4660490"/>
            <a:chExt cx="5622428" cy="16706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6DC26F-EBEF-D44A-9EEC-FECBFBF721C8}"/>
                </a:ext>
              </a:extLst>
            </p:cNvPr>
            <p:cNvSpPr txBox="1"/>
            <p:nvPr/>
          </p:nvSpPr>
          <p:spPr>
            <a:xfrm>
              <a:off x="3725928" y="4788293"/>
              <a:ext cx="1999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 Experiment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E663F3-BD8B-0142-932C-4570D0E71CCA}"/>
                </a:ext>
              </a:extLst>
            </p:cNvPr>
            <p:cNvSpPr txBox="1"/>
            <p:nvPr/>
          </p:nvSpPr>
          <p:spPr>
            <a:xfrm>
              <a:off x="2403133" y="5729125"/>
              <a:ext cx="1749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 Modeling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F9182D-1661-B742-A443-EA376796D401}"/>
                </a:ext>
              </a:extLst>
            </p:cNvPr>
            <p:cNvSpPr txBox="1"/>
            <p:nvPr/>
          </p:nvSpPr>
          <p:spPr>
            <a:xfrm>
              <a:off x="5325641" y="5729125"/>
              <a:ext cx="1976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 Diagnostics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7639C8-26B7-0D41-8EFD-0B8A5DA6827F}"/>
                </a:ext>
              </a:extLst>
            </p:cNvPr>
            <p:cNvSpPr/>
            <p:nvPr/>
          </p:nvSpPr>
          <p:spPr>
            <a:xfrm>
              <a:off x="3524865" y="4660490"/>
              <a:ext cx="2389238" cy="7226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0F6090-7FF3-5546-A1B0-47D8AABEA53E}"/>
                </a:ext>
              </a:extLst>
            </p:cNvPr>
            <p:cNvSpPr/>
            <p:nvPr/>
          </p:nvSpPr>
          <p:spPr>
            <a:xfrm>
              <a:off x="2008044" y="5608437"/>
              <a:ext cx="2389238" cy="7226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801918-F893-E140-890C-BABD2A3FB56C}"/>
                </a:ext>
              </a:extLst>
            </p:cNvPr>
            <p:cNvSpPr/>
            <p:nvPr/>
          </p:nvSpPr>
          <p:spPr>
            <a:xfrm>
              <a:off x="5241234" y="5590793"/>
              <a:ext cx="2389238" cy="72267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85A568-A74E-DF4D-9BC7-D0B3FC14E6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951" y="5310978"/>
              <a:ext cx="689990" cy="3147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70111-55B3-0D4F-BE98-7587ACEE22B4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H="1" flipV="1">
              <a:off x="5564207" y="5277328"/>
              <a:ext cx="562999" cy="3291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8B37AC-3D61-8048-AAFC-8AC82D0C22B5}"/>
                </a:ext>
              </a:extLst>
            </p:cNvPr>
            <p:cNvCxnSpPr>
              <a:cxnSpLocks/>
              <a:stCxn id="9" idx="2"/>
              <a:endCxn id="8" idx="6"/>
            </p:cNvCxnSpPr>
            <p:nvPr/>
          </p:nvCxnSpPr>
          <p:spPr>
            <a:xfrm flipH="1">
              <a:off x="4397282" y="5952129"/>
              <a:ext cx="843952" cy="176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69F93E7-19FC-734F-91ED-021BD6F48F13}"/>
              </a:ext>
            </a:extLst>
          </p:cNvPr>
          <p:cNvSpPr txBox="1"/>
          <p:nvPr/>
        </p:nvSpPr>
        <p:spPr>
          <a:xfrm>
            <a:off x="664779" y="4158027"/>
            <a:ext cx="7954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Need to develop credible predictive capability!</a:t>
            </a:r>
          </a:p>
        </p:txBody>
      </p:sp>
    </p:spTree>
    <p:extLst>
      <p:ext uri="{BB962C8B-B14F-4D97-AF65-F5344CB8AC3E}">
        <p14:creationId xmlns:p14="http://schemas.microsoft.com/office/powerpoint/2010/main" val="2563225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60967"/>
          </a:xfrm>
        </p:spPr>
        <p:txBody>
          <a:bodyPr>
            <a:normAutofit/>
          </a:bodyPr>
          <a:lstStyle/>
          <a:p>
            <a:pPr>
              <a:lnSpc>
                <a:spcPts val="3020"/>
              </a:lnSpc>
            </a:pPr>
            <a:r>
              <a:rPr lang="en-US" sz="3200" dirty="0">
                <a:solidFill>
                  <a:srgbClr val="0000FF"/>
                </a:solidFill>
                <a:latin typeface="Helvetica"/>
                <a:cs typeface="Helvetica"/>
              </a:rPr>
              <a:t>NSTX High Harmonic Fast Wave Heating</a:t>
            </a:r>
            <a:b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Produced High </a:t>
            </a:r>
            <a:r>
              <a:rPr lang="en-US" sz="2400" dirty="0" err="1">
                <a:solidFill>
                  <a:srgbClr val="0000FF"/>
                </a:solidFill>
                <a:latin typeface="Helvetica"/>
                <a:cs typeface="Helvetica"/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 and High Non-Inductive Fraction Discharges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642DC-996F-D04A-BEAF-F4F56D2291E9}"/>
              </a:ext>
            </a:extLst>
          </p:cNvPr>
          <p:cNvSpPr txBox="1"/>
          <p:nvPr/>
        </p:nvSpPr>
        <p:spPr>
          <a:xfrm>
            <a:off x="228600" y="4021353"/>
            <a:ext cx="502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lnSpc>
                <a:spcPts val="2400"/>
              </a:lnSpc>
              <a:spcAft>
                <a:spcPts val="600"/>
              </a:spcAft>
            </a:pPr>
            <a:r>
              <a:rPr lang="en-US" sz="2000" dirty="0"/>
              <a:t>• HHFW produced high </a:t>
            </a: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r>
              <a:rPr lang="en-US" sz="2000" dirty="0"/>
              <a:t> ~ 6 </a:t>
            </a:r>
            <a:r>
              <a:rPr lang="en-US" sz="2000" dirty="0" err="1"/>
              <a:t>keV</a:t>
            </a:r>
            <a:r>
              <a:rPr lang="en-US" sz="2000" dirty="0"/>
              <a:t> plasmas in NSTX. </a:t>
            </a:r>
          </a:p>
          <a:p>
            <a:pPr marL="182880" indent="-457200">
              <a:lnSpc>
                <a:spcPts val="2400"/>
              </a:lnSpc>
              <a:spcAft>
                <a:spcPts val="600"/>
              </a:spcAft>
            </a:pPr>
            <a:r>
              <a:rPr lang="en-US" sz="2000" dirty="0"/>
              <a:t>• HHFW can efficiently heat electrons and drive current even at relatively low </a:t>
            </a:r>
            <a:r>
              <a:rPr lang="en-US" sz="2000" dirty="0" err="1"/>
              <a:t>I</a:t>
            </a:r>
            <a:r>
              <a:rPr lang="en-US" sz="2000" baseline="-25000" dirty="0" err="1"/>
              <a:t>p</a:t>
            </a:r>
            <a:r>
              <a:rPr lang="en-US" sz="2000" dirty="0"/>
              <a:t> and </a:t>
            </a:r>
            <a:r>
              <a:rPr lang="en-US" sz="2000" dirty="0" err="1"/>
              <a:t>T</a:t>
            </a:r>
            <a:r>
              <a:rPr lang="en-US" sz="2000" baseline="-25000" dirty="0" err="1"/>
              <a:t>e</a:t>
            </a:r>
            <a:r>
              <a:rPr lang="en-US" sz="2000" dirty="0"/>
              <a:t> plasmas.</a:t>
            </a:r>
          </a:p>
          <a:p>
            <a:pPr marL="182880" indent="-457200">
              <a:lnSpc>
                <a:spcPts val="2400"/>
              </a:lnSpc>
              <a:spcAft>
                <a:spcPts val="600"/>
              </a:spcAft>
            </a:pPr>
            <a:r>
              <a:rPr lang="en-US" sz="2000" dirty="0"/>
              <a:t>• HHFW has many heating options in NSTX-U.  (N. </a:t>
            </a:r>
            <a:r>
              <a:rPr lang="en-US" sz="2000" dirty="0" err="1"/>
              <a:t>Bertelli</a:t>
            </a:r>
            <a:r>
              <a:rPr lang="en-US" sz="2000" dirty="0"/>
              <a:t>, IAEA 2018, Accepted for NF)</a:t>
            </a:r>
          </a:p>
        </p:txBody>
      </p:sp>
      <p:pic>
        <p:nvPicPr>
          <p:cNvPr id="11" name="Picture 2" descr="P1000496_HHFW_NSTX_11_16_09.png">
            <a:extLst>
              <a:ext uri="{FF2B5EF4-FFF2-40B4-BE49-F238E27FC236}">
                <a16:creationId xmlns:a16="http://schemas.microsoft.com/office/drawing/2014/main" id="{6CE3233C-80CA-1543-BEA8-B6136CBB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38" b="4688"/>
          <a:stretch>
            <a:fillRect/>
          </a:stretch>
        </p:blipFill>
        <p:spPr bwMode="auto">
          <a:xfrm>
            <a:off x="368431" y="1037167"/>
            <a:ext cx="4456893" cy="281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B31581-2A0E-7143-8A06-AC0BCF96D0D9}"/>
              </a:ext>
            </a:extLst>
          </p:cNvPr>
          <p:cNvCxnSpPr/>
          <p:nvPr/>
        </p:nvCxnSpPr>
        <p:spPr>
          <a:xfrm>
            <a:off x="4939752" y="5963478"/>
            <a:ext cx="7056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5D134B-D7D5-B242-B3AC-3881F33B63D7}"/>
              </a:ext>
            </a:extLst>
          </p:cNvPr>
          <p:cNvSpPr txBox="1"/>
          <p:nvPr/>
        </p:nvSpPr>
        <p:spPr>
          <a:xfrm>
            <a:off x="6120978" y="843211"/>
            <a:ext cx="257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Full wave </a:t>
            </a:r>
            <a:r>
              <a:rPr lang="en-US" b="1" dirty="0" err="1"/>
              <a:t>simuluation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02977-0F98-564E-8117-7F3A00D2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075" y="1189809"/>
            <a:ext cx="1781863" cy="261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BA915A-33CE-0044-A41A-D90FF0082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69" y="4230397"/>
            <a:ext cx="2089876" cy="2224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7D261E-3500-C147-830C-FC056044BC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40" r="2748"/>
          <a:stretch/>
        </p:blipFill>
        <p:spPr>
          <a:xfrm>
            <a:off x="7960658" y="4303739"/>
            <a:ext cx="954638" cy="2150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828CC6-E99C-6F46-BFB4-A25189AFE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068" y="1132819"/>
            <a:ext cx="2345627" cy="26456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F5E446-DF0C-3142-8BB8-9F071BB583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6" r="6096"/>
          <a:stretch/>
        </p:blipFill>
        <p:spPr>
          <a:xfrm>
            <a:off x="7101077" y="4275952"/>
            <a:ext cx="859582" cy="22086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B48D6E0-A176-9849-B919-DC8C59327AB3}"/>
              </a:ext>
            </a:extLst>
          </p:cNvPr>
          <p:cNvSpPr txBox="1"/>
          <p:nvPr/>
        </p:nvSpPr>
        <p:spPr>
          <a:xfrm>
            <a:off x="6829245" y="12004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E16A64-EC92-314E-90CA-FCF26C97E5EA}"/>
              </a:ext>
            </a:extLst>
          </p:cNvPr>
          <p:cNvSpPr txBox="1"/>
          <p:nvPr/>
        </p:nvSpPr>
        <p:spPr>
          <a:xfrm>
            <a:off x="8278449" y="118051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E7B69D-639D-D94C-9B09-9F99FD19B5AF}"/>
              </a:ext>
            </a:extLst>
          </p:cNvPr>
          <p:cNvSpPr txBox="1"/>
          <p:nvPr/>
        </p:nvSpPr>
        <p:spPr>
          <a:xfrm>
            <a:off x="6103807" y="3926199"/>
            <a:ext cx="10166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00" b="1" dirty="0"/>
              <a:t>Electron</a:t>
            </a:r>
          </a:p>
          <a:p>
            <a:pPr algn="ctr">
              <a:lnSpc>
                <a:spcPts val="1480"/>
              </a:lnSpc>
            </a:pPr>
            <a:r>
              <a:rPr lang="en-US" sz="1400" b="1" dirty="0"/>
              <a:t>Absorption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D903D7-EDF9-6943-94BB-58EC16669236}"/>
              </a:ext>
            </a:extLst>
          </p:cNvPr>
          <p:cNvSpPr txBox="1"/>
          <p:nvPr/>
        </p:nvSpPr>
        <p:spPr>
          <a:xfrm>
            <a:off x="7022556" y="3917875"/>
            <a:ext cx="10166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00" b="1" dirty="0"/>
              <a:t>Hydrogen</a:t>
            </a:r>
          </a:p>
          <a:p>
            <a:pPr algn="ctr">
              <a:lnSpc>
                <a:spcPts val="1480"/>
              </a:lnSpc>
            </a:pPr>
            <a:r>
              <a:rPr lang="en-US" sz="1400" b="1" dirty="0"/>
              <a:t>Absorption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1E2541-871A-3645-89A7-95C5CDF96576}"/>
              </a:ext>
            </a:extLst>
          </p:cNvPr>
          <p:cNvSpPr txBox="1"/>
          <p:nvPr/>
        </p:nvSpPr>
        <p:spPr>
          <a:xfrm>
            <a:off x="7941305" y="3921629"/>
            <a:ext cx="10166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80"/>
              </a:lnSpc>
            </a:pPr>
            <a:r>
              <a:rPr lang="en-US" sz="1400" b="1" dirty="0"/>
              <a:t>NBI</a:t>
            </a:r>
          </a:p>
          <a:p>
            <a:pPr algn="ctr">
              <a:lnSpc>
                <a:spcPts val="1480"/>
              </a:lnSpc>
            </a:pPr>
            <a:r>
              <a:rPr lang="en-US" sz="1400" b="1" dirty="0"/>
              <a:t>Absorption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58DF0E-1824-B84B-9733-CE9AFC656282}"/>
              </a:ext>
            </a:extLst>
          </p:cNvPr>
          <p:cNvSpPr/>
          <p:nvPr/>
        </p:nvSpPr>
        <p:spPr>
          <a:xfrm>
            <a:off x="5464865" y="3065297"/>
            <a:ext cx="361129" cy="3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C03AB6-B6CD-F340-A50E-B0B714CD78A6}"/>
              </a:ext>
            </a:extLst>
          </p:cNvPr>
          <p:cNvSpPr/>
          <p:nvPr/>
        </p:nvSpPr>
        <p:spPr>
          <a:xfrm>
            <a:off x="5500239" y="5978485"/>
            <a:ext cx="361129" cy="3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1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A64BD-5773-CE4D-B82E-2BCC65EB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82" y="3502676"/>
            <a:ext cx="5075854" cy="295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AA4C7-E0B4-E544-AB91-1E660773C4DC}"/>
              </a:ext>
            </a:extLst>
          </p:cNvPr>
          <p:cNvSpPr txBox="1"/>
          <p:nvPr/>
        </p:nvSpPr>
        <p:spPr>
          <a:xfrm>
            <a:off x="213542" y="112806"/>
            <a:ext cx="8603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NSTX Fast Wave Simulation Shows the SOL loss increases with SOL volume -  Implication on ITER will be examined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058C9-C7BC-7340-BA60-E55FE8189C55}"/>
              </a:ext>
            </a:extLst>
          </p:cNvPr>
          <p:cNvSpPr txBox="1"/>
          <p:nvPr/>
        </p:nvSpPr>
        <p:spPr>
          <a:xfrm>
            <a:off x="5207124" y="6374100"/>
            <a:ext cx="322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E-W Kim et al., submitted to </a:t>
            </a:r>
            <a:r>
              <a:rPr lang="en-US" dirty="0" err="1"/>
              <a:t>PoP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A53384-4136-E94A-88D6-7BECA6255B0C}"/>
              </a:ext>
            </a:extLst>
          </p:cNvPr>
          <p:cNvGrpSpPr/>
          <p:nvPr/>
        </p:nvGrpSpPr>
        <p:grpSpPr>
          <a:xfrm>
            <a:off x="120778" y="3097145"/>
            <a:ext cx="4583957" cy="3697871"/>
            <a:chOff x="120778" y="3097145"/>
            <a:chExt cx="4583957" cy="36978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CCE0E9-428F-E648-B4B2-B79A4D19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542" y="3533431"/>
              <a:ext cx="4491193" cy="3261585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C0EF656-9109-6545-AE0F-E28D5EE65B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9717" y="3502676"/>
              <a:ext cx="138545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A3CC71-7824-EF41-BE1E-4AC5D9F8CE41}"/>
                </a:ext>
              </a:extLst>
            </p:cNvPr>
            <p:cNvSpPr txBox="1"/>
            <p:nvPr/>
          </p:nvSpPr>
          <p:spPr>
            <a:xfrm>
              <a:off x="120778" y="3097145"/>
              <a:ext cx="4394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Increasing SOL volume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3CD8CF-E6CA-4447-B5E1-B6FE4D6A8F50}"/>
              </a:ext>
            </a:extLst>
          </p:cNvPr>
          <p:cNvSpPr txBox="1"/>
          <p:nvPr/>
        </p:nvSpPr>
        <p:spPr>
          <a:xfrm>
            <a:off x="120778" y="1160085"/>
            <a:ext cx="893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400" dirty="0"/>
              <a:t>• NSTX has seen a significant SOL loss during the HHFW experiment (J. Hosea et al. </a:t>
            </a:r>
            <a:r>
              <a:rPr lang="en-US" sz="2400" dirty="0" err="1"/>
              <a:t>PoP</a:t>
            </a:r>
            <a:r>
              <a:rPr lang="en-US" sz="2400" dirty="0"/>
              <a:t> 2008).</a:t>
            </a:r>
          </a:p>
          <a:p>
            <a:pPr marL="274320" indent="-457200"/>
            <a:r>
              <a:rPr lang="en-US" sz="2400" dirty="0"/>
              <a:t>• Experiment has performed on EAST (R. Perkins et al, PPCF 2019)</a:t>
            </a:r>
          </a:p>
          <a:p>
            <a:pPr marL="274320" indent="-457200"/>
            <a:r>
              <a:rPr lang="en-US" sz="2400" dirty="0"/>
              <a:t>• RF </a:t>
            </a:r>
            <a:r>
              <a:rPr lang="en-US" sz="2400" dirty="0" err="1"/>
              <a:t>SciDAC</a:t>
            </a:r>
            <a:r>
              <a:rPr lang="en-US" sz="2400" dirty="0"/>
              <a:t> has been working on the modeling (N. </a:t>
            </a:r>
            <a:r>
              <a:rPr lang="en-US" sz="2400" dirty="0" err="1"/>
              <a:t>Bertelli</a:t>
            </a:r>
            <a:r>
              <a:rPr lang="en-US" sz="2400" dirty="0"/>
              <a:t>, E-W Kim)</a:t>
            </a:r>
          </a:p>
          <a:p>
            <a:pPr marL="274320" indent="-457200"/>
            <a:r>
              <a:rPr lang="en-US" sz="2400" dirty="0"/>
              <a:t>• LAPD is performing basic experiment on the FW SOL physics.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DDDE6-3B80-7C4C-8881-7C8B14AB8DB1}"/>
              </a:ext>
            </a:extLst>
          </p:cNvPr>
          <p:cNvSpPr txBox="1"/>
          <p:nvPr/>
        </p:nvSpPr>
        <p:spPr>
          <a:xfrm rot="16200000">
            <a:off x="3136895" y="4600428"/>
            <a:ext cx="30957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SOL power loss fractions (arb.)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076B03-CFEC-6C43-AD9D-343C21029674}"/>
              </a:ext>
            </a:extLst>
          </p:cNvPr>
          <p:cNvSpPr txBox="1"/>
          <p:nvPr/>
        </p:nvSpPr>
        <p:spPr>
          <a:xfrm>
            <a:off x="5564262" y="3486886"/>
            <a:ext cx="832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ll</a:t>
            </a:r>
            <a:r>
              <a:rPr lang="en-US" dirty="0"/>
              <a:t> ~ 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7A898-2B8A-AC44-97C1-BE350F38315A}"/>
              </a:ext>
            </a:extLst>
          </p:cNvPr>
          <p:cNvSpPr txBox="1"/>
          <p:nvPr/>
        </p:nvSpPr>
        <p:spPr>
          <a:xfrm>
            <a:off x="7605361" y="3486886"/>
            <a:ext cx="832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ll</a:t>
            </a:r>
            <a:r>
              <a:rPr lang="en-US" dirty="0"/>
              <a:t> ~ 19</a:t>
            </a:r>
          </a:p>
        </p:txBody>
      </p:sp>
    </p:spTree>
    <p:extLst>
      <p:ext uri="{BB962C8B-B14F-4D97-AF65-F5344CB8AC3E}">
        <p14:creationId xmlns:p14="http://schemas.microsoft.com/office/powerpoint/2010/main" val="377830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C1250D-6CD8-E24C-8C81-16030CB8F0A7}"/>
              </a:ext>
            </a:extLst>
          </p:cNvPr>
          <p:cNvSpPr txBox="1"/>
          <p:nvPr/>
        </p:nvSpPr>
        <p:spPr>
          <a:xfrm>
            <a:off x="7091724" y="719259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53 MHz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FD752-3033-9940-B733-882C152BD6D7}"/>
              </a:ext>
            </a:extLst>
          </p:cNvPr>
          <p:cNvSpPr txBox="1"/>
          <p:nvPr/>
        </p:nvSpPr>
        <p:spPr>
          <a:xfrm>
            <a:off x="757746" y="13510"/>
            <a:ext cx="7907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NSTX-U SOL Loss calculations extended to higher ITER-like B</a:t>
            </a:r>
            <a:r>
              <a:rPr lang="en-US" sz="2000" b="1" baseline="-25000" dirty="0"/>
              <a:t>T</a:t>
            </a:r>
            <a:endParaRPr lang="en-US" sz="2400" b="1" baseline="-25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293F70-27B7-CE4D-ACED-332497661422}"/>
              </a:ext>
            </a:extLst>
          </p:cNvPr>
          <p:cNvGrpSpPr/>
          <p:nvPr/>
        </p:nvGrpSpPr>
        <p:grpSpPr>
          <a:xfrm>
            <a:off x="484397" y="731166"/>
            <a:ext cx="6448011" cy="5060153"/>
            <a:chOff x="815701" y="770922"/>
            <a:chExt cx="6448011" cy="50601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D454A1-0FCC-4048-BCAF-E6875BCBE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701" y="770922"/>
              <a:ext cx="6448011" cy="50601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C87A-0308-B04E-8F83-BCC5A30A7FE8}"/>
                </a:ext>
              </a:extLst>
            </p:cNvPr>
            <p:cNvSpPr txBox="1"/>
            <p:nvPr/>
          </p:nvSpPr>
          <p:spPr>
            <a:xfrm rot="16200000">
              <a:off x="-319028" y="3119988"/>
              <a:ext cx="30957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SOL power loss fractions (arb.)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5BEA5A-783C-7E4C-82F1-8E2DF35806C5}"/>
                </a:ext>
              </a:extLst>
            </p:cNvPr>
            <p:cNvSpPr txBox="1"/>
            <p:nvPr/>
          </p:nvSpPr>
          <p:spPr>
            <a:xfrm>
              <a:off x="5543256" y="797426"/>
              <a:ext cx="9605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</a:t>
              </a:r>
              <a:r>
                <a:rPr lang="en-US" sz="1600" b="1" baseline="-25000" dirty="0"/>
                <a:t>T</a:t>
              </a:r>
              <a:r>
                <a:rPr lang="en-US" sz="1600" b="1" dirty="0"/>
                <a:t> = 5.1 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B377A0-AB03-BF42-B6E2-69B29A92D007}"/>
                </a:ext>
              </a:extLst>
            </p:cNvPr>
            <p:cNvSpPr txBox="1"/>
            <p:nvPr/>
          </p:nvSpPr>
          <p:spPr>
            <a:xfrm>
              <a:off x="3588158" y="797426"/>
              <a:ext cx="96885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</a:t>
              </a:r>
              <a:r>
                <a:rPr lang="en-US" sz="1600" b="1" baseline="-25000" dirty="0"/>
                <a:t>T</a:t>
              </a:r>
              <a:r>
                <a:rPr lang="en-US" sz="1600" b="1" dirty="0"/>
                <a:t> = 3.4 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DD8EA5-1334-454D-A11E-DE1CEF8A67B3}"/>
                </a:ext>
              </a:extLst>
            </p:cNvPr>
            <p:cNvSpPr txBox="1"/>
            <p:nvPr/>
          </p:nvSpPr>
          <p:spPr>
            <a:xfrm>
              <a:off x="1818031" y="797426"/>
              <a:ext cx="96885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</a:t>
              </a:r>
              <a:r>
                <a:rPr lang="en-US" sz="1600" b="1" baseline="-25000" dirty="0"/>
                <a:t>T</a:t>
              </a:r>
              <a:r>
                <a:rPr lang="en-US" sz="1600" b="1" dirty="0"/>
                <a:t> = 1.7 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740A07-762A-EF4F-94A3-25A6424908C2}"/>
                </a:ext>
              </a:extLst>
            </p:cNvPr>
            <p:cNvSpPr txBox="1"/>
            <p:nvPr/>
          </p:nvSpPr>
          <p:spPr>
            <a:xfrm>
              <a:off x="5827939" y="1040176"/>
              <a:ext cx="503663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/>
                <a:t>n</a:t>
              </a:r>
              <a:r>
                <a:rPr lang="en-US" sz="1400" baseline="-25000" dirty="0" err="1"/>
                <a:t>II</a:t>
              </a:r>
              <a:endParaRPr lang="en-US" sz="1400" baseline="-25000" dirty="0"/>
            </a:p>
            <a:p>
              <a:pPr algn="ctr"/>
              <a:r>
                <a:rPr lang="en-US" sz="1400" dirty="0"/>
                <a:t>1.8</a:t>
              </a:r>
            </a:p>
            <a:p>
              <a:pPr algn="ctr"/>
              <a:r>
                <a:rPr lang="en-US" sz="1400" dirty="0"/>
                <a:t>3.6</a:t>
              </a:r>
            </a:p>
            <a:p>
              <a:pPr algn="ctr"/>
              <a:r>
                <a:rPr lang="en-US" sz="1400" dirty="0"/>
                <a:t>6.2</a:t>
              </a:r>
            </a:p>
            <a:p>
              <a:pPr algn="ctr"/>
              <a:r>
                <a:rPr lang="en-US" sz="1400" dirty="0"/>
                <a:t>10.8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62FF3C-5D82-CC40-8427-D646B18FB487}"/>
              </a:ext>
            </a:extLst>
          </p:cNvPr>
          <p:cNvSpPr txBox="1"/>
          <p:nvPr/>
        </p:nvSpPr>
        <p:spPr>
          <a:xfrm>
            <a:off x="6748207" y="2511279"/>
            <a:ext cx="216840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 loss is less for lower SOL density but antenna loading is also 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06CE3-0805-1044-8EC4-F0DFEBBFCB85}"/>
              </a:ext>
            </a:extLst>
          </p:cNvPr>
          <p:cNvSpPr txBox="1"/>
          <p:nvPr/>
        </p:nvSpPr>
        <p:spPr>
          <a:xfrm>
            <a:off x="6748207" y="1112182"/>
            <a:ext cx="216840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Higher B</a:t>
            </a:r>
            <a:r>
              <a:rPr lang="en-US" baseline="-25000" dirty="0"/>
              <a:t>T</a:t>
            </a:r>
            <a:r>
              <a:rPr lang="en-US" dirty="0"/>
              <a:t> reduced  SOL loss fraction but still could be significant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24E079-4E54-A44C-A28A-20C20E8314E6}"/>
              </a:ext>
            </a:extLst>
          </p:cNvPr>
          <p:cNvSpPr txBox="1"/>
          <p:nvPr/>
        </p:nvSpPr>
        <p:spPr>
          <a:xfrm>
            <a:off x="506236" y="6098053"/>
            <a:ext cx="841037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We are proposing this SOL loss in WEST and JET ICRF experiments.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0DC7B-38CE-2242-AA27-14A5368E59D2}"/>
              </a:ext>
            </a:extLst>
          </p:cNvPr>
          <p:cNvSpPr txBox="1"/>
          <p:nvPr/>
        </p:nvSpPr>
        <p:spPr>
          <a:xfrm>
            <a:off x="6782333" y="3950127"/>
            <a:ext cx="2168408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 loss tends to increase with SOL width and size so it could be important for ITER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2F0CA-4617-8242-BA94-D3CA86B9D293}"/>
              </a:ext>
            </a:extLst>
          </p:cNvPr>
          <p:cNvSpPr txBox="1"/>
          <p:nvPr/>
        </p:nvSpPr>
        <p:spPr>
          <a:xfrm>
            <a:off x="977627" y="464589"/>
            <a:ext cx="187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Initial Operation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401F4-AA03-1440-BD41-60F7F91BA97F}"/>
              </a:ext>
            </a:extLst>
          </p:cNvPr>
          <p:cNvSpPr txBox="1"/>
          <p:nvPr/>
        </p:nvSpPr>
        <p:spPr>
          <a:xfrm>
            <a:off x="4967520" y="458092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Full field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F82C0-C8E3-ED41-93A6-B62A1AB06696}"/>
              </a:ext>
            </a:extLst>
          </p:cNvPr>
          <p:cNvSpPr txBox="1"/>
          <p:nvPr/>
        </p:nvSpPr>
        <p:spPr>
          <a:xfrm>
            <a:off x="2988017" y="465352"/>
            <a:ext cx="157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Intermediate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697F9-C44E-2E4B-B0CB-A45EB7C1D76E}"/>
              </a:ext>
            </a:extLst>
          </p:cNvPr>
          <p:cNvSpPr txBox="1"/>
          <p:nvPr/>
        </p:nvSpPr>
        <p:spPr>
          <a:xfrm>
            <a:off x="3708402" y="1211764"/>
            <a:ext cx="62505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1.8</a:t>
            </a:r>
          </a:p>
          <a:p>
            <a:pPr algn="ctr"/>
            <a:r>
              <a:rPr lang="en-US" sz="1400" dirty="0"/>
              <a:t>3.6</a:t>
            </a:r>
          </a:p>
          <a:p>
            <a:pPr algn="ctr"/>
            <a:r>
              <a:rPr lang="en-US" sz="1400" dirty="0"/>
              <a:t>6.2</a:t>
            </a:r>
          </a:p>
          <a:p>
            <a:pPr algn="ctr"/>
            <a:r>
              <a:rPr lang="en-US" sz="1400" dirty="0"/>
              <a:t>10.8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AC079F-0AD6-A443-B069-AFA9574E2A73}"/>
              </a:ext>
            </a:extLst>
          </p:cNvPr>
          <p:cNvSpPr txBox="1"/>
          <p:nvPr/>
        </p:nvSpPr>
        <p:spPr>
          <a:xfrm>
            <a:off x="1916790" y="1211763"/>
            <a:ext cx="61437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1.8</a:t>
            </a:r>
          </a:p>
          <a:p>
            <a:pPr algn="ctr"/>
            <a:r>
              <a:rPr lang="en-US" sz="1400" dirty="0"/>
              <a:t>3.6</a:t>
            </a:r>
          </a:p>
          <a:p>
            <a:pPr algn="ctr"/>
            <a:r>
              <a:rPr lang="en-US" sz="1400" dirty="0"/>
              <a:t>6.2</a:t>
            </a:r>
          </a:p>
          <a:p>
            <a:pPr algn="ctr"/>
            <a:r>
              <a:rPr lang="en-US" sz="1400" dirty="0"/>
              <a:t>10.8</a:t>
            </a:r>
          </a:p>
        </p:txBody>
      </p:sp>
    </p:spTree>
    <p:extLst>
      <p:ext uri="{BB962C8B-B14F-4D97-AF65-F5344CB8AC3E}">
        <p14:creationId xmlns:p14="http://schemas.microsoft.com/office/powerpoint/2010/main" val="84335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FD7F9067-C9B2-0441-9CC1-4E0CBCB6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75"/>
            <a:ext cx="8229600" cy="1143000"/>
          </a:xfrm>
        </p:spPr>
        <p:txBody>
          <a:bodyPr/>
          <a:lstStyle/>
          <a:p>
            <a:r>
              <a:rPr lang="en-US" altLang="en-US" sz="2600" b="1">
                <a:solidFill>
                  <a:srgbClr val="0000FF"/>
                </a:solidFill>
                <a:ea typeface="ＭＳ Ｐゴシック" panose="020B0600070205080204" pitchFamily="34" charset="-128"/>
              </a:rPr>
              <a:t>PPPL RF SciDAC activities (con’t)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D6CFB3B0-63C4-864E-8682-2305656F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4513"/>
            <a:ext cx="3560763" cy="4525962"/>
          </a:xfrm>
        </p:spPr>
        <p:txBody>
          <a:bodyPr/>
          <a:lstStyle/>
          <a:p>
            <a:r>
              <a:rPr lang="en-US" altLang="en-US" sz="2200">
                <a:ea typeface="ＭＳ Ｐゴシック" panose="020B0600070205080204" pitchFamily="34" charset="-128"/>
              </a:rPr>
              <a:t>Participation in the RF experimental campaign on LAPD (UCLA)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New 4 strap antenna installed by TAE</a:t>
            </a:r>
          </a:p>
          <a:p>
            <a:r>
              <a:rPr lang="en-US" altLang="en-US" sz="2200">
                <a:ea typeface="ＭＳ Ｐゴシック" panose="020B0600070205080204" pitchFamily="34" charset="-128"/>
              </a:rPr>
              <a:t>Validation of RF tool vs. LAPD data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200" b="1">
                <a:solidFill>
                  <a:srgbClr val="FF0000"/>
                </a:solidFill>
                <a:ea typeface="ＭＳ Ｐゴシック" panose="020B0600070205080204" pitchFamily="34" charset="-128"/>
              </a:rPr>
              <a:t>Attended two days on March 4-5</a:t>
            </a:r>
          </a:p>
          <a:p>
            <a:pPr lvl="1"/>
            <a:r>
              <a:rPr lang="en-US" altLang="en-US" sz="2200" b="1">
                <a:solidFill>
                  <a:srgbClr val="FF0000"/>
                </a:solidFill>
                <a:ea typeface="ＭＳ Ｐゴシック" panose="020B0600070205080204" pitchFamily="34" charset="-128"/>
              </a:rPr>
              <a:t>Work in progress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E79DC43-D18E-C147-AE3C-2D16D80A4831}"/>
              </a:ext>
            </a:extLst>
          </p:cNvPr>
          <p:cNvSpPr txBox="1">
            <a:spLocks/>
          </p:cNvSpPr>
          <p:nvPr/>
        </p:nvSpPr>
        <p:spPr bwMode="auto">
          <a:xfrm>
            <a:off x="4979988" y="571500"/>
            <a:ext cx="41640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200"/>
              <a:t>3D core+edge full wave simulations in NSTX-U</a:t>
            </a:r>
          </a:p>
          <a:p>
            <a:pPr lvl="1"/>
            <a:r>
              <a:rPr lang="en-US" altLang="en-US" sz="1800"/>
              <a:t>3D torus geometry</a:t>
            </a:r>
          </a:p>
          <a:p>
            <a:pPr lvl="1"/>
            <a:r>
              <a:rPr lang="en-US" altLang="en-US" sz="1800"/>
              <a:t>Realistic antenna geometry</a:t>
            </a:r>
          </a:p>
          <a:p>
            <a:pPr lvl="1"/>
            <a:r>
              <a:rPr lang="en-US" altLang="en-US" sz="2200" b="1">
                <a:solidFill>
                  <a:srgbClr val="FF0000"/>
                </a:solidFill>
              </a:rPr>
              <a:t>Work in progress</a:t>
            </a:r>
          </a:p>
          <a:p>
            <a:endParaRPr lang="en-US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92311C7-2655-6042-B634-9A5454A9B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" y="3071606"/>
            <a:ext cx="42656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AD9BB97F-7CDA-874C-AFBF-D569BAD7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633790"/>
            <a:ext cx="45656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B53DE0-2650-DE4B-B81E-F6AB47F26144}"/>
              </a:ext>
            </a:extLst>
          </p:cNvPr>
          <p:cNvSpPr txBox="1"/>
          <p:nvPr/>
        </p:nvSpPr>
        <p:spPr>
          <a:xfrm>
            <a:off x="3622950" y="4000352"/>
            <a:ext cx="2271712" cy="954107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  <a:t>N. BERTELLI INVITED TALK </a:t>
            </a:r>
            <a:b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</a:b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  <a:t>AT THE UPCOMING </a:t>
            </a:r>
            <a:b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</a:b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  <a:t>RF TOPICAL CONFERENCE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ＭＳ Ｐゴシック" pitchFamily="-101" charset="-128"/>
              </a:rPr>
              <a:t>MAY 2019, HEFEI CHINA</a:t>
            </a:r>
          </a:p>
        </p:txBody>
      </p:sp>
      <p:pic>
        <p:nvPicPr>
          <p:cNvPr id="15367" name="Picture 2" descr="https://lh3.googleusercontent.com/-YaJWD3c3AX8dUvqJYSlTh_qHdqF4OB2PwdzXXNjAgyqHbO6XjARzdxe308uuBd3j7vCt7Tcfg0P_XJH7oiTpI2GFYCvyG3CvUhJI6mYWUwF6DMsRwlZCQ5uAuUezxxlmWkVz863HF1uxpJt">
            <a:extLst>
              <a:ext uri="{FF2B5EF4-FFF2-40B4-BE49-F238E27FC236}">
                <a16:creationId xmlns:a16="http://schemas.microsoft.com/office/drawing/2014/main" id="{9F3466EF-0A22-8B45-A0C0-DAFE7681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2086252"/>
            <a:ext cx="233997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12">
            <a:extLst>
              <a:ext uri="{FF2B5EF4-FFF2-40B4-BE49-F238E27FC236}">
                <a16:creationId xmlns:a16="http://schemas.microsoft.com/office/drawing/2014/main" id="{539DA028-0D1A-FB4C-8D78-4BA459C99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2479952"/>
            <a:ext cx="1404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  <a:t>NSTX-U </a:t>
            </a:r>
            <a:b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  <a:t>12 strap antenna</a:t>
            </a:r>
          </a:p>
        </p:txBody>
      </p:sp>
      <p:sp>
        <p:nvSpPr>
          <p:cNvPr id="15369" name="TextBox 14">
            <a:extLst>
              <a:ext uri="{FF2B5EF4-FFF2-40B4-BE49-F238E27FC236}">
                <a16:creationId xmlns:a16="http://schemas.microsoft.com/office/drawing/2014/main" id="{CF94ECA5-94EF-9543-BA1D-89C4DCABC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38" y="4200525"/>
            <a:ext cx="119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  <a:t>3D core+edge</a:t>
            </a:r>
            <a:b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  <a:t>full wave sim.</a:t>
            </a:r>
            <a:b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1200" b="1">
                <a:solidFill>
                  <a:srgbClr val="C00000"/>
                </a:solidFill>
                <a:latin typeface="Arial" panose="020B0604020202020204" pitchFamily="34" charset="0"/>
              </a:rPr>
              <a:t>for NSTX-U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9CDD5-637E-F844-849C-4E4FE3FF8389}"/>
              </a:ext>
            </a:extLst>
          </p:cNvPr>
          <p:cNvSpPr txBox="1"/>
          <p:nvPr/>
        </p:nvSpPr>
        <p:spPr>
          <a:xfrm>
            <a:off x="457200" y="5819538"/>
            <a:ext cx="855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realistic 3D full wave SOL modeling and experiments, we hope to develop improved understanding on the ICRF SOL power loss!</a:t>
            </a:r>
          </a:p>
        </p:txBody>
      </p:sp>
    </p:spTree>
    <p:extLst>
      <p:ext uri="{BB962C8B-B14F-4D97-AF65-F5344CB8AC3E}">
        <p14:creationId xmlns:p14="http://schemas.microsoft.com/office/powerpoint/2010/main" val="236082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5720" y="-60960"/>
            <a:ext cx="9189720" cy="1001449"/>
          </a:xfrm>
        </p:spPr>
        <p:txBody>
          <a:bodyPr>
            <a:noAutofit/>
          </a:bodyPr>
          <a:lstStyle/>
          <a:p>
            <a:r>
              <a:rPr lang="en-US" sz="3200" dirty="0"/>
              <a:t>Helicon wave excitation and propagation investigated</a:t>
            </a:r>
            <a:br>
              <a:rPr lang="en-US" sz="3200" dirty="0"/>
            </a:br>
            <a:r>
              <a:rPr lang="en-US" sz="2400" dirty="0"/>
              <a:t>NSTX-U HHFW 2D Model Extended to KSTAR Helicon in 2D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9059" y="1917131"/>
            <a:ext cx="11689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FW cutoff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BF356-B7B2-B84A-B2F1-B0DC3705EB26}"/>
              </a:ext>
            </a:extLst>
          </p:cNvPr>
          <p:cNvSpPr/>
          <p:nvPr/>
        </p:nvSpPr>
        <p:spPr>
          <a:xfrm>
            <a:off x="2519058" y="5259897"/>
            <a:ext cx="1289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Realistic Boundary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0070E0-4977-CC43-9701-C1127D0741A4}"/>
              </a:ext>
            </a:extLst>
          </p:cNvPr>
          <p:cNvCxnSpPr/>
          <p:nvPr/>
        </p:nvCxnSpPr>
        <p:spPr>
          <a:xfrm flipH="1" flipV="1">
            <a:off x="2781300" y="5036024"/>
            <a:ext cx="152969" cy="2456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50;p20">
            <a:extLst>
              <a:ext uri="{FF2B5EF4-FFF2-40B4-BE49-F238E27FC236}">
                <a16:creationId xmlns:a16="http://schemas.microsoft.com/office/drawing/2014/main" id="{6CA26BC1-45F8-0640-9547-62A5E0900961}"/>
              </a:ext>
            </a:extLst>
          </p:cNvPr>
          <p:cNvSpPr txBox="1">
            <a:spLocks/>
          </p:cNvSpPr>
          <p:nvPr/>
        </p:nvSpPr>
        <p:spPr>
          <a:xfrm>
            <a:off x="4426210" y="1201441"/>
            <a:ext cx="4717790" cy="464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33" tIns="121900" rIns="365733" bIns="60933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• </a:t>
            </a:r>
            <a:r>
              <a:rPr lang="en-US" sz="2800" dirty="0"/>
              <a:t> </a:t>
            </a:r>
            <a:r>
              <a:rPr lang="en-US" dirty="0"/>
              <a:t>Helicon like HHFW can heat electrons and drive plasma current:</a:t>
            </a:r>
          </a:p>
          <a:p>
            <a:pPr marL="800100" lvl="1" indent="-34290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/>
              <a:t>Extend the model to 3-D</a:t>
            </a:r>
          </a:p>
          <a:p>
            <a:pPr marL="800100" lvl="1" indent="-34290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/>
              <a:t>Realistic antenna geometry</a:t>
            </a:r>
          </a:p>
          <a:p>
            <a:pPr marL="800100" lvl="1" indent="-34290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/>
              <a:t>Parasitic excitation of lower hybrid wave may need to be considered</a:t>
            </a:r>
          </a:p>
          <a:p>
            <a:pPr marL="800100" lvl="1" indent="-342900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200" dirty="0"/>
              <a:t>Experimental results should become available in ~ 2020 in DIII-D and KSTAR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F30C03-6D6D-4A49-BE9D-F3C60B139B59}"/>
              </a:ext>
            </a:extLst>
          </p:cNvPr>
          <p:cNvGrpSpPr/>
          <p:nvPr/>
        </p:nvGrpSpPr>
        <p:grpSpPr>
          <a:xfrm>
            <a:off x="1188720" y="1095998"/>
            <a:ext cx="3458336" cy="5670562"/>
            <a:chOff x="1188720" y="1095998"/>
            <a:chExt cx="3458336" cy="5670562"/>
          </a:xfrm>
        </p:grpSpPr>
        <p:sp>
          <p:nvSpPr>
            <p:cNvPr id="18" name="TextBox 17"/>
            <p:cNvSpPr txBox="1"/>
            <p:nvPr/>
          </p:nvSpPr>
          <p:spPr>
            <a:xfrm>
              <a:off x="1723404" y="1095998"/>
              <a:ext cx="1828800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/>
                  <a:cs typeface="Calibri"/>
                </a:rPr>
                <a:t>Helicon in 2D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6CAED5-4B2E-5B4E-8A5E-740C17791EBA}"/>
                </a:ext>
              </a:extLst>
            </p:cNvPr>
            <p:cNvGrpSpPr/>
            <p:nvPr/>
          </p:nvGrpSpPr>
          <p:grpSpPr>
            <a:xfrm>
              <a:off x="1188720" y="1463040"/>
              <a:ext cx="3458336" cy="5303520"/>
              <a:chOff x="1188720" y="1463040"/>
              <a:chExt cx="3458336" cy="530352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188720" y="1463040"/>
                <a:ext cx="3458336" cy="5303520"/>
                <a:chOff x="1175578" y="1403709"/>
                <a:chExt cx="3228933" cy="4951719"/>
              </a:xfrm>
            </p:grpSpPr>
            <p:pic>
              <p:nvPicPr>
                <p:cNvPr id="2" name="Picture 1" descr="kstar_500MHz_np3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65" t="5564" r="6634" b="2265"/>
                <a:stretch/>
              </p:blipFill>
              <p:spPr>
                <a:xfrm>
                  <a:off x="1175578" y="1403709"/>
                  <a:ext cx="3158856" cy="4951719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3530003" y="3551394"/>
                  <a:ext cx="141046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Calibri"/>
                      <a:cs typeface="Calibri"/>
                    </a:rPr>
                    <a:t>|E| / max(|E|) 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818451" y="1447800"/>
                  <a:ext cx="69066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Calibri"/>
                      <a:cs typeface="Calibri"/>
                    </a:rPr>
                    <a:t>|E|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478115" y="5475705"/>
                <a:ext cx="149271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/>
                    <a:cs typeface="Calibri"/>
                  </a:rPr>
                  <a:t>Last Closed </a:t>
                </a:r>
                <a:br>
                  <a:rPr lang="en-US" sz="1800" dirty="0">
                    <a:latin typeface="Calibri"/>
                    <a:cs typeface="Calibri"/>
                  </a:rPr>
                </a:br>
                <a:r>
                  <a:rPr lang="en-US" sz="1800" dirty="0">
                    <a:latin typeface="Calibri"/>
                    <a:cs typeface="Calibri"/>
                  </a:rPr>
                  <a:t>Flux Surface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B8D969D-8E17-5042-A2DD-F5A2FB6E1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81300" y="5138943"/>
                <a:ext cx="232598" cy="413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46B8E8-9153-EB43-8BCA-A9CFDE489EE0}"/>
              </a:ext>
            </a:extLst>
          </p:cNvPr>
          <p:cNvCxnSpPr>
            <a:cxnSpLocks/>
          </p:cNvCxnSpPr>
          <p:nvPr/>
        </p:nvCxnSpPr>
        <p:spPr>
          <a:xfrm flipH="1">
            <a:off x="3013898" y="2092698"/>
            <a:ext cx="122589" cy="573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E54AEB8-789A-B14B-8482-F8F079A40DD9}"/>
              </a:ext>
            </a:extLst>
          </p:cNvPr>
          <p:cNvSpPr/>
          <p:nvPr/>
        </p:nvSpPr>
        <p:spPr>
          <a:xfrm>
            <a:off x="79842" y="1778631"/>
            <a:ext cx="1821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i="1" dirty="0">
                <a:latin typeface="Calibri"/>
                <a:cs typeface="Calibri"/>
              </a:rPr>
              <a:t>f</a:t>
            </a:r>
            <a:r>
              <a:rPr lang="en-US" sz="1800" dirty="0">
                <a:latin typeface="Calibri"/>
                <a:cs typeface="Calibri"/>
              </a:rPr>
              <a:t> = 500Mhz</a:t>
            </a:r>
          </a:p>
          <a:p>
            <a:pPr marL="285750" indent="-285750">
              <a:buFont typeface="Arial"/>
              <a:buChar char="•"/>
            </a:pPr>
            <a:r>
              <a:rPr lang="en-US" sz="1800" i="1" dirty="0">
                <a:latin typeface="Calibri"/>
                <a:cs typeface="Calibri"/>
              </a:rPr>
              <a:t>N</a:t>
            </a:r>
            <a:r>
              <a:rPr lang="en-US" sz="1800" baseline="-25000" dirty="0">
                <a:latin typeface="Calibri"/>
                <a:cs typeface="Calibri"/>
              </a:rPr>
              <a:t>||</a:t>
            </a:r>
            <a:r>
              <a:rPr lang="en-US" sz="1800" dirty="0">
                <a:latin typeface="Calibri"/>
                <a:cs typeface="Calibri"/>
              </a:rPr>
              <a:t> =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866D2-A74D-824E-8BDA-1D2006F9B1FE}"/>
              </a:ext>
            </a:extLst>
          </p:cNvPr>
          <p:cNvSpPr txBox="1"/>
          <p:nvPr/>
        </p:nvSpPr>
        <p:spPr>
          <a:xfrm>
            <a:off x="4284449" y="6494266"/>
            <a:ext cx="384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E-H Kim at RF Topical Conference 2019</a:t>
            </a:r>
          </a:p>
        </p:txBody>
      </p:sp>
    </p:spTree>
    <p:extLst>
      <p:ext uri="{BB962C8B-B14F-4D97-AF65-F5344CB8AC3E}">
        <p14:creationId xmlns:p14="http://schemas.microsoft.com/office/powerpoint/2010/main" val="162143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4258EA94-0934-1A4A-9A38-76DBBA5C739F}"/>
              </a:ext>
            </a:extLst>
          </p:cNvPr>
          <p:cNvSpPr txBox="1"/>
          <p:nvPr/>
        </p:nvSpPr>
        <p:spPr>
          <a:xfrm>
            <a:off x="188470" y="9735"/>
            <a:ext cx="8812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LHCD is providing long pulse operations in EAST and WEST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EAB5BB-A822-7245-9646-C34F0D9D1902}"/>
              </a:ext>
            </a:extLst>
          </p:cNvPr>
          <p:cNvSpPr txBox="1"/>
          <p:nvPr/>
        </p:nvSpPr>
        <p:spPr>
          <a:xfrm>
            <a:off x="188470" y="614906"/>
            <a:ext cx="89835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>
              <a:spcAft>
                <a:spcPts val="600"/>
              </a:spcAft>
            </a:pPr>
            <a:r>
              <a:rPr lang="en-US" sz="2000" dirty="0"/>
              <a:t>• PPPL has a long history of LHCD: ACT-1, PLT, PBX-M… 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dirty="0"/>
              <a:t>• C-Mod saw SOL turbulence scattering at higher density/ loss of LHCD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dirty="0"/>
              <a:t>• NSTX is collaborating with TST-spherical tokamak on LHCD with our x-ray camera.</a:t>
            </a:r>
          </a:p>
          <a:p>
            <a:pPr marL="182880" indent="-457200">
              <a:spcAft>
                <a:spcPts val="600"/>
              </a:spcAft>
            </a:pPr>
            <a:r>
              <a:rPr lang="en-US" sz="2000" dirty="0"/>
              <a:t>• LHCD simulation code is advancing in recent years thanks to RF </a:t>
            </a:r>
            <a:r>
              <a:rPr lang="en-US" sz="2000" dirty="0" err="1"/>
              <a:t>SciDAC</a:t>
            </a:r>
            <a:endParaRPr lang="en-US" sz="2000" dirty="0"/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5211E5D8-A20A-E145-84E7-B147CE381729}"/>
              </a:ext>
            </a:extLst>
          </p:cNvPr>
          <p:cNvSpPr txBox="1">
            <a:spLocks/>
          </p:cNvSpPr>
          <p:nvPr/>
        </p:nvSpPr>
        <p:spPr>
          <a:xfrm>
            <a:off x="178905" y="4355995"/>
            <a:ext cx="3318512" cy="90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B6FC2B-9A17-6F4D-8389-C79671852FCF}"/>
              </a:ext>
            </a:extLst>
          </p:cNvPr>
          <p:cNvGrpSpPr/>
          <p:nvPr/>
        </p:nvGrpSpPr>
        <p:grpSpPr>
          <a:xfrm>
            <a:off x="3372595" y="2415888"/>
            <a:ext cx="5852877" cy="2835779"/>
            <a:chOff x="280872" y="2251507"/>
            <a:chExt cx="5090246" cy="218820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7131607-D6C4-5545-B061-E19D79E8B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2111" r="15834" b="32305"/>
            <a:stretch/>
          </p:blipFill>
          <p:spPr>
            <a:xfrm>
              <a:off x="280872" y="2322945"/>
              <a:ext cx="2447060" cy="211676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257007-BB9F-B446-9FEA-007BE8725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7" t="4159" r="11273" b="31973"/>
            <a:stretch/>
          </p:blipFill>
          <p:spPr>
            <a:xfrm>
              <a:off x="2856519" y="2420852"/>
              <a:ext cx="2514599" cy="197564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EDE2CB-43A0-6547-AC08-55D274C5E4A4}"/>
                </a:ext>
              </a:extLst>
            </p:cNvPr>
            <p:cNvSpPr txBox="1"/>
            <p:nvPr/>
          </p:nvSpPr>
          <p:spPr>
            <a:xfrm>
              <a:off x="383562" y="2251507"/>
              <a:ext cx="897431" cy="284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w/o Blob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D23C62-769C-324E-8115-839F9198D3F0}"/>
                </a:ext>
              </a:extLst>
            </p:cNvPr>
            <p:cNvSpPr txBox="1"/>
            <p:nvPr/>
          </p:nvSpPr>
          <p:spPr>
            <a:xfrm>
              <a:off x="3012463" y="2265795"/>
              <a:ext cx="935741" cy="284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Blob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F13086C-A4BA-8846-866E-009CCB76DD3D}"/>
              </a:ext>
            </a:extLst>
          </p:cNvPr>
          <p:cNvSpPr txBox="1"/>
          <p:nvPr/>
        </p:nvSpPr>
        <p:spPr>
          <a:xfrm>
            <a:off x="4278498" y="2130737"/>
            <a:ext cx="4469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</a:t>
            </a:r>
            <a:r>
              <a:rPr lang="en-US" sz="2000" baseline="-25000" dirty="0" err="1"/>
              <a:t>toroidal</a:t>
            </a:r>
            <a:r>
              <a:rPr lang="en-US" sz="2000" dirty="0"/>
              <a:t>  of 4.6GHz LH wave propagation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8E5A9C-BF5D-4147-A6D7-AC07E5DD7083}"/>
              </a:ext>
            </a:extLst>
          </p:cNvPr>
          <p:cNvSpPr txBox="1"/>
          <p:nvPr/>
        </p:nvSpPr>
        <p:spPr>
          <a:xfrm>
            <a:off x="5329587" y="3704237"/>
            <a:ext cx="96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LH launcher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EC9FFF-21B8-554C-A06A-B174EF8379E3}"/>
              </a:ext>
            </a:extLst>
          </p:cNvPr>
          <p:cNvSpPr txBox="1"/>
          <p:nvPr/>
        </p:nvSpPr>
        <p:spPr>
          <a:xfrm>
            <a:off x="3413331" y="4880033"/>
            <a:ext cx="57714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2880" indent="-457200"/>
            <a:r>
              <a:rPr lang="en-US" sz="2000" dirty="0"/>
              <a:t>• LH resonance cone propagation is largely destroyed by the SOL “blobs”        by S. </a:t>
            </a:r>
            <a:r>
              <a:rPr lang="en-US" sz="2000" dirty="0" err="1"/>
              <a:t>Shiraiwa</a:t>
            </a:r>
            <a:r>
              <a:rPr lang="en-US" sz="2000" dirty="0"/>
              <a:t> of MIT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13D0B-271F-D243-92DE-E01C4F78D11F}"/>
              </a:ext>
            </a:extLst>
          </p:cNvPr>
          <p:cNvSpPr txBox="1"/>
          <p:nvPr/>
        </p:nvSpPr>
        <p:spPr>
          <a:xfrm>
            <a:off x="178905" y="5724508"/>
            <a:ext cx="892107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• The main motivation of the in-board LHCD launcher for DIII-D is to minimize SOL scattering.</a:t>
            </a:r>
          </a:p>
          <a:p>
            <a:r>
              <a:rPr lang="en-US" dirty="0"/>
              <a:t>• Proposing LHCD study on WEST using dynamic Stark-effect spectroscopy and x-ray camera.  </a:t>
            </a:r>
          </a:p>
          <a:p>
            <a:r>
              <a:rPr lang="en-US" dirty="0"/>
              <a:t>• KSTAR will consider LHCD if helicon is not performing as expected in ~ 2021-2022.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A6B25-FF42-A44E-B54C-21E8941714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5" t="5532" r="54826" b="4757"/>
          <a:stretch/>
        </p:blipFill>
        <p:spPr>
          <a:xfrm>
            <a:off x="434439" y="2169178"/>
            <a:ext cx="2727287" cy="3323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3470C-6A2E-8A4A-BAD3-4456E2223A77}"/>
              </a:ext>
            </a:extLst>
          </p:cNvPr>
          <p:cNvSpPr txBox="1"/>
          <p:nvPr/>
        </p:nvSpPr>
        <p:spPr>
          <a:xfrm>
            <a:off x="721126" y="5385954"/>
            <a:ext cx="260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Distance from Midplane (cm)</a:t>
            </a:r>
          </a:p>
        </p:txBody>
      </p:sp>
    </p:spTree>
    <p:extLst>
      <p:ext uri="{BB962C8B-B14F-4D97-AF65-F5344CB8AC3E}">
        <p14:creationId xmlns:p14="http://schemas.microsoft.com/office/powerpoint/2010/main" val="1965438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166" b="45"/>
          <a:stretch/>
        </p:blipFill>
        <p:spPr>
          <a:xfrm>
            <a:off x="4724400" y="981456"/>
            <a:ext cx="3736033" cy="5504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141" y="6222884"/>
            <a:ext cx="2130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</a:t>
            </a:r>
            <a:r>
              <a:rPr lang="en-US" sz="1600" dirty="0" err="1"/>
              <a:t>Idei</a:t>
            </a:r>
            <a:r>
              <a:rPr lang="en-US" sz="1600" dirty="0"/>
              <a:t>, et al., IAEA2018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1066800"/>
            <a:ext cx="4054343" cy="5410200"/>
            <a:chOff x="4708657" y="1066800"/>
            <a:chExt cx="4054343" cy="5410200"/>
          </a:xfrm>
        </p:grpSpPr>
        <p:grpSp>
          <p:nvGrpSpPr>
            <p:cNvPr id="7" name="Group 6"/>
            <p:cNvGrpSpPr/>
            <p:nvPr/>
          </p:nvGrpSpPr>
          <p:grpSpPr>
            <a:xfrm>
              <a:off x="4708657" y="1066800"/>
              <a:ext cx="4054343" cy="5410200"/>
              <a:chOff x="152400" y="1066800"/>
              <a:chExt cx="4054343" cy="54102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1066800"/>
                <a:ext cx="2682743" cy="5410200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2009059" y="1524000"/>
                <a:ext cx="0" cy="43434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438400" y="2667000"/>
                <a:ext cx="1038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2Ω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>
                    <a:solidFill>
                      <a:srgbClr val="FF0000"/>
                    </a:solidFill>
                  </a:rPr>
                  <a:t>Layer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1981200" y="2895600"/>
                <a:ext cx="609600" cy="381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rapezoid 11"/>
              <p:cNvSpPr/>
              <p:nvPr/>
            </p:nvSpPr>
            <p:spPr>
              <a:xfrm rot="16200000">
                <a:off x="2590800" y="2971800"/>
                <a:ext cx="304800" cy="1524000"/>
              </a:xfrm>
              <a:prstGeom prst="trapezoid">
                <a:avLst/>
              </a:prstGeom>
              <a:solidFill>
                <a:srgbClr val="FF0000">
                  <a:alpha val="43000"/>
                </a:srgbClr>
              </a:solidFill>
              <a:ln>
                <a:solidFill>
                  <a:srgbClr val="98480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2400" y="3352800"/>
                <a:ext cx="1422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Strong ECH focusing</a:t>
                </a: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6842257" y="1524000"/>
              <a:ext cx="0" cy="434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086600" y="1524000"/>
              <a:ext cx="0" cy="434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86600" y="3821668"/>
              <a:ext cx="109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 </a:t>
              </a:r>
              <a:r>
                <a:rPr lang="en-US" dirty="0" err="1">
                  <a:solidFill>
                    <a:srgbClr val="FF0000"/>
                  </a:solidFill>
                </a:rPr>
                <a:t>Ω</a:t>
              </a:r>
              <a:r>
                <a:rPr lang="en-US" baseline="-25000" dirty="0" err="1">
                  <a:solidFill>
                    <a:srgbClr val="FF0000"/>
                  </a:solidFill>
                </a:rPr>
                <a:t>e</a:t>
              </a:r>
              <a:r>
                <a:rPr lang="en-US" dirty="0" err="1">
                  <a:solidFill>
                    <a:srgbClr val="FF0000"/>
                  </a:solidFill>
                </a:rPr>
                <a:t>Layer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62800" y="4191000"/>
              <a:ext cx="1038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4Ω</a:t>
              </a:r>
              <a:r>
                <a:rPr lang="en-US" baseline="-25000" dirty="0">
                  <a:solidFill>
                    <a:srgbClr val="FF0000"/>
                  </a:solidFill>
                </a:rPr>
                <a:t>e</a:t>
              </a:r>
              <a:r>
                <a:rPr lang="en-US" dirty="0">
                  <a:solidFill>
                    <a:srgbClr val="FF0000"/>
                  </a:solidFill>
                </a:rPr>
                <a:t>Layer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781800" y="4114800"/>
              <a:ext cx="4572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7086600" y="4495800"/>
              <a:ext cx="4572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endCxn id="12" idx="0"/>
          </p:cNvCxnSpPr>
          <p:nvPr/>
        </p:nvCxnSpPr>
        <p:spPr>
          <a:xfrm>
            <a:off x="1143000" y="37338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FF"/>
                </a:solidFill>
                <a:latin typeface="Helvetica"/>
                <a:ea typeface="MS PGothic" charset="0"/>
                <a:cs typeface="Helvetica"/>
              </a:rPr>
              <a:t>QUEST ECH Start-up produced </a:t>
            </a:r>
            <a:r>
              <a:rPr lang="en-US" sz="2800" dirty="0" err="1">
                <a:solidFill>
                  <a:srgbClr val="0000FF"/>
                </a:solidFill>
                <a:latin typeface="Helvetica"/>
                <a:ea typeface="MS PGothic" charset="0"/>
                <a:cs typeface="Helvetica"/>
              </a:rPr>
              <a:t>I</a:t>
            </a:r>
            <a:r>
              <a:rPr lang="en-US" sz="2800" baseline="-25000" dirty="0" err="1">
                <a:solidFill>
                  <a:srgbClr val="0000FF"/>
                </a:solidFill>
                <a:latin typeface="Helvetica"/>
                <a:ea typeface="MS PGothic" charset="0"/>
                <a:cs typeface="Helvetica"/>
              </a:rPr>
              <a:t>p</a:t>
            </a:r>
            <a:r>
              <a:rPr lang="en-US" sz="2800" dirty="0">
                <a:solidFill>
                  <a:srgbClr val="0000FF"/>
                </a:solidFill>
                <a:latin typeface="Helvetica"/>
                <a:ea typeface="MS PGothic" charset="0"/>
                <a:cs typeface="Helvetica"/>
              </a:rPr>
              <a:t> = 86 kA with 230 kW   </a:t>
            </a:r>
            <a:br>
              <a:rPr lang="en-US" sz="2800" dirty="0">
                <a:solidFill>
                  <a:srgbClr val="0000FF"/>
                </a:solidFill>
                <a:latin typeface="Helvetica"/>
                <a:ea typeface="MS PGothic" charset="0"/>
                <a:cs typeface="Helvetica"/>
              </a:rPr>
            </a:br>
            <a:r>
              <a:rPr lang="en-US" sz="2700" dirty="0">
                <a:solidFill>
                  <a:srgbClr val="FF0000"/>
                </a:solidFill>
                <a:latin typeface="Helvetica"/>
                <a:ea typeface="MS PGothic" charset="0"/>
                <a:cs typeface="Helvetica"/>
              </a:rPr>
              <a:t>2</a:t>
            </a:r>
            <a:r>
              <a:rPr lang="en-US" sz="2700" baseline="30000" dirty="0">
                <a:solidFill>
                  <a:srgbClr val="FF0000"/>
                </a:solidFill>
                <a:latin typeface="Helvetica"/>
                <a:ea typeface="MS PGothic" charset="0"/>
                <a:cs typeface="Helvetica"/>
              </a:rPr>
              <a:t>nd</a:t>
            </a:r>
            <a:r>
              <a:rPr lang="en-US" sz="2700" dirty="0">
                <a:solidFill>
                  <a:srgbClr val="FF0000"/>
                </a:solidFill>
                <a:latin typeface="Helvetica"/>
                <a:ea typeface="MS PGothic" charset="0"/>
                <a:cs typeface="Helvetica"/>
              </a:rPr>
              <a:t> Harmonic scenario attractive due to higher accessible density</a:t>
            </a:r>
            <a:endParaRPr lang="en-US" sz="2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1EFCD-81CC-7E4C-A1D5-7413A884F884}"/>
              </a:ext>
            </a:extLst>
          </p:cNvPr>
          <p:cNvSpPr txBox="1"/>
          <p:nvPr/>
        </p:nvSpPr>
        <p:spPr>
          <a:xfrm>
            <a:off x="203130" y="6426352"/>
            <a:ext cx="904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start-up scenario is quite efficient and potentially reactor relevant!</a:t>
            </a:r>
          </a:p>
        </p:txBody>
      </p:sp>
    </p:spTree>
    <p:extLst>
      <p:ext uri="{BB962C8B-B14F-4D97-AF65-F5344CB8AC3E}">
        <p14:creationId xmlns:p14="http://schemas.microsoft.com/office/powerpoint/2010/main" val="203591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27366"/>
            <a:ext cx="2387251" cy="29350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Joel Hosea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143000"/>
            <a:ext cx="6382132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Joel passed away 25 August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Joel has been a leading advocate and major</a:t>
            </a:r>
            <a:br>
              <a:rPr lang="en-US" sz="2200" dirty="0"/>
            </a:br>
            <a:r>
              <a:rPr lang="en-US" sz="2200" dirty="0"/>
              <a:t>contributor to the advancement of the physics </a:t>
            </a:r>
            <a:br>
              <a:rPr lang="en-US" sz="2200" dirty="0"/>
            </a:br>
            <a:r>
              <a:rPr lang="en-US" sz="2200" dirty="0"/>
              <a:t>and practical applications of RF heating </a:t>
            </a:r>
            <a:br>
              <a:rPr lang="en-US" sz="2200" dirty="0"/>
            </a:br>
            <a:r>
              <a:rPr lang="en-US" sz="2200" dirty="0"/>
              <a:t>and current drive processes,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His research career spanned half a century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Early work on the Model C-</a:t>
            </a:r>
            <a:r>
              <a:rPr lang="en-US" sz="2200" dirty="0" err="1"/>
              <a:t>Stellerator</a:t>
            </a:r>
            <a:r>
              <a:rPr lang="en-US" sz="2200" dirty="0"/>
              <a:t> in late 60’s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RF Group Head on the ST tokamak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1980: PLT Project Head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sz="2000" dirty="0"/>
              <a:t>demonstrated the physics of two-ion minority </a:t>
            </a:r>
            <a:br>
              <a:rPr lang="en-US" sz="2000" dirty="0"/>
            </a:br>
            <a:r>
              <a:rPr lang="en-US" sz="2000" dirty="0"/>
              <a:t>heating and, for the first time, He3 minority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1987: RF ICRF group head on TFTR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1991: TFTR Tokamak Operations Head for </a:t>
            </a:r>
            <a:br>
              <a:rPr lang="en-US" sz="2200" dirty="0"/>
            </a:br>
            <a:r>
              <a:rPr lang="en-US" sz="2200" dirty="0"/>
              <a:t>D-T on TFTR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NSTX Physics Operations Head,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NSTX/NSTX-U RF group leader.</a:t>
            </a:r>
          </a:p>
        </p:txBody>
      </p:sp>
    </p:spTree>
    <p:extLst>
      <p:ext uri="{BB962C8B-B14F-4D97-AF65-F5344CB8AC3E}">
        <p14:creationId xmlns:p14="http://schemas.microsoft.com/office/powerpoint/2010/main" val="3436052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138915" y="1103347"/>
            <a:ext cx="2051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 ECH Start-up</a:t>
            </a:r>
          </a:p>
          <a:p>
            <a:r>
              <a:rPr lang="en-US" dirty="0"/>
              <a:t>P</a:t>
            </a:r>
            <a:r>
              <a:rPr lang="en-US" baseline="-25000" dirty="0"/>
              <a:t>ECH</a:t>
            </a:r>
            <a:r>
              <a:rPr lang="en-US" dirty="0"/>
              <a:t> = 100 kW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v</a:t>
            </a:r>
            <a:r>
              <a:rPr lang="en-US" dirty="0"/>
              <a:t> = 10 G</a:t>
            </a:r>
          </a:p>
          <a:p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 = 10</a:t>
            </a:r>
            <a:r>
              <a:rPr lang="en-US" baseline="30000" dirty="0"/>
              <a:t>12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879322" y="1703512"/>
            <a:ext cx="45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baseline="-25000" dirty="0">
                <a:solidFill>
                  <a:schemeClr val="bg1"/>
                </a:solidFill>
                <a:latin typeface="Symbol" charset="2"/>
                <a:cs typeface="Symbol" charset="2"/>
              </a:rPr>
              <a:t>   </a:t>
            </a:r>
            <a:r>
              <a:rPr lang="en-US" baseline="-25000" dirty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5" name="Isosceles Triangle 94"/>
          <p:cNvSpPr/>
          <p:nvPr/>
        </p:nvSpPr>
        <p:spPr>
          <a:xfrm flipV="1">
            <a:off x="5047458" y="1945742"/>
            <a:ext cx="116676" cy="90555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845665" y="2579172"/>
            <a:ext cx="532174" cy="25637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6322165" y="2577983"/>
            <a:ext cx="532174" cy="25637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8204" t="10976" r="8209" b="25599"/>
          <a:stretch/>
        </p:blipFill>
        <p:spPr>
          <a:xfrm rot="5400000">
            <a:off x="3948177" y="1967378"/>
            <a:ext cx="2779776" cy="1581912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5382895" y="1461012"/>
            <a:ext cx="0" cy="2596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6414" t="11486" r="6619" b="2923"/>
          <a:stretch/>
        </p:blipFill>
        <p:spPr>
          <a:xfrm>
            <a:off x="6934200" y="1452252"/>
            <a:ext cx="1482852" cy="290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6504" t="8746" r="8682" b="2878"/>
          <a:stretch/>
        </p:blipFill>
        <p:spPr>
          <a:xfrm>
            <a:off x="2251801" y="1351421"/>
            <a:ext cx="1527448" cy="300654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7440295" y="1461012"/>
            <a:ext cx="0" cy="2596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79395" y="1461012"/>
            <a:ext cx="0" cy="2596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Moon 7"/>
          <p:cNvSpPr/>
          <p:nvPr/>
        </p:nvSpPr>
        <p:spPr>
          <a:xfrm flipH="1">
            <a:off x="2753994" y="2285452"/>
            <a:ext cx="218203" cy="905698"/>
          </a:xfrm>
          <a:prstGeom prst="mo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12254" y="1436132"/>
            <a:ext cx="1361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Trapped Particles</a:t>
            </a:r>
          </a:p>
          <a:p>
            <a:r>
              <a:rPr lang="en-US"/>
              <a:t>Precessional</a:t>
            </a:r>
            <a:r>
              <a:rPr lang="en-US" dirty="0"/>
              <a:t> Currents</a:t>
            </a:r>
          </a:p>
        </p:txBody>
      </p:sp>
      <p:cxnSp>
        <p:nvCxnSpPr>
          <p:cNvPr id="14" name="Straight Arrow Connector 13"/>
          <p:cNvCxnSpPr>
            <a:endCxn id="8" idx="3"/>
          </p:cNvCxnSpPr>
          <p:nvPr/>
        </p:nvCxnSpPr>
        <p:spPr>
          <a:xfrm flipH="1">
            <a:off x="2863095" y="1945742"/>
            <a:ext cx="461257" cy="792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240507" y="2441850"/>
            <a:ext cx="1142388" cy="2964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21447" y="1066800"/>
            <a:ext cx="10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</a:t>
            </a:r>
            <a:r>
              <a:rPr lang="en-US" dirty="0"/>
              <a:t> = 835A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38205" y="1081271"/>
            <a:ext cx="106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p</a:t>
            </a:r>
            <a:r>
              <a:rPr lang="en-US" dirty="0"/>
              <a:t> = 556A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34" y="5038583"/>
            <a:ext cx="8996643" cy="140358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dirty="0"/>
              <a:t>• Trapped particles </a:t>
            </a:r>
            <a:r>
              <a:rPr lang="en-US" dirty="0" err="1"/>
              <a:t>precessional</a:t>
            </a:r>
            <a:r>
              <a:rPr lang="en-US" dirty="0"/>
              <a:t> </a:t>
            </a:r>
            <a:r>
              <a:rPr lang="en-US" dirty="0" err="1"/>
              <a:t>toroidal</a:t>
            </a:r>
            <a:r>
              <a:rPr lang="en-US" dirty="0"/>
              <a:t> drifts generate </a:t>
            </a:r>
            <a:r>
              <a:rPr lang="en-US" dirty="0" err="1"/>
              <a:t>toroidal</a:t>
            </a:r>
            <a:r>
              <a:rPr lang="en-US" dirty="0"/>
              <a:t> current ~  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 / </a:t>
            </a:r>
            <a:r>
              <a:rPr lang="en-US" dirty="0" err="1"/>
              <a:t>RB</a:t>
            </a:r>
            <a:r>
              <a:rPr lang="en-US" baseline="-25000" dirty="0" err="1"/>
              <a:t>v-midplane</a:t>
            </a:r>
            <a:endParaRPr lang="en-US" dirty="0"/>
          </a:p>
          <a:p>
            <a:pPr marL="457200" indent="-457200">
              <a:lnSpc>
                <a:spcPts val="2460"/>
              </a:lnSpc>
            </a:pPr>
            <a:r>
              <a:rPr lang="en-US" dirty="0"/>
              <a:t>• Electron heating of trapped particles is quite efficient  - power loss actually decreases with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endParaRPr lang="en-US" dirty="0"/>
          </a:p>
          <a:p>
            <a:pPr marL="182880" indent="-457200">
              <a:lnSpc>
                <a:spcPts val="2460"/>
              </a:lnSpc>
            </a:pPr>
            <a:r>
              <a:rPr lang="en-US" dirty="0"/>
              <a:t>• Mid-plane J-precession location is effective in creating small closed flux surfaces.  </a:t>
            </a:r>
          </a:p>
          <a:p>
            <a:pPr marL="182880" indent="-457200">
              <a:lnSpc>
                <a:spcPts val="2460"/>
              </a:lnSpc>
            </a:pPr>
            <a:r>
              <a:rPr lang="en-US" dirty="0"/>
              <a:t>• J-precession continues to exist even within the closed flux surfaces.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99C8E6-F2E7-054B-9376-E4DECAF29B10}"/>
              </a:ext>
            </a:extLst>
          </p:cNvPr>
          <p:cNvSpPr/>
          <p:nvPr/>
        </p:nvSpPr>
        <p:spPr>
          <a:xfrm>
            <a:off x="0" y="4270172"/>
            <a:ext cx="8996643" cy="830997"/>
          </a:xfrm>
          <a:prstGeom prst="rect">
            <a:avLst/>
          </a:prstGeom>
          <a:solidFill>
            <a:srgbClr val="D7FFF7"/>
          </a:solidFill>
          <a:ln>
            <a:solidFill>
              <a:srgbClr val="D7FFF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Precessional</a:t>
            </a:r>
            <a:r>
              <a:rPr lang="en-US" sz="2800" dirty="0">
                <a:solidFill>
                  <a:srgbClr val="000000"/>
                </a:solidFill>
              </a:rPr>
              <a:t> Driven Currents Can Create Closed Flux </a:t>
            </a:r>
          </a:p>
          <a:p>
            <a:pPr algn="ctr"/>
            <a:r>
              <a:rPr lang="en-US" sz="2000" dirty="0"/>
              <a:t>Trapped particles are robustly confined in open and closed fields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CE44F-AF5A-2A41-8901-2C8B6EE8053E}"/>
              </a:ext>
            </a:extLst>
          </p:cNvPr>
          <p:cNvSpPr/>
          <p:nvPr/>
        </p:nvSpPr>
        <p:spPr>
          <a:xfrm>
            <a:off x="109632" y="0"/>
            <a:ext cx="9034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</a:rPr>
              <a:t>A Grid-based ECH Tokamak Start-up Modeling being Developed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Tracking evolution from open to closed field line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72422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65667" y="914400"/>
          <a:ext cx="8678333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143000"/>
            <a:ext cx="68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Ip</a:t>
            </a:r>
            <a:r>
              <a:rPr lang="en-US" dirty="0"/>
              <a:t> (A)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4977" y="57520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steps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8600" y="3745468"/>
            <a:ext cx="115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</a:t>
            </a:r>
            <a:r>
              <a:rPr lang="en-US" dirty="0" err="1"/>
              <a:t>boostrap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7300" y="4799568"/>
            <a:ext cx="131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I-precession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0" y="5320268"/>
            <a:ext cx="93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I-grad-B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3496270"/>
            <a:ext cx="135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Closed flux surfaces formed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72" y="0"/>
            <a:ext cx="9110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ECH Induced Pressure-Driven Plasma Start-up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Bootstrap current plays important role for robust flux surface formation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8026" t="10666" r="6445" b="5330"/>
          <a:stretch/>
        </p:blipFill>
        <p:spPr>
          <a:xfrm>
            <a:off x="7137400" y="2480074"/>
            <a:ext cx="1531914" cy="18175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8252" t="9334" r="6588" b="5330"/>
          <a:stretch/>
        </p:blipFill>
        <p:spPr>
          <a:xfrm>
            <a:off x="4572001" y="1017032"/>
            <a:ext cx="1394421" cy="17261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12412" r="5826" b="6052"/>
          <a:stretch/>
        </p:blipFill>
        <p:spPr>
          <a:xfrm>
            <a:off x="3048000" y="1082040"/>
            <a:ext cx="1435608" cy="242316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746917" y="2159000"/>
            <a:ext cx="431800" cy="1693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86400" y="1872726"/>
            <a:ext cx="88900" cy="1048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962900" y="1872726"/>
            <a:ext cx="292100" cy="615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604434" y="4495985"/>
            <a:ext cx="0" cy="4432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7040" t="11794" r="9715" b="2854"/>
          <a:stretch/>
        </p:blipFill>
        <p:spPr>
          <a:xfrm>
            <a:off x="2110397" y="1043464"/>
            <a:ext cx="994674" cy="2537936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2514600" y="1981200"/>
            <a:ext cx="914400" cy="274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4376" t="8755" r="8628" b="5777"/>
          <a:stretch/>
        </p:blipFill>
        <p:spPr>
          <a:xfrm>
            <a:off x="990078" y="2055150"/>
            <a:ext cx="1093244" cy="24408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CBA281-848A-A04B-A860-097CCF1CB604}"/>
              </a:ext>
            </a:extLst>
          </p:cNvPr>
          <p:cNvSpPr txBox="1"/>
          <p:nvPr/>
        </p:nvSpPr>
        <p:spPr>
          <a:xfrm>
            <a:off x="6943678" y="1082040"/>
            <a:ext cx="203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Ono APS-DPP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2254C-D79C-9F42-9B19-DD2BE7BC7A39}"/>
              </a:ext>
            </a:extLst>
          </p:cNvPr>
          <p:cNvSpPr txBox="1"/>
          <p:nvPr/>
        </p:nvSpPr>
        <p:spPr>
          <a:xfrm>
            <a:off x="0" y="5861902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• NSTX-U  is providing high resolution x-ray camera on QUEST to support the modeling. • Collaboration on ST-40 is also starting.		Luis Delgado-Aparicio  </a:t>
            </a:r>
          </a:p>
        </p:txBody>
      </p:sp>
    </p:spTree>
    <p:extLst>
      <p:ext uri="{BB962C8B-B14F-4D97-AF65-F5344CB8AC3E}">
        <p14:creationId xmlns:p14="http://schemas.microsoft.com/office/powerpoint/2010/main" val="158500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85725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7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Overview of ITER Plant Configuration</a:t>
            </a:r>
            <a:endParaRPr lang="en-US" sz="37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1501" y="1445390"/>
          <a:ext cx="886598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PFCs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H&amp;CD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Fuelling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Disruption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Mitigation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In-Vessel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Coils + PS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Blanket Modules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Plasma &amp; Engineering Operation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steel PFCs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7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PFPO-1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~2029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MW</a:t>
                      </a:r>
                      <a:r>
                        <a:rPr lang="en-US" sz="10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upgrade?</a:t>
                      </a:r>
                      <a:endParaRPr lang="en-GB" sz="1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 set)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PFPO-2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2033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EM-TBM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FPO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2036 -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+pellet upgrade?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Nuclear-TBMs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E4E805E-C5CE-604A-BDA4-A99F9B5585E9}"/>
              </a:ext>
            </a:extLst>
          </p:cNvPr>
          <p:cNvSpPr/>
          <p:nvPr/>
        </p:nvSpPr>
        <p:spPr>
          <a:xfrm>
            <a:off x="1562232" y="5568357"/>
            <a:ext cx="601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Alberto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Loarte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at KSTAR Conference Feb. 2019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D3767-59D3-8941-B465-148FFF638653}"/>
              </a:ext>
            </a:extLst>
          </p:cNvPr>
          <p:cNvSpPr txBox="1"/>
          <p:nvPr/>
        </p:nvSpPr>
        <p:spPr>
          <a:xfrm>
            <a:off x="35750" y="36710"/>
            <a:ext cx="9072499" cy="725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sz="2800" b="1" dirty="0">
                <a:solidFill>
                  <a:srgbClr val="FF0000"/>
                </a:solidFill>
              </a:rPr>
              <a:t>ITER only has ECH until 2033.  ECH must help the tokamak start-up and achieve high quality H-mode and more!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72DB9-0939-C145-A5C3-7CBA23F21817}"/>
              </a:ext>
            </a:extLst>
          </p:cNvPr>
          <p:cNvSpPr/>
          <p:nvPr/>
        </p:nvSpPr>
        <p:spPr>
          <a:xfrm>
            <a:off x="2581835" y="1336540"/>
            <a:ext cx="1277471" cy="4243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CA428-C606-0740-84DE-D3CF6EC4BF94}"/>
              </a:ext>
            </a:extLst>
          </p:cNvPr>
          <p:cNvSpPr txBox="1"/>
          <p:nvPr/>
        </p:nvSpPr>
        <p:spPr>
          <a:xfrm>
            <a:off x="139005" y="5920223"/>
            <a:ext cx="886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KSTAR with high power 105 GHz and 140 GHZ ECH (and 170 GHz ECH in 2021) is ideally suited for the ITER relevant ECH research.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DBB95-0A12-2C43-8827-C4C930E66BDD}"/>
              </a:ext>
            </a:extLst>
          </p:cNvPr>
          <p:cNvSpPr txBox="1"/>
          <p:nvPr/>
        </p:nvSpPr>
        <p:spPr>
          <a:xfrm>
            <a:off x="2735501" y="248017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170 GHz</a:t>
            </a:r>
          </a:p>
        </p:txBody>
      </p:sp>
    </p:spTree>
    <p:extLst>
      <p:ext uri="{BB962C8B-B14F-4D97-AF65-F5344CB8AC3E}">
        <p14:creationId xmlns:p14="http://schemas.microsoft.com/office/powerpoint/2010/main" val="71140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58A3BA-1538-4D43-A7B0-8AB198AE5FE8}"/>
              </a:ext>
            </a:extLst>
          </p:cNvPr>
          <p:cNvSpPr/>
          <p:nvPr/>
        </p:nvSpPr>
        <p:spPr>
          <a:xfrm>
            <a:off x="6887497" y="1358147"/>
            <a:ext cx="1666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ne0 = 3.0e13</a:t>
            </a:r>
          </a:p>
          <a:p>
            <a:r>
              <a:rPr lang="en-US" dirty="0"/>
              <a:t>nee =3.e12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5729F-1FE9-9843-80F2-0BEFF6262F2B}"/>
              </a:ext>
            </a:extLst>
          </p:cNvPr>
          <p:cNvSpPr txBox="1"/>
          <p:nvPr/>
        </p:nvSpPr>
        <p:spPr>
          <a:xfrm>
            <a:off x="6949440" y="2150853"/>
            <a:ext cx="10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T</a:t>
            </a:r>
            <a:r>
              <a:rPr lang="en-US" dirty="0"/>
              <a:t> ~ 2.0 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3D844-48E0-F642-9770-F2068424A6D4}"/>
              </a:ext>
            </a:extLst>
          </p:cNvPr>
          <p:cNvSpPr txBox="1"/>
          <p:nvPr/>
        </p:nvSpPr>
        <p:spPr>
          <a:xfrm>
            <a:off x="6401040" y="1126870"/>
            <a:ext cx="21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Te0 = 1 </a:t>
            </a:r>
            <a:r>
              <a:rPr lang="en-US" dirty="0" err="1"/>
              <a:t>keV</a:t>
            </a:r>
            <a:r>
              <a:rPr lang="en-US" dirty="0"/>
              <a:t> – 5.5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93C48F-9708-1B48-9A0F-EF7D614877FE}"/>
              </a:ext>
            </a:extLst>
          </p:cNvPr>
          <p:cNvSpPr/>
          <p:nvPr/>
        </p:nvSpPr>
        <p:spPr>
          <a:xfrm>
            <a:off x="6597353" y="2851226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ll</a:t>
            </a:r>
            <a:r>
              <a:rPr lang="en-US" dirty="0"/>
              <a:t> ~ 0.5 launched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2E3BDA-28C1-6643-93A3-0C8E1E1CC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" t="7968" r="6807" b="4078"/>
          <a:stretch/>
        </p:blipFill>
        <p:spPr>
          <a:xfrm>
            <a:off x="4754880" y="3474720"/>
            <a:ext cx="4389120" cy="3200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14CA7BB-C4BA-9C4C-9103-1F96787CCAE0}"/>
              </a:ext>
            </a:extLst>
          </p:cNvPr>
          <p:cNvGrpSpPr/>
          <p:nvPr/>
        </p:nvGrpSpPr>
        <p:grpSpPr>
          <a:xfrm>
            <a:off x="1101567" y="927778"/>
            <a:ext cx="4581004" cy="2505466"/>
            <a:chOff x="996836" y="731520"/>
            <a:chExt cx="4581004" cy="25054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C7A24F-DEBC-8345-AA9E-893A796F9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6" t="8990" r="8354" b="-807"/>
            <a:stretch/>
          </p:blipFill>
          <p:spPr>
            <a:xfrm>
              <a:off x="1097280" y="731520"/>
              <a:ext cx="4480560" cy="24688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D9C8185-705C-CF49-8BF1-0F1389A2BF9B}"/>
                </a:ext>
              </a:extLst>
            </p:cNvPr>
            <p:cNvSpPr txBox="1"/>
            <p:nvPr/>
          </p:nvSpPr>
          <p:spPr>
            <a:xfrm>
              <a:off x="3801979" y="1445964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2Ω</a:t>
              </a:r>
              <a:r>
                <a:rPr lang="en-US" sz="1200" baseline="-25000" dirty="0"/>
                <a:t>e</a:t>
              </a:r>
              <a:endParaRPr lang="en-US" sz="1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CDBEBE-DCE4-FC41-A0D7-539CC1E2F9F3}"/>
                </a:ext>
              </a:extLst>
            </p:cNvPr>
            <p:cNvSpPr txBox="1"/>
            <p:nvPr/>
          </p:nvSpPr>
          <p:spPr>
            <a:xfrm>
              <a:off x="4405726" y="1468787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3Ω</a:t>
              </a:r>
              <a:r>
                <a:rPr lang="en-US" sz="1200" baseline="-25000" dirty="0"/>
                <a:t>e</a:t>
              </a:r>
              <a:endParaRPr lang="en-US" sz="12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6D675C9-F1E0-E84F-A987-BE596F1CC851}"/>
                </a:ext>
              </a:extLst>
            </p:cNvPr>
            <p:cNvCxnSpPr/>
            <p:nvPr/>
          </p:nvCxnSpPr>
          <p:spPr>
            <a:xfrm>
              <a:off x="1563664" y="2791326"/>
              <a:ext cx="39595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D40DE9-42C2-354B-91D1-1BAC5E80D7EE}"/>
                </a:ext>
              </a:extLst>
            </p:cNvPr>
            <p:cNvSpPr txBox="1"/>
            <p:nvPr/>
          </p:nvSpPr>
          <p:spPr>
            <a:xfrm>
              <a:off x="3251828" y="2959987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X(cm)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69A1BF-CC6F-D44B-BCBF-20B8271D85BB}"/>
                </a:ext>
              </a:extLst>
            </p:cNvPr>
            <p:cNvSpPr txBox="1"/>
            <p:nvPr/>
          </p:nvSpPr>
          <p:spPr>
            <a:xfrm>
              <a:off x="996836" y="1607286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Y(cm)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59C9D73-77D7-294A-83E1-20EB9A33F25E}"/>
                </a:ext>
              </a:extLst>
            </p:cNvPr>
            <p:cNvCxnSpPr/>
            <p:nvPr/>
          </p:nvCxnSpPr>
          <p:spPr>
            <a:xfrm flipH="1" flipV="1">
              <a:off x="5037221" y="2470484"/>
              <a:ext cx="216568" cy="184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395D23D-C737-2D4A-A25C-093F17BD84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3941" y="1501975"/>
              <a:ext cx="3836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B70602-B72B-1A47-924F-B22299D2C36B}"/>
                </a:ext>
              </a:extLst>
            </p:cNvPr>
            <p:cNvSpPr txBox="1"/>
            <p:nvPr/>
          </p:nvSpPr>
          <p:spPr>
            <a:xfrm>
              <a:off x="4694019" y="1194924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  <a:r>
                <a:rPr lang="en-US" sz="1400" baseline="-25000" dirty="0"/>
                <a:t>0</a:t>
              </a:r>
              <a:r>
                <a:rPr lang="en-US" sz="1400" dirty="0"/>
                <a:t>+a</a:t>
              </a:r>
              <a:r>
                <a:rPr lang="en-US" sz="1400" baseline="-25000" dirty="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E0A186-E68E-324B-BEA3-68D8B624DA89}"/>
                </a:ext>
              </a:extLst>
            </p:cNvPr>
            <p:cNvSpPr txBox="1"/>
            <p:nvPr/>
          </p:nvSpPr>
          <p:spPr>
            <a:xfrm>
              <a:off x="3910189" y="2133203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  <a:r>
                <a:rPr lang="en-US" sz="1400" baseline="-25000" dirty="0"/>
                <a:t>0</a:t>
              </a:r>
              <a:r>
                <a:rPr lang="en-US" sz="1400" dirty="0"/>
                <a:t>-a</a:t>
              </a:r>
              <a:r>
                <a:rPr lang="en-US" sz="1400" baseline="-25000" dirty="0"/>
                <a:t>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F4FDEC-1F96-684E-B92C-A5149FD94020}"/>
              </a:ext>
            </a:extLst>
          </p:cNvPr>
          <p:cNvGrpSpPr/>
          <p:nvPr/>
        </p:nvGrpSpPr>
        <p:grpSpPr>
          <a:xfrm>
            <a:off x="514328" y="3355365"/>
            <a:ext cx="4149112" cy="3479691"/>
            <a:chOff x="514328" y="3355365"/>
            <a:chExt cx="4149112" cy="34796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2A6E08-4010-4F45-B88F-9E1B1019F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115" t="10380" r="9469" b="4979"/>
            <a:stretch/>
          </p:blipFill>
          <p:spPr>
            <a:xfrm>
              <a:off x="822960" y="3566160"/>
              <a:ext cx="3840480" cy="3108960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1FC377B-0670-C44F-AA08-F04DDC3C8B2A}"/>
                </a:ext>
              </a:extLst>
            </p:cNvPr>
            <p:cNvCxnSpPr>
              <a:cxnSpLocks/>
            </p:cNvCxnSpPr>
            <p:nvPr/>
          </p:nvCxnSpPr>
          <p:spPr>
            <a:xfrm>
              <a:off x="1270308" y="3622307"/>
              <a:ext cx="0" cy="2826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4FB746-FB7E-9F47-B02E-782EF614B4F5}"/>
                </a:ext>
              </a:extLst>
            </p:cNvPr>
            <p:cNvSpPr txBox="1"/>
            <p:nvPr/>
          </p:nvSpPr>
          <p:spPr>
            <a:xfrm>
              <a:off x="937525" y="3879896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2Ω</a:t>
              </a:r>
              <a:r>
                <a:rPr lang="en-US" sz="1200" baseline="-25000" dirty="0"/>
                <a:t>e</a:t>
              </a:r>
              <a:endParaRPr lang="en-US" sz="12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C766732-1DE3-7148-B5E5-FB15EE7482EE}"/>
                </a:ext>
              </a:extLst>
            </p:cNvPr>
            <p:cNvCxnSpPr>
              <a:cxnSpLocks/>
            </p:cNvCxnSpPr>
            <p:nvPr/>
          </p:nvCxnSpPr>
          <p:spPr>
            <a:xfrm>
              <a:off x="3966412" y="3622307"/>
              <a:ext cx="0" cy="2826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341766-0009-2A40-B8B5-489B75247334}"/>
                </a:ext>
              </a:extLst>
            </p:cNvPr>
            <p:cNvSpPr txBox="1"/>
            <p:nvPr/>
          </p:nvSpPr>
          <p:spPr>
            <a:xfrm>
              <a:off x="3910189" y="3879896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3Ω</a:t>
              </a:r>
              <a:r>
                <a:rPr lang="en-US" sz="1200" baseline="-25000" dirty="0"/>
                <a:t>e</a:t>
              </a:r>
              <a:endParaRPr lang="en-US" sz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3A2BBE-35DD-D545-857B-96CA67B1B429}"/>
                </a:ext>
              </a:extLst>
            </p:cNvPr>
            <p:cNvSpPr txBox="1"/>
            <p:nvPr/>
          </p:nvSpPr>
          <p:spPr>
            <a:xfrm>
              <a:off x="1444100" y="3562038"/>
              <a:ext cx="839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baseline="-25000" dirty="0"/>
                <a:t>e0</a:t>
              </a:r>
              <a:r>
                <a:rPr lang="en-US" sz="1200" dirty="0"/>
                <a:t> = 1 </a:t>
              </a:r>
              <a:r>
                <a:rPr lang="en-US" sz="1200" dirty="0" err="1"/>
                <a:t>keV</a:t>
              </a:r>
              <a:endParaRPr lang="en-US" sz="12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9BEF4D-78EA-B94D-84AF-22C73B8EA627}"/>
                </a:ext>
              </a:extLst>
            </p:cNvPr>
            <p:cNvSpPr txBox="1"/>
            <p:nvPr/>
          </p:nvSpPr>
          <p:spPr>
            <a:xfrm>
              <a:off x="2435717" y="4264012"/>
              <a:ext cx="956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</a:t>
              </a:r>
              <a:r>
                <a:rPr lang="en-US" sz="1200" baseline="-25000" dirty="0"/>
                <a:t>e0</a:t>
              </a:r>
              <a:r>
                <a:rPr lang="en-US" sz="1200" dirty="0"/>
                <a:t> = 5.5 </a:t>
              </a:r>
              <a:r>
                <a:rPr lang="en-US" sz="1200" dirty="0" err="1"/>
                <a:t>keV</a:t>
              </a:r>
              <a:endParaRPr lang="en-US" sz="12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16F6294-FDFE-4249-BC4D-0F89FE6744F9}"/>
                </a:ext>
              </a:extLst>
            </p:cNvPr>
            <p:cNvSpPr txBox="1"/>
            <p:nvPr/>
          </p:nvSpPr>
          <p:spPr>
            <a:xfrm>
              <a:off x="514328" y="3611609"/>
              <a:ext cx="380232" cy="308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1.0</a:t>
              </a:r>
            </a:p>
            <a:p>
              <a:pPr algn="ctr"/>
              <a:endParaRPr lang="en-US" sz="1050" dirty="0"/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0.8</a:t>
              </a:r>
            </a:p>
            <a:p>
              <a:pPr algn="ctr"/>
              <a:endParaRPr lang="en-US" sz="900" dirty="0"/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0.6</a:t>
              </a:r>
            </a:p>
            <a:p>
              <a:pPr algn="ctr"/>
              <a:endParaRPr lang="en-US" sz="1000" dirty="0"/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0.4</a:t>
              </a:r>
            </a:p>
            <a:p>
              <a:pPr algn="ctr"/>
              <a:endParaRPr lang="en-US" sz="900" dirty="0"/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0.2</a:t>
              </a:r>
            </a:p>
            <a:p>
              <a:pPr algn="ctr"/>
              <a:endParaRPr lang="en-US" sz="1100" dirty="0"/>
            </a:p>
            <a:p>
              <a:pPr algn="ctr"/>
              <a:endParaRPr lang="en-US" sz="1100" dirty="0"/>
            </a:p>
            <a:p>
              <a:pPr algn="ctr"/>
              <a:r>
                <a:rPr lang="en-US" sz="1200" dirty="0"/>
                <a:t>0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7E519F-68FA-1140-A8CE-8C239740C063}"/>
                </a:ext>
              </a:extLst>
            </p:cNvPr>
            <p:cNvSpPr txBox="1"/>
            <p:nvPr/>
          </p:nvSpPr>
          <p:spPr>
            <a:xfrm>
              <a:off x="537740" y="3355365"/>
              <a:ext cx="11322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Power (MW)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5E6714-706C-F24F-AE8E-25EE676BCC42}"/>
                </a:ext>
              </a:extLst>
            </p:cNvPr>
            <p:cNvSpPr txBox="1"/>
            <p:nvPr/>
          </p:nvSpPr>
          <p:spPr>
            <a:xfrm>
              <a:off x="4127485" y="3544723"/>
              <a:ext cx="4825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Start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B6AEDB-24FA-7A4D-B6C8-B632F0233522}"/>
                </a:ext>
              </a:extLst>
            </p:cNvPr>
            <p:cNvSpPr txBox="1"/>
            <p:nvPr/>
          </p:nvSpPr>
          <p:spPr>
            <a:xfrm>
              <a:off x="4073642" y="5470668"/>
              <a:ext cx="413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Exit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C32422-DEA0-C74B-A696-A66747738883}"/>
                </a:ext>
              </a:extLst>
            </p:cNvPr>
            <p:cNvSpPr txBox="1"/>
            <p:nvPr/>
          </p:nvSpPr>
          <p:spPr>
            <a:xfrm>
              <a:off x="2314873" y="6558057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R(cm)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E0F1BC-BF15-1746-BDD1-6AD2765426E0}"/>
              </a:ext>
            </a:extLst>
          </p:cNvPr>
          <p:cNvSpPr txBox="1"/>
          <p:nvPr/>
        </p:nvSpPr>
        <p:spPr>
          <a:xfrm>
            <a:off x="603546" y="48147"/>
            <a:ext cx="8119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KSTAR 2</a:t>
            </a:r>
            <a:r>
              <a:rPr lang="en-US" sz="2400" baseline="30000" dirty="0"/>
              <a:t>nd</a:t>
            </a:r>
            <a:r>
              <a:rPr lang="en-US" sz="2400" dirty="0"/>
              <a:t> Harmonic ECH might be attractive for plasma start-up</a:t>
            </a:r>
          </a:p>
          <a:p>
            <a:pPr algn="ctr"/>
            <a:r>
              <a:rPr lang="en-US" sz="2400" dirty="0"/>
              <a:t>Also for off-axis current drive and low li discharges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A8DE8D-E5A6-4042-8183-F412810A9274}"/>
              </a:ext>
            </a:extLst>
          </p:cNvPr>
          <p:cNvSpPr txBox="1"/>
          <p:nvPr/>
        </p:nvSpPr>
        <p:spPr>
          <a:xfrm>
            <a:off x="5015950" y="3306792"/>
            <a:ext cx="932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ECCD (KA)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C69DC-5EE9-E54C-95D8-972F80804E0E}"/>
              </a:ext>
            </a:extLst>
          </p:cNvPr>
          <p:cNvSpPr txBox="1"/>
          <p:nvPr/>
        </p:nvSpPr>
        <p:spPr>
          <a:xfrm>
            <a:off x="4757535" y="3677477"/>
            <a:ext cx="393056" cy="28315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40</a:t>
            </a:r>
          </a:p>
          <a:p>
            <a:endParaRPr lang="en-US" sz="900" dirty="0"/>
          </a:p>
          <a:p>
            <a:endParaRPr lang="en-US" sz="1400" dirty="0"/>
          </a:p>
          <a:p>
            <a:r>
              <a:rPr lang="en-US" sz="1600" dirty="0"/>
              <a:t>30</a:t>
            </a:r>
          </a:p>
          <a:p>
            <a:endParaRPr lang="en-US" sz="1400" dirty="0"/>
          </a:p>
          <a:p>
            <a:endParaRPr lang="en-US" sz="800" dirty="0"/>
          </a:p>
          <a:p>
            <a:r>
              <a:rPr lang="en-US" sz="1600" dirty="0"/>
              <a:t>20</a:t>
            </a:r>
          </a:p>
          <a:p>
            <a:endParaRPr lang="en-US" sz="1400" dirty="0"/>
          </a:p>
          <a:p>
            <a:endParaRPr lang="en-US" sz="1100" dirty="0"/>
          </a:p>
          <a:p>
            <a:r>
              <a:rPr lang="en-US" sz="1600" dirty="0"/>
              <a:t>10</a:t>
            </a:r>
          </a:p>
          <a:p>
            <a:endParaRPr lang="en-US" sz="1050" dirty="0"/>
          </a:p>
          <a:p>
            <a:endParaRPr lang="en-US" sz="1200" dirty="0"/>
          </a:p>
          <a:p>
            <a:r>
              <a:rPr lang="en-US" sz="1600" dirty="0"/>
              <a:t>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5E7AA2-BCCA-7D44-8A55-9B920C009EAB}"/>
              </a:ext>
            </a:extLst>
          </p:cNvPr>
          <p:cNvSpPr/>
          <p:nvPr/>
        </p:nvSpPr>
        <p:spPr>
          <a:xfrm>
            <a:off x="6887497" y="248189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 ~ 140 GHz</a:t>
            </a:r>
          </a:p>
        </p:txBody>
      </p:sp>
    </p:spTree>
    <p:extLst>
      <p:ext uri="{BB962C8B-B14F-4D97-AF65-F5344CB8AC3E}">
        <p14:creationId xmlns:p14="http://schemas.microsoft.com/office/powerpoint/2010/main" val="3556148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392B9-C52D-7143-8E54-79C9EDDC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847165"/>
            <a:ext cx="8737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Thank you!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With advance in theory/modeling and diagnostics, RF research has a significant near term opportunity for developing credible predictive capabilities!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There are nice PhD thesis opportunities as well!</a:t>
            </a:r>
          </a:p>
        </p:txBody>
      </p:sp>
    </p:spTree>
    <p:extLst>
      <p:ext uri="{BB962C8B-B14F-4D97-AF65-F5344CB8AC3E}">
        <p14:creationId xmlns:p14="http://schemas.microsoft.com/office/powerpoint/2010/main" val="253627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el Hosea c. 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12800"/>
            <a:ext cx="8128000" cy="521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7418" y="6195216"/>
            <a:ext cx="116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Circa 2016</a:t>
            </a:r>
          </a:p>
        </p:txBody>
      </p:sp>
    </p:spTree>
    <p:extLst>
      <p:ext uri="{BB962C8B-B14F-4D97-AF65-F5344CB8AC3E}">
        <p14:creationId xmlns:p14="http://schemas.microsoft.com/office/powerpoint/2010/main" val="339115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E14D2-4B3A-E941-91B2-89985C2E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62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200"/>
              </a:lnSpc>
            </a:pPr>
            <a:r>
              <a:rPr lang="en-US" dirty="0"/>
              <a:t>Plasma Wave or RF can transport energy across strong magnetic fields!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F979-3700-6D47-885A-3A12743AB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3" r="3694" b="12720"/>
          <a:stretch/>
        </p:blipFill>
        <p:spPr>
          <a:xfrm>
            <a:off x="6675075" y="1463040"/>
            <a:ext cx="192024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71F50-0DB4-104F-864D-B2F90DCE6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7359" r="5470" b="-386"/>
          <a:stretch/>
        </p:blipFill>
        <p:spPr>
          <a:xfrm>
            <a:off x="6675075" y="3931920"/>
            <a:ext cx="1920240" cy="2834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2E64B7-6D7A-9F48-BAF8-6F66436E0754}"/>
              </a:ext>
            </a:extLst>
          </p:cNvPr>
          <p:cNvSpPr/>
          <p:nvPr/>
        </p:nvSpPr>
        <p:spPr>
          <a:xfrm>
            <a:off x="6675075" y="3465871"/>
            <a:ext cx="315660" cy="33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0F52D0-7764-0F40-A4C3-0FB60159F061}"/>
              </a:ext>
            </a:extLst>
          </p:cNvPr>
          <p:cNvSpPr/>
          <p:nvPr/>
        </p:nvSpPr>
        <p:spPr>
          <a:xfrm>
            <a:off x="6675075" y="6231193"/>
            <a:ext cx="315660" cy="339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C8939-B0B2-4148-A2FA-BE731DC756A1}"/>
              </a:ext>
            </a:extLst>
          </p:cNvPr>
          <p:cNvSpPr txBox="1"/>
          <p:nvPr/>
        </p:nvSpPr>
        <p:spPr>
          <a:xfrm>
            <a:off x="7487715" y="928278"/>
            <a:ext cx="879280" cy="534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60"/>
              </a:lnSpc>
            </a:pPr>
            <a:r>
              <a:rPr lang="en-US" dirty="0"/>
              <a:t>NSTX-U</a:t>
            </a:r>
          </a:p>
          <a:p>
            <a:pPr algn="ctr">
              <a:lnSpc>
                <a:spcPts val="1660"/>
              </a:lnSpc>
            </a:pPr>
            <a:r>
              <a:rPr lang="en-US" dirty="0"/>
              <a:t>HHFW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9B573-1508-AB43-87D7-0FD111192164}"/>
              </a:ext>
            </a:extLst>
          </p:cNvPr>
          <p:cNvSpPr/>
          <p:nvPr/>
        </p:nvSpPr>
        <p:spPr>
          <a:xfrm>
            <a:off x="228880" y="1101530"/>
            <a:ext cx="632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Plasma waves are widely investigated since the time of Alfven in 1940’s in laboratory, space, and fusion plasmas.</a:t>
            </a:r>
            <a:r>
              <a:rPr lang="en-US" sz="20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274A6C-0B6C-FE42-B79D-70AE22E48BE7}"/>
              </a:ext>
            </a:extLst>
          </p:cNvPr>
          <p:cNvSpPr/>
          <p:nvPr/>
        </p:nvSpPr>
        <p:spPr>
          <a:xfrm>
            <a:off x="228880" y="1814783"/>
            <a:ext cx="6328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</a:t>
            </a:r>
            <a:r>
              <a:rPr lang="en-US" sz="2000" dirty="0"/>
              <a:t>Plasma waves  can interact with plasma particles (electrons or ions) at a given location and velocity so suited for heating plasmas to fusion temperatures and also to drive plasma currents.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9B2B9-FC73-AC44-AC40-E690822D5733}"/>
              </a:ext>
            </a:extLst>
          </p:cNvPr>
          <p:cNvSpPr/>
          <p:nvPr/>
        </p:nvSpPr>
        <p:spPr>
          <a:xfrm>
            <a:off x="228879" y="3148208"/>
            <a:ext cx="6446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</a:t>
            </a:r>
            <a:r>
              <a:rPr lang="en-US" sz="2000" dirty="0"/>
              <a:t>Waves are also known to play important roles, for example, in the NTM/TAE stabilization, impurity expulsion, energetic particles, plasma disruption physics..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8DACF-719F-B541-AA9B-7E6993ABAC8F}"/>
              </a:ext>
            </a:extLst>
          </p:cNvPr>
          <p:cNvSpPr/>
          <p:nvPr/>
        </p:nvSpPr>
        <p:spPr>
          <a:xfrm>
            <a:off x="228880" y="4171276"/>
            <a:ext cx="6328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</a:t>
            </a:r>
            <a:r>
              <a:rPr lang="en-US" sz="2000" dirty="0"/>
              <a:t>RF appears to be technically attractive for magnetic fusion reactor systems – steady-state, neutron, x-ray, tritium environment…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2AEC5-8B97-AE44-9441-44B6D3C16EBC}"/>
              </a:ext>
            </a:extLst>
          </p:cNvPr>
          <p:cNvSpPr/>
          <p:nvPr/>
        </p:nvSpPr>
        <p:spPr>
          <a:xfrm>
            <a:off x="228880" y="5109778"/>
            <a:ext cx="632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</a:t>
            </a:r>
            <a:r>
              <a:rPr lang="en-US" sz="2000" dirty="0"/>
              <a:t>RFs sources are largely developed.  High power 300 GHz gyrotrons for ECH in fusion reactor are being developed!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9E18C4-A96A-824F-BB3B-354B616FFDDF}"/>
              </a:ext>
            </a:extLst>
          </p:cNvPr>
          <p:cNvSpPr/>
          <p:nvPr/>
        </p:nvSpPr>
        <p:spPr>
          <a:xfrm>
            <a:off x="228880" y="5930601"/>
            <a:ext cx="632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457200"/>
            <a:r>
              <a:rPr lang="en-US" sz="2000" dirty="0">
                <a:ea typeface="Yu Mincho" panose="02020400000000000000" pitchFamily="18" charset="-128"/>
                <a:cs typeface="Times New Roman" pitchFamily="2" charset="0"/>
              </a:rPr>
              <a:t>•  </a:t>
            </a:r>
            <a:r>
              <a:rPr lang="en-US" sz="2000" dirty="0"/>
              <a:t>RFs transmission systems are relatively well developed – waveguide, bends, vacuum barrier,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CD4CE-0251-6544-A645-2CF9DD119916}"/>
              </a:ext>
            </a:extLst>
          </p:cNvPr>
          <p:cNvSpPr txBox="1"/>
          <p:nvPr/>
        </p:nvSpPr>
        <p:spPr>
          <a:xfrm>
            <a:off x="5844684" y="6247240"/>
            <a:ext cx="1542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Nicola </a:t>
            </a:r>
            <a:r>
              <a:rPr lang="en-US" dirty="0" err="1"/>
              <a:t>Bertelli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RF </a:t>
            </a:r>
            <a:r>
              <a:rPr lang="en-US" dirty="0" err="1"/>
              <a:t>SciDAC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0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0B5916-F11A-F745-A1BB-B881607EAC4C}"/>
              </a:ext>
            </a:extLst>
          </p:cNvPr>
          <p:cNvSpPr txBox="1"/>
          <p:nvPr/>
        </p:nvSpPr>
        <p:spPr>
          <a:xfrm>
            <a:off x="413702" y="58926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ICRF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F7CEC-2169-A547-8D19-4D30319306DD}"/>
              </a:ext>
            </a:extLst>
          </p:cNvPr>
          <p:cNvSpPr txBox="1"/>
          <p:nvPr/>
        </p:nvSpPr>
        <p:spPr>
          <a:xfrm>
            <a:off x="1787852" y="589265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HHFW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41EBB-15DC-E440-9018-6B8CE964AEFE}"/>
              </a:ext>
            </a:extLst>
          </p:cNvPr>
          <p:cNvSpPr txBox="1"/>
          <p:nvPr/>
        </p:nvSpPr>
        <p:spPr>
          <a:xfrm>
            <a:off x="3237481" y="589265"/>
            <a:ext cx="90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Helicon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B1245-3C99-2A45-B0F5-CA64C06056D2}"/>
              </a:ext>
            </a:extLst>
          </p:cNvPr>
          <p:cNvSpPr txBox="1"/>
          <p:nvPr/>
        </p:nvSpPr>
        <p:spPr>
          <a:xfrm>
            <a:off x="4931707" y="58926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LHCD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BA37F-32FF-0344-8547-D47B76E34007}"/>
              </a:ext>
            </a:extLst>
          </p:cNvPr>
          <p:cNvSpPr txBox="1"/>
          <p:nvPr/>
        </p:nvSpPr>
        <p:spPr>
          <a:xfrm>
            <a:off x="6411092" y="589265"/>
            <a:ext cx="56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868DF-23CB-2045-B0B1-62AD2F9922AB}"/>
              </a:ext>
            </a:extLst>
          </p:cNvPr>
          <p:cNvSpPr txBox="1"/>
          <p:nvPr/>
        </p:nvSpPr>
        <p:spPr>
          <a:xfrm>
            <a:off x="357115" y="2959143"/>
            <a:ext cx="7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232BC-CB51-7D45-8E25-313A841EAAA1}"/>
              </a:ext>
            </a:extLst>
          </p:cNvPr>
          <p:cNvSpPr txBox="1"/>
          <p:nvPr/>
        </p:nvSpPr>
        <p:spPr>
          <a:xfrm>
            <a:off x="473815" y="185348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4611B1-03DD-5B42-9A16-2CC348B396AC}"/>
              </a:ext>
            </a:extLst>
          </p:cNvPr>
          <p:cNvSpPr txBox="1"/>
          <p:nvPr/>
        </p:nvSpPr>
        <p:spPr>
          <a:xfrm>
            <a:off x="211467" y="1345451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ASDEX-U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F8D8F-A079-F745-B2DD-C50922C5F8F4}"/>
              </a:ext>
            </a:extLst>
          </p:cNvPr>
          <p:cNvSpPr txBox="1"/>
          <p:nvPr/>
        </p:nvSpPr>
        <p:spPr>
          <a:xfrm>
            <a:off x="1837149" y="503569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LAPD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FDAEF8-4166-5C48-8F90-893B895A718A}"/>
              </a:ext>
            </a:extLst>
          </p:cNvPr>
          <p:cNvSpPr txBox="1"/>
          <p:nvPr/>
        </p:nvSpPr>
        <p:spPr>
          <a:xfrm>
            <a:off x="3330680" y="2362703"/>
            <a:ext cx="75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KSTAR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C48EC-0095-9949-9B1F-407356143366}"/>
              </a:ext>
            </a:extLst>
          </p:cNvPr>
          <p:cNvSpPr txBox="1"/>
          <p:nvPr/>
        </p:nvSpPr>
        <p:spPr>
          <a:xfrm>
            <a:off x="3330680" y="13454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DIII-D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A874C-36E7-1047-AE75-59B47B31ACB1}"/>
              </a:ext>
            </a:extLst>
          </p:cNvPr>
          <p:cNvSpPr txBox="1"/>
          <p:nvPr/>
        </p:nvSpPr>
        <p:spPr>
          <a:xfrm>
            <a:off x="4886375" y="13454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DIII-D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AD4825-8BBA-7C4F-B1C7-6B349F342D67}"/>
              </a:ext>
            </a:extLst>
          </p:cNvPr>
          <p:cNvSpPr txBox="1"/>
          <p:nvPr/>
        </p:nvSpPr>
        <p:spPr>
          <a:xfrm>
            <a:off x="6322189" y="13454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DIII-D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B5D60-508A-DA4E-A21A-241BDE2F8F3D}"/>
              </a:ext>
            </a:extLst>
          </p:cNvPr>
          <p:cNvSpPr txBox="1"/>
          <p:nvPr/>
        </p:nvSpPr>
        <p:spPr>
          <a:xfrm>
            <a:off x="6269608" y="4066856"/>
            <a:ext cx="81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183607-6CA9-7F42-B5BA-C786D2E55EF8}"/>
              </a:ext>
            </a:extLst>
          </p:cNvPr>
          <p:cNvSpPr txBox="1"/>
          <p:nvPr/>
        </p:nvSpPr>
        <p:spPr>
          <a:xfrm>
            <a:off x="6244861" y="3069983"/>
            <a:ext cx="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JT-60SA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0E235D-A2C2-7540-A31E-43250C198055}"/>
              </a:ext>
            </a:extLst>
          </p:cNvPr>
          <p:cNvSpPr txBox="1"/>
          <p:nvPr/>
        </p:nvSpPr>
        <p:spPr>
          <a:xfrm>
            <a:off x="4931707" y="2379526"/>
            <a:ext cx="75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KSTAR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87609-D275-4449-B604-F19334636A61}"/>
              </a:ext>
            </a:extLst>
          </p:cNvPr>
          <p:cNvSpPr txBox="1"/>
          <p:nvPr/>
        </p:nvSpPr>
        <p:spPr>
          <a:xfrm>
            <a:off x="6312379" y="2587351"/>
            <a:ext cx="75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KSTAR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EC4D6-DA52-F341-9C97-22B2BADA90C5}"/>
              </a:ext>
            </a:extLst>
          </p:cNvPr>
          <p:cNvSpPr txBox="1"/>
          <p:nvPr/>
        </p:nvSpPr>
        <p:spPr>
          <a:xfrm>
            <a:off x="4931707" y="1853486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B266BA-C4D0-4A43-99C9-06C2CDB27DB3}"/>
              </a:ext>
            </a:extLst>
          </p:cNvPr>
          <p:cNvSpPr txBox="1"/>
          <p:nvPr/>
        </p:nvSpPr>
        <p:spPr>
          <a:xfrm>
            <a:off x="4931707" y="2959143"/>
            <a:ext cx="71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4AF9A-9B98-3F45-A8FC-614EEBC515D8}"/>
              </a:ext>
            </a:extLst>
          </p:cNvPr>
          <p:cNvSpPr txBox="1"/>
          <p:nvPr/>
        </p:nvSpPr>
        <p:spPr>
          <a:xfrm>
            <a:off x="6279015" y="5120765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NSTX-U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6836B-C649-474B-A02A-E5635D86512A}"/>
              </a:ext>
            </a:extLst>
          </p:cNvPr>
          <p:cNvSpPr txBox="1"/>
          <p:nvPr/>
        </p:nvSpPr>
        <p:spPr>
          <a:xfrm>
            <a:off x="4937286" y="4094352"/>
            <a:ext cx="68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TST-2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CE964-7529-9F4D-9157-9BEF2180D499}"/>
              </a:ext>
            </a:extLst>
          </p:cNvPr>
          <p:cNvSpPr txBox="1"/>
          <p:nvPr/>
        </p:nvSpPr>
        <p:spPr>
          <a:xfrm>
            <a:off x="7867175" y="589265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EBW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E7CC88-2353-0342-B024-B9CEA169EB33}"/>
              </a:ext>
            </a:extLst>
          </p:cNvPr>
          <p:cNvSpPr txBox="1"/>
          <p:nvPr/>
        </p:nvSpPr>
        <p:spPr>
          <a:xfrm>
            <a:off x="7492094" y="3989866"/>
            <a:ext cx="132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QUEST/LATE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7667FE-B5A0-AE40-9DE1-F92A7935815A}"/>
              </a:ext>
            </a:extLst>
          </p:cNvPr>
          <p:cNvSpPr txBox="1"/>
          <p:nvPr/>
        </p:nvSpPr>
        <p:spPr>
          <a:xfrm>
            <a:off x="6361591" y="4741952"/>
            <a:ext cx="6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ST-40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14078E-F03A-8149-B632-7DE2F36D2FD6}"/>
              </a:ext>
            </a:extLst>
          </p:cNvPr>
          <p:cNvSpPr txBox="1"/>
          <p:nvPr/>
        </p:nvSpPr>
        <p:spPr>
          <a:xfrm>
            <a:off x="7840020" y="4282241"/>
            <a:ext cx="6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ST-40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37E5F0-F1C5-CA41-955A-E8BB3C2BB058}"/>
              </a:ext>
            </a:extLst>
          </p:cNvPr>
          <p:cNvSpPr txBox="1"/>
          <p:nvPr/>
        </p:nvSpPr>
        <p:spPr>
          <a:xfrm>
            <a:off x="6172850" y="1742647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ASDEX-U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7C59BA-C54F-8A48-A836-995BE99ADDF1}"/>
              </a:ext>
            </a:extLst>
          </p:cNvPr>
          <p:cNvSpPr txBox="1"/>
          <p:nvPr/>
        </p:nvSpPr>
        <p:spPr>
          <a:xfrm>
            <a:off x="393311" y="2379526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EAST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F91606-C2D0-E148-9DCE-E515CA36A031}"/>
              </a:ext>
            </a:extLst>
          </p:cNvPr>
          <p:cNvCxnSpPr/>
          <p:nvPr/>
        </p:nvCxnSpPr>
        <p:spPr>
          <a:xfrm>
            <a:off x="0" y="395575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533D82C-957D-AF42-B87B-B5FB78CBC300}"/>
              </a:ext>
            </a:extLst>
          </p:cNvPr>
          <p:cNvSpPr txBox="1"/>
          <p:nvPr/>
        </p:nvSpPr>
        <p:spPr>
          <a:xfrm>
            <a:off x="2761934" y="3471159"/>
            <a:ext cx="113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Tokamaks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FA9234-BBD1-1E49-9B90-76D150E885EF}"/>
              </a:ext>
            </a:extLst>
          </p:cNvPr>
          <p:cNvSpPr txBox="1"/>
          <p:nvPr/>
        </p:nvSpPr>
        <p:spPr>
          <a:xfrm>
            <a:off x="3024314" y="3924301"/>
            <a:ext cx="48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STs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F8C09A-CF52-D84D-BAC8-40151901E807}"/>
              </a:ext>
            </a:extLst>
          </p:cNvPr>
          <p:cNvCxnSpPr/>
          <p:nvPr/>
        </p:nvCxnSpPr>
        <p:spPr>
          <a:xfrm>
            <a:off x="5996" y="62645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58EA94-0934-1A4A-9A38-76DBBA5C739F}"/>
              </a:ext>
            </a:extLst>
          </p:cNvPr>
          <p:cNvSpPr txBox="1"/>
          <p:nvPr/>
        </p:nvSpPr>
        <p:spPr>
          <a:xfrm>
            <a:off x="64270" y="-21469"/>
            <a:ext cx="9049785" cy="689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2800" b="1" dirty="0"/>
              <a:t>Many RF facilities around world present and future (Partial)</a:t>
            </a:r>
          </a:p>
          <a:p>
            <a:pPr algn="ctr">
              <a:lnSpc>
                <a:spcPts val="2260"/>
              </a:lnSpc>
            </a:pPr>
            <a:r>
              <a:rPr lang="en-US" sz="2400" b="1" dirty="0">
                <a:solidFill>
                  <a:srgbClr val="FF0000"/>
                </a:solidFill>
              </a:rPr>
              <a:t>We should take advantage of those facilities to advance physics!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315DF6-9A44-1142-932C-7BEF3BAEDE69}"/>
              </a:ext>
            </a:extLst>
          </p:cNvPr>
          <p:cNvSpPr txBox="1"/>
          <p:nvPr/>
        </p:nvSpPr>
        <p:spPr>
          <a:xfrm>
            <a:off x="1786655" y="476486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</a:rPr>
              <a:t>Linear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E27303-BC9A-D94C-B82F-F85E051EE6D5}"/>
              </a:ext>
            </a:extLst>
          </p:cNvPr>
          <p:cNvCxnSpPr/>
          <p:nvPr/>
        </p:nvCxnSpPr>
        <p:spPr>
          <a:xfrm>
            <a:off x="-38248" y="5515277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D231E2C-60FD-534F-BC4E-6481893742F7}"/>
              </a:ext>
            </a:extLst>
          </p:cNvPr>
          <p:cNvSpPr txBox="1"/>
          <p:nvPr/>
        </p:nvSpPr>
        <p:spPr>
          <a:xfrm>
            <a:off x="419313" y="3495939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75AAE0-F517-F444-A9F2-E5920F3A4B7C}"/>
              </a:ext>
            </a:extLst>
          </p:cNvPr>
          <p:cNvSpPr txBox="1"/>
          <p:nvPr/>
        </p:nvSpPr>
        <p:spPr>
          <a:xfrm>
            <a:off x="6396120" y="353330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7474B6-D6F7-784D-9ED4-F14C1A1FCE76}"/>
              </a:ext>
            </a:extLst>
          </p:cNvPr>
          <p:cNvSpPr txBox="1"/>
          <p:nvPr/>
        </p:nvSpPr>
        <p:spPr>
          <a:xfrm>
            <a:off x="2818822" y="5527014"/>
            <a:ext cx="129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bg2">
                    <a:lumMod val="10000"/>
                  </a:schemeClr>
                </a:solidFill>
              </a:rPr>
              <a:t>Stellarators</a:t>
            </a:r>
            <a:endParaRPr lang="en-US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C8339A-5DAE-6644-BC74-9395A361FFC6}"/>
              </a:ext>
            </a:extLst>
          </p:cNvPr>
          <p:cNvSpPr txBox="1"/>
          <p:nvPr/>
        </p:nvSpPr>
        <p:spPr>
          <a:xfrm>
            <a:off x="6407341" y="564989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LHD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07C2AE-20DE-7741-A0B1-5F506D6C1CA9}"/>
              </a:ext>
            </a:extLst>
          </p:cNvPr>
          <p:cNvSpPr txBox="1"/>
          <p:nvPr/>
        </p:nvSpPr>
        <p:spPr>
          <a:xfrm>
            <a:off x="6343221" y="60078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W7-X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F885F1-5E35-3F41-9210-52BC40BA0BBA}"/>
              </a:ext>
            </a:extLst>
          </p:cNvPr>
          <p:cNvSpPr txBox="1"/>
          <p:nvPr/>
        </p:nvSpPr>
        <p:spPr>
          <a:xfrm>
            <a:off x="415786" y="567938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LHD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D8CE9E-1FD6-1C40-AFA5-E61A255E2A0A}"/>
              </a:ext>
            </a:extLst>
          </p:cNvPr>
          <p:cNvSpPr txBox="1"/>
          <p:nvPr/>
        </p:nvSpPr>
        <p:spPr>
          <a:xfrm>
            <a:off x="7765837" y="5147269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NSTX-U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25142D-D086-8042-87B6-F076522C7342}"/>
              </a:ext>
            </a:extLst>
          </p:cNvPr>
          <p:cNvSpPr txBox="1"/>
          <p:nvPr/>
        </p:nvSpPr>
        <p:spPr>
          <a:xfrm>
            <a:off x="7807190" y="4565529"/>
            <a:ext cx="150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Urania</a:t>
            </a:r>
            <a:endParaRPr lang="en-US" dirty="0">
              <a:solidFill>
                <a:schemeClr val="accent1"/>
              </a:solidFill>
              <a:latin typeface="Symbol" pitchFamily="2" charset="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B63A4E-B585-FA4F-863D-A08425B4D604}"/>
              </a:ext>
            </a:extLst>
          </p:cNvPr>
          <p:cNvSpPr txBox="1"/>
          <p:nvPr/>
        </p:nvSpPr>
        <p:spPr>
          <a:xfrm>
            <a:off x="366414" y="6115146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W7-X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C0FAF5-4323-A54A-98C1-7E5DDBC28AFF}"/>
              </a:ext>
            </a:extLst>
          </p:cNvPr>
          <p:cNvSpPr txBox="1"/>
          <p:nvPr/>
        </p:nvSpPr>
        <p:spPr>
          <a:xfrm>
            <a:off x="1744314" y="4122116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NSTX-U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B40A13-0421-014D-B1BF-94DED72C4434}"/>
              </a:ext>
            </a:extLst>
          </p:cNvPr>
          <p:cNvSpPr txBox="1"/>
          <p:nvPr/>
        </p:nvSpPr>
        <p:spPr>
          <a:xfrm>
            <a:off x="196335" y="4130438"/>
            <a:ext cx="122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GLOBUS-M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896138D-3E1F-CF4C-8E74-BBA497341330}"/>
              </a:ext>
            </a:extLst>
          </p:cNvPr>
          <p:cNvSpPr txBox="1"/>
          <p:nvPr/>
        </p:nvSpPr>
        <p:spPr>
          <a:xfrm>
            <a:off x="4723690" y="4546077"/>
            <a:ext cx="122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GLOBUS-M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B75B15F-489C-C041-BE47-ECE5526B2D0A}"/>
              </a:ext>
            </a:extLst>
          </p:cNvPr>
          <p:cNvSpPr txBox="1"/>
          <p:nvPr/>
        </p:nvSpPr>
        <p:spPr>
          <a:xfrm>
            <a:off x="6352960" y="2123434"/>
            <a:ext cx="54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TCV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8CC9EF-A39F-E745-8C9F-3D07B07C978E}"/>
              </a:ext>
            </a:extLst>
          </p:cNvPr>
          <p:cNvSpPr txBox="1"/>
          <p:nvPr/>
        </p:nvSpPr>
        <p:spPr>
          <a:xfrm>
            <a:off x="6338882" y="4412776"/>
            <a:ext cx="64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08DB31-864F-F242-BB82-C1B07337F93A}"/>
              </a:ext>
            </a:extLst>
          </p:cNvPr>
          <p:cNvSpPr txBox="1"/>
          <p:nvPr/>
        </p:nvSpPr>
        <p:spPr>
          <a:xfrm>
            <a:off x="315814" y="4594418"/>
            <a:ext cx="87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NSTX-U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595FD-5D72-E246-A4AF-29AB2CEDB8AE}"/>
              </a:ext>
            </a:extLst>
          </p:cNvPr>
          <p:cNvSpPr txBox="1"/>
          <p:nvPr/>
        </p:nvSpPr>
        <p:spPr>
          <a:xfrm>
            <a:off x="461792" y="89999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C35339-48C7-0F47-8F01-0413F1B2F694}"/>
              </a:ext>
            </a:extLst>
          </p:cNvPr>
          <p:cNvSpPr txBox="1"/>
          <p:nvPr/>
        </p:nvSpPr>
        <p:spPr>
          <a:xfrm>
            <a:off x="1701727" y="899990"/>
            <a:ext cx="9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few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642A27-D50F-3949-A445-A49E5DAC1BA1}"/>
              </a:ext>
            </a:extLst>
          </p:cNvPr>
          <p:cNvSpPr txBox="1"/>
          <p:nvPr/>
        </p:nvSpPr>
        <p:spPr>
          <a:xfrm>
            <a:off x="3224440" y="89999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10s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92390E-4DFC-F746-90EF-EC0455DFCFEE}"/>
              </a:ext>
            </a:extLst>
          </p:cNvPr>
          <p:cNvSpPr txBox="1"/>
          <p:nvPr/>
        </p:nvSpPr>
        <p:spPr>
          <a:xfrm>
            <a:off x="6374556" y="89999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B1D766-795D-3B41-8239-7084AB619F0C}"/>
              </a:ext>
            </a:extLst>
          </p:cNvPr>
          <p:cNvSpPr txBox="1"/>
          <p:nvPr/>
        </p:nvSpPr>
        <p:spPr>
          <a:xfrm>
            <a:off x="7891925" y="89999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D038AB-8151-7740-AC56-926F97A47AF8}"/>
              </a:ext>
            </a:extLst>
          </p:cNvPr>
          <p:cNvSpPr txBox="1"/>
          <p:nvPr/>
        </p:nvSpPr>
        <p:spPr>
          <a:xfrm>
            <a:off x="4814484" y="89999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(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0.5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EAE5CB-28E9-7045-9664-8EB78AA73571}"/>
              </a:ext>
            </a:extLst>
          </p:cNvPr>
          <p:cNvCxnSpPr/>
          <p:nvPr/>
        </p:nvCxnSpPr>
        <p:spPr>
          <a:xfrm>
            <a:off x="1581" y="132578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AFA3FE8-02DC-A845-9C17-A95A0D0810AE}"/>
              </a:ext>
            </a:extLst>
          </p:cNvPr>
          <p:cNvSpPr txBox="1"/>
          <p:nvPr/>
        </p:nvSpPr>
        <p:spPr>
          <a:xfrm>
            <a:off x="6427443" y="6338192"/>
            <a:ext cx="55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HSX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142CB3-5DBE-7444-9B54-35A23BCA22E1}"/>
              </a:ext>
            </a:extLst>
          </p:cNvPr>
          <p:cNvSpPr txBox="1"/>
          <p:nvPr/>
        </p:nvSpPr>
        <p:spPr>
          <a:xfrm>
            <a:off x="7875039" y="4874748"/>
            <a:ext cx="71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LTX-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3014B9-42D4-964C-9132-FE46C057A6A6}"/>
              </a:ext>
            </a:extLst>
          </p:cNvPr>
          <p:cNvSpPr/>
          <p:nvPr/>
        </p:nvSpPr>
        <p:spPr>
          <a:xfrm>
            <a:off x="211467" y="4473266"/>
            <a:ext cx="1007520" cy="611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5CD8A6C-FB9B-134E-BC0B-5E6A21775756}"/>
              </a:ext>
            </a:extLst>
          </p:cNvPr>
          <p:cNvSpPr/>
          <p:nvPr/>
        </p:nvSpPr>
        <p:spPr>
          <a:xfrm>
            <a:off x="1659983" y="4002102"/>
            <a:ext cx="1007520" cy="611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8F70AD9-EC5C-8546-99EE-6EF5769C9899}"/>
              </a:ext>
            </a:extLst>
          </p:cNvPr>
          <p:cNvSpPr/>
          <p:nvPr/>
        </p:nvSpPr>
        <p:spPr>
          <a:xfrm>
            <a:off x="6172514" y="4975142"/>
            <a:ext cx="1007520" cy="611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BD62A5B-0929-E747-B981-E7E11F7C73A3}"/>
              </a:ext>
            </a:extLst>
          </p:cNvPr>
          <p:cNvSpPr/>
          <p:nvPr/>
        </p:nvSpPr>
        <p:spPr>
          <a:xfrm>
            <a:off x="7680072" y="4844169"/>
            <a:ext cx="1007520" cy="388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9E5D7A0-56E6-154C-8860-B78C1AD4B9EF}"/>
              </a:ext>
            </a:extLst>
          </p:cNvPr>
          <p:cNvSpPr/>
          <p:nvPr/>
        </p:nvSpPr>
        <p:spPr>
          <a:xfrm>
            <a:off x="7713204" y="5168846"/>
            <a:ext cx="1007520" cy="388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6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30B2-6DDA-7B46-B74D-878A5436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JET ICRF to control W accumulation in plasma 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0327B-CE6D-184B-BB67-B6F9BF86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1589088"/>
            <a:ext cx="9144000" cy="25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6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17682B-546F-E442-B439-8A260E34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215"/>
            <a:ext cx="9144000" cy="585788"/>
          </a:xfrm>
        </p:spPr>
        <p:txBody>
          <a:bodyPr>
            <a:noAutofit/>
          </a:bodyPr>
          <a:lstStyle/>
          <a:p>
            <a:r>
              <a:rPr kumimoji="1" lang="en-US" altLang="zh-CN" sz="3200" dirty="0"/>
              <a:t>EAST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capabilities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facilitate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extend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high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performance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to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true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steady-state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operation</a:t>
            </a:r>
            <a:r>
              <a:rPr kumimoji="1" lang="zh-CN" altLang="en-US" sz="3200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A1CB09-C9FA-7746-923F-4BAE3C57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06" y="1504788"/>
            <a:ext cx="2950458" cy="19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C93B8E86-EB17-794A-823B-D54A45B0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116" y="1610315"/>
            <a:ext cx="5321390" cy="4016468"/>
          </a:xfrm>
        </p:spPr>
        <p:txBody>
          <a:bodyPr>
            <a:normAutofit/>
          </a:bodyPr>
          <a:lstStyle/>
          <a:p>
            <a:pPr>
              <a:lnSpc>
                <a:spcPts val="1900"/>
              </a:lnSpc>
            </a:pPr>
            <a:r>
              <a:rPr lang="en-US" altLang="zh-CN" sz="2800" dirty="0"/>
              <a:t>LHCD 4+6 MW</a:t>
            </a:r>
            <a:r>
              <a:rPr lang="zh-CN" altLang="en-US" sz="2800" dirty="0"/>
              <a:t>（</a:t>
            </a:r>
            <a:r>
              <a:rPr lang="en-US" altLang="zh-CN" sz="2800" dirty="0"/>
              <a:t>2.45/4.6GHz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 lvl="1">
              <a:lnSpc>
                <a:spcPts val="1900"/>
              </a:lnSpc>
            </a:pPr>
            <a:r>
              <a:rPr lang="en-US" altLang="zh-CN" sz="2400" dirty="0"/>
              <a:t>Fast Electron Source/Edge Current Drive /Profile</a:t>
            </a:r>
          </a:p>
          <a:p>
            <a:pPr marL="457200" lvl="1" indent="0">
              <a:lnSpc>
                <a:spcPts val="1900"/>
              </a:lnSpc>
              <a:buNone/>
            </a:pPr>
            <a:endParaRPr lang="en-US" altLang="zh-CN" sz="2400" dirty="0"/>
          </a:p>
          <a:p>
            <a:pPr>
              <a:lnSpc>
                <a:spcPts val="1900"/>
              </a:lnSpc>
            </a:pPr>
            <a:r>
              <a:rPr lang="en-US" altLang="zh-CN" sz="2800" dirty="0"/>
              <a:t>ICRH 6+6 MW </a:t>
            </a:r>
            <a:r>
              <a:rPr lang="zh-CN" altLang="en-US" sz="2800" dirty="0"/>
              <a:t>（</a:t>
            </a:r>
            <a:r>
              <a:rPr lang="en-US" altLang="zh-CN" sz="2800" dirty="0"/>
              <a:t>25-75MHz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 lvl="1">
              <a:lnSpc>
                <a:spcPts val="1900"/>
              </a:lnSpc>
            </a:pPr>
            <a:r>
              <a:rPr lang="en-US" altLang="zh-CN" sz="2400" dirty="0"/>
              <a:t>Ion and Electron Heating Central Current Drive</a:t>
            </a:r>
          </a:p>
          <a:p>
            <a:pPr marL="457200" lvl="1" indent="0">
              <a:lnSpc>
                <a:spcPts val="1900"/>
              </a:lnSpc>
              <a:buNone/>
            </a:pPr>
            <a:endParaRPr lang="en-US" altLang="zh-CN" sz="2400" dirty="0"/>
          </a:p>
          <a:p>
            <a:pPr>
              <a:lnSpc>
                <a:spcPts val="1900"/>
              </a:lnSpc>
            </a:pPr>
            <a:r>
              <a:rPr lang="en-US" altLang="zh-CN" sz="2800" dirty="0"/>
              <a:t>ECRH 1+</a:t>
            </a:r>
            <a:r>
              <a:rPr lang="en-US" altLang="zh-CN" sz="2800" dirty="0">
                <a:solidFill>
                  <a:srgbClr val="FF0000"/>
                </a:solidFill>
              </a:rPr>
              <a:t>1</a:t>
            </a:r>
            <a:r>
              <a:rPr lang="en-US" altLang="zh-CN" sz="2800" dirty="0"/>
              <a:t>(4) MW (140GHz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 lvl="1">
              <a:lnSpc>
                <a:spcPts val="1900"/>
              </a:lnSpc>
            </a:pPr>
            <a:r>
              <a:rPr lang="en-US" altLang="zh-CN" sz="2400" dirty="0"/>
              <a:t>Electron heating/Steering mirror, j</a:t>
            </a:r>
            <a:r>
              <a:rPr lang="el-GR" altLang="zh-CN" sz="2400" baseline="-25000" dirty="0" err="1"/>
              <a:t>ϕ</a:t>
            </a:r>
            <a:r>
              <a:rPr lang="el-GR" altLang="zh-CN" sz="2400" dirty="0"/>
              <a:t> </a:t>
            </a:r>
            <a:r>
              <a:rPr lang="en-US" altLang="zh-CN" sz="2400" dirty="0"/>
              <a:t>tailoring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0DA273-07CC-6847-81F9-46B848286E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7993" r="18436" b="4953"/>
          <a:stretch/>
        </p:blipFill>
        <p:spPr bwMode="auto">
          <a:xfrm>
            <a:off x="2481799" y="3495743"/>
            <a:ext cx="1036012" cy="1625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9926295-D88C-F647-984B-0E496F3C1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9" y="3618549"/>
            <a:ext cx="1489178" cy="152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16ACA87-44C9-FA4D-B3BB-5BCAB7BEFAFC}"/>
              </a:ext>
            </a:extLst>
          </p:cNvPr>
          <p:cNvSpPr/>
          <p:nvPr/>
        </p:nvSpPr>
        <p:spPr>
          <a:xfrm>
            <a:off x="1785907" y="5033486"/>
            <a:ext cx="2217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rgbClr val="FF0000"/>
                </a:solidFill>
                <a:latin typeface="+mj-lt"/>
                <a:ea typeface="宋体" charset="-122"/>
              </a:rPr>
              <a:t>New 4.6GHz LHW W guide limiter</a:t>
            </a:r>
          </a:p>
          <a:p>
            <a:pPr algn="ctr">
              <a:defRPr/>
            </a:pPr>
            <a:r>
              <a:rPr lang="en-US" altLang="zh-CN" b="1" dirty="0">
                <a:solidFill>
                  <a:srgbClr val="FF0000"/>
                </a:solidFill>
                <a:latin typeface="+mj-lt"/>
                <a:ea typeface="宋体" charset="-122"/>
              </a:rPr>
              <a:t>P</a:t>
            </a:r>
            <a:r>
              <a:rPr lang="en-US" altLang="zh-CN" b="1" baseline="-25000" dirty="0">
                <a:solidFill>
                  <a:srgbClr val="FF0000"/>
                </a:solidFill>
                <a:latin typeface="+mj-lt"/>
                <a:ea typeface="宋体" charset="-122"/>
              </a:rPr>
              <a:t>in-Max</a:t>
            </a:r>
            <a:r>
              <a:rPr lang="en-US" altLang="zh-CN" b="1" dirty="0">
                <a:solidFill>
                  <a:srgbClr val="FF0000"/>
                </a:solidFill>
                <a:latin typeface="+mj-lt"/>
                <a:ea typeface="宋体" charset="-122"/>
              </a:rPr>
              <a:t>~3.5MW</a:t>
            </a:r>
            <a:endParaRPr lang="zh-CN" altLang="en-US" b="1" dirty="0">
              <a:solidFill>
                <a:srgbClr val="FF0000"/>
              </a:solidFill>
              <a:latin typeface="+mj-lt"/>
              <a:ea typeface="宋体" charset="-122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AF8F2A6-84E8-5241-969D-84D29DA8A142}"/>
              </a:ext>
            </a:extLst>
          </p:cNvPr>
          <p:cNvSpPr txBox="1"/>
          <p:nvPr/>
        </p:nvSpPr>
        <p:spPr>
          <a:xfrm>
            <a:off x="696658" y="1604141"/>
            <a:ext cx="2664296" cy="40011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2000" b="1" dirty="0">
                <a:solidFill>
                  <a:schemeClr val="bg2"/>
                </a:solidFill>
              </a:rPr>
              <a:t>ITER-like W/Cu </a:t>
            </a:r>
            <a:r>
              <a:rPr lang="en-US" altLang="zh-CN" sz="2000" b="1" dirty="0" err="1">
                <a:solidFill>
                  <a:schemeClr val="bg2"/>
                </a:solidFill>
              </a:rPr>
              <a:t>divertor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3F8CEF88-1881-8F44-AAF3-04AA06203C31}"/>
              </a:ext>
            </a:extLst>
          </p:cNvPr>
          <p:cNvSpPr txBox="1"/>
          <p:nvPr/>
        </p:nvSpPr>
        <p:spPr>
          <a:xfrm>
            <a:off x="660654" y="2614196"/>
            <a:ext cx="2736304" cy="70788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TZM/Cu FW</a:t>
            </a:r>
          </a:p>
          <a:p>
            <a:pPr algn="ctr"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C/Cu FW-NBI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49293F-7924-C64B-982E-6647ECAF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020"/>
            <a:ext cx="9144000" cy="5213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A7B12B-6683-124C-B7C8-87FB6D5D741F}"/>
              </a:ext>
            </a:extLst>
          </p:cNvPr>
          <p:cNvSpPr txBox="1"/>
          <p:nvPr/>
        </p:nvSpPr>
        <p:spPr>
          <a:xfrm>
            <a:off x="1738820" y="0"/>
            <a:ext cx="5666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KSTAR has a multiple RF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B90E0-428C-4940-8EFA-192758D8133D}"/>
              </a:ext>
            </a:extLst>
          </p:cNvPr>
          <p:cNvSpPr txBox="1"/>
          <p:nvPr/>
        </p:nvSpPr>
        <p:spPr>
          <a:xfrm>
            <a:off x="292892" y="6035979"/>
            <a:ext cx="855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Helicon collaboration is on-going but ECH could be also a logical option as PPPL has built launchers for ECH in the past.</a:t>
            </a:r>
          </a:p>
        </p:txBody>
      </p:sp>
    </p:spTree>
    <p:extLst>
      <p:ext uri="{BB962C8B-B14F-4D97-AF65-F5344CB8AC3E}">
        <p14:creationId xmlns:p14="http://schemas.microsoft.com/office/powerpoint/2010/main" val="88848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B54-EF9B-2849-A628-EE4DD90D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100"/>
              </a:lnSpc>
            </a:pPr>
            <a:r>
              <a:rPr lang="en-US" dirty="0"/>
              <a:t>WEST has a significant RF capability but with relatively few </a:t>
            </a:r>
            <a:r>
              <a:rPr lang="en-US" dirty="0" err="1"/>
              <a:t>rf</a:t>
            </a:r>
            <a:r>
              <a:rPr lang="en-US" dirty="0"/>
              <a:t> researchers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65C4C-53DA-B34B-9B71-02517FC23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87"/>
            <a:ext cx="9144000" cy="520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311C2-C6A3-2D42-BE8F-8259A6A35674}"/>
              </a:ext>
            </a:extLst>
          </p:cNvPr>
          <p:cNvSpPr txBox="1"/>
          <p:nvPr/>
        </p:nvSpPr>
        <p:spPr>
          <a:xfrm>
            <a:off x="2459" y="6129639"/>
            <a:ext cx="9141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PPPL already has a research grant for x-ray camera on WEST. </a:t>
            </a:r>
          </a:p>
          <a:p>
            <a:r>
              <a:rPr lang="en-US" dirty="0"/>
              <a:t>• A logical synergy with the LHCD research.  Exploratory discussions on RF collaboration started. </a:t>
            </a:r>
          </a:p>
        </p:txBody>
      </p:sp>
    </p:spTree>
    <p:extLst>
      <p:ext uri="{BB962C8B-B14F-4D97-AF65-F5344CB8AC3E}">
        <p14:creationId xmlns:p14="http://schemas.microsoft.com/office/powerpoint/2010/main" val="2175754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14694</TotalTime>
  <Words>1873</Words>
  <Application>Microsoft Macintosh PowerPoint</Application>
  <PresentationFormat>On-screen Show (4:3)</PresentationFormat>
  <Paragraphs>447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ＭＳ Ｐゴシック</vt:lpstr>
      <vt:lpstr>ＭＳ Ｐゴシック</vt:lpstr>
      <vt:lpstr>宋体</vt:lpstr>
      <vt:lpstr>Yu Mincho</vt:lpstr>
      <vt:lpstr>Arial</vt:lpstr>
      <vt:lpstr>Calibri</vt:lpstr>
      <vt:lpstr>Helvetica</vt:lpstr>
      <vt:lpstr>Symbol</vt:lpstr>
      <vt:lpstr>Times New Roman</vt:lpstr>
      <vt:lpstr>Office Theme</vt:lpstr>
      <vt:lpstr>PowerPoint Presentation</vt:lpstr>
      <vt:lpstr>Joel Hosea</vt:lpstr>
      <vt:lpstr>PowerPoint Presentation</vt:lpstr>
      <vt:lpstr>Plasma Wave or RF can transport energy across strong magnetic fields!</vt:lpstr>
      <vt:lpstr>PowerPoint Presentation</vt:lpstr>
      <vt:lpstr>JET ICRF to control W accumulation in plasma core</vt:lpstr>
      <vt:lpstr>EAST capabilities facilitate to extend high performance to true steady-state operation </vt:lpstr>
      <vt:lpstr>PowerPoint Presentation</vt:lpstr>
      <vt:lpstr>WEST has a significant RF capability but with relatively few rf researchers</vt:lpstr>
      <vt:lpstr>PowerPoint Presentation</vt:lpstr>
      <vt:lpstr>PowerPoint Presentation</vt:lpstr>
      <vt:lpstr>There are however RF-related issues needs resolution for fusion reactor applications</vt:lpstr>
      <vt:lpstr>NSTX High Harmonic Fast Wave Heating Produced High Te and High Non-Inductive Fraction Discharges</vt:lpstr>
      <vt:lpstr>PowerPoint Presentation</vt:lpstr>
      <vt:lpstr>PowerPoint Presentation</vt:lpstr>
      <vt:lpstr>PPPL RF SciDAC activities (con’t)</vt:lpstr>
      <vt:lpstr>Helicon wave excitation and propagation investigated NSTX-U HHFW 2D Model Extended to KSTAR Helicon in 2D</vt:lpstr>
      <vt:lpstr>PowerPoint Presentation</vt:lpstr>
      <vt:lpstr>QUEST ECH Start-up produced Ip = 86 kA with 230 kW    2nd Harmonic scenario attractive due to higher accessible density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Atomics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Joel C. Hosea</dc:title>
  <dc:creator>Robert Pinsker</dc:creator>
  <cp:lastModifiedBy>Masayuki Ono</cp:lastModifiedBy>
  <cp:revision>66</cp:revision>
  <dcterms:created xsi:type="dcterms:W3CDTF">2018-08-31T15:59:28Z</dcterms:created>
  <dcterms:modified xsi:type="dcterms:W3CDTF">2019-04-22T17:11:21Z</dcterms:modified>
</cp:coreProperties>
</file>