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1217" r:id="rId2"/>
    <p:sldId id="1517" r:id="rId3"/>
    <p:sldId id="1445" r:id="rId4"/>
    <p:sldId id="1510" r:id="rId5"/>
    <p:sldId id="1511" r:id="rId6"/>
    <p:sldId id="1513" r:id="rId7"/>
    <p:sldId id="1514" r:id="rId8"/>
    <p:sldId id="1515" r:id="rId9"/>
    <p:sldId id="1516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674"/>
  </p:normalViewPr>
  <p:slideViewPr>
    <p:cSldViewPr>
      <p:cViewPr varScale="1">
        <p:scale>
          <a:sx n="124" d="100"/>
          <a:sy n="124" d="100"/>
        </p:scale>
        <p:origin x="1968" y="16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5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848" y="-8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8541715-C494-244F-99CD-5E8BA22CDF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defTabSz="967442" eaLnBrk="1" hangingPunct="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413C07B-B4A9-2542-BD27-062E8F45D6B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algn="r" defTabSz="967442" eaLnBrk="1" hangingPunct="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6DF20B7-913D-3E42-9C38-AA88702592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defTabSz="967442" eaLnBrk="1" hangingPunct="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A7DA7B6-D8AA-5A48-B611-E9DC4C077C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b="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AA7D48-FBAD-354B-B0F7-F26392944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FE7E348-C1B7-6447-9A9A-8314759980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0498565-ED2F-9046-A7EB-CB53B70BBE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262021C-F1E4-BD4A-AD5C-21D79AE3C5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B130CBE3-FD91-8941-A65B-2ACB664623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95813"/>
            <a:ext cx="53816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4D252607-BD07-0D4C-9C13-3CCA619C71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225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45E8B296-4454-D44A-97BA-84E966EA8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1225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b="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420430-2083-A64C-A1DC-00B0BB5EC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6A98340A-7FDA-1347-89EC-E88248A3F9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DD77A9-5ED3-7A4C-AF30-D426B9A7B0D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A604B95-7BDC-6B4A-B123-7A7EA14F0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84A4DCC-EC4E-EF49-B6A7-617880992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1A18E4E-C0AB-4B48-B2CC-7DDC063D0C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89585893-D977-F54F-82DE-01D950F28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2201034-9174-EE4B-B410-13EDA4040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0A5568-5F73-9944-94B1-C5B67B8CF57B}" type="slidenum">
              <a:rPr lang="en-US" altLang="en-US" b="0" i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937C5AA-1C70-4A42-BE7D-2397D8CF3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59A5D4F0-A474-484B-B401-6C9C3A914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453B723F-2ED6-184D-B087-1177717DC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5E3687-20E5-5D49-BE4E-A65DB330365A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4EC35AF5-AB57-F148-A210-CB5CF9648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7CF5B975-53E2-1549-B119-53F987667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B012B800-F30C-AB45-94E2-1197DD4B1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3B3DB9A-6A51-6240-B567-1CEE20182D1F}" type="slidenum">
              <a:rPr lang="en-US" altLang="en-US" b="0" i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5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7">
            <a:extLst>
              <a:ext uri="{FF2B5EF4-FFF2-40B4-BE49-F238E27FC236}">
                <a16:creationId xmlns:a16="http://schemas.microsoft.com/office/drawing/2014/main" id="{3DD83465-FCF9-4043-BE70-CBB1D52998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EC40-4D02-6D43-ABCB-DC7DADA62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7">
            <a:extLst>
              <a:ext uri="{FF2B5EF4-FFF2-40B4-BE49-F238E27FC236}">
                <a16:creationId xmlns:a16="http://schemas.microsoft.com/office/drawing/2014/main" id="{5B7609A7-BDEA-1B42-BF04-CC028805D8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73DF2-DA5A-5941-9235-E61AA85EE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28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7">
            <a:extLst>
              <a:ext uri="{FF2B5EF4-FFF2-40B4-BE49-F238E27FC236}">
                <a16:creationId xmlns:a16="http://schemas.microsoft.com/office/drawing/2014/main" id="{45621F9B-A06C-4748-8437-696350A88B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4CC6-5FA3-D74D-B01A-95C4A0BC2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49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763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7">
            <a:extLst>
              <a:ext uri="{FF2B5EF4-FFF2-40B4-BE49-F238E27FC236}">
                <a16:creationId xmlns:a16="http://schemas.microsoft.com/office/drawing/2014/main" id="{A3FE2A1D-BBB9-C145-AFF2-71A2AB90A9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95021-B9D7-FC4A-B05A-3A1C64885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9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7">
            <a:extLst>
              <a:ext uri="{FF2B5EF4-FFF2-40B4-BE49-F238E27FC236}">
                <a16:creationId xmlns:a16="http://schemas.microsoft.com/office/drawing/2014/main" id="{B0068367-84BD-F74E-A57D-99B51B0056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EA731-A4AD-9140-B005-27E41A99A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6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7">
            <a:extLst>
              <a:ext uri="{FF2B5EF4-FFF2-40B4-BE49-F238E27FC236}">
                <a16:creationId xmlns:a16="http://schemas.microsoft.com/office/drawing/2014/main" id="{7D6DC041-3AFA-6846-8AB5-88988BA6E5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3E1E-6F75-D04D-A161-C7B463886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3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7">
            <a:extLst>
              <a:ext uri="{FF2B5EF4-FFF2-40B4-BE49-F238E27FC236}">
                <a16:creationId xmlns:a16="http://schemas.microsoft.com/office/drawing/2014/main" id="{423BD752-88CA-A246-BFE8-3BBCEC222F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45C45-633A-064F-83F0-658E69537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86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7">
            <a:extLst>
              <a:ext uri="{FF2B5EF4-FFF2-40B4-BE49-F238E27FC236}">
                <a16:creationId xmlns:a16="http://schemas.microsoft.com/office/drawing/2014/main" id="{718ADBEF-253D-B94C-ACEE-894DDC5D52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CD19A-1375-4546-8E0C-FBFDEC16A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76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>
            <a:extLst>
              <a:ext uri="{FF2B5EF4-FFF2-40B4-BE49-F238E27FC236}">
                <a16:creationId xmlns:a16="http://schemas.microsoft.com/office/drawing/2014/main" id="{D2AA305A-CDE1-8D40-BCD5-8BA4CE2EA1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5D477-AB3E-554B-B99B-F8B38B1E6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3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7">
            <a:extLst>
              <a:ext uri="{FF2B5EF4-FFF2-40B4-BE49-F238E27FC236}">
                <a16:creationId xmlns:a16="http://schemas.microsoft.com/office/drawing/2014/main" id="{C9545A3D-FC63-C747-A4A4-4E688EBE62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974B4-F451-534A-BC06-F0730E0AE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17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7">
            <a:extLst>
              <a:ext uri="{FF2B5EF4-FFF2-40B4-BE49-F238E27FC236}">
                <a16:creationId xmlns:a16="http://schemas.microsoft.com/office/drawing/2014/main" id="{BBA0F8C8-FD5A-9742-8B40-D741E85682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2323-873F-AF48-A421-48BFD87BA7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67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6">
            <a:extLst>
              <a:ext uri="{FF2B5EF4-FFF2-40B4-BE49-F238E27FC236}">
                <a16:creationId xmlns:a16="http://schemas.microsoft.com/office/drawing/2014/main" id="{B1A001D0-D3BA-6245-9976-0BF5B20E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37">
            <a:extLst>
              <a:ext uri="{FF2B5EF4-FFF2-40B4-BE49-F238E27FC236}">
                <a16:creationId xmlns:a16="http://schemas.microsoft.com/office/drawing/2014/main" id="{B1E1E831-FAB9-024F-B2C5-FAD69B45A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1028" name="Picture 194">
            <a:extLst>
              <a:ext uri="{FF2B5EF4-FFF2-40B4-BE49-F238E27FC236}">
                <a16:creationId xmlns:a16="http://schemas.microsoft.com/office/drawing/2014/main" id="{3E773170-6F00-9249-B705-FD7C1790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>
            <a:extLst>
              <a:ext uri="{FF2B5EF4-FFF2-40B4-BE49-F238E27FC236}">
                <a16:creationId xmlns:a16="http://schemas.microsoft.com/office/drawing/2014/main" id="{73579669-E98D-594D-8537-960AFBB52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635750"/>
            <a:ext cx="6413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NSTX-U</a:t>
            </a:r>
          </a:p>
        </p:txBody>
      </p:sp>
      <p:sp>
        <p:nvSpPr>
          <p:cNvPr id="905423" name="Rectangle 207">
            <a:extLst>
              <a:ext uri="{FF2B5EF4-FFF2-40B4-BE49-F238E27FC236}">
                <a16:creationId xmlns:a16="http://schemas.microsoft.com/office/drawing/2014/main" id="{35290C67-BC74-1044-BC31-1CEC51BA0B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CA47E0-FDF0-3F40-AA25-5B14ECC98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208">
            <a:extLst>
              <a:ext uri="{FF2B5EF4-FFF2-40B4-BE49-F238E27FC236}">
                <a16:creationId xmlns:a16="http://schemas.microsoft.com/office/drawing/2014/main" id="{B0A93E86-5E37-DE44-8CF5-393A43ACA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580188"/>
            <a:ext cx="1981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900" i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150">
            <a:extLst>
              <a:ext uri="{FF2B5EF4-FFF2-40B4-BE49-F238E27FC236}">
                <a16:creationId xmlns:a16="http://schemas.microsoft.com/office/drawing/2014/main" id="{1DA65075-B8F3-F341-B240-1520F2AFB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362" name="Line 131">
            <a:extLst>
              <a:ext uri="{FF2B5EF4-FFF2-40B4-BE49-F238E27FC236}">
                <a16:creationId xmlns:a16="http://schemas.microsoft.com/office/drawing/2014/main" id="{CA4B38D7-4421-894C-9428-227DE5B3A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5DE15E9-496D-DE41-8726-656E611B4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sz="2400" i="0" dirty="0">
                <a:solidFill>
                  <a:schemeClr val="accent2"/>
                </a:solidFill>
              </a:rPr>
              <a:t>Electromagnetic Particle Injector (EPI) for </a:t>
            </a:r>
          </a:p>
          <a:p>
            <a:pPr algn="ctr"/>
            <a:r>
              <a:rPr lang="en-GB" sz="2400" i="0" dirty="0">
                <a:solidFill>
                  <a:schemeClr val="accent2"/>
                </a:solidFill>
              </a:rPr>
              <a:t>Fast Time Response Disruption Mitigation in Tokamaks</a:t>
            </a:r>
            <a:endParaRPr lang="en-US" sz="2400" i="0" dirty="0">
              <a:solidFill>
                <a:schemeClr val="accent2"/>
              </a:solidFill>
            </a:endParaRPr>
          </a:p>
        </p:txBody>
      </p:sp>
      <p:sp>
        <p:nvSpPr>
          <p:cNvPr id="15364" name="Line 132">
            <a:extLst>
              <a:ext uri="{FF2B5EF4-FFF2-40B4-BE49-F238E27FC236}">
                <a16:creationId xmlns:a16="http://schemas.microsoft.com/office/drawing/2014/main" id="{AC8D1444-FAE8-194F-9B7F-D9D6D6BA3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365" name="Text Box 9">
            <a:extLst>
              <a:ext uri="{FF2B5EF4-FFF2-40B4-BE49-F238E27FC236}">
                <a16:creationId xmlns:a16="http://schemas.microsoft.com/office/drawing/2014/main" id="{92A090CF-343B-5647-84B2-727CEC21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640012"/>
            <a:ext cx="66294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 i="0" baseline="30000" dirty="0">
              <a:solidFill>
                <a:schemeClr val="tx1"/>
              </a:solidFill>
            </a:endParaRPr>
          </a:p>
          <a:p>
            <a:pPr algn="ctr" eaLnBrk="1" hangingPunct="1"/>
            <a:endParaRPr lang="en-US" altLang="en-US" sz="2000" i="0" baseline="30000" dirty="0">
              <a:solidFill>
                <a:schemeClr val="tx1"/>
              </a:solidFill>
            </a:endParaRPr>
          </a:p>
          <a:p>
            <a:pPr algn="ctr"/>
            <a:r>
              <a:rPr lang="en-US" altLang="en-US" sz="2000" i="0" dirty="0">
                <a:solidFill>
                  <a:schemeClr val="accent2"/>
                </a:solidFill>
              </a:rPr>
              <a:t>R. Raman</a:t>
            </a:r>
            <a:r>
              <a:rPr lang="en-US" altLang="en-US" sz="2000" i="0" baseline="30000" dirty="0">
                <a:solidFill>
                  <a:schemeClr val="accent2"/>
                </a:solidFill>
              </a:rPr>
              <a:t>1</a:t>
            </a:r>
            <a:r>
              <a:rPr lang="en-US" altLang="en-US" sz="2000" i="0" dirty="0">
                <a:solidFill>
                  <a:schemeClr val="accent2"/>
                </a:solidFill>
              </a:rPr>
              <a:t>, R. Lunsford</a:t>
            </a:r>
            <a:r>
              <a:rPr lang="en-US" altLang="en-US" sz="2000" i="0" baseline="30000" dirty="0">
                <a:solidFill>
                  <a:schemeClr val="accent2"/>
                </a:solidFill>
              </a:rPr>
              <a:t>2</a:t>
            </a:r>
            <a:r>
              <a:rPr lang="en-US" altLang="en-US" sz="2000" i="0" dirty="0">
                <a:solidFill>
                  <a:schemeClr val="accent2"/>
                </a:solidFill>
              </a:rPr>
              <a:t>, et al.,</a:t>
            </a:r>
            <a:endParaRPr lang="en-US" altLang="en-US" sz="2000" i="0" baseline="30000" dirty="0">
              <a:solidFill>
                <a:schemeClr val="accent2"/>
              </a:solidFill>
            </a:endParaRPr>
          </a:p>
          <a:p>
            <a:pPr algn="ctr"/>
            <a:r>
              <a:rPr lang="en-US" altLang="en-US" sz="2000" i="0" baseline="30000" dirty="0">
                <a:solidFill>
                  <a:schemeClr val="tx1"/>
                </a:solidFill>
              </a:rPr>
              <a:t>1</a:t>
            </a:r>
            <a:r>
              <a:rPr lang="en-US" altLang="en-US" sz="2000" i="0" dirty="0">
                <a:solidFill>
                  <a:schemeClr val="tx1"/>
                </a:solidFill>
              </a:rPr>
              <a:t>University of Washington</a:t>
            </a:r>
          </a:p>
          <a:p>
            <a:pPr algn="ctr" eaLnBrk="1" hangingPunct="1"/>
            <a:r>
              <a:rPr lang="en-US" altLang="en-US" sz="2000" i="0" baseline="30000" dirty="0">
                <a:solidFill>
                  <a:schemeClr val="tx1"/>
                </a:solidFill>
              </a:rPr>
              <a:t>2</a:t>
            </a:r>
            <a:r>
              <a:rPr lang="en-US" altLang="en-US" sz="2000" i="0" dirty="0">
                <a:solidFill>
                  <a:schemeClr val="tx1"/>
                </a:solidFill>
              </a:rPr>
              <a:t>Princeton Plasma Physics Laboratory</a:t>
            </a:r>
          </a:p>
          <a:p>
            <a:pPr algn="ctr" eaLnBrk="1" hangingPunct="1"/>
            <a:endParaRPr lang="en-US" altLang="en-US" sz="1800" i="0" dirty="0">
              <a:solidFill>
                <a:schemeClr val="tx1"/>
              </a:solidFill>
            </a:endParaRPr>
          </a:p>
        </p:txBody>
      </p:sp>
      <p:sp>
        <p:nvSpPr>
          <p:cNvPr id="15366" name="Line 133">
            <a:extLst>
              <a:ext uri="{FF2B5EF4-FFF2-40B4-BE49-F238E27FC236}">
                <a16:creationId xmlns:a16="http://schemas.microsoft.com/office/drawing/2014/main" id="{76D7DF5D-3B67-6F4F-8A39-23D221837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367" name="Line 134">
            <a:extLst>
              <a:ext uri="{FF2B5EF4-FFF2-40B4-BE49-F238E27FC236}">
                <a16:creationId xmlns:a16="http://schemas.microsoft.com/office/drawing/2014/main" id="{F9049271-30D5-E44D-B9DE-D341EF48D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368" name="Line 138">
            <a:extLst>
              <a:ext uri="{FF2B5EF4-FFF2-40B4-BE49-F238E27FC236}">
                <a16:creationId xmlns:a16="http://schemas.microsoft.com/office/drawing/2014/main" id="{B7CAE939-74D2-FE43-AB13-8E0FF9C43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369" name="Line 139">
            <a:extLst>
              <a:ext uri="{FF2B5EF4-FFF2-40B4-BE49-F238E27FC236}">
                <a16:creationId xmlns:a16="http://schemas.microsoft.com/office/drawing/2014/main" id="{8DC76330-7F15-A543-BB69-D9C4FB936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370" name="Line 143">
            <a:extLst>
              <a:ext uri="{FF2B5EF4-FFF2-40B4-BE49-F238E27FC236}">
                <a16:creationId xmlns:a16="http://schemas.microsoft.com/office/drawing/2014/main" id="{E6F54BA2-47E3-364F-BA9E-5C1C34D0C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371" name="Line 144">
            <a:extLst>
              <a:ext uri="{FF2B5EF4-FFF2-40B4-BE49-F238E27FC236}">
                <a16:creationId xmlns:a16="http://schemas.microsoft.com/office/drawing/2014/main" id="{CDEC2132-FB31-A94D-A69E-3BFA3E53C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372" name="Line 145">
            <a:extLst>
              <a:ext uri="{FF2B5EF4-FFF2-40B4-BE49-F238E27FC236}">
                <a16:creationId xmlns:a16="http://schemas.microsoft.com/office/drawing/2014/main" id="{D1D685D5-A57D-574E-BEAE-96F8A7D7B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373" name="Line 146">
            <a:extLst>
              <a:ext uri="{FF2B5EF4-FFF2-40B4-BE49-F238E27FC236}">
                <a16:creationId xmlns:a16="http://schemas.microsoft.com/office/drawing/2014/main" id="{A637E8BC-B7F5-8A42-8FFF-F33ECE43A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5374" name="Picture 127">
            <a:extLst>
              <a:ext uri="{FF2B5EF4-FFF2-40B4-BE49-F238E27FC236}">
                <a16:creationId xmlns:a16="http://schemas.microsoft.com/office/drawing/2014/main" id="{B61F4890-80F4-4840-B6ED-FBE739866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Line 147">
            <a:extLst>
              <a:ext uri="{FF2B5EF4-FFF2-40B4-BE49-F238E27FC236}">
                <a16:creationId xmlns:a16="http://schemas.microsoft.com/office/drawing/2014/main" id="{32939BC3-FE5C-754F-B844-D5F372865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888" name="Text Box 128">
            <a:extLst>
              <a:ext uri="{FF2B5EF4-FFF2-40B4-BE49-F238E27FC236}">
                <a16:creationId xmlns:a16="http://schemas.microsoft.com/office/drawing/2014/main" id="{F4170741-C6A3-AF42-B50C-9E519C864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9538"/>
            <a:ext cx="1831975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NSTX-U</a:t>
            </a:r>
          </a:p>
        </p:txBody>
      </p:sp>
      <p:sp>
        <p:nvSpPr>
          <p:cNvPr id="15377" name="Line 148">
            <a:extLst>
              <a:ext uri="{FF2B5EF4-FFF2-40B4-BE49-F238E27FC236}">
                <a16:creationId xmlns:a16="http://schemas.microsoft.com/office/drawing/2014/main" id="{288BED0E-ECF0-1442-A119-583C9AAAE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378" name="Rectangle 129">
            <a:extLst>
              <a:ext uri="{FF2B5EF4-FFF2-40B4-BE49-F238E27FC236}">
                <a16:creationId xmlns:a16="http://schemas.microsoft.com/office/drawing/2014/main" id="{A020877D-0925-584E-A26F-0714B920F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Supported by   </a:t>
            </a:r>
          </a:p>
        </p:txBody>
      </p:sp>
      <p:sp>
        <p:nvSpPr>
          <p:cNvPr id="15379" name="Line 149">
            <a:extLst>
              <a:ext uri="{FF2B5EF4-FFF2-40B4-BE49-F238E27FC236}">
                <a16:creationId xmlns:a16="http://schemas.microsoft.com/office/drawing/2014/main" id="{C9200AE5-A080-5A46-9E47-C78D32E29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380" name="Text Box 152">
            <a:extLst>
              <a:ext uri="{FF2B5EF4-FFF2-40B4-BE49-F238E27FC236}">
                <a16:creationId xmlns:a16="http://schemas.microsoft.com/office/drawing/2014/main" id="{8EE1C8AD-598E-054D-B4AC-4E56DE0FE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09800"/>
            <a:ext cx="1333500" cy="4648200"/>
          </a:xfrm>
          <a:prstGeom prst="rect">
            <a:avLst/>
          </a:prstGeom>
          <a:gradFill rotWithShape="1">
            <a:gsLst>
              <a:gs pos="0">
                <a:srgbClr val="EAEAEA">
                  <a:alpha val="50998"/>
                </a:srgbClr>
              </a:gs>
              <a:gs pos="100000">
                <a:srgbClr val="B5B5B5">
                  <a:alpha val="50998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lvl1pPr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College W&amp;M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Colorado Sch Mines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Columbia U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Comp-X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General Atomics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INL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Johns Hopkins U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LANL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LLNL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Lodestar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MIT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Nova Photonics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New York U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Old Dominion U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ORNL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PPPL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PSI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Princeton U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Purdue U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SNL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Think Tank, Inc.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UC Davis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UC Irvine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UCLA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UCSD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U Colorado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U Maryland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U Rochester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U Washington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sz="900">
                <a:solidFill>
                  <a:srgbClr val="0000FF"/>
                </a:solidFill>
                <a:latin typeface="Arial" panose="020B0604020202020204" pitchFamily="34" charset="0"/>
              </a:rPr>
              <a:t>U Wisconsin</a:t>
            </a:r>
            <a:endParaRPr lang="en-US" altLang="en-US" sz="9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81" name="Text Box 153">
            <a:extLst>
              <a:ext uri="{FF2B5EF4-FFF2-40B4-BE49-F238E27FC236}">
                <a16:creationId xmlns:a16="http://schemas.microsoft.com/office/drawing/2014/main" id="{48494460-7512-E84B-9A44-86B004233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B3B3B3">
                  <a:alpha val="50998"/>
                </a:srgbClr>
              </a:gs>
              <a:gs pos="100000">
                <a:srgbClr val="EAEAEA">
                  <a:alpha val="50998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>
            <a:lvl1pPr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Culham Sci Ctr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U St. Andrews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York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Chubu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Fukui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Hiroshima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Hyogo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Kyoto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Kyushu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Kyushu Tokai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NIFS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Niigata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U Tokyo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JAEA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Hebrew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Ioffe Inst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RRC Kurchatov Inst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TRINITI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KBSI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KAIST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POSTECH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ASIPP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ENEA, Frascati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CEA, Cadarache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</a:rPr>
              <a:t>IPP, J</a:t>
            </a: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ülich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IPP, Garching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ASCR, Czech Rep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</a:pPr>
            <a:r>
              <a:rPr lang="en-US" altLang="en-US" sz="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Quebec</a:t>
            </a:r>
          </a:p>
        </p:txBody>
      </p:sp>
      <p:sp>
        <p:nvSpPr>
          <p:cNvPr id="15382" name="TextBox 24">
            <a:extLst>
              <a:ext uri="{FF2B5EF4-FFF2-40B4-BE49-F238E27FC236}">
                <a16:creationId xmlns:a16="http://schemas.microsoft.com/office/drawing/2014/main" id="{1C15D638-53D3-8B4C-AAFF-E113D936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05400"/>
            <a:ext cx="601980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800" i="0" dirty="0">
                <a:solidFill>
                  <a:schemeClr val="accent2"/>
                </a:solidFill>
              </a:rPr>
              <a:t>29 April 2019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800" i="0" dirty="0">
                <a:solidFill>
                  <a:schemeClr val="accent2"/>
                </a:solidFill>
              </a:rPr>
              <a:t>Magnetic Fusion Science Meeting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800" i="0" dirty="0">
                <a:solidFill>
                  <a:schemeClr val="accent2"/>
                </a:solidFill>
              </a:rPr>
              <a:t>B318, PPPL</a:t>
            </a:r>
          </a:p>
          <a:p>
            <a:pPr eaLnBrk="1" hangingPunct="1">
              <a:spcBef>
                <a:spcPct val="20000"/>
              </a:spcBef>
            </a:pPr>
            <a:endParaRPr lang="en-US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7A0C3-4A11-7145-98E6-16FD673A6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95021-B9D7-FC4A-B05A-3A1C648853A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E0E2E-7458-DD4D-9BA5-42A960F4DF22}"/>
              </a:ext>
            </a:extLst>
          </p:cNvPr>
          <p:cNvSpPr txBox="1"/>
          <p:nvPr/>
        </p:nvSpPr>
        <p:spPr>
          <a:xfrm>
            <a:off x="2363120" y="4276844"/>
            <a:ext cx="450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APS-2019 Invited Talk Outline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49F4F70A-9D76-6045-84B4-C030C45D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" y="-211138"/>
            <a:ext cx="9107488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0" dirty="0">
                <a:ea typeface="ＭＳ Ｐゴシック" charset="0"/>
                <a:cs typeface="ＭＳ Ｐゴシック" charset="0"/>
              </a:rPr>
              <a:t>EPI accelerates a metallic sabot to high-velocity in a simple rail gun configuration</a:t>
            </a: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7DAFEC2B-ACDD-3F47-8B34-3ECB18218F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15A9DD3-3325-074F-B9B0-8154597426C8}" type="slidenum">
              <a:rPr lang="en-US" altLang="en-US" sz="900" i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900" i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ED0085ED-5F07-F640-848C-866F2A13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635125"/>
            <a:ext cx="2503488" cy="440120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000" b="0" i="0" dirty="0">
                <a:solidFill>
                  <a:srgbClr val="0036D8"/>
                </a:solidFill>
                <a:latin typeface="+mn-lt"/>
                <a:ea typeface="ＭＳ Ｐゴシック" charset="0"/>
                <a:cs typeface="ＭＳ Ｐゴシック" charset="0"/>
              </a:rPr>
              <a:t>Injector </a:t>
            </a:r>
            <a:r>
              <a:rPr lang="en-US" sz="2000" dirty="0">
                <a:solidFill>
                  <a:srgbClr val="0036D8"/>
                </a:solidFill>
                <a:ea typeface="ＭＳ Ｐゴシック" charset="0"/>
                <a:cs typeface="ＭＳ Ｐゴシック" charset="0"/>
              </a:rPr>
              <a:t>can be </a:t>
            </a:r>
            <a:r>
              <a:rPr lang="en-US" sz="2000" b="0" i="0" dirty="0">
                <a:solidFill>
                  <a:srgbClr val="0036D8"/>
                </a:solidFill>
                <a:latin typeface="+mn-lt"/>
                <a:ea typeface="ＭＳ Ｐゴシック" charset="0"/>
                <a:cs typeface="ＭＳ Ｐゴシック" charset="0"/>
              </a:rPr>
              <a:t>positioned very close to the vessel, if EPI is part of the original reactor design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2000" b="0" i="0" dirty="0">
              <a:solidFill>
                <a:srgbClr val="0036D8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n-US" sz="2000" b="0" i="0" dirty="0">
              <a:solidFill>
                <a:srgbClr val="0036D8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000" b="0" i="0" dirty="0">
                <a:solidFill>
                  <a:srgbClr val="0036D8"/>
                </a:solidFill>
                <a:latin typeface="+mn-lt"/>
                <a:ea typeface="ＭＳ Ｐゴシック" charset="0"/>
                <a:cs typeface="ＭＳ Ｐゴシック" charset="0"/>
              </a:rPr>
              <a:t>Can use high-field SC boost coils (&gt;8T) if located outside ITER port plug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85A2DFAE-2A45-3140-806C-84D0BBF7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114425"/>
            <a:ext cx="6370637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>
            <a:extLst>
              <a:ext uri="{FF2B5EF4-FFF2-40B4-BE49-F238E27FC236}">
                <a16:creationId xmlns:a16="http://schemas.microsoft.com/office/drawing/2014/main" id="{3D2B00DD-BE40-5646-853E-2EB81341B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276600"/>
            <a:ext cx="6629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6">
            <a:extLst>
              <a:ext uri="{FF2B5EF4-FFF2-40B4-BE49-F238E27FC236}">
                <a16:creationId xmlns:a16="http://schemas.microsoft.com/office/drawing/2014/main" id="{909799F4-899C-6B4A-9BB4-FD83BEF6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544" y="6581001"/>
            <a:ext cx="3505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i="0" dirty="0">
                <a:solidFill>
                  <a:schemeClr val="tx1"/>
                </a:solidFill>
              </a:rPr>
              <a:t>Raman, et al., Nucl. Fusion 59 (2019) 016021</a:t>
            </a:r>
            <a:endParaRPr lang="en-US" alt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6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4EEB44F0-B1C1-7D42-9D22-81063A09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0" dirty="0">
                <a:ea typeface="ＭＳ Ｐゴシック" charset="0"/>
                <a:cs typeface="ＭＳ Ｐゴシック" charset="0"/>
              </a:rPr>
              <a:t>Controlling Major Disruptions on ITER and Tokamak-Based Reactors is an </a:t>
            </a:r>
            <a:r>
              <a:rPr lang="en-US" sz="2800" b="0" u="sng" dirty="0">
                <a:ea typeface="ＭＳ Ｐゴシック" charset="0"/>
                <a:cs typeface="ＭＳ Ｐゴシック" charset="0"/>
              </a:rPr>
              <a:t>Essential Requirement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CE7714B-D213-024B-8E4F-0C47B2A6A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8686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 i="0">
              <a:solidFill>
                <a:schemeClr val="tx1"/>
              </a:solidFill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B1F47E9D-2A2B-6943-9CCC-FCC39A1F0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15" y="572464"/>
            <a:ext cx="89916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marL="457200" indent="-45720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marL="0" indent="0" eaLnBrk="1" hangingPunct="1">
              <a:defRPr/>
            </a:pPr>
            <a:endParaRPr lang="en-US" altLang="en-US" sz="2000" b="0" i="0" dirty="0">
              <a:cs typeface="ＭＳ Ｐゴシック" charset="0"/>
            </a:endParaRP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000" b="0" i="0" dirty="0">
                <a:solidFill>
                  <a:srgbClr val="262699"/>
                </a:solidFill>
                <a:latin typeface="Arial" charset="0"/>
                <a:cs typeface="ＭＳ Ｐゴシック" charset="0"/>
              </a:rPr>
              <a:t>The present baseline system for ITER is based on SPI, but this may change, and other improved technologies may be implemented</a:t>
            </a:r>
          </a:p>
          <a:p>
            <a:pPr marL="1028700" lvl="2" indent="-342900" eaLnBrk="1" hangingPunct="1">
              <a:buFont typeface="Wingdings" charset="2"/>
              <a:buChar char="Ø"/>
              <a:defRPr/>
            </a:pPr>
            <a:r>
              <a:rPr lang="en-US" altLang="en-US" sz="2000" b="0" i="0" dirty="0">
                <a:solidFill>
                  <a:srgbClr val="262699"/>
                </a:solidFill>
                <a:latin typeface="Arial" charset="0"/>
                <a:cs typeface="ＭＳ Ｐゴシック" charset="0"/>
              </a:rPr>
              <a:t>The Electromagnetic Particle Injector (EPI) is a possible candidate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000" b="0" i="0" dirty="0">
                <a:solidFill>
                  <a:srgbClr val="262699"/>
                </a:solidFill>
                <a:latin typeface="Arial" charset="0"/>
                <a:cs typeface="ＭＳ Ｐゴシック" charset="0"/>
              </a:rPr>
              <a:t>Disruption mitigation on ITER would be much more challenging</a:t>
            </a:r>
          </a:p>
          <a:p>
            <a:pPr marL="1028700" lvl="2" indent="-342900" eaLnBrk="1" hangingPunct="1">
              <a:buFont typeface="Wingdings" charset="2"/>
              <a:buChar char="Ø"/>
              <a:defRPr/>
            </a:pPr>
            <a:r>
              <a:rPr lang="en-US" altLang="en-US" sz="2000" b="0" i="0" dirty="0">
                <a:solidFill>
                  <a:srgbClr val="262699"/>
                </a:solidFill>
                <a:latin typeface="Arial" charset="0"/>
                <a:cs typeface="ＭＳ Ｐゴシック" charset="0"/>
              </a:rPr>
              <a:t>High edge </a:t>
            </a:r>
            <a:r>
              <a:rPr lang="en-US" altLang="en-US" sz="2000" b="0" i="0" dirty="0" err="1">
                <a:solidFill>
                  <a:srgbClr val="262699"/>
                </a:solidFill>
                <a:latin typeface="Arial" charset="0"/>
                <a:cs typeface="ＭＳ Ｐゴシック" charset="0"/>
              </a:rPr>
              <a:t>Te</a:t>
            </a:r>
            <a:r>
              <a:rPr lang="en-US" altLang="en-US" sz="2000" b="0" i="0" dirty="0">
                <a:solidFill>
                  <a:srgbClr val="262699"/>
                </a:solidFill>
                <a:latin typeface="Arial" charset="0"/>
                <a:cs typeface="ＭＳ Ｐゴシック" charset="0"/>
              </a:rPr>
              <a:t> will make radiative penetration to q=2 quite difficult</a:t>
            </a:r>
          </a:p>
          <a:p>
            <a:pPr marL="1028700" lvl="2" indent="-342900" eaLnBrk="1" hangingPunct="1">
              <a:buFont typeface="Wingdings" charset="2"/>
              <a:buChar char="Ø"/>
              <a:defRPr/>
            </a:pPr>
            <a:r>
              <a:rPr lang="en-US" altLang="en-US" sz="2000" b="0" i="0" dirty="0">
                <a:solidFill>
                  <a:srgbClr val="262699"/>
                </a:solidFill>
                <a:latin typeface="Arial" charset="0"/>
                <a:cs typeface="ＭＳ Ｐゴシック" charset="0"/>
              </a:rPr>
              <a:t>On DIII-D some SPI fragments penetrate to q=2 surface, but simple, </a:t>
            </a:r>
            <a:r>
              <a:rPr lang="en-US" altLang="en-US" sz="2000" b="0" i="0" u="sng" dirty="0">
                <a:solidFill>
                  <a:srgbClr val="262699"/>
                </a:solidFill>
                <a:latin typeface="Arial" charset="0"/>
                <a:cs typeface="ＭＳ Ｐゴシック" charset="0"/>
              </a:rPr>
              <a:t>single fragment </a:t>
            </a:r>
            <a:r>
              <a:rPr lang="en-US" altLang="en-US" sz="2000" b="0" i="0" dirty="0">
                <a:solidFill>
                  <a:srgbClr val="262699"/>
                </a:solidFill>
                <a:latin typeface="Arial" charset="0"/>
                <a:cs typeface="ＭＳ Ｐゴシック" charset="0"/>
              </a:rPr>
              <a:t>injection, calculations indicate that these would be ablated at the edge in ITER plasmas.</a:t>
            </a:r>
          </a:p>
          <a:p>
            <a:pPr marL="1028700" lvl="2" indent="-342900" eaLnBrk="1" hangingPunct="1">
              <a:buFont typeface="Wingdings" charset="2"/>
              <a:buChar char="Ø"/>
              <a:defRPr/>
            </a:pPr>
            <a:r>
              <a:rPr lang="en-US" altLang="en-US" sz="2000" b="0" i="0" dirty="0">
                <a:solidFill>
                  <a:srgbClr val="262699"/>
                </a:solidFill>
                <a:latin typeface="Arial" charset="0"/>
                <a:cs typeface="ＭＳ Ｐゴシック" charset="0"/>
              </a:rPr>
              <a:t>Will SPI on ITER be more like MGI on DIII-D?</a:t>
            </a:r>
          </a:p>
          <a:p>
            <a:pPr marL="1028700" lvl="2" indent="-342900" eaLnBrk="1" hangingPunct="1">
              <a:buFont typeface="Wingdings" charset="2"/>
              <a:buChar char="Ø"/>
              <a:defRPr/>
            </a:pPr>
            <a:r>
              <a:rPr lang="en-US" altLang="en-US" sz="2000" b="0" i="0" dirty="0">
                <a:solidFill>
                  <a:srgbClr val="262699"/>
                </a:solidFill>
                <a:latin typeface="Arial" charset="0"/>
                <a:cs typeface="ＭＳ Ｐゴシック" charset="0"/>
              </a:rPr>
              <a:t>Would MHD mixing be needed to transport the radiative payload to the core (MGI) or would inside-out quench using new technologies be superior and provide greater safety margin on ITER?</a:t>
            </a:r>
          </a:p>
          <a:p>
            <a:pPr marL="1028700" lvl="2" indent="-342900" eaLnBrk="1" hangingPunct="1">
              <a:buFont typeface="Wingdings" charset="2"/>
              <a:buChar char="Ø"/>
              <a:defRPr/>
            </a:pPr>
            <a:r>
              <a:rPr lang="en-US" altLang="en-US" sz="2000" b="0" i="0" dirty="0">
                <a:solidFill>
                  <a:srgbClr val="262699"/>
                </a:solidFill>
                <a:latin typeface="Arial" charset="0"/>
                <a:cs typeface="ＭＳ Ｐゴシック" charset="0"/>
              </a:rPr>
              <a:t>How well can we control the amount of required radiative material as the plasma energy content changes (to control the current quench time duration)</a:t>
            </a:r>
          </a:p>
          <a:p>
            <a:pPr marL="1028700" lvl="2" indent="-342900" eaLnBrk="1" hangingPunct="1">
              <a:buFont typeface="Wingdings" charset="2"/>
              <a:buChar char="Ø"/>
              <a:defRPr/>
            </a:pPr>
            <a:r>
              <a:rPr lang="en-US" altLang="en-US" sz="2000" b="0" i="0" dirty="0">
                <a:solidFill>
                  <a:srgbClr val="262699"/>
                </a:solidFill>
                <a:latin typeface="Arial" charset="0"/>
                <a:cs typeface="ＭＳ Ｐゴシック" charset="0"/>
              </a:rPr>
              <a:t>How well would runaway currents be controlled on ITER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000" b="0" i="0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Reliable and safe operation of ITER is absolutely necessary for the future of any tokamak-based reactors, and for magnetic fusion energy in general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9E67B5-C576-FB4A-BE2C-56ADA6368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95021-B9D7-FC4A-B05A-3A1C648853A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3F60AC08-996F-2248-B2C1-FF86AC2A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b="0" dirty="0">
                <a:ea typeface="ＭＳ Ｐゴシック" panose="020B0600070205080204" pitchFamily="34" charset="-128"/>
              </a:rPr>
              <a:t>Major uncertainties exist </a:t>
            </a:r>
            <a:br>
              <a:rPr lang="en-US" altLang="en-US" sz="2800" b="0" dirty="0">
                <a:ea typeface="ＭＳ Ｐゴシック" panose="020B0600070205080204" pitchFamily="34" charset="-128"/>
              </a:rPr>
            </a:br>
            <a:r>
              <a:rPr lang="en-US" altLang="en-US" sz="2800" b="0" dirty="0">
                <a:ea typeface="ＭＳ Ｐゴシック" panose="020B0600070205080204" pitchFamily="34" charset="-128"/>
              </a:rPr>
              <a:t>in the present baseline DMS for ITER</a:t>
            </a:r>
            <a:endParaRPr lang="en-US" sz="2800" b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4FA792C9-911A-FF44-AD40-5C45E64636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066533"/>
            <a:ext cx="9144000" cy="5624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50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EPI has the potential for protecting the ITER infrastructure (fast response time &amp; high velocity)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Off-line setup (with EPI-2) has demonstrated key aspects of concept, including 300 m/s velocities with 1.5ms response time consistent with calculations. (@ ~50% energy of EPI-1 for 150m/s)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Payload separation from sabot and sabot capture demonstrated at 160m/s and the concept can be extended to &gt;2km/s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Goals for APS Talk</a:t>
            </a:r>
          </a:p>
          <a:p>
            <a:pPr marL="800100" lvl="1" indent="-342900" eaLnBrk="1" hangingPunct="1">
              <a:spcBef>
                <a:spcPct val="25000"/>
              </a:spcBef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Briefly summarize key results on radiative payload penetration from present experiments (will SPI on ITER be more like MGI on DIII-D)</a:t>
            </a:r>
          </a:p>
          <a:p>
            <a:pPr marL="800100" lvl="1" indent="-342900" eaLnBrk="1" hangingPunct="1">
              <a:spcBef>
                <a:spcPct val="25000"/>
              </a:spcBef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Describe the EPI concept with results from EPI-1 and EPI-2</a:t>
            </a:r>
          </a:p>
          <a:p>
            <a:pPr marL="1200150" lvl="2" indent="-342900" eaLnBrk="1" hangingPunct="1">
              <a:spcBef>
                <a:spcPct val="25000"/>
              </a:spcBef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On EPI-2, extend operation to full 2T (possibly higher) boost coil fields</a:t>
            </a:r>
          </a:p>
          <a:p>
            <a:pPr marL="1200150" lvl="2" indent="-342900" eaLnBrk="1" hangingPunct="1">
              <a:spcBef>
                <a:spcPct val="25000"/>
              </a:spcBef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Possible test inside a vacuum chamber</a:t>
            </a:r>
          </a:p>
          <a:p>
            <a:pPr marL="800100" lvl="1" indent="-342900" eaLnBrk="1" hangingPunct="1">
              <a:spcBef>
                <a:spcPct val="25000"/>
              </a:spcBef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Include a M3D-C1 simulation on typical EPI fragment injection into a DIII-D/KSTAR scale plasma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5058F-66FC-A848-8E2A-3C7AFCBA6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95021-B9D7-FC4A-B05A-3A1C648853A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21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0710-BFB7-EE4F-94FC-6B902791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4BF88-24D7-5343-97E5-83AD6A35C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51BAC-7532-8C4B-81B9-528F3C208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95021-B9D7-FC4A-B05A-3A1C648853A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4E1D2AE9-7565-4645-8336-CC34B870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" y="-179949"/>
            <a:ext cx="9126537" cy="1325563"/>
          </a:xfrm>
        </p:spPr>
        <p:txBody>
          <a:bodyPr/>
          <a:lstStyle/>
          <a:p>
            <a:pPr algn="ctr">
              <a:defRPr/>
            </a:pPr>
            <a:r>
              <a:rPr lang="en-US" sz="2800" b="0" dirty="0">
                <a:solidFill>
                  <a:srgbClr val="0036D8"/>
                </a:solidFill>
                <a:ea typeface="ＭＳ Ｐゴシック" charset="0"/>
                <a:cs typeface="ＭＳ Ｐゴシック" charset="0"/>
              </a:rPr>
              <a:t>Measured EPI-1 system parameters with 0.3T B-field augmentation in agreement with calculations</a:t>
            </a: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954C1329-9017-A245-8A9C-4977B752F9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F32ED9E1-A024-4C4B-9FC2-0492CFC39990}" type="slidenum">
              <a:rPr lang="en-US" altLang="en-US" sz="900" i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900" i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0723" name="Picture 4" descr="ls:Users:rraman:Desktop:EPI system.jpg">
            <a:extLst>
              <a:ext uri="{FF2B5EF4-FFF2-40B4-BE49-F238E27FC236}">
                <a16:creationId xmlns:a16="http://schemas.microsoft.com/office/drawing/2014/main" id="{B3462985-3F03-214C-8B76-807087596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960438"/>
            <a:ext cx="4883150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1">
            <a:extLst>
              <a:ext uri="{FF2B5EF4-FFF2-40B4-BE49-F238E27FC236}">
                <a16:creationId xmlns:a16="http://schemas.microsoft.com/office/drawing/2014/main" id="{8311118F-69D5-A147-B411-1D12CA42A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55" y="6321623"/>
            <a:ext cx="4370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i="0" dirty="0">
                <a:solidFill>
                  <a:schemeClr val="tx1"/>
                </a:solidFill>
              </a:rPr>
              <a:t>R. Raman, et al., Nuclear Fusion 59 (2019) 016021</a:t>
            </a: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651F7B67-9A14-3A41-97DE-D2644DE2A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6750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1">
            <a:extLst>
              <a:ext uri="{FF2B5EF4-FFF2-40B4-BE49-F238E27FC236}">
                <a16:creationId xmlns:a16="http://schemas.microsoft.com/office/drawing/2014/main" id="{E8543841-5904-9149-92C4-9FA36FAA8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81400"/>
            <a:ext cx="3751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</a:rPr>
              <a:t>Maximum velocity limited by power supply limits</a:t>
            </a:r>
          </a:p>
        </p:txBody>
      </p:sp>
    </p:spTree>
    <p:extLst>
      <p:ext uri="{BB962C8B-B14F-4D97-AF65-F5344CB8AC3E}">
        <p14:creationId xmlns:p14="http://schemas.microsoft.com/office/powerpoint/2010/main" val="254319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D3C8-4C91-9E46-B299-E71996CD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686"/>
            <a:ext cx="7886700" cy="6828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0036D8"/>
                </a:solidFill>
                <a:ea typeface="ＭＳ Ｐゴシック" charset="0"/>
                <a:cs typeface="ＭＳ Ｐゴシック" charset="0"/>
              </a:rPr>
              <a:t>EPI-3 Conceptual Layout (KSTAR configuration)</a:t>
            </a:r>
            <a:br>
              <a:rPr lang="en-US" sz="2800" b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Vacuum Chamber Dimensions (1.5m x 0.6m x 0.5m)</a:t>
            </a:r>
            <a:endParaRPr lang="en-US" sz="20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CAE35000-69D0-3649-88B3-714E87F11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DB044E13-7CEE-FB48-B6DC-AFF956A0438A}" type="slidenum">
              <a:rPr lang="en-US" altLang="en-US" sz="900" i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900" i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80E646-07A8-3F47-9C8A-F286F6806F77}"/>
              </a:ext>
            </a:extLst>
          </p:cNvPr>
          <p:cNvGrpSpPr/>
          <p:nvPr/>
        </p:nvGrpSpPr>
        <p:grpSpPr>
          <a:xfrm>
            <a:off x="867932" y="990600"/>
            <a:ext cx="7632863" cy="5472997"/>
            <a:chOff x="867932" y="990600"/>
            <a:chExt cx="7632863" cy="54729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7E12EF-62F1-1B4C-B2FD-AEC6D0D18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932" y="990600"/>
              <a:ext cx="7632863" cy="5472997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290EC8C-5FDC-F94A-87C3-8A7295C5732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953000" y="4038600"/>
              <a:ext cx="914400" cy="76200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EB6741-BE4C-B94C-BD29-3E50232F88BB}"/>
                </a:ext>
              </a:extLst>
            </p:cNvPr>
            <p:cNvSpPr txBox="1"/>
            <p:nvPr/>
          </p:nvSpPr>
          <p:spPr>
            <a:xfrm>
              <a:off x="5181600" y="4826285"/>
              <a:ext cx="2108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/>
                <a:t>EPI Core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83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5649-27AE-2941-968D-97D2FAD1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31" y="1"/>
            <a:ext cx="7886700" cy="822324"/>
          </a:xfrm>
        </p:spPr>
        <p:txBody>
          <a:bodyPr/>
          <a:lstStyle/>
          <a:p>
            <a:pPr algn="ctr">
              <a:defRPr/>
            </a:pPr>
            <a:r>
              <a:rPr lang="en-US" sz="2800" b="0" dirty="0">
                <a:solidFill>
                  <a:srgbClr val="0036D8"/>
                </a:solidFill>
              </a:rPr>
              <a:t>EPI-2 Core Components (KSTAR Configuration)</a:t>
            </a:r>
          </a:p>
        </p:txBody>
      </p:sp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D0AEF5AF-AA57-F34F-B6E0-E39D36C33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6A2B64F3-30AF-324B-AE1A-FCAF4BFB663D}" type="slidenum">
              <a:rPr lang="en-US" altLang="en-US" sz="900" i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900" i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3795" name="Picture 4" descr="Fig8_epi_core_j.jpg">
            <a:extLst>
              <a:ext uri="{FF2B5EF4-FFF2-40B4-BE49-F238E27FC236}">
                <a16:creationId xmlns:a16="http://schemas.microsoft.com/office/drawing/2014/main" id="{EDBF4763-D9A7-1943-B676-2B520A940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44" y="1031149"/>
            <a:ext cx="4094251" cy="295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>
            <a:extLst>
              <a:ext uri="{FF2B5EF4-FFF2-40B4-BE49-F238E27FC236}">
                <a16:creationId xmlns:a16="http://schemas.microsoft.com/office/drawing/2014/main" id="{1AA67459-12A4-034C-AA79-C94FFD30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8515"/>
            <a:ext cx="3025595" cy="248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Macintosh HD:Users:rraman:Desktop:Proposal figures:Fig-7j.jpg">
            <a:extLst>
              <a:ext uri="{FF2B5EF4-FFF2-40B4-BE49-F238E27FC236}">
                <a16:creationId xmlns:a16="http://schemas.microsoft.com/office/drawing/2014/main" id="{54642206-5F2A-7B45-ABF3-45E718B2E7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2039"/>
            <a:ext cx="3919351" cy="55438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C734A3-C640-BD46-BB9B-933C869858E7}"/>
              </a:ext>
            </a:extLst>
          </p:cNvPr>
          <p:cNvSpPr txBox="1"/>
          <p:nvPr/>
        </p:nvSpPr>
        <p:spPr>
          <a:xfrm>
            <a:off x="7560992" y="5232815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/>
              <a:t>Racetrack</a:t>
            </a:r>
          </a:p>
          <a:p>
            <a:r>
              <a:rPr lang="en-US" sz="1800" b="0" i="0" dirty="0"/>
              <a:t>Coil with</a:t>
            </a:r>
          </a:p>
          <a:p>
            <a:r>
              <a:rPr lang="en-US" sz="1800" b="0" i="0" dirty="0"/>
              <a:t>supports</a:t>
            </a:r>
          </a:p>
        </p:txBody>
      </p:sp>
    </p:spTree>
    <p:extLst>
      <p:ext uri="{BB962C8B-B14F-4D97-AF65-F5344CB8AC3E}">
        <p14:creationId xmlns:p14="http://schemas.microsoft.com/office/powerpoint/2010/main" val="219533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CCDFE-B6EB-3847-8875-91A0BDCD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839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0" dirty="0">
                <a:solidFill>
                  <a:srgbClr val="0036D8"/>
                </a:solidFill>
              </a:rPr>
              <a:t>All key components of EPI-2 (except vacuum operation) have been tested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71C073D7-EA5F-C042-AEE9-8982EBC6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290638"/>
            <a:ext cx="8356600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B31486-710E-0F48-8B12-8C545805A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95021-B9D7-FC4A-B05A-3A1C648853A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4699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74007</TotalTime>
  <Words>668</Words>
  <Application>Microsoft Macintosh PowerPoint</Application>
  <PresentationFormat>On-screen Show (4:3)</PresentationFormat>
  <Paragraphs>123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Helvetica</vt:lpstr>
      <vt:lpstr>Times New Roman</vt:lpstr>
      <vt:lpstr>Wingdings</vt:lpstr>
      <vt:lpstr>Blank Presentation</vt:lpstr>
      <vt:lpstr>PowerPoint Presentation</vt:lpstr>
      <vt:lpstr>EPI accelerates a metallic sabot to high-velocity in a simple rail gun configuration</vt:lpstr>
      <vt:lpstr>Controlling Major Disruptions on ITER and Tokamak-Based Reactors is an Essential Requirement</vt:lpstr>
      <vt:lpstr>Major uncertainties exist  in the present baseline DMS for ITER</vt:lpstr>
      <vt:lpstr>Back-up slides</vt:lpstr>
      <vt:lpstr>Measured EPI-1 system parameters with 0.3T B-field augmentation in agreement with calculations</vt:lpstr>
      <vt:lpstr>EPI-3 Conceptual Layout (KSTAR configuration) Vacuum Chamber Dimensions (1.5m x 0.6m x 0.5m)</vt:lpstr>
      <vt:lpstr>EPI-2 Core Components (KSTAR Configuration)</vt:lpstr>
      <vt:lpstr>All key components of EPI-2 (except vacuum operation) have been tested</vt:lpstr>
    </vt:vector>
  </TitlesOfParts>
  <Company>Princeton Plasma Physics Laboratory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MA and Vphi Example of asymmetry</dc:title>
  <dc:creator>Jonathan Menard</dc:creator>
  <cp:lastModifiedBy>Microsoft Office User</cp:lastModifiedBy>
  <cp:revision>13046</cp:revision>
  <cp:lastPrinted>2018-10-12T21:15:04Z</cp:lastPrinted>
  <dcterms:created xsi:type="dcterms:W3CDTF">2012-03-13T04:07:44Z</dcterms:created>
  <dcterms:modified xsi:type="dcterms:W3CDTF">2019-04-29T16:12:00Z</dcterms:modified>
</cp:coreProperties>
</file>