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9" r:id="rId2"/>
    <p:sldId id="295" r:id="rId3"/>
    <p:sldId id="294" r:id="rId4"/>
    <p:sldId id="296" r:id="rId5"/>
  </p:sldIdLst>
  <p:sldSz cx="12801600" cy="7205663"/>
  <p:notesSz cx="6858000" cy="9144000"/>
  <p:defaultTextStyle>
    <a:defPPr>
      <a:defRPr lang="en-US"/>
    </a:defPPr>
    <a:lvl1pPr marL="0" algn="l" defTabSz="640208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40208" algn="l" defTabSz="640208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280416" algn="l" defTabSz="640208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20624" algn="l" defTabSz="640208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560832" algn="l" defTabSz="640208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01040" algn="l" defTabSz="640208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841248" algn="l" defTabSz="640208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481456" algn="l" defTabSz="640208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121664" algn="l" defTabSz="640208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70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PPL B331 DCR" initials="" lastIdx="8" clrIdx="0"/>
  <p:cmAuthor id="1" name="Hutch Neilson" initials="HN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7411"/>
    <a:srgbClr val="00C800"/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71" autoAdjust="0"/>
    <p:restoredTop sz="94714"/>
  </p:normalViewPr>
  <p:slideViewPr>
    <p:cSldViewPr snapToGrid="0" snapToObjects="1">
      <p:cViewPr varScale="1">
        <p:scale>
          <a:sx n="160" d="100"/>
          <a:sy n="160" d="100"/>
        </p:scale>
        <p:origin x="-552" y="-82"/>
      </p:cViewPr>
      <p:guideLst>
        <p:guide orient="horz" pos="2270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4DF52F-DA7D-E84E-A449-6800059E1C52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3DDBF-D1F1-2D44-AF88-40A3CE9B0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944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BB9BE1-5E4A-B348-BFDB-449CF710AB3D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24DB3-9322-2C4D-BBE8-4BB078606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3040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6402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40208" algn="l" defTabSz="6402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80416" algn="l" defTabSz="6402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920624" algn="l" defTabSz="6402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560832" algn="l" defTabSz="6402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201040" algn="l" defTabSz="6402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841248" algn="l" defTabSz="6402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481456" algn="l" defTabSz="6402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5121664" algn="l" defTabSz="6402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2847969"/>
            <a:ext cx="12801600" cy="1219334"/>
          </a:xfrm>
          <a:prstGeom prst="rect">
            <a:avLst/>
          </a:prstGeom>
        </p:spPr>
        <p:txBody>
          <a:bodyPr lIns="128042" tIns="64021" rIns="128042" bIns="64021">
            <a:spAutoFit/>
          </a:bodyPr>
          <a:lstStyle>
            <a:lvl1pPr>
              <a:lnSpc>
                <a:spcPct val="105000"/>
              </a:lnSpc>
              <a:defRPr sz="6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pic>
        <p:nvPicPr>
          <p:cNvPr id="7" name="Picture 6" descr="PPPL_logo_horizontal_gradient_72dpi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448" y="248394"/>
            <a:ext cx="1965046" cy="397112"/>
          </a:xfrm>
          <a:prstGeom prst="rect">
            <a:avLst/>
          </a:prstGeom>
        </p:spPr>
      </p:pic>
      <p:pic>
        <p:nvPicPr>
          <p:cNvPr id="10" name="Picture 9" descr="princeton-university-logo1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38023" y="253540"/>
            <a:ext cx="1420466" cy="395917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042754" y="4517807"/>
            <a:ext cx="6747210" cy="578490"/>
          </a:xfrm>
          <a:prstGeom prst="rect">
            <a:avLst/>
          </a:prstGeom>
        </p:spPr>
        <p:txBody>
          <a:bodyPr lIns="128042" tIns="64021" rIns="128042" bIns="64021"/>
          <a:lstStyle>
            <a:lvl1pPr marL="0" indent="0" algn="ctr">
              <a:buNone/>
              <a:defRPr/>
            </a:lvl1pPr>
            <a:lvl2pPr marL="0" indent="0" algn="ctr">
              <a:buNone/>
              <a:tabLst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0824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64723" y="1"/>
            <a:ext cx="13331046" cy="689643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42" tIns="64021" rIns="128042" bIns="64021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101" y="3709"/>
            <a:ext cx="11083400" cy="685937"/>
          </a:xfrm>
          <a:prstGeom prst="rect">
            <a:avLst/>
          </a:prstGeom>
        </p:spPr>
        <p:txBody>
          <a:bodyPr lIns="128042" tIns="64021" rIns="128042" bIns="6402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>
          <a:xfrm>
            <a:off x="0" y="6413981"/>
            <a:ext cx="640080" cy="816024"/>
          </a:xfrm>
          <a:prstGeom prst="rect">
            <a:avLst/>
          </a:prstGeom>
        </p:spPr>
        <p:txBody>
          <a:bodyPr/>
          <a:lstStyle/>
          <a:p>
            <a:fld id="{E430981E-6847-1A49-9E9C-177C4986BF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0" y="688876"/>
            <a:ext cx="12801600" cy="5724499"/>
          </a:xfrm>
          <a:prstGeom prst="rect">
            <a:avLst/>
          </a:prstGeom>
        </p:spPr>
        <p:txBody>
          <a:bodyPr lIns="128042" tIns="64021" rIns="128042" bIns="64021"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640083" y="6466333"/>
            <a:ext cx="11521439" cy="739331"/>
          </a:xfrm>
          <a:prstGeom prst="rect">
            <a:avLst/>
          </a:prstGeom>
        </p:spPr>
        <p:txBody>
          <a:bodyPr lIns="640208" tIns="64021" rIns="128042" bIns="64021" anchor="ctr">
            <a:normAutofit/>
          </a:bodyPr>
          <a:lstStyle>
            <a:lvl1pPr marL="0" indent="0" algn="l">
              <a:lnSpc>
                <a:spcPct val="80000"/>
              </a:lnSpc>
              <a:buNone/>
              <a:defRPr sz="2600">
                <a:solidFill>
                  <a:schemeClr val="tx1"/>
                </a:solidFill>
              </a:defRPr>
            </a:lvl1pPr>
            <a:lvl2pPr marL="640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1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1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1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1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173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64723" y="1"/>
            <a:ext cx="13331046" cy="689643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42" tIns="64021" rIns="128042" bIns="64021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101" y="3709"/>
            <a:ext cx="11083400" cy="685937"/>
          </a:xfrm>
          <a:prstGeom prst="rect">
            <a:avLst/>
          </a:prstGeom>
        </p:spPr>
        <p:txBody>
          <a:bodyPr lIns="128042" tIns="64021" rIns="128042" bIns="6402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>
          <a:xfrm>
            <a:off x="0" y="6413981"/>
            <a:ext cx="640080" cy="816024"/>
          </a:xfrm>
          <a:prstGeom prst="rect">
            <a:avLst/>
          </a:prstGeom>
        </p:spPr>
        <p:txBody>
          <a:bodyPr/>
          <a:lstStyle/>
          <a:p>
            <a:fld id="{E430981E-6847-1A49-9E9C-177C4986BF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640083" y="6466333"/>
            <a:ext cx="11521439" cy="739331"/>
          </a:xfrm>
          <a:prstGeom prst="rect">
            <a:avLst/>
          </a:prstGeom>
        </p:spPr>
        <p:txBody>
          <a:bodyPr lIns="640208" tIns="64021" rIns="128042" bIns="64021" anchor="ctr">
            <a:normAutofit/>
          </a:bodyPr>
          <a:lstStyle>
            <a:lvl1pPr marL="0" indent="0" algn="l">
              <a:lnSpc>
                <a:spcPct val="80000"/>
              </a:lnSpc>
              <a:buNone/>
              <a:defRPr sz="2600">
                <a:solidFill>
                  <a:schemeClr val="tx1"/>
                </a:solidFill>
              </a:defRPr>
            </a:lvl1pPr>
            <a:lvl2pPr marL="640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1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1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1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1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342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>
          <a:xfrm>
            <a:off x="0" y="6413981"/>
            <a:ext cx="640080" cy="816024"/>
          </a:xfrm>
          <a:prstGeom prst="rect">
            <a:avLst/>
          </a:prstGeom>
        </p:spPr>
        <p:txBody>
          <a:bodyPr/>
          <a:lstStyle/>
          <a:p>
            <a:fld id="{E430981E-6847-1A49-9E9C-177C4986BF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3"/>
          </p:nvPr>
        </p:nvSpPr>
        <p:spPr>
          <a:xfrm>
            <a:off x="640083" y="6466333"/>
            <a:ext cx="11521439" cy="739331"/>
          </a:xfrm>
          <a:prstGeom prst="rect">
            <a:avLst/>
          </a:prstGeom>
        </p:spPr>
        <p:txBody>
          <a:bodyPr lIns="640208" tIns="64021" rIns="128042" bIns="64021" anchor="ctr">
            <a:normAutofit/>
          </a:bodyPr>
          <a:lstStyle>
            <a:lvl1pPr marL="0" indent="0" algn="l">
              <a:lnSpc>
                <a:spcPct val="80000"/>
              </a:lnSpc>
              <a:buNone/>
              <a:defRPr sz="2600">
                <a:solidFill>
                  <a:schemeClr val="tx1"/>
                </a:solidFill>
              </a:defRPr>
            </a:lvl1pPr>
            <a:lvl2pPr marL="640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1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1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1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1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220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64723" y="1"/>
            <a:ext cx="13331046" cy="689643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42" tIns="64021" rIns="128042" bIns="64021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101" y="3709"/>
            <a:ext cx="11083400" cy="685937"/>
          </a:xfrm>
          <a:prstGeom prst="rect">
            <a:avLst/>
          </a:prstGeom>
        </p:spPr>
        <p:txBody>
          <a:bodyPr lIns="128042" tIns="64021" rIns="128042" bIns="6402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>
          <a:xfrm>
            <a:off x="0" y="6413981"/>
            <a:ext cx="640080" cy="816024"/>
          </a:xfrm>
          <a:prstGeom prst="rect">
            <a:avLst/>
          </a:prstGeom>
        </p:spPr>
        <p:txBody>
          <a:bodyPr/>
          <a:lstStyle/>
          <a:p>
            <a:fld id="{E430981E-6847-1A49-9E9C-177C4986BF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40080" y="899538"/>
            <a:ext cx="11521440" cy="6159457"/>
          </a:xfrm>
          <a:prstGeom prst="rect">
            <a:avLst/>
          </a:prstGeom>
        </p:spPr>
        <p:txBody>
          <a:bodyPr lIns="128042" tIns="64021" rIns="128042" bIns="64021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193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itle, Content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>
          <a:xfrm>
            <a:off x="0" y="6413981"/>
            <a:ext cx="640080" cy="816024"/>
          </a:xfrm>
          <a:prstGeom prst="rect">
            <a:avLst/>
          </a:prstGeom>
        </p:spPr>
        <p:txBody>
          <a:bodyPr/>
          <a:lstStyle/>
          <a:p>
            <a:fld id="{E430981E-6847-1A49-9E9C-177C4986BF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264723" y="3"/>
            <a:ext cx="13331046" cy="105537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42" tIns="64021" rIns="128042" bIns="64021"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859101" y="197799"/>
            <a:ext cx="11083400" cy="685937"/>
          </a:xfrm>
          <a:prstGeom prst="rect">
            <a:avLst/>
          </a:prstGeom>
        </p:spPr>
        <p:txBody>
          <a:bodyPr lIns="128042" tIns="64021" rIns="128042" bIns="64021"/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40080" y="1305820"/>
            <a:ext cx="11521440" cy="5753175"/>
          </a:xfrm>
          <a:prstGeom prst="rect">
            <a:avLst/>
          </a:prstGeom>
        </p:spPr>
        <p:txBody>
          <a:bodyPr lIns="128042" tIns="64021" rIns="128042" bIns="64021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43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>
          <a:xfrm>
            <a:off x="0" y="6413981"/>
            <a:ext cx="640080" cy="816024"/>
          </a:xfrm>
          <a:prstGeom prst="rect">
            <a:avLst/>
          </a:prstGeom>
        </p:spPr>
        <p:txBody>
          <a:bodyPr/>
          <a:lstStyle/>
          <a:p>
            <a:fld id="{E430981E-6847-1A49-9E9C-177C4986BF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-264723" y="3708"/>
            <a:ext cx="13331046" cy="68593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42" tIns="64021" rIns="128042" bIns="64021"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59101" y="3709"/>
            <a:ext cx="11083400" cy="685937"/>
          </a:xfrm>
          <a:prstGeom prst="rect">
            <a:avLst/>
          </a:prstGeom>
        </p:spPr>
        <p:txBody>
          <a:bodyPr lIns="128042" tIns="64021" rIns="128042" bIns="64021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17497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F32F27EF-9EA4-7A4D-9022-7D67B16B6E9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7863" y="2074863"/>
            <a:ext cx="6365875" cy="104389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6600" b="1"/>
            </a:lvl1pPr>
          </a:lstStyle>
          <a:p>
            <a:pPr lvl="0"/>
            <a:r>
              <a:rPr lang="en-US" b="1" dirty="0"/>
              <a:t>Title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xmlns="" id="{40BFFBC5-A6D1-8D46-9F1A-7B69AFFB7C6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53657" y="3535249"/>
            <a:ext cx="5094287" cy="62048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Author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xmlns="" id="{1F271524-DF05-7D4D-A8C9-55E5901D897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00300" y="5192713"/>
            <a:ext cx="8001000" cy="13557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/>
            </a:lvl1pPr>
          </a:lstStyle>
          <a:p>
            <a:pPr lvl="0"/>
            <a:r>
              <a:rPr lang="en-US" b="1" dirty="0"/>
              <a:t>Meeting Title</a:t>
            </a:r>
          </a:p>
          <a:p>
            <a:pPr lvl="0"/>
            <a:r>
              <a:rPr lang="en-US" b="1" dirty="0"/>
              <a:t>Place</a:t>
            </a:r>
          </a:p>
          <a:p>
            <a:pPr lvl="0"/>
            <a:r>
              <a:rPr lang="en-US" b="1" dirty="0"/>
              <a:t>Date</a:t>
            </a:r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D63434C3-BE9E-0D4F-B58E-C1F292D854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72700" y="6115508"/>
            <a:ext cx="2394858" cy="822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368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490060"/>
            <a:ext cx="11521440" cy="5030431"/>
          </a:xfrm>
          <a:prstGeom prst="rect">
            <a:avLst/>
          </a:prstGeom>
        </p:spPr>
        <p:txBody>
          <a:bodyPr lIns="128042" tIns="64021" rIns="128042" bIns="64021">
            <a:normAutofit/>
          </a:bodyPr>
          <a:lstStyle>
            <a:lvl1pPr>
              <a:lnSpc>
                <a:spcPct val="105000"/>
              </a:lnSpc>
              <a:spcBef>
                <a:spcPts val="0"/>
              </a:spcBef>
              <a:defRPr/>
            </a:lvl1pPr>
            <a:lvl2pPr>
              <a:lnSpc>
                <a:spcPct val="105000"/>
              </a:lnSpc>
              <a:spcBef>
                <a:spcPts val="0"/>
              </a:spcBef>
              <a:defRPr/>
            </a:lvl2pPr>
            <a:lvl3pPr>
              <a:lnSpc>
                <a:spcPct val="105000"/>
              </a:lnSpc>
              <a:spcBef>
                <a:spcPts val="0"/>
              </a:spcBef>
              <a:defRPr/>
            </a:lvl3pPr>
            <a:lvl4pPr>
              <a:lnSpc>
                <a:spcPct val="105000"/>
              </a:lnSpc>
              <a:spcBef>
                <a:spcPts val="0"/>
              </a:spcBef>
              <a:defRPr/>
            </a:lvl4pPr>
            <a:lvl5pPr>
              <a:lnSpc>
                <a:spcPct val="105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0" y="3970"/>
            <a:ext cx="12801600" cy="874284"/>
          </a:xfrm>
          <a:prstGeom prst="rect">
            <a:avLst/>
          </a:prstGeom>
          <a:solidFill>
            <a:srgbClr val="E47411"/>
          </a:solidFill>
        </p:spPr>
        <p:txBody>
          <a:bodyPr vert="horz" lIns="128042" tIns="64021" rIns="128042" bIns="64021" anchor="ctr" anchorCtr="1"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 err="1"/>
              <a:t>xxxxxxx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PPPL CPP Planning. / NSTX-U/MFE Weekly, 20 May 2019 / H. Neilson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11761629" y="6667710"/>
            <a:ext cx="844369" cy="384746"/>
          </a:xfrm>
          <a:prstGeom prst="rect">
            <a:avLst/>
          </a:prstGeom>
        </p:spPr>
        <p:txBody>
          <a:bodyPr vert="horz" lIns="128042" tIns="64021" rIns="128042" bIns="64021" rtlCol="0" anchor="ctr"/>
          <a:lstStyle>
            <a:lvl1pPr algn="r">
              <a:defRPr sz="2600" b="1">
                <a:solidFill>
                  <a:srgbClr val="E47411"/>
                </a:solidFill>
              </a:defRPr>
            </a:lvl1pPr>
          </a:lstStyle>
          <a:p>
            <a:fld id="{6B52B7D7-ABAF-0F42-B92A-4021BC7F4E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63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itle, Content-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264723" y="3"/>
            <a:ext cx="13331046" cy="105537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42" tIns="64021" rIns="128042" bIns="64021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59101" y="197799"/>
            <a:ext cx="11083400" cy="685937"/>
          </a:xfrm>
          <a:prstGeom prst="rect">
            <a:avLst/>
          </a:prstGeom>
        </p:spPr>
        <p:txBody>
          <a:bodyPr lIns="128042" tIns="64021" rIns="128042" bIns="64021"/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249467"/>
            <a:ext cx="5867400" cy="5030431"/>
          </a:xfrm>
          <a:prstGeom prst="rect">
            <a:avLst/>
          </a:prstGeom>
        </p:spPr>
        <p:txBody>
          <a:bodyPr lIns="128042" tIns="64021" rIns="128042" bIns="64021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>
          <a:xfrm>
            <a:off x="0" y="6413981"/>
            <a:ext cx="640080" cy="816024"/>
          </a:xfrm>
          <a:prstGeom prst="rect">
            <a:avLst/>
          </a:prstGeom>
        </p:spPr>
        <p:txBody>
          <a:bodyPr/>
          <a:lstStyle/>
          <a:p>
            <a:fld id="{0B7D5411-241C-2046-8016-D10C1BB24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6507480" y="1249468"/>
            <a:ext cx="5654040" cy="4981464"/>
          </a:xfrm>
          <a:prstGeom prst="rect">
            <a:avLst/>
          </a:prstGeom>
        </p:spPr>
        <p:txBody>
          <a:bodyPr lIns="128042" tIns="64021" rIns="128042" bIns="64021"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3"/>
          </p:nvPr>
        </p:nvSpPr>
        <p:spPr>
          <a:xfrm>
            <a:off x="640083" y="6466333"/>
            <a:ext cx="11521439" cy="739331"/>
          </a:xfrm>
          <a:prstGeom prst="rect">
            <a:avLst/>
          </a:prstGeom>
        </p:spPr>
        <p:txBody>
          <a:bodyPr lIns="640208" tIns="64021" rIns="128042" bIns="64021" anchor="ctr">
            <a:normAutofit/>
          </a:bodyPr>
          <a:lstStyle>
            <a:lvl1pPr marL="0" indent="0" algn="l">
              <a:lnSpc>
                <a:spcPct val="80000"/>
              </a:lnSpc>
              <a:buNone/>
              <a:defRPr sz="2600">
                <a:solidFill>
                  <a:schemeClr val="tx1"/>
                </a:solidFill>
              </a:defRPr>
            </a:lvl1pPr>
            <a:lvl2pPr marL="640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1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1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1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1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595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itle, Picture-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264723" y="3"/>
            <a:ext cx="13331046" cy="105537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42" tIns="64021" rIns="128042" bIns="64021"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59101" y="197799"/>
            <a:ext cx="11083400" cy="685937"/>
          </a:xfrm>
          <a:prstGeom prst="rect">
            <a:avLst/>
          </a:prstGeom>
        </p:spPr>
        <p:txBody>
          <a:bodyPr lIns="128042" tIns="64021" rIns="128042" bIns="64021"/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4120" y="1249467"/>
            <a:ext cx="5867400" cy="5030431"/>
          </a:xfrm>
          <a:prstGeom prst="rect">
            <a:avLst/>
          </a:prstGeom>
        </p:spPr>
        <p:txBody>
          <a:bodyPr lIns="128042" tIns="64021" rIns="128042" bIns="64021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>
          <a:xfrm>
            <a:off x="0" y="6413981"/>
            <a:ext cx="640080" cy="816024"/>
          </a:xfrm>
          <a:prstGeom prst="rect">
            <a:avLst/>
          </a:prstGeom>
        </p:spPr>
        <p:txBody>
          <a:bodyPr/>
          <a:lstStyle/>
          <a:p>
            <a:fld id="{0B7D5411-241C-2046-8016-D10C1BB24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640080" y="1249468"/>
            <a:ext cx="5654040" cy="4981464"/>
          </a:xfrm>
          <a:prstGeom prst="rect">
            <a:avLst/>
          </a:prstGeom>
        </p:spPr>
        <p:txBody>
          <a:bodyPr lIns="128042" tIns="64021" rIns="128042" bIns="64021"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3"/>
          </p:nvPr>
        </p:nvSpPr>
        <p:spPr>
          <a:xfrm>
            <a:off x="640083" y="6466333"/>
            <a:ext cx="11521439" cy="739331"/>
          </a:xfrm>
          <a:prstGeom prst="rect">
            <a:avLst/>
          </a:prstGeom>
        </p:spPr>
        <p:txBody>
          <a:bodyPr lIns="640208" tIns="64021" rIns="128042" bIns="64021" anchor="ctr">
            <a:normAutofit/>
          </a:bodyPr>
          <a:lstStyle>
            <a:lvl1pPr marL="0" indent="0" algn="l">
              <a:lnSpc>
                <a:spcPct val="80000"/>
              </a:lnSpc>
              <a:buNone/>
              <a:defRPr sz="2600">
                <a:solidFill>
                  <a:schemeClr val="tx1"/>
                </a:solidFill>
              </a:defRPr>
            </a:lvl1pPr>
            <a:lvl2pPr marL="640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1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1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1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1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30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264723" y="3708"/>
            <a:ext cx="13331046" cy="68593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42" tIns="64021" rIns="128042" bIns="64021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101" y="3709"/>
            <a:ext cx="11083400" cy="685937"/>
          </a:xfrm>
          <a:prstGeom prst="rect">
            <a:avLst/>
          </a:prstGeom>
        </p:spPr>
        <p:txBody>
          <a:bodyPr lIns="128042" tIns="64021" rIns="128042" bIns="6402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872444"/>
            <a:ext cx="5654040" cy="5297282"/>
          </a:xfrm>
          <a:prstGeom prst="rect">
            <a:avLst/>
          </a:prstGeom>
        </p:spPr>
        <p:txBody>
          <a:bodyPr lIns="128042" tIns="64021" rIns="128042" bIns="64021"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872444"/>
            <a:ext cx="5654040" cy="5297282"/>
          </a:xfrm>
          <a:prstGeom prst="rect">
            <a:avLst/>
          </a:prstGeom>
        </p:spPr>
        <p:txBody>
          <a:bodyPr lIns="128042" tIns="64021" rIns="128042" bIns="64021"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>
          <a:xfrm>
            <a:off x="0" y="6413981"/>
            <a:ext cx="640080" cy="816024"/>
          </a:xfrm>
          <a:prstGeom prst="rect">
            <a:avLst/>
          </a:prstGeom>
        </p:spPr>
        <p:txBody>
          <a:bodyPr/>
          <a:lstStyle/>
          <a:p>
            <a:fld id="{E430981E-6847-1A49-9E9C-177C4986BF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3"/>
          </p:nvPr>
        </p:nvSpPr>
        <p:spPr>
          <a:xfrm>
            <a:off x="640083" y="6466333"/>
            <a:ext cx="11521439" cy="739331"/>
          </a:xfrm>
          <a:prstGeom prst="rect">
            <a:avLst/>
          </a:prstGeom>
        </p:spPr>
        <p:txBody>
          <a:bodyPr lIns="640208" tIns="64021" rIns="128042" bIns="64021" anchor="ctr">
            <a:normAutofit/>
          </a:bodyPr>
          <a:lstStyle>
            <a:lvl1pPr marL="0" indent="0" algn="l">
              <a:lnSpc>
                <a:spcPct val="80000"/>
              </a:lnSpc>
              <a:buNone/>
              <a:defRPr sz="2600">
                <a:solidFill>
                  <a:schemeClr val="tx1"/>
                </a:solidFill>
              </a:defRPr>
            </a:lvl1pPr>
            <a:lvl2pPr marL="640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1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1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1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1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670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264723" y="0"/>
            <a:ext cx="13331046" cy="689643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42" tIns="64021" rIns="128042" bIns="64021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101" y="3709"/>
            <a:ext cx="11083400" cy="685937"/>
          </a:xfrm>
          <a:prstGeom prst="rect">
            <a:avLst/>
          </a:prstGeom>
        </p:spPr>
        <p:txBody>
          <a:bodyPr lIns="128042" tIns="64021" rIns="128042" bIns="6402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872445"/>
            <a:ext cx="5654040" cy="5358494"/>
          </a:xfrm>
          <a:prstGeom prst="rect">
            <a:avLst/>
          </a:prstGeom>
        </p:spPr>
        <p:txBody>
          <a:bodyPr lIns="128042" tIns="64021" rIns="128042" bIns="64021"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6507480" y="872353"/>
            <a:ext cx="5654040" cy="5358579"/>
          </a:xfrm>
          <a:prstGeom prst="rect">
            <a:avLst/>
          </a:prstGeom>
        </p:spPr>
        <p:txBody>
          <a:bodyPr lIns="128042" tIns="64021" rIns="128042" bIns="64021"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0" y="6413981"/>
            <a:ext cx="640080" cy="816024"/>
          </a:xfrm>
          <a:prstGeom prst="rect">
            <a:avLst/>
          </a:prstGeom>
        </p:spPr>
        <p:txBody>
          <a:bodyPr/>
          <a:lstStyle/>
          <a:p>
            <a:fld id="{E430981E-6847-1A49-9E9C-177C4986BF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3"/>
          </p:nvPr>
        </p:nvSpPr>
        <p:spPr>
          <a:xfrm>
            <a:off x="640083" y="6466333"/>
            <a:ext cx="11521439" cy="739331"/>
          </a:xfrm>
          <a:prstGeom prst="rect">
            <a:avLst/>
          </a:prstGeom>
        </p:spPr>
        <p:txBody>
          <a:bodyPr lIns="640208" tIns="64021" rIns="128042" bIns="64021" anchor="ctr">
            <a:normAutofit/>
          </a:bodyPr>
          <a:lstStyle>
            <a:lvl1pPr marL="0" indent="0" algn="l">
              <a:lnSpc>
                <a:spcPct val="80000"/>
              </a:lnSpc>
              <a:buNone/>
              <a:defRPr sz="2600">
                <a:solidFill>
                  <a:schemeClr val="tx1"/>
                </a:solidFill>
              </a:defRPr>
            </a:lvl1pPr>
            <a:lvl2pPr marL="640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1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1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1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1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47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-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264723" y="3710"/>
            <a:ext cx="13331046" cy="68593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42" tIns="64021" rIns="128042" bIns="64021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101" y="3709"/>
            <a:ext cx="11083400" cy="685937"/>
          </a:xfrm>
          <a:prstGeom prst="rect">
            <a:avLst/>
          </a:prstGeom>
        </p:spPr>
        <p:txBody>
          <a:bodyPr lIns="128042" tIns="64021" rIns="128042" bIns="6402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7480" y="872444"/>
            <a:ext cx="5654040" cy="5370735"/>
          </a:xfrm>
          <a:prstGeom prst="rect">
            <a:avLst/>
          </a:prstGeom>
        </p:spPr>
        <p:txBody>
          <a:bodyPr lIns="128042" tIns="64021" rIns="128042" bIns="64021"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633491" y="872353"/>
            <a:ext cx="5654040" cy="5370821"/>
          </a:xfrm>
          <a:prstGeom prst="rect">
            <a:avLst/>
          </a:prstGeom>
        </p:spPr>
        <p:txBody>
          <a:bodyPr lIns="128042" tIns="64021" rIns="128042" bIns="64021"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>
          <a:xfrm>
            <a:off x="0" y="6413981"/>
            <a:ext cx="640080" cy="816024"/>
          </a:xfrm>
          <a:prstGeom prst="rect">
            <a:avLst/>
          </a:prstGeom>
        </p:spPr>
        <p:txBody>
          <a:bodyPr/>
          <a:lstStyle/>
          <a:p>
            <a:fld id="{E430981E-6847-1A49-9E9C-177C4986BF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3"/>
          </p:nvPr>
        </p:nvSpPr>
        <p:spPr>
          <a:xfrm>
            <a:off x="640083" y="6466333"/>
            <a:ext cx="11521439" cy="739331"/>
          </a:xfrm>
          <a:prstGeom prst="rect">
            <a:avLst/>
          </a:prstGeom>
        </p:spPr>
        <p:txBody>
          <a:bodyPr lIns="640208" tIns="64021" rIns="128042" bIns="64021" anchor="ctr">
            <a:normAutofit/>
          </a:bodyPr>
          <a:lstStyle>
            <a:lvl1pPr marL="0" indent="0" algn="l">
              <a:lnSpc>
                <a:spcPct val="80000"/>
              </a:lnSpc>
              <a:buNone/>
              <a:defRPr sz="2600">
                <a:solidFill>
                  <a:schemeClr val="tx1"/>
                </a:solidFill>
              </a:defRPr>
            </a:lvl1pPr>
            <a:lvl2pPr marL="640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1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1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1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1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517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264723" y="1"/>
            <a:ext cx="13331046" cy="689643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42" tIns="64021" rIns="128042" bIns="64021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101" y="3709"/>
            <a:ext cx="11083400" cy="685937"/>
          </a:xfrm>
          <a:prstGeom prst="rect">
            <a:avLst/>
          </a:prstGeom>
        </p:spPr>
        <p:txBody>
          <a:bodyPr lIns="128042" tIns="64021" rIns="128042" bIns="64021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825270"/>
            <a:ext cx="5656264" cy="672195"/>
          </a:xfrm>
          <a:prstGeom prst="rect">
            <a:avLst/>
          </a:prstGeom>
        </p:spPr>
        <p:txBody>
          <a:bodyPr lIns="128042" tIns="64021" rIns="128042" bIns="64021" anchor="b">
            <a:noAutofit/>
          </a:bodyPr>
          <a:lstStyle>
            <a:lvl1pPr marL="0" indent="0" algn="ctr">
              <a:buNone/>
              <a:defRPr sz="4400" b="1"/>
            </a:lvl1pPr>
            <a:lvl2pPr marL="640208" indent="0">
              <a:buNone/>
              <a:defRPr sz="2800" b="1"/>
            </a:lvl2pPr>
            <a:lvl3pPr marL="1280416" indent="0">
              <a:buNone/>
              <a:defRPr sz="2600" b="1"/>
            </a:lvl3pPr>
            <a:lvl4pPr marL="1920624" indent="0">
              <a:buNone/>
              <a:defRPr sz="2200" b="1"/>
            </a:lvl4pPr>
            <a:lvl5pPr marL="2560832" indent="0">
              <a:buNone/>
              <a:defRPr sz="2200" b="1"/>
            </a:lvl5pPr>
            <a:lvl6pPr marL="3201040" indent="0">
              <a:buNone/>
              <a:defRPr sz="2200" b="1"/>
            </a:lvl6pPr>
            <a:lvl7pPr marL="3841248" indent="0">
              <a:buNone/>
              <a:defRPr sz="2200" b="1"/>
            </a:lvl7pPr>
            <a:lvl8pPr marL="4481456" indent="0">
              <a:buNone/>
              <a:defRPr sz="2200" b="1"/>
            </a:lvl8pPr>
            <a:lvl9pPr marL="5121664" indent="0">
              <a:buNone/>
              <a:defRPr sz="2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1603754"/>
            <a:ext cx="5656264" cy="4688387"/>
          </a:xfrm>
          <a:prstGeom prst="rect">
            <a:avLst/>
          </a:prstGeom>
        </p:spPr>
        <p:txBody>
          <a:bodyPr lIns="128042" tIns="64021" rIns="128042" bIns="64021"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7" y="825270"/>
            <a:ext cx="5658485" cy="672195"/>
          </a:xfrm>
          <a:prstGeom prst="rect">
            <a:avLst/>
          </a:prstGeom>
        </p:spPr>
        <p:txBody>
          <a:bodyPr lIns="128042" tIns="64021" rIns="128042" bIns="64021" anchor="b">
            <a:noAutofit/>
          </a:bodyPr>
          <a:lstStyle>
            <a:lvl1pPr marL="0" indent="0" algn="ctr">
              <a:buNone/>
              <a:defRPr sz="4400" b="1"/>
            </a:lvl1pPr>
            <a:lvl2pPr marL="640208" indent="0">
              <a:buNone/>
              <a:defRPr sz="2800" b="1"/>
            </a:lvl2pPr>
            <a:lvl3pPr marL="1280416" indent="0">
              <a:buNone/>
              <a:defRPr sz="2600" b="1"/>
            </a:lvl3pPr>
            <a:lvl4pPr marL="1920624" indent="0">
              <a:buNone/>
              <a:defRPr sz="2200" b="1"/>
            </a:lvl4pPr>
            <a:lvl5pPr marL="2560832" indent="0">
              <a:buNone/>
              <a:defRPr sz="2200" b="1"/>
            </a:lvl5pPr>
            <a:lvl6pPr marL="3201040" indent="0">
              <a:buNone/>
              <a:defRPr sz="2200" b="1"/>
            </a:lvl6pPr>
            <a:lvl7pPr marL="3841248" indent="0">
              <a:buNone/>
              <a:defRPr sz="2200" b="1"/>
            </a:lvl7pPr>
            <a:lvl8pPr marL="4481456" indent="0">
              <a:buNone/>
              <a:defRPr sz="2200" b="1"/>
            </a:lvl8pPr>
            <a:lvl9pPr marL="5121664" indent="0">
              <a:buNone/>
              <a:defRPr sz="2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7" y="1603754"/>
            <a:ext cx="5658485" cy="4688387"/>
          </a:xfrm>
          <a:prstGeom prst="rect">
            <a:avLst/>
          </a:prstGeom>
        </p:spPr>
        <p:txBody>
          <a:bodyPr lIns="128042" tIns="64021" rIns="128042" bIns="64021"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0" y="6413981"/>
            <a:ext cx="640080" cy="816024"/>
          </a:xfrm>
          <a:prstGeom prst="rect">
            <a:avLst/>
          </a:prstGeom>
        </p:spPr>
        <p:txBody>
          <a:bodyPr/>
          <a:lstStyle/>
          <a:p>
            <a:fld id="{E430981E-6847-1A49-9E9C-177C4986BF9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400932" y="825271"/>
            <a:ext cx="0" cy="54668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ubtitle 2"/>
          <p:cNvSpPr>
            <a:spLocks noGrp="1"/>
          </p:cNvSpPr>
          <p:nvPr>
            <p:ph type="subTitle" idx="13"/>
          </p:nvPr>
        </p:nvSpPr>
        <p:spPr>
          <a:xfrm>
            <a:off x="640083" y="6466333"/>
            <a:ext cx="11521439" cy="739331"/>
          </a:xfrm>
          <a:prstGeom prst="rect">
            <a:avLst/>
          </a:prstGeom>
        </p:spPr>
        <p:txBody>
          <a:bodyPr lIns="640208" tIns="64021" rIns="128042" bIns="64021" anchor="ctr">
            <a:normAutofit/>
          </a:bodyPr>
          <a:lstStyle>
            <a:lvl1pPr marL="0" indent="0" algn="l">
              <a:lnSpc>
                <a:spcPct val="80000"/>
              </a:lnSpc>
              <a:buNone/>
              <a:defRPr sz="2600">
                <a:solidFill>
                  <a:schemeClr val="tx1"/>
                </a:solidFill>
              </a:defRPr>
            </a:lvl1pPr>
            <a:lvl2pPr marL="640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1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1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1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1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326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44515" y="6805348"/>
            <a:ext cx="4836070" cy="247108"/>
          </a:xfrm>
          <a:prstGeom prst="rect">
            <a:avLst/>
          </a:prstGeom>
        </p:spPr>
        <p:txBody>
          <a:bodyPr vert="horz" lIns="128042" tIns="64021" rIns="128042" bIns="64021" rtlCol="0" anchor="ctr"/>
          <a:lstStyle>
            <a:lvl1pPr algn="ctr">
              <a:defRPr sz="11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PPPL CPP Planning. / NSTX-U/MFE Weekly, 20 May 2019 / H. Neilson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11761629" y="6667710"/>
            <a:ext cx="844369" cy="384746"/>
          </a:xfrm>
          <a:prstGeom prst="rect">
            <a:avLst/>
          </a:prstGeom>
        </p:spPr>
        <p:txBody>
          <a:bodyPr vert="horz" lIns="128042" tIns="64021" rIns="128042" bIns="64021" rtlCol="0" anchor="ctr"/>
          <a:lstStyle>
            <a:lvl1pPr algn="r">
              <a:defRPr sz="2600" b="1">
                <a:solidFill>
                  <a:srgbClr val="E47411"/>
                </a:solidFill>
              </a:defRPr>
            </a:lvl1pPr>
          </a:lstStyle>
          <a:p>
            <a:fld id="{6B52B7D7-ABAF-0F42-B92A-4021BC7F4E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84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9" r:id="rId2"/>
    <p:sldLayoutId id="2147483665" r:id="rId3"/>
    <p:sldLayoutId id="2147483667" r:id="rId4"/>
    <p:sldLayoutId id="2147483668" r:id="rId5"/>
    <p:sldLayoutId id="2147483652" r:id="rId6"/>
    <p:sldLayoutId id="2147483658" r:id="rId7"/>
    <p:sldLayoutId id="2147483659" r:id="rId8"/>
    <p:sldLayoutId id="2147483653" r:id="rId9"/>
    <p:sldLayoutId id="2147483662" r:id="rId10"/>
    <p:sldLayoutId id="2147483654" r:id="rId11"/>
    <p:sldLayoutId id="2147483655" r:id="rId12"/>
    <p:sldLayoutId id="2147483664" r:id="rId13"/>
    <p:sldLayoutId id="2147483666" r:id="rId14"/>
    <p:sldLayoutId id="2147483663" r:id="rId15"/>
  </p:sldLayoutIdLst>
  <p:hf hdr="0" dt="0"/>
  <p:txStyles>
    <p:titleStyle>
      <a:lvl1pPr algn="ctr" defTabSz="640208" rtl="0" eaLnBrk="1" latinLnBrk="0" hangingPunct="1">
        <a:lnSpc>
          <a:spcPct val="80000"/>
        </a:lnSpc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97908" indent="-397908" algn="l" defTabSz="640208" rtl="0" eaLnBrk="1" latinLnBrk="0" hangingPunct="1">
        <a:lnSpc>
          <a:spcPct val="105000"/>
        </a:lnSpc>
        <a:spcBef>
          <a:spcPts val="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95814" indent="-397908" algn="l" defTabSz="640208" rtl="0" eaLnBrk="1" latinLnBrk="0" hangingPunct="1">
        <a:lnSpc>
          <a:spcPct val="105000"/>
        </a:lnSpc>
        <a:spcBef>
          <a:spcPts val="0"/>
        </a:spcBef>
        <a:buFont typeface="Lucida Grande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2588" indent="-326774" algn="l" defTabSz="640208" rtl="0" eaLnBrk="1" latinLnBrk="0" hangingPunct="1">
        <a:lnSpc>
          <a:spcPct val="105000"/>
        </a:lnSpc>
        <a:spcBef>
          <a:spcPts val="0"/>
        </a:spcBef>
        <a:buSzPct val="75000"/>
        <a:buFont typeface="Wingdings" charset="2"/>
        <a:buChar char="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728" indent="-320104" algn="l" defTabSz="640208" rtl="0" eaLnBrk="1" latinLnBrk="0" hangingPunct="1">
        <a:lnSpc>
          <a:spcPct val="105000"/>
        </a:lnSpc>
        <a:spcBef>
          <a:spcPts val="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936" indent="-320104" algn="l" defTabSz="640208" rtl="0" eaLnBrk="1" latinLnBrk="0" hangingPunct="1">
        <a:lnSpc>
          <a:spcPct val="105000"/>
        </a:lnSpc>
        <a:spcBef>
          <a:spcPts val="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3521144" indent="-320104" algn="l" defTabSz="640208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1352" indent="-320104" algn="l" defTabSz="640208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1560" indent="-320104" algn="l" defTabSz="640208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1768" indent="-320104" algn="l" defTabSz="640208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020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208" algn="l" defTabSz="64020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416" algn="l" defTabSz="64020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624" algn="l" defTabSz="64020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832" algn="l" defTabSz="64020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01040" algn="l" defTabSz="64020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41248" algn="l" defTabSz="64020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81456" algn="l" defTabSz="64020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21664" algn="l" defTabSz="64020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pppl.gov/fesac-rt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ED366C55-4041-D24C-90F1-3074487866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57549" y="2074862"/>
            <a:ext cx="9286504" cy="195681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PPPL Planning for the </a:t>
            </a:r>
          </a:p>
          <a:p>
            <a:r>
              <a:rPr lang="en-US" dirty="0"/>
              <a:t>Community Planning Process</a:t>
            </a:r>
          </a:p>
          <a:p>
            <a:r>
              <a:rPr lang="en-US" sz="3800" dirty="0">
                <a:hlinkClick r:id="rId2"/>
              </a:rPr>
              <a:t>https://sites.google.com/pppl.gov/fesac-rtf</a:t>
            </a:r>
            <a:endParaRPr lang="en-US" sz="3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CF6BEAE-6669-9C4E-92F2-FCA4407B765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53656" y="4502232"/>
            <a:ext cx="5094287" cy="620486"/>
          </a:xfrm>
        </p:spPr>
        <p:txBody>
          <a:bodyPr>
            <a:normAutofit/>
          </a:bodyPr>
          <a:lstStyle/>
          <a:p>
            <a:r>
              <a:rPr lang="en-US" dirty="0"/>
              <a:t>Hutch Neilson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38D1F98-5A9A-CB4B-8EC9-E82C2027299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001984" y="5593278"/>
            <a:ext cx="4797632" cy="955160"/>
          </a:xfrm>
        </p:spPr>
        <p:txBody>
          <a:bodyPr/>
          <a:lstStyle/>
          <a:p>
            <a:r>
              <a:rPr lang="en-US" dirty="0"/>
              <a:t>NTSX-U / MFE Weekly Meeting</a:t>
            </a:r>
          </a:p>
          <a:p>
            <a:r>
              <a:rPr lang="en-US" dirty="0"/>
              <a:t>20 May 2019</a:t>
            </a:r>
          </a:p>
        </p:txBody>
      </p:sp>
    </p:spTree>
    <p:extLst>
      <p:ext uri="{BB962C8B-B14F-4D97-AF65-F5344CB8AC3E}">
        <p14:creationId xmlns:p14="http://schemas.microsoft.com/office/powerpoint/2010/main" val="2864051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0698" y="869729"/>
            <a:ext cx="12090267" cy="5893579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600" dirty="0"/>
              <a:t>FES is requesting input to a strategic plan for fusion and plasma science, and is suggesting the possibility of budget growth. </a:t>
            </a:r>
          </a:p>
          <a:p>
            <a:pPr>
              <a:spcBef>
                <a:spcPts val="600"/>
              </a:spcBef>
            </a:pPr>
            <a:r>
              <a:rPr lang="en-US" sz="2600" dirty="0"/>
              <a:t>The NAS B.P. report and ongoing decadal study provide important context for community planning.</a:t>
            </a:r>
          </a:p>
          <a:p>
            <a:pPr lvl="1"/>
            <a:r>
              <a:rPr lang="en-US" sz="2400" i="1" dirty="0"/>
              <a:t>The B.P. report is positive for fusion and responsive to community input. </a:t>
            </a:r>
            <a:r>
              <a:rPr lang="en-US" sz="2400" dirty="0"/>
              <a:t> </a:t>
            </a:r>
          </a:p>
          <a:p>
            <a:pPr>
              <a:spcBef>
                <a:spcPts val="600"/>
              </a:spcBef>
            </a:pPr>
            <a:r>
              <a:rPr lang="en-US" sz="2600" dirty="0"/>
              <a:t>As a community we are convened to help FESAC answer its charge, but a wider audience is watching and listening.</a:t>
            </a:r>
          </a:p>
          <a:p>
            <a:pPr>
              <a:spcBef>
                <a:spcPts val="600"/>
              </a:spcBef>
            </a:pPr>
            <a:r>
              <a:rPr lang="en-US" sz="2600" dirty="0"/>
              <a:t>Joint MFE and Fusion Materials and Technology Workshop will be held July 22‑26 in Madison.</a:t>
            </a:r>
          </a:p>
          <a:p>
            <a:pPr>
              <a:spcBef>
                <a:spcPts val="600"/>
              </a:spcBef>
            </a:pPr>
            <a:r>
              <a:rPr lang="en-US" sz="2600" dirty="0"/>
              <a:t>White Papers and Initiative Proposals to be considered for plenary talks at the Workshop are due June 14. </a:t>
            </a:r>
          </a:p>
          <a:p>
            <a:pPr>
              <a:spcBef>
                <a:spcPts val="600"/>
              </a:spcBef>
            </a:pPr>
            <a:r>
              <a:rPr lang="en-US" sz="2600" dirty="0"/>
              <a:t>PPPL is preparing plenary talk proposals for the workshop and coordinating lead/co‑author roles with colleagues elsewhere.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Context for PPPL Planning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52B7D7-ABAF-0F42-B92A-4021BC7F4E7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AF0BEB6-49EB-E342-9635-9EBE668335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PPPL CPP Planning. / NSTX-U/MFE Weekly, 20 May 2019 / H. Neilson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176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0DCBB10-4ABF-844F-81FD-09FDA3B52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067" y="907503"/>
            <a:ext cx="12006452" cy="5657069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800" dirty="0"/>
              <a:t>The NAS burning plasma report is exciting and very positive for fusion. Let’s embrace it.</a:t>
            </a:r>
          </a:p>
          <a:p>
            <a:pPr>
              <a:spcBef>
                <a:spcPts val="600"/>
              </a:spcBef>
            </a:pPr>
            <a:r>
              <a:rPr lang="en-US" sz="2800" dirty="0"/>
              <a:t>The U.S. must chart a path to net electricity in mid-century that diverges from the current worldwide trajectory.</a:t>
            </a:r>
          </a:p>
          <a:p>
            <a:pPr lvl="1"/>
            <a:r>
              <a:rPr lang="en-US" sz="2400" dirty="0"/>
              <a:t>Prioritize innovation with capital cost reduction potential.</a:t>
            </a:r>
          </a:p>
          <a:p>
            <a:pPr lvl="1"/>
            <a:r>
              <a:rPr lang="en-US" sz="2400" dirty="0"/>
              <a:t>Collaborate with overseas fusion programs and industry to benefit from, and contribute to, needed developments elsewhere.</a:t>
            </a: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800" dirty="0"/>
              <a:t>We re-affirm the importance of ITER to U.S. fusion researchers and the path to fusion.</a:t>
            </a:r>
          </a:p>
          <a:p>
            <a:pPr lvl="1"/>
            <a:r>
              <a:rPr lang="en-US" sz="2400" dirty="0"/>
              <a:t>The need for a burning plasma is as urgent as ever.</a:t>
            </a:r>
          </a:p>
          <a:p>
            <a:pPr>
              <a:spcBef>
                <a:spcPts val="600"/>
              </a:spcBef>
            </a:pPr>
            <a:r>
              <a:rPr lang="en-US" sz="2800" dirty="0"/>
              <a:t>We must give FES, via FESAC, a strategy that makes a strong case for growth. Broaden and diversify the FES program.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C15CC34F-B610-BD48-A7EE-E72390884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5000"/>
              </a:lnSpc>
            </a:pPr>
            <a:r>
              <a:rPr lang="en-US" sz="4400" dirty="0"/>
              <a:t>PPPL’s Overarching Perspective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CD4DC1D-AD32-BD4D-8508-7B26546AD9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PPPL CPP Planning. / NSTX-U/MFE Weekly, 20 May 2019 / H. Neilson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A0F44C9-3D4D-CF44-BA10-42BDBDDE4C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52B7D7-ABAF-0F42-B92A-4021BC7F4E7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97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6BF6E52-9670-7243-86B4-AFB357D87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602" y="936869"/>
            <a:ext cx="12324644" cy="5730842"/>
          </a:xfrm>
        </p:spPr>
        <p:txBody>
          <a:bodyPr>
            <a:noAutofit/>
          </a:bodyPr>
          <a:lstStyle/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200" dirty="0"/>
              <a:t>Roadmap to a low capital cost pilot plant. </a:t>
            </a:r>
            <a:r>
              <a:rPr lang="en-US" sz="2200" b="1" i="1" dirty="0"/>
              <a:t>Walter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200" dirty="0"/>
              <a:t>Program to address key issues toward a tokamak pilot plant. </a:t>
            </a:r>
            <a:r>
              <a:rPr lang="en-US" sz="2200" b="1" i="1" dirty="0"/>
              <a:t>Stan</a:t>
            </a:r>
            <a:r>
              <a:rPr lang="en-US" sz="2200" i="1" dirty="0"/>
              <a:t>, (Sabbagh, Buttery, MIT)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200" dirty="0"/>
              <a:t>A lowish-R/a vision for a Pilot Plant and Next-Step Facility </a:t>
            </a:r>
            <a:r>
              <a:rPr lang="en-US" sz="2200" i="1" dirty="0"/>
              <a:t> </a:t>
            </a:r>
            <a:r>
              <a:rPr lang="en-US" sz="2200" b="1" i="1" dirty="0"/>
              <a:t>Jon</a:t>
            </a:r>
            <a:endParaRPr lang="en-US" sz="2200" i="1" dirty="0"/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200" dirty="0"/>
              <a:t>Program to address key issues toward a stellarator pilot plant.  </a:t>
            </a:r>
            <a:r>
              <a:rPr lang="en-US" sz="2200" b="1" i="1" dirty="0"/>
              <a:t>Mike, Dave</a:t>
            </a:r>
            <a:r>
              <a:rPr lang="en-US" sz="2200" i="1" dirty="0"/>
              <a:t> 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200" dirty="0"/>
              <a:t>Program to address key issues toward a LM-based power handling solution. </a:t>
            </a:r>
            <a:r>
              <a:rPr lang="en-US" sz="2200" b="1" i="1" dirty="0"/>
              <a:t>Rob</a:t>
            </a:r>
            <a:r>
              <a:rPr lang="en-US" sz="2200" i="1" dirty="0"/>
              <a:t>, (Kessel, </a:t>
            </a:r>
            <a:r>
              <a:rPr lang="en-US" sz="2200" i="1" dirty="0" err="1"/>
              <a:t>Andruczyk</a:t>
            </a:r>
            <a:r>
              <a:rPr lang="en-US" sz="2200" i="1" dirty="0"/>
              <a:t>)</a:t>
            </a:r>
            <a:endParaRPr lang="en-US" sz="2200" dirty="0"/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200" dirty="0"/>
              <a:t>NSTX-U program for the 2020s. </a:t>
            </a:r>
            <a:r>
              <a:rPr lang="en-US" sz="2200" b="1" i="1" dirty="0"/>
              <a:t>Devon, Mario</a:t>
            </a:r>
            <a:r>
              <a:rPr lang="en-US" sz="2200" i="1" dirty="0"/>
              <a:t>, (NSTX-U user community)</a:t>
            </a:r>
            <a:endParaRPr lang="en-US" sz="2200" dirty="0"/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200" dirty="0"/>
              <a:t>DIII-D program for the 2020s.  </a:t>
            </a:r>
            <a:r>
              <a:rPr lang="en-US" sz="2200" b="1" i="1" dirty="0"/>
              <a:t>Brian, Raffi,</a:t>
            </a:r>
            <a:r>
              <a:rPr lang="en-US" sz="2200" i="1" dirty="0"/>
              <a:t> (DIII-D leadership)</a:t>
            </a:r>
            <a:endParaRPr lang="en-US" sz="2200" dirty="0"/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200" dirty="0"/>
              <a:t>Theory &amp; simulation program for the 2020s.  </a:t>
            </a:r>
            <a:r>
              <a:rPr lang="en-US" sz="2200" b="1" i="1" dirty="0"/>
              <a:t>Hudson, Hammett</a:t>
            </a:r>
            <a:endParaRPr lang="en-US" sz="2200" b="1" dirty="0"/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200" dirty="0"/>
              <a:t>Plan for U.S. participation in ITER.  </a:t>
            </a:r>
            <a:r>
              <a:rPr lang="en-US" sz="2200" i="1" dirty="0"/>
              <a:t>Florian, </a:t>
            </a:r>
            <a:r>
              <a:rPr lang="en-US" sz="2200" b="1" i="1" dirty="0"/>
              <a:t>Raffi</a:t>
            </a:r>
            <a:r>
              <a:rPr lang="en-US" sz="2200" i="1" dirty="0"/>
              <a:t>, Hutch, (Greenfield)</a:t>
            </a:r>
            <a:endParaRPr lang="en-US" sz="2200" dirty="0"/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200" dirty="0"/>
              <a:t>Technology- </a:t>
            </a:r>
            <a:r>
              <a:rPr lang="en-US" sz="2200" b="1" i="1" dirty="0"/>
              <a:t>VC with ORNL</a:t>
            </a:r>
            <a:endParaRPr lang="en-US" sz="2200" dirty="0"/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200" dirty="0"/>
              <a:t>National design and R&amp;D activity for a pilot plant and potential next-step facilities. </a:t>
            </a:r>
            <a:r>
              <a:rPr lang="en-US" sz="2200" b="1" i="1" dirty="0"/>
              <a:t>Hutch, Valeria,</a:t>
            </a:r>
            <a:r>
              <a:rPr lang="en-US" sz="2200" i="1" dirty="0"/>
              <a:t> Peter, </a:t>
            </a:r>
            <a:r>
              <a:rPr lang="en-US" sz="2200" i="1" dirty="0" err="1"/>
              <a:t>Maingi</a:t>
            </a:r>
            <a:r>
              <a:rPr lang="en-US" sz="2200" i="1" dirty="0"/>
              <a:t>, (ORNL)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200" b="1" dirty="0"/>
              <a:t>PPPL assignees in bold.  Improved titles and lead / co-author roles are </a:t>
            </a:r>
            <a:r>
              <a:rPr lang="en-US" sz="2200" b="1" dirty="0" err="1"/>
              <a:t>t.b.d.</a:t>
            </a:r>
            <a:endParaRPr lang="en-US" sz="2200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4EA840C2-E7F2-B648-A8F6-294987D6D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Plenary Talk Proposals Being Developed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242937E-C764-0646-B5DB-110CBBD22D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PPPL CPP Planning. / NSTX-U/MFE Weekly, 20 May 2019 / H. Neilson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E060F68-819F-8B44-9954-FEA2AFF14E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52B7D7-ABAF-0F42-B92A-4021BC7F4E7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490826"/>
      </p:ext>
    </p:extLst>
  </p:cSld>
  <p:clrMapOvr>
    <a:masterClrMapping/>
  </p:clrMapOvr>
</p:sld>
</file>

<file path=ppt/theme/theme1.xml><?xml version="1.0" encoding="utf-8"?>
<a:theme xmlns:a="http://schemas.openxmlformats.org/drawingml/2006/main" name="GHN PPPL 2018">
  <a:themeElements>
    <a:clrScheme name="PPPL Theme 1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E47312"/>
      </a:accent1>
      <a:accent2>
        <a:srgbClr val="A34319"/>
      </a:accent2>
      <a:accent3>
        <a:srgbClr val="EFAA77"/>
      </a:accent3>
      <a:accent4>
        <a:srgbClr val="F1AC26"/>
      </a:accent4>
      <a:accent5>
        <a:srgbClr val="16576F"/>
      </a:accent5>
      <a:accent6>
        <a:srgbClr val="154250"/>
      </a:accent6>
      <a:hlink>
        <a:srgbClr val="2C89C5"/>
      </a:hlink>
      <a:folHlink>
        <a:srgbClr val="2B7FA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GHN PPPL wide" id="{FF586ED6-83B9-0543-AE2B-F0E14D9466DE}" vid="{FB71A04E-04D9-714D-9A6A-1A5E57303A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GHN PPPL 2018</Template>
  <TotalTime>861</TotalTime>
  <Words>460</Words>
  <Application>Microsoft Office PowerPoint</Application>
  <PresentationFormat>Custom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GHN PPPL 2018</vt:lpstr>
      <vt:lpstr>PowerPoint Presentation</vt:lpstr>
      <vt:lpstr>Context for PPPL Planning</vt:lpstr>
      <vt:lpstr>PPPL’s Overarching Perspective</vt:lpstr>
      <vt:lpstr>Plenary Talk Proposals Being Developed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Hutch Neilson</dc:creator>
  <cp:lastModifiedBy>Walter Guttenfelder</cp:lastModifiedBy>
  <cp:revision>83</cp:revision>
  <cp:lastPrinted>2019-05-14T17:32:45Z</cp:lastPrinted>
  <dcterms:created xsi:type="dcterms:W3CDTF">2019-01-20T11:59:38Z</dcterms:created>
  <dcterms:modified xsi:type="dcterms:W3CDTF">2019-05-20T13:30:32Z</dcterms:modified>
</cp:coreProperties>
</file>