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0" r:id="rId2"/>
  </p:sldMasterIdLst>
  <p:notesMasterIdLst>
    <p:notesMasterId r:id="rId25"/>
  </p:notesMasterIdLst>
  <p:handoutMasterIdLst>
    <p:handoutMasterId r:id="rId26"/>
  </p:handoutMasterIdLst>
  <p:sldIdLst>
    <p:sldId id="259" r:id="rId3"/>
    <p:sldId id="319" r:id="rId4"/>
    <p:sldId id="323" r:id="rId5"/>
    <p:sldId id="314" r:id="rId6"/>
    <p:sldId id="315" r:id="rId7"/>
    <p:sldId id="324" r:id="rId8"/>
    <p:sldId id="313" r:id="rId9"/>
    <p:sldId id="325" r:id="rId10"/>
    <p:sldId id="327" r:id="rId11"/>
    <p:sldId id="326" r:id="rId12"/>
    <p:sldId id="328" r:id="rId13"/>
    <p:sldId id="329" r:id="rId14"/>
    <p:sldId id="332" r:id="rId15"/>
    <p:sldId id="333" r:id="rId16"/>
    <p:sldId id="334" r:id="rId17"/>
    <p:sldId id="330" r:id="rId18"/>
    <p:sldId id="331" r:id="rId19"/>
    <p:sldId id="320" r:id="rId20"/>
    <p:sldId id="318" r:id="rId21"/>
    <p:sldId id="306" r:id="rId22"/>
    <p:sldId id="298" r:id="rId23"/>
    <p:sldId id="30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PL B331 DCR" initials="" lastIdx="8" clrIdx="0"/>
  <p:cmAuthor id="1" name="Hutch Neilson" initials="H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47411"/>
    <a:srgbClr val="00C8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43"/>
  </p:normalViewPr>
  <p:slideViewPr>
    <p:cSldViewPr snapToGrid="0" snapToObjects="1">
      <p:cViewPr varScale="1">
        <p:scale>
          <a:sx n="156" d="100"/>
          <a:sy n="156" d="100"/>
        </p:scale>
        <p:origin x="-104" y="-10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AF69-8156-0D42-8D34-BB5C3BE62AE4}" type="datetime1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3DDBF-D1F1-2D44-AF88-40A3CE9B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4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7EB65-EC48-3349-ABA4-C59A4EF122E8}" type="datetime1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24DB3-9322-2C4D-BBE8-4BB07860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4DB3-9322-2C4D-BBE8-4BB078606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4DB3-9322-2C4D-BBE8-4BB078606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4DB3-9322-2C4D-BBE8-4BB078606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4DB3-9322-2C4D-BBE8-4BB078606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b6dbb2de2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b6dbb2de2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5b6dbb2de2_2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b6dbb2de2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b6dbb2de2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5b6dbb2de2_3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b6dbb2de2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b6dbb2de2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5b6dbb2de2_2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4DB3-9322-2C4D-BBE8-4BB0786066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AF3CC8-75D9-4615-BCE5-B48D462D34C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32918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77" y="177307"/>
            <a:ext cx="1403604" cy="283464"/>
          </a:xfrm>
          <a:prstGeom prst="rect">
            <a:avLst/>
          </a:prstGeom>
        </p:spPr>
      </p:pic>
      <p:pic>
        <p:nvPicPr>
          <p:cNvPr id="10" name="Picture 9" descr="princeton-university-logo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03" y="180979"/>
            <a:ext cx="1014618" cy="28261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3395" y="3224872"/>
            <a:ext cx="4819436" cy="4129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2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89088" y="0"/>
            <a:ext cx="9522176" cy="49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491729"/>
            <a:ext cx="9144000" cy="4086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89088" y="0"/>
            <a:ext cx="9522176" cy="49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4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2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89088" y="0"/>
            <a:ext cx="9522176" cy="49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642102"/>
            <a:ext cx="8229600" cy="4396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Content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89088" y="1"/>
            <a:ext cx="9522176" cy="7533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3643" y="141191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32112"/>
            <a:ext cx="8229600" cy="4106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89088" y="2647"/>
            <a:ext cx="9522176" cy="4896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49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9088" y="0"/>
            <a:ext cx="9522176" cy="49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102"/>
            <a:ext cx="8229600" cy="384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16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-104086" y="2041164"/>
            <a:ext cx="9347872" cy="861774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91425" anchor="b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45700" anchor="t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2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77" y="177307"/>
            <a:ext cx="1403604" cy="28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princeton-university-logo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03" y="180979"/>
            <a:ext cx="1014618" cy="28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91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-62625" y="2112275"/>
            <a:ext cx="9290100" cy="677100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91425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21" name="Google Shape;21;p3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 r="78518"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43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-42850" y="-28575"/>
            <a:ext cx="9232500" cy="801000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0" y="772450"/>
            <a:ext cx="9144000" cy="3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ctr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  <a:defRPr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26" name="Google Shape;26;p4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 r="78518"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2273175" y="4749600"/>
            <a:ext cx="45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0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C. Zhu / Stellarator designs with permanent magnets</a:t>
            </a:r>
            <a:endParaRPr sz="10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469725" y="4739025"/>
            <a:ext cx="180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06/19/2019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20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47"/>
            <a:ext cx="9144000" cy="639420"/>
          </a:xfrm>
          <a:prstGeom prst="rect">
            <a:avLst/>
          </a:prstGeom>
          <a:solidFill>
            <a:srgbClr val="E47411"/>
          </a:solidFill>
        </p:spPr>
        <p:txBody>
          <a:bodyPr anchor="ctr" anchorCtr="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102"/>
            <a:ext cx="8229600" cy="1609158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spcBef>
                <a:spcPts val="0"/>
              </a:spcBef>
              <a:defRPr/>
            </a:lvl1pPr>
            <a:lvl2pPr>
              <a:lnSpc>
                <a:spcPct val="105000"/>
              </a:lnSpc>
              <a:spcBef>
                <a:spcPts val="0"/>
              </a:spcBef>
              <a:defRPr/>
            </a:lvl2pPr>
            <a:lvl3pPr>
              <a:lnSpc>
                <a:spcPct val="105000"/>
              </a:lnSpc>
              <a:spcBef>
                <a:spcPts val="0"/>
              </a:spcBef>
              <a:defRPr/>
            </a:lvl3pPr>
            <a:lvl4pPr>
              <a:lnSpc>
                <a:spcPct val="105000"/>
              </a:lnSpc>
              <a:spcBef>
                <a:spcPts val="0"/>
              </a:spcBef>
              <a:defRPr/>
            </a:lvl4pPr>
            <a:lvl5pPr>
              <a:lnSpc>
                <a:spcPct val="105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01163" y="4759501"/>
            <a:ext cx="60312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E47411"/>
                </a:solidFill>
              </a:defRPr>
            </a:lvl1pPr>
          </a:lstStyle>
          <a:p>
            <a:fld id="{6B52B7D7-ABAF-0F42-B92A-4021BC7F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">
  <p:cSld name="Title and Content with Sub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45700" anchor="t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0" y="1020895"/>
            <a:ext cx="9144000" cy="357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ctr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33" name="Google Shape;33;p5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 r="78518"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0" y="541073"/>
            <a:ext cx="91440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0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2751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2273175" y="4749600"/>
            <a:ext cx="45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0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Name / Event</a:t>
            </a:r>
            <a:endParaRPr sz="10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469725" y="4739025"/>
            <a:ext cx="180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09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45700" anchor="t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0" y="541073"/>
            <a:ext cx="44973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0" y="1020895"/>
            <a:ext cx="4497388" cy="35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ctr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4645026" y="541073"/>
            <a:ext cx="4498974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4645026" y="1020895"/>
            <a:ext cx="4498974" cy="35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ctr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44" name="Google Shape;44;p6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 r="78518"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6"/>
          <p:cNvCxnSpPr/>
          <p:nvPr/>
        </p:nvCxnSpPr>
        <p:spPr>
          <a:xfrm>
            <a:off x="4572000" y="644071"/>
            <a:ext cx="9071" cy="3950551"/>
          </a:xfrm>
          <a:prstGeom prst="straightConnector1">
            <a:avLst/>
          </a:prstGeom>
          <a:noFill/>
          <a:ln w="9525" cap="flat" cmpd="sng">
            <a:solidFill>
              <a:srgbClr val="E0711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/>
          <p:nvPr/>
        </p:nvSpPr>
        <p:spPr>
          <a:xfrm>
            <a:off x="2273175" y="4749600"/>
            <a:ext cx="45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0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Name / Event</a:t>
            </a:r>
            <a:endParaRPr sz="10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469725" y="4739025"/>
            <a:ext cx="180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73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oter" type="titleOnly">
  <p:cSld name="Title and Foot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45700" anchor="t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51" name="Google Shape;51;p7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 r="78518"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2273175" y="4749600"/>
            <a:ext cx="45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Name / Event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469725" y="4739025"/>
            <a:ext cx="180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607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Footer">
  <p:cSld name="Title Only, No Foot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45700" anchor="t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602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 type="blank">
  <p:cSld name="Footer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58" name="Google Shape;58;p9" descr="PPPL_logo_horizontal_gradient_72dpi.jpg"/>
          <p:cNvPicPr preferRelativeResize="0"/>
          <p:nvPr/>
        </p:nvPicPr>
        <p:blipFill rotWithShape="1">
          <a:blip r:embed="rId2">
            <a:alphaModFix/>
          </a:blip>
          <a:srcRect r="78518"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2273175" y="4749600"/>
            <a:ext cx="45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Name / Event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469725" y="4739025"/>
            <a:ext cx="180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12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931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-189088" y="0"/>
            <a:ext cx="9522176" cy="49227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653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642102"/>
            <a:ext cx="8229600" cy="384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2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401163" y="4759501"/>
            <a:ext cx="60312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E4731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83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35907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defRPr/>
            </a:lvl1pPr>
            <a:lvl2pPr>
              <a:lnSpc>
                <a:spcPct val="105000"/>
              </a:lnSpc>
              <a:spcBef>
                <a:spcPts val="0"/>
              </a:spcBef>
              <a:defRPr/>
            </a:lvl2pPr>
            <a:lvl3pPr>
              <a:lnSpc>
                <a:spcPct val="105000"/>
              </a:lnSpc>
              <a:spcBef>
                <a:spcPts val="0"/>
              </a:spcBef>
              <a:defRPr/>
            </a:lvl3pPr>
            <a:lvl4pPr>
              <a:lnSpc>
                <a:spcPct val="105000"/>
              </a:lnSpc>
              <a:spcBef>
                <a:spcPts val="0"/>
              </a:spcBef>
              <a:defRPr/>
            </a:lvl4pPr>
            <a:lvl5pPr>
              <a:lnSpc>
                <a:spcPct val="105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2833"/>
            <a:ext cx="9144000" cy="624076"/>
          </a:xfrm>
          <a:prstGeom prst="rect">
            <a:avLst/>
          </a:prstGeom>
          <a:solidFill>
            <a:srgbClr val="E47411"/>
          </a:solidFill>
        </p:spPr>
        <p:txBody>
          <a:bodyPr vert="horz" anchor="ctr" anchorCtr="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01163" y="4759501"/>
            <a:ext cx="60312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E47411"/>
                </a:solidFill>
              </a:defRPr>
            </a:lvl1pPr>
          </a:lstStyle>
          <a:p>
            <a:fld id="{6B52B7D7-ABAF-0F42-B92A-4021BC7F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Conten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9088" y="1"/>
            <a:ext cx="9522176" cy="7533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643" y="141191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887"/>
            <a:ext cx="4191000" cy="3590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0B7D5411-241C-2046-8016-D10C1BB24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48200" y="891887"/>
            <a:ext cx="4038600" cy="3555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9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9088" y="1"/>
            <a:ext cx="9522176" cy="7533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643" y="141191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891887"/>
            <a:ext cx="4191000" cy="3590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0B7D5411-241C-2046-8016-D10C1BB24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7200" y="891887"/>
            <a:ext cx="4038600" cy="3555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9088" y="2647"/>
            <a:ext cx="9522176" cy="4896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2762"/>
            <a:ext cx="4038600" cy="37812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2762"/>
            <a:ext cx="4038600" cy="37812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7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9088" y="-1"/>
            <a:ext cx="9522176" cy="49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2762"/>
            <a:ext cx="4038600" cy="3824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8200" y="622697"/>
            <a:ext cx="4038600" cy="382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9088" y="2648"/>
            <a:ext cx="9522176" cy="4896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622762"/>
            <a:ext cx="4038600" cy="38337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2493" y="622697"/>
            <a:ext cx="4038600" cy="38337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1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89088" y="0"/>
            <a:ext cx="9522176" cy="4922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2647"/>
            <a:ext cx="7916714" cy="4896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9089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4781"/>
            <a:ext cx="4040188" cy="33466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89089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44781"/>
            <a:ext cx="4041775" cy="33466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0" y="4578385"/>
            <a:ext cx="457200" cy="582489"/>
          </a:xfrm>
          <a:prstGeom prst="rect">
            <a:avLst/>
          </a:prstGeom>
        </p:spPr>
        <p:txBody>
          <a:bodyPr/>
          <a:lstStyle/>
          <a:p>
            <a:fld id="{E430981E-6847-1A49-9E9C-177C4986BF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94" y="589089"/>
            <a:ext cx="0" cy="390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457201" y="4615756"/>
            <a:ext cx="8229599" cy="527744"/>
          </a:xfrm>
          <a:prstGeom prst="rect">
            <a:avLst/>
          </a:prstGeom>
        </p:spPr>
        <p:txBody>
          <a:bodyPr lIns="457200"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2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14600" y="4857750"/>
            <a:ext cx="4060156" cy="17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01163" y="4759501"/>
            <a:ext cx="60312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E47411"/>
                </a:solidFill>
              </a:defRPr>
            </a:lvl1pPr>
          </a:lstStyle>
          <a:p>
            <a:fld id="{6B52B7D7-ABAF-0F42-B92A-4021BC7F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5" r:id="rId3"/>
    <p:sldLayoutId id="2147483667" r:id="rId4"/>
    <p:sldLayoutId id="2147483668" r:id="rId5"/>
    <p:sldLayoutId id="2147483652" r:id="rId6"/>
    <p:sldLayoutId id="2147483658" r:id="rId7"/>
    <p:sldLayoutId id="2147483659" r:id="rId8"/>
    <p:sldLayoutId id="2147483653" r:id="rId9"/>
    <p:sldLayoutId id="2147483662" r:id="rId10"/>
    <p:sldLayoutId id="2147483654" r:id="rId11"/>
    <p:sldLayoutId id="2147483655" r:id="rId12"/>
    <p:sldLayoutId id="2147483664" r:id="rId13"/>
    <p:sldLayoutId id="2147483666" r:id="rId14"/>
    <p:sldLayoutId id="2147483663" r:id="rId15"/>
    <p:sldLayoutId id="2147483669" r:id="rId16"/>
  </p:sldLayoutIdLst>
  <p:hf hdr="0" dt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4572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84163" algn="l" defTabSz="457200" rtl="0" eaLnBrk="1" latinLnBrk="0" hangingPunct="1">
        <a:lnSpc>
          <a:spcPct val="105000"/>
        </a:lnSpc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33363" algn="l" defTabSz="457200" rtl="0" eaLnBrk="1" latinLnBrk="0" hangingPunct="1">
        <a:lnSpc>
          <a:spcPct val="105000"/>
        </a:lnSpc>
        <a:spcBef>
          <a:spcPts val="0"/>
        </a:spcBef>
        <a:buSzPct val="75000"/>
        <a:buFont typeface="Wingdings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A95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457200" bIns="45700" anchor="t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0" y="523667"/>
            <a:ext cx="9144000" cy="407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45700" anchor="ctr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75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13050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875287"/>
            <a:ext cx="9144000" cy="1637371"/>
          </a:xfrm>
        </p:spPr>
        <p:txBody>
          <a:bodyPr/>
          <a:lstStyle/>
          <a:p>
            <a:r>
              <a:rPr lang="en-US" dirty="0"/>
              <a:t>Stellarator </a:t>
            </a:r>
            <a:r>
              <a:rPr lang="en-US" dirty="0" smtClean="0"/>
              <a:t>Initiative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New Approaches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801561"/>
            <a:ext cx="9144000" cy="1924024"/>
          </a:xfrm>
        </p:spPr>
        <p:txBody>
          <a:bodyPr/>
          <a:lstStyle/>
          <a:p>
            <a:r>
              <a:rPr lang="en-US" dirty="0"/>
              <a:t>M.C. Zarnstorff, </a:t>
            </a:r>
            <a:r>
              <a:rPr lang="en-US" dirty="0"/>
              <a:t>C. Zhu, D</a:t>
            </a:r>
            <a:r>
              <a:rPr lang="en-US" dirty="0"/>
              <a:t>. A. </a:t>
            </a:r>
            <a:r>
              <a:rPr lang="en-US" dirty="0" smtClean="0"/>
              <a:t>Gates, </a:t>
            </a:r>
            <a:r>
              <a:rPr lang="en-US" dirty="0" smtClean="0"/>
              <a:t>S</a:t>
            </a:r>
            <a:r>
              <a:rPr lang="en-US" dirty="0" smtClean="0"/>
              <a:t>. Cowley</a:t>
            </a:r>
            <a:r>
              <a:rPr lang="en-US" dirty="0"/>
              <a:t> </a:t>
            </a:r>
            <a:r>
              <a:rPr lang="en-US" dirty="0" smtClean="0"/>
              <a:t> (PPPL)</a:t>
            </a:r>
          </a:p>
          <a:p>
            <a:r>
              <a:rPr lang="en-US" dirty="0"/>
              <a:t>M. </a:t>
            </a:r>
            <a:r>
              <a:rPr lang="en-US" dirty="0" err="1"/>
              <a:t>Landreman</a:t>
            </a:r>
            <a:r>
              <a:rPr lang="en-US" dirty="0"/>
              <a:t> (Maryland</a:t>
            </a:r>
            <a:r>
              <a:rPr lang="en-US" dirty="0" smtClean="0"/>
              <a:t>), P. </a:t>
            </a:r>
            <a:r>
              <a:rPr lang="en-US" dirty="0" err="1" smtClean="0"/>
              <a:t>Helander</a:t>
            </a:r>
            <a:r>
              <a:rPr lang="en-US" dirty="0" smtClean="0"/>
              <a:t> (IPP-Greifswald)</a:t>
            </a:r>
            <a:endParaRPr lang="en-US" dirty="0"/>
          </a:p>
          <a:p>
            <a:endParaRPr lang="en-US" dirty="0"/>
          </a:p>
          <a:p>
            <a:r>
              <a:rPr lang="en-US" dirty="0"/>
              <a:t>PPPL</a:t>
            </a:r>
          </a:p>
          <a:p>
            <a:r>
              <a:rPr lang="en-US" dirty="0" smtClean="0"/>
              <a:t>June 24,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9011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63" y="396563"/>
            <a:ext cx="8760770" cy="4569843"/>
          </a:xfrm>
        </p:spPr>
        <p:txBody>
          <a:bodyPr/>
          <a:lstStyle/>
          <a:p>
            <a:r>
              <a:rPr lang="en-US" dirty="0" smtClean="0"/>
              <a:t>Establish initial progress at minimum cost, </a:t>
            </a:r>
          </a:p>
          <a:p>
            <a:pPr lvl="1"/>
            <a:r>
              <a:rPr lang="en-US" dirty="0" smtClean="0"/>
              <a:t>World’s first </a:t>
            </a:r>
            <a:r>
              <a:rPr lang="en-US" u="sng" dirty="0" smtClean="0"/>
              <a:t>simple</a:t>
            </a:r>
            <a:r>
              <a:rPr lang="en-US" dirty="0" smtClean="0"/>
              <a:t> optimized stellarator! </a:t>
            </a:r>
          </a:p>
          <a:p>
            <a:pPr lvl="1"/>
            <a:r>
              <a:rPr lang="en-US" dirty="0" smtClean="0"/>
              <a:t>Improved confinement, through optimized QS and Lithium-boundary</a:t>
            </a:r>
          </a:p>
          <a:p>
            <a:pPr lvl="1"/>
            <a:r>
              <a:rPr lang="en-US" dirty="0" smtClean="0"/>
              <a:t>Target key topics</a:t>
            </a:r>
          </a:p>
          <a:p>
            <a:pPr lvl="1"/>
            <a:endParaRPr lang="en-US" dirty="0"/>
          </a:p>
          <a:p>
            <a:r>
              <a:rPr lang="en-US" dirty="0" smtClean="0"/>
              <a:t>Re-use components, when possible</a:t>
            </a:r>
          </a:p>
          <a:p>
            <a:pPr lvl="1"/>
            <a:r>
              <a:rPr lang="en-US" dirty="0" smtClean="0"/>
              <a:t>Some parts from </a:t>
            </a:r>
            <a:r>
              <a:rPr lang="en-US" dirty="0" smtClean="0">
                <a:solidFill>
                  <a:srgbClr val="0000FF"/>
                </a:solidFill>
              </a:rPr>
              <a:t>NCSX</a:t>
            </a:r>
            <a:r>
              <a:rPr lang="en-US" dirty="0" smtClean="0"/>
              <a:t> (TF coils, vacuum vessel), but room-temperature</a:t>
            </a:r>
          </a:p>
          <a:p>
            <a:pPr lvl="1"/>
            <a:r>
              <a:rPr lang="en-US" dirty="0" smtClean="0"/>
              <a:t>Li-approach, NB (1.5MW, 20kV) and some diagnostics from </a:t>
            </a:r>
            <a:r>
              <a:rPr lang="en-US" dirty="0" smtClean="0">
                <a:solidFill>
                  <a:srgbClr val="0000FF"/>
                </a:solidFill>
              </a:rPr>
              <a:t>LTX-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</a:p>
          <a:p>
            <a:pPr lvl="1"/>
            <a:r>
              <a:rPr lang="en-US" dirty="0"/>
              <a:t>Make improved equilibrium </a:t>
            </a:r>
            <a:r>
              <a:rPr lang="mr-IN" dirty="0"/>
              <a:t>–</a:t>
            </a:r>
            <a:r>
              <a:rPr lang="en-US" dirty="0"/>
              <a:t> beyond NCSX.  Most likely QA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re-configurable (via re-arranging magnets)</a:t>
            </a:r>
            <a:endParaRPr lang="en-US" dirty="0"/>
          </a:p>
          <a:p>
            <a:pPr lvl="1"/>
            <a:r>
              <a:rPr lang="en-US" dirty="0" smtClean="0"/>
              <a:t>Vehicle for testing Hidden </a:t>
            </a:r>
            <a:r>
              <a:rPr lang="en-US" dirty="0"/>
              <a:t>S</a:t>
            </a:r>
            <a:r>
              <a:rPr lang="en-US" dirty="0" smtClean="0"/>
              <a:t>ymmetries results</a:t>
            </a:r>
          </a:p>
          <a:p>
            <a:pPr lvl="1"/>
            <a:r>
              <a:rPr lang="en-US" dirty="0" smtClean="0"/>
              <a:t>For research flexibility</a:t>
            </a:r>
          </a:p>
          <a:p>
            <a:pPr lvl="1"/>
            <a:r>
              <a:rPr lang="en-US" dirty="0" smtClean="0"/>
              <a:t>Increase capabilities (incl. B) over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10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82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"/>
            <a:ext cx="9143999" cy="489631"/>
          </a:xfrm>
        </p:spPr>
        <p:txBody>
          <a:bodyPr/>
          <a:lstStyle/>
          <a:p>
            <a:r>
              <a:rPr lang="en-US" sz="2400" dirty="0" smtClean="0"/>
              <a:t>Permanent Magnets Dramatically Simplify Engineering &amp; Design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457201" y="5097780"/>
            <a:ext cx="822959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11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" y="475388"/>
            <a:ext cx="5936018" cy="4449186"/>
          </a:xfrm>
        </p:spPr>
        <p:txBody>
          <a:bodyPr/>
          <a:lstStyle/>
          <a:p>
            <a:r>
              <a:rPr lang="en-US" sz="2200" dirty="0" smtClean="0"/>
              <a:t>Shell of </a:t>
            </a:r>
            <a:r>
              <a:rPr lang="en-US" sz="2200" dirty="0"/>
              <a:t>magnets </a:t>
            </a:r>
            <a:r>
              <a:rPr lang="en-US" sz="2200" dirty="0" smtClean="0"/>
              <a:t>around plasma</a:t>
            </a:r>
          </a:p>
          <a:p>
            <a:pPr lvl="1"/>
            <a:r>
              <a:rPr lang="en-US" sz="1800" dirty="0" smtClean="0"/>
              <a:t>“Current potential” (NESCOIL, REGCOIL) calculations give simple indication of needed surface-magnetization </a:t>
            </a:r>
            <a:endParaRPr lang="en-US" sz="1800" dirty="0"/>
          </a:p>
          <a:p>
            <a:pPr marL="284162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Advanced magnet technology approach</a:t>
            </a:r>
            <a:endParaRPr lang="en-US" sz="2600" dirty="0" smtClean="0"/>
          </a:p>
          <a:p>
            <a:pPr lvl="1"/>
            <a:r>
              <a:rPr lang="en-US" sz="1800" dirty="0" err="1" smtClean="0"/>
              <a:t>Halbach</a:t>
            </a:r>
            <a:r>
              <a:rPr lang="en-US" sz="1800" dirty="0" smtClean="0"/>
              <a:t> array (1980): for higher magnet efficiency.</a:t>
            </a:r>
          </a:p>
          <a:p>
            <a:pPr lvl="1"/>
            <a:r>
              <a:rPr lang="en-US" sz="1800" dirty="0" smtClean="0"/>
              <a:t>Uses tangential magnetization to reduce magnetic reluctance, increase field strength at plasma</a:t>
            </a:r>
          </a:p>
          <a:p>
            <a:pPr lvl="1"/>
            <a:r>
              <a:rPr lang="en-US" sz="1800" dirty="0" smtClean="0"/>
              <a:t>Used in high efficiency motors, generators</a:t>
            </a:r>
          </a:p>
          <a:p>
            <a:pPr lvl="1"/>
            <a:r>
              <a:rPr lang="en-US" sz="1800" dirty="0" smtClean="0"/>
              <a:t>Open NMR magnet systems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 smtClean="0">
                <a:solidFill>
                  <a:srgbClr val="0000FF"/>
                </a:solidFill>
              </a:rPr>
              <a:t>Solutions by </a:t>
            </a:r>
            <a:r>
              <a:rPr lang="en-US" sz="2200" i="1" dirty="0" err="1" smtClean="0">
                <a:solidFill>
                  <a:srgbClr val="0000FF"/>
                </a:solidFill>
              </a:rPr>
              <a:t>C.Zhu</a:t>
            </a:r>
            <a:r>
              <a:rPr lang="en-US" sz="2200" i="1" dirty="0">
                <a:solidFill>
                  <a:srgbClr val="0000FF"/>
                </a:solidFill>
              </a:rPr>
              <a:t> &amp; </a:t>
            </a:r>
            <a:r>
              <a:rPr lang="en-US" sz="2200" i="1" dirty="0" err="1">
                <a:solidFill>
                  <a:srgbClr val="0000FF"/>
                </a:solidFill>
              </a:rPr>
              <a:t>M.Landreman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i="1" dirty="0" smtClean="0">
                <a:solidFill>
                  <a:srgbClr val="0000FF"/>
                </a:solidFill>
              </a:rPr>
              <a:t>for </a:t>
            </a:r>
            <a:r>
              <a:rPr lang="en-US" sz="2200" i="1" dirty="0" smtClean="0">
                <a:solidFill>
                  <a:srgbClr val="0000FF"/>
                </a:solidFill>
              </a:rPr>
              <a:t>finite thickness calculations.</a:t>
            </a:r>
          </a:p>
          <a:p>
            <a:pPr marL="284162" lvl="1" indent="0">
              <a:buNone/>
            </a:pPr>
            <a:endParaRPr lang="en-US" sz="1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04" y="557881"/>
            <a:ext cx="303645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2068" y="622793"/>
            <a:ext cx="67197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Outside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Inside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Outside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838" y="2789766"/>
            <a:ext cx="2229859" cy="19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3035"/>
            <a:ext cx="7916714" cy="489631"/>
          </a:xfrm>
        </p:spPr>
        <p:txBody>
          <a:bodyPr/>
          <a:lstStyle/>
          <a:p>
            <a:r>
              <a:rPr lang="en-US" dirty="0"/>
              <a:t>“Rare Earth” magnets are almost ideal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12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461" y="720876"/>
            <a:ext cx="3773955" cy="2183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48" y="2783658"/>
            <a:ext cx="3795897" cy="2303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067" y="575729"/>
            <a:ext cx="5086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baseline="-25000" dirty="0" err="1"/>
              <a:t>r</a:t>
            </a:r>
            <a:r>
              <a:rPr lang="en-US" sz="2000" dirty="0"/>
              <a:t> = 1.01 </a:t>
            </a:r>
            <a:r>
              <a:rPr lang="mr-IN" sz="2000" dirty="0"/>
              <a:t>–</a:t>
            </a:r>
            <a:r>
              <a:rPr lang="en-US" sz="2000" dirty="0"/>
              <a:t> 1.05.  </a:t>
            </a:r>
            <a:r>
              <a:rPr lang="en-US" sz="2000" dirty="0" smtClean="0"/>
              <a:t>Highly anisotropic.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Remnant magnetic field and </a:t>
            </a:r>
            <a:r>
              <a:rPr lang="en-US" sz="2000" dirty="0" err="1" smtClean="0"/>
              <a:t>coercivity</a:t>
            </a:r>
            <a:r>
              <a:rPr lang="en-US" sz="2000" dirty="0" smtClean="0"/>
              <a:t> depend on detailed recipe and processing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Both increase as temperature drops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Nd</a:t>
            </a:r>
            <a:r>
              <a:rPr lang="en-US" sz="2000" dirty="0" smtClean="0"/>
              <a:t>-Fe-B has a phase change at 100-150K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  Arnold</a:t>
            </a:r>
            <a:r>
              <a:rPr lang="en-US" sz="2000" dirty="0"/>
              <a:t>: </a:t>
            </a:r>
            <a:r>
              <a:rPr lang="en-US" sz="2000" dirty="0" err="1"/>
              <a:t>NdFeB</a:t>
            </a:r>
            <a:r>
              <a:rPr lang="en-US" sz="2000" dirty="0"/>
              <a:t> at 293K with Br=</a:t>
            </a:r>
            <a:r>
              <a:rPr lang="en-US" sz="2000" dirty="0" smtClean="0"/>
              <a:t>1.49T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Pr</a:t>
            </a:r>
            <a:r>
              <a:rPr lang="en-US" sz="2000" dirty="0" smtClean="0"/>
              <a:t>-Fe-B goes to higher performance &lt; 100K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Commercially available in lg. quantity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Fe-N may (someday) offer B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&gt; 2.5T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9333" y="433397"/>
            <a:ext cx="149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curves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3738745"/>
            <a:ext cx="4947046" cy="11514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16449" y="4834691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E.Moog</a:t>
            </a:r>
            <a:r>
              <a:rPr lang="en-US" sz="1200" dirty="0" smtClean="0"/>
              <a:t> et al, ANL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53715" y="4482502"/>
            <a:ext cx="178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C.Benabderrahmane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132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-42850" y="-28575"/>
            <a:ext cx="9232500" cy="801000"/>
          </a:xfrm>
          <a:prstGeom prst="rect">
            <a:avLst/>
          </a:prstGeom>
        </p:spPr>
        <p:txBody>
          <a:bodyPr spcFirstLastPara="1" wrap="square" lIns="457200" tIns="91425" rIns="4572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Initial Finite-Thickness Solution </a:t>
            </a:r>
            <a:br>
              <a:rPr lang="en-US" sz="2400" dirty="0" smtClean="0"/>
            </a:br>
            <a:r>
              <a:rPr lang="en-US" sz="2400" dirty="0" smtClean="0"/>
              <a:t>Perpendicular only  (</a:t>
            </a:r>
            <a:r>
              <a:rPr lang="en-US" sz="2400" dirty="0" err="1" smtClean="0"/>
              <a:t>C.Zhu</a:t>
            </a:r>
            <a:r>
              <a:rPr lang="en-US" sz="2400" dirty="0" smtClean="0"/>
              <a:t>)</a:t>
            </a:r>
            <a:endParaRPr sz="2400" dirty="0"/>
          </a:p>
        </p:txBody>
      </p:sp>
      <p:sp>
        <p:nvSpPr>
          <p:cNvPr id="266" name="Google Shape;266;p27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pic>
        <p:nvPicPr>
          <p:cNvPr id="267" name="Google Shape;2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1" y="924825"/>
            <a:ext cx="6576041" cy="3672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/>
        </p:nvSpPr>
        <p:spPr>
          <a:xfrm>
            <a:off x="6652732" y="1053933"/>
            <a:ext cx="2474271" cy="369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Volume: 2.96 m</a:t>
            </a:r>
            <a:r>
              <a:rPr lang="en-US" sz="1600" kern="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(~24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tons ~ $1.2M)</a:t>
            </a:r>
            <a:endParaRPr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residual error:</a:t>
            </a:r>
            <a:endParaRPr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3.76E-4 (clipped)</a:t>
            </a:r>
            <a:endParaRPr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2.70E-4(whole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 thickness ~20cm</a:t>
            </a: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non-perp. elements, </a:t>
            </a:r>
            <a:r>
              <a:rPr lang="en-US" sz="1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Landreman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max-thickness ~13cm</a:t>
            </a:r>
            <a:endParaRPr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445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-42850" y="-28575"/>
            <a:ext cx="9232500" cy="801000"/>
          </a:xfrm>
          <a:prstGeom prst="rect">
            <a:avLst/>
          </a:prstGeom>
        </p:spPr>
        <p:txBody>
          <a:bodyPr spcFirstLastPara="1" wrap="square" lIns="457200" tIns="91425" rIns="4572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Viewing from the </a:t>
            </a:r>
            <a:r>
              <a:rPr lang="en-US" dirty="0" smtClean="0"/>
              <a:t>outboard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75" name="Google Shape;275;p28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76" name="Google Shape;2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600" y="924825"/>
            <a:ext cx="6979331" cy="367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0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-42850" y="-28575"/>
            <a:ext cx="9232500" cy="801000"/>
          </a:xfrm>
          <a:prstGeom prst="rect">
            <a:avLst/>
          </a:prstGeom>
        </p:spPr>
        <p:txBody>
          <a:bodyPr spcFirstLastPara="1" wrap="square" lIns="457200" tIns="91425" rIns="4572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Free-boundary VMEC shows good approximation.</a:t>
            </a:r>
            <a:endParaRPr sz="2400"/>
          </a:p>
        </p:txBody>
      </p:sp>
      <p:sp>
        <p:nvSpPr>
          <p:cNvPr id="283" name="Google Shape;283;p29"/>
          <p:cNvSpPr txBox="1">
            <a:spLocks noGrp="1"/>
          </p:cNvSpPr>
          <p:nvPr>
            <p:ph type="sldNum" idx="12"/>
          </p:nvPr>
        </p:nvSpPr>
        <p:spPr>
          <a:xfrm>
            <a:off x="6870715" y="4749625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00" y="1169425"/>
            <a:ext cx="3852626" cy="28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225" y="1169413"/>
            <a:ext cx="3739626" cy="2804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/>
          <p:nvPr/>
        </p:nvSpPr>
        <p:spPr>
          <a:xfrm>
            <a:off x="1325413" y="4058875"/>
            <a:ext cx="2427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Comparisons of plasma surfaces.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5667400" y="4058863"/>
            <a:ext cx="2867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Rotational transform profile comparisons.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720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562" y="819784"/>
            <a:ext cx="8748917" cy="4323715"/>
          </a:xfrm>
        </p:spPr>
        <p:txBody>
          <a:bodyPr>
            <a:normAutofit/>
          </a:bodyPr>
          <a:lstStyle/>
          <a:p>
            <a:r>
              <a:rPr lang="en-US" dirty="0" smtClean="0"/>
              <a:t>Improve fast particle confinement (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Nemov</a:t>
            </a:r>
            <a:r>
              <a:rPr lang="en-US" dirty="0" smtClean="0"/>
              <a:t> or </a:t>
            </a:r>
            <a:r>
              <a:rPr lang="en-US" dirty="0" err="1" smtClean="0"/>
              <a:t>Henneberg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Reduce turbulent transport</a:t>
            </a:r>
          </a:p>
          <a:p>
            <a:r>
              <a:rPr lang="en-US" dirty="0" smtClean="0"/>
              <a:t>Maximize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  <a:p>
            <a:r>
              <a:rPr lang="en-US" dirty="0" err="1" smtClean="0"/>
              <a:t>Divertor</a:t>
            </a:r>
            <a:r>
              <a:rPr lang="en-US" dirty="0" smtClean="0"/>
              <a:t> design</a:t>
            </a:r>
          </a:p>
          <a:p>
            <a:endParaRPr lang="en-US" dirty="0" smtClean="0"/>
          </a:p>
          <a:p>
            <a:r>
              <a:rPr lang="en-US" dirty="0" smtClean="0"/>
              <a:t>Optimize for PM approach (different than coils!)</a:t>
            </a:r>
          </a:p>
          <a:p>
            <a:pPr lvl="1"/>
            <a:r>
              <a:rPr lang="en-US" dirty="0" smtClean="0"/>
              <a:t>Reduce needed   on plasma</a:t>
            </a:r>
          </a:p>
          <a:p>
            <a:pPr lvl="1"/>
            <a:r>
              <a:rPr lang="en-US" dirty="0" smtClean="0"/>
              <a:t>Reduce elongation(?)</a:t>
            </a:r>
          </a:p>
          <a:p>
            <a:pPr lvl="1"/>
            <a:endParaRPr lang="en-US" dirty="0"/>
          </a:p>
          <a:p>
            <a:r>
              <a:rPr lang="en-US" dirty="0" smtClean="0"/>
              <a:t>Incorporate guidance from Pilot Plant studies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Opportunities for Configuration Improvement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"/>
            <a:ext cx="9144000" cy="489631"/>
          </a:xfrm>
        </p:spPr>
        <p:txBody>
          <a:bodyPr/>
          <a:lstStyle/>
          <a:p>
            <a:r>
              <a:rPr lang="en-US" dirty="0" smtClean="0"/>
              <a:t>We welcome suggestions and contributions, on all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63" y="527601"/>
            <a:ext cx="8229600" cy="38405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Lots of work to come: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Overall Mission and Expected Impact</a:t>
            </a:r>
          </a:p>
          <a:p>
            <a:endParaRPr lang="en-US" dirty="0" smtClean="0"/>
          </a:p>
          <a:p>
            <a:r>
              <a:rPr lang="en-US" dirty="0" smtClean="0"/>
              <a:t>Research goals, plan, and basis</a:t>
            </a:r>
          </a:p>
          <a:p>
            <a:pPr lvl="1"/>
            <a:r>
              <a:rPr lang="en-US" dirty="0" smtClean="0"/>
              <a:t>Design, heating, confinement, </a:t>
            </a:r>
            <a:r>
              <a:rPr lang="en-US" dirty="0"/>
              <a:t>d</a:t>
            </a:r>
            <a:r>
              <a:rPr lang="en-US" dirty="0" smtClean="0"/>
              <a:t>iagnostics</a:t>
            </a:r>
          </a:p>
          <a:p>
            <a:pPr lvl="1"/>
            <a:r>
              <a:rPr lang="en-US" dirty="0" smtClean="0"/>
              <a:t>Phased research goals/plan and milestones</a:t>
            </a:r>
          </a:p>
          <a:p>
            <a:pPr marL="284162" lvl="1" indent="0">
              <a:buNone/>
            </a:pPr>
            <a:endParaRPr lang="en-US" dirty="0"/>
          </a:p>
          <a:p>
            <a:r>
              <a:rPr lang="en-US" dirty="0" smtClean="0"/>
              <a:t>Engineering goals, plan, basis</a:t>
            </a:r>
          </a:p>
          <a:p>
            <a:pPr lvl="1"/>
            <a:r>
              <a:rPr lang="en-US" dirty="0" smtClean="0"/>
              <a:t>Enough design to be confident in approach and risk control</a:t>
            </a:r>
          </a:p>
          <a:p>
            <a:pPr lvl="1"/>
            <a:endParaRPr lang="en-US" dirty="0"/>
          </a:p>
          <a:p>
            <a:r>
              <a:rPr lang="en-US" dirty="0" smtClean="0"/>
              <a:t>Cost estimate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                                                                         </a:t>
            </a:r>
            <a:r>
              <a:rPr lang="en-US" i="1" dirty="0" smtClean="0">
                <a:solidFill>
                  <a:srgbClr val="0000FF"/>
                </a:solidFill>
              </a:rPr>
              <a:t>By Sept./Oct.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17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  <p:pic>
        <p:nvPicPr>
          <p:cNvPr id="6" name="Picture 5" descr="Masked 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9777" r="11304" b="11997"/>
          <a:stretch/>
        </p:blipFill>
        <p:spPr>
          <a:xfrm>
            <a:off x="6189554" y="527601"/>
            <a:ext cx="2954446" cy="21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Initiate a Path </a:t>
            </a:r>
            <a:r>
              <a:rPr lang="en-US" sz="2800" dirty="0"/>
              <a:t>to a Pilot Plant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521074"/>
            <a:ext cx="7387556" cy="449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39" tIns="44426" rIns="90439" bIns="44426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ea typeface="Symbol" charset="2"/>
                <a:cs typeface="Symbol" charset="2"/>
              </a:rPr>
              <a:t>Near term experiment(s)</a:t>
            </a:r>
          </a:p>
          <a:p>
            <a:pPr marL="914400" lvl="1" indent="-4572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Symbol" charset="2"/>
                <a:cs typeface="Symbol" charset="2"/>
              </a:rPr>
              <a:t>Test &amp; develop engineering of simpler coils</a:t>
            </a:r>
          </a:p>
          <a:p>
            <a:pPr marL="914400" lvl="1" indent="-4572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Symbol" charset="2"/>
                <a:cs typeface="Symbol" charset="2"/>
              </a:rPr>
              <a:t>Test confinement &amp;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Symbol" charset="2"/>
                <a:cs typeface="Symbol" charset="2"/>
              </a:rPr>
              <a:t> with low-Z metal </a:t>
            </a:r>
            <a:r>
              <a:rPr lang="en-US" sz="2000" dirty="0" smtClean="0">
                <a:solidFill>
                  <a:srgbClr val="000000"/>
                </a:solidFill>
                <a:ea typeface="Symbol" charset="2"/>
                <a:cs typeface="Symbol" charset="2"/>
              </a:rPr>
              <a:t>PFCs</a:t>
            </a:r>
          </a:p>
          <a:p>
            <a:pPr marL="914400" lvl="1" indent="-4572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Symbol" charset="2"/>
                <a:cs typeface="Symbol" charset="2"/>
              </a:rPr>
              <a:t>Test ability to design for </a:t>
            </a:r>
            <a:r>
              <a:rPr lang="en-US" sz="2000" smtClean="0">
                <a:solidFill>
                  <a:srgbClr val="000000"/>
                </a:solidFill>
                <a:ea typeface="Symbol" charset="2"/>
                <a:cs typeface="Symbol" charset="2"/>
              </a:rPr>
              <a:t>reduced turbulence</a:t>
            </a:r>
            <a:endParaRPr lang="en-US" sz="2000" dirty="0">
              <a:solidFill>
                <a:srgbClr val="000000"/>
              </a:solidFill>
              <a:ea typeface="Symbol" charset="2"/>
              <a:cs typeface="Symbol" charset="2"/>
            </a:endParaRPr>
          </a:p>
          <a:p>
            <a:pPr marL="914400" lvl="1" indent="-4572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000" i="1" dirty="0">
                <a:solidFill>
                  <a:srgbClr val="000000"/>
                </a:solidFill>
                <a:ea typeface="Symbol" charset="2"/>
                <a:cs typeface="Symbol" charset="2"/>
              </a:rPr>
              <a:t>Our plan is to start this with the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US" sz="2000" i="1" dirty="0">
                <a:solidFill>
                  <a:srgbClr val="000000"/>
                </a:solidFill>
                <a:ea typeface="Symbol" charset="2"/>
                <a:cs typeface="Symbol" charset="2"/>
              </a:rPr>
              <a:t>	permanent magnet </a:t>
            </a:r>
            <a:r>
              <a:rPr lang="en-US" sz="2000" i="1" dirty="0" err="1">
                <a:solidFill>
                  <a:srgbClr val="000000"/>
                </a:solidFill>
                <a:ea typeface="Symbol" charset="2"/>
                <a:cs typeface="Symbol" charset="2"/>
              </a:rPr>
              <a:t>stellarator</a:t>
            </a:r>
            <a:endParaRPr lang="en-US" sz="2000" i="1" dirty="0">
              <a:solidFill>
                <a:srgbClr val="000000"/>
              </a:solidFill>
              <a:ea typeface="Symbol" charset="2"/>
              <a:cs typeface="Symbol" charset="2"/>
            </a:endParaRPr>
          </a:p>
          <a:p>
            <a:pPr marL="914400" lvl="1" indent="-4572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000" i="1" dirty="0">
                <a:solidFill>
                  <a:srgbClr val="000000"/>
                </a:solidFill>
                <a:ea typeface="Symbol" charset="2"/>
                <a:cs typeface="Symbol" charset="2"/>
              </a:rPr>
              <a:t>Rapid deployment of design </a:t>
            </a:r>
            <a:r>
              <a:rPr lang="en-US" sz="2000" i="1" dirty="0" smtClean="0">
                <a:solidFill>
                  <a:srgbClr val="000000"/>
                </a:solidFill>
                <a:ea typeface="Symbol" charset="2"/>
                <a:cs typeface="Symbol" charset="2"/>
              </a:rPr>
              <a:t>improvements</a:t>
            </a:r>
            <a:endParaRPr lang="en-US" dirty="0">
              <a:solidFill>
                <a:srgbClr val="0101FF"/>
              </a:solidFill>
            </a:endParaRP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sz="2000" kern="1200" dirty="0">
                <a:solidFill>
                  <a:srgbClr val="FF0000"/>
                </a:solidFill>
              </a:rPr>
              <a:t>Integration validation </a:t>
            </a:r>
            <a:r>
              <a:rPr lang="en-US" sz="2000" dirty="0">
                <a:solidFill>
                  <a:srgbClr val="FF0000"/>
                </a:solidFill>
              </a:rPr>
              <a:t>experiment (TRL advance)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Integrated Engineering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Plasma physics (i.e. coils) &amp; boundary </a:t>
            </a:r>
            <a:r>
              <a:rPr lang="en-US" dirty="0" smtClean="0"/>
              <a:t>(</a:t>
            </a:r>
            <a:r>
              <a:rPr lang="en-US" dirty="0"/>
              <a:t>plumbing &amp; cooling)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Mainly DD, perhaps </a:t>
            </a:r>
            <a:r>
              <a:rPr lang="en-US" i="1" dirty="0"/>
              <a:t>trace T to validate reactivity? </a:t>
            </a:r>
            <a:r>
              <a:rPr lang="en-US" i="1" dirty="0" smtClean="0"/>
              <a:t> 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sz="2000" kern="1200" dirty="0">
                <a:solidFill>
                  <a:srgbClr val="FF0000"/>
                </a:solidFill>
              </a:rPr>
              <a:t>Pilot Plant, demonstration </a:t>
            </a:r>
            <a:endParaRPr lang="en-US" sz="2400" dirty="0">
              <a:solidFill>
                <a:srgbClr val="0101FF"/>
              </a:solidFill>
              <a:latin typeface="Arial" charset="0"/>
            </a:endParaRPr>
          </a:p>
          <a:p>
            <a:pPr marL="174625" indent="-174625">
              <a:lnSpc>
                <a:spcPct val="120000"/>
              </a:lnSpc>
              <a:buClrTx/>
              <a:buSzPct val="100000"/>
              <a:buFontTx/>
              <a:buNone/>
            </a:pPr>
            <a:endParaRPr lang="en-US" sz="2400" kern="1200" dirty="0">
              <a:solidFill>
                <a:srgbClr val="0101FF"/>
              </a:solidFill>
              <a:latin typeface="Arial" charset="0"/>
            </a:endParaRPr>
          </a:p>
          <a:p>
            <a:pPr marL="174625" indent="-174625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sz="2400" kern="1200" dirty="0">
                <a:solidFill>
                  <a:srgbClr val="0101FF"/>
                </a:solidFill>
                <a:latin typeface="Arial" charset="0"/>
              </a:rPr>
              <a:t>   </a:t>
            </a:r>
          </a:p>
          <a:p>
            <a:pPr marL="174625" indent="-174625">
              <a:lnSpc>
                <a:spcPct val="120000"/>
              </a:lnSpc>
              <a:buClrTx/>
              <a:buSzPct val="100000"/>
            </a:pPr>
            <a:r>
              <a:rPr lang="en-US" sz="2400" kern="1200" dirty="0">
                <a:solidFill>
                  <a:srgbClr val="0101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41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824" y="640258"/>
            <a:ext cx="8882176" cy="45032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PPPL Strategic Initiative</a:t>
            </a:r>
          </a:p>
          <a:p>
            <a:pPr lvl="1"/>
            <a:r>
              <a:rPr lang="en-US" dirty="0" smtClean="0"/>
              <a:t>W7X and LHD collaborations</a:t>
            </a:r>
          </a:p>
          <a:p>
            <a:pPr lvl="1"/>
            <a:r>
              <a:rPr lang="en-US" dirty="0" smtClean="0"/>
              <a:t>Theory 5-year Plan: advances in stellarator modeling</a:t>
            </a:r>
          </a:p>
          <a:p>
            <a:pPr lvl="1"/>
            <a:r>
              <a:rPr lang="en-US" dirty="0" smtClean="0"/>
              <a:t>LDRD activities on experiment design</a:t>
            </a:r>
          </a:p>
          <a:p>
            <a:r>
              <a:rPr lang="en-US" dirty="0" smtClean="0"/>
              <a:t>Simons Foundation: Hidden Symmetries and Fusion Energy” study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DPP/Community Planning Initiative</a:t>
            </a:r>
            <a:endParaRPr lang="en-US" i="1" dirty="0"/>
          </a:p>
          <a:p>
            <a:pPr lvl="1"/>
            <a:r>
              <a:rPr lang="en-US" dirty="0" smtClean="0"/>
              <a:t>Aim </a:t>
            </a:r>
            <a:r>
              <a:rPr lang="en-US" dirty="0"/>
              <a:t>for the minimum cost, steady-state fusion pilot </a:t>
            </a:r>
            <a:r>
              <a:rPr lang="en-US" dirty="0" smtClean="0"/>
              <a:t>plant  (NAS recommendation)</a:t>
            </a:r>
            <a:endParaRPr lang="en-US" dirty="0"/>
          </a:p>
          <a:p>
            <a:pPr lvl="1"/>
            <a:r>
              <a:rPr lang="en-US" dirty="0"/>
              <a:t>As recommended by the recent NAS report</a:t>
            </a:r>
          </a:p>
          <a:p>
            <a:pPr lvl="1"/>
            <a:r>
              <a:rPr lang="en-US" dirty="0" smtClean="0"/>
              <a:t>Strategy:  Simplify</a:t>
            </a:r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Proposal for new experiment: SAS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000" dirty="0" smtClean="0"/>
              <a:t>Initiatives on </a:t>
            </a:r>
            <a:r>
              <a:rPr lang="en-US" sz="3000" dirty="0" err="1" smtClean="0"/>
              <a:t>Stellarators</a:t>
            </a:r>
            <a:r>
              <a:rPr lang="en-US" sz="3000" dirty="0" smtClean="0"/>
              <a:t> for Fusion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Potential Innovations for Compact Pilot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645079"/>
            <a:ext cx="8991600" cy="4130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Stellarator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800" dirty="0"/>
              <a:t>Coils – HTS for higher B</a:t>
            </a:r>
            <a:r>
              <a:rPr lang="en-US" sz="2800" baseline="-25000" dirty="0"/>
              <a:t>T</a:t>
            </a:r>
            <a:r>
              <a:rPr lang="en-US" sz="2800" dirty="0"/>
              <a:t>,  </a:t>
            </a:r>
            <a:r>
              <a:rPr lang="en-US" sz="2800" dirty="0" err="1"/>
              <a:t>J</a:t>
            </a:r>
            <a:r>
              <a:rPr lang="en-US" sz="2800" baseline="-25000" dirty="0" err="1"/>
              <a:t>winding</a:t>
            </a:r>
            <a:r>
              <a:rPr lang="en-US" sz="2800" baseline="-25000" dirty="0"/>
              <a:t>-pack</a:t>
            </a:r>
          </a:p>
          <a:p>
            <a:r>
              <a:rPr lang="en-US" sz="2800" dirty="0"/>
              <a:t>Confinement – Optimize turbulence, low-Z wall</a:t>
            </a:r>
          </a:p>
          <a:p>
            <a:r>
              <a:rPr lang="en-US" sz="2800" dirty="0"/>
              <a:t>Stability – </a:t>
            </a:r>
            <a:r>
              <a:rPr lang="en-US" sz="2800" strike="sngStrike" dirty="0"/>
              <a:t>Disruption avoidance, </a:t>
            </a:r>
            <a:r>
              <a:rPr lang="en-US" sz="2800" strike="sngStrike" dirty="0" err="1">
                <a:latin typeface="Symbol" panose="05050102010706020507" pitchFamily="18" charset="2"/>
              </a:rPr>
              <a:t>b</a:t>
            </a:r>
            <a:r>
              <a:rPr lang="en-US" sz="2800" strike="sngStrike" baseline="-25000" dirty="0" err="1"/>
              <a:t>N</a:t>
            </a:r>
            <a:r>
              <a:rPr lang="en-US" sz="2800" strike="sngStrike" dirty="0"/>
              <a:t> &gt; no-wall limit</a:t>
            </a:r>
            <a:r>
              <a:rPr lang="en-US" sz="2800" dirty="0"/>
              <a:t>     	 				intrinsically avoid runaways, EM loads</a:t>
            </a:r>
          </a:p>
          <a:p>
            <a:r>
              <a:rPr lang="en-US" sz="2800" dirty="0"/>
              <a:t>Aspect Ratio –  </a:t>
            </a:r>
            <a:r>
              <a:rPr lang="en-US" sz="2800"/>
              <a:t>cost; maintenance </a:t>
            </a:r>
            <a:r>
              <a:rPr lang="en-US" sz="2800" dirty="0"/>
              <a:t>vs. mass-power density</a:t>
            </a:r>
            <a:endParaRPr lang="en-US" sz="2800" dirty="0">
              <a:latin typeface="Symbol" panose="05050102010706020507" pitchFamily="18" charset="2"/>
            </a:endParaRPr>
          </a:p>
          <a:p>
            <a:r>
              <a:rPr lang="en-US" sz="2800" strike="sngStrike" dirty="0"/>
              <a:t>Heating &amp; Current Drive – New efficient RF, Negative NBI</a:t>
            </a:r>
          </a:p>
          <a:p>
            <a:r>
              <a:rPr lang="en-US" sz="2800" dirty="0" err="1"/>
              <a:t>Divertors</a:t>
            </a:r>
            <a:r>
              <a:rPr lang="en-US" sz="2800" dirty="0"/>
              <a:t> – Further design needed, liquid metals</a:t>
            </a:r>
          </a:p>
          <a:p>
            <a:r>
              <a:rPr lang="en-US" sz="2800" dirty="0"/>
              <a:t>Blankets – Liquid metal? Salt? high efficiency not required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5007769"/>
            <a:ext cx="2133600" cy="1119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B0C4EF-D637-4786-82F5-157092B01045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15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20"/>
          <a:stretch>
            <a:fillRect/>
          </a:stretch>
        </p:blipFill>
        <p:spPr bwMode="auto">
          <a:xfrm>
            <a:off x="5487790" y="504038"/>
            <a:ext cx="3644482" cy="28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"/>
            <a:ext cx="9144000" cy="489631"/>
          </a:xfrm>
        </p:spPr>
        <p:txBody>
          <a:bodyPr/>
          <a:lstStyle/>
          <a:p>
            <a:r>
              <a:rPr lang="en-US" dirty="0"/>
              <a:t>Liquid Metal Boundaries offer multiple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2278"/>
            <a:ext cx="5703058" cy="4501398"/>
          </a:xfrm>
        </p:spPr>
        <p:txBody>
          <a:bodyPr/>
          <a:lstStyle/>
          <a:p>
            <a:r>
              <a:rPr lang="en-US" dirty="0"/>
              <a:t>Eliminate erosion damage and morphology changes</a:t>
            </a:r>
          </a:p>
          <a:p>
            <a:r>
              <a:rPr lang="en-US" dirty="0"/>
              <a:t>Insensitive to neutron and other </a:t>
            </a:r>
          </a:p>
          <a:p>
            <a:pPr marL="0" indent="0">
              <a:buNone/>
            </a:pPr>
            <a:r>
              <a:rPr lang="en-US" dirty="0"/>
              <a:t>    radiation damage</a:t>
            </a:r>
          </a:p>
          <a:p>
            <a:r>
              <a:rPr lang="en-US" dirty="0"/>
              <a:t>Only way to have low-Z boundary</a:t>
            </a:r>
          </a:p>
          <a:p>
            <a:pPr lvl="1"/>
            <a:r>
              <a:rPr lang="en-US" dirty="0"/>
              <a:t>Much higher plasma confinement with Lithium, both LTX and NSTX (and other devices)</a:t>
            </a:r>
          </a:p>
          <a:p>
            <a:pPr lvl="1"/>
            <a:r>
              <a:rPr lang="en-US" dirty="0"/>
              <a:t>Can change transport boundary conditions</a:t>
            </a:r>
          </a:p>
          <a:p>
            <a:r>
              <a:rPr lang="en-US" dirty="0"/>
              <a:t>Can handle much larger power &amp; particle fluxes than solids</a:t>
            </a:r>
          </a:p>
          <a:p>
            <a:pPr lvl="1"/>
            <a:r>
              <a:rPr lang="en-US" dirty="0"/>
              <a:t>Vapor shielding at high fluxes</a:t>
            </a:r>
          </a:p>
          <a:p>
            <a:pPr lvl="1"/>
            <a:r>
              <a:rPr lang="en-US" dirty="0"/>
              <a:t>Similar to heat pipe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21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4231" y="3541389"/>
            <a:ext cx="1157994" cy="160211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6573215" y="4139496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Vapor-box</a:t>
            </a:r>
          </a:p>
          <a:p>
            <a:r>
              <a:rPr lang="en-US" dirty="0" err="1"/>
              <a:t>divertor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3400" y="2531878"/>
            <a:ext cx="5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LTX</a:t>
            </a:r>
          </a:p>
        </p:txBody>
      </p:sp>
    </p:spTree>
    <p:extLst>
      <p:ext uri="{BB962C8B-B14F-4D97-AF65-F5344CB8AC3E}">
        <p14:creationId xmlns:p14="http://schemas.microsoft.com/office/powerpoint/2010/main" val="281609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715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>
                <a:ea typeface="ヒラギノ角ゴ Pro W3"/>
                <a:cs typeface="Arial" pitchFamily="34" charset="0"/>
              </a:rPr>
              <a:t>Size of </a:t>
            </a:r>
            <a:r>
              <a:rPr lang="en-US" sz="2800" dirty="0">
                <a:ea typeface="ヒラギノ角ゴ Pro W3"/>
              </a:rPr>
              <a:t>compact stellarator (CS)</a:t>
            </a:r>
            <a:r>
              <a:rPr lang="en-US" sz="2800" dirty="0">
                <a:ea typeface="ヒラギノ角ゴ Pro W3"/>
                <a:cs typeface="Arial" pitchFamily="34" charset="0"/>
              </a:rPr>
              <a:t> pilot driven by magnet technology and neutron wall loading, but not </a:t>
            </a:r>
            <a:r>
              <a:rPr lang="en-US" sz="2800" dirty="0" err="1">
                <a:ea typeface="ヒラギノ角ゴ Pro W3"/>
                <a:cs typeface="Arial" pitchFamily="34" charset="0"/>
              </a:rPr>
              <a:t>Q</a:t>
            </a:r>
            <a:r>
              <a:rPr lang="en-US" sz="2800" baseline="-25000" dirty="0" err="1">
                <a:ea typeface="ヒラギノ角ゴ Pro W3"/>
                <a:cs typeface="Arial" pitchFamily="34" charset="0"/>
              </a:rPr>
              <a:t>eng</a:t>
            </a:r>
            <a:endParaRPr lang="en-US" sz="2800" baseline="-25000" dirty="0">
              <a:ea typeface="ヒラギノ角ゴ Pro W3"/>
              <a:cs typeface="Arial" pitchFamily="34" charset="0"/>
            </a:endParaRPr>
          </a:p>
        </p:txBody>
      </p:sp>
      <p:sp>
        <p:nvSpPr>
          <p:cNvPr id="13316" name="TextBox 84"/>
          <p:cNvSpPr txBox="1">
            <a:spLocks noChangeArrowheads="1"/>
          </p:cNvSpPr>
          <p:nvPr/>
        </p:nvSpPr>
        <p:spPr bwMode="auto">
          <a:xfrm>
            <a:off x="1825625" y="2814638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317" name="TextBox 85"/>
          <p:cNvSpPr txBox="1">
            <a:spLocks noChangeArrowheads="1"/>
          </p:cNvSpPr>
          <p:nvPr/>
        </p:nvSpPr>
        <p:spPr bwMode="auto">
          <a:xfrm>
            <a:off x="2887664" y="2784872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18" name="TextBox 86"/>
          <p:cNvSpPr txBox="1">
            <a:spLocks noChangeArrowheads="1"/>
          </p:cNvSpPr>
          <p:nvPr/>
        </p:nvSpPr>
        <p:spPr bwMode="auto">
          <a:xfrm>
            <a:off x="3965576" y="2790825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319" name="TextBox 87"/>
          <p:cNvSpPr txBox="1">
            <a:spLocks noChangeArrowheads="1"/>
          </p:cNvSpPr>
          <p:nvPr/>
        </p:nvSpPr>
        <p:spPr bwMode="auto">
          <a:xfrm>
            <a:off x="793750" y="2789635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4" y="2838108"/>
            <a:ext cx="4046537" cy="22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Oval 106"/>
          <p:cNvSpPr/>
          <p:nvPr/>
        </p:nvSpPr>
        <p:spPr bwMode="auto">
          <a:xfrm>
            <a:off x="2713039" y="3293269"/>
            <a:ext cx="134540" cy="1345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2" name="TextBox 107"/>
          <p:cNvSpPr txBox="1">
            <a:spLocks noChangeArrowheads="1"/>
          </p:cNvSpPr>
          <p:nvPr/>
        </p:nvSpPr>
        <p:spPr bwMode="auto">
          <a:xfrm>
            <a:off x="2744788" y="351472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9966"/>
                </a:solidFill>
              </a:rPr>
              <a:t>2</a:t>
            </a:r>
          </a:p>
        </p:txBody>
      </p:sp>
      <p:sp>
        <p:nvSpPr>
          <p:cNvPr id="13323" name="TextBox 108"/>
          <p:cNvSpPr txBox="1">
            <a:spLocks noChangeArrowheads="1"/>
          </p:cNvSpPr>
          <p:nvPr/>
        </p:nvSpPr>
        <p:spPr bwMode="auto">
          <a:xfrm>
            <a:off x="3203575" y="3208735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1109664" y="3982642"/>
            <a:ext cx="1165225" cy="45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325" name="TextBox 110"/>
          <p:cNvSpPr txBox="1">
            <a:spLocks noChangeArrowheads="1"/>
          </p:cNvSpPr>
          <p:nvPr/>
        </p:nvSpPr>
        <p:spPr bwMode="auto">
          <a:xfrm>
            <a:off x="1655764" y="3976834"/>
            <a:ext cx="965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333FF"/>
                </a:solidFill>
              </a:rPr>
              <a:t>Q</a:t>
            </a:r>
            <a:r>
              <a:rPr lang="en-US" sz="1600" b="1" baseline="-25000">
                <a:solidFill>
                  <a:srgbClr val="3333FF"/>
                </a:solidFill>
              </a:rPr>
              <a:t>eng</a:t>
            </a:r>
            <a:r>
              <a:rPr lang="en-US" sz="1600" b="1">
                <a:solidFill>
                  <a:srgbClr val="3333FF"/>
                </a:solidFill>
              </a:rPr>
              <a:t> = </a:t>
            </a:r>
            <a:r>
              <a:rPr lang="en-US" sz="2000" b="1">
                <a:solidFill>
                  <a:srgbClr val="3333FF"/>
                </a:solidFill>
              </a:rPr>
              <a:t>1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13326" name="TextBox 111"/>
          <p:cNvSpPr txBox="1">
            <a:spLocks noChangeArrowheads="1"/>
          </p:cNvSpPr>
          <p:nvPr/>
        </p:nvSpPr>
        <p:spPr bwMode="auto">
          <a:xfrm>
            <a:off x="2495550" y="4305300"/>
            <a:ext cx="906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33FF"/>
                </a:solidFill>
              </a:rPr>
              <a:t>Q</a:t>
            </a:r>
            <a:r>
              <a:rPr lang="en-US" sz="1600" b="1" baseline="-25000" dirty="0">
                <a:solidFill>
                  <a:srgbClr val="3333FF"/>
                </a:solidFill>
              </a:rPr>
              <a:t>DT</a:t>
            </a:r>
            <a:r>
              <a:rPr lang="en-US" sz="1600" b="1" dirty="0">
                <a:solidFill>
                  <a:srgbClr val="3333FF"/>
                </a:solidFill>
              </a:rPr>
              <a:t> = </a:t>
            </a:r>
            <a:r>
              <a:rPr lang="en-US" sz="2000" b="1" dirty="0">
                <a:solidFill>
                  <a:srgbClr val="3333FF"/>
                </a:solidFill>
              </a:rPr>
              <a:t>9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3327" name="TextBox 112"/>
          <p:cNvSpPr txBox="1">
            <a:spLocks noChangeArrowheads="1"/>
          </p:cNvSpPr>
          <p:nvPr/>
        </p:nvSpPr>
        <p:spPr bwMode="auto">
          <a:xfrm>
            <a:off x="3475038" y="3965972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9966"/>
                </a:solidFill>
              </a:rPr>
              <a:t>26</a:t>
            </a:r>
          </a:p>
        </p:txBody>
      </p:sp>
      <p:sp>
        <p:nvSpPr>
          <p:cNvPr id="13328" name="TextBox 113"/>
          <p:cNvSpPr txBox="1">
            <a:spLocks noChangeArrowheads="1"/>
          </p:cNvSpPr>
          <p:nvPr/>
        </p:nvSpPr>
        <p:spPr bwMode="auto">
          <a:xfrm>
            <a:off x="3757614" y="3562350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70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 rot="10800000">
            <a:off x="976314" y="3549254"/>
            <a:ext cx="3190875" cy="440531"/>
          </a:xfrm>
          <a:prstGeom prst="line">
            <a:avLst/>
          </a:prstGeom>
          <a:ln w="63500">
            <a:solidFill>
              <a:srgbClr val="FFC000">
                <a:alpha val="50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0" name="TextBox 115"/>
          <p:cNvSpPr txBox="1">
            <a:spLocks noChangeArrowheads="1"/>
          </p:cNvSpPr>
          <p:nvPr/>
        </p:nvSpPr>
        <p:spPr bwMode="auto">
          <a:xfrm>
            <a:off x="630239" y="2959894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331" name="TextBox 116"/>
          <p:cNvSpPr txBox="1">
            <a:spLocks noChangeArrowheads="1"/>
          </p:cNvSpPr>
          <p:nvPr/>
        </p:nvSpPr>
        <p:spPr bwMode="auto">
          <a:xfrm>
            <a:off x="623889" y="3689747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32" name="TextBox 117"/>
          <p:cNvSpPr txBox="1">
            <a:spLocks noChangeArrowheads="1"/>
          </p:cNvSpPr>
          <p:nvPr/>
        </p:nvSpPr>
        <p:spPr bwMode="auto">
          <a:xfrm>
            <a:off x="623889" y="4417219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333" name="TextBox 120"/>
          <p:cNvSpPr txBox="1">
            <a:spLocks noChangeArrowheads="1"/>
          </p:cNvSpPr>
          <p:nvPr/>
        </p:nvSpPr>
        <p:spPr bwMode="auto">
          <a:xfrm rot="586271">
            <a:off x="911308" y="3604231"/>
            <a:ext cx="1263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9933"/>
                </a:solidFill>
                <a:sym typeface="Symbol" pitchFamily="18" charset="2"/>
              </a:rPr>
              <a:t>W</a:t>
            </a:r>
            <a:r>
              <a:rPr lang="en-US" sz="1200" b="1" baseline="-25000">
                <a:solidFill>
                  <a:srgbClr val="FF9933"/>
                </a:solidFill>
                <a:sym typeface="Symbol" pitchFamily="18" charset="2"/>
              </a:rPr>
              <a:t>n</a:t>
            </a:r>
            <a:r>
              <a:rPr lang="en-US" sz="1200" b="1">
                <a:solidFill>
                  <a:srgbClr val="FF9933"/>
                </a:solidFill>
                <a:sym typeface="Symbol" pitchFamily="18" charset="2"/>
              </a:rPr>
              <a:t> ≥ 1MW/m</a:t>
            </a:r>
            <a:r>
              <a:rPr lang="en-US" sz="1200" b="1" baseline="30000">
                <a:solidFill>
                  <a:srgbClr val="FF9933"/>
                </a:solidFill>
                <a:sym typeface="Symbol" pitchFamily="18" charset="2"/>
              </a:rPr>
              <a:t>2</a:t>
            </a:r>
            <a:endParaRPr lang="en-US" sz="1200" b="1" baseline="30000">
              <a:solidFill>
                <a:srgbClr val="FF9933"/>
              </a:solidFill>
            </a:endParaRPr>
          </a:p>
        </p:txBody>
      </p:sp>
      <p:sp>
        <p:nvSpPr>
          <p:cNvPr id="125" name="Rectangle 4"/>
          <p:cNvSpPr txBox="1">
            <a:spLocks noChangeArrowheads="1"/>
          </p:cNvSpPr>
          <p:nvPr/>
        </p:nvSpPr>
        <p:spPr bwMode="auto">
          <a:xfrm>
            <a:off x="860426" y="4345781"/>
            <a:ext cx="1058863" cy="240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algn="ctr" defTabSz="38576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ymbol" pitchFamily="18" charset="2"/>
                <a:ea typeface="ヒラギノ角ゴ Pro W3" charset="-128"/>
                <a:cs typeface="ヒラギノ角ゴ Pro W3" charset="-128"/>
              </a:rPr>
              <a:t>h</a:t>
            </a:r>
            <a:r>
              <a:rPr lang="en-US" sz="1200" b="1" baseline="-25000" dirty="0" err="1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th</a:t>
            </a:r>
            <a:r>
              <a:rPr lang="en-US" sz="1200" b="1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= 0.3</a:t>
            </a:r>
          </a:p>
        </p:txBody>
      </p:sp>
      <p:sp>
        <p:nvSpPr>
          <p:cNvPr id="13335" name="TextBox 125"/>
          <p:cNvSpPr txBox="1">
            <a:spLocks noChangeArrowheads="1"/>
          </p:cNvSpPr>
          <p:nvPr/>
        </p:nvSpPr>
        <p:spPr bwMode="auto">
          <a:xfrm>
            <a:off x="1874839" y="4621356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336" name="TextBox 126"/>
          <p:cNvSpPr txBox="1">
            <a:spLocks noChangeArrowheads="1"/>
          </p:cNvSpPr>
          <p:nvPr/>
        </p:nvSpPr>
        <p:spPr bwMode="auto">
          <a:xfrm>
            <a:off x="2908301" y="4622547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37" name="TextBox 127"/>
          <p:cNvSpPr txBox="1">
            <a:spLocks noChangeArrowheads="1"/>
          </p:cNvSpPr>
          <p:nvPr/>
        </p:nvSpPr>
        <p:spPr bwMode="auto">
          <a:xfrm>
            <a:off x="3989389" y="4601766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38" name="TextBox 128"/>
          <p:cNvSpPr txBox="1">
            <a:spLocks noChangeArrowheads="1"/>
          </p:cNvSpPr>
          <p:nvPr/>
        </p:nvSpPr>
        <p:spPr bwMode="auto">
          <a:xfrm>
            <a:off x="828675" y="462850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339" name="TextBox 129"/>
          <p:cNvSpPr txBox="1">
            <a:spLocks noChangeArrowheads="1"/>
          </p:cNvSpPr>
          <p:nvPr/>
        </p:nvSpPr>
        <p:spPr bwMode="auto">
          <a:xfrm>
            <a:off x="1617281" y="4878600"/>
            <a:ext cx="185178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600" b="1" dirty="0"/>
              <a:t>Major Radius [m]</a:t>
            </a:r>
          </a:p>
        </p:txBody>
      </p:sp>
      <p:sp>
        <p:nvSpPr>
          <p:cNvPr id="141" name="Right Arrow 140"/>
          <p:cNvSpPr/>
          <p:nvPr/>
        </p:nvSpPr>
        <p:spPr bwMode="auto">
          <a:xfrm rot="16787796">
            <a:off x="1324968" y="3089871"/>
            <a:ext cx="510779" cy="560387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1" name="TextBox 63"/>
          <p:cNvSpPr txBox="1">
            <a:spLocks noChangeArrowheads="1"/>
          </p:cNvSpPr>
          <p:nvPr/>
        </p:nvSpPr>
        <p:spPr bwMode="auto">
          <a:xfrm>
            <a:off x="139935" y="3283744"/>
            <a:ext cx="73930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B </a:t>
            </a:r>
            <a:r>
              <a:rPr lang="en-US" sz="2000"/>
              <a:t>[T]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654175" y="2796778"/>
            <a:ext cx="1690688" cy="26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TextBox 11"/>
          <p:cNvSpPr txBox="1">
            <a:spLocks noChangeArrowheads="1"/>
          </p:cNvSpPr>
          <p:nvPr/>
        </p:nvSpPr>
        <p:spPr bwMode="auto">
          <a:xfrm>
            <a:off x="-184150" y="3996929"/>
            <a:ext cx="109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Symbol" pitchFamily="18" charset="2"/>
              </a:rPr>
              <a:t>b</a:t>
            </a:r>
            <a:r>
              <a:rPr lang="en-US" b="1" dirty="0">
                <a:latin typeface="+mn-lt"/>
              </a:rPr>
              <a:t>=6%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4161187" y="1554586"/>
            <a:ext cx="2824852" cy="1135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A = 4.5 = 4.75m / 1.05m</a:t>
            </a: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B</a:t>
            </a:r>
            <a:r>
              <a:rPr lang="en-US" baseline="-25000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</a:t>
            </a: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= 5.6T, I</a:t>
            </a:r>
            <a:r>
              <a:rPr lang="en-US" baseline="-25000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</a:t>
            </a: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= 1.7MA (BS)</a:t>
            </a: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Avg. </a:t>
            </a:r>
            <a:r>
              <a:rPr lang="en-US" dirty="0" err="1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W</a:t>
            </a:r>
            <a:r>
              <a:rPr lang="en-US" baseline="-25000" dirty="0" err="1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n</a:t>
            </a: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= 1.2-2 MW/m</a:t>
            </a:r>
            <a:r>
              <a:rPr lang="en-US" baseline="30000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2</a:t>
            </a: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Peak </a:t>
            </a:r>
            <a:r>
              <a:rPr lang="en-US" dirty="0" err="1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W</a:t>
            </a:r>
            <a:r>
              <a:rPr lang="en-US" baseline="-25000" dirty="0" err="1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n</a:t>
            </a:r>
            <a:r>
              <a:rPr lang="en-US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= 2.4-4 MW/m</a:t>
            </a:r>
            <a:r>
              <a:rPr lang="en-US" baseline="30000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2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13345" name="Group 97"/>
          <p:cNvGrpSpPr>
            <a:grpSpLocks noChangeAspect="1"/>
          </p:cNvGrpSpPr>
          <p:nvPr/>
        </p:nvGrpSpPr>
        <p:grpSpPr bwMode="auto">
          <a:xfrm>
            <a:off x="6035265" y="706005"/>
            <a:ext cx="3108735" cy="2502814"/>
            <a:chOff x="5708734" y="3509503"/>
            <a:chExt cx="3172859" cy="2554246"/>
          </a:xfrm>
        </p:grpSpPr>
        <p:grpSp>
          <p:nvGrpSpPr>
            <p:cNvPr id="13374" name="Group 92"/>
            <p:cNvGrpSpPr>
              <a:grpSpLocks noChangeAspect="1"/>
            </p:cNvGrpSpPr>
            <p:nvPr/>
          </p:nvGrpSpPr>
          <p:grpSpPr bwMode="auto">
            <a:xfrm>
              <a:off x="5708734" y="3509503"/>
              <a:ext cx="3172859" cy="2554246"/>
              <a:chOff x="5242479" y="333902"/>
              <a:chExt cx="2884417" cy="2322042"/>
            </a:xfrm>
          </p:grpSpPr>
          <p:pic>
            <p:nvPicPr>
              <p:cNvPr id="13376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26198" y="333902"/>
                <a:ext cx="2200698" cy="2322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Straight Arrow Connector 53"/>
              <p:cNvCxnSpPr>
                <a:cxnSpLocks noChangeAspect="1"/>
              </p:cNvCxnSpPr>
              <p:nvPr/>
            </p:nvCxnSpPr>
            <p:spPr>
              <a:xfrm>
                <a:off x="5242479" y="2108301"/>
                <a:ext cx="951918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5114286" y="2113769"/>
                <a:ext cx="2563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066205" y="2125920"/>
                <a:ext cx="2563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75" name="TextBox 36"/>
            <p:cNvSpPr txBox="1">
              <a:spLocks noChangeArrowheads="1"/>
            </p:cNvSpPr>
            <p:nvPr/>
          </p:nvSpPr>
          <p:spPr bwMode="auto">
            <a:xfrm>
              <a:off x="5717679" y="5462317"/>
              <a:ext cx="766932" cy="449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4.75m</a:t>
              </a:r>
            </a:p>
          </p:txBody>
        </p:sp>
      </p:grpSp>
      <p:pic>
        <p:nvPicPr>
          <p:cNvPr id="1334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4" y="765573"/>
            <a:ext cx="4046537" cy="225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 bwMode="auto">
          <a:xfrm>
            <a:off x="2752726" y="1241822"/>
            <a:ext cx="135731" cy="1369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182688" y="1935956"/>
            <a:ext cx="1173162" cy="463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0800000">
            <a:off x="971551" y="1489473"/>
            <a:ext cx="3217863" cy="463153"/>
          </a:xfrm>
          <a:prstGeom prst="line">
            <a:avLst/>
          </a:prstGeom>
          <a:ln w="63500">
            <a:solidFill>
              <a:srgbClr val="FFC000">
                <a:alpha val="50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50" name="TextBox 45"/>
          <p:cNvSpPr txBox="1">
            <a:spLocks noChangeArrowheads="1"/>
          </p:cNvSpPr>
          <p:nvPr/>
        </p:nvSpPr>
        <p:spPr bwMode="auto">
          <a:xfrm>
            <a:off x="1992314" y="2164556"/>
            <a:ext cx="969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H</a:t>
            </a:r>
            <a:r>
              <a:rPr lang="en-US" b="1" baseline="-25000">
                <a:solidFill>
                  <a:srgbClr val="3333FF"/>
                </a:solidFill>
              </a:rPr>
              <a:t>ISS04</a:t>
            </a:r>
            <a:r>
              <a:rPr lang="en-US" b="1">
                <a:solidFill>
                  <a:srgbClr val="3333FF"/>
                </a:solidFill>
              </a:rPr>
              <a:t> </a:t>
            </a:r>
            <a:r>
              <a:rPr lang="en-US" sz="1600" b="1">
                <a:solidFill>
                  <a:srgbClr val="3333FF"/>
                </a:solidFill>
              </a:rPr>
              <a:t>= </a:t>
            </a:r>
            <a:r>
              <a:rPr lang="en-US" sz="2000" b="1">
                <a:solidFill>
                  <a:srgbClr val="3333FF"/>
                </a:solidFill>
              </a:rPr>
              <a:t>2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13351" name="TextBox 47"/>
          <p:cNvSpPr txBox="1">
            <a:spLocks noChangeArrowheads="1"/>
          </p:cNvSpPr>
          <p:nvPr/>
        </p:nvSpPr>
        <p:spPr bwMode="auto">
          <a:xfrm>
            <a:off x="3062289" y="1887141"/>
            <a:ext cx="35586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339966"/>
                </a:solidFill>
              </a:rPr>
              <a:t>1.5</a:t>
            </a:r>
          </a:p>
        </p:txBody>
      </p:sp>
      <p:sp>
        <p:nvSpPr>
          <p:cNvPr id="13352" name="TextBox 48"/>
          <p:cNvSpPr txBox="1">
            <a:spLocks noChangeArrowheads="1"/>
          </p:cNvSpPr>
          <p:nvPr/>
        </p:nvSpPr>
        <p:spPr bwMode="auto">
          <a:xfrm>
            <a:off x="3413126" y="1439467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1.1</a:t>
            </a:r>
          </a:p>
        </p:txBody>
      </p:sp>
      <p:sp>
        <p:nvSpPr>
          <p:cNvPr id="13353" name="TextBox 81"/>
          <p:cNvSpPr txBox="1">
            <a:spLocks noChangeArrowheads="1"/>
          </p:cNvSpPr>
          <p:nvPr/>
        </p:nvSpPr>
        <p:spPr bwMode="auto">
          <a:xfrm>
            <a:off x="625476" y="898922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354" name="TextBox 82"/>
          <p:cNvSpPr txBox="1">
            <a:spLocks noChangeArrowheads="1"/>
          </p:cNvSpPr>
          <p:nvPr/>
        </p:nvSpPr>
        <p:spPr bwMode="auto">
          <a:xfrm>
            <a:off x="619126" y="1635919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55" name="TextBox 83"/>
          <p:cNvSpPr txBox="1">
            <a:spLocks noChangeArrowheads="1"/>
          </p:cNvSpPr>
          <p:nvPr/>
        </p:nvSpPr>
        <p:spPr bwMode="auto">
          <a:xfrm>
            <a:off x="619126" y="2370535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356" name="TextBox 98"/>
          <p:cNvSpPr txBox="1">
            <a:spLocks noChangeArrowheads="1"/>
          </p:cNvSpPr>
          <p:nvPr/>
        </p:nvSpPr>
        <p:spPr bwMode="auto">
          <a:xfrm rot="586271">
            <a:off x="920832" y="1550998"/>
            <a:ext cx="1263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9900"/>
                </a:solidFill>
                <a:sym typeface="Symbol" pitchFamily="18" charset="2"/>
              </a:rPr>
              <a:t>W</a:t>
            </a:r>
            <a:r>
              <a:rPr lang="en-US" sz="1200" b="1" baseline="-25000">
                <a:solidFill>
                  <a:srgbClr val="FF9900"/>
                </a:solidFill>
                <a:sym typeface="Symbol" pitchFamily="18" charset="2"/>
              </a:rPr>
              <a:t>n</a:t>
            </a:r>
            <a:r>
              <a:rPr lang="en-US" sz="1200" b="1">
                <a:solidFill>
                  <a:srgbClr val="FF9900"/>
                </a:solidFill>
                <a:sym typeface="Symbol" pitchFamily="18" charset="2"/>
              </a:rPr>
              <a:t> ≥ 1MW/m</a:t>
            </a:r>
            <a:r>
              <a:rPr lang="en-US" sz="1200" b="1" baseline="30000">
                <a:solidFill>
                  <a:srgbClr val="FF9900"/>
                </a:solidFill>
                <a:sym typeface="Symbol" pitchFamily="18" charset="2"/>
              </a:rPr>
              <a:t>2</a:t>
            </a:r>
            <a:endParaRPr lang="en-US" sz="1200" b="1" baseline="30000">
              <a:solidFill>
                <a:srgbClr val="FF9900"/>
              </a:solidFill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823913" y="2308623"/>
            <a:ext cx="1066800" cy="240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algn="ctr" defTabSz="38576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tx1"/>
                </a:solidFill>
                <a:latin typeface="Symbol" pitchFamily="18" charset="2"/>
                <a:ea typeface="ヒラギノ角ゴ Pro W3" charset="-128"/>
                <a:cs typeface="ヒラギノ角ゴ Pro W3" charset="-128"/>
              </a:rPr>
              <a:t>h</a:t>
            </a:r>
            <a:r>
              <a:rPr lang="en-US" sz="1200" b="1" baseline="-25000" dirty="0" err="1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th</a:t>
            </a:r>
            <a:r>
              <a:rPr lang="en-US" sz="1200" b="1" dirty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= 0.3</a:t>
            </a:r>
          </a:p>
        </p:txBody>
      </p:sp>
      <p:sp>
        <p:nvSpPr>
          <p:cNvPr id="13358" name="TextBox 132"/>
          <p:cNvSpPr txBox="1">
            <a:spLocks noChangeArrowheads="1"/>
          </p:cNvSpPr>
          <p:nvPr/>
        </p:nvSpPr>
        <p:spPr bwMode="auto">
          <a:xfrm>
            <a:off x="3082925" y="1090613"/>
            <a:ext cx="113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400" b="1">
                <a:solidFill>
                  <a:srgbClr val="002060"/>
                </a:solidFill>
              </a:rPr>
              <a:t>B</a:t>
            </a:r>
            <a:r>
              <a:rPr lang="en-US" sz="1400" b="1" baseline="-25000">
                <a:solidFill>
                  <a:srgbClr val="002060"/>
                </a:solidFill>
              </a:rPr>
              <a:t>coil</a:t>
            </a:r>
            <a:r>
              <a:rPr lang="en-US" sz="1400" b="1">
                <a:solidFill>
                  <a:srgbClr val="002060"/>
                </a:solidFill>
              </a:rPr>
              <a:t> = 14T</a:t>
            </a:r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140" name="Right Arrow 139"/>
          <p:cNvSpPr/>
          <p:nvPr/>
        </p:nvSpPr>
        <p:spPr bwMode="auto">
          <a:xfrm rot="16927801">
            <a:off x="1234083" y="1019374"/>
            <a:ext cx="513160" cy="565150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543176" y="1196579"/>
            <a:ext cx="574675" cy="0"/>
          </a:xfrm>
          <a:prstGeom prst="line">
            <a:avLst/>
          </a:prstGeom>
          <a:ln w="63500" cmpd="sng">
            <a:solidFill>
              <a:schemeClr val="tx1">
                <a:alpha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61" name="TextBox 62"/>
          <p:cNvSpPr txBox="1">
            <a:spLocks noChangeArrowheads="1"/>
          </p:cNvSpPr>
          <p:nvPr/>
        </p:nvSpPr>
        <p:spPr bwMode="auto">
          <a:xfrm>
            <a:off x="131997" y="1241823"/>
            <a:ext cx="73930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B </a:t>
            </a:r>
            <a:r>
              <a:rPr lang="en-US" sz="2000"/>
              <a:t>[T]</a:t>
            </a:r>
          </a:p>
        </p:txBody>
      </p:sp>
      <p:sp>
        <p:nvSpPr>
          <p:cNvPr id="13362" name="TextBox 125"/>
          <p:cNvSpPr txBox="1">
            <a:spLocks noChangeArrowheads="1"/>
          </p:cNvSpPr>
          <p:nvPr/>
        </p:nvSpPr>
        <p:spPr bwMode="auto">
          <a:xfrm>
            <a:off x="1870076" y="2561035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363" name="TextBox 126"/>
          <p:cNvSpPr txBox="1">
            <a:spLocks noChangeArrowheads="1"/>
          </p:cNvSpPr>
          <p:nvPr/>
        </p:nvSpPr>
        <p:spPr bwMode="auto">
          <a:xfrm>
            <a:off x="2913063" y="2553891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64" name="TextBox 127"/>
          <p:cNvSpPr txBox="1">
            <a:spLocks noChangeArrowheads="1"/>
          </p:cNvSpPr>
          <p:nvPr/>
        </p:nvSpPr>
        <p:spPr bwMode="auto">
          <a:xfrm>
            <a:off x="4002088" y="2553891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365" name="TextBox 128"/>
          <p:cNvSpPr txBox="1">
            <a:spLocks noChangeArrowheads="1"/>
          </p:cNvSpPr>
          <p:nvPr/>
        </p:nvSpPr>
        <p:spPr bwMode="auto">
          <a:xfrm>
            <a:off x="814388" y="255151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366" name="TextBox 129"/>
          <p:cNvSpPr txBox="1">
            <a:spLocks noChangeArrowheads="1"/>
          </p:cNvSpPr>
          <p:nvPr/>
        </p:nvSpPr>
        <p:spPr bwMode="auto">
          <a:xfrm>
            <a:off x="1647826" y="2806304"/>
            <a:ext cx="185178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600" b="1" dirty="0"/>
              <a:t>Major Radius [m]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875754" y="2650800"/>
            <a:ext cx="3541711" cy="42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Content Placeholder 2"/>
          <p:cNvSpPr txBox="1">
            <a:spLocks/>
          </p:cNvSpPr>
          <p:nvPr/>
        </p:nvSpPr>
        <p:spPr bwMode="auto">
          <a:xfrm>
            <a:off x="-20519" y="2667521"/>
            <a:ext cx="4876666" cy="4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8925" indent="-288925" algn="ctr" eaLnBrk="0" hangingPunct="0">
              <a:spcBef>
                <a:spcPct val="20000"/>
              </a:spcBef>
              <a:defRPr/>
            </a:pPr>
            <a:r>
              <a:rPr lang="en-US" sz="2200" b="1" dirty="0">
                <a:latin typeface="+mj-lt"/>
              </a:rPr>
              <a:t>H</a:t>
            </a:r>
            <a:r>
              <a:rPr lang="en-US" sz="2200" b="1" baseline="-25000" dirty="0">
                <a:latin typeface="+mj-lt"/>
              </a:rPr>
              <a:t>ISS04</a:t>
            </a:r>
            <a:r>
              <a:rPr lang="en-US" sz="2200" b="1" dirty="0">
                <a:latin typeface="+mj-lt"/>
              </a:rPr>
              <a:t>=2 </a:t>
            </a:r>
            <a:r>
              <a:rPr lang="en-US" sz="2200" b="1" dirty="0">
                <a:latin typeface="+mj-lt"/>
                <a:sym typeface="Wingdings" pitchFamily="2" charset="2"/>
              </a:rPr>
              <a:t></a:t>
            </a:r>
            <a:r>
              <a:rPr lang="en-US" sz="2200" b="1" dirty="0">
                <a:latin typeface="+mj-lt"/>
              </a:rPr>
              <a:t>  </a:t>
            </a:r>
            <a:r>
              <a:rPr lang="en-US" sz="2200" b="1" dirty="0" err="1">
                <a:latin typeface="+mj-lt"/>
              </a:rPr>
              <a:t>Q</a:t>
            </a:r>
            <a:r>
              <a:rPr lang="en-US" sz="2200" b="1" baseline="-25000" dirty="0" err="1">
                <a:latin typeface="+mj-lt"/>
              </a:rPr>
              <a:t>eng</a:t>
            </a:r>
            <a:r>
              <a:rPr lang="en-US" sz="2200" b="1" dirty="0">
                <a:latin typeface="+mj-lt"/>
              </a:rPr>
              <a:t>=2-3, high Q</a:t>
            </a:r>
            <a:r>
              <a:rPr lang="en-US" sz="2200" b="1" baseline="-25000" dirty="0">
                <a:latin typeface="+mj-lt"/>
              </a:rPr>
              <a:t>DT </a:t>
            </a:r>
            <a:r>
              <a:rPr lang="en-US" sz="2200" dirty="0">
                <a:latin typeface="+mn-lt"/>
              </a:rPr>
              <a:t>(~H-mode)</a:t>
            </a:r>
          </a:p>
          <a:p>
            <a:pPr marL="288925" indent="-288925" algn="ctr" eaLnBrk="0" hangingPunct="0">
              <a:spcBef>
                <a:spcPct val="20000"/>
              </a:spcBef>
              <a:defRPr/>
            </a:pPr>
            <a:endParaRPr lang="en-US" sz="2200" b="1" dirty="0">
              <a:latin typeface="+mj-lt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-4736" y="670322"/>
            <a:ext cx="53639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8925" indent="-288925" algn="ctr" eaLnBrk="0" hangingPunct="0">
              <a:spcBef>
                <a:spcPct val="20000"/>
              </a:spcBef>
              <a:defRPr/>
            </a:pP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Q</a:t>
            </a:r>
            <a:r>
              <a:rPr lang="en-US" sz="2200" b="1" baseline="-25000" dirty="0" err="1">
                <a:latin typeface="+mj-lt"/>
              </a:rPr>
              <a:t>eng</a:t>
            </a:r>
            <a:r>
              <a:rPr lang="en-US" sz="2200" b="1" dirty="0">
                <a:latin typeface="+mj-lt"/>
              </a:rPr>
              <a:t>=1.1 accessible at H</a:t>
            </a:r>
            <a:r>
              <a:rPr lang="en-US" sz="2200" b="1" baseline="-25000" dirty="0">
                <a:latin typeface="+mj-lt"/>
              </a:rPr>
              <a:t>ISS04</a:t>
            </a:r>
            <a:r>
              <a:rPr lang="en-US" sz="2200" b="1" dirty="0">
                <a:latin typeface="+mj-lt"/>
              </a:rPr>
              <a:t> ≥ 1.1 </a:t>
            </a:r>
            <a:r>
              <a:rPr lang="en-US" sz="2200" dirty="0">
                <a:latin typeface="+mj-lt"/>
              </a:rPr>
              <a:t>(~L-mode)</a:t>
            </a:r>
          </a:p>
        </p:txBody>
      </p:sp>
      <p:grpSp>
        <p:nvGrpSpPr>
          <p:cNvPr id="13370" name="Group 72"/>
          <p:cNvGrpSpPr>
            <a:grpSpLocks noChangeAspect="1"/>
          </p:cNvGrpSpPr>
          <p:nvPr/>
        </p:nvGrpSpPr>
        <p:grpSpPr bwMode="auto">
          <a:xfrm>
            <a:off x="4290241" y="1092757"/>
            <a:ext cx="2488335" cy="312236"/>
            <a:chOff x="-2295155" y="579303"/>
            <a:chExt cx="2675775" cy="335973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-2295155" y="579303"/>
              <a:ext cx="2675775" cy="33597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tIns="0" bIns="0">
              <a:spAutoFit/>
            </a:bodyPr>
            <a:lstStyle/>
            <a:p>
              <a:pPr algn="r">
                <a:defRPr/>
              </a:pPr>
              <a:r>
                <a:rPr lang="en-US" b="1" dirty="0"/>
                <a:t> = Pilot design point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-1877868" y="657890"/>
              <a:ext cx="165100" cy="1636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TextBox 11"/>
          <p:cNvSpPr txBox="1">
            <a:spLocks noChangeArrowheads="1"/>
          </p:cNvSpPr>
          <p:nvPr/>
        </p:nvSpPr>
        <p:spPr bwMode="auto">
          <a:xfrm>
            <a:off x="-171450" y="2009775"/>
            <a:ext cx="109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Symbol" pitchFamily="18" charset="2"/>
              </a:rPr>
              <a:t>b</a:t>
            </a:r>
            <a:r>
              <a:rPr lang="en-US" b="1" dirty="0">
                <a:latin typeface="+mn-lt"/>
              </a:rPr>
              <a:t>=6%</a:t>
            </a: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63993" y="4796348"/>
            <a:ext cx="480007" cy="3356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B0C4EF-D637-4786-82F5-157092B01045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7465" y="3445894"/>
            <a:ext cx="454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Can go to smaller Radius with higher </a:t>
            </a:r>
          </a:p>
          <a:p>
            <a:r>
              <a:rPr lang="en-US" dirty="0"/>
              <a:t>     confinement, limited by coil current density</a:t>
            </a:r>
          </a:p>
          <a:p>
            <a:r>
              <a:rPr lang="en-US" dirty="0"/>
              <a:t>     and blanket/shield thickness</a:t>
            </a:r>
          </a:p>
        </p:txBody>
      </p:sp>
    </p:spTree>
    <p:extLst>
      <p:ext uri="{BB962C8B-B14F-4D97-AF65-F5344CB8AC3E}">
        <p14:creationId xmlns:p14="http://schemas.microsoft.com/office/powerpoint/2010/main" val="267279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562" y="669362"/>
            <a:ext cx="8972437" cy="436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Stellarators</a:t>
            </a:r>
            <a:r>
              <a:rPr lang="en-US" dirty="0" smtClean="0">
                <a:solidFill>
                  <a:srgbClr val="0000FF"/>
                </a:solidFill>
              </a:rPr>
              <a:t> simplify fusion systems: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Steady, low risk operation</a:t>
            </a:r>
            <a:r>
              <a:rPr lang="en-US" dirty="0" smtClean="0"/>
              <a:t>:  Intrinsically avoid disruptions, runaways EM loads.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Efficient, Compact Facility</a:t>
            </a:r>
            <a:r>
              <a:rPr lang="en-US" dirty="0" smtClean="0"/>
              <a:t>:  No need for current drive (</a:t>
            </a:r>
            <a:r>
              <a:rPr lang="en-US" dirty="0" err="1" smtClean="0"/>
              <a:t>v.low</a:t>
            </a:r>
            <a:r>
              <a:rPr lang="en-US" dirty="0" smtClean="0"/>
              <a:t> recirculating power, smaller unit size)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MHD Stability at high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/>
              <a:t>:  higher power density without complexity of v. high field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Reduced risk</a:t>
            </a:r>
            <a:r>
              <a:rPr lang="en-US" dirty="0" smtClean="0"/>
              <a:t>: Fields are from coils, not self-organization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Easier first wall</a:t>
            </a:r>
            <a:r>
              <a:rPr lang="en-US" dirty="0" smtClean="0"/>
              <a:t>:  </a:t>
            </a:r>
            <a:r>
              <a:rPr lang="en-US" dirty="0" err="1" smtClean="0"/>
              <a:t>Stellarators</a:t>
            </a:r>
            <a:r>
              <a:rPr lang="en-US" dirty="0" smtClean="0"/>
              <a:t> have longer connection length </a:t>
            </a:r>
            <a:r>
              <a:rPr lang="en-US" dirty="0" err="1" smtClean="0"/>
              <a:t>divertors</a:t>
            </a:r>
            <a:r>
              <a:rPr lang="en-US" dirty="0" smtClean="0"/>
              <a:t>, higher plasma density (lower heat loads)</a:t>
            </a:r>
            <a:endParaRPr lang="en-US" dirty="0"/>
          </a:p>
          <a:p>
            <a:pPr marL="28416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</a:t>
            </a:r>
            <a:r>
              <a:rPr lang="en-US" sz="3600" dirty="0" err="1" smtClean="0"/>
              <a:t>Stellarators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3">
            <a:extLst>
              <a:ext uri="{FF2B5EF4-FFF2-40B4-BE49-F238E27FC236}">
                <a16:creationId xmlns:a16="http://schemas.microsoft.com/office/drawing/2014/main" xmlns="" id="{F5FF0163-C866-A64D-8AFF-A72862F63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99" b="-49851"/>
          <a:stretch/>
        </p:blipFill>
        <p:spPr>
          <a:xfrm>
            <a:off x="4087551" y="522398"/>
            <a:ext cx="2703805" cy="385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 Pilot Plant Studies Identify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4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637" y="522398"/>
            <a:ext cx="6595394" cy="4359927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Eliminate CD need &amp; systems</a:t>
            </a:r>
          </a:p>
          <a:p>
            <a:pPr lvl="1"/>
            <a:r>
              <a:rPr lang="en-US" sz="1600" dirty="0"/>
              <a:t>Increase energy efficiency</a:t>
            </a:r>
          </a:p>
          <a:p>
            <a:pPr lvl="1"/>
            <a:r>
              <a:rPr lang="en-US" sz="1600" dirty="0"/>
              <a:t>Reduce required </a:t>
            </a:r>
            <a:r>
              <a:rPr lang="en-US" sz="1600" dirty="0" err="1"/>
              <a:t>nT</a:t>
            </a:r>
            <a:r>
              <a:rPr lang="en-US" sz="1600" dirty="0" err="1">
                <a:latin typeface="Symbol" charset="2"/>
                <a:cs typeface="Symbol" charset="2"/>
              </a:rPr>
              <a:t>t</a:t>
            </a:r>
            <a:r>
              <a:rPr lang="en-US" sz="1600" dirty="0"/>
              <a:t> for fixed P-electric</a:t>
            </a:r>
          </a:p>
          <a:p>
            <a:pPr lvl="1"/>
            <a:r>
              <a:rPr lang="en-US" sz="1600" dirty="0"/>
              <a:t>Retire </a:t>
            </a:r>
            <a:r>
              <a:rPr lang="en-US" sz="1600" dirty="0" err="1">
                <a:latin typeface="Symbol" charset="2"/>
                <a:cs typeface="Symbol" charset="2"/>
              </a:rPr>
              <a:t>h</a:t>
            </a:r>
            <a:r>
              <a:rPr lang="en-US" sz="1600" baseline="-25000" dirty="0" err="1"/>
              <a:t>CD</a:t>
            </a:r>
            <a:r>
              <a:rPr lang="en-US" sz="1600" dirty="0"/>
              <a:t> risk, disruption risks</a:t>
            </a:r>
          </a:p>
          <a:p>
            <a:pPr lvl="1"/>
            <a:r>
              <a:rPr lang="en-US" sz="1600" dirty="0"/>
              <a:t>Simplify and increase TBR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Produce net power at moderate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cs typeface="Symbol" charset="2"/>
              </a:rPr>
              <a:t>     scale and plasma power flux.  </a:t>
            </a:r>
            <a:r>
              <a:rPr lang="en-US" sz="2000" dirty="0">
                <a:cs typeface="Symbol" charset="2"/>
              </a:rPr>
              <a:t>Aim for</a:t>
            </a:r>
          </a:p>
          <a:p>
            <a:pPr marL="0" indent="0">
              <a:buNone/>
            </a:pPr>
            <a:r>
              <a:rPr lang="en-US" sz="2000" dirty="0"/>
              <a:t>     -   ~50 - 100 </a:t>
            </a:r>
            <a:r>
              <a:rPr lang="en-US" sz="2000" dirty="0" err="1"/>
              <a:t>MWe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cs typeface="Symbol" charset="2"/>
              </a:rPr>
              <a:t>     -   30-100 MW plasma heating, JET/W7X scale</a:t>
            </a:r>
          </a:p>
          <a:p>
            <a:pPr marL="0" indent="0">
              <a:buNone/>
            </a:pPr>
            <a:r>
              <a:rPr lang="en-US" sz="2000" dirty="0">
                <a:cs typeface="Symbol" charset="2"/>
              </a:rPr>
              <a:t>     -   low tritium inventory</a:t>
            </a:r>
            <a:endParaRPr lang="en-US" sz="1600" dirty="0">
              <a:cs typeface="Symbol" charset="2"/>
            </a:endParaRP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Need compatible high-</a:t>
            </a:r>
            <a:r>
              <a:rPr lang="en-US" sz="2000" i="1" dirty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000" i="1" dirty="0">
                <a:solidFill>
                  <a:srgbClr val="0000FF"/>
                </a:solidFill>
              </a:rPr>
              <a:t>, high confinement &amp; PFC solution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Grafik 15">
            <a:extLst>
              <a:ext uri="{FF2B5EF4-FFF2-40B4-BE49-F238E27FC236}">
                <a16:creationId xmlns:a16="http://schemas.microsoft.com/office/drawing/2014/main" xmlns="" id="{1155DABF-0ADA-8147-B8C7-6FAA0721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84" y="513469"/>
            <a:ext cx="2455116" cy="4191662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2C85D5F4-A99F-1842-8430-B5401327B1E1}"/>
              </a:ext>
            </a:extLst>
          </p:cNvPr>
          <p:cNvSpPr/>
          <p:nvPr/>
        </p:nvSpPr>
        <p:spPr>
          <a:xfrm>
            <a:off x="7222840" y="4620715"/>
            <a:ext cx="17122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[</a:t>
            </a:r>
            <a:r>
              <a:rPr lang="en-US" sz="900" dirty="0">
                <a:latin typeface="Arial"/>
                <a:cs typeface="Arial"/>
              </a:rPr>
              <a:t>J.E. Menard et al., NF 2011)]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993781AD-B24F-B643-A371-3C7DD806A4A3}"/>
              </a:ext>
            </a:extLst>
          </p:cNvPr>
          <p:cNvSpPr/>
          <p:nvPr/>
        </p:nvSpPr>
        <p:spPr>
          <a:xfrm>
            <a:off x="5207701" y="2413029"/>
            <a:ext cx="14043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[H. </a:t>
            </a:r>
            <a:r>
              <a:rPr lang="en-US" sz="1000" dirty="0" err="1">
                <a:latin typeface="Arial"/>
                <a:cs typeface="Arial"/>
              </a:rPr>
              <a:t>Zohm</a:t>
            </a:r>
            <a:r>
              <a:rPr lang="en-US" sz="1000" dirty="0">
                <a:latin typeface="Arial"/>
                <a:cs typeface="Arial"/>
              </a:rPr>
              <a:t> et al., 2017]</a:t>
            </a:r>
          </a:p>
        </p:txBody>
      </p:sp>
      <p:sp>
        <p:nvSpPr>
          <p:cNvPr id="3" name="Oval 2"/>
          <p:cNvSpPr/>
          <p:nvPr/>
        </p:nvSpPr>
        <p:spPr>
          <a:xfrm>
            <a:off x="6688884" y="4264902"/>
            <a:ext cx="2525468" cy="4402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49" y="984959"/>
            <a:ext cx="3388550" cy="2259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Symbol" charset="2"/>
              </a:rPr>
              <a:t>What has changed?    Understanding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518494"/>
            <a:ext cx="9067800" cy="449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39" tIns="44426" rIns="90439" bIns="44426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ClrTx/>
              <a:buSzPct val="100000"/>
            </a:pPr>
            <a:r>
              <a:rPr lang="en-US" sz="2000" dirty="0">
                <a:solidFill>
                  <a:srgbClr val="FF0000"/>
                </a:solidFill>
              </a:rPr>
              <a:t>W7-X has Rapidly Exceeded </a:t>
            </a:r>
            <a:r>
              <a:rPr lang="en-US" sz="2000" dirty="0" smtClean="0">
                <a:solidFill>
                  <a:srgbClr val="FF0000"/>
                </a:solidFill>
              </a:rPr>
              <a:t>Expectations:   </a:t>
            </a:r>
            <a:r>
              <a:rPr lang="en-US" dirty="0" smtClean="0"/>
              <a:t>(Klinger et al, NF 59 (2019) 112004)</a:t>
            </a:r>
            <a:endParaRPr lang="en-US" sz="2400" kern="1200" dirty="0"/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kern="1200" dirty="0" err="1"/>
              <a:t>T</a:t>
            </a:r>
            <a:r>
              <a:rPr lang="en-US" kern="1200" baseline="-25000" dirty="0" err="1"/>
              <a:t>e</a:t>
            </a:r>
            <a:r>
              <a:rPr lang="en-US" kern="1200" dirty="0"/>
              <a:t>(0) ~ 10 </a:t>
            </a:r>
            <a:r>
              <a:rPr lang="en-US" kern="1200" dirty="0" err="1"/>
              <a:t>keV</a:t>
            </a:r>
            <a:r>
              <a:rPr lang="en-US" dirty="0"/>
              <a:t>;   </a:t>
            </a:r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baseline="-25000" dirty="0" err="1"/>
              <a:t>E</a:t>
            </a:r>
            <a:r>
              <a:rPr lang="en-US" dirty="0"/>
              <a:t> up to ~0.24 sec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Initial validation of neoclassical optimization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Turbulence dominated confinement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No impurity accumulation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Well functioning 3D </a:t>
            </a:r>
            <a:r>
              <a:rPr lang="en-US" dirty="0" err="1"/>
              <a:t>divertor</a:t>
            </a:r>
            <a:r>
              <a:rPr lang="en-US" dirty="0"/>
              <a:t>, </a:t>
            </a:r>
            <a:r>
              <a:rPr lang="en-US" dirty="0" smtClean="0"/>
              <a:t>controlled </a:t>
            </a:r>
            <a:r>
              <a:rPr lang="en-US" dirty="0" smtClean="0"/>
              <a:t>detachment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US" dirty="0" smtClean="0"/>
              <a:t>Building on results from HSX and LHD</a:t>
            </a:r>
            <a:endParaRPr lang="en-US" dirty="0"/>
          </a:p>
          <a:p>
            <a:pPr>
              <a:lnSpc>
                <a:spcPct val="120000"/>
              </a:lnSpc>
              <a:buClrTx/>
              <a:buSzPct val="100000"/>
            </a:pP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Conclusion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: Stellarator optimization works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!</a:t>
            </a:r>
          </a:p>
          <a:p>
            <a:pPr>
              <a:lnSpc>
                <a:spcPct val="120000"/>
              </a:lnSpc>
              <a:buClrTx/>
              <a:buSzPct val="100000"/>
            </a:pPr>
            <a:endParaRPr lang="en-US" sz="2000" b="1" u="sng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buClrTx/>
              <a:buSzPct val="100000"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Theory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and modeling-based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understanding improved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000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buClrTx/>
              <a:buSzPct val="100000"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- How to design for fast ion orbit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confinement (2 methods)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buClrTx/>
              <a:buSzPct val="100000"/>
            </a:pPr>
            <a:r>
              <a:rPr lang="en-US" dirty="0">
                <a:ea typeface="ＭＳ Ｐゴシック" charset="0"/>
                <a:cs typeface="ＭＳ Ｐゴシック" charset="0"/>
              </a:rPr>
              <a:t>         - Unifying tokamak and stellarator understanding and codes (esp. turbulence)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sz="2000" dirty="0">
                <a:solidFill>
                  <a:srgbClr val="FF0000"/>
                </a:solidFill>
              </a:rPr>
              <a:t>Tokamak exploration of PFC materials  (high Z;  low Z;  liquids)</a:t>
            </a:r>
          </a:p>
          <a:p>
            <a:pPr>
              <a:lnSpc>
                <a:spcPct val="120000"/>
              </a:lnSpc>
              <a:buClrTx/>
              <a:buSzPct val="100000"/>
            </a:pPr>
            <a:endParaRPr lang="en-US" sz="2000" dirty="0">
              <a:solidFill>
                <a:srgbClr val="0101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buClrTx/>
              <a:buSzPct val="100000"/>
            </a:pPr>
            <a:endParaRPr lang="en-AU" sz="200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endParaRPr lang="en-US" sz="2400" dirty="0">
              <a:solidFill>
                <a:srgbClr val="0101FF"/>
              </a:solidFill>
              <a:latin typeface="Arial" charset="0"/>
            </a:endParaRPr>
          </a:p>
          <a:p>
            <a:pPr marL="174625" indent="-174625">
              <a:lnSpc>
                <a:spcPct val="120000"/>
              </a:lnSpc>
              <a:buClrTx/>
              <a:buSzPct val="100000"/>
              <a:buFontTx/>
              <a:buNone/>
            </a:pPr>
            <a:endParaRPr lang="en-US" sz="2400" kern="1200" dirty="0">
              <a:solidFill>
                <a:srgbClr val="0101FF"/>
              </a:solidFill>
              <a:latin typeface="Arial" charset="0"/>
            </a:endParaRPr>
          </a:p>
          <a:p>
            <a:pPr marL="174625" indent="-174625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sz="2400" kern="1200" dirty="0">
                <a:solidFill>
                  <a:srgbClr val="0101FF"/>
                </a:solidFill>
                <a:latin typeface="Arial" charset="0"/>
              </a:rPr>
              <a:t>   </a:t>
            </a:r>
          </a:p>
          <a:p>
            <a:pPr marL="174625" indent="-174625">
              <a:lnSpc>
                <a:spcPct val="120000"/>
              </a:lnSpc>
              <a:buClrTx/>
              <a:buSzPct val="100000"/>
            </a:pPr>
            <a:r>
              <a:rPr lang="en-US" sz="2400" kern="1200" dirty="0">
                <a:solidFill>
                  <a:srgbClr val="0101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55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cs typeface="Symbol" charset="2"/>
              </a:rPr>
              <a:t>What has changed?    </a:t>
            </a:r>
            <a:r>
              <a:rPr lang="en-US" sz="2800" dirty="0"/>
              <a:t>Coil Simplification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1960" y="626908"/>
            <a:ext cx="8902323" cy="461565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rgbClr val="0000FF"/>
                </a:solidFill>
              </a:rPr>
              <a:t>Highest priority need in previous assessments</a:t>
            </a:r>
          </a:p>
          <a:p>
            <a:pPr lvl="1"/>
            <a:r>
              <a:rPr lang="en-US" sz="2900" dirty="0" smtClean="0"/>
              <a:t>Crucial for maintenance </a:t>
            </a:r>
            <a:r>
              <a:rPr lang="en-US" sz="2900" dirty="0"/>
              <a:t>and availability</a:t>
            </a:r>
          </a:p>
          <a:p>
            <a:pPr lvl="1"/>
            <a:r>
              <a:rPr lang="en-US" sz="2900" dirty="0"/>
              <a:t>Construction costs</a:t>
            </a:r>
          </a:p>
          <a:p>
            <a:endParaRPr lang="en-US" sz="2900" dirty="0"/>
          </a:p>
          <a:p>
            <a:r>
              <a:rPr lang="en-US" sz="2900" u="sng" dirty="0">
                <a:solidFill>
                  <a:srgbClr val="FF0000"/>
                </a:solidFill>
              </a:rPr>
              <a:t>Three approaches</a:t>
            </a:r>
            <a:r>
              <a:rPr lang="en-US" sz="2900" dirty="0">
                <a:solidFill>
                  <a:srgbClr val="FF0000"/>
                </a:solidFill>
              </a:rPr>
              <a:t>, </a:t>
            </a:r>
            <a:r>
              <a:rPr lang="en-US" sz="2900" dirty="0" smtClean="0">
                <a:solidFill>
                  <a:srgbClr val="FF0000"/>
                </a:solidFill>
              </a:rPr>
              <a:t>likely used </a:t>
            </a:r>
            <a:r>
              <a:rPr lang="en-US" sz="2900" dirty="0">
                <a:solidFill>
                  <a:srgbClr val="FF0000"/>
                </a:solidFill>
              </a:rPr>
              <a:t>in combination</a:t>
            </a:r>
          </a:p>
          <a:p>
            <a:pPr lvl="1"/>
            <a:r>
              <a:rPr lang="en-US" sz="2900" dirty="0"/>
              <a:t>Permanent magnets for 3-D shaping</a:t>
            </a:r>
          </a:p>
          <a:p>
            <a:pPr lvl="1"/>
            <a:r>
              <a:rPr lang="en-US" sz="2900" dirty="0"/>
              <a:t>Bulk superconductors, for simple 3D shaping at high B</a:t>
            </a:r>
          </a:p>
          <a:p>
            <a:pPr lvl="1"/>
            <a:r>
              <a:rPr lang="en-US" sz="2900" dirty="0" smtClean="0"/>
              <a:t>Improved </a:t>
            </a:r>
            <a:r>
              <a:rPr lang="en-US" sz="2900" dirty="0"/>
              <a:t>coil-design codes, </a:t>
            </a:r>
            <a:r>
              <a:rPr lang="en-US" sz="2900" dirty="0" smtClean="0"/>
              <a:t>enabling coil shape simplification</a:t>
            </a:r>
            <a:endParaRPr lang="en-US" sz="2900" dirty="0"/>
          </a:p>
          <a:p>
            <a:pPr marL="284162" lvl="1" indent="0">
              <a:buNone/>
            </a:pPr>
            <a:endParaRPr lang="en-US" sz="2900" dirty="0"/>
          </a:p>
          <a:p>
            <a:r>
              <a:rPr lang="en-US" sz="2900" dirty="0">
                <a:solidFill>
                  <a:srgbClr val="FF0000"/>
                </a:solidFill>
              </a:rPr>
              <a:t>Permanent magnets: </a:t>
            </a:r>
            <a:r>
              <a:rPr lang="en-US" sz="2900" dirty="0" smtClean="0">
                <a:solidFill>
                  <a:srgbClr val="FF0000"/>
                </a:solidFill>
              </a:rPr>
              <a:t>simplify </a:t>
            </a:r>
            <a:r>
              <a:rPr lang="en-US" sz="2900" dirty="0">
                <a:solidFill>
                  <a:srgbClr val="FF0000"/>
                </a:solidFill>
              </a:rPr>
              <a:t>engineering &amp; design</a:t>
            </a:r>
          </a:p>
          <a:p>
            <a:pPr lvl="1"/>
            <a:r>
              <a:rPr lang="en-US" sz="2900" dirty="0" smtClean="0"/>
              <a:t>Equivalent to saddle coils (early design for NCSX)</a:t>
            </a:r>
          </a:p>
          <a:p>
            <a:pPr lvl="1"/>
            <a:r>
              <a:rPr lang="en-US" sz="2900" dirty="0" smtClean="0"/>
              <a:t>Primarily </a:t>
            </a:r>
            <a:r>
              <a:rPr lang="en-US" sz="2900" dirty="0"/>
              <a:t>on inside, outer thickness ~zero</a:t>
            </a:r>
          </a:p>
          <a:p>
            <a:pPr lvl="1"/>
            <a:r>
              <a:rPr lang="en-US" sz="2900" dirty="0"/>
              <a:t>Planar coils for TF  (simplest possible)</a:t>
            </a:r>
          </a:p>
          <a:p>
            <a:pPr lvl="1"/>
            <a:r>
              <a:rPr lang="en-US" sz="2900" dirty="0" smtClean="0"/>
              <a:t>At highest B, may only be usable on outer half of torus</a:t>
            </a:r>
            <a:endParaRPr lang="en-US" sz="2900" dirty="0"/>
          </a:p>
          <a:p>
            <a:pPr marL="284162" lvl="1" indent="0">
              <a:buNone/>
            </a:pPr>
            <a:r>
              <a:rPr lang="en-US" sz="2900" dirty="0" smtClean="0"/>
              <a:t>     Guarantee straight coil </a:t>
            </a:r>
            <a:r>
              <a:rPr lang="en-US" sz="2900" dirty="0"/>
              <a:t>outer legs </a:t>
            </a:r>
            <a:r>
              <a:rPr lang="en-US" sz="2900" dirty="0" smtClean="0"/>
              <a:t>for </a:t>
            </a:r>
            <a:r>
              <a:rPr lang="en-US" sz="2900" dirty="0"/>
              <a:t>maintenance access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i="1" dirty="0">
                <a:solidFill>
                  <a:srgbClr val="0000FF"/>
                </a:solidFill>
              </a:rPr>
              <a:t>Need to get experience with these methods, </a:t>
            </a:r>
            <a:r>
              <a:rPr lang="en-US" sz="2900" i="1" dirty="0" smtClean="0">
                <a:solidFill>
                  <a:srgbClr val="0000FF"/>
                </a:solidFill>
              </a:rPr>
              <a:t>mature </a:t>
            </a:r>
            <a:r>
              <a:rPr lang="en-US" sz="2900" i="1" dirty="0">
                <a:solidFill>
                  <a:srgbClr val="0000FF"/>
                </a:solidFill>
              </a:rPr>
              <a:t>engineering </a:t>
            </a:r>
            <a:r>
              <a:rPr lang="en-US" sz="2900" i="1" dirty="0" smtClean="0">
                <a:solidFill>
                  <a:srgbClr val="0000FF"/>
                </a:solidFill>
              </a:rPr>
              <a:t>approaches</a:t>
            </a:r>
            <a:endParaRPr lang="en-US" dirty="0"/>
          </a:p>
        </p:txBody>
      </p:sp>
      <p:pic>
        <p:nvPicPr>
          <p:cNvPr id="4" name="Picture 3" descr="Masked 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9777" r="11304" b="11997"/>
          <a:stretch/>
        </p:blipFill>
        <p:spPr>
          <a:xfrm>
            <a:off x="6738847" y="2802478"/>
            <a:ext cx="2405153" cy="1749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720" y="637069"/>
            <a:ext cx="1879600" cy="19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6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677" y="636859"/>
            <a:ext cx="3591723" cy="25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Outstanding Needs for Pilot Plant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7D7-ABAF-0F42-B92A-4021BC7F4E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569006"/>
            <a:ext cx="9067800" cy="449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39" tIns="44426" rIns="90439" bIns="44426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Symbol" charset="2"/>
                <a:cs typeface="Symbol" charset="2"/>
              </a:rPr>
              <a:t>What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dirty="0">
                <a:solidFill>
                  <a:srgbClr val="FF0000"/>
                </a:solidFill>
                <a:ea typeface="Symbol" charset="2"/>
                <a:cs typeface="Symbol" charset="2"/>
              </a:rPr>
              <a:t>-value to design for?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kern="1200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kern="1200" dirty="0"/>
              <a:t> =5.4% (LHD),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kern="1200" dirty="0"/>
              <a:t>=3.4% (W7-AS</a:t>
            </a:r>
            <a:r>
              <a:rPr lang="en-US" kern="1200" dirty="0" smtClean="0"/>
              <a:t>) </a:t>
            </a:r>
            <a:r>
              <a:rPr lang="en-US" dirty="0"/>
              <a:t>sustained; </a:t>
            </a:r>
            <a:endParaRPr lang="en-US" kern="1200" dirty="0"/>
          </a:p>
          <a:p>
            <a:pPr lvl="1">
              <a:lnSpc>
                <a:spcPct val="120000"/>
              </a:lnSpc>
              <a:buSzPct val="100000"/>
            </a:pPr>
            <a:r>
              <a:rPr lang="en-US" dirty="0" smtClean="0"/>
              <a:t>      soft</a:t>
            </a:r>
            <a:r>
              <a:rPr lang="en-US" dirty="0"/>
              <a:t>-maximum;  </a:t>
            </a:r>
            <a:r>
              <a:rPr lang="en-US" i="1" dirty="0">
                <a:solidFill>
                  <a:srgbClr val="0000FF"/>
                </a:solidFill>
              </a:rPr>
              <a:t>limit?</a:t>
            </a:r>
            <a:endParaRPr lang="en-US" i="1" kern="1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dirty="0"/>
              <a:t>Much higher than predicted by linear MHD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i="1" dirty="0">
                <a:solidFill>
                  <a:srgbClr val="0101FF"/>
                </a:solidFill>
              </a:rPr>
              <a:t>Can high-</a:t>
            </a:r>
            <a:r>
              <a:rPr lang="en-US" i="1" dirty="0">
                <a:solidFill>
                  <a:srgbClr val="0101FF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i="1" dirty="0">
                <a:solidFill>
                  <a:srgbClr val="0101FF"/>
                </a:solidFill>
              </a:rPr>
              <a:t> with high-H be extrapolated</a:t>
            </a:r>
            <a:r>
              <a:rPr lang="en-US" i="1" dirty="0" smtClean="0">
                <a:solidFill>
                  <a:srgbClr val="0101FF"/>
                </a:solidFill>
              </a:rPr>
              <a:t>?</a:t>
            </a:r>
            <a:endParaRPr lang="en-US" i="1" dirty="0">
              <a:solidFill>
                <a:srgbClr val="0101FF"/>
              </a:solidFill>
            </a:endParaRP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Integration with metal PFCs  </a:t>
            </a:r>
            <a:r>
              <a:rPr lang="en-US" sz="2000" i="1" dirty="0">
                <a:solidFill>
                  <a:srgbClr val="0000FF"/>
                </a:solidFill>
              </a:rPr>
              <a:t>(pref. low-Z, liq.)</a:t>
            </a:r>
          </a:p>
          <a:p>
            <a:pPr lvl="1">
              <a:lnSpc>
                <a:spcPct val="120000"/>
              </a:lnSpc>
              <a:buSzPct val="100000"/>
            </a:pPr>
            <a:endParaRPr lang="en-US" dirty="0">
              <a:solidFill>
                <a:srgbClr val="0101FF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sz="2000" kern="1200" dirty="0">
                <a:solidFill>
                  <a:srgbClr val="FF0000"/>
                </a:solidFill>
              </a:rPr>
              <a:t>Integrated </a:t>
            </a:r>
            <a:r>
              <a:rPr lang="en-US" sz="2000" i="1" kern="1200" dirty="0" smtClean="0">
                <a:solidFill>
                  <a:srgbClr val="FF0000"/>
                </a:solidFill>
              </a:rPr>
              <a:t>simplified</a:t>
            </a:r>
            <a:r>
              <a:rPr lang="en-US" sz="2000" kern="1200" dirty="0" smtClean="0">
                <a:solidFill>
                  <a:srgbClr val="FF0000"/>
                </a:solidFill>
              </a:rPr>
              <a:t> designs </a:t>
            </a:r>
            <a:endParaRPr lang="en-US" sz="2000" kern="12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sz="2000" dirty="0"/>
              <a:t>Engineering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sz="2000" dirty="0" smtClean="0"/>
              <a:t>Stellarator plasma </a:t>
            </a:r>
            <a:r>
              <a:rPr lang="en-US" sz="2000" dirty="0"/>
              <a:t>physics </a:t>
            </a:r>
            <a:r>
              <a:rPr lang="en-US" sz="2000" dirty="0" smtClean="0"/>
              <a:t>design &amp; </a:t>
            </a:r>
            <a:r>
              <a:rPr lang="en-US" sz="2000" dirty="0"/>
              <a:t>boundary approach </a:t>
            </a:r>
            <a:r>
              <a:rPr lang="en-US" sz="2000" dirty="0" smtClean="0"/>
              <a:t>(metal PFCs)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Lucida Grande"/>
              <a:buChar char="-"/>
            </a:pPr>
            <a:r>
              <a:rPr lang="en-US" sz="2000" dirty="0" smtClean="0"/>
              <a:t>Rest of fusion energy system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sz="2000" kern="1200" dirty="0">
                <a:solidFill>
                  <a:srgbClr val="FF0000"/>
                </a:solidFill>
              </a:rPr>
              <a:t>Integration validation  (TRL </a:t>
            </a:r>
            <a:r>
              <a:rPr lang="en-US" sz="2000" dirty="0">
                <a:solidFill>
                  <a:srgbClr val="FF0000"/>
                </a:solidFill>
              </a:rPr>
              <a:t>advance)</a:t>
            </a:r>
            <a:endParaRPr lang="en-US" sz="2000" kern="12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endParaRPr lang="en-US" sz="2400" dirty="0">
              <a:solidFill>
                <a:srgbClr val="0101FF"/>
              </a:solidFill>
              <a:latin typeface="Arial" charset="0"/>
            </a:endParaRPr>
          </a:p>
          <a:p>
            <a:pPr marL="174625" indent="-174625">
              <a:lnSpc>
                <a:spcPct val="120000"/>
              </a:lnSpc>
              <a:buClrTx/>
              <a:buSzPct val="100000"/>
              <a:buFontTx/>
              <a:buNone/>
            </a:pPr>
            <a:endParaRPr lang="en-US" sz="2400" kern="1200" dirty="0">
              <a:solidFill>
                <a:srgbClr val="0101FF"/>
              </a:solidFill>
              <a:latin typeface="Arial" charset="0"/>
            </a:endParaRPr>
          </a:p>
          <a:p>
            <a:pPr marL="174625" indent="-174625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sz="2400" kern="1200" dirty="0">
                <a:solidFill>
                  <a:srgbClr val="0101FF"/>
                </a:solidFill>
                <a:latin typeface="Arial" charset="0"/>
              </a:rPr>
              <a:t>   </a:t>
            </a:r>
          </a:p>
          <a:p>
            <a:pPr marL="174625" indent="-174625">
              <a:lnSpc>
                <a:spcPct val="120000"/>
              </a:lnSpc>
              <a:buClrTx/>
              <a:buSzPct val="100000"/>
            </a:pPr>
            <a:r>
              <a:rPr lang="en-US" sz="2400" kern="1200" dirty="0">
                <a:solidFill>
                  <a:srgbClr val="0101FF"/>
                </a:solidFill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34897" y="22511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LHD</a:t>
            </a:r>
          </a:p>
        </p:txBody>
      </p:sp>
    </p:spTree>
    <p:extLst>
      <p:ext uri="{BB962C8B-B14F-4D97-AF65-F5344CB8AC3E}">
        <p14:creationId xmlns:p14="http://schemas.microsoft.com/office/powerpoint/2010/main" val="166058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Advance Stellarator Innovation, 3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99383"/>
            <a:ext cx="8794750" cy="472032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 smtClean="0"/>
              <a:t>Overall goal: </a:t>
            </a:r>
            <a:r>
              <a:rPr lang="en-US" dirty="0" smtClean="0"/>
              <a:t>Develop </a:t>
            </a:r>
            <a:r>
              <a:rPr lang="en-US" dirty="0"/>
              <a:t>basis </a:t>
            </a:r>
            <a:r>
              <a:rPr lang="en-US" dirty="0" smtClean="0"/>
              <a:t>toward </a:t>
            </a:r>
            <a:r>
              <a:rPr lang="en-US" dirty="0"/>
              <a:t>reduced-cost practical fusion </a:t>
            </a:r>
            <a:r>
              <a:rPr lang="en-US" dirty="0" smtClean="0"/>
              <a:t>energy stellarator 															(</a:t>
            </a:r>
            <a:r>
              <a:rPr lang="en-US" dirty="0"/>
              <a:t>e.g. NAS study</a:t>
            </a:r>
            <a:r>
              <a:rPr lang="en-US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Leverage stellarator advances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Improved understanding from recent stellarator (W7X,</a:t>
            </a:r>
            <a:r>
              <a:rPr lang="mr-IN" sz="1600" dirty="0" smtClean="0"/>
              <a:t>…</a:t>
            </a:r>
            <a:r>
              <a:rPr lang="en-US" sz="1600" dirty="0" smtClean="0"/>
              <a:t>) and tokamak experiments</a:t>
            </a:r>
          </a:p>
          <a:p>
            <a:pPr lvl="1"/>
            <a:r>
              <a:rPr lang="en-US" sz="1600" dirty="0" smtClean="0"/>
              <a:t>Synergy with Simons “Hidden symmetries and fusion energy” study results:  focus on QS </a:t>
            </a:r>
          </a:p>
          <a:p>
            <a:pPr marL="284162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Extreme simplification of 3-D Stellarator coils using </a:t>
            </a:r>
            <a:r>
              <a:rPr lang="en-US" sz="2000" dirty="0" smtClean="0">
                <a:solidFill>
                  <a:srgbClr val="0000FF"/>
                </a:solidFill>
              </a:rPr>
              <a:t>permanent magnets</a:t>
            </a:r>
          </a:p>
          <a:p>
            <a:pPr lvl="1"/>
            <a:r>
              <a:rPr lang="en-US" sz="1600" dirty="0" smtClean="0"/>
              <a:t>Resolve primary engineering risk and barrier for </a:t>
            </a:r>
            <a:r>
              <a:rPr lang="en-US" sz="1600" dirty="0" err="1" smtClean="0"/>
              <a:t>stellarators</a:t>
            </a:r>
            <a:endParaRPr lang="en-US" sz="1600" dirty="0" smtClean="0"/>
          </a:p>
          <a:p>
            <a:pPr lvl="1"/>
            <a:r>
              <a:rPr lang="en-US" sz="1600" dirty="0" smtClean="0"/>
              <a:t>Disruptive technology to </a:t>
            </a:r>
            <a:r>
              <a:rPr lang="en-US" sz="1600" dirty="0"/>
              <a:t>s</a:t>
            </a:r>
            <a:r>
              <a:rPr lang="en-US" sz="1600" dirty="0" smtClean="0"/>
              <a:t>implify construction, reduce costs, greatly reduce maintenance complexity</a:t>
            </a:r>
          </a:p>
          <a:p>
            <a:pPr lvl="1"/>
            <a:r>
              <a:rPr lang="en-US" sz="1600" dirty="0" smtClean="0"/>
              <a:t>Made possible by modern, neodymium/RE magnets </a:t>
            </a:r>
          </a:p>
          <a:p>
            <a:pPr marL="284162" lvl="1" indent="0">
              <a:buNone/>
            </a:pPr>
            <a:endParaRPr lang="en-US" sz="1600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Liquid-metal </a:t>
            </a:r>
            <a:r>
              <a:rPr lang="en-US" sz="2000" dirty="0" smtClean="0"/>
              <a:t>first wall, building on LTX-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 and other initiatives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ncrease confinement</a:t>
            </a:r>
          </a:p>
          <a:p>
            <a:pPr lvl="1"/>
            <a:r>
              <a:rPr lang="en-US" sz="1600" dirty="0" smtClean="0"/>
              <a:t>Path to robust handling of power exhaust</a:t>
            </a:r>
          </a:p>
          <a:p>
            <a:pPr lvl="1"/>
            <a:r>
              <a:rPr lang="en-US" sz="1600" dirty="0" smtClean="0"/>
              <a:t>Use increased confinement to explore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 limit and physics</a:t>
            </a:r>
            <a:endParaRPr lang="en-US" sz="16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8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42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Opportunities  &amp;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2835"/>
            <a:ext cx="8760771" cy="3667117"/>
          </a:xfrm>
        </p:spPr>
        <p:txBody>
          <a:bodyPr/>
          <a:lstStyle/>
          <a:p>
            <a:r>
              <a:rPr lang="en-US" sz="2200" dirty="0" smtClean="0"/>
              <a:t>Simons Foundation has expressed interest in providing partial funding</a:t>
            </a:r>
          </a:p>
          <a:p>
            <a:pPr lvl="1"/>
            <a:r>
              <a:rPr lang="en-US" sz="1800" dirty="0" smtClean="0"/>
              <a:t>In partnership with Hidden Symmetries project</a:t>
            </a:r>
          </a:p>
          <a:p>
            <a:pPr lvl="1"/>
            <a:r>
              <a:rPr lang="en-US" sz="1800" dirty="0"/>
              <a:t>At modest finding scale</a:t>
            </a:r>
          </a:p>
          <a:p>
            <a:pPr lvl="1"/>
            <a:r>
              <a:rPr lang="en-US" sz="1800" dirty="0" smtClean="0"/>
              <a:t>In partnership with DOE and other funders</a:t>
            </a:r>
          </a:p>
          <a:p>
            <a:pPr lvl="1"/>
            <a:r>
              <a:rPr lang="en-US" sz="1800" dirty="0" smtClean="0"/>
              <a:t>“SAS”:  Simons Advanced Stellarator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ARPA-E will solicit new proposals for next round of fusion proposals</a:t>
            </a:r>
          </a:p>
          <a:p>
            <a:pPr lvl="1"/>
            <a:r>
              <a:rPr lang="en-US" sz="1800" dirty="0" smtClean="0"/>
              <a:t>Fusion energy development and technology focused</a:t>
            </a:r>
          </a:p>
          <a:p>
            <a:pPr lvl="1"/>
            <a:r>
              <a:rPr lang="en-US" sz="1800" dirty="0" smtClean="0"/>
              <a:t>Solicitation expected Sept. 2019.  </a:t>
            </a:r>
            <a:r>
              <a:rPr lang="en-US" sz="1800" u="sng" dirty="0" smtClean="0"/>
              <a:t>Proposals probably Oct. 2019</a:t>
            </a:r>
            <a:r>
              <a:rPr lang="en-US" sz="1800" dirty="0" smtClean="0"/>
              <a:t>. Funding ~ 1/1/2020 ?</a:t>
            </a:r>
          </a:p>
          <a:p>
            <a:pPr lvl="1"/>
            <a:r>
              <a:rPr lang="en-US" sz="1800" dirty="0" smtClean="0"/>
              <a:t>Requires co-funding, effectively requires private participation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5411-241C-2046-8016-D10C1BB24565}" type="slidenum">
              <a:rPr lang="en-US" smtClean="0">
                <a:solidFill>
                  <a:srgbClr val="E47312"/>
                </a:solidFill>
                <a:latin typeface="Calibri"/>
              </a:rPr>
              <a:pPr/>
              <a:t>9</a:t>
            </a:fld>
            <a:endParaRPr lang="en-US" dirty="0">
              <a:solidFill>
                <a:srgbClr val="E473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1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ggested Template">
  <a:themeElements>
    <a:clrScheme name="PPPL Theme 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E47312"/>
      </a:accent1>
      <a:accent2>
        <a:srgbClr val="A34319"/>
      </a:accent2>
      <a:accent3>
        <a:srgbClr val="EFAA77"/>
      </a:accent3>
      <a:accent4>
        <a:srgbClr val="F1AC26"/>
      </a:accent4>
      <a:accent5>
        <a:srgbClr val="16576F"/>
      </a:accent5>
      <a:accent6>
        <a:srgbClr val="154250"/>
      </a:accent6>
      <a:hlink>
        <a:srgbClr val="2C89C5"/>
      </a:hlink>
      <a:folHlink>
        <a:srgbClr val="2B7F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PPL Theme 2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A21E1F"/>
      </a:accent5>
      <a:accent6>
        <a:srgbClr val="7AB775"/>
      </a:accent6>
      <a:hlink>
        <a:srgbClr val="2C89C5"/>
      </a:hlink>
      <a:folHlink>
        <a:srgbClr val="2B7F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Suggested Template.potx</Template>
  <TotalTime>7555</TotalTime>
  <Words>1519</Words>
  <Application>Microsoft Macintosh PowerPoint</Application>
  <PresentationFormat>On-screen Show (16:9)</PresentationFormat>
  <Paragraphs>329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Suggested Template</vt:lpstr>
      <vt:lpstr>Office Theme</vt:lpstr>
      <vt:lpstr>Stellarator Initiative and New Approaches</vt:lpstr>
      <vt:lpstr>Initiatives on Stellarators for Fusion</vt:lpstr>
      <vt:lpstr>Why Stellarators?</vt:lpstr>
      <vt:lpstr>2010  Pilot Plant Studies Identify Opportunities</vt:lpstr>
      <vt:lpstr>What has changed?    Understanding</vt:lpstr>
      <vt:lpstr>What has changed?    Coil Simplification</vt:lpstr>
      <vt:lpstr>Outstanding Needs for Pilot Plant</vt:lpstr>
      <vt:lpstr>SAS: Advance Stellarator Innovation, 3 ideas</vt:lpstr>
      <vt:lpstr>Proposal Opportunities  &amp; Timeline</vt:lpstr>
      <vt:lpstr>SAS Approach</vt:lpstr>
      <vt:lpstr>Permanent Magnets Dramatically Simplify Engineering &amp; Design</vt:lpstr>
      <vt:lpstr>“Rare Earth” magnets are almost ideal </vt:lpstr>
      <vt:lpstr>Initial Finite-Thickness Solution  Perpendicular only  (C.Zhu)</vt:lpstr>
      <vt:lpstr>Viewing from the outboard.</vt:lpstr>
      <vt:lpstr>Free-boundary VMEC shows good approximation.</vt:lpstr>
      <vt:lpstr>Opportunities for Configuration Improvement</vt:lpstr>
      <vt:lpstr>We welcome suggestions and contributions, on all aspects</vt:lpstr>
      <vt:lpstr>Initiate a Path to a Pilot Plant</vt:lpstr>
      <vt:lpstr>PowerPoint Presentation</vt:lpstr>
      <vt:lpstr>Potential Innovations for Compact Pilot </vt:lpstr>
      <vt:lpstr>Liquid Metal Boundaries offer multiple improvements</vt:lpstr>
      <vt:lpstr>Size of compact stellarator (CS) pilot driven by magnet technology and neutron wall loading, but not Qeng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</dc:creator>
  <cp:lastModifiedBy>Michael Zarnstorff</cp:lastModifiedBy>
  <cp:revision>248</cp:revision>
  <cp:lastPrinted>2019-04-05T12:29:16Z</cp:lastPrinted>
  <dcterms:created xsi:type="dcterms:W3CDTF">2017-11-02T17:36:37Z</dcterms:created>
  <dcterms:modified xsi:type="dcterms:W3CDTF">2019-06-24T17:23:58Z</dcterms:modified>
</cp:coreProperties>
</file>