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6" r:id="rId2"/>
  </p:sldMasterIdLst>
  <p:notesMasterIdLst>
    <p:notesMasterId r:id="rId53"/>
  </p:notesMasterIdLst>
  <p:sldIdLst>
    <p:sldId id="256" r:id="rId3"/>
    <p:sldId id="313" r:id="rId4"/>
    <p:sldId id="314" r:id="rId5"/>
    <p:sldId id="315" r:id="rId6"/>
    <p:sldId id="316" r:id="rId7"/>
    <p:sldId id="322" r:id="rId8"/>
    <p:sldId id="323" r:id="rId9"/>
    <p:sldId id="331" r:id="rId10"/>
    <p:sldId id="307" r:id="rId11"/>
    <p:sldId id="318" r:id="rId12"/>
    <p:sldId id="308" r:id="rId13"/>
    <p:sldId id="327" r:id="rId14"/>
    <p:sldId id="309" r:id="rId15"/>
    <p:sldId id="324" r:id="rId16"/>
    <p:sldId id="319" r:id="rId17"/>
    <p:sldId id="320" r:id="rId18"/>
    <p:sldId id="304" r:id="rId19"/>
    <p:sldId id="305" r:id="rId20"/>
    <p:sldId id="326" r:id="rId21"/>
    <p:sldId id="293" r:id="rId22"/>
    <p:sldId id="264" r:id="rId23"/>
    <p:sldId id="283" r:id="rId24"/>
    <p:sldId id="285" r:id="rId25"/>
    <p:sldId id="286" r:id="rId26"/>
    <p:sldId id="287" r:id="rId27"/>
    <p:sldId id="289" r:id="rId28"/>
    <p:sldId id="301" r:id="rId29"/>
    <p:sldId id="296" r:id="rId30"/>
    <p:sldId id="262" r:id="rId31"/>
    <p:sldId id="332" r:id="rId32"/>
    <p:sldId id="260" r:id="rId33"/>
    <p:sldId id="328" r:id="rId34"/>
    <p:sldId id="270" r:id="rId35"/>
    <p:sldId id="329" r:id="rId36"/>
    <p:sldId id="300" r:id="rId37"/>
    <p:sldId id="290" r:id="rId38"/>
    <p:sldId id="330" r:id="rId39"/>
    <p:sldId id="311" r:id="rId40"/>
    <p:sldId id="295" r:id="rId41"/>
    <p:sldId id="299" r:id="rId42"/>
    <p:sldId id="274" r:id="rId43"/>
    <p:sldId id="306" r:id="rId44"/>
    <p:sldId id="279" r:id="rId45"/>
    <p:sldId id="280" r:id="rId46"/>
    <p:sldId id="281" r:id="rId47"/>
    <p:sldId id="282" r:id="rId48"/>
    <p:sldId id="272" r:id="rId49"/>
    <p:sldId id="284" r:id="rId50"/>
    <p:sldId id="302" r:id="rId51"/>
    <p:sldId id="288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14"/>
    <p:restoredTop sz="94509"/>
  </p:normalViewPr>
  <p:slideViewPr>
    <p:cSldViewPr snapToGrid="0" snapToObjects="1">
      <p:cViewPr>
        <p:scale>
          <a:sx n="110" d="100"/>
          <a:sy n="110" d="100"/>
        </p:scale>
        <p:origin x="-2508" y="-11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25196-F8C7-3448-B429-62846A9B8C74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7E88A-2D18-6446-9FE1-01BD48653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76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7E88A-2D18-6446-9FE1-01BD48653D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08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Core power is 90% 3He.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F43D2-9263-6D49-BB48-5FA932ED68F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43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7E88A-2D18-6446-9FE1-01BD48653DD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99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7E88A-2D18-6446-9FE1-01BD48653DD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760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7E88A-2D18-6446-9FE1-01BD48653DD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12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7E88A-2D18-6446-9FE1-01BD48653DD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39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We have demonstrated HHFW and ICRF here.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F43D2-9263-6D49-BB48-5FA932ED68F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72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EB7CD-391E-0B47-90A6-1CB0B25A94B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1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A63CF-22FA-1247-9D1B-7ED7BB5BC6A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31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7E88A-2D18-6446-9FE1-01BD48653DD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40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7E88A-2D18-6446-9FE1-01BD48653DD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31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7E88A-2D18-6446-9FE1-01BD48653D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458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Red curve</a:t>
            </a:r>
            <a:r>
              <a:rPr lang="en-US" baseline="0" dirty="0" smtClean="0"/>
              <a:t> from </a:t>
            </a:r>
            <a:r>
              <a:rPr lang="en-US" baseline="0" dirty="0" err="1" smtClean="0"/>
              <a:t>syunichi</a:t>
            </a:r>
            <a:r>
              <a:rPr lang="en-US" baseline="0" dirty="0" smtClean="0"/>
              <a:t>. Broadening by load. But same as any antenna load code. Red curve is vacuum loading. TORIC vacuum solution is low res (15 modes). In TORIC6, more modes can be used.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F43D2-9263-6D49-BB48-5FA932ED68F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16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Red curve</a:t>
            </a:r>
            <a:r>
              <a:rPr lang="en-US" baseline="0" dirty="0" smtClean="0"/>
              <a:t> from </a:t>
            </a:r>
            <a:r>
              <a:rPr lang="en-US" baseline="0" dirty="0" err="1" smtClean="0"/>
              <a:t>syunichi</a:t>
            </a:r>
            <a:r>
              <a:rPr lang="en-US" baseline="0" dirty="0" smtClean="0"/>
              <a:t>. Broadening by load. But same as any antenna load code. Red curve is vacuum loading. TORIC vacuum solution is low res (15 modes). In TORIC6, more modes can be used.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F43D2-9263-6D49-BB48-5FA932ED68F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9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7E88A-2D18-6446-9FE1-01BD48653D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31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Add or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mention </a:t>
            </a:r>
            <a:r>
              <a:rPr lang="en-US" sz="11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elijah’s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measurements.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3805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going work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characterize the sensitivity. See Decker 2011. Yves Peysson and </a:t>
            </a:r>
            <a:r>
              <a:rPr lang="en-US" sz="11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Cesario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refs. Note this is scattering of </a:t>
            </a:r>
            <a:r>
              <a:rPr lang="en-US" sz="11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kperp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not </a:t>
            </a:r>
            <a:r>
              <a:rPr lang="en-US" sz="11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kparallel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Ram and Myra references?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519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7E88A-2D18-6446-9FE1-01BD48653D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17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F43D2-9263-6D49-BB48-5FA932ED68F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32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F43D2-9263-6D49-BB48-5FA932ED68F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47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19 W total power in D-H . D 24%, H 67%, e 9%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F43D2-9263-6D49-BB48-5FA932ED68F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81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74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6E56-6AA1-674F-8A86-0F048E71D4DB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ACAF-C3C0-B442-87AB-191A07AF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88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6E56-6AA1-674F-8A86-0F048E71D4DB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ACAF-C3C0-B442-87AB-191A07AF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42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6E56-6AA1-674F-8A86-0F048E71D4DB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ACAF-C3C0-B442-87AB-191A07AF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3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6E56-6AA1-674F-8A86-0F048E71D4DB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ACAF-C3C0-B442-87AB-191A07AF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9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6E56-6AA1-674F-8A86-0F048E71D4DB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ACAF-C3C0-B442-87AB-191A07AF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6E56-6AA1-674F-8A86-0F048E71D4DB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ACAF-C3C0-B442-87AB-191A07AF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1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6E56-6AA1-674F-8A86-0F048E71D4DB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ACAF-C3C0-B442-87AB-191A07AF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76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6E56-6AA1-674F-8A86-0F048E71D4DB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ACAF-C3C0-B442-87AB-191A07AF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36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1640"/>
            <a:ext cx="10972800" cy="86286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91986"/>
            <a:ext cx="10972800" cy="5184100"/>
          </a:xfrm>
          <a:prstGeom prst="rect">
            <a:avLst/>
          </a:prstGeom>
        </p:spPr>
        <p:txBody>
          <a:bodyPr/>
          <a:lstStyle>
            <a:lvl1pPr marL="234945" indent="-234945">
              <a:spcBef>
                <a:spcPts val="0"/>
              </a:spcBef>
              <a:spcAft>
                <a:spcPts val="600"/>
              </a:spcAft>
              <a:buFontTx/>
              <a:buNone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18287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82875">
              <a:spcBef>
                <a:spcPts val="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182875">
              <a:spcBef>
                <a:spcPts val="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182875">
              <a:spcBef>
                <a:spcPts val="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660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5334003"/>
          </a:xfrm>
        </p:spPr>
        <p:txBody>
          <a:bodyPr>
            <a:noAutofit/>
          </a:bodyPr>
          <a:lstStyle>
            <a:lvl1pPr algn="just">
              <a:spcBef>
                <a:spcPts val="529"/>
              </a:spcBef>
              <a:spcAft>
                <a:spcPts val="265"/>
              </a:spcAft>
              <a:defRPr sz="1853">
                <a:latin typeface="Helvetica" pitchFamily="34" charset="0"/>
              </a:defRPr>
            </a:lvl1pPr>
            <a:lvl2pPr algn="just">
              <a:spcAft>
                <a:spcPts val="265"/>
              </a:spcAft>
              <a:defRPr sz="1588">
                <a:latin typeface="Helvetica" pitchFamily="34" charset="0"/>
              </a:defRPr>
            </a:lvl2pPr>
            <a:lvl3pPr marL="1008311" indent="-201662" algn="just">
              <a:defRPr sz="1500">
                <a:latin typeface="Helvetica" pitchFamily="34" charset="0"/>
              </a:defRPr>
            </a:lvl3pPr>
            <a:lvl4pPr algn="just">
              <a:defRPr sz="1500">
                <a:latin typeface="Helvetica" pitchFamily="34" charset="0"/>
              </a:defRPr>
            </a:lvl4pPr>
            <a:lvl5pPr algn="just">
              <a:defRPr sz="1500">
                <a:latin typeface="Helvetic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S.J. Wukitch TOFE 2014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D74B6-16F4-4100-9C98-B21597129F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632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4496"/>
            <a:ext cx="10515600" cy="75247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6C4B6C-F77F-904D-B128-B50F05658B60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296A01-C375-9340-9E8C-5CDE1C526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61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117600"/>
            <a:ext cx="10515600" cy="50593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6C4B6C-F77F-904D-B128-B50F05658B60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296A01-C375-9340-9E8C-5CDE1C526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28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4E7D13-1DDB-9D42-99BF-D097CC133774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D28B0-9ACE-4541-A36B-86E7E8C11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9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6E56-6AA1-674F-8A86-0F048E71D4DB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ACAF-C3C0-B442-87AB-191A07AF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70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6E56-6AA1-674F-8A86-0F048E71D4DB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ACAF-C3C0-B442-87AB-191A07AF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83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6E56-6AA1-674F-8A86-0F048E71D4DB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ACAF-C3C0-B442-87AB-191A07AF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8"/>
          <a:srcRect t="95889" b="111"/>
          <a:stretch/>
        </p:blipFill>
        <p:spPr>
          <a:xfrm>
            <a:off x="0" y="6361865"/>
            <a:ext cx="12192000" cy="501286"/>
          </a:xfrm>
          <a:prstGeom prst="rect">
            <a:avLst/>
          </a:prstGeom>
        </p:spPr>
      </p:pic>
      <p:sp>
        <p:nvSpPr>
          <p:cNvPr id="8" name="Date Placeholder 1"/>
          <p:cNvSpPr txBox="1">
            <a:spLocks/>
          </p:cNvSpPr>
          <p:nvPr userDrawn="1"/>
        </p:nvSpPr>
        <p:spPr>
          <a:xfrm>
            <a:off x="263612" y="6498035"/>
            <a:ext cx="42333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dirty="0" err="1" smtClean="0"/>
              <a:t>Shiraiwa</a:t>
            </a:r>
            <a:r>
              <a:rPr lang="en-US" sz="1300" dirty="0" smtClean="0"/>
              <a:t> – PPPL Seminar 2019/08/02</a:t>
            </a:r>
            <a:endParaRPr lang="en-US" sz="1300" dirty="0"/>
          </a:p>
        </p:txBody>
      </p:sp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11260669" y="6492884"/>
            <a:ext cx="64346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F0E268-9605-F642-819D-DF581AF1BAA7}" type="slidenum">
              <a:rPr lang="en-US" sz="1300" smtClean="0"/>
              <a:pPr/>
              <a:t>‹#›</a:t>
            </a:fld>
            <a:endParaRPr lang="en-US" sz="13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9"/>
          <a:srcRect t="4" b="79998"/>
          <a:stretch/>
        </p:blipFill>
        <p:spPr>
          <a:xfrm>
            <a:off x="0" y="0"/>
            <a:ext cx="12192000" cy="106471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1017656"/>
            <a:ext cx="12192000" cy="0"/>
          </a:xfrm>
          <a:prstGeom prst="line">
            <a:avLst/>
          </a:prstGeom>
          <a:ln>
            <a:solidFill>
              <a:srgbClr val="8700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0" y="6464051"/>
            <a:ext cx="12192000" cy="0"/>
          </a:xfrm>
          <a:prstGeom prst="line">
            <a:avLst/>
          </a:prstGeom>
          <a:ln w="12700">
            <a:solidFill>
              <a:srgbClr val="8700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456" y="6566238"/>
            <a:ext cx="98843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8" r:id="rId6"/>
  </p:sldLayoutIdLst>
  <p:timing>
    <p:tnLst>
      <p:par>
        <p:cTn id="1" dur="indefinite" restart="never" nodeType="tmRoot"/>
      </p:par>
    </p:tnLst>
  </p:timing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A6E56-6AA1-674F-8A86-0F048E71D4DB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BACAF-C3C0-B442-87AB-191A07AF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8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1.docx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emf"/><Relationship Id="rId5" Type="http://schemas.openxmlformats.org/officeDocument/2006/relationships/image" Target="../media/image45.png"/><Relationship Id="rId4" Type="http://schemas.openxmlformats.org/officeDocument/2006/relationships/image" Target="../media/image44.gif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tiff"/><Relationship Id="rId4" Type="http://schemas.openxmlformats.org/officeDocument/2006/relationships/image" Target="../media/image55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tiff"/><Relationship Id="rId4" Type="http://schemas.openxmlformats.org/officeDocument/2006/relationships/image" Target="../media/image55.gif"/><Relationship Id="rId9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7" Type="http://schemas.openxmlformats.org/officeDocument/2006/relationships/image" Target="../media/image7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tiff"/><Relationship Id="rId5" Type="http://schemas.openxmlformats.org/officeDocument/2006/relationships/image" Target="../media/image73.tiff"/><Relationship Id="rId4" Type="http://schemas.openxmlformats.org/officeDocument/2006/relationships/image" Target="../media/image72.tif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hyperlink" Target="http://mfem.org/features" TargetMode="External"/><Relationship Id="rId7" Type="http://schemas.openxmlformats.org/officeDocument/2006/relationships/image" Target="../media/image82.png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tiff"/><Relationship Id="rId5" Type="http://schemas.openxmlformats.org/officeDocument/2006/relationships/image" Target="../media/image80.png"/><Relationship Id="rId4" Type="http://schemas.openxmlformats.org/officeDocument/2006/relationships/hyperlink" Target="http://piscope.psfc.mit.edu/index.php/Main_Page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tiff"/><Relationship Id="rId5" Type="http://schemas.openxmlformats.org/officeDocument/2006/relationships/image" Target="../media/image86.png"/><Relationship Id="rId4" Type="http://schemas.openxmlformats.org/officeDocument/2006/relationships/image" Target="../media/image85.tiff"/><Relationship Id="rId9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"/>
          <a:stretch/>
        </p:blipFill>
        <p:spPr>
          <a:xfrm>
            <a:off x="7199410" y="1652338"/>
            <a:ext cx="4768001" cy="42203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505" y="1633141"/>
            <a:ext cx="6833937" cy="1473587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From hot core </a:t>
            </a:r>
            <a:r>
              <a:rPr lang="en-US" sz="3600" dirty="0">
                <a:solidFill>
                  <a:srgbClr val="FF0000"/>
                </a:solidFill>
              </a:rPr>
              <a:t>to </a:t>
            </a:r>
            <a:r>
              <a:rPr lang="en-US" sz="3600" dirty="0" smtClean="0">
                <a:solidFill>
                  <a:srgbClr val="FF0000"/>
                </a:solidFill>
              </a:rPr>
              <a:t>antenna: towards whole device RF actuator modelling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225" y="3175967"/>
            <a:ext cx="7108723" cy="3096498"/>
          </a:xfrm>
        </p:spPr>
        <p:txBody>
          <a:bodyPr/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Syun’ichi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Shiraiwa</a:t>
            </a:r>
            <a:endParaRPr lang="en-US" sz="2400" b="1" dirty="0" smtClean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Ackowlegement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J. C. Wright,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N.Bertelli</a:t>
            </a:r>
            <a:r>
              <a:rPr lang="en-US" sz="2400" b="1" baseline="30000" dirty="0" smtClean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, P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. T.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</a:rPr>
              <a:t>Bonoli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</a:p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J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Myra</a:t>
            </a:r>
            <a:r>
              <a:rPr lang="en-US" sz="2400" baseline="30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, T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Kolev</a:t>
            </a:r>
            <a:r>
              <a:rPr lang="en-US" sz="2400" baseline="30000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M.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Stowell</a:t>
            </a:r>
            <a:r>
              <a:rPr lang="en-US" sz="2400" baseline="30000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,  Y. Lin, C. Lau</a:t>
            </a:r>
            <a:r>
              <a:rPr lang="en-US" sz="2400" baseline="30000" dirty="0" smtClean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</a:p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O.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Meneghini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, G. Wallace, S.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Wukitch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, L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. Zhou, W.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Beck,</a:t>
            </a:r>
          </a:p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the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Alcator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C-Mod team and the RF-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SciDAC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team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PSFC-MIT, PPPL</a:t>
            </a:r>
            <a:r>
              <a:rPr lang="en-US" sz="2400" baseline="30000" dirty="0" smtClean="0">
                <a:solidFill>
                  <a:schemeClr val="tx1"/>
                </a:solidFill>
              </a:rPr>
              <a:t>1</a:t>
            </a:r>
            <a:r>
              <a:rPr lang="en-US" sz="2400" dirty="0" smtClean="0">
                <a:solidFill>
                  <a:schemeClr val="tx1"/>
                </a:solidFill>
              </a:rPr>
              <a:t>, Lodestar</a:t>
            </a:r>
            <a:r>
              <a:rPr lang="en-US" sz="2400" baseline="30000" dirty="0" smtClean="0">
                <a:solidFill>
                  <a:schemeClr val="tx1"/>
                </a:solidFill>
              </a:rPr>
              <a:t>2</a:t>
            </a:r>
            <a:r>
              <a:rPr lang="en-US" sz="2400" dirty="0" smtClean="0">
                <a:solidFill>
                  <a:schemeClr val="tx1"/>
                </a:solidFill>
              </a:rPr>
              <a:t>, LLNL</a:t>
            </a:r>
            <a:r>
              <a:rPr lang="en-US" sz="2400" baseline="30000" dirty="0" smtClean="0">
                <a:solidFill>
                  <a:schemeClr val="tx1"/>
                </a:solidFill>
              </a:rPr>
              <a:t>3</a:t>
            </a:r>
            <a:r>
              <a:rPr lang="en-US" sz="2400" dirty="0" smtClean="0">
                <a:solidFill>
                  <a:schemeClr val="tx1"/>
                </a:solidFill>
              </a:rPr>
              <a:t>, and ORNL</a:t>
            </a:r>
            <a:r>
              <a:rPr lang="en-US" sz="2400" baseline="30000" dirty="0" smtClean="0">
                <a:solidFill>
                  <a:schemeClr val="tx1"/>
                </a:solidFill>
              </a:rPr>
              <a:t>4</a:t>
            </a:r>
            <a:endParaRPr lang="en-US" sz="2400" baseline="30000" dirty="0">
              <a:solidFill>
                <a:schemeClr val="tx1"/>
              </a:solidFill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4065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1815" y="1623502"/>
            <a:ext cx="8454190" cy="4251158"/>
          </a:xfrm>
        </p:spPr>
        <p:txBody>
          <a:bodyPr/>
          <a:lstStyle/>
          <a:p>
            <a:pPr marL="690563" indent="-457200">
              <a:buFont typeface="Arial" charset="0"/>
              <a:buChar char="•"/>
            </a:pPr>
            <a:r>
              <a:rPr lang="en-US" sz="2800" dirty="0" smtClean="0"/>
              <a:t>Petra-M platform on scalable MFEM library</a:t>
            </a:r>
          </a:p>
          <a:p>
            <a:pPr marL="690563" indent="-457200">
              <a:buFont typeface="Arial" charset="0"/>
              <a:buChar char="•"/>
            </a:pPr>
            <a:endParaRPr lang="en-US" sz="2800" dirty="0" smtClean="0"/>
          </a:p>
          <a:p>
            <a:pPr marL="690563" indent="-457200">
              <a:buFont typeface="Arial" charset="0"/>
              <a:buChar char="•"/>
            </a:pPr>
            <a:r>
              <a:rPr lang="en-US" sz="2800" dirty="0" smtClean="0"/>
              <a:t>Whole device scale RF wave simulation </a:t>
            </a:r>
            <a:r>
              <a:rPr lang="en-US" sz="2800" baseline="30000" dirty="0" smtClean="0"/>
              <a:t>1</a:t>
            </a:r>
          </a:p>
          <a:p>
            <a:pPr marL="690563" indent="-457200">
              <a:buFont typeface="Arial" charset="0"/>
              <a:buChar char="•"/>
            </a:pPr>
            <a:endParaRPr lang="en-US" sz="2800" dirty="0"/>
          </a:p>
          <a:p>
            <a:pPr marL="690563" indent="-457200">
              <a:buFont typeface="Arial" charset="0"/>
              <a:buChar char="•"/>
            </a:pPr>
            <a:r>
              <a:rPr lang="en-US" sz="2800" dirty="0" smtClean="0"/>
              <a:t>Integration of hot core plasmas </a:t>
            </a:r>
            <a:r>
              <a:rPr lang="en-US" sz="2800" baseline="30000" dirty="0" smtClean="0"/>
              <a:t>2, 3, 4</a:t>
            </a:r>
          </a:p>
          <a:p>
            <a:pPr marL="690563" indent="-457200">
              <a:buFont typeface="Arial" charset="0"/>
              <a:buChar char="•"/>
            </a:pPr>
            <a:endParaRPr lang="en-US" sz="2800" baseline="30000" dirty="0"/>
          </a:p>
          <a:p>
            <a:pPr marL="690563" indent="-457200">
              <a:buFont typeface="Arial" charset="0"/>
              <a:buChar char="•"/>
            </a:pPr>
            <a:r>
              <a:rPr lang="en-US" sz="2800" dirty="0" smtClean="0"/>
              <a:t>Future and summary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604568" y="5254701"/>
            <a:ext cx="49771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400" dirty="0" smtClean="0"/>
              <a:t>N. </a:t>
            </a:r>
            <a:r>
              <a:rPr lang="en-US" sz="1400" dirty="0" err="1" smtClean="0"/>
              <a:t>Bertelli</a:t>
            </a:r>
            <a:r>
              <a:rPr lang="en-US" sz="1400" dirty="0"/>
              <a:t>, S. </a:t>
            </a:r>
            <a:r>
              <a:rPr lang="en-US" sz="1400" dirty="0" err="1" smtClean="0"/>
              <a:t>Shiraiwa</a:t>
            </a:r>
            <a:r>
              <a:rPr lang="en-US" sz="1400" dirty="0" smtClean="0"/>
              <a:t>, et. al. RF topical conf. 2019</a:t>
            </a:r>
          </a:p>
          <a:p>
            <a:pPr marL="342900" indent="-342900">
              <a:buAutoNum type="arabicParenR"/>
            </a:pPr>
            <a:r>
              <a:rPr lang="en-US" sz="1400" dirty="0" smtClean="0"/>
              <a:t>J. C. </a:t>
            </a:r>
            <a:r>
              <a:rPr lang="en-US" sz="1400" dirty="0"/>
              <a:t>Wright and S. </a:t>
            </a:r>
            <a:r>
              <a:rPr lang="en-US" sz="1400" dirty="0" err="1"/>
              <a:t>Shiraiwa</a:t>
            </a:r>
            <a:r>
              <a:rPr lang="en-US" sz="1400" dirty="0"/>
              <a:t>, </a:t>
            </a:r>
            <a:r>
              <a:rPr lang="en-US" sz="1400" dirty="0" smtClean="0"/>
              <a:t>RF </a:t>
            </a:r>
            <a:r>
              <a:rPr lang="en-US" sz="1400" dirty="0"/>
              <a:t>topical conf. </a:t>
            </a:r>
            <a:r>
              <a:rPr lang="en-US" sz="1400" dirty="0" smtClean="0"/>
              <a:t>2017</a:t>
            </a:r>
          </a:p>
          <a:p>
            <a:pPr marL="342900" indent="-342900">
              <a:buAutoNum type="arabicParenR"/>
            </a:pPr>
            <a:r>
              <a:rPr lang="en-US" sz="1400" dirty="0" smtClean="0"/>
              <a:t>S. </a:t>
            </a:r>
            <a:r>
              <a:rPr lang="en-US" sz="1400" dirty="0" err="1" smtClean="0"/>
              <a:t>Shiraiwa</a:t>
            </a:r>
            <a:r>
              <a:rPr lang="en-US" sz="1400" dirty="0" smtClean="0"/>
              <a:t>, J.C. Wright et. al.,  APS 2017</a:t>
            </a:r>
          </a:p>
          <a:p>
            <a:pPr marL="342900" indent="-342900">
              <a:buAutoNum type="arabicParenR"/>
            </a:pPr>
            <a:r>
              <a:rPr lang="en-US" sz="1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S. </a:t>
            </a:r>
            <a:r>
              <a:rPr lang="en-US" sz="140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Shiraiwa</a:t>
            </a:r>
            <a:r>
              <a:rPr lang="en-US" sz="1400" dirty="0" smtClean="0"/>
              <a:t>, </a:t>
            </a:r>
            <a:r>
              <a:rPr lang="en-US" sz="1400" dirty="0"/>
              <a:t>J.C. Wright </a:t>
            </a:r>
            <a:r>
              <a:rPr lang="en-US" sz="1400" dirty="0" smtClean="0"/>
              <a:t>et </a:t>
            </a:r>
            <a:r>
              <a:rPr lang="en-US" sz="1400" dirty="0"/>
              <a:t>al. N.F. (2017</a:t>
            </a:r>
            <a:r>
              <a:rPr lang="en-US" sz="1400" dirty="0" smtClean="0"/>
              <a:t>)</a:t>
            </a:r>
          </a:p>
          <a:p>
            <a:pPr marL="342900" indent="-342900">
              <a:buAutoNum type="arabicParenR"/>
            </a:pPr>
            <a:r>
              <a:rPr lang="en-US" sz="1400" dirty="0" smtClean="0"/>
              <a:t>J. C. Wright, </a:t>
            </a:r>
            <a:r>
              <a:rPr lang="en-US" sz="1400" dirty="0" err="1" smtClean="0"/>
              <a:t>S.Shiraiwa</a:t>
            </a:r>
            <a:r>
              <a:rPr lang="en-US" sz="1400" dirty="0" smtClean="0"/>
              <a:t>, et. al. EPS 2018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1386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79" y="116557"/>
            <a:ext cx="9333548" cy="67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6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/>
          <p:cNvSpPr>
            <a:spLocks noGrp="1"/>
          </p:cNvSpPr>
          <p:nvPr>
            <p:ph type="title"/>
          </p:nvPr>
        </p:nvSpPr>
        <p:spPr>
          <a:xfrm>
            <a:off x="1" y="101640"/>
            <a:ext cx="11858624" cy="8628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</a:t>
            </a:r>
            <a:r>
              <a:rPr lang="en-US" smtClean="0"/>
              <a:t>++ and Fortran </a:t>
            </a:r>
            <a:r>
              <a:rPr lang="en-US" dirty="0" smtClean="0"/>
              <a:t>layer is wrapped for rapid application </a:t>
            </a:r>
            <a:r>
              <a:rPr lang="en-US" dirty="0"/>
              <a:t>development </a:t>
            </a:r>
            <a:r>
              <a:rPr lang="en-US" smtClean="0"/>
              <a:t>using Python</a:t>
            </a:r>
            <a:endParaRPr lang="en-US" sz="2800" dirty="0"/>
          </a:p>
        </p:txBody>
      </p:sp>
      <p:sp>
        <p:nvSpPr>
          <p:cNvPr id="34" name="Content Placeholder 33"/>
          <p:cNvSpPr>
            <a:spLocks noGrp="1"/>
          </p:cNvSpPr>
          <p:nvPr>
            <p:ph idx="1"/>
          </p:nvPr>
        </p:nvSpPr>
        <p:spPr>
          <a:xfrm>
            <a:off x="609600" y="1191986"/>
            <a:ext cx="6176963" cy="5184100"/>
          </a:xfrm>
        </p:spPr>
        <p:txBody>
          <a:bodyPr>
            <a:normAutofit fontScale="92500" lnSpcReduction="20000"/>
          </a:bodyPr>
          <a:lstStyle/>
          <a:p>
            <a:pPr marL="12700" indent="0"/>
            <a:r>
              <a:rPr lang="en-US" dirty="0" err="1" smtClean="0"/>
              <a:t>PyMFEM</a:t>
            </a:r>
            <a:endParaRPr lang="en-US" dirty="0" smtClean="0"/>
          </a:p>
          <a:p>
            <a:pPr marL="12700" indent="0"/>
            <a:r>
              <a:rPr lang="en-US" dirty="0" smtClean="0"/>
              <a:t>Auto-generate C++ </a:t>
            </a:r>
            <a:r>
              <a:rPr lang="en-US" dirty="0"/>
              <a:t>w</a:t>
            </a:r>
            <a:r>
              <a:rPr lang="en-US" dirty="0" smtClean="0"/>
              <a:t>rapper codes from </a:t>
            </a:r>
            <a:r>
              <a:rPr lang="en-US" dirty="0" err="1" smtClean="0"/>
              <a:t>mfem</a:t>
            </a:r>
            <a:r>
              <a:rPr lang="en-US" dirty="0" smtClean="0"/>
              <a:t> header files using SWIG</a:t>
            </a:r>
          </a:p>
          <a:p>
            <a:pPr marL="12700" indent="0"/>
            <a:endParaRPr lang="en-US" dirty="0" smtClean="0"/>
          </a:p>
          <a:p>
            <a:pPr marL="12700" indent="0"/>
            <a:r>
              <a:rPr lang="en-US" dirty="0" smtClean="0"/>
              <a:t>Wrapper allows to use C++ objects in MFEM from Python, </a:t>
            </a:r>
          </a:p>
          <a:p>
            <a:pPr marL="355600" lvl="2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(</a:t>
            </a:r>
            <a:r>
              <a:rPr lang="en-US" sz="1800" dirty="0" err="1">
                <a:solidFill>
                  <a:srgbClr val="000000"/>
                </a:solidFill>
              </a:rPr>
              <a:t>c++</a:t>
            </a:r>
            <a:r>
              <a:rPr lang="en-US" sz="1800" dirty="0">
                <a:solidFill>
                  <a:srgbClr val="000000"/>
                </a:solidFill>
              </a:rPr>
              <a:t>)</a:t>
            </a:r>
          </a:p>
          <a:p>
            <a:pPr marL="355600" lvl="2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	double data[] = {1,2,3};</a:t>
            </a:r>
          </a:p>
          <a:p>
            <a:pPr marL="355600" lvl="2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   o = Vector (data, 3);</a:t>
            </a:r>
          </a:p>
          <a:p>
            <a:pPr marL="355600" lvl="2" indent="0">
              <a:buNone/>
            </a:pPr>
            <a:r>
              <a:rPr lang="pl-PL" sz="1800" dirty="0">
                <a:solidFill>
                  <a:srgbClr val="000000"/>
                </a:solidFill>
              </a:rPr>
              <a:t>(</a:t>
            </a:r>
            <a:r>
              <a:rPr lang="pl-PL" sz="1800" dirty="0" err="1">
                <a:solidFill>
                  <a:srgbClr val="000000"/>
                </a:solidFill>
              </a:rPr>
              <a:t>python</a:t>
            </a:r>
            <a:r>
              <a:rPr lang="pl-PL" sz="1800" dirty="0">
                <a:solidFill>
                  <a:srgbClr val="000000"/>
                </a:solidFill>
              </a:rPr>
              <a:t>)</a:t>
            </a:r>
          </a:p>
          <a:p>
            <a:pPr marL="355600" lvl="2" indent="0">
              <a:buNone/>
            </a:pPr>
            <a:r>
              <a:rPr lang="pl-PL" sz="1800" dirty="0">
                <a:solidFill>
                  <a:srgbClr val="000000"/>
                </a:solidFill>
              </a:rPr>
              <a:t> 	v = </a:t>
            </a:r>
            <a:r>
              <a:rPr lang="pl-PL" sz="1800" dirty="0" err="1">
                <a:solidFill>
                  <a:srgbClr val="000000"/>
                </a:solidFill>
              </a:rPr>
              <a:t>mfem.Vector</a:t>
            </a:r>
            <a:r>
              <a:rPr lang="pl-PL" sz="1800" dirty="0">
                <a:solidFill>
                  <a:srgbClr val="000000"/>
                </a:solidFill>
              </a:rPr>
              <a:t>(</a:t>
            </a:r>
            <a:r>
              <a:rPr lang="pl-PL" sz="1800" dirty="0" err="1">
                <a:solidFill>
                  <a:srgbClr val="000000"/>
                </a:solidFill>
              </a:rPr>
              <a:t>np.array</a:t>
            </a:r>
            <a:r>
              <a:rPr lang="pl-PL" sz="1800" dirty="0">
                <a:solidFill>
                  <a:srgbClr val="000000"/>
                </a:solidFill>
              </a:rPr>
              <a:t>([1,2,3.])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685800" lvl="2" indent="0"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pPr marL="12700" lvl="2" indent="0">
              <a:buNone/>
            </a:pPr>
            <a:r>
              <a:rPr lang="en-US" sz="2200" dirty="0" smtClean="0"/>
              <a:t>Distributed </a:t>
            </a:r>
            <a:r>
              <a:rPr lang="en-US" sz="2200" dirty="0"/>
              <a:t>from </a:t>
            </a:r>
            <a:r>
              <a:rPr lang="en-US" sz="2200" dirty="0" err="1"/>
              <a:t>mfem.org</a:t>
            </a:r>
            <a:endParaRPr lang="en-US" sz="2200" dirty="0">
              <a:solidFill>
                <a:srgbClr val="000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Using the </a:t>
            </a:r>
            <a:r>
              <a:rPr lang="en-US" dirty="0"/>
              <a:t>s</a:t>
            </a:r>
            <a:r>
              <a:rPr lang="en-US" dirty="0" smtClean="0"/>
              <a:t>ame technique for linear solvers (MUMPS, </a:t>
            </a:r>
            <a:r>
              <a:rPr lang="en-US" dirty="0" err="1" smtClean="0"/>
              <a:t>Strumpack</a:t>
            </a:r>
            <a:r>
              <a:rPr lang="en-US" dirty="0" smtClean="0"/>
              <a:t>), and mesh adaptation (PUMI)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212" y="1286524"/>
            <a:ext cx="3749877" cy="473892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344390" y="6106188"/>
            <a:ext cx="4192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Available under </a:t>
            </a:r>
            <a:r>
              <a:rPr lang="en-US" smtClean="0">
                <a:solidFill>
                  <a:srgbClr val="FF0000"/>
                </a:solidFill>
              </a:rPr>
              <a:t>MFEM site (LGPLv2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16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Petra-M (Physics Equation Translator for MFEM)</a:t>
            </a:r>
            <a:endParaRPr lang="en-US" sz="2800" dirty="0"/>
          </a:p>
        </p:txBody>
      </p:sp>
      <p:sp>
        <p:nvSpPr>
          <p:cNvPr id="34" name="Content Placeholder 33"/>
          <p:cNvSpPr>
            <a:spLocks noGrp="1"/>
          </p:cNvSpPr>
          <p:nvPr>
            <p:ph idx="1"/>
          </p:nvPr>
        </p:nvSpPr>
        <p:spPr>
          <a:xfrm>
            <a:off x="288758" y="1219200"/>
            <a:ext cx="4554705" cy="5197641"/>
          </a:xfrm>
        </p:spPr>
        <p:txBody>
          <a:bodyPr/>
          <a:lstStyle/>
          <a:p>
            <a:r>
              <a:rPr lang="en-US" sz="2000" dirty="0"/>
              <a:t>FEM analysis platform</a:t>
            </a:r>
          </a:p>
          <a:p>
            <a:pPr marL="127000" indent="15875" fontAlgn="base"/>
            <a:r>
              <a:rPr lang="en-US" sz="2000" dirty="0"/>
              <a:t>Front-end interface to open source software</a:t>
            </a:r>
          </a:p>
          <a:p>
            <a:pPr marL="469900" indent="-342900" fontAlgn="base">
              <a:buFont typeface="Arial" charset="0"/>
              <a:buChar char="•"/>
            </a:pPr>
            <a:r>
              <a:rPr lang="en-US" sz="2000" dirty="0"/>
              <a:t>Integrated FEM modeling from geometry to FEM assembly and solve.</a:t>
            </a:r>
          </a:p>
          <a:p>
            <a:pPr marL="469900" indent="-342900" fontAlgn="base">
              <a:buFont typeface="Arial" charset="0"/>
              <a:buChar char="•"/>
            </a:pPr>
            <a:r>
              <a:rPr lang="en-US" sz="2000" dirty="0"/>
              <a:t>Deployment tool for our advanced physics </a:t>
            </a:r>
            <a:r>
              <a:rPr lang="en-US" sz="2000" dirty="0" smtClean="0"/>
              <a:t>model</a:t>
            </a:r>
          </a:p>
          <a:p>
            <a:pPr marL="469900" indent="-342900" fontAlgn="base">
              <a:buFont typeface="Arial" charset="0"/>
              <a:buChar char="•"/>
            </a:pPr>
            <a:endParaRPr lang="en-US" sz="2000" dirty="0" smtClean="0"/>
          </a:p>
          <a:p>
            <a:pPr marL="127000" indent="0" fontAlgn="base"/>
            <a:r>
              <a:rPr lang="en-US" dirty="0" smtClean="0"/>
              <a:t>Started </a:t>
            </a:r>
            <a:r>
              <a:rPr lang="en-US" dirty="0"/>
              <a:t>as RF modeling tool </a:t>
            </a:r>
            <a:endParaRPr lang="en-US" dirty="0" smtClean="0"/>
          </a:p>
          <a:p>
            <a:pPr marL="127000" indent="0" fontAlgn="base"/>
            <a:endParaRPr lang="en-US" dirty="0" smtClean="0"/>
          </a:p>
          <a:p>
            <a:pPr marL="127000" indent="0" fontAlgn="base"/>
            <a:r>
              <a:rPr lang="en-US" dirty="0" smtClean="0"/>
              <a:t>Use </a:t>
            </a:r>
            <a:r>
              <a:rPr lang="en-US" dirty="0"/>
              <a:t>case is </a:t>
            </a:r>
            <a:r>
              <a:rPr lang="en-US" dirty="0" smtClean="0"/>
              <a:t>expanding even outside </a:t>
            </a:r>
            <a:r>
              <a:rPr lang="en-US" dirty="0"/>
              <a:t>RF </a:t>
            </a:r>
            <a:r>
              <a:rPr lang="en-US" dirty="0" smtClean="0"/>
              <a:t>waves such as SPARC magnet.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894" y="1209021"/>
            <a:ext cx="6593304" cy="3313515"/>
          </a:xfrm>
          <a:prstGeom prst="rect">
            <a:avLst/>
          </a:prstGeom>
        </p:spPr>
      </p:pic>
      <p:pic>
        <p:nvPicPr>
          <p:cNvPr id="35" name="Google Shape;27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6045" y="5132325"/>
            <a:ext cx="3451602" cy="74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8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38162" y="4522640"/>
            <a:ext cx="2239900" cy="161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81;p29"/>
          <p:cNvPicPr preferRelativeResize="0"/>
          <p:nvPr/>
        </p:nvPicPr>
        <p:blipFill rotWithShape="1">
          <a:blip r:embed="rId5">
            <a:alphaModFix/>
          </a:blip>
          <a:srcRect l="4988" t="12775" b="6520"/>
          <a:stretch/>
        </p:blipFill>
        <p:spPr>
          <a:xfrm>
            <a:off x="4359411" y="4973349"/>
            <a:ext cx="1942250" cy="115171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283;p29"/>
          <p:cNvSpPr txBox="1"/>
          <p:nvPr/>
        </p:nvSpPr>
        <p:spPr>
          <a:xfrm>
            <a:off x="7491663" y="5963459"/>
            <a:ext cx="1920341" cy="3090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91425" rIns="91425" bIns="91425" anchor="t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libri"/>
                <a:ea typeface="Calibri"/>
                <a:cs typeface="Calibri"/>
                <a:sym typeface="Calibri"/>
              </a:rPr>
              <a:t>Navier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-Stokes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84;p29"/>
          <p:cNvSpPr txBox="1"/>
          <p:nvPr/>
        </p:nvSpPr>
        <p:spPr>
          <a:xfrm>
            <a:off x="9261057" y="6069665"/>
            <a:ext cx="2759241" cy="5682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91425" rIns="91425" bIns="91425" anchor="t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EM-thermal coupled PDE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285;p29"/>
          <p:cNvSpPr txBox="1"/>
          <p:nvPr/>
        </p:nvSpPr>
        <p:spPr>
          <a:xfrm>
            <a:off x="4565804" y="6009331"/>
            <a:ext cx="1330800" cy="342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91425" rIns="91425" bIns="91425" anchor="t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1D RF wave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462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66787" y="2836863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Scalable RF wave solver with high geometrical fidelity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89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608" y="0"/>
            <a:ext cx="9147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013" y="0"/>
            <a:ext cx="9136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4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ape 139"/>
          <p:cNvPicPr preferRelativeResize="0"/>
          <p:nvPr/>
        </p:nvPicPr>
        <p:blipFill rotWithShape="1">
          <a:blip r:embed="rId3">
            <a:alphaModFix/>
          </a:blip>
          <a:srcRect l="22044" t="2921" r="17550" b="73"/>
          <a:stretch/>
        </p:blipFill>
        <p:spPr>
          <a:xfrm>
            <a:off x="5743074" y="1909011"/>
            <a:ext cx="3294169" cy="4065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412955" y="276799"/>
            <a:ext cx="11208774" cy="7406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76188" tIns="76188" rIns="76188" bIns="76188" rtlCol="0" anchor="t" anchorCtr="0">
            <a:noAutofit/>
          </a:bodyPr>
          <a:lstStyle/>
          <a:p>
            <a:pPr>
              <a:lnSpc>
                <a:spcPct val="85000"/>
              </a:lnSpc>
              <a:spcBef>
                <a:spcPts val="0"/>
              </a:spcBef>
              <a:buClr>
                <a:srgbClr val="31494D"/>
              </a:buClr>
              <a:buSzPts val="1400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  <a:sym typeface="Calibri"/>
              </a:rPr>
              <a:t>LH-wave </a:t>
            </a:r>
            <a:r>
              <a:rPr lang="en-US" sz="2400" dirty="0">
                <a:latin typeface="Arial" charset="0"/>
                <a:ea typeface="Arial" charset="0"/>
                <a:cs typeface="Arial" charset="0"/>
                <a:sym typeface="Calibri"/>
              </a:rPr>
              <a:t>scattering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  <a:sym typeface="Calibri"/>
              </a:rPr>
              <a:t>due to 3D density </a:t>
            </a:r>
            <a:r>
              <a:rPr lang="en-US" sz="2400" dirty="0">
                <a:latin typeface="Arial" charset="0"/>
                <a:ea typeface="Arial" charset="0"/>
                <a:cs typeface="Arial" charset="0"/>
                <a:sym typeface="Calibri"/>
              </a:rPr>
              <a:t>perturbation in front of antenna impacts RF wave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  <a:sym typeface="Calibri"/>
              </a:rPr>
              <a:t>propagation</a:t>
            </a:r>
            <a:endParaRPr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352926" y="988722"/>
            <a:ext cx="5900237" cy="13401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76188" tIns="76188" rIns="76188" bIns="76188" rtlCol="0" anchor="t" anchorCtr="0">
            <a:noAutofit/>
          </a:bodyPr>
          <a:lstStyle/>
          <a:p>
            <a:pPr marL="22859" indent="-126995">
              <a:spcBef>
                <a:spcPts val="300"/>
              </a:spcBef>
              <a:buClr>
                <a:srgbClr val="31494D"/>
              </a:buClr>
              <a:buSzPts val="2400"/>
              <a:buFont typeface="Calibri"/>
              <a:buChar char="•"/>
            </a:pP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Experiment shows various 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field-line aligned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density perturbations</a:t>
            </a:r>
            <a:endParaRPr sz="1800" dirty="0"/>
          </a:p>
          <a:p>
            <a:pPr marL="480059" lvl="2" indent="-105829">
              <a:spcBef>
                <a:spcPts val="300"/>
              </a:spcBef>
              <a:buClr>
                <a:srgbClr val="31494D"/>
              </a:buClr>
              <a:buSzPts val="2000"/>
              <a:buFont typeface="Calibri"/>
              <a:buChar char="–"/>
            </a:pP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Striation (stationary)</a:t>
            </a:r>
            <a:endParaRPr sz="1800" dirty="0"/>
          </a:p>
          <a:p>
            <a:pPr marL="480059" lvl="2" indent="-105829">
              <a:spcBef>
                <a:spcPts val="300"/>
              </a:spcBef>
              <a:buClr>
                <a:srgbClr val="31494D"/>
              </a:buClr>
              <a:buSzPts val="2000"/>
              <a:buFont typeface="Calibri"/>
              <a:buChar char="–"/>
            </a:pP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Turbulent blobs</a:t>
            </a:r>
            <a:endParaRPr sz="1800" dirty="0"/>
          </a:p>
        </p:txBody>
      </p:sp>
      <p:sp>
        <p:nvSpPr>
          <p:cNvPr id="143" name="Shape 143"/>
          <p:cNvSpPr txBox="1"/>
          <p:nvPr/>
        </p:nvSpPr>
        <p:spPr>
          <a:xfrm>
            <a:off x="9016675" y="3829499"/>
            <a:ext cx="3063030" cy="2523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88" tIns="38083" rIns="76188" bIns="38083" anchor="t" anchorCtr="0">
            <a:no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Field aligned density modulation placed in front of LH launcher</a:t>
            </a:r>
            <a:endParaRPr dirty="0"/>
          </a:p>
          <a:p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modulation was computed by solving diffusion eq. from particle source in front of the launcher</a:t>
            </a:r>
            <a:endParaRPr dirty="0"/>
          </a:p>
        </p:txBody>
      </p:sp>
      <p:sp>
        <p:nvSpPr>
          <p:cNvPr id="144" name="Shape 144"/>
          <p:cNvSpPr txBox="1"/>
          <p:nvPr/>
        </p:nvSpPr>
        <p:spPr>
          <a:xfrm>
            <a:off x="6101175" y="1815766"/>
            <a:ext cx="1411795" cy="26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88" tIns="38083" rIns="76188" bIns="38083" anchor="t" anchorCtr="0">
            <a:no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LH launcher</a:t>
            </a:r>
            <a:endParaRPr dirty="0"/>
          </a:p>
        </p:txBody>
      </p:sp>
      <p:cxnSp>
        <p:nvCxnSpPr>
          <p:cNvPr id="145" name="Shape 145"/>
          <p:cNvCxnSpPr/>
          <p:nvPr/>
        </p:nvCxnSpPr>
        <p:spPr>
          <a:xfrm>
            <a:off x="6393829" y="2273308"/>
            <a:ext cx="265093" cy="63026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46" name="Shape 1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1680" y="2534655"/>
            <a:ext cx="1479027" cy="238202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/>
        </p:nvSpPr>
        <p:spPr>
          <a:xfrm>
            <a:off x="7414147" y="4900183"/>
            <a:ext cx="1296466" cy="214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88" tIns="38083" rIns="76188" bIns="38083" anchor="t" anchorCtr="0">
            <a:no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density</a:t>
            </a:r>
            <a:endParaRPr sz="1600" dirty="0"/>
          </a:p>
        </p:txBody>
      </p:sp>
      <p:sp>
        <p:nvSpPr>
          <p:cNvPr id="148" name="Shape 148"/>
          <p:cNvSpPr txBox="1"/>
          <p:nvPr/>
        </p:nvSpPr>
        <p:spPr>
          <a:xfrm>
            <a:off x="160421" y="5574632"/>
            <a:ext cx="6914148" cy="9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88" tIns="38083" rIns="76188" bIns="38083" anchor="t" anchorCtr="0">
            <a:noAutofit/>
          </a:bodyPr>
          <a:lstStyle/>
          <a:p>
            <a:r>
              <a:rPr lang="en-US" sz="16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O. Meneghini, et. </a:t>
            </a:r>
            <a:r>
              <a:rPr lang="en-US" sz="16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al.,“Modeling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Non-linear Plasma-wave Interaction</a:t>
            </a:r>
            <a:endParaRPr sz="1600" dirty="0"/>
          </a:p>
          <a:p>
            <a:r>
              <a:rPr lang="en-US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 the Edge of a Tokamak Plasma”, (2011)</a:t>
            </a:r>
            <a:endParaRPr sz="1600" dirty="0"/>
          </a:p>
          <a:p>
            <a:r>
              <a:rPr lang="en-US" sz="16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J. L Terry. et. al., “High speed movies of turbulence in Alcator C-Mod”, RSI, (2004)</a:t>
            </a:r>
            <a:br>
              <a:rPr lang="en-US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 dirty="0"/>
          </a:p>
        </p:txBody>
      </p:sp>
      <p:sp>
        <p:nvSpPr>
          <p:cNvPr id="149" name="Shape 149"/>
          <p:cNvSpPr txBox="1"/>
          <p:nvPr/>
        </p:nvSpPr>
        <p:spPr>
          <a:xfrm>
            <a:off x="1494573" y="4974694"/>
            <a:ext cx="1490257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88" tIns="38083" rIns="76188" bIns="38083" anchor="t" anchorCtr="0">
            <a:noAutofit/>
          </a:bodyPr>
          <a:lstStyle/>
          <a:p>
            <a:r>
              <a:rPr lang="en-US" sz="11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Glowing striations at LHCD launcher</a:t>
            </a:r>
            <a:r>
              <a:rPr lang="en-US" sz="1167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1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Shape 1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49316" y="1786405"/>
            <a:ext cx="1791672" cy="3168017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/>
        </p:nvSpPr>
        <p:spPr>
          <a:xfrm>
            <a:off x="3789327" y="5030613"/>
            <a:ext cx="1490257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88" tIns="38083" rIns="76188" bIns="38083" anchor="t" anchorCtr="0">
            <a:noAutofit/>
          </a:bodyPr>
          <a:lstStyle/>
          <a:p>
            <a:r>
              <a:rPr lang="en-US" sz="11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speed movie of blob I SOL</a:t>
            </a:r>
            <a:r>
              <a:rPr lang="en-US" sz="1167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500"/>
          </a:p>
        </p:txBody>
      </p:sp>
      <p:sp>
        <p:nvSpPr>
          <p:cNvPr id="2" name="TextBox 1"/>
          <p:cNvSpPr txBox="1"/>
          <p:nvPr/>
        </p:nvSpPr>
        <p:spPr>
          <a:xfrm>
            <a:off x="8995255" y="1655521"/>
            <a:ext cx="2132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Simulation geometry with model blob perturbations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015663" y="1171576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C-Mod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1394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5"/>
    </mc:Choice>
    <mc:Fallback xmlns="">
      <p:transition spd="slow" advTm="6075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8" b="3263"/>
          <a:stretch/>
        </p:blipFill>
        <p:spPr>
          <a:xfrm>
            <a:off x="8264618" y="4224759"/>
            <a:ext cx="3302348" cy="2210764"/>
          </a:xfrm>
          <a:prstGeom prst="rect">
            <a:avLst/>
          </a:prstGeom>
        </p:spPr>
      </p:pic>
      <p:pic>
        <p:nvPicPr>
          <p:cNvPr id="157" name="Shape 157"/>
          <p:cNvPicPr preferRelativeResize="0"/>
          <p:nvPr/>
        </p:nvPicPr>
        <p:blipFill rotWithShape="1">
          <a:blip r:embed="rId4">
            <a:alphaModFix/>
          </a:blip>
          <a:srcRect l="18750" t="2111" r="15834" b="503"/>
          <a:stretch/>
        </p:blipFill>
        <p:spPr>
          <a:xfrm>
            <a:off x="1080823" y="1194722"/>
            <a:ext cx="2358508" cy="411613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76188" tIns="76188" rIns="76188" bIns="76188" rtlCol="0" anchor="t" anchorCtr="0">
            <a:noAutofit/>
          </a:bodyPr>
          <a:lstStyle/>
          <a:p>
            <a:pPr>
              <a:lnSpc>
                <a:spcPct val="85000"/>
              </a:lnSpc>
              <a:spcBef>
                <a:spcPts val="0"/>
              </a:spcBef>
              <a:buClr>
                <a:srgbClr val="31494D"/>
              </a:buClr>
              <a:buSzPts val="1400"/>
            </a:pPr>
            <a:r>
              <a:rPr lang="en-US" sz="2400" b="1" dirty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nitial results indicate that the LH wave field pattern can be significantly 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altered, potentially improving the agreement with experiment</a:t>
            </a:r>
            <a:endParaRPr sz="2400" dirty="0"/>
          </a:p>
        </p:txBody>
      </p:sp>
      <p:sp>
        <p:nvSpPr>
          <p:cNvPr id="159" name="Shape 159"/>
          <p:cNvSpPr txBox="1">
            <a:spLocks noGrp="1"/>
          </p:cNvSpPr>
          <p:nvPr>
            <p:ph idx="1"/>
          </p:nvPr>
        </p:nvSpPr>
        <p:spPr>
          <a:xfrm>
            <a:off x="334050" y="5157933"/>
            <a:ext cx="7606184" cy="1584317"/>
          </a:xfrm>
          <a:prstGeom prst="rect">
            <a:avLst/>
          </a:prstGeom>
          <a:noFill/>
          <a:ln w="12700">
            <a:noFill/>
          </a:ln>
        </p:spPr>
        <p:txBody>
          <a:bodyPr spcFirstLastPara="1" vert="horz" wrap="square" lIns="76188" tIns="76188" rIns="76188" bIns="76188" rtlCol="0" anchor="t" anchorCtr="0">
            <a:noAutofit/>
          </a:bodyPr>
          <a:lstStyle/>
          <a:p>
            <a:pPr marL="349248" indent="-285750">
              <a:lnSpc>
                <a:spcPct val="70000"/>
              </a:lnSpc>
              <a:spcBef>
                <a:spcPts val="1167"/>
              </a:spcBef>
              <a:buClr>
                <a:srgbClr val="31494D"/>
              </a:buClr>
              <a:buSzPts val="2400"/>
              <a:buFont typeface="Arial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LH resonance-cone propagation is largely destroyed, leading to broadening of the vertical wave-number (</a:t>
            </a:r>
            <a:r>
              <a:rPr lang="en-US" sz="180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</a:t>
            </a:r>
            <a:r>
              <a:rPr lang="en-US" sz="1800" baseline="-2500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perp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) 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spectrum.</a:t>
            </a:r>
          </a:p>
          <a:p>
            <a:pPr marL="349248" indent="-285750">
              <a:lnSpc>
                <a:spcPct val="70000"/>
              </a:lnSpc>
              <a:spcBef>
                <a:spcPts val="1167"/>
              </a:spcBef>
              <a:buClr>
                <a:srgbClr val="31494D"/>
              </a:buClr>
              <a:buSzPts val="2400"/>
              <a:buFont typeface="Arial" charset="0"/>
              <a:buChar char="•"/>
            </a:pPr>
            <a:r>
              <a:rPr lang="en-US" sz="18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K-vector 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rotation impacts the core power</a:t>
            </a:r>
            <a:r>
              <a:rPr lang="ja-JP" alt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deposition filling it in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.</a:t>
            </a:r>
            <a:r>
              <a:rPr lang="ja-JP" altLang="en-US" sz="18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altLang="ja-JP" sz="18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S. </a:t>
            </a:r>
            <a:r>
              <a:rPr lang="en-US" altLang="ja-JP" sz="1800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Shiraiwa</a:t>
            </a:r>
            <a:r>
              <a:rPr lang="en-US" altLang="ja-JP" sz="18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APS (2018), S. G </a:t>
            </a:r>
            <a:r>
              <a:rPr lang="en-US" altLang="ja-JP" sz="1800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Baek</a:t>
            </a:r>
            <a:r>
              <a:rPr lang="en-US" altLang="ja-JP" sz="18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, RF conf. (2019)</a:t>
            </a:r>
            <a:endParaRPr lang="en-US" sz="1800" dirty="0">
              <a:latin typeface="+mn-lt"/>
            </a:endParaRPr>
          </a:p>
          <a:p>
            <a:pPr marL="63498" indent="0">
              <a:lnSpc>
                <a:spcPct val="70000"/>
              </a:lnSpc>
              <a:spcBef>
                <a:spcPts val="1167"/>
              </a:spcBef>
              <a:buClr>
                <a:srgbClr val="31494D"/>
              </a:buClr>
              <a:buSzPts val="2400"/>
            </a:pPr>
            <a:endParaRPr lang="en-US" sz="1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498" indent="0">
              <a:lnSpc>
                <a:spcPct val="70000"/>
              </a:lnSpc>
              <a:spcBef>
                <a:spcPts val="1167"/>
              </a:spcBef>
              <a:buClr>
                <a:srgbClr val="31494D"/>
              </a:buClr>
              <a:buSzPts val="2400"/>
            </a:pPr>
            <a:endParaRPr sz="1800" dirty="0"/>
          </a:p>
        </p:txBody>
      </p:sp>
      <p:pic>
        <p:nvPicPr>
          <p:cNvPr id="160" name="Shape 160"/>
          <p:cNvPicPr preferRelativeResize="0"/>
          <p:nvPr/>
        </p:nvPicPr>
        <p:blipFill rotWithShape="1">
          <a:blip r:embed="rId5">
            <a:alphaModFix/>
          </a:blip>
          <a:srcRect l="18327" t="70" r="11273" b="-1680"/>
          <a:stretch/>
        </p:blipFill>
        <p:spPr>
          <a:xfrm>
            <a:off x="4164744" y="1142931"/>
            <a:ext cx="2423602" cy="4116136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/>
          <p:nvPr/>
        </p:nvSpPr>
        <p:spPr>
          <a:xfrm>
            <a:off x="2484891" y="4767963"/>
            <a:ext cx="809700" cy="28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88" tIns="38083" rIns="76188" bIns="38083" anchor="t" anchorCtr="0">
            <a:noAutofit/>
          </a:bodyPr>
          <a:lstStyle/>
          <a:p>
            <a:r>
              <a:rPr lang="en-US" sz="1333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w/o Blob</a:t>
            </a:r>
            <a:endParaRPr sz="1500" dirty="0">
              <a:solidFill>
                <a:srgbClr val="FF0000"/>
              </a:solidFill>
            </a:endParaRPr>
          </a:p>
        </p:txBody>
      </p:sp>
      <p:sp>
        <p:nvSpPr>
          <p:cNvPr id="162" name="Shape 162"/>
          <p:cNvSpPr txBox="1"/>
          <p:nvPr/>
        </p:nvSpPr>
        <p:spPr>
          <a:xfrm>
            <a:off x="5645229" y="4781708"/>
            <a:ext cx="847688" cy="28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88" tIns="38083" rIns="76188" bIns="38083" anchor="t" anchorCtr="0">
            <a:noAutofit/>
          </a:bodyPr>
          <a:lstStyle/>
          <a:p>
            <a:r>
              <a:rPr lang="en-US" sz="1333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with Blob</a:t>
            </a:r>
            <a:endParaRPr sz="1500" dirty="0">
              <a:solidFill>
                <a:srgbClr val="0070C0"/>
              </a:solidFill>
            </a:endParaRPr>
          </a:p>
        </p:txBody>
      </p:sp>
      <p:sp>
        <p:nvSpPr>
          <p:cNvPr id="164" name="Shape 164"/>
          <p:cNvSpPr txBox="1"/>
          <p:nvPr/>
        </p:nvSpPr>
        <p:spPr>
          <a:xfrm>
            <a:off x="8757173" y="1042859"/>
            <a:ext cx="1616568" cy="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88" tIns="38083" rIns="76188" bIns="38083" anchor="t" anchorCtr="0">
            <a:noAutofit/>
          </a:bodyPr>
          <a:lstStyle/>
          <a:p>
            <a:r>
              <a:rPr lang="en-US" sz="11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1167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perp</a:t>
            </a:r>
            <a:r>
              <a:rPr lang="en-US" sz="11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spectrum vs R</a:t>
            </a:r>
            <a:endParaRPr sz="1500" dirty="0"/>
          </a:p>
        </p:txBody>
      </p:sp>
      <p:pic>
        <p:nvPicPr>
          <p:cNvPr id="165" name="Shape 1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97368" y="1371905"/>
            <a:ext cx="3781764" cy="2747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7387" y="4032132"/>
            <a:ext cx="332193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Simulated HXR profile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878409" y="1387516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129963" y="1071563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C-Mod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9657349" y="5507790"/>
            <a:ext cx="84202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w/o Blob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63747" y="4440990"/>
            <a:ext cx="9456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with Blob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0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"/>
    </mc:Choice>
    <mc:Fallback xmlns="">
      <p:transition spd="slow" advTm="544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66787" y="2836863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Integration with hot-core wave solver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281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actuator in the ideal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4063" y="4973053"/>
            <a:ext cx="9015663" cy="1290737"/>
          </a:xfrm>
        </p:spPr>
        <p:txBody>
          <a:bodyPr/>
          <a:lstStyle/>
          <a:p>
            <a:r>
              <a:rPr lang="en-US" dirty="0" smtClean="0"/>
              <a:t>Power injected to the plasma (P</a:t>
            </a:r>
            <a:r>
              <a:rPr lang="en-US" baseline="-25000" dirty="0" smtClean="0"/>
              <a:t>in</a:t>
            </a:r>
            <a:r>
              <a:rPr lang="en-US" dirty="0" smtClean="0"/>
              <a:t>)</a:t>
            </a:r>
          </a:p>
          <a:p>
            <a:r>
              <a:rPr lang="en-US" dirty="0"/>
              <a:t>Power </a:t>
            </a:r>
            <a:r>
              <a:rPr lang="en-US" dirty="0" smtClean="0"/>
              <a:t>reflected from the </a:t>
            </a:r>
            <a:r>
              <a:rPr lang="en-US" dirty="0"/>
              <a:t>plasma (</a:t>
            </a:r>
            <a:r>
              <a:rPr lang="en-US" dirty="0" smtClean="0"/>
              <a:t>P</a:t>
            </a:r>
            <a:r>
              <a:rPr lang="en-US" baseline="-25000" dirty="0" smtClean="0"/>
              <a:t>out</a:t>
            </a:r>
            <a:r>
              <a:rPr lang="en-US" dirty="0" smtClean="0"/>
              <a:t>)</a:t>
            </a:r>
          </a:p>
          <a:p>
            <a:r>
              <a:rPr lang="en-US" dirty="0" smtClean="0"/>
              <a:t>Power </a:t>
            </a:r>
            <a:r>
              <a:rPr lang="en-US" dirty="0"/>
              <a:t>absorbed in core </a:t>
            </a:r>
            <a:r>
              <a:rPr lang="en-US" dirty="0" smtClean="0"/>
              <a:t>plasma (</a:t>
            </a:r>
            <a:r>
              <a:rPr lang="en-US" dirty="0" err="1" smtClean="0"/>
              <a:t>P</a:t>
            </a:r>
            <a:r>
              <a:rPr lang="en-US" baseline="-25000" dirty="0" err="1" smtClean="0"/>
              <a:t>core</a:t>
            </a:r>
            <a:r>
              <a:rPr lang="en-US" dirty="0" smtClean="0"/>
              <a:t>)</a:t>
            </a:r>
            <a:endParaRPr lang="en-US" baseline="-25000" dirty="0"/>
          </a:p>
        </p:txBody>
      </p:sp>
      <p:sp>
        <p:nvSpPr>
          <p:cNvPr id="4" name="Oval 3"/>
          <p:cNvSpPr/>
          <p:nvPr/>
        </p:nvSpPr>
        <p:spPr>
          <a:xfrm>
            <a:off x="1684420" y="1860884"/>
            <a:ext cx="2229853" cy="299987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/>
          <p:cNvSpPr/>
          <p:nvPr/>
        </p:nvSpPr>
        <p:spPr>
          <a:xfrm rot="5400000">
            <a:off x="6737684" y="2566738"/>
            <a:ext cx="649706" cy="1419726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903368" y="2759242"/>
            <a:ext cx="994611" cy="102669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6" idx="0"/>
            <a:endCxn id="7" idx="2"/>
          </p:cNvCxnSpPr>
          <p:nvPr/>
        </p:nvCxnSpPr>
        <p:spPr>
          <a:xfrm flipV="1">
            <a:off x="7772400" y="3272590"/>
            <a:ext cx="1130968" cy="40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164" y="3592762"/>
            <a:ext cx="1018005" cy="101800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438401" y="2903621"/>
            <a:ext cx="787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</a:t>
            </a:r>
            <a:r>
              <a:rPr lang="en-US" sz="2800" baseline="-25000" dirty="0" err="1" smtClean="0"/>
              <a:t>core</a:t>
            </a:r>
            <a:endParaRPr lang="en-US" sz="2800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5630780" y="2261937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</a:t>
            </a:r>
            <a:r>
              <a:rPr lang="en-US" sz="2800" baseline="-25000" dirty="0" smtClean="0"/>
              <a:t>in</a:t>
            </a:r>
            <a:endParaRPr lang="en-US" sz="2800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10154653" y="3433010"/>
            <a:ext cx="763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</a:t>
            </a:r>
            <a:r>
              <a:rPr lang="en-US" sz="2800" baseline="-25000" dirty="0" err="1" smtClean="0"/>
              <a:t>wall</a:t>
            </a:r>
            <a:endParaRPr lang="en-US" sz="2800" baseline="-250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3958875" y="2799331"/>
            <a:ext cx="2289524" cy="444403"/>
            <a:chOff x="3958875" y="2991836"/>
            <a:chExt cx="2289524" cy="444403"/>
          </a:xfrm>
        </p:grpSpPr>
        <p:sp>
          <p:nvSpPr>
            <p:cNvPr id="17" name="Triangle 16"/>
            <p:cNvSpPr/>
            <p:nvPr/>
          </p:nvSpPr>
          <p:spPr>
            <a:xfrm rot="14679825">
              <a:off x="4040249" y="3003989"/>
              <a:ext cx="350876" cy="513624"/>
            </a:xfrm>
            <a:prstGeom prst="triangl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4435641" y="2991836"/>
              <a:ext cx="1812758" cy="336901"/>
            </a:xfrm>
            <a:custGeom>
              <a:avLst/>
              <a:gdLst>
                <a:gd name="connsiteX0" fmla="*/ 0 w 1812758"/>
                <a:gd name="connsiteY0" fmla="*/ 208564 h 336901"/>
                <a:gd name="connsiteX1" fmla="*/ 256674 w 1812758"/>
                <a:gd name="connsiteY1" fmla="*/ 16059 h 336901"/>
                <a:gd name="connsiteX2" fmla="*/ 625642 w 1812758"/>
                <a:gd name="connsiteY2" fmla="*/ 336901 h 336901"/>
                <a:gd name="connsiteX3" fmla="*/ 898358 w 1812758"/>
                <a:gd name="connsiteY3" fmla="*/ 16059 h 336901"/>
                <a:gd name="connsiteX4" fmla="*/ 1235242 w 1812758"/>
                <a:gd name="connsiteY4" fmla="*/ 320859 h 336901"/>
                <a:gd name="connsiteX5" fmla="*/ 1507958 w 1812758"/>
                <a:gd name="connsiteY5" fmla="*/ 17 h 336901"/>
                <a:gd name="connsiteX6" fmla="*/ 1812758 w 1812758"/>
                <a:gd name="connsiteY6" fmla="*/ 304817 h 33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2758" h="336901">
                  <a:moveTo>
                    <a:pt x="0" y="208564"/>
                  </a:moveTo>
                  <a:cubicBezTo>
                    <a:pt x="76200" y="101617"/>
                    <a:pt x="152400" y="-5330"/>
                    <a:pt x="256674" y="16059"/>
                  </a:cubicBezTo>
                  <a:cubicBezTo>
                    <a:pt x="360948" y="37448"/>
                    <a:pt x="518695" y="336901"/>
                    <a:pt x="625642" y="336901"/>
                  </a:cubicBezTo>
                  <a:cubicBezTo>
                    <a:pt x="732589" y="336901"/>
                    <a:pt x="796758" y="18733"/>
                    <a:pt x="898358" y="16059"/>
                  </a:cubicBezTo>
                  <a:cubicBezTo>
                    <a:pt x="999958" y="13385"/>
                    <a:pt x="1133642" y="323533"/>
                    <a:pt x="1235242" y="320859"/>
                  </a:cubicBezTo>
                  <a:cubicBezTo>
                    <a:pt x="1336842" y="318185"/>
                    <a:pt x="1411705" y="2691"/>
                    <a:pt x="1507958" y="17"/>
                  </a:cubicBezTo>
                  <a:cubicBezTo>
                    <a:pt x="1604211" y="-2657"/>
                    <a:pt x="1812758" y="304817"/>
                    <a:pt x="1812758" y="304817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 rot="10800000">
            <a:off x="4031064" y="3368826"/>
            <a:ext cx="2289524" cy="444403"/>
            <a:chOff x="3958875" y="2991836"/>
            <a:chExt cx="2289524" cy="444403"/>
          </a:xfrm>
        </p:grpSpPr>
        <p:sp>
          <p:nvSpPr>
            <p:cNvPr id="33" name="Triangle 32"/>
            <p:cNvSpPr/>
            <p:nvPr/>
          </p:nvSpPr>
          <p:spPr>
            <a:xfrm rot="14679825">
              <a:off x="4040249" y="3003989"/>
              <a:ext cx="350876" cy="513624"/>
            </a:xfrm>
            <a:prstGeom prst="triangl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4435641" y="2991836"/>
              <a:ext cx="1812758" cy="336901"/>
            </a:xfrm>
            <a:custGeom>
              <a:avLst/>
              <a:gdLst>
                <a:gd name="connsiteX0" fmla="*/ 0 w 1812758"/>
                <a:gd name="connsiteY0" fmla="*/ 208564 h 336901"/>
                <a:gd name="connsiteX1" fmla="*/ 256674 w 1812758"/>
                <a:gd name="connsiteY1" fmla="*/ 16059 h 336901"/>
                <a:gd name="connsiteX2" fmla="*/ 625642 w 1812758"/>
                <a:gd name="connsiteY2" fmla="*/ 336901 h 336901"/>
                <a:gd name="connsiteX3" fmla="*/ 898358 w 1812758"/>
                <a:gd name="connsiteY3" fmla="*/ 16059 h 336901"/>
                <a:gd name="connsiteX4" fmla="*/ 1235242 w 1812758"/>
                <a:gd name="connsiteY4" fmla="*/ 320859 h 336901"/>
                <a:gd name="connsiteX5" fmla="*/ 1507958 w 1812758"/>
                <a:gd name="connsiteY5" fmla="*/ 17 h 336901"/>
                <a:gd name="connsiteX6" fmla="*/ 1812758 w 1812758"/>
                <a:gd name="connsiteY6" fmla="*/ 304817 h 33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2758" h="336901">
                  <a:moveTo>
                    <a:pt x="0" y="208564"/>
                  </a:moveTo>
                  <a:cubicBezTo>
                    <a:pt x="76200" y="101617"/>
                    <a:pt x="152400" y="-5330"/>
                    <a:pt x="256674" y="16059"/>
                  </a:cubicBezTo>
                  <a:cubicBezTo>
                    <a:pt x="360948" y="37448"/>
                    <a:pt x="518695" y="336901"/>
                    <a:pt x="625642" y="336901"/>
                  </a:cubicBezTo>
                  <a:cubicBezTo>
                    <a:pt x="732589" y="336901"/>
                    <a:pt x="796758" y="18733"/>
                    <a:pt x="898358" y="16059"/>
                  </a:cubicBezTo>
                  <a:cubicBezTo>
                    <a:pt x="999958" y="13385"/>
                    <a:pt x="1133642" y="323533"/>
                    <a:pt x="1235242" y="320859"/>
                  </a:cubicBezTo>
                  <a:cubicBezTo>
                    <a:pt x="1336842" y="318185"/>
                    <a:pt x="1411705" y="2691"/>
                    <a:pt x="1507958" y="17"/>
                  </a:cubicBezTo>
                  <a:cubicBezTo>
                    <a:pt x="1604211" y="-2657"/>
                    <a:pt x="1812758" y="304817"/>
                    <a:pt x="1812758" y="304817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783180" y="3842084"/>
            <a:ext cx="970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</a:t>
            </a:r>
            <a:r>
              <a:rPr lang="en-US" sz="2800" baseline="-25000" dirty="0" smtClean="0"/>
              <a:t>out</a:t>
            </a:r>
            <a:endParaRPr lang="en-US" sz="2800" baseline="-25000" dirty="0"/>
          </a:p>
        </p:txBody>
      </p:sp>
      <p:sp>
        <p:nvSpPr>
          <p:cNvPr id="38" name="TextBox 37"/>
          <p:cNvSpPr txBox="1"/>
          <p:nvPr/>
        </p:nvSpPr>
        <p:spPr>
          <a:xfrm>
            <a:off x="8855242" y="2358189"/>
            <a:ext cx="1389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 generator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89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integration of SOL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0898" y="1069340"/>
            <a:ext cx="7629325" cy="4351338"/>
          </a:xfrm>
        </p:spPr>
        <p:txBody>
          <a:bodyPr>
            <a:normAutofit/>
          </a:bodyPr>
          <a:lstStyle/>
          <a:p>
            <a:pPr algn="just"/>
            <a:r>
              <a:rPr lang="en-US" sz="2400" dirty="0"/>
              <a:t>Core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Axisymmetric</a:t>
            </a:r>
            <a:r>
              <a:rPr lang="en-US" dirty="0"/>
              <a:t> flux surface regular grid</a:t>
            </a:r>
          </a:p>
          <a:p>
            <a:pPr lvl="1" algn="just"/>
            <a:r>
              <a:rPr lang="en-US" dirty="0"/>
              <a:t>Hot plasma conductivity</a:t>
            </a:r>
          </a:p>
          <a:p>
            <a:pPr lvl="1" algn="just"/>
            <a:r>
              <a:rPr lang="en-US" dirty="0"/>
              <a:t>Dense Matrix Solver</a:t>
            </a:r>
          </a:p>
          <a:p>
            <a:pPr algn="just"/>
            <a:r>
              <a:rPr lang="en-US" sz="2400" dirty="0"/>
              <a:t>Edge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Unstructured mesh </a:t>
            </a:r>
            <a:r>
              <a:rPr lang="en-US" dirty="0"/>
              <a:t>with complicated geometry (either 2D or </a:t>
            </a:r>
            <a:r>
              <a:rPr lang="en-US" b="1" dirty="0">
                <a:solidFill>
                  <a:srgbClr val="00B050"/>
                </a:solidFill>
              </a:rPr>
              <a:t>3D</a:t>
            </a:r>
            <a:r>
              <a:rPr lang="en-US" dirty="0"/>
              <a:t>)</a:t>
            </a:r>
          </a:p>
          <a:p>
            <a:pPr lvl="1" algn="just"/>
            <a:r>
              <a:rPr lang="en-US" dirty="0"/>
              <a:t>Cold plasma with collision.</a:t>
            </a:r>
          </a:p>
          <a:p>
            <a:endParaRPr lang="en-US" sz="2400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>
          <a:xfrm>
            <a:off x="1036320" y="1251673"/>
            <a:ext cx="3125034" cy="51872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074" y="3694791"/>
            <a:ext cx="6315274" cy="26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3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661" y="-121443"/>
            <a:ext cx="12145617" cy="1340643"/>
          </a:xfrm>
        </p:spPr>
        <p:txBody>
          <a:bodyPr>
            <a:normAutofit/>
          </a:bodyPr>
          <a:lstStyle/>
          <a:p>
            <a:r>
              <a:rPr lang="en-US" dirty="0" smtClean="0"/>
              <a:t>Core and edge connecting rule = cascading of RF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1557" y="1219200"/>
            <a:ext cx="5372243" cy="4957763"/>
          </a:xfrm>
        </p:spPr>
        <p:txBody>
          <a:bodyPr>
            <a:normAutofit/>
          </a:bodyPr>
          <a:lstStyle/>
          <a:p>
            <a:pPr marL="11113" indent="0"/>
            <a:r>
              <a:rPr lang="en-US" dirty="0" smtClean="0"/>
              <a:t>RF network characterized by the Scattering matrix, S</a:t>
            </a:r>
          </a:p>
          <a:p>
            <a:pPr marL="11113" indent="0"/>
            <a:endParaRPr lang="en-US" dirty="0"/>
          </a:p>
          <a:p>
            <a:pPr marL="11113" indent="0">
              <a:buNone/>
            </a:pPr>
            <a:endParaRPr lang="en-US" dirty="0" smtClean="0"/>
          </a:p>
          <a:p>
            <a:pPr marL="11113" indent="0">
              <a:buNone/>
            </a:pPr>
            <a:endParaRPr lang="en-US" dirty="0"/>
          </a:p>
          <a:p>
            <a:pPr marL="11113" indent="0"/>
            <a:r>
              <a:rPr lang="en-US" dirty="0" smtClean="0"/>
              <a:t>When connecting two networks</a:t>
            </a:r>
            <a:r>
              <a:rPr lang="mr-IN" dirty="0" smtClean="0"/>
              <a:t>…</a:t>
            </a:r>
            <a:endParaRPr lang="en-US" dirty="0" smtClean="0"/>
          </a:p>
          <a:p>
            <a:pPr marL="11113" indent="0"/>
            <a:endParaRPr lang="en-US" dirty="0"/>
          </a:p>
          <a:p>
            <a:pPr marL="11113" indent="0"/>
            <a:endParaRPr lang="en-US" dirty="0" smtClean="0"/>
          </a:p>
          <a:p>
            <a:pPr marL="11113" indent="0"/>
            <a:endParaRPr lang="en-US" dirty="0"/>
          </a:p>
          <a:p>
            <a:pPr marL="11113" indent="0"/>
            <a:r>
              <a:rPr lang="en-US" dirty="0" smtClean="0"/>
              <a:t>T</a:t>
            </a:r>
            <a:r>
              <a:rPr lang="en-US" baseline="-25000" dirty="0" smtClean="0"/>
              <a:t>1</a:t>
            </a:r>
            <a:r>
              <a:rPr lang="en-US" dirty="0" smtClean="0"/>
              <a:t>: response to the power from the external input</a:t>
            </a:r>
          </a:p>
          <a:p>
            <a:pPr marL="11113" indent="0"/>
            <a:r>
              <a:rPr lang="en-US" dirty="0" smtClean="0"/>
              <a:t>T</a:t>
            </a:r>
            <a:r>
              <a:rPr lang="en-US" baseline="-25000" dirty="0" smtClean="0"/>
              <a:t>2</a:t>
            </a:r>
            <a:r>
              <a:rPr lang="en-US" dirty="0" smtClean="0"/>
              <a:t>: response to the power from S</a:t>
            </a:r>
          </a:p>
          <a:p>
            <a:pPr marL="11113" indent="0"/>
            <a:endParaRPr lang="en-US" dirty="0"/>
          </a:p>
          <a:p>
            <a:pPr marL="11113" indent="0">
              <a:buNone/>
            </a:pPr>
            <a:endParaRPr lang="en-US" dirty="0" smtClean="0"/>
          </a:p>
          <a:p>
            <a:pPr marL="11113" indent="0"/>
            <a:endParaRPr lang="en-US" dirty="0"/>
          </a:p>
          <a:p>
            <a:pPr marL="11113" indent="0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483360" y="1503521"/>
            <a:ext cx="1869440" cy="1463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0225" y="1840270"/>
            <a:ext cx="997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smtClean="0"/>
              <a:t>S</a:t>
            </a:r>
            <a:endParaRPr lang="en-US" sz="4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1353800" y="-276352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 rot="10800000">
            <a:off x="3588206" y="1865708"/>
            <a:ext cx="1097280" cy="2462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3689806" y="2436890"/>
            <a:ext cx="1097280" cy="2462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48640" y="4099081"/>
            <a:ext cx="1209501" cy="1463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930705" y="4435830"/>
            <a:ext cx="997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/>
              <a:t>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030830" y="4436727"/>
            <a:ext cx="514655" cy="817404"/>
            <a:chOff x="2653486" y="4461268"/>
            <a:chExt cx="1198880" cy="817404"/>
          </a:xfrm>
        </p:grpSpPr>
        <p:sp>
          <p:nvSpPr>
            <p:cNvPr id="25" name="Right Arrow 24"/>
            <p:cNvSpPr/>
            <p:nvPr/>
          </p:nvSpPr>
          <p:spPr>
            <a:xfrm rot="10800000">
              <a:off x="2653486" y="4461268"/>
              <a:ext cx="1097280" cy="2462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2755086" y="5032450"/>
              <a:ext cx="1097280" cy="2462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ounded Rectangle 30"/>
          <p:cNvSpPr/>
          <p:nvPr/>
        </p:nvSpPr>
        <p:spPr>
          <a:xfrm>
            <a:off x="2810403" y="4099081"/>
            <a:ext cx="1220979" cy="1463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133288" y="4435830"/>
            <a:ext cx="997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smtClean="0"/>
              <a:t>T</a:t>
            </a:r>
            <a:endParaRPr lang="en-US" sz="4400" i="1" dirty="0"/>
          </a:p>
        </p:txBody>
      </p:sp>
      <p:grpSp>
        <p:nvGrpSpPr>
          <p:cNvPr id="39" name="Group 38"/>
          <p:cNvGrpSpPr/>
          <p:nvPr/>
        </p:nvGrpSpPr>
        <p:grpSpPr>
          <a:xfrm>
            <a:off x="4200345" y="4464394"/>
            <a:ext cx="657378" cy="817404"/>
            <a:chOff x="4200345" y="4464394"/>
            <a:chExt cx="1198880" cy="817404"/>
          </a:xfrm>
        </p:grpSpPr>
        <p:sp>
          <p:nvSpPr>
            <p:cNvPr id="34" name="Right Arrow 33"/>
            <p:cNvSpPr/>
            <p:nvPr/>
          </p:nvSpPr>
          <p:spPr>
            <a:xfrm rot="10800000">
              <a:off x="4200345" y="4464394"/>
              <a:ext cx="1097280" cy="2462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ight Arrow 34"/>
            <p:cNvSpPr/>
            <p:nvPr/>
          </p:nvSpPr>
          <p:spPr>
            <a:xfrm>
              <a:off x="4301945" y="5035576"/>
              <a:ext cx="1097280" cy="2462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2255" t="18224" r="12419" b="15421"/>
          <a:stretch/>
        </p:blipFill>
        <p:spPr>
          <a:xfrm>
            <a:off x="6389899" y="3743438"/>
            <a:ext cx="5164028" cy="7953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0471" t="15978" r="4788" b="14863"/>
          <a:stretch/>
        </p:blipFill>
        <p:spPr>
          <a:xfrm>
            <a:off x="6819899" y="2057400"/>
            <a:ext cx="3314701" cy="93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1298" t="18224" r="64026" b="15421"/>
          <a:stretch/>
        </p:blipFill>
        <p:spPr>
          <a:xfrm>
            <a:off x="4974988" y="4837826"/>
            <a:ext cx="802603" cy="5998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1299" t="19159" r="68182" b="13551"/>
          <a:stretch/>
        </p:blipFill>
        <p:spPr>
          <a:xfrm>
            <a:off x="4968327" y="4285421"/>
            <a:ext cx="667428" cy="60828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/>
          <a:srcRect l="11298" t="18224" r="64026" b="15421"/>
          <a:stretch/>
        </p:blipFill>
        <p:spPr>
          <a:xfrm>
            <a:off x="4884750" y="2237537"/>
            <a:ext cx="802603" cy="59984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6"/>
          <a:srcRect l="11299" t="19159" r="68182" b="13551"/>
          <a:stretch/>
        </p:blipFill>
        <p:spPr>
          <a:xfrm>
            <a:off x="4878089" y="1685132"/>
            <a:ext cx="667428" cy="60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0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9885"/>
            <a:ext cx="3813450" cy="34550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430" y="675872"/>
            <a:ext cx="9030507" cy="3730523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Final solution constitutes from three components</a:t>
            </a:r>
            <a:endParaRPr lang="en-US" sz="28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161493" y="3809364"/>
            <a:ext cx="9231305" cy="2347433"/>
          </a:xfrm>
        </p:spPr>
        <p:txBody>
          <a:bodyPr>
            <a:noAutofit/>
          </a:bodyPr>
          <a:lstStyle/>
          <a:p>
            <a:r>
              <a:rPr lang="en-US" dirty="0" smtClean="0"/>
              <a:t>Fourier decomposed modes (</a:t>
            </a:r>
            <a:r>
              <a:rPr lang="en-US" dirty="0" err="1" smtClean="0"/>
              <a:t>poloidal</a:t>
            </a:r>
            <a:r>
              <a:rPr lang="en-US" dirty="0"/>
              <a:t>/</a:t>
            </a:r>
            <a:r>
              <a:rPr lang="en-US" dirty="0" err="1" smtClean="0"/>
              <a:t>toroidal</a:t>
            </a:r>
            <a:r>
              <a:rPr lang="en-US" dirty="0" smtClean="0"/>
              <a:t>) , not discrete RF port voltages.</a:t>
            </a:r>
          </a:p>
          <a:p>
            <a:r>
              <a:rPr lang="en-US" dirty="0" smtClean="0"/>
              <a:t>This </a:t>
            </a:r>
            <a:r>
              <a:rPr lang="en-US" dirty="0"/>
              <a:t>method is </a:t>
            </a:r>
            <a:r>
              <a:rPr lang="en-US" dirty="0">
                <a:solidFill>
                  <a:srgbClr val="FF0000"/>
                </a:solidFill>
              </a:rPr>
              <a:t>exact</a:t>
            </a:r>
            <a:r>
              <a:rPr lang="en-US" dirty="0"/>
              <a:t> – no </a:t>
            </a:r>
            <a:r>
              <a:rPr lang="en-US" dirty="0" smtClean="0"/>
              <a:t>approximations.</a:t>
            </a:r>
          </a:p>
          <a:p>
            <a:r>
              <a:rPr lang="en-US" dirty="0" smtClean="0"/>
              <a:t>Equivalent for requiring the continuity </a:t>
            </a:r>
            <a:r>
              <a:rPr lang="en-US" smtClean="0"/>
              <a:t>of tangential E </a:t>
            </a:r>
            <a:r>
              <a:rPr lang="en-US" dirty="0" smtClean="0"/>
              <a:t>and B on the connecting boundary. </a:t>
            </a:r>
          </a:p>
          <a:p>
            <a:r>
              <a:rPr lang="en-US" dirty="0" smtClean="0"/>
              <a:t>Changing antenna excitation does not require re-computing  (b)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845" y="16538160"/>
            <a:ext cx="9181679" cy="5514361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3001219" y="26656950"/>
          <a:ext cx="18001031" cy="79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5" name="Document" r:id="rId8" imgW="5486400" imgH="241300" progId="Word.Document.12">
                  <p:embed/>
                </p:oleObj>
              </mc:Choice>
              <mc:Fallback>
                <p:oleObj name="Document" r:id="rId8" imgW="5486400" imgH="241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01219" y="26656950"/>
                        <a:ext cx="18001031" cy="79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290875" y="16698981"/>
            <a:ext cx="3604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Mode coupling method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90875" y="21520781"/>
            <a:ext cx="4596414" cy="452431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/>
              <a:t>Calculate the separate solutions in core (in) and edge (out) regions for different modal excitations.</a:t>
            </a:r>
          </a:p>
          <a:p>
            <a:pPr marL="342900" indent="-342900">
              <a:buFont typeface="Arial"/>
              <a:buChar char="•"/>
            </a:pPr>
            <a:endParaRPr lang="en-US" sz="2400"/>
          </a:p>
          <a:p>
            <a:pPr marL="342900" indent="-342900">
              <a:buFont typeface="Arial"/>
              <a:buChar char="•"/>
            </a:pPr>
            <a:r>
              <a:rPr lang="en-US" sz="2400"/>
              <a:t>Superimpose the solutions, so that boundary conditions are satisfied.</a:t>
            </a:r>
          </a:p>
          <a:p>
            <a:pPr marL="342900" indent="-342900">
              <a:buFont typeface="Arial"/>
              <a:buChar char="•"/>
            </a:pPr>
            <a:endParaRPr lang="en-US" sz="2400"/>
          </a:p>
          <a:p>
            <a:pPr marL="342900" indent="-342900">
              <a:buFont typeface="Arial"/>
              <a:buChar char="•"/>
            </a:pPr>
            <a:r>
              <a:rPr lang="en-US" sz="2400"/>
              <a:t>Note that linear system needs to be assembled so that mass matrices are the same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6632" y="22711064"/>
            <a:ext cx="387122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Electric fields match for each</a:t>
            </a:r>
          </a:p>
          <a:p>
            <a:r>
              <a:rPr lang="en-US" sz="2400"/>
              <a:t>mode at interface by</a:t>
            </a:r>
          </a:p>
          <a:p>
            <a:r>
              <a:rPr lang="en-US" sz="2400"/>
              <a:t>construction</a:t>
            </a:r>
          </a:p>
          <a:p>
            <a:r>
              <a:rPr lang="en-US" sz="2400"/>
              <a:t>Matching magnetic fields in</a:t>
            </a:r>
          </a:p>
          <a:p>
            <a:r>
              <a:rPr lang="en-US" sz="2400"/>
              <a:t>presence of antenna currents</a:t>
            </a:r>
          </a:p>
          <a:p>
            <a:r>
              <a:rPr lang="en-US" sz="2400"/>
              <a:t>given the matching</a:t>
            </a:r>
          </a:p>
          <a:p>
            <a:r>
              <a:rPr lang="en-US" sz="2400"/>
              <a:t>amplitudes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53492" y="6056017"/>
            <a:ext cx="6365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r>
              <a:rPr lang="en-US" dirty="0"/>
              <a:t>. </a:t>
            </a:r>
            <a:r>
              <a:rPr lang="en-US" dirty="0" err="1"/>
              <a:t>Shiraiwa</a:t>
            </a:r>
            <a:r>
              <a:rPr lang="en-US" dirty="0"/>
              <a:t> et. al, et al. N.F. </a:t>
            </a:r>
            <a:r>
              <a:rPr lang="en-US" dirty="0" smtClean="0"/>
              <a:t>(2017), </a:t>
            </a:r>
            <a:r>
              <a:rPr lang="en-US" dirty="0"/>
              <a:t>J. Wright et. al., RF conf. (2017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52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36749" y="535174"/>
            <a:ext cx="7596582" cy="6145364"/>
            <a:chOff x="1398558" y="564156"/>
            <a:chExt cx="6496205" cy="5560888"/>
          </a:xfrm>
        </p:grpSpPr>
        <p:pic>
          <p:nvPicPr>
            <p:cNvPr id="5" name="Picture 4" descr="epsi_2D_plots_high_single_pass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558" y="564156"/>
              <a:ext cx="6496205" cy="556088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547872" y="1005840"/>
              <a:ext cx="2039112" cy="3566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0" y="0"/>
            <a:ext cx="12192000" cy="6863160"/>
            <a:chOff x="0" y="0"/>
            <a:chExt cx="12192000" cy="68631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t="4" b="79998"/>
            <a:stretch/>
          </p:blipFill>
          <p:spPr>
            <a:xfrm>
              <a:off x="0" y="0"/>
              <a:ext cx="12192000" cy="106471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t="95889" b="111"/>
            <a:stretch/>
          </p:blipFill>
          <p:spPr>
            <a:xfrm>
              <a:off x="0" y="6361865"/>
              <a:ext cx="12192000" cy="501286"/>
            </a:xfrm>
            <a:prstGeom prst="rect">
              <a:avLst/>
            </a:prstGeom>
          </p:spPr>
        </p:pic>
        <p:sp>
          <p:nvSpPr>
            <p:cNvPr id="8" name="Date Placeholder 1"/>
            <p:cNvSpPr txBox="1">
              <a:spLocks/>
            </p:cNvSpPr>
            <p:nvPr/>
          </p:nvSpPr>
          <p:spPr>
            <a:xfrm>
              <a:off x="263612" y="6498035"/>
              <a:ext cx="4233333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00" dirty="0" err="1" smtClean="0"/>
                <a:t>Shiraiwa</a:t>
              </a:r>
              <a:r>
                <a:rPr lang="en-US" sz="1300" dirty="0" smtClean="0"/>
                <a:t> – 59</a:t>
              </a:r>
              <a:r>
                <a:rPr lang="en-US" sz="1300" baseline="30000" dirty="0" smtClean="0"/>
                <a:t>th</a:t>
              </a:r>
              <a:r>
                <a:rPr lang="en-US" sz="1300" dirty="0" smtClean="0"/>
                <a:t> APS-DPP 2017</a:t>
              </a:r>
              <a:endParaRPr lang="en-US" sz="1300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0" y="1017656"/>
              <a:ext cx="12192000" cy="0"/>
            </a:xfrm>
            <a:prstGeom prst="line">
              <a:avLst/>
            </a:prstGeom>
            <a:ln>
              <a:solidFill>
                <a:srgbClr val="87003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6464051"/>
              <a:ext cx="12192000" cy="0"/>
            </a:xfrm>
            <a:prstGeom prst="line">
              <a:avLst/>
            </a:prstGeom>
            <a:ln w="12700">
              <a:solidFill>
                <a:srgbClr val="87003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456" y="6566238"/>
              <a:ext cx="988435" cy="2286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" y="103240"/>
            <a:ext cx="12064181" cy="846103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 smtClean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800" baseline="-25000" dirty="0" err="1" smtClean="0">
                <a:latin typeface="Arial" charset="0"/>
                <a:ea typeface="Arial" charset="0"/>
                <a:cs typeface="Arial" charset="0"/>
              </a:rPr>
              <a:t>ψ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continuity 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at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domain boundary 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can be used for verification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0240" y="5524879"/>
            <a:ext cx="1076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Continuity of radial component is not given by construction and provides a way to verify the approach.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Smoothly connected at TORIC/FEM boundary, but it is not at vacuum/plasma boundary.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Consistent with a continuous dielectric at the former boundary, while it is not at the latter.</a:t>
            </a:r>
          </a:p>
        </p:txBody>
      </p:sp>
    </p:spTree>
    <p:extLst>
      <p:ext uri="{BB962C8B-B14F-4D97-AF65-F5344CB8AC3E}">
        <p14:creationId xmlns:p14="http://schemas.microsoft.com/office/powerpoint/2010/main" val="209016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0" t="8073"/>
          <a:stretch/>
        </p:blipFill>
        <p:spPr>
          <a:xfrm>
            <a:off x="7987143" y="1263664"/>
            <a:ext cx="3112657" cy="37460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 D-(H) MH, the power is absorbed dominantly in the core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776" y="1143603"/>
            <a:ext cx="3109844" cy="3657600"/>
          </a:xfrm>
          <a:prstGeom prst="rect">
            <a:avLst/>
          </a:prstGeom>
        </p:spPr>
      </p:pic>
      <p:pic>
        <p:nvPicPr>
          <p:cNvPr id="6" name="Picture 5" descr="figure19417_04_15_10_12_0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1" b="11587"/>
          <a:stretch/>
        </p:blipFill>
        <p:spPr>
          <a:xfrm>
            <a:off x="968446" y="1595463"/>
            <a:ext cx="2266195" cy="275387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873760" y="4697413"/>
            <a:ext cx="10546080" cy="25037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</a:rPr>
              <a:t>D-(H) loading 16.1 </a:t>
            </a:r>
            <a:r>
              <a:rPr lang="en-US" sz="20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sz="2000" dirty="0">
                <a:solidFill>
                  <a:srgbClr val="FF0000"/>
                </a:solidFill>
              </a:rPr>
              <a:t>, power partition: 15% edge, 85% core. </a:t>
            </a:r>
            <a:r>
              <a:rPr lang="en-US" sz="2000" dirty="0">
                <a:solidFill>
                  <a:srgbClr val="C00000"/>
                </a:solidFill>
              </a:rPr>
              <a:t/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000" dirty="0"/>
              <a:t>(note: </a:t>
            </a:r>
            <a:r>
              <a:rPr lang="en-US" sz="2000" dirty="0" err="1"/>
              <a:t>Te</a:t>
            </a:r>
            <a:r>
              <a:rPr lang="en-US" sz="2000" baseline="-25000" dirty="0" err="1"/>
              <a:t>SOL</a:t>
            </a:r>
            <a:r>
              <a:rPr lang="en-US" sz="2000" dirty="0"/>
              <a:t>= 15ev, which is low for C–Mod experiments)</a:t>
            </a:r>
            <a:endParaRPr lang="en-US" sz="2000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D-(3He) loading 14.5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power partition, 50% edge, 50% core.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Loading is different than efficiency: power does not necessarily go into the core.</a:t>
            </a:r>
          </a:p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In D-(3He), significant power lost in far SOL – possible source of far field RF sheath rectification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0237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74638"/>
            <a:ext cx="1077214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 D-(3He) MC, </a:t>
            </a:r>
            <a:r>
              <a:rPr lang="en-US" sz="2800" dirty="0"/>
              <a:t>a</a:t>
            </a:r>
            <a:r>
              <a:rPr lang="en-US" sz="2800" dirty="0" smtClean="0"/>
              <a:t>bsorption </a:t>
            </a:r>
            <a:r>
              <a:rPr lang="en-US" sz="2800" dirty="0"/>
              <a:t>in SOL increases </a:t>
            </a:r>
            <a:r>
              <a:rPr lang="en-US" sz="2800" dirty="0" smtClean="0"/>
              <a:t>due to </a:t>
            </a:r>
            <a:r>
              <a:rPr lang="en-US" sz="2800" dirty="0"/>
              <a:t>weaker absorption </a:t>
            </a:r>
          </a:p>
        </p:txBody>
      </p:sp>
      <p:sp>
        <p:nvSpPr>
          <p:cNvPr id="6" name="Rectangle 5"/>
          <p:cNvSpPr/>
          <p:nvPr/>
        </p:nvSpPr>
        <p:spPr>
          <a:xfrm>
            <a:off x="5510784" y="4315968"/>
            <a:ext cx="182880" cy="4480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5" r="13500"/>
          <a:stretch/>
        </p:blipFill>
        <p:spPr>
          <a:xfrm>
            <a:off x="3848375" y="1163747"/>
            <a:ext cx="2951516" cy="3534749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873760" y="4697413"/>
            <a:ext cx="10546080" cy="25037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D-(H) loading 16.1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power partition: 15% edge, 85% core. 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(note: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Te</a:t>
            </a:r>
            <a:r>
              <a:rPr lang="en-US" sz="2000" baseline="-25000" dirty="0" err="1">
                <a:solidFill>
                  <a:schemeClr val="bg1">
                    <a:lumMod val="65000"/>
                  </a:schemeClr>
                </a:solidFill>
              </a:rPr>
              <a:t>SOL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=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15eV,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which is low for C–Mod experiments)</a:t>
            </a:r>
          </a:p>
          <a:p>
            <a:r>
              <a:rPr lang="en-US" sz="2000" dirty="0">
                <a:solidFill>
                  <a:srgbClr val="FF0000"/>
                </a:solidFill>
              </a:rPr>
              <a:t>D-(3He) loading 14.5 </a:t>
            </a:r>
            <a:r>
              <a:rPr lang="en-US" sz="20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sz="2000" dirty="0">
                <a:solidFill>
                  <a:srgbClr val="FF0000"/>
                </a:solidFill>
              </a:rPr>
              <a:t>, power partition, 50% edge, 50% core.</a:t>
            </a:r>
          </a:p>
          <a:p>
            <a:r>
              <a:rPr lang="en-US" sz="2000" dirty="0"/>
              <a:t>Loading is different than efficiency: power does not necessarily go into the core.</a:t>
            </a:r>
          </a:p>
          <a:p>
            <a:r>
              <a:rPr lang="en-US" sz="2000" dirty="0" smtClean="0"/>
              <a:t>In D-(3He), significant power lost in far SOL – possible source of far field RF sheath rectification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r="25065" b="5847"/>
          <a:stretch/>
        </p:blipFill>
        <p:spPr>
          <a:xfrm>
            <a:off x="968446" y="1394073"/>
            <a:ext cx="2152172" cy="31566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5" t="8231"/>
          <a:stretch/>
        </p:blipFill>
        <p:spPr>
          <a:xfrm>
            <a:off x="7985476" y="1258336"/>
            <a:ext cx="3139724" cy="374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9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3D simulations </a:t>
            </a:r>
            <a:r>
              <a:rPr lang="en-US" sz="3200" dirty="0" smtClean="0"/>
              <a:t>using simply revolved 3D geometry indicates we need more realistic antenna structure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492" y="1157324"/>
            <a:ext cx="5544278" cy="4525963"/>
          </a:xfrm>
        </p:spPr>
        <p:txBody>
          <a:bodyPr>
            <a:normAutofit/>
          </a:bodyPr>
          <a:lstStyle/>
          <a:p>
            <a:r>
              <a:rPr lang="en-US" sz="2000" dirty="0"/>
              <a:t>D-(H) case on </a:t>
            </a:r>
            <a:r>
              <a:rPr lang="en-US" sz="2000" dirty="0" err="1"/>
              <a:t>Alcator</a:t>
            </a:r>
            <a:r>
              <a:rPr lang="en-US" sz="2000" dirty="0"/>
              <a:t> C-Mod </a:t>
            </a:r>
          </a:p>
          <a:p>
            <a:endParaRPr lang="en-US" sz="2000" dirty="0"/>
          </a:p>
          <a:p>
            <a:pPr marL="14288" indent="0"/>
            <a:r>
              <a:rPr lang="en-US" sz="2000" dirty="0"/>
              <a:t>Accurate </a:t>
            </a:r>
            <a:r>
              <a:rPr lang="en-US" sz="2000" dirty="0" err="1"/>
              <a:t>toroidal</a:t>
            </a:r>
            <a:r>
              <a:rPr lang="en-US" sz="2000" dirty="0"/>
              <a:t> spectrum can be essential for finding RF amplitudes ‘far’ from antenna</a:t>
            </a:r>
            <a:r>
              <a:rPr lang="en-US" sz="2000" baseline="30000" dirty="0"/>
              <a:t>[1]</a:t>
            </a:r>
            <a:r>
              <a:rPr lang="en-US" sz="20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009" y="1459065"/>
            <a:ext cx="3659421" cy="15332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20903" y="2992342"/>
            <a:ext cx="1785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Toroidal direction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6495606" y="2028635"/>
            <a:ext cx="1967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Outer </a:t>
            </a:r>
            <a:r>
              <a:rPr lang="en-US" sz="1400" err="1"/>
              <a:t>midplane</a:t>
            </a:r>
            <a:r>
              <a:rPr lang="en-US" sz="1400"/>
              <a:t> radius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698" y="1085787"/>
            <a:ext cx="3586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err="1"/>
              <a:t>Midplane</a:t>
            </a:r>
            <a:r>
              <a:rPr lang="en-US" sz="2000"/>
              <a:t> cut of low field side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543" y="3219630"/>
            <a:ext cx="3072348" cy="30804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009181" y="1459065"/>
            <a:ext cx="49619" cy="236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721561" y="1462610"/>
            <a:ext cx="49619" cy="236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3"/>
          <a:stretch/>
        </p:blipFill>
        <p:spPr>
          <a:xfrm>
            <a:off x="352775" y="3126621"/>
            <a:ext cx="4324575" cy="32664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0" t="21239" r="23591" b="57335"/>
          <a:stretch/>
        </p:blipFill>
        <p:spPr>
          <a:xfrm>
            <a:off x="5039727" y="3584930"/>
            <a:ext cx="1993519" cy="188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7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3D simulations using simply revolved 3D geometry indicates we need more realistic antenna structure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492" y="1157324"/>
            <a:ext cx="5544278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D-(H) case on </a:t>
            </a:r>
            <a:r>
              <a:rPr lang="en-US" sz="2000" dirty="0" err="1" smtClean="0"/>
              <a:t>Alcator</a:t>
            </a:r>
            <a:r>
              <a:rPr lang="en-US" sz="2000" dirty="0" smtClean="0"/>
              <a:t> C-Mod </a:t>
            </a:r>
          </a:p>
          <a:p>
            <a:endParaRPr lang="en-US" sz="2000" dirty="0" smtClean="0"/>
          </a:p>
          <a:p>
            <a:pPr marL="14288" indent="0"/>
            <a:r>
              <a:rPr lang="en-US" sz="2000" dirty="0" smtClean="0"/>
              <a:t>Accurate toroidal spectrum can be essential for finding RF amplitudes ‘far’ from antenna</a:t>
            </a:r>
            <a:r>
              <a:rPr lang="en-US" sz="2000" baseline="30000" dirty="0" smtClean="0"/>
              <a:t>[1]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009" y="1459065"/>
            <a:ext cx="3659421" cy="15332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20903" y="2992342"/>
            <a:ext cx="1785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Toroidal direction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6495606" y="2028635"/>
            <a:ext cx="1967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Outer </a:t>
            </a:r>
            <a:r>
              <a:rPr lang="en-US" sz="1400" err="1"/>
              <a:t>midplane</a:t>
            </a:r>
            <a:r>
              <a:rPr lang="en-US" sz="1400"/>
              <a:t> radius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698" y="1085787"/>
            <a:ext cx="3586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err="1"/>
              <a:t>Midplane</a:t>
            </a:r>
            <a:r>
              <a:rPr lang="en-US" sz="2000"/>
              <a:t> cut of low field side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543" y="3219630"/>
            <a:ext cx="3072348" cy="30804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009181" y="1459065"/>
            <a:ext cx="49619" cy="236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721561" y="1462610"/>
            <a:ext cx="49619" cy="236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3"/>
          <a:stretch/>
        </p:blipFill>
        <p:spPr>
          <a:xfrm>
            <a:off x="352775" y="3126621"/>
            <a:ext cx="4324575" cy="32664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0" t="21239" r="23591" b="57335"/>
          <a:stretch/>
        </p:blipFill>
        <p:spPr>
          <a:xfrm>
            <a:off x="5039727" y="3596962"/>
            <a:ext cx="1993519" cy="18867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231959" y="6115365"/>
            <a:ext cx="2960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1) N</a:t>
            </a:r>
            <a:r>
              <a:rPr lang="en-US" dirty="0"/>
              <a:t>. </a:t>
            </a:r>
            <a:r>
              <a:rPr lang="en-US" dirty="0" err="1"/>
              <a:t>Tsujii</a:t>
            </a:r>
            <a:r>
              <a:rPr lang="en-US" dirty="0"/>
              <a:t>, PhD </a:t>
            </a:r>
            <a:r>
              <a:rPr lang="en-US" dirty="0" smtClean="0"/>
              <a:t>thesis (2010)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21552" y="2850298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|T</a:t>
            </a:r>
            <a:r>
              <a:rPr lang="en-US" baseline="-25000" dirty="0"/>
              <a:t>2</a:t>
            </a:r>
            <a:r>
              <a:rPr lang="en-US" dirty="0" smtClean="0"/>
              <a:t>|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808572" y="3584930"/>
            <a:ext cx="696628" cy="65687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3530600" y="3584930"/>
            <a:ext cx="1509127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808572" y="4241800"/>
            <a:ext cx="2231155" cy="122985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1" y="3759199"/>
            <a:ext cx="487455" cy="3982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754" y="5948901"/>
            <a:ext cx="556111" cy="418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838" y="5931317"/>
            <a:ext cx="446262" cy="5080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2" y="5025719"/>
            <a:ext cx="459993" cy="45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J-port antenna RF geometry model built from engineering CAD drawing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943600"/>
            <a:ext cx="10972800" cy="432485"/>
          </a:xfrm>
        </p:spPr>
        <p:txBody>
          <a:bodyPr/>
          <a:lstStyle/>
          <a:p>
            <a:r>
              <a:rPr lang="en-US" dirty="0" smtClean="0"/>
              <a:t>3D antenna structure and SOL plasma (diverted geometry is made from EFIT) is added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0" b="9497"/>
          <a:stretch/>
        </p:blipFill>
        <p:spPr>
          <a:xfrm>
            <a:off x="471948" y="1170409"/>
            <a:ext cx="6774864" cy="45519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570" y="1957645"/>
            <a:ext cx="4036759" cy="35435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406956"/>
            <a:ext cx="685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Front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18570" y="1477700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71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3D geometry introduces coupling among </a:t>
            </a:r>
            <a:r>
              <a:rPr lang="en-US" dirty="0" err="1" smtClean="0"/>
              <a:t>toroidal</a:t>
            </a:r>
            <a:r>
              <a:rPr lang="en-US" dirty="0" smtClean="0"/>
              <a:t> modes.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670" y="5580959"/>
            <a:ext cx="10515600" cy="1048372"/>
          </a:xfrm>
        </p:spPr>
        <p:txBody>
          <a:bodyPr/>
          <a:lstStyle/>
          <a:p>
            <a:r>
              <a:rPr lang="en-US" dirty="0" smtClean="0"/>
              <a:t>Different </a:t>
            </a:r>
            <a:r>
              <a:rPr lang="en-US" dirty="0" err="1" smtClean="0"/>
              <a:t>toroidal</a:t>
            </a:r>
            <a:r>
              <a:rPr lang="en-US" dirty="0" smtClean="0"/>
              <a:t> modes communicate each other via surface RF current on the antenna structure </a:t>
            </a:r>
            <a:endParaRPr lang="en-US" dirty="0"/>
          </a:p>
        </p:txBody>
      </p:sp>
      <p:sp>
        <p:nvSpPr>
          <p:cNvPr id="4" name="AutoShape 2" descr="igure37225_10_17_17_17_19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6" t="19988" r="17249" b="54285"/>
          <a:stretch/>
        </p:blipFill>
        <p:spPr>
          <a:xfrm>
            <a:off x="7380579" y="1487194"/>
            <a:ext cx="3313042" cy="382577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07430" y="1487194"/>
            <a:ext cx="3843130" cy="3763619"/>
            <a:chOff x="1948070" y="1827006"/>
            <a:chExt cx="3843130" cy="37636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66" t="12973" r="6221" b="11700"/>
            <a:stretch/>
          </p:blipFill>
          <p:spPr>
            <a:xfrm>
              <a:off x="1948070" y="1827006"/>
              <a:ext cx="3843130" cy="376361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320208" y="2279374"/>
              <a:ext cx="848140" cy="94090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 flipH="1">
            <a:off x="2743201" y="5149475"/>
            <a:ext cx="536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Input </a:t>
            </a:r>
            <a:r>
              <a:rPr lang="en-US" smtClean="0"/>
              <a:t>(Electric field)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 flipH="1">
            <a:off x="250427" y="3184337"/>
            <a:ext cx="268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 (magnetic field)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5127708" y="1487194"/>
            <a:ext cx="2252871" cy="45236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140500" y="2862382"/>
            <a:ext cx="2240079" cy="238843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35485" y="1157048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|T</a:t>
            </a:r>
            <a:r>
              <a:rPr lang="en-US" baseline="-25000" dirty="0"/>
              <a:t>2</a:t>
            </a:r>
            <a:r>
              <a:rPr lang="en-US" dirty="0" smtClean="0"/>
              <a:t>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92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excitation scenario for electron Bernstein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937" y="5213686"/>
            <a:ext cx="10972800" cy="1315452"/>
          </a:xfrm>
        </p:spPr>
        <p:txBody>
          <a:bodyPr/>
          <a:lstStyle/>
          <a:p>
            <a:r>
              <a:rPr lang="en-US" dirty="0" smtClean="0"/>
              <a:t>X-B mode conversion scenario</a:t>
            </a:r>
          </a:p>
          <a:p>
            <a:pPr marL="850887" lvl="1" indent="-342900">
              <a:buFont typeface="Arial" charset="0"/>
              <a:buChar char="•"/>
            </a:pPr>
            <a:r>
              <a:rPr lang="en-US" dirty="0" smtClean="0"/>
              <a:t>Width of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cutoff</a:t>
            </a:r>
            <a:r>
              <a:rPr lang="en-US" dirty="0" smtClean="0"/>
              <a:t>-UHR-</a:t>
            </a:r>
            <a:r>
              <a:rPr lang="en-US" dirty="0" err="1" smtClean="0"/>
              <a:t>R</a:t>
            </a:r>
            <a:r>
              <a:rPr lang="en-US" baseline="-25000" dirty="0" err="1" smtClean="0"/>
              <a:t>cutoff</a:t>
            </a:r>
            <a:r>
              <a:rPr lang="en-US" dirty="0" smtClean="0"/>
              <a:t> triplet determines the transmission efficiency</a:t>
            </a:r>
          </a:p>
          <a:p>
            <a:pPr marL="850887" lvl="1" indent="-342900">
              <a:buFont typeface="Arial" charset="0"/>
              <a:buChar char="•"/>
            </a:pPr>
            <a:r>
              <a:rPr lang="en-US" dirty="0" smtClean="0"/>
              <a:t>P</a:t>
            </a:r>
            <a:r>
              <a:rPr lang="en-US" baseline="-25000" dirty="0" smtClean="0"/>
              <a:t>in</a:t>
            </a:r>
            <a:r>
              <a:rPr lang="en-US" dirty="0" smtClean="0"/>
              <a:t> =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absorbed</a:t>
            </a:r>
            <a:r>
              <a:rPr lang="en-US" dirty="0" smtClean="0"/>
              <a:t> +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reflected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77" y="1556083"/>
            <a:ext cx="5176895" cy="3630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11" y="1392821"/>
            <a:ext cx="5319963" cy="3651753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0800000">
            <a:off x="5662863" y="3850105"/>
            <a:ext cx="577516" cy="20854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0800000">
            <a:off x="3745831" y="2574758"/>
            <a:ext cx="577516" cy="208547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005137" y="3208421"/>
            <a:ext cx="577516" cy="208547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5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3D geometry introduces coupling among </a:t>
            </a:r>
            <a:r>
              <a:rPr lang="en-US" dirty="0" err="1" smtClean="0"/>
              <a:t>toroidal</a:t>
            </a:r>
            <a:r>
              <a:rPr lang="en-US" dirty="0" smtClean="0"/>
              <a:t> modes.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670" y="5580959"/>
            <a:ext cx="10515600" cy="1048372"/>
          </a:xfrm>
        </p:spPr>
        <p:txBody>
          <a:bodyPr/>
          <a:lstStyle/>
          <a:p>
            <a:r>
              <a:rPr lang="en-US" dirty="0" smtClean="0"/>
              <a:t>Different </a:t>
            </a:r>
            <a:r>
              <a:rPr lang="en-US" dirty="0" err="1" smtClean="0"/>
              <a:t>toroidal</a:t>
            </a:r>
            <a:r>
              <a:rPr lang="en-US" dirty="0" smtClean="0"/>
              <a:t> modes communicate each other via surface RF current on the antenna structure </a:t>
            </a:r>
            <a:endParaRPr lang="en-US" dirty="0"/>
          </a:p>
        </p:txBody>
      </p:sp>
      <p:sp>
        <p:nvSpPr>
          <p:cNvPr id="4" name="AutoShape 2" descr="igure37225_10_17_17_17_19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6" t="19988" r="17249" b="54285"/>
          <a:stretch/>
        </p:blipFill>
        <p:spPr>
          <a:xfrm>
            <a:off x="6188386" y="1440895"/>
            <a:ext cx="3313042" cy="382577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15237" y="1440895"/>
            <a:ext cx="3843130" cy="3763619"/>
            <a:chOff x="1948070" y="1827006"/>
            <a:chExt cx="3843130" cy="37636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66" t="12973" r="6221" b="11700"/>
            <a:stretch/>
          </p:blipFill>
          <p:spPr>
            <a:xfrm>
              <a:off x="1948070" y="1827006"/>
              <a:ext cx="3843130" cy="376361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320208" y="2279374"/>
              <a:ext cx="848140" cy="94090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 flipH="1">
            <a:off x="1551008" y="5103176"/>
            <a:ext cx="536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Input </a:t>
            </a:r>
            <a:r>
              <a:rPr lang="en-US" smtClean="0"/>
              <a:t>(Electric field)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 flipH="1">
            <a:off x="-941766" y="3138038"/>
            <a:ext cx="268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 (magnetic field)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935515" y="1440895"/>
            <a:ext cx="2252871" cy="45236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948307" y="2816083"/>
            <a:ext cx="2240079" cy="238843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81247" y="1076025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|T</a:t>
            </a:r>
            <a:r>
              <a:rPr lang="en-US" baseline="-25000" dirty="0"/>
              <a:t>2</a:t>
            </a:r>
            <a:r>
              <a:rPr lang="en-US" dirty="0" smtClean="0"/>
              <a:t>|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0" t="21239" r="23591" b="57335"/>
          <a:stretch/>
        </p:blipFill>
        <p:spPr>
          <a:xfrm>
            <a:off x="9825568" y="2462642"/>
            <a:ext cx="1993519" cy="18867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336192" y="2071868"/>
            <a:ext cx="845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Flat VV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4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Core-edge integrated solution for C-Mod field-aligned ICRF antenna</a:t>
            </a:r>
            <a:endParaRPr lang="en-US" dirty="0"/>
          </a:p>
        </p:txBody>
      </p:sp>
      <p:sp>
        <p:nvSpPr>
          <p:cNvPr id="4" name="AutoShape 2" descr="igure2656_10_16_18_19_25.gif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1189292"/>
            <a:ext cx="4736493" cy="37379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65228"/>
            <a:ext cx="5845080" cy="52227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0508" y="5023223"/>
            <a:ext cx="5890150" cy="140001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Wave propagates smoothly from antenna to the core</a:t>
            </a:r>
          </a:p>
          <a:p>
            <a:r>
              <a:rPr lang="en-US" dirty="0" smtClean="0"/>
              <a:t>Surface currents indicates phasing is not exactly 0-pi-0-pi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2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66775" y="2722562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Future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83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88" y="234496"/>
            <a:ext cx="11949112" cy="7524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Moving on the validation using existing C-Mod </a:t>
            </a:r>
            <a:r>
              <a:rPr lang="en-US" dirty="0"/>
              <a:t>experimental </a:t>
            </a:r>
            <a:r>
              <a:rPr lang="en-US" dirty="0" smtClean="0"/>
              <a:t>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20" y="1571407"/>
            <a:ext cx="5951163" cy="44067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04" y="1219200"/>
            <a:ext cx="3910329" cy="28955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24268" y="2489200"/>
            <a:ext cx="1239632" cy="9017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263900" y="1571407"/>
            <a:ext cx="2337520" cy="917793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263900" y="3390900"/>
            <a:ext cx="2219737" cy="2587278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 txBox="1">
            <a:spLocks/>
          </p:cNvSpPr>
          <p:nvPr/>
        </p:nvSpPr>
        <p:spPr>
          <a:xfrm>
            <a:off x="298450" y="5029450"/>
            <a:ext cx="4645437" cy="1152528"/>
          </a:xfrm>
          <a:prstGeom prst="rect">
            <a:avLst/>
          </a:prstGeom>
        </p:spPr>
        <p:txBody>
          <a:bodyPr>
            <a:normAutofit/>
          </a:bodyPr>
          <a:lstStyle>
            <a:lvl1pPr marL="234945" indent="-234945" algn="l" defTabSz="457189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32" indent="-182875" algn="l" defTabSz="457189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182875" algn="l" defTabSz="457189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182875" algn="l" defTabSz="457189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182875" algn="l" defTabSz="457189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6902" lvl="2" indent="-285750"/>
            <a:r>
              <a:rPr lang="en-US" sz="2000" dirty="0" smtClean="0"/>
              <a:t>RF voltage/current probes</a:t>
            </a:r>
          </a:p>
          <a:p>
            <a:pPr marL="696902" lvl="2" indent="-285750"/>
            <a:r>
              <a:rPr lang="en-US" sz="2000" dirty="0" smtClean="0"/>
              <a:t>PCI diagnostics</a:t>
            </a:r>
            <a:endParaRPr lang="en-US" sz="2000" baseline="30000" dirty="0" smtClean="0"/>
          </a:p>
          <a:p>
            <a:pPr marL="11113" indent="0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66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 smtClean="0"/>
              <a:t>…</a:t>
            </a:r>
            <a:r>
              <a:rPr lang="en-US" dirty="0" smtClean="0"/>
              <a:t> and future experiments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487" y="1147287"/>
            <a:ext cx="6963533" cy="522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8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167" y="1339286"/>
            <a:ext cx="5334000" cy="4889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Investigation of slow wave has begun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91986"/>
            <a:ext cx="7200900" cy="5184100"/>
          </a:xfrm>
        </p:spPr>
        <p:txBody>
          <a:bodyPr/>
          <a:lstStyle/>
          <a:p>
            <a:pPr marL="11113" indent="0"/>
            <a:r>
              <a:rPr lang="en-US" dirty="0" smtClean="0"/>
              <a:t>Slow wave excitation in the low density region near the antenna structure</a:t>
            </a:r>
          </a:p>
          <a:p>
            <a:pPr marL="11113" indent="0"/>
            <a:r>
              <a:rPr lang="en-US" dirty="0"/>
              <a:t>	</a:t>
            </a:r>
            <a:r>
              <a:rPr lang="en-US" dirty="0" smtClean="0"/>
              <a:t>has very short wave length</a:t>
            </a:r>
          </a:p>
          <a:p>
            <a:pPr marL="11113" indent="0"/>
            <a:r>
              <a:rPr lang="en-US" dirty="0"/>
              <a:t>	</a:t>
            </a:r>
            <a:r>
              <a:rPr lang="en-US" dirty="0" smtClean="0"/>
              <a:t>produces nonlinear RF rectified potential</a:t>
            </a:r>
          </a:p>
          <a:p>
            <a:pPr marL="11113" indent="0"/>
            <a:r>
              <a:rPr lang="en-US" dirty="0"/>
              <a:t>	</a:t>
            </a:r>
            <a:r>
              <a:rPr lang="en-US" dirty="0" smtClean="0"/>
              <a:t>responsible for impurity regeneration</a:t>
            </a:r>
          </a:p>
          <a:p>
            <a:pPr marL="11113" indent="0"/>
            <a:endParaRPr lang="en-US" dirty="0" smtClean="0"/>
          </a:p>
          <a:p>
            <a:pPr marL="11113" indent="0"/>
            <a:r>
              <a:rPr lang="en-US" dirty="0" smtClean="0"/>
              <a:t>Work with J. Myra (Lodestar)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5" t="14194" r="40247" b="8817"/>
          <a:stretch/>
        </p:blipFill>
        <p:spPr>
          <a:xfrm rot="16200000">
            <a:off x="3239728" y="2562306"/>
            <a:ext cx="1327356" cy="5279922"/>
          </a:xfrm>
          <a:prstGeom prst="rect">
            <a:avLst/>
          </a:prstGeom>
        </p:spPr>
      </p:pic>
      <p:sp>
        <p:nvSpPr>
          <p:cNvPr id="15" name="Bent Arrow 14"/>
          <p:cNvSpPr/>
          <p:nvPr/>
        </p:nvSpPr>
        <p:spPr>
          <a:xfrm rot="10141476">
            <a:off x="6597801" y="3941950"/>
            <a:ext cx="3078038" cy="546519"/>
          </a:xfrm>
          <a:prstGeom prst="ben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" y="4902200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= 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2900" y="5465379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 = 0 </a:t>
            </a:r>
            <a:endParaRPr lang="en-US" dirty="0"/>
          </a:p>
        </p:txBody>
      </p:sp>
      <p:cxnSp>
        <p:nvCxnSpPr>
          <p:cNvPr id="9" name="Straight Arrow Connector 8"/>
          <p:cNvCxnSpPr>
            <a:stCxn id="5" idx="3"/>
          </p:cNvCxnSpPr>
          <p:nvPr/>
        </p:nvCxnSpPr>
        <p:spPr>
          <a:xfrm flipV="1">
            <a:off x="1024497" y="5638800"/>
            <a:ext cx="238948" cy="112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" idx="3"/>
          </p:cNvCxnSpPr>
          <p:nvPr/>
        </p:nvCxnSpPr>
        <p:spPr>
          <a:xfrm>
            <a:off x="984422" y="5086866"/>
            <a:ext cx="266700" cy="4478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57658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1) J</a:t>
            </a:r>
            <a:r>
              <a:rPr lang="en-US" dirty="0"/>
              <a:t>. R. Myra and D. A. </a:t>
            </a:r>
            <a:r>
              <a:rPr lang="en-US" dirty="0" err="1" smtClean="0"/>
              <a:t>D’Ippolito</a:t>
            </a:r>
            <a:r>
              <a:rPr lang="en-US" dirty="0" smtClean="0"/>
              <a:t>, </a:t>
            </a:r>
            <a:r>
              <a:rPr lang="is-IS" dirty="0"/>
              <a:t>Phys. Plasmas </a:t>
            </a:r>
            <a:r>
              <a:rPr lang="is-IS" b="1" dirty="0"/>
              <a:t>22</a:t>
            </a:r>
            <a:r>
              <a:rPr lang="is-IS" dirty="0"/>
              <a:t> , 062507 (2015) </a:t>
            </a:r>
          </a:p>
          <a:p>
            <a:r>
              <a:rPr lang="en-US" dirty="0" smtClean="0"/>
              <a:t>2) </a:t>
            </a:r>
            <a:r>
              <a:rPr lang="en-US" dirty="0"/>
              <a:t>H. Kohno, J.R. Myra, and D.A. </a:t>
            </a:r>
            <a:r>
              <a:rPr lang="en-US" dirty="0" err="1" smtClean="0"/>
              <a:t>D'Ippolito</a:t>
            </a:r>
            <a:r>
              <a:rPr lang="en-US" dirty="0" smtClean="0"/>
              <a:t>, </a:t>
            </a:r>
            <a:r>
              <a:rPr lang="is-IS" dirty="0"/>
              <a:t>Phys. Plasmas </a:t>
            </a:r>
            <a:r>
              <a:rPr lang="is-IS" b="1" dirty="0"/>
              <a:t>22</a:t>
            </a:r>
            <a:r>
              <a:rPr lang="is-IS" dirty="0"/>
              <a:t>, 072504 (</a:t>
            </a:r>
            <a:r>
              <a:rPr lang="is-IS"/>
              <a:t>2015</a:t>
            </a:r>
            <a:r>
              <a:rPr lang="is-IS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07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68792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280" y="1104900"/>
            <a:ext cx="10993120" cy="5483053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A new RF modeling capability permits </a:t>
            </a:r>
            <a:r>
              <a:rPr lang="en-US" sz="1800" dirty="0">
                <a:solidFill>
                  <a:srgbClr val="FF0000"/>
                </a:solidFill>
              </a:rPr>
              <a:t>exploration of </a:t>
            </a:r>
            <a:r>
              <a:rPr lang="en-US" sz="1800" dirty="0" smtClean="0">
                <a:solidFill>
                  <a:srgbClr val="FF0000"/>
                </a:solidFill>
              </a:rPr>
              <a:t>RF wave physics at whole device scale</a:t>
            </a:r>
            <a:endParaRPr lang="en-US" sz="1800" dirty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Petra-M FEM platform </a:t>
            </a:r>
          </a:p>
          <a:p>
            <a:pPr lvl="2"/>
            <a:r>
              <a:rPr lang="en-US" sz="1800" dirty="0" smtClean="0"/>
              <a:t>built </a:t>
            </a:r>
            <a:r>
              <a:rPr lang="en-US" sz="1800" dirty="0"/>
              <a:t>on the scalable MFEM </a:t>
            </a:r>
            <a:r>
              <a:rPr lang="en-US" sz="1800" dirty="0" smtClean="0"/>
              <a:t>library</a:t>
            </a:r>
          </a:p>
          <a:p>
            <a:pPr lvl="2"/>
            <a:r>
              <a:rPr lang="en-US" sz="1800" dirty="0"/>
              <a:t>d</a:t>
            </a:r>
            <a:r>
              <a:rPr lang="en-US" sz="1800" dirty="0" smtClean="0"/>
              <a:t>esigned to be versatile allowing for integrating advanced RF physics such as RF </a:t>
            </a:r>
            <a:r>
              <a:rPr lang="en-US" sz="1800" dirty="0"/>
              <a:t>s</a:t>
            </a:r>
            <a:r>
              <a:rPr lang="en-US" sz="1800" dirty="0" smtClean="0"/>
              <a:t>heath</a:t>
            </a:r>
            <a:endParaRPr lang="en-US" sz="1800" dirty="0"/>
          </a:p>
          <a:p>
            <a:pPr lvl="1"/>
            <a:r>
              <a:rPr lang="en-US" dirty="0" smtClean="0"/>
              <a:t>Hot core </a:t>
            </a:r>
            <a:r>
              <a:rPr lang="mr-IN" dirty="0" smtClean="0"/>
              <a:t>–</a:t>
            </a:r>
            <a:r>
              <a:rPr lang="en-US" dirty="0" smtClean="0"/>
              <a:t> cold edge coupling </a:t>
            </a:r>
          </a:p>
          <a:p>
            <a:pPr lvl="2"/>
            <a:r>
              <a:rPr lang="en-US" sz="1800" dirty="0"/>
              <a:t>built upon existing code infrastructure, algorithms and methods. </a:t>
            </a:r>
            <a:endParaRPr lang="en-US" sz="1800" dirty="0" smtClean="0"/>
          </a:p>
          <a:p>
            <a:pPr lvl="2"/>
            <a:r>
              <a:rPr lang="en-US" sz="1800" dirty="0" smtClean="0"/>
              <a:t>applicable </a:t>
            </a:r>
            <a:r>
              <a:rPr lang="en-US" sz="1800" dirty="0"/>
              <a:t>to any full wave RF simulation in any frequency regime</a:t>
            </a:r>
            <a:r>
              <a:rPr lang="en-US" sz="1800" dirty="0" smtClean="0"/>
              <a:t>.</a:t>
            </a:r>
            <a:endParaRPr lang="en-US" sz="1800" dirty="0"/>
          </a:p>
          <a:p>
            <a:pPr lvl="1"/>
            <a:r>
              <a:rPr lang="en-US" dirty="0"/>
              <a:t>Integrates for the first time, antenna coupling, SOL propagation with realistic geometry, and </a:t>
            </a:r>
            <a:r>
              <a:rPr lang="en-US" dirty="0" smtClean="0"/>
              <a:t>hot core plasma. </a:t>
            </a:r>
            <a:endParaRPr lang="en-US" dirty="0"/>
          </a:p>
          <a:p>
            <a:r>
              <a:rPr lang="en-US" sz="1800" dirty="0" smtClean="0">
                <a:solidFill>
                  <a:srgbClr val="FF0000"/>
                </a:solidFill>
              </a:rPr>
              <a:t>A step towards whole </a:t>
            </a:r>
            <a:r>
              <a:rPr lang="en-US" sz="1800" dirty="0">
                <a:solidFill>
                  <a:srgbClr val="FF0000"/>
                </a:solidFill>
              </a:rPr>
              <a:t>device </a:t>
            </a:r>
            <a:r>
              <a:rPr lang="en-US" sz="1800" dirty="0" smtClean="0">
                <a:solidFill>
                  <a:srgbClr val="FF0000"/>
                </a:solidFill>
              </a:rPr>
              <a:t>scale RF </a:t>
            </a:r>
            <a:r>
              <a:rPr lang="en-US" sz="1800" dirty="0">
                <a:solidFill>
                  <a:srgbClr val="FF0000"/>
                </a:solidFill>
              </a:rPr>
              <a:t>modeling 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793737" lvl="1" indent="-285750">
              <a:buFont typeface="Arial" charset="0"/>
              <a:buChar char="•"/>
            </a:pPr>
            <a:r>
              <a:rPr lang="en-US" sz="1400" dirty="0" smtClean="0"/>
              <a:t>	RF sheath models</a:t>
            </a:r>
          </a:p>
          <a:p>
            <a:pPr marL="793737" lvl="1" indent="-285750">
              <a:buFont typeface="Arial" charset="0"/>
              <a:buChar char="•"/>
            </a:pPr>
            <a:r>
              <a:rPr lang="en-US" sz="1400" dirty="0"/>
              <a:t>	</a:t>
            </a:r>
            <a:r>
              <a:rPr lang="en-US" sz="1400" dirty="0" smtClean="0"/>
              <a:t>Core Fokker-Planck models</a:t>
            </a:r>
          </a:p>
          <a:p>
            <a:pPr marL="793737" lvl="1" indent="-285750">
              <a:buFont typeface="Arial" charset="0"/>
              <a:buChar char="•"/>
            </a:pPr>
            <a:r>
              <a:rPr lang="en-US" sz="1400" dirty="0"/>
              <a:t>	</a:t>
            </a:r>
            <a:r>
              <a:rPr lang="en-US" sz="1400" dirty="0" smtClean="0"/>
              <a:t>SOL fluid and turbulence models</a:t>
            </a:r>
          </a:p>
          <a:p>
            <a:pPr marL="793737" lvl="1" indent="-285750">
              <a:buFont typeface="Arial" charset="0"/>
              <a:buChar char="•"/>
            </a:pPr>
            <a:r>
              <a:rPr lang="en-US" sz="1400" dirty="0"/>
              <a:t>	</a:t>
            </a:r>
            <a:r>
              <a:rPr lang="en-US" sz="1400" dirty="0" smtClean="0"/>
              <a:t>Impurity generation and transport models</a:t>
            </a:r>
            <a:endParaRPr lang="en-US" sz="1800" dirty="0" smtClean="0"/>
          </a:p>
          <a:p>
            <a:r>
              <a:rPr lang="en-US" sz="1800" dirty="0" smtClean="0">
                <a:solidFill>
                  <a:srgbClr val="FF0000"/>
                </a:solidFill>
              </a:rPr>
              <a:t>Validation is critical</a:t>
            </a:r>
          </a:p>
          <a:p>
            <a:r>
              <a:rPr lang="en-US" sz="1800" dirty="0"/>
              <a:t>	</a:t>
            </a:r>
            <a:r>
              <a:rPr lang="en-US" sz="1800" dirty="0" smtClean="0"/>
              <a:t>Collaboration domestic and international</a:t>
            </a:r>
          </a:p>
          <a:p>
            <a:endParaRPr lang="en-US" sz="2000" dirty="0"/>
          </a:p>
        </p:txBody>
      </p:sp>
      <p:pic>
        <p:nvPicPr>
          <p:cNvPr id="4" name="image08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616747" y="4070262"/>
            <a:ext cx="5251403" cy="220499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79276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9625" y="2579688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Back 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5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0748"/>
            <a:ext cx="10515600" cy="739056"/>
          </a:xfrm>
        </p:spPr>
        <p:txBody>
          <a:bodyPr>
            <a:normAutofit/>
          </a:bodyPr>
          <a:lstStyle/>
          <a:p>
            <a:r>
              <a:rPr lang="en-US" dirty="0" smtClean="0"/>
              <a:t>Question : any possible application of Petra-M to different field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9509" y="1283368"/>
            <a:ext cx="7716554" cy="2952500"/>
          </a:xfrm>
        </p:spPr>
        <p:txBody>
          <a:bodyPr/>
          <a:lstStyle/>
          <a:p>
            <a:pPr marL="15875" indent="15875"/>
            <a:r>
              <a:rPr lang="en-US" dirty="0" smtClean="0"/>
              <a:t>Petra-M is a generic FEM analysis tool, and application is not limited to frequency domain RF. Could be applied to broad range of physics and engineering issues. 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HTS magnet modeling</a:t>
            </a:r>
          </a:p>
          <a:p>
            <a:r>
              <a:rPr lang="en-US" dirty="0"/>
              <a:t>	</a:t>
            </a:r>
            <a:r>
              <a:rPr lang="en-US" dirty="0" smtClean="0"/>
              <a:t>MHD waves</a:t>
            </a:r>
          </a:p>
          <a:p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What else?</a:t>
            </a:r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760"/>
          <a:stretch/>
        </p:blipFill>
        <p:spPr>
          <a:xfrm>
            <a:off x="9262456" y="4183288"/>
            <a:ext cx="2747854" cy="21007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838" y="4180219"/>
            <a:ext cx="3045469" cy="2124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3101"/>
          <a:stretch/>
        </p:blipFill>
        <p:spPr>
          <a:xfrm>
            <a:off x="3245339" y="4178564"/>
            <a:ext cx="2953324" cy="21259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348" y="4245600"/>
            <a:ext cx="2784870" cy="21127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17618" t="8205" r="11604" b="6410"/>
          <a:stretch/>
        </p:blipFill>
        <p:spPr>
          <a:xfrm>
            <a:off x="8742947" y="1428591"/>
            <a:ext cx="3160295" cy="260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0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Investigation of slow wave has begun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91986"/>
            <a:ext cx="7200900" cy="5184100"/>
          </a:xfrm>
        </p:spPr>
        <p:txBody>
          <a:bodyPr/>
          <a:lstStyle/>
          <a:p>
            <a:pPr marL="11113" indent="0"/>
            <a:r>
              <a:rPr lang="en-US" dirty="0" smtClean="0"/>
              <a:t>Slow wave excitation in the low density region near the antenna structure</a:t>
            </a:r>
            <a:r>
              <a:rPr lang="mr-IN" dirty="0" smtClean="0"/>
              <a:t>…</a:t>
            </a:r>
            <a:endParaRPr lang="en-US" dirty="0" smtClean="0"/>
          </a:p>
          <a:p>
            <a:pPr marL="11113" indent="0"/>
            <a:r>
              <a:rPr lang="en-US" dirty="0"/>
              <a:t>	</a:t>
            </a:r>
            <a:r>
              <a:rPr lang="en-US" dirty="0" smtClean="0"/>
              <a:t>has very short wave length</a:t>
            </a:r>
          </a:p>
          <a:p>
            <a:pPr marL="11113" indent="0"/>
            <a:r>
              <a:rPr lang="en-US" dirty="0"/>
              <a:t>	</a:t>
            </a:r>
            <a:r>
              <a:rPr lang="en-US" dirty="0" smtClean="0"/>
              <a:t>produces nonlinear RF rectified potential</a:t>
            </a:r>
          </a:p>
          <a:p>
            <a:pPr marL="11113" indent="0"/>
            <a:r>
              <a:rPr lang="en-US" dirty="0"/>
              <a:t>	</a:t>
            </a:r>
            <a:r>
              <a:rPr lang="en-US" dirty="0" smtClean="0"/>
              <a:t>responsible for impurity regeneration</a:t>
            </a:r>
          </a:p>
          <a:p>
            <a:pPr marL="11113" indent="0"/>
            <a:endParaRPr lang="en-US" dirty="0" smtClean="0"/>
          </a:p>
          <a:p>
            <a:pPr marL="11113" indent="0"/>
            <a:r>
              <a:rPr lang="en-US" dirty="0" smtClean="0"/>
              <a:t>Work with J. Myra (Lodestar)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7360530" y="1541227"/>
            <a:ext cx="4349904" cy="4100983"/>
            <a:chOff x="5183188" y="151705"/>
            <a:chExt cx="6172200" cy="5674839"/>
          </a:xfrm>
        </p:grpSpPr>
        <p:pic>
          <p:nvPicPr>
            <p:cNvPr id="5" name="Picture Placeholder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52" b="8852"/>
            <a:stretch>
              <a:fillRect/>
            </a:stretch>
          </p:blipFill>
          <p:spPr>
            <a:xfrm>
              <a:off x="5183188" y="952919"/>
              <a:ext cx="6172200" cy="487362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111563" y="3976577"/>
              <a:ext cx="766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R=n</a:t>
              </a:r>
              <a:r>
                <a:rPr lang="en-US" baseline="-25000" dirty="0" smtClean="0"/>
                <a:t>||</a:t>
              </a:r>
              <a:r>
                <a:rPr lang="en-US" baseline="30000" dirty="0" smtClean="0"/>
                <a:t>2</a:t>
              </a:r>
              <a:endParaRPr lang="en-US" baseline="30000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 flipV="1">
              <a:off x="9930809" y="3540643"/>
              <a:ext cx="297712" cy="51036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421527" y="4242392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P=0</a:t>
              </a:r>
              <a:endParaRPr lang="en-US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6741042" y="3540643"/>
              <a:ext cx="797443" cy="77617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8126820" y="2640421"/>
              <a:ext cx="663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(S=0)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16504" y="4936336"/>
              <a:ext cx="9398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Vacuum</a:t>
              </a:r>
              <a:br>
                <a:rPr lang="en-US" dirty="0" smtClean="0"/>
              </a:br>
              <a:r>
                <a:rPr lang="en-US" dirty="0" smtClean="0"/>
                <a:t>limit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919608" y="5074835"/>
              <a:ext cx="1169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slow wave</a:t>
              </a:r>
              <a:endParaRPr lang="en-US" dirty="0"/>
            </a:p>
          </p:txBody>
        </p:sp>
        <p:sp>
          <p:nvSpPr>
            <p:cNvPr id="13" name="Right Brace 12"/>
            <p:cNvSpPr/>
            <p:nvPr/>
          </p:nvSpPr>
          <p:spPr>
            <a:xfrm rot="16200000">
              <a:off x="6140242" y="482317"/>
              <a:ext cx="530225" cy="479989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64104" y="151705"/>
              <a:ext cx="1066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~few mm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168745" y="5991450"/>
            <a:ext cx="4733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Fig.2 from </a:t>
            </a:r>
            <a:r>
              <a:rPr lang="en-US" dirty="0" err="1" smtClean="0"/>
              <a:t>Berro</a:t>
            </a:r>
            <a:r>
              <a:rPr lang="en-US" dirty="0" smtClean="0"/>
              <a:t> and Morales IEEE Trans. (1990).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7658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1) J</a:t>
            </a:r>
            <a:r>
              <a:rPr lang="en-US" dirty="0"/>
              <a:t>. R. Myra and D. A. </a:t>
            </a:r>
            <a:r>
              <a:rPr lang="en-US" dirty="0" err="1" smtClean="0"/>
              <a:t>D’Ippolito</a:t>
            </a:r>
            <a:r>
              <a:rPr lang="en-US" dirty="0" smtClean="0"/>
              <a:t>, </a:t>
            </a:r>
            <a:r>
              <a:rPr lang="is-IS" dirty="0"/>
              <a:t>Phys. Plasmas </a:t>
            </a:r>
            <a:r>
              <a:rPr lang="is-IS" b="1" dirty="0"/>
              <a:t>22</a:t>
            </a:r>
            <a:r>
              <a:rPr lang="is-IS" dirty="0"/>
              <a:t> , 062507 (2015) </a:t>
            </a:r>
          </a:p>
          <a:p>
            <a:r>
              <a:rPr lang="en-US" dirty="0" smtClean="0"/>
              <a:t>2) </a:t>
            </a:r>
            <a:r>
              <a:rPr lang="en-US" dirty="0"/>
              <a:t>H. Kohno, J.R. Myra, and D.A. </a:t>
            </a:r>
            <a:r>
              <a:rPr lang="en-US" dirty="0" err="1" smtClean="0"/>
              <a:t>D'Ippolito</a:t>
            </a:r>
            <a:r>
              <a:rPr lang="en-US" dirty="0" smtClean="0"/>
              <a:t>, </a:t>
            </a:r>
            <a:r>
              <a:rPr lang="is-IS" dirty="0"/>
              <a:t>Phys. Plasmas </a:t>
            </a:r>
            <a:r>
              <a:rPr lang="is-IS" b="1" dirty="0"/>
              <a:t>22</a:t>
            </a:r>
            <a:r>
              <a:rPr lang="is-IS" dirty="0"/>
              <a:t>, 072504 (2015</a:t>
            </a:r>
            <a:r>
              <a:rPr lang="is-I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21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1D theory explained well low power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967" y="4588042"/>
            <a:ext cx="7844589" cy="1098233"/>
          </a:xfrm>
        </p:spPr>
        <p:txBody>
          <a:bodyPr/>
          <a:lstStyle/>
          <a:p>
            <a:r>
              <a:rPr lang="en-US" dirty="0"/>
              <a:t>(right)  EBW power emission measurement on </a:t>
            </a:r>
            <a:r>
              <a:rPr lang="en-US" dirty="0" smtClean="0"/>
              <a:t>CDX-U</a:t>
            </a:r>
            <a:r>
              <a:rPr lang="en-US" baseline="30000" dirty="0" smtClean="0"/>
              <a:t>1</a:t>
            </a:r>
            <a:r>
              <a:rPr lang="en-US" dirty="0" smtClean="0"/>
              <a:t> (left) Comparison of power transmission efficiency and reflectivity measured by radio-reflectometer</a:t>
            </a:r>
            <a:r>
              <a:rPr lang="en-US" baseline="30000" dirty="0" smtClean="0"/>
              <a:t>2</a:t>
            </a:r>
            <a:r>
              <a:rPr lang="en-US" dirty="0" smtClean="0"/>
              <a:t>,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913" y="1363579"/>
            <a:ext cx="3123087" cy="50612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97" y="1451511"/>
            <a:ext cx="4410242" cy="3056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37" y="1523998"/>
            <a:ext cx="3901020" cy="28635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979" y="5743074"/>
            <a:ext cx="6978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B</a:t>
            </a:r>
            <a:r>
              <a:rPr lang="en-US" dirty="0"/>
              <a:t>. </a:t>
            </a:r>
            <a:r>
              <a:rPr lang="en-US" dirty="0" smtClean="0"/>
              <a:t>Jones, </a:t>
            </a:r>
            <a:r>
              <a:rPr lang="en-US" dirty="0"/>
              <a:t>et al., </a:t>
            </a:r>
            <a:r>
              <a:rPr lang="is-IS" dirty="0"/>
              <a:t>Phys. Rev. Lett. 90, 165001 (2003) </a:t>
            </a:r>
            <a:endParaRPr lang="is-IS" dirty="0" smtClean="0"/>
          </a:p>
          <a:p>
            <a:pPr marL="342900" indent="-342900">
              <a:buFontTx/>
              <a:buAutoNum type="arabicParenR"/>
            </a:pPr>
            <a:r>
              <a:rPr lang="is-IS" dirty="0" smtClean="0"/>
              <a:t>S. Shirawia, et. </a:t>
            </a:r>
            <a:r>
              <a:rPr lang="en-US" dirty="0" smtClean="0"/>
              <a:t>al., </a:t>
            </a:r>
            <a:r>
              <a:rPr lang="it-IT" dirty="0"/>
              <a:t>Rev. Sci. </a:t>
            </a:r>
            <a:r>
              <a:rPr lang="it-IT" dirty="0" err="1" smtClean="0"/>
              <a:t>Instrum</a:t>
            </a:r>
            <a:r>
              <a:rPr lang="it-IT" dirty="0"/>
              <a:t>. 74, 1453 (2003) </a:t>
            </a:r>
          </a:p>
          <a:p>
            <a:pPr marL="342900" indent="-342900">
              <a:buAutoNum type="arabicParenR"/>
            </a:pPr>
            <a:endParaRPr lang="is-I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14687" y="1714500"/>
            <a:ext cx="776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CDX-U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6137" y="1666875"/>
            <a:ext cx="6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7030A0"/>
                </a:solidFill>
              </a:rPr>
              <a:t>TST-2</a:t>
            </a:r>
            <a:endParaRPr lang="en-US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7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167" y="1339286"/>
            <a:ext cx="5334000" cy="4889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Investigation of slow wave has begun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91986"/>
            <a:ext cx="7200900" cy="5184100"/>
          </a:xfrm>
        </p:spPr>
        <p:txBody>
          <a:bodyPr/>
          <a:lstStyle/>
          <a:p>
            <a:pPr marL="11113" indent="0"/>
            <a:r>
              <a:rPr lang="en-US" dirty="0" smtClean="0"/>
              <a:t>Slow wave excitation in the low density region near the antenna structure</a:t>
            </a:r>
          </a:p>
          <a:p>
            <a:pPr marL="11113" indent="0"/>
            <a:r>
              <a:rPr lang="en-US" dirty="0"/>
              <a:t>	</a:t>
            </a:r>
            <a:r>
              <a:rPr lang="en-US" dirty="0" smtClean="0"/>
              <a:t>has very short wave length</a:t>
            </a:r>
          </a:p>
          <a:p>
            <a:pPr marL="11113" indent="0"/>
            <a:r>
              <a:rPr lang="en-US" dirty="0"/>
              <a:t>	</a:t>
            </a:r>
            <a:r>
              <a:rPr lang="en-US" dirty="0" smtClean="0"/>
              <a:t>produces nonlinear RF rectified potential</a:t>
            </a:r>
          </a:p>
          <a:p>
            <a:pPr marL="11113" indent="0"/>
            <a:r>
              <a:rPr lang="en-US" dirty="0"/>
              <a:t>	</a:t>
            </a:r>
            <a:r>
              <a:rPr lang="en-US" dirty="0" smtClean="0"/>
              <a:t>responsible for impurity regeneration</a:t>
            </a:r>
          </a:p>
          <a:p>
            <a:pPr marL="11113" indent="0"/>
            <a:endParaRPr lang="en-US" dirty="0" smtClean="0"/>
          </a:p>
          <a:p>
            <a:pPr marL="11113" indent="0"/>
            <a:r>
              <a:rPr lang="en-US" dirty="0" smtClean="0"/>
              <a:t>Work with J. Myra (Lodestar)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7"/>
          <a:stretch/>
        </p:blipFill>
        <p:spPr>
          <a:xfrm>
            <a:off x="1585913" y="4104452"/>
            <a:ext cx="3917632" cy="23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9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802" b="7849"/>
          <a:stretch/>
        </p:blipFill>
        <p:spPr>
          <a:xfrm>
            <a:off x="3768189" y="-23530"/>
            <a:ext cx="8423811" cy="70339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6576" y="365125"/>
            <a:ext cx="11144148" cy="846138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latin typeface="+mn-lt"/>
              </a:rPr>
              <a:t>Petra-M</a:t>
            </a:r>
            <a:r>
              <a:rPr lang="en-US" sz="2800" dirty="0"/>
              <a:t> (Physics Equation Translator for MFEM)</a:t>
            </a:r>
            <a:endParaRPr lang="en-US" sz="2800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13" name="Vertical Text Placeholder 12"/>
          <p:cNvSpPr>
            <a:spLocks noGrp="1"/>
          </p:cNvSpPr>
          <p:nvPr>
            <p:ph type="body" orient="vert" idx="4294967295"/>
          </p:nvPr>
        </p:nvSpPr>
        <p:spPr>
          <a:xfrm>
            <a:off x="0" y="1411008"/>
            <a:ext cx="3805238" cy="3949700"/>
          </a:xfrm>
        </p:spPr>
        <p:txBody>
          <a:bodyPr vert="horz">
            <a:normAutofit/>
          </a:bodyPr>
          <a:lstStyle/>
          <a:p>
            <a:r>
              <a:rPr lang="en-US" sz="2000" dirty="0" smtClean="0"/>
              <a:t>Scalable MFEM library</a:t>
            </a:r>
          </a:p>
          <a:p>
            <a:pPr lvl="1"/>
            <a:r>
              <a:rPr lang="en-US" sz="2000" dirty="0">
                <a:hlinkClick r:id="rId3"/>
              </a:rPr>
              <a:t>http://mfem.org/features</a:t>
            </a:r>
            <a:r>
              <a:rPr lang="en-US" sz="2000" dirty="0"/>
              <a:t> 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r>
              <a:rPr lang="en-US" sz="2000" dirty="0" smtClean="0"/>
              <a:t>Petra-M physics </a:t>
            </a:r>
          </a:p>
          <a:p>
            <a:pPr marL="0" indent="0">
              <a:buNone/>
            </a:pPr>
            <a:r>
              <a:rPr lang="en-US" sz="2000" dirty="0" smtClean="0"/>
              <a:t>     based FEM modeling interface</a:t>
            </a:r>
          </a:p>
          <a:p>
            <a:endParaRPr lang="en-US" sz="2000" dirty="0" smtClean="0"/>
          </a:p>
          <a:p>
            <a:r>
              <a:rPr lang="en-US" sz="2000" dirty="0" smtClean="0"/>
              <a:t>Workflow management using </a:t>
            </a:r>
            <a:r>
              <a:rPr lang="en-US" sz="2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err="1" smtClean="0"/>
              <a:t>Scope</a:t>
            </a:r>
            <a:endParaRPr lang="en-US" sz="2000" dirty="0" smtClean="0"/>
          </a:p>
          <a:p>
            <a:pPr lvl="1"/>
            <a:r>
              <a:rPr lang="en-US" sz="2000" dirty="0">
                <a:hlinkClick r:id="rId4"/>
              </a:rPr>
              <a:t>http://piscope.psfc.mit.edu</a:t>
            </a:r>
            <a:endParaRPr lang="en-US" sz="2000" dirty="0"/>
          </a:p>
        </p:txBody>
      </p:sp>
      <p:sp>
        <p:nvSpPr>
          <p:cNvPr id="10" name="AutoShape 2" descr="igure4632_10_03_14_16_31.gif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697" y="2120054"/>
            <a:ext cx="1295244" cy="12824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44" y="5480941"/>
            <a:ext cx="1186381" cy="11507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09263" y="6168076"/>
            <a:ext cx="3469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Image uses cold plasma in the entire domain and solved by MFEM</a:t>
            </a:r>
            <a:endParaRPr lang="en-US" sz="16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99" y="3710489"/>
            <a:ext cx="3776980" cy="3146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704" y="1015358"/>
            <a:ext cx="3044852" cy="30051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9841" y="64470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LAPD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765199" y="3959635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HFS LH DIII-D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65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6677138" y="3501834"/>
            <a:ext cx="2254372" cy="2934929"/>
            <a:chOff x="5396967" y="3147237"/>
            <a:chExt cx="2833246" cy="354064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28"/>
            <a:stretch/>
          </p:blipFill>
          <p:spPr>
            <a:xfrm>
              <a:off x="5692521" y="3147237"/>
              <a:ext cx="2537692" cy="343431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6967" y="3327365"/>
              <a:ext cx="1060705" cy="115631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833158" y="4752753"/>
              <a:ext cx="93096" cy="1274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 flipV="1">
              <a:off x="6448150" y="4488058"/>
              <a:ext cx="372979" cy="2286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426148" y="6318548"/>
              <a:ext cx="966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LH wave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996" y="237535"/>
            <a:ext cx="10515600" cy="698131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Petra-M (Physics Equation Translator for MFEM)</a:t>
            </a:r>
            <a:endParaRPr lang="en-US" sz="2800" dirty="0"/>
          </a:p>
        </p:txBody>
      </p:sp>
      <p:sp>
        <p:nvSpPr>
          <p:cNvPr id="19" name="Content Placeholder 18"/>
          <p:cNvSpPr>
            <a:spLocks noGrp="1"/>
          </p:cNvSpPr>
          <p:nvPr>
            <p:ph sz="half" idx="1"/>
          </p:nvPr>
        </p:nvSpPr>
        <p:spPr>
          <a:xfrm>
            <a:off x="290109" y="1130826"/>
            <a:ext cx="3670005" cy="259434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000" dirty="0" smtClean="0"/>
              <a:t>Geometry/Mesh</a:t>
            </a:r>
          </a:p>
          <a:p>
            <a:r>
              <a:rPr lang="en-US" sz="2000" dirty="0" smtClean="0"/>
              <a:t>Procedural geometry/mesh generation in 2D/3D</a:t>
            </a:r>
          </a:p>
          <a:p>
            <a:r>
              <a:rPr lang="en-US" sz="2000" dirty="0" smtClean="0"/>
              <a:t>NASTRAN file import</a:t>
            </a:r>
          </a:p>
          <a:p>
            <a:r>
              <a:rPr lang="en-US" sz="2000" dirty="0" smtClean="0"/>
              <a:t>Utilize GMSH/</a:t>
            </a:r>
            <a:r>
              <a:rPr lang="en-US" sz="2000" dirty="0" err="1" smtClean="0"/>
              <a:t>OpenCASECADE</a:t>
            </a:r>
            <a:r>
              <a:rPr lang="en-US" sz="2000" dirty="0" smtClean="0"/>
              <a:t> for backend</a:t>
            </a:r>
          </a:p>
          <a:p>
            <a:r>
              <a:rPr lang="en-US" sz="2000" dirty="0" smtClean="0"/>
              <a:t>On-going work to use RPI/</a:t>
            </a:r>
            <a:r>
              <a:rPr lang="en-US" sz="2000" dirty="0" err="1" smtClean="0"/>
              <a:t>Simmetrix</a:t>
            </a:r>
            <a:r>
              <a:rPr lang="en-US" sz="2000" dirty="0" smtClean="0"/>
              <a:t> mesh tools</a:t>
            </a:r>
          </a:p>
          <a:p>
            <a:pPr lvl="1"/>
            <a:endParaRPr lang="en-US" sz="2000" dirty="0"/>
          </a:p>
        </p:txBody>
      </p:sp>
      <p:sp>
        <p:nvSpPr>
          <p:cNvPr id="27" name="Content Placeholder 26"/>
          <p:cNvSpPr>
            <a:spLocks noGrp="1"/>
          </p:cNvSpPr>
          <p:nvPr>
            <p:ph sz="half" idx="2"/>
          </p:nvPr>
        </p:nvSpPr>
        <p:spPr>
          <a:xfrm>
            <a:off x="4108971" y="1086579"/>
            <a:ext cx="3848986" cy="24242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 smtClean="0"/>
              <a:t>FEM interfaces for MFEM</a:t>
            </a:r>
          </a:p>
          <a:p>
            <a:r>
              <a:rPr lang="en-US" sz="2000" dirty="0" smtClean="0"/>
              <a:t>Tightly integrated with </a:t>
            </a:r>
            <a:r>
              <a:rPr lang="en-US" sz="2000" dirty="0" err="1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000" dirty="0" err="1" smtClean="0"/>
              <a:t>Scope</a:t>
            </a:r>
            <a:r>
              <a:rPr lang="en-US" sz="2000" dirty="0" smtClean="0"/>
              <a:t> Python workbench</a:t>
            </a:r>
          </a:p>
          <a:p>
            <a:r>
              <a:rPr lang="en-US" sz="2000" dirty="0" smtClean="0"/>
              <a:t>RF Physics module </a:t>
            </a:r>
          </a:p>
          <a:p>
            <a:pPr lvl="1"/>
            <a:r>
              <a:rPr lang="en-US" sz="2000" dirty="0" smtClean="0"/>
              <a:t>1D/2D axis-symmetric/3D</a:t>
            </a:r>
          </a:p>
          <a:p>
            <a:r>
              <a:rPr lang="en-US" sz="2000" dirty="0" err="1" smtClean="0"/>
              <a:t>Weakform</a:t>
            </a:r>
            <a:r>
              <a:rPr lang="en-US" sz="2000" dirty="0" smtClean="0"/>
              <a:t> module</a:t>
            </a:r>
          </a:p>
          <a:p>
            <a:pPr lvl="1"/>
            <a:r>
              <a:rPr lang="en-US" sz="2000" dirty="0" smtClean="0"/>
              <a:t>Multiphysics coupling</a:t>
            </a:r>
          </a:p>
          <a:p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  <p:pic>
        <p:nvPicPr>
          <p:cNvPr id="20" name="Content Placeholder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5"/>
          <a:stretch/>
        </p:blipFill>
        <p:spPr>
          <a:xfrm>
            <a:off x="2598820" y="3762928"/>
            <a:ext cx="3650363" cy="174776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11800" y="5632856"/>
            <a:ext cx="1322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NSTX HHFW</a:t>
            </a:r>
            <a:endParaRPr lang="en-US" dirty="0" smtClean="0"/>
          </a:p>
          <a:p>
            <a:r>
              <a:rPr lang="en-US" dirty="0" smtClean="0"/>
              <a:t>JET ILA</a:t>
            </a:r>
            <a:endParaRPr lang="en-US" dirty="0"/>
          </a:p>
        </p:txBody>
      </p:sp>
      <p:sp>
        <p:nvSpPr>
          <p:cNvPr id="28" name="Content Placeholder 18"/>
          <p:cNvSpPr txBox="1">
            <a:spLocks/>
          </p:cNvSpPr>
          <p:nvPr/>
        </p:nvSpPr>
        <p:spPr>
          <a:xfrm>
            <a:off x="8113157" y="1140885"/>
            <a:ext cx="3967716" cy="2232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Solver/Post-processing</a:t>
            </a:r>
          </a:p>
          <a:p>
            <a:r>
              <a:rPr lang="en-US" sz="2000" dirty="0" smtClean="0"/>
              <a:t>Steady State and Time dependent solver</a:t>
            </a:r>
          </a:p>
          <a:p>
            <a:r>
              <a:rPr lang="en-US" sz="2000" dirty="0" smtClean="0"/>
              <a:t>MUMPS/</a:t>
            </a:r>
            <a:r>
              <a:rPr lang="en-US" sz="2000" dirty="0" err="1" smtClean="0"/>
              <a:t>Strumpack</a:t>
            </a:r>
            <a:r>
              <a:rPr lang="en-US" sz="2000" dirty="0" smtClean="0"/>
              <a:t> direct solver</a:t>
            </a:r>
          </a:p>
          <a:p>
            <a:r>
              <a:rPr lang="en-US" sz="2000" dirty="0" err="1" smtClean="0"/>
              <a:t>Hypre</a:t>
            </a:r>
            <a:r>
              <a:rPr lang="en-US" sz="2000" dirty="0" smtClean="0"/>
              <a:t> iterative solvers</a:t>
            </a:r>
          </a:p>
          <a:p>
            <a:r>
              <a:rPr lang="en-US" sz="2000" dirty="0" smtClean="0"/>
              <a:t>Visualization on </a:t>
            </a:r>
            <a:r>
              <a:rPr lang="en-US" sz="2000" dirty="0" err="1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000" dirty="0" err="1" smtClean="0"/>
              <a:t>Scope</a:t>
            </a:r>
            <a:endParaRPr lang="en-US" sz="2000" dirty="0" smtClean="0"/>
          </a:p>
          <a:p>
            <a:pPr lvl="1"/>
            <a:endParaRPr lang="en-US" sz="2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0222" t="14606" r="23611" b="15194"/>
          <a:stretch/>
        </p:blipFill>
        <p:spPr>
          <a:xfrm>
            <a:off x="4630014" y="3995519"/>
            <a:ext cx="1648582" cy="23535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6" y="3866146"/>
            <a:ext cx="2104712" cy="18971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66" y="5603171"/>
            <a:ext cx="696712" cy="696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r="4140"/>
          <a:stretch/>
        </p:blipFill>
        <p:spPr>
          <a:xfrm>
            <a:off x="9214146" y="3609473"/>
            <a:ext cx="2753264" cy="26462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44463" y="5983705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3D HHFW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5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5284" y="128311"/>
            <a:ext cx="6431279" cy="854075"/>
          </a:xfrm>
        </p:spPr>
        <p:txBody>
          <a:bodyPr>
            <a:normAutofit/>
          </a:bodyPr>
          <a:lstStyle/>
          <a:p>
            <a:r>
              <a:rPr lang="en-US" dirty="0" smtClean="0"/>
              <a:t>How to stitch to two regions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22520" y="1463040"/>
            <a:ext cx="6431280" cy="4713923"/>
          </a:xfrm>
        </p:spPr>
        <p:txBody>
          <a:bodyPr/>
          <a:lstStyle/>
          <a:p>
            <a:r>
              <a:rPr lang="en-US" dirty="0" smtClean="0"/>
              <a:t>Let’s follow the power flow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lvl="1"/>
            <a:r>
              <a:rPr lang="en-US" dirty="0" smtClean="0"/>
              <a:t>Antenna current  inject the RF power to SOL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2" r="36937"/>
          <a:stretch/>
        </p:blipFill>
        <p:spPr>
          <a:xfrm>
            <a:off x="1104899" y="1219200"/>
            <a:ext cx="3817621" cy="5235873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3717724" y="3200527"/>
            <a:ext cx="569795" cy="3927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32"/>
          <a:stretch/>
        </p:blipFill>
        <p:spPr>
          <a:xfrm>
            <a:off x="1424350" y="1260496"/>
            <a:ext cx="2621869" cy="511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3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2" r="36937"/>
          <a:stretch/>
        </p:blipFill>
        <p:spPr>
          <a:xfrm>
            <a:off x="1104899" y="1219200"/>
            <a:ext cx="3817621" cy="52358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32"/>
          <a:stretch/>
        </p:blipFill>
        <p:spPr>
          <a:xfrm>
            <a:off x="1424350" y="1260496"/>
            <a:ext cx="2621869" cy="511329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22520" y="1463040"/>
            <a:ext cx="6431280" cy="4713923"/>
          </a:xfrm>
        </p:spPr>
        <p:txBody>
          <a:bodyPr/>
          <a:lstStyle/>
          <a:p>
            <a:r>
              <a:rPr lang="en-US" dirty="0" smtClean="0"/>
              <a:t>Let’s follow power flow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lvl="1"/>
            <a:r>
              <a:rPr lang="en-US" dirty="0" smtClean="0"/>
              <a:t>Antenna current  inject the RF power to SOL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The RF power goes through the SOL and across the connecting boundary </a:t>
            </a:r>
            <a:r>
              <a:rPr lang="en-US" dirty="0"/>
              <a:t>to enter the core</a:t>
            </a:r>
          </a:p>
          <a:p>
            <a:pPr lvl="1"/>
            <a:endParaRPr lang="en-US" dirty="0"/>
          </a:p>
        </p:txBody>
      </p:sp>
      <p:sp>
        <p:nvSpPr>
          <p:cNvPr id="6" name="Left Arrow 5"/>
          <p:cNvSpPr/>
          <p:nvPr/>
        </p:nvSpPr>
        <p:spPr>
          <a:xfrm>
            <a:off x="3042919" y="3129120"/>
            <a:ext cx="609601" cy="4265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3343550">
            <a:off x="2227666" y="4692253"/>
            <a:ext cx="609601" cy="42656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18320834">
            <a:off x="2326639" y="1757520"/>
            <a:ext cx="609601" cy="4265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stitch to two regions</a:t>
            </a:r>
            <a:r>
              <a:rPr lang="mr-IN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73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2" r="36937"/>
          <a:stretch/>
        </p:blipFill>
        <p:spPr>
          <a:xfrm>
            <a:off x="1104899" y="1219200"/>
            <a:ext cx="3817621" cy="52358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32"/>
          <a:stretch/>
        </p:blipFill>
        <p:spPr>
          <a:xfrm>
            <a:off x="1424350" y="1260496"/>
            <a:ext cx="2621869" cy="511329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22520" y="1463040"/>
            <a:ext cx="6431280" cy="4713923"/>
          </a:xfrm>
        </p:spPr>
        <p:txBody>
          <a:bodyPr/>
          <a:lstStyle/>
          <a:p>
            <a:r>
              <a:rPr lang="en-US" dirty="0" smtClean="0"/>
              <a:t>Let’s follow power flow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lvl="1"/>
            <a:r>
              <a:rPr lang="en-US" dirty="0" smtClean="0"/>
              <a:t>Antenna current  inject the RF power to SOL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The RF power goes through the SOL and across the connecting boundary to enter the core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power not being absorbed comes out to SOL</a:t>
            </a:r>
            <a:endParaRPr lang="en-US" dirty="0"/>
          </a:p>
        </p:txBody>
      </p:sp>
      <p:sp>
        <p:nvSpPr>
          <p:cNvPr id="6" name="Left Arrow 5"/>
          <p:cNvSpPr/>
          <p:nvPr/>
        </p:nvSpPr>
        <p:spPr>
          <a:xfrm rot="10800000">
            <a:off x="3042919" y="3129120"/>
            <a:ext cx="609601" cy="4265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13687852">
            <a:off x="2291166" y="4692253"/>
            <a:ext cx="609601" cy="42656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7591669">
            <a:off x="2352039" y="1757520"/>
            <a:ext cx="609601" cy="4265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1442717" y="3227413"/>
            <a:ext cx="609601" cy="4265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stitch to two regions</a:t>
            </a:r>
            <a:r>
              <a:rPr lang="mr-IN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03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2" r="36937"/>
          <a:stretch/>
        </p:blipFill>
        <p:spPr>
          <a:xfrm>
            <a:off x="1104899" y="1219200"/>
            <a:ext cx="3817621" cy="52358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32"/>
          <a:stretch/>
        </p:blipFill>
        <p:spPr>
          <a:xfrm>
            <a:off x="1424350" y="1260496"/>
            <a:ext cx="2621869" cy="511329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22520" y="1463040"/>
            <a:ext cx="6431280" cy="4713923"/>
          </a:xfrm>
        </p:spPr>
        <p:txBody>
          <a:bodyPr>
            <a:normAutofit/>
          </a:bodyPr>
          <a:lstStyle/>
          <a:p>
            <a:r>
              <a:rPr lang="en-US" dirty="0" smtClean="0"/>
              <a:t>Let’s follow power flow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lvl="1"/>
            <a:r>
              <a:rPr lang="en-US" dirty="0" smtClean="0"/>
              <a:t>Antenna current  inject the RF power to SOL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The RF power goes through the SOL and across the connecting boundary to enter the core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power not being absorbed comes out to SOL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The power is sent back to core or to the transmitter</a:t>
            </a:r>
            <a:endParaRPr lang="en-US" dirty="0"/>
          </a:p>
        </p:txBody>
      </p:sp>
      <p:sp>
        <p:nvSpPr>
          <p:cNvPr id="6" name="Left Arrow 5"/>
          <p:cNvSpPr/>
          <p:nvPr/>
        </p:nvSpPr>
        <p:spPr>
          <a:xfrm rot="10800000">
            <a:off x="3921931" y="3166453"/>
            <a:ext cx="609601" cy="4265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3916337">
            <a:off x="2227666" y="4514453"/>
            <a:ext cx="609601" cy="42656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17979518">
            <a:off x="2326639" y="1986120"/>
            <a:ext cx="609601" cy="4265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rot="10800000">
            <a:off x="1468117" y="3227413"/>
            <a:ext cx="609601" cy="4265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3054349" y="3112106"/>
            <a:ext cx="609601" cy="4265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stitch to two regions</a:t>
            </a:r>
            <a:r>
              <a:rPr lang="mr-IN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64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Leading-class </a:t>
            </a:r>
            <a:r>
              <a:rPr lang="en-US" sz="2800" dirty="0" smtClean="0"/>
              <a:t>computing facilities allow </a:t>
            </a:r>
            <a:r>
              <a:rPr lang="en-US" sz="2800" dirty="0"/>
              <a:t>for </a:t>
            </a:r>
            <a:r>
              <a:rPr lang="en-US" sz="2800" dirty="0" smtClean="0"/>
              <a:t>RF </a:t>
            </a:r>
            <a:r>
              <a:rPr lang="en-US" sz="2800" dirty="0"/>
              <a:t>wave physics </a:t>
            </a:r>
            <a:r>
              <a:rPr lang="en-US" sz="2800" dirty="0" smtClean="0"/>
              <a:t>simulations in </a:t>
            </a:r>
            <a:r>
              <a:rPr lang="en-US" sz="2800" dirty="0"/>
              <a:t>core and edge regions with great </a:t>
            </a:r>
            <a:r>
              <a:rPr lang="en-US" sz="2800" dirty="0" smtClean="0"/>
              <a:t>detail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573" y="4277032"/>
            <a:ext cx="10982633" cy="2005782"/>
          </a:xfrm>
        </p:spPr>
        <p:txBody>
          <a:bodyPr>
            <a:noAutofit/>
          </a:bodyPr>
          <a:lstStyle/>
          <a:p>
            <a:pPr marL="9525" indent="0"/>
            <a:r>
              <a:rPr lang="en-US" sz="1600" dirty="0" smtClean="0"/>
              <a:t>RF wave propagation and absorption including linear and non-linear effects</a:t>
            </a:r>
          </a:p>
          <a:p>
            <a:pPr marL="695314" lvl="2" indent="-285750"/>
            <a:r>
              <a:rPr lang="en-US" dirty="0" smtClean="0"/>
              <a:t>Full wave spectral code simulations of  core LH and IC waves</a:t>
            </a:r>
            <a:endParaRPr lang="en-US" dirty="0"/>
          </a:p>
          <a:p>
            <a:pPr marL="695314" lvl="2" indent="-285750"/>
            <a:r>
              <a:rPr lang="en-US" dirty="0" smtClean="0"/>
              <a:t>FDTD (finite difference time domain) simulation of ICRF antenna on C-Mod</a:t>
            </a:r>
          </a:p>
          <a:p>
            <a:pPr marL="9525" indent="0"/>
            <a:r>
              <a:rPr lang="en-US" sz="1600" dirty="0" smtClean="0"/>
              <a:t>These models are now being able to couple RF non-linear effects such as modification of velocity distribution function and RF sheath rectified potential.</a:t>
            </a:r>
          </a:p>
          <a:p>
            <a:pPr marL="9525" indent="0">
              <a:lnSpc>
                <a:spcPct val="15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However, core and edge regions are modeled separately</a:t>
            </a:r>
            <a:r>
              <a:rPr lang="is-IS" sz="1600" dirty="0" smtClean="0">
                <a:solidFill>
                  <a:srgbClr val="FF0000"/>
                </a:solidFill>
              </a:rPr>
              <a:t>…</a:t>
            </a:r>
            <a:endParaRPr lang="en-US" sz="1600" dirty="0" smtClean="0"/>
          </a:p>
        </p:txBody>
      </p:sp>
      <p:pic>
        <p:nvPicPr>
          <p:cNvPr id="4" name="image14.png"/>
          <p:cNvPicPr/>
          <p:nvPr/>
        </p:nvPicPr>
        <p:blipFill rotWithShape="1">
          <a:blip r:embed="rId3"/>
          <a:srcRect l="21772"/>
          <a:stretch/>
        </p:blipFill>
        <p:spPr>
          <a:xfrm>
            <a:off x="609601" y="1649037"/>
            <a:ext cx="5044163" cy="2278819"/>
          </a:xfrm>
          <a:prstGeom prst="rect">
            <a:avLst/>
          </a:prstGeom>
          <a:ln/>
        </p:spPr>
      </p:pic>
      <p:pic>
        <p:nvPicPr>
          <p:cNvPr id="5" name="image10.png"/>
          <p:cNvPicPr/>
          <p:nvPr/>
        </p:nvPicPr>
        <p:blipFill rotWithShape="1">
          <a:blip r:embed="rId4"/>
          <a:srcRect l="57250"/>
          <a:stretch/>
        </p:blipFill>
        <p:spPr>
          <a:xfrm>
            <a:off x="5604386" y="1486804"/>
            <a:ext cx="3098584" cy="2412474"/>
          </a:xfrm>
          <a:prstGeom prst="rect">
            <a:avLst/>
          </a:prstGeom>
          <a:ln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t="13630" r="31085" b="15846"/>
          <a:stretch/>
        </p:blipFill>
        <p:spPr bwMode="auto">
          <a:xfrm>
            <a:off x="374839" y="1464571"/>
            <a:ext cx="1732419" cy="246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95440" y="1466474"/>
            <a:ext cx="156966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TORLH</a:t>
            </a:r>
          </a:p>
          <a:p>
            <a:r>
              <a:rPr lang="en-US" sz="1400" b="1" dirty="0"/>
              <a:t>~ 1-10k CPU Hours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685595" y="1650151"/>
            <a:ext cx="3344173" cy="2188173"/>
            <a:chOff x="7025365" y="4124517"/>
            <a:chExt cx="3344173" cy="2188173"/>
          </a:xfrm>
        </p:grpSpPr>
        <p:pic>
          <p:nvPicPr>
            <p:cNvPr id="6" name="image06.png"/>
            <p:cNvPicPr/>
            <p:nvPr/>
          </p:nvPicPr>
          <p:blipFill rotWithShape="1">
            <a:blip r:embed="rId6"/>
            <a:srcRect l="55410" t="9782"/>
            <a:stretch/>
          </p:blipFill>
          <p:spPr>
            <a:xfrm>
              <a:off x="7270953" y="4124517"/>
              <a:ext cx="3098585" cy="2188173"/>
            </a:xfrm>
            <a:prstGeom prst="rect">
              <a:avLst/>
            </a:prstGeom>
            <a:ln/>
          </p:spPr>
        </p:pic>
        <p:sp>
          <p:nvSpPr>
            <p:cNvPr id="9" name="Rectangle 8"/>
            <p:cNvSpPr/>
            <p:nvPr/>
          </p:nvSpPr>
          <p:spPr>
            <a:xfrm>
              <a:off x="7025365" y="4514718"/>
              <a:ext cx="782302" cy="6005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30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1" y="1676401"/>
            <a:ext cx="5201414" cy="433175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 descr="figure18958_10_13_14_31_20.pdf"/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2"/>
          <a:stretch/>
        </p:blipFill>
        <p:spPr>
          <a:xfrm>
            <a:off x="6105832" y="3392203"/>
            <a:ext cx="5687028" cy="2868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213" y="274638"/>
            <a:ext cx="11533239" cy="728876"/>
          </a:xfrm>
        </p:spPr>
        <p:txBody>
          <a:bodyPr>
            <a:noAutofit/>
          </a:bodyPr>
          <a:lstStyle/>
          <a:p>
            <a:r>
              <a:rPr lang="en-US" altLang="ja-JP" sz="2800" dirty="0"/>
              <a:t>The reconstructed solution is very similar to a standalone TORIC simulation.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036314" y="1222616"/>
            <a:ext cx="64444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8038" lvl="2" indent="-285750">
              <a:buFont typeface="Arial"/>
              <a:buChar char="•"/>
            </a:pPr>
            <a:r>
              <a:rPr lang="en-US" dirty="0">
                <a:latin typeface=""/>
              </a:rPr>
              <a:t>In the core region, the superimposed solution (left) agrees well with the core solution of TORIC stand alone simulation (right) providing verification of the method.</a:t>
            </a:r>
          </a:p>
          <a:p>
            <a:pPr marL="808038" lvl="2" indent="-285750">
              <a:buFont typeface="Arial"/>
              <a:buChar char="•"/>
            </a:pPr>
            <a:r>
              <a:rPr lang="en-US" dirty="0">
                <a:latin typeface=""/>
                <a:cs typeface=""/>
              </a:rPr>
              <a:t>There is only vacuum outside LCF</a:t>
            </a:r>
            <a:r>
              <a:rPr lang="en-US" dirty="0" smtClean="0">
                <a:latin typeface=""/>
                <a:cs typeface=""/>
              </a:rPr>
              <a:t>.</a:t>
            </a:r>
            <a:endParaRPr lang="en-US" dirty="0">
              <a:latin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12672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1" y="1676401"/>
            <a:ext cx="5201414" cy="433175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 descr="figure18958_10_13_14_31_20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2"/>
          <a:stretch/>
        </p:blipFill>
        <p:spPr>
          <a:xfrm>
            <a:off x="6105832" y="3392203"/>
            <a:ext cx="5687028" cy="2868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213" y="274638"/>
            <a:ext cx="11533239" cy="728876"/>
          </a:xfrm>
        </p:spPr>
        <p:txBody>
          <a:bodyPr>
            <a:noAutofit/>
          </a:bodyPr>
          <a:lstStyle/>
          <a:p>
            <a:r>
              <a:rPr lang="en-US" altLang="ja-JP" sz="2800" dirty="0"/>
              <a:t>The reconstructed solution is very similar to a standalone TORIC simulation.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036314" y="1222616"/>
            <a:ext cx="64444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8038" lvl="2" indent="-285750">
              <a:buFont typeface="Arial"/>
              <a:buChar char="•"/>
            </a:pPr>
            <a:r>
              <a:rPr lang="en-US" dirty="0">
                <a:latin typeface=""/>
              </a:rPr>
              <a:t>In the core region, the superimposed solution (left) agrees well with the core solution of TORIC stand alone simulation (right) providing verification of the method.</a:t>
            </a:r>
          </a:p>
          <a:p>
            <a:pPr marL="808038" lvl="2" indent="-285750">
              <a:buFont typeface="Arial"/>
              <a:buChar char="•"/>
            </a:pPr>
            <a:r>
              <a:rPr lang="en-US" dirty="0">
                <a:latin typeface=""/>
                <a:cs typeface=""/>
              </a:rPr>
              <a:t>There is only vacuum outside LCF.</a:t>
            </a:r>
          </a:p>
          <a:p>
            <a:pPr marL="808038" lvl="2" indent="-285750">
              <a:buFont typeface="Arial"/>
              <a:buChar char="•"/>
            </a:pPr>
            <a:r>
              <a:rPr lang="en-US" dirty="0">
                <a:latin typeface=""/>
                <a:cs typeface=""/>
              </a:rPr>
              <a:t>Mode amplitude of superimposed solution (</a:t>
            </a:r>
            <a:r>
              <a:rPr lang="en-US" dirty="0">
                <a:solidFill>
                  <a:srgbClr val="0070C0"/>
                </a:solidFill>
                <a:latin typeface=""/>
                <a:cs typeface=""/>
              </a:rPr>
              <a:t>blue</a:t>
            </a:r>
            <a:r>
              <a:rPr lang="en-US" dirty="0">
                <a:latin typeface=""/>
                <a:cs typeface=""/>
              </a:rPr>
              <a:t>) spread wider than the antenna excitation amplitude (</a:t>
            </a:r>
            <a:r>
              <a:rPr lang="en-US" dirty="0">
                <a:solidFill>
                  <a:srgbClr val="FF0000"/>
                </a:solidFill>
                <a:latin typeface=""/>
                <a:cs typeface=""/>
              </a:rPr>
              <a:t>red</a:t>
            </a:r>
            <a:r>
              <a:rPr lang="en-US" dirty="0">
                <a:latin typeface=""/>
                <a:cs typeface="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98181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 smtClean="0"/>
              <a:t>…</a:t>
            </a:r>
            <a:r>
              <a:rPr lang="en-US" dirty="0"/>
              <a:t>a</a:t>
            </a:r>
            <a:r>
              <a:rPr lang="en-US" dirty="0" smtClean="0"/>
              <a:t>nd even at high power to some extent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1813" y="4924926"/>
            <a:ext cx="6801852" cy="1194486"/>
          </a:xfrm>
        </p:spPr>
        <p:txBody>
          <a:bodyPr/>
          <a:lstStyle/>
          <a:p>
            <a:pPr marL="233363" indent="4763"/>
            <a:r>
              <a:rPr lang="en-US" dirty="0" smtClean="0"/>
              <a:t>Reverse process was used to heat ST plasma, showing the core heating when the triplet with </a:t>
            </a:r>
            <a:r>
              <a:rPr lang="en-US" smtClean="0"/>
              <a:t>is suitable.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6" y="1226691"/>
            <a:ext cx="4331370" cy="50249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338" y="1311788"/>
            <a:ext cx="4790692" cy="35409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02915" y="6015789"/>
            <a:ext cx="5089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</a:t>
            </a:r>
            <a:r>
              <a:rPr lang="en-US" dirty="0" err="1" smtClean="0"/>
              <a:t>Shirawa</a:t>
            </a:r>
            <a:r>
              <a:rPr lang="en-US" dirty="0" smtClean="0"/>
              <a:t>, et. al., </a:t>
            </a:r>
            <a:r>
              <a:rPr lang="is-IS" dirty="0"/>
              <a:t>Phys. Rev. Lett. 96, 185003 (2006)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4363" y="1185863"/>
            <a:ext cx="6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7030A0"/>
                </a:solidFill>
              </a:rPr>
              <a:t>TST-2</a:t>
            </a:r>
            <a:endParaRPr lang="en-US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471" y="221226"/>
            <a:ext cx="11739716" cy="78007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Our HIS formulation extends </a:t>
            </a:r>
            <a:r>
              <a:rPr lang="en-US" sz="3200" dirty="0"/>
              <a:t>to 3D </a:t>
            </a:r>
            <a:r>
              <a:rPr lang="en-US" sz="3200" dirty="0" smtClean="0"/>
              <a:t>naturally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921" y="1257733"/>
            <a:ext cx="6439056" cy="4612125"/>
          </a:xfrm>
        </p:spPr>
        <p:txBody>
          <a:bodyPr>
            <a:noAutofit/>
          </a:bodyPr>
          <a:lstStyle/>
          <a:p>
            <a:pPr marL="11113" indent="0"/>
            <a:r>
              <a:rPr lang="en-US" sz="2000" dirty="0"/>
              <a:t>However, </a:t>
            </a:r>
            <a:r>
              <a:rPr lang="en-US" sz="2000" dirty="0">
                <a:solidFill>
                  <a:srgbClr val="FF0000"/>
                </a:solidFill>
              </a:rPr>
              <a:t>significantly larger resources are required 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11113" indent="0"/>
            <a:endParaRPr lang="en-US" sz="2000" dirty="0"/>
          </a:p>
          <a:p>
            <a:pPr marL="11113" indent="0"/>
            <a:r>
              <a:rPr lang="en-US" sz="2000" dirty="0" smtClean="0"/>
              <a:t>Geometry made by revolving previous </a:t>
            </a:r>
            <a:r>
              <a:rPr lang="en-US" sz="2000" dirty="0" err="1" smtClean="0"/>
              <a:t>poloidal</a:t>
            </a:r>
            <a:r>
              <a:rPr lang="en-US" sz="2000" dirty="0" smtClean="0"/>
              <a:t> cross section. </a:t>
            </a:r>
          </a:p>
          <a:p>
            <a:pPr marL="754052" lvl="2" indent="-342900"/>
            <a:r>
              <a:rPr lang="en-US" dirty="0" smtClean="0"/>
              <a:t>60 </a:t>
            </a:r>
            <a:r>
              <a:rPr lang="en-US" dirty="0" err="1" smtClean="0"/>
              <a:t>deg</a:t>
            </a:r>
            <a:r>
              <a:rPr lang="en-US" dirty="0" smtClean="0"/>
              <a:t> vessel section</a:t>
            </a:r>
          </a:p>
          <a:p>
            <a:pPr marL="754052" lvl="2" indent="-342900"/>
            <a:r>
              <a:rPr lang="en-US" dirty="0" smtClean="0"/>
              <a:t>two strap antenna</a:t>
            </a:r>
          </a:p>
          <a:p>
            <a:pPr marL="754052" lvl="2" indent="-342900"/>
            <a:endParaRPr lang="en-US" sz="2000" dirty="0" smtClean="0"/>
          </a:p>
          <a:p>
            <a:pPr marL="11113" lvl="1" indent="0">
              <a:buNone/>
            </a:pPr>
            <a:r>
              <a:rPr lang="en-US" sz="2000" dirty="0" smtClean="0"/>
              <a:t>Even a FE mesh, which is fine enough to resolve only the relatively long wavelength fast waves, yields </a:t>
            </a:r>
            <a:r>
              <a:rPr lang="en-US" sz="2000" dirty="0"/>
              <a:t>a linear problem with </a:t>
            </a:r>
            <a:r>
              <a:rPr lang="en-US" sz="2000" dirty="0" smtClean="0"/>
              <a:t>~5 </a:t>
            </a:r>
            <a:r>
              <a:rPr lang="en-US" sz="2000" dirty="0"/>
              <a:t>M </a:t>
            </a:r>
            <a:r>
              <a:rPr lang="en-US" sz="2000" dirty="0" err="1"/>
              <a:t>DoF</a:t>
            </a:r>
            <a:r>
              <a:rPr lang="en-US" sz="2000" dirty="0" smtClean="0"/>
              <a:t>.</a:t>
            </a:r>
          </a:p>
          <a:p>
            <a:pPr marL="11113" lvl="1" indent="0">
              <a:buNone/>
            </a:pPr>
            <a:endParaRPr lang="en-US" sz="2000" dirty="0" smtClean="0"/>
          </a:p>
          <a:p>
            <a:pPr marL="11113" lvl="1" indent="0">
              <a:buNone/>
            </a:pPr>
            <a:r>
              <a:rPr lang="en-US" sz="2000" dirty="0" smtClean="0"/>
              <a:t>Expecting 30 M  </a:t>
            </a:r>
            <a:r>
              <a:rPr lang="en-US" sz="2000" dirty="0" smtClean="0">
                <a:sym typeface="Wingdings"/>
              </a:rPr>
              <a:t></a:t>
            </a:r>
            <a:r>
              <a:rPr lang="en-US" sz="2000" dirty="0" smtClean="0"/>
              <a:t> 100 M </a:t>
            </a:r>
            <a:r>
              <a:rPr lang="en-US" sz="2000" dirty="0" err="1" smtClean="0"/>
              <a:t>DoF</a:t>
            </a:r>
            <a:r>
              <a:rPr lang="en-US" sz="2000" dirty="0" smtClean="0"/>
              <a:t> for resolving slow waves.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328417" y="6338194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1342 x 2 solutions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3"/>
          <a:stretch/>
        </p:blipFill>
        <p:spPr>
          <a:xfrm>
            <a:off x="7470582" y="1125360"/>
            <a:ext cx="3671935" cy="5224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96500" y="5765800"/>
            <a:ext cx="1624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current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0096500" y="4051300"/>
            <a:ext cx="317500" cy="17145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39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a question remains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211" y="5470358"/>
            <a:ext cx="6015789" cy="84156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power reflection is always low 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3" y="1212403"/>
            <a:ext cx="4331370" cy="50249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48" y="1457792"/>
            <a:ext cx="4459705" cy="37238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02915" y="6015789"/>
            <a:ext cx="5089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</a:t>
            </a:r>
            <a:r>
              <a:rPr lang="en-US" dirty="0" err="1" smtClean="0"/>
              <a:t>Shirawa</a:t>
            </a:r>
            <a:r>
              <a:rPr lang="en-US" dirty="0" smtClean="0"/>
              <a:t>, et. al., </a:t>
            </a:r>
            <a:r>
              <a:rPr lang="is-IS" dirty="0"/>
              <a:t>Phys. Rev. Lett. 96, 185003 (2006)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336" y="1109663"/>
            <a:ext cx="6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7030A0"/>
                </a:solidFill>
              </a:rPr>
              <a:t>TST-2</a:t>
            </a:r>
            <a:endParaRPr lang="en-US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1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558" y="117682"/>
            <a:ext cx="11261558" cy="862864"/>
          </a:xfrm>
        </p:spPr>
        <p:txBody>
          <a:bodyPr>
            <a:normAutofit fontScale="90000"/>
          </a:bodyPr>
          <a:lstStyle/>
          <a:p>
            <a:pPr marL="15875" indent="0"/>
            <a:r>
              <a:rPr lang="en-US" dirty="0"/>
              <a:t>A key to understand and improve the RF actuators is to model parasitic losses and associated adverse effects on </a:t>
            </a:r>
            <a:r>
              <a:rPr lang="en-US" dirty="0" smtClean="0"/>
              <a:t>plasmas</a:t>
            </a:r>
            <a:r>
              <a:rPr lang="en-US" dirty="0"/>
              <a:t> </a:t>
            </a:r>
            <a:r>
              <a:rPr lang="en-US" dirty="0" smtClean="0"/>
              <a:t>accurately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664596"/>
            <a:ext cx="7058526" cy="4233007"/>
          </a:xfrm>
        </p:spPr>
        <p:txBody>
          <a:bodyPr/>
          <a:lstStyle/>
          <a:p>
            <a:pPr marL="15875" indent="0"/>
            <a:endParaRPr lang="en-US" sz="2000" dirty="0" smtClean="0"/>
          </a:p>
          <a:p>
            <a:pPr marL="15875" indent="0"/>
            <a:r>
              <a:rPr lang="en-US" sz="2000" dirty="0" smtClean="0"/>
              <a:t>Common issue on many RF experiments</a:t>
            </a:r>
          </a:p>
          <a:p>
            <a:pPr marL="866762" lvl="1" indent="-342900">
              <a:buFont typeface="Arial" charset="0"/>
              <a:buChar char="•"/>
            </a:pPr>
            <a:r>
              <a:rPr lang="en-US" sz="1600" dirty="0"/>
              <a:t>ICRF : </a:t>
            </a:r>
            <a:r>
              <a:rPr lang="en-US" sz="1600" dirty="0" err="1"/>
              <a:t>Alcator</a:t>
            </a:r>
            <a:r>
              <a:rPr lang="en-US" sz="1600" dirty="0"/>
              <a:t> </a:t>
            </a:r>
            <a:r>
              <a:rPr lang="en-US" sz="1600" dirty="0" smtClean="0"/>
              <a:t>C-Mod, </a:t>
            </a:r>
            <a:r>
              <a:rPr lang="en-US" sz="1600" dirty="0"/>
              <a:t>ASDEX, JET…</a:t>
            </a:r>
          </a:p>
          <a:p>
            <a:pPr marL="866762" lvl="1" indent="-342900">
              <a:buFont typeface="Arial" charset="0"/>
              <a:buChar char="•"/>
            </a:pPr>
            <a:r>
              <a:rPr lang="en-US" sz="1600" dirty="0"/>
              <a:t>	LH : </a:t>
            </a:r>
            <a:r>
              <a:rPr lang="en-US" sz="1600" dirty="0" err="1"/>
              <a:t>Alcator</a:t>
            </a:r>
            <a:r>
              <a:rPr lang="en-US" sz="1600" dirty="0"/>
              <a:t> </a:t>
            </a:r>
            <a:r>
              <a:rPr lang="en-US" sz="1600" dirty="0" smtClean="0"/>
              <a:t>C-Mod, </a:t>
            </a:r>
            <a:r>
              <a:rPr lang="en-US" sz="1600" dirty="0"/>
              <a:t>FTU, EAST, Toru Supra…</a:t>
            </a:r>
          </a:p>
          <a:p>
            <a:pPr marL="866762" lvl="1" indent="-342900">
              <a:buFont typeface="Arial" charset="0"/>
              <a:buChar char="•"/>
            </a:pPr>
            <a:r>
              <a:rPr lang="en-US" sz="1600" dirty="0"/>
              <a:t>	HHFW : </a:t>
            </a:r>
            <a:r>
              <a:rPr lang="en-US" sz="1600" dirty="0" smtClean="0"/>
              <a:t>NSTX</a:t>
            </a:r>
            <a:endParaRPr lang="en-US" dirty="0"/>
          </a:p>
          <a:p>
            <a:pPr marL="15875" lvl="1" indent="0">
              <a:buNone/>
            </a:pPr>
            <a:endParaRPr lang="en-US" dirty="0"/>
          </a:p>
          <a:p>
            <a:pPr marL="15875" indent="0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501768" y="525969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en-US" dirty="0"/>
              <a:t>G. M. Wallace, et al., </a:t>
            </a:r>
            <a:r>
              <a:rPr lang="is-IS" dirty="0"/>
              <a:t>Phys. Plasmas </a:t>
            </a:r>
            <a:r>
              <a:rPr lang="is-IS" b="1" dirty="0"/>
              <a:t>17</a:t>
            </a:r>
            <a:r>
              <a:rPr lang="is-IS" dirty="0"/>
              <a:t>, 082502 (2010)</a:t>
            </a:r>
          </a:p>
          <a:p>
            <a:pPr marL="342900" indent="-342900">
              <a:buFontTx/>
              <a:buAutoNum type="arabicParenR"/>
            </a:pPr>
            <a:r>
              <a:rPr lang="en-US" dirty="0"/>
              <a:t>S. </a:t>
            </a:r>
            <a:r>
              <a:rPr lang="en-US" dirty="0" err="1"/>
              <a:t>Shiraiwa</a:t>
            </a:r>
            <a:r>
              <a:rPr lang="en-US" dirty="0"/>
              <a:t>, Physics of Plasmas 080705 </a:t>
            </a:r>
            <a:r>
              <a:rPr lang="en-US" b="1" dirty="0"/>
              <a:t>18</a:t>
            </a:r>
            <a:r>
              <a:rPr lang="en-US" dirty="0"/>
              <a:t> (2011)</a:t>
            </a:r>
          </a:p>
          <a:p>
            <a:pPr marL="342900" indent="-342900">
              <a:buFontTx/>
              <a:buAutoNum type="arabicParenR"/>
            </a:pPr>
            <a:r>
              <a:rPr lang="en-US" dirty="0"/>
              <a:t>I. Faust, Ph. D thesis</a:t>
            </a:r>
            <a:endParaRPr lang="is-IS" dirty="0"/>
          </a:p>
          <a:p>
            <a:pPr marL="342900" indent="-342900">
              <a:buFontTx/>
              <a:buAutoNum type="arabicParenR"/>
            </a:pPr>
            <a:r>
              <a:rPr lang="en-US" dirty="0" smtClean="0"/>
              <a:t>R</a:t>
            </a:r>
            <a:r>
              <a:rPr lang="en-US" dirty="0"/>
              <a:t>. J. Perkins, et al., </a:t>
            </a:r>
            <a:r>
              <a:rPr lang="is-IS" dirty="0"/>
              <a:t>Phys. Plasmas </a:t>
            </a:r>
            <a:r>
              <a:rPr lang="is-IS" b="1" dirty="0"/>
              <a:t>22</a:t>
            </a:r>
            <a:r>
              <a:rPr lang="is-IS" dirty="0"/>
              <a:t>, 042506 (2015)  </a:t>
            </a:r>
          </a:p>
        </p:txBody>
      </p:sp>
      <p:pic>
        <p:nvPicPr>
          <p:cNvPr id="10" name="Picture 8" descr="PRL_Fig1_Cam_4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2" b="8678"/>
          <a:stretch>
            <a:fillRect/>
          </a:stretch>
        </p:blipFill>
        <p:spPr bwMode="auto">
          <a:xfrm>
            <a:off x="7646169" y="1562582"/>
            <a:ext cx="3645212" cy="351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96794" y="1094995"/>
            <a:ext cx="675869" cy="369332"/>
          </a:xfrm>
          <a:prstGeom prst="rect">
            <a:avLst/>
          </a:prstGeom>
          <a:solidFill>
            <a:srgbClr val="CCFFCC">
              <a:alpha val="5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NSTX</a:t>
            </a:r>
            <a:endParaRPr lang="en-US" baseline="30000" dirty="0"/>
          </a:p>
        </p:txBody>
      </p:sp>
      <p:grpSp>
        <p:nvGrpSpPr>
          <p:cNvPr id="7" name="Group 6"/>
          <p:cNvGrpSpPr/>
          <p:nvPr/>
        </p:nvGrpSpPr>
        <p:grpSpPr>
          <a:xfrm>
            <a:off x="1514475" y="1300163"/>
            <a:ext cx="4264693" cy="3777024"/>
            <a:chOff x="3649041" y="3979173"/>
            <a:chExt cx="3245452" cy="2909054"/>
          </a:xfrm>
        </p:grpSpPr>
        <p:pic>
          <p:nvPicPr>
            <p:cNvPr id="8" name="Picture 7" descr="hxr_vs_nebar_08_no_SOL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25"/>
            <a:stretch/>
          </p:blipFill>
          <p:spPr>
            <a:xfrm>
              <a:off x="3649041" y="4278002"/>
              <a:ext cx="3245452" cy="261022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012266" y="3979173"/>
              <a:ext cx="930329" cy="284459"/>
            </a:xfrm>
            <a:prstGeom prst="rect">
              <a:avLst/>
            </a:prstGeom>
            <a:solidFill>
              <a:srgbClr val="CCFFCC">
                <a:alpha val="52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C-Mod</a:t>
              </a:r>
              <a:r>
                <a:rPr lang="en-US" baseline="30000" dirty="0" smtClean="0"/>
                <a:t>1,2, 3</a:t>
              </a:r>
              <a:endParaRPr lang="en-US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30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7682"/>
            <a:ext cx="11855116" cy="8628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RF Modeling needs to handle a realistic </a:t>
            </a:r>
            <a:r>
              <a:rPr lang="en-US" dirty="0"/>
              <a:t>3D </a:t>
            </a:r>
            <a:r>
              <a:rPr lang="en-US" dirty="0" smtClean="0"/>
              <a:t>antenna, </a:t>
            </a:r>
            <a:br>
              <a:rPr lang="en-US" dirty="0" smtClean="0"/>
            </a:br>
            <a:r>
              <a:rPr lang="en-US" dirty="0" smtClean="0"/>
              <a:t>coupled with advanced physic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145686"/>
            <a:ext cx="10677525" cy="2523487"/>
          </a:xfrm>
        </p:spPr>
        <p:txBody>
          <a:bodyPr/>
          <a:lstStyle/>
          <a:p>
            <a:pPr marL="701664" lvl="2" indent="-285750"/>
            <a:r>
              <a:rPr lang="en-US" sz="2000" dirty="0" smtClean="0"/>
              <a:t>3D geometry</a:t>
            </a:r>
          </a:p>
          <a:p>
            <a:pPr marL="1158853" lvl="3" indent="-285750"/>
            <a:r>
              <a:rPr lang="en-US" sz="2000" dirty="0" smtClean="0"/>
              <a:t>Antenna </a:t>
            </a:r>
            <a:r>
              <a:rPr lang="en-US" sz="2000" dirty="0"/>
              <a:t>coupling in 3D geometries (C-Mod field aligned ICRF, </a:t>
            </a:r>
            <a:r>
              <a:rPr lang="en-US" sz="2000" dirty="0" err="1"/>
              <a:t>stellarators</a:t>
            </a:r>
            <a:r>
              <a:rPr lang="en-US" sz="2000" dirty="0" smtClean="0"/>
              <a:t>)</a:t>
            </a:r>
          </a:p>
          <a:p>
            <a:pPr marL="1158853" lvl="3" indent="-285750"/>
            <a:r>
              <a:rPr lang="en-US" sz="2000" dirty="0" smtClean="0"/>
              <a:t>Open field line SOL plasmas</a:t>
            </a:r>
            <a:endParaRPr lang="en-US" sz="2000" dirty="0"/>
          </a:p>
          <a:p>
            <a:pPr marL="701664" lvl="2" indent="-285750"/>
            <a:r>
              <a:rPr lang="en-US" sz="2000" dirty="0" smtClean="0"/>
              <a:t>Advanced physics</a:t>
            </a:r>
          </a:p>
          <a:p>
            <a:pPr marL="1158853" lvl="3" indent="-285750"/>
            <a:r>
              <a:rPr lang="en-US" sz="2000" dirty="0" smtClean="0"/>
              <a:t>edge </a:t>
            </a:r>
            <a:r>
              <a:rPr lang="en-US" sz="2000" dirty="0"/>
              <a:t>turbulence</a:t>
            </a:r>
            <a:endParaRPr lang="en-US" sz="2000" dirty="0" smtClean="0"/>
          </a:p>
          <a:p>
            <a:pPr marL="1158853" lvl="3" indent="-285750"/>
            <a:r>
              <a:rPr lang="en-US" sz="2000" dirty="0" smtClean="0"/>
              <a:t>RF </a:t>
            </a:r>
            <a:r>
              <a:rPr lang="en-US" sz="2000" dirty="0" err="1" smtClean="0"/>
              <a:t>stheath</a:t>
            </a:r>
            <a:endParaRPr lang="en-US" sz="2000" dirty="0" smtClean="0"/>
          </a:p>
          <a:p>
            <a:pPr marL="1158853" lvl="3" indent="-285750"/>
            <a:r>
              <a:rPr lang="mr-IN" sz="2000" dirty="0" smtClean="0"/>
              <a:t>…</a:t>
            </a:r>
            <a:r>
              <a:rPr lang="en-US" sz="2000" dirty="0" smtClean="0"/>
              <a:t>and more</a:t>
            </a:r>
            <a:endParaRPr lang="en-US" sz="2000" dirty="0"/>
          </a:p>
          <a:p>
            <a:pPr marL="701664" lvl="2" indent="-285750"/>
            <a:endParaRPr lang="en-US" dirty="0"/>
          </a:p>
          <a:p>
            <a:pPr marL="15875" lvl="1" indent="0">
              <a:buNone/>
            </a:pPr>
            <a:endParaRPr lang="en-US" dirty="0"/>
          </a:p>
          <a:p>
            <a:pPr marL="15875" indent="0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744669" y="6117487"/>
            <a:ext cx="2819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is-IS" smtClean="0"/>
              <a:t>RF SciDAC-4 proposal</a:t>
            </a:r>
            <a:endParaRPr lang="is-IS" dirty="0"/>
          </a:p>
        </p:txBody>
      </p:sp>
      <p:pic>
        <p:nvPicPr>
          <p:cNvPr id="6" name="image08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569580" y="3831220"/>
            <a:ext cx="7123072" cy="254568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47171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94" y="2111143"/>
            <a:ext cx="1837209" cy="264378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45689" y="261885"/>
            <a:ext cx="11061291" cy="534525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High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fidelity (physics and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geometrical) RF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modeling requires an integrated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approach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 descr="A picture containing accessory&#10;&#10;Description generated with high confidence">
            <a:extLst>
              <a:ext uri="{FF2B5EF4-FFF2-40B4-BE49-F238E27FC236}">
                <a16:creationId xmlns="" xmlns:a16="http://schemas.microsoft.com/office/drawing/2014/main" id="{152FECAA-E8FD-46F9-B65B-20C69D09C9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96" t="7666" r="28510" b="4338"/>
          <a:stretch/>
        </p:blipFill>
        <p:spPr>
          <a:xfrm>
            <a:off x="4981520" y="1704291"/>
            <a:ext cx="2383770" cy="29881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40B91A1-AFD6-4848-82F0-ED97E7E3D8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91" t="1004" r="851" b="-44"/>
          <a:stretch/>
        </p:blipFill>
        <p:spPr>
          <a:xfrm>
            <a:off x="8196556" y="1479644"/>
            <a:ext cx="3413586" cy="226374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415937" y="1389112"/>
            <a:ext cx="190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RF waves in core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015108" y="6573756"/>
            <a:ext cx="1234633" cy="284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47" dirty="0"/>
              <a:t>LH grill launcher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23931" y="1441870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SOL plasma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30" y="1128985"/>
            <a:ext cx="2115173" cy="300279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090736" y="3192379"/>
            <a:ext cx="577516" cy="16042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644062" y="3248527"/>
            <a:ext cx="577516" cy="16042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50860" y="4837985"/>
            <a:ext cx="111411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It is customary in RF simulations to handle hot core and antenna coupling separately.</a:t>
            </a:r>
          </a:p>
          <a:p>
            <a:r>
              <a:rPr lang="en-US" sz="2000" dirty="0" smtClean="0"/>
              <a:t>We need</a:t>
            </a:r>
            <a:r>
              <a:rPr lang="en-US" sz="2000" dirty="0"/>
              <a:t> </a:t>
            </a:r>
            <a:r>
              <a:rPr lang="en-US" sz="2000" dirty="0" smtClean="0"/>
              <a:t>to treat them self-consistently, which </a:t>
            </a:r>
            <a:r>
              <a:rPr lang="en-US" sz="2000" dirty="0" err="1" smtClean="0"/>
              <a:t>requres</a:t>
            </a:r>
            <a:r>
              <a:rPr lang="mr-IN" sz="2000" dirty="0" smtClean="0"/>
              <a:t>…</a:t>
            </a:r>
            <a:endParaRPr lang="en-US" sz="2000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A generic platform </a:t>
            </a:r>
            <a:r>
              <a:rPr lang="en-US" sz="2000" dirty="0"/>
              <a:t>to implement technically transparent and scalable FEM application.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Formulation</a:t>
            </a:r>
            <a:r>
              <a:rPr lang="en-US" sz="2000" dirty="0"/>
              <a:t> to connect RF wave field  between different </a:t>
            </a:r>
            <a:r>
              <a:rPr lang="en-US" sz="2000" dirty="0" smtClean="0"/>
              <a:t>regions.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15" name="image10.png"/>
          <p:cNvPicPr/>
          <p:nvPr/>
        </p:nvPicPr>
        <p:blipFill rotWithShape="1">
          <a:blip r:embed="rId7"/>
          <a:srcRect l="57250"/>
          <a:stretch/>
        </p:blipFill>
        <p:spPr>
          <a:xfrm>
            <a:off x="9456517" y="2986267"/>
            <a:ext cx="2371618" cy="178111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93803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28232</TotalTime>
  <Words>2618</Words>
  <Application>Microsoft Office PowerPoint</Application>
  <PresentationFormat>Custom</PresentationFormat>
  <Paragraphs>412</Paragraphs>
  <Slides>50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1_Office Theme</vt:lpstr>
      <vt:lpstr>Custom Design</vt:lpstr>
      <vt:lpstr>Document</vt:lpstr>
      <vt:lpstr>From hot core to antenna: towards whole device RF actuator modelling</vt:lpstr>
      <vt:lpstr>RF actuator in the ideal world</vt:lpstr>
      <vt:lpstr>Example: excitation scenario for electron Bernstein waves</vt:lpstr>
      <vt:lpstr>1D theory explained well low power experiments</vt:lpstr>
      <vt:lpstr>…and even at high power to some extent</vt:lpstr>
      <vt:lpstr>But a question remains</vt:lpstr>
      <vt:lpstr>A key to understand and improve the RF actuators is to model parasitic losses and associated adverse effects on plasmas accurately</vt:lpstr>
      <vt:lpstr>RF Modeling needs to handle a realistic 3D antenna,  coupled with advanced physic models</vt:lpstr>
      <vt:lpstr>High fidelity (physics and geometrical) RF modeling requires an integrated approach</vt:lpstr>
      <vt:lpstr>Outline</vt:lpstr>
      <vt:lpstr>PowerPoint Presentation</vt:lpstr>
      <vt:lpstr>C++ and Fortran layer is wrapped for rapid application development using Python</vt:lpstr>
      <vt:lpstr>Petra-M (Physics Equation Translator for MFEM)</vt:lpstr>
      <vt:lpstr>Scalable RF wave solver with high geometrical fidelity</vt:lpstr>
      <vt:lpstr>PowerPoint Presentation</vt:lpstr>
      <vt:lpstr>PowerPoint Presentation</vt:lpstr>
      <vt:lpstr>LH-wave scattering due to 3D density perturbation in front of antenna impacts RF wave propagation</vt:lpstr>
      <vt:lpstr>Initial results indicate that the LH wave field pattern can be significantly altered, potentially improving the agreement with experiment</vt:lpstr>
      <vt:lpstr>Integration with hot-core wave solver</vt:lpstr>
      <vt:lpstr>Hybrid integration of SOL</vt:lpstr>
      <vt:lpstr>Core and edge connecting rule = cascading of RF components</vt:lpstr>
      <vt:lpstr>Final solution constitutes from three components</vt:lpstr>
      <vt:lpstr>Eψ continuity at domain boundary can be used for verification</vt:lpstr>
      <vt:lpstr>In D-(H) MH, the power is absorbed dominantly in the core</vt:lpstr>
      <vt:lpstr>In D-(3He) MC, absorption in SOL increases due to weaker absorption </vt:lpstr>
      <vt:lpstr>3D simulations using simply revolved 3D geometry indicates we need more realistic antenna structure </vt:lpstr>
      <vt:lpstr>3D simulations using simply revolved 3D geometry indicates we need more realistic antenna structure </vt:lpstr>
      <vt:lpstr>J-port antenna RF geometry model built from engineering CAD drawing</vt:lpstr>
      <vt:lpstr>3D geometry introduces coupling among toroidal modes.</vt:lpstr>
      <vt:lpstr>3D geometry introduces coupling among toroidal modes.</vt:lpstr>
      <vt:lpstr>Core-edge integrated solution for C-Mod field-aligned ICRF antenna</vt:lpstr>
      <vt:lpstr>Future plan</vt:lpstr>
      <vt:lpstr>Moving on the validation using existing C-Mod experimental data</vt:lpstr>
      <vt:lpstr>… and future experiments</vt:lpstr>
      <vt:lpstr>Investigation of slow wave has begun</vt:lpstr>
      <vt:lpstr>Conclusions</vt:lpstr>
      <vt:lpstr>Back up slides</vt:lpstr>
      <vt:lpstr>Question : any possible application of Petra-M to different field ?</vt:lpstr>
      <vt:lpstr>Investigation of slow wave has begun</vt:lpstr>
      <vt:lpstr>Investigation of slow wave has begun</vt:lpstr>
      <vt:lpstr>Petra-M (Physics Equation Translator for MFEM)</vt:lpstr>
      <vt:lpstr>Petra-M (Physics Equation Translator for MFEM)</vt:lpstr>
      <vt:lpstr>How to stitch to two regions…</vt:lpstr>
      <vt:lpstr>How to stitch to two regions…</vt:lpstr>
      <vt:lpstr>How to stitch to two regions…</vt:lpstr>
      <vt:lpstr>How to stitch to two regions…</vt:lpstr>
      <vt:lpstr>Leading-class computing facilities allow for RF wave physics simulations in core and edge regions with great detail</vt:lpstr>
      <vt:lpstr>The reconstructed solution is very similar to a standalone TORIC simulation.</vt:lpstr>
      <vt:lpstr>The reconstructed solution is very similar to a standalone TORIC simulation.</vt:lpstr>
      <vt:lpstr>Our HIS formulation extends to 3D naturally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Walter Guttenfelder</cp:lastModifiedBy>
  <cp:revision>356</cp:revision>
  <cp:lastPrinted>2017-10-23T18:52:40Z</cp:lastPrinted>
  <dcterms:created xsi:type="dcterms:W3CDTF">2017-09-28T18:54:33Z</dcterms:created>
  <dcterms:modified xsi:type="dcterms:W3CDTF">2019-08-05T17:00:01Z</dcterms:modified>
</cp:coreProperties>
</file>