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56"/>
  </p:notesMasterIdLst>
  <p:sldIdLst>
    <p:sldId id="256" r:id="rId2"/>
    <p:sldId id="465" r:id="rId3"/>
    <p:sldId id="472" r:id="rId4"/>
    <p:sldId id="466" r:id="rId5"/>
    <p:sldId id="400" r:id="rId6"/>
    <p:sldId id="445" r:id="rId7"/>
    <p:sldId id="464" r:id="rId8"/>
    <p:sldId id="380" r:id="rId9"/>
    <p:sldId id="461" r:id="rId10"/>
    <p:sldId id="382" r:id="rId11"/>
    <p:sldId id="480" r:id="rId12"/>
    <p:sldId id="467" r:id="rId13"/>
    <p:sldId id="468" r:id="rId14"/>
    <p:sldId id="469" r:id="rId15"/>
    <p:sldId id="383" r:id="rId16"/>
    <p:sldId id="458" r:id="rId17"/>
    <p:sldId id="457" r:id="rId18"/>
    <p:sldId id="483" r:id="rId19"/>
    <p:sldId id="386" r:id="rId20"/>
    <p:sldId id="485" r:id="rId21"/>
    <p:sldId id="474" r:id="rId22"/>
    <p:sldId id="475" r:id="rId23"/>
    <p:sldId id="486" r:id="rId24"/>
    <p:sldId id="484" r:id="rId25"/>
    <p:sldId id="482" r:id="rId26"/>
    <p:sldId id="481" r:id="rId27"/>
    <p:sldId id="452" r:id="rId28"/>
    <p:sldId id="261" r:id="rId29"/>
    <p:sldId id="300" r:id="rId30"/>
    <p:sldId id="310" r:id="rId31"/>
    <p:sldId id="476" r:id="rId32"/>
    <p:sldId id="477" r:id="rId33"/>
    <p:sldId id="478" r:id="rId34"/>
    <p:sldId id="479" r:id="rId35"/>
    <p:sldId id="338" r:id="rId36"/>
    <p:sldId id="404" r:id="rId37"/>
    <p:sldId id="405" r:id="rId38"/>
    <p:sldId id="406" r:id="rId39"/>
    <p:sldId id="446" r:id="rId40"/>
    <p:sldId id="407" r:id="rId41"/>
    <p:sldId id="410" r:id="rId42"/>
    <p:sldId id="411" r:id="rId43"/>
    <p:sldId id="413" r:id="rId44"/>
    <p:sldId id="444" r:id="rId45"/>
    <p:sldId id="428" r:id="rId46"/>
    <p:sldId id="429" r:id="rId47"/>
    <p:sldId id="409" r:id="rId48"/>
    <p:sldId id="393" r:id="rId49"/>
    <p:sldId id="375" r:id="rId50"/>
    <p:sldId id="395" r:id="rId51"/>
    <p:sldId id="438" r:id="rId52"/>
    <p:sldId id="390" r:id="rId53"/>
    <p:sldId id="391" r:id="rId54"/>
    <p:sldId id="398" r:id="rId5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esh" initials="U" lastIdx="1" clrIdx="0">
    <p:extLst>
      <p:ext uri="{19B8F6BF-5375-455C-9EA6-DF929625EA0E}">
        <p15:presenceInfo xmlns:p15="http://schemas.microsoft.com/office/powerpoint/2012/main" userId="Ume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D"/>
    <a:srgbClr val="000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1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008242-3A82-418B-AFBA-8C402812FFF7}" type="datetimeFigureOut">
              <a:rPr lang="en-IN" smtClean="0"/>
              <a:t>25-08-2019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812E9FB-EF56-4620-9ABE-72EDE6173C0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30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E9FB-EF56-4620-9ABE-72EDE6173C08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651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49A6-3EF3-47E5-ADAA-6BE759CEE3C4}" type="datetime3">
              <a:rPr lang="en-US" smtClean="0"/>
              <a:t>25 August 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6360-734E-41F3-B61C-4464C249F547}" type="datetime3">
              <a:rPr lang="en-US" smtClean="0"/>
              <a:t>25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0CB5-1293-4200-B579-41F6FA6EDC2B}" type="datetime3">
              <a:rPr lang="en-US" smtClean="0"/>
              <a:t>25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58F6-D1BE-436F-B0C9-0494DD8BEE73}" type="datetime3">
              <a:rPr lang="en-US" smtClean="0"/>
              <a:t>25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D4BE-AC4C-4BDD-A97B-AC66887D90BB}" type="datetime3">
              <a:rPr lang="en-US" smtClean="0"/>
              <a:t>25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F13-C373-4E8C-A55E-9A5FDB435C8E}" type="datetime3">
              <a:rPr lang="en-US" smtClean="0"/>
              <a:t>25 August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BCBA-35C7-4349-A6D3-737C04219E76}" type="datetime3">
              <a:rPr lang="en-US" smtClean="0"/>
              <a:t>25 August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81C-F71E-4105-BBD8-5A6F8C1D01A1}" type="datetime3">
              <a:rPr lang="en-US" smtClean="0"/>
              <a:t>25 August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3FBA-1363-4AE8-8259-1EF811750065}" type="datetime3">
              <a:rPr lang="en-US" smtClean="0"/>
              <a:t>25 August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D9A5-131C-409A-82C9-9B74FA7EB710}" type="datetime3">
              <a:rPr lang="en-US" smtClean="0"/>
              <a:t>25 August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5D29-7ABA-4B3D-B5F3-F6886F196CE2}" type="datetime3">
              <a:rPr lang="en-US" smtClean="0"/>
              <a:t>25 August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295453-B7E4-441C-94CD-4EF666489732}" type="datetime3">
              <a:rPr lang="en-US" smtClean="0"/>
              <a:t>25 August 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10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1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23899"/>
            <a:ext cx="8505092" cy="2601937"/>
          </a:xfrm>
        </p:spPr>
        <p:txBody>
          <a:bodyPr>
            <a:noAutofit/>
          </a:bodyPr>
          <a:lstStyle/>
          <a:p>
            <a:pPr algn="ctr"/>
            <a:r>
              <a:rPr lang="en-IN" sz="4800" dirty="0"/>
              <a:t>Observation of a toroidal acoustic mode in a current-less toroidal device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0854" y="3325836"/>
            <a:ext cx="8991600" cy="1828800"/>
          </a:xfrm>
        </p:spPr>
        <p:txBody>
          <a:bodyPr>
            <a:normAutofit lnSpcReduction="10000"/>
          </a:bodyPr>
          <a:lstStyle/>
          <a:p>
            <a:pPr algn="ctr"/>
            <a:r>
              <a:rPr lang="en-IN" u="sng" dirty="0"/>
              <a:t>Umesh Kumar</a:t>
            </a:r>
            <a:endParaRPr lang="en-IN" dirty="0"/>
          </a:p>
          <a:p>
            <a:pPr algn="ctr"/>
            <a:r>
              <a:rPr lang="en-IN" dirty="0"/>
              <a:t>Collab:- R. Ganesh, K. </a:t>
            </a:r>
            <a:r>
              <a:rPr lang="en-IN" dirty="0" err="1"/>
              <a:t>Sathyanarayana</a:t>
            </a:r>
            <a:r>
              <a:rPr lang="en-IN" dirty="0"/>
              <a:t> and Y. C. Saxena</a:t>
            </a:r>
          </a:p>
          <a:p>
            <a:pPr algn="ctr"/>
            <a:endParaRPr lang="en-IN" dirty="0"/>
          </a:p>
          <a:p>
            <a:pPr algn="ctr"/>
            <a:r>
              <a:rPr lang="en-IN" i="1" dirty="0"/>
              <a:t>Institute for Plasma Research, Gandhinagar, India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/>
              <a:pPr/>
              <a:t>1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35627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6909-C587-411D-BA5E-32B278B9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6525"/>
            <a:ext cx="8763000" cy="1098071"/>
          </a:xfrm>
        </p:spPr>
        <p:txBody>
          <a:bodyPr>
            <a:noAutofit/>
          </a:bodyPr>
          <a:lstStyle/>
          <a:p>
            <a:r>
              <a:rPr lang="en-US" sz="4000" dirty="0"/>
              <a:t>Density, electron temperature and UH resonance for Argon plasma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AC3A3A-804A-49A4-AFE8-4DFF3EDA12B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52400" y="5214395"/>
                <a:ext cx="8839200" cy="150708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profile of (a) mean density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and mean electron temperature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) and (b) upper hybrid resonance,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𝑈𝐻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Here gradients 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and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) </a:t>
                </a:r>
                <a:r>
                  <a:rPr lang="en-US" i="1" dirty="0"/>
                  <a:t> </a:t>
                </a:r>
                <a:r>
                  <a:rPr lang="en-US" dirty="0"/>
                  <a:t>are weak for the region of +1 cm to +6 cm, then scale length changes beyond +7 cm.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AC3A3A-804A-49A4-AFE8-4DFF3EDA1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52400" y="5214395"/>
                <a:ext cx="8839200" cy="1507080"/>
              </a:xfrm>
              <a:blipFill>
                <a:blip r:embed="rId2"/>
                <a:stretch>
                  <a:fillRect l="-414" t="-5645" r="-1034" b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D70B7-F43C-4E3C-81F9-BE98AA9F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DD2E1D-F21B-4373-B75E-FEBFD609CB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03098"/>
            <a:ext cx="8534400" cy="380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36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F0E8-1ADF-4C50-888F-378F82A0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36849"/>
            <a:ext cx="8839200" cy="812095"/>
          </a:xfrm>
        </p:spPr>
        <p:txBody>
          <a:bodyPr>
            <a:normAutofit/>
          </a:bodyPr>
          <a:lstStyle/>
          <a:p>
            <a:r>
              <a:rPr lang="en-US" sz="4400" dirty="0"/>
              <a:t>Plasma potential and net poloidal 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72EE95-BEC4-4CD9-83FC-F8208CD91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95998"/>
            <a:ext cx="7620000" cy="392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281E4-76E6-401D-81BA-08F7D016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24EDCFA3-3F97-44FF-8DA6-D8FC07C5F4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160" y="5729038"/>
                <a:ext cx="8839200" cy="1110205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(a) The radial profile of mean plasma potential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and (b) the net poloidal flow measured using the Mach probe. </a:t>
                </a:r>
              </a:p>
              <a:p>
                <a:r>
                  <a:rPr lang="en-US" dirty="0"/>
                  <a:t>The EC resonance is shown by a vertical line in (a), which coincides with the peak in the location of electron temperature.</a:t>
                </a:r>
              </a:p>
            </p:txBody>
          </p:sp>
        </mc:Choice>
        <mc:Fallback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24EDCFA3-3F97-44FF-8DA6-D8FC07C5F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5729038"/>
                <a:ext cx="8839200" cy="1110205"/>
              </a:xfrm>
              <a:prstGeom prst="rect">
                <a:avLst/>
              </a:prstGeom>
              <a:blipFill>
                <a:blip r:embed="rId3"/>
                <a:stretch>
                  <a:fillRect l="-345" t="-7143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40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458769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/>
              <a:t>Nature of modes for Argon plasma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2736" y="5029200"/>
                <a:ext cx="8839200" cy="1692275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Spectrogram of density fluctuation and radial variation of the observed modes for Argon plasma.</a:t>
                </a:r>
              </a:p>
              <a:p>
                <a:r>
                  <a:rPr lang="en-US" dirty="0"/>
                  <a:t>The spontaneously generated driver mode shows interchange like properties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), has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𝑑𝑟𝑖𝑣𝑒𝑟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=1.7 kHz .</a:t>
                </a:r>
              </a:p>
              <a:p>
                <a:r>
                  <a:rPr lang="en-US" dirty="0"/>
                  <a:t>The TAM mode excites after, the driver mode achieves its full strength. The frequency of TAM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𝑇𝐴𝑀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=3.4 kHz</a:t>
                </a: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6" y="5029200"/>
                <a:ext cx="8839200" cy="1692275"/>
              </a:xfrm>
              <a:prstGeom prst="rect">
                <a:avLst/>
              </a:prstGeom>
              <a:blipFill>
                <a:blip r:embed="rId2"/>
                <a:stretch>
                  <a:fillRect l="-276" t="-4676" r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0FB9539-D4E4-4844-BA3A-6E9D6ABF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9" y="1240192"/>
            <a:ext cx="7756156" cy="363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26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92255"/>
            <a:ext cx="8839200" cy="1466088"/>
          </a:xfrm>
        </p:spPr>
        <p:txBody>
          <a:bodyPr>
            <a:normAutofit/>
          </a:bodyPr>
          <a:lstStyle/>
          <a:p>
            <a:r>
              <a:rPr lang="en-US" sz="4400" dirty="0"/>
              <a:t>Toroidal mode number determination for Argon plasma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989" y="1656297"/>
            <a:ext cx="4040188" cy="659352"/>
          </a:xfrm>
        </p:spPr>
        <p:txBody>
          <a:bodyPr/>
          <a:lstStyle/>
          <a:p>
            <a:r>
              <a:rPr lang="en-US" dirty="0"/>
              <a:t>Density fluctuation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67814" y="1660806"/>
            <a:ext cx="4041775" cy="654843"/>
          </a:xfrm>
        </p:spPr>
        <p:txBody>
          <a:bodyPr/>
          <a:lstStyle/>
          <a:p>
            <a:r>
              <a:rPr lang="en-US" dirty="0"/>
              <a:t>Potential fluctuation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2" y="2315649"/>
            <a:ext cx="4187825" cy="303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13" y="2315054"/>
            <a:ext cx="4310788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AE4FA5-8E6F-4B7A-90A7-D13982225592}"/>
                  </a:ext>
                </a:extLst>
              </p:cNvPr>
              <p:cNvSpPr txBox="1"/>
              <p:nvPr/>
            </p:nvSpPr>
            <p:spPr>
              <a:xfrm>
                <a:off x="17585" y="5559261"/>
                <a:ext cx="8897816" cy="1324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toroidal wavelength,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≫2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;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toroidal probe separation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measured phase difference.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Coherence,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≥0.8</m:t>
                    </m:r>
                  </m:oMath>
                </a14:m>
                <a:r>
                  <a:rPr lang="en-US" dirty="0"/>
                  <a:t>, for all cases (not shown here).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These error-bars are not shown for these measurements.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AE4FA5-8E6F-4B7A-90A7-D13982225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5" y="5559261"/>
                <a:ext cx="8897816" cy="1324530"/>
              </a:xfrm>
              <a:prstGeom prst="rect">
                <a:avLst/>
              </a:prstGeom>
              <a:blipFill>
                <a:blip r:embed="rId4"/>
                <a:stretch>
                  <a:fillRect l="-479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752600" y="5105400"/>
            <a:ext cx="914400" cy="240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2106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07131"/>
            <a:ext cx="8839200" cy="1143000"/>
          </a:xfrm>
        </p:spPr>
        <p:txBody>
          <a:bodyPr>
            <a:noAutofit/>
          </a:bodyPr>
          <a:lstStyle/>
          <a:p>
            <a:r>
              <a:rPr lang="en-US" sz="4400" dirty="0"/>
              <a:t>poloidal mode number determination for Argon plasma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0131"/>
            <a:ext cx="4040188" cy="659352"/>
          </a:xfrm>
        </p:spPr>
        <p:txBody>
          <a:bodyPr/>
          <a:lstStyle/>
          <a:p>
            <a:r>
              <a:rPr lang="en-US" dirty="0"/>
              <a:t>Density fluctuation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54640"/>
            <a:ext cx="4041775" cy="654843"/>
          </a:xfrm>
        </p:spPr>
        <p:txBody>
          <a:bodyPr/>
          <a:lstStyle/>
          <a:p>
            <a:r>
              <a:rPr lang="en-US" dirty="0"/>
              <a:t>Potential fluctuation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18238"/>
            <a:ext cx="4268788" cy="303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17643"/>
            <a:ext cx="4270375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AE2E22-9143-4DB2-B2BF-CDD6B7AB6BB2}"/>
                  </a:ext>
                </a:extLst>
              </p:cNvPr>
              <p:cNvSpPr txBox="1"/>
              <p:nvPr/>
            </p:nvSpPr>
            <p:spPr>
              <a:xfrm>
                <a:off x="76200" y="5386534"/>
                <a:ext cx="895667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phase for density fluctuation for 3.4 kHz is </a:t>
                </a:r>
                <a:r>
                  <a:rPr lang="en-US" i="1" dirty="0"/>
                  <a:t> </a:t>
                </a:r>
                <a:r>
                  <a:rPr lang="en-US" dirty="0"/>
                  <a:t>0</a:t>
                </a:r>
                <a:r>
                  <a:rPr lang="en-US" i="1" dirty="0"/>
                  <a:t>.</a:t>
                </a:r>
                <a:r>
                  <a:rPr lang="en-US" dirty="0"/>
                  <a:t>8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or more beyond Δ</a:t>
                </a:r>
                <a:r>
                  <a:rPr lang="en-US" i="1" dirty="0"/>
                  <a:t>Z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10</a:t>
                </a:r>
                <a:r>
                  <a:rPr lang="en-US" i="1" dirty="0"/>
                  <a:t>cm</a:t>
                </a:r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Coherence</a:t>
                </a:r>
                <a:r>
                  <a:rPr lang="en-US" i="1" dirty="0"/>
                  <a:t> &gt; </a:t>
                </a:r>
                <a:r>
                  <a:rPr lang="en-US" dirty="0"/>
                  <a:t>0.8 and for potential phase varied from 0.2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0.7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the same region.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These error-bars are not shown for these measurements.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AE2E22-9143-4DB2-B2BF-CDD6B7AB6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86534"/>
                <a:ext cx="8956675" cy="1477328"/>
              </a:xfrm>
              <a:prstGeom prst="rect">
                <a:avLst/>
              </a:prstGeom>
              <a:blipFill>
                <a:blip r:embed="rId4"/>
                <a:stretch>
                  <a:fillRect l="-477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23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7D5B-8504-4DAC-8FD8-F288E8FE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804"/>
            <a:ext cx="8991600" cy="1047033"/>
          </a:xfrm>
        </p:spPr>
        <p:txBody>
          <a:bodyPr>
            <a:normAutofit fontScale="90000"/>
          </a:bodyPr>
          <a:lstStyle/>
          <a:p>
            <a:r>
              <a:rPr lang="en-US" dirty="0"/>
              <a:t>Non-linear interaction of density fluctuation at r=+5 cm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791610-13CC-409D-AEC5-E4E6B57871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51054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80FAC-9C93-490B-93D4-53CD10813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920085"/>
            <a:ext cx="3581400" cy="48013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driver mode at 1.7 kHz interacts with itself.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implies that the 3.4 kHz peak is due to the self non-linear interaction of the 1.7 kHz.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Presence of low amplitude background fluctuations is visible for frequencies beyond 20 kHz.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31FF5-F045-43D4-9EE8-9FE7009B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8686800" y="152400"/>
            <a:ext cx="304800" cy="350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7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Variation of mode frequencies with ion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18655" y="4645787"/>
                <a:ext cx="8229600" cy="192087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 order to confirm the acoustic-like nature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𝑇𝐴𝑀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∝1/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) of the observed mode, the ion mass has varied.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Both the driver and TAM modes exist for all the ion masses and exhibit acoustic nature.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18655" y="4645787"/>
                <a:ext cx="8229600" cy="1920876"/>
              </a:xfrm>
              <a:blipFill>
                <a:blip r:embed="rId2"/>
                <a:stretch>
                  <a:fillRect l="-741" t="-4444" r="-963" b="-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0875"/>
            <a:ext cx="8534400" cy="26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14400" y="2438400"/>
            <a:ext cx="457200" cy="304800"/>
          </a:xfrm>
          <a:prstGeom prst="rect">
            <a:avLst/>
          </a:prstGeom>
          <a:solidFill>
            <a:srgbClr val="00008F"/>
          </a:solidFill>
          <a:ln>
            <a:solidFill>
              <a:srgbClr val="000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2410691"/>
            <a:ext cx="457200" cy="304800"/>
          </a:xfrm>
          <a:prstGeom prst="rect">
            <a:avLst/>
          </a:prstGeom>
          <a:solidFill>
            <a:srgbClr val="00008F"/>
          </a:solidFill>
          <a:ln>
            <a:solidFill>
              <a:srgbClr val="000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2282063"/>
            <a:ext cx="457200" cy="304800"/>
          </a:xfrm>
          <a:prstGeom prst="rect">
            <a:avLst/>
          </a:prstGeom>
          <a:solidFill>
            <a:srgbClr val="00008F"/>
          </a:solidFill>
          <a:ln>
            <a:solidFill>
              <a:srgbClr val="000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69722" y="2282063"/>
            <a:ext cx="111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 (20 u)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5667" y="2193759"/>
            <a:ext cx="111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Ar</a:t>
            </a:r>
            <a:r>
              <a:rPr lang="en-US" dirty="0">
                <a:solidFill>
                  <a:schemeClr val="bg1"/>
                </a:solidFill>
              </a:rPr>
              <a:t> (40 u)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8761" y="2282063"/>
            <a:ext cx="111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Kr (82 u)</a:t>
            </a:r>
          </a:p>
        </p:txBody>
      </p:sp>
    </p:spTree>
    <p:extLst>
      <p:ext uri="{BB962C8B-B14F-4D97-AF65-F5344CB8AC3E}">
        <p14:creationId xmlns:p14="http://schemas.microsoft.com/office/powerpoint/2010/main" val="3285537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Variation of frequency of the observed modes with the ion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20085"/>
            <a:ext cx="3886200" cy="4801390"/>
          </a:xfrm>
        </p:spPr>
        <p:txBody>
          <a:bodyPr>
            <a:normAutofit fontScale="92500"/>
          </a:bodyPr>
          <a:lstStyle/>
          <a:p>
            <a:r>
              <a:rPr lang="en-IN" dirty="0"/>
              <a:t>The error-bars are due to frequency resolution and shot to shot variation in the frequency.</a:t>
            </a:r>
            <a:br>
              <a:rPr lang="en-IN" dirty="0"/>
            </a:br>
            <a:endParaRPr lang="en-IN" dirty="0"/>
          </a:p>
          <a:p>
            <a:r>
              <a:rPr lang="en-IN" dirty="0"/>
              <a:t>A dashed black line has been added to aid the view. </a:t>
            </a:r>
            <a:br>
              <a:rPr lang="en-IN" dirty="0"/>
            </a:br>
            <a:endParaRPr lang="en-IN" dirty="0"/>
          </a:p>
          <a:p>
            <a:r>
              <a:rPr lang="en-IN" dirty="0"/>
              <a:t>Thus demonstrating the Acoustic nature of both the modes.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1D67CF1-6E2E-46FC-BB2D-2EF1F6A9A1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74" y="2362200"/>
            <a:ext cx="5055618" cy="379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38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DC31-444A-4E8D-A6BA-00383E32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B3220BFA-343D-4CFD-8003-9CE481A892B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49501922"/>
                  </p:ext>
                </p:extLst>
              </p:nvPr>
            </p:nvGraphicFramePr>
            <p:xfrm>
              <a:off x="304800" y="1237957"/>
              <a:ext cx="8229600" cy="55409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277171273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512493136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32435852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Characteristics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Driver Mode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TAM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46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Generation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Not clear (spontaneously generated)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Generated by non-linear interaction of driver mode with itself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98078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Radial variation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Global, 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Global, discrete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2239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∼1.4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∼3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36706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 characteristics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</m:oMath>
                          </a14:m>
                          <a:r>
                            <a:rPr lang="en-US" dirty="0"/>
                            <a:t>(for both density as well as potential fluctuation)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dirty="0"/>
                            <a:t> (for potential fluctuation)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</m:oMath>
                          </a14:m>
                          <a:r>
                            <a:rPr lang="en-US" dirty="0"/>
                            <a:t>(for density fluctuation)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6458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Acoustic nature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𝑓𝑟𝑒𝑞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𝑓𝑟𝑒𝑞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1901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Nonlinear interaction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Interact with itself and background turbulence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Interact with background turbulence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8166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Nature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Interchange like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dirty="0"/>
                            <a:t>), exact nature not known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Analogous to GAM often observed in Tokamak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40140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B3220BFA-343D-4CFD-8003-9CE481A892B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49501922"/>
                  </p:ext>
                </p:extLst>
              </p:nvPr>
            </p:nvGraphicFramePr>
            <p:xfrm>
              <a:off x="304800" y="1237957"/>
              <a:ext cx="8229600" cy="55409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277171273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512493136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32435852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Characteristics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Driver Mode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TAM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4661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Generation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Not clear (spontaneously generated)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Generated by non-linear interaction of driver mode with itself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98078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Radial variation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Global, 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Global, discrete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2239155"/>
                      </a:ext>
                    </a:extLst>
                  </a:tr>
                  <a:tr h="669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524" t="-251818" r="-100952" b="-49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524" t="-251818" r="-952" b="-49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670647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 characteristics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524" t="-198462" r="-100952" b="-17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524" t="-198462" r="-952" b="-17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6458626"/>
                      </a:ext>
                    </a:extLst>
                  </a:tr>
                  <a:tr h="7219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Acoustic nature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524" t="-489076" r="-100952" b="-192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524" t="-489076" r="-952" b="-1924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190135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Nonlinear interaction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Interact with itself and background turbulence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Interact with background turbulence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816631"/>
                      </a:ext>
                    </a:extLst>
                  </a:tr>
                  <a:tr h="6645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Nature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524" t="-739450" r="-100952" b="-13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Analogous to GAM often observed in Tokamak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40140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7496A-EED6-499E-B03D-CFB1538D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8F9D-F879-4B8B-BEEB-EC0F76BF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2" y="5334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E46927-5BD6-456E-8FFC-0399A37857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 discrete, global TAM mode is observed in a simple toroidal device for the very first time.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frequency of the observed TAM mode is almost three times that of theoretical GAM frequency for a CTD.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 our finding, we observe that an unstable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finite frequency spontaneously generated acoustic mode, non-linearly couples with itself to drive the TAM mode.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frequency of both the observed modes,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mass of the ion. Thus confirming the acoustic-like nature of the observed mode. </a:t>
                </a:r>
                <a:r>
                  <a:rPr lang="en-US" b="1" dirty="0"/>
                  <a:t>[Umesh Kumar, Physics of Plasmas, 26, 072307 (2019)]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E46927-5BD6-456E-8FFC-0399A3785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  <a:blipFill>
                <a:blip r:embed="rId2"/>
                <a:stretch>
                  <a:fillRect l="-741" t="-237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BDD39-43B7-4A64-9F66-0675EFE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4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609600"/>
            <a:ext cx="8229600" cy="856488"/>
          </a:xfrm>
        </p:spPr>
        <p:txBody>
          <a:bodyPr/>
          <a:lstStyle/>
          <a:p>
            <a:r>
              <a:rPr lang="en-US" dirty="0"/>
              <a:t>Introduction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66089"/>
                <a:ext cx="8229600" cy="525538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Geodesic Acoustic Modes (GAMs) are pressure oscillations supported by plasma compressibility in a toroidal magnetic geometry where average geodesic curvature provides a restoring force.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It is believed that GAMs interacts weakly with background turbulence and help realize a quasi-stable equilibrium in Tokamaks.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 collision-less plasmas GAMs get damped in Tokamaks due to Landau damping. Collisions also damp GAMs.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GAMs can be driven unstable in Tokamaks by non-linear Reynolds stress </a:t>
                </a:r>
                <a:r>
                  <a:rPr lang="en-US" b="1" dirty="0"/>
                  <a:t>(Itoh, 2005)</a:t>
                </a:r>
                <a:r>
                  <a:rPr lang="en-US" dirty="0"/>
                  <a:t> or by </a:t>
                </a:r>
                <a:r>
                  <a:rPr lang="en-US" dirty="0" err="1"/>
                  <a:t>suprathermal</a:t>
                </a:r>
                <a:r>
                  <a:rPr lang="en-US" dirty="0"/>
                  <a:t> ions </a:t>
                </a:r>
                <a:r>
                  <a:rPr lang="en-US" b="1" dirty="0"/>
                  <a:t>(</a:t>
                </a:r>
                <a:r>
                  <a:rPr lang="en-US" b="1" dirty="0" err="1"/>
                  <a:t>Nazikian</a:t>
                </a:r>
                <a:r>
                  <a:rPr lang="en-US" b="1" dirty="0"/>
                  <a:t>, 2008).</a:t>
                </a:r>
                <a:br>
                  <a:rPr lang="en-US" b="1" dirty="0"/>
                </a:br>
                <a:endParaRPr lang="en-US" b="1" dirty="0"/>
              </a:p>
              <a:p>
                <a:r>
                  <a:rPr lang="en-US" dirty="0"/>
                  <a:t>GAMs exhibit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for density fluctuation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for potential fluctuation,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poloidal and toroidal mode number respectively.</a:t>
                </a:r>
                <a:br>
                  <a:rPr lang="en-US" b="1" dirty="0"/>
                </a:br>
                <a:endParaRPr lang="en-US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𝐺𝐴𝑀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dirty="0"/>
                  <a:t>;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ion acoustic speed,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major radius,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magnetic rotational transform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∝1/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b="1" dirty="0"/>
                  <a:t>[Itoh, 2005]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66089"/>
                <a:ext cx="8229600" cy="5255386"/>
              </a:xfrm>
              <a:blipFill>
                <a:blip r:embed="rId2"/>
                <a:stretch>
                  <a:fillRect l="-296" t="-1624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67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1D01-C941-41CD-A970-F1AD7441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issues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A187-7893-4C62-A144-4E4FC653BA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exact nature and origin of the driver mode is not known.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reason for high frequency of TAM is not known yet.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nonlinear interaction shows energy conservation </a:t>
                </a:r>
                <a:r>
                  <a:rPr lang="en-US" dirty="0" err="1"/>
                  <a:t>i.e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but not momentum conservation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 The reason for this not clear. It indicates that the observed TAM mode is not a normal mode </a:t>
                </a:r>
                <a:r>
                  <a:rPr lang="en-US" b="1" dirty="0"/>
                  <a:t>[Zhang (2009), Fu (2011), </a:t>
                </a:r>
                <a:r>
                  <a:rPr lang="en-US" b="1" dirty="0" err="1"/>
                  <a:t>Qiu</a:t>
                </a:r>
                <a:r>
                  <a:rPr lang="en-US" b="1" dirty="0"/>
                  <a:t> (2017)]</a:t>
                </a:r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detailed theoretical or numerical explanation of the observed phenomenon is not yet attempted.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A187-7893-4C62-A144-4E4FC653BA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263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3BB4E-1894-49A6-A3E2-A10DCB5E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5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736A-90BB-4257-A862-0941CBA2E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179095">
            <a:off x="817469" y="2549907"/>
            <a:ext cx="7509062" cy="1561336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3788C-3BF7-45B9-9FD2-14DAC539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4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DFE1-8C11-45CD-AFC2-191FB143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456"/>
          </a:xfrm>
        </p:spPr>
        <p:txBody>
          <a:bodyPr/>
          <a:lstStyle/>
          <a:p>
            <a:pPr algn="ctr"/>
            <a:r>
              <a:rPr lang="en-US" dirty="0"/>
              <a:t>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275A7-9571-4A60-8A72-B3586458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5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C44A-ADD8-4778-9325-C0B888C5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Geodesic curvature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DC4C9-6990-4CFC-8598-57AC3D2ABE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For a curve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on a surface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has normal curvature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and geodesic curvature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̈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̇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 BETA, magnetic field lines are characterized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𝑅𝑐𝑜𝑠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𝑅𝑠𝑖𝑛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a helical field lines,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𝑅𝑐𝑜𝑠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𝑅𝑠𝑖𝑛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again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 applied vertical magnetic field varies as a function of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);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𝑅𝑐𝑜𝑠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𝑅𝑠𝑖𝑛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could be a function deciding helical nature as well as non-uniformity of the pitch.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dirty="0"/>
                  <a:t>;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it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For BETA, h(s), could be a nonlinear function in s which determines the geodesic curvature.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DC4C9-6990-4CFC-8598-57AC3D2AB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36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68DFB-2458-4613-93F6-D80EDB19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8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44BB-C984-4870-9A31-5E50B00E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Geodesic curvature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D040D6-A556-4E22-93DA-FB956F8FD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30616"/>
            <a:ext cx="8229600" cy="35985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EFA75-A483-4A99-B298-4DF44D4E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72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1D83-08CA-4DBB-8710-89CA42BA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phase and coherence of driver and TAM modes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AC56C6-8730-4082-855D-FDAE72CEEB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3563880-3A29-4B9D-9404-151526E2FC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CF3B7-183D-4500-9815-62617D68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7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AE78-D843-40A7-98D3-9C712209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fluctuation spectrogram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028A42-1D3A-4759-8A70-00620FC30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D1B82-B7CC-4E53-B584-794FEDDD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90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95BB-C62C-444F-B959-9CDAC7F4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Zoomed in bicoherence plot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0C845B-4930-439A-8D3C-82056F397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63396"/>
            <a:ext cx="5852582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A6281-9E6C-4B4D-AF9A-1689FDD4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Oval 6">
            <a:hlinkClick r:id="rId3" action="ppaction://hlinksldjump"/>
            <a:extLst>
              <a:ext uri="{FF2B5EF4-FFF2-40B4-BE49-F238E27FC236}">
                <a16:creationId xmlns:a16="http://schemas.microsoft.com/office/drawing/2014/main" id="{23C84BD4-46A2-4C53-9D68-5E352D46C62F}"/>
              </a:ext>
            </a:extLst>
          </p:cNvPr>
          <p:cNvSpPr/>
          <p:nvPr/>
        </p:nvSpPr>
        <p:spPr>
          <a:xfrm>
            <a:off x="8382000" y="704088"/>
            <a:ext cx="304800" cy="362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70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8EEFD-1357-42CF-81B7-058E6AC1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sources 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DFA33-A900-49A8-969B-9BB3412E0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Hot cathode 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4C3A8-E8CC-4142-8478-987DF213B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214" y="2743200"/>
            <a:ext cx="356616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20 cm long and 2 mm thick tungsten filament is mounted at the minor axis at a particular toroidal location.</a:t>
            </a:r>
          </a:p>
          <a:p>
            <a:r>
              <a:rPr lang="en-US" dirty="0"/>
              <a:t>Toroidal fields at the minor axis are 220 G, 330 G, 440 G and 750 G.</a:t>
            </a:r>
          </a:p>
          <a:p>
            <a:r>
              <a:rPr lang="en-US" dirty="0"/>
              <a:t>Discharge is struck between wall and hot cathode.</a:t>
            </a:r>
          </a:p>
          <a:p>
            <a:r>
              <a:rPr lang="en-US" dirty="0"/>
              <a:t>Discharge current is limited to 5 A and discharge voltage obtained is around 45-50 V.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140FA-A66F-4897-A095-C2945732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Microwave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329B0D1-9511-4ACE-BEA0-DBD0DA93781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4" y="2739682"/>
                <a:ext cx="4041775" cy="328011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Microwave of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2.45±0.1 </m:t>
                    </m:r>
                  </m:oMath>
                </a14:m>
                <a:r>
                  <a:rPr lang="en-US" dirty="0"/>
                  <a:t>GHz in “O” mode is injected from low field side (LFS).</a:t>
                </a:r>
              </a:p>
              <a:p>
                <a:r>
                  <a:rPr lang="en-US" dirty="0"/>
                  <a:t>Toroidal field at the minor axis is around 750 G.</a:t>
                </a:r>
              </a:p>
              <a:p>
                <a:r>
                  <a:rPr lang="en-US" dirty="0"/>
                  <a:t>So electron cyclotron resonance (ECR) lies around -6 cm inboard from the minor axis.</a:t>
                </a:r>
              </a:p>
              <a:p>
                <a:r>
                  <a:rPr lang="en-US" dirty="0"/>
                  <a:t>The upper hybrid (UH) resonance is further facilitates ionization.</a:t>
                </a:r>
              </a:p>
              <a:p>
                <a:r>
                  <a:rPr lang="en-US" dirty="0"/>
                  <a:t>Launched Microwave power is estimated to be around 1 kW.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329B0D1-9511-4ACE-BEA0-DBD0DA937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4" y="2739682"/>
                <a:ext cx="4041775" cy="3280117"/>
              </a:xfrm>
              <a:blipFill>
                <a:blip r:embed="rId2"/>
                <a:stretch>
                  <a:fillRect l="-905" t="-3717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910A2-EEBB-4B86-B451-912AE5E7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53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IN" dirty="0"/>
              <a:t>Experimental parameters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8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Working pressure has been kept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torr for all the experiments.</a:t>
                </a:r>
              </a:p>
              <a:p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Mean free path for electron neutral collision (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IN" sz="2400" baseline="-25000" dirty="0">
                    <a:latin typeface="Times New Roman" pitchFamily="18" charset="0"/>
                    <a:cs typeface="Times New Roman" pitchFamily="18" charset="0"/>
                  </a:rPr>
                  <a:t>en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) ~ 1.3 m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                        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IN" sz="2400" baseline="-25000" dirty="0" err="1">
                    <a:latin typeface="Times New Roman" pitchFamily="18" charset="0"/>
                    <a:cs typeface="Times New Roman" pitchFamily="18" charset="0"/>
                  </a:rPr>
                  <a:t>en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&lt; L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where L = 2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R, R is the major radius. 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    R = 0.45 m.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Hence plasma is considered to be weakly collisional with respect to the system.</a:t>
                </a:r>
              </a:p>
              <a:p>
                <a:r>
                  <a:rPr lang="en-IN" sz="2400" b="1" dirty="0">
                    <a:latin typeface="Times New Roman" pitchFamily="18" charset="0"/>
                    <a:cs typeface="Times New Roman" pitchFamily="18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𝑻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IN" sz="2400" b="1" dirty="0">
                    <a:latin typeface="Times New Roman" pitchFamily="18" charset="0"/>
                    <a:cs typeface="Times New Roman" pitchFamily="18" charset="0"/>
                  </a:rPr>
                  <a:t>220 G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𝑒𝑛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4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𝑐𝑒</m:t>
                            </m:r>
                            <m:r>
                              <a:rPr lang="en-IN" sz="2400" b="0" i="1" smtClean="0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&lt;&lt; 1 and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IN" sz="24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4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IN" sz="2400" b="0" i="1" smtClean="0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IN" sz="2400" i="1">
                                <a:solidFill>
                                  <a:schemeClr val="dk1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&lt; 1, </a:t>
                </a:r>
                <a:endParaRPr lang="en-US" sz="24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  <a:cs typeface="Times New Roman" pitchFamily="18" charset="0"/>
                              </a:rPr>
                              <m:t>𝐿𝑒</m:t>
                            </m:r>
                          </m:sub>
                        </m:sSub>
                      </m:num>
                      <m:den>
                        <m:r>
                          <a:rPr lang="en-IN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/>
                                <a:cs typeface="Times New Roman" pitchFamily="18" charset="0"/>
                              </a:rPr>
                              <m:t>𝐿𝑖</m:t>
                            </m:r>
                          </m:sub>
                        </m:sSub>
                      </m:num>
                      <m:den>
                        <m:r>
                          <a:rPr lang="en-IN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&lt;&lt; 1, where a = 0.15m (minor radius )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Hence both ion and electrons are magnetized with respect to the system size.</a:t>
                </a:r>
              </a:p>
              <a:p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At </a:t>
                </a:r>
                <a:r>
                  <a:rPr lang="en-IN" sz="2400" b="1" dirty="0">
                    <a:latin typeface="Times New Roman" pitchFamily="18" charset="0"/>
                    <a:cs typeface="Times New Roman" pitchFamily="18" charset="0"/>
                  </a:rPr>
                  <a:t>750 G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, ions are electrons both are collision-less.</a:t>
                </a:r>
              </a:p>
              <a:p>
                <a:pPr marL="0" indent="0">
                  <a:buNone/>
                </a:pP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86400"/>
              </a:xfrm>
              <a:blipFill>
                <a:blip r:embed="rId2"/>
                <a:stretch>
                  <a:fillRect l="-1111" t="-1556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z="2000" smtClean="0"/>
              <a:pPr/>
              <a:t>29</a:t>
            </a:fld>
            <a:endParaRPr lang="en-US" sz="2000" dirty="0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0CD8C869-23C1-4A55-8E6F-B8A1639ED7F8}"/>
              </a:ext>
            </a:extLst>
          </p:cNvPr>
          <p:cNvSpPr/>
          <p:nvPr/>
        </p:nvSpPr>
        <p:spPr>
          <a:xfrm>
            <a:off x="8382000" y="228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7" y="103773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/>
              <a:t>Geodesic Acoustic mode (GAM)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6" y="1463873"/>
            <a:ext cx="3076190" cy="1828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00150" y="3659042"/>
            <a:ext cx="2831335" cy="2803232"/>
            <a:chOff x="400569" y="3596249"/>
            <a:chExt cx="2831335" cy="2803232"/>
          </a:xfrm>
        </p:grpSpPr>
        <p:grpSp>
          <p:nvGrpSpPr>
            <p:cNvPr id="20" name="Group 19"/>
            <p:cNvGrpSpPr/>
            <p:nvPr/>
          </p:nvGrpSpPr>
          <p:grpSpPr>
            <a:xfrm>
              <a:off x="400569" y="3596249"/>
              <a:ext cx="2831335" cy="2803232"/>
              <a:chOff x="1435865" y="3727966"/>
              <a:chExt cx="2831335" cy="280323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865" y="3727966"/>
                <a:ext cx="2831335" cy="2803232"/>
              </a:xfrm>
              <a:prstGeom prst="rect">
                <a:avLst/>
              </a:prstGeom>
            </p:spPr>
          </p:pic>
          <p:sp>
            <p:nvSpPr>
              <p:cNvPr id="18" name="Oval 17"/>
              <p:cNvSpPr/>
              <p:nvPr/>
            </p:nvSpPr>
            <p:spPr>
              <a:xfrm>
                <a:off x="2286000" y="4343400"/>
                <a:ext cx="10668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18132" y="5652778"/>
                <a:ext cx="10668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Curved Left Arrow 24"/>
            <p:cNvSpPr/>
            <p:nvPr/>
          </p:nvSpPr>
          <p:spPr>
            <a:xfrm rot="10800000" flipH="1">
              <a:off x="2526040" y="4226368"/>
              <a:ext cx="359367" cy="1542994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urved Left Arrow 25"/>
            <p:cNvSpPr/>
            <p:nvPr/>
          </p:nvSpPr>
          <p:spPr>
            <a:xfrm rot="21405414" flipH="1">
              <a:off x="628489" y="4215110"/>
              <a:ext cx="345838" cy="1673453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6000350" y="3811442"/>
            <a:ext cx="2831335" cy="2803232"/>
            <a:chOff x="400569" y="3596249"/>
            <a:chExt cx="2831335" cy="2803232"/>
          </a:xfrm>
        </p:grpSpPr>
        <p:grpSp>
          <p:nvGrpSpPr>
            <p:cNvPr id="29" name="Group 28"/>
            <p:cNvGrpSpPr/>
            <p:nvPr/>
          </p:nvGrpSpPr>
          <p:grpSpPr>
            <a:xfrm>
              <a:off x="400569" y="3596249"/>
              <a:ext cx="2831335" cy="2803232"/>
              <a:chOff x="1435865" y="3727966"/>
              <a:chExt cx="2831335" cy="2803232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865" y="3727966"/>
                <a:ext cx="2831335" cy="2803232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2286000" y="4343400"/>
                <a:ext cx="10668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18132" y="5652778"/>
                <a:ext cx="10668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Curved Left Arrow 29"/>
            <p:cNvSpPr/>
            <p:nvPr/>
          </p:nvSpPr>
          <p:spPr>
            <a:xfrm rot="10800000" flipH="1">
              <a:off x="2526040" y="4226368"/>
              <a:ext cx="359367" cy="1542994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urved Left Arrow 30"/>
            <p:cNvSpPr/>
            <p:nvPr/>
          </p:nvSpPr>
          <p:spPr>
            <a:xfrm rot="21405414" flipH="1">
              <a:off x="628489" y="4215110"/>
              <a:ext cx="345838" cy="1673453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flipH="1">
                <a:off x="2670389" y="4026159"/>
                <a:ext cx="1758209" cy="895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70389" y="4026159"/>
                <a:ext cx="1758209" cy="895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549493" y="1226476"/>
            <a:ext cx="3414554" cy="2490171"/>
            <a:chOff x="3549493" y="1226476"/>
            <a:chExt cx="3414554" cy="2490171"/>
          </a:xfrm>
        </p:grpSpPr>
        <p:grpSp>
          <p:nvGrpSpPr>
            <p:cNvPr id="11" name="Group 10"/>
            <p:cNvGrpSpPr/>
            <p:nvPr/>
          </p:nvGrpSpPr>
          <p:grpSpPr>
            <a:xfrm>
              <a:off x="4601847" y="1226476"/>
              <a:ext cx="2362200" cy="2490171"/>
              <a:chOff x="3657600" y="2596634"/>
              <a:chExt cx="2362200" cy="249017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657600" y="2667000"/>
                <a:ext cx="2362200" cy="2362200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848100" y="2895600"/>
                <a:ext cx="1981200" cy="1905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000500" y="3048000"/>
                <a:ext cx="1676400" cy="16002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72000" y="2596634"/>
                <a:ext cx="691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++++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616883" y="4717473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-----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 flipH="1">
                  <a:off x="6122249" y="2229523"/>
                  <a:ext cx="575098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122249" y="2229523"/>
                  <a:ext cx="575098" cy="374270"/>
                </a:xfrm>
                <a:prstGeom prst="rect">
                  <a:avLst/>
                </a:prstGeom>
                <a:blipFill>
                  <a:blip r:embed="rId5"/>
                  <a:stretch>
                    <a:fillRect t="-3279" r="-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>
              <a:off x="3549493" y="2378273"/>
              <a:ext cx="9480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>
            <a:off x="4659835" y="5213058"/>
            <a:ext cx="13405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64498" y="5473350"/>
                <a:ext cx="1464375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𝑮𝑨𝑴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98" y="5473350"/>
                <a:ext cx="1464375" cy="781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hlinkClick r:id="rId7" action="ppaction://hlinksldjump"/>
          </p:cNvPr>
          <p:cNvSpPr/>
          <p:nvPr/>
        </p:nvSpPr>
        <p:spPr>
          <a:xfrm>
            <a:off x="8458200" y="457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61391" y="5103043"/>
                <a:ext cx="1366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∝−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̃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391" y="5103043"/>
                <a:ext cx="1366616" cy="400110"/>
              </a:xfrm>
              <a:prstGeom prst="rect">
                <a:avLst/>
              </a:prstGeom>
              <a:blipFill>
                <a:blip r:embed="rId8"/>
                <a:stretch>
                  <a:fillRect t="-3030" r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45417" y="5654826"/>
                <a:ext cx="1604412" cy="719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acc>
                            <m:accPr>
                              <m:chr m:val="̃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417" y="5654826"/>
                <a:ext cx="1604412" cy="7192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7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0345"/>
            <a:ext cx="8915400" cy="987544"/>
          </a:xfrm>
        </p:spPr>
        <p:txBody>
          <a:bodyPr>
            <a:noAutofit/>
          </a:bodyPr>
          <a:lstStyle/>
          <a:p>
            <a:r>
              <a:rPr lang="en-IN" sz="3600" dirty="0"/>
              <a:t>Determination of topology of toroidal magnetic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8678" y="5718008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981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64693"/>
            <a:ext cx="1952625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50418"/>
            <a:ext cx="1895475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55193"/>
            <a:ext cx="188595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175260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48025"/>
            <a:ext cx="158115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58759"/>
            <a:ext cx="15621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73" y="3171825"/>
            <a:ext cx="1647825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5049459"/>
            <a:ext cx="160020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5049459"/>
            <a:ext cx="1514475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B793E9-D809-4C02-9EFE-0E107E540A0B}"/>
              </a:ext>
            </a:extLst>
          </p:cNvPr>
          <p:cNvSpPr txBox="1"/>
          <p:nvPr/>
        </p:nvSpPr>
        <p:spPr>
          <a:xfrm>
            <a:off x="4619625" y="5410200"/>
            <a:ext cx="427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S. G. Thatipamula,  Umesh Kumar et al, Rev. Sci. Instrm, 86, 033504 (2015) </a:t>
            </a:r>
          </a:p>
        </p:txBody>
      </p:sp>
    </p:spTree>
    <p:extLst>
      <p:ext uri="{BB962C8B-B14F-4D97-AF65-F5344CB8AC3E}">
        <p14:creationId xmlns:p14="http://schemas.microsoft.com/office/powerpoint/2010/main" val="1507745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55" y="533400"/>
            <a:ext cx="8991600" cy="780288"/>
          </a:xfrm>
        </p:spPr>
        <p:txBody>
          <a:bodyPr>
            <a:normAutofit/>
          </a:bodyPr>
          <a:lstStyle/>
          <a:p>
            <a:r>
              <a:rPr lang="en-IN" sz="4400" dirty="0"/>
              <a:t>Determination of parallel wavenumber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4800600" cy="4953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IN" dirty="0"/>
                  <a:t>Probe-1 and probe-2 are aligned on the same </a:t>
                </a:r>
                <a:r>
                  <a:rPr lang="en-IN" dirty="0" err="1"/>
                  <a:t>toroidal</a:t>
                </a:r>
                <a:r>
                  <a:rPr lang="en-IN" dirty="0"/>
                  <a:t> field line.</a:t>
                </a:r>
                <a:br>
                  <a:rPr lang="en-IN" dirty="0"/>
                </a:br>
                <a:endParaRPr lang="en-IN" dirty="0"/>
              </a:p>
              <a:p>
                <a:r>
                  <a:rPr lang="en-IN" dirty="0"/>
                  <a:t>Both probes are rotated in the steps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IN" b="0" i="1" smtClean="0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IN" dirty="0"/>
                  <a:t> to find out dip in the floating potential for each VF current.</a:t>
                </a:r>
                <a:br>
                  <a:rPr lang="en-IN" dirty="0"/>
                </a:br>
                <a:endParaRPr lang="en-IN" dirty="0"/>
              </a:p>
              <a:p>
                <a:r>
                  <a:rPr lang="en-IN" dirty="0"/>
                  <a:t>During regular discharges both probes aligned to the same height as determined earlier.</a:t>
                </a:r>
                <a:br>
                  <a:rPr lang="en-IN" dirty="0"/>
                </a:br>
                <a:endParaRPr lang="en-IN" dirty="0"/>
              </a:p>
              <a:p>
                <a:r>
                  <a:rPr lang="en-IN" dirty="0"/>
                  <a:t>Probe-1 is kept fixed and probe-2 is rotated to find the maximum coherence between two probes.</a:t>
                </a:r>
                <a:br>
                  <a:rPr lang="en-IN" dirty="0"/>
                </a:br>
                <a:endParaRPr lang="en-IN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𝐼𝐼</m:t>
                        </m:r>
                      </m:sub>
                      <m:sup>
                        <m:r>
                          <a:rPr lang="en-IN" b="0" i="1" smtClean="0">
                            <a:latin typeface="Cambria Math"/>
                          </a:rPr>
                          <m:t>𝑚𝑖𝑛</m:t>
                        </m:r>
                      </m:sup>
                    </m:sSubSup>
                    <m:r>
                      <a:rPr lang="en-I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/>
                          </a:rPr>
                          <m:t>Δ</m:t>
                        </m:r>
                        <m:r>
                          <a:rPr lang="en-IN" b="0" i="1" smtClean="0">
                            <a:latin typeface="Cambria Math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/>
                          </a:rPr>
                          <m:t>Δ</m:t>
                        </m:r>
                        <m:r>
                          <a:rPr lang="en-IN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IN" dirty="0"/>
                  <a:t>;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Δ</m:t>
                    </m:r>
                    <m:r>
                      <a:rPr lang="en-IN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IN" dirty="0"/>
                  <a:t> is the cross phase between probe-1 and probe-2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Δx</m:t>
                    </m:r>
                    <m:r>
                      <a:rPr lang="en-IN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0" smtClean="0">
                            <a:latin typeface="Cambria Math"/>
                          </a:rPr>
                          <m:t>2</m:t>
                        </m:r>
                        <m:r>
                          <a:rPr lang="en-IN" b="0" i="1" smtClean="0">
                            <a:latin typeface="Cambria Math"/>
                          </a:rPr>
                          <m:t>𝜋</m:t>
                        </m:r>
                        <m:r>
                          <a:rPr lang="en-IN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IN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b="0" i="1" smtClean="0">
                        <a:latin typeface="Cambria Math"/>
                      </a:rPr>
                      <m:t>=0.75 </m:t>
                    </m:r>
                    <m:r>
                      <a:rPr lang="en-IN" b="0" i="1" smtClean="0">
                        <a:latin typeface="Cambria Math"/>
                      </a:rPr>
                      <m:t>𝑚</m:t>
                    </m:r>
                    <m:r>
                      <a:rPr lang="en-IN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dirty="0"/>
                  <a:t>is the probe separation.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4800600" cy="4953000"/>
              </a:xfrm>
              <a:blipFill rotWithShape="1">
                <a:blip r:embed="rId2"/>
                <a:stretch>
                  <a:fillRect l="-508" t="-1599" r="-20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928014" cy="371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435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/>
              <a:t>Numerical simulation of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5181600"/>
                <a:ext cx="8229600" cy="1447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IN" dirty="0"/>
                  <a:t>Contour plots of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IN" dirty="0"/>
                  <a:t>,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N" dirty="0"/>
                  <a:t>,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IN" dirty="0"/>
                  <a:t> for the ideal case, and (d)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IN" dirty="0"/>
                  <a:t>, (e)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N" dirty="0"/>
                  <a:t>, (f)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 </m:t>
                    </m:r>
                  </m:oMath>
                </a14:m>
                <a:r>
                  <a:rPr lang="en-IN" dirty="0"/>
                  <a:t>for the actual co-ordinates of TF coils for BETA for an external VF current of 12 A.</a:t>
                </a:r>
                <a:br>
                  <a:rPr lang="en-IN" dirty="0"/>
                </a:br>
                <a:endParaRPr lang="en-IN" dirty="0"/>
              </a:p>
              <a:p>
                <a:r>
                  <a:rPr lang="en-IN" dirty="0"/>
                  <a:t>The magnetic  field data is obtained using the EFFI simulation for the ideal and the actual case (Thanks to </a:t>
                </a:r>
                <a:r>
                  <a:rPr lang="en-IN" dirty="0" err="1"/>
                  <a:t>Mrs.</a:t>
                </a:r>
                <a:r>
                  <a:rPr lang="en-IN" dirty="0"/>
                  <a:t> </a:t>
                </a:r>
                <a:r>
                  <a:rPr lang="en-IN" dirty="0" err="1"/>
                  <a:t>Richa</a:t>
                </a:r>
                <a:r>
                  <a:rPr lang="en-IN" dirty="0"/>
                  <a:t> </a:t>
                </a:r>
                <a:r>
                  <a:rPr lang="en-IN" dirty="0" err="1"/>
                  <a:t>Bandopadhyay</a:t>
                </a:r>
                <a:r>
                  <a:rPr lang="en-IN" dirty="0"/>
                  <a:t> and </a:t>
                </a:r>
                <a:r>
                  <a:rPr lang="en-IN" dirty="0" err="1"/>
                  <a:t>Mr.</a:t>
                </a:r>
                <a:r>
                  <a:rPr lang="en-IN" dirty="0"/>
                  <a:t> </a:t>
                </a:r>
                <a:r>
                  <a:rPr lang="en-IN" dirty="0" err="1"/>
                  <a:t>Sharvil</a:t>
                </a:r>
                <a:r>
                  <a:rPr lang="en-IN" dirty="0"/>
                  <a:t> Patel)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5181600"/>
                <a:ext cx="8229600" cy="1447800"/>
              </a:xfrm>
              <a:blipFill rotWithShape="1">
                <a:blip r:embed="rId2"/>
                <a:stretch>
                  <a:fillRect l="-222" t="-42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1" y="1447800"/>
            <a:ext cx="6934200" cy="364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177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Simulated radial profile of vertical magnetic field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562600"/>
                <a:ext cx="8229600" cy="99060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IN" dirty="0"/>
                  <a:t>Radial profile of vertical magnetic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IN" dirty="0"/>
                  <a:t>; (a) an ideal TF locations and (b) the actual TF locations at different vertical distance Z for the case when VF coils are charged to 12 A current.</a:t>
                </a:r>
                <a:br>
                  <a:rPr lang="en-IN" dirty="0"/>
                </a:br>
                <a:endParaRPr lang="en-IN" dirty="0"/>
              </a:p>
              <a:p>
                <a:r>
                  <a:rPr lang="en-IN" dirty="0"/>
                  <a:t>It can be observed that for the ideal case shown in (a) has very weak dependency on Z as compared to the actual case (b).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562600"/>
                <a:ext cx="8229600" cy="990600"/>
              </a:xfrm>
              <a:blipFill>
                <a:blip r:embed="rId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8" y="1981200"/>
            <a:ext cx="6400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428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763000" cy="1143000"/>
          </a:xfrm>
        </p:spPr>
        <p:txBody>
          <a:bodyPr>
            <a:normAutofit/>
          </a:bodyPr>
          <a:lstStyle/>
          <a:p>
            <a:r>
              <a:rPr lang="en-IN" dirty="0"/>
              <a:t>Topology of </a:t>
            </a:r>
            <a:r>
              <a:rPr lang="en-IN" dirty="0" err="1"/>
              <a:t>toroidal</a:t>
            </a:r>
            <a:r>
              <a:rPr lang="en-IN" dirty="0"/>
              <a:t> field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6032" y="4953000"/>
            <a:ext cx="8229600" cy="16764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The topology of the </a:t>
            </a:r>
            <a:r>
              <a:rPr lang="en-IN" dirty="0" err="1"/>
              <a:t>toroidal</a:t>
            </a:r>
            <a:r>
              <a:rPr lang="en-IN" dirty="0"/>
              <a:t> field in Cartesian co-ordinates for actual TF coils locations simulated using EFFI code for VF currents of (a) 0 A or uncharged VF coils, (b) 12 A and (c) 60 A.</a:t>
            </a:r>
            <a:br>
              <a:rPr lang="en-IN" dirty="0"/>
            </a:br>
            <a:endParaRPr lang="en-IN" dirty="0"/>
          </a:p>
          <a:p>
            <a:r>
              <a:rPr lang="en-IN" dirty="0"/>
              <a:t>It can be observed that for 0 A case, the field lines closes on itself despite the geometrical misalignment in the TF coils.</a:t>
            </a:r>
            <a:br>
              <a:rPr lang="en-IN" dirty="0"/>
            </a:br>
            <a:endParaRPr lang="en-IN" dirty="0"/>
          </a:p>
          <a:p>
            <a:r>
              <a:rPr lang="en-IN" dirty="0"/>
              <a:t>The simulation does not consider the generation of offset magnetic field due to uncompensated current leads.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2" y="2133600"/>
            <a:ext cx="809473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607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/>
          <a:lstStyle/>
          <a:p>
            <a:r>
              <a:rPr lang="en-IN" dirty="0"/>
              <a:t>Operating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IN" sz="2800" dirty="0"/>
              <a:t>Base Pressure ~    5.0 × 10</a:t>
            </a:r>
            <a:r>
              <a:rPr lang="en-IN" sz="2800" baseline="30000" dirty="0"/>
              <a:t>-6 </a:t>
            </a:r>
            <a:r>
              <a:rPr lang="en-IN" sz="2800" dirty="0"/>
              <a:t> torr</a:t>
            </a:r>
          </a:p>
          <a:p>
            <a:r>
              <a:rPr lang="en-IN" sz="2800" dirty="0"/>
              <a:t>Filament current ~ 142 A.</a:t>
            </a:r>
          </a:p>
          <a:p>
            <a:r>
              <a:rPr lang="en-IN" sz="2800" dirty="0"/>
              <a:t>Discharge current ~ 5 A.</a:t>
            </a:r>
          </a:p>
          <a:p>
            <a:r>
              <a:rPr lang="en-IN" sz="2800" dirty="0"/>
              <a:t>Filling gas  :-  Argon</a:t>
            </a:r>
          </a:p>
          <a:p>
            <a:r>
              <a:rPr lang="en-IN" sz="2800" dirty="0"/>
              <a:t>Working pressure ~ 1.0 × 10</a:t>
            </a:r>
            <a:r>
              <a:rPr lang="en-IN" sz="2800" baseline="30000" dirty="0"/>
              <a:t>-4 </a:t>
            </a:r>
            <a:r>
              <a:rPr lang="en-IN" sz="2800" dirty="0"/>
              <a:t> torr</a:t>
            </a:r>
          </a:p>
          <a:p>
            <a:r>
              <a:rPr lang="en-IN" sz="2800" dirty="0"/>
              <a:t>Toroidal Magnetic field coil current~ 1 kA for 220 Gauss at the minor axis.</a:t>
            </a:r>
          </a:p>
          <a:p>
            <a:r>
              <a:rPr lang="en-IN" sz="2800" dirty="0">
                <a:solidFill>
                  <a:srgbClr val="FF0000"/>
                </a:solidFill>
              </a:rPr>
              <a:t>Vertical magnetic field coil current ~  o A, 12 A (~ 1.0 Gauss), 20 A (~1.5 G), and 60 A (~4.5 G)</a:t>
            </a:r>
            <a:r>
              <a:rPr lang="en-IN" sz="2800" dirty="0"/>
              <a:t>.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96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C0A0-58EB-40E6-A23F-8AC8931C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16" y="357366"/>
            <a:ext cx="8229600" cy="667140"/>
          </a:xfrm>
        </p:spPr>
        <p:txBody>
          <a:bodyPr>
            <a:normAutofit fontScale="90000"/>
          </a:bodyPr>
          <a:lstStyle/>
          <a:p>
            <a:r>
              <a:rPr lang="en-US" dirty="0"/>
              <a:t>Mean plasma profiles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B9614-B897-4562-BEFF-882945F7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41A10F-1D8A-46E2-90F4-D48C674F08F9}"/>
                  </a:ext>
                </a:extLst>
              </p:cNvPr>
              <p:cNvSpPr txBox="1"/>
              <p:nvPr/>
            </p:nvSpPr>
            <p:spPr>
              <a:xfrm>
                <a:off x="56271" y="5103674"/>
                <a:ext cx="908772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Radial profiles of (a)density, (b)electron temperature, (c) floating potential and (d) </a:t>
                </a:r>
                <a:br>
                  <a:rPr lang="en-US" dirty="0"/>
                </a:br>
                <a:r>
                  <a:rPr lang="en-US" dirty="0"/>
                  <a:t>plasma potential are shown here.</a:t>
                </a:r>
              </a:p>
              <a:p>
                <a:r>
                  <a:rPr lang="en-US" dirty="0"/>
                  <a:t>•Density for widely opened field line or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higher than other values on inboard side.</a:t>
                </a:r>
              </a:p>
              <a:p>
                <a:r>
                  <a:rPr lang="en-US" dirty="0"/>
                  <a:t>•Large dip in floating potential and peak in temperature around minor axis is due to</a:t>
                </a:r>
              </a:p>
              <a:p>
                <a:r>
                  <a:rPr lang="en-US" dirty="0"/>
                  <a:t> presence of high energy electrons around minor axis.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41A10F-1D8A-46E2-90F4-D48C674F0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1" y="5103674"/>
                <a:ext cx="9087729" cy="1754326"/>
              </a:xfrm>
              <a:prstGeom prst="rect">
                <a:avLst/>
              </a:prstGeom>
              <a:blipFill>
                <a:blip r:embed="rId2"/>
                <a:stretch>
                  <a:fillRect l="-537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4033AC-8E91-4546-A4B6-776A0EB6D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3" y="1039746"/>
            <a:ext cx="8759514" cy="392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128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399C-B37C-4D1D-96C2-85214B60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Power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D2F7F-11A7-4C80-BFC8-4AA118E1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90E35-3434-4CC7-A3F5-47EBCB014F34}"/>
              </a:ext>
            </a:extLst>
          </p:cNvPr>
          <p:cNvSpPr txBox="1"/>
          <p:nvPr/>
        </p:nvSpPr>
        <p:spPr>
          <a:xfrm>
            <a:off x="6346873" y="2133600"/>
            <a:ext cx="2699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 power spectra for (a) density </a:t>
            </a:r>
            <a:r>
              <a:rPr lang="da-DK" dirty="0"/>
              <a:t>at -5 cm, (b) density at +5 cm, (c)</a:t>
            </a:r>
            <a:r>
              <a:rPr lang="en-US" dirty="0"/>
              <a:t>potential at -5 cm, and (d) potential at</a:t>
            </a:r>
          </a:p>
          <a:p>
            <a:r>
              <a:rPr lang="en-US" dirty="0"/>
              <a:t>+5 cm for four different values of vertical field coil current.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Though sampling frequency is 200 kHz, but all these plots zoomed in to 35 kHz only.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16A890-C635-4EAA-8DA6-00B9A6A30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2" y="1647041"/>
            <a:ext cx="6151098" cy="498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515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5407-DE6D-4754-AD64-A72CEC25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83" y="505720"/>
            <a:ext cx="8229600" cy="614258"/>
          </a:xfrm>
        </p:spPr>
        <p:txBody>
          <a:bodyPr>
            <a:normAutofit fontScale="90000"/>
          </a:bodyPr>
          <a:lstStyle/>
          <a:p>
            <a:r>
              <a:rPr lang="en-US" dirty="0"/>
              <a:t>Bispectrum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9BCA8-59EE-4B30-8E0B-8E46F1AC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CAC017-3C3E-41B3-BC75-408B542DCAC6}"/>
                  </a:ext>
                </a:extLst>
              </p:cNvPr>
              <p:cNvSpPr txBox="1"/>
              <p:nvPr/>
            </p:nvSpPr>
            <p:spPr>
              <a:xfrm>
                <a:off x="1" y="5564732"/>
                <a:ext cx="9067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Bispectrum of I</a:t>
                </a:r>
                <a:r>
                  <a:rPr lang="en-US" baseline="-25000" dirty="0"/>
                  <a:t>sat</a:t>
                </a:r>
                <a:r>
                  <a:rPr lang="en-US" dirty="0"/>
                  <a:t> fluctuation for single shot for VF current of 0A, 12A, 20A, and 60A at -5 cm and +5 cm.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&gt;0.9</m:t>
                    </m:r>
                  </m:oMath>
                </a14:m>
                <a:r>
                  <a:rPr lang="en-US" dirty="0"/>
                  <a:t> for 0A and reduces further for higher currents. These plots are zoomed in up to 40 kHz.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CAC017-3C3E-41B3-BC75-408B542DC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564732"/>
                <a:ext cx="9067800" cy="923330"/>
              </a:xfrm>
              <a:prstGeom prst="rect">
                <a:avLst/>
              </a:prstGeom>
              <a:blipFill>
                <a:blip r:embed="rId3"/>
                <a:stretch>
                  <a:fillRect l="-53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3E3F04-1638-423B-AF84-1A18537A2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9978"/>
            <a:ext cx="9067800" cy="431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248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4470C7-B25F-46C4-BCB3-A5593DCA0A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4375" y="304800"/>
                <a:ext cx="8229600" cy="980313"/>
              </a:xfrm>
            </p:spPr>
            <p:txBody>
              <a:bodyPr/>
              <a:lstStyle/>
              <a:p>
                <a:r>
                  <a:rPr lang="en-US" dirty="0"/>
                  <a:t>S(k,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) and wavenumber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4470C7-B25F-46C4-BCB3-A5593DCA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4375" y="304800"/>
                <a:ext cx="8229600" cy="980313"/>
              </a:xfrm>
              <a:blipFill>
                <a:blip r:embed="rId2"/>
                <a:stretch>
                  <a:fillRect l="-4667" b="-39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3FC7C5-1130-402D-86AE-BFE65EAB3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2776"/>
            <a:ext cx="8991600" cy="45092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B513F-A5EB-40F8-BC6B-64164C3D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7323D3-A9B6-4CDD-B2F9-B9DA0FFF4027}"/>
                  </a:ext>
                </a:extLst>
              </p:cNvPr>
              <p:cNvSpPr txBox="1"/>
              <p:nvPr/>
            </p:nvSpPr>
            <p:spPr>
              <a:xfrm>
                <a:off x="76200" y="5942038"/>
                <a:ext cx="906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Contour plots of conditional spectrum S(k,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) with embedded line showing vertical wavenumber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) estimated four VF currents at -5 cm and +5 cm.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7323D3-A9B6-4CDD-B2F9-B9DA0FFF4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942038"/>
                <a:ext cx="9067800" cy="646331"/>
              </a:xfrm>
              <a:prstGeom prst="rect">
                <a:avLst/>
              </a:prstGeom>
              <a:blipFill>
                <a:blip r:embed="rId4"/>
                <a:stretch>
                  <a:fillRect l="-60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87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82" y="533400"/>
            <a:ext cx="8229600" cy="856488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89888"/>
                <a:ext cx="8686800" cy="50871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 a current-less toroidal device  (CTD),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𝑡𝑜𝑟</m:t>
                        </m:r>
                      </m:sub>
                    </m:sSub>
                  </m:oMath>
                </a14:m>
                <a:r>
                  <a:rPr lang="en-US" dirty="0"/>
                  <a:t> is negligible. Plasma is confined only by the application of toroidal magnetic field and/or vertical magnetic field.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 a CTD, effective rotational transform cease to exist, it implies,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𝐺𝐴𝑀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no Geodesic Acoustic mode is possible.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Is it possible to drive an acoustic mode by a regular curvature in plasmas confined by open magnetic </a:t>
                </a:r>
                <a:r>
                  <a:rPr lang="en-US"/>
                  <a:t>field lines?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 the present work, we attempted to experimentally investigate possibility of acoustic mode in a CTD with GAM-like structures in a nearly collision-less regime.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89888"/>
                <a:ext cx="8686800" cy="5087112"/>
              </a:xfrm>
              <a:blipFill>
                <a:blip r:embed="rId2"/>
                <a:stretch>
                  <a:fillRect l="-702" t="-2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6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22AD-E13A-49D5-888E-D8AAD723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49" y="6858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/>
              <a:t>Net poloidal 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C14E7-B333-41BE-BF0B-93BD0C5E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TextBox 6">
            <a:hlinkClick r:id="" action="ppaction://noaction"/>
            <a:extLst>
              <a:ext uri="{FF2B5EF4-FFF2-40B4-BE49-F238E27FC236}">
                <a16:creationId xmlns:a16="http://schemas.microsoft.com/office/drawing/2014/main" id="{90AF7217-B622-4F5D-BE5C-DF6ABF0D7D11}"/>
              </a:ext>
            </a:extLst>
          </p:cNvPr>
          <p:cNvSpPr txBox="1"/>
          <p:nvPr/>
        </p:nvSpPr>
        <p:spPr>
          <a:xfrm>
            <a:off x="5955008" y="2417758"/>
            <a:ext cx="3086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Radial profile of net poloidal  flow measured using Mach probe for four values of the VF coil current.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The net poloidal flow increases slightly for 12A and 20A cases on HFS, but reduces to nearly zero for  60A case on inboard side close to limiter.</a:t>
            </a:r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E706F31C-F2DC-42C9-A703-85A234256087}"/>
              </a:ext>
            </a:extLst>
          </p:cNvPr>
          <p:cNvSpPr/>
          <p:nvPr/>
        </p:nvSpPr>
        <p:spPr>
          <a:xfrm>
            <a:off x="8485749" y="368233"/>
            <a:ext cx="381000" cy="31756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BAF585-201F-43BB-8D78-F4637D3AD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" y="1618488"/>
            <a:ext cx="5892799" cy="485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973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51C2-EF00-4DD9-ADA4-A8D13806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681814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instabilities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E78FE347-F085-4BFA-A798-AFAB1ABDD79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28600" y="847647"/>
              <a:ext cx="8686800" cy="60765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79902213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338369871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245027689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210014940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50353828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60503494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Instability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Necessary Condition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Frequency </a:t>
                          </a:r>
                          <a:br>
                            <a:rPr lang="en-US" sz="20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  <a:p>
                          <a:pPr algn="ctr"/>
                          <a:r>
                            <a:rPr lang="en-US" sz="20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||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𝝓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𝑲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𝑩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𝒆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2569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C00000"/>
                              </a:solidFill>
                            </a:rPr>
                            <a:t>Rayleigh-Taylor (RT)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0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𝑒𝑛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0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𝑐𝑒</m:t>
                                      </m:r>
                                      <m:r>
                                        <a:rPr lang="en-IN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 &lt; 1,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IN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IN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 &lt; 1</a:t>
                          </a:r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≈0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387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C00000"/>
                              </a:solidFill>
                            </a:rPr>
                            <a:t>Kelvin Helmholtz  (KH)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br>
                            <a:rPr lang="en-US" sz="2000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sz="20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</m:acc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oMath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l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</a:rPr>
                            <a:t>(modifies KH)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≈0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≫1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7395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C00000"/>
                              </a:solidFill>
                            </a:rPr>
                            <a:t>Drift like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  <m:r>
                                  <a:rPr lang="en-US" sz="20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31830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Simon Hoh (SH)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00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𝑒𝑛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00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 smtClean="0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𝑐𝑒</m:t>
                                      </m:r>
                                      <m:r>
                                        <a:rPr lang="en-IN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  &lt; 1,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0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IN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IN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I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 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≈0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69703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Modified Simon Hoh (MSH)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0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00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𝑒𝑛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00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 smtClean="0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𝑐𝑒</m:t>
                                      </m:r>
                                      <m:r>
                                        <a:rPr lang="en-IN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  &lt; 1,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0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IN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IN" sz="20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IN" sz="2000" i="1">
                                          <a:solidFill>
                                            <a:schemeClr val="dk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I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 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≈0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06106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E78FE347-F085-4BFA-A798-AFAB1ABDD79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00139048"/>
                  </p:ext>
                </p:extLst>
              </p:nvPr>
            </p:nvGraphicFramePr>
            <p:xfrm>
              <a:off x="228600" y="847647"/>
              <a:ext cx="8686800" cy="6071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79902213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338369871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245027689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210014940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50353828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605034941"/>
                        </a:ext>
                      </a:extLst>
                    </a:gridCol>
                  </a:tblGrid>
                  <a:tr h="1274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Instability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Necessary Condition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3191" t="-2392" r="-127394" b="-385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1600" t="-2392" r="-283200" b="-385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4815" t="-2392" r="-118519" b="-385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59043" t="-2392" r="-2128" b="-385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2569393"/>
                      </a:ext>
                    </a:extLst>
                  </a:tr>
                  <a:tr h="11836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C00000"/>
                              </a:solidFill>
                            </a:rPr>
                            <a:t>Rayleigh-Taylor (RT)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920" t="-110309" r="-253709" b="-314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3191" t="-110309" r="-127394" b="-314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1600" t="-110309" r="-283200" b="-314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4815" t="-110309" r="-118519" b="-314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59043" t="-110309" r="-2128" b="-314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3870411"/>
                      </a:ext>
                    </a:extLst>
                  </a:tr>
                  <a:tr h="1118807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C00000"/>
                              </a:solidFill>
                            </a:rPr>
                            <a:t>Kelvin Helmholtz  (KH)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920" t="-221739" r="-253709" b="-232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3191" t="-221739" r="-127394" b="-232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1600" t="-221739" r="-283200" b="-232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4815" t="-221739" r="-118519" b="-232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59043" t="-221739" r="-2128" b="-232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7395629"/>
                      </a:ext>
                    </a:extLst>
                  </a:tr>
                  <a:tr h="609346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C00000"/>
                              </a:solidFill>
                            </a:rPr>
                            <a:t>Drift like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920" t="-592000" r="-253709" b="-32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3191" t="-592000" r="-127394" b="-32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1600" t="-592000" r="-283200" b="-32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4815" t="-592000" r="-118519" b="-32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59043" t="-592000" r="-2128" b="-327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3183038"/>
                      </a:ext>
                    </a:extLst>
                  </a:tr>
                  <a:tr h="878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Simon Hoh (SH)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920" t="-480556" r="-253709" b="-12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3191" t="-480556" r="-127394" b="-12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1600" t="-480556" r="-283200" b="-12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4815" t="-480556" r="-118519" b="-12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59043" t="-480556" r="-2128" b="-12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970332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Modified Simon Hoh (MSH)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920" t="-506667" r="-253709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3191" t="-506667" r="-127394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1600" t="-506667" r="-283200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4815" t="-506667" r="-118519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59043" t="-506667" r="-2128" b="-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6106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2C86C-AE43-464A-9EC3-72DFA822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86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44D8-7B10-4D89-B4FB-C2896409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8" y="210312"/>
            <a:ext cx="8229600" cy="856488"/>
          </a:xfrm>
        </p:spPr>
        <p:txBody>
          <a:bodyPr/>
          <a:lstStyle/>
          <a:p>
            <a:r>
              <a:rPr lang="en-US" dirty="0"/>
              <a:t>Cross phase and coherence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593E4-3719-42C5-A16E-DACA3116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B6769-D9F1-409A-A9DD-C06949D734DB}"/>
              </a:ext>
            </a:extLst>
          </p:cNvPr>
          <p:cNvSpPr txBox="1"/>
          <p:nvPr/>
        </p:nvSpPr>
        <p:spPr>
          <a:xfrm>
            <a:off x="-27549" y="54274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 phase normalized to of density and potential fluctuations and Coherence between</a:t>
            </a:r>
          </a:p>
          <a:p>
            <a:r>
              <a:rPr lang="en-US" dirty="0"/>
              <a:t>density and potential for four values of VF current of 0 A, 12 A, 20 A and 60 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Coherence is more than 0.7 for all VF current.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Outboard side is dominated by flute like instabilities.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F28841F-FD25-4CD8-93E2-12ECD558D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2" y="1107359"/>
            <a:ext cx="8894298" cy="4122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849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A3EE-8173-48AA-8D7C-90D7588E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91439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Radial profile of ratio of relative potential fluctuations to relative density fluctuations.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>On HFS for 0 A case the value ranges from 0.5 to 1, but for 12 A and 20 A case it goes from 0.2 to 2.2 which shows presence of shear instabilities.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6204E-02DF-4256-8638-1B7CC674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CDCD74-AD17-42EE-ADCC-5F9799203385}"/>
              </a:ext>
            </a:extLst>
          </p:cNvPr>
          <p:cNvSpPr txBox="1">
            <a:spLocks/>
          </p:cNvSpPr>
          <p:nvPr/>
        </p:nvSpPr>
        <p:spPr>
          <a:xfrm>
            <a:off x="433754" y="488950"/>
            <a:ext cx="8229600" cy="730250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Ratio of potential fluctuation to density fluctuation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13D783-07B3-466D-BC4C-FA5527449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51708"/>
            <a:ext cx="7772400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778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E7B1F-B82C-4EF6-9B7A-8A3043C5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Summary:- ch-4-I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9D62F7-3439-45A8-B232-218D259375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7488"/>
                <a:ext cx="8229600" cy="5315712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strongly controls the equilibrium plasma profiles like density, temperature and potential.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 for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 broad band exist for higher frequency on the outboard side.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Strong non-linear interaction exist for 0 A, 12 A and 20 A and interaction of dominant modes with background fluctuation is present.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Net poloidal flow tends to zero for small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inboard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side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close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limiter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Flute like instabilities are dominant on the outboard side.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Velocity shear is dominant for the all VF values except 60 A, where net poloidal flow is strong.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9D62F7-3439-45A8-B232-218D259375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7488"/>
                <a:ext cx="8229600" cy="5315712"/>
              </a:xfrm>
              <a:blipFill>
                <a:blip r:embed="rId2"/>
                <a:stretch>
                  <a:fillRect l="-593" t="-195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E4328-3C44-4B9F-8ACD-7D59B8E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55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37B5-003D-46CC-B8EC-5B6C5214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11" y="676656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/>
              <a:t>Mean density profile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6D8451-F531-45B9-B097-006AF49AF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1562100"/>
            <a:ext cx="82296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CFF95-FA26-446B-85E2-5D92C83C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6E39F9-367F-48AA-8EC6-1EA687F0AE85}"/>
                  </a:ext>
                </a:extLst>
              </p:cNvPr>
              <p:cNvSpPr txBox="1"/>
              <p:nvPr/>
            </p:nvSpPr>
            <p:spPr>
              <a:xfrm>
                <a:off x="152400" y="5715000"/>
                <a:ext cx="889814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Plasma density with simultaneous variation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in fixed ratios.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Densities are symmetric around minor axis for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case, could be due to effective</a:t>
                </a:r>
                <a:br>
                  <a:rPr lang="en-US" dirty="0"/>
                </a:br>
                <a:r>
                  <a:rPr lang="en-US" dirty="0"/>
                  <a:t>short-circuiting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6E39F9-367F-48AA-8EC6-1EA687F0A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00"/>
                <a:ext cx="8898142" cy="923330"/>
              </a:xfrm>
              <a:prstGeom prst="rect">
                <a:avLst/>
              </a:prstGeom>
              <a:blipFill>
                <a:blip r:embed="rId3"/>
                <a:stretch>
                  <a:fillRect l="-411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428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7D05-7BA2-43D2-BB56-F0225DFE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7" y="685800"/>
            <a:ext cx="8896643" cy="704088"/>
          </a:xfrm>
        </p:spPr>
        <p:txBody>
          <a:bodyPr>
            <a:normAutofit fontScale="90000"/>
          </a:bodyPr>
          <a:lstStyle/>
          <a:p>
            <a:r>
              <a:rPr lang="en-US" dirty="0"/>
              <a:t>Power spectrum of density fluctuation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6A4ACE-13B0-4C75-BFAF-477E93434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7" y="1524000"/>
            <a:ext cx="84582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94B5F-DB40-4908-A2CC-7FBE5E24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1FC56B-E059-4647-8488-92B6799991C0}"/>
                  </a:ext>
                </a:extLst>
              </p:cNvPr>
              <p:cNvSpPr txBox="1"/>
              <p:nvPr/>
            </p:nvSpPr>
            <p:spPr>
              <a:xfrm>
                <a:off x="122929" y="5710535"/>
                <a:ext cx="80389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Density fluctuation with simultaneous variation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in fixed ratios.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broad band can be observed for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cases.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1FC56B-E059-4647-8488-92B679999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9" y="5710535"/>
                <a:ext cx="8038932" cy="646331"/>
              </a:xfrm>
              <a:prstGeom prst="rect">
                <a:avLst/>
              </a:prstGeom>
              <a:blipFill>
                <a:blip r:embed="rId3"/>
                <a:stretch>
                  <a:fillRect l="-45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871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ABCE-D7AB-4D0A-9D54-F067ACE8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129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Conclusion:- ch-4 (I &amp; 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22418-C97A-4EEA-88FA-D513A88DC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45417"/>
                <a:ext cx="8229600" cy="5776058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strongly controls the equilibrium plasma parameters. </a:t>
                </a:r>
                <a:r>
                  <a:rPr lang="en-US" dirty="0">
                    <a:solidFill>
                      <a:srgbClr val="FF0000"/>
                    </a:solidFill>
                  </a:rPr>
                  <a:t>[I &amp; II]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Density increases on inboard side for 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>
                    <a:solidFill>
                      <a:srgbClr val="FF0000"/>
                    </a:solidFill>
                  </a:rPr>
                  <a:t> [I &amp; II]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has few modes followed by turbulent background and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shows broad band for background fluctuations.</a:t>
                </a:r>
                <a:r>
                  <a:rPr lang="en-US" dirty="0">
                    <a:solidFill>
                      <a:srgbClr val="FF0000"/>
                    </a:solidFill>
                  </a:rPr>
                  <a:t> [I &amp; II]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net flow tends to zero on the inboard side.</a:t>
                </a:r>
                <a:r>
                  <a:rPr lang="en-US" dirty="0">
                    <a:solidFill>
                      <a:srgbClr val="FF0000"/>
                    </a:solidFill>
                  </a:rPr>
                  <a:t> [I]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Outboard side is dominated by R-T kind of instabilities and inboard side shows shear driven fluctuations.</a:t>
                </a:r>
                <a:r>
                  <a:rPr lang="en-US" dirty="0">
                    <a:solidFill>
                      <a:srgbClr val="FF0000"/>
                    </a:solidFill>
                  </a:rPr>
                  <a:t> [I]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Poloidal flow generates velocity shear which facilitates generation of shear driven instabilities on the inboard side.</a:t>
                </a:r>
                <a:r>
                  <a:rPr lang="en-US" dirty="0">
                    <a:solidFill>
                      <a:srgbClr val="FF0000"/>
                    </a:solidFill>
                  </a:rPr>
                  <a:t> [I]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22418-C97A-4EEA-88FA-D513A88DC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45417"/>
                <a:ext cx="8229600" cy="5776058"/>
              </a:xfrm>
              <a:blipFill>
                <a:blip r:embed="rId2"/>
                <a:stretch>
                  <a:fillRect l="-741" t="-2004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15724-51D3-426B-BC2D-308EFABD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01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7189-BED5-44E7-94AC-ACD864C1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25" y="3810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/>
              <a:t>Mean ECR plasma profiles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D471C5-F11E-4022-A03A-25762AA97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1982"/>
            <a:ext cx="3197181" cy="239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9D488-89FD-467E-BC6A-CB875D7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97C4F-3D60-4CC5-8079-77D8D0F14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30" y="1201982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600CD4-C7CF-4DB6-A59D-AF03D679D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6" y="3584682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0B4A39-E9F9-44FD-B489-A893493FDF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97" y="3599868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646B8D-7452-4773-9008-C592F0796B49}"/>
                  </a:ext>
                </a:extLst>
              </p:cNvPr>
              <p:cNvSpPr txBox="1"/>
              <p:nvPr/>
            </p:nvSpPr>
            <p:spPr>
              <a:xfrm>
                <a:off x="6398330" y="1147479"/>
                <a:ext cx="2593270" cy="5297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Mean profile for ECR</a:t>
                </a:r>
                <a:br>
                  <a:rPr lang="en-US" dirty="0"/>
                </a:br>
                <a:r>
                  <a:rPr lang="en-US" dirty="0"/>
                  <a:t>source with varying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vertical line at -6</a:t>
                </a:r>
                <a:br>
                  <a:rPr lang="en-US" dirty="0"/>
                </a:br>
                <a:r>
                  <a:rPr lang="en-US" dirty="0"/>
                  <a:t>cm is the EC region.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EC region</a:t>
                </a:r>
                <a:br>
                  <a:rPr lang="en-US" dirty="0"/>
                </a:br>
                <a:r>
                  <a:rPr lang="en-US" dirty="0"/>
                  <a:t> coincides with peak in temperature</a:t>
                </a:r>
                <a:br>
                  <a:rPr lang="en-US" dirty="0"/>
                </a:br>
                <a:r>
                  <a:rPr lang="en-US" dirty="0"/>
                  <a:t>and dip in potential.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is compared with ionization rate,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 has been observed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646B8D-7452-4773-9008-C592F0796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330" y="1147479"/>
                <a:ext cx="2593270" cy="5297091"/>
              </a:xfrm>
              <a:prstGeom prst="rect">
                <a:avLst/>
              </a:prstGeom>
              <a:blipFill>
                <a:blip r:embed="rId6"/>
                <a:stretch>
                  <a:fillRect l="-1647" t="-575" r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4BFB215E-2499-4C9D-A300-97FEDF17A97D}"/>
              </a:ext>
            </a:extLst>
          </p:cNvPr>
          <p:cNvSpPr/>
          <p:nvPr/>
        </p:nvSpPr>
        <p:spPr>
          <a:xfrm>
            <a:off x="8719625" y="228600"/>
            <a:ext cx="424375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9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26EA-B754-464F-99F5-0058D3C6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r>
              <a:rPr lang="en-US" dirty="0"/>
              <a:t>Resonances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6F455-859A-4C05-B481-42DD755E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15A59A-0810-4114-8163-03E91DE95CD7}"/>
                  </a:ext>
                </a:extLst>
              </p:cNvPr>
              <p:cNvSpPr txBox="1"/>
              <p:nvPr/>
            </p:nvSpPr>
            <p:spPr>
              <a:xfrm>
                <a:off x="6019799" y="1723594"/>
                <a:ext cx="3124201" cy="4804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Radial profile of the upper hybrid resonance for different VF current. 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𝑐𝑒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𝑝𝑒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rad>
                  </m:oMath>
                </a14:m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vertical line at -6 cm is due to ECR ionization.</a:t>
                </a:r>
                <a:br>
                  <a:rPr lang="en-US" dirty="0"/>
                </a:br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Secondary ionization occurs due to UH resonance.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location of UH varies</a:t>
                </a:r>
                <a:br>
                  <a:rPr lang="en-US" dirty="0"/>
                </a:br>
                <a:r>
                  <a:rPr lang="en-US" dirty="0"/>
                  <a:t>with VF current.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15A59A-0810-4114-8163-03E91DE9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99" y="1723594"/>
                <a:ext cx="3124201" cy="4804649"/>
              </a:xfrm>
              <a:prstGeom prst="rect">
                <a:avLst/>
              </a:prstGeom>
              <a:blipFill>
                <a:blip r:embed="rId2"/>
                <a:stretch>
                  <a:fillRect l="-1170" t="-761" r="-2924" b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FE357F-6120-499B-AA99-1C8C75C78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4" y="1729721"/>
            <a:ext cx="5852582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35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A73B-5BFF-43B1-995D-85491DE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2" y="457200"/>
            <a:ext cx="8933675" cy="668768"/>
          </a:xfrm>
        </p:spPr>
        <p:txBody>
          <a:bodyPr>
            <a:noAutofit/>
          </a:bodyPr>
          <a:lstStyle/>
          <a:p>
            <a:r>
              <a:rPr lang="en-US" sz="4000" dirty="0" err="1"/>
              <a:t>Currentless</a:t>
            </a:r>
            <a:r>
              <a:rPr lang="en-US" sz="4000" dirty="0"/>
              <a:t> toroidal device and Tokamak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3676C-156C-4DB7-AC74-76A652FFB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6514"/>
            <a:ext cx="4040188" cy="659352"/>
          </a:xfrm>
        </p:spPr>
        <p:txBody>
          <a:bodyPr/>
          <a:lstStyle/>
          <a:p>
            <a:r>
              <a:rPr lang="en-US" dirty="0"/>
              <a:t>Schematic of a Tokamak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A4DD1-23F0-419F-ABF8-12AA8E7413F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370013"/>
            <a:ext cx="4041775" cy="654843"/>
          </a:xfrm>
        </p:spPr>
        <p:txBody>
          <a:bodyPr/>
          <a:lstStyle/>
          <a:p>
            <a:r>
              <a:rPr lang="en-US" dirty="0"/>
              <a:t>Schematic of a CTD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05E2F4-7C65-4031-81D2-EFAFDBBCF4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19" y="2033062"/>
            <a:ext cx="3504981" cy="3031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3488E-F052-4636-A770-B39D190C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0D7F12E-B5D2-4FC8-9EF4-39E44C98B530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21112168"/>
              </p:ext>
            </p:extLst>
          </p:nvPr>
        </p:nvGraphicFramePr>
        <p:xfrm>
          <a:off x="458372" y="2338190"/>
          <a:ext cx="36195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" name="Photo Editor Photo" r:id="rId4" imgW="3619048" imgH="2523810" progId="MSPhotoEd.3">
                  <p:embed/>
                </p:oleObj>
              </mc:Choice>
              <mc:Fallback>
                <p:oleObj name="Photo Editor Photo" r:id="rId4" imgW="3619048" imgH="2523810" progId="MSPhotoEd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2A51DE62-1195-44BD-840E-95BFF71B4D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72" y="2338190"/>
                        <a:ext cx="361950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AF9AA4-1B4D-4A1E-A4CB-8199C83E7ED1}"/>
              </a:ext>
            </a:extLst>
          </p:cNvPr>
          <p:cNvSpPr txBox="1"/>
          <p:nvPr/>
        </p:nvSpPr>
        <p:spPr>
          <a:xfrm>
            <a:off x="158900" y="5518801"/>
            <a:ext cx="441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Tokamak has a toroidal current which</a:t>
            </a:r>
          </a:p>
          <a:p>
            <a:r>
              <a:rPr lang="en-US" dirty="0"/>
              <a:t>provides poloidal magnetic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net magnetic field is helical in nature.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3DDCB-CDCE-44CB-BD6E-6D0DA7E99243}"/>
              </a:ext>
            </a:extLst>
          </p:cNvPr>
          <p:cNvSpPr txBox="1"/>
          <p:nvPr/>
        </p:nvSpPr>
        <p:spPr>
          <a:xfrm>
            <a:off x="4498560" y="5445305"/>
            <a:ext cx="4391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CTD has no toroidal plasma current.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net magnetic field is resultant due</a:t>
            </a:r>
            <a:br>
              <a:rPr lang="en-US" dirty="0"/>
            </a:br>
            <a:r>
              <a:rPr lang="en-US" dirty="0"/>
              <a:t>toroidal and vertical magnetic fields.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Image courtesy </a:t>
            </a:r>
            <a:r>
              <a:rPr lang="en-US" b="1" dirty="0"/>
              <a:t>F. </a:t>
            </a:r>
            <a:r>
              <a:rPr lang="en-US" b="1" dirty="0" err="1"/>
              <a:t>Poli</a:t>
            </a:r>
            <a:r>
              <a:rPr lang="en-US" b="1" dirty="0"/>
              <a:t>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9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BAB9-FBEB-4743-83E3-3FD3F693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9122898" cy="1253363"/>
          </a:xfrm>
        </p:spPr>
        <p:txBody>
          <a:bodyPr>
            <a:normAutofit fontScale="90000"/>
          </a:bodyPr>
          <a:lstStyle/>
          <a:p>
            <a:r>
              <a:rPr lang="en-US" dirty="0"/>
              <a:t>Power spectrum of density fluctuation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3C7C52-1B84-4D0E-BEB9-806A9ED60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" y="1389888"/>
            <a:ext cx="61976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96FBE-1898-4EBC-9B1E-34F9B9B1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F205B2-91A0-429A-B68F-6C6887ABF01C}"/>
                  </a:ext>
                </a:extLst>
              </p:cNvPr>
              <p:cNvSpPr txBox="1"/>
              <p:nvPr/>
            </p:nvSpPr>
            <p:spPr>
              <a:xfrm>
                <a:off x="6218702" y="2118793"/>
                <a:ext cx="290419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Power spectrum of density at r=+5 cm.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there exist,</a:t>
                </a:r>
                <a:br>
                  <a:rPr lang="en-US" dirty="0"/>
                </a:br>
                <a:r>
                  <a:rPr lang="en-US" dirty="0"/>
                  <a:t>one or two dominant mode followed by background fluctuations.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dominant mode lies</a:t>
                </a:r>
                <a:br>
                  <a:rPr lang="en-US" dirty="0"/>
                </a:br>
                <a:r>
                  <a:rPr lang="en-US" dirty="0"/>
                  <a:t>in the range of 1.7 kHz to </a:t>
                </a:r>
                <a:br>
                  <a:rPr lang="en-US" dirty="0"/>
                </a:br>
                <a:r>
                  <a:rPr lang="en-US" dirty="0"/>
                  <a:t>4 kHz.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F205B2-91A0-429A-B68F-6C6887ABF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02" y="2118793"/>
                <a:ext cx="2904196" cy="2862322"/>
              </a:xfrm>
              <a:prstGeom prst="rect">
                <a:avLst/>
              </a:prstGeom>
              <a:blipFill>
                <a:blip r:embed="rId3"/>
                <a:stretch>
                  <a:fillRect l="-1258" t="-1279" r="-3564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4559BB1C-3AEF-4EDA-9525-4D4006D5DF26}"/>
              </a:ext>
            </a:extLst>
          </p:cNvPr>
          <p:cNvSpPr/>
          <p:nvPr/>
        </p:nvSpPr>
        <p:spPr>
          <a:xfrm>
            <a:off x="8534400" y="333756"/>
            <a:ext cx="304800" cy="39928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12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E776-D581-4A5A-BB60-5C27AD2B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06409"/>
            <a:ext cx="8229600" cy="932688"/>
          </a:xfrm>
        </p:spPr>
        <p:txBody>
          <a:bodyPr/>
          <a:lstStyle/>
          <a:p>
            <a:r>
              <a:rPr lang="en-US" dirty="0"/>
              <a:t>Net poloidal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F7472-E67D-4466-905C-011B6730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588" y="1527826"/>
            <a:ext cx="4040188" cy="659352"/>
          </a:xfrm>
        </p:spPr>
        <p:txBody>
          <a:bodyPr/>
          <a:lstStyle/>
          <a:p>
            <a:r>
              <a:rPr lang="en-US" dirty="0"/>
              <a:t>Hot cathode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C75B0-855F-439F-BD4A-D59A4BA7C83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72000" y="1495240"/>
            <a:ext cx="4041775" cy="654843"/>
          </a:xfrm>
        </p:spPr>
        <p:txBody>
          <a:bodyPr/>
          <a:lstStyle/>
          <a:p>
            <a:r>
              <a:rPr lang="en-US" dirty="0"/>
              <a:t>ECR source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3F0603-1C87-46B3-B669-1A32FC48C25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" y="2150083"/>
            <a:ext cx="4040188" cy="303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79EF3-01FA-4546-A799-EF925458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95AC855-662D-44FD-9059-71D8786EB5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364" y="5424513"/>
                <a:ext cx="8453435" cy="1296962"/>
              </a:xfrm>
              <a:prstGeom prst="rect">
                <a:avLst/>
              </a:prstGeom>
            </p:spPr>
            <p:txBody>
              <a:bodyPr vert="horz">
                <a:normAutofit fontScale="85000" lnSpcReduction="1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The density for hot cathode plasma is around 5 times more than the ECR plasma.</a:t>
                </a:r>
              </a:p>
              <a:p>
                <a:r>
                  <a:rPr lang="en-US" sz="2000" dirty="0"/>
                  <a:t>The toroidal flow measured to be around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±0.1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and hence negligible.</a:t>
                </a:r>
              </a:p>
              <a:p>
                <a:r>
                  <a:rPr lang="en-US" sz="2000" dirty="0"/>
                  <a:t>The net flow for hot cathode source is very strong as compared to ECR source.</a:t>
                </a:r>
              </a:p>
              <a:p>
                <a:r>
                  <a:rPr lang="en-US" sz="2000" dirty="0"/>
                  <a:t>The horizontal line represents for zero net poloidal flow.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95AC855-662D-44FD-9059-71D8786EB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64" y="5424513"/>
                <a:ext cx="8453435" cy="1296962"/>
              </a:xfrm>
              <a:prstGeom prst="rect">
                <a:avLst/>
              </a:prstGeom>
              <a:blipFill>
                <a:blip r:embed="rId3"/>
                <a:stretch>
                  <a:fillRect l="-216" t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0C49F9-E345-4D29-8443-42FAF9360FB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3" y="2143030"/>
            <a:ext cx="4041775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757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B92B2-03BE-4406-8974-42EBC0F1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confinement for 40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62138-60AA-446B-A29F-A855F65DC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Hot cathode plasma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73FE9-D928-4833-A91A-6A32AC145DA7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ECR plasma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15E3255-F4AF-4B15-BB7A-8925794B93E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0" y="2423928"/>
            <a:ext cx="4040188" cy="303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E252E2-6617-4750-ABF8-2DC8586496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382315"/>
            <a:ext cx="4041775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65FA2-BDCB-42EE-A6C6-A3623B27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ADA60-767C-4B2A-A369-51805EB4372B}"/>
              </a:ext>
            </a:extLst>
          </p:cNvPr>
          <p:cNvSpPr txBox="1"/>
          <p:nvPr/>
        </p:nvSpPr>
        <p:spPr>
          <a:xfrm>
            <a:off x="0" y="5553747"/>
            <a:ext cx="4433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Density fall for hot cathode source for</a:t>
            </a:r>
            <a:br>
              <a:rPr lang="en-US" dirty="0"/>
            </a:br>
            <a:r>
              <a:rPr lang="en-US" dirty="0"/>
              <a:t>40 A or large connection length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Density shows exponential fall, after the</a:t>
            </a:r>
            <a:br>
              <a:rPr lang="en-US" dirty="0"/>
            </a:br>
            <a:r>
              <a:rPr lang="en-US" dirty="0"/>
              <a:t>source is turned off.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694D8-B478-4F2A-B8F2-487D0F535C40}"/>
              </a:ext>
            </a:extLst>
          </p:cNvPr>
          <p:cNvSpPr txBox="1"/>
          <p:nvPr/>
        </p:nvSpPr>
        <p:spPr>
          <a:xfrm>
            <a:off x="4343400" y="5580563"/>
            <a:ext cx="4975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Density fall for ECR source for 40 A or large</a:t>
            </a:r>
            <a:br>
              <a:rPr lang="en-US" dirty="0"/>
            </a:br>
            <a:r>
              <a:rPr lang="en-US" dirty="0"/>
              <a:t> connection length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Density shows linear followed by</a:t>
            </a:r>
            <a:br>
              <a:rPr lang="en-US" dirty="0"/>
            </a:br>
            <a:r>
              <a:rPr lang="en-US" dirty="0"/>
              <a:t> exponential fall, after the source is turned off.</a:t>
            </a:r>
          </a:p>
        </p:txBody>
      </p:sp>
    </p:spTree>
    <p:extLst>
      <p:ext uri="{BB962C8B-B14F-4D97-AF65-F5344CB8AC3E}">
        <p14:creationId xmlns:p14="http://schemas.microsoft.com/office/powerpoint/2010/main" val="1423892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11D0-446E-4534-AA93-2344259A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confinement for 160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CEE15-D925-4DC6-8CE1-14EA07883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Hot cathode plasma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7B43D-E8ED-41B4-A472-36B12318A421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ECR plasma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85F876-F7A1-49B5-B56D-7581A344402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1" y="2379957"/>
            <a:ext cx="4040188" cy="303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70AC51-C6CD-467C-906D-1CAD8B7BF5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378766"/>
            <a:ext cx="4041775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02D82-3D78-4275-B600-D4F8285B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6C804-4BD7-4F8E-A2B0-8C4CAB933391}"/>
              </a:ext>
            </a:extLst>
          </p:cNvPr>
          <p:cNvSpPr txBox="1"/>
          <p:nvPr/>
        </p:nvSpPr>
        <p:spPr>
          <a:xfrm>
            <a:off x="0" y="5438763"/>
            <a:ext cx="4433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Density fall for hot cathode source for</a:t>
            </a:r>
            <a:br>
              <a:rPr lang="en-US" dirty="0"/>
            </a:br>
            <a:r>
              <a:rPr lang="en-US" dirty="0"/>
              <a:t>160 A or short connection length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Density shows exponential fall, after the</a:t>
            </a:r>
            <a:br>
              <a:rPr lang="en-US" dirty="0"/>
            </a:br>
            <a:r>
              <a:rPr lang="en-US" dirty="0"/>
              <a:t>source is turned off.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DB97D-88F1-4047-B760-75B053ED926D}"/>
              </a:ext>
            </a:extLst>
          </p:cNvPr>
          <p:cNvSpPr txBox="1"/>
          <p:nvPr/>
        </p:nvSpPr>
        <p:spPr>
          <a:xfrm>
            <a:off x="4206369" y="5438763"/>
            <a:ext cx="4975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Density fall for ECR source for 160 A or short</a:t>
            </a:r>
            <a:br>
              <a:rPr lang="en-US" dirty="0"/>
            </a:br>
            <a:r>
              <a:rPr lang="en-US" dirty="0"/>
              <a:t> connection length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Density shows linear fall followed by</a:t>
            </a:r>
            <a:br>
              <a:rPr lang="en-US" dirty="0"/>
            </a:br>
            <a:r>
              <a:rPr lang="en-US" dirty="0"/>
              <a:t> exponential fall, after the source is turned off.</a:t>
            </a:r>
          </a:p>
        </p:txBody>
      </p:sp>
    </p:spTree>
    <p:extLst>
      <p:ext uri="{BB962C8B-B14F-4D97-AF65-F5344CB8AC3E}">
        <p14:creationId xmlns:p14="http://schemas.microsoft.com/office/powerpoint/2010/main" val="16608859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CAD61A-91A3-4138-B01E-C85496F1C2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017" y="553486"/>
                <a:ext cx="8829855" cy="1710563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4000" dirty="0"/>
                  <a:t>Comparison of particle confinement time for two sources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=750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000" dirty="0"/>
                  <a:t> at the minor axis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CAD61A-91A3-4138-B01E-C85496F1C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017" y="553486"/>
                <a:ext cx="8829855" cy="1710563"/>
              </a:xfrm>
              <a:blipFill>
                <a:blip r:embed="rId2"/>
                <a:stretch>
                  <a:fillRect l="-1518" t="-16071" r="-2830" b="-18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E12F0777-4F85-4867-AF9F-C97C6AD78191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4017" y="2450764"/>
              <a:ext cx="8972909" cy="40881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255">
                      <a:extLst>
                        <a:ext uri="{9D8B030D-6E8A-4147-A177-3AD203B41FA5}">
                          <a16:colId xmlns:a16="http://schemas.microsoft.com/office/drawing/2014/main" val="3306247110"/>
                        </a:ext>
                      </a:extLst>
                    </a:gridCol>
                    <a:gridCol w="1095807">
                      <a:extLst>
                        <a:ext uri="{9D8B030D-6E8A-4147-A177-3AD203B41FA5}">
                          <a16:colId xmlns:a16="http://schemas.microsoft.com/office/drawing/2014/main" val="986137630"/>
                        </a:ext>
                      </a:extLst>
                    </a:gridCol>
                    <a:gridCol w="1246237">
                      <a:extLst>
                        <a:ext uri="{9D8B030D-6E8A-4147-A177-3AD203B41FA5}">
                          <a16:colId xmlns:a16="http://schemas.microsoft.com/office/drawing/2014/main" val="3821449531"/>
                        </a:ext>
                      </a:extLst>
                    </a:gridCol>
                    <a:gridCol w="1163155">
                      <a:extLst>
                        <a:ext uri="{9D8B030D-6E8A-4147-A177-3AD203B41FA5}">
                          <a16:colId xmlns:a16="http://schemas.microsoft.com/office/drawing/2014/main" val="4185056234"/>
                        </a:ext>
                      </a:extLst>
                    </a:gridCol>
                    <a:gridCol w="1246237">
                      <a:extLst>
                        <a:ext uri="{9D8B030D-6E8A-4147-A177-3AD203B41FA5}">
                          <a16:colId xmlns:a16="http://schemas.microsoft.com/office/drawing/2014/main" val="3290015970"/>
                        </a:ext>
                      </a:extLst>
                    </a:gridCol>
                    <a:gridCol w="996990">
                      <a:extLst>
                        <a:ext uri="{9D8B030D-6E8A-4147-A177-3AD203B41FA5}">
                          <a16:colId xmlns:a16="http://schemas.microsoft.com/office/drawing/2014/main" val="3084846081"/>
                        </a:ext>
                      </a:extLst>
                    </a:gridCol>
                    <a:gridCol w="1121614">
                      <a:extLst>
                        <a:ext uri="{9D8B030D-6E8A-4147-A177-3AD203B41FA5}">
                          <a16:colId xmlns:a16="http://schemas.microsoft.com/office/drawing/2014/main" val="1853567106"/>
                        </a:ext>
                      </a:extLst>
                    </a:gridCol>
                    <a:gridCol w="1121614">
                      <a:extLst>
                        <a:ext uri="{9D8B030D-6E8A-4147-A177-3AD203B41FA5}">
                          <a16:colId xmlns:a16="http://schemas.microsoft.com/office/drawing/2014/main" val="3338872645"/>
                        </a:ext>
                      </a:extLst>
                    </a:gridCol>
                  </a:tblGrid>
                  <a:tr h="732228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VF Current (A)</a:t>
                          </a: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Hot cathode source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Microwave source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34571"/>
                      </a:ext>
                    </a:extLst>
                  </a:tr>
                  <a:tr h="14038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1" dirty="0"/>
                        </a:p>
                        <a:p>
                          <a:r>
                            <a:rPr lang="en-US" sz="3200" b="1" dirty="0"/>
                            <a:t>(ms)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b="1" dirty="0"/>
                            <a:t> (ms)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b="1" dirty="0"/>
                            <a:t> (ms)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3200" dirty="0"/>
                            <a:t>(</a:t>
                          </a:r>
                          <a:r>
                            <a:rPr lang="en-US" sz="3200" b="1" dirty="0"/>
                            <a:t>ms</a:t>
                          </a:r>
                          <a:r>
                            <a:rPr lang="en-US" sz="3200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3200" dirty="0"/>
                            <a:t>(</a:t>
                          </a:r>
                          <a:r>
                            <a:rPr lang="en-US" sz="3200" b="1" dirty="0"/>
                            <a:t>ms</a:t>
                          </a:r>
                          <a:r>
                            <a:rPr lang="en-US" sz="3200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2607002"/>
                      </a:ext>
                    </a:extLst>
                  </a:tr>
                  <a:tr h="488012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0.9433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0.287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19.2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0.214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0.9337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0.021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2266691"/>
                      </a:ext>
                    </a:extLst>
                  </a:tr>
                  <a:tr h="488012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0.9052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0.422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0.192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0.9198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0.045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7085342"/>
                      </a:ext>
                    </a:extLst>
                  </a:tr>
                  <a:tr h="488012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0.8767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0.461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0.771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0.9380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0.108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3.08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3725877"/>
                      </a:ext>
                    </a:extLst>
                  </a:tr>
                  <a:tr h="488012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-160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0.8327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0.589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0.291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0.9456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0.049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7.91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72154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E12F0777-4F85-4867-AF9F-C97C6AD7819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6391513"/>
                  </p:ext>
                </p:extLst>
              </p:nvPr>
            </p:nvGraphicFramePr>
            <p:xfrm>
              <a:off x="14017" y="2450764"/>
              <a:ext cx="8972909" cy="40881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255">
                      <a:extLst>
                        <a:ext uri="{9D8B030D-6E8A-4147-A177-3AD203B41FA5}">
                          <a16:colId xmlns:a16="http://schemas.microsoft.com/office/drawing/2014/main" val="3306247110"/>
                        </a:ext>
                      </a:extLst>
                    </a:gridCol>
                    <a:gridCol w="1095807">
                      <a:extLst>
                        <a:ext uri="{9D8B030D-6E8A-4147-A177-3AD203B41FA5}">
                          <a16:colId xmlns:a16="http://schemas.microsoft.com/office/drawing/2014/main" val="986137630"/>
                        </a:ext>
                      </a:extLst>
                    </a:gridCol>
                    <a:gridCol w="1246237">
                      <a:extLst>
                        <a:ext uri="{9D8B030D-6E8A-4147-A177-3AD203B41FA5}">
                          <a16:colId xmlns:a16="http://schemas.microsoft.com/office/drawing/2014/main" val="3821449531"/>
                        </a:ext>
                      </a:extLst>
                    </a:gridCol>
                    <a:gridCol w="1163155">
                      <a:extLst>
                        <a:ext uri="{9D8B030D-6E8A-4147-A177-3AD203B41FA5}">
                          <a16:colId xmlns:a16="http://schemas.microsoft.com/office/drawing/2014/main" val="4185056234"/>
                        </a:ext>
                      </a:extLst>
                    </a:gridCol>
                    <a:gridCol w="1246237">
                      <a:extLst>
                        <a:ext uri="{9D8B030D-6E8A-4147-A177-3AD203B41FA5}">
                          <a16:colId xmlns:a16="http://schemas.microsoft.com/office/drawing/2014/main" val="3290015970"/>
                        </a:ext>
                      </a:extLst>
                    </a:gridCol>
                    <a:gridCol w="996990">
                      <a:extLst>
                        <a:ext uri="{9D8B030D-6E8A-4147-A177-3AD203B41FA5}">
                          <a16:colId xmlns:a16="http://schemas.microsoft.com/office/drawing/2014/main" val="3084846081"/>
                        </a:ext>
                      </a:extLst>
                    </a:gridCol>
                    <a:gridCol w="1121614">
                      <a:extLst>
                        <a:ext uri="{9D8B030D-6E8A-4147-A177-3AD203B41FA5}">
                          <a16:colId xmlns:a16="http://schemas.microsoft.com/office/drawing/2014/main" val="1853567106"/>
                        </a:ext>
                      </a:extLst>
                    </a:gridCol>
                    <a:gridCol w="1121614">
                      <a:extLst>
                        <a:ext uri="{9D8B030D-6E8A-4147-A177-3AD203B41FA5}">
                          <a16:colId xmlns:a16="http://schemas.microsoft.com/office/drawing/2014/main" val="3338872645"/>
                        </a:ext>
                      </a:extLst>
                    </a:gridCol>
                  </a:tblGrid>
                  <a:tr h="732228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VF Current (A)</a:t>
                          </a: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Hot cathode source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Microwave source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34571"/>
                      </a:ext>
                    </a:extLst>
                  </a:tr>
                  <a:tr h="14038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000" t="-54113" r="-631111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6829" t="-54113" r="-454146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7895" t="-54113" r="-390000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9512" t="-54113" r="-261463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4390" t="-54113" r="-226829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1087" t="-54113" r="-102174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087" t="-54113" r="-2174" b="-1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2607002"/>
                      </a:ext>
                    </a:extLst>
                  </a:tr>
                  <a:tr h="488012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0.9433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0.287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19.2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0.214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0.9337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0.021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2266691"/>
                      </a:ext>
                    </a:extLst>
                  </a:tr>
                  <a:tr h="488012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0.9052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0.422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0.192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0.9198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0.045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7085342"/>
                      </a:ext>
                    </a:extLst>
                  </a:tr>
                  <a:tr h="488012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0.8767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0.461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0.771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0.9380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0.108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3.08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3725877"/>
                      </a:ext>
                    </a:extLst>
                  </a:tr>
                  <a:tr h="488012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-160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0.8327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0.589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0.291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0.9456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0.049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7.91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72154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1112A-FBF1-4435-A481-9BF4DF62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1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9393-05AD-4775-8DEB-2BFB307F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38" y="136525"/>
            <a:ext cx="8229600" cy="1143000"/>
          </a:xfrm>
        </p:spPr>
        <p:txBody>
          <a:bodyPr/>
          <a:lstStyle/>
          <a:p>
            <a:r>
              <a:rPr lang="en-US" dirty="0"/>
              <a:t>Role of vertical magnetic field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64EDD-43B5-4CF3-8EBE-FD4DC8BCF5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3545624"/>
                <a:ext cx="8915400" cy="3312376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is estimated by equating toroidal magnetic drift to the vertical velocity of the electron. </a:t>
                </a:r>
                <a:r>
                  <a:rPr lang="en-US" b="1" dirty="0"/>
                  <a:t>[Nakao et al (1983)], </a:t>
                </a:r>
                <a:r>
                  <a:rPr lang="en-US" dirty="0"/>
                  <a:t>leading to:</a:t>
                </a:r>
                <a:br>
                  <a:rPr lang="en-US" b="1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single particle confinement time and a is the minor radius of torus.</a:t>
                </a:r>
              </a:p>
              <a:p>
                <a:r>
                  <a:rPr lang="en-US" dirty="0"/>
                  <a:t>Therefore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increases confinement time increases, which can result in higher plasma density.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64EDD-43B5-4CF3-8EBE-FD4DC8BCF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545624"/>
                <a:ext cx="8915400" cy="3312376"/>
              </a:xfrm>
              <a:blipFill>
                <a:blip r:embed="rId2"/>
                <a:stretch>
                  <a:fillRect l="-273" t="-2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1869-63A6-43BC-8A7C-EE5016C7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4E6055-AA85-4C68-89D8-6F5EA7B2F8DC}"/>
              </a:ext>
            </a:extLst>
          </p:cNvPr>
          <p:cNvGrpSpPr/>
          <p:nvPr/>
        </p:nvGrpSpPr>
        <p:grpSpPr>
          <a:xfrm>
            <a:off x="447821" y="1279526"/>
            <a:ext cx="3546755" cy="2344132"/>
            <a:chOff x="1102090" y="1828800"/>
            <a:chExt cx="3546755" cy="194725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D7FC72B-9290-45B9-81AA-87E0C6BF44B7}"/>
                </a:ext>
              </a:extLst>
            </p:cNvPr>
            <p:cNvSpPr/>
            <p:nvPr/>
          </p:nvSpPr>
          <p:spPr>
            <a:xfrm>
              <a:off x="1143000" y="1981200"/>
              <a:ext cx="381000" cy="144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9CB292-A4BC-48FD-A13E-569531F17158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1333500" y="1828800"/>
              <a:ext cx="26289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620A76E-473F-4759-8D9F-C117D10EE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3500" y="3276599"/>
              <a:ext cx="26289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07B82C-5C5B-4B47-B771-C59F93B21CB5}"/>
                </a:ext>
              </a:extLst>
            </p:cNvPr>
            <p:cNvSpPr/>
            <p:nvPr/>
          </p:nvSpPr>
          <p:spPr>
            <a:xfrm>
              <a:off x="3886200" y="1828800"/>
              <a:ext cx="121919" cy="14477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EDC70AA-3D79-4FF2-90E4-1BBF104F9D1B}"/>
                    </a:ext>
                  </a:extLst>
                </p:cNvPr>
                <p:cNvSpPr txBox="1"/>
                <p:nvPr/>
              </p:nvSpPr>
              <p:spPr>
                <a:xfrm>
                  <a:off x="1102090" y="3406725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EDC70AA-3D79-4FF2-90E4-1BBF104F9D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090" y="3406725"/>
                  <a:ext cx="42191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DD369E-045E-448E-8283-16CD1273CEFE}"/>
                    </a:ext>
                  </a:extLst>
                </p:cNvPr>
                <p:cNvSpPr txBox="1"/>
                <p:nvPr/>
              </p:nvSpPr>
              <p:spPr>
                <a:xfrm>
                  <a:off x="3886200" y="3168133"/>
                  <a:ext cx="762645" cy="3068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DD369E-045E-448E-8283-16CD1273CE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168133"/>
                  <a:ext cx="762645" cy="3068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813ECF-8EE1-4E7C-BCF7-FE41B1566C9F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1333500" y="2552699"/>
              <a:ext cx="2552700" cy="15240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D6ECEF4-F26C-4090-8BED-F85A274ABF7F}"/>
                    </a:ext>
                  </a:extLst>
                </p:cNvPr>
                <p:cNvSpPr txBox="1"/>
                <p:nvPr/>
              </p:nvSpPr>
              <p:spPr>
                <a:xfrm>
                  <a:off x="2441705" y="2599791"/>
                  <a:ext cx="511550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D6ECEF4-F26C-4090-8BED-F85A274AB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1705" y="2599791"/>
                  <a:ext cx="511550" cy="4029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40CFAF9-84B5-44B5-AED2-8B8300F2191A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1524000" y="2208227"/>
              <a:ext cx="2362200" cy="4968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06D2F3-33F1-42B1-BEF5-74F415726792}"/>
                  </a:ext>
                </a:extLst>
              </p:cNvPr>
              <p:cNvSpPr txBox="1"/>
              <p:nvPr/>
            </p:nvSpPr>
            <p:spPr>
              <a:xfrm>
                <a:off x="837039" y="1632425"/>
                <a:ext cx="148758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06D2F3-33F1-42B1-BEF5-74F415726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39" y="1632425"/>
                <a:ext cx="1487587" cy="402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E4BE07A-6A47-4FF5-A06E-A0C47BA503FC}"/>
                  </a:ext>
                </a:extLst>
              </p:cNvPr>
              <p:cNvSpPr txBox="1"/>
              <p:nvPr/>
            </p:nvSpPr>
            <p:spPr>
              <a:xfrm>
                <a:off x="3733765" y="1417718"/>
                <a:ext cx="5307992" cy="2064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Schematic showing torus cut open as a cylinder.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, the field lines are slightly shifted in </a:t>
                </a:r>
                <a:br>
                  <a:rPr lang="en-US" dirty="0"/>
                </a:br>
                <a:r>
                  <a:rPr lang="en-US" dirty="0"/>
                  <a:t>vertical direction.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Electrons follow the resultant field and help in</a:t>
                </a:r>
                <a:br>
                  <a:rPr lang="en-US" dirty="0"/>
                </a:br>
                <a:r>
                  <a:rPr lang="en-US" dirty="0"/>
                  <a:t>short circuiting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E4BE07A-6A47-4FF5-A06E-A0C47BA50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65" y="1417718"/>
                <a:ext cx="5307992" cy="2064924"/>
              </a:xfrm>
              <a:prstGeom prst="rect">
                <a:avLst/>
              </a:prstGeom>
              <a:blipFill>
                <a:blip r:embed="rId7"/>
                <a:stretch>
                  <a:fillRect l="-689" t="-1775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C7AA6A4-DF9A-486F-94E8-127847DCBF6F}"/>
              </a:ext>
            </a:extLst>
          </p:cNvPr>
          <p:cNvSpPr txBox="1"/>
          <p:nvPr/>
        </p:nvSpPr>
        <p:spPr>
          <a:xfrm>
            <a:off x="2098284" y="139393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 + 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D4B2CD-D33C-45FD-BF99-F647E274CEC3}"/>
              </a:ext>
            </a:extLst>
          </p:cNvPr>
          <p:cNvSpPr txBox="1"/>
          <p:nvPr/>
        </p:nvSpPr>
        <p:spPr>
          <a:xfrm>
            <a:off x="2098284" y="2621321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- - -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64FAECE-81F0-43FD-92E0-2D935CF6544F}"/>
              </a:ext>
            </a:extLst>
          </p:cNvPr>
          <p:cNvSpPr/>
          <p:nvPr/>
        </p:nvSpPr>
        <p:spPr>
          <a:xfrm>
            <a:off x="2098284" y="2150964"/>
            <a:ext cx="294397" cy="1576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5D959A5-8AE0-4816-83B6-A2CD654E1207}"/>
              </a:ext>
            </a:extLst>
          </p:cNvPr>
          <p:cNvSpPr/>
          <p:nvPr/>
        </p:nvSpPr>
        <p:spPr>
          <a:xfrm rot="20572752">
            <a:off x="2404253" y="1827054"/>
            <a:ext cx="294397" cy="1576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AEC962-45A9-4877-BA66-608107D52F05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679231" y="1462987"/>
            <a:ext cx="0" cy="871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1489B4D-0990-467A-819D-ED66F711D561}"/>
              </a:ext>
            </a:extLst>
          </p:cNvPr>
          <p:cNvSpPr txBox="1"/>
          <p:nvPr/>
        </p:nvSpPr>
        <p:spPr>
          <a:xfrm>
            <a:off x="446516" y="18143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5822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56488"/>
          </a:xfrm>
        </p:spPr>
        <p:txBody>
          <a:bodyPr/>
          <a:lstStyle/>
          <a:p>
            <a:r>
              <a:rPr lang="en-US" dirty="0"/>
              <a:t>Experimental assembly, BETA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2" y="1626012"/>
            <a:ext cx="7467600" cy="49129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1000" y="3048000"/>
                <a:ext cx="129540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048000"/>
                <a:ext cx="1295400" cy="402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 flipH="1">
            <a:off x="6172200" y="292608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EC Resonance 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H="1">
            <a:off x="5429900" y="3110747"/>
            <a:ext cx="742300" cy="4837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572000" y="5334000"/>
            <a:ext cx="1433945" cy="692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5046518" y="5334000"/>
            <a:ext cx="78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 cm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988627" y="4360146"/>
            <a:ext cx="928254" cy="692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5988627" y="4367072"/>
            <a:ext cx="78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 cm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5046518" y="1886588"/>
            <a:ext cx="78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160 A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320636" y="2264092"/>
            <a:ext cx="13855" cy="6996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362699" y="2308037"/>
            <a:ext cx="13855" cy="6996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flipH="1">
                <a:off x="2272363" y="2464011"/>
                <a:ext cx="4299454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Positive direction of vertical field,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72363" y="2464011"/>
                <a:ext cx="4299454" cy="402931"/>
              </a:xfrm>
              <a:prstGeom prst="rect">
                <a:avLst/>
              </a:prstGeom>
              <a:blipFill>
                <a:blip r:embed="rId4"/>
                <a:stretch>
                  <a:fillRect l="-1277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 flipH="1">
                <a:off x="2514600" y="4244162"/>
                <a:ext cx="1249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14600" y="4244162"/>
                <a:ext cx="12496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6916881" y="4114800"/>
            <a:ext cx="1160319" cy="252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724217" y="4419649"/>
            <a:ext cx="19625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Microwave, “O” mode, 1 kW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395143" y="4105662"/>
            <a:ext cx="209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Vertical field (VF)</a:t>
            </a:r>
          </a:p>
          <a:p>
            <a:pPr algn="ctr"/>
            <a:r>
              <a:rPr lang="en-US" b="1" dirty="0"/>
              <a:t>coils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72390" y="2264093"/>
            <a:ext cx="751610" cy="11160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23058" y="5450155"/>
            <a:ext cx="446774" cy="6219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8" grpId="0"/>
      <p:bldP spid="19" grpId="0"/>
      <p:bldP spid="36" grpId="0"/>
      <p:bldP spid="37" grpId="0"/>
      <p:bldP spid="39" grpId="0" animBg="1"/>
      <p:bldP spid="4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4DFB7-83CC-41E5-A48D-542EE2F5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D7674-A664-42DD-9CCE-FEAB46C43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45" y="2052915"/>
            <a:ext cx="5715000" cy="440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360218"/>
            <a:ext cx="8763000" cy="108508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Mode number measurement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127" y="1786763"/>
            <a:ext cx="3048000" cy="49347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R1 and R2 assembly provides toroidal mode number, “n”.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TP and BP assembly provides poloidal mode number “m”.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(b) GAM mode density fluctuation.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Red indicates compression and blue indicates expansion due to GAM phase velocity.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9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Langmuir probes have been used to measure plasma parameters such as density, electron temperature, plasma potential and floating potential.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Primary ionization is caused by the ECR at -6 cm and unspent energy reflects from wall to produce secondary ionization due to upper hybrid resonance.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Experimental detection of the TAM mode is performed for three different gases viz., Neon, Argon and Krypton.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Let us first discuss the results of Argon plasma in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60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37330</TotalTime>
  <Words>2375</Words>
  <Application>Microsoft Office PowerPoint</Application>
  <PresentationFormat>On-screen Show (4:3)</PresentationFormat>
  <Paragraphs>426</Paragraphs>
  <Slides>54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Cambria Math</vt:lpstr>
      <vt:lpstr>Constantia</vt:lpstr>
      <vt:lpstr>Times New Roman</vt:lpstr>
      <vt:lpstr>Wingdings 2</vt:lpstr>
      <vt:lpstr>Flow</vt:lpstr>
      <vt:lpstr>Photo Editor Photo</vt:lpstr>
      <vt:lpstr>Observation of a toroidal acoustic mode in a current-less toroidal device</vt:lpstr>
      <vt:lpstr>Introduction </vt:lpstr>
      <vt:lpstr>Geodesic Acoustic mode (GAM)</vt:lpstr>
      <vt:lpstr>Motivation</vt:lpstr>
      <vt:lpstr>Currentless toroidal device and Tokamak</vt:lpstr>
      <vt:lpstr>Role of vertical magnetic field</vt:lpstr>
      <vt:lpstr>Experimental assembly, BETA</vt:lpstr>
      <vt:lpstr>PowerPoint Presentation</vt:lpstr>
      <vt:lpstr>Experimental profiles</vt:lpstr>
      <vt:lpstr>Density, electron temperature and UH resonance for Argon plasma</vt:lpstr>
      <vt:lpstr>Plasma potential and net poloidal flow</vt:lpstr>
      <vt:lpstr>Nature of modes for Argon plasma</vt:lpstr>
      <vt:lpstr>Toroidal mode number determination for Argon plasma</vt:lpstr>
      <vt:lpstr>poloidal mode number determination for Argon plasma</vt:lpstr>
      <vt:lpstr>Non-linear interaction of density fluctuation at r=+5 cm</vt:lpstr>
      <vt:lpstr>Variation of mode frequencies with ion mass</vt:lpstr>
      <vt:lpstr>Variation of frequency of the observed modes with the ion mass</vt:lpstr>
      <vt:lpstr>Summary </vt:lpstr>
      <vt:lpstr>Conclusion</vt:lpstr>
      <vt:lpstr>Unresolved issues</vt:lpstr>
      <vt:lpstr>Thank you</vt:lpstr>
      <vt:lpstr>Bonus slides</vt:lpstr>
      <vt:lpstr>Geodesic curvature</vt:lpstr>
      <vt:lpstr>Geodesic curvature</vt:lpstr>
      <vt:lpstr>Cross phase and coherence of driver and TAM modes</vt:lpstr>
      <vt:lpstr>Potential fluctuation spectrogram</vt:lpstr>
      <vt:lpstr>Zoomed in bicoherence plot</vt:lpstr>
      <vt:lpstr>Plasma sources used</vt:lpstr>
      <vt:lpstr>Experimental parameters </vt:lpstr>
      <vt:lpstr>Determination of topology of toroidal magnetic field</vt:lpstr>
      <vt:lpstr>Determination of parallel wavenumber</vt:lpstr>
      <vt:lpstr>Numerical simulation of magnetic field</vt:lpstr>
      <vt:lpstr>Simulated radial profile of vertical magnetic field </vt:lpstr>
      <vt:lpstr>Topology of toroidal field line</vt:lpstr>
      <vt:lpstr>Operating conditions</vt:lpstr>
      <vt:lpstr>Mean plasma profiles</vt:lpstr>
      <vt:lpstr>Power spectrum</vt:lpstr>
      <vt:lpstr>Bispectrum</vt:lpstr>
      <vt:lpstr>S(k,ω) and wavenumber</vt:lpstr>
      <vt:lpstr>Net poloidal flow</vt:lpstr>
      <vt:lpstr>Identification of instabilities </vt:lpstr>
      <vt:lpstr>Cross phase and coherence</vt:lpstr>
      <vt:lpstr>Radial profile of ratio of relative potential fluctuations to relative density fluctuations.  On HFS for 0 A case the value ranges from 0.5 to 1, but for 12 A and 20 A case it goes from 0.2 to 2.2 which shows presence of shear instabilities. </vt:lpstr>
      <vt:lpstr>Summary:- ch-4-I </vt:lpstr>
      <vt:lpstr>Mean density profile</vt:lpstr>
      <vt:lpstr>Power spectrum of density fluctuation</vt:lpstr>
      <vt:lpstr>Conclusion:- ch-4 (I &amp; II)</vt:lpstr>
      <vt:lpstr>Mean ECR plasma profiles</vt:lpstr>
      <vt:lpstr>Resonances</vt:lpstr>
      <vt:lpstr>Power spectrum of density fluctuation</vt:lpstr>
      <vt:lpstr>Net poloidal flow</vt:lpstr>
      <vt:lpstr>Particle confinement for 40 A</vt:lpstr>
      <vt:lpstr>Particle confinement for 160 A</vt:lpstr>
      <vt:lpstr>Comparison of particle confinement time for two sources at B_T=750 G at the minor axis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flux fluctuation in simple toroidal device</dc:title>
  <dc:creator>Umesh</dc:creator>
  <cp:lastModifiedBy>Umesh</cp:lastModifiedBy>
  <cp:revision>1053</cp:revision>
  <cp:lastPrinted>2016-05-24T13:19:55Z</cp:lastPrinted>
  <dcterms:created xsi:type="dcterms:W3CDTF">2006-08-16T00:00:00Z</dcterms:created>
  <dcterms:modified xsi:type="dcterms:W3CDTF">2019-08-26T16:58:42Z</dcterms:modified>
</cp:coreProperties>
</file>