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7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7" r:id="rId10"/>
    <p:sldId id="351" r:id="rId11"/>
    <p:sldId id="352" r:id="rId12"/>
    <p:sldId id="350" r:id="rId13"/>
    <p:sldId id="353" r:id="rId14"/>
    <p:sldId id="354" r:id="rId15"/>
    <p:sldId id="355" r:id="rId16"/>
    <p:sldId id="356" r:id="rId17"/>
    <p:sldId id="357" r:id="rId18"/>
    <p:sldId id="358" r:id="rId19"/>
    <p:sldId id="367" r:id="rId20"/>
    <p:sldId id="366" r:id="rId21"/>
    <p:sldId id="362" r:id="rId22"/>
    <p:sldId id="361" r:id="rId23"/>
    <p:sldId id="360" r:id="rId24"/>
    <p:sldId id="365" r:id="rId25"/>
    <p:sldId id="363" r:id="rId26"/>
    <p:sldId id="364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F4"/>
    <a:srgbClr val="F995C9"/>
    <a:srgbClr val="3F7EC1"/>
    <a:srgbClr val="00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86" autoAdjust="0"/>
    <p:restoredTop sz="87524" autoAdjust="0"/>
  </p:normalViewPr>
  <p:slideViewPr>
    <p:cSldViewPr snapToGrid="0">
      <p:cViewPr>
        <p:scale>
          <a:sx n="100" d="100"/>
          <a:sy n="100" d="100"/>
        </p:scale>
        <p:origin x="-2971" y="-1090"/>
      </p:cViewPr>
      <p:guideLst>
        <p:guide orient="horz" pos="2160"/>
        <p:guide pos="3840"/>
      </p:guideLst>
    </p:cSldViewPr>
  </p:slideViewPr>
  <p:notesTextViewPr>
    <p:cViewPr>
      <p:scale>
        <a:sx n="105" d="100"/>
        <a:sy n="105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-256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96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why is this offset consistent with poloidal drift flows?</a:t>
            </a:r>
          </a:p>
          <a:p>
            <a:r>
              <a:rPr lang="en-US" dirty="0"/>
              <a:t>Let’s look back at the diagram of the flow directions.</a:t>
            </a:r>
          </a:p>
          <a:p>
            <a:r>
              <a:rPr lang="en-US" dirty="0"/>
              <a:t>In forward field, the drift flow in the scrape-off layer goes toward the lower target, and in the private flux region it goes toward the upper target.</a:t>
            </a:r>
          </a:p>
          <a:p>
            <a:r>
              <a:rPr lang="en-US" dirty="0"/>
              <a:t>This is consistent with the peak in the footprint of the scrape-off layer, left of the dashed line, for the lower targets; and in the footprint of the private flux region, right of the dashed line, on the upper targets.</a:t>
            </a:r>
          </a:p>
          <a:p>
            <a:r>
              <a:rPr lang="en-US" dirty="0"/>
              <a:t>Under reversed field, the poloidal drift flow reverses direction, and the opposite orientation is both expected and observed.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565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overall, I would argue that the interpretation in these lower-density plasmas is fairly clear.</a:t>
            </a:r>
          </a:p>
          <a:p>
            <a:r>
              <a:rPr lang="en-US" dirty="0"/>
              <a:t>By studying the locations of the asymmetric features in target fluxes relative to the footprints of the different topological regions, we can conclude that the poloidal </a:t>
            </a:r>
            <a:r>
              <a:rPr lang="en-US" dirty="0" err="1"/>
              <a:t>ExB</a:t>
            </a:r>
            <a:r>
              <a:rPr lang="en-US" dirty="0"/>
              <a:t> drift flow prominent.</a:t>
            </a:r>
          </a:p>
          <a:p>
            <a:r>
              <a:rPr lang="en-US" dirty="0"/>
              <a:t>At higher densities, on the other hand, the outcome is more difficult to interpret, at least so far.</a:t>
            </a:r>
          </a:p>
          <a:p>
            <a:r>
              <a:rPr lang="en-US" dirty="0"/>
              <a:t>Nonetheless, the results were quite interesting, so I will go through them briefly.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236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terms of the heat flux profiles at higher density, we found that the overall values were lower by more than a factor of two.</a:t>
            </a:r>
          </a:p>
          <a:p>
            <a:r>
              <a:rPr lang="en-US" dirty="0"/>
              <a:t>The profiles were more spread out, and the peak values were radially inward relative to low density.</a:t>
            </a:r>
          </a:p>
          <a:p>
            <a:r>
              <a:rPr lang="en-US" dirty="0"/>
              <a:t>The up-down asymmetry isn’t very noticeable in the power flux, although you can see some in the particle flux in the peaking at the inner radii, which reverses on field reversal.</a:t>
            </a:r>
          </a:p>
          <a:p>
            <a:r>
              <a:rPr lang="en-US" dirty="0"/>
              <a:t>The electron temperatures are lower and not so sharply peaked as well.</a:t>
            </a:r>
          </a:p>
          <a:p>
            <a:r>
              <a:rPr lang="en-US" dirty="0"/>
              <a:t>The reasons for these changes at higher density are not yet understood. They are likely due to a combination of multiple drift flows, as well as changes in the edge topology due to beta effects.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32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interesting effect we observed at higher density was the appearance of </a:t>
            </a:r>
            <a:r>
              <a:rPr lang="en-US" dirty="0" err="1"/>
              <a:t>nonambipolar</a:t>
            </a:r>
            <a:r>
              <a:rPr lang="en-US" dirty="0"/>
              <a:t> current flows to the targets.</a:t>
            </a:r>
          </a:p>
          <a:p>
            <a:r>
              <a:rPr lang="en-US" dirty="0"/>
              <a:t>As you can see from these profiles from the Langmuir probes, there wasn’t much current observed at low density, even where density and temperature were sharply peaked.</a:t>
            </a:r>
          </a:p>
          <a:p>
            <a:r>
              <a:rPr lang="en-US" dirty="0"/>
              <a:t>But at higher density, there are substantial currents, and the sign of the current is different for upper and lower targets.</a:t>
            </a:r>
          </a:p>
          <a:p>
            <a:r>
              <a:rPr lang="en-US" dirty="0"/>
              <a:t>Furthermore, this sign reverses along with field reversal, indicating that it is likely driven by drift flows.</a:t>
            </a:r>
          </a:p>
          <a:p>
            <a:r>
              <a:rPr lang="en-US" dirty="0"/>
              <a:t>Drift-induced currents in the scrape-off layer have been studied a lot in tokamaks, and it seems like they play a role in this configuration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262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68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experiments for the drift study were carried out in a special magnetic configuration called the “low-iota” configuration.</a:t>
            </a:r>
          </a:p>
          <a:p>
            <a:r>
              <a:rPr lang="en-US" dirty="0"/>
              <a:t>Here’s a rendering of the core plasma in red and the edge island structure in pink.</a:t>
            </a:r>
          </a:p>
          <a:p>
            <a:r>
              <a:rPr lang="en-US" dirty="0"/>
              <a:t>This configuration has a single island with rotational transform 5/6, meaning that it circles the core plasma 5 times toroidally and 6 times poloidally before biting its tail.</a:t>
            </a:r>
          </a:p>
          <a:p>
            <a:r>
              <a:rPr lang="en-US" dirty="0"/>
              <a:t>In this picture, you can also see the W7-X divertor, consisting of 10 identical discontinuous targets with intersect the edge island both on the upper and lower sides of the plasma.</a:t>
            </a:r>
          </a:p>
          <a:p>
            <a:r>
              <a:rPr lang="en-US" dirty="0"/>
              <a:t>While this configuration was not often employed in W7X experiments, it was advantageous for drift studies for a number of reasons.</a:t>
            </a:r>
          </a:p>
          <a:p>
            <a:r>
              <a:rPr lang="en-US" dirty="0"/>
              <a:t>First, the edge island does not resonate with the 1/1 field error, making it less vulnerable to asymmetric deformations that would otherwise convolute asymmetries resulting from drifts.</a:t>
            </a:r>
          </a:p>
          <a:p>
            <a:r>
              <a:rPr lang="en-US" dirty="0"/>
              <a:t>In addition, the connection lengths of the open field lines in the scrape-off layer are longer than for any other configuration tested in W7-X.</a:t>
            </a:r>
          </a:p>
          <a:p>
            <a:r>
              <a:rPr lang="en-US" dirty="0"/>
              <a:t>This will emphasize the importance of perpendicular drift transport over parallel transport, making drift effects easier to see.</a:t>
            </a:r>
          </a:p>
          <a:p>
            <a:r>
              <a:rPr lang="en-US" dirty="0"/>
              <a:t>Finally, there is good downstream diagnostic coverage of multiple topological regions of the edge in this configuration, in particular by the infrared cameras and divertor Langmuir probes.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725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scrape-off layer is located on the side of the island that faces the core plasma.</a:t>
            </a:r>
          </a:p>
          <a:p>
            <a:r>
              <a:rPr lang="en-US" dirty="0"/>
              <a:t>This has the longest connection lengths and is the main channel for parallel transport from upstream to downstream (i.e., from core to targets).</a:t>
            </a:r>
          </a:p>
          <a:p>
            <a:r>
              <a:rPr lang="en-US" dirty="0"/>
              <a:t>Outside the island, across the separatrix, is the private flux region.</a:t>
            </a:r>
          </a:p>
          <a:p>
            <a:r>
              <a:rPr lang="en-US" dirty="0"/>
              <a:t>This has intermediate connection lengths, and only comes into contact with the core plasma at the x-points.</a:t>
            </a:r>
          </a:p>
          <a:p>
            <a:r>
              <a:rPr lang="en-US" dirty="0"/>
              <a:t>Finally, on the outward-facing side of the island, there are shadowed regions.</a:t>
            </a:r>
          </a:p>
          <a:p>
            <a:r>
              <a:rPr lang="en-US" dirty="0"/>
              <a:t>These are a consequence of the 3d helical island structure with discontinuous divertor targets, and have no analogue in axisymmetric tokamaks.</a:t>
            </a:r>
          </a:p>
          <a:p>
            <a:r>
              <a:rPr lang="en-US" dirty="0"/>
              <a:t>Here, the open field lines quickly run into targets and never get close to the core plasma.</a:t>
            </a:r>
          </a:p>
          <a:p>
            <a:r>
              <a:rPr lang="en-US" dirty="0"/>
              <a:t>Hence, any transport into these regions must be perpendicular.</a:t>
            </a:r>
          </a:p>
          <a:p>
            <a:r>
              <a:rPr lang="en-US" dirty="0"/>
              <a:t>We can subdivide the shadowed region into sections according to which targets they intersect.</a:t>
            </a:r>
          </a:p>
          <a:p>
            <a:r>
              <a:rPr lang="en-US" dirty="0"/>
              <a:t>The lower-target shadow only intersects lower targets.</a:t>
            </a:r>
          </a:p>
          <a:p>
            <a:r>
              <a:rPr lang="en-US" dirty="0"/>
              <a:t>The upper-target shadow only intersects upper targets.</a:t>
            </a:r>
          </a:p>
          <a:p>
            <a:r>
              <a:rPr lang="en-US" dirty="0"/>
              <a:t>The rest of the shadow, as well as the scrape off layer and private flux regions, exhibit field lines that run from an upper target to a lower target.</a:t>
            </a:r>
          </a:p>
          <a:p>
            <a:r>
              <a:rPr lang="en-US" dirty="0"/>
              <a:t>You may wonder why I’m dwelling on these seemingly arcane details of the edge topology, but they will come in handy later 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92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Shifting gears a bit, I’d like to describe one of the drift flow patterns that we might expect to see in the edge plasma.</a:t>
            </a:r>
          </a:p>
          <a:p>
            <a:r>
              <a:rPr lang="en-US" dirty="0"/>
              <a:t>This is called poloidal </a:t>
            </a:r>
            <a:r>
              <a:rPr lang="en-US" dirty="0" err="1"/>
              <a:t>ExB</a:t>
            </a:r>
            <a:r>
              <a:rPr lang="en-US" dirty="0"/>
              <a:t> flow due to radial electric fields in the edge plasma.</a:t>
            </a:r>
          </a:p>
          <a:p>
            <a:r>
              <a:rPr lang="en-US" dirty="0"/>
              <a:t>To explain how this works, it’s instructive to start with the simpler case of a lower-single-null tokamak configuration.</a:t>
            </a:r>
          </a:p>
          <a:p>
            <a:r>
              <a:rPr lang="en-US" dirty="0"/>
              <a:t>Here are the three basic topological regions – the core, the scrape-off layer, and the private flux region.</a:t>
            </a:r>
          </a:p>
          <a:p>
            <a:r>
              <a:rPr lang="en-US" dirty="0"/>
              <a:t>Due to a fall-off of temperature as you move away from the separatrix, radial electric fields will tend to form that point away from the separatrix both above and below the x-point.</a:t>
            </a:r>
          </a:p>
          <a:p>
            <a:r>
              <a:rPr lang="en-US" dirty="0"/>
              <a:t>This will give rise to a poloidal drift flow that goes counterclockwise around the core plasma.</a:t>
            </a:r>
          </a:p>
          <a:p>
            <a:r>
              <a:rPr lang="en-US" dirty="0"/>
              <a:t>Hence, the drift flow goes from outer targets to inner targets in the scrape-off layer, and from inner targets to outer targets in the private flux region.</a:t>
            </a:r>
          </a:p>
          <a:p>
            <a:r>
              <a:rPr lang="en-US" dirty="0"/>
              <a:t>This type of flow pattern has been well-established in tokamaks in both modeling and observation.</a:t>
            </a:r>
          </a:p>
          <a:p>
            <a:r>
              <a:rPr lang="en-US" dirty="0"/>
              <a:t>Now, what happens when we apply these flow patterns to the island divertor geometry in W7-X?</a:t>
            </a:r>
          </a:p>
          <a:p>
            <a:r>
              <a:rPr lang="en-US" dirty="0"/>
              <a:t>Here’s a schematic of an upper and lower divertor target for the low-iota configuration.</a:t>
            </a:r>
          </a:p>
          <a:p>
            <a:r>
              <a:rPr lang="en-US" dirty="0"/>
              <a:t>We see the same three basic topological regions as in the tokamak – the core, the scrape-off layer inside the island, and the private flux region outside the island.</a:t>
            </a:r>
          </a:p>
          <a:p>
            <a:r>
              <a:rPr lang="en-US" dirty="0"/>
              <a:t>Note the addition of the shadowed region intersecting part of the target, which has no equivalent in the axisymmetric tokamak.</a:t>
            </a:r>
          </a:p>
          <a:p>
            <a:r>
              <a:rPr lang="en-US" dirty="0"/>
              <a:t>The radial electric fields would point away from the core plasma and the island separatrix.</a:t>
            </a:r>
          </a:p>
          <a:p>
            <a:r>
              <a:rPr lang="en-US" dirty="0"/>
              <a:t>This gives rise to drift flow that goes clockwise in the island and anti-parallel in the private flux region.</a:t>
            </a:r>
          </a:p>
          <a:p>
            <a:r>
              <a:rPr lang="en-US" dirty="0"/>
              <a:t>Note that the flow in the scrape-off layer goes away from the upper target and toward the lower target, illustrating how the drift flow pattern introduces up-down asymmetry into a configuration that is geometrically up-down symmetric.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67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start by showing the results from one of our main diagnostic tools for assessing the asymmetry, the infrared cameras.</a:t>
            </a:r>
          </a:p>
          <a:p>
            <a:r>
              <a:rPr lang="en-US" dirty="0"/>
              <a:t>Here we see measurements of the power flux distribution across an upper and lower target, as viewed by the cameras.</a:t>
            </a:r>
          </a:p>
          <a:p>
            <a:r>
              <a:rPr lang="en-US" dirty="0"/>
              <a:t>In the plots, the targets are contorted into a 2D grid of toroidal angle and major radius.</a:t>
            </a:r>
          </a:p>
          <a:p>
            <a:r>
              <a:rPr lang="en-US" dirty="0"/>
              <a:t>At first glance, the upper and lower targets have roughly similar distributions: a long, thin strike line extending mostly in the toroidal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39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upon closer inspection, there are some differences between the upper and lower distributions.</a:t>
            </a:r>
          </a:p>
          <a:p>
            <a:r>
              <a:rPr lang="en-US" dirty="0"/>
              <a:t>I’ll start by calling your attention to the left of the dashed line in each plot.</a:t>
            </a:r>
          </a:p>
          <a:p>
            <a:r>
              <a:rPr lang="en-US" dirty="0"/>
              <a:t>On the lower target, there’s a fairly wide patch of deposition with intermediate intensity.</a:t>
            </a:r>
          </a:p>
          <a:p>
            <a:r>
              <a:rPr lang="en-US" dirty="0"/>
              <a:t>On the upper target, the deposition here is narrow and a bit outboard, mostly above this “x” marker.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425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what makes this especially interesting is what happens to this asymmetry when we reverse the direction of the magnetic field.</a:t>
            </a:r>
          </a:p>
          <a:p>
            <a:r>
              <a:rPr lang="en-US" dirty="0"/>
              <a:t>Here are the distributions on the upper and lower targets with the magnetic field reversed, but other plasma parameters the same.</a:t>
            </a:r>
          </a:p>
          <a:p>
            <a:r>
              <a:rPr lang="en-US" dirty="0"/>
              <a:t>Focusing still on the left-hand side of the dashed line, we see that the upper and lower targets have essentially switched places.</a:t>
            </a:r>
          </a:p>
          <a:p>
            <a:r>
              <a:rPr lang="en-US" dirty="0"/>
              <a:t>Now the lower target has a thin streak above the x-mark, and the upper target has a thick patch below the x mark.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566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 will argue that this up-down asymmetry is consistent with those poloidal </a:t>
            </a:r>
            <a:r>
              <a:rPr lang="en-US" dirty="0" err="1"/>
              <a:t>ExB</a:t>
            </a:r>
            <a:r>
              <a:rPr lang="en-US" dirty="0"/>
              <a:t> drift flow patterns that I described earlier.</a:t>
            </a:r>
          </a:p>
          <a:p>
            <a:r>
              <a:rPr lang="en-US" dirty="0"/>
              <a:t>To explain why, first look at the footprints on the targets of the topological regions of the edge plasma from an earlier slide.</a:t>
            </a:r>
          </a:p>
          <a:p>
            <a:r>
              <a:rPr lang="en-US" dirty="0"/>
              <a:t>We have the scrape-off layer in red, private flux region in purple, lower-target shadow in green on the lower target, and upper-target shadow in yellow on the upper target.</a:t>
            </a:r>
          </a:p>
          <a:p>
            <a:r>
              <a:rPr lang="en-US" dirty="0"/>
              <a:t>Recall that in a forward magnetic field, the drift flow is clockwise around the island in the scrape-off layer.</a:t>
            </a:r>
          </a:p>
          <a:p>
            <a:r>
              <a:rPr lang="en-US" dirty="0"/>
              <a:t>This means that it flows from the scrape-off layer into the lower target shadow.</a:t>
            </a:r>
          </a:p>
          <a:p>
            <a:r>
              <a:rPr lang="en-US" dirty="0"/>
              <a:t>Note that the footprint of the lower-target shadow is adjacent to the footprint of the scrape-off layer below the x-mark, which is where we see that patch of deposition on the lower target in forward field.</a:t>
            </a:r>
          </a:p>
          <a:p>
            <a:r>
              <a:rPr lang="en-US" dirty="0"/>
              <a:t>Similarly, in reversed field, the drift flow goes counterclockwise in the scrape-off layer, and some gets deposited into the upper-target shadow.</a:t>
            </a:r>
          </a:p>
          <a:p>
            <a:r>
              <a:rPr lang="en-US" dirty="0"/>
              <a:t>The upper target shadow’s footprint similarly borders the scrape-off layer footprint below the x-mark on the upper target, in agreement with the existence of the wide deposition patch there in reversed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31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further evidence in support of these flow patterns by looking profiles of the main strike line, where the heat flux is at its maximum.</a:t>
            </a:r>
          </a:p>
          <a:p>
            <a:r>
              <a:rPr lang="en-US" dirty="0"/>
              <a:t>Here are plots of power flux across nine of the targets in the cross-section indicated by the dotted line here.</a:t>
            </a:r>
          </a:p>
          <a:p>
            <a:r>
              <a:rPr lang="en-US" dirty="0"/>
              <a:t>The upper-target profiles in blue shades, and the lower target profiles are in red shades.</a:t>
            </a:r>
          </a:p>
          <a:p>
            <a:r>
              <a:rPr lang="en-US" dirty="0"/>
              <a:t>Note that there’s a systematic offset of the peak location of about 3 cm between upper and lower targets.</a:t>
            </a:r>
          </a:p>
          <a:p>
            <a:r>
              <a:rPr lang="en-US" dirty="0"/>
              <a:t>This offset notably reverses when you reverse the field.</a:t>
            </a:r>
          </a:p>
          <a:p>
            <a:r>
              <a:rPr lang="en-US" dirty="0"/>
              <a:t>We see a similar offset in the particle flux to the targets, indicated by the ion saturation current density to the Langmuir probes.</a:t>
            </a:r>
          </a:p>
          <a:p>
            <a:r>
              <a:rPr lang="en-US" dirty="0"/>
              <a:t>Another think that we see from the Langmuir probe results is that the electron temperature is sharply peaked on the border between the footprint of the scrape-off layer and the private flux region, indicated by the vertical dashed line to the left.</a:t>
            </a:r>
          </a:p>
          <a:p>
            <a:r>
              <a:rPr lang="en-US" dirty="0"/>
              <a:t>This indicates the presence of temperature gradients falling off on both sides of the island separatrix, with is an underlying assumption of the poloidal drift flow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78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37582"/>
            <a:ext cx="10463920" cy="78316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baseline="0">
                <a:solidFill>
                  <a:srgbClr val="3F7EC1"/>
                </a:solidFill>
                <a:latin typeface="Arial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57220"/>
            <a:ext cx="1080000" cy="365125"/>
          </a:xfrm>
        </p:spPr>
        <p:txBody>
          <a:bodyPr/>
          <a:lstStyle>
            <a:lvl1pPr>
              <a:defRPr lang="de-DE" sz="14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4FA7662A-24D7-4E9E-B0FA-65DFB45FDC54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68332"/>
            <a:ext cx="8564310" cy="365125"/>
          </a:xfrm>
        </p:spPr>
        <p:txBody>
          <a:bodyPr/>
          <a:lstStyle>
            <a:lvl1pPr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K. C. Hammond et al.     |     PPPL Interview Presentation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219"/>
            <a:ext cx="1080000" cy="365125"/>
          </a:xfrm>
        </p:spPr>
        <p:txBody>
          <a:bodyPr/>
          <a:lstStyle>
            <a:lvl1pPr>
              <a:defRPr lang="de-DE" sz="14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876" y="188913"/>
            <a:ext cx="602698" cy="538451"/>
          </a:xfrm>
          <a:prstGeom prst="rect">
            <a:avLst/>
          </a:prstGeom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104155"/>
            <a:ext cx="11233150" cy="510924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Wingdings" charset="2"/>
              <a:buChar char="§"/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buFont typeface="Arial"/>
              <a:buChar char="•"/>
              <a:defRPr sz="24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Lucida Grande"/>
              <a:buChar char="-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r Verbinder 10"/>
          <p:cNvCxnSpPr/>
          <p:nvPr userDrawn="1"/>
        </p:nvCxnSpPr>
        <p:spPr bwMode="auto">
          <a:xfrm>
            <a:off x="483658" y="6311501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4301682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UG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142" y="190800"/>
            <a:ext cx="566540" cy="50400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4C7A1650-3199-4665-A6B8-9ACC3109D333}" type="datetime1">
              <a:rPr lang="de-DE" smtClean="0"/>
              <a:t>09.09.2019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43282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45237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4" y="190969"/>
            <a:ext cx="2356541" cy="504000"/>
          </a:xfrm>
          <a:prstGeom prst="rect">
            <a:avLst/>
          </a:prstGeom>
        </p:spPr>
      </p:pic>
      <p:grpSp>
        <p:nvGrpSpPr>
          <p:cNvPr id="14" name="Gruppierung 13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15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6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7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8" name="Untertitel 2"/>
          <p:cNvSpPr>
            <a:spLocks noGrp="1"/>
          </p:cNvSpPr>
          <p:nvPr>
            <p:ph type="subTitle" idx="1"/>
          </p:nvPr>
        </p:nvSpPr>
        <p:spPr>
          <a:xfrm>
            <a:off x="1524000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9" name="Titel 7"/>
          <p:cNvSpPr>
            <a:spLocks noGrp="1"/>
          </p:cNvSpPr>
          <p:nvPr>
            <p:ph type="title"/>
          </p:nvPr>
        </p:nvSpPr>
        <p:spPr>
          <a:xfrm>
            <a:off x="1524000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4642572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UG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AE1D3E18-B852-4919-8345-0670EF5F45BD}" type="datetime1">
              <a:rPr lang="de-DE" smtClean="0"/>
              <a:t>09.09.2019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56350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45237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4" y="190969"/>
            <a:ext cx="2356541" cy="504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142" y="190800"/>
            <a:ext cx="566540" cy="504000"/>
          </a:xfrm>
          <a:prstGeom prst="rect">
            <a:avLst/>
          </a:prstGeom>
        </p:spPr>
      </p:pic>
      <p:sp>
        <p:nvSpPr>
          <p:cNvPr id="32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33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34" name="Gruppierung 33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5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6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7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6" name="Subtitle 2"/>
          <p:cNvSpPr txBox="1">
            <a:spLocks/>
          </p:cNvSpPr>
          <p:nvPr userDrawn="1"/>
        </p:nvSpPr>
        <p:spPr>
          <a:xfrm>
            <a:off x="2428743" y="5882488"/>
            <a:ext cx="7716207" cy="5667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>
                <a:latin typeface="Arial Narrow" panose="020B0606020202030204" pitchFamily="34" charset="0"/>
              </a:rPr>
              <a:t>This work has been carried out within the framework of the EUROfusion Consortium and has received funding from the </a:t>
            </a:r>
            <a:r>
              <a:rPr lang="en-US" sz="1000" err="1">
                <a:latin typeface="Arial Narrow" panose="020B0606020202030204" pitchFamily="34" charset="0"/>
              </a:rPr>
              <a:t>Euratom</a:t>
            </a:r>
            <a:r>
              <a:rPr lang="en-US" sz="1000">
                <a:latin typeface="Arial Narrow" panose="020B0606020202030204" pitchFamily="34" charset="0"/>
              </a:rPr>
              <a:t> research and training </a:t>
            </a:r>
            <a:r>
              <a:rPr lang="en-US" sz="1000" err="1">
                <a:latin typeface="Arial Narrow" panose="020B0606020202030204" pitchFamily="34" charset="0"/>
              </a:rPr>
              <a:t>programme</a:t>
            </a:r>
            <a:r>
              <a:rPr lang="en-US" sz="1000">
                <a:latin typeface="Arial Narrow" panose="020B0606020202030204" pitchFamily="34" charset="0"/>
              </a:rPr>
              <a:t> 2014-2018 under grant agreement No 633053. The views and opinions expressed herein do not necessarily reflect those of the European Commission.</a:t>
            </a:r>
          </a:p>
        </p:txBody>
      </p:sp>
    </p:spTree>
    <p:extLst>
      <p:ext uri="{BB962C8B-B14F-4D97-AF65-F5344CB8AC3E}">
        <p14:creationId xmlns:p14="http://schemas.microsoft.com/office/powerpoint/2010/main" val="34165304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45238"/>
            <a:ext cx="1080000" cy="365125"/>
          </a:xfrm>
        </p:spPr>
        <p:txBody>
          <a:bodyPr/>
          <a:lstStyle>
            <a:lvl1pPr>
              <a:defRPr lang="de-DE" sz="14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56350"/>
            <a:ext cx="8564310" cy="365125"/>
          </a:xfrm>
        </p:spPr>
        <p:txBody>
          <a:bodyPr/>
          <a:lstStyle>
            <a:lvl1pPr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it-IT" dirty="0"/>
              <a:t>K. C. </a:t>
            </a:r>
            <a:r>
              <a:rPr lang="it-IT" dirty="0" err="1"/>
              <a:t>Hammond</a:t>
            </a:r>
            <a:r>
              <a:rPr lang="it-IT"/>
              <a:t> et al.     |     International </a:t>
            </a:r>
            <a:r>
              <a:rPr lang="it-IT" err="1"/>
              <a:t>Stellarator</a:t>
            </a:r>
            <a:r>
              <a:rPr lang="it-IT"/>
              <a:t> and </a:t>
            </a:r>
            <a:r>
              <a:rPr lang="it-IT" err="1"/>
              <a:t>Heliotron</a:t>
            </a:r>
            <a:r>
              <a:rPr lang="it-IT"/>
              <a:t> Workshop, Madison, WI, USA, </a:t>
            </a:r>
            <a:r>
              <a:rPr lang="it-IT" err="1"/>
              <a:t>September</a:t>
            </a:r>
            <a:r>
              <a:rPr lang="it-IT"/>
              <a:t> 2019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69957"/>
            <a:ext cx="1080000" cy="365125"/>
          </a:xfrm>
        </p:spPr>
        <p:txBody>
          <a:bodyPr/>
          <a:lstStyle>
            <a:lvl1pPr>
              <a:defRPr lang="de-DE" sz="14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101383"/>
            <a:ext cx="11233150" cy="508289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Wingdings" charset="2"/>
              <a:buChar char="§"/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685800" indent="-228600">
              <a:lnSpc>
                <a:spcPct val="100000"/>
              </a:lnSpc>
              <a:buFont typeface="Arial"/>
              <a:buChar char="•"/>
              <a:defRPr sz="24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Lucida Grande"/>
              <a:buChar char="-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33" y="188913"/>
            <a:ext cx="602698" cy="538451"/>
          </a:xfrm>
          <a:prstGeom prst="rect">
            <a:avLst/>
          </a:prstGeom>
        </p:spPr>
      </p:pic>
      <p:pic>
        <p:nvPicPr>
          <p:cNvPr id="1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83" y="190800"/>
            <a:ext cx="603145" cy="536564"/>
          </a:xfrm>
          <a:prstGeom prst="rect">
            <a:avLst/>
          </a:prstGeom>
        </p:spPr>
      </p:pic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r Verbinder 10"/>
          <p:cNvCxnSpPr/>
          <p:nvPr userDrawn="1"/>
        </p:nvCxnSpPr>
        <p:spPr bwMode="auto">
          <a:xfrm>
            <a:off x="483658" y="6311501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9425" y="147637"/>
            <a:ext cx="9284843" cy="742950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b="1">
                <a:solidFill>
                  <a:srgbClr val="007CC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D0933B-929B-B84F-BA9C-653486C9BC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85" y="188913"/>
            <a:ext cx="548587" cy="5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00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8" pos="7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00" y="190800"/>
            <a:ext cx="603145" cy="536564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F7EC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5635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EAEB81C4-D098-4BCD-83C2-A5E9AEB826BB}" type="datetime1">
              <a:rPr lang="de-DE" smtClean="0"/>
              <a:t>09.09.2019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56350"/>
            <a:ext cx="8564310" cy="365125"/>
          </a:xfrm>
        </p:spPr>
        <p:txBody>
          <a:bodyPr/>
          <a:lstStyle>
            <a:lvl1pPr>
              <a:defRPr lang="en-US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5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1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876" y="188913"/>
            <a:ext cx="602698" cy="538451"/>
          </a:xfrm>
          <a:prstGeom prst="rect">
            <a:avLst/>
          </a:prstGeom>
        </p:spPr>
      </p:pic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2801669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466" y="147362"/>
            <a:ext cx="600317" cy="612000"/>
          </a:xfrm>
          <a:prstGeom prst="rect">
            <a:avLst/>
          </a:prstGeom>
          <a:noFill/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F7EC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45238"/>
            <a:ext cx="1080000" cy="365125"/>
          </a:xfrm>
        </p:spPr>
        <p:txBody>
          <a:bodyPr/>
          <a:lstStyle>
            <a:lvl1pPr>
              <a:defRPr sz="1000" b="1">
                <a:latin typeface="Arial Narrow" panose="020B0606020202030204" pitchFamily="34" charset="0"/>
              </a:defRPr>
            </a:lvl1pPr>
          </a:lstStyle>
          <a:p>
            <a:fld id="{3F9678D7-A246-40CF-9FA2-7DB4ECA1CCCD}" type="datetime1">
              <a:rPr lang="de-DE" smtClean="0"/>
              <a:t>09.09.2019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56350"/>
            <a:ext cx="8564310" cy="365125"/>
          </a:xfrm>
        </p:spPr>
        <p:txBody>
          <a:bodyPr/>
          <a:lstStyle>
            <a:lvl1pPr>
              <a:defRPr lang="de-DE" sz="1000" b="1" kern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69957"/>
            <a:ext cx="1080000" cy="365125"/>
          </a:xfrm>
        </p:spPr>
        <p:txBody>
          <a:bodyPr/>
          <a:lstStyle>
            <a:lvl1pPr>
              <a:defRPr lang="de-DE" sz="1000" b="1" kern="120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6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1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876" y="188913"/>
            <a:ext cx="602698" cy="538451"/>
          </a:xfrm>
          <a:prstGeom prst="rect">
            <a:avLst/>
          </a:prstGeom>
        </p:spPr>
      </p:pic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0903914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71" y="277807"/>
            <a:ext cx="1110547" cy="33349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4" y="188639"/>
            <a:ext cx="8334933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F7EC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4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C18108AF-5841-422D-B635-956D611C3DF6}" type="datetime1">
              <a:rPr lang="de-DE" smtClean="0"/>
              <a:t>09.09.2019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45237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6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4" y="1089025"/>
            <a:ext cx="11233151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1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876" y="188913"/>
            <a:ext cx="602698" cy="538451"/>
          </a:xfrm>
          <a:prstGeom prst="rect">
            <a:avLst/>
          </a:prstGeom>
        </p:spPr>
      </p:pic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9097462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11817626-2DC1-4B8D-9D85-14BFC31A2715}" type="datetime1">
              <a:rPr lang="de-DE" smtClean="0"/>
              <a:t>09.09.2019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07983" y="6345237"/>
            <a:ext cx="8564310" cy="365125"/>
          </a:xfrm>
        </p:spPr>
        <p:txBody>
          <a:bodyPr/>
          <a:lstStyle>
            <a:lvl1pPr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20852" y="6311341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" name="Gruppierung 1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88913"/>
            <a:ext cx="2356540" cy="504000"/>
          </a:xfrm>
          <a:prstGeom prst="rect">
            <a:avLst/>
          </a:prstGeom>
        </p:spPr>
      </p:pic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8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7610480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o machine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45236"/>
            <a:ext cx="8564310" cy="365125"/>
          </a:xfrm>
        </p:spPr>
        <p:txBody>
          <a:bodyPr/>
          <a:lstStyle>
            <a:lvl1pPr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45237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2428743" y="5882488"/>
            <a:ext cx="7716207" cy="5667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>
                <a:latin typeface="Arial Narrow" panose="020B0606020202030204" pitchFamily="34" charset="0"/>
              </a:rPr>
              <a:t>This work has been carried out within the framework of the EUROfusion Consortium and has received funding from the </a:t>
            </a:r>
            <a:r>
              <a:rPr lang="en-US" sz="1000" err="1">
                <a:latin typeface="Arial Narrow" panose="020B0606020202030204" pitchFamily="34" charset="0"/>
              </a:rPr>
              <a:t>Euratom</a:t>
            </a:r>
            <a:r>
              <a:rPr lang="en-US" sz="1000">
                <a:latin typeface="Arial Narrow" panose="020B0606020202030204" pitchFamily="34" charset="0"/>
              </a:rPr>
              <a:t> research and training </a:t>
            </a:r>
            <a:r>
              <a:rPr lang="en-US" sz="1000" err="1">
                <a:latin typeface="Arial Narrow" panose="020B0606020202030204" pitchFamily="34" charset="0"/>
              </a:rPr>
              <a:t>programme</a:t>
            </a:r>
            <a:r>
              <a:rPr lang="en-US" sz="1000">
                <a:latin typeface="Arial Narrow" panose="020B0606020202030204" pitchFamily="34" charset="0"/>
              </a:rPr>
              <a:t> 2014-2018 under grant agreement No 633053. The views and opinions expressed herein do not necessarily reflect those of the European Commission.</a:t>
            </a:r>
          </a:p>
        </p:txBody>
      </p:sp>
      <p:sp>
        <p:nvSpPr>
          <p:cNvPr id="26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33144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7" name="Titel 7"/>
          <p:cNvSpPr>
            <a:spLocks noGrp="1"/>
          </p:cNvSpPr>
          <p:nvPr userDrawn="1">
            <p:ph type="title"/>
          </p:nvPr>
        </p:nvSpPr>
        <p:spPr>
          <a:xfrm>
            <a:off x="1533144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88913"/>
            <a:ext cx="2356540" cy="504000"/>
          </a:xfrm>
          <a:prstGeom prst="rect">
            <a:avLst/>
          </a:prstGeom>
        </p:spPr>
      </p:pic>
      <p:grpSp>
        <p:nvGrpSpPr>
          <p:cNvPr id="15" name="Gruppierung 1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FC87BE8F-D7AB-4BD7-95D8-C4FCB6CA5668}" type="datetime1">
              <a:rPr lang="de-DE" smtClean="0"/>
              <a:t>09.09.2019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5098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7-X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28376" y="6345237"/>
            <a:ext cx="1080000" cy="365125"/>
          </a:xfrm>
        </p:spPr>
        <p:txBody>
          <a:bodyPr/>
          <a:lstStyle>
            <a:lvl1pPr>
              <a:defRPr lang="de-DE" sz="14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Grafik 17">
            <a:extLst>
              <a:ext uri="{FF2B5EF4-FFF2-40B4-BE49-F238E27FC236}">
                <a16:creationId xmlns:a16="http://schemas.microsoft.com/office/drawing/2014/main" xmlns="" id="{054C6FB7-3693-4841-ABF1-F689FF51D2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33" y="188913"/>
            <a:ext cx="602698" cy="538451"/>
          </a:xfrm>
          <a:prstGeom prst="rect">
            <a:avLst/>
          </a:prstGeom>
        </p:spPr>
      </p:pic>
      <p:pic>
        <p:nvPicPr>
          <p:cNvPr id="10" name="Grafik 1">
            <a:extLst>
              <a:ext uri="{FF2B5EF4-FFF2-40B4-BE49-F238E27FC236}">
                <a16:creationId xmlns:a16="http://schemas.microsoft.com/office/drawing/2014/main" xmlns="" id="{B3F0D14C-3E70-6F40-A866-C629E49FCA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83" y="190800"/>
            <a:ext cx="603145" cy="536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ECCCBD2-C8B3-7846-92C6-3732D37CCD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85" y="188913"/>
            <a:ext cx="548587" cy="5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1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7-X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345238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A95A8E66-A61C-442E-BEC8-26529E5B6C21}" type="datetime1">
              <a:rPr lang="de-DE" smtClean="0"/>
              <a:t>09.09.2019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345237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46804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4" y="190969"/>
            <a:ext cx="2356541" cy="504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142" y="188913"/>
            <a:ext cx="566540" cy="504000"/>
          </a:xfrm>
          <a:prstGeom prst="rect">
            <a:avLst/>
          </a:prstGeom>
        </p:spPr>
      </p:pic>
      <p:sp>
        <p:nvSpPr>
          <p:cNvPr id="3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34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35" name="Gruppierung 3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6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7" name="Grafik 2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8" name="Grafik 21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6" name="Subtitle 2"/>
          <p:cNvSpPr txBox="1">
            <a:spLocks/>
          </p:cNvSpPr>
          <p:nvPr userDrawn="1"/>
        </p:nvSpPr>
        <p:spPr>
          <a:xfrm>
            <a:off x="2428743" y="5882488"/>
            <a:ext cx="7716207" cy="5667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>
                <a:latin typeface="Arial Narrow" panose="020B0606020202030204" pitchFamily="34" charset="0"/>
              </a:rPr>
              <a:t>This work has been carried out within the framework of the EUROfusion Consortium and has received funding from the </a:t>
            </a:r>
            <a:r>
              <a:rPr lang="en-US" sz="1000" err="1">
                <a:latin typeface="Arial Narrow" panose="020B0606020202030204" pitchFamily="34" charset="0"/>
              </a:rPr>
              <a:t>Euratom</a:t>
            </a:r>
            <a:r>
              <a:rPr lang="en-US" sz="1000">
                <a:latin typeface="Arial Narrow" panose="020B0606020202030204" pitchFamily="34" charset="0"/>
              </a:rPr>
              <a:t> research and training </a:t>
            </a:r>
            <a:r>
              <a:rPr lang="en-US" sz="1000" err="1">
                <a:latin typeface="Arial Narrow" panose="020B0606020202030204" pitchFamily="34" charset="0"/>
              </a:rPr>
              <a:t>programme</a:t>
            </a:r>
            <a:r>
              <a:rPr lang="en-US" sz="1000">
                <a:latin typeface="Arial Narrow" panose="020B0606020202030204" pitchFamily="34" charset="0"/>
              </a:rPr>
              <a:t> 2014-2018 under grant agreement No 633053. The views and opinions expressed herein do not necessarily reflect those of the European Commission.</a:t>
            </a:r>
          </a:p>
        </p:txBody>
      </p:sp>
    </p:spTree>
    <p:extLst>
      <p:ext uri="{BB962C8B-B14F-4D97-AF65-F5344CB8AC3E}">
        <p14:creationId xmlns:p14="http://schemas.microsoft.com/office/powerpoint/2010/main" val="36647701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50686472-67BF-4CE8-8EF0-F0652899B9FB}" type="datetime1">
              <a:rPr lang="de-DE" smtClean="0"/>
              <a:pPr/>
              <a:t>09.09.2019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4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1" r:id="rId2"/>
    <p:sldLayoutId id="2147483662" r:id="rId3"/>
    <p:sldLayoutId id="2147483663" r:id="rId4"/>
    <p:sldLayoutId id="2147483664" r:id="rId5"/>
    <p:sldLayoutId id="2147483655" r:id="rId6"/>
    <p:sldLayoutId id="2147483656" r:id="rId7"/>
    <p:sldLayoutId id="2147483657" r:id="rId8"/>
    <p:sldLayoutId id="2147483659" r:id="rId9"/>
    <p:sldLayoutId id="2147483658" r:id="rId10"/>
    <p:sldLayoutId id="214748366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C428DA-CE89-ED40-8AE8-DE60E4F0F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407"/>
            <a:ext cx="12192000" cy="533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FB56D43-9C5D-8E40-AC3F-ADCC92C9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</a:t>
            </a:fld>
            <a:endParaRPr lang="uk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9607FF-BC43-2841-AF36-57547B09C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144" y="2567292"/>
            <a:ext cx="9144000" cy="1754746"/>
          </a:xfrm>
        </p:spPr>
        <p:txBody>
          <a:bodyPr/>
          <a:lstStyle/>
          <a:p>
            <a:pPr algn="l">
              <a:spcBef>
                <a:spcPts val="500"/>
              </a:spcBef>
            </a:pPr>
            <a:r>
              <a:rPr lang="en-US" sz="2200" dirty="0">
                <a:effectLst>
                  <a:glow rad="127000">
                    <a:schemeClr val="bg1"/>
                  </a:glow>
                </a:effectLst>
              </a:rPr>
              <a:t>K. C. Hammond</a:t>
            </a:r>
            <a:r>
              <a:rPr lang="en-US" sz="2200" baseline="30000" dirty="0">
                <a:effectLst>
                  <a:glow rad="127000">
                    <a:schemeClr val="bg1"/>
                  </a:glow>
                </a:effectLst>
              </a:rPr>
              <a:t>1,6</a:t>
            </a:r>
            <a:r>
              <a:rPr lang="en-US" sz="2200" dirty="0">
                <a:effectLst>
                  <a:glow rad="127000">
                    <a:schemeClr val="bg1"/>
                  </a:glow>
                </a:effectLst>
              </a:rPr>
              <a:t> </a:t>
            </a:r>
          </a:p>
          <a:p>
            <a:pPr algn="l">
              <a:spcBef>
                <a:spcPts val="500"/>
              </a:spcBef>
            </a:pP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Y. Gao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2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M. Jakubowski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C. Killer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H. Niemann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L. Rudischhauser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A. Ali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T. Andreeva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B. D. Blackwell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3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K. J. Brunner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B. Cannas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4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P. Drewelow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P. Drews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2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M. Endler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Y. Feng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J. Geiger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O. Grulke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J. Knauer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S. Klose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S. Lazerson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M. Otte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F. Pisano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4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U. Neuner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A. Puig Sitjes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K. Rahbarnia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J. Schilling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H. Thomsen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G. A. Wurden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5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and the W7-X team</a:t>
            </a:r>
            <a:endParaRPr lang="en-US" sz="1800" baseline="30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B8E088E7-8A61-D947-957C-F3D2DB99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144" y="1038932"/>
            <a:ext cx="9144000" cy="1368603"/>
          </a:xfrm>
        </p:spPr>
        <p:txBody>
          <a:bodyPr/>
          <a:lstStyle/>
          <a:p>
            <a:pPr algn="l"/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Drift effects on W7-X edge </a:t>
            </a:r>
            <a:br>
              <a:rPr lang="en-US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heat and particle fluxes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1CA34C0-ABDF-7E43-AEB7-71C9D9CE4073}"/>
              </a:ext>
            </a:extLst>
          </p:cNvPr>
          <p:cNvSpPr txBox="1">
            <a:spLocks/>
          </p:cNvSpPr>
          <p:nvPr/>
        </p:nvSpPr>
        <p:spPr>
          <a:xfrm>
            <a:off x="1533144" y="4342393"/>
            <a:ext cx="9144000" cy="1189848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numCol="2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1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Max Planck Institute for Plasma Physics, Greifswald, Germany 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2 </a:t>
            </a:r>
            <a:r>
              <a:rPr lang="en-US" sz="1400" dirty="0" err="1">
                <a:effectLst>
                  <a:glow rad="127000">
                    <a:schemeClr val="bg1"/>
                  </a:glow>
                </a:effectLst>
              </a:rPr>
              <a:t>Forschungszentrum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400" dirty="0" err="1">
                <a:effectLst>
                  <a:glow rad="127000">
                    <a:schemeClr val="bg1"/>
                  </a:glow>
                </a:effectLst>
              </a:rPr>
              <a:t>Jülich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, </a:t>
            </a:r>
            <a:r>
              <a:rPr lang="en-US" sz="1400" dirty="0" err="1">
                <a:effectLst>
                  <a:glow rad="127000">
                    <a:schemeClr val="bg1"/>
                  </a:glow>
                </a:effectLst>
              </a:rPr>
              <a:t>Jülich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, Germany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3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Australian National University, Canberra, Australia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4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University of Cagliari, Cagliari, Italy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5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Los Alamos National Laboratory, Los Alamos, NM, USA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6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Present affiliation: Princeton Plasma Physics Laboratory, Princeton, NJ, USA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121832D5-BD60-AD45-82F1-CA81A55D8DBA}"/>
              </a:ext>
            </a:extLst>
          </p:cNvPr>
          <p:cNvSpPr txBox="1">
            <a:spLocks/>
          </p:cNvSpPr>
          <p:nvPr/>
        </p:nvSpPr>
        <p:spPr>
          <a:xfrm>
            <a:off x="1533144" y="5552596"/>
            <a:ext cx="9144000" cy="775504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</a:pPr>
            <a:r>
              <a:rPr lang="en-US" sz="1800" i="1" dirty="0"/>
              <a:t>International </a:t>
            </a:r>
            <a:r>
              <a:rPr lang="en-US" sz="1800" i="1" dirty="0" err="1"/>
              <a:t>Stellarator</a:t>
            </a:r>
            <a:r>
              <a:rPr lang="en-US" sz="1800" i="1" dirty="0"/>
              <a:t> and </a:t>
            </a:r>
            <a:r>
              <a:rPr lang="en-US" sz="1800" i="1" dirty="0" err="1"/>
              <a:t>Heliotron</a:t>
            </a:r>
            <a:r>
              <a:rPr lang="en-US" sz="1800" i="1" dirty="0"/>
              <a:t> Workshop, Madison, WI, USA</a:t>
            </a:r>
          </a:p>
          <a:p>
            <a:pPr algn="l">
              <a:spcBef>
                <a:spcPts val="500"/>
              </a:spcBef>
            </a:pPr>
            <a:r>
              <a:rPr lang="en-US" sz="1800" i="1" dirty="0"/>
              <a:t>September 27, 2019</a:t>
            </a:r>
          </a:p>
        </p:txBody>
      </p:sp>
    </p:spTree>
    <p:extLst>
      <p:ext uri="{BB962C8B-B14F-4D97-AF65-F5344CB8AC3E}">
        <p14:creationId xmlns:p14="http://schemas.microsoft.com/office/powerpoint/2010/main" val="26577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3F33-40B5-8144-97F3-EC66AF35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A52404-C4B2-9444-BFF3-C71DEDD4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C384B4-272D-DB4D-B1B9-6C9E9569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10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C53EA0-5AA3-2741-B8A9-73804B521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F8DBBB8-BBAB-0C46-98C7-5D8726A6DB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Heat flux distributions on the targets</a:t>
            </a:r>
            <a:br>
              <a:rPr lang="en-US" dirty="0"/>
            </a:br>
            <a:r>
              <a:rPr lang="en-US" dirty="0"/>
              <a:t>are up-down asymmetric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0C760A-9217-164F-84E4-9541059C86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52"/>
          <a:stretch/>
        </p:blipFill>
        <p:spPr>
          <a:xfrm>
            <a:off x="479425" y="1005840"/>
            <a:ext cx="9468496" cy="1700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F33E0B-B714-C749-A25C-6C39A35AD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0"/>
          <a:stretch/>
        </p:blipFill>
        <p:spPr>
          <a:xfrm>
            <a:off x="479425" y="2706624"/>
            <a:ext cx="9468496" cy="4269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43CD2F-E473-0F4A-9225-B66420AD7AFE}"/>
              </a:ext>
            </a:extLst>
          </p:cNvPr>
          <p:cNvSpPr/>
          <p:nvPr/>
        </p:nvSpPr>
        <p:spPr>
          <a:xfrm>
            <a:off x="980237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81D460-8DF4-1E49-9B10-03211CB25893}"/>
              </a:ext>
            </a:extLst>
          </p:cNvPr>
          <p:cNvSpPr/>
          <p:nvPr/>
        </p:nvSpPr>
        <p:spPr>
          <a:xfrm>
            <a:off x="5146472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8ED1A72-A091-6149-B856-0C7EEA4832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8996" r="5939" b="11804"/>
          <a:stretch/>
        </p:blipFill>
        <p:spPr>
          <a:xfrm>
            <a:off x="2109728" y="3349356"/>
            <a:ext cx="6404820" cy="253469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13E153F-1D98-894E-B3C6-9A45B02851BE}"/>
              </a:ext>
            </a:extLst>
          </p:cNvPr>
          <p:cNvCxnSpPr>
            <a:cxnSpLocks/>
          </p:cNvCxnSpPr>
          <p:nvPr/>
        </p:nvCxnSpPr>
        <p:spPr>
          <a:xfrm flipV="1">
            <a:off x="3884636" y="2569123"/>
            <a:ext cx="2211364" cy="2191115"/>
          </a:xfrm>
          <a:prstGeom prst="straightConnector1">
            <a:avLst/>
          </a:prstGeom>
          <a:ln w="41275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2A93323-65BA-E240-B5C7-541590178884}"/>
              </a:ext>
            </a:extLst>
          </p:cNvPr>
          <p:cNvCxnSpPr>
            <a:cxnSpLocks/>
          </p:cNvCxnSpPr>
          <p:nvPr/>
        </p:nvCxnSpPr>
        <p:spPr>
          <a:xfrm flipH="1" flipV="1">
            <a:off x="2244079" y="2414016"/>
            <a:ext cx="1084338" cy="3265305"/>
          </a:xfrm>
          <a:prstGeom prst="straightConnector1">
            <a:avLst/>
          </a:prstGeom>
          <a:ln w="41275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55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3F33-40B5-8144-97F3-EC66AF35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A52404-C4B2-9444-BFF3-C71DEDD4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C384B4-272D-DB4D-B1B9-6C9E9569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11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C53EA0-5AA3-2741-B8A9-73804B521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F8DBBB8-BBAB-0C46-98C7-5D8726A6DB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Up-down asymmetric features “switch places”</a:t>
            </a:r>
            <a:br>
              <a:rPr lang="en-US" dirty="0"/>
            </a:br>
            <a:r>
              <a:rPr lang="en-US" dirty="0"/>
              <a:t>in response to magnetic field reversal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0C760A-9217-164F-84E4-9541059C86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740"/>
          <a:stretch/>
        </p:blipFill>
        <p:spPr>
          <a:xfrm>
            <a:off x="479425" y="1005840"/>
            <a:ext cx="9468496" cy="3273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F33E0B-B714-C749-A25C-6C39A35AD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0"/>
          <a:stretch/>
        </p:blipFill>
        <p:spPr>
          <a:xfrm>
            <a:off x="479425" y="4279392"/>
            <a:ext cx="9468496" cy="4269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FC0DBD-46CD-7049-9E8F-2D951CC68C16}"/>
              </a:ext>
            </a:extLst>
          </p:cNvPr>
          <p:cNvSpPr/>
          <p:nvPr/>
        </p:nvSpPr>
        <p:spPr>
          <a:xfrm>
            <a:off x="980237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BEB8A31-FB30-4447-800C-77C60A0979F7}"/>
              </a:ext>
            </a:extLst>
          </p:cNvPr>
          <p:cNvSpPr/>
          <p:nvPr/>
        </p:nvSpPr>
        <p:spPr>
          <a:xfrm>
            <a:off x="994864" y="2850090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645C5E-A0B1-0648-B6FA-121643F8DB62}"/>
              </a:ext>
            </a:extLst>
          </p:cNvPr>
          <p:cNvSpPr/>
          <p:nvPr/>
        </p:nvSpPr>
        <p:spPr>
          <a:xfrm>
            <a:off x="5146472" y="285130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4A21E69-8D39-9D4C-A9EE-6AC2A106AA9B}"/>
              </a:ext>
            </a:extLst>
          </p:cNvPr>
          <p:cNvSpPr/>
          <p:nvPr/>
        </p:nvSpPr>
        <p:spPr>
          <a:xfrm>
            <a:off x="5146472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2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3F33-40B5-8144-97F3-EC66AF35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A52404-C4B2-9444-BFF3-C71DEDD4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C384B4-272D-DB4D-B1B9-6C9E9569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12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C53EA0-5AA3-2741-B8A9-73804B521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F8DBBB8-BBAB-0C46-98C7-5D8726A6DB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Asymmetric loads in shadowed regions are consistent with poloidal </a:t>
            </a:r>
            <a:r>
              <a:rPr lang="en-US" i="1" dirty="0"/>
              <a:t>E × B</a:t>
            </a:r>
            <a:r>
              <a:rPr lang="en-US" dirty="0"/>
              <a:t> drift flow patterns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0C760A-9217-164F-84E4-9541059C8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005840"/>
            <a:ext cx="9468496" cy="525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4C8ADB-F359-834A-AA5D-B666D2CAF3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 r="51502"/>
          <a:stretch/>
        </p:blipFill>
        <p:spPr>
          <a:xfrm>
            <a:off x="9805264" y="1388191"/>
            <a:ext cx="1859759" cy="2135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EBEC2C-008C-EE40-BC2D-928E8E216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8" t="7514" r="116"/>
          <a:stretch/>
        </p:blipFill>
        <p:spPr>
          <a:xfrm>
            <a:off x="9842696" y="3935473"/>
            <a:ext cx="1975104" cy="21359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5734C4-ECB1-C641-9F91-C450D8A8BFB9}"/>
              </a:ext>
            </a:extLst>
          </p:cNvPr>
          <p:cNvSpPr txBox="1"/>
          <p:nvPr/>
        </p:nvSpPr>
        <p:spPr>
          <a:xfrm>
            <a:off x="9947921" y="1127477"/>
            <a:ext cx="1551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Forward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DB466E-9A8F-8547-84C2-D9768D325BB6}"/>
              </a:ext>
            </a:extLst>
          </p:cNvPr>
          <p:cNvSpPr txBox="1"/>
          <p:nvPr/>
        </p:nvSpPr>
        <p:spPr>
          <a:xfrm>
            <a:off x="9923000" y="3671588"/>
            <a:ext cx="1576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Reversed field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758476-7AA2-8643-AEB2-CD6FFEB16442}"/>
              </a:ext>
            </a:extLst>
          </p:cNvPr>
          <p:cNvSpPr/>
          <p:nvPr/>
        </p:nvSpPr>
        <p:spPr>
          <a:xfrm>
            <a:off x="980237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21011C-5B06-5242-A4F8-9992563CD20C}"/>
              </a:ext>
            </a:extLst>
          </p:cNvPr>
          <p:cNvSpPr/>
          <p:nvPr/>
        </p:nvSpPr>
        <p:spPr>
          <a:xfrm>
            <a:off x="980237" y="44037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7E25C1-654B-4E46-AD7C-54E008484805}"/>
              </a:ext>
            </a:extLst>
          </p:cNvPr>
          <p:cNvSpPr/>
          <p:nvPr/>
        </p:nvSpPr>
        <p:spPr>
          <a:xfrm>
            <a:off x="994864" y="2850090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14D86A5-1793-2347-92B5-7350EEE86DFA}"/>
              </a:ext>
            </a:extLst>
          </p:cNvPr>
          <p:cNvSpPr/>
          <p:nvPr/>
        </p:nvSpPr>
        <p:spPr>
          <a:xfrm>
            <a:off x="5136476" y="440440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F68111F-76CB-FF4D-AECF-5F7CF8AB8B50}"/>
              </a:ext>
            </a:extLst>
          </p:cNvPr>
          <p:cNvSpPr/>
          <p:nvPr/>
        </p:nvSpPr>
        <p:spPr>
          <a:xfrm>
            <a:off x="5146472" y="285130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EC87B28-030E-9C48-9B37-4381A60320AF}"/>
              </a:ext>
            </a:extLst>
          </p:cNvPr>
          <p:cNvSpPr/>
          <p:nvPr/>
        </p:nvSpPr>
        <p:spPr>
          <a:xfrm>
            <a:off x="5146472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B876856-00D8-DA47-8B62-3CA02091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r="2464" b="66817"/>
          <a:stretch/>
        </p:blipFill>
        <p:spPr>
          <a:xfrm>
            <a:off x="5084064" y="940426"/>
            <a:ext cx="6628511" cy="1729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7A59B5-2870-994E-ABDC-54FD37C95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92475" r="2464" b="1742"/>
          <a:stretch/>
        </p:blipFill>
        <p:spPr>
          <a:xfrm>
            <a:off x="5625389" y="2648211"/>
            <a:ext cx="6087185" cy="31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AABE1A-FC6E-B24C-9423-A3D06DE9A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r="2464" b="2147"/>
          <a:stretch/>
        </p:blipFill>
        <p:spPr>
          <a:xfrm>
            <a:off x="5084064" y="940426"/>
            <a:ext cx="6628511" cy="5245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79852B-1D94-C643-B841-95241FBC72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3241" r="52240" b="67693"/>
          <a:stretch/>
        </p:blipFill>
        <p:spPr>
          <a:xfrm>
            <a:off x="545272" y="1101381"/>
            <a:ext cx="4772880" cy="178568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40721F-F95B-6A48-A7D0-132E8347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A8F0D5-ECE4-8747-9C95-4F0481C0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67A3A3-37C6-8D44-8D74-40BD770F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13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2EAE77-18C4-364D-A6A1-6BFF4189D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101382"/>
            <a:ext cx="4685106" cy="524385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Offset of ~ 3 cm reversed with field reversal</a:t>
            </a:r>
          </a:p>
          <a:p>
            <a:r>
              <a:rPr lang="en-US" dirty="0"/>
              <a:t>Offset also visible in particle fluxes</a:t>
            </a:r>
          </a:p>
          <a:p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 peak near island separatrix creates conditions for radial 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64050FA-4B1B-E440-8F9B-4DB32B30F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Strike line positions exhibited a radial offset between upper and lower targets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54DF7A8-5DEC-C147-AFEA-963F0BCAF145}"/>
              </a:ext>
            </a:extLst>
          </p:cNvPr>
          <p:cNvSpPr/>
          <p:nvPr/>
        </p:nvSpPr>
        <p:spPr>
          <a:xfrm>
            <a:off x="2201871" y="1444234"/>
            <a:ext cx="299923" cy="1185062"/>
          </a:xfrm>
          <a:prstGeom prst="ellipse">
            <a:avLst/>
          </a:prstGeom>
          <a:noFill/>
          <a:ln w="47625">
            <a:solidFill>
              <a:srgbClr val="FF69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C52679A-6BC2-4747-B528-0E60F1C9205F}"/>
              </a:ext>
            </a:extLst>
          </p:cNvPr>
          <p:cNvCxnSpPr>
            <a:cxnSpLocks/>
          </p:cNvCxnSpPr>
          <p:nvPr/>
        </p:nvCxnSpPr>
        <p:spPr>
          <a:xfrm>
            <a:off x="2618841" y="2087969"/>
            <a:ext cx="2699311" cy="0"/>
          </a:xfrm>
          <a:prstGeom prst="straightConnector1">
            <a:avLst/>
          </a:prstGeom>
          <a:ln w="41275">
            <a:solidFill>
              <a:srgbClr val="FF69F4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C900F6-77B5-9D44-863F-7F1F219B9ECD}"/>
              </a:ext>
            </a:extLst>
          </p:cNvPr>
          <p:cNvSpPr/>
          <p:nvPr/>
        </p:nvSpPr>
        <p:spPr>
          <a:xfrm>
            <a:off x="636418" y="1202832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2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40721F-F95B-6A48-A7D0-132E8347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A8F0D5-ECE4-8747-9C95-4F0481C0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67A3A3-37C6-8D44-8D74-40BD770F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14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2EAE77-18C4-364D-A6A1-6BFF4189D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1101383"/>
            <a:ext cx="4685106" cy="5082898"/>
          </a:xfrm>
        </p:spPr>
        <p:txBody>
          <a:bodyPr/>
          <a:lstStyle/>
          <a:p>
            <a:r>
              <a:rPr lang="en-US" dirty="0"/>
              <a:t>Forward field:</a:t>
            </a:r>
          </a:p>
          <a:p>
            <a:pPr lvl="1"/>
            <a:r>
              <a:rPr lang="en-US" dirty="0"/>
              <a:t>SOL flow ⟶ lower target </a:t>
            </a:r>
          </a:p>
          <a:p>
            <a:pPr lvl="1"/>
            <a:r>
              <a:rPr lang="en-US" dirty="0"/>
              <a:t>PFR flow ⟶ upper target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Reversed field: </a:t>
            </a:r>
          </a:p>
          <a:p>
            <a:pPr lvl="1"/>
            <a:r>
              <a:rPr lang="en-US" dirty="0"/>
              <a:t>SOL flow ⟶ lower target</a:t>
            </a:r>
          </a:p>
          <a:p>
            <a:pPr lvl="1"/>
            <a:r>
              <a:rPr lang="en-US" dirty="0"/>
              <a:t>PFR flow ⟶ upper target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64050FA-4B1B-E440-8F9B-4DB32B30F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Up-down radial offset in strike line is also consistent with poloidal </a:t>
            </a:r>
            <a:r>
              <a:rPr lang="en-US" i="1" dirty="0"/>
              <a:t>E × B</a:t>
            </a:r>
            <a:r>
              <a:rPr lang="en-US" dirty="0"/>
              <a:t> flow patterns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AABE1A-FC6E-B24C-9423-A3D06DE9A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r="2464" b="2147"/>
          <a:stretch/>
        </p:blipFill>
        <p:spPr>
          <a:xfrm>
            <a:off x="5084064" y="940426"/>
            <a:ext cx="6628511" cy="524551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C0E5FDA9-04DB-4442-89E9-068DE1218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1" t="8414" r="2474" b="4081"/>
          <a:stretch/>
        </p:blipFill>
        <p:spPr>
          <a:xfrm>
            <a:off x="1499617" y="2457907"/>
            <a:ext cx="2522678" cy="234086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79CF119-7420-6E4D-AA5A-D7EF769FC8DF}"/>
              </a:ext>
            </a:extLst>
          </p:cNvPr>
          <p:cNvSpPr/>
          <p:nvPr/>
        </p:nvSpPr>
        <p:spPr>
          <a:xfrm>
            <a:off x="1433779" y="2889504"/>
            <a:ext cx="219456" cy="168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F27190B9-3E5D-BD4C-ACA0-C68CB7CD746E}"/>
              </a:ext>
            </a:extLst>
          </p:cNvPr>
          <p:cNvSpPr/>
          <p:nvPr/>
        </p:nvSpPr>
        <p:spPr>
          <a:xfrm>
            <a:off x="1449697" y="4194824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842BA1D4-1C43-1D48-9179-353A89E4F935}"/>
              </a:ext>
            </a:extLst>
          </p:cNvPr>
          <p:cNvSpPr/>
          <p:nvPr/>
        </p:nvSpPr>
        <p:spPr>
          <a:xfrm>
            <a:off x="3049219" y="3144316"/>
            <a:ext cx="219456" cy="284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65FB0824-729A-744D-88CB-016DF5B3D363}"/>
              </a:ext>
            </a:extLst>
          </p:cNvPr>
          <p:cNvSpPr/>
          <p:nvPr/>
        </p:nvSpPr>
        <p:spPr>
          <a:xfrm>
            <a:off x="3049219" y="3829201"/>
            <a:ext cx="219456" cy="284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737EB0-99CF-0040-B258-DADA98E1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FDDE7D-052F-F94C-94C5-38525772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CEC1FC-DDA9-384D-9F04-EEB04EE9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15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472A65-E2C2-7745-A8F2-F9DB16DDF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W7-X edge plasma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Magnetic topology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Expected drift flows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Drift effects on edge fluxes at low density (~ 2 × 10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19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-3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Asymmetric head loads in shadowed regions of the targets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Radial offsets in strike lines</a:t>
            </a:r>
          </a:p>
          <a:p>
            <a:r>
              <a:rPr lang="en-US" dirty="0"/>
              <a:t>Drift effects on edge fluxes at higher density (~ 6 × 10</a:t>
            </a:r>
            <a:r>
              <a:rPr lang="en-US" baseline="30000" dirty="0"/>
              <a:t>19</a:t>
            </a:r>
            <a:r>
              <a:rPr lang="en-US" dirty="0"/>
              <a:t>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Non-ambipolar current flows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8F3343C-BB92-504A-A2E8-508AEE0980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2588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663160-0B88-174F-B749-216393AD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99CF9D4-C24A-744B-8A50-1613918B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379458-B244-3F46-9008-BF29ED0B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16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05BF32-903E-6448-B271-8352185D0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Heat flux</a:t>
            </a:r>
          </a:p>
          <a:p>
            <a:pPr lvl="1"/>
            <a:r>
              <a:rPr lang="en-US" dirty="0"/>
              <a:t>Lower peak values</a:t>
            </a:r>
          </a:p>
          <a:p>
            <a:pPr lvl="1"/>
            <a:r>
              <a:rPr lang="en-US" dirty="0"/>
              <a:t>Peaked at lower radii</a:t>
            </a:r>
          </a:p>
          <a:p>
            <a:pPr lvl="1"/>
            <a:r>
              <a:rPr lang="en-US" dirty="0"/>
              <a:t>Wider distributions</a:t>
            </a:r>
          </a:p>
          <a:p>
            <a:r>
              <a:rPr lang="en-US" dirty="0"/>
              <a:t>Particle flux</a:t>
            </a:r>
          </a:p>
          <a:p>
            <a:pPr lvl="1"/>
            <a:r>
              <a:rPr lang="en-US" dirty="0"/>
              <a:t>Peaked at lower radii</a:t>
            </a:r>
          </a:p>
          <a:p>
            <a:pPr lvl="1"/>
            <a:r>
              <a:rPr lang="en-US" dirty="0"/>
              <a:t>Higher particle flux</a:t>
            </a:r>
          </a:p>
          <a:p>
            <a:pPr lvl="1"/>
            <a:r>
              <a:rPr lang="en-US" dirty="0"/>
              <a:t>Lower temperatures</a:t>
            </a:r>
          </a:p>
          <a:p>
            <a:r>
              <a:rPr lang="en-US" dirty="0"/>
              <a:t>Reasons for changes not</a:t>
            </a:r>
            <a:br>
              <a:rPr lang="en-US" dirty="0"/>
            </a:br>
            <a:r>
              <a:rPr lang="en-US" dirty="0"/>
              <a:t>yet understood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CE74009-7117-714F-8DDC-520E2DF561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Heat and particle flux distributions changed substantially as plasma density increased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B97856-D2DB-1942-A9E8-6E8FC47A7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1991" r="2242" b="66596"/>
          <a:stretch/>
        </p:blipFill>
        <p:spPr>
          <a:xfrm>
            <a:off x="5246407" y="1019749"/>
            <a:ext cx="6466167" cy="1691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AD31A3-BCA2-F34B-A737-F5613CFCB6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92684" r="2242" b="2079"/>
          <a:stretch/>
        </p:blipFill>
        <p:spPr>
          <a:xfrm>
            <a:off x="5670550" y="2686411"/>
            <a:ext cx="6042023" cy="281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BD616D-96E8-5648-BD3A-FC0EE02E77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1991" r="2242" b="2079"/>
          <a:stretch/>
        </p:blipFill>
        <p:spPr>
          <a:xfrm>
            <a:off x="5246408" y="1019749"/>
            <a:ext cx="6466167" cy="51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8636F24-79ED-5A45-8C0B-67FBC53D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45C397E-6B7A-FC48-A482-78DBF99F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C9BB36-4CD1-FF49-92F0-0F4E32E1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17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FDFA76B-507F-4A4E-A12D-1981C2696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01383"/>
            <a:ext cx="11233150" cy="508289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Currents only significant in higher-density plasmas</a:t>
            </a:r>
          </a:p>
          <a:p>
            <a:r>
              <a:rPr lang="en-US" dirty="0"/>
              <a:t>Up-down asymmetry reversed with field reversal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DEE3FF9-75E7-6246-AB0B-24EB20AE3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Non-ambipolar current flows to targets appears to be a drift-based effect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9F3F1B-9486-B64A-A499-DD3972B1B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2722"/>
          <a:stretch/>
        </p:blipFill>
        <p:spPr>
          <a:xfrm>
            <a:off x="1813845" y="1048026"/>
            <a:ext cx="8346644" cy="3990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B19EC4-B5EB-A74B-82FA-7FBE2A830BD5}"/>
              </a:ext>
            </a:extLst>
          </p:cNvPr>
          <p:cNvSpPr txBox="1"/>
          <p:nvPr/>
        </p:nvSpPr>
        <p:spPr>
          <a:xfrm>
            <a:off x="2443654" y="2511971"/>
            <a:ext cx="294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Low density (~ 2 × 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6B59C8C-3121-9E48-A0FC-6DFFCD4FEFF0}"/>
              </a:ext>
            </a:extLst>
          </p:cNvPr>
          <p:cNvSpPr txBox="1"/>
          <p:nvPr/>
        </p:nvSpPr>
        <p:spPr>
          <a:xfrm>
            <a:off x="6302070" y="2519892"/>
            <a:ext cx="294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Low density (~ 2 × 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01C39C-FDC3-9240-A2D1-7D617D5B3DEB}"/>
              </a:ext>
            </a:extLst>
          </p:cNvPr>
          <p:cNvSpPr txBox="1"/>
          <p:nvPr/>
        </p:nvSpPr>
        <p:spPr>
          <a:xfrm>
            <a:off x="2443654" y="4346029"/>
            <a:ext cx="294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Higher density (~ 2 × 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0CC774-B016-374C-8156-BB731A38A4B3}"/>
              </a:ext>
            </a:extLst>
          </p:cNvPr>
          <p:cNvSpPr txBox="1"/>
          <p:nvPr/>
        </p:nvSpPr>
        <p:spPr>
          <a:xfrm>
            <a:off x="6302071" y="4346029"/>
            <a:ext cx="294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Higher density (~ 2 × 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58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AF1CC6-2A17-0F40-85E9-11A5F03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098443-0E84-D246-8495-4D42A94C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E19911-221A-B745-B308-64521571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18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82C388-2219-6B44-BF61-C7F3F505ED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Drift effects drive asymmetry in the W7-X low-iota configuration</a:t>
            </a:r>
          </a:p>
          <a:p>
            <a:pPr lvl="1"/>
            <a:r>
              <a:rPr lang="en-US" dirty="0"/>
              <a:t>Heat and particle flux patterns on upper and lower targets “switched places” in response to field reversal</a:t>
            </a:r>
          </a:p>
          <a:p>
            <a:r>
              <a:rPr lang="en-US" dirty="0"/>
              <a:t>Fluxes at low density are consistent with poloidal </a:t>
            </a:r>
            <a:r>
              <a:rPr lang="en-US" i="1" dirty="0"/>
              <a:t>E × B</a:t>
            </a:r>
            <a:r>
              <a:rPr lang="en-US" dirty="0"/>
              <a:t> flows </a:t>
            </a:r>
          </a:p>
          <a:p>
            <a:pPr lvl="1"/>
            <a:r>
              <a:rPr lang="en-US" dirty="0"/>
              <a:t>Asymmetric deposition in shadowed regions</a:t>
            </a:r>
          </a:p>
          <a:p>
            <a:pPr lvl="1"/>
            <a:r>
              <a:rPr lang="en-US" dirty="0"/>
              <a:t>Radial up-down offsets in strike lines</a:t>
            </a:r>
          </a:p>
          <a:p>
            <a:pPr lvl="1"/>
            <a:r>
              <a:rPr lang="en-US" dirty="0"/>
              <a:t>Supported through comparison of flux patterns with topological footprints</a:t>
            </a:r>
          </a:p>
          <a:p>
            <a:r>
              <a:rPr lang="en-US" dirty="0"/>
              <a:t>Flux patterns change substantially as density increases</a:t>
            </a:r>
          </a:p>
          <a:p>
            <a:pPr lvl="1"/>
            <a:r>
              <a:rPr lang="en-US" dirty="0"/>
              <a:t>Causes not fully understood – likely a combination of drift and beta effects</a:t>
            </a:r>
          </a:p>
          <a:p>
            <a:pPr lvl="1"/>
            <a:r>
              <a:rPr lang="en-US" dirty="0"/>
              <a:t>Motivation for development of 3D edge models with drift effects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844CC92-E243-6843-B818-3FA186C5E4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604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C428DA-CE89-ED40-8AE8-DE60E4F0F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407"/>
            <a:ext cx="12192000" cy="533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FB56D43-9C5D-8E40-AC3F-ADCC92C9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19</a:t>
            </a:fld>
            <a:endParaRPr lang="uk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9607FF-BC43-2841-AF36-57547B09C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144" y="2567292"/>
            <a:ext cx="9144000" cy="1754746"/>
          </a:xfrm>
        </p:spPr>
        <p:txBody>
          <a:bodyPr/>
          <a:lstStyle/>
          <a:p>
            <a:pPr algn="l">
              <a:spcBef>
                <a:spcPts val="500"/>
              </a:spcBef>
            </a:pPr>
            <a:r>
              <a:rPr lang="en-US" sz="2200" dirty="0">
                <a:effectLst>
                  <a:glow rad="127000">
                    <a:schemeClr val="bg1"/>
                  </a:glow>
                </a:effectLst>
              </a:rPr>
              <a:t>K. C. Hammond</a:t>
            </a:r>
            <a:r>
              <a:rPr lang="en-US" sz="2200" baseline="30000" dirty="0">
                <a:effectLst>
                  <a:glow rad="127000">
                    <a:schemeClr val="bg1"/>
                  </a:glow>
                </a:effectLst>
              </a:rPr>
              <a:t>1,6</a:t>
            </a:r>
            <a:r>
              <a:rPr lang="en-US" sz="2200" dirty="0">
                <a:effectLst>
                  <a:glow rad="127000">
                    <a:schemeClr val="bg1"/>
                  </a:glow>
                </a:effectLst>
              </a:rPr>
              <a:t> </a:t>
            </a:r>
          </a:p>
          <a:p>
            <a:pPr algn="l">
              <a:spcBef>
                <a:spcPts val="500"/>
              </a:spcBef>
            </a:pP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Y. Gao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2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M. Jakubowski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C. Killer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H. Niemann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L. Rudischhauser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A. Ali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T. Andreeva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B. D. Blackwell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3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K. J. Brunner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B. Cannas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4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P. Drewelow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P. Drews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2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M. Endler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Y. Feng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J. Geiger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O. Grulke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J. Knauer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S. Klose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S. Lazerson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M. Otte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F. Pisano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4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U. Neuner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A. Puig Sitjes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K. Rahbarnia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J. Schilling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</a:t>
            </a:r>
            <a:br>
              <a:rPr lang="en-US" sz="18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H. Thomsen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G. A. Wurden</a:t>
            </a:r>
            <a:r>
              <a:rPr lang="en-US" sz="1800" baseline="30000" dirty="0">
                <a:effectLst>
                  <a:glow rad="127000">
                    <a:schemeClr val="bg1"/>
                  </a:glow>
                </a:effectLst>
              </a:rPr>
              <a:t>5</a:t>
            </a:r>
            <a:r>
              <a:rPr lang="en-US" sz="1800" dirty="0">
                <a:effectLst>
                  <a:glow rad="127000">
                    <a:schemeClr val="bg1"/>
                  </a:glow>
                </a:effectLst>
              </a:rPr>
              <a:t>, and the W7-X team</a:t>
            </a:r>
            <a:endParaRPr lang="en-US" sz="1800" baseline="30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B8E088E7-8A61-D947-957C-F3D2DB99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144" y="1038932"/>
            <a:ext cx="9144000" cy="1368603"/>
          </a:xfrm>
        </p:spPr>
        <p:txBody>
          <a:bodyPr/>
          <a:lstStyle/>
          <a:p>
            <a:pPr algn="l"/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Drift effects on W7-X edge </a:t>
            </a:r>
            <a:br>
              <a:rPr lang="en-US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heat and particle fluxes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1CA34C0-ABDF-7E43-AEB7-71C9D9CE4073}"/>
              </a:ext>
            </a:extLst>
          </p:cNvPr>
          <p:cNvSpPr txBox="1">
            <a:spLocks/>
          </p:cNvSpPr>
          <p:nvPr/>
        </p:nvSpPr>
        <p:spPr>
          <a:xfrm>
            <a:off x="1533144" y="4342393"/>
            <a:ext cx="9144000" cy="1189848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numCol="2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1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Max Planck Institute for Plasma Physics, Greifswald, Germany 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2 </a:t>
            </a:r>
            <a:r>
              <a:rPr lang="en-US" sz="1400" dirty="0" err="1">
                <a:effectLst>
                  <a:glow rad="127000">
                    <a:schemeClr val="bg1"/>
                  </a:glow>
                </a:effectLst>
              </a:rPr>
              <a:t>Forschungszentrum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1400" dirty="0" err="1">
                <a:effectLst>
                  <a:glow rad="127000">
                    <a:schemeClr val="bg1"/>
                  </a:glow>
                </a:effectLst>
              </a:rPr>
              <a:t>Jülich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, </a:t>
            </a:r>
            <a:r>
              <a:rPr lang="en-US" sz="1400" dirty="0" err="1">
                <a:effectLst>
                  <a:glow rad="127000">
                    <a:schemeClr val="bg1"/>
                  </a:glow>
                </a:effectLst>
              </a:rPr>
              <a:t>Jülich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, Germany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3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Australian National University, Canberra, Australia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4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University of Cagliari, Cagliari, Italy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5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Los Alamos National Laboratory, Los Alamos, NM, USA</a:t>
            </a:r>
          </a:p>
          <a:p>
            <a:pPr marL="91440" indent="-91440" algn="l">
              <a:spcBef>
                <a:spcPts val="500"/>
              </a:spcBef>
            </a:pPr>
            <a:r>
              <a:rPr lang="en-US" sz="1400" baseline="30000" dirty="0">
                <a:effectLst>
                  <a:glow rad="127000">
                    <a:schemeClr val="bg1"/>
                  </a:glow>
                </a:effectLst>
              </a:rPr>
              <a:t>6 </a:t>
            </a:r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Present affiliation: Princeton Plasma Physics Laboratory, Princeton, NJ, USA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121832D5-BD60-AD45-82F1-CA81A55D8DBA}"/>
              </a:ext>
            </a:extLst>
          </p:cNvPr>
          <p:cNvSpPr txBox="1">
            <a:spLocks/>
          </p:cNvSpPr>
          <p:nvPr/>
        </p:nvSpPr>
        <p:spPr>
          <a:xfrm>
            <a:off x="1533144" y="5552596"/>
            <a:ext cx="9144000" cy="775504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</a:pPr>
            <a:r>
              <a:rPr lang="en-US" sz="1800" i="1" dirty="0"/>
              <a:t>International </a:t>
            </a:r>
            <a:r>
              <a:rPr lang="en-US" sz="1800" i="1" dirty="0" err="1"/>
              <a:t>Stellarator</a:t>
            </a:r>
            <a:r>
              <a:rPr lang="en-US" sz="1800" i="1" dirty="0"/>
              <a:t> and </a:t>
            </a:r>
            <a:r>
              <a:rPr lang="en-US" sz="1800" i="1" dirty="0" err="1"/>
              <a:t>Heliotron</a:t>
            </a:r>
            <a:r>
              <a:rPr lang="en-US" sz="1800" i="1" dirty="0"/>
              <a:t> Workshop, Madison, WI, USA</a:t>
            </a:r>
          </a:p>
          <a:p>
            <a:pPr algn="l">
              <a:spcBef>
                <a:spcPts val="500"/>
              </a:spcBef>
            </a:pPr>
            <a:r>
              <a:rPr lang="en-US" sz="1800" i="1" dirty="0"/>
              <a:t>September 27, 2019</a:t>
            </a:r>
          </a:p>
        </p:txBody>
      </p:sp>
    </p:spTree>
    <p:extLst>
      <p:ext uri="{BB962C8B-B14F-4D97-AF65-F5344CB8AC3E}">
        <p14:creationId xmlns:p14="http://schemas.microsoft.com/office/powerpoint/2010/main" val="279265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F8D8B6-7928-FE4F-ABF4-EA0161F34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5C4248-5CEE-7D4C-A970-4FE1E93E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343FFF-1AC7-BA4B-A330-0AF23302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68ED51-CE74-7D4C-AEB2-A915BA151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It is important to understand the physics governing heat and particle exhaust in magnetic fusion devices</a:t>
            </a:r>
          </a:p>
          <a:p>
            <a:r>
              <a:rPr lang="en-US" dirty="0"/>
              <a:t>Drifts are known to influence heat and particle fluxes</a:t>
            </a:r>
          </a:p>
          <a:p>
            <a:pPr lvl="1"/>
            <a:r>
              <a:rPr lang="en-US" dirty="0"/>
              <a:t>Tokamaks: extensive observation and modeling</a:t>
            </a:r>
            <a:br>
              <a:rPr lang="en-US" dirty="0"/>
            </a:br>
            <a:r>
              <a:rPr lang="en-US" sz="1600" dirty="0"/>
              <a:t>[</a:t>
            </a:r>
            <a:r>
              <a:rPr lang="en-US" sz="1600" dirty="0" err="1"/>
              <a:t>Stangeby</a:t>
            </a:r>
            <a:r>
              <a:rPr lang="en-US" sz="1600" dirty="0"/>
              <a:t> and </a:t>
            </a:r>
            <a:r>
              <a:rPr lang="en-US" sz="1600" dirty="0" err="1"/>
              <a:t>Chankin</a:t>
            </a:r>
            <a:r>
              <a:rPr lang="en-US" sz="1600" dirty="0"/>
              <a:t>, </a:t>
            </a:r>
            <a:r>
              <a:rPr lang="en-US" sz="1600" i="1" dirty="0" err="1"/>
              <a:t>Nucl</a:t>
            </a:r>
            <a:r>
              <a:rPr lang="en-US" sz="1600" i="1" dirty="0"/>
              <a:t>. Fusion </a:t>
            </a:r>
            <a:r>
              <a:rPr lang="en-US" sz="1600" dirty="0"/>
              <a:t>1996; </a:t>
            </a:r>
            <a:r>
              <a:rPr lang="en-US" sz="1600" dirty="0" err="1"/>
              <a:t>Rozhansky</a:t>
            </a:r>
            <a:r>
              <a:rPr lang="en-US" sz="1600" dirty="0"/>
              <a:t> et al., </a:t>
            </a:r>
            <a:r>
              <a:rPr lang="en-US" sz="1600" i="1" dirty="0" err="1"/>
              <a:t>Nucl</a:t>
            </a:r>
            <a:r>
              <a:rPr lang="en-US" sz="1600" i="1" dirty="0"/>
              <a:t>. Fusion </a:t>
            </a:r>
            <a:r>
              <a:rPr lang="en-US" sz="1600" dirty="0"/>
              <a:t>2012; etc.]</a:t>
            </a:r>
          </a:p>
          <a:p>
            <a:pPr lvl="1"/>
            <a:r>
              <a:rPr lang="en-US" dirty="0" err="1"/>
              <a:t>Stellarators</a:t>
            </a:r>
            <a:r>
              <a:rPr lang="en-US" dirty="0"/>
              <a:t>: effects observed (</a:t>
            </a:r>
            <a:r>
              <a:rPr lang="en-US" dirty="0" err="1"/>
              <a:t>Heliotron</a:t>
            </a:r>
            <a:r>
              <a:rPr lang="en-US" dirty="0"/>
              <a:t> J, W7-AS, LHD), </a:t>
            </a:r>
            <a:br>
              <a:rPr lang="en-US" dirty="0"/>
            </a:br>
            <a:r>
              <a:rPr lang="en-US" dirty="0"/>
              <a:t>but more difficult to model</a:t>
            </a:r>
            <a:br>
              <a:rPr lang="en-US" dirty="0"/>
            </a:br>
            <a:r>
              <a:rPr lang="en-US" sz="1600" dirty="0"/>
              <a:t>[Feng et al., </a:t>
            </a:r>
            <a:r>
              <a:rPr lang="en-US" sz="1600" i="1" dirty="0"/>
              <a:t>PPCF</a:t>
            </a:r>
            <a:r>
              <a:rPr lang="en-US" sz="1600" dirty="0"/>
              <a:t> 1998, Ang et al., </a:t>
            </a:r>
            <a:r>
              <a:rPr lang="en-US" sz="1600" i="1" dirty="0"/>
              <a:t>J. Fusion Res. </a:t>
            </a:r>
            <a:r>
              <a:rPr lang="en-US" sz="1600" dirty="0"/>
              <a:t>2002; </a:t>
            </a:r>
            <a:r>
              <a:rPr lang="en-US" sz="1600" dirty="0" err="1"/>
              <a:t>Grigull</a:t>
            </a:r>
            <a:r>
              <a:rPr lang="en-US" sz="1600" dirty="0"/>
              <a:t> et al., </a:t>
            </a:r>
            <a:r>
              <a:rPr lang="en-US" sz="1600" i="1" dirty="0"/>
              <a:t>J. Nuclear Mater. </a:t>
            </a:r>
            <a:r>
              <a:rPr lang="en-US" sz="1600" dirty="0"/>
              <a:t>2003; </a:t>
            </a:r>
            <a:br>
              <a:rPr lang="en-US" sz="1600" dirty="0"/>
            </a:br>
            <a:r>
              <a:rPr lang="en-US" sz="1600" dirty="0" err="1"/>
              <a:t>Masuzaki</a:t>
            </a:r>
            <a:r>
              <a:rPr lang="en-US" sz="1600" dirty="0"/>
              <a:t> et al., </a:t>
            </a:r>
            <a:r>
              <a:rPr lang="en-US" sz="1600" i="1" dirty="0" err="1"/>
              <a:t>Nucl</a:t>
            </a:r>
            <a:r>
              <a:rPr lang="en-US" sz="1600" i="1" dirty="0"/>
              <a:t>. Mater. Energy </a:t>
            </a:r>
            <a:r>
              <a:rPr lang="en-US" sz="1600" dirty="0"/>
              <a:t>2019]</a:t>
            </a:r>
          </a:p>
          <a:p>
            <a:r>
              <a:rPr lang="en-US" dirty="0"/>
              <a:t>In this talk: first dedicated study of drifts in W7-X</a:t>
            </a:r>
          </a:p>
          <a:p>
            <a:pPr lvl="1"/>
            <a:r>
              <a:rPr lang="en-US" dirty="0"/>
              <a:t>Drifts cause up-down asymmetries in heat loads to targets</a:t>
            </a:r>
          </a:p>
          <a:p>
            <a:pPr lvl="1"/>
            <a:r>
              <a:rPr lang="en-US" dirty="0"/>
              <a:t>Results at low densities have a clear interpretation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70BAD4D-F38A-DE46-ACBA-86A3C5BCE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82358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1576D5-AC67-AC4B-8C2F-37E51995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F61094-37BB-6543-B9CD-F44F4162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928F96-090B-874B-9759-5B8C3BFD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20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FEB6C6-A4F1-BF48-BC4B-D0B4E3465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E1E1A93-5E95-6A47-8903-715D98EFB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Supplement: radial </a:t>
            </a:r>
            <a:r>
              <a:rPr lang="en-US" i="1" dirty="0"/>
              <a:t>E</a:t>
            </a:r>
            <a:r>
              <a:rPr lang="en-US" dirty="0"/>
              <a:t> × </a:t>
            </a:r>
            <a:r>
              <a:rPr lang="en-US" i="1" dirty="0"/>
              <a:t>B</a:t>
            </a:r>
            <a:r>
              <a:rPr lang="en-US" dirty="0"/>
              <a:t> drift flow patterns due to poloidal electric fields</a:t>
            </a:r>
          </a:p>
        </p:txBody>
      </p:sp>
      <p:cxnSp>
        <p:nvCxnSpPr>
          <p:cNvPr id="7" name="Gerade Verbindung mit Pfeil 80">
            <a:extLst>
              <a:ext uri="{FF2B5EF4-FFF2-40B4-BE49-F238E27FC236}">
                <a16:creationId xmlns:a16="http://schemas.microsoft.com/office/drawing/2014/main" xmlns="" id="{91719DB5-EE72-D64B-8EF8-612F1FFC8C57}"/>
              </a:ext>
            </a:extLst>
          </p:cNvPr>
          <p:cNvCxnSpPr/>
          <p:nvPr/>
        </p:nvCxnSpPr>
        <p:spPr>
          <a:xfrm flipV="1">
            <a:off x="3298313" y="2190682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81">
            <a:extLst>
              <a:ext uri="{FF2B5EF4-FFF2-40B4-BE49-F238E27FC236}">
                <a16:creationId xmlns:a16="http://schemas.microsoft.com/office/drawing/2014/main" xmlns="" id="{C0C8E133-FAD9-5547-8E58-30B21F816F52}"/>
              </a:ext>
            </a:extLst>
          </p:cNvPr>
          <p:cNvCxnSpPr/>
          <p:nvPr/>
        </p:nvCxnSpPr>
        <p:spPr>
          <a:xfrm rot="5400000" flipV="1">
            <a:off x="3645426" y="2549018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2">
            <a:extLst>
              <a:ext uri="{FF2B5EF4-FFF2-40B4-BE49-F238E27FC236}">
                <a16:creationId xmlns:a16="http://schemas.microsoft.com/office/drawing/2014/main" xmlns="" id="{CEEBED8F-0FB6-5B49-95DE-4787170CC413}"/>
              </a:ext>
            </a:extLst>
          </p:cNvPr>
          <p:cNvSpPr txBox="1"/>
          <p:nvPr/>
        </p:nvSpPr>
        <p:spPr>
          <a:xfrm>
            <a:off x="3285471" y="2170942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83">
            <a:extLst>
              <a:ext uri="{FF2B5EF4-FFF2-40B4-BE49-F238E27FC236}">
                <a16:creationId xmlns:a16="http://schemas.microsoft.com/office/drawing/2014/main" xmlns="" id="{FBDB089B-C24F-1D4F-B66B-C5DBC02786B6}"/>
              </a:ext>
            </a:extLst>
          </p:cNvPr>
          <p:cNvSpPr txBox="1"/>
          <p:nvPr/>
        </p:nvSpPr>
        <p:spPr>
          <a:xfrm>
            <a:off x="3590271" y="2805942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84">
            <a:extLst>
              <a:ext uri="{FF2B5EF4-FFF2-40B4-BE49-F238E27FC236}">
                <a16:creationId xmlns:a16="http://schemas.microsoft.com/office/drawing/2014/main" xmlns="" id="{A80E22B5-04D5-EB4F-BFB0-45B33624FDA2}"/>
              </a:ext>
            </a:extLst>
          </p:cNvPr>
          <p:cNvCxnSpPr/>
          <p:nvPr/>
        </p:nvCxnSpPr>
        <p:spPr>
          <a:xfrm flipV="1">
            <a:off x="3298412" y="4001879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85">
            <a:extLst>
              <a:ext uri="{FF2B5EF4-FFF2-40B4-BE49-F238E27FC236}">
                <a16:creationId xmlns:a16="http://schemas.microsoft.com/office/drawing/2014/main" xmlns="" id="{E39DDC1D-AA60-9545-A8E5-8EF1311C1061}"/>
              </a:ext>
            </a:extLst>
          </p:cNvPr>
          <p:cNvCxnSpPr/>
          <p:nvPr/>
        </p:nvCxnSpPr>
        <p:spPr>
          <a:xfrm rot="5400000" flipV="1">
            <a:off x="3645525" y="4360215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86">
            <a:extLst>
              <a:ext uri="{FF2B5EF4-FFF2-40B4-BE49-F238E27FC236}">
                <a16:creationId xmlns:a16="http://schemas.microsoft.com/office/drawing/2014/main" xmlns="" id="{CB3458A8-8604-2F43-B765-865D68B7F955}"/>
              </a:ext>
            </a:extLst>
          </p:cNvPr>
          <p:cNvSpPr txBox="1"/>
          <p:nvPr/>
        </p:nvSpPr>
        <p:spPr>
          <a:xfrm>
            <a:off x="3285570" y="3982139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87">
            <a:extLst>
              <a:ext uri="{FF2B5EF4-FFF2-40B4-BE49-F238E27FC236}">
                <a16:creationId xmlns:a16="http://schemas.microsoft.com/office/drawing/2014/main" xmlns="" id="{9E53342C-19E5-A14E-AA85-56D1E6960AFA}"/>
              </a:ext>
            </a:extLst>
          </p:cNvPr>
          <p:cNvSpPr txBox="1"/>
          <p:nvPr/>
        </p:nvSpPr>
        <p:spPr>
          <a:xfrm>
            <a:off x="3590370" y="4617139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92">
            <a:extLst>
              <a:ext uri="{FF2B5EF4-FFF2-40B4-BE49-F238E27FC236}">
                <a16:creationId xmlns:a16="http://schemas.microsoft.com/office/drawing/2014/main" xmlns="" id="{E3EF8110-FB72-414C-9F41-367A9091B781}"/>
              </a:ext>
            </a:extLst>
          </p:cNvPr>
          <p:cNvSpPr txBox="1"/>
          <p:nvPr/>
        </p:nvSpPr>
        <p:spPr>
          <a:xfrm flipH="1">
            <a:off x="6049999" y="1880717"/>
            <a:ext cx="375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sz="1400" b="1" i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400" b="1" i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94">
            <a:extLst>
              <a:ext uri="{FF2B5EF4-FFF2-40B4-BE49-F238E27FC236}">
                <a16:creationId xmlns:a16="http://schemas.microsoft.com/office/drawing/2014/main" xmlns="" id="{84C2A869-BF8C-6549-83C7-204F8D927631}"/>
              </a:ext>
            </a:extLst>
          </p:cNvPr>
          <p:cNvSpPr txBox="1"/>
          <p:nvPr/>
        </p:nvSpPr>
        <p:spPr>
          <a:xfrm flipH="1">
            <a:off x="6408380" y="2119257"/>
            <a:ext cx="36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400" b="1" i="1" baseline="-25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erade Verbindung mit Pfeil 102">
            <a:extLst>
              <a:ext uri="{FF2B5EF4-FFF2-40B4-BE49-F238E27FC236}">
                <a16:creationId xmlns:a16="http://schemas.microsoft.com/office/drawing/2014/main" xmlns="" id="{C3F71289-41AE-2641-BF84-C82B0842E9F3}"/>
              </a:ext>
            </a:extLst>
          </p:cNvPr>
          <p:cNvCxnSpPr/>
          <p:nvPr/>
        </p:nvCxnSpPr>
        <p:spPr>
          <a:xfrm flipH="1" flipV="1">
            <a:off x="6490657" y="1908338"/>
            <a:ext cx="293043" cy="180169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05">
            <a:extLst>
              <a:ext uri="{FF2B5EF4-FFF2-40B4-BE49-F238E27FC236}">
                <a16:creationId xmlns:a16="http://schemas.microsoft.com/office/drawing/2014/main" xmlns="" id="{A19E2450-296C-3849-94C2-C1DC7D077E16}"/>
              </a:ext>
            </a:extLst>
          </p:cNvPr>
          <p:cNvCxnSpPr/>
          <p:nvPr/>
        </p:nvCxnSpPr>
        <p:spPr>
          <a:xfrm flipH="1" flipV="1">
            <a:off x="6346985" y="2023135"/>
            <a:ext cx="308963" cy="188526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10">
            <a:extLst>
              <a:ext uri="{FF2B5EF4-FFF2-40B4-BE49-F238E27FC236}">
                <a16:creationId xmlns:a16="http://schemas.microsoft.com/office/drawing/2014/main" xmlns="" id="{D76EDB92-E8DC-114B-A545-C4CF69DE0DEB}"/>
              </a:ext>
            </a:extLst>
          </p:cNvPr>
          <p:cNvSpPr txBox="1"/>
          <p:nvPr/>
        </p:nvSpPr>
        <p:spPr>
          <a:xfrm rot="10800000" flipH="1" flipV="1">
            <a:off x="6074231" y="4585816"/>
            <a:ext cx="375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sz="1400" b="1" i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400" b="1" i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12">
            <a:extLst>
              <a:ext uri="{FF2B5EF4-FFF2-40B4-BE49-F238E27FC236}">
                <a16:creationId xmlns:a16="http://schemas.microsoft.com/office/drawing/2014/main" xmlns="" id="{2F4DD8D2-4455-CE47-8FCC-62186FEB328F}"/>
              </a:ext>
            </a:extLst>
          </p:cNvPr>
          <p:cNvSpPr txBox="1"/>
          <p:nvPr/>
        </p:nvSpPr>
        <p:spPr>
          <a:xfrm rot="10800000" flipH="1" flipV="1">
            <a:off x="6713382" y="4710459"/>
            <a:ext cx="36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400" b="1" i="1" baseline="-25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127">
            <a:extLst>
              <a:ext uri="{FF2B5EF4-FFF2-40B4-BE49-F238E27FC236}">
                <a16:creationId xmlns:a16="http://schemas.microsoft.com/office/drawing/2014/main" xmlns="" id="{70533EB1-0024-1C40-BE50-5BE01016C72D}"/>
              </a:ext>
            </a:extLst>
          </p:cNvPr>
          <p:cNvSpPr txBox="1"/>
          <p:nvPr/>
        </p:nvSpPr>
        <p:spPr>
          <a:xfrm>
            <a:off x="3381783" y="2457165"/>
            <a:ext cx="993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z-Cyrl-AZ" sz="1400" b="1" i="1" dirty="0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az-Cyrl-AZ" sz="1400" b="1" i="1" dirty="0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az-Cyrl-AZ" sz="1400" b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128">
            <a:extLst>
              <a:ext uri="{FF2B5EF4-FFF2-40B4-BE49-F238E27FC236}">
                <a16:creationId xmlns:a16="http://schemas.microsoft.com/office/drawing/2014/main" xmlns="" id="{AA69700D-E677-C240-BC5A-0C640EAC9381}"/>
              </a:ext>
            </a:extLst>
          </p:cNvPr>
          <p:cNvSpPr txBox="1"/>
          <p:nvPr/>
        </p:nvSpPr>
        <p:spPr>
          <a:xfrm>
            <a:off x="3382642" y="4247244"/>
            <a:ext cx="993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z-Cyrl-AZ" sz="1400" b="1" i="1" dirty="0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az-Cyrl-AZ" sz="1400" b="1" i="1" dirty="0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az-Cyrl-AZ" sz="1400" b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Gerade Verbindung mit Pfeil 134">
            <a:extLst>
              <a:ext uri="{FF2B5EF4-FFF2-40B4-BE49-F238E27FC236}">
                <a16:creationId xmlns:a16="http://schemas.microsoft.com/office/drawing/2014/main" xmlns="" id="{B92A5F53-E671-284C-97C8-AB9AE7DAA84C}"/>
              </a:ext>
            </a:extLst>
          </p:cNvPr>
          <p:cNvCxnSpPr/>
          <p:nvPr/>
        </p:nvCxnSpPr>
        <p:spPr>
          <a:xfrm flipH="1">
            <a:off x="6416684" y="1904884"/>
            <a:ext cx="323547" cy="375630"/>
          </a:xfrm>
          <a:prstGeom prst="straightConnector1">
            <a:avLst/>
          </a:prstGeom>
          <a:ln w="25400">
            <a:solidFill>
              <a:srgbClr val="0000CC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148">
            <a:extLst>
              <a:ext uri="{FF2B5EF4-FFF2-40B4-BE49-F238E27FC236}">
                <a16:creationId xmlns:a16="http://schemas.microsoft.com/office/drawing/2014/main" xmlns="" id="{48F4FC7B-09AD-0743-BC47-46E393E66BD1}"/>
              </a:ext>
            </a:extLst>
          </p:cNvPr>
          <p:cNvCxnSpPr/>
          <p:nvPr/>
        </p:nvCxnSpPr>
        <p:spPr>
          <a:xfrm flipH="1" flipV="1">
            <a:off x="6471553" y="4576511"/>
            <a:ext cx="323547" cy="375630"/>
          </a:xfrm>
          <a:prstGeom prst="straightConnector1">
            <a:avLst/>
          </a:prstGeom>
          <a:ln w="25400">
            <a:solidFill>
              <a:srgbClr val="0000CC"/>
            </a:solidFill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149">
            <a:extLst>
              <a:ext uri="{FF2B5EF4-FFF2-40B4-BE49-F238E27FC236}">
                <a16:creationId xmlns:a16="http://schemas.microsoft.com/office/drawing/2014/main" xmlns="" id="{317C56AF-833E-9348-9DD6-68B53274D49B}"/>
              </a:ext>
            </a:extLst>
          </p:cNvPr>
          <p:cNvCxnSpPr/>
          <p:nvPr/>
        </p:nvCxnSpPr>
        <p:spPr>
          <a:xfrm flipH="1">
            <a:off x="6369365" y="4596531"/>
            <a:ext cx="293043" cy="180169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150">
            <a:extLst>
              <a:ext uri="{FF2B5EF4-FFF2-40B4-BE49-F238E27FC236}">
                <a16:creationId xmlns:a16="http://schemas.microsoft.com/office/drawing/2014/main" xmlns="" id="{F964A01C-2507-FE4A-B9D0-62174B062580}"/>
              </a:ext>
            </a:extLst>
          </p:cNvPr>
          <p:cNvCxnSpPr/>
          <p:nvPr/>
        </p:nvCxnSpPr>
        <p:spPr>
          <a:xfrm flipH="1">
            <a:off x="6515887" y="4728771"/>
            <a:ext cx="308963" cy="188526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ihandform 41">
            <a:extLst>
              <a:ext uri="{FF2B5EF4-FFF2-40B4-BE49-F238E27FC236}">
                <a16:creationId xmlns:a16="http://schemas.microsoft.com/office/drawing/2014/main" xmlns="" id="{ACA37147-6E1D-BE42-B618-F23D6225BD97}"/>
              </a:ext>
            </a:extLst>
          </p:cNvPr>
          <p:cNvSpPr/>
          <p:nvPr/>
        </p:nvSpPr>
        <p:spPr>
          <a:xfrm flipH="1">
            <a:off x="4280629" y="1833356"/>
            <a:ext cx="3175000" cy="1596097"/>
          </a:xfrm>
          <a:custGeom>
            <a:avLst/>
            <a:gdLst>
              <a:gd name="connsiteX0" fmla="*/ 0 w 3175000"/>
              <a:gd name="connsiteY0" fmla="*/ 1625268 h 1955468"/>
              <a:gd name="connsiteX1" fmla="*/ 495300 w 3175000"/>
              <a:gd name="connsiteY1" fmla="*/ 723568 h 1955468"/>
              <a:gd name="connsiteX2" fmla="*/ 1193800 w 3175000"/>
              <a:gd name="connsiteY2" fmla="*/ 113968 h 1955468"/>
              <a:gd name="connsiteX3" fmla="*/ 2286000 w 3175000"/>
              <a:gd name="connsiteY3" fmla="*/ 37768 h 1955468"/>
              <a:gd name="connsiteX4" fmla="*/ 2908300 w 3175000"/>
              <a:gd name="connsiteY4" fmla="*/ 545768 h 1955468"/>
              <a:gd name="connsiteX5" fmla="*/ 3175000 w 3175000"/>
              <a:gd name="connsiteY5" fmla="*/ 1955468 h 195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0" h="1955468">
                <a:moveTo>
                  <a:pt x="0" y="1625268"/>
                </a:moveTo>
                <a:cubicBezTo>
                  <a:pt x="148166" y="1300359"/>
                  <a:pt x="296333" y="975451"/>
                  <a:pt x="495300" y="723568"/>
                </a:cubicBezTo>
                <a:cubicBezTo>
                  <a:pt x="694267" y="471685"/>
                  <a:pt x="895350" y="228268"/>
                  <a:pt x="1193800" y="113968"/>
                </a:cubicBezTo>
                <a:cubicBezTo>
                  <a:pt x="1492250" y="-332"/>
                  <a:pt x="2000250" y="-34199"/>
                  <a:pt x="2286000" y="37768"/>
                </a:cubicBezTo>
                <a:cubicBezTo>
                  <a:pt x="2571750" y="109735"/>
                  <a:pt x="2760133" y="226151"/>
                  <a:pt x="2908300" y="545768"/>
                </a:cubicBezTo>
                <a:cubicBezTo>
                  <a:pt x="3056467" y="865385"/>
                  <a:pt x="3115733" y="1410426"/>
                  <a:pt x="3175000" y="19554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ihandform 42">
            <a:extLst>
              <a:ext uri="{FF2B5EF4-FFF2-40B4-BE49-F238E27FC236}">
                <a16:creationId xmlns:a16="http://schemas.microsoft.com/office/drawing/2014/main" xmlns="" id="{270420CB-76B6-6E4C-A877-E53E1869ABAD}"/>
              </a:ext>
            </a:extLst>
          </p:cNvPr>
          <p:cNvSpPr/>
          <p:nvPr/>
        </p:nvSpPr>
        <p:spPr>
          <a:xfrm flipH="1">
            <a:off x="3836129" y="2410956"/>
            <a:ext cx="3860800" cy="1145379"/>
          </a:xfrm>
          <a:custGeom>
            <a:avLst/>
            <a:gdLst>
              <a:gd name="connsiteX0" fmla="*/ 0 w 3860800"/>
              <a:gd name="connsiteY0" fmla="*/ 539668 h 1403268"/>
              <a:gd name="connsiteX1" fmla="*/ 1003300 w 3860800"/>
              <a:gd name="connsiteY1" fmla="*/ 6268 h 1403268"/>
              <a:gd name="connsiteX2" fmla="*/ 3086100 w 3860800"/>
              <a:gd name="connsiteY2" fmla="*/ 323768 h 1403268"/>
              <a:gd name="connsiteX3" fmla="*/ 3860800 w 3860800"/>
              <a:gd name="connsiteY3" fmla="*/ 1403268 h 14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800" h="1403268">
                <a:moveTo>
                  <a:pt x="0" y="539668"/>
                </a:moveTo>
                <a:cubicBezTo>
                  <a:pt x="244475" y="290959"/>
                  <a:pt x="488950" y="42251"/>
                  <a:pt x="1003300" y="6268"/>
                </a:cubicBezTo>
                <a:cubicBezTo>
                  <a:pt x="1517650" y="-29715"/>
                  <a:pt x="2609850" y="90935"/>
                  <a:pt x="3086100" y="323768"/>
                </a:cubicBezTo>
                <a:cubicBezTo>
                  <a:pt x="3562350" y="556601"/>
                  <a:pt x="3711575" y="979934"/>
                  <a:pt x="3860800" y="14032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46">
            <a:extLst>
              <a:ext uri="{FF2B5EF4-FFF2-40B4-BE49-F238E27FC236}">
                <a16:creationId xmlns:a16="http://schemas.microsoft.com/office/drawing/2014/main" xmlns="" id="{998372F5-B0D8-634A-93FB-754444ABFF5D}"/>
              </a:ext>
            </a:extLst>
          </p:cNvPr>
          <p:cNvSpPr txBox="1"/>
          <p:nvPr/>
        </p:nvSpPr>
        <p:spPr>
          <a:xfrm flipH="1">
            <a:off x="5617710" y="2835895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400" b="1" i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47">
            <a:extLst>
              <a:ext uri="{FF2B5EF4-FFF2-40B4-BE49-F238E27FC236}">
                <a16:creationId xmlns:a16="http://schemas.microsoft.com/office/drawing/2014/main" xmlns="" id="{7E3DACEF-933D-9140-A134-51CD1CE4D42F}"/>
              </a:ext>
            </a:extLst>
          </p:cNvPr>
          <p:cNvSpPr txBox="1"/>
          <p:nvPr/>
        </p:nvSpPr>
        <p:spPr>
          <a:xfrm flipH="1">
            <a:off x="5786589" y="2656604"/>
            <a:ext cx="32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en-US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lipse 48">
            <a:extLst>
              <a:ext uri="{FF2B5EF4-FFF2-40B4-BE49-F238E27FC236}">
                <a16:creationId xmlns:a16="http://schemas.microsoft.com/office/drawing/2014/main" xmlns="" id="{3C8287BD-03DE-8B49-B6C8-2A3FDB7EF415}"/>
              </a:ext>
            </a:extLst>
          </p:cNvPr>
          <p:cNvSpPr/>
          <p:nvPr/>
        </p:nvSpPr>
        <p:spPr>
          <a:xfrm flipH="1">
            <a:off x="5857072" y="2752365"/>
            <a:ext cx="174855" cy="17485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feld 49">
            <a:extLst>
              <a:ext uri="{FF2B5EF4-FFF2-40B4-BE49-F238E27FC236}">
                <a16:creationId xmlns:a16="http://schemas.microsoft.com/office/drawing/2014/main" xmlns="" id="{32EC1944-73D9-E846-8981-906F129F9009}"/>
              </a:ext>
            </a:extLst>
          </p:cNvPr>
          <p:cNvSpPr txBox="1"/>
          <p:nvPr/>
        </p:nvSpPr>
        <p:spPr>
          <a:xfrm rot="20354072" flipH="1">
            <a:off x="4581757" y="1954069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shadow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50">
            <a:extLst>
              <a:ext uri="{FF2B5EF4-FFF2-40B4-BE49-F238E27FC236}">
                <a16:creationId xmlns:a16="http://schemas.microsoft.com/office/drawing/2014/main" xmlns="" id="{52E875DC-C50D-4740-A06F-CC869559F644}"/>
              </a:ext>
            </a:extLst>
          </p:cNvPr>
          <p:cNvSpPr txBox="1"/>
          <p:nvPr/>
        </p:nvSpPr>
        <p:spPr>
          <a:xfrm flipH="1">
            <a:off x="6951254" y="1856019"/>
            <a:ext cx="107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51">
            <a:extLst>
              <a:ext uri="{FF2B5EF4-FFF2-40B4-BE49-F238E27FC236}">
                <a16:creationId xmlns:a16="http://schemas.microsoft.com/office/drawing/2014/main" xmlns="" id="{549D6D11-0527-694E-9E78-B912FB042046}"/>
              </a:ext>
            </a:extLst>
          </p:cNvPr>
          <p:cNvSpPr txBox="1"/>
          <p:nvPr/>
        </p:nvSpPr>
        <p:spPr>
          <a:xfrm flipH="1">
            <a:off x="4852135" y="2713357"/>
            <a:ext cx="84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Gerader Verbinder 57">
            <a:extLst>
              <a:ext uri="{FF2B5EF4-FFF2-40B4-BE49-F238E27FC236}">
                <a16:creationId xmlns:a16="http://schemas.microsoft.com/office/drawing/2014/main" xmlns="" id="{C5C291D5-22FE-0842-8449-9DFE5BE2AED3}"/>
              </a:ext>
            </a:extLst>
          </p:cNvPr>
          <p:cNvCxnSpPr/>
          <p:nvPr/>
        </p:nvCxnSpPr>
        <p:spPr>
          <a:xfrm flipV="1">
            <a:off x="4532015" y="1881625"/>
            <a:ext cx="1433238" cy="54292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58">
            <a:extLst>
              <a:ext uri="{FF2B5EF4-FFF2-40B4-BE49-F238E27FC236}">
                <a16:creationId xmlns:a16="http://schemas.microsoft.com/office/drawing/2014/main" xmlns="" id="{C6E4A34F-F90A-5246-A8AF-A70C635BDB07}"/>
              </a:ext>
            </a:extLst>
          </p:cNvPr>
          <p:cNvSpPr txBox="1"/>
          <p:nvPr/>
        </p:nvSpPr>
        <p:spPr>
          <a:xfrm flipH="1">
            <a:off x="5487665" y="2158872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hteck 63">
            <a:extLst>
              <a:ext uri="{FF2B5EF4-FFF2-40B4-BE49-F238E27FC236}">
                <a16:creationId xmlns:a16="http://schemas.microsoft.com/office/drawing/2014/main" xmlns="" id="{D998D3F4-1189-3747-AE77-10ACABF6B9AA}"/>
              </a:ext>
            </a:extLst>
          </p:cNvPr>
          <p:cNvSpPr/>
          <p:nvPr/>
        </p:nvSpPr>
        <p:spPr>
          <a:xfrm rot="21300000" flipH="1">
            <a:off x="4172295" y="1729904"/>
            <a:ext cx="2952000" cy="2304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de-D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ihandform 65">
            <a:extLst>
              <a:ext uri="{FF2B5EF4-FFF2-40B4-BE49-F238E27FC236}">
                <a16:creationId xmlns:a16="http://schemas.microsoft.com/office/drawing/2014/main" xmlns="" id="{09F48EDC-23F6-AD44-B2B0-66C4EFBF55B4}"/>
              </a:ext>
            </a:extLst>
          </p:cNvPr>
          <p:cNvSpPr/>
          <p:nvPr/>
        </p:nvSpPr>
        <p:spPr>
          <a:xfrm flipH="1" flipV="1">
            <a:off x="4280629" y="3429000"/>
            <a:ext cx="3175000" cy="1596097"/>
          </a:xfrm>
          <a:custGeom>
            <a:avLst/>
            <a:gdLst>
              <a:gd name="connsiteX0" fmla="*/ 0 w 3175000"/>
              <a:gd name="connsiteY0" fmla="*/ 1625268 h 1955468"/>
              <a:gd name="connsiteX1" fmla="*/ 495300 w 3175000"/>
              <a:gd name="connsiteY1" fmla="*/ 723568 h 1955468"/>
              <a:gd name="connsiteX2" fmla="*/ 1193800 w 3175000"/>
              <a:gd name="connsiteY2" fmla="*/ 113968 h 1955468"/>
              <a:gd name="connsiteX3" fmla="*/ 2286000 w 3175000"/>
              <a:gd name="connsiteY3" fmla="*/ 37768 h 1955468"/>
              <a:gd name="connsiteX4" fmla="*/ 2908300 w 3175000"/>
              <a:gd name="connsiteY4" fmla="*/ 545768 h 1955468"/>
              <a:gd name="connsiteX5" fmla="*/ 3175000 w 3175000"/>
              <a:gd name="connsiteY5" fmla="*/ 1955468 h 195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0" h="1955468">
                <a:moveTo>
                  <a:pt x="0" y="1625268"/>
                </a:moveTo>
                <a:cubicBezTo>
                  <a:pt x="148166" y="1300359"/>
                  <a:pt x="296333" y="975451"/>
                  <a:pt x="495300" y="723568"/>
                </a:cubicBezTo>
                <a:cubicBezTo>
                  <a:pt x="694267" y="471685"/>
                  <a:pt x="895350" y="228268"/>
                  <a:pt x="1193800" y="113968"/>
                </a:cubicBezTo>
                <a:cubicBezTo>
                  <a:pt x="1492250" y="-332"/>
                  <a:pt x="2000250" y="-34199"/>
                  <a:pt x="2286000" y="37768"/>
                </a:cubicBezTo>
                <a:cubicBezTo>
                  <a:pt x="2571750" y="109735"/>
                  <a:pt x="2760133" y="226151"/>
                  <a:pt x="2908300" y="545768"/>
                </a:cubicBezTo>
                <a:cubicBezTo>
                  <a:pt x="3056467" y="865385"/>
                  <a:pt x="3115733" y="1410426"/>
                  <a:pt x="3175000" y="19554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ihandform 66">
            <a:extLst>
              <a:ext uri="{FF2B5EF4-FFF2-40B4-BE49-F238E27FC236}">
                <a16:creationId xmlns:a16="http://schemas.microsoft.com/office/drawing/2014/main" xmlns="" id="{AD07AF8C-FFB7-004F-9FD4-39319B516907}"/>
              </a:ext>
            </a:extLst>
          </p:cNvPr>
          <p:cNvSpPr/>
          <p:nvPr/>
        </p:nvSpPr>
        <p:spPr>
          <a:xfrm flipH="1" flipV="1">
            <a:off x="3836129" y="3302118"/>
            <a:ext cx="3860800" cy="1145379"/>
          </a:xfrm>
          <a:custGeom>
            <a:avLst/>
            <a:gdLst>
              <a:gd name="connsiteX0" fmla="*/ 0 w 3860800"/>
              <a:gd name="connsiteY0" fmla="*/ 539668 h 1403268"/>
              <a:gd name="connsiteX1" fmla="*/ 1003300 w 3860800"/>
              <a:gd name="connsiteY1" fmla="*/ 6268 h 1403268"/>
              <a:gd name="connsiteX2" fmla="*/ 3086100 w 3860800"/>
              <a:gd name="connsiteY2" fmla="*/ 323768 h 1403268"/>
              <a:gd name="connsiteX3" fmla="*/ 3860800 w 3860800"/>
              <a:gd name="connsiteY3" fmla="*/ 1403268 h 14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800" h="1403268">
                <a:moveTo>
                  <a:pt x="0" y="539668"/>
                </a:moveTo>
                <a:cubicBezTo>
                  <a:pt x="244475" y="290959"/>
                  <a:pt x="488950" y="42251"/>
                  <a:pt x="1003300" y="6268"/>
                </a:cubicBezTo>
                <a:cubicBezTo>
                  <a:pt x="1517650" y="-29715"/>
                  <a:pt x="2609850" y="90935"/>
                  <a:pt x="3086100" y="323768"/>
                </a:cubicBezTo>
                <a:cubicBezTo>
                  <a:pt x="3562350" y="556601"/>
                  <a:pt x="3711575" y="979934"/>
                  <a:pt x="3860800" y="14032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70">
            <a:extLst>
              <a:ext uri="{FF2B5EF4-FFF2-40B4-BE49-F238E27FC236}">
                <a16:creationId xmlns:a16="http://schemas.microsoft.com/office/drawing/2014/main" xmlns="" id="{F050758A-2D30-EA4B-8964-55C55F97649B}"/>
              </a:ext>
            </a:extLst>
          </p:cNvPr>
          <p:cNvSpPr txBox="1"/>
          <p:nvPr/>
        </p:nvSpPr>
        <p:spPr>
          <a:xfrm flipH="1">
            <a:off x="5617710" y="3714781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400" b="1" i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71">
            <a:extLst>
              <a:ext uri="{FF2B5EF4-FFF2-40B4-BE49-F238E27FC236}">
                <a16:creationId xmlns:a16="http://schemas.microsoft.com/office/drawing/2014/main" xmlns="" id="{DDB21F8A-C5EE-ED4B-A3CC-B19DEFDC36AE}"/>
              </a:ext>
            </a:extLst>
          </p:cNvPr>
          <p:cNvSpPr txBox="1"/>
          <p:nvPr/>
        </p:nvSpPr>
        <p:spPr>
          <a:xfrm flipH="1" flipV="1">
            <a:off x="5777064" y="3842042"/>
            <a:ext cx="32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en-US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Ellipse 72">
            <a:extLst>
              <a:ext uri="{FF2B5EF4-FFF2-40B4-BE49-F238E27FC236}">
                <a16:creationId xmlns:a16="http://schemas.microsoft.com/office/drawing/2014/main" xmlns="" id="{0236A17C-4A50-6D40-B5CA-AE85F22193D6}"/>
              </a:ext>
            </a:extLst>
          </p:cNvPr>
          <p:cNvSpPr/>
          <p:nvPr/>
        </p:nvSpPr>
        <p:spPr>
          <a:xfrm flipH="1" flipV="1">
            <a:off x="5857072" y="3931233"/>
            <a:ext cx="174855" cy="17485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feld 73">
            <a:extLst>
              <a:ext uri="{FF2B5EF4-FFF2-40B4-BE49-F238E27FC236}">
                <a16:creationId xmlns:a16="http://schemas.microsoft.com/office/drawing/2014/main" xmlns="" id="{916E73AF-183F-974E-A6FA-4182EA19EDB2}"/>
              </a:ext>
            </a:extLst>
          </p:cNvPr>
          <p:cNvSpPr txBox="1"/>
          <p:nvPr/>
        </p:nvSpPr>
        <p:spPr>
          <a:xfrm rot="1260000" flipH="1">
            <a:off x="4599362" y="4585623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shadow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74">
            <a:extLst>
              <a:ext uri="{FF2B5EF4-FFF2-40B4-BE49-F238E27FC236}">
                <a16:creationId xmlns:a16="http://schemas.microsoft.com/office/drawing/2014/main" xmlns="" id="{8A62981F-D980-7D48-8A5D-4E5AA259167C}"/>
              </a:ext>
            </a:extLst>
          </p:cNvPr>
          <p:cNvSpPr txBox="1"/>
          <p:nvPr/>
        </p:nvSpPr>
        <p:spPr>
          <a:xfrm flipH="1">
            <a:off x="6951254" y="4659723"/>
            <a:ext cx="107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75">
            <a:extLst>
              <a:ext uri="{FF2B5EF4-FFF2-40B4-BE49-F238E27FC236}">
                <a16:creationId xmlns:a16="http://schemas.microsoft.com/office/drawing/2014/main" xmlns="" id="{91D00F08-90BC-7A4F-BAD6-03A6B5AA7FCC}"/>
              </a:ext>
            </a:extLst>
          </p:cNvPr>
          <p:cNvSpPr txBox="1"/>
          <p:nvPr/>
        </p:nvSpPr>
        <p:spPr>
          <a:xfrm flipH="1">
            <a:off x="4852135" y="3837319"/>
            <a:ext cx="84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Gerader Verbinder 93">
            <a:extLst>
              <a:ext uri="{FF2B5EF4-FFF2-40B4-BE49-F238E27FC236}">
                <a16:creationId xmlns:a16="http://schemas.microsoft.com/office/drawing/2014/main" xmlns="" id="{FA31B048-7C74-874C-9596-7EF4032DAAFC}"/>
              </a:ext>
            </a:extLst>
          </p:cNvPr>
          <p:cNvCxnSpPr/>
          <p:nvPr/>
        </p:nvCxnSpPr>
        <p:spPr>
          <a:xfrm>
            <a:off x="4532015" y="4433902"/>
            <a:ext cx="1433238" cy="54292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101">
            <a:extLst>
              <a:ext uri="{FF2B5EF4-FFF2-40B4-BE49-F238E27FC236}">
                <a16:creationId xmlns:a16="http://schemas.microsoft.com/office/drawing/2014/main" xmlns="" id="{E0E6F2FF-ECB3-0D47-B966-F08555AA4A85}"/>
              </a:ext>
            </a:extLst>
          </p:cNvPr>
          <p:cNvSpPr txBox="1"/>
          <p:nvPr/>
        </p:nvSpPr>
        <p:spPr>
          <a:xfrm flipH="1">
            <a:off x="5486671" y="4422622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hteck 119">
            <a:extLst>
              <a:ext uri="{FF2B5EF4-FFF2-40B4-BE49-F238E27FC236}">
                <a16:creationId xmlns:a16="http://schemas.microsoft.com/office/drawing/2014/main" xmlns="" id="{8F8DCA09-E6A8-D641-945D-2D988972E0E6}"/>
              </a:ext>
            </a:extLst>
          </p:cNvPr>
          <p:cNvSpPr/>
          <p:nvPr/>
        </p:nvSpPr>
        <p:spPr>
          <a:xfrm rot="11100000" flipH="1" flipV="1">
            <a:off x="4172295" y="4898149"/>
            <a:ext cx="2952000" cy="2304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de-DE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hteck 124">
            <a:extLst>
              <a:ext uri="{FF2B5EF4-FFF2-40B4-BE49-F238E27FC236}">
                <a16:creationId xmlns:a16="http://schemas.microsoft.com/office/drawing/2014/main" xmlns="" id="{B384F43E-77FD-E64E-97B8-C73F5C724DA6}"/>
              </a:ext>
            </a:extLst>
          </p:cNvPr>
          <p:cNvSpPr/>
          <p:nvPr/>
        </p:nvSpPr>
        <p:spPr>
          <a:xfrm>
            <a:off x="3513878" y="3086581"/>
            <a:ext cx="4536575" cy="638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Gerader Verbinder 125">
            <a:extLst>
              <a:ext uri="{FF2B5EF4-FFF2-40B4-BE49-F238E27FC236}">
                <a16:creationId xmlns:a16="http://schemas.microsoft.com/office/drawing/2014/main" xmlns="" id="{78D42C8A-F0CA-7246-B43B-E9103B202554}"/>
              </a:ext>
            </a:extLst>
          </p:cNvPr>
          <p:cNvCxnSpPr>
            <a:stCxn id="53" idx="1"/>
            <a:endCxn id="53" idx="3"/>
          </p:cNvCxnSpPr>
          <p:nvPr/>
        </p:nvCxnSpPr>
        <p:spPr>
          <a:xfrm>
            <a:off x="3513878" y="3405734"/>
            <a:ext cx="4536575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ieren 67">
            <a:extLst>
              <a:ext uri="{FF2B5EF4-FFF2-40B4-BE49-F238E27FC236}">
                <a16:creationId xmlns:a16="http://schemas.microsoft.com/office/drawing/2014/main" xmlns="" id="{6658E2E9-CD0A-C142-9611-3384251C5E98}"/>
              </a:ext>
            </a:extLst>
          </p:cNvPr>
          <p:cNvGrpSpPr/>
          <p:nvPr/>
        </p:nvGrpSpPr>
        <p:grpSpPr>
          <a:xfrm flipV="1">
            <a:off x="4430265" y="4492133"/>
            <a:ext cx="326512" cy="303055"/>
            <a:chOff x="1336838" y="761136"/>
            <a:chExt cx="326512" cy="303055"/>
          </a:xfrm>
        </p:grpSpPr>
        <p:cxnSp>
          <p:nvCxnSpPr>
            <p:cNvPr id="56" name="Gerade Verbindung mit Pfeil 68">
              <a:extLst>
                <a:ext uri="{FF2B5EF4-FFF2-40B4-BE49-F238E27FC236}">
                  <a16:creationId xmlns:a16="http://schemas.microsoft.com/office/drawing/2014/main" xmlns="" id="{1C8C5E07-421D-7C43-9CDD-E4D1B4F55C1A}"/>
                </a:ext>
              </a:extLst>
            </p:cNvPr>
            <p:cNvCxnSpPr/>
            <p:nvPr/>
          </p:nvCxnSpPr>
          <p:spPr>
            <a:xfrm flipV="1">
              <a:off x="1339251" y="761136"/>
              <a:ext cx="173415" cy="26441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69">
              <a:extLst>
                <a:ext uri="{FF2B5EF4-FFF2-40B4-BE49-F238E27FC236}">
                  <a16:creationId xmlns:a16="http://schemas.microsoft.com/office/drawing/2014/main" xmlns="" id="{1701D7D5-EEA6-0147-ACE8-7067D00F79BC}"/>
                </a:ext>
              </a:extLst>
            </p:cNvPr>
            <p:cNvCxnSpPr/>
            <p:nvPr/>
          </p:nvCxnSpPr>
          <p:spPr>
            <a:xfrm flipV="1">
              <a:off x="1459726" y="812017"/>
              <a:ext cx="176661" cy="25217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76">
              <a:extLst>
                <a:ext uri="{FF2B5EF4-FFF2-40B4-BE49-F238E27FC236}">
                  <a16:creationId xmlns:a16="http://schemas.microsoft.com/office/drawing/2014/main" xmlns="" id="{8EE248A9-C00E-2848-8A3D-4C57FCD72163}"/>
                </a:ext>
              </a:extLst>
            </p:cNvPr>
            <p:cNvCxnSpPr/>
            <p:nvPr/>
          </p:nvCxnSpPr>
          <p:spPr>
            <a:xfrm flipH="1" flipV="1">
              <a:off x="1336838" y="835846"/>
              <a:ext cx="326512" cy="193984"/>
            </a:xfrm>
            <a:prstGeom prst="straightConnector1">
              <a:avLst/>
            </a:prstGeom>
            <a:ln w="25400">
              <a:solidFill>
                <a:srgbClr val="0000CC"/>
              </a:solidFill>
              <a:headEnd type="stealth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77">
            <a:extLst>
              <a:ext uri="{FF2B5EF4-FFF2-40B4-BE49-F238E27FC236}">
                <a16:creationId xmlns:a16="http://schemas.microsoft.com/office/drawing/2014/main" xmlns="" id="{729FFB28-706D-E548-BC13-CD55A1E9C65D}"/>
              </a:ext>
            </a:extLst>
          </p:cNvPr>
          <p:cNvGrpSpPr/>
          <p:nvPr/>
        </p:nvGrpSpPr>
        <p:grpSpPr>
          <a:xfrm>
            <a:off x="4371331" y="2060850"/>
            <a:ext cx="364241" cy="303055"/>
            <a:chOff x="1272146" y="761136"/>
            <a:chExt cx="364241" cy="303055"/>
          </a:xfrm>
        </p:grpSpPr>
        <p:cxnSp>
          <p:nvCxnSpPr>
            <p:cNvPr id="60" name="Gerade Verbindung mit Pfeil 78">
              <a:extLst>
                <a:ext uri="{FF2B5EF4-FFF2-40B4-BE49-F238E27FC236}">
                  <a16:creationId xmlns:a16="http://schemas.microsoft.com/office/drawing/2014/main" xmlns="" id="{C48FFC5B-BA51-C142-A181-5895961834C6}"/>
                </a:ext>
              </a:extLst>
            </p:cNvPr>
            <p:cNvCxnSpPr/>
            <p:nvPr/>
          </p:nvCxnSpPr>
          <p:spPr>
            <a:xfrm flipV="1">
              <a:off x="1339251" y="761136"/>
              <a:ext cx="173415" cy="26441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79">
              <a:extLst>
                <a:ext uri="{FF2B5EF4-FFF2-40B4-BE49-F238E27FC236}">
                  <a16:creationId xmlns:a16="http://schemas.microsoft.com/office/drawing/2014/main" xmlns="" id="{4364E7F3-5246-C842-82D8-05C84B20A9AD}"/>
                </a:ext>
              </a:extLst>
            </p:cNvPr>
            <p:cNvCxnSpPr/>
            <p:nvPr/>
          </p:nvCxnSpPr>
          <p:spPr>
            <a:xfrm flipV="1">
              <a:off x="1459726" y="812017"/>
              <a:ext cx="176661" cy="25217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88">
              <a:extLst>
                <a:ext uri="{FF2B5EF4-FFF2-40B4-BE49-F238E27FC236}">
                  <a16:creationId xmlns:a16="http://schemas.microsoft.com/office/drawing/2014/main" xmlns="" id="{2BBF8716-E1C9-8544-B3EB-F1DA89F7323C}"/>
                </a:ext>
              </a:extLst>
            </p:cNvPr>
            <p:cNvCxnSpPr/>
            <p:nvPr/>
          </p:nvCxnSpPr>
          <p:spPr>
            <a:xfrm flipH="1" flipV="1">
              <a:off x="1272146" y="824174"/>
              <a:ext cx="341065" cy="203546"/>
            </a:xfrm>
            <a:prstGeom prst="straightConnector1">
              <a:avLst/>
            </a:prstGeom>
            <a:ln w="25400">
              <a:solidFill>
                <a:srgbClr val="0000CC"/>
              </a:solidFill>
              <a:headEnd type="none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1696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D39826-C20D-8C4B-AA3E-6B49A63DD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1582DF-5BE0-BB4C-A7A5-3E7A38F0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3F3C08-40EC-964F-9935-DD319C8C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21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CB29C3-8B17-8840-8131-D91F4BA5A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…despite occurring 5 weeks apart in the experiment campaign</a:t>
            </a:r>
          </a:p>
          <a:p>
            <a:r>
              <a:rPr lang="en-US" dirty="0"/>
              <a:t>Most profile comparisons done at </a:t>
            </a:r>
            <a:r>
              <a:rPr lang="en-US" i="1" dirty="0"/>
              <a:t>t</a:t>
            </a:r>
            <a:r>
              <a:rPr lang="en-US" dirty="0"/>
              <a:t> = ~ 1.1 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DA7500B-11F8-9544-BB75-3AB30A2C82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Supplement: discharges in forward and reversed field exhibited essentially the same global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798739-C796-F34F-905B-95AE0F15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" b="51216"/>
          <a:stretch/>
        </p:blipFill>
        <p:spPr>
          <a:xfrm>
            <a:off x="491270" y="1226372"/>
            <a:ext cx="5486400" cy="3130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40DFDD-523D-0646-A345-834664F8C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4"/>
          <a:stretch/>
        </p:blipFill>
        <p:spPr>
          <a:xfrm>
            <a:off x="6062646" y="1258646"/>
            <a:ext cx="5486400" cy="3512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D14E6D-B39E-424C-9C9C-3604E52C0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93257"/>
          <a:stretch/>
        </p:blipFill>
        <p:spPr>
          <a:xfrm>
            <a:off x="1134338" y="4336429"/>
            <a:ext cx="4843332" cy="4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5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6F6755-E81A-7C4A-9D4C-130CF60B8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6"/>
          <a:stretch/>
        </p:blipFill>
        <p:spPr>
          <a:xfrm>
            <a:off x="8681317" y="1171849"/>
            <a:ext cx="3096105" cy="26464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E804F49-A02F-3B48-8430-3BA48804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0A22A50-C3FC-F140-A7A2-DE31E2C6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ADB25B-9C2E-A84D-9B0F-0C6578A8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22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F2FFA3-A1E9-A740-9C02-A446D24C3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8F7CF9E-3AAC-4045-83F3-2BF800195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Supplement: diagnostic coverage of the different topological regions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2629AF-CD5A-FB42-8B9B-F0D3BE422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7" y="1235534"/>
            <a:ext cx="8610883" cy="5287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AF6E27-3BED-F443-9494-0A2121FDFC19}"/>
              </a:ext>
            </a:extLst>
          </p:cNvPr>
          <p:cNvSpPr txBox="1"/>
          <p:nvPr/>
        </p:nvSpPr>
        <p:spPr>
          <a:xfrm>
            <a:off x="1943417" y="2517014"/>
            <a:ext cx="294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Upper target Langmuir probes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7D4D30-DCA9-8F4F-A873-D8D2E0F0C876}"/>
              </a:ext>
            </a:extLst>
          </p:cNvPr>
          <p:cNvSpPr txBox="1"/>
          <p:nvPr/>
        </p:nvSpPr>
        <p:spPr>
          <a:xfrm>
            <a:off x="2775261" y="3622363"/>
            <a:ext cx="202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Lower target Langmuir probes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11CA11-3713-6B4A-95E5-CA49B0E16417}"/>
              </a:ext>
            </a:extLst>
          </p:cNvPr>
          <p:cNvSpPr txBox="1"/>
          <p:nvPr/>
        </p:nvSpPr>
        <p:spPr>
          <a:xfrm>
            <a:off x="6562771" y="3832185"/>
            <a:ext cx="1447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Multi-purpose manipulator (profiles of poloidal velocity)</a:t>
            </a:r>
          </a:p>
        </p:txBody>
      </p:sp>
    </p:spTree>
    <p:extLst>
      <p:ext uri="{BB962C8B-B14F-4D97-AF65-F5344CB8AC3E}">
        <p14:creationId xmlns:p14="http://schemas.microsoft.com/office/powerpoint/2010/main" val="791143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07BC2D-42C4-214E-969A-53207C27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84B638-B85F-B744-BFCE-DFC065A1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7402B2-8607-D943-9E9E-71499F8C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23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B3DC903-4B89-DD40-8EE8-943E678507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01383"/>
            <a:ext cx="7276839" cy="508289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Sign of velocity in PF region as expected for both field directions</a:t>
            </a:r>
          </a:p>
          <a:p>
            <a:r>
              <a:rPr lang="en-US" dirty="0"/>
              <a:t>Magnitude of velocity tends to increase with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dirty="0"/>
              <a:t> gradient in PF region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EE87653-3851-E647-BE5C-FDAB26A53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Supplement: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𝞱</a:t>
            </a:r>
            <a:r>
              <a:rPr lang="en-US" dirty="0"/>
              <a:t> profiles in PF region are consistent with poloidal drift flow patterns (at low density)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E552D4-0FAD-BE4C-9408-C0029AF0E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9"/>
          <a:stretch/>
        </p:blipFill>
        <p:spPr>
          <a:xfrm>
            <a:off x="7288029" y="1101383"/>
            <a:ext cx="4569482" cy="4223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CE6856-C886-C945-8073-214B8ECEF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21"/>
          <a:stretch/>
        </p:blipFill>
        <p:spPr>
          <a:xfrm>
            <a:off x="2525106" y="1013040"/>
            <a:ext cx="4762923" cy="27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38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C8927D4-EFB4-D64D-B724-5F43FAEE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4FFF98-83D7-CD43-9920-31A84C19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4CADFE-3B33-FB43-8D82-D7A112FA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24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1C8227-4C96-C143-9951-F0ADE2D6B0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Drift flow can in principle determine the upstream-downstream transit time</a:t>
            </a:r>
          </a:p>
          <a:p>
            <a:pPr lvl="1"/>
            <a:r>
              <a:rPr lang="en-US" dirty="0"/>
              <a:t>Although </a:t>
            </a:r>
            <a:r>
              <a:rPr lang="en-US" i="1" dirty="0"/>
              <a:t>v</a:t>
            </a:r>
            <a:r>
              <a:rPr lang="en-US" baseline="-25000" dirty="0"/>
              <a:t>𝝷</a:t>
            </a:r>
            <a:r>
              <a:rPr lang="en-US" dirty="0"/>
              <a:t> &lt; </a:t>
            </a:r>
            <a:r>
              <a:rPr lang="en-US" i="1" dirty="0"/>
              <a:t>v</a:t>
            </a:r>
            <a:r>
              <a:rPr lang="en-US" baseline="-25000" dirty="0"/>
              <a:t>∥</a:t>
            </a:r>
            <a:r>
              <a:rPr lang="en-US" dirty="0"/>
              <a:t>,  </a:t>
            </a:r>
            <a:r>
              <a:rPr lang="en-US" i="1" dirty="0" err="1"/>
              <a:t>r</a:t>
            </a:r>
            <a:r>
              <a:rPr lang="en-US" baseline="-25000" dirty="0" err="1"/>
              <a:t>island</a:t>
            </a:r>
            <a:r>
              <a:rPr lang="en-US" dirty="0"/>
              <a:t>/v</a:t>
            </a:r>
            <a:r>
              <a:rPr lang="en-US" baseline="-25000" dirty="0"/>
              <a:t>𝞱</a:t>
            </a:r>
            <a:r>
              <a:rPr lang="en-US" dirty="0"/>
              <a:t> (~ 0.01 </a:t>
            </a:r>
            <a:r>
              <a:rPr lang="en-US" dirty="0" err="1"/>
              <a:t>ms</a:t>
            </a:r>
            <a:r>
              <a:rPr lang="en-US" dirty="0"/>
              <a:t>) ≪ </a:t>
            </a:r>
            <a:r>
              <a:rPr lang="en-US" i="1" dirty="0" err="1"/>
              <a:t>L</a:t>
            </a:r>
            <a:r>
              <a:rPr lang="en-US" i="1" baseline="-25000" dirty="0" err="1"/>
              <a:t>c</a:t>
            </a:r>
            <a:r>
              <a:rPr lang="en-US" dirty="0"/>
              <a:t>/</a:t>
            </a:r>
            <a:r>
              <a:rPr lang="en-US" i="1" dirty="0"/>
              <a:t>v</a:t>
            </a:r>
            <a:r>
              <a:rPr lang="en-US" baseline="-25000" dirty="0"/>
              <a:t>∥ </a:t>
            </a:r>
            <a:r>
              <a:rPr lang="en-US" dirty="0"/>
              <a:t>(~ 1 </a:t>
            </a:r>
            <a:r>
              <a:rPr lang="en-US" dirty="0" err="1"/>
              <a:t>ms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EB9F7A3-8D84-3346-977C-85A7D67F7D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Supplement: comparison of </a:t>
            </a:r>
            <a:r>
              <a:rPr lang="en-US" i="1" dirty="0"/>
              <a:t>v</a:t>
            </a:r>
            <a:r>
              <a:rPr lang="en-US" baseline="-25000" dirty="0"/>
              <a:t>𝞱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baseline="-25000" dirty="0"/>
              <a:t>∥</a:t>
            </a:r>
            <a:r>
              <a:rPr lang="en-US" dirty="0"/>
              <a:t> in PF region indicate decisive role of drift flow at low density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1DC36D-7CB3-974F-85E7-68152F3EE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8" y="1101383"/>
            <a:ext cx="10570223" cy="339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5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6E8FBE-46B9-9547-B480-E9F882D2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9EEA8A2-2787-0A4F-B9A4-0612A9EE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89C370-E956-D94F-8C65-330F27FF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25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1E30D1-9247-5D48-9361-F8CBF70542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01383"/>
            <a:ext cx="3090040" cy="5082898"/>
          </a:xfrm>
        </p:spPr>
        <p:txBody>
          <a:bodyPr/>
          <a:lstStyle/>
          <a:p>
            <a:r>
              <a:rPr lang="en-US" dirty="0"/>
              <a:t>Low-density case:</a:t>
            </a:r>
          </a:p>
          <a:p>
            <a:pPr lvl="1"/>
            <a:r>
              <a:rPr lang="en-US" i="1" dirty="0"/>
              <a:t>P = </a:t>
            </a:r>
            <a:r>
              <a:rPr lang="en-US" dirty="0"/>
              <a:t>𝞭</a:t>
            </a:r>
            <a:r>
              <a:rPr lang="en-US" i="1" dirty="0"/>
              <a:t> </a:t>
            </a:r>
            <a:r>
              <a:rPr lang="en-US" i="1" dirty="0" err="1"/>
              <a:t>j</a:t>
            </a:r>
            <a:r>
              <a:rPr lang="en-US" i="1" baseline="-25000" dirty="0" err="1"/>
              <a:t>sat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i="1" dirty="0"/>
              <a:t> sin</a:t>
            </a:r>
            <a:r>
              <a:rPr lang="en-US" dirty="0"/>
              <a:t>𝞱</a:t>
            </a:r>
          </a:p>
          <a:p>
            <a:pPr lvl="1"/>
            <a:r>
              <a:rPr lang="en-US" dirty="0"/>
              <a:t>𝞭 = 4 assumed at all positions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C8CF971-4831-5544-9574-A5A4AC241E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Supplement: Langmuir measurements agree with IR with consistent heat transmission factor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50383D-8019-1C4C-8315-3B446E629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75" y="1101383"/>
            <a:ext cx="8320700" cy="49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3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E1A549D-C1CA-AA47-B959-EDF30F1F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ADFA31-2AEF-1849-812F-6D5DD8E3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377201-9410-3049-AE00-F66696A4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26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3C44274-4D58-6B4E-AA2D-39CFA74DED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01383"/>
            <a:ext cx="3079023" cy="5082898"/>
          </a:xfrm>
        </p:spPr>
        <p:txBody>
          <a:bodyPr/>
          <a:lstStyle/>
          <a:p>
            <a:r>
              <a:rPr lang="en-US" dirty="0"/>
              <a:t>High-density case:</a:t>
            </a:r>
          </a:p>
          <a:p>
            <a:pPr lvl="1"/>
            <a:r>
              <a:rPr lang="en-US" i="1" dirty="0"/>
              <a:t>P = </a:t>
            </a:r>
            <a:r>
              <a:rPr lang="en-US" dirty="0"/>
              <a:t>𝞭</a:t>
            </a:r>
            <a:r>
              <a:rPr lang="en-US" i="1" dirty="0"/>
              <a:t> </a:t>
            </a:r>
            <a:r>
              <a:rPr lang="en-US" i="1" dirty="0" err="1"/>
              <a:t>j</a:t>
            </a:r>
            <a:r>
              <a:rPr lang="en-US" i="1" baseline="-25000" dirty="0" err="1"/>
              <a:t>sat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i="1" dirty="0"/>
              <a:t> sin</a:t>
            </a:r>
            <a:r>
              <a:rPr lang="en-US" dirty="0"/>
              <a:t>𝞱</a:t>
            </a:r>
          </a:p>
          <a:p>
            <a:pPr lvl="1"/>
            <a:r>
              <a:rPr lang="en-US" dirty="0"/>
              <a:t>𝞭 = 4 assumed at all positions</a:t>
            </a:r>
          </a:p>
          <a:p>
            <a:pPr lvl="1"/>
            <a:r>
              <a:rPr lang="en-US" dirty="0"/>
              <a:t>Same value of 𝞭 produces agreement across plasma parameter regimes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4E4A745-E56D-7947-93EF-229D2947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Supplement: Langmuir measurements agree with IR with consistent heat transmission factor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28CEBF-09D4-E941-9EFC-EE0D25500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6" y="1101383"/>
            <a:ext cx="8253279" cy="49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7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737EB0-99CF-0040-B258-DADA98E1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FDDE7D-052F-F94C-94C5-38525772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CEC1FC-DDA9-384D-9F04-EEB04EE9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3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472A65-E2C2-7745-A8F2-F9DB16DDF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W7-X edge plasma</a:t>
            </a:r>
          </a:p>
          <a:p>
            <a:pPr lvl="1"/>
            <a:r>
              <a:rPr lang="en-US" dirty="0"/>
              <a:t>Magnetic topology</a:t>
            </a:r>
          </a:p>
          <a:p>
            <a:pPr lvl="1"/>
            <a:r>
              <a:rPr lang="en-US" dirty="0"/>
              <a:t>Expected drift flows</a:t>
            </a:r>
          </a:p>
          <a:p>
            <a:r>
              <a:rPr lang="en-US" dirty="0"/>
              <a:t>Drift effects on edge fluxes at low density (~ 2 × 10</a:t>
            </a:r>
            <a:r>
              <a:rPr lang="en-US" baseline="30000" dirty="0"/>
              <a:t>19</a:t>
            </a:r>
            <a:r>
              <a:rPr lang="en-US" dirty="0"/>
              <a:t>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Asymmetric head loads in shadowed regions of the targets</a:t>
            </a:r>
          </a:p>
          <a:p>
            <a:pPr lvl="1"/>
            <a:r>
              <a:rPr lang="en-US" dirty="0"/>
              <a:t>Radial offsets in strike lines</a:t>
            </a:r>
          </a:p>
          <a:p>
            <a:r>
              <a:rPr lang="en-US" dirty="0"/>
              <a:t>Drift effects on edge fluxes at higher density (~ 6 × 10</a:t>
            </a:r>
            <a:r>
              <a:rPr lang="en-US" baseline="30000" dirty="0"/>
              <a:t>19</a:t>
            </a:r>
            <a:r>
              <a:rPr lang="en-US" dirty="0"/>
              <a:t>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Non-ambipolar current flows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8F3343C-BB92-504A-A2E8-508AEE0980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440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737EB0-99CF-0040-B258-DADA98E1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FDDE7D-052F-F94C-94C5-38525772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CEC1FC-DDA9-384D-9F04-EEB04EE9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4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472A65-E2C2-7745-A8F2-F9DB16DDF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W7-X edge plasma</a:t>
            </a:r>
          </a:p>
          <a:p>
            <a:pPr lvl="1"/>
            <a:r>
              <a:rPr lang="en-US" dirty="0"/>
              <a:t>Magnetic topology</a:t>
            </a:r>
          </a:p>
          <a:p>
            <a:pPr lvl="1"/>
            <a:r>
              <a:rPr lang="en-US" dirty="0"/>
              <a:t>Expected drift flows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Drift effects on edge fluxes at low density (~ 2 × 10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19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-3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Asymmetric head loads in shadowed regions of the targets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Radial offsets in strike lines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Drift effects on edge fluxes at higher density (~ 6 × 10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19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-3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Non-ambipolar current flows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8F3343C-BB92-504A-A2E8-508AEE0980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6152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AE8676-1C58-1E46-8A6B-8290CAAE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8813" r="6275" b="11859"/>
          <a:stretch/>
        </p:blipFill>
        <p:spPr>
          <a:xfrm>
            <a:off x="6651814" y="937088"/>
            <a:ext cx="4234926" cy="16825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0100E91-1015-6F40-A972-69F13E69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6E5EBE-99EE-C142-84AE-88A42287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FCDBDF-BC55-2A4D-9E9D-02080261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5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CC4DE1-AD79-914E-A3A2-A45AC4949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101383"/>
            <a:ext cx="5139055" cy="5082898"/>
          </a:xfrm>
        </p:spPr>
        <p:txBody>
          <a:bodyPr/>
          <a:lstStyle/>
          <a:p>
            <a:r>
              <a:rPr lang="en-US" dirty="0"/>
              <a:t>Island resonates with </a:t>
            </a:r>
            <a:r>
              <a:rPr lang="en-US" i="1" strike="sngStrike" dirty="0"/>
              <a:t>⍳</a:t>
            </a:r>
            <a:r>
              <a:rPr lang="en-US" dirty="0"/>
              <a:t> = 5/6 → low error-field sensitivity</a:t>
            </a:r>
          </a:p>
          <a:p>
            <a:r>
              <a:rPr lang="en-US" dirty="0"/>
              <a:t>Long connection lengths </a:t>
            </a:r>
            <a:br>
              <a:rPr lang="en-US" dirty="0"/>
            </a:br>
            <a:r>
              <a:rPr lang="en-US" dirty="0"/>
              <a:t>→ greater role of drifts relative to parallel flows</a:t>
            </a:r>
          </a:p>
          <a:p>
            <a:r>
              <a:rPr lang="en-US" dirty="0"/>
              <a:t>Good coverage of different topological regions by target diagnostics</a:t>
            </a:r>
          </a:p>
          <a:p>
            <a:pPr lvl="1"/>
            <a:r>
              <a:rPr lang="en-US" dirty="0"/>
              <a:t>Infrared cameras</a:t>
            </a:r>
          </a:p>
          <a:p>
            <a:pPr lvl="1"/>
            <a:r>
              <a:rPr lang="en-US" dirty="0"/>
              <a:t>Divertor Langmuir probes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20AED21-26AC-9046-82EC-D14A1F063D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Experiments were conducted in the </a:t>
            </a:r>
            <a:br>
              <a:rPr lang="en-US"/>
            </a:br>
            <a:r>
              <a:rPr lang="en-US"/>
              <a:t>W7-X low-iota configuration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A66ABE-B055-C34B-B6D7-AF4234DF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"/>
          <a:stretch/>
        </p:blipFill>
        <p:spPr>
          <a:xfrm>
            <a:off x="6156509" y="2619652"/>
            <a:ext cx="4990232" cy="36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6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D77A69-ACC7-FD40-9C11-8929A4F78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 t="23143" r="38437" b="31608"/>
          <a:stretch/>
        </p:blipFill>
        <p:spPr>
          <a:xfrm>
            <a:off x="4905407" y="1101383"/>
            <a:ext cx="2849159" cy="2546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6B2FC9-0168-F341-9771-159F07331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71" y="951882"/>
            <a:ext cx="3964332" cy="480473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34519E-1955-A349-89AB-23D9BE0B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C37B10-81A5-C24C-98BD-7F05E837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E3072E-9B72-1042-9C80-E87F6228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6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388766-76BD-C84A-A2D5-138759D4C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Scrape-off layer (SOL)</a:t>
            </a:r>
          </a:p>
          <a:p>
            <a:pPr lvl="1"/>
            <a:r>
              <a:rPr lang="en-US" dirty="0"/>
              <a:t>Longest connection lengths</a:t>
            </a:r>
          </a:p>
          <a:p>
            <a:pPr lvl="1"/>
            <a:r>
              <a:rPr lang="en-US" dirty="0"/>
              <a:t>Direct contact with core</a:t>
            </a:r>
          </a:p>
          <a:p>
            <a:r>
              <a:rPr lang="en-US" dirty="0"/>
              <a:t>Private flux region</a:t>
            </a:r>
          </a:p>
          <a:p>
            <a:pPr lvl="1"/>
            <a:r>
              <a:rPr lang="en-US" dirty="0"/>
              <a:t>Outside island and core</a:t>
            </a:r>
          </a:p>
          <a:p>
            <a:pPr lvl="1"/>
            <a:r>
              <a:rPr lang="en-US" dirty="0"/>
              <a:t>Intermediate </a:t>
            </a:r>
            <a:r>
              <a:rPr lang="en-US" dirty="0" err="1"/>
              <a:t>Lc</a:t>
            </a:r>
            <a:endParaRPr lang="en-US" dirty="0"/>
          </a:p>
          <a:p>
            <a:r>
              <a:rPr lang="en-US" dirty="0"/>
              <a:t>Shadowed regions</a:t>
            </a:r>
          </a:p>
          <a:p>
            <a:pPr lvl="1"/>
            <a:r>
              <a:rPr lang="en-US" dirty="0"/>
              <a:t>Upper-target shadow (UTS): connect upper targets</a:t>
            </a:r>
          </a:p>
          <a:p>
            <a:pPr lvl="1"/>
            <a:r>
              <a:rPr lang="en-US" dirty="0"/>
              <a:t>Lower-target shadow (LTS): connect lower targets</a:t>
            </a:r>
          </a:p>
          <a:p>
            <a:pPr lvl="1"/>
            <a:r>
              <a:rPr lang="en-US" dirty="0"/>
              <a:t>All other regions (shadowed, SOL, PFR) connect</a:t>
            </a:r>
            <a:br>
              <a:rPr lang="en-US" dirty="0"/>
            </a:br>
            <a:r>
              <a:rPr lang="en-US" dirty="0"/>
              <a:t>upper targets with lower 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A607D71-2730-9C42-B16D-4523A9BA27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edge magnetic field can be divided into </a:t>
            </a:r>
            <a:br>
              <a:rPr lang="en-US"/>
            </a:br>
            <a:r>
              <a:rPr lang="en-US"/>
              <a:t>key topological regions</a:t>
            </a:r>
          </a:p>
        </p:txBody>
      </p:sp>
    </p:spTree>
    <p:extLst>
      <p:ext uri="{BB962C8B-B14F-4D97-AF65-F5344CB8AC3E}">
        <p14:creationId xmlns:p14="http://schemas.microsoft.com/office/powerpoint/2010/main" val="35980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53D8CEA-DB6E-484B-997C-02C42936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C84ABD-8CD6-B045-9EDE-1178FAFD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063C2-6AF6-EC44-BAFE-B241E6A2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7</a:t>
            </a:fld>
            <a:endParaRPr lang="uk-U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5C63F11-11FF-0C45-B5EA-8894390602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Radial electric fields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would give rise to up-down asymmetric poloidal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 × 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flows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𝞱</a:t>
            </a:r>
          </a:p>
        </p:txBody>
      </p:sp>
      <p:sp>
        <p:nvSpPr>
          <p:cNvPr id="7" name="Freihandform 246">
            <a:extLst>
              <a:ext uri="{FF2B5EF4-FFF2-40B4-BE49-F238E27FC236}">
                <a16:creationId xmlns:a16="http://schemas.microsoft.com/office/drawing/2014/main" xmlns="" id="{EEDDF63B-5C1F-3346-B443-8D3F6CF9AF3B}"/>
              </a:ext>
            </a:extLst>
          </p:cNvPr>
          <p:cNvSpPr/>
          <p:nvPr/>
        </p:nvSpPr>
        <p:spPr>
          <a:xfrm flipH="1">
            <a:off x="7063816" y="2057725"/>
            <a:ext cx="3175000" cy="1596097"/>
          </a:xfrm>
          <a:custGeom>
            <a:avLst/>
            <a:gdLst>
              <a:gd name="connsiteX0" fmla="*/ 0 w 3175000"/>
              <a:gd name="connsiteY0" fmla="*/ 1625268 h 1955468"/>
              <a:gd name="connsiteX1" fmla="*/ 495300 w 3175000"/>
              <a:gd name="connsiteY1" fmla="*/ 723568 h 1955468"/>
              <a:gd name="connsiteX2" fmla="*/ 1193800 w 3175000"/>
              <a:gd name="connsiteY2" fmla="*/ 113968 h 1955468"/>
              <a:gd name="connsiteX3" fmla="*/ 2286000 w 3175000"/>
              <a:gd name="connsiteY3" fmla="*/ 37768 h 1955468"/>
              <a:gd name="connsiteX4" fmla="*/ 2908300 w 3175000"/>
              <a:gd name="connsiteY4" fmla="*/ 545768 h 1955468"/>
              <a:gd name="connsiteX5" fmla="*/ 3175000 w 3175000"/>
              <a:gd name="connsiteY5" fmla="*/ 1955468 h 195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0" h="1955468">
                <a:moveTo>
                  <a:pt x="0" y="1625268"/>
                </a:moveTo>
                <a:cubicBezTo>
                  <a:pt x="148166" y="1300359"/>
                  <a:pt x="296333" y="975451"/>
                  <a:pt x="495300" y="723568"/>
                </a:cubicBezTo>
                <a:cubicBezTo>
                  <a:pt x="694267" y="471685"/>
                  <a:pt x="895350" y="228268"/>
                  <a:pt x="1193800" y="113968"/>
                </a:cubicBezTo>
                <a:cubicBezTo>
                  <a:pt x="1492250" y="-332"/>
                  <a:pt x="2000250" y="-34199"/>
                  <a:pt x="2286000" y="37768"/>
                </a:cubicBezTo>
                <a:cubicBezTo>
                  <a:pt x="2571750" y="109735"/>
                  <a:pt x="2760133" y="226151"/>
                  <a:pt x="2908300" y="545768"/>
                </a:cubicBezTo>
                <a:cubicBezTo>
                  <a:pt x="3056467" y="865385"/>
                  <a:pt x="3115733" y="1410426"/>
                  <a:pt x="3175000" y="19554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ihandform 245">
            <a:extLst>
              <a:ext uri="{FF2B5EF4-FFF2-40B4-BE49-F238E27FC236}">
                <a16:creationId xmlns:a16="http://schemas.microsoft.com/office/drawing/2014/main" xmlns="" id="{33DB7D84-3874-A64E-8285-18C6DE250280}"/>
              </a:ext>
            </a:extLst>
          </p:cNvPr>
          <p:cNvSpPr/>
          <p:nvPr/>
        </p:nvSpPr>
        <p:spPr>
          <a:xfrm flipH="1">
            <a:off x="6619316" y="2635325"/>
            <a:ext cx="3860800" cy="1145379"/>
          </a:xfrm>
          <a:custGeom>
            <a:avLst/>
            <a:gdLst>
              <a:gd name="connsiteX0" fmla="*/ 0 w 3860800"/>
              <a:gd name="connsiteY0" fmla="*/ 539668 h 1403268"/>
              <a:gd name="connsiteX1" fmla="*/ 1003300 w 3860800"/>
              <a:gd name="connsiteY1" fmla="*/ 6268 h 1403268"/>
              <a:gd name="connsiteX2" fmla="*/ 3086100 w 3860800"/>
              <a:gd name="connsiteY2" fmla="*/ 323768 h 1403268"/>
              <a:gd name="connsiteX3" fmla="*/ 3860800 w 3860800"/>
              <a:gd name="connsiteY3" fmla="*/ 1403268 h 14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800" h="1403268">
                <a:moveTo>
                  <a:pt x="0" y="539668"/>
                </a:moveTo>
                <a:cubicBezTo>
                  <a:pt x="244475" y="290959"/>
                  <a:pt x="488950" y="42251"/>
                  <a:pt x="1003300" y="6268"/>
                </a:cubicBezTo>
                <a:cubicBezTo>
                  <a:pt x="1517650" y="-29715"/>
                  <a:pt x="2609850" y="90935"/>
                  <a:pt x="3086100" y="323768"/>
                </a:cubicBezTo>
                <a:cubicBezTo>
                  <a:pt x="3562350" y="556601"/>
                  <a:pt x="3711575" y="979934"/>
                  <a:pt x="3860800" y="14032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248">
            <a:extLst>
              <a:ext uri="{FF2B5EF4-FFF2-40B4-BE49-F238E27FC236}">
                <a16:creationId xmlns:a16="http://schemas.microsoft.com/office/drawing/2014/main" xmlns="" id="{334FACDE-DA58-F84D-8005-F9A2978CE56E}"/>
              </a:ext>
            </a:extLst>
          </p:cNvPr>
          <p:cNvSpPr txBox="1"/>
          <p:nvPr/>
        </p:nvSpPr>
        <p:spPr>
          <a:xfrm flipH="1">
            <a:off x="8205704" y="2263607"/>
            <a:ext cx="375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i="1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250">
            <a:extLst>
              <a:ext uri="{FF2B5EF4-FFF2-40B4-BE49-F238E27FC236}">
                <a16:creationId xmlns:a16="http://schemas.microsoft.com/office/drawing/2014/main" xmlns="" id="{B54C7B8F-02CA-3D42-9C5C-748BB1BFCE23}"/>
              </a:ext>
            </a:extLst>
          </p:cNvPr>
          <p:cNvSpPr txBox="1"/>
          <p:nvPr/>
        </p:nvSpPr>
        <p:spPr>
          <a:xfrm flipH="1">
            <a:off x="7914881" y="2430525"/>
            <a:ext cx="36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sz="1400" b="1" i="1" baseline="-25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400" b="1" i="1" baseline="-25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251">
            <a:extLst>
              <a:ext uri="{FF2B5EF4-FFF2-40B4-BE49-F238E27FC236}">
                <a16:creationId xmlns:a16="http://schemas.microsoft.com/office/drawing/2014/main" xmlns="" id="{BC38B2B2-BFAE-DC46-9EED-5F10FA63CD0E}"/>
              </a:ext>
            </a:extLst>
          </p:cNvPr>
          <p:cNvSpPr txBox="1"/>
          <p:nvPr/>
        </p:nvSpPr>
        <p:spPr>
          <a:xfrm flipH="1">
            <a:off x="8400897" y="3060264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400" b="1" i="1" baseline="-2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252">
            <a:extLst>
              <a:ext uri="{FF2B5EF4-FFF2-40B4-BE49-F238E27FC236}">
                <a16:creationId xmlns:a16="http://schemas.microsoft.com/office/drawing/2014/main" xmlns="" id="{032B465C-3484-D343-AD2C-D595C80BCE20}"/>
              </a:ext>
            </a:extLst>
          </p:cNvPr>
          <p:cNvSpPr txBox="1"/>
          <p:nvPr/>
        </p:nvSpPr>
        <p:spPr>
          <a:xfrm flipH="1">
            <a:off x="8569776" y="2880973"/>
            <a:ext cx="32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en-US" baseline="-2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e 253">
            <a:extLst>
              <a:ext uri="{FF2B5EF4-FFF2-40B4-BE49-F238E27FC236}">
                <a16:creationId xmlns:a16="http://schemas.microsoft.com/office/drawing/2014/main" xmlns="" id="{FE434CC5-F4B4-4D40-9FF1-14E4B45D4342}"/>
              </a:ext>
            </a:extLst>
          </p:cNvPr>
          <p:cNvSpPr/>
          <p:nvPr/>
        </p:nvSpPr>
        <p:spPr>
          <a:xfrm flipH="1">
            <a:off x="8640259" y="2976734"/>
            <a:ext cx="174855" cy="17485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254">
            <a:extLst>
              <a:ext uri="{FF2B5EF4-FFF2-40B4-BE49-F238E27FC236}">
                <a16:creationId xmlns:a16="http://schemas.microsoft.com/office/drawing/2014/main" xmlns="" id="{8BA33A86-EC2C-7F4B-870A-5FB6AAB0DB15}"/>
              </a:ext>
            </a:extLst>
          </p:cNvPr>
          <p:cNvSpPr txBox="1"/>
          <p:nvPr/>
        </p:nvSpPr>
        <p:spPr>
          <a:xfrm rot="20354072" flipH="1">
            <a:off x="7373439" y="2171446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shadow</a:t>
            </a:r>
          </a:p>
        </p:txBody>
      </p:sp>
      <p:sp>
        <p:nvSpPr>
          <p:cNvPr id="15" name="Textfeld 255">
            <a:extLst>
              <a:ext uri="{FF2B5EF4-FFF2-40B4-BE49-F238E27FC236}">
                <a16:creationId xmlns:a16="http://schemas.microsoft.com/office/drawing/2014/main" xmlns="" id="{582FFB19-909C-6F4F-8484-67ADA8D01750}"/>
              </a:ext>
            </a:extLst>
          </p:cNvPr>
          <p:cNvSpPr txBox="1"/>
          <p:nvPr/>
        </p:nvSpPr>
        <p:spPr>
          <a:xfrm flipH="1">
            <a:off x="9734441" y="2080388"/>
            <a:ext cx="107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private flux region</a:t>
            </a:r>
          </a:p>
        </p:txBody>
      </p:sp>
      <p:sp>
        <p:nvSpPr>
          <p:cNvPr id="16" name="Textfeld 256">
            <a:extLst>
              <a:ext uri="{FF2B5EF4-FFF2-40B4-BE49-F238E27FC236}">
                <a16:creationId xmlns:a16="http://schemas.microsoft.com/office/drawing/2014/main" xmlns="" id="{D5C4A803-A602-5B4C-8BB7-897A30420A53}"/>
              </a:ext>
            </a:extLst>
          </p:cNvPr>
          <p:cNvSpPr txBox="1"/>
          <p:nvPr/>
        </p:nvSpPr>
        <p:spPr>
          <a:xfrm flipH="1">
            <a:off x="7635322" y="2937726"/>
            <a:ext cx="84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</a:p>
        </p:txBody>
      </p:sp>
      <p:sp>
        <p:nvSpPr>
          <p:cNvPr id="17" name="Freihandform 257">
            <a:extLst>
              <a:ext uri="{FF2B5EF4-FFF2-40B4-BE49-F238E27FC236}">
                <a16:creationId xmlns:a16="http://schemas.microsoft.com/office/drawing/2014/main" xmlns="" id="{9F0AC023-FDD7-8C4F-BBBF-1E2CA335A5A4}"/>
              </a:ext>
            </a:extLst>
          </p:cNvPr>
          <p:cNvSpPr/>
          <p:nvPr/>
        </p:nvSpPr>
        <p:spPr>
          <a:xfrm>
            <a:off x="9062592" y="2282956"/>
            <a:ext cx="388506" cy="269081"/>
          </a:xfrm>
          <a:custGeom>
            <a:avLst/>
            <a:gdLst>
              <a:gd name="connsiteX0" fmla="*/ 0 w 388506"/>
              <a:gd name="connsiteY0" fmla="*/ 269081 h 269081"/>
              <a:gd name="connsiteX1" fmla="*/ 207168 w 388506"/>
              <a:gd name="connsiteY1" fmla="*/ 261937 h 269081"/>
              <a:gd name="connsiteX2" fmla="*/ 378618 w 388506"/>
              <a:gd name="connsiteY2" fmla="*/ 261937 h 269081"/>
              <a:gd name="connsiteX3" fmla="*/ 350043 w 388506"/>
              <a:gd name="connsiteY3" fmla="*/ 190500 h 269081"/>
              <a:gd name="connsiteX4" fmla="*/ 202406 w 388506"/>
              <a:gd name="connsiteY4" fmla="*/ 83344 h 269081"/>
              <a:gd name="connsiteX5" fmla="*/ 26193 w 388506"/>
              <a:gd name="connsiteY5" fmla="*/ 0 h 2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506" h="269081">
                <a:moveTo>
                  <a:pt x="0" y="269081"/>
                </a:moveTo>
                <a:lnTo>
                  <a:pt x="207168" y="261937"/>
                </a:lnTo>
                <a:cubicBezTo>
                  <a:pt x="270271" y="260746"/>
                  <a:pt x="354806" y="273843"/>
                  <a:pt x="378618" y="261937"/>
                </a:cubicBezTo>
                <a:cubicBezTo>
                  <a:pt x="402430" y="250031"/>
                  <a:pt x="379412" y="220265"/>
                  <a:pt x="350043" y="190500"/>
                </a:cubicBezTo>
                <a:cubicBezTo>
                  <a:pt x="320674" y="160735"/>
                  <a:pt x="256381" y="115094"/>
                  <a:pt x="202406" y="83344"/>
                </a:cubicBezTo>
                <a:cubicBezTo>
                  <a:pt x="148431" y="51594"/>
                  <a:pt x="87312" y="25797"/>
                  <a:pt x="26193" y="0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stealth" w="med" len="lg"/>
            <a:tailEnd type="non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mit Pfeil 258">
            <a:extLst>
              <a:ext uri="{FF2B5EF4-FFF2-40B4-BE49-F238E27FC236}">
                <a16:creationId xmlns:a16="http://schemas.microsoft.com/office/drawing/2014/main" xmlns="" id="{C26C0BC0-B43F-5B42-AB27-E3D42F3A14AB}"/>
              </a:ext>
            </a:extLst>
          </p:cNvPr>
          <p:cNvCxnSpPr/>
          <p:nvPr/>
        </p:nvCxnSpPr>
        <p:spPr>
          <a:xfrm flipH="1">
            <a:off x="9216216" y="2329187"/>
            <a:ext cx="128982" cy="187823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ihandform 260">
            <a:extLst>
              <a:ext uri="{FF2B5EF4-FFF2-40B4-BE49-F238E27FC236}">
                <a16:creationId xmlns:a16="http://schemas.microsoft.com/office/drawing/2014/main" xmlns="" id="{320DE054-C745-9347-B68C-C13142358F6A}"/>
              </a:ext>
            </a:extLst>
          </p:cNvPr>
          <p:cNvSpPr/>
          <p:nvPr/>
        </p:nvSpPr>
        <p:spPr>
          <a:xfrm>
            <a:off x="8201497" y="2560434"/>
            <a:ext cx="600075" cy="71437"/>
          </a:xfrm>
          <a:custGeom>
            <a:avLst/>
            <a:gdLst>
              <a:gd name="connsiteX0" fmla="*/ 0 w 600075"/>
              <a:gd name="connsiteY0" fmla="*/ 71437 h 71437"/>
              <a:gd name="connsiteX1" fmla="*/ 352425 w 600075"/>
              <a:gd name="connsiteY1" fmla="*/ 19050 h 71437"/>
              <a:gd name="connsiteX2" fmla="*/ 600075 w 600075"/>
              <a:gd name="connsiteY2" fmla="*/ 0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075" h="71437">
                <a:moveTo>
                  <a:pt x="0" y="71437"/>
                </a:moveTo>
                <a:cubicBezTo>
                  <a:pt x="126206" y="51196"/>
                  <a:pt x="252413" y="30956"/>
                  <a:pt x="352425" y="19050"/>
                </a:cubicBezTo>
                <a:cubicBezTo>
                  <a:pt x="452438" y="7144"/>
                  <a:pt x="526256" y="3572"/>
                  <a:pt x="600075" y="0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stealth" w="med" len="lg"/>
            <a:tailEnd type="non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Gerade Verbindung mit Pfeil 261">
            <a:extLst>
              <a:ext uri="{FF2B5EF4-FFF2-40B4-BE49-F238E27FC236}">
                <a16:creationId xmlns:a16="http://schemas.microsoft.com/office/drawing/2014/main" xmlns="" id="{3D60F77A-9B0C-6B43-A3B7-0F7407307D08}"/>
              </a:ext>
            </a:extLst>
          </p:cNvPr>
          <p:cNvCxnSpPr/>
          <p:nvPr/>
        </p:nvCxnSpPr>
        <p:spPr>
          <a:xfrm flipH="1" flipV="1">
            <a:off x="8513494" y="2403733"/>
            <a:ext cx="23502" cy="234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">
            <a:extLst>
              <a:ext uri="{FF2B5EF4-FFF2-40B4-BE49-F238E27FC236}">
                <a16:creationId xmlns:a16="http://schemas.microsoft.com/office/drawing/2014/main" xmlns="" id="{27AA09E5-9D08-8048-B78F-C6078925FB7E}"/>
              </a:ext>
            </a:extLst>
          </p:cNvPr>
          <p:cNvCxnSpPr/>
          <p:nvPr/>
        </p:nvCxnSpPr>
        <p:spPr>
          <a:xfrm flipV="1">
            <a:off x="7315202" y="2105994"/>
            <a:ext cx="1433238" cy="54292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85">
            <a:extLst>
              <a:ext uri="{FF2B5EF4-FFF2-40B4-BE49-F238E27FC236}">
                <a16:creationId xmlns:a16="http://schemas.microsoft.com/office/drawing/2014/main" xmlns="" id="{D008EBAB-9A95-7545-BD7C-FFEEB4B2330E}"/>
              </a:ext>
            </a:extLst>
          </p:cNvPr>
          <p:cNvSpPr txBox="1"/>
          <p:nvPr/>
        </p:nvSpPr>
        <p:spPr>
          <a:xfrm flipH="1">
            <a:off x="8508720" y="2174085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n-US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7">
            <a:extLst>
              <a:ext uri="{FF2B5EF4-FFF2-40B4-BE49-F238E27FC236}">
                <a16:creationId xmlns:a16="http://schemas.microsoft.com/office/drawing/2014/main" xmlns="" id="{C3467C4F-FDF6-4449-AC6B-C468454E6E93}"/>
              </a:ext>
            </a:extLst>
          </p:cNvPr>
          <p:cNvSpPr/>
          <p:nvPr/>
        </p:nvSpPr>
        <p:spPr>
          <a:xfrm rot="21300000" flipH="1">
            <a:off x="6955482" y="1954273"/>
            <a:ext cx="2952000" cy="2304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target</a:t>
            </a:r>
          </a:p>
        </p:txBody>
      </p:sp>
      <p:sp>
        <p:nvSpPr>
          <p:cNvPr id="26" name="Freihandform 120">
            <a:extLst>
              <a:ext uri="{FF2B5EF4-FFF2-40B4-BE49-F238E27FC236}">
                <a16:creationId xmlns:a16="http://schemas.microsoft.com/office/drawing/2014/main" xmlns="" id="{255D226B-0B8C-974A-B229-3043E14F2FD0}"/>
              </a:ext>
            </a:extLst>
          </p:cNvPr>
          <p:cNvSpPr/>
          <p:nvPr/>
        </p:nvSpPr>
        <p:spPr>
          <a:xfrm flipH="1" flipV="1">
            <a:off x="7063816" y="3653369"/>
            <a:ext cx="3175000" cy="1596097"/>
          </a:xfrm>
          <a:custGeom>
            <a:avLst/>
            <a:gdLst>
              <a:gd name="connsiteX0" fmla="*/ 0 w 3175000"/>
              <a:gd name="connsiteY0" fmla="*/ 1625268 h 1955468"/>
              <a:gd name="connsiteX1" fmla="*/ 495300 w 3175000"/>
              <a:gd name="connsiteY1" fmla="*/ 723568 h 1955468"/>
              <a:gd name="connsiteX2" fmla="*/ 1193800 w 3175000"/>
              <a:gd name="connsiteY2" fmla="*/ 113968 h 1955468"/>
              <a:gd name="connsiteX3" fmla="*/ 2286000 w 3175000"/>
              <a:gd name="connsiteY3" fmla="*/ 37768 h 1955468"/>
              <a:gd name="connsiteX4" fmla="*/ 2908300 w 3175000"/>
              <a:gd name="connsiteY4" fmla="*/ 545768 h 1955468"/>
              <a:gd name="connsiteX5" fmla="*/ 3175000 w 3175000"/>
              <a:gd name="connsiteY5" fmla="*/ 1955468 h 195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0" h="1955468">
                <a:moveTo>
                  <a:pt x="0" y="1625268"/>
                </a:moveTo>
                <a:cubicBezTo>
                  <a:pt x="148166" y="1300359"/>
                  <a:pt x="296333" y="975451"/>
                  <a:pt x="495300" y="723568"/>
                </a:cubicBezTo>
                <a:cubicBezTo>
                  <a:pt x="694267" y="471685"/>
                  <a:pt x="895350" y="228268"/>
                  <a:pt x="1193800" y="113968"/>
                </a:cubicBezTo>
                <a:cubicBezTo>
                  <a:pt x="1492250" y="-332"/>
                  <a:pt x="2000250" y="-34199"/>
                  <a:pt x="2286000" y="37768"/>
                </a:cubicBezTo>
                <a:cubicBezTo>
                  <a:pt x="2571750" y="109735"/>
                  <a:pt x="2760133" y="226151"/>
                  <a:pt x="2908300" y="545768"/>
                </a:cubicBezTo>
                <a:cubicBezTo>
                  <a:pt x="3056467" y="865385"/>
                  <a:pt x="3115733" y="1410426"/>
                  <a:pt x="3175000" y="19554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ihandform 121">
            <a:extLst>
              <a:ext uri="{FF2B5EF4-FFF2-40B4-BE49-F238E27FC236}">
                <a16:creationId xmlns:a16="http://schemas.microsoft.com/office/drawing/2014/main" xmlns="" id="{F481F7B1-342A-2542-9F05-057ABA0AD9F0}"/>
              </a:ext>
            </a:extLst>
          </p:cNvPr>
          <p:cNvSpPr/>
          <p:nvPr/>
        </p:nvSpPr>
        <p:spPr>
          <a:xfrm flipH="1" flipV="1">
            <a:off x="6619316" y="3526487"/>
            <a:ext cx="3860800" cy="1145379"/>
          </a:xfrm>
          <a:custGeom>
            <a:avLst/>
            <a:gdLst>
              <a:gd name="connsiteX0" fmla="*/ 0 w 3860800"/>
              <a:gd name="connsiteY0" fmla="*/ 539668 h 1403268"/>
              <a:gd name="connsiteX1" fmla="*/ 1003300 w 3860800"/>
              <a:gd name="connsiteY1" fmla="*/ 6268 h 1403268"/>
              <a:gd name="connsiteX2" fmla="*/ 3086100 w 3860800"/>
              <a:gd name="connsiteY2" fmla="*/ 323768 h 1403268"/>
              <a:gd name="connsiteX3" fmla="*/ 3860800 w 3860800"/>
              <a:gd name="connsiteY3" fmla="*/ 1403268 h 14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800" h="1403268">
                <a:moveTo>
                  <a:pt x="0" y="539668"/>
                </a:moveTo>
                <a:cubicBezTo>
                  <a:pt x="244475" y="290959"/>
                  <a:pt x="488950" y="42251"/>
                  <a:pt x="1003300" y="6268"/>
                </a:cubicBezTo>
                <a:cubicBezTo>
                  <a:pt x="1517650" y="-29715"/>
                  <a:pt x="2609850" y="90935"/>
                  <a:pt x="3086100" y="323768"/>
                </a:cubicBezTo>
                <a:cubicBezTo>
                  <a:pt x="3562350" y="556601"/>
                  <a:pt x="3711575" y="979934"/>
                  <a:pt x="3860800" y="140326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122">
            <a:extLst>
              <a:ext uri="{FF2B5EF4-FFF2-40B4-BE49-F238E27FC236}">
                <a16:creationId xmlns:a16="http://schemas.microsoft.com/office/drawing/2014/main" xmlns="" id="{108F69B1-469C-CC41-B830-D4A82C6AB852}"/>
              </a:ext>
            </a:extLst>
          </p:cNvPr>
          <p:cNvSpPr txBox="1"/>
          <p:nvPr/>
        </p:nvSpPr>
        <p:spPr>
          <a:xfrm flipH="1">
            <a:off x="8232663" y="4725314"/>
            <a:ext cx="375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i="1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124">
            <a:extLst>
              <a:ext uri="{FF2B5EF4-FFF2-40B4-BE49-F238E27FC236}">
                <a16:creationId xmlns:a16="http://schemas.microsoft.com/office/drawing/2014/main" xmlns="" id="{B0CF1751-EAB7-F045-8350-EF58F4E7E917}"/>
              </a:ext>
            </a:extLst>
          </p:cNvPr>
          <p:cNvSpPr txBox="1"/>
          <p:nvPr/>
        </p:nvSpPr>
        <p:spPr>
          <a:xfrm flipH="1">
            <a:off x="7938693" y="4549841"/>
            <a:ext cx="36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sz="1400" b="1" i="1" baseline="-25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400" b="1" i="1" baseline="-25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125">
            <a:extLst>
              <a:ext uri="{FF2B5EF4-FFF2-40B4-BE49-F238E27FC236}">
                <a16:creationId xmlns:a16="http://schemas.microsoft.com/office/drawing/2014/main" xmlns="" id="{C4A61CD3-771E-D14E-802D-6A1E2B7D87C5}"/>
              </a:ext>
            </a:extLst>
          </p:cNvPr>
          <p:cNvSpPr txBox="1"/>
          <p:nvPr/>
        </p:nvSpPr>
        <p:spPr>
          <a:xfrm flipH="1">
            <a:off x="8400897" y="3939150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400" b="1" i="1" baseline="-2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126">
            <a:extLst>
              <a:ext uri="{FF2B5EF4-FFF2-40B4-BE49-F238E27FC236}">
                <a16:creationId xmlns:a16="http://schemas.microsoft.com/office/drawing/2014/main" xmlns="" id="{3AC68310-D269-C443-BB04-596CDD928C93}"/>
              </a:ext>
            </a:extLst>
          </p:cNvPr>
          <p:cNvSpPr txBox="1"/>
          <p:nvPr/>
        </p:nvSpPr>
        <p:spPr>
          <a:xfrm flipH="1" flipV="1">
            <a:off x="8560251" y="4066411"/>
            <a:ext cx="32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en-US" baseline="-2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lipse 127">
            <a:extLst>
              <a:ext uri="{FF2B5EF4-FFF2-40B4-BE49-F238E27FC236}">
                <a16:creationId xmlns:a16="http://schemas.microsoft.com/office/drawing/2014/main" xmlns="" id="{227236FC-E1FC-4849-B35D-6B81B076B30E}"/>
              </a:ext>
            </a:extLst>
          </p:cNvPr>
          <p:cNvSpPr/>
          <p:nvPr/>
        </p:nvSpPr>
        <p:spPr>
          <a:xfrm flipH="1" flipV="1">
            <a:off x="8640259" y="4155602"/>
            <a:ext cx="174855" cy="17485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feld 129">
            <a:extLst>
              <a:ext uri="{FF2B5EF4-FFF2-40B4-BE49-F238E27FC236}">
                <a16:creationId xmlns:a16="http://schemas.microsoft.com/office/drawing/2014/main" xmlns="" id="{5A51DF68-4C88-4F43-A007-76E0643FD698}"/>
              </a:ext>
            </a:extLst>
          </p:cNvPr>
          <p:cNvSpPr txBox="1"/>
          <p:nvPr/>
        </p:nvSpPr>
        <p:spPr>
          <a:xfrm flipH="1">
            <a:off x="9734441" y="4884092"/>
            <a:ext cx="107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private flux region</a:t>
            </a:r>
          </a:p>
        </p:txBody>
      </p:sp>
      <p:sp>
        <p:nvSpPr>
          <p:cNvPr id="34" name="Textfeld 130">
            <a:extLst>
              <a:ext uri="{FF2B5EF4-FFF2-40B4-BE49-F238E27FC236}">
                <a16:creationId xmlns:a16="http://schemas.microsoft.com/office/drawing/2014/main" xmlns="" id="{E806B20F-15D7-8E42-BE73-E7F5158451E1}"/>
              </a:ext>
            </a:extLst>
          </p:cNvPr>
          <p:cNvSpPr txBox="1"/>
          <p:nvPr/>
        </p:nvSpPr>
        <p:spPr>
          <a:xfrm flipH="1">
            <a:off x="7635322" y="4061688"/>
            <a:ext cx="84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</a:p>
        </p:txBody>
      </p:sp>
      <p:sp>
        <p:nvSpPr>
          <p:cNvPr id="35" name="Freihandform 131">
            <a:extLst>
              <a:ext uri="{FF2B5EF4-FFF2-40B4-BE49-F238E27FC236}">
                <a16:creationId xmlns:a16="http://schemas.microsoft.com/office/drawing/2014/main" xmlns="" id="{94597DA3-E8F9-2946-BDEF-FE32BBC11171}"/>
              </a:ext>
            </a:extLst>
          </p:cNvPr>
          <p:cNvSpPr/>
          <p:nvPr/>
        </p:nvSpPr>
        <p:spPr>
          <a:xfrm flipV="1">
            <a:off x="9062592" y="4755154"/>
            <a:ext cx="388506" cy="269081"/>
          </a:xfrm>
          <a:custGeom>
            <a:avLst/>
            <a:gdLst>
              <a:gd name="connsiteX0" fmla="*/ 0 w 388506"/>
              <a:gd name="connsiteY0" fmla="*/ 269081 h 269081"/>
              <a:gd name="connsiteX1" fmla="*/ 207168 w 388506"/>
              <a:gd name="connsiteY1" fmla="*/ 261937 h 269081"/>
              <a:gd name="connsiteX2" fmla="*/ 378618 w 388506"/>
              <a:gd name="connsiteY2" fmla="*/ 261937 h 269081"/>
              <a:gd name="connsiteX3" fmla="*/ 350043 w 388506"/>
              <a:gd name="connsiteY3" fmla="*/ 190500 h 269081"/>
              <a:gd name="connsiteX4" fmla="*/ 202406 w 388506"/>
              <a:gd name="connsiteY4" fmla="*/ 83344 h 269081"/>
              <a:gd name="connsiteX5" fmla="*/ 26193 w 388506"/>
              <a:gd name="connsiteY5" fmla="*/ 0 h 2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506" h="269081">
                <a:moveTo>
                  <a:pt x="0" y="269081"/>
                </a:moveTo>
                <a:lnTo>
                  <a:pt x="207168" y="261937"/>
                </a:lnTo>
                <a:cubicBezTo>
                  <a:pt x="270271" y="260746"/>
                  <a:pt x="354806" y="273843"/>
                  <a:pt x="378618" y="261937"/>
                </a:cubicBezTo>
                <a:cubicBezTo>
                  <a:pt x="402430" y="250031"/>
                  <a:pt x="379412" y="220265"/>
                  <a:pt x="350043" y="190500"/>
                </a:cubicBezTo>
                <a:cubicBezTo>
                  <a:pt x="320674" y="160735"/>
                  <a:pt x="256381" y="115094"/>
                  <a:pt x="202406" y="83344"/>
                </a:cubicBezTo>
                <a:cubicBezTo>
                  <a:pt x="148431" y="51594"/>
                  <a:pt x="87312" y="25797"/>
                  <a:pt x="26193" y="0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none" w="med" len="lg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Gerade Verbindung mit Pfeil 132">
            <a:extLst>
              <a:ext uri="{FF2B5EF4-FFF2-40B4-BE49-F238E27FC236}">
                <a16:creationId xmlns:a16="http://schemas.microsoft.com/office/drawing/2014/main" xmlns="" id="{8E3B175B-D621-2C4B-AAD2-D77998B648BF}"/>
              </a:ext>
            </a:extLst>
          </p:cNvPr>
          <p:cNvCxnSpPr/>
          <p:nvPr/>
        </p:nvCxnSpPr>
        <p:spPr>
          <a:xfrm flipH="1" flipV="1">
            <a:off x="9216216" y="4790181"/>
            <a:ext cx="128982" cy="187823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ihandform 134">
            <a:extLst>
              <a:ext uri="{FF2B5EF4-FFF2-40B4-BE49-F238E27FC236}">
                <a16:creationId xmlns:a16="http://schemas.microsoft.com/office/drawing/2014/main" xmlns="" id="{F85198C1-3389-584C-B9B9-15A785A8B493}"/>
              </a:ext>
            </a:extLst>
          </p:cNvPr>
          <p:cNvSpPr/>
          <p:nvPr/>
        </p:nvSpPr>
        <p:spPr>
          <a:xfrm flipV="1">
            <a:off x="8201497" y="4675320"/>
            <a:ext cx="600075" cy="71437"/>
          </a:xfrm>
          <a:custGeom>
            <a:avLst/>
            <a:gdLst>
              <a:gd name="connsiteX0" fmla="*/ 0 w 600075"/>
              <a:gd name="connsiteY0" fmla="*/ 71437 h 71437"/>
              <a:gd name="connsiteX1" fmla="*/ 352425 w 600075"/>
              <a:gd name="connsiteY1" fmla="*/ 19050 h 71437"/>
              <a:gd name="connsiteX2" fmla="*/ 600075 w 600075"/>
              <a:gd name="connsiteY2" fmla="*/ 0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075" h="71437">
                <a:moveTo>
                  <a:pt x="0" y="71437"/>
                </a:moveTo>
                <a:cubicBezTo>
                  <a:pt x="126206" y="51196"/>
                  <a:pt x="252413" y="30956"/>
                  <a:pt x="352425" y="19050"/>
                </a:cubicBezTo>
                <a:cubicBezTo>
                  <a:pt x="452438" y="7144"/>
                  <a:pt x="526256" y="3572"/>
                  <a:pt x="600075" y="0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none" w="med" len="lg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erade Verbindung mit Pfeil 135">
            <a:extLst>
              <a:ext uri="{FF2B5EF4-FFF2-40B4-BE49-F238E27FC236}">
                <a16:creationId xmlns:a16="http://schemas.microsoft.com/office/drawing/2014/main" xmlns="" id="{E65353FD-4367-8A4E-9B56-5B95D413B531}"/>
              </a:ext>
            </a:extLst>
          </p:cNvPr>
          <p:cNvCxnSpPr/>
          <p:nvPr/>
        </p:nvCxnSpPr>
        <p:spPr>
          <a:xfrm flipH="1">
            <a:off x="8513494" y="4660332"/>
            <a:ext cx="23502" cy="234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137">
            <a:extLst>
              <a:ext uri="{FF2B5EF4-FFF2-40B4-BE49-F238E27FC236}">
                <a16:creationId xmlns:a16="http://schemas.microsoft.com/office/drawing/2014/main" xmlns="" id="{874E9F8C-DE58-2443-90D9-E33FDD4F413D}"/>
              </a:ext>
            </a:extLst>
          </p:cNvPr>
          <p:cNvSpPr txBox="1"/>
          <p:nvPr/>
        </p:nvSpPr>
        <p:spPr>
          <a:xfrm flipH="1">
            <a:off x="8565935" y="4872693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>
                <a:latin typeface="Arial" panose="020B0604020202020204" pitchFamily="34" charset="0"/>
                <a:cs typeface="Arial" panose="020B0604020202020204" pitchFamily="34" charset="0"/>
              </a:rPr>
              <a:t>SOL</a:t>
            </a:r>
            <a:endParaRPr lang="en-US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 280">
            <a:extLst>
              <a:ext uri="{FF2B5EF4-FFF2-40B4-BE49-F238E27FC236}">
                <a16:creationId xmlns:a16="http://schemas.microsoft.com/office/drawing/2014/main" xmlns="" id="{5F633B35-F333-F14E-8CA9-AE54A01F86B1}"/>
              </a:ext>
            </a:extLst>
          </p:cNvPr>
          <p:cNvSpPr/>
          <p:nvPr/>
        </p:nvSpPr>
        <p:spPr>
          <a:xfrm>
            <a:off x="6301132" y="3323408"/>
            <a:ext cx="4536575" cy="638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ihandform 209">
            <a:extLst>
              <a:ext uri="{FF2B5EF4-FFF2-40B4-BE49-F238E27FC236}">
                <a16:creationId xmlns:a16="http://schemas.microsoft.com/office/drawing/2014/main" xmlns="" id="{2DE55467-6226-7A4E-B366-268A44A4D168}"/>
              </a:ext>
            </a:extLst>
          </p:cNvPr>
          <p:cNvSpPr/>
          <p:nvPr/>
        </p:nvSpPr>
        <p:spPr>
          <a:xfrm>
            <a:off x="2012494" y="1891500"/>
            <a:ext cx="2481310" cy="3417584"/>
          </a:xfrm>
          <a:custGeom>
            <a:avLst/>
            <a:gdLst>
              <a:gd name="connsiteX0" fmla="*/ 114304 w 2481310"/>
              <a:gd name="connsiteY0" fmla="*/ 2919430 h 2928955"/>
              <a:gd name="connsiteX1" fmla="*/ 1285879 w 2481310"/>
              <a:gd name="connsiteY1" fmla="*/ 2457467 h 2928955"/>
              <a:gd name="connsiteX2" fmla="*/ 2176467 w 2481310"/>
              <a:gd name="connsiteY2" fmla="*/ 1943117 h 2928955"/>
              <a:gd name="connsiteX3" fmla="*/ 2481267 w 2481310"/>
              <a:gd name="connsiteY3" fmla="*/ 1147780 h 2928955"/>
              <a:gd name="connsiteX4" fmla="*/ 2190754 w 2481310"/>
              <a:gd name="connsiteY4" fmla="*/ 304817 h 2928955"/>
              <a:gd name="connsiteX5" fmla="*/ 1290642 w 2481310"/>
              <a:gd name="connsiteY5" fmla="*/ 17 h 2928955"/>
              <a:gd name="connsiteX6" fmla="*/ 328617 w 2481310"/>
              <a:gd name="connsiteY6" fmla="*/ 295292 h 2928955"/>
              <a:gd name="connsiteX7" fmla="*/ 4 w 2481310"/>
              <a:gd name="connsiteY7" fmla="*/ 1147780 h 2928955"/>
              <a:gd name="connsiteX8" fmla="*/ 333379 w 2481310"/>
              <a:gd name="connsiteY8" fmla="*/ 1947880 h 2928955"/>
              <a:gd name="connsiteX9" fmla="*/ 1295404 w 2481310"/>
              <a:gd name="connsiteY9" fmla="*/ 2462230 h 2928955"/>
              <a:gd name="connsiteX10" fmla="*/ 2481267 w 2481310"/>
              <a:gd name="connsiteY10" fmla="*/ 2928955 h 292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1310" h="2928955">
                <a:moveTo>
                  <a:pt x="114304" y="2919430"/>
                </a:moveTo>
                <a:cubicBezTo>
                  <a:pt x="528244" y="2769808"/>
                  <a:pt x="942185" y="2620186"/>
                  <a:pt x="1285879" y="2457467"/>
                </a:cubicBezTo>
                <a:cubicBezTo>
                  <a:pt x="1629573" y="2294748"/>
                  <a:pt x="1977236" y="2161398"/>
                  <a:pt x="2176467" y="1943117"/>
                </a:cubicBezTo>
                <a:cubicBezTo>
                  <a:pt x="2375698" y="1724836"/>
                  <a:pt x="2478886" y="1420830"/>
                  <a:pt x="2481267" y="1147780"/>
                </a:cubicBezTo>
                <a:cubicBezTo>
                  <a:pt x="2483648" y="874730"/>
                  <a:pt x="2389192" y="496111"/>
                  <a:pt x="2190754" y="304817"/>
                </a:cubicBezTo>
                <a:cubicBezTo>
                  <a:pt x="1992317" y="113523"/>
                  <a:pt x="1600998" y="1604"/>
                  <a:pt x="1290642" y="17"/>
                </a:cubicBezTo>
                <a:cubicBezTo>
                  <a:pt x="980286" y="-1570"/>
                  <a:pt x="543723" y="103998"/>
                  <a:pt x="328617" y="295292"/>
                </a:cubicBezTo>
                <a:cubicBezTo>
                  <a:pt x="113511" y="486586"/>
                  <a:pt x="-790" y="872349"/>
                  <a:pt x="4" y="1147780"/>
                </a:cubicBezTo>
                <a:cubicBezTo>
                  <a:pt x="798" y="1423211"/>
                  <a:pt x="117479" y="1728805"/>
                  <a:pt x="333379" y="1947880"/>
                </a:cubicBezTo>
                <a:cubicBezTo>
                  <a:pt x="549279" y="2166955"/>
                  <a:pt x="937423" y="2298718"/>
                  <a:pt x="1295404" y="2462230"/>
                </a:cubicBezTo>
                <a:cubicBezTo>
                  <a:pt x="1653385" y="2625742"/>
                  <a:pt x="2067326" y="2777348"/>
                  <a:pt x="2481267" y="292895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210">
            <a:extLst>
              <a:ext uri="{FF2B5EF4-FFF2-40B4-BE49-F238E27FC236}">
                <a16:creationId xmlns:a16="http://schemas.microsoft.com/office/drawing/2014/main" xmlns="" id="{5FC49CE7-425F-784C-9C4D-932DB6BC3B41}"/>
              </a:ext>
            </a:extLst>
          </p:cNvPr>
          <p:cNvSpPr/>
          <p:nvPr/>
        </p:nvSpPr>
        <p:spPr>
          <a:xfrm>
            <a:off x="1248446" y="5255896"/>
            <a:ext cx="1452562" cy="2304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target</a:t>
            </a:r>
          </a:p>
        </p:txBody>
      </p:sp>
      <p:sp>
        <p:nvSpPr>
          <p:cNvPr id="46" name="Rechteck 211">
            <a:extLst>
              <a:ext uri="{FF2B5EF4-FFF2-40B4-BE49-F238E27FC236}">
                <a16:creationId xmlns:a16="http://schemas.microsoft.com/office/drawing/2014/main" xmlns="" id="{03B31712-CF73-8645-BF17-CF0F485F218D}"/>
              </a:ext>
            </a:extLst>
          </p:cNvPr>
          <p:cNvSpPr/>
          <p:nvPr/>
        </p:nvSpPr>
        <p:spPr>
          <a:xfrm>
            <a:off x="3811178" y="5249846"/>
            <a:ext cx="1452562" cy="2304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target</a:t>
            </a:r>
          </a:p>
        </p:txBody>
      </p:sp>
      <p:sp>
        <p:nvSpPr>
          <p:cNvPr id="47" name="Textfeld 212">
            <a:extLst>
              <a:ext uri="{FF2B5EF4-FFF2-40B4-BE49-F238E27FC236}">
                <a16:creationId xmlns:a16="http://schemas.microsoft.com/office/drawing/2014/main" xmlns="" id="{7AC14269-1870-E544-9962-63D2C81D9ED9}"/>
              </a:ext>
            </a:extLst>
          </p:cNvPr>
          <p:cNvSpPr txBox="1"/>
          <p:nvPr/>
        </p:nvSpPr>
        <p:spPr>
          <a:xfrm>
            <a:off x="3035077" y="3624398"/>
            <a:ext cx="84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</a:p>
        </p:txBody>
      </p:sp>
      <p:sp>
        <p:nvSpPr>
          <p:cNvPr id="48" name="Textfeld 213">
            <a:extLst>
              <a:ext uri="{FF2B5EF4-FFF2-40B4-BE49-F238E27FC236}">
                <a16:creationId xmlns:a16="http://schemas.microsoft.com/office/drawing/2014/main" xmlns="" id="{DA1CA240-4BF3-7647-BAC8-D6459E538763}"/>
              </a:ext>
            </a:extLst>
          </p:cNvPr>
          <p:cNvSpPr txBox="1"/>
          <p:nvPr/>
        </p:nvSpPr>
        <p:spPr>
          <a:xfrm>
            <a:off x="2705654" y="5080528"/>
            <a:ext cx="107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private flux region</a:t>
            </a:r>
          </a:p>
        </p:txBody>
      </p:sp>
      <p:cxnSp>
        <p:nvCxnSpPr>
          <p:cNvPr id="49" name="Gerade Verbindung mit Pfeil 214">
            <a:extLst>
              <a:ext uri="{FF2B5EF4-FFF2-40B4-BE49-F238E27FC236}">
                <a16:creationId xmlns:a16="http://schemas.microsoft.com/office/drawing/2014/main" xmlns="" id="{40F33675-0D91-E246-8AD8-8F5030771769}"/>
              </a:ext>
            </a:extLst>
          </p:cNvPr>
          <p:cNvCxnSpPr/>
          <p:nvPr/>
        </p:nvCxnSpPr>
        <p:spPr>
          <a:xfrm>
            <a:off x="4633964" y="3170722"/>
            <a:ext cx="547688" cy="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215">
            <a:extLst>
              <a:ext uri="{FF2B5EF4-FFF2-40B4-BE49-F238E27FC236}">
                <a16:creationId xmlns:a16="http://schemas.microsoft.com/office/drawing/2014/main" xmlns="" id="{08E40A23-5A38-6740-9DDB-D7367B524D3A}"/>
              </a:ext>
            </a:extLst>
          </p:cNvPr>
          <p:cNvSpPr txBox="1"/>
          <p:nvPr/>
        </p:nvSpPr>
        <p:spPr>
          <a:xfrm>
            <a:off x="4973960" y="3166176"/>
            <a:ext cx="36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i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Gerade Verbindung mit Pfeil 216">
            <a:extLst>
              <a:ext uri="{FF2B5EF4-FFF2-40B4-BE49-F238E27FC236}">
                <a16:creationId xmlns:a16="http://schemas.microsoft.com/office/drawing/2014/main" xmlns="" id="{5224B4AD-998B-F04E-B52F-33CEEF7495F3}"/>
              </a:ext>
            </a:extLst>
          </p:cNvPr>
          <p:cNvCxnSpPr/>
          <p:nvPr/>
        </p:nvCxnSpPr>
        <p:spPr>
          <a:xfrm flipH="1">
            <a:off x="1355268" y="3200431"/>
            <a:ext cx="547688" cy="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217">
            <a:extLst>
              <a:ext uri="{FF2B5EF4-FFF2-40B4-BE49-F238E27FC236}">
                <a16:creationId xmlns:a16="http://schemas.microsoft.com/office/drawing/2014/main" xmlns="" id="{6E06F1B1-4027-EE49-ADCF-5E189F1BB2C5}"/>
              </a:ext>
            </a:extLst>
          </p:cNvPr>
          <p:cNvSpPr txBox="1"/>
          <p:nvPr/>
        </p:nvSpPr>
        <p:spPr>
          <a:xfrm>
            <a:off x="2118708" y="4629622"/>
            <a:ext cx="355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i="1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Gerade Verbindung mit Pfeil 218">
            <a:extLst>
              <a:ext uri="{FF2B5EF4-FFF2-40B4-BE49-F238E27FC236}">
                <a16:creationId xmlns:a16="http://schemas.microsoft.com/office/drawing/2014/main" xmlns="" id="{96A36E7B-A317-6546-AAEE-6C5CA8BCF5EC}"/>
              </a:ext>
            </a:extLst>
          </p:cNvPr>
          <p:cNvCxnSpPr/>
          <p:nvPr/>
        </p:nvCxnSpPr>
        <p:spPr>
          <a:xfrm>
            <a:off x="3722278" y="4742346"/>
            <a:ext cx="547688" cy="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219">
            <a:extLst>
              <a:ext uri="{FF2B5EF4-FFF2-40B4-BE49-F238E27FC236}">
                <a16:creationId xmlns:a16="http://schemas.microsoft.com/office/drawing/2014/main" xmlns="" id="{8ED36BE1-41CF-BA4A-A8B0-AF97CB530073}"/>
              </a:ext>
            </a:extLst>
          </p:cNvPr>
          <p:cNvCxnSpPr/>
          <p:nvPr/>
        </p:nvCxnSpPr>
        <p:spPr>
          <a:xfrm flipH="1">
            <a:off x="2371774" y="4742346"/>
            <a:ext cx="547688" cy="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220">
            <a:extLst>
              <a:ext uri="{FF2B5EF4-FFF2-40B4-BE49-F238E27FC236}">
                <a16:creationId xmlns:a16="http://schemas.microsoft.com/office/drawing/2014/main" xmlns="" id="{8F19AB0E-4391-9440-90D7-7F0F924C84D7}"/>
              </a:ext>
            </a:extLst>
          </p:cNvPr>
          <p:cNvCxnSpPr/>
          <p:nvPr/>
        </p:nvCxnSpPr>
        <p:spPr>
          <a:xfrm>
            <a:off x="3304178" y="4845332"/>
            <a:ext cx="0" cy="294492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ihandform 221">
            <a:extLst>
              <a:ext uri="{FF2B5EF4-FFF2-40B4-BE49-F238E27FC236}">
                <a16:creationId xmlns:a16="http://schemas.microsoft.com/office/drawing/2014/main" xmlns="" id="{79DDDAF0-38F9-4D41-8FCA-C70D773FD4EF}"/>
              </a:ext>
            </a:extLst>
          </p:cNvPr>
          <p:cNvSpPr/>
          <p:nvPr/>
        </p:nvSpPr>
        <p:spPr>
          <a:xfrm>
            <a:off x="4635964" y="2575410"/>
            <a:ext cx="195451" cy="1195388"/>
          </a:xfrm>
          <a:custGeom>
            <a:avLst/>
            <a:gdLst>
              <a:gd name="connsiteX0" fmla="*/ 0 w 195451"/>
              <a:gd name="connsiteY0" fmla="*/ 0 h 1195388"/>
              <a:gd name="connsiteX1" fmla="*/ 195262 w 195451"/>
              <a:gd name="connsiteY1" fmla="*/ 600075 h 1195388"/>
              <a:gd name="connsiteX2" fmla="*/ 28575 w 195451"/>
              <a:gd name="connsiteY2" fmla="*/ 1195388 h 11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451" h="1195388">
                <a:moveTo>
                  <a:pt x="0" y="0"/>
                </a:moveTo>
                <a:cubicBezTo>
                  <a:pt x="95250" y="200422"/>
                  <a:pt x="190500" y="400844"/>
                  <a:pt x="195262" y="600075"/>
                </a:cubicBezTo>
                <a:cubicBezTo>
                  <a:pt x="200024" y="799306"/>
                  <a:pt x="114299" y="997347"/>
                  <a:pt x="28575" y="1195388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stealth" w="med" len="lg"/>
            <a:tailEnd type="non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ihandform 222">
            <a:extLst>
              <a:ext uri="{FF2B5EF4-FFF2-40B4-BE49-F238E27FC236}">
                <a16:creationId xmlns:a16="http://schemas.microsoft.com/office/drawing/2014/main" xmlns="" id="{E2A9C075-8E92-D445-A20D-24F4E774C2F8}"/>
              </a:ext>
            </a:extLst>
          </p:cNvPr>
          <p:cNvSpPr/>
          <p:nvPr/>
        </p:nvSpPr>
        <p:spPr>
          <a:xfrm flipH="1">
            <a:off x="1662453" y="2602737"/>
            <a:ext cx="195451" cy="1195388"/>
          </a:xfrm>
          <a:custGeom>
            <a:avLst/>
            <a:gdLst>
              <a:gd name="connsiteX0" fmla="*/ 0 w 195451"/>
              <a:gd name="connsiteY0" fmla="*/ 0 h 1195388"/>
              <a:gd name="connsiteX1" fmla="*/ 195262 w 195451"/>
              <a:gd name="connsiteY1" fmla="*/ 600075 h 1195388"/>
              <a:gd name="connsiteX2" fmla="*/ 28575 w 195451"/>
              <a:gd name="connsiteY2" fmla="*/ 1195388 h 11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451" h="1195388">
                <a:moveTo>
                  <a:pt x="0" y="0"/>
                </a:moveTo>
                <a:cubicBezTo>
                  <a:pt x="95250" y="200422"/>
                  <a:pt x="190500" y="400844"/>
                  <a:pt x="195262" y="600075"/>
                </a:cubicBezTo>
                <a:cubicBezTo>
                  <a:pt x="200024" y="799306"/>
                  <a:pt x="114299" y="997347"/>
                  <a:pt x="28575" y="1195388"/>
                </a:cubicBezTo>
              </a:path>
            </a:pathLst>
          </a:custGeom>
          <a:noFill/>
          <a:ln w="25400">
            <a:solidFill>
              <a:srgbClr val="0000CC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ihandform 223">
            <a:extLst>
              <a:ext uri="{FF2B5EF4-FFF2-40B4-BE49-F238E27FC236}">
                <a16:creationId xmlns:a16="http://schemas.microsoft.com/office/drawing/2014/main" xmlns="" id="{41333710-9329-4045-9B2A-F95B83AE27C4}"/>
              </a:ext>
            </a:extLst>
          </p:cNvPr>
          <p:cNvSpPr/>
          <p:nvPr/>
        </p:nvSpPr>
        <p:spPr>
          <a:xfrm>
            <a:off x="3878707" y="4437546"/>
            <a:ext cx="395308" cy="561975"/>
          </a:xfrm>
          <a:custGeom>
            <a:avLst/>
            <a:gdLst>
              <a:gd name="connsiteX0" fmla="*/ 395308 w 395308"/>
              <a:gd name="connsiteY0" fmla="*/ 0 h 561975"/>
              <a:gd name="connsiteX1" fmla="*/ 21 w 395308"/>
              <a:gd name="connsiteY1" fmla="*/ 300038 h 561975"/>
              <a:gd name="connsiteX2" fmla="*/ 381021 w 395308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308" h="561975">
                <a:moveTo>
                  <a:pt x="395308" y="0"/>
                </a:moveTo>
                <a:cubicBezTo>
                  <a:pt x="198855" y="103188"/>
                  <a:pt x="2402" y="206376"/>
                  <a:pt x="21" y="300038"/>
                </a:cubicBezTo>
                <a:cubicBezTo>
                  <a:pt x="-2360" y="393700"/>
                  <a:pt x="189330" y="477837"/>
                  <a:pt x="381021" y="561975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stealth" w="med" len="lg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ihandform 224">
            <a:extLst>
              <a:ext uri="{FF2B5EF4-FFF2-40B4-BE49-F238E27FC236}">
                <a16:creationId xmlns:a16="http://schemas.microsoft.com/office/drawing/2014/main" xmlns="" id="{90836916-9378-6141-8314-63B890D8B63A}"/>
              </a:ext>
            </a:extLst>
          </p:cNvPr>
          <p:cNvSpPr/>
          <p:nvPr/>
        </p:nvSpPr>
        <p:spPr>
          <a:xfrm flipH="1">
            <a:off x="2404900" y="4451835"/>
            <a:ext cx="395308" cy="561975"/>
          </a:xfrm>
          <a:custGeom>
            <a:avLst/>
            <a:gdLst>
              <a:gd name="connsiteX0" fmla="*/ 395308 w 395308"/>
              <a:gd name="connsiteY0" fmla="*/ 0 h 561975"/>
              <a:gd name="connsiteX1" fmla="*/ 21 w 395308"/>
              <a:gd name="connsiteY1" fmla="*/ 300038 h 561975"/>
              <a:gd name="connsiteX2" fmla="*/ 381021 w 395308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308" h="561975">
                <a:moveTo>
                  <a:pt x="395308" y="0"/>
                </a:moveTo>
                <a:cubicBezTo>
                  <a:pt x="198855" y="103188"/>
                  <a:pt x="2402" y="206376"/>
                  <a:pt x="21" y="300038"/>
                </a:cubicBezTo>
                <a:cubicBezTo>
                  <a:pt x="-2360" y="393700"/>
                  <a:pt x="189330" y="477837"/>
                  <a:pt x="381021" y="561975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none" w="med" len="lg"/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ihandform 225">
            <a:extLst>
              <a:ext uri="{FF2B5EF4-FFF2-40B4-BE49-F238E27FC236}">
                <a16:creationId xmlns:a16="http://schemas.microsoft.com/office/drawing/2014/main" xmlns="" id="{6C951094-4BCA-2749-97F9-7098AD429BC7}"/>
              </a:ext>
            </a:extLst>
          </p:cNvPr>
          <p:cNvSpPr/>
          <p:nvPr/>
        </p:nvSpPr>
        <p:spPr>
          <a:xfrm>
            <a:off x="2816690" y="4932837"/>
            <a:ext cx="985838" cy="176218"/>
          </a:xfrm>
          <a:custGeom>
            <a:avLst/>
            <a:gdLst>
              <a:gd name="connsiteX0" fmla="*/ 985838 w 985838"/>
              <a:gd name="connsiteY0" fmla="*/ 176218 h 176218"/>
              <a:gd name="connsiteX1" fmla="*/ 490538 w 985838"/>
              <a:gd name="connsiteY1" fmla="*/ 5 h 176218"/>
              <a:gd name="connsiteX2" fmla="*/ 0 w 985838"/>
              <a:gd name="connsiteY2" fmla="*/ 171455 h 17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5838" h="176218">
                <a:moveTo>
                  <a:pt x="985838" y="176218"/>
                </a:moveTo>
                <a:cubicBezTo>
                  <a:pt x="820341" y="88508"/>
                  <a:pt x="654844" y="799"/>
                  <a:pt x="490538" y="5"/>
                </a:cubicBezTo>
                <a:cubicBezTo>
                  <a:pt x="326232" y="-789"/>
                  <a:pt x="163116" y="85333"/>
                  <a:pt x="0" y="171455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stealth" w="med" len="lg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feld 226">
            <a:extLst>
              <a:ext uri="{FF2B5EF4-FFF2-40B4-BE49-F238E27FC236}">
                <a16:creationId xmlns:a16="http://schemas.microsoft.com/office/drawing/2014/main" xmlns="" id="{0AFB5831-68C0-3F4B-B244-B698EB89E5E5}"/>
              </a:ext>
            </a:extLst>
          </p:cNvPr>
          <p:cNvSpPr txBox="1"/>
          <p:nvPr/>
        </p:nvSpPr>
        <p:spPr>
          <a:xfrm>
            <a:off x="4651155" y="2424014"/>
            <a:ext cx="36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sz="1400" b="1" i="1" baseline="-25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400" b="1" i="1" baseline="-25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feld 227">
            <a:extLst>
              <a:ext uri="{FF2B5EF4-FFF2-40B4-BE49-F238E27FC236}">
                <a16:creationId xmlns:a16="http://schemas.microsoft.com/office/drawing/2014/main" xmlns="" id="{4E526E6A-8214-5D47-863B-0275EE0C0012}"/>
              </a:ext>
            </a:extLst>
          </p:cNvPr>
          <p:cNvSpPr txBox="1"/>
          <p:nvPr/>
        </p:nvSpPr>
        <p:spPr>
          <a:xfrm>
            <a:off x="2156526" y="4900483"/>
            <a:ext cx="37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sz="1400" b="1" i="1" baseline="-25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400" b="1" i="1" baseline="-250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feld 228">
            <a:extLst>
              <a:ext uri="{FF2B5EF4-FFF2-40B4-BE49-F238E27FC236}">
                <a16:creationId xmlns:a16="http://schemas.microsoft.com/office/drawing/2014/main" xmlns="" id="{1619820D-2CF3-9247-BB93-9E1750C19A84}"/>
              </a:ext>
            </a:extLst>
          </p:cNvPr>
          <p:cNvSpPr txBox="1"/>
          <p:nvPr/>
        </p:nvSpPr>
        <p:spPr>
          <a:xfrm>
            <a:off x="3259339" y="3137330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400" b="1" i="1" baseline="-2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feld 229">
            <a:extLst>
              <a:ext uri="{FF2B5EF4-FFF2-40B4-BE49-F238E27FC236}">
                <a16:creationId xmlns:a16="http://schemas.microsoft.com/office/drawing/2014/main" xmlns="" id="{F810A674-E913-7E4E-9C4B-592DC294CE12}"/>
              </a:ext>
            </a:extLst>
          </p:cNvPr>
          <p:cNvSpPr txBox="1"/>
          <p:nvPr/>
        </p:nvSpPr>
        <p:spPr>
          <a:xfrm>
            <a:off x="3104749" y="2958039"/>
            <a:ext cx="32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en-US" baseline="-2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Ellipse 230">
            <a:extLst>
              <a:ext uri="{FF2B5EF4-FFF2-40B4-BE49-F238E27FC236}">
                <a16:creationId xmlns:a16="http://schemas.microsoft.com/office/drawing/2014/main" xmlns="" id="{CE705A31-D80B-654A-95CB-45A72E2085E4}"/>
              </a:ext>
            </a:extLst>
          </p:cNvPr>
          <p:cNvSpPr/>
          <p:nvPr/>
        </p:nvSpPr>
        <p:spPr>
          <a:xfrm>
            <a:off x="3173878" y="3053800"/>
            <a:ext cx="174855" cy="17485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feld 231">
            <a:extLst>
              <a:ext uri="{FF2B5EF4-FFF2-40B4-BE49-F238E27FC236}">
                <a16:creationId xmlns:a16="http://schemas.microsoft.com/office/drawing/2014/main" xmlns="" id="{DB54E42F-80F4-7143-9954-F83C17663D99}"/>
              </a:ext>
            </a:extLst>
          </p:cNvPr>
          <p:cNvSpPr txBox="1"/>
          <p:nvPr/>
        </p:nvSpPr>
        <p:spPr>
          <a:xfrm>
            <a:off x="4338022" y="4126945"/>
            <a:ext cx="84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scrape-off layer</a:t>
            </a:r>
          </a:p>
        </p:txBody>
      </p:sp>
      <p:cxnSp>
        <p:nvCxnSpPr>
          <p:cNvPr id="67" name="Gerade Verbindung mit Pfeil 232">
            <a:extLst>
              <a:ext uri="{FF2B5EF4-FFF2-40B4-BE49-F238E27FC236}">
                <a16:creationId xmlns:a16="http://schemas.microsoft.com/office/drawing/2014/main" xmlns="" id="{C1B24D6C-E5FD-E742-B373-900B8A1EA8AA}"/>
              </a:ext>
            </a:extLst>
          </p:cNvPr>
          <p:cNvCxnSpPr/>
          <p:nvPr/>
        </p:nvCxnSpPr>
        <p:spPr>
          <a:xfrm flipV="1">
            <a:off x="1355268" y="3895943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233">
            <a:extLst>
              <a:ext uri="{FF2B5EF4-FFF2-40B4-BE49-F238E27FC236}">
                <a16:creationId xmlns:a16="http://schemas.microsoft.com/office/drawing/2014/main" xmlns="" id="{A7506021-CFF6-EB42-8C57-467120679D12}"/>
              </a:ext>
            </a:extLst>
          </p:cNvPr>
          <p:cNvCxnSpPr/>
          <p:nvPr/>
        </p:nvCxnSpPr>
        <p:spPr>
          <a:xfrm rot="5400000" flipV="1">
            <a:off x="1702381" y="4254279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234">
            <a:extLst>
              <a:ext uri="{FF2B5EF4-FFF2-40B4-BE49-F238E27FC236}">
                <a16:creationId xmlns:a16="http://schemas.microsoft.com/office/drawing/2014/main" xmlns="" id="{6C8633B2-76C0-2C48-AE77-F7C71F4FF1BB}"/>
              </a:ext>
            </a:extLst>
          </p:cNvPr>
          <p:cNvSpPr txBox="1"/>
          <p:nvPr/>
        </p:nvSpPr>
        <p:spPr>
          <a:xfrm>
            <a:off x="1342426" y="3876203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b="1" i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feld 235">
            <a:extLst>
              <a:ext uri="{FF2B5EF4-FFF2-40B4-BE49-F238E27FC236}">
                <a16:creationId xmlns:a16="http://schemas.microsoft.com/office/drawing/2014/main" xmlns="" id="{FC582D37-B960-E84B-8AFD-DB1A2F68AAD4}"/>
              </a:ext>
            </a:extLst>
          </p:cNvPr>
          <p:cNvSpPr txBox="1"/>
          <p:nvPr/>
        </p:nvSpPr>
        <p:spPr>
          <a:xfrm>
            <a:off x="1647226" y="4511203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Gerade Verbindung mit Pfeil 236">
            <a:extLst>
              <a:ext uri="{FF2B5EF4-FFF2-40B4-BE49-F238E27FC236}">
                <a16:creationId xmlns:a16="http://schemas.microsoft.com/office/drawing/2014/main" xmlns="" id="{2FA62BC3-B292-C340-B233-25CD0D643BBD}"/>
              </a:ext>
            </a:extLst>
          </p:cNvPr>
          <p:cNvCxnSpPr/>
          <p:nvPr/>
        </p:nvCxnSpPr>
        <p:spPr>
          <a:xfrm flipV="1">
            <a:off x="6085567" y="2232243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237">
            <a:extLst>
              <a:ext uri="{FF2B5EF4-FFF2-40B4-BE49-F238E27FC236}">
                <a16:creationId xmlns:a16="http://schemas.microsoft.com/office/drawing/2014/main" xmlns="" id="{47FB7E3D-C588-C747-A444-6C670DEBDEAB}"/>
              </a:ext>
            </a:extLst>
          </p:cNvPr>
          <p:cNvCxnSpPr/>
          <p:nvPr/>
        </p:nvCxnSpPr>
        <p:spPr>
          <a:xfrm rot="5400000" flipV="1">
            <a:off x="6432680" y="2590579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238">
            <a:extLst>
              <a:ext uri="{FF2B5EF4-FFF2-40B4-BE49-F238E27FC236}">
                <a16:creationId xmlns:a16="http://schemas.microsoft.com/office/drawing/2014/main" xmlns="" id="{2D3AF773-E5F4-0540-9B8D-D005E2ACBECA}"/>
              </a:ext>
            </a:extLst>
          </p:cNvPr>
          <p:cNvSpPr txBox="1"/>
          <p:nvPr/>
        </p:nvSpPr>
        <p:spPr>
          <a:xfrm>
            <a:off x="6072725" y="2212503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feld 239">
            <a:extLst>
              <a:ext uri="{FF2B5EF4-FFF2-40B4-BE49-F238E27FC236}">
                <a16:creationId xmlns:a16="http://schemas.microsoft.com/office/drawing/2014/main" xmlns="" id="{95FFA65F-2313-7945-A5B9-2160B0FC9A60}"/>
              </a:ext>
            </a:extLst>
          </p:cNvPr>
          <p:cNvSpPr txBox="1"/>
          <p:nvPr/>
        </p:nvSpPr>
        <p:spPr>
          <a:xfrm>
            <a:off x="6377525" y="2847503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Gerade Verbindung mit Pfeil 240">
            <a:extLst>
              <a:ext uri="{FF2B5EF4-FFF2-40B4-BE49-F238E27FC236}">
                <a16:creationId xmlns:a16="http://schemas.microsoft.com/office/drawing/2014/main" xmlns="" id="{C5EFFD32-7507-8F4D-A161-ED6D1E397E83}"/>
              </a:ext>
            </a:extLst>
          </p:cNvPr>
          <p:cNvCxnSpPr/>
          <p:nvPr/>
        </p:nvCxnSpPr>
        <p:spPr>
          <a:xfrm flipV="1">
            <a:off x="6085666" y="4286336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241">
            <a:extLst>
              <a:ext uri="{FF2B5EF4-FFF2-40B4-BE49-F238E27FC236}">
                <a16:creationId xmlns:a16="http://schemas.microsoft.com/office/drawing/2014/main" xmlns="" id="{9D83A780-EA60-784E-B797-FF54F7CF387A}"/>
              </a:ext>
            </a:extLst>
          </p:cNvPr>
          <p:cNvCxnSpPr/>
          <p:nvPr/>
        </p:nvCxnSpPr>
        <p:spPr>
          <a:xfrm rot="5400000" flipV="1">
            <a:off x="6432779" y="4644672"/>
            <a:ext cx="0" cy="5776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242">
            <a:extLst>
              <a:ext uri="{FF2B5EF4-FFF2-40B4-BE49-F238E27FC236}">
                <a16:creationId xmlns:a16="http://schemas.microsoft.com/office/drawing/2014/main" xmlns="" id="{CB868ED3-82EF-5042-B3BF-63F36929EDFD}"/>
              </a:ext>
            </a:extLst>
          </p:cNvPr>
          <p:cNvSpPr txBox="1"/>
          <p:nvPr/>
        </p:nvSpPr>
        <p:spPr>
          <a:xfrm>
            <a:off x="6072824" y="4266596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b="1" i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feld 243">
            <a:extLst>
              <a:ext uri="{FF2B5EF4-FFF2-40B4-BE49-F238E27FC236}">
                <a16:creationId xmlns:a16="http://schemas.microsoft.com/office/drawing/2014/main" xmlns="" id="{6EBB3B70-83AE-384F-8673-363138879A53}"/>
              </a:ext>
            </a:extLst>
          </p:cNvPr>
          <p:cNvSpPr txBox="1"/>
          <p:nvPr/>
        </p:nvSpPr>
        <p:spPr>
          <a:xfrm>
            <a:off x="6377624" y="4901596"/>
            <a:ext cx="32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400" b="1" i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feld 77">
            <a:extLst>
              <a:ext uri="{FF2B5EF4-FFF2-40B4-BE49-F238E27FC236}">
                <a16:creationId xmlns:a16="http://schemas.microsoft.com/office/drawing/2014/main" xmlns="" id="{3B73AA4D-3FAF-7B47-9A5D-3304FE3CFCC9}"/>
              </a:ext>
            </a:extLst>
          </p:cNvPr>
          <p:cNvSpPr txBox="1"/>
          <p:nvPr/>
        </p:nvSpPr>
        <p:spPr>
          <a:xfrm>
            <a:off x="1481170" y="4152974"/>
            <a:ext cx="993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z-Cyrl-AZ" sz="1400" b="1" i="1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az-Cyrl-AZ" sz="1400" b="1" i="1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az-Cyrl-AZ" sz="1400" b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400" b="1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feld 78">
            <a:extLst>
              <a:ext uri="{FF2B5EF4-FFF2-40B4-BE49-F238E27FC236}">
                <a16:creationId xmlns:a16="http://schemas.microsoft.com/office/drawing/2014/main" xmlns="" id="{6C4A032A-7379-004A-8377-9772CDB94F5C}"/>
              </a:ext>
            </a:extLst>
          </p:cNvPr>
          <p:cNvSpPr txBox="1"/>
          <p:nvPr/>
        </p:nvSpPr>
        <p:spPr>
          <a:xfrm>
            <a:off x="6169037" y="2498726"/>
            <a:ext cx="993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z-Cyrl-AZ" sz="1400" b="1" i="1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az-Cyrl-AZ" sz="1400" b="1" i="1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az-Cyrl-AZ" sz="1400" b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400" b="1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feld 79">
            <a:extLst>
              <a:ext uri="{FF2B5EF4-FFF2-40B4-BE49-F238E27FC236}">
                <a16:creationId xmlns:a16="http://schemas.microsoft.com/office/drawing/2014/main" xmlns="" id="{B99E900D-42C0-344C-851E-47D26C4DE47B}"/>
              </a:ext>
            </a:extLst>
          </p:cNvPr>
          <p:cNvSpPr txBox="1"/>
          <p:nvPr/>
        </p:nvSpPr>
        <p:spPr>
          <a:xfrm>
            <a:off x="6169896" y="4531701"/>
            <a:ext cx="993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z-Cyrl-AZ" sz="1400" b="1" i="1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az-Cyrl-AZ" sz="1400" b="1" i="1">
                <a:latin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az-Cyrl-AZ" sz="1400" b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400" b="1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Gerader Verbinder 281">
            <a:extLst>
              <a:ext uri="{FF2B5EF4-FFF2-40B4-BE49-F238E27FC236}">
                <a16:creationId xmlns:a16="http://schemas.microsoft.com/office/drawing/2014/main" xmlns="" id="{4E5B2E35-3F16-3544-8ECE-9678072CDD21}"/>
              </a:ext>
            </a:extLst>
          </p:cNvPr>
          <p:cNvCxnSpPr>
            <a:stCxn id="42" idx="1"/>
            <a:endCxn id="42" idx="3"/>
          </p:cNvCxnSpPr>
          <p:nvPr/>
        </p:nvCxnSpPr>
        <p:spPr>
          <a:xfrm>
            <a:off x="6301132" y="3642561"/>
            <a:ext cx="4536575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ihandform 259">
            <a:extLst>
              <a:ext uri="{FF2B5EF4-FFF2-40B4-BE49-F238E27FC236}">
                <a16:creationId xmlns:a16="http://schemas.microsoft.com/office/drawing/2014/main" xmlns="" id="{0D143ABB-7F7C-6443-AD92-7E82BCFE40A1}"/>
              </a:ext>
            </a:extLst>
          </p:cNvPr>
          <p:cNvSpPr/>
          <p:nvPr/>
        </p:nvSpPr>
        <p:spPr>
          <a:xfrm>
            <a:off x="9686715" y="2386984"/>
            <a:ext cx="447675" cy="295275"/>
          </a:xfrm>
          <a:custGeom>
            <a:avLst/>
            <a:gdLst>
              <a:gd name="connsiteX0" fmla="*/ 447675 w 447675"/>
              <a:gd name="connsiteY0" fmla="*/ 295275 h 295275"/>
              <a:gd name="connsiteX1" fmla="*/ 161925 w 447675"/>
              <a:gd name="connsiteY1" fmla="*/ 190500 h 295275"/>
              <a:gd name="connsiteX2" fmla="*/ 0 w 447675"/>
              <a:gd name="connsiteY2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675" h="295275">
                <a:moveTo>
                  <a:pt x="447675" y="295275"/>
                </a:moveTo>
                <a:cubicBezTo>
                  <a:pt x="342106" y="267493"/>
                  <a:pt x="236537" y="239712"/>
                  <a:pt x="161925" y="190500"/>
                </a:cubicBezTo>
                <a:cubicBezTo>
                  <a:pt x="87313" y="141288"/>
                  <a:pt x="43656" y="70644"/>
                  <a:pt x="0" y="0"/>
                </a:cubicBezTo>
              </a:path>
            </a:pathLst>
          </a:custGeom>
          <a:noFill/>
          <a:ln w="25400">
            <a:solidFill>
              <a:srgbClr val="0000CC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ihandform 8">
            <a:extLst>
              <a:ext uri="{FF2B5EF4-FFF2-40B4-BE49-F238E27FC236}">
                <a16:creationId xmlns:a16="http://schemas.microsoft.com/office/drawing/2014/main" xmlns="" id="{6C78BD87-D8E1-6E47-97A1-623325067B12}"/>
              </a:ext>
            </a:extLst>
          </p:cNvPr>
          <p:cNvSpPr/>
          <p:nvPr/>
        </p:nvSpPr>
        <p:spPr>
          <a:xfrm>
            <a:off x="7289754" y="2447071"/>
            <a:ext cx="471536" cy="408010"/>
          </a:xfrm>
          <a:custGeom>
            <a:avLst/>
            <a:gdLst>
              <a:gd name="connsiteX0" fmla="*/ 471536 w 471536"/>
              <a:gd name="connsiteY0" fmla="*/ 252413 h 408010"/>
              <a:gd name="connsiteX1" fmla="*/ 209598 w 471536"/>
              <a:gd name="connsiteY1" fmla="*/ 323850 h 408010"/>
              <a:gd name="connsiteX2" fmla="*/ 42911 w 471536"/>
              <a:gd name="connsiteY2" fmla="*/ 400050 h 408010"/>
              <a:gd name="connsiteX3" fmla="*/ 48 w 471536"/>
              <a:gd name="connsiteY3" fmla="*/ 385763 h 408010"/>
              <a:gd name="connsiteX4" fmla="*/ 47673 w 471536"/>
              <a:gd name="connsiteY4" fmla="*/ 223838 h 408010"/>
              <a:gd name="connsiteX5" fmla="*/ 166736 w 471536"/>
              <a:gd name="connsiteY5" fmla="*/ 0 h 40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536" h="408010">
                <a:moveTo>
                  <a:pt x="471536" y="252413"/>
                </a:moveTo>
                <a:cubicBezTo>
                  <a:pt x="376285" y="275828"/>
                  <a:pt x="281035" y="299244"/>
                  <a:pt x="209598" y="323850"/>
                </a:cubicBezTo>
                <a:cubicBezTo>
                  <a:pt x="138161" y="348456"/>
                  <a:pt x="77836" y="389731"/>
                  <a:pt x="42911" y="400050"/>
                </a:cubicBezTo>
                <a:cubicBezTo>
                  <a:pt x="7986" y="410369"/>
                  <a:pt x="-746" y="415132"/>
                  <a:pt x="48" y="385763"/>
                </a:cubicBezTo>
                <a:cubicBezTo>
                  <a:pt x="842" y="356394"/>
                  <a:pt x="19892" y="288132"/>
                  <a:pt x="47673" y="223838"/>
                </a:cubicBezTo>
                <a:cubicBezTo>
                  <a:pt x="75454" y="159544"/>
                  <a:pt x="121095" y="79772"/>
                  <a:pt x="166736" y="0"/>
                </a:cubicBezTo>
              </a:path>
            </a:pathLst>
          </a:custGeom>
          <a:noFill/>
          <a:ln w="25400">
            <a:solidFill>
              <a:srgbClr val="0000CC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ihandform 11">
            <a:extLst>
              <a:ext uri="{FF2B5EF4-FFF2-40B4-BE49-F238E27FC236}">
                <a16:creationId xmlns:a16="http://schemas.microsoft.com/office/drawing/2014/main" xmlns="" id="{7C735F0D-FC73-4D4A-B9A7-F38BC2491622}"/>
              </a:ext>
            </a:extLst>
          </p:cNvPr>
          <p:cNvSpPr/>
          <p:nvPr/>
        </p:nvSpPr>
        <p:spPr>
          <a:xfrm>
            <a:off x="6923087" y="2756634"/>
            <a:ext cx="228600" cy="319088"/>
          </a:xfrm>
          <a:custGeom>
            <a:avLst/>
            <a:gdLst>
              <a:gd name="connsiteX0" fmla="*/ 228600 w 228600"/>
              <a:gd name="connsiteY0" fmla="*/ 0 h 319088"/>
              <a:gd name="connsiteX1" fmla="*/ 142875 w 228600"/>
              <a:gd name="connsiteY1" fmla="*/ 171450 h 319088"/>
              <a:gd name="connsiteX2" fmla="*/ 0 w 228600"/>
              <a:gd name="connsiteY2" fmla="*/ 319088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319088">
                <a:moveTo>
                  <a:pt x="228600" y="0"/>
                </a:moveTo>
                <a:cubicBezTo>
                  <a:pt x="204787" y="59134"/>
                  <a:pt x="180975" y="118269"/>
                  <a:pt x="142875" y="171450"/>
                </a:cubicBezTo>
                <a:cubicBezTo>
                  <a:pt x="104775" y="224631"/>
                  <a:pt x="52387" y="271859"/>
                  <a:pt x="0" y="319088"/>
                </a:cubicBezTo>
              </a:path>
            </a:pathLst>
          </a:custGeom>
          <a:noFill/>
          <a:ln w="25400">
            <a:solidFill>
              <a:srgbClr val="0000CC"/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Gerade Verbindung mit Pfeil 103">
            <a:extLst>
              <a:ext uri="{FF2B5EF4-FFF2-40B4-BE49-F238E27FC236}">
                <a16:creationId xmlns:a16="http://schemas.microsoft.com/office/drawing/2014/main" xmlns="" id="{1287CB98-7623-CB4F-A5DA-8A605F76417B}"/>
              </a:ext>
            </a:extLst>
          </p:cNvPr>
          <p:cNvCxnSpPr/>
          <p:nvPr/>
        </p:nvCxnSpPr>
        <p:spPr>
          <a:xfrm flipH="1" flipV="1">
            <a:off x="6939926" y="2822813"/>
            <a:ext cx="172828" cy="144676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249">
            <a:extLst>
              <a:ext uri="{FF2B5EF4-FFF2-40B4-BE49-F238E27FC236}">
                <a16:creationId xmlns:a16="http://schemas.microsoft.com/office/drawing/2014/main" xmlns="" id="{52BE2AAC-6514-1949-9AF8-BA5AB381FD24}"/>
              </a:ext>
            </a:extLst>
          </p:cNvPr>
          <p:cNvCxnSpPr/>
          <p:nvPr/>
        </p:nvCxnSpPr>
        <p:spPr>
          <a:xfrm flipV="1">
            <a:off x="9792989" y="2383919"/>
            <a:ext cx="194703" cy="258761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107">
            <a:extLst>
              <a:ext uri="{FF2B5EF4-FFF2-40B4-BE49-F238E27FC236}">
                <a16:creationId xmlns:a16="http://schemas.microsoft.com/office/drawing/2014/main" xmlns="" id="{E1FE7195-2815-3748-8C6F-2E6DAEDD1EE4}"/>
              </a:ext>
            </a:extLst>
          </p:cNvPr>
          <p:cNvCxnSpPr/>
          <p:nvPr/>
        </p:nvCxnSpPr>
        <p:spPr>
          <a:xfrm flipH="1" flipV="1">
            <a:off x="7460558" y="2614441"/>
            <a:ext cx="61348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ihandform 110">
            <a:extLst>
              <a:ext uri="{FF2B5EF4-FFF2-40B4-BE49-F238E27FC236}">
                <a16:creationId xmlns:a16="http://schemas.microsoft.com/office/drawing/2014/main" xmlns="" id="{ADAFE480-4DCD-D746-9D2C-2ECD5637AB28}"/>
              </a:ext>
            </a:extLst>
          </p:cNvPr>
          <p:cNvSpPr/>
          <p:nvPr/>
        </p:nvSpPr>
        <p:spPr>
          <a:xfrm flipV="1">
            <a:off x="9696794" y="4628848"/>
            <a:ext cx="447675" cy="295275"/>
          </a:xfrm>
          <a:custGeom>
            <a:avLst/>
            <a:gdLst>
              <a:gd name="connsiteX0" fmla="*/ 447675 w 447675"/>
              <a:gd name="connsiteY0" fmla="*/ 295275 h 295275"/>
              <a:gd name="connsiteX1" fmla="*/ 161925 w 447675"/>
              <a:gd name="connsiteY1" fmla="*/ 190500 h 295275"/>
              <a:gd name="connsiteX2" fmla="*/ 0 w 447675"/>
              <a:gd name="connsiteY2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675" h="295275">
                <a:moveTo>
                  <a:pt x="447675" y="295275"/>
                </a:moveTo>
                <a:cubicBezTo>
                  <a:pt x="342106" y="267493"/>
                  <a:pt x="236537" y="239712"/>
                  <a:pt x="161925" y="190500"/>
                </a:cubicBezTo>
                <a:cubicBezTo>
                  <a:pt x="87313" y="141288"/>
                  <a:pt x="43656" y="70644"/>
                  <a:pt x="0" y="0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stealth" w="med" len="lg"/>
            <a:tailEnd type="non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ihandform 114">
            <a:extLst>
              <a:ext uri="{FF2B5EF4-FFF2-40B4-BE49-F238E27FC236}">
                <a16:creationId xmlns:a16="http://schemas.microsoft.com/office/drawing/2014/main" xmlns="" id="{015572C8-97AB-1D46-8A29-18F818F51DBA}"/>
              </a:ext>
            </a:extLst>
          </p:cNvPr>
          <p:cNvSpPr/>
          <p:nvPr/>
        </p:nvSpPr>
        <p:spPr>
          <a:xfrm flipV="1">
            <a:off x="6933166" y="4240148"/>
            <a:ext cx="228600" cy="319088"/>
          </a:xfrm>
          <a:custGeom>
            <a:avLst/>
            <a:gdLst>
              <a:gd name="connsiteX0" fmla="*/ 228600 w 228600"/>
              <a:gd name="connsiteY0" fmla="*/ 0 h 319088"/>
              <a:gd name="connsiteX1" fmla="*/ 142875 w 228600"/>
              <a:gd name="connsiteY1" fmla="*/ 171450 h 319088"/>
              <a:gd name="connsiteX2" fmla="*/ 0 w 228600"/>
              <a:gd name="connsiteY2" fmla="*/ 319088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319088">
                <a:moveTo>
                  <a:pt x="228600" y="0"/>
                </a:moveTo>
                <a:cubicBezTo>
                  <a:pt x="204787" y="59134"/>
                  <a:pt x="180975" y="118269"/>
                  <a:pt x="142875" y="171450"/>
                </a:cubicBezTo>
                <a:cubicBezTo>
                  <a:pt x="104775" y="224631"/>
                  <a:pt x="52387" y="271859"/>
                  <a:pt x="0" y="319088"/>
                </a:cubicBezTo>
              </a:path>
            </a:pathLst>
          </a:custGeom>
          <a:noFill/>
          <a:ln w="25400">
            <a:solidFill>
              <a:srgbClr val="0000CC"/>
            </a:solidFill>
            <a:headEnd type="stealth" w="med" len="lg"/>
            <a:tailEnd type="non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Gerade Verbindung mit Pfeil 115">
            <a:extLst>
              <a:ext uri="{FF2B5EF4-FFF2-40B4-BE49-F238E27FC236}">
                <a16:creationId xmlns:a16="http://schemas.microsoft.com/office/drawing/2014/main" xmlns="" id="{6B6A2274-21CA-BA45-A91D-874BF70FD304}"/>
              </a:ext>
            </a:extLst>
          </p:cNvPr>
          <p:cNvCxnSpPr/>
          <p:nvPr/>
        </p:nvCxnSpPr>
        <p:spPr>
          <a:xfrm flipH="1">
            <a:off x="6950005" y="4343618"/>
            <a:ext cx="172828" cy="144676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116">
            <a:extLst>
              <a:ext uri="{FF2B5EF4-FFF2-40B4-BE49-F238E27FC236}">
                <a16:creationId xmlns:a16="http://schemas.microsoft.com/office/drawing/2014/main" xmlns="" id="{C21D04ED-5AB2-F14E-92CA-F7DE5657D751}"/>
              </a:ext>
            </a:extLst>
          </p:cNvPr>
          <p:cNvCxnSpPr/>
          <p:nvPr/>
        </p:nvCxnSpPr>
        <p:spPr>
          <a:xfrm>
            <a:off x="9803068" y="4668427"/>
            <a:ext cx="194703" cy="258761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uppieren 18">
            <a:extLst>
              <a:ext uri="{FF2B5EF4-FFF2-40B4-BE49-F238E27FC236}">
                <a16:creationId xmlns:a16="http://schemas.microsoft.com/office/drawing/2014/main" xmlns="" id="{20259FA9-23F7-5347-88BB-7B67B377D2DB}"/>
              </a:ext>
            </a:extLst>
          </p:cNvPr>
          <p:cNvGrpSpPr/>
          <p:nvPr/>
        </p:nvGrpSpPr>
        <p:grpSpPr>
          <a:xfrm>
            <a:off x="7299833" y="4456026"/>
            <a:ext cx="471536" cy="457413"/>
            <a:chOff x="6334633" y="3023366"/>
            <a:chExt cx="471536" cy="457413"/>
          </a:xfrm>
        </p:grpSpPr>
        <p:sp>
          <p:nvSpPr>
            <p:cNvPr id="97" name="Freihandform 113">
              <a:extLst>
                <a:ext uri="{FF2B5EF4-FFF2-40B4-BE49-F238E27FC236}">
                  <a16:creationId xmlns:a16="http://schemas.microsoft.com/office/drawing/2014/main" xmlns="" id="{0CC6E8D7-A3C8-9949-98B4-8BDED58B9367}"/>
                </a:ext>
              </a:extLst>
            </p:cNvPr>
            <p:cNvSpPr/>
            <p:nvPr/>
          </p:nvSpPr>
          <p:spPr>
            <a:xfrm flipV="1">
              <a:off x="6334633" y="3023366"/>
              <a:ext cx="471536" cy="408010"/>
            </a:xfrm>
            <a:custGeom>
              <a:avLst/>
              <a:gdLst>
                <a:gd name="connsiteX0" fmla="*/ 471536 w 471536"/>
                <a:gd name="connsiteY0" fmla="*/ 252413 h 408010"/>
                <a:gd name="connsiteX1" fmla="*/ 209598 w 471536"/>
                <a:gd name="connsiteY1" fmla="*/ 323850 h 408010"/>
                <a:gd name="connsiteX2" fmla="*/ 42911 w 471536"/>
                <a:gd name="connsiteY2" fmla="*/ 400050 h 408010"/>
                <a:gd name="connsiteX3" fmla="*/ 48 w 471536"/>
                <a:gd name="connsiteY3" fmla="*/ 385763 h 408010"/>
                <a:gd name="connsiteX4" fmla="*/ 47673 w 471536"/>
                <a:gd name="connsiteY4" fmla="*/ 223838 h 408010"/>
                <a:gd name="connsiteX5" fmla="*/ 166736 w 471536"/>
                <a:gd name="connsiteY5" fmla="*/ 0 h 40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1536" h="408010">
                  <a:moveTo>
                    <a:pt x="471536" y="252413"/>
                  </a:moveTo>
                  <a:cubicBezTo>
                    <a:pt x="376285" y="275828"/>
                    <a:pt x="281035" y="299244"/>
                    <a:pt x="209598" y="323850"/>
                  </a:cubicBezTo>
                  <a:cubicBezTo>
                    <a:pt x="138161" y="348456"/>
                    <a:pt x="77836" y="389731"/>
                    <a:pt x="42911" y="400050"/>
                  </a:cubicBezTo>
                  <a:cubicBezTo>
                    <a:pt x="7986" y="410369"/>
                    <a:pt x="-746" y="415132"/>
                    <a:pt x="48" y="385763"/>
                  </a:cubicBezTo>
                  <a:cubicBezTo>
                    <a:pt x="842" y="356394"/>
                    <a:pt x="19892" y="288132"/>
                    <a:pt x="47673" y="223838"/>
                  </a:cubicBezTo>
                  <a:cubicBezTo>
                    <a:pt x="75454" y="159544"/>
                    <a:pt x="121095" y="79772"/>
                    <a:pt x="166736" y="0"/>
                  </a:cubicBezTo>
                </a:path>
              </a:pathLst>
            </a:custGeom>
            <a:noFill/>
            <a:ln w="25400">
              <a:solidFill>
                <a:srgbClr val="0000CC">
                  <a:alpha val="89000"/>
                </a:srgbClr>
              </a:solidFill>
              <a:headEnd type="stealth" w="med" len="lg"/>
              <a:tailEnd type="non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hteck 17">
              <a:extLst>
                <a:ext uri="{FF2B5EF4-FFF2-40B4-BE49-F238E27FC236}">
                  <a16:creationId xmlns:a16="http://schemas.microsoft.com/office/drawing/2014/main" xmlns="" id="{D85D7E9D-E8E3-EF4A-A78B-0BB3B271B457}"/>
                </a:ext>
              </a:extLst>
            </p:cNvPr>
            <p:cNvSpPr/>
            <p:nvPr/>
          </p:nvSpPr>
          <p:spPr>
            <a:xfrm rot="-1500000">
              <a:off x="6398420" y="3125790"/>
              <a:ext cx="74980" cy="354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feld 128">
            <a:extLst>
              <a:ext uri="{FF2B5EF4-FFF2-40B4-BE49-F238E27FC236}">
                <a16:creationId xmlns:a16="http://schemas.microsoft.com/office/drawing/2014/main" xmlns="" id="{20916FBF-15A5-8341-A6A1-E4ADF2A50062}"/>
              </a:ext>
            </a:extLst>
          </p:cNvPr>
          <p:cNvSpPr txBox="1"/>
          <p:nvPr/>
        </p:nvSpPr>
        <p:spPr>
          <a:xfrm rot="1244352" flipH="1">
            <a:off x="7312790" y="4794489"/>
            <a:ext cx="106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shadow</a:t>
            </a:r>
          </a:p>
        </p:txBody>
      </p:sp>
      <p:cxnSp>
        <p:nvCxnSpPr>
          <p:cNvPr id="100" name="Gerader Verbinder 136">
            <a:extLst>
              <a:ext uri="{FF2B5EF4-FFF2-40B4-BE49-F238E27FC236}">
                <a16:creationId xmlns:a16="http://schemas.microsoft.com/office/drawing/2014/main" xmlns="" id="{84BA8832-7297-BD47-9DEC-E59F72D3C220}"/>
              </a:ext>
            </a:extLst>
          </p:cNvPr>
          <p:cNvCxnSpPr/>
          <p:nvPr/>
        </p:nvCxnSpPr>
        <p:spPr>
          <a:xfrm>
            <a:off x="7315202" y="4658271"/>
            <a:ext cx="1433238" cy="54292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hteck 142">
            <a:extLst>
              <a:ext uri="{FF2B5EF4-FFF2-40B4-BE49-F238E27FC236}">
                <a16:creationId xmlns:a16="http://schemas.microsoft.com/office/drawing/2014/main" xmlns="" id="{47D5FAB7-016D-B74E-8CBA-1F1BAECD42ED}"/>
              </a:ext>
            </a:extLst>
          </p:cNvPr>
          <p:cNvSpPr/>
          <p:nvPr/>
        </p:nvSpPr>
        <p:spPr>
          <a:xfrm rot="11100000" flipH="1" flipV="1">
            <a:off x="6955482" y="5122518"/>
            <a:ext cx="2952000" cy="2304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target</a:t>
            </a:r>
          </a:p>
        </p:txBody>
      </p:sp>
      <p:cxnSp>
        <p:nvCxnSpPr>
          <p:cNvPr id="102" name="Gerade Verbindung mit Pfeil 111">
            <a:extLst>
              <a:ext uri="{FF2B5EF4-FFF2-40B4-BE49-F238E27FC236}">
                <a16:creationId xmlns:a16="http://schemas.microsoft.com/office/drawing/2014/main" xmlns="" id="{19C038CF-0DFE-7D49-9EBA-2BD40BEEF976}"/>
              </a:ext>
            </a:extLst>
          </p:cNvPr>
          <p:cNvCxnSpPr/>
          <p:nvPr/>
        </p:nvCxnSpPr>
        <p:spPr>
          <a:xfrm flipH="1">
            <a:off x="7470637" y="4480666"/>
            <a:ext cx="61348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FC06147B-A203-EA42-9123-959D8FEE1CBC}"/>
              </a:ext>
            </a:extLst>
          </p:cNvPr>
          <p:cNvSpPr txBox="1"/>
          <p:nvPr/>
        </p:nvSpPr>
        <p:spPr>
          <a:xfrm>
            <a:off x="1143704" y="1045636"/>
            <a:ext cx="4120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Lower single null configuration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CB0159E3-C3DA-6E45-8454-2E279E0066AC}"/>
              </a:ext>
            </a:extLst>
          </p:cNvPr>
          <p:cNvSpPr txBox="1"/>
          <p:nvPr/>
        </p:nvSpPr>
        <p:spPr>
          <a:xfrm>
            <a:off x="5905893" y="1047288"/>
            <a:ext cx="505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Stellarator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W7-X low-iota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6365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9" grpId="0" animBg="1"/>
      <p:bldP spid="22" grpId="0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 animBg="1"/>
      <p:bldP spid="33" grpId="0"/>
      <p:bldP spid="34" grpId="0"/>
      <p:bldP spid="35" grpId="0" animBg="1"/>
      <p:bldP spid="37" grpId="0" animBg="1"/>
      <p:bldP spid="39" grpId="0"/>
      <p:bldP spid="42" grpId="0" animBg="1"/>
      <p:bldP spid="44" grpId="0" animBg="1"/>
      <p:bldP spid="45" grpId="0" animBg="1"/>
      <p:bldP spid="46" grpId="0" animBg="1"/>
      <p:bldP spid="47" grpId="0"/>
      <p:bldP spid="48" grpId="0"/>
      <p:bldP spid="50" grpId="0"/>
      <p:bldP spid="52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5" grpId="0" animBg="1"/>
      <p:bldP spid="66" grpId="0"/>
      <p:bldP spid="69" grpId="0"/>
      <p:bldP spid="70" grpId="0"/>
      <p:bldP spid="73" grpId="0"/>
      <p:bldP spid="74" grpId="0"/>
      <p:bldP spid="77" grpId="0"/>
      <p:bldP spid="78" grpId="0"/>
      <p:bldP spid="79" grpId="0"/>
      <p:bldP spid="80" grpId="0"/>
      <p:bldP spid="81" grpId="0"/>
      <p:bldP spid="86" grpId="0" animBg="1"/>
      <p:bldP spid="87" grpId="0" animBg="1"/>
      <p:bldP spid="88" grpId="0" animBg="1"/>
      <p:bldP spid="92" grpId="0" animBg="1"/>
      <p:bldP spid="93" grpId="0" animBg="1"/>
      <p:bldP spid="99" grpId="0"/>
      <p:bldP spid="101" grpId="0" animBg="1"/>
      <p:bldP spid="103" grpId="0"/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737EB0-99CF-0040-B258-DADA98E1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FDDE7D-052F-F94C-94C5-38525772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CEC1FC-DDA9-384D-9F04-EEB04EE9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8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472A65-E2C2-7745-A8F2-F9DB16DDF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W7-X edge plasma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Magnetic topology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Expected drift flows</a:t>
            </a:r>
          </a:p>
          <a:p>
            <a:r>
              <a:rPr lang="en-US" dirty="0"/>
              <a:t>Drift effects on edge fluxes at low density (~ 2 × 10</a:t>
            </a:r>
            <a:r>
              <a:rPr lang="en-US" baseline="30000" dirty="0"/>
              <a:t>19</a:t>
            </a:r>
            <a:r>
              <a:rPr lang="en-US" dirty="0"/>
              <a:t>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Asymmetric head loads in shadowed regions of the targets</a:t>
            </a:r>
          </a:p>
          <a:p>
            <a:pPr lvl="1"/>
            <a:r>
              <a:rPr lang="en-US" dirty="0"/>
              <a:t>Radial offsets in strike lines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Drift effects on edge fluxes at higher density (~ 6 × 10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19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-3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Non-ambipolar current flows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8F3343C-BB92-504A-A2E8-508AEE0980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2190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2AF84A-B290-AB4D-A18B-1CFA53336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29305B-B5AB-8A4C-8953-F369EA01C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8996" r="5939" b="11804"/>
          <a:stretch/>
        </p:blipFill>
        <p:spPr>
          <a:xfrm>
            <a:off x="2109728" y="3349356"/>
            <a:ext cx="6404820" cy="25346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517623-F1B8-434B-9774-9B391EC7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D76-3995-4C27-855A-F85A2341E3FD}" type="datetime1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86D48B-11D9-1842-B674-4AC8644E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K. C. Hammond et al.     |     International Stellarator and Heliotron Workshop, Madison, WI, USA,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20B887-4EAC-8543-98D9-5436355D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uk-UA" smtClean="0"/>
              <a:pPr/>
              <a:t>9</a:t>
            </a:fld>
            <a:endParaRPr lang="uk-U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2C8C6FA-5720-AF41-AE55-AF83669E0A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Infrared cameras provide a view of heat flux distributions across all targets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722859-011E-B64B-9E76-412B759AF8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688"/>
          <a:stretch/>
        </p:blipFill>
        <p:spPr>
          <a:xfrm>
            <a:off x="479425" y="1007654"/>
            <a:ext cx="9468495" cy="1698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D79BFF-F521-724C-ADA8-11E76EF1F1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0"/>
          <a:stretch/>
        </p:blipFill>
        <p:spPr>
          <a:xfrm>
            <a:off x="479425" y="2706624"/>
            <a:ext cx="9468496" cy="4269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7297BE-D9A2-7C44-AAC2-6595C1127D2D}"/>
              </a:ext>
            </a:extLst>
          </p:cNvPr>
          <p:cNvSpPr/>
          <p:nvPr/>
        </p:nvSpPr>
        <p:spPr>
          <a:xfrm>
            <a:off x="980237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6AA1436-2A7F-FE40-94C3-A55B23225148}"/>
              </a:ext>
            </a:extLst>
          </p:cNvPr>
          <p:cNvSpPr/>
          <p:nvPr/>
        </p:nvSpPr>
        <p:spPr>
          <a:xfrm>
            <a:off x="5146472" y="1250899"/>
            <a:ext cx="219456" cy="2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9256E9C-F36B-5947-9695-F447BFEC4B26}"/>
              </a:ext>
            </a:extLst>
          </p:cNvPr>
          <p:cNvCxnSpPr>
            <a:cxnSpLocks/>
          </p:cNvCxnSpPr>
          <p:nvPr/>
        </p:nvCxnSpPr>
        <p:spPr>
          <a:xfrm flipV="1">
            <a:off x="3884636" y="2569123"/>
            <a:ext cx="2211364" cy="2191115"/>
          </a:xfrm>
          <a:prstGeom prst="straightConnector1">
            <a:avLst/>
          </a:prstGeom>
          <a:ln w="41275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A5F7728-6985-1049-B204-657416C78F0C}"/>
              </a:ext>
            </a:extLst>
          </p:cNvPr>
          <p:cNvCxnSpPr>
            <a:cxnSpLocks/>
          </p:cNvCxnSpPr>
          <p:nvPr/>
        </p:nvCxnSpPr>
        <p:spPr>
          <a:xfrm flipH="1" flipV="1">
            <a:off x="2244079" y="2414016"/>
            <a:ext cx="1084338" cy="3265305"/>
          </a:xfrm>
          <a:prstGeom prst="straightConnector1">
            <a:avLst/>
          </a:prstGeom>
          <a:ln w="41275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488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11667</TotalTime>
  <Words>3768</Words>
  <Application>Microsoft Office PowerPoint</Application>
  <PresentationFormat>Custom</PresentationFormat>
  <Paragraphs>421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</vt:lpstr>
      <vt:lpstr>Drift effects on W7-X edge  heat and particle fluxes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Drift effects on W7-X edge  heat and particle fluxes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Max-Planck-Institut f. Plasmaphysik, Greifswald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Kurz</dc:creator>
  <cp:lastModifiedBy>Walter Guttenfelder</cp:lastModifiedBy>
  <cp:revision>517</cp:revision>
  <dcterms:created xsi:type="dcterms:W3CDTF">2018-08-24T10:28:29Z</dcterms:created>
  <dcterms:modified xsi:type="dcterms:W3CDTF">2019-09-09T16:04:10Z</dcterms:modified>
</cp:coreProperties>
</file>