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93455" r:id="rId6"/>
  </p:sldMasterIdLst>
  <p:notesMasterIdLst>
    <p:notesMasterId r:id="rId68"/>
  </p:notesMasterIdLst>
  <p:sldIdLst>
    <p:sldId id="433" r:id="rId7"/>
    <p:sldId id="663" r:id="rId8"/>
    <p:sldId id="630" r:id="rId9"/>
    <p:sldId id="654" r:id="rId10"/>
    <p:sldId id="656" r:id="rId11"/>
    <p:sldId id="664" r:id="rId12"/>
    <p:sldId id="665" r:id="rId13"/>
    <p:sldId id="603" r:id="rId14"/>
    <p:sldId id="666" r:id="rId15"/>
    <p:sldId id="536" r:id="rId16"/>
    <p:sldId id="636" r:id="rId17"/>
    <p:sldId id="570" r:id="rId18"/>
    <p:sldId id="571" r:id="rId19"/>
    <p:sldId id="572" r:id="rId20"/>
    <p:sldId id="573" r:id="rId21"/>
    <p:sldId id="574" r:id="rId22"/>
    <p:sldId id="584" r:id="rId23"/>
    <p:sldId id="575" r:id="rId24"/>
    <p:sldId id="576" r:id="rId25"/>
    <p:sldId id="577" r:id="rId26"/>
    <p:sldId id="578" r:id="rId27"/>
    <p:sldId id="602" r:id="rId28"/>
    <p:sldId id="569" r:id="rId29"/>
    <p:sldId id="729" r:id="rId30"/>
    <p:sldId id="437" r:id="rId31"/>
    <p:sldId id="730" r:id="rId32"/>
    <p:sldId id="604" r:id="rId33"/>
    <p:sldId id="423" r:id="rId34"/>
    <p:sldId id="760" r:id="rId35"/>
    <p:sldId id="441" r:id="rId36"/>
    <p:sldId id="761" r:id="rId37"/>
    <p:sldId id="621" r:id="rId38"/>
    <p:sldId id="622" r:id="rId39"/>
    <p:sldId id="623" r:id="rId40"/>
    <p:sldId id="406" r:id="rId41"/>
    <p:sldId id="625" r:id="rId42"/>
    <p:sldId id="626" r:id="rId43"/>
    <p:sldId id="747" r:id="rId44"/>
    <p:sldId id="305" r:id="rId45"/>
    <p:sldId id="748" r:id="rId46"/>
    <p:sldId id="588" r:id="rId47"/>
    <p:sldId id="589" r:id="rId48"/>
    <p:sldId id="627" r:id="rId49"/>
    <p:sldId id="628" r:id="rId50"/>
    <p:sldId id="638" r:id="rId51"/>
    <p:sldId id="749" r:id="rId52"/>
    <p:sldId id="639" r:id="rId53"/>
    <p:sldId id="743" r:id="rId54"/>
    <p:sldId id="552" r:id="rId55"/>
    <p:sldId id="640" r:id="rId56"/>
    <p:sldId id="657" r:id="rId57"/>
    <p:sldId id="641" r:id="rId58"/>
    <p:sldId id="661" r:id="rId59"/>
    <p:sldId id="643" r:id="rId60"/>
    <p:sldId id="735" r:id="rId61"/>
    <p:sldId id="561" r:id="rId62"/>
    <p:sldId id="750" r:id="rId63"/>
    <p:sldId id="751" r:id="rId64"/>
    <p:sldId id="754" r:id="rId65"/>
    <p:sldId id="480" r:id="rId66"/>
    <p:sldId id="662" r:id="rId6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E73FB13-7D55-994E-AEBC-424DCDFB8235}">
          <p14:sldIdLst>
            <p14:sldId id="433"/>
          </p14:sldIdLst>
        </p14:section>
        <p14:section name="Introduction" id="{C12AB168-B4BC-094C-81C1-96A64E19B2C2}">
          <p14:sldIdLst>
            <p14:sldId id="663"/>
            <p14:sldId id="630"/>
            <p14:sldId id="654"/>
            <p14:sldId id="656"/>
            <p14:sldId id="664"/>
            <p14:sldId id="665"/>
            <p14:sldId id="603"/>
            <p14:sldId id="666"/>
            <p14:sldId id="536"/>
            <p14:sldId id="636"/>
            <p14:sldId id="570"/>
            <p14:sldId id="571"/>
            <p14:sldId id="572"/>
            <p14:sldId id="573"/>
            <p14:sldId id="574"/>
            <p14:sldId id="584"/>
            <p14:sldId id="575"/>
            <p14:sldId id="576"/>
            <p14:sldId id="577"/>
            <p14:sldId id="578"/>
            <p14:sldId id="602"/>
            <p14:sldId id="569"/>
            <p14:sldId id="729"/>
          </p14:sldIdLst>
        </p14:section>
        <p14:section name="C-Mod exp" id="{9D08144B-3F69-A342-8FD3-53E7D9ECF4D9}">
          <p14:sldIdLst>
            <p14:sldId id="437"/>
            <p14:sldId id="730"/>
            <p14:sldId id="604"/>
          </p14:sldIdLst>
        </p14:section>
        <p14:section name="C-Mod sims" id="{B60C0E9B-63C8-FC44-8464-4356A1DA043B}">
          <p14:sldIdLst>
            <p14:sldId id="423"/>
            <p14:sldId id="760"/>
            <p14:sldId id="441"/>
            <p14:sldId id="761"/>
            <p14:sldId id="621"/>
            <p14:sldId id="622"/>
            <p14:sldId id="623"/>
            <p14:sldId id="406"/>
            <p14:sldId id="625"/>
            <p14:sldId id="626"/>
            <p14:sldId id="747"/>
            <p14:sldId id="305"/>
            <p14:sldId id="748"/>
            <p14:sldId id="588"/>
            <p14:sldId id="589"/>
            <p14:sldId id="627"/>
            <p14:sldId id="628"/>
          </p14:sldIdLst>
        </p14:section>
        <p14:section name="DIII-D" id="{465A09D1-6E89-E94E-ABBC-A254960C9276}">
          <p14:sldIdLst>
            <p14:sldId id="638"/>
            <p14:sldId id="749"/>
            <p14:sldId id="639"/>
            <p14:sldId id="743"/>
            <p14:sldId id="552"/>
            <p14:sldId id="640"/>
            <p14:sldId id="657"/>
            <p14:sldId id="641"/>
            <p14:sldId id="661"/>
            <p14:sldId id="643"/>
            <p14:sldId id="735"/>
          </p14:sldIdLst>
        </p14:section>
        <p14:section name="AUG" id="{04C90F61-F23B-234A-AD5C-AA104B525ACF}">
          <p14:sldIdLst>
            <p14:sldId id="561"/>
            <p14:sldId id="750"/>
            <p14:sldId id="751"/>
            <p14:sldId id="754"/>
          </p14:sldIdLst>
        </p14:section>
        <p14:section name="Conclusions" id="{67EF94B4-FD64-FB4C-B0E7-DF002F6D81B4}">
          <p14:sldIdLst>
            <p14:sldId id="480"/>
            <p14:sldId id="6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Rodriguez Fernandez" initials="PR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008000"/>
    <a:srgbClr val="800080"/>
    <a:srgbClr val="C000C1"/>
    <a:srgbClr val="4B65AE"/>
    <a:srgbClr val="B6242B"/>
    <a:srgbClr val="FFFFFF"/>
    <a:srgbClr val="61A9FF"/>
    <a:srgbClr val="948353"/>
    <a:srgbClr val="AD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9"/>
    <p:restoredTop sz="94150"/>
  </p:normalViewPr>
  <p:slideViewPr>
    <p:cSldViewPr snapToGrid="0">
      <p:cViewPr>
        <p:scale>
          <a:sx n="130" d="100"/>
          <a:sy n="130" d="100"/>
        </p:scale>
        <p:origin x="2040" y="5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customXml" Target="../customXml/item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5273C6-97BE-894B-A2EE-9712A38147CC}" type="datetimeFigureOut">
              <a:rPr lang="en-US" altLang="en-US"/>
              <a:pPr/>
              <a:t>9/9/19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CE39CE-E5F0-934D-95E0-083253CCA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8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Presentation time</a:t>
            </a:r>
            <a:r>
              <a:rPr lang="en-US" dirty="0"/>
              <a:t>: 25-30min slot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E39CE-E5F0-934D-95E0-083253CCA7B1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99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03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82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4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38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72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8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16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6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46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9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23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51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8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7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12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51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88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9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03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6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51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52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2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20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74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32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69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944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34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713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48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4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106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86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01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96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689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80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2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816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441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6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85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5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13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44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328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616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95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5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811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4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3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60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487EF-C2BF-204C-BB2C-4E9575663F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2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48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8" y="162945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0447"/>
            <a:ext cx="2057400" cy="37441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0447"/>
            <a:ext cx="6019800" cy="3744176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93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8" y="162945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3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>
                <a:solidFill>
                  <a:schemeClr val="tx1"/>
                </a:solidFill>
              </a:defRPr>
            </a:lvl1pPr>
            <a:lvl2pPr marL="600045" indent="-257162">
              <a:buFont typeface="Lucida Grande"/>
              <a:buChar char="−"/>
              <a:defRPr sz="1350">
                <a:solidFill>
                  <a:srgbClr val="000000"/>
                </a:solidFill>
              </a:defRPr>
            </a:lvl2pPr>
            <a:lvl3pPr marL="1028649" indent="-342884">
              <a:buFont typeface="Arial"/>
              <a:buChar char="•"/>
              <a:defRPr sz="1200">
                <a:solidFill>
                  <a:srgbClr val="000000"/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7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 marL="942929" indent="-257162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5"/>
            <a:ext cx="8229600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0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marR="0" indent="0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Font typeface="Arial"/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8" y="162945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8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8" y="162945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8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over_energy__gradi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852"/>
            <a:ext cx="9144000" cy="386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8" y="162945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2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898076"/>
            <a:ext cx="3008313" cy="755195"/>
          </a:xfrm>
        </p:spPr>
        <p:txBody>
          <a:bodyPr anchor="b"/>
          <a:lstStyle>
            <a:lvl1pPr algn="l">
              <a:defRPr sz="15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8076"/>
            <a:ext cx="5111750" cy="3696551"/>
          </a:xfrm>
        </p:spPr>
        <p:txBody>
          <a:bodyPr/>
          <a:lstStyle>
            <a:lvl1pPr marL="257162" marR="0" indent="-257162" algn="l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653272"/>
            <a:ext cx="3008313" cy="2941355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35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7664"/>
            <a:ext cx="5486400" cy="2668021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52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1" y="4"/>
            <a:ext cx="9144001" cy="759182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endParaRPr lang="en-US" sz="1800" b="1" dirty="0">
              <a:solidFill>
                <a:schemeClr val="bg1"/>
              </a:solidFill>
            </a:endParaRPr>
          </a:p>
          <a:p>
            <a:pPr marL="85721" lvl="1" algn="ctr">
              <a:lnSpc>
                <a:spcPts val="2625"/>
              </a:lnSpc>
              <a:defRPr/>
            </a:pP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1"/>
            <a:ext cx="8229600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Century gothic 20 bold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1"/>
            <a:r>
              <a:rPr lang="en-US" altLang="en-US"/>
              <a:t>Century gothic 18</a:t>
            </a:r>
          </a:p>
          <a:p>
            <a:pPr lvl="1"/>
            <a:r>
              <a:rPr lang="en-US" altLang="en-US"/>
              <a:t>Century gothic 18</a:t>
            </a:r>
          </a:p>
          <a:p>
            <a:pPr lvl="2"/>
            <a:r>
              <a:rPr lang="en-US" altLang="en-US"/>
              <a:t>Century gothic 16</a:t>
            </a:r>
          </a:p>
          <a:p>
            <a:pPr lvl="2"/>
            <a:r>
              <a:rPr lang="en-US" altLang="en-US"/>
              <a:t>Century gothic 16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0"/>
            <a:endParaRPr lang="en-US" altLang="en-US"/>
          </a:p>
          <a:p>
            <a:pPr lvl="0"/>
            <a:endParaRPr lang="en-US" altLang="en-US"/>
          </a:p>
          <a:p>
            <a:pPr lvl="2"/>
            <a:endParaRPr lang="en-US" altLang="en-US"/>
          </a:p>
          <a:p>
            <a:pPr lvl="0"/>
            <a:endParaRPr lang="en-US" altLang="en-US"/>
          </a:p>
        </p:txBody>
      </p:sp>
      <p:sp>
        <p:nvSpPr>
          <p:cNvPr id="1029" name="Rectangle 13"/>
          <p:cNvSpPr>
            <a:spLocks noChangeArrowheads="1"/>
          </p:cNvSpPr>
          <p:nvPr userDrawn="1"/>
        </p:nvSpPr>
        <p:spPr bwMode="auto">
          <a:xfrm>
            <a:off x="8491329" y="4883492"/>
            <a:ext cx="838200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/>
            <a:fld id="{73CDC4C6-7E70-8441-98B6-C34E83C23517}" type="slidenum">
              <a:rPr lang="en-US" altLang="en-US" sz="1050" b="0">
                <a:solidFill>
                  <a:schemeClr val="tx1"/>
                </a:solidFill>
              </a:rPr>
              <a:pPr algn="ctr" eaLnBrk="1" hangingPunct="1"/>
              <a:t>‹#›</a:t>
            </a:fld>
            <a:endParaRPr lang="en-US" altLang="en-US" sz="1050" b="0" dirty="0">
              <a:solidFill>
                <a:schemeClr val="tx1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642615" y="4956125"/>
            <a:ext cx="385876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00" b="1" dirty="0">
                <a:solidFill>
                  <a:schemeClr val="tx1"/>
                </a:solidFill>
                <a:cs typeface="Century Gothic" charset="0"/>
              </a:rPr>
              <a:t>P.</a:t>
            </a:r>
            <a:r>
              <a:rPr lang="en-US" sz="600" b="1" baseline="0" dirty="0">
                <a:solidFill>
                  <a:schemeClr val="tx1"/>
                </a:solidFill>
                <a:cs typeface="Century Gothic" charset="0"/>
              </a:rPr>
              <a:t> Rodriguez Fernandez </a:t>
            </a:r>
            <a:r>
              <a:rPr lang="en-US" sz="600" b="1" dirty="0">
                <a:solidFill>
                  <a:schemeClr val="tx1"/>
                </a:solidFill>
                <a:cs typeface="Century Gothic" charset="0"/>
              </a:rPr>
              <a:t>/ PPPL Seminar</a:t>
            </a:r>
            <a:r>
              <a:rPr lang="en-US" sz="600" b="1" baseline="0" dirty="0">
                <a:solidFill>
                  <a:schemeClr val="tx1"/>
                </a:solidFill>
                <a:cs typeface="Century Gothic" charset="0"/>
              </a:rPr>
              <a:t> </a:t>
            </a:r>
            <a:r>
              <a:rPr lang="en-US" sz="600" b="1" dirty="0">
                <a:solidFill>
                  <a:schemeClr val="tx1"/>
                </a:solidFill>
                <a:cs typeface="Century Gothic" charset="0"/>
              </a:rPr>
              <a:t>/ Princeton</a:t>
            </a:r>
            <a:r>
              <a:rPr lang="en-US" sz="600" b="1" baseline="0" dirty="0">
                <a:solidFill>
                  <a:schemeClr val="tx1"/>
                </a:solidFill>
                <a:cs typeface="Century Gothic" charset="0"/>
              </a:rPr>
              <a:t>, September 9</a:t>
            </a:r>
            <a:r>
              <a:rPr lang="en-US" sz="600" b="1" baseline="30000" dirty="0">
                <a:solidFill>
                  <a:schemeClr val="tx1"/>
                </a:solidFill>
                <a:cs typeface="Century Gothic" charset="0"/>
              </a:rPr>
              <a:t>th</a:t>
            </a:r>
            <a:r>
              <a:rPr lang="en-US" sz="600" b="1" baseline="0" dirty="0">
                <a:solidFill>
                  <a:schemeClr val="tx1"/>
                </a:solidFill>
                <a:cs typeface="Century Gothic" charset="0"/>
              </a:rPr>
              <a:t> 2019</a:t>
            </a:r>
            <a:endParaRPr lang="en-US" sz="600" b="1" dirty="0">
              <a:solidFill>
                <a:schemeClr val="tx1"/>
              </a:solidFill>
              <a:cs typeface="Century Gothic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" y="4825957"/>
            <a:ext cx="1211617" cy="218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84" r:id="rId1"/>
    <p:sldLayoutId id="2147493685" r:id="rId2"/>
    <p:sldLayoutId id="2147493686" r:id="rId3"/>
    <p:sldLayoutId id="2147493687" r:id="rId4"/>
    <p:sldLayoutId id="2147493688" r:id="rId5"/>
    <p:sldLayoutId id="2147493689" r:id="rId6"/>
    <p:sldLayoutId id="2147493694" r:id="rId7"/>
    <p:sldLayoutId id="2147493690" r:id="rId8"/>
    <p:sldLayoutId id="2147493691" r:id="rId9"/>
    <p:sldLayoutId id="2147493692" r:id="rId10"/>
    <p:sldLayoutId id="2147493693" r:id="rId11"/>
  </p:sldLayoutIdLst>
  <p:hf hdr="0" ftr="0" dt="0"/>
  <p:txStyles>
    <p:titleStyle>
      <a:lvl1pPr algn="l" defTabSz="342884" rtl="0" eaLnBrk="0" fontAlgn="base" hangingPunct="0">
        <a:spcBef>
          <a:spcPct val="0"/>
        </a:spcBef>
        <a:spcAft>
          <a:spcPct val="0"/>
        </a:spcAft>
        <a:defRPr sz="18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342884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342884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342884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342884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342884" algn="ctr" defTabSz="342884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685766" algn="ctr" defTabSz="342884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028649" algn="ctr" defTabSz="342884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371532" algn="ctr" defTabSz="342884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57162" indent="-257162" algn="l" defTabSz="34288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5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185" indent="-214303" algn="l" defTabSz="34288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942929" indent="-257162" algn="l" defTabSz="34288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200090" indent="-171442" algn="l" defTabSz="34288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1542974" indent="-171442" algn="l" defTabSz="34288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blorf@mit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48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57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0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5" Type="http://schemas.openxmlformats.org/officeDocument/2006/relationships/image" Target="../media/image810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5188"/>
            <a:ext cx="9144002" cy="5143500"/>
            <a:chOff x="-1556713" y="1793084"/>
            <a:chExt cx="9144002" cy="5143500"/>
          </a:xfrm>
        </p:grpSpPr>
        <p:grpSp>
          <p:nvGrpSpPr>
            <p:cNvPr id="13" name="Group 12"/>
            <p:cNvGrpSpPr/>
            <p:nvPr/>
          </p:nvGrpSpPr>
          <p:grpSpPr>
            <a:xfrm>
              <a:off x="-1556711" y="1793084"/>
              <a:ext cx="9144000" cy="5143500"/>
              <a:chOff x="-1211035" y="925075"/>
              <a:chExt cx="9144001" cy="68580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1211035" y="925075"/>
                <a:ext cx="9144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1211035" y="925075"/>
                <a:ext cx="9144001" cy="1012243"/>
              </a:xfrm>
              <a:prstGeom prst="rect">
                <a:avLst/>
              </a:prstGeom>
              <a:gradFill flip="none" rotWithShape="1">
                <a:gsLst>
                  <a:gs pos="0">
                    <a:srgbClr val="0F0401"/>
                  </a:gs>
                  <a:gs pos="100000">
                    <a:srgbClr val="B9301A"/>
                  </a:gs>
                </a:gsLst>
                <a:lin ang="108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marL="85721" lvl="1" algn="ctr">
                  <a:lnSpc>
                    <a:spcPts val="2625"/>
                  </a:lnSpc>
                  <a:defRPr/>
                </a:pPr>
                <a:endParaRPr lang="en-US" b="1" dirty="0">
                  <a:solidFill>
                    <a:schemeClr val="bg1"/>
                  </a:solidFill>
                </a:endParaRPr>
              </a:p>
              <a:p>
                <a:pPr marL="85721" lvl="1" algn="ctr">
                  <a:lnSpc>
                    <a:spcPts val="2625"/>
                  </a:lnSpc>
                  <a:defRPr/>
                </a:pP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-1556713" y="1798728"/>
              <a:ext cx="9144000" cy="1280160"/>
            </a:xfrm>
            <a:prstGeom prst="rect">
              <a:avLst/>
            </a:prstGeom>
            <a:gradFill flip="none" rotWithShape="1">
              <a:gsLst>
                <a:gs pos="0">
                  <a:srgbClr val="0F0401"/>
                </a:gs>
                <a:gs pos="100000">
                  <a:srgbClr val="B9301A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114300" lvl="1" algn="ctr">
                <a:lnSpc>
                  <a:spcPts val="3500"/>
                </a:lnSpc>
                <a:defRPr/>
              </a:pPr>
              <a:endParaRPr lang="en-US" sz="2400" b="1" dirty="0">
                <a:solidFill>
                  <a:schemeClr val="bg1"/>
                </a:solidFill>
              </a:endParaRPr>
            </a:p>
            <a:p>
              <a:pPr marL="114300" lvl="1" algn="ctr">
                <a:lnSpc>
                  <a:spcPts val="3500"/>
                </a:lnSpc>
                <a:defRPr/>
              </a:pP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6" y="3892977"/>
            <a:ext cx="1337063" cy="10874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651892"/>
            <a:ext cx="9143994" cy="783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1600" b="1" dirty="0"/>
              <a:t>PPPL Magnetic Fusion Science Meeting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1600" b="1" dirty="0"/>
              <a:t>Princeton (NJ), September 9</a:t>
            </a:r>
            <a:r>
              <a:rPr lang="en-US" altLang="en-US" sz="1600" b="1" baseline="30000" dirty="0"/>
              <a:t>th</a:t>
            </a:r>
            <a:r>
              <a:rPr lang="en-US" altLang="en-US" sz="1600" b="1" dirty="0"/>
              <a:t> 2019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3" y="4607946"/>
            <a:ext cx="9144007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000" dirty="0">
                <a:ea typeface="Century Gothic" charset="0"/>
                <a:cs typeface="Century Gothic" charset="0"/>
              </a:rPr>
              <a:t>Work supported by US DoE under grants </a:t>
            </a:r>
            <a:r>
              <a:rPr lang="en-US" sz="10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DE-FC02-99ER54512</a:t>
            </a:r>
            <a:r>
              <a:rPr lang="en-US" sz="1000" dirty="0">
                <a:ea typeface="Century Gothic" charset="0"/>
                <a:cs typeface="Century Gothic" charset="0"/>
              </a:rPr>
              <a:t>,</a:t>
            </a:r>
          </a:p>
          <a:p>
            <a:pPr algn="ctr">
              <a:spcAft>
                <a:spcPts val="450"/>
              </a:spcAft>
            </a:pPr>
            <a:r>
              <a:rPr lang="en-US" sz="10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DE-FC02-04ER54698, DE-SC0014264 </a:t>
            </a:r>
            <a:r>
              <a:rPr lang="en-US" sz="1000" dirty="0">
                <a:ea typeface="Century Gothic" charset="0"/>
                <a:cs typeface="Century Gothic" charset="0"/>
              </a:rPr>
              <a:t>and </a:t>
            </a:r>
            <a:r>
              <a:rPr lang="en-US" sz="10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DE-SC0017381</a:t>
            </a:r>
            <a:r>
              <a:rPr lang="de-DE" sz="1000" dirty="0">
                <a:ea typeface="Century Gothic" charset="0"/>
                <a:cs typeface="Century Gothic" charset="0"/>
              </a:rPr>
              <a:t> </a:t>
            </a:r>
            <a:r>
              <a:rPr lang="en-US" sz="1000" dirty="0">
                <a:ea typeface="Century Gothic" charset="0"/>
                <a:cs typeface="Century Gothic" charset="0"/>
              </a:rPr>
              <a:t>and La Caixa Fellowship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3" y="1284996"/>
            <a:ext cx="9143994" cy="2291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900"/>
              </a:spcAft>
            </a:pPr>
            <a:r>
              <a:rPr lang="en-US" b="1" dirty="0"/>
              <a:t>Pablo Rodriguez-Fernandez</a:t>
            </a:r>
            <a:r>
              <a:rPr lang="en-US" b="1" baseline="30000" dirty="0"/>
              <a:t>*</a:t>
            </a:r>
            <a:endParaRPr lang="en-US" b="1" dirty="0"/>
          </a:p>
          <a:p>
            <a:pPr algn="ctr">
              <a:lnSpc>
                <a:spcPct val="150000"/>
              </a:lnSpc>
              <a:spcAft>
                <a:spcPts val="900"/>
              </a:spcAft>
            </a:pPr>
            <a:r>
              <a:rPr lang="en-US" sz="1400" dirty="0"/>
              <a:t>A.E. White</a:t>
            </a:r>
            <a:r>
              <a:rPr lang="en-US" sz="1400" baseline="30000" dirty="0"/>
              <a:t>1</a:t>
            </a:r>
            <a:r>
              <a:rPr lang="en-US" sz="1400" dirty="0"/>
              <a:t>, N.T. Howard</a:t>
            </a:r>
            <a:r>
              <a:rPr lang="en-US" sz="1400" baseline="30000" dirty="0"/>
              <a:t>1</a:t>
            </a:r>
            <a:r>
              <a:rPr lang="en-US" sz="1400" dirty="0"/>
              <a:t>, X. Yuan</a:t>
            </a:r>
            <a:r>
              <a:rPr lang="en-US" sz="1400" baseline="30000" dirty="0"/>
              <a:t>2</a:t>
            </a:r>
            <a:r>
              <a:rPr lang="en-US" sz="1400" dirty="0"/>
              <a:t>, B.A. Grierson</a:t>
            </a:r>
            <a:r>
              <a:rPr lang="en-US" sz="1400" baseline="30000" dirty="0"/>
              <a:t>2</a:t>
            </a:r>
            <a:r>
              <a:rPr lang="en-US" sz="1400" dirty="0"/>
              <a:t>, G.M. Staebler</a:t>
            </a:r>
            <a:r>
              <a:rPr lang="en-US" sz="1400" baseline="30000" dirty="0"/>
              <a:t>3</a:t>
            </a:r>
            <a:r>
              <a:rPr lang="en-US" sz="1400" dirty="0"/>
              <a:t>, J.E. Rice</a:t>
            </a:r>
            <a:r>
              <a:rPr lang="en-US" sz="1400" baseline="30000" dirty="0"/>
              <a:t>1</a:t>
            </a:r>
            <a:r>
              <a:rPr lang="en-US" sz="1400" dirty="0"/>
              <a:t>, L. Zeng</a:t>
            </a:r>
            <a:r>
              <a:rPr lang="en-US" sz="1400" baseline="30000" dirty="0"/>
              <a:t>4</a:t>
            </a:r>
            <a:r>
              <a:rPr lang="en-US" sz="1400" dirty="0"/>
              <a:t>, M.E. Austin</a:t>
            </a:r>
            <a:r>
              <a:rPr lang="en-US" sz="1400" baseline="30000" dirty="0"/>
              <a:t>5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N.M. Cao</a:t>
            </a:r>
            <a:r>
              <a:rPr lang="en-US" sz="1400" baseline="30000" dirty="0"/>
              <a:t>1</a:t>
            </a:r>
            <a:r>
              <a:rPr lang="en-US" sz="1400" dirty="0"/>
              <a:t>, A.J. Creely</a:t>
            </a:r>
            <a:r>
              <a:rPr lang="en-US" sz="1400" baseline="30000" dirty="0"/>
              <a:t>1</a:t>
            </a:r>
            <a:r>
              <a:rPr lang="en-US" sz="1400" dirty="0"/>
              <a:t>, M.J. Greenwald</a:t>
            </a:r>
            <a:r>
              <a:rPr lang="en-US" sz="1400" baseline="30000" dirty="0"/>
              <a:t>1</a:t>
            </a:r>
            <a:r>
              <a:rPr lang="en-US" sz="1400" dirty="0"/>
              <a:t>, A.E. Hubbard</a:t>
            </a:r>
            <a:r>
              <a:rPr lang="en-US" sz="1400" baseline="30000" dirty="0"/>
              <a:t>1</a:t>
            </a:r>
            <a:r>
              <a:rPr lang="en-US" sz="1400" dirty="0"/>
              <a:t>, J.W. Hughes</a:t>
            </a:r>
            <a:r>
              <a:rPr lang="en-US" sz="1400" baseline="30000" dirty="0"/>
              <a:t>1</a:t>
            </a:r>
            <a:r>
              <a:rPr lang="en-US" sz="1400" dirty="0"/>
              <a:t>, J.H. Irby</a:t>
            </a:r>
            <a:r>
              <a:rPr lang="en-US" sz="1400" baseline="30000" dirty="0"/>
              <a:t>1</a:t>
            </a:r>
            <a:r>
              <a:rPr lang="en-US" sz="1400" dirty="0"/>
              <a:t>, O. Meneghini</a:t>
            </a:r>
            <a:r>
              <a:rPr lang="en-US" sz="1400" baseline="30000" dirty="0"/>
              <a:t>3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T. Odstrcil</a:t>
            </a:r>
            <a:r>
              <a:rPr lang="en-US" sz="1400" baseline="30000" dirty="0"/>
              <a:t>1</a:t>
            </a:r>
            <a:r>
              <a:rPr lang="en-US" sz="1400" dirty="0"/>
              <a:t>, T. L. Rhodes</a:t>
            </a:r>
            <a:r>
              <a:rPr lang="en-US" sz="1400" baseline="30000" dirty="0"/>
              <a:t>4</a:t>
            </a:r>
            <a:r>
              <a:rPr lang="en-US" sz="1400" dirty="0"/>
              <a:t>, F. Sciortino</a:t>
            </a:r>
            <a:r>
              <a:rPr lang="en-US" sz="1400" baseline="30000" dirty="0"/>
              <a:t>1</a:t>
            </a:r>
            <a:r>
              <a:rPr lang="en-US" sz="1400" dirty="0"/>
              <a:t>, K. Thome</a:t>
            </a:r>
            <a:r>
              <a:rPr lang="en-US" sz="1400" baseline="30000" dirty="0"/>
              <a:t>3</a:t>
            </a:r>
            <a:r>
              <a:rPr lang="en-US" sz="1400" dirty="0"/>
              <a:t>, C. Angioni</a:t>
            </a:r>
            <a:r>
              <a:rPr lang="en-US" sz="1400" baseline="30000" dirty="0"/>
              <a:t>6</a:t>
            </a:r>
            <a:r>
              <a:rPr lang="en-US" sz="1400" dirty="0"/>
              <a:t>, E. Fable</a:t>
            </a:r>
            <a:r>
              <a:rPr lang="en-US" sz="1400" baseline="30000" dirty="0"/>
              <a:t>6</a:t>
            </a:r>
          </a:p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sz="1200" baseline="30000" dirty="0"/>
              <a:t>1</a:t>
            </a:r>
            <a:r>
              <a:rPr lang="en-US" sz="1200" i="1" dirty="0"/>
              <a:t>MIT-PSFC,  </a:t>
            </a:r>
            <a:r>
              <a:rPr lang="en-US" sz="1200" baseline="30000" dirty="0"/>
              <a:t>2</a:t>
            </a:r>
            <a:r>
              <a:rPr lang="en-US" sz="1200" i="1" dirty="0"/>
              <a:t>PPPL, </a:t>
            </a:r>
            <a:r>
              <a:rPr lang="en-US" sz="1200" baseline="30000" dirty="0"/>
              <a:t>3</a:t>
            </a:r>
            <a:r>
              <a:rPr lang="en-US" sz="1200" i="1" dirty="0"/>
              <a:t>GA, </a:t>
            </a:r>
            <a:r>
              <a:rPr lang="en-US" sz="1200" baseline="30000" dirty="0"/>
              <a:t>4</a:t>
            </a:r>
            <a:r>
              <a:rPr lang="en-US" sz="1200" i="1" dirty="0"/>
              <a:t>UCLA, </a:t>
            </a:r>
            <a:r>
              <a:rPr lang="en-US" sz="1200" baseline="30000" dirty="0"/>
              <a:t>5</a:t>
            </a:r>
            <a:r>
              <a:rPr lang="en-US" sz="1200" i="1" dirty="0"/>
              <a:t>UT-Austin,</a:t>
            </a:r>
            <a:r>
              <a:rPr lang="en-US" sz="1200" baseline="30000" dirty="0"/>
              <a:t> 6</a:t>
            </a:r>
            <a:r>
              <a:rPr lang="en-US" sz="1200" i="1" dirty="0"/>
              <a:t>MP-IPP </a:t>
            </a:r>
          </a:p>
          <a:p>
            <a:pPr algn="ctr">
              <a:lnSpc>
                <a:spcPct val="150000"/>
              </a:lnSpc>
              <a:spcAft>
                <a:spcPts val="900"/>
              </a:spcAft>
            </a:pPr>
            <a:r>
              <a:rPr lang="en-US" sz="1200" i="1" dirty="0"/>
              <a:t>*</a:t>
            </a:r>
            <a:r>
              <a:rPr lang="en-US" sz="1200" i="1" dirty="0">
                <a:hlinkClick r:id="rId4"/>
              </a:rPr>
              <a:t>pablorf@mit.edu</a:t>
            </a:r>
            <a:endParaRPr lang="en-US" sz="1200" i="1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" y="67166"/>
            <a:ext cx="9143994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a typeface="+mn-ea"/>
              </a:rPr>
              <a:t>Integrated modeling and predict-first experiments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a typeface="+mn-ea"/>
              </a:rPr>
              <a:t>of perturbative cold pulses in tokamak plasmas</a:t>
            </a:r>
            <a:endParaRPr lang="en-US" sz="2800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36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470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5025E504-593F-074A-BEFA-5A3DE6774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r="13411" b="15037"/>
          <a:stretch/>
        </p:blipFill>
        <p:spPr>
          <a:xfrm>
            <a:off x="5672473" y="1208970"/>
            <a:ext cx="2579410" cy="3143062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36DE46F5-D3C5-9E4C-BE77-A9418C56F172}"/>
              </a:ext>
            </a:extLst>
          </p:cNvPr>
          <p:cNvSpPr txBox="1"/>
          <p:nvPr/>
        </p:nvSpPr>
        <p:spPr>
          <a:xfrm>
            <a:off x="6253509" y="4897279"/>
            <a:ext cx="2489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K.W. Gentle et al Phys. Rev. Lett. 1995</a:t>
            </a:r>
          </a:p>
        </p:txBody>
      </p:sp>
    </p:spTree>
    <p:extLst>
      <p:ext uri="{BB962C8B-B14F-4D97-AF65-F5344CB8AC3E}">
        <p14:creationId xmlns:p14="http://schemas.microsoft.com/office/powerpoint/2010/main" val="287370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8872E8B-925D-4D4B-AC5A-1881D7F6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603" y="1144994"/>
            <a:ext cx="3867508" cy="346588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1B3B2B4-14C9-954F-8289-EACC20CDA61A}"/>
              </a:ext>
            </a:extLst>
          </p:cNvPr>
          <p:cNvSpPr txBox="1"/>
          <p:nvPr/>
        </p:nvSpPr>
        <p:spPr>
          <a:xfrm>
            <a:off x="6410263" y="4897279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M.W. Kissick et al Nucl. Fusion 1996</a:t>
            </a:r>
          </a:p>
        </p:txBody>
      </p:sp>
    </p:spTree>
    <p:extLst>
      <p:ext uri="{BB962C8B-B14F-4D97-AF65-F5344CB8AC3E}">
        <p14:creationId xmlns:p14="http://schemas.microsoft.com/office/powerpoint/2010/main" val="382557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306FF09-8BEB-B84D-B503-B57740FE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894" y="867693"/>
            <a:ext cx="3470739" cy="3859882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3BA71EA2-F79D-5448-8F17-EFB0E82ADD48}"/>
              </a:ext>
            </a:extLst>
          </p:cNvPr>
          <p:cNvSpPr txBox="1"/>
          <p:nvPr/>
        </p:nvSpPr>
        <p:spPr>
          <a:xfrm>
            <a:off x="6348860" y="4897279"/>
            <a:ext cx="2379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T.D. de Wit et al Phys. Plasmas. 1998</a:t>
            </a:r>
          </a:p>
        </p:txBody>
      </p:sp>
    </p:spTree>
    <p:extLst>
      <p:ext uri="{BB962C8B-B14F-4D97-AF65-F5344CB8AC3E}">
        <p14:creationId xmlns:p14="http://schemas.microsoft.com/office/powerpoint/2010/main" val="348194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B3FDAB46-8BE0-9C47-B491-00196679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344" y="1621459"/>
            <a:ext cx="5038624" cy="313247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119ED70D-0FE8-D945-AB56-5F1E963A4C21}"/>
              </a:ext>
            </a:extLst>
          </p:cNvPr>
          <p:cNvSpPr txBox="1"/>
          <p:nvPr/>
        </p:nvSpPr>
        <p:spPr>
          <a:xfrm>
            <a:off x="6297052" y="4897279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P. Mantica et al Phys. Rev. Lett. 1999</a:t>
            </a:r>
          </a:p>
        </p:txBody>
      </p:sp>
    </p:spTree>
    <p:extLst>
      <p:ext uri="{BB962C8B-B14F-4D97-AF65-F5344CB8AC3E}">
        <p14:creationId xmlns:p14="http://schemas.microsoft.com/office/powerpoint/2010/main" val="185867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853639E-52FF-9340-B6A8-A32329B48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449" y="916534"/>
            <a:ext cx="2493874" cy="393892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072BC4D-1690-1B48-AEAC-CA8BD9DA2F49}"/>
              </a:ext>
            </a:extLst>
          </p:cNvPr>
          <p:cNvSpPr txBox="1"/>
          <p:nvPr/>
        </p:nvSpPr>
        <p:spPr>
          <a:xfrm>
            <a:off x="6497349" y="4897279"/>
            <a:ext cx="2024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F. Ryter et al Nucl. Fusion 2000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052C34C-EA68-3545-94CC-23E48D50E828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3522017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B16C260D-6D9B-644B-932E-347EA40E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752" y="818522"/>
            <a:ext cx="2682918" cy="399736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D1A2B09E-7F43-F54F-B3A4-825EDEDF4CEC}"/>
              </a:ext>
            </a:extLst>
          </p:cNvPr>
          <p:cNvSpPr txBox="1"/>
          <p:nvPr/>
        </p:nvSpPr>
        <p:spPr>
          <a:xfrm>
            <a:off x="6069613" y="4885609"/>
            <a:ext cx="2904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P. Mantica et al Pl Phys. Control Fusion. 2002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5E9A1C-6F57-074F-AEF2-7D647C094F0C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189936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388F59D-699E-084D-BB21-046AF14E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07" y="1508763"/>
            <a:ext cx="2763110" cy="34139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0001619-163F-8C4A-8945-D4857FD6B959}"/>
              </a:ext>
            </a:extLst>
          </p:cNvPr>
          <p:cNvSpPr txBox="1"/>
          <p:nvPr/>
        </p:nvSpPr>
        <p:spPr>
          <a:xfrm>
            <a:off x="6392845" y="4897279"/>
            <a:ext cx="23214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N. Tamura et al Phys. Plasmas 2005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B0F807-9F6F-644A-938C-07350738D61F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118951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E6445342-6632-5944-99E9-A1A6E979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96" y="1461063"/>
            <a:ext cx="4635176" cy="3392895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60FA9EE3-1959-9246-8ADF-11566A23453B}"/>
              </a:ext>
            </a:extLst>
          </p:cNvPr>
          <p:cNvSpPr txBox="1"/>
          <p:nvPr/>
        </p:nvSpPr>
        <p:spPr>
          <a:xfrm>
            <a:off x="6365279" y="4870024"/>
            <a:ext cx="2334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H.-J. Sun et al Chin. Phys. Lett. 2007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7A8263A-C8F3-1448-8B64-342052F08A9F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3485547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C7E1C4C-851A-EB45-8448-39EF1E9C3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12" y="784522"/>
            <a:ext cx="3048561" cy="4112757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632DC41-1212-A045-BF70-03849512DCC2}"/>
              </a:ext>
            </a:extLst>
          </p:cNvPr>
          <p:cNvGrpSpPr/>
          <p:nvPr/>
        </p:nvGrpSpPr>
        <p:grpSpPr>
          <a:xfrm>
            <a:off x="3348523" y="1465443"/>
            <a:ext cx="350130" cy="810300"/>
            <a:chOff x="271637" y="3220800"/>
            <a:chExt cx="350130" cy="12369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71D58FD-EC6C-BD43-9B42-A69E529CF83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1CF615B-D7E2-314B-8C38-AA117CB2E019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854FF33-3597-BA47-8D89-7D67970D5D64}"/>
              </a:ext>
            </a:extLst>
          </p:cNvPr>
          <p:cNvSpPr/>
          <p:nvPr/>
        </p:nvSpPr>
        <p:spPr>
          <a:xfrm>
            <a:off x="3680862" y="208626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Alcator C-Mod (US)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121EB79-74CA-5344-92E7-2859EBEDFBCD}"/>
              </a:ext>
            </a:extLst>
          </p:cNvPr>
          <p:cNvSpPr txBox="1"/>
          <p:nvPr/>
        </p:nvSpPr>
        <p:spPr>
          <a:xfrm>
            <a:off x="6493424" y="4897279"/>
            <a:ext cx="20874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J.E. Rice et al Nucl. Fusion 2013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47C35C-4C28-B047-A271-3177C9004B6B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2067298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imHoward.mp4">
            <a:hlinkClick r:id="" action="ppaction://media"/>
            <a:extLst>
              <a:ext uri="{FF2B5EF4-FFF2-40B4-BE49-F238E27FC236}">
                <a16:creationId xmlns:a16="http://schemas.microsoft.com/office/drawing/2014/main" id="{3AD89D9C-8F89-974F-9C3C-8F94733AD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378" r="6899" b="1629"/>
          <a:stretch/>
        </p:blipFill>
        <p:spPr>
          <a:xfrm>
            <a:off x="5888690" y="2761213"/>
            <a:ext cx="2872859" cy="2111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27BE6-C12D-894F-B5DD-B774F8226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96" y="744756"/>
            <a:ext cx="3836153" cy="2010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-3"/>
            <a:ext cx="685800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transport determines plasma density and temperature profiles, critical for fusion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57850"/>
            <a:ext cx="5348176" cy="202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Turbulent transport </a:t>
            </a:r>
            <a:r>
              <a:rPr lang="en-US" sz="1400" dirty="0"/>
              <a:t>is the dominant heat exhaust mechanism in the core of tokamak plasmas.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Nonlinear gyrokinetics </a:t>
            </a:r>
            <a:r>
              <a:rPr lang="en-US" sz="1400" dirty="0"/>
              <a:t>as “gold standard” to describe turbulent transport, but too expensive to predict profiles.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202244" y="1723697"/>
            <a:ext cx="2145446" cy="1238361"/>
            <a:chOff x="5780047" y="2286427"/>
            <a:chExt cx="2860596" cy="1901329"/>
          </a:xfrm>
        </p:grpSpPr>
        <p:sp>
          <p:nvSpPr>
            <p:cNvPr id="10" name="Rectangle 9"/>
            <p:cNvSpPr/>
            <p:nvPr/>
          </p:nvSpPr>
          <p:spPr>
            <a:xfrm>
              <a:off x="8143721" y="2286427"/>
              <a:ext cx="69336" cy="50240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cxnSpLocks/>
              <a:stCxn id="10" idx="1"/>
            </p:cNvCxnSpPr>
            <p:nvPr/>
          </p:nvCxnSpPr>
          <p:spPr>
            <a:xfrm flipH="1">
              <a:off x="5780047" y="2311547"/>
              <a:ext cx="2363674" cy="187620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/>
              <a:stCxn id="10" idx="3"/>
            </p:cNvCxnSpPr>
            <p:nvPr/>
          </p:nvCxnSpPr>
          <p:spPr>
            <a:xfrm>
              <a:off x="8213057" y="2311547"/>
              <a:ext cx="427586" cy="187620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2B32AB-00C4-5B4D-AB64-ADB3BDAB4643}"/>
              </a:ext>
            </a:extLst>
          </p:cNvPr>
          <p:cNvSpPr txBox="1"/>
          <p:nvPr/>
        </p:nvSpPr>
        <p:spPr>
          <a:xfrm>
            <a:off x="6487389" y="4867932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Courtesy of N.T. Howard</a:t>
            </a:r>
          </a:p>
        </p:txBody>
      </p:sp>
    </p:spTree>
    <p:extLst>
      <p:ext uri="{BB962C8B-B14F-4D97-AF65-F5344CB8AC3E}">
        <p14:creationId xmlns:p14="http://schemas.microsoft.com/office/powerpoint/2010/main" val="20043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EE6BFB0-F371-A34C-8121-5BDFCD9E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405" y="1590429"/>
            <a:ext cx="4052595" cy="3213801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9F8CE8B-EDDD-DD48-BD37-2E08E46BFC19}"/>
              </a:ext>
            </a:extLst>
          </p:cNvPr>
          <p:cNvGrpSpPr/>
          <p:nvPr/>
        </p:nvGrpSpPr>
        <p:grpSpPr>
          <a:xfrm>
            <a:off x="3348523" y="1465443"/>
            <a:ext cx="350130" cy="810300"/>
            <a:chOff x="271637" y="3220800"/>
            <a:chExt cx="350130" cy="12369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40A21B0-DEBF-1548-B0A9-6E5C1A48E2B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3CF40BE-C3DC-524C-A13D-8AE6D0411603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763AD20-7FEA-A348-A25B-A195F8E05BC3}"/>
              </a:ext>
            </a:extLst>
          </p:cNvPr>
          <p:cNvSpPr/>
          <p:nvPr/>
        </p:nvSpPr>
        <p:spPr>
          <a:xfrm>
            <a:off x="3680862" y="208626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Alcator C-Mod (US)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FD4A993-D09F-0342-B8D3-EC19C96F1C53}"/>
              </a:ext>
            </a:extLst>
          </p:cNvPr>
          <p:cNvGrpSpPr/>
          <p:nvPr/>
        </p:nvGrpSpPr>
        <p:grpSpPr>
          <a:xfrm>
            <a:off x="4021795" y="1465442"/>
            <a:ext cx="350130" cy="626069"/>
            <a:chOff x="271637" y="3220800"/>
            <a:chExt cx="350130" cy="12369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B69FEF2-0999-F44C-AC98-E0563B72A7B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5579A43-CFD0-E745-B57A-E9215656FC19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C56D3B1-74A2-014B-BC7D-7043DE5D5A7D}"/>
              </a:ext>
            </a:extLst>
          </p:cNvPr>
          <p:cNvSpPr/>
          <p:nvPr/>
        </p:nvSpPr>
        <p:spPr>
          <a:xfrm>
            <a:off x="4368018" y="1887908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KSTAR (Korea)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3CD9709-0F89-FC41-8091-243916DC458C}"/>
              </a:ext>
            </a:extLst>
          </p:cNvPr>
          <p:cNvSpPr txBox="1"/>
          <p:nvPr/>
        </p:nvSpPr>
        <p:spPr>
          <a:xfrm>
            <a:off x="6540891" y="4868752"/>
            <a:ext cx="199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Y.J. Shi et al Nucl. Fusion 2017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EBDEE06-CDB9-1B4F-99B5-FBB5E3F176AC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179450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823B6B-F665-5C45-9B3C-32A448C641AC}"/>
              </a:ext>
            </a:extLst>
          </p:cNvPr>
          <p:cNvGrpSpPr/>
          <p:nvPr/>
        </p:nvGrpSpPr>
        <p:grpSpPr>
          <a:xfrm>
            <a:off x="3348523" y="1465443"/>
            <a:ext cx="350130" cy="810300"/>
            <a:chOff x="271637" y="3220800"/>
            <a:chExt cx="350130" cy="12369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1E9D0CA-134B-B34B-9002-2371C45E6A3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FF7B601-A1E5-4E42-9E15-F651DB3A50D9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BE7D1A4-A931-DA41-8158-A8B7DF12E8C8}"/>
              </a:ext>
            </a:extLst>
          </p:cNvPr>
          <p:cNvSpPr/>
          <p:nvPr/>
        </p:nvSpPr>
        <p:spPr>
          <a:xfrm>
            <a:off x="3680862" y="208626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Alcator C-Mod (US)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89D25F5-9592-1943-A7B5-83BDFDE5C402}"/>
              </a:ext>
            </a:extLst>
          </p:cNvPr>
          <p:cNvGrpSpPr/>
          <p:nvPr/>
        </p:nvGrpSpPr>
        <p:grpSpPr>
          <a:xfrm>
            <a:off x="4021795" y="1465442"/>
            <a:ext cx="350130" cy="626069"/>
            <a:chOff x="271637" y="3220800"/>
            <a:chExt cx="350130" cy="12369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72302D5-03DA-4045-B7EC-F37E1779A71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492CD2F-C926-6148-8B52-F0431A93EC85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335E0E9-E726-C849-A3EF-B5B801103088}"/>
              </a:ext>
            </a:extLst>
          </p:cNvPr>
          <p:cNvSpPr/>
          <p:nvPr/>
        </p:nvSpPr>
        <p:spPr>
          <a:xfrm>
            <a:off x="4368018" y="1887908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KSTAR (Korea)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B6EC290-D0DA-4148-B619-30C6FA7A1293}"/>
              </a:ext>
            </a:extLst>
          </p:cNvPr>
          <p:cNvGrpSpPr/>
          <p:nvPr/>
        </p:nvGrpSpPr>
        <p:grpSpPr>
          <a:xfrm>
            <a:off x="4188518" y="1465443"/>
            <a:ext cx="350130" cy="422465"/>
            <a:chOff x="271637" y="4039081"/>
            <a:chExt cx="350130" cy="418619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25E6159-96BC-7D4C-960D-319FDF2467C0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D731E6C-131B-334C-850C-A8390F5C41F9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5B80459-3C61-9545-B2E2-A1A7ECD72C22}"/>
              </a:ext>
            </a:extLst>
          </p:cNvPr>
          <p:cNvSpPr/>
          <p:nvPr/>
        </p:nvSpPr>
        <p:spPr>
          <a:xfrm>
            <a:off x="4526357" y="168551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J-TEXT (China)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3B1668E-0556-324B-ADA2-FBD0B0387673}"/>
              </a:ext>
            </a:extLst>
          </p:cNvPr>
          <p:cNvSpPr txBox="1"/>
          <p:nvPr/>
        </p:nvSpPr>
        <p:spPr>
          <a:xfrm>
            <a:off x="6584101" y="4863119"/>
            <a:ext cx="199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Y.J. Shi et al Nucl. Fusion 2018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CA371C-F012-F547-B351-CDC90F855E24}"/>
              </a:ext>
            </a:extLst>
          </p:cNvPr>
          <p:cNvGrpSpPr/>
          <p:nvPr/>
        </p:nvGrpSpPr>
        <p:grpSpPr>
          <a:xfrm>
            <a:off x="3848817" y="2795658"/>
            <a:ext cx="4979216" cy="2067462"/>
            <a:chOff x="5334743" y="3287380"/>
            <a:chExt cx="3645215" cy="151356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3F6B21B-B4CE-BE40-B79D-75140E79A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3" t="44979"/>
            <a:stretch/>
          </p:blipFill>
          <p:spPr>
            <a:xfrm>
              <a:off x="5374887" y="3361551"/>
              <a:ext cx="3605071" cy="143938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1ADCF2A-466B-C748-8F91-044D2B61BD15}"/>
                </a:ext>
              </a:extLst>
            </p:cNvPr>
            <p:cNvSpPr/>
            <p:nvPr/>
          </p:nvSpPr>
          <p:spPr>
            <a:xfrm>
              <a:off x="5334743" y="3287380"/>
              <a:ext cx="191801" cy="254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DD68CAF-D6F3-B446-A3B9-F9842F4C37CC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3036394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B0D74E-E5A7-764F-AB9C-C0AB04ED285C}"/>
              </a:ext>
            </a:extLst>
          </p:cNvPr>
          <p:cNvGrpSpPr/>
          <p:nvPr/>
        </p:nvGrpSpPr>
        <p:grpSpPr>
          <a:xfrm>
            <a:off x="3348523" y="1465443"/>
            <a:ext cx="350130" cy="810300"/>
            <a:chOff x="271637" y="3220800"/>
            <a:chExt cx="350130" cy="12369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13E76A1-0BEE-AF4B-8522-86BC8CAA4A4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95F9D72-06E5-D349-BDBC-62C909AFB53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B8EA5EE5-EC36-604C-AA5A-1306D4EAFEEA}"/>
              </a:ext>
            </a:extLst>
          </p:cNvPr>
          <p:cNvSpPr/>
          <p:nvPr/>
        </p:nvSpPr>
        <p:spPr>
          <a:xfrm>
            <a:off x="3680862" y="208626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Alcator C-Mod (US)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E355381-F365-FB4F-96A0-9E197C2F7BCE}"/>
              </a:ext>
            </a:extLst>
          </p:cNvPr>
          <p:cNvGrpSpPr/>
          <p:nvPr/>
        </p:nvGrpSpPr>
        <p:grpSpPr>
          <a:xfrm>
            <a:off x="4021795" y="1465442"/>
            <a:ext cx="350130" cy="626069"/>
            <a:chOff x="271637" y="3220800"/>
            <a:chExt cx="350130" cy="123690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3CBCDB1-9C2D-AB40-81AE-02424F38C05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B5DABA3-3604-1B4C-83F5-8C9EB9FF6A7F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395473F8-971E-4847-A525-BB757423E51F}"/>
              </a:ext>
            </a:extLst>
          </p:cNvPr>
          <p:cNvSpPr/>
          <p:nvPr/>
        </p:nvSpPr>
        <p:spPr>
          <a:xfrm>
            <a:off x="4368018" y="1887908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KSTAR (Korea)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C6420BF-BD69-DD48-AD9F-23E23F8B9BF2}"/>
              </a:ext>
            </a:extLst>
          </p:cNvPr>
          <p:cNvGrpSpPr/>
          <p:nvPr/>
        </p:nvGrpSpPr>
        <p:grpSpPr>
          <a:xfrm>
            <a:off x="4188518" y="1465443"/>
            <a:ext cx="350130" cy="422465"/>
            <a:chOff x="271637" y="4039081"/>
            <a:chExt cx="350130" cy="418619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796AF1A-6717-C147-8CDB-BF9C5F08DE5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26B8F81-3786-A941-8774-04E623133E3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8CDB168-BBB8-4140-B1C4-A23CC12A319E}"/>
              </a:ext>
            </a:extLst>
          </p:cNvPr>
          <p:cNvSpPr/>
          <p:nvPr/>
        </p:nvSpPr>
        <p:spPr>
          <a:xfrm>
            <a:off x="4526357" y="168551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J-TEXT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53F6B21B-B4CE-BE40-B79D-75140E79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26" y="903475"/>
            <a:ext cx="2592511" cy="3875997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58F114D-E6F6-1B4A-80FC-C7748C9F262F}"/>
              </a:ext>
            </a:extLst>
          </p:cNvPr>
          <p:cNvGrpSpPr/>
          <p:nvPr/>
        </p:nvGrpSpPr>
        <p:grpSpPr>
          <a:xfrm>
            <a:off x="4377081" y="1459278"/>
            <a:ext cx="350130" cy="216275"/>
            <a:chOff x="271637" y="4039081"/>
            <a:chExt cx="350130" cy="418619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F918D8C-2500-A94A-A55A-278B933186A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DB5A373-8356-AF42-9ACF-8AC2F91FB17F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613560C-05DD-1B49-B156-AB2BC46A1E20}"/>
              </a:ext>
            </a:extLst>
          </p:cNvPr>
          <p:cNvSpPr/>
          <p:nvPr/>
        </p:nvSpPr>
        <p:spPr>
          <a:xfrm>
            <a:off x="4722241" y="14726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EAST (China)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7DD07C0-5DA8-DA4C-8483-CC3B47B98430}"/>
              </a:ext>
            </a:extLst>
          </p:cNvPr>
          <p:cNvSpPr txBox="1"/>
          <p:nvPr/>
        </p:nvSpPr>
        <p:spPr>
          <a:xfrm>
            <a:off x="6594772" y="4897279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Y. Liu et al Nucl. Fusion 2019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2D7260F-627E-9240-A8CC-3CDE58C4EA1B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2401198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80CC7D4E-9E87-C249-AAC1-E71377601DC3}"/>
              </a:ext>
            </a:extLst>
          </p:cNvPr>
          <p:cNvSpPr txBox="1"/>
          <p:nvPr/>
        </p:nvSpPr>
        <p:spPr>
          <a:xfrm>
            <a:off x="5717020" y="760995"/>
            <a:ext cx="3426980" cy="179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Observed in </a:t>
            </a:r>
            <a:r>
              <a:rPr lang="en-US" sz="1400" b="1" dirty="0"/>
              <a:t>12 machines</a:t>
            </a:r>
            <a:r>
              <a:rPr lang="en-US" sz="1400" dirty="0"/>
              <a:t>.</a:t>
            </a:r>
            <a:endParaRPr lang="en-US" sz="1400" b="1" dirty="0"/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b="1" dirty="0"/>
              <a:t>&gt;40 journal publications</a:t>
            </a:r>
            <a:r>
              <a:rPr lang="en-US" sz="1400" dirty="0"/>
              <a:t> have been devoted to this effect.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Featured in plasma physics </a:t>
            </a:r>
            <a:r>
              <a:rPr lang="en-US" sz="1400" b="1" dirty="0"/>
              <a:t>books </a:t>
            </a:r>
            <a:r>
              <a:rPr lang="en-US" sz="1400" dirty="0"/>
              <a:t>and </a:t>
            </a:r>
            <a:r>
              <a:rPr lang="en-US" sz="1400" b="1" dirty="0"/>
              <a:t>review articles</a:t>
            </a:r>
            <a:r>
              <a:rPr lang="en-US" sz="1400" dirty="0"/>
              <a:t>.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64E2BBB-A3A8-914D-9021-B0FACA9A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35" y="2605913"/>
            <a:ext cx="1428194" cy="219698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844FAAB9-B37D-E04B-9728-DEC0E2EC8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62" y="2590967"/>
            <a:ext cx="1467404" cy="2190963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8922FD9-6772-614B-9241-52B614D37DA6}"/>
              </a:ext>
            </a:extLst>
          </p:cNvPr>
          <p:cNvGrpSpPr/>
          <p:nvPr/>
        </p:nvGrpSpPr>
        <p:grpSpPr>
          <a:xfrm>
            <a:off x="3348523" y="1465443"/>
            <a:ext cx="350130" cy="810300"/>
            <a:chOff x="271637" y="3220800"/>
            <a:chExt cx="350130" cy="1236900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BA2395C-99B2-ED40-8FDD-457866159010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14A4CCF-CCD4-4D4F-B543-F8C3DF3AE4E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F560775-35FE-6B45-BB8A-4D947D551EBD}"/>
              </a:ext>
            </a:extLst>
          </p:cNvPr>
          <p:cNvSpPr/>
          <p:nvPr/>
        </p:nvSpPr>
        <p:spPr>
          <a:xfrm>
            <a:off x="3680862" y="208626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Alcator C-Mod (US)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BA9C866-977D-5C4E-A4CC-CE1DDFF0BCD0}"/>
              </a:ext>
            </a:extLst>
          </p:cNvPr>
          <p:cNvGrpSpPr/>
          <p:nvPr/>
        </p:nvGrpSpPr>
        <p:grpSpPr>
          <a:xfrm>
            <a:off x="4021795" y="1465442"/>
            <a:ext cx="350130" cy="626069"/>
            <a:chOff x="271637" y="3220800"/>
            <a:chExt cx="350130" cy="123690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B3F6F23-995C-164A-BF25-316C252FCA70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F9A8AB2-632D-BF42-8823-808EC45886F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621799C-7FB7-C641-B840-3076B0641744}"/>
              </a:ext>
            </a:extLst>
          </p:cNvPr>
          <p:cNvSpPr/>
          <p:nvPr/>
        </p:nvSpPr>
        <p:spPr>
          <a:xfrm>
            <a:off x="4368018" y="1887908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KSTAR (Korea)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14774AB-E2E1-A547-AD25-B69E8ED304DC}"/>
              </a:ext>
            </a:extLst>
          </p:cNvPr>
          <p:cNvGrpSpPr/>
          <p:nvPr/>
        </p:nvGrpSpPr>
        <p:grpSpPr>
          <a:xfrm>
            <a:off x="4188518" y="1465443"/>
            <a:ext cx="350130" cy="422465"/>
            <a:chOff x="271637" y="4039081"/>
            <a:chExt cx="350130" cy="418619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62CC402-CAA9-2B4E-A5C9-111B9D4287B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0D51FE3-D3B5-EE4D-84B4-F861406F5CA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ABF2A49-94AB-2A42-ADB5-F06BFC610B78}"/>
              </a:ext>
            </a:extLst>
          </p:cNvPr>
          <p:cNvSpPr/>
          <p:nvPr/>
        </p:nvSpPr>
        <p:spPr>
          <a:xfrm>
            <a:off x="4526357" y="168551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J-TEXT (China)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E505A1B-2CDB-9B4E-B8E0-7DB585751DF0}"/>
              </a:ext>
            </a:extLst>
          </p:cNvPr>
          <p:cNvGrpSpPr/>
          <p:nvPr/>
        </p:nvGrpSpPr>
        <p:grpSpPr>
          <a:xfrm>
            <a:off x="4377081" y="1459278"/>
            <a:ext cx="350130" cy="216275"/>
            <a:chOff x="271637" y="4039081"/>
            <a:chExt cx="350130" cy="418619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9F6F9E0-0A11-954B-B5E5-7CAA894D775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839CEEF-2504-9343-A0F6-450F25EC8155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FEF10B9-4D62-6E49-B89A-5E496E932D24}"/>
              </a:ext>
            </a:extLst>
          </p:cNvPr>
          <p:cNvSpPr/>
          <p:nvPr/>
        </p:nvSpPr>
        <p:spPr>
          <a:xfrm>
            <a:off x="4722241" y="14726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EAST (China)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D58EB1-9BD9-6249-AEC3-5EFADE373F4D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</p:spTree>
    <p:extLst>
      <p:ext uri="{BB962C8B-B14F-4D97-AF65-F5344CB8AC3E}">
        <p14:creationId xmlns:p14="http://schemas.microsoft.com/office/powerpoint/2010/main" val="3182767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2508"/>
          </a:xfrm>
          <a:prstGeom prst="rect">
            <a:avLst/>
          </a:prstGeom>
          <a:gradFill flip="none" rotWithShape="1">
            <a:gsLst>
              <a:gs pos="0">
                <a:srgbClr val="0F0401"/>
              </a:gs>
              <a:gs pos="100000">
                <a:srgbClr val="B9301A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</a:rPr>
              <a:t>Temperature inversions following edge cold pulses have been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many machines around the world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3902DA-0356-AB43-9F07-B2A783F80906}"/>
              </a:ext>
            </a:extLst>
          </p:cNvPr>
          <p:cNvGrpSpPr/>
          <p:nvPr/>
        </p:nvGrpSpPr>
        <p:grpSpPr>
          <a:xfrm>
            <a:off x="282723" y="1465443"/>
            <a:ext cx="350130" cy="2985516"/>
            <a:chOff x="271637" y="1472184"/>
            <a:chExt cx="350130" cy="298551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57A306-7802-C746-B0E8-54BB2A3AB7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1472184"/>
              <a:ext cx="0" cy="29855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795E48-7ACA-E941-A593-8017FD7AF63B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CAD0-3B02-DE47-A4DB-DD6F39511B0E}"/>
              </a:ext>
            </a:extLst>
          </p:cNvPr>
          <p:cNvSpPr/>
          <p:nvPr/>
        </p:nvSpPr>
        <p:spPr>
          <a:xfrm>
            <a:off x="589545" y="426037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TEXT (US)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7311A-E403-994C-8DE4-1A9DED8D337A}"/>
              </a:ext>
            </a:extLst>
          </p:cNvPr>
          <p:cNvSpPr/>
          <p:nvPr/>
        </p:nvSpPr>
        <p:spPr>
          <a:xfrm rot="18905418">
            <a:off x="113245" y="759504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1995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3CAC0-079A-5D44-BE0F-13F455467E59}"/>
              </a:ext>
            </a:extLst>
          </p:cNvPr>
          <p:cNvSpPr/>
          <p:nvPr/>
        </p:nvSpPr>
        <p:spPr>
          <a:xfrm rot="18905418">
            <a:off x="951445" y="743227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CFD4AA-8BBD-D742-886C-D9AADEC80487}"/>
              </a:ext>
            </a:extLst>
          </p:cNvPr>
          <p:cNvSpPr/>
          <p:nvPr/>
        </p:nvSpPr>
        <p:spPr>
          <a:xfrm rot="18905418">
            <a:off x="1834883" y="732451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2005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7B2610-E41F-D741-962A-9C62C08A026C}"/>
              </a:ext>
            </a:extLst>
          </p:cNvPr>
          <p:cNvSpPr/>
          <p:nvPr/>
        </p:nvSpPr>
        <p:spPr>
          <a:xfrm rot="18905418">
            <a:off x="2696425" y="732450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6DBF-073A-2F4C-BFD5-9D8D89238193}"/>
              </a:ext>
            </a:extLst>
          </p:cNvPr>
          <p:cNvSpPr/>
          <p:nvPr/>
        </p:nvSpPr>
        <p:spPr>
          <a:xfrm rot="18905418">
            <a:off x="3516337" y="732449"/>
            <a:ext cx="590031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2015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287798-7626-2542-801F-00B5D668E2A1}"/>
              </a:ext>
            </a:extLst>
          </p:cNvPr>
          <p:cNvGrpSpPr/>
          <p:nvPr/>
        </p:nvGrpSpPr>
        <p:grpSpPr>
          <a:xfrm>
            <a:off x="448138" y="1465443"/>
            <a:ext cx="350130" cy="2665476"/>
            <a:chOff x="271637" y="1792224"/>
            <a:chExt cx="350130" cy="26654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FA9E0B-83F1-CF40-B81A-5EDE5709D22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8" y="1792224"/>
              <a:ext cx="0" cy="2665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C9C60E-6D00-2346-984C-6F27E2BD4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31E29-3B6C-9543-A292-AEDD8E49B0F9}"/>
              </a:ext>
            </a:extLst>
          </p:cNvPr>
          <p:cNvSpPr/>
          <p:nvPr/>
        </p:nvSpPr>
        <p:spPr>
          <a:xfrm>
            <a:off x="778108" y="3940337"/>
            <a:ext cx="1417710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TFTR (US)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677D34-B741-FE41-A3A2-1FCF6E6F7949}"/>
              </a:ext>
            </a:extLst>
          </p:cNvPr>
          <p:cNvGrpSpPr/>
          <p:nvPr/>
        </p:nvGrpSpPr>
        <p:grpSpPr>
          <a:xfrm>
            <a:off x="793298" y="1465443"/>
            <a:ext cx="350130" cy="2361010"/>
            <a:chOff x="271637" y="2096690"/>
            <a:chExt cx="350130" cy="2361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808B3A-D970-4247-9D55-8492196E0B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096690"/>
              <a:ext cx="0" cy="23610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772404-0CCD-3E44-8C5D-3E68E1C0656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1579A4F-E29B-B94B-BBDC-58637E5C3859}"/>
              </a:ext>
            </a:extLst>
          </p:cNvPr>
          <p:cNvSpPr/>
          <p:nvPr/>
        </p:nvSpPr>
        <p:spPr>
          <a:xfrm>
            <a:off x="1134842" y="363587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Tore Supra (France)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61E6C-512E-B644-9C57-139401FAC2B4}"/>
              </a:ext>
            </a:extLst>
          </p:cNvPr>
          <p:cNvGrpSpPr/>
          <p:nvPr/>
        </p:nvGrpSpPr>
        <p:grpSpPr>
          <a:xfrm>
            <a:off x="953545" y="1465443"/>
            <a:ext cx="350130" cy="2086690"/>
            <a:chOff x="271637" y="2371010"/>
            <a:chExt cx="350130" cy="2086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57FB46-905B-5C48-83F8-A26672442BD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EE07C4-7670-BB40-806C-5E650BB43F8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64C9711-4099-714C-81E6-DF214557FA02}"/>
              </a:ext>
            </a:extLst>
          </p:cNvPr>
          <p:cNvSpPr/>
          <p:nvPr/>
        </p:nvSpPr>
        <p:spPr>
          <a:xfrm>
            <a:off x="1335598" y="33615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RTP (Netherlands)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7E169-0DE0-1246-8352-3DFBF8E792DB}"/>
              </a:ext>
            </a:extLst>
          </p:cNvPr>
          <p:cNvGrpSpPr/>
          <p:nvPr/>
        </p:nvGrpSpPr>
        <p:grpSpPr>
          <a:xfrm>
            <a:off x="1126207" y="1465443"/>
            <a:ext cx="350130" cy="1865962"/>
            <a:chOff x="271637" y="2371010"/>
            <a:chExt cx="350130" cy="208669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FD683-F6A5-0540-B889-7E415DF23372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AB33D5-4260-8E4D-90E7-9EEDC47E6428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8B901-E022-9F49-A0DE-8CA7BB875ADA}"/>
              </a:ext>
            </a:extLst>
          </p:cNvPr>
          <p:cNvGrpSpPr/>
          <p:nvPr/>
        </p:nvGrpSpPr>
        <p:grpSpPr>
          <a:xfrm>
            <a:off x="1461850" y="1465443"/>
            <a:ext cx="350130" cy="1552410"/>
            <a:chOff x="271637" y="2371010"/>
            <a:chExt cx="350130" cy="208669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B8D8A9-2F64-FA42-882D-82E25B472A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2371010"/>
              <a:ext cx="0" cy="208669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B0DC5A-C0CD-5C42-ABE4-733F9B53DD4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A7E702-4006-E540-A740-379E32069478}"/>
              </a:ext>
            </a:extLst>
          </p:cNvPr>
          <p:cNvSpPr/>
          <p:nvPr/>
        </p:nvSpPr>
        <p:spPr>
          <a:xfrm>
            <a:off x="1786034" y="2817206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JET (UK)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247A71-C49C-1644-ACBE-E9B23D7E36BB}"/>
              </a:ext>
            </a:extLst>
          </p:cNvPr>
          <p:cNvGrpSpPr/>
          <p:nvPr/>
        </p:nvGrpSpPr>
        <p:grpSpPr>
          <a:xfrm>
            <a:off x="1972499" y="1465443"/>
            <a:ext cx="350130" cy="1236900"/>
            <a:chOff x="271637" y="3220800"/>
            <a:chExt cx="350130" cy="1236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91E778-9164-704C-B1CD-94EB4EDCB34F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C25DFC-5945-5746-ABCF-DD28DA00021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ADC87BD8-5FC3-E441-9BF0-5FDE559A5165}"/>
              </a:ext>
            </a:extLst>
          </p:cNvPr>
          <p:cNvSpPr/>
          <p:nvPr/>
        </p:nvSpPr>
        <p:spPr>
          <a:xfrm>
            <a:off x="2319830" y="251176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LHD (Japan)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26C8D1-5249-B24C-BD0D-431C28481131}"/>
              </a:ext>
            </a:extLst>
          </p:cNvPr>
          <p:cNvGrpSpPr/>
          <p:nvPr/>
        </p:nvGrpSpPr>
        <p:grpSpPr>
          <a:xfrm>
            <a:off x="2322127" y="1465443"/>
            <a:ext cx="350130" cy="962013"/>
            <a:chOff x="271637" y="3220800"/>
            <a:chExt cx="350130" cy="12369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1F969-758F-6548-B38E-D0184EB18A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2D1A7F-DC2D-7B4C-B739-F1F9EDD75944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366A141-D847-6D4C-8154-DDE906DAF057}"/>
              </a:ext>
            </a:extLst>
          </p:cNvPr>
          <p:cNvSpPr/>
          <p:nvPr/>
        </p:nvSpPr>
        <p:spPr>
          <a:xfrm>
            <a:off x="2663671" y="2224087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HL-2A (China)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DBA34B3-4D25-7645-A0A3-6C308FB6A032}"/>
              </a:ext>
            </a:extLst>
          </p:cNvPr>
          <p:cNvGrpSpPr/>
          <p:nvPr/>
        </p:nvGrpSpPr>
        <p:grpSpPr>
          <a:xfrm>
            <a:off x="140677" y="1144994"/>
            <a:ext cx="4723931" cy="274320"/>
            <a:chOff x="140677" y="1144994"/>
            <a:chExt cx="4723931" cy="2743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072F62-D0CF-9D41-9132-13B17772E50F}"/>
                </a:ext>
              </a:extLst>
            </p:cNvPr>
            <p:cNvCxnSpPr>
              <a:cxnSpLocks/>
            </p:cNvCxnSpPr>
            <p:nvPr/>
          </p:nvCxnSpPr>
          <p:spPr>
            <a:xfrm>
              <a:off x="140677" y="1282154"/>
              <a:ext cx="4723931" cy="0"/>
            </a:xfrm>
            <a:prstGeom prst="straightConnector1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F5E34C-AEC6-DA4F-933E-4896EF6D015A}"/>
                </a:ext>
              </a:extLst>
            </p:cNvPr>
            <p:cNvCxnSpPr/>
            <p:nvPr/>
          </p:nvCxnSpPr>
          <p:spPr>
            <a:xfrm>
              <a:off x="285135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285FB2-5E4D-544A-9ED8-6C492834C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78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92FA409-F0DB-7346-9789-C88C5DFF89BA}"/>
                </a:ext>
              </a:extLst>
            </p:cNvPr>
            <p:cNvCxnSpPr>
              <a:cxnSpLocks/>
            </p:cNvCxnSpPr>
            <p:nvPr/>
          </p:nvCxnSpPr>
          <p:spPr>
            <a:xfrm>
              <a:off x="62473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BBC288-E9A7-DB4A-B996-D99800503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C246B1-D16B-7B4F-9B18-E5CC1AC0D55B}"/>
                </a:ext>
              </a:extLst>
            </p:cNvPr>
            <p:cNvCxnSpPr>
              <a:cxnSpLocks/>
            </p:cNvCxnSpPr>
            <p:nvPr/>
          </p:nvCxnSpPr>
          <p:spPr>
            <a:xfrm>
              <a:off x="964895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A8B0696-ED08-5543-A1EB-3889983DD1FC}"/>
                </a:ext>
              </a:extLst>
            </p:cNvPr>
            <p:cNvCxnSpPr/>
            <p:nvPr/>
          </p:nvCxnSpPr>
          <p:spPr>
            <a:xfrm>
              <a:off x="1137548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172F16-AA2B-D548-8F9D-B7E97428D14F}"/>
                </a:ext>
              </a:extLst>
            </p:cNvPr>
            <p:cNvCxnSpPr>
              <a:cxnSpLocks/>
            </p:cNvCxnSpPr>
            <p:nvPr/>
          </p:nvCxnSpPr>
          <p:spPr>
            <a:xfrm>
              <a:off x="130449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0A8CA7-B424-3848-9F7E-F6BBBD3EE3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5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C0D7A52-4D85-1648-95F9-5D1290CF45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3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34FA55-41A8-1A4B-ADC1-2BB133724D10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8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94F8BBE-6468-4F4F-BE55-86D4DE20D513}"/>
                </a:ext>
              </a:extLst>
            </p:cNvPr>
            <p:cNvCxnSpPr/>
            <p:nvPr/>
          </p:nvCxnSpPr>
          <p:spPr>
            <a:xfrm>
              <a:off x="1984836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47CB373-A761-8D4D-92AD-C305CA46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6180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9F0E475-ED60-3D4A-AF34-60EC543F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93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5A5F88D-D997-9145-8BF2-1C0D7F5340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4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F943B6C-9488-6544-BBD1-BFF2EE1AA5A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596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777C-0031-F047-901D-14FB9F1C39A2}"/>
                </a:ext>
              </a:extLst>
            </p:cNvPr>
            <p:cNvCxnSpPr/>
            <p:nvPr/>
          </p:nvCxnSpPr>
          <p:spPr>
            <a:xfrm>
              <a:off x="283724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3D92DB-327D-6C4F-A00D-6F2DD367D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130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5FACE8C-B87F-114F-AC10-788DDDF6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3321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3B4156E-7DBB-1F42-9250-7F2D165ED8D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274D76D-7F0F-B14C-8227-74EBBA2E759D}"/>
                </a:ext>
              </a:extLst>
            </p:cNvPr>
            <p:cNvCxnSpPr>
              <a:cxnSpLocks/>
            </p:cNvCxnSpPr>
            <p:nvPr/>
          </p:nvCxnSpPr>
          <p:spPr>
            <a:xfrm>
              <a:off x="3522924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AF7B2F-64C7-B241-8850-37FC5B49F76A}"/>
                </a:ext>
              </a:extLst>
            </p:cNvPr>
            <p:cNvCxnSpPr/>
            <p:nvPr/>
          </p:nvCxnSpPr>
          <p:spPr>
            <a:xfrm>
              <a:off x="3695577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1728508-3E1D-DF4E-8D39-0E1434961C6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59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9C45D1-BDBE-A143-8473-DDC7AB2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1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30F112-DAC7-944C-BD60-88A63C14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3262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577B863-B7C9-514D-B9A4-49D8F1848A70}"/>
                </a:ext>
              </a:extLst>
            </p:cNvPr>
            <p:cNvCxnSpPr>
              <a:cxnSpLocks/>
            </p:cNvCxnSpPr>
            <p:nvPr/>
          </p:nvCxnSpPr>
          <p:spPr>
            <a:xfrm>
              <a:off x="4380228" y="1213574"/>
              <a:ext cx="0" cy="137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623211-85FF-7E41-8A10-08B0C2EF315D}"/>
                </a:ext>
              </a:extLst>
            </p:cNvPr>
            <p:cNvCxnSpPr/>
            <p:nvPr/>
          </p:nvCxnSpPr>
          <p:spPr>
            <a:xfrm>
              <a:off x="4543419" y="1144994"/>
              <a:ext cx="0" cy="2743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80CC7D4E-9E87-C249-AAC1-E71377601DC3}"/>
              </a:ext>
            </a:extLst>
          </p:cNvPr>
          <p:cNvSpPr txBox="1"/>
          <p:nvPr/>
        </p:nvSpPr>
        <p:spPr>
          <a:xfrm>
            <a:off x="5717020" y="760995"/>
            <a:ext cx="3426980" cy="179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Observed in </a:t>
            </a:r>
            <a:r>
              <a:rPr lang="en-US" sz="1400" b="1" dirty="0"/>
              <a:t>12 machines</a:t>
            </a:r>
            <a:r>
              <a:rPr lang="en-US" sz="1400" dirty="0"/>
              <a:t>.</a:t>
            </a:r>
            <a:endParaRPr lang="en-US" sz="1400" b="1" dirty="0"/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b="1" dirty="0"/>
              <a:t>&gt;40 journal publications</a:t>
            </a:r>
            <a:r>
              <a:rPr lang="en-US" sz="1400" dirty="0"/>
              <a:t> have been devoted to this effect.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Featured in plasma physics </a:t>
            </a:r>
            <a:r>
              <a:rPr lang="en-US" sz="1400" b="1" dirty="0"/>
              <a:t>books </a:t>
            </a:r>
            <a:r>
              <a:rPr lang="en-US" sz="1400" dirty="0"/>
              <a:t>and </a:t>
            </a:r>
            <a:r>
              <a:rPr lang="en-US" sz="1400" b="1" dirty="0"/>
              <a:t>review articles</a:t>
            </a:r>
            <a:r>
              <a:rPr lang="en-US" sz="1400" dirty="0"/>
              <a:t>.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64E2BBB-A3A8-914D-9021-B0FACA9A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35" y="2605913"/>
            <a:ext cx="1428194" cy="219698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844FAAB9-B37D-E04B-9728-DEC0E2EC8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62" y="2590967"/>
            <a:ext cx="1467404" cy="2190963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8922FD9-6772-614B-9241-52B614D37DA6}"/>
              </a:ext>
            </a:extLst>
          </p:cNvPr>
          <p:cNvGrpSpPr/>
          <p:nvPr/>
        </p:nvGrpSpPr>
        <p:grpSpPr>
          <a:xfrm>
            <a:off x="3348523" y="1465443"/>
            <a:ext cx="350130" cy="810300"/>
            <a:chOff x="271637" y="3220800"/>
            <a:chExt cx="350130" cy="1236900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BA2395C-99B2-ED40-8FDD-457866159010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14A4CCF-CCD4-4D4F-B543-F8C3DF3AE4E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F560775-35FE-6B45-BB8A-4D947D551EBD}"/>
              </a:ext>
            </a:extLst>
          </p:cNvPr>
          <p:cNvSpPr/>
          <p:nvPr/>
        </p:nvSpPr>
        <p:spPr>
          <a:xfrm>
            <a:off x="3680862" y="208626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Alcator C-Mod (US)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BA9C866-977D-5C4E-A4CC-CE1DDFF0BCD0}"/>
              </a:ext>
            </a:extLst>
          </p:cNvPr>
          <p:cNvGrpSpPr/>
          <p:nvPr/>
        </p:nvGrpSpPr>
        <p:grpSpPr>
          <a:xfrm>
            <a:off x="4021795" y="1465442"/>
            <a:ext cx="350130" cy="626069"/>
            <a:chOff x="271637" y="3220800"/>
            <a:chExt cx="350130" cy="123690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B3F6F23-995C-164A-BF25-316C252FCA70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3220800"/>
              <a:ext cx="0" cy="12369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F9A8AB2-632D-BF42-8823-808EC45886F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621799C-7FB7-C641-B840-3076B0641744}"/>
              </a:ext>
            </a:extLst>
          </p:cNvPr>
          <p:cNvSpPr/>
          <p:nvPr/>
        </p:nvSpPr>
        <p:spPr>
          <a:xfrm>
            <a:off x="4368018" y="1887908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KSTAR (Korea)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14774AB-E2E1-A547-AD25-B69E8ED304DC}"/>
              </a:ext>
            </a:extLst>
          </p:cNvPr>
          <p:cNvGrpSpPr/>
          <p:nvPr/>
        </p:nvGrpSpPr>
        <p:grpSpPr>
          <a:xfrm>
            <a:off x="4188518" y="1465443"/>
            <a:ext cx="350130" cy="422465"/>
            <a:chOff x="271637" y="4039081"/>
            <a:chExt cx="350130" cy="418619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62CC402-CAA9-2B4E-A5C9-111B9D4287B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0D51FE3-D3B5-EE4D-84B4-F861406F5CA0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ABF2A49-94AB-2A42-ADB5-F06BFC610B78}"/>
              </a:ext>
            </a:extLst>
          </p:cNvPr>
          <p:cNvSpPr/>
          <p:nvPr/>
        </p:nvSpPr>
        <p:spPr>
          <a:xfrm>
            <a:off x="4526357" y="1685513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J-TEXT (China)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E505A1B-2CDB-9B4E-B8E0-7DB585751DF0}"/>
              </a:ext>
            </a:extLst>
          </p:cNvPr>
          <p:cNvGrpSpPr/>
          <p:nvPr/>
        </p:nvGrpSpPr>
        <p:grpSpPr>
          <a:xfrm>
            <a:off x="4377081" y="1459278"/>
            <a:ext cx="350130" cy="216275"/>
            <a:chOff x="271637" y="4039081"/>
            <a:chExt cx="350130" cy="418619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9F6F9E0-0A11-954B-B5E5-7CAA894D775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5" y="4039081"/>
              <a:ext cx="0" cy="4186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839CEEF-2504-9343-A0F6-450F25EC8155}"/>
                </a:ext>
              </a:extLst>
            </p:cNvPr>
            <p:cNvCxnSpPr>
              <a:cxnSpLocks/>
            </p:cNvCxnSpPr>
            <p:nvPr/>
          </p:nvCxnSpPr>
          <p:spPr>
            <a:xfrm>
              <a:off x="271637" y="4447539"/>
              <a:ext cx="350130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FEF10B9-4D62-6E49-B89A-5E496E932D24}"/>
              </a:ext>
            </a:extLst>
          </p:cNvPr>
          <p:cNvSpPr/>
          <p:nvPr/>
        </p:nvSpPr>
        <p:spPr>
          <a:xfrm>
            <a:off x="4722241" y="1472651"/>
            <a:ext cx="1553948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EAST (China)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D58EB1-9BD9-6249-AEC3-5EFADE373F4D}"/>
              </a:ext>
            </a:extLst>
          </p:cNvPr>
          <p:cNvSpPr/>
          <p:nvPr/>
        </p:nvSpPr>
        <p:spPr>
          <a:xfrm>
            <a:off x="1450387" y="3123944"/>
            <a:ext cx="2092504" cy="3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100" dirty="0"/>
              <a:t>ASDEX Upgrade (Germany)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BCE5461-336B-7042-A07A-B8C187B3DF4C}"/>
              </a:ext>
            </a:extLst>
          </p:cNvPr>
          <p:cNvSpPr/>
          <p:nvPr/>
        </p:nvSpPr>
        <p:spPr>
          <a:xfrm>
            <a:off x="-7211" y="754253"/>
            <a:ext cx="9144000" cy="412332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8FEF1CD-CEA5-3E44-872E-160884580311}"/>
              </a:ext>
            </a:extLst>
          </p:cNvPr>
          <p:cNvSpPr/>
          <p:nvPr/>
        </p:nvSpPr>
        <p:spPr>
          <a:xfrm>
            <a:off x="1069244" y="1310495"/>
            <a:ext cx="7004491" cy="3065278"/>
          </a:xfrm>
          <a:prstGeom prst="roundRect">
            <a:avLst>
              <a:gd name="adj" fmla="val 1540"/>
            </a:avLst>
          </a:prstGeom>
          <a:solidFill>
            <a:srgbClr val="FCFFD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rIns="274320" rtlCol="0" anchor="ctr"/>
          <a:lstStyle/>
          <a:p>
            <a:pPr marL="236538" indent="-225425">
              <a:lnSpc>
                <a:spcPct val="150000"/>
              </a:lnSpc>
              <a:spcAft>
                <a:spcPts val="1500"/>
              </a:spcAft>
              <a:buFont typeface="Wingdings" charset="2"/>
              <a:buChar char="Ø"/>
            </a:pPr>
            <a:r>
              <a:rPr lang="en-US" sz="1400" dirty="0"/>
              <a:t>Review article on nonlocal transport </a:t>
            </a:r>
            <a:r>
              <a:rPr lang="en-US" sz="1400" i="1" dirty="0"/>
              <a:t>[K. Ida et al Nucl. Fusion 2015]</a:t>
            </a:r>
            <a:r>
              <a:rPr lang="en-US" sz="1400" dirty="0"/>
              <a:t>:</a:t>
            </a:r>
          </a:p>
          <a:p>
            <a:pPr marL="458788">
              <a:lnSpc>
                <a:spcPct val="150000"/>
              </a:lnSpc>
              <a:spcAft>
                <a:spcPts val="1500"/>
              </a:spcAft>
            </a:pPr>
            <a:r>
              <a:rPr lang="en-US" sz="1400" dirty="0">
                <a:solidFill>
                  <a:prstClr val="black"/>
                </a:solidFill>
              </a:rPr>
              <a:t>“[</a:t>
            </a:r>
            <a:r>
              <a:rPr lang="mr-IN" sz="1400" dirty="0">
                <a:solidFill>
                  <a:prstClr val="black"/>
                </a:solidFill>
              </a:rPr>
              <a:t>…</a:t>
            </a:r>
            <a:r>
              <a:rPr lang="en-US" sz="1400" dirty="0">
                <a:solidFill>
                  <a:prstClr val="black"/>
                </a:solidFill>
              </a:rPr>
              <a:t>] the violation of the familiar local expression </a:t>
            </a:r>
            <a:r>
              <a:rPr lang="en-US" sz="1400" b="1" dirty="0">
                <a:solidFill>
                  <a:prstClr val="black"/>
                </a:solidFill>
              </a:rPr>
              <a:t>compels us to explore new approaches </a:t>
            </a:r>
            <a:r>
              <a:rPr lang="en-US" sz="1400" dirty="0">
                <a:solidFill>
                  <a:prstClr val="black"/>
                </a:solidFill>
              </a:rPr>
              <a:t>to the predictive modelling for burning plasmas.”</a:t>
            </a:r>
            <a:endParaRPr lang="en-US" sz="1400" dirty="0"/>
          </a:p>
          <a:p>
            <a:pPr marL="236538" indent="-225425">
              <a:lnSpc>
                <a:spcPct val="150000"/>
              </a:lnSpc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ITER transport physics basis paper </a:t>
            </a:r>
            <a:r>
              <a:rPr lang="en-US" sz="1400" i="1" dirty="0"/>
              <a:t>[E.J. Doyle et al Nucl. Fusion 2007]</a:t>
            </a:r>
            <a:r>
              <a:rPr lang="en-US" sz="1400" dirty="0"/>
              <a:t>:</a:t>
            </a:r>
          </a:p>
          <a:p>
            <a:pPr marL="458788">
              <a:lnSpc>
                <a:spcPct val="150000"/>
              </a:lnSpc>
              <a:spcAft>
                <a:spcPts val="900"/>
              </a:spcAft>
            </a:pPr>
            <a:r>
              <a:rPr lang="en-US" sz="1400" i="1" dirty="0"/>
              <a:t>“[the] propagation of the pulses from the plasma edge to the core has been a </a:t>
            </a:r>
            <a:r>
              <a:rPr lang="en-US" sz="1400" b="1" i="1" dirty="0"/>
              <a:t>challenge</a:t>
            </a:r>
            <a:r>
              <a:rPr lang="en-US" sz="1400" i="1" dirty="0"/>
              <a:t> to be explained by local diffusive transport models.”</a:t>
            </a:r>
          </a:p>
        </p:txBody>
      </p:sp>
    </p:spTree>
    <p:extLst>
      <p:ext uri="{BB962C8B-B14F-4D97-AF65-F5344CB8AC3E}">
        <p14:creationId xmlns:p14="http://schemas.microsoft.com/office/powerpoint/2010/main" val="3258748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Transient transport is studied using perturbative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cold-pulse injections with Laser Blow-Off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277" y="770991"/>
            <a:ext cx="8397803" cy="73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1400" b="1" dirty="0"/>
              <a:t>Edge cold-pulses </a:t>
            </a:r>
            <a:r>
              <a:rPr lang="en-US" sz="1400" dirty="0"/>
              <a:t>are injected using laser blow-off (LBO) technique.</a:t>
            </a:r>
          </a:p>
          <a:p>
            <a:pPr marL="214313" indent="-214313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1400" dirty="0"/>
              <a:t>Laser pulse ablates coating in glass slide, resulting in flux of neutrals to plasma.</a:t>
            </a:r>
            <a:endParaRPr lang="en-US" sz="1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39747" y="1626990"/>
            <a:ext cx="8303440" cy="3092491"/>
            <a:chOff x="4282152" y="1243967"/>
            <a:chExt cx="4468745" cy="16643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152" y="1243967"/>
              <a:ext cx="3139373" cy="166431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9" t="38840" r="12279" b="-1"/>
            <a:stretch/>
          </p:blipFill>
          <p:spPr>
            <a:xfrm>
              <a:off x="7488153" y="1397829"/>
              <a:ext cx="1262744" cy="1359162"/>
            </a:xfrm>
            <a:prstGeom prst="rect">
              <a:avLst/>
            </a:prstGeom>
          </p:spPr>
        </p:pic>
      </p:grpSp>
      <p:pic>
        <p:nvPicPr>
          <p:cNvPr id="7" name="Picture 6" descr="cmodlogo-eps-converted-to-2.pdf">
            <a:extLst>
              <a:ext uri="{FF2B5EF4-FFF2-40B4-BE49-F238E27FC236}">
                <a16:creationId xmlns:a16="http://schemas.microsoft.com/office/drawing/2014/main" id="{3FA738FB-DF0A-9C45-B260-AF9694650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01" y="3264408"/>
            <a:ext cx="586893" cy="5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2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Transient transport is studied using perturbative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cold-pulse injections with Laser Blow-Off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6277" y="770991"/>
                <a:ext cx="8397803" cy="195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spcBef>
                    <a:spcPts val="300"/>
                  </a:spcBef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b="1" dirty="0"/>
                  <a:t>Edge cold-pulses </a:t>
                </a:r>
                <a:r>
                  <a:rPr lang="en-US" sz="1400" dirty="0"/>
                  <a:t>are injected using laser blow-off (LBO) technique.</a:t>
                </a:r>
              </a:p>
              <a:p>
                <a:pPr marL="214313" indent="-214313">
                  <a:lnSpc>
                    <a:spcPct val="150000"/>
                  </a:lnSpc>
                  <a:spcBef>
                    <a:spcPts val="300"/>
                  </a:spcBef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dirty="0"/>
                  <a:t>Laser pulse ablates coating in glass slide, resulting in flux of neutrals to plasma.</a:t>
                </a:r>
                <a:endParaRPr lang="en-US" sz="1400" b="1" dirty="0"/>
              </a:p>
              <a:p>
                <a:pPr marL="214313" indent="-214313">
                  <a:lnSpc>
                    <a:spcPct val="150000"/>
                  </a:lnSpc>
                  <a:spcBef>
                    <a:spcPts val="900"/>
                  </a:spcBef>
                  <a:spcAft>
                    <a:spcPts val="450"/>
                  </a:spcAft>
                  <a:buFont typeface="Wingdings" charset="2"/>
                  <a:buChar char="§"/>
                </a:pPr>
                <a:r>
                  <a:rPr lang="en-US" sz="1400" dirty="0">
                    <a:ea typeface="Century Gothic" charset="0"/>
                    <a:cs typeface="Century Gothic" charset="0"/>
                  </a:rPr>
                  <a:t>As a consequence:</a:t>
                </a:r>
              </a:p>
              <a:p>
                <a:pPr marL="345281" lvl="1" indent="-190500">
                  <a:lnSpc>
                    <a:spcPct val="150000"/>
                  </a:lnSpc>
                  <a:spcBef>
                    <a:spcPts val="0"/>
                  </a:spcBef>
                  <a:spcAft>
                    <a:spcPts val="450"/>
                  </a:spcAft>
                  <a:buFont typeface="Wingdings" charset="2"/>
                  <a:buChar char="Ø"/>
                </a:pPr>
                <a:r>
                  <a:rPr lang="en-US" sz="1400" dirty="0">
                    <a:ea typeface="Century Gothic" charset="0"/>
                    <a:cs typeface="Century Gothic" charset="0"/>
                  </a:rPr>
                  <a:t>Radiation sink ➔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entury Gothic" charset="0"/>
                        <a:cs typeface="Century Gothic" charset="0"/>
                      </a:rPr>
                      <m:t>∆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entury Gothic" charset="0"/>
                            <a:cs typeface="Century Gothic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entury Gothic" charset="0"/>
                            <a:cs typeface="Century Gothic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entury Gothic" charset="0"/>
                            <a:cs typeface="Century Gothic" charset="0"/>
                          </a:rPr>
                          <m:t>𝑟𝑎𝑑</m:t>
                        </m:r>
                      </m:sub>
                    </m:sSub>
                  </m:oMath>
                </a14:m>
                <a:endParaRPr lang="en-US" sz="1400" dirty="0">
                  <a:ea typeface="Century Gothic" charset="0"/>
                  <a:cs typeface="Century Gothic" charset="0"/>
                </a:endParaRPr>
              </a:p>
              <a:p>
                <a:pPr marL="345281" lvl="1" indent="-190500">
                  <a:lnSpc>
                    <a:spcPct val="150000"/>
                  </a:lnSpc>
                  <a:spcBef>
                    <a:spcPts val="0"/>
                  </a:spcBef>
                  <a:spcAft>
                    <a:spcPts val="450"/>
                  </a:spcAft>
                  <a:buFont typeface="Wingdings" charset="2"/>
                  <a:buChar char="Ø"/>
                </a:pPr>
                <a:r>
                  <a:rPr lang="en-US" sz="1400" dirty="0">
                    <a:ea typeface="Century Gothic" charset="0"/>
                    <a:cs typeface="Century Gothic" charset="0"/>
                  </a:rPr>
                  <a:t>Density “bump” ➔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entury Gothic" charset="0"/>
                        <a:cs typeface="Century Gothic" charset="0"/>
                      </a:rPr>
                      <m:t>∆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entury Gothic" charset="0"/>
                            <a:cs typeface="Century Gothic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entury Gothic" charset="0"/>
                            <a:cs typeface="Century Gothic" charset="0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entury Gothic" charset="0"/>
                            <a:cs typeface="Century Gothic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1400" dirty="0">
                  <a:ea typeface="Century Gothic" charset="0"/>
                  <a:cs typeface="Century Gothic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7" y="770991"/>
                <a:ext cx="8397803" cy="1950021"/>
              </a:xfrm>
              <a:prstGeom prst="rect">
                <a:avLst/>
              </a:prstGeom>
              <a:blipFill>
                <a:blip r:embed="rId3"/>
                <a:stretch>
                  <a:fillRect b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609063" y="1534289"/>
            <a:ext cx="6534937" cy="3334105"/>
            <a:chOff x="3044586" y="3415598"/>
            <a:chExt cx="6063318" cy="3093486"/>
          </a:xfrm>
        </p:grpSpPr>
        <p:grpSp>
          <p:nvGrpSpPr>
            <p:cNvPr id="3" name="Group 2"/>
            <p:cNvGrpSpPr/>
            <p:nvPr/>
          </p:nvGrpSpPr>
          <p:grpSpPr>
            <a:xfrm>
              <a:off x="3044586" y="3415598"/>
              <a:ext cx="6063318" cy="3093486"/>
              <a:chOff x="3044586" y="3415598"/>
              <a:chExt cx="6063318" cy="309348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98" r="3007"/>
              <a:stretch/>
            </p:blipFill>
            <p:spPr>
              <a:xfrm>
                <a:off x="3044586" y="3415598"/>
                <a:ext cx="6063318" cy="3093486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 rot="21276360">
                <a:off x="4470664" y="3764316"/>
                <a:ext cx="1627421" cy="257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29307B"/>
                    </a:solidFill>
                  </a:rPr>
                  <a:t>Line-average density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693200" y="4146665"/>
                <a:ext cx="1148506" cy="257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1B6435"/>
                    </a:solidFill>
                  </a:rPr>
                  <a:t>Total radiation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61735" y="5081265"/>
                  <a:ext cx="895575" cy="2427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Core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𝑻</m:t>
                          </m:r>
                        </m:e>
                        <m:sub>
                          <m:r>
                            <a:rPr lang="en-US" sz="11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lang="en-US" sz="11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1735" y="5081265"/>
                  <a:ext cx="895575" cy="242730"/>
                </a:xfrm>
                <a:prstGeom prst="rect">
                  <a:avLst/>
                </a:prstGeom>
                <a:blipFill>
                  <a:blip r:embed="rId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455651" y="5888584"/>
                  <a:ext cx="1001659" cy="2570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4B65AE"/>
                      </a:solidFill>
                    </a:rPr>
                    <a:t>Edge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>
                              <a:solidFill>
                                <a:srgbClr val="4B65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4B65AE"/>
                              </a:solidFill>
                              <a:latin typeface="Cambria Math" charset="0"/>
                            </a:rPr>
                            <m:t>𝑻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4B65AE"/>
                              </a:solidFill>
                              <a:latin typeface="Cambria Math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lang="en-US" sz="1200" b="1" dirty="0">
                    <a:solidFill>
                      <a:srgbClr val="4B65AE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5651" y="5888584"/>
                  <a:ext cx="1001659" cy="257008"/>
                </a:xfrm>
                <a:prstGeom prst="rect">
                  <a:avLst/>
                </a:prstGeom>
                <a:blipFill>
                  <a:blip r:embed="rId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9432F00-5898-A446-B3CC-D1A8241E7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6813" r="79232" b="84141"/>
          <a:stretch/>
        </p:blipFill>
        <p:spPr bwMode="auto">
          <a:xfrm>
            <a:off x="3622193" y="1693788"/>
            <a:ext cx="255484" cy="28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C8C4F4-416C-EA46-981E-234EBAB707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6813" r="79232" b="84141"/>
          <a:stretch/>
        </p:blipFill>
        <p:spPr bwMode="auto">
          <a:xfrm>
            <a:off x="6002798" y="1693788"/>
            <a:ext cx="255484" cy="28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529D5A-38F2-B043-BAE1-F6B9696B79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6813" r="79232" b="84141"/>
          <a:stretch/>
        </p:blipFill>
        <p:spPr bwMode="auto">
          <a:xfrm>
            <a:off x="7652560" y="1659616"/>
            <a:ext cx="200707" cy="22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modlogo-eps-converted-to-2.pdf">
            <a:extLst>
              <a:ext uri="{FF2B5EF4-FFF2-40B4-BE49-F238E27FC236}">
                <a16:creationId xmlns:a16="http://schemas.microsoft.com/office/drawing/2014/main" id="{41744388-3ABB-AF4A-A853-963E8F486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7" y="3550741"/>
            <a:ext cx="1077739" cy="10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03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Strong effect of density and current on temperature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inversions is observed experimentally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" y="738159"/>
            <a:ext cx="9142172" cy="73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400" dirty="0"/>
              <a:t>Temperature inversions get </a:t>
            </a:r>
            <a:r>
              <a:rPr lang="en-US" sz="1400" b="1" dirty="0"/>
              <a:t>weaker as density increases</a:t>
            </a:r>
            <a:r>
              <a:rPr lang="en-US" sz="1400" dirty="0"/>
              <a:t>, and eventually disappear.</a:t>
            </a:r>
          </a:p>
          <a:p>
            <a:pPr marL="209550" indent="-209550">
              <a:lnSpc>
                <a:spcPct val="150000"/>
              </a:lnSpc>
              <a:spcAft>
                <a:spcPts val="300"/>
              </a:spcAft>
              <a:buFont typeface="Wingdings" charset="2"/>
              <a:buChar char="§"/>
            </a:pPr>
            <a:r>
              <a:rPr lang="en-US" sz="1400" dirty="0"/>
              <a:t>Temperature inversions </a:t>
            </a:r>
            <a:r>
              <a:rPr lang="en-US" sz="1400" b="1" dirty="0"/>
              <a:t>return at high-density with high-current</a:t>
            </a:r>
            <a:r>
              <a:rPr lang="en-US" sz="1400" dirty="0"/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4142FC-FE2F-8847-B8BF-6068E1A45A2E}"/>
              </a:ext>
            </a:extLst>
          </p:cNvPr>
          <p:cNvGrpSpPr/>
          <p:nvPr/>
        </p:nvGrpSpPr>
        <p:grpSpPr>
          <a:xfrm>
            <a:off x="1477809" y="1530794"/>
            <a:ext cx="5499784" cy="3447392"/>
            <a:chOff x="1477809" y="1629197"/>
            <a:chExt cx="5289428" cy="33155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809" y="1629197"/>
              <a:ext cx="5289428" cy="331553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E987DC9-A400-0342-8712-DE17153322EC}"/>
                </a:ext>
              </a:extLst>
            </p:cNvPr>
            <p:cNvGrpSpPr/>
            <p:nvPr/>
          </p:nvGrpSpPr>
          <p:grpSpPr>
            <a:xfrm>
              <a:off x="3182022" y="1629197"/>
              <a:ext cx="200055" cy="2828325"/>
              <a:chOff x="3382744" y="1551138"/>
              <a:chExt cx="200055" cy="2828325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4515AC7-94E8-8D41-B57E-AECD94A6CA54}"/>
                  </a:ext>
                </a:extLst>
              </p:cNvPr>
              <p:cNvSpPr/>
              <p:nvPr/>
            </p:nvSpPr>
            <p:spPr>
              <a:xfrm>
                <a:off x="3544174" y="3686894"/>
                <a:ext cx="36576" cy="639300"/>
              </a:xfrm>
              <a:prstGeom prst="rect">
                <a:avLst/>
              </a:prstGeom>
              <a:solidFill>
                <a:srgbClr val="00BC28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969246E-89C6-A843-8116-E13BC4FE1164}"/>
                  </a:ext>
                </a:extLst>
              </p:cNvPr>
              <p:cNvSpPr/>
              <p:nvPr/>
            </p:nvSpPr>
            <p:spPr>
              <a:xfrm rot="16200000">
                <a:off x="3204490" y="4001154"/>
                <a:ext cx="55656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00" b="1" dirty="0">
                    <a:solidFill>
                      <a:srgbClr val="8ADD96"/>
                    </a:solidFill>
                  </a:rPr>
                  <a:t>Rot. Rev.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DD06EA-17CC-6443-B844-E9C5C357E6E2}"/>
                  </a:ext>
                </a:extLst>
              </p:cNvPr>
              <p:cNvSpPr/>
              <p:nvPr/>
            </p:nvSpPr>
            <p:spPr>
              <a:xfrm>
                <a:off x="3541046" y="1551138"/>
                <a:ext cx="36576" cy="1897474"/>
              </a:xfrm>
              <a:prstGeom prst="rect">
                <a:avLst/>
              </a:prstGeom>
              <a:solidFill>
                <a:srgbClr val="00BC28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8C4ED6-A2E0-4E45-A66C-32C137ED0836}"/>
                </a:ext>
              </a:extLst>
            </p:cNvPr>
            <p:cNvGrpSpPr/>
            <p:nvPr/>
          </p:nvGrpSpPr>
          <p:grpSpPr>
            <a:xfrm>
              <a:off x="3683645" y="1629197"/>
              <a:ext cx="205126" cy="2828325"/>
              <a:chOff x="3884367" y="1551138"/>
              <a:chExt cx="205126" cy="282832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0C5CF3-B34D-6F40-9330-30795CB022C0}"/>
                  </a:ext>
                </a:extLst>
              </p:cNvPr>
              <p:cNvSpPr/>
              <p:nvPr/>
            </p:nvSpPr>
            <p:spPr>
              <a:xfrm>
                <a:off x="4052917" y="3686894"/>
                <a:ext cx="36576" cy="639300"/>
              </a:xfrm>
              <a:prstGeom prst="rect">
                <a:avLst/>
              </a:prstGeom>
              <a:solidFill>
                <a:srgbClr val="0505BA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E0543DC-ADCD-9D4E-A35F-9904E567D81E}"/>
                  </a:ext>
                </a:extLst>
              </p:cNvPr>
              <p:cNvSpPr/>
              <p:nvPr/>
            </p:nvSpPr>
            <p:spPr>
              <a:xfrm rot="16200000">
                <a:off x="3706113" y="4001154"/>
                <a:ext cx="55656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00" b="1" dirty="0">
                    <a:solidFill>
                      <a:srgbClr val="848ADD"/>
                    </a:solidFill>
                  </a:rPr>
                  <a:t>Rot. Rev.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E3BDE2-C851-F44C-A9E6-C6703916F666}"/>
                  </a:ext>
                </a:extLst>
              </p:cNvPr>
              <p:cNvSpPr/>
              <p:nvPr/>
            </p:nvSpPr>
            <p:spPr>
              <a:xfrm>
                <a:off x="4042429" y="1551138"/>
                <a:ext cx="36576" cy="1897474"/>
              </a:xfrm>
              <a:prstGeom prst="rect">
                <a:avLst/>
              </a:prstGeom>
              <a:solidFill>
                <a:srgbClr val="0505BA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98A486-D680-A34F-A4C4-6B8C4FE06416}"/>
                </a:ext>
              </a:extLst>
            </p:cNvPr>
            <p:cNvGrpSpPr/>
            <p:nvPr/>
          </p:nvGrpSpPr>
          <p:grpSpPr>
            <a:xfrm>
              <a:off x="4629529" y="1629197"/>
              <a:ext cx="205506" cy="2828325"/>
              <a:chOff x="4830251" y="1551138"/>
              <a:chExt cx="205506" cy="28283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DBF5BC-1C3E-BD41-88FF-050FD743277E}"/>
                  </a:ext>
                </a:extLst>
              </p:cNvPr>
              <p:cNvSpPr/>
              <p:nvPr/>
            </p:nvSpPr>
            <p:spPr>
              <a:xfrm>
                <a:off x="4999181" y="3898899"/>
                <a:ext cx="36576" cy="427293"/>
              </a:xfrm>
              <a:prstGeom prst="rect">
                <a:avLst/>
              </a:prstGeom>
              <a:solidFill>
                <a:srgbClr val="DB0202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E24E2A-40A0-104A-8CFE-4E73C8F591EB}"/>
                  </a:ext>
                </a:extLst>
              </p:cNvPr>
              <p:cNvSpPr/>
              <p:nvPr/>
            </p:nvSpPr>
            <p:spPr>
              <a:xfrm rot="16200000">
                <a:off x="4651997" y="4001154"/>
                <a:ext cx="55656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00" b="1" dirty="0">
                    <a:solidFill>
                      <a:srgbClr val="EE8489"/>
                    </a:solidFill>
                  </a:rPr>
                  <a:t>Rot. Rev.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CE28B6-E582-6347-A9E3-2E57E4B3E4B6}"/>
                  </a:ext>
                </a:extLst>
              </p:cNvPr>
              <p:cNvSpPr/>
              <p:nvPr/>
            </p:nvSpPr>
            <p:spPr>
              <a:xfrm>
                <a:off x="4999181" y="1551138"/>
                <a:ext cx="36576" cy="2135756"/>
              </a:xfrm>
              <a:prstGeom prst="rect">
                <a:avLst/>
              </a:prstGeom>
              <a:solidFill>
                <a:srgbClr val="DB0202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939D34-9242-2849-BE8B-12F3C7B476CC}"/>
              </a:ext>
            </a:extLst>
          </p:cNvPr>
          <p:cNvSpPr txBox="1"/>
          <p:nvPr/>
        </p:nvSpPr>
        <p:spPr>
          <a:xfrm>
            <a:off x="5598145" y="1497341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Alcator C-Mod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15CC36-21CC-2F4B-BB70-31EDA8ADBFCA}"/>
              </a:ext>
            </a:extLst>
          </p:cNvPr>
          <p:cNvSpPr txBox="1"/>
          <p:nvPr/>
        </p:nvSpPr>
        <p:spPr>
          <a:xfrm>
            <a:off x="6339694" y="4743390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P. Rodriguez-Fernandez et al</a:t>
            </a:r>
            <a:br>
              <a:rPr lang="en-US" sz="1000" i="1" dirty="0"/>
            </a:br>
            <a:r>
              <a:rPr lang="en-US" sz="1000" i="1" dirty="0" err="1"/>
              <a:t>Nucl</a:t>
            </a:r>
            <a:r>
              <a:rPr lang="en-US" sz="1000" i="1" dirty="0"/>
              <a:t>. Fusion 2017</a:t>
            </a:r>
          </a:p>
        </p:txBody>
      </p:sp>
    </p:spTree>
    <p:extLst>
      <p:ext uri="{BB962C8B-B14F-4D97-AF65-F5344CB8AC3E}">
        <p14:creationId xmlns:p14="http://schemas.microsoft.com/office/powerpoint/2010/main" val="1167657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Integrated modeling of perturbative transport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phenomena performed using TRANSP+TGLF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8D95A-FC93-1E4D-85AD-593C0E45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9"/>
          <a:stretch/>
        </p:blipFill>
        <p:spPr>
          <a:xfrm>
            <a:off x="169277" y="1237183"/>
            <a:ext cx="8805445" cy="136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63DFE0-A44D-6F46-8558-BA5AA0B0C5AC}"/>
              </a:ext>
            </a:extLst>
          </p:cNvPr>
          <p:cNvSpPr/>
          <p:nvPr/>
        </p:nvSpPr>
        <p:spPr>
          <a:xfrm>
            <a:off x="0" y="810918"/>
            <a:ext cx="8974722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TRANSP power balance code solves for evolution of electron and ion temperatures:</a:t>
            </a:r>
          </a:p>
        </p:txBody>
      </p:sp>
    </p:spTree>
    <p:extLst>
      <p:ext uri="{BB962C8B-B14F-4D97-AF65-F5344CB8AC3E}">
        <p14:creationId xmlns:p14="http://schemas.microsoft.com/office/powerpoint/2010/main" val="847318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Integrated modeling of perturbative transport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phenomena performed using TRANSP+TGLF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8D95A-FC93-1E4D-85AD-593C0E45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9"/>
          <a:stretch/>
        </p:blipFill>
        <p:spPr>
          <a:xfrm>
            <a:off x="169277" y="1237183"/>
            <a:ext cx="8805445" cy="136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63DFE0-A44D-6F46-8558-BA5AA0B0C5AC}"/>
              </a:ext>
            </a:extLst>
          </p:cNvPr>
          <p:cNvSpPr/>
          <p:nvPr/>
        </p:nvSpPr>
        <p:spPr>
          <a:xfrm>
            <a:off x="0" y="810918"/>
            <a:ext cx="8974722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TRANSP power balance code solves for evolution of electron and ion temperatures: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4218B-4A7D-0545-B150-40B0D3DA0FB7}"/>
              </a:ext>
            </a:extLst>
          </p:cNvPr>
          <p:cNvSpPr/>
          <p:nvPr/>
        </p:nvSpPr>
        <p:spPr>
          <a:xfrm>
            <a:off x="4879441" y="1449858"/>
            <a:ext cx="336829" cy="112189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E285D701-F938-0E46-B93A-177711232988}"/>
              </a:ext>
            </a:extLst>
          </p:cNvPr>
          <p:cNvCxnSpPr>
            <a:cxnSpLocks/>
          </p:cNvCxnSpPr>
          <p:nvPr/>
        </p:nvCxnSpPr>
        <p:spPr>
          <a:xfrm>
            <a:off x="5047855" y="2576380"/>
            <a:ext cx="553875" cy="240960"/>
          </a:xfrm>
          <a:prstGeom prst="bentConnector3">
            <a:avLst>
              <a:gd name="adj1" fmla="val -568"/>
            </a:avLst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24D804C-BA55-304D-95FF-A081D1C30D24}"/>
              </a:ext>
            </a:extLst>
          </p:cNvPr>
          <p:cNvSpPr/>
          <p:nvPr/>
        </p:nvSpPr>
        <p:spPr>
          <a:xfrm>
            <a:off x="5577016" y="2655669"/>
            <a:ext cx="1151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TGLF SAT1</a:t>
            </a:r>
          </a:p>
        </p:txBody>
      </p:sp>
    </p:spTree>
    <p:extLst>
      <p:ext uri="{BB962C8B-B14F-4D97-AF65-F5344CB8AC3E}">
        <p14:creationId xmlns:p14="http://schemas.microsoft.com/office/powerpoint/2010/main" val="402899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-3"/>
            <a:ext cx="685800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transport determines plasma density and temperature profiles, critical for fusion power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57850"/>
            <a:ext cx="5400136" cy="152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Turbulent transport </a:t>
            </a:r>
            <a:r>
              <a:rPr lang="en-US" sz="1400" dirty="0"/>
              <a:t>is the dominant heat exhaust mechanism in the core of tokamak plasmas.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Nonlinear gyrokinetics </a:t>
            </a:r>
            <a:r>
              <a:rPr lang="en-US" sz="1400" dirty="0"/>
              <a:t>as “gold standard” to describe turbulent transport, but too expensive to predict profiles.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A9A44-8C1A-D74D-B8B4-EDC3F11B0C1A}"/>
              </a:ext>
            </a:extLst>
          </p:cNvPr>
          <p:cNvSpPr/>
          <p:nvPr/>
        </p:nvSpPr>
        <p:spPr>
          <a:xfrm>
            <a:off x="0" y="2306754"/>
            <a:ext cx="5251938" cy="69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Theory-based reduced models </a:t>
            </a:r>
            <a:r>
              <a:rPr lang="en-US" sz="1400" dirty="0"/>
              <a:t>like TGLF are developed based on gyrokinetic simulations.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E71B14-6A89-F949-A4F4-FA5767EE8865}"/>
              </a:ext>
            </a:extLst>
          </p:cNvPr>
          <p:cNvGrpSpPr/>
          <p:nvPr/>
        </p:nvGrpSpPr>
        <p:grpSpPr>
          <a:xfrm>
            <a:off x="5129965" y="979184"/>
            <a:ext cx="4014035" cy="3205954"/>
            <a:chOff x="836362" y="221411"/>
            <a:chExt cx="3221327" cy="25728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B67484-8375-7448-B4E6-C72B1CA03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2635"/>
            <a:stretch/>
          </p:blipFill>
          <p:spPr>
            <a:xfrm>
              <a:off x="870866" y="2415397"/>
              <a:ext cx="3186823" cy="3788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0288C9-A7C4-C440-B998-7F08BB9A7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7177"/>
            <a:stretch/>
          </p:blipFill>
          <p:spPr>
            <a:xfrm>
              <a:off x="836362" y="221411"/>
              <a:ext cx="3186823" cy="220261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9F26EC6-0F5E-AF42-A7F4-D28AFE0518FB}"/>
              </a:ext>
            </a:extLst>
          </p:cNvPr>
          <p:cNvSpPr txBox="1"/>
          <p:nvPr/>
        </p:nvSpPr>
        <p:spPr>
          <a:xfrm>
            <a:off x="6793963" y="875080"/>
            <a:ext cx="2307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J.E. Kinsey et al Phys. Plasmas 2008</a:t>
            </a:r>
          </a:p>
        </p:txBody>
      </p:sp>
    </p:spTree>
    <p:extLst>
      <p:ext uri="{BB962C8B-B14F-4D97-AF65-F5344CB8AC3E}">
        <p14:creationId xmlns:p14="http://schemas.microsoft.com/office/powerpoint/2010/main" val="3077615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Ion and electron temperatures are evolved until</a:t>
            </a:r>
          </a:p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reaching steady-state in the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0144" y="1094930"/>
                <a:ext cx="3996416" cy="302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spcAft>
                    <a:spcPts val="900"/>
                  </a:spcAft>
                  <a:buFont typeface="Wingdings" charset="2"/>
                  <a:buChar char="§"/>
                </a:pPr>
                <a:r>
                  <a:rPr lang="en-US" sz="1400" dirty="0"/>
                  <a:t>Before perturbing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charset="0"/>
                          </a:rPr>
                          <m:t>𝑟𝑎𝑑</m:t>
                        </m:r>
                      </m:sub>
                    </m:sSub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,</a:t>
                </a:r>
                <a:br>
                  <a:rPr lang="en-US" sz="1400" dirty="0"/>
                </a:br>
                <a:r>
                  <a:rPr lang="en-US" sz="1400" b="1" dirty="0"/>
                  <a:t>steady-state</a:t>
                </a:r>
                <a:r>
                  <a:rPr lang="en-US" sz="1400" dirty="0"/>
                  <a:t> is reached in the simulation.</a:t>
                </a:r>
              </a:p>
              <a:p>
                <a:pPr marL="214313" indent="-214313">
                  <a:lnSpc>
                    <a:spcPct val="150000"/>
                  </a:lnSpc>
                  <a:spcAft>
                    <a:spcPts val="900"/>
                  </a:spcAft>
                  <a:buFont typeface="Wingdings" charset="2"/>
                  <a:buChar char="§"/>
                </a:pPr>
                <a:r>
                  <a:rPr lang="en-US" sz="1400" dirty="0"/>
                  <a:t>Boundary conditions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 are chosen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𝝆</m:t>
                        </m:r>
                      </m:e>
                      <m:sub>
                        <m:r>
                          <a:rPr lang="en-US" sz="1400" b="1" i="1">
                            <a:latin typeface="Cambria Math" charset="0"/>
                          </a:rPr>
                          <m:t>𝑵</m:t>
                        </m:r>
                      </m:sub>
                    </m:sSub>
                    <m:r>
                      <a:rPr lang="en-US" sz="1400" b="1" i="1">
                        <a:latin typeface="Cambria Math" charset="0"/>
                      </a:rPr>
                      <m:t>=</m:t>
                    </m:r>
                    <m:r>
                      <a:rPr lang="en-US" sz="1400" b="1" i="1">
                        <a:latin typeface="Cambria Math" charset="0"/>
                      </a:rPr>
                      <m:t>𝟎</m:t>
                    </m:r>
                    <m:r>
                      <a:rPr lang="en-US" sz="1400" b="1" i="1">
                        <a:latin typeface="Cambria Math" charset="0"/>
                      </a:rPr>
                      <m:t>.</m:t>
                    </m:r>
                    <m:r>
                      <a:rPr lang="en-US" sz="1400" b="1" i="1">
                        <a:latin typeface="Cambria Math" charset="0"/>
                      </a:rPr>
                      <m:t>𝟗</m:t>
                    </m:r>
                  </m:oMath>
                </a14:m>
                <a:r>
                  <a:rPr lang="en-US" sz="1400" dirty="0"/>
                  <a:t>.</a:t>
                </a:r>
                <a:endParaRPr lang="en-US" sz="1400" i="1" dirty="0">
                  <a:latin typeface="Cambria Math" charset="0"/>
                </a:endParaRPr>
              </a:p>
              <a:p>
                <a:pPr marL="214313" indent="-214313">
                  <a:lnSpc>
                    <a:spcPct val="150000"/>
                  </a:lnSpc>
                  <a:spcAft>
                    <a:spcPts val="900"/>
                  </a:spcAft>
                  <a:buFont typeface="Wingdings" charset="2"/>
                  <a:buChar char="§"/>
                </a:pPr>
                <a:r>
                  <a:rPr lang="en-US" sz="1400" dirty="0"/>
                  <a:t>Predicted profiles close to experimental values (within 2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1400" dirty="0"/>
                  <a:t>).</a:t>
                </a:r>
              </a:p>
              <a:p>
                <a:pPr marL="214313" indent="-214313">
                  <a:lnSpc>
                    <a:spcPct val="150000"/>
                  </a:lnSpc>
                  <a:spcAft>
                    <a:spcPts val="900"/>
                  </a:spcAft>
                  <a:buFont typeface="Wingdings" charset="2"/>
                  <a:buChar char="§"/>
                </a:pPr>
                <a:r>
                  <a:rPr lang="en-US" sz="1400" dirty="0"/>
                  <a:t>Turbulent and neoclassical transport as predicted.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44" y="1094930"/>
                <a:ext cx="3996416" cy="3023905"/>
              </a:xfrm>
              <a:prstGeom prst="rect">
                <a:avLst/>
              </a:prstGeom>
              <a:blipFill rotWithShape="0">
                <a:blip r:embed="rId3"/>
                <a:stretch>
                  <a:fillRect l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759179"/>
            <a:ext cx="5313680" cy="4263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1696" y="871826"/>
            <a:ext cx="79541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C-Mod</a:t>
            </a:r>
          </a:p>
        </p:txBody>
      </p:sp>
    </p:spTree>
    <p:extLst>
      <p:ext uri="{BB962C8B-B14F-4D97-AF65-F5344CB8AC3E}">
        <p14:creationId xmlns:p14="http://schemas.microsoft.com/office/powerpoint/2010/main" val="3842411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Integrated modeling of perturbative transport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phenomena performed using TRANSP+TGLF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8D95A-FC93-1E4D-85AD-593C0E45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9"/>
          <a:stretch/>
        </p:blipFill>
        <p:spPr>
          <a:xfrm>
            <a:off x="169277" y="1237183"/>
            <a:ext cx="8805445" cy="136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63DFE0-A44D-6F46-8558-BA5AA0B0C5AC}"/>
              </a:ext>
            </a:extLst>
          </p:cNvPr>
          <p:cNvSpPr/>
          <p:nvPr/>
        </p:nvSpPr>
        <p:spPr>
          <a:xfrm>
            <a:off x="0" y="810918"/>
            <a:ext cx="8974722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TRANSP power balance code solves for evolution of electron and ion temperatures:</a:t>
            </a:r>
          </a:p>
        </p:txBody>
      </p:sp>
    </p:spTree>
    <p:extLst>
      <p:ext uri="{BB962C8B-B14F-4D97-AF65-F5344CB8AC3E}">
        <p14:creationId xmlns:p14="http://schemas.microsoft.com/office/powerpoint/2010/main" val="2279602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Integrated modeling of perturbative transport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phenomena performed using TRANSP+TGLF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8D95A-FC93-1E4D-85AD-593C0E45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9"/>
          <a:stretch/>
        </p:blipFill>
        <p:spPr>
          <a:xfrm>
            <a:off x="169277" y="1237183"/>
            <a:ext cx="8805445" cy="136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63DFE0-A44D-6F46-8558-BA5AA0B0C5AC}"/>
              </a:ext>
            </a:extLst>
          </p:cNvPr>
          <p:cNvSpPr/>
          <p:nvPr/>
        </p:nvSpPr>
        <p:spPr>
          <a:xfrm>
            <a:off x="0" y="810918"/>
            <a:ext cx="8974722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TRANSP power balance code solves for evolution of electron and ion temperatures: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080BAF-9439-334A-B4E9-7C9F2DC4E0A0}"/>
              </a:ext>
            </a:extLst>
          </p:cNvPr>
          <p:cNvSpPr/>
          <p:nvPr/>
        </p:nvSpPr>
        <p:spPr>
          <a:xfrm>
            <a:off x="8468450" y="1467400"/>
            <a:ext cx="506272" cy="38708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876B1-D74A-B341-9C04-7E5E5E5DB31D}"/>
              </a:ext>
            </a:extLst>
          </p:cNvPr>
          <p:cNvSpPr/>
          <p:nvPr/>
        </p:nvSpPr>
        <p:spPr>
          <a:xfrm>
            <a:off x="7938221" y="1098683"/>
            <a:ext cx="1205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7030A0"/>
                </a:solidFill>
              </a:rPr>
              <a:t>Sources/Sinks</a:t>
            </a:r>
            <a:endParaRPr lang="en-US" sz="12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6F47CE-92AB-A742-AE7B-8925E50D51EB}"/>
                  </a:ext>
                </a:extLst>
              </p:cNvPr>
              <p:cNvSpPr/>
              <p:nvPr/>
            </p:nvSpPr>
            <p:spPr>
              <a:xfrm>
                <a:off x="-1" y="2752409"/>
                <a:ext cx="5948979" cy="941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u="sng" dirty="0"/>
                  <a:t>Radiation sink</a:t>
                </a:r>
                <a:br>
                  <a:rPr lang="en-US" sz="1400" dirty="0"/>
                </a:br>
                <a:r>
                  <a:rPr lang="en-US" sz="1400" dirty="0"/>
                  <a:t>Changes in </a:t>
                </a:r>
                <a:r>
                  <a:rPr lang="en-US" sz="1400" b="1" dirty="0">
                    <a:solidFill>
                      <a:srgbClr val="7030A0"/>
                    </a:solidFill>
                  </a:rPr>
                  <a:t>source term</a:t>
                </a:r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d>
                      <m:dPr>
                        <m:begChr m:val="⟨"/>
                        <m:endChr m:val="⟩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6F47CE-92AB-A742-AE7B-8925E50D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752409"/>
                <a:ext cx="5948979" cy="94115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16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Integrated modeling of perturbative transport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phenomena performed using TRANSP+TGLF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8D95A-FC93-1E4D-85AD-593C0E45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9"/>
          <a:stretch/>
        </p:blipFill>
        <p:spPr>
          <a:xfrm>
            <a:off x="169277" y="1237183"/>
            <a:ext cx="8805445" cy="136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63DFE0-A44D-6F46-8558-BA5AA0B0C5AC}"/>
              </a:ext>
            </a:extLst>
          </p:cNvPr>
          <p:cNvSpPr/>
          <p:nvPr/>
        </p:nvSpPr>
        <p:spPr>
          <a:xfrm>
            <a:off x="0" y="810918"/>
            <a:ext cx="8974722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TRANSP power balance code solves for evolution of electron and ion temperatures: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080BAF-9439-334A-B4E9-7C9F2DC4E0A0}"/>
              </a:ext>
            </a:extLst>
          </p:cNvPr>
          <p:cNvSpPr/>
          <p:nvPr/>
        </p:nvSpPr>
        <p:spPr>
          <a:xfrm>
            <a:off x="8468450" y="1467400"/>
            <a:ext cx="506272" cy="38708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876B1-D74A-B341-9C04-7E5E5E5DB31D}"/>
              </a:ext>
            </a:extLst>
          </p:cNvPr>
          <p:cNvSpPr/>
          <p:nvPr/>
        </p:nvSpPr>
        <p:spPr>
          <a:xfrm>
            <a:off x="7938221" y="1098683"/>
            <a:ext cx="1205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7030A0"/>
                </a:solidFill>
              </a:rPr>
              <a:t>Sources/Sinks</a:t>
            </a:r>
            <a:endParaRPr lang="en-US" sz="12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7D797C-6885-D641-9F46-469F65487CE8}"/>
                  </a:ext>
                </a:extLst>
              </p:cNvPr>
              <p:cNvSpPr/>
              <p:nvPr/>
            </p:nvSpPr>
            <p:spPr>
              <a:xfrm>
                <a:off x="-1" y="2752409"/>
                <a:ext cx="5948979" cy="2230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u="sng" dirty="0"/>
                  <a:t>Radiation sink</a:t>
                </a:r>
                <a:br>
                  <a:rPr lang="en-US" sz="1400" dirty="0"/>
                </a:br>
                <a:r>
                  <a:rPr lang="en-US" sz="1400" dirty="0"/>
                  <a:t>Changes in </a:t>
                </a:r>
                <a:r>
                  <a:rPr lang="en-US" sz="1400" b="1" dirty="0">
                    <a:solidFill>
                      <a:srgbClr val="7030A0"/>
                    </a:solidFill>
                  </a:rPr>
                  <a:t>source term</a:t>
                </a:r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d>
                      <m:dPr>
                        <m:begChr m:val="⟨"/>
                        <m:endChr m:val="⟩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</m:e>
                    </m:d>
                  </m:oMath>
                </a14:m>
                <a:endParaRPr lang="en-US" sz="1400" dirty="0"/>
              </a:p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u="sng" dirty="0"/>
                  <a:t>Density pulse</a:t>
                </a:r>
                <a:br>
                  <a:rPr lang="en-US" sz="1400" u="sng" dirty="0"/>
                </a:br>
                <a:r>
                  <a:rPr lang="en-US" sz="1400" dirty="0"/>
                  <a:t>Changes in density gradients ➔  Effect in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transport</a:t>
                </a:r>
                <a:r>
                  <a:rPr lang="en-US" sz="1400" dirty="0"/>
                  <a:t>.</a:t>
                </a:r>
              </a:p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endParaRPr lang="en-US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7D797C-6885-D641-9F46-469F65487C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752409"/>
                <a:ext cx="5948979" cy="22302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55D5962-2280-1043-8E11-FB5214B4CAE3}"/>
              </a:ext>
            </a:extLst>
          </p:cNvPr>
          <p:cNvGrpSpPr/>
          <p:nvPr/>
        </p:nvGrpSpPr>
        <p:grpSpPr>
          <a:xfrm>
            <a:off x="4571999" y="1437690"/>
            <a:ext cx="968535" cy="1504517"/>
            <a:chOff x="2812010" y="434289"/>
            <a:chExt cx="1204335" cy="18708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59A8E8-F19B-1848-96DB-8C1FB975B87B}"/>
                </a:ext>
              </a:extLst>
            </p:cNvPr>
            <p:cNvSpPr/>
            <p:nvPr/>
          </p:nvSpPr>
          <p:spPr>
            <a:xfrm>
              <a:off x="3204762" y="434289"/>
              <a:ext cx="418834" cy="13876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EFD4C8-872D-084F-90E3-71E2A5801DC4}"/>
                </a:ext>
              </a:extLst>
            </p:cNvPr>
            <p:cNvSpPr/>
            <p:nvPr/>
          </p:nvSpPr>
          <p:spPr>
            <a:xfrm>
              <a:off x="2812010" y="1922388"/>
              <a:ext cx="1204335" cy="38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solidFill>
                    <a:srgbClr val="FF0000"/>
                  </a:solidFill>
                </a:rPr>
                <a:t>Transport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188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Integrated modeling of perturbative transport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phenomena performed using TRANSP+TGLF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8D95A-FC93-1E4D-85AD-593C0E453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9"/>
          <a:stretch/>
        </p:blipFill>
        <p:spPr>
          <a:xfrm>
            <a:off x="169277" y="1237183"/>
            <a:ext cx="8805445" cy="136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63DFE0-A44D-6F46-8558-BA5AA0B0C5AC}"/>
              </a:ext>
            </a:extLst>
          </p:cNvPr>
          <p:cNvSpPr/>
          <p:nvPr/>
        </p:nvSpPr>
        <p:spPr>
          <a:xfrm>
            <a:off x="0" y="810918"/>
            <a:ext cx="8974722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0" indent="-209550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TRANSP power balance code solves for evolution of electron and ion temperatures: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080BAF-9439-334A-B4E9-7C9F2DC4E0A0}"/>
              </a:ext>
            </a:extLst>
          </p:cNvPr>
          <p:cNvSpPr/>
          <p:nvPr/>
        </p:nvSpPr>
        <p:spPr>
          <a:xfrm>
            <a:off x="8468450" y="1467400"/>
            <a:ext cx="506272" cy="38708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876B1-D74A-B341-9C04-7E5E5E5DB31D}"/>
              </a:ext>
            </a:extLst>
          </p:cNvPr>
          <p:cNvSpPr/>
          <p:nvPr/>
        </p:nvSpPr>
        <p:spPr>
          <a:xfrm>
            <a:off x="7938221" y="1098683"/>
            <a:ext cx="1205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7030A0"/>
                </a:solidFill>
              </a:rPr>
              <a:t>Sources/Sinks</a:t>
            </a:r>
            <a:endParaRPr lang="en-US" sz="12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7D797C-6885-D641-9F46-469F65487CE8}"/>
                  </a:ext>
                </a:extLst>
              </p:cNvPr>
              <p:cNvSpPr/>
              <p:nvPr/>
            </p:nvSpPr>
            <p:spPr>
              <a:xfrm>
                <a:off x="-1" y="2752409"/>
                <a:ext cx="5948979" cy="2230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u="sng" dirty="0"/>
                  <a:t>Radiation sink</a:t>
                </a:r>
                <a:br>
                  <a:rPr lang="en-US" sz="1400" dirty="0"/>
                </a:br>
                <a:r>
                  <a:rPr lang="en-US" sz="1400" dirty="0"/>
                  <a:t>Changes in </a:t>
                </a:r>
                <a:r>
                  <a:rPr lang="en-US" sz="1400" b="1" dirty="0">
                    <a:solidFill>
                      <a:srgbClr val="7030A0"/>
                    </a:solidFill>
                  </a:rPr>
                  <a:t>source term</a:t>
                </a:r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d>
                      <m:dPr>
                        <m:begChr m:val="⟨"/>
                        <m:endChr m:val="⟩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</m:e>
                    </m:d>
                  </m:oMath>
                </a14:m>
                <a:endParaRPr lang="en-US" sz="1400" dirty="0"/>
              </a:p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r>
                  <a:rPr lang="en-US" sz="1400" u="sng" dirty="0"/>
                  <a:t>Density pulse</a:t>
                </a:r>
                <a:br>
                  <a:rPr lang="en-US" sz="1400" u="sng" dirty="0"/>
                </a:br>
                <a:r>
                  <a:rPr lang="en-US" sz="1400" dirty="0"/>
                  <a:t>Changes in density gradients ➔  Effect in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transport</a:t>
                </a:r>
                <a:r>
                  <a:rPr lang="en-US" sz="1400" dirty="0"/>
                  <a:t>.</a:t>
                </a:r>
              </a:p>
              <a:p>
                <a:pPr marL="214313" indent="-214313">
                  <a:lnSpc>
                    <a:spcPct val="200000"/>
                  </a:lnSpc>
                  <a:spcAft>
                    <a:spcPts val="0"/>
                  </a:spcAft>
                  <a:buFont typeface="Wingdings" charset="2"/>
                  <a:buChar char="§"/>
                </a:pPr>
                <a:endParaRPr lang="en-US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7D797C-6885-D641-9F46-469F65487C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752409"/>
                <a:ext cx="5948979" cy="22302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ne_v5.mp4">
            <a:hlinkClick r:id="" action="ppaction://media"/>
            <a:extLst>
              <a:ext uri="{FF2B5EF4-FFF2-40B4-BE49-F238E27FC236}">
                <a16:creationId xmlns:a16="http://schemas.microsoft.com/office/drawing/2014/main" id="{C313684A-5BD3-EB49-8C40-17557FB5E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27" t="11586" r="9409"/>
          <a:stretch/>
        </p:blipFill>
        <p:spPr>
          <a:xfrm>
            <a:off x="5006356" y="2722211"/>
            <a:ext cx="3466004" cy="228865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8AA2F8-1457-4D4F-8EA6-380D30379E05}"/>
              </a:ext>
            </a:extLst>
          </p:cNvPr>
          <p:cNvCxnSpPr/>
          <p:nvPr/>
        </p:nvCxnSpPr>
        <p:spPr>
          <a:xfrm flipH="1" flipV="1">
            <a:off x="7406017" y="3976860"/>
            <a:ext cx="398824" cy="354354"/>
          </a:xfrm>
          <a:prstGeom prst="straightConnector1">
            <a:avLst/>
          </a:prstGeom>
          <a:ln>
            <a:solidFill>
              <a:srgbClr val="0B24F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DC62E2-7389-2847-A5EB-563508F84360}"/>
              </a:ext>
            </a:extLst>
          </p:cNvPr>
          <p:cNvSpPr/>
          <p:nvPr/>
        </p:nvSpPr>
        <p:spPr>
          <a:xfrm>
            <a:off x="7785762" y="4249471"/>
            <a:ext cx="722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B24FB"/>
                </a:solidFill>
              </a:rPr>
              <a:t>Before</a:t>
            </a:r>
          </a:p>
          <a:p>
            <a:pPr algn="ctr"/>
            <a:r>
              <a:rPr lang="en-US" sz="1200" b="1" dirty="0">
                <a:solidFill>
                  <a:srgbClr val="0B24FB"/>
                </a:solidFill>
              </a:rPr>
              <a:t>pulse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CE7972-8754-944B-A5D0-2DA0D5F11FD3}"/>
              </a:ext>
            </a:extLst>
          </p:cNvPr>
          <p:cNvSpPr/>
          <p:nvPr/>
        </p:nvSpPr>
        <p:spPr>
          <a:xfrm>
            <a:off x="5482286" y="4396710"/>
            <a:ext cx="12267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Density Profile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92AAA3-0340-1B4B-B5C6-B100E02C4774}"/>
              </a:ext>
            </a:extLst>
          </p:cNvPr>
          <p:cNvGrpSpPr/>
          <p:nvPr/>
        </p:nvGrpSpPr>
        <p:grpSpPr>
          <a:xfrm>
            <a:off x="5239474" y="2737355"/>
            <a:ext cx="1712362" cy="725036"/>
            <a:chOff x="-373923" y="2541042"/>
            <a:chExt cx="1712362" cy="7250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46F82EE-5D55-CF44-A6D0-CE5B0769541C}"/>
                </a:ext>
              </a:extLst>
            </p:cNvPr>
            <p:cNvSpPr/>
            <p:nvPr/>
          </p:nvSpPr>
          <p:spPr>
            <a:xfrm>
              <a:off x="-373923" y="2541042"/>
              <a:ext cx="17123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BE00C2"/>
                  </a:solidFill>
                </a:rPr>
                <a:t>Density gradient</a:t>
              </a:r>
            </a:p>
            <a:p>
              <a:pPr algn="ctr"/>
              <a:r>
                <a:rPr lang="en-US" sz="1200" b="1" dirty="0">
                  <a:solidFill>
                    <a:srgbClr val="BE00C2"/>
                  </a:solidFill>
                </a:rPr>
                <a:t>flattens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680EBE7-C6DE-BF4F-B131-EF6A31133B91}"/>
                </a:ext>
              </a:extLst>
            </p:cNvPr>
            <p:cNvCxnSpPr>
              <a:cxnSpLocks/>
            </p:cNvCxnSpPr>
            <p:nvPr/>
          </p:nvCxnSpPr>
          <p:spPr>
            <a:xfrm>
              <a:off x="497261" y="3002707"/>
              <a:ext cx="269594" cy="263371"/>
            </a:xfrm>
            <a:prstGeom prst="straightConnector1">
              <a:avLst/>
            </a:prstGeom>
            <a:ln>
              <a:solidFill>
                <a:srgbClr val="BE00C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41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Experimentally-constrained model of LBO injection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is introduced in the simulations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760" y="795130"/>
            <a:ext cx="8632189" cy="813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Radiative losses and density profiles were not available in high time resolution in Alcator C-Mod.</a:t>
            </a:r>
          </a:p>
          <a:p>
            <a:pPr marL="214313" indent="-214313">
              <a:lnSpc>
                <a:spcPct val="150000"/>
              </a:lnSpc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We made an educated guess: experimentally-constrained Gaussian pulses.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-81280" y="1731899"/>
            <a:ext cx="332232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759" indent="-214313">
              <a:lnSpc>
                <a:spcPct val="150000"/>
              </a:lnSpc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Edge radiation sink constrained by </a:t>
            </a:r>
            <a:r>
              <a:rPr lang="en-US" sz="1400" b="1" dirty="0"/>
              <a:t>total radiative power</a:t>
            </a:r>
            <a:r>
              <a:rPr lang="en-US" sz="1400" dirty="0"/>
              <a:t> (bolometers).</a:t>
            </a:r>
          </a:p>
          <a:p>
            <a:pPr marL="360759" indent="-214313">
              <a:lnSpc>
                <a:spcPct val="150000"/>
              </a:lnSpc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Density perturbation constrained by </a:t>
            </a:r>
            <a:r>
              <a:rPr lang="en-US" sz="1400" b="1" dirty="0"/>
              <a:t>line-average density </a:t>
            </a:r>
            <a:r>
              <a:rPr lang="en-US" sz="1400" dirty="0"/>
              <a:t>(interferometer).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4F50EC-160B-2848-AC46-852205377CCB}"/>
              </a:ext>
            </a:extLst>
          </p:cNvPr>
          <p:cNvGrpSpPr/>
          <p:nvPr/>
        </p:nvGrpSpPr>
        <p:grpSpPr>
          <a:xfrm>
            <a:off x="3241040" y="2198914"/>
            <a:ext cx="6038855" cy="2248240"/>
            <a:chOff x="3241040" y="2198914"/>
            <a:chExt cx="6038855" cy="22482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25"/>
            <a:stretch/>
          </p:blipFill>
          <p:spPr>
            <a:xfrm>
              <a:off x="3241040" y="2198914"/>
              <a:ext cx="6038855" cy="2248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213CDF-387F-3D47-B7A4-966B4CFA4B14}"/>
                </a:ext>
              </a:extLst>
            </p:cNvPr>
            <p:cNvSpPr/>
            <p:nvPr/>
          </p:nvSpPr>
          <p:spPr>
            <a:xfrm>
              <a:off x="6560545" y="2467778"/>
              <a:ext cx="176270" cy="176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26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temperature inversions following edge cold pulses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appeared at low collisionality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056" y="759179"/>
            <a:ext cx="6187232" cy="37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>
                <a:ea typeface="Century Gothic" charset="0"/>
                <a:cs typeface="Century Gothic" charset="0"/>
              </a:rPr>
              <a:t>Core temperature </a:t>
            </a:r>
            <a:r>
              <a:rPr lang="en-US" sz="1400" b="1" dirty="0">
                <a:ea typeface="Century Gothic" charset="0"/>
                <a:cs typeface="Century Gothic" charset="0"/>
              </a:rPr>
              <a:t>increases</a:t>
            </a:r>
            <a:r>
              <a:rPr lang="en-US" sz="1400" dirty="0">
                <a:ea typeface="Century Gothic" charset="0"/>
                <a:cs typeface="Century Gothic" charset="0"/>
              </a:rPr>
              <a:t> at low density following edge drop.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134834-57F9-F84E-B865-1DB3DE0CA6D5}"/>
              </a:ext>
            </a:extLst>
          </p:cNvPr>
          <p:cNvGrpSpPr/>
          <p:nvPr/>
        </p:nvGrpSpPr>
        <p:grpSpPr>
          <a:xfrm>
            <a:off x="5956566" y="770905"/>
            <a:ext cx="3159581" cy="2640237"/>
            <a:chOff x="-406400" y="1942415"/>
            <a:chExt cx="2520246" cy="21059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1DFF34-CCE0-3449-9E17-531EC32B7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66" b="53521"/>
            <a:stretch/>
          </p:blipFill>
          <p:spPr>
            <a:xfrm>
              <a:off x="-406400" y="1942415"/>
              <a:ext cx="2520246" cy="17774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159B68-AB29-6640-AF47-2B1E0C2D4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66" t="91547" b="-137"/>
            <a:stretch/>
          </p:blipFill>
          <p:spPr>
            <a:xfrm>
              <a:off x="-406400" y="3719878"/>
              <a:ext cx="2520246" cy="32852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4EF34B-AB56-1E41-B5ED-8D8472368C9B}"/>
              </a:ext>
            </a:extLst>
          </p:cNvPr>
          <p:cNvSpPr txBox="1"/>
          <p:nvPr/>
        </p:nvSpPr>
        <p:spPr>
          <a:xfrm>
            <a:off x="7168672" y="3554512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P. Rodriguez-Fernandez et al</a:t>
            </a:r>
            <a:br>
              <a:rPr lang="en-US" sz="1000" i="1" dirty="0"/>
            </a:br>
            <a:r>
              <a:rPr lang="en-US" sz="1000" i="1" dirty="0"/>
              <a:t>Phys. Rev. Lett. 2018</a:t>
            </a:r>
          </a:p>
        </p:txBody>
      </p:sp>
    </p:spTree>
    <p:extLst>
      <p:ext uri="{BB962C8B-B14F-4D97-AF65-F5344CB8AC3E}">
        <p14:creationId xmlns:p14="http://schemas.microsoft.com/office/powerpoint/2010/main" val="3033412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056" y="759179"/>
            <a:ext cx="6042266" cy="76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>
                <a:ea typeface="Century Gothic" charset="0"/>
                <a:cs typeface="Century Gothic" charset="0"/>
              </a:rPr>
              <a:t>Core temperature </a:t>
            </a:r>
            <a:r>
              <a:rPr lang="en-US" sz="1400" b="1" dirty="0">
                <a:ea typeface="Century Gothic" charset="0"/>
                <a:cs typeface="Century Gothic" charset="0"/>
              </a:rPr>
              <a:t>increases</a:t>
            </a:r>
            <a:r>
              <a:rPr lang="en-US" sz="1400" dirty="0">
                <a:ea typeface="Century Gothic" charset="0"/>
                <a:cs typeface="Century Gothic" charset="0"/>
              </a:rPr>
              <a:t> at low density following edge drop.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Flattening of density gradients</a:t>
            </a:r>
            <a:endParaRPr lang="en-US" sz="1400" dirty="0">
              <a:ea typeface="Century Gothic" charset="0"/>
              <a:cs typeface="Century Gothic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97409D-951F-9542-A1E7-9E0D1835D756}"/>
              </a:ext>
            </a:extLst>
          </p:cNvPr>
          <p:cNvGrpSpPr/>
          <p:nvPr/>
        </p:nvGrpSpPr>
        <p:grpSpPr>
          <a:xfrm>
            <a:off x="5956566" y="770905"/>
            <a:ext cx="3159581" cy="2640237"/>
            <a:chOff x="5956566" y="770905"/>
            <a:chExt cx="3159581" cy="2640237"/>
          </a:xfrm>
        </p:grpSpPr>
        <p:grpSp>
          <p:nvGrpSpPr>
            <p:cNvPr id="5" name="Group 4"/>
            <p:cNvGrpSpPr/>
            <p:nvPr/>
          </p:nvGrpSpPr>
          <p:grpSpPr>
            <a:xfrm>
              <a:off x="5956566" y="770905"/>
              <a:ext cx="3159581" cy="2640237"/>
              <a:chOff x="-406400" y="1942415"/>
              <a:chExt cx="2520246" cy="210599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66" b="53521"/>
              <a:stretch/>
            </p:blipFill>
            <p:spPr>
              <a:xfrm>
                <a:off x="-406400" y="1942415"/>
                <a:ext cx="2520246" cy="177746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66" t="91547" b="-137"/>
              <a:stretch/>
            </p:blipFill>
            <p:spPr>
              <a:xfrm>
                <a:off x="-406400" y="3719878"/>
                <a:ext cx="2520246" cy="328527"/>
              </a:xfrm>
              <a:prstGeom prst="rect">
                <a:avLst/>
              </a:prstGeom>
            </p:spPr>
          </p:pic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F6EAA03-07B9-F142-9344-B735769E3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3256" y="858982"/>
              <a:ext cx="0" cy="2103348"/>
            </a:xfrm>
            <a:prstGeom prst="line">
              <a:avLst/>
            </a:prstGeom>
            <a:ln w="38100">
              <a:solidFill>
                <a:srgbClr val="248C4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827CFC-92E0-7241-9908-6BDAD7F847E2}"/>
                </a:ext>
              </a:extLst>
            </p:cNvPr>
            <p:cNvSpPr/>
            <p:nvPr/>
          </p:nvSpPr>
          <p:spPr>
            <a:xfrm>
              <a:off x="6972300" y="885825"/>
              <a:ext cx="45719" cy="94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9B9B72-0F9E-0548-93FF-8D0009062870}"/>
                </a:ext>
              </a:extLst>
            </p:cNvPr>
            <p:cNvSpPr/>
            <p:nvPr/>
          </p:nvSpPr>
          <p:spPr>
            <a:xfrm>
              <a:off x="6970998" y="2038349"/>
              <a:ext cx="47021" cy="91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379B5D-66A0-DD4B-9302-A0A6FF949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3858" y="863600"/>
              <a:ext cx="0" cy="2100079"/>
            </a:xfrm>
            <a:prstGeom prst="line">
              <a:avLst/>
            </a:prstGeom>
            <a:ln w="38100">
              <a:solidFill>
                <a:srgbClr val="B9489B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164B06-9708-1444-A78F-5A8827BF30DE}"/>
              </a:ext>
            </a:extLst>
          </p:cNvPr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temperature inversions following edge cold pulses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appeared at low collisionality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F989EB-1B8D-C24D-9841-982016F195F4}"/>
              </a:ext>
            </a:extLst>
          </p:cNvPr>
          <p:cNvGrpSpPr/>
          <p:nvPr/>
        </p:nvGrpSpPr>
        <p:grpSpPr>
          <a:xfrm>
            <a:off x="21234" y="1659998"/>
            <a:ext cx="3297849" cy="2179892"/>
            <a:chOff x="21234" y="1659998"/>
            <a:chExt cx="3297849" cy="21798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37707C-9D7C-A741-AEFB-861FA9104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59"/>
            <a:stretch/>
          </p:blipFill>
          <p:spPr>
            <a:xfrm>
              <a:off x="21234" y="1659998"/>
              <a:ext cx="3297849" cy="21798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F60E58-3935-844F-A1F2-468853097931}"/>
                </a:ext>
              </a:extLst>
            </p:cNvPr>
            <p:cNvSpPr txBox="1"/>
            <p:nvPr/>
          </p:nvSpPr>
          <p:spPr>
            <a:xfrm rot="16200000">
              <a:off x="245383" y="2778218"/>
              <a:ext cx="10358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B94A9A"/>
                  </a:solidFill>
                </a:rPr>
                <a:t>before pulse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F31C1F-2596-C341-9B7A-07ED9AE47797}"/>
                </a:ext>
              </a:extLst>
            </p:cNvPr>
            <p:cNvSpPr txBox="1"/>
            <p:nvPr/>
          </p:nvSpPr>
          <p:spPr>
            <a:xfrm rot="16200000">
              <a:off x="680319" y="2778218"/>
              <a:ext cx="10294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218B43"/>
                  </a:solidFill>
                </a:rPr>
                <a:t>during pulse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08A5BDB-6EAE-844E-99A0-9B4E557DE3CC}"/>
              </a:ext>
            </a:extLst>
          </p:cNvPr>
          <p:cNvSpPr txBox="1"/>
          <p:nvPr/>
        </p:nvSpPr>
        <p:spPr>
          <a:xfrm>
            <a:off x="7168672" y="3554512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P. Rodriguez-Fernandez et al</a:t>
            </a:r>
            <a:br>
              <a:rPr lang="en-US" sz="1000" i="1" dirty="0"/>
            </a:br>
            <a:r>
              <a:rPr lang="en-US" sz="1000" i="1" dirty="0"/>
              <a:t>Phys. Rev. Lett. 2018</a:t>
            </a:r>
          </a:p>
        </p:txBody>
      </p:sp>
    </p:spTree>
    <p:extLst>
      <p:ext uri="{BB962C8B-B14F-4D97-AF65-F5344CB8AC3E}">
        <p14:creationId xmlns:p14="http://schemas.microsoft.com/office/powerpoint/2010/main" val="2369008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055" y="759179"/>
            <a:ext cx="6031115" cy="1149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>
                <a:ea typeface="Century Gothic" charset="0"/>
                <a:cs typeface="Century Gothic" charset="0"/>
              </a:rPr>
              <a:t>Core temperature </a:t>
            </a:r>
            <a:r>
              <a:rPr lang="en-US" sz="1400" b="1" dirty="0">
                <a:ea typeface="Century Gothic" charset="0"/>
                <a:cs typeface="Century Gothic" charset="0"/>
              </a:rPr>
              <a:t>increases</a:t>
            </a:r>
            <a:r>
              <a:rPr lang="en-US" sz="1400" dirty="0">
                <a:ea typeface="Century Gothic" charset="0"/>
                <a:cs typeface="Century Gothic" charset="0"/>
              </a:rPr>
              <a:t> at low density following edge drop.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Flattening of density gradients </a:t>
            </a:r>
            <a:r>
              <a:rPr lang="en-US" sz="1400" b="1" dirty="0"/>
              <a:t>stabilizes TEM turbulence</a:t>
            </a:r>
            <a:r>
              <a:rPr lang="en-US" sz="1400" dirty="0"/>
              <a:t>.</a:t>
            </a:r>
          </a:p>
          <a:p>
            <a:pPr marL="214313" indent="-21431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endParaRPr lang="en-US" sz="1400" dirty="0">
              <a:ea typeface="Century Gothic" charset="0"/>
              <a:cs typeface="Century Gothic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97409D-951F-9542-A1E7-9E0D1835D756}"/>
              </a:ext>
            </a:extLst>
          </p:cNvPr>
          <p:cNvGrpSpPr/>
          <p:nvPr/>
        </p:nvGrpSpPr>
        <p:grpSpPr>
          <a:xfrm>
            <a:off x="5956566" y="770905"/>
            <a:ext cx="3159581" cy="2640237"/>
            <a:chOff x="5956566" y="770905"/>
            <a:chExt cx="3159581" cy="2640237"/>
          </a:xfrm>
        </p:grpSpPr>
        <p:grpSp>
          <p:nvGrpSpPr>
            <p:cNvPr id="5" name="Group 4"/>
            <p:cNvGrpSpPr/>
            <p:nvPr/>
          </p:nvGrpSpPr>
          <p:grpSpPr>
            <a:xfrm>
              <a:off x="5956566" y="770905"/>
              <a:ext cx="3159581" cy="2640237"/>
              <a:chOff x="-406400" y="1942415"/>
              <a:chExt cx="2520246" cy="210599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66" b="53521"/>
              <a:stretch/>
            </p:blipFill>
            <p:spPr>
              <a:xfrm>
                <a:off x="-406400" y="1942415"/>
                <a:ext cx="2520246" cy="177746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66" t="91547" b="-137"/>
              <a:stretch/>
            </p:blipFill>
            <p:spPr>
              <a:xfrm>
                <a:off x="-406400" y="3719878"/>
                <a:ext cx="2520246" cy="328527"/>
              </a:xfrm>
              <a:prstGeom prst="rect">
                <a:avLst/>
              </a:prstGeom>
            </p:spPr>
          </p:pic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F6EAA03-07B9-F142-9344-B735769E3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3256" y="858982"/>
              <a:ext cx="0" cy="2103348"/>
            </a:xfrm>
            <a:prstGeom prst="line">
              <a:avLst/>
            </a:prstGeom>
            <a:ln w="38100">
              <a:solidFill>
                <a:srgbClr val="248C4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827CFC-92E0-7241-9908-6BDAD7F847E2}"/>
                </a:ext>
              </a:extLst>
            </p:cNvPr>
            <p:cNvSpPr/>
            <p:nvPr/>
          </p:nvSpPr>
          <p:spPr>
            <a:xfrm>
              <a:off x="6972300" y="885825"/>
              <a:ext cx="45719" cy="94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9B9B72-0F9E-0548-93FF-8D0009062870}"/>
                </a:ext>
              </a:extLst>
            </p:cNvPr>
            <p:cNvSpPr/>
            <p:nvPr/>
          </p:nvSpPr>
          <p:spPr>
            <a:xfrm>
              <a:off x="6970998" y="2038349"/>
              <a:ext cx="47021" cy="91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379B5D-66A0-DD4B-9302-A0A6FF949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3858" y="863600"/>
              <a:ext cx="0" cy="2100079"/>
            </a:xfrm>
            <a:prstGeom prst="line">
              <a:avLst/>
            </a:prstGeom>
            <a:ln w="38100">
              <a:solidFill>
                <a:srgbClr val="B9489B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5AC411D-8993-B141-9A0A-19E9925020AC}"/>
              </a:ext>
            </a:extLst>
          </p:cNvPr>
          <p:cNvGrpSpPr/>
          <p:nvPr/>
        </p:nvGrpSpPr>
        <p:grpSpPr>
          <a:xfrm>
            <a:off x="21234" y="1659998"/>
            <a:ext cx="3297849" cy="2179892"/>
            <a:chOff x="21234" y="1659998"/>
            <a:chExt cx="3297849" cy="21798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EB8213-EA05-4341-AF82-BF853F929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59"/>
            <a:stretch/>
          </p:blipFill>
          <p:spPr>
            <a:xfrm>
              <a:off x="21234" y="1659998"/>
              <a:ext cx="3297849" cy="2179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E38A23-2494-3349-9C06-D8CA971E8F52}"/>
                </a:ext>
              </a:extLst>
            </p:cNvPr>
            <p:cNvSpPr txBox="1"/>
            <p:nvPr/>
          </p:nvSpPr>
          <p:spPr>
            <a:xfrm rot="16200000">
              <a:off x="245383" y="2778218"/>
              <a:ext cx="10358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B94A9A"/>
                  </a:solidFill>
                </a:rPr>
                <a:t>before pulse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B7F424-A5BE-7049-8AEB-4930B19D2E77}"/>
                </a:ext>
              </a:extLst>
            </p:cNvPr>
            <p:cNvSpPr txBox="1"/>
            <p:nvPr/>
          </p:nvSpPr>
          <p:spPr>
            <a:xfrm rot="16200000">
              <a:off x="680319" y="2778218"/>
              <a:ext cx="10294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218B43"/>
                  </a:solidFill>
                </a:rPr>
                <a:t>during pulse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164B06-9708-1444-A78F-5A8827BF30DE}"/>
              </a:ext>
            </a:extLst>
          </p:cNvPr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temperature inversions following edge cold pulses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appeared at low collisionality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7E396E-042D-4842-9DDB-BADA77BEC674}"/>
              </a:ext>
            </a:extLst>
          </p:cNvPr>
          <p:cNvGrpSpPr/>
          <p:nvPr/>
        </p:nvGrpSpPr>
        <p:grpSpPr>
          <a:xfrm>
            <a:off x="3232143" y="1825160"/>
            <a:ext cx="2747283" cy="3156850"/>
            <a:chOff x="3232143" y="1825160"/>
            <a:chExt cx="2747283" cy="31568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82C19DD-4D87-7A4B-B6DA-B78627DFEAD8}"/>
                </a:ext>
              </a:extLst>
            </p:cNvPr>
            <p:cNvGrpSpPr/>
            <p:nvPr/>
          </p:nvGrpSpPr>
          <p:grpSpPr>
            <a:xfrm>
              <a:off x="3232143" y="1825160"/>
              <a:ext cx="2747283" cy="3156850"/>
              <a:chOff x="3277962" y="1908276"/>
              <a:chExt cx="2654443" cy="305016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D06180B-649B-024A-AA02-654A91509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13"/>
              <a:stretch/>
            </p:blipFill>
            <p:spPr>
              <a:xfrm>
                <a:off x="3277962" y="2118985"/>
                <a:ext cx="2654443" cy="283946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A9F8B14-F503-7B41-BDC8-C22E4E1E4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9573" r="91244" b="30512"/>
              <a:stretch/>
            </p:blipFill>
            <p:spPr>
              <a:xfrm rot="5400000">
                <a:off x="4714816" y="1325133"/>
                <a:ext cx="251034" cy="141732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C44922-B2E1-DD47-8391-7ACDA80DB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362" t="2984" r="52168" b="85710"/>
            <a:stretch/>
          </p:blipFill>
          <p:spPr>
            <a:xfrm>
              <a:off x="5172171" y="2709854"/>
              <a:ext cx="729959" cy="28942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5BB566F-961C-D74A-92F3-2ABF639E1122}"/>
              </a:ext>
            </a:extLst>
          </p:cNvPr>
          <p:cNvSpPr txBox="1"/>
          <p:nvPr/>
        </p:nvSpPr>
        <p:spPr>
          <a:xfrm>
            <a:off x="7168672" y="3554512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P. Rodriguez-Fernandez et al</a:t>
            </a:r>
            <a:br>
              <a:rPr lang="en-US" sz="1000" i="1" dirty="0"/>
            </a:br>
            <a:r>
              <a:rPr lang="en-US" sz="1000" i="1" dirty="0"/>
              <a:t>Phys. Rev. Lett. 2018</a:t>
            </a:r>
          </a:p>
        </p:txBody>
      </p:sp>
    </p:spTree>
    <p:extLst>
      <p:ext uri="{BB962C8B-B14F-4D97-AF65-F5344CB8AC3E}">
        <p14:creationId xmlns:p14="http://schemas.microsoft.com/office/powerpoint/2010/main" val="765459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variations of density and plasma current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show that trends are captured by the model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8C5AE3-6A81-0447-8DC1-7ECC61954EC0}"/>
              </a:ext>
            </a:extLst>
          </p:cNvPr>
          <p:cNvGrpSpPr/>
          <p:nvPr/>
        </p:nvGrpSpPr>
        <p:grpSpPr>
          <a:xfrm>
            <a:off x="91415" y="831655"/>
            <a:ext cx="5559163" cy="1775758"/>
            <a:chOff x="91415" y="722795"/>
            <a:chExt cx="5559163" cy="1775758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ADA1FB6-9463-DF43-828E-EDEEEA5DE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" y="912441"/>
              <a:ext cx="5559163" cy="1586112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25A60A3-5D2D-C14A-A87C-BB0168A8873B}"/>
                </a:ext>
              </a:extLst>
            </p:cNvPr>
            <p:cNvSpPr/>
            <p:nvPr/>
          </p:nvSpPr>
          <p:spPr>
            <a:xfrm>
              <a:off x="402024" y="722795"/>
              <a:ext cx="950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/>
                <a:t>Simulation</a:t>
              </a:r>
              <a:endParaRPr lang="en-US" sz="1200" u="sng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FFAC263-C857-774D-B89E-882E69A10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4512568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ECC26DD-E7D4-114D-BCB7-B7DD4D6D6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2308775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3FF6A2C-A122-804A-8029-11B94D6D9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861943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5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-3"/>
            <a:ext cx="685800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transport determines plasma density and temperature profiles, critical for fusion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57850"/>
            <a:ext cx="5400136" cy="152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Turbulent transport </a:t>
            </a:r>
            <a:r>
              <a:rPr lang="en-US" sz="1400" dirty="0"/>
              <a:t>is the dominant heat exhaust mechanism in the core of tokamak plasmas.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Nonlinear gyrokinetics </a:t>
            </a:r>
            <a:r>
              <a:rPr lang="en-US" sz="1400" dirty="0"/>
              <a:t>as “gold standard” to describe turbulent transport, but too expensive to predict profiles.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A9A44-8C1A-D74D-B8B4-EDC3F11B0C1A}"/>
              </a:ext>
            </a:extLst>
          </p:cNvPr>
          <p:cNvSpPr/>
          <p:nvPr/>
        </p:nvSpPr>
        <p:spPr>
          <a:xfrm>
            <a:off x="0" y="2306754"/>
            <a:ext cx="5251938" cy="152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Theory-based reduced models </a:t>
            </a:r>
            <a:r>
              <a:rPr lang="en-US" sz="1400" dirty="0"/>
              <a:t>like TGLF are developed based on gyrokinetic simulations.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dirty="0"/>
              <a:t>Worldwide efforts are dedicated to </a:t>
            </a:r>
            <a:r>
              <a:rPr lang="en-US" sz="1400" b="1" dirty="0"/>
              <a:t>validate predictions </a:t>
            </a:r>
            <a:r>
              <a:rPr lang="en-US" sz="1400" dirty="0"/>
              <a:t>of transport and kinetic profiles in current machines.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5286C-2D96-CC4B-AAA1-1AD239989E4F}"/>
              </a:ext>
            </a:extLst>
          </p:cNvPr>
          <p:cNvSpPr/>
          <p:nvPr/>
        </p:nvSpPr>
        <p:spPr>
          <a:xfrm>
            <a:off x="2099848" y="4672423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B.A. Grierson et al Phys. Plasmas 2018</a:t>
            </a:r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981406-72BE-AE45-8474-DE0132FACEC3}"/>
              </a:ext>
            </a:extLst>
          </p:cNvPr>
          <p:cNvGrpSpPr/>
          <p:nvPr/>
        </p:nvGrpSpPr>
        <p:grpSpPr>
          <a:xfrm>
            <a:off x="6009994" y="812484"/>
            <a:ext cx="2600580" cy="2411364"/>
            <a:chOff x="-946929" y="94543"/>
            <a:chExt cx="3042977" cy="2821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77C11B-C9F8-2F46-B831-2A24E0432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484"/>
            <a:stretch/>
          </p:blipFill>
          <p:spPr>
            <a:xfrm>
              <a:off x="-946929" y="2426677"/>
              <a:ext cx="3034985" cy="4894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8F46AC-C26A-DD4E-88BD-B0895A9A1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4659"/>
            <a:stretch/>
          </p:blipFill>
          <p:spPr>
            <a:xfrm>
              <a:off x="-938936" y="94543"/>
              <a:ext cx="3034984" cy="2332134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10D5133-B4C8-804C-8B95-98DE3BFE3EFB}"/>
              </a:ext>
            </a:extLst>
          </p:cNvPr>
          <p:cNvSpPr/>
          <p:nvPr/>
        </p:nvSpPr>
        <p:spPr>
          <a:xfrm rot="5400000">
            <a:off x="8309201" y="1032093"/>
            <a:ext cx="80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DIII-D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F1F646-051E-564A-B5F8-228C455C81ED}"/>
              </a:ext>
            </a:extLst>
          </p:cNvPr>
          <p:cNvSpPr/>
          <p:nvPr/>
        </p:nvSpPr>
        <p:spPr>
          <a:xfrm>
            <a:off x="6982774" y="1216759"/>
            <a:ext cx="1485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31F20"/>
                </a:solidFill>
              </a:rPr>
              <a:t>Experiment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FA0AA5-501A-F74C-A7B1-D11BC5C98978}"/>
              </a:ext>
            </a:extLst>
          </p:cNvPr>
          <p:cNvSpPr/>
          <p:nvPr/>
        </p:nvSpPr>
        <p:spPr>
          <a:xfrm>
            <a:off x="6291658" y="2112132"/>
            <a:ext cx="1485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39598"/>
                </a:solidFill>
              </a:rPr>
              <a:t>Simulation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E3613B-C5B1-B747-A7E4-615E724F08CE}"/>
              </a:ext>
            </a:extLst>
          </p:cNvPr>
          <p:cNvSpPr/>
          <p:nvPr/>
        </p:nvSpPr>
        <p:spPr>
          <a:xfrm>
            <a:off x="7679838" y="2597345"/>
            <a:ext cx="692681" cy="13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1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variations of density and plasma current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show that trends are captured by the model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41B9790-1875-4B42-9D97-8AF64A7FC4E9}"/>
              </a:ext>
            </a:extLst>
          </p:cNvPr>
          <p:cNvGrpSpPr/>
          <p:nvPr/>
        </p:nvGrpSpPr>
        <p:grpSpPr>
          <a:xfrm>
            <a:off x="91415" y="831655"/>
            <a:ext cx="5559163" cy="1775758"/>
            <a:chOff x="91415" y="722795"/>
            <a:chExt cx="5559163" cy="1775758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83CB1454-BF0E-4C41-A654-3C865057F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" y="912441"/>
              <a:ext cx="5559163" cy="1586112"/>
            </a:xfrm>
            <a:prstGeom prst="rect">
              <a:avLst/>
            </a:prstGeom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E054B3-9AA2-A147-BE97-74089C44DAFE}"/>
                </a:ext>
              </a:extLst>
            </p:cNvPr>
            <p:cNvSpPr/>
            <p:nvPr/>
          </p:nvSpPr>
          <p:spPr>
            <a:xfrm>
              <a:off x="402024" y="722795"/>
              <a:ext cx="950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/>
                <a:t>Simulation</a:t>
              </a:r>
              <a:endParaRPr lang="en-US" sz="1200" u="sng" dirty="0"/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04DF31C-E76C-0147-98D8-51081729A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4512568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7749984-8F58-474C-B452-30027055D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2308775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5184813-FD37-FA4D-A94B-D33CC7F3C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861943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105A7C-6EAA-2D4F-BF2F-DEA3B0E7E3D9}"/>
              </a:ext>
            </a:extLst>
          </p:cNvPr>
          <p:cNvGrpSpPr/>
          <p:nvPr/>
        </p:nvGrpSpPr>
        <p:grpSpPr>
          <a:xfrm>
            <a:off x="1027880" y="787979"/>
            <a:ext cx="2943888" cy="1149304"/>
            <a:chOff x="1027880" y="787979"/>
            <a:chExt cx="2943888" cy="114930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DFD85CA-0273-9644-B89C-4B572EBF5D88}"/>
                </a:ext>
              </a:extLst>
            </p:cNvPr>
            <p:cNvSpPr/>
            <p:nvPr/>
          </p:nvSpPr>
          <p:spPr>
            <a:xfrm>
              <a:off x="1027880" y="1530279"/>
              <a:ext cx="386499" cy="407004"/>
            </a:xfrm>
            <a:prstGeom prst="ellipse">
              <a:avLst/>
            </a:prstGeom>
            <a:noFill/>
            <a:ln w="38100">
              <a:solidFill>
                <a:srgbClr val="0505B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232BEE7-2196-BD43-A1FE-1B717E5783DE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V="1">
              <a:off x="1221130" y="958253"/>
              <a:ext cx="526046" cy="572026"/>
            </a:xfrm>
            <a:prstGeom prst="line">
              <a:avLst/>
            </a:prstGeom>
            <a:ln>
              <a:solidFill>
                <a:srgbClr val="0505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52BFD66-EFA8-0D4B-B98E-80391B47026E}"/>
                </a:ext>
              </a:extLst>
            </p:cNvPr>
            <p:cNvSpPr/>
            <p:nvPr/>
          </p:nvSpPr>
          <p:spPr>
            <a:xfrm>
              <a:off x="1698389" y="787979"/>
              <a:ext cx="22733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505BA"/>
                  </a:solidFill>
                </a:rPr>
                <a:t> #1: Low density, low current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3C2CD29-C5A3-3A42-B1C3-321B7801F746}"/>
              </a:ext>
            </a:extLst>
          </p:cNvPr>
          <p:cNvGrpSpPr/>
          <p:nvPr/>
        </p:nvGrpSpPr>
        <p:grpSpPr>
          <a:xfrm>
            <a:off x="-111439" y="2211124"/>
            <a:ext cx="2019138" cy="2670100"/>
            <a:chOff x="36484" y="2236178"/>
            <a:chExt cx="1579806" cy="2089130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ADBDE65B-A8BE-0049-B6C2-E9CBEDF4C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92" b="54712"/>
            <a:stretch/>
          </p:blipFill>
          <p:spPr>
            <a:xfrm>
              <a:off x="36484" y="2486349"/>
              <a:ext cx="1579806" cy="1598459"/>
            </a:xfrm>
            <a:prstGeom prst="rect">
              <a:avLst/>
            </a:prstGeom>
          </p:spPr>
        </p:pic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37910C0-1019-E84B-8845-6BD8ABC12625}"/>
                </a:ext>
              </a:extLst>
            </p:cNvPr>
            <p:cNvGrpSpPr/>
            <p:nvPr/>
          </p:nvGrpSpPr>
          <p:grpSpPr>
            <a:xfrm>
              <a:off x="543617" y="2236178"/>
              <a:ext cx="917575" cy="250172"/>
              <a:chOff x="684297" y="2236178"/>
              <a:chExt cx="917575" cy="250172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F5869287-81C6-A745-9DD1-B19DB29913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297" y="2236178"/>
                <a:ext cx="0" cy="250171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E58E5C7-5AB7-6046-BAC2-D59C6851FC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1872" y="2236178"/>
                <a:ext cx="0" cy="25017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F8B8914F-8F7D-3A47-9820-D28769287EB9}"/>
                </a:ext>
              </a:extLst>
            </p:cNvPr>
            <p:cNvGrpSpPr/>
            <p:nvPr/>
          </p:nvGrpSpPr>
          <p:grpSpPr>
            <a:xfrm>
              <a:off x="352096" y="3852236"/>
              <a:ext cx="1109171" cy="473072"/>
              <a:chOff x="352096" y="3852236"/>
              <a:chExt cx="1109171" cy="473072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48D39FE1-D453-1A47-B6D3-B0C874123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8" t="90173" r="66092"/>
              <a:stretch/>
            </p:blipFill>
            <p:spPr>
              <a:xfrm>
                <a:off x="587713" y="4065067"/>
                <a:ext cx="873554" cy="260241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54A70887-6C9A-C54C-9561-F8E766301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7" t="38692" r="89496" b="51933"/>
              <a:stretch/>
            </p:blipFill>
            <p:spPr>
              <a:xfrm>
                <a:off x="352096" y="3852236"/>
                <a:ext cx="172261" cy="3308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1629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B2889D-3173-6E4B-9EC8-26CB2904022F}"/>
              </a:ext>
            </a:extLst>
          </p:cNvPr>
          <p:cNvSpPr/>
          <p:nvPr/>
        </p:nvSpPr>
        <p:spPr>
          <a:xfrm>
            <a:off x="2308775" y="2302595"/>
            <a:ext cx="1060704" cy="528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variations of density and plasma current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show that trends are captured by the model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CC44E8D-EFEE-1D42-A766-64B5C168C0E7}"/>
              </a:ext>
            </a:extLst>
          </p:cNvPr>
          <p:cNvGrpSpPr/>
          <p:nvPr/>
        </p:nvGrpSpPr>
        <p:grpSpPr>
          <a:xfrm>
            <a:off x="91415" y="831655"/>
            <a:ext cx="5559163" cy="1775758"/>
            <a:chOff x="91415" y="722795"/>
            <a:chExt cx="5559163" cy="177575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7AA59B0-C035-BB42-B119-8D6943AA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" y="912441"/>
              <a:ext cx="5559163" cy="1586112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CE8A8B6-8379-F848-8EA5-9C1DC974BC1E}"/>
                </a:ext>
              </a:extLst>
            </p:cNvPr>
            <p:cNvSpPr/>
            <p:nvPr/>
          </p:nvSpPr>
          <p:spPr>
            <a:xfrm>
              <a:off x="402024" y="722795"/>
              <a:ext cx="950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/>
                <a:t>Simulation</a:t>
              </a:r>
              <a:endParaRPr lang="en-US" sz="1200" u="sng" dirty="0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767DA7E0-9FD2-1448-9F41-B235FA29D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4512568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41355D3-B7D2-F544-8693-7B5F8FB33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2308775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12236FE-DB5B-BD45-8204-09998E4FA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861943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8C1FD4D-1B54-AE44-A01D-E1113196AA29}"/>
              </a:ext>
            </a:extLst>
          </p:cNvPr>
          <p:cNvGrpSpPr/>
          <p:nvPr/>
        </p:nvGrpSpPr>
        <p:grpSpPr>
          <a:xfrm>
            <a:off x="1698389" y="787979"/>
            <a:ext cx="2276585" cy="1072490"/>
            <a:chOff x="1698389" y="787979"/>
            <a:chExt cx="2276585" cy="107249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5A8A87E-2879-8340-8D64-7798920DF035}"/>
                </a:ext>
              </a:extLst>
            </p:cNvPr>
            <p:cNvSpPr/>
            <p:nvPr/>
          </p:nvSpPr>
          <p:spPr>
            <a:xfrm>
              <a:off x="2470564" y="1296524"/>
              <a:ext cx="386499" cy="563945"/>
            </a:xfrm>
            <a:prstGeom prst="ellipse">
              <a:avLst/>
            </a:prstGeom>
            <a:noFill/>
            <a:ln w="38100">
              <a:solidFill>
                <a:srgbClr val="0505B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839A30E-B828-044A-8B78-C7D573063533}"/>
                </a:ext>
              </a:extLst>
            </p:cNvPr>
            <p:cNvCxnSpPr>
              <a:cxnSpLocks/>
              <a:stCxn id="166" idx="0"/>
            </p:cNvCxnSpPr>
            <p:nvPr/>
          </p:nvCxnSpPr>
          <p:spPr>
            <a:xfrm flipV="1">
              <a:off x="2663814" y="1021301"/>
              <a:ext cx="0" cy="275223"/>
            </a:xfrm>
            <a:prstGeom prst="line">
              <a:avLst/>
            </a:prstGeom>
            <a:ln>
              <a:solidFill>
                <a:srgbClr val="0505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E909906-F537-F04E-9F22-97EC1D15B5DD}"/>
                </a:ext>
              </a:extLst>
            </p:cNvPr>
            <p:cNvSpPr/>
            <p:nvPr/>
          </p:nvSpPr>
          <p:spPr>
            <a:xfrm>
              <a:off x="1698389" y="787979"/>
              <a:ext cx="22765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505BA"/>
                  </a:solidFill>
                </a:rPr>
                <a:t>#2: </a:t>
              </a:r>
              <a:r>
                <a:rPr lang="en-US" sz="1200" b="1" dirty="0">
                  <a:solidFill>
                    <a:srgbClr val="FF0000"/>
                  </a:solidFill>
                </a:rPr>
                <a:t>High</a:t>
              </a:r>
              <a:r>
                <a:rPr lang="en-US" sz="1200" b="1" dirty="0">
                  <a:solidFill>
                    <a:srgbClr val="0505BA"/>
                  </a:solidFill>
                </a:rPr>
                <a:t> density, low current</a:t>
              </a:r>
            </a:p>
          </p:txBody>
        </p: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4663467-1DE6-6040-B12D-80023F8E3730}"/>
              </a:ext>
            </a:extLst>
          </p:cNvPr>
          <p:cNvSpPr/>
          <p:nvPr/>
        </p:nvSpPr>
        <p:spPr>
          <a:xfrm>
            <a:off x="2456105" y="2377440"/>
            <a:ext cx="910029" cy="229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C389D3E-13B1-F64F-9B0A-9287CC9A2915}"/>
              </a:ext>
            </a:extLst>
          </p:cNvPr>
          <p:cNvGrpSpPr/>
          <p:nvPr/>
        </p:nvGrpSpPr>
        <p:grpSpPr>
          <a:xfrm>
            <a:off x="1760072" y="2211123"/>
            <a:ext cx="1606062" cy="2652427"/>
            <a:chOff x="4186729" y="3166608"/>
            <a:chExt cx="1256608" cy="2075300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309A4DD4-1A8D-B64A-BFBE-7B1190937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1677" y="3166608"/>
              <a:ext cx="0" cy="254521"/>
            </a:xfrm>
            <a:prstGeom prst="line">
              <a:avLst/>
            </a:prstGeom>
            <a:ln w="635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A1943B4-2CA1-434E-89F8-CE1A9176C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9252" y="3166608"/>
              <a:ext cx="0" cy="254521"/>
            </a:xfrm>
            <a:prstGeom prst="line">
              <a:avLst/>
            </a:prstGeom>
            <a:ln w="635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AEC9C212-CCA3-9B47-BF95-97579098CD60}"/>
                </a:ext>
              </a:extLst>
            </p:cNvPr>
            <p:cNvGrpSpPr/>
            <p:nvPr/>
          </p:nvGrpSpPr>
          <p:grpSpPr>
            <a:xfrm>
              <a:off x="4186729" y="3409607"/>
              <a:ext cx="1256608" cy="1832301"/>
              <a:chOff x="4207865" y="3421128"/>
              <a:chExt cx="1256608" cy="1832301"/>
            </a:xfrm>
          </p:grpSpPr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43495091-F758-0243-ADF5-890FFD9ED5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5" r="43027" b="54621"/>
              <a:stretch/>
            </p:blipFill>
            <p:spPr>
              <a:xfrm>
                <a:off x="4245416" y="3421128"/>
                <a:ext cx="1219057" cy="1601722"/>
              </a:xfrm>
              <a:prstGeom prst="rect">
                <a:avLst/>
              </a:prstGeom>
            </p:spPr>
          </p:pic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183E5D9E-774C-3D4C-AF08-25C1B7F54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5" t="90349" r="43027"/>
              <a:stretch/>
            </p:blipFill>
            <p:spPr>
              <a:xfrm>
                <a:off x="4478278" y="5005732"/>
                <a:ext cx="829104" cy="247697"/>
              </a:xfrm>
              <a:prstGeom prst="rect">
                <a:avLst/>
              </a:prstGeom>
            </p:spPr>
          </p:pic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018E579-37F1-A344-9140-539B4F475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7" t="38692" r="89496" b="51933"/>
              <a:stretch/>
            </p:blipFill>
            <p:spPr>
              <a:xfrm>
                <a:off x="4207865" y="4798521"/>
                <a:ext cx="172261" cy="3308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5149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variations of density and plasma current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show that trends are captured by the model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8659467-D278-FA42-A5BD-0D5C36F87BBF}"/>
              </a:ext>
            </a:extLst>
          </p:cNvPr>
          <p:cNvGrpSpPr/>
          <p:nvPr/>
        </p:nvGrpSpPr>
        <p:grpSpPr>
          <a:xfrm>
            <a:off x="91415" y="831655"/>
            <a:ext cx="5559163" cy="1775758"/>
            <a:chOff x="91415" y="722795"/>
            <a:chExt cx="5559163" cy="1775758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A6CC487B-F1A3-0F41-A381-6433D444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" y="912441"/>
              <a:ext cx="5559163" cy="1586112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F97ABD8-3BD8-8942-BF27-42FD9C281470}"/>
                </a:ext>
              </a:extLst>
            </p:cNvPr>
            <p:cNvSpPr/>
            <p:nvPr/>
          </p:nvSpPr>
          <p:spPr>
            <a:xfrm>
              <a:off x="402024" y="722795"/>
              <a:ext cx="950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/>
                <a:t>Simulation</a:t>
              </a:r>
              <a:endParaRPr lang="en-US" sz="1200" u="sng" dirty="0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3491D781-6E30-D944-BF20-6EA1189D9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4512568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05609A2D-9DCA-F043-959E-BE3A37B84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2308775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B815825-A517-0F47-8AFF-EB627397F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861943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D73792C-2EBF-084D-8551-205C3A5C2E77}"/>
              </a:ext>
            </a:extLst>
          </p:cNvPr>
          <p:cNvGrpSpPr/>
          <p:nvPr/>
        </p:nvGrpSpPr>
        <p:grpSpPr>
          <a:xfrm>
            <a:off x="1698389" y="787979"/>
            <a:ext cx="3380578" cy="898398"/>
            <a:chOff x="1698389" y="787979"/>
            <a:chExt cx="3380578" cy="898398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D3A7406C-98C8-B244-8A62-6FEACF997511}"/>
                </a:ext>
              </a:extLst>
            </p:cNvPr>
            <p:cNvSpPr/>
            <p:nvPr/>
          </p:nvSpPr>
          <p:spPr>
            <a:xfrm>
              <a:off x="4692468" y="1279373"/>
              <a:ext cx="386499" cy="407004"/>
            </a:xfrm>
            <a:prstGeom prst="ellipse">
              <a:avLst/>
            </a:prstGeom>
            <a:noFill/>
            <a:ln w="38100">
              <a:solidFill>
                <a:srgbClr val="0505B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95197C5-8262-FB45-AD46-566C8239B088}"/>
                </a:ext>
              </a:extLst>
            </p:cNvPr>
            <p:cNvCxnSpPr>
              <a:cxnSpLocks/>
              <a:stCxn id="186" idx="0"/>
              <a:endCxn id="188" idx="3"/>
            </p:cNvCxnSpPr>
            <p:nvPr/>
          </p:nvCxnSpPr>
          <p:spPr>
            <a:xfrm flipH="1" flipV="1">
              <a:off x="4040697" y="926479"/>
              <a:ext cx="845021" cy="352894"/>
            </a:xfrm>
            <a:prstGeom prst="line">
              <a:avLst/>
            </a:prstGeom>
            <a:ln>
              <a:solidFill>
                <a:srgbClr val="0505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8A6234AC-35E8-5046-B938-C002BDFDF9CB}"/>
                </a:ext>
              </a:extLst>
            </p:cNvPr>
            <p:cNvSpPr/>
            <p:nvPr/>
          </p:nvSpPr>
          <p:spPr>
            <a:xfrm>
              <a:off x="1698389" y="787979"/>
              <a:ext cx="23423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505BA"/>
                  </a:solidFill>
                </a:rPr>
                <a:t>#3: </a:t>
              </a:r>
              <a:r>
                <a:rPr lang="en-US" sz="1200" b="1" dirty="0">
                  <a:solidFill>
                    <a:srgbClr val="FF0000"/>
                  </a:solidFill>
                </a:rPr>
                <a:t>High</a:t>
              </a:r>
              <a:r>
                <a:rPr lang="en-US" sz="1200" b="1" dirty="0">
                  <a:solidFill>
                    <a:srgbClr val="0505BA"/>
                  </a:solidFill>
                </a:rPr>
                <a:t> density, </a:t>
              </a:r>
              <a:r>
                <a:rPr lang="en-US" sz="1200" b="1" dirty="0">
                  <a:solidFill>
                    <a:srgbClr val="FF0000"/>
                  </a:solidFill>
                </a:rPr>
                <a:t>high</a:t>
              </a:r>
              <a:r>
                <a:rPr lang="en-US" sz="1200" b="1" dirty="0">
                  <a:solidFill>
                    <a:srgbClr val="0505BA"/>
                  </a:solidFill>
                </a:rPr>
                <a:t> current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38116D3-E943-3547-96C9-7F4637E969E0}"/>
              </a:ext>
            </a:extLst>
          </p:cNvPr>
          <p:cNvGrpSpPr/>
          <p:nvPr/>
        </p:nvGrpSpPr>
        <p:grpSpPr>
          <a:xfrm>
            <a:off x="3653638" y="2211123"/>
            <a:ext cx="1890710" cy="2620635"/>
            <a:chOff x="1334215" y="2564138"/>
            <a:chExt cx="1520431" cy="2050428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2F243DF8-4B84-3146-92CA-087D8C0C0A01}"/>
                </a:ext>
              </a:extLst>
            </p:cNvPr>
            <p:cNvGrpSpPr/>
            <p:nvPr/>
          </p:nvGrpSpPr>
          <p:grpSpPr>
            <a:xfrm>
              <a:off x="1334215" y="2564138"/>
              <a:ext cx="1520431" cy="1814572"/>
              <a:chOff x="3106675" y="2262949"/>
              <a:chExt cx="1520431" cy="1814572"/>
            </a:xfrm>
          </p:grpSpPr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07998AE6-5719-5E4D-96D4-FD43B73F9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83" b="55271"/>
              <a:stretch/>
            </p:blipFill>
            <p:spPr>
              <a:xfrm>
                <a:off x="3106675" y="2498802"/>
                <a:ext cx="1520431" cy="1578719"/>
              </a:xfrm>
              <a:prstGeom prst="rect">
                <a:avLst/>
              </a:prstGeom>
            </p:spPr>
          </p:pic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C27013BF-50B2-4649-98BA-80B2AA025AF1}"/>
                  </a:ext>
                </a:extLst>
              </p:cNvPr>
              <p:cNvGrpSpPr/>
              <p:nvPr/>
            </p:nvGrpSpPr>
            <p:grpSpPr>
              <a:xfrm>
                <a:off x="3692962" y="2262949"/>
                <a:ext cx="917575" cy="236693"/>
                <a:chOff x="3692962" y="2262949"/>
                <a:chExt cx="917575" cy="236693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BD51CD67-938E-904E-A162-D6E8424F9F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92962" y="2262949"/>
                  <a:ext cx="0" cy="23669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lgDash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096B0B5B-50C3-2946-9F33-631554DEE5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0537" y="2262949"/>
                  <a:ext cx="0" cy="23669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lgDash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0EA103CF-80EC-2F4B-BAD6-6E2E52C0C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01" t="90219"/>
            <a:stretch/>
          </p:blipFill>
          <p:spPr>
            <a:xfrm>
              <a:off x="1984176" y="4374860"/>
              <a:ext cx="675559" cy="239706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F5C5C38-919D-8C42-AAF4-FBFBB4E26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7" t="38692" r="89496" b="51933"/>
            <a:stretch/>
          </p:blipFill>
          <p:spPr>
            <a:xfrm>
              <a:off x="1734808" y="4166984"/>
              <a:ext cx="172261" cy="33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836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variations of density and plasma current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show that trends are captured by the model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9A35B860-D30B-0B4E-9BB1-08D632FF28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75" y="939189"/>
            <a:ext cx="3343034" cy="21022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A21DC2-8DA9-5E44-8AF6-C4AB74E777A8}"/>
              </a:ext>
            </a:extLst>
          </p:cNvPr>
          <p:cNvGrpSpPr/>
          <p:nvPr/>
        </p:nvGrpSpPr>
        <p:grpSpPr>
          <a:xfrm>
            <a:off x="91415" y="831655"/>
            <a:ext cx="5559163" cy="1775758"/>
            <a:chOff x="91415" y="722795"/>
            <a:chExt cx="5559163" cy="17757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" y="912441"/>
              <a:ext cx="5559163" cy="158611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03B0C0C-850D-134B-9302-3F5C90EB36E2}"/>
                </a:ext>
              </a:extLst>
            </p:cNvPr>
            <p:cNvSpPr/>
            <p:nvPr/>
          </p:nvSpPr>
          <p:spPr>
            <a:xfrm>
              <a:off x="402024" y="722795"/>
              <a:ext cx="950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/>
                <a:t>Simulation</a:t>
              </a:r>
              <a:endParaRPr lang="en-US" sz="1200" u="sng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5F5172F-05EE-C54A-BD4B-C0A4FE182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4512568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A16F9D0-8DCB-CD4C-A6B6-402971430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2308775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2B4ADC4-4A20-8B4A-B8E0-9EE713B0E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t="6813" r="79232" b="84141"/>
            <a:stretch/>
          </p:blipFill>
          <p:spPr bwMode="auto">
            <a:xfrm>
              <a:off x="861943" y="1033655"/>
              <a:ext cx="259990" cy="2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090FDDD-1AF0-5D49-B97F-FB053021701B}"/>
              </a:ext>
            </a:extLst>
          </p:cNvPr>
          <p:cNvSpPr/>
          <p:nvPr/>
        </p:nvSpPr>
        <p:spPr>
          <a:xfrm>
            <a:off x="4818512" y="1108654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505BA"/>
                </a:solidFill>
              </a:rPr>
              <a:t>#3</a:t>
            </a:r>
            <a:endParaRPr lang="en-US" sz="1400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D25985B-6EBE-9A4D-A1C1-ED6E93EE69C9}"/>
              </a:ext>
            </a:extLst>
          </p:cNvPr>
          <p:cNvSpPr/>
          <p:nvPr/>
        </p:nvSpPr>
        <p:spPr>
          <a:xfrm>
            <a:off x="2556703" y="1455438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505BA"/>
                </a:solidFill>
              </a:rPr>
              <a:t>#2</a:t>
            </a:r>
            <a:endParaRPr lang="en-US" sz="1400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3B6C5EC-8EA2-EB4A-99FC-A4F21139DD84}"/>
              </a:ext>
            </a:extLst>
          </p:cNvPr>
          <p:cNvSpPr/>
          <p:nvPr/>
        </p:nvSpPr>
        <p:spPr>
          <a:xfrm>
            <a:off x="1091018" y="1390679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505BA"/>
                </a:solidFill>
              </a:rPr>
              <a:t>#1</a:t>
            </a:r>
            <a:endParaRPr lang="en-US" sz="1400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92E0CB4-8D65-B74E-B90E-6EEBC1EB74A7}"/>
              </a:ext>
            </a:extLst>
          </p:cNvPr>
          <p:cNvSpPr/>
          <p:nvPr/>
        </p:nvSpPr>
        <p:spPr>
          <a:xfrm>
            <a:off x="8091184" y="759179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505BA"/>
                </a:solidFill>
              </a:rPr>
              <a:t>#3</a:t>
            </a:r>
            <a:endParaRPr lang="en-US" sz="1400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1F4CBA2-4C4C-4C47-B892-F5F5296FBCAF}"/>
              </a:ext>
            </a:extLst>
          </p:cNvPr>
          <p:cNvSpPr/>
          <p:nvPr/>
        </p:nvSpPr>
        <p:spPr>
          <a:xfrm>
            <a:off x="8091184" y="1853774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505BA"/>
                </a:solidFill>
              </a:rPr>
              <a:t>#2</a:t>
            </a:r>
            <a:endParaRPr lang="en-US" sz="1400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9582E12-66F9-B441-B332-306273DD173E}"/>
              </a:ext>
            </a:extLst>
          </p:cNvPr>
          <p:cNvSpPr/>
          <p:nvPr/>
        </p:nvSpPr>
        <p:spPr>
          <a:xfrm>
            <a:off x="6607270" y="734356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505BA"/>
                </a:solidFill>
              </a:rPr>
              <a:t>#1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683E88-766B-EF48-8529-B2F3D1AF8D5C}"/>
              </a:ext>
            </a:extLst>
          </p:cNvPr>
          <p:cNvSpPr/>
          <p:nvPr/>
        </p:nvSpPr>
        <p:spPr>
          <a:xfrm>
            <a:off x="2456105" y="2377440"/>
            <a:ext cx="910029" cy="229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7A7C448-F0C7-524D-A34E-9D261971CF29}"/>
              </a:ext>
            </a:extLst>
          </p:cNvPr>
          <p:cNvGrpSpPr/>
          <p:nvPr/>
        </p:nvGrpSpPr>
        <p:grpSpPr>
          <a:xfrm>
            <a:off x="1760072" y="2211123"/>
            <a:ext cx="1606062" cy="2652427"/>
            <a:chOff x="4186729" y="3166608"/>
            <a:chExt cx="1256608" cy="2075300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B4C6C7A-652F-7D41-9332-412014E1F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1677" y="3166608"/>
              <a:ext cx="0" cy="254521"/>
            </a:xfrm>
            <a:prstGeom prst="line">
              <a:avLst/>
            </a:prstGeom>
            <a:ln w="635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5DD9934-3CE0-354B-BEBB-AD47BE498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9252" y="3166608"/>
              <a:ext cx="0" cy="254521"/>
            </a:xfrm>
            <a:prstGeom prst="line">
              <a:avLst/>
            </a:prstGeom>
            <a:ln w="635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26DF2D7-6EB4-3B40-842C-BDAF5B8F2581}"/>
                </a:ext>
              </a:extLst>
            </p:cNvPr>
            <p:cNvGrpSpPr/>
            <p:nvPr/>
          </p:nvGrpSpPr>
          <p:grpSpPr>
            <a:xfrm>
              <a:off x="4186729" y="3409607"/>
              <a:ext cx="1256608" cy="1832301"/>
              <a:chOff x="4207865" y="3421128"/>
              <a:chExt cx="1256608" cy="1832301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67C012B2-D8DE-9E4B-8ECA-883E9556DB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5" r="43027" b="54621"/>
              <a:stretch/>
            </p:blipFill>
            <p:spPr>
              <a:xfrm>
                <a:off x="4245416" y="3421128"/>
                <a:ext cx="1219057" cy="1601722"/>
              </a:xfrm>
              <a:prstGeom prst="rect">
                <a:avLst/>
              </a:prstGeom>
            </p:spPr>
          </p:pic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3477B66E-0A2A-1E46-9015-A5894526E4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5" t="90349" r="43027"/>
              <a:stretch/>
            </p:blipFill>
            <p:spPr>
              <a:xfrm>
                <a:off x="4478278" y="5005732"/>
                <a:ext cx="829104" cy="247697"/>
              </a:xfrm>
              <a:prstGeom prst="rect">
                <a:avLst/>
              </a:prstGeom>
            </p:spPr>
          </p:pic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ADABF9A4-BD6F-2E4C-B594-5F200C40A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7" t="38692" r="89496" b="51933"/>
              <a:stretch/>
            </p:blipFill>
            <p:spPr>
              <a:xfrm>
                <a:off x="4207865" y="4798521"/>
                <a:ext cx="172261" cy="330890"/>
              </a:xfrm>
              <a:prstGeom prst="rect">
                <a:avLst/>
              </a:prstGeom>
            </p:spPr>
          </p:pic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1305F00-E55F-FD4A-BAD8-B107EC85E453}"/>
              </a:ext>
            </a:extLst>
          </p:cNvPr>
          <p:cNvGrpSpPr/>
          <p:nvPr/>
        </p:nvGrpSpPr>
        <p:grpSpPr>
          <a:xfrm>
            <a:off x="3653638" y="2211123"/>
            <a:ext cx="1890710" cy="2620635"/>
            <a:chOff x="1334215" y="2564138"/>
            <a:chExt cx="1520431" cy="2050428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C01716C5-75C6-5F48-AD95-D4BD41F513C1}"/>
                </a:ext>
              </a:extLst>
            </p:cNvPr>
            <p:cNvGrpSpPr/>
            <p:nvPr/>
          </p:nvGrpSpPr>
          <p:grpSpPr>
            <a:xfrm>
              <a:off x="1334215" y="2564138"/>
              <a:ext cx="1520431" cy="1814572"/>
              <a:chOff x="3106675" y="2262949"/>
              <a:chExt cx="1520431" cy="1814572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F6B9EA43-3DE6-5746-8520-B9F2CDDEEE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83" b="55271"/>
              <a:stretch/>
            </p:blipFill>
            <p:spPr>
              <a:xfrm>
                <a:off x="3106675" y="2498802"/>
                <a:ext cx="1520431" cy="1578719"/>
              </a:xfrm>
              <a:prstGeom prst="rect">
                <a:avLst/>
              </a:prstGeom>
            </p:spPr>
          </p:pic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2EB4143-C54C-5C48-B11C-4FBF7F5B100A}"/>
                  </a:ext>
                </a:extLst>
              </p:cNvPr>
              <p:cNvGrpSpPr/>
              <p:nvPr/>
            </p:nvGrpSpPr>
            <p:grpSpPr>
              <a:xfrm>
                <a:off x="3692962" y="2262949"/>
                <a:ext cx="917575" cy="236693"/>
                <a:chOff x="3692962" y="2262949"/>
                <a:chExt cx="917575" cy="236693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9B97243-A1A0-9945-AB10-922118A64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92962" y="2262949"/>
                  <a:ext cx="0" cy="23669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lgDash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72B2CDB4-9601-C947-B8DB-4E1C9A340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0537" y="2262949"/>
                  <a:ext cx="0" cy="23669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lgDash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139D5B1D-9505-F042-88DE-39A8BF359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01" t="90219"/>
            <a:stretch/>
          </p:blipFill>
          <p:spPr>
            <a:xfrm>
              <a:off x="1984176" y="4374860"/>
              <a:ext cx="675559" cy="239706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B45DE67C-F4FA-6541-9A98-78813347C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7" t="38692" r="89496" b="51933"/>
            <a:stretch/>
          </p:blipFill>
          <p:spPr>
            <a:xfrm>
              <a:off x="1734808" y="4166984"/>
              <a:ext cx="172261" cy="330890"/>
            </a:xfrm>
            <a:prstGeom prst="rect">
              <a:avLst/>
            </a:prstGeom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D07F925-5616-F240-BA6D-DC0F9C73689D}"/>
              </a:ext>
            </a:extLst>
          </p:cNvPr>
          <p:cNvGrpSpPr/>
          <p:nvPr/>
        </p:nvGrpSpPr>
        <p:grpSpPr>
          <a:xfrm>
            <a:off x="-111439" y="2211124"/>
            <a:ext cx="2019138" cy="2670100"/>
            <a:chOff x="36484" y="2236178"/>
            <a:chExt cx="1579806" cy="2089130"/>
          </a:xfrm>
        </p:grpSpPr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711AF46E-AD7A-7D46-8596-6C4659971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92" b="54712"/>
            <a:stretch/>
          </p:blipFill>
          <p:spPr>
            <a:xfrm>
              <a:off x="36484" y="2486349"/>
              <a:ext cx="1579806" cy="1598459"/>
            </a:xfrm>
            <a:prstGeom prst="rect">
              <a:avLst/>
            </a:prstGeom>
          </p:spPr>
        </p:pic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88C018C-A368-7245-A3B9-EDFB6685C930}"/>
                </a:ext>
              </a:extLst>
            </p:cNvPr>
            <p:cNvGrpSpPr/>
            <p:nvPr/>
          </p:nvGrpSpPr>
          <p:grpSpPr>
            <a:xfrm>
              <a:off x="543617" y="2236178"/>
              <a:ext cx="917575" cy="250172"/>
              <a:chOff x="684297" y="2236178"/>
              <a:chExt cx="917575" cy="250172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A9E4E414-1324-0F45-AFED-9F18554547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297" y="2236178"/>
                <a:ext cx="0" cy="250171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8D1AD373-247C-1144-9370-5D0429A17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1872" y="2236178"/>
                <a:ext cx="0" cy="25017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05BEE4CD-EC6C-E944-9A6B-23BAE537447F}"/>
                </a:ext>
              </a:extLst>
            </p:cNvPr>
            <p:cNvGrpSpPr/>
            <p:nvPr/>
          </p:nvGrpSpPr>
          <p:grpSpPr>
            <a:xfrm>
              <a:off x="352096" y="3852236"/>
              <a:ext cx="1109171" cy="473072"/>
              <a:chOff x="352096" y="3852236"/>
              <a:chExt cx="1109171" cy="473072"/>
            </a:xfrm>
          </p:grpSpPr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B7B79F06-A9BA-7841-A906-34762A7281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8" t="90173" r="66092"/>
              <a:stretch/>
            </p:blipFill>
            <p:spPr>
              <a:xfrm>
                <a:off x="587713" y="4065067"/>
                <a:ext cx="873554" cy="260241"/>
              </a:xfrm>
              <a:prstGeom prst="rect">
                <a:avLst/>
              </a:prstGeom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43D04BA9-E182-A74F-9930-BBCA9A2A8F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7" t="38692" r="89496" b="51933"/>
              <a:stretch/>
            </p:blipFill>
            <p:spPr>
              <a:xfrm>
                <a:off x="352096" y="3852236"/>
                <a:ext cx="172261" cy="3308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19746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variations of density and plasma current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show that trends are captured by the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0DFD148-994C-A641-B486-FA232886925A}"/>
                  </a:ext>
                </a:extLst>
              </p:cNvPr>
              <p:cNvSpPr/>
              <p:nvPr/>
            </p:nvSpPr>
            <p:spPr>
              <a:xfrm>
                <a:off x="5339650" y="760586"/>
                <a:ext cx="3784551" cy="1744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400" dirty="0"/>
                  <a:t>Density ramp leads to higher collisionality, turbulence becomes more ITG-driven.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400" dirty="0"/>
                  <a:t>Flattening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/>
                  <a:t> has weaker effect on electron transport. ITG turbulence destabilized by increase in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0DFD148-994C-A641-B486-FA2328869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650" y="760586"/>
                <a:ext cx="3784551" cy="1744195"/>
              </a:xfrm>
              <a:prstGeom prst="rect">
                <a:avLst/>
              </a:prstGeom>
              <a:blipFill>
                <a:blip r:embed="rId3"/>
                <a:stretch>
                  <a:fillRect l="-336" r="-671" b="-29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1E4853B-A70F-4F4A-A490-C49F11E0C0AC}"/>
              </a:ext>
            </a:extLst>
          </p:cNvPr>
          <p:cNvGrpSpPr/>
          <p:nvPr/>
        </p:nvGrpSpPr>
        <p:grpSpPr>
          <a:xfrm>
            <a:off x="-34333" y="841587"/>
            <a:ext cx="6806526" cy="4021358"/>
            <a:chOff x="114752" y="841587"/>
            <a:chExt cx="6806526" cy="40213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329AD2-4C2A-114C-8920-0D28A0163430}"/>
                </a:ext>
              </a:extLst>
            </p:cNvPr>
            <p:cNvGrpSpPr/>
            <p:nvPr/>
          </p:nvGrpSpPr>
          <p:grpSpPr>
            <a:xfrm>
              <a:off x="114752" y="841587"/>
              <a:ext cx="5966460" cy="4021358"/>
              <a:chOff x="0" y="972326"/>
              <a:chExt cx="5966460" cy="4021358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2721CC0-1C6B-1842-8319-DC13F4687209}"/>
                  </a:ext>
                </a:extLst>
              </p:cNvPr>
              <p:cNvGrpSpPr/>
              <p:nvPr/>
            </p:nvGrpSpPr>
            <p:grpSpPr>
              <a:xfrm>
                <a:off x="0" y="1028700"/>
                <a:ext cx="5966460" cy="3964984"/>
                <a:chOff x="3733494" y="2539299"/>
                <a:chExt cx="5397255" cy="3586721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83A30187-9C43-8E4B-93CE-C87DD36F6E51}"/>
                    </a:ext>
                  </a:extLst>
                </p:cNvPr>
                <p:cNvGrpSpPr/>
                <p:nvPr/>
              </p:nvGrpSpPr>
              <p:grpSpPr>
                <a:xfrm>
                  <a:off x="3733494" y="2539299"/>
                  <a:ext cx="5357751" cy="3586721"/>
                  <a:chOff x="3730829" y="2099684"/>
                  <a:chExt cx="5357751" cy="3586721"/>
                </a:xfrm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0DBADC7-0270-FE4D-AEC4-093D9B5B7D4D}"/>
                      </a:ext>
                    </a:extLst>
                  </p:cNvPr>
                  <p:cNvPicPr/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9688" b="43293"/>
                  <a:stretch/>
                </p:blipFill>
                <p:spPr>
                  <a:xfrm>
                    <a:off x="3730829" y="2099684"/>
                    <a:ext cx="5357751" cy="1998184"/>
                  </a:xfrm>
                  <a:prstGeom prst="rect">
                    <a:avLst/>
                  </a:prstGeom>
                </p:spPr>
              </p:pic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B110FBE8-E3A7-9C49-8ACD-8DF580AD2B64}"/>
                      </a:ext>
                    </a:extLst>
                  </p:cNvPr>
                  <p:cNvPicPr/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0025" r="2705"/>
                  <a:stretch/>
                </p:blipFill>
                <p:spPr>
                  <a:xfrm>
                    <a:off x="3730830" y="4068373"/>
                    <a:ext cx="5212797" cy="16180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831EA2AE-9F51-384C-9BB1-885890FB232B}"/>
                    </a:ext>
                  </a:extLst>
                </p:cNvPr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285" t="70025"/>
                <a:stretch/>
              </p:blipFill>
              <p:spPr>
                <a:xfrm rot="5400000">
                  <a:off x="8248995" y="5231015"/>
                  <a:ext cx="145475" cy="1618032"/>
                </a:xfrm>
                <a:prstGeom prst="rect">
                  <a:avLst/>
                </a:prstGeom>
              </p:spPr>
            </p:pic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E1E5B0-AF2D-484B-9ACA-934A64B2BA1E}"/>
                  </a:ext>
                </a:extLst>
              </p:cNvPr>
              <p:cNvSpPr/>
              <p:nvPr/>
            </p:nvSpPr>
            <p:spPr>
              <a:xfrm>
                <a:off x="248253" y="972326"/>
                <a:ext cx="314455" cy="910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06E005-6808-F241-A2AD-28515685358D}"/>
                </a:ext>
              </a:extLst>
            </p:cNvPr>
            <p:cNvSpPr/>
            <p:nvPr/>
          </p:nvSpPr>
          <p:spPr>
            <a:xfrm>
              <a:off x="1851783" y="1041111"/>
              <a:ext cx="347132" cy="1924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29F21-2F35-9B4F-BB64-CA37C9721192}"/>
                </a:ext>
              </a:extLst>
            </p:cNvPr>
            <p:cNvSpPr/>
            <p:nvPr/>
          </p:nvSpPr>
          <p:spPr>
            <a:xfrm>
              <a:off x="3204169" y="1366388"/>
              <a:ext cx="584060" cy="1534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AD2205-7295-064A-B95E-30D3E179DAA0}"/>
                </a:ext>
              </a:extLst>
            </p:cNvPr>
            <p:cNvSpPr/>
            <p:nvPr/>
          </p:nvSpPr>
          <p:spPr>
            <a:xfrm>
              <a:off x="2132962" y="4108742"/>
              <a:ext cx="4603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rPr>
                <a:t>ITG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C8D2B6-1AE0-174F-A10D-6CD1E1FD97B8}"/>
                </a:ext>
              </a:extLst>
            </p:cNvPr>
            <p:cNvSpPr/>
            <p:nvPr/>
          </p:nvSpPr>
          <p:spPr>
            <a:xfrm>
              <a:off x="764924" y="3483432"/>
              <a:ext cx="5148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rPr>
                <a:t>TEM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B9809D-9CC4-DF4F-BD07-209D5F332044}"/>
                </a:ext>
              </a:extLst>
            </p:cNvPr>
            <p:cNvSpPr/>
            <p:nvPr/>
          </p:nvSpPr>
          <p:spPr>
            <a:xfrm>
              <a:off x="1469378" y="3096139"/>
              <a:ext cx="5036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rPr>
                <a:t>ETG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6E8060-0EC6-2E46-B8B0-4DA60E1058DA}"/>
                </a:ext>
              </a:extLst>
            </p:cNvPr>
            <p:cNvSpPr/>
            <p:nvPr/>
          </p:nvSpPr>
          <p:spPr>
            <a:xfrm>
              <a:off x="5749963" y="4459919"/>
              <a:ext cx="11464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u="sng" dirty="0">
                  <a:solidFill>
                    <a:srgbClr val="0000FE"/>
                  </a:solidFill>
                </a:rPr>
                <a:t>i</a:t>
              </a:r>
              <a:r>
                <a:rPr lang="en-US" sz="1400" b="1" u="sng" baseline="30000" dirty="0">
                  <a:solidFill>
                    <a:srgbClr val="0000FE"/>
                  </a:solidFill>
                </a:rPr>
                <a:t>+</a:t>
              </a:r>
              <a:r>
                <a:rPr lang="en-US" sz="1400" b="1" u="sng" dirty="0">
                  <a:solidFill>
                    <a:srgbClr val="0000FE"/>
                  </a:solidFill>
                </a:rPr>
                <a:t>-direction</a:t>
              </a:r>
              <a:endParaRPr lang="en-US" sz="1400" u="sng" dirty="0">
                <a:solidFill>
                  <a:srgbClr val="0000F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AADF20-68FD-7447-A5E9-F6C1818A81C9}"/>
                </a:ext>
              </a:extLst>
            </p:cNvPr>
            <p:cNvSpPr/>
            <p:nvPr/>
          </p:nvSpPr>
          <p:spPr>
            <a:xfrm>
              <a:off x="5725117" y="2815171"/>
              <a:ext cx="1196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u="sng" dirty="0">
                  <a:solidFill>
                    <a:srgbClr val="FF0000"/>
                  </a:solidFill>
                </a:rPr>
                <a:t>e</a:t>
              </a:r>
              <a:r>
                <a:rPr lang="en-US" sz="1400" b="1" u="sng" baseline="30000" dirty="0">
                  <a:solidFill>
                    <a:srgbClr val="FF0000"/>
                  </a:solidFill>
                </a:rPr>
                <a:t>-</a:t>
              </a:r>
              <a:r>
                <a:rPr lang="en-US" sz="1400" b="1" u="sng" dirty="0">
                  <a:solidFill>
                    <a:srgbClr val="FF0000"/>
                  </a:solidFill>
                </a:rPr>
                <a:t>-direction</a:t>
              </a:r>
              <a:endParaRPr lang="en-US" sz="1400" u="sng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2C9B12-E39F-6E44-A2DA-E002D8CE0A4C}"/>
                </a:ext>
              </a:extLst>
            </p:cNvPr>
            <p:cNvSpPr/>
            <p:nvPr/>
          </p:nvSpPr>
          <p:spPr>
            <a:xfrm>
              <a:off x="4057115" y="3445435"/>
              <a:ext cx="5148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rPr>
                <a:t>TEM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BA01EE-CA4C-F64F-938A-4DDE3679367E}"/>
                </a:ext>
              </a:extLst>
            </p:cNvPr>
            <p:cNvSpPr/>
            <p:nvPr/>
          </p:nvSpPr>
          <p:spPr>
            <a:xfrm rot="4796266">
              <a:off x="962350" y="3863422"/>
              <a:ext cx="273795" cy="182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DBABA6-6775-2E47-AF23-2054043EBD9A}"/>
                </a:ext>
              </a:extLst>
            </p:cNvPr>
            <p:cNvSpPr/>
            <p:nvPr/>
          </p:nvSpPr>
          <p:spPr>
            <a:xfrm>
              <a:off x="1925120" y="3242494"/>
              <a:ext cx="273795" cy="182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2A5FD2-BA98-C746-A422-A802CACC2113}"/>
                </a:ext>
              </a:extLst>
            </p:cNvPr>
            <p:cNvSpPr/>
            <p:nvPr/>
          </p:nvSpPr>
          <p:spPr>
            <a:xfrm rot="4796266">
              <a:off x="4210581" y="3821410"/>
              <a:ext cx="273795" cy="182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FFA0664-C82D-8347-BAFA-C0B59265A6EB}"/>
              </a:ext>
            </a:extLst>
          </p:cNvPr>
          <p:cNvSpPr/>
          <p:nvPr/>
        </p:nvSpPr>
        <p:spPr>
          <a:xfrm>
            <a:off x="2957129" y="890118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/>
              <a:t>Simulation</a:t>
            </a:r>
            <a:endParaRPr lang="en-US" sz="1200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A37F2-0D29-9E4B-9784-33B523C8A9FD}"/>
              </a:ext>
            </a:extLst>
          </p:cNvPr>
          <p:cNvSpPr/>
          <p:nvPr/>
        </p:nvSpPr>
        <p:spPr>
          <a:xfrm>
            <a:off x="4722607" y="1167117"/>
            <a:ext cx="284740" cy="312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64814E-9720-E244-A92B-D6DE386E0AD4}"/>
              </a:ext>
            </a:extLst>
          </p:cNvPr>
          <p:cNvSpPr/>
          <p:nvPr/>
        </p:nvSpPr>
        <p:spPr>
          <a:xfrm>
            <a:off x="4707285" y="3163252"/>
            <a:ext cx="284740" cy="312597"/>
          </a:xfrm>
          <a:prstGeom prst="rect">
            <a:avLst/>
          </a:prstGeom>
          <a:solidFill>
            <a:srgbClr val="9BF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38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Temperature inversion had never been observed in DIII-D before. Perfect test case to validate our 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45" y="784010"/>
            <a:ext cx="7658619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Transition density observed experimentally to follow 1/R dependence.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3DFA3D-B865-F34A-BD69-ACB86B58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792" y="784010"/>
            <a:ext cx="1667208" cy="25903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8EE0F5-C8B2-034F-934F-2900A1D71B55}"/>
              </a:ext>
            </a:extLst>
          </p:cNvPr>
          <p:cNvGrpSpPr/>
          <p:nvPr/>
        </p:nvGrpSpPr>
        <p:grpSpPr>
          <a:xfrm>
            <a:off x="41045" y="1502644"/>
            <a:ext cx="4667747" cy="3377907"/>
            <a:chOff x="363682" y="1502644"/>
            <a:chExt cx="4667747" cy="3377907"/>
          </a:xfrm>
        </p:grpSpPr>
        <p:pic>
          <p:nvPicPr>
            <p:cNvPr id="37" name="Picture 28">
              <a:extLst>
                <a:ext uri="{FF2B5EF4-FFF2-40B4-BE49-F238E27FC236}">
                  <a16:creationId xmlns:a16="http://schemas.microsoft.com/office/drawing/2014/main" id="{94242B2F-02FF-F74C-A286-56029C096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8" r="2180"/>
            <a:stretch/>
          </p:blipFill>
          <p:spPr bwMode="auto">
            <a:xfrm>
              <a:off x="363682" y="1502644"/>
              <a:ext cx="4667747" cy="337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B57DEC8-88D2-7749-AD14-7C41C46F070B}"/>
                    </a:ext>
                  </a:extLst>
                </p:cNvPr>
                <p:cNvSpPr/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(+)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B57DEC8-88D2-7749-AD14-7C41C46F07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105" r="-3947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AAE439A-D728-4744-B62A-55E48AAAAC11}"/>
                    </a:ext>
                  </a:extLst>
                </p:cNvPr>
                <p:cNvSpPr/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AAE439A-D728-4744-B62A-55E48AAAA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421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D49D23-5CEE-E64D-AD9F-1B0B51C3D16D}"/>
              </a:ext>
            </a:extLst>
          </p:cNvPr>
          <p:cNvSpPr txBox="1"/>
          <p:nvPr/>
        </p:nvSpPr>
        <p:spPr>
          <a:xfrm>
            <a:off x="2571413" y="1654218"/>
            <a:ext cx="2037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C. Gao et al Nucl. Fusion 2014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FFDA20-B14E-CA4B-A05B-E3872BC884F1}"/>
              </a:ext>
            </a:extLst>
          </p:cNvPr>
          <p:cNvSpPr/>
          <p:nvPr/>
        </p:nvSpPr>
        <p:spPr>
          <a:xfrm>
            <a:off x="8295006" y="201612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9C4881-FF0B-5A45-BA00-60F3BEA3B47A}"/>
                  </a:ext>
                </a:extLst>
              </p:cNvPr>
              <p:cNvSpPr txBox="1"/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at transition (a.u.)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9C4881-FF0B-5A45-BA00-60F3BEA3B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blipFill>
                <a:blip r:embed="rId7"/>
                <a:stretch>
                  <a:fillRect l="-3448" r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895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804020B-1701-C448-BE65-1380EC424157}"/>
              </a:ext>
            </a:extLst>
          </p:cNvPr>
          <p:cNvGrpSpPr/>
          <p:nvPr/>
        </p:nvGrpSpPr>
        <p:grpSpPr>
          <a:xfrm>
            <a:off x="41045" y="1502644"/>
            <a:ext cx="4667747" cy="3377907"/>
            <a:chOff x="363682" y="1502644"/>
            <a:chExt cx="4667747" cy="3377907"/>
          </a:xfrm>
        </p:grpSpPr>
        <p:pic>
          <p:nvPicPr>
            <p:cNvPr id="28" name="Picture 28">
              <a:extLst>
                <a:ext uri="{FF2B5EF4-FFF2-40B4-BE49-F238E27FC236}">
                  <a16:creationId xmlns:a16="http://schemas.microsoft.com/office/drawing/2014/main" id="{0126E24C-F72E-F243-9007-2621E72B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8" r="2180"/>
            <a:stretch/>
          </p:blipFill>
          <p:spPr bwMode="auto">
            <a:xfrm>
              <a:off x="363682" y="1502644"/>
              <a:ext cx="4667747" cy="337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A0EDF47-8491-F141-B91F-B4D0AD578633}"/>
                    </a:ext>
                  </a:extLst>
                </p:cNvPr>
                <p:cNvSpPr/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(+)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A0EDF47-8491-F141-B91F-B4D0AD5786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7105" r="-3947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66C8A26-2CDC-9140-BEFA-DD001CAC0AB2}"/>
                    </a:ext>
                  </a:extLst>
                </p:cNvPr>
                <p:cNvSpPr/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66C8A26-2CDC-9140-BEFA-DD001CAC0A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21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0" y="1954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Temperature inversion had never been observed in DIII-D before. Perfect test case to validate our 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45" y="784010"/>
            <a:ext cx="7658619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Transition density observed experimentally to follow 1/R dependence.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3DFA3D-B865-F34A-BD69-ACB86B589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792" y="784010"/>
            <a:ext cx="1667208" cy="25903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1C3F89-1C8A-9946-B6F9-169A406252D5}"/>
              </a:ext>
            </a:extLst>
          </p:cNvPr>
          <p:cNvGrpSpPr/>
          <p:nvPr/>
        </p:nvGrpSpPr>
        <p:grpSpPr>
          <a:xfrm>
            <a:off x="2088155" y="3243703"/>
            <a:ext cx="1502127" cy="1003682"/>
            <a:chOff x="2395575" y="3267672"/>
            <a:chExt cx="1502127" cy="10036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C8828-4B91-D248-B866-653F5D8941BF}"/>
                </a:ext>
              </a:extLst>
            </p:cNvPr>
            <p:cNvSpPr txBox="1"/>
            <p:nvPr/>
          </p:nvSpPr>
          <p:spPr bwMode="auto">
            <a:xfrm>
              <a:off x="2395575" y="3267672"/>
              <a:ext cx="1502127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rgbClr val="D8A200"/>
                  </a:solidFill>
                </a:rPr>
                <a:t>DIII-D?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30F47A-D01B-5F48-A2F1-280668439EFB}"/>
                </a:ext>
              </a:extLst>
            </p:cNvPr>
            <p:cNvSpPr/>
            <p:nvPr/>
          </p:nvSpPr>
          <p:spPr>
            <a:xfrm>
              <a:off x="2395575" y="3560949"/>
              <a:ext cx="371852" cy="71040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AE252A8-D6ED-7B46-A6CA-6CDAEB948BBB}"/>
              </a:ext>
            </a:extLst>
          </p:cNvPr>
          <p:cNvSpPr txBox="1"/>
          <p:nvPr/>
        </p:nvSpPr>
        <p:spPr>
          <a:xfrm>
            <a:off x="2571413" y="1654218"/>
            <a:ext cx="2037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C. Gao et al Nucl. Fusion 2014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3C5372-4DEF-FF44-8D57-E309279E1A3F}"/>
              </a:ext>
            </a:extLst>
          </p:cNvPr>
          <p:cNvSpPr/>
          <p:nvPr/>
        </p:nvSpPr>
        <p:spPr>
          <a:xfrm>
            <a:off x="8295006" y="201612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282DE3-BC94-2B40-9522-D09C79A0F786}"/>
                  </a:ext>
                </a:extLst>
              </p:cNvPr>
              <p:cNvSpPr txBox="1"/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at transition (a.u.)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282DE3-BC94-2B40-9522-D09C79A0F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blipFill>
                <a:blip r:embed="rId7"/>
                <a:stretch>
                  <a:fillRect l="-3448" r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210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Temperature inversion had never been observed in DIII-D before. Perfect test case to validate our 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45" y="784010"/>
            <a:ext cx="7658619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Transition density observed experimentally to follow 1/R dependence.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99D1C-EDA7-684F-8BF4-77F5C7B70856}"/>
              </a:ext>
            </a:extLst>
          </p:cNvPr>
          <p:cNvGrpSpPr/>
          <p:nvPr/>
        </p:nvGrpSpPr>
        <p:grpSpPr>
          <a:xfrm>
            <a:off x="41045" y="1502644"/>
            <a:ext cx="4667747" cy="3377907"/>
            <a:chOff x="363682" y="1502644"/>
            <a:chExt cx="4667747" cy="3377907"/>
          </a:xfrm>
        </p:grpSpPr>
        <p:pic>
          <p:nvPicPr>
            <p:cNvPr id="27" name="Picture 28">
              <a:extLst>
                <a:ext uri="{FF2B5EF4-FFF2-40B4-BE49-F238E27FC236}">
                  <a16:creationId xmlns:a16="http://schemas.microsoft.com/office/drawing/2014/main" id="{5616A4E4-55B3-FF4B-88EB-A4F1D9524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8" r="2180"/>
            <a:stretch/>
          </p:blipFill>
          <p:spPr bwMode="auto">
            <a:xfrm>
              <a:off x="363682" y="1502644"/>
              <a:ext cx="4667747" cy="337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63D8D7C-22FE-E440-AEF4-D8DA496A4DC2}"/>
                    </a:ext>
                  </a:extLst>
                </p:cNvPr>
                <p:cNvSpPr/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(+)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63D8D7C-22FE-E440-AEF4-D8DA496A4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7105" r="-3947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26C9F04-8E53-5146-99C2-4090DBB3E8C9}"/>
                    </a:ext>
                  </a:extLst>
                </p:cNvPr>
                <p:cNvSpPr/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26C9F04-8E53-5146-99C2-4090DBB3E8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21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0FA7E3-FF32-EA4B-BF8B-1D6BA47CC872}"/>
              </a:ext>
            </a:extLst>
          </p:cNvPr>
          <p:cNvSpPr txBox="1"/>
          <p:nvPr/>
        </p:nvSpPr>
        <p:spPr>
          <a:xfrm>
            <a:off x="2571413" y="1654218"/>
            <a:ext cx="2037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C. Gao et al Nucl. Fusion 2014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C3287D-C386-BE46-A1F1-CF5B6496754C}"/>
              </a:ext>
            </a:extLst>
          </p:cNvPr>
          <p:cNvGrpSpPr/>
          <p:nvPr/>
        </p:nvGrpSpPr>
        <p:grpSpPr>
          <a:xfrm>
            <a:off x="2088155" y="3243703"/>
            <a:ext cx="1502127" cy="1003682"/>
            <a:chOff x="2395575" y="3267672"/>
            <a:chExt cx="1502127" cy="100368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D4C264-EE9E-D846-AC87-4FE4DC49EA5B}"/>
                </a:ext>
              </a:extLst>
            </p:cNvPr>
            <p:cNvSpPr txBox="1"/>
            <p:nvPr/>
          </p:nvSpPr>
          <p:spPr bwMode="auto">
            <a:xfrm>
              <a:off x="2395575" y="3267672"/>
              <a:ext cx="1502127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rgbClr val="D8A200"/>
                  </a:solidFill>
                </a:rPr>
                <a:t>DIII-D?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C248D53-4821-3347-8D2B-ABA0AC88B47E}"/>
                </a:ext>
              </a:extLst>
            </p:cNvPr>
            <p:cNvSpPr/>
            <p:nvPr/>
          </p:nvSpPr>
          <p:spPr>
            <a:xfrm>
              <a:off x="2395575" y="3560949"/>
              <a:ext cx="371852" cy="71040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9F286B-092F-5D4B-ADF1-4195B1880030}"/>
              </a:ext>
            </a:extLst>
          </p:cNvPr>
          <p:cNvGrpSpPr/>
          <p:nvPr/>
        </p:nvGrpSpPr>
        <p:grpSpPr>
          <a:xfrm>
            <a:off x="2163555" y="2038012"/>
            <a:ext cx="3795889" cy="2102457"/>
            <a:chOff x="4601681" y="3431991"/>
            <a:chExt cx="3795889" cy="21024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DCC16C-C550-794E-9C88-918678F9B053}"/>
                </a:ext>
              </a:extLst>
            </p:cNvPr>
            <p:cNvGrpSpPr/>
            <p:nvPr/>
          </p:nvGrpSpPr>
          <p:grpSpPr>
            <a:xfrm>
              <a:off x="4601681" y="5032684"/>
              <a:ext cx="203271" cy="501764"/>
              <a:chOff x="4717147" y="4972810"/>
              <a:chExt cx="203271" cy="501764"/>
            </a:xfrm>
          </p:grpSpPr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7028F6E6-2550-B645-BC95-AC52AFE469C3}"/>
                  </a:ext>
                </a:extLst>
              </p:cNvPr>
              <p:cNvSpPr/>
              <p:nvPr/>
            </p:nvSpPr>
            <p:spPr>
              <a:xfrm>
                <a:off x="4717147" y="4972810"/>
                <a:ext cx="203271" cy="175234"/>
              </a:xfrm>
              <a:prstGeom prst="triangle">
                <a:avLst/>
              </a:prstGeom>
              <a:solidFill>
                <a:srgbClr val="0000F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CA2EA1DE-53F4-E441-9ED5-4FE195FAB6FA}"/>
                  </a:ext>
                </a:extLst>
              </p:cNvPr>
              <p:cNvSpPr/>
              <p:nvPr/>
            </p:nvSpPr>
            <p:spPr>
              <a:xfrm>
                <a:off x="4717147" y="5299340"/>
                <a:ext cx="203271" cy="17523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78EA61-1234-6A4B-AA18-72C1B78AAB3A}"/>
                </a:ext>
              </a:extLst>
            </p:cNvPr>
            <p:cNvCxnSpPr>
              <a:cxnSpLocks/>
              <a:stCxn id="22" idx="5"/>
              <a:endCxn id="40" idx="1"/>
            </p:cNvCxnSpPr>
            <p:nvPr/>
          </p:nvCxnSpPr>
          <p:spPr>
            <a:xfrm flipV="1">
              <a:off x="4754134" y="5290156"/>
              <a:ext cx="3621406" cy="15667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80BE0B-7ABF-7C43-A36D-6A0377329C60}"/>
                </a:ext>
              </a:extLst>
            </p:cNvPr>
            <p:cNvCxnSpPr>
              <a:cxnSpLocks/>
              <a:stCxn id="21" idx="5"/>
              <a:endCxn id="38" idx="1"/>
            </p:cNvCxnSpPr>
            <p:nvPr/>
          </p:nvCxnSpPr>
          <p:spPr>
            <a:xfrm flipV="1">
              <a:off x="4754134" y="3431991"/>
              <a:ext cx="3643436" cy="1688310"/>
            </a:xfrm>
            <a:prstGeom prst="line">
              <a:avLst/>
            </a:prstGeom>
            <a:ln>
              <a:solidFill>
                <a:srgbClr val="0000F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8F7D4-9BCE-E246-96A3-3C95FAF832B9}"/>
              </a:ext>
            </a:extLst>
          </p:cNvPr>
          <p:cNvSpPr/>
          <p:nvPr/>
        </p:nvSpPr>
        <p:spPr>
          <a:xfrm>
            <a:off x="6857555" y="817384"/>
            <a:ext cx="1135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/>
              <a:t>Predictions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7732E8EC-9675-9B43-8938-DC412A65DF8E}"/>
              </a:ext>
            </a:extLst>
          </p:cNvPr>
          <p:cNvSpPr/>
          <p:nvPr/>
        </p:nvSpPr>
        <p:spPr>
          <a:xfrm>
            <a:off x="5959444" y="1184323"/>
            <a:ext cx="233031" cy="1707377"/>
          </a:xfrm>
          <a:prstGeom prst="leftBrace">
            <a:avLst/>
          </a:prstGeom>
          <a:ln>
            <a:solidFill>
              <a:srgbClr val="0000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E"/>
              </a:solidFill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68A4308C-945A-3443-BE4F-0CF0246F1B3E}"/>
              </a:ext>
            </a:extLst>
          </p:cNvPr>
          <p:cNvSpPr/>
          <p:nvPr/>
        </p:nvSpPr>
        <p:spPr>
          <a:xfrm>
            <a:off x="5937414" y="3042488"/>
            <a:ext cx="272275" cy="1707377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3F0481-B0AB-3948-9042-BCE5353BB4C6}"/>
              </a:ext>
            </a:extLst>
          </p:cNvPr>
          <p:cNvGrpSpPr/>
          <p:nvPr/>
        </p:nvGrpSpPr>
        <p:grpSpPr>
          <a:xfrm>
            <a:off x="6259922" y="1082336"/>
            <a:ext cx="2608163" cy="4004390"/>
            <a:chOff x="6259922" y="1015661"/>
            <a:chExt cx="2608163" cy="400439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B0834AC-0CD2-9745-BBD3-8DE171FEC4A9}"/>
                </a:ext>
              </a:extLst>
            </p:cNvPr>
            <p:cNvGrpSpPr/>
            <p:nvPr/>
          </p:nvGrpSpPr>
          <p:grpSpPr>
            <a:xfrm>
              <a:off x="6259922" y="1015661"/>
              <a:ext cx="2608163" cy="4004390"/>
              <a:chOff x="6162386" y="1015661"/>
              <a:chExt cx="2608163" cy="400439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570C4A2-7C34-D043-9259-55A41FDC17F9}"/>
                  </a:ext>
                </a:extLst>
              </p:cNvPr>
              <p:cNvGrpSpPr/>
              <p:nvPr/>
            </p:nvGrpSpPr>
            <p:grpSpPr>
              <a:xfrm>
                <a:off x="7988288" y="2957749"/>
                <a:ext cx="412584" cy="1653416"/>
                <a:chOff x="8110322" y="2980915"/>
                <a:chExt cx="412584" cy="1653416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A7E5BDE-F83A-7342-8CD7-AB6759BD6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724" t="12726" r="88739" b="17604"/>
                <a:stretch/>
              </p:blipFill>
              <p:spPr>
                <a:xfrm>
                  <a:off x="8128258" y="2980915"/>
                  <a:ext cx="394648" cy="1653416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42B41D0-84E9-1943-8281-83706C4FB2F5}"/>
                    </a:ext>
                  </a:extLst>
                </p:cNvPr>
                <p:cNvSpPr/>
                <p:nvPr/>
              </p:nvSpPr>
              <p:spPr>
                <a:xfrm>
                  <a:off x="8110322" y="3020158"/>
                  <a:ext cx="150374" cy="79378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64276F4-AFBF-F648-A92F-B041A7B71629}"/>
                  </a:ext>
                </a:extLst>
              </p:cNvPr>
              <p:cNvGrpSpPr/>
              <p:nvPr/>
            </p:nvGrpSpPr>
            <p:grpSpPr>
              <a:xfrm>
                <a:off x="6162386" y="1015661"/>
                <a:ext cx="2608163" cy="4004390"/>
                <a:chOff x="6038929" y="1092923"/>
                <a:chExt cx="2117450" cy="325098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FDD8EF7F-7E45-BE47-B747-205292408F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1213" t="12726" r="52257"/>
                <a:stretch/>
              </p:blipFill>
              <p:spPr>
                <a:xfrm>
                  <a:off x="6038929" y="2662393"/>
                  <a:ext cx="1552889" cy="168151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8053C0F-D018-984E-A03A-684A5526FB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0189" t="9249" b="15312"/>
                <a:stretch/>
              </p:blipFill>
              <p:spPr>
                <a:xfrm>
                  <a:off x="6038929" y="1092923"/>
                  <a:ext cx="2117450" cy="1453475"/>
                </a:xfrm>
                <a:prstGeom prst="rect">
                  <a:avLst/>
                </a:prstGeom>
              </p:spPr>
            </p:pic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7328F0C-C6B8-B24E-AEC6-28C42B5943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6732" t="9249" b="15312"/>
              <a:stretch/>
            </p:blipFill>
            <p:spPr>
              <a:xfrm>
                <a:off x="8462367" y="2883821"/>
                <a:ext cx="171089" cy="1790314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BC5558-8DCF-6A41-B94C-D3FEBA085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837" t="17421" r="55772" b="75170"/>
            <a:stretch/>
          </p:blipFill>
          <p:spPr>
            <a:xfrm>
              <a:off x="7425179" y="1250011"/>
              <a:ext cx="596490" cy="17584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ED25442-FEEF-F94C-8C33-867A93E1B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537" t="73534" r="56717" b="18977"/>
            <a:stretch/>
          </p:blipFill>
          <p:spPr>
            <a:xfrm>
              <a:off x="7210096" y="2484921"/>
              <a:ext cx="562708" cy="17773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73682D-764E-3D4F-B78D-C676BCEC5FB6}"/>
                  </a:ext>
                </a:extLst>
              </p:cNvPr>
              <p:cNvSpPr txBox="1"/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at transition (a.u.)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73682D-764E-3D4F-B78D-C676BCEC5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blipFill>
                <a:blip r:embed="rId7"/>
                <a:stretch>
                  <a:fillRect l="-3448" r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1885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Temperature inversion had never been observed in DIII-D before. Perfect test case to validate our 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45" y="784010"/>
            <a:ext cx="7658619" cy="374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Transition density observed experimentally to follow 1/R dependence.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99D1C-EDA7-684F-8BF4-77F5C7B70856}"/>
              </a:ext>
            </a:extLst>
          </p:cNvPr>
          <p:cNvGrpSpPr/>
          <p:nvPr/>
        </p:nvGrpSpPr>
        <p:grpSpPr>
          <a:xfrm>
            <a:off x="41045" y="1502644"/>
            <a:ext cx="4667747" cy="3377907"/>
            <a:chOff x="363682" y="1502644"/>
            <a:chExt cx="4667747" cy="3377907"/>
          </a:xfrm>
        </p:grpSpPr>
        <p:pic>
          <p:nvPicPr>
            <p:cNvPr id="27" name="Picture 28">
              <a:extLst>
                <a:ext uri="{FF2B5EF4-FFF2-40B4-BE49-F238E27FC236}">
                  <a16:creationId xmlns:a16="http://schemas.microsoft.com/office/drawing/2014/main" id="{5616A4E4-55B3-FF4B-88EB-A4F1D9524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8" r="2180"/>
            <a:stretch/>
          </p:blipFill>
          <p:spPr bwMode="auto">
            <a:xfrm>
              <a:off x="363682" y="1502644"/>
              <a:ext cx="4667747" cy="337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63D8D7C-22FE-E440-AEF4-D8DA496A4DC2}"/>
                    </a:ext>
                  </a:extLst>
                </p:cNvPr>
                <p:cNvSpPr/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(+)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63D8D7C-22FE-E440-AEF4-D8DA496A4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426" y="3847692"/>
                  <a:ext cx="95984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7105" r="-3947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26C9F04-8E53-5146-99C2-4090DBB3E8C9}"/>
                    </a:ext>
                  </a:extLst>
                </p:cNvPr>
                <p:cNvSpPr/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)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𝒆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𝒄𝒐𝒓𝒆</m:t>
                            </m:r>
                          </m:sup>
                        </m:sSubSup>
                      </m:oMath>
                    </m:oMathPara>
                  </a14:m>
                  <a:endParaRPr lang="en-US" b="1" i="1" dirty="0">
                    <a:solidFill>
                      <a:srgbClr val="FF0000"/>
                    </a:solidFill>
                    <a:ea typeface="Century Gothic" charset="0"/>
                    <a:cs typeface="Century Gothic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26C9F04-8E53-5146-99C2-4090DBB3E8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795" y="2699155"/>
                  <a:ext cx="119412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21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0FA7E3-FF32-EA4B-BF8B-1D6BA47CC872}"/>
              </a:ext>
            </a:extLst>
          </p:cNvPr>
          <p:cNvSpPr txBox="1"/>
          <p:nvPr/>
        </p:nvSpPr>
        <p:spPr>
          <a:xfrm>
            <a:off x="2571413" y="1654218"/>
            <a:ext cx="2037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C. Gao et al Nucl. Fusion 2014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C3287D-C386-BE46-A1F1-CF5B6496754C}"/>
              </a:ext>
            </a:extLst>
          </p:cNvPr>
          <p:cNvGrpSpPr/>
          <p:nvPr/>
        </p:nvGrpSpPr>
        <p:grpSpPr>
          <a:xfrm>
            <a:off x="2088155" y="3243703"/>
            <a:ext cx="1502127" cy="1003682"/>
            <a:chOff x="2395575" y="3267672"/>
            <a:chExt cx="1502127" cy="100368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D4C264-EE9E-D846-AC87-4FE4DC49EA5B}"/>
                </a:ext>
              </a:extLst>
            </p:cNvPr>
            <p:cNvSpPr txBox="1"/>
            <p:nvPr/>
          </p:nvSpPr>
          <p:spPr bwMode="auto">
            <a:xfrm>
              <a:off x="2395575" y="3267672"/>
              <a:ext cx="1502127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rgbClr val="D8A200"/>
                  </a:solidFill>
                </a:rPr>
                <a:t>DIII-D?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C248D53-4821-3347-8D2B-ABA0AC88B47E}"/>
                </a:ext>
              </a:extLst>
            </p:cNvPr>
            <p:cNvSpPr/>
            <p:nvPr/>
          </p:nvSpPr>
          <p:spPr>
            <a:xfrm>
              <a:off x="2395575" y="3560949"/>
              <a:ext cx="371852" cy="71040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9F286B-092F-5D4B-ADF1-4195B1880030}"/>
              </a:ext>
            </a:extLst>
          </p:cNvPr>
          <p:cNvGrpSpPr/>
          <p:nvPr/>
        </p:nvGrpSpPr>
        <p:grpSpPr>
          <a:xfrm>
            <a:off x="2163555" y="2038012"/>
            <a:ext cx="3795889" cy="2102457"/>
            <a:chOff x="4601681" y="3431991"/>
            <a:chExt cx="3795889" cy="21024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DCC16C-C550-794E-9C88-918678F9B053}"/>
                </a:ext>
              </a:extLst>
            </p:cNvPr>
            <p:cNvGrpSpPr/>
            <p:nvPr/>
          </p:nvGrpSpPr>
          <p:grpSpPr>
            <a:xfrm>
              <a:off x="4601681" y="5032684"/>
              <a:ext cx="203271" cy="501764"/>
              <a:chOff x="4717147" y="4972810"/>
              <a:chExt cx="203271" cy="501764"/>
            </a:xfrm>
          </p:grpSpPr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7028F6E6-2550-B645-BC95-AC52AFE469C3}"/>
                  </a:ext>
                </a:extLst>
              </p:cNvPr>
              <p:cNvSpPr/>
              <p:nvPr/>
            </p:nvSpPr>
            <p:spPr>
              <a:xfrm>
                <a:off x="4717147" y="4972810"/>
                <a:ext cx="203271" cy="175234"/>
              </a:xfrm>
              <a:prstGeom prst="triangle">
                <a:avLst/>
              </a:prstGeom>
              <a:solidFill>
                <a:srgbClr val="0000F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CA2EA1DE-53F4-E441-9ED5-4FE195FAB6FA}"/>
                  </a:ext>
                </a:extLst>
              </p:cNvPr>
              <p:cNvSpPr/>
              <p:nvPr/>
            </p:nvSpPr>
            <p:spPr>
              <a:xfrm>
                <a:off x="4717147" y="5299340"/>
                <a:ext cx="203271" cy="17523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78EA61-1234-6A4B-AA18-72C1B78AAB3A}"/>
                </a:ext>
              </a:extLst>
            </p:cNvPr>
            <p:cNvCxnSpPr>
              <a:cxnSpLocks/>
              <a:stCxn id="22" idx="5"/>
              <a:endCxn id="40" idx="1"/>
            </p:cNvCxnSpPr>
            <p:nvPr/>
          </p:nvCxnSpPr>
          <p:spPr>
            <a:xfrm flipV="1">
              <a:off x="4754134" y="5290156"/>
              <a:ext cx="3621406" cy="15667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80BE0B-7ABF-7C43-A36D-6A0377329C60}"/>
                </a:ext>
              </a:extLst>
            </p:cNvPr>
            <p:cNvCxnSpPr>
              <a:cxnSpLocks/>
              <a:stCxn id="21" idx="5"/>
              <a:endCxn id="38" idx="1"/>
            </p:cNvCxnSpPr>
            <p:nvPr/>
          </p:nvCxnSpPr>
          <p:spPr>
            <a:xfrm flipV="1">
              <a:off x="4754134" y="3431991"/>
              <a:ext cx="3643436" cy="1688310"/>
            </a:xfrm>
            <a:prstGeom prst="line">
              <a:avLst/>
            </a:prstGeom>
            <a:ln>
              <a:solidFill>
                <a:srgbClr val="0000F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8F7D4-9BCE-E246-96A3-3C95FAF832B9}"/>
              </a:ext>
            </a:extLst>
          </p:cNvPr>
          <p:cNvSpPr/>
          <p:nvPr/>
        </p:nvSpPr>
        <p:spPr>
          <a:xfrm>
            <a:off x="6857555" y="817384"/>
            <a:ext cx="1135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/>
              <a:t>Predictions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7732E8EC-9675-9B43-8938-DC412A65DF8E}"/>
              </a:ext>
            </a:extLst>
          </p:cNvPr>
          <p:cNvSpPr/>
          <p:nvPr/>
        </p:nvSpPr>
        <p:spPr>
          <a:xfrm>
            <a:off x="5959444" y="1184323"/>
            <a:ext cx="233031" cy="1707377"/>
          </a:xfrm>
          <a:prstGeom prst="leftBrace">
            <a:avLst/>
          </a:prstGeom>
          <a:ln>
            <a:solidFill>
              <a:srgbClr val="0000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E"/>
              </a:solidFill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68A4308C-945A-3443-BE4F-0CF0246F1B3E}"/>
              </a:ext>
            </a:extLst>
          </p:cNvPr>
          <p:cNvSpPr/>
          <p:nvPr/>
        </p:nvSpPr>
        <p:spPr>
          <a:xfrm>
            <a:off x="5937414" y="3042488"/>
            <a:ext cx="272275" cy="1707377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3F0481-B0AB-3948-9042-BCE5353BB4C6}"/>
              </a:ext>
            </a:extLst>
          </p:cNvPr>
          <p:cNvGrpSpPr/>
          <p:nvPr/>
        </p:nvGrpSpPr>
        <p:grpSpPr>
          <a:xfrm>
            <a:off x="6259922" y="1082336"/>
            <a:ext cx="2608163" cy="4004390"/>
            <a:chOff x="6259922" y="1015661"/>
            <a:chExt cx="2608163" cy="400439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B0834AC-0CD2-9745-BBD3-8DE171FEC4A9}"/>
                </a:ext>
              </a:extLst>
            </p:cNvPr>
            <p:cNvGrpSpPr/>
            <p:nvPr/>
          </p:nvGrpSpPr>
          <p:grpSpPr>
            <a:xfrm>
              <a:off x="6259922" y="1015661"/>
              <a:ext cx="2608163" cy="4004390"/>
              <a:chOff x="6162386" y="1015661"/>
              <a:chExt cx="2608163" cy="400439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570C4A2-7C34-D043-9259-55A41FDC17F9}"/>
                  </a:ext>
                </a:extLst>
              </p:cNvPr>
              <p:cNvGrpSpPr/>
              <p:nvPr/>
            </p:nvGrpSpPr>
            <p:grpSpPr>
              <a:xfrm>
                <a:off x="7988288" y="2957749"/>
                <a:ext cx="412584" cy="1653416"/>
                <a:chOff x="8110322" y="2980915"/>
                <a:chExt cx="412584" cy="1653416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A7E5BDE-F83A-7342-8CD7-AB6759BD6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724" t="12726" r="88739" b="17604"/>
                <a:stretch/>
              </p:blipFill>
              <p:spPr>
                <a:xfrm>
                  <a:off x="8128258" y="2980915"/>
                  <a:ext cx="394648" cy="1653416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42B41D0-84E9-1943-8281-83706C4FB2F5}"/>
                    </a:ext>
                  </a:extLst>
                </p:cNvPr>
                <p:cNvSpPr/>
                <p:nvPr/>
              </p:nvSpPr>
              <p:spPr>
                <a:xfrm>
                  <a:off x="8110322" y="3020158"/>
                  <a:ext cx="150374" cy="79378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64276F4-AFBF-F648-A92F-B041A7B71629}"/>
                  </a:ext>
                </a:extLst>
              </p:cNvPr>
              <p:cNvGrpSpPr/>
              <p:nvPr/>
            </p:nvGrpSpPr>
            <p:grpSpPr>
              <a:xfrm>
                <a:off x="6162386" y="1015661"/>
                <a:ext cx="2608163" cy="4004390"/>
                <a:chOff x="6038929" y="1092923"/>
                <a:chExt cx="2117450" cy="325098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FDD8EF7F-7E45-BE47-B747-205292408F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1213" t="12726" r="52257"/>
                <a:stretch/>
              </p:blipFill>
              <p:spPr>
                <a:xfrm>
                  <a:off x="6038929" y="2662393"/>
                  <a:ext cx="1552889" cy="168151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8053C0F-D018-984E-A03A-684A5526FB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0189" t="9249" b="15312"/>
                <a:stretch/>
              </p:blipFill>
              <p:spPr>
                <a:xfrm>
                  <a:off x="6038929" y="1092923"/>
                  <a:ext cx="2117450" cy="1453475"/>
                </a:xfrm>
                <a:prstGeom prst="rect">
                  <a:avLst/>
                </a:prstGeom>
              </p:spPr>
            </p:pic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7328F0C-C6B8-B24E-AEC6-28C42B5943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6732" t="9249" b="15312"/>
              <a:stretch/>
            </p:blipFill>
            <p:spPr>
              <a:xfrm>
                <a:off x="8462367" y="2883821"/>
                <a:ext cx="171089" cy="1790314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BC5558-8DCF-6A41-B94C-D3FEBA085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837" t="17421" r="55772" b="75170"/>
            <a:stretch/>
          </p:blipFill>
          <p:spPr>
            <a:xfrm>
              <a:off x="7425179" y="1250011"/>
              <a:ext cx="596490" cy="17584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ED25442-FEEF-F94C-8C33-867A93E1B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537" t="73534" r="56717" b="18977"/>
            <a:stretch/>
          </p:blipFill>
          <p:spPr>
            <a:xfrm>
              <a:off x="7210096" y="2484921"/>
              <a:ext cx="562708" cy="17773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73682D-764E-3D4F-B78D-C676BCEC5FB6}"/>
                  </a:ext>
                </a:extLst>
              </p:cNvPr>
              <p:cNvSpPr txBox="1"/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at transition (a.u.)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73682D-764E-3D4F-B78D-C676BCEC5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70742" y="2699155"/>
                <a:ext cx="2510816" cy="369332"/>
              </a:xfrm>
              <a:prstGeom prst="rect">
                <a:avLst/>
              </a:prstGeom>
              <a:blipFill>
                <a:blip r:embed="rId7"/>
                <a:stretch>
                  <a:fillRect l="-3448" r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14ACFFF-A83F-814F-A4D5-20E0934C711E}"/>
              </a:ext>
            </a:extLst>
          </p:cNvPr>
          <p:cNvGrpSpPr/>
          <p:nvPr/>
        </p:nvGrpSpPr>
        <p:grpSpPr>
          <a:xfrm>
            <a:off x="6282125" y="1191910"/>
            <a:ext cx="1890564" cy="2635745"/>
            <a:chOff x="6282125" y="1191910"/>
            <a:chExt cx="1890564" cy="26357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46ED18-8FE0-4D40-9A9A-FD1E0F7FA677}"/>
                </a:ext>
              </a:extLst>
            </p:cNvPr>
            <p:cNvSpPr/>
            <p:nvPr/>
          </p:nvSpPr>
          <p:spPr>
            <a:xfrm>
              <a:off x="6297976" y="1191910"/>
              <a:ext cx="1874713" cy="777567"/>
            </a:xfrm>
            <a:prstGeom prst="rect">
              <a:avLst/>
            </a:prstGeom>
            <a:noFill/>
            <a:ln w="76200">
              <a:solidFill>
                <a:srgbClr val="FE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699CDED-50AB-8249-9C07-872B9F586EE4}"/>
                </a:ext>
              </a:extLst>
            </p:cNvPr>
            <p:cNvSpPr/>
            <p:nvPr/>
          </p:nvSpPr>
          <p:spPr>
            <a:xfrm>
              <a:off x="6282125" y="3050088"/>
              <a:ext cx="1874713" cy="777567"/>
            </a:xfrm>
            <a:prstGeom prst="rect">
              <a:avLst/>
            </a:prstGeom>
            <a:noFill/>
            <a:ln w="76200">
              <a:solidFill>
                <a:srgbClr val="FE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2672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New predict-first experiments in DIII-D confirm that TGLF predictions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capture 1/R dependence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45" y="784010"/>
            <a:ext cx="5929449" cy="69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MIT Team has recently installed a new LBO for impurity transport studies, </a:t>
            </a:r>
            <a:r>
              <a:rPr lang="en-US" sz="1400" b="1" dirty="0"/>
              <a:t>but can also be used to introduce cold pulses in DIII-D!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659A4A-F15E-624B-BEC5-65C1F216B21E}"/>
              </a:ext>
            </a:extLst>
          </p:cNvPr>
          <p:cNvGrpSpPr/>
          <p:nvPr/>
        </p:nvGrpSpPr>
        <p:grpSpPr>
          <a:xfrm flipH="1">
            <a:off x="1032819" y="1575935"/>
            <a:ext cx="3255072" cy="3249997"/>
            <a:chOff x="715207" y="2610055"/>
            <a:chExt cx="3490963" cy="34855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6B1C54-8F8D-BF42-B670-5B468F48EAD2}"/>
                </a:ext>
              </a:extLst>
            </p:cNvPr>
            <p:cNvGrpSpPr/>
            <p:nvPr/>
          </p:nvGrpSpPr>
          <p:grpSpPr>
            <a:xfrm>
              <a:off x="715207" y="2610055"/>
              <a:ext cx="3490963" cy="3485520"/>
              <a:chOff x="715207" y="2610055"/>
              <a:chExt cx="3490963" cy="348552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4E9CB17-359D-F74C-8E24-28B876C56C64}"/>
                  </a:ext>
                </a:extLst>
              </p:cNvPr>
              <p:cNvGrpSpPr/>
              <p:nvPr/>
            </p:nvGrpSpPr>
            <p:grpSpPr>
              <a:xfrm>
                <a:off x="715207" y="2610055"/>
                <a:ext cx="3490963" cy="3485520"/>
                <a:chOff x="-4119614" y="1126787"/>
                <a:chExt cx="3490963" cy="3485520"/>
              </a:xfrm>
            </p:grpSpPr>
            <p:pic>
              <p:nvPicPr>
                <p:cNvPr id="24" name="Obrázek 3" descr="lbo_pit.png">
                  <a:extLst>
                    <a:ext uri="{FF2B5EF4-FFF2-40B4-BE49-F238E27FC236}">
                      <a16:creationId xmlns:a16="http://schemas.microsoft.com/office/drawing/2014/main" id="{02EA8EAB-DA49-E645-832E-A0C1CDD66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00" t="17280" r="63983" b="29421"/>
                <a:stretch/>
              </p:blipFill>
              <p:spPr bwMode="auto">
                <a:xfrm flipH="1">
                  <a:off x="-4119614" y="1510068"/>
                  <a:ext cx="3490963" cy="31022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EA8B61D-29DF-264F-A663-12FBA965154C}"/>
                    </a:ext>
                  </a:extLst>
                </p:cNvPr>
                <p:cNvSpPr/>
                <p:nvPr/>
              </p:nvSpPr>
              <p:spPr>
                <a:xfrm>
                  <a:off x="-2428004" y="1126787"/>
                  <a:ext cx="1660423" cy="2870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A132EB4-673A-0748-B16E-5694FB884A12}"/>
                    </a:ext>
                  </a:extLst>
                </p:cNvPr>
                <p:cNvSpPr/>
                <p:nvPr/>
              </p:nvSpPr>
              <p:spPr>
                <a:xfrm>
                  <a:off x="-2784640" y="1510068"/>
                  <a:ext cx="837399" cy="3622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CBDF03A-2298-B041-8EBB-ACF2A1962B6F}"/>
                  </a:ext>
                </a:extLst>
              </p:cNvPr>
              <p:cNvSpPr/>
              <p:nvPr/>
            </p:nvSpPr>
            <p:spPr>
              <a:xfrm>
                <a:off x="2531669" y="3238049"/>
                <a:ext cx="288533" cy="3448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0E2843-C876-CC49-A22F-AE218B0D3FC2}"/>
                </a:ext>
              </a:extLst>
            </p:cNvPr>
            <p:cNvSpPr/>
            <p:nvPr/>
          </p:nvSpPr>
          <p:spPr>
            <a:xfrm>
              <a:off x="1120203" y="2631691"/>
              <a:ext cx="1859956" cy="455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E05E2-A0C9-604D-B718-5BA4C2370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" y="4073380"/>
            <a:ext cx="1027938" cy="5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4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-3"/>
            <a:ext cx="685800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transport determines plasma density and temperature profiles, critical for fusion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57850"/>
            <a:ext cx="5400136" cy="152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Turbulent transport </a:t>
            </a:r>
            <a:r>
              <a:rPr lang="en-US" sz="1400" dirty="0"/>
              <a:t>is the dominant heat exhaust mechanism in the core of tokamak plasmas.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Nonlinear gyrokinetics </a:t>
            </a:r>
            <a:r>
              <a:rPr lang="en-US" sz="1400" dirty="0"/>
              <a:t>as “gold standard” to describe turbulent transport, but too expensive to predict profiles.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A9A44-8C1A-D74D-B8B4-EDC3F11B0C1A}"/>
              </a:ext>
            </a:extLst>
          </p:cNvPr>
          <p:cNvSpPr/>
          <p:nvPr/>
        </p:nvSpPr>
        <p:spPr>
          <a:xfrm>
            <a:off x="0" y="2306754"/>
            <a:ext cx="5251938" cy="2026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Theory-based reduced models </a:t>
            </a:r>
            <a:r>
              <a:rPr lang="en-US" sz="1400" dirty="0"/>
              <a:t>like TGLF are developed based on gyrokinetic simulations.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dirty="0"/>
              <a:t>Worldwide efforts are dedicated to </a:t>
            </a:r>
            <a:r>
              <a:rPr lang="en-US" sz="1400" b="1" dirty="0"/>
              <a:t>validate predictions </a:t>
            </a:r>
            <a:r>
              <a:rPr lang="en-US" sz="1400" dirty="0"/>
              <a:t>of transport and kinetic profiles in current machines.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dirty="0"/>
              <a:t>Reduced models are being used to </a:t>
            </a:r>
            <a:r>
              <a:rPr lang="en-US" sz="1400" b="1" dirty="0"/>
              <a:t>predict ITER</a:t>
            </a:r>
            <a:r>
              <a:rPr lang="en-US" sz="14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5286C-2D96-CC4B-AAA1-1AD239989E4F}"/>
              </a:ext>
            </a:extLst>
          </p:cNvPr>
          <p:cNvSpPr/>
          <p:nvPr/>
        </p:nvSpPr>
        <p:spPr>
          <a:xfrm>
            <a:off x="2099848" y="4672423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B.A. Grierson et al Phys. Plasmas 2018</a:t>
            </a:r>
            <a:endParaRPr lang="en-US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8F46AC-C26A-DD4E-88BD-B0895A9A1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659"/>
          <a:stretch/>
        </p:blipFill>
        <p:spPr>
          <a:xfrm>
            <a:off x="6016825" y="812484"/>
            <a:ext cx="2593749" cy="199308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1EAB42-85BB-424E-89DA-0701BD0507C6}"/>
              </a:ext>
            </a:extLst>
          </p:cNvPr>
          <p:cNvSpPr/>
          <p:nvPr/>
        </p:nvSpPr>
        <p:spPr>
          <a:xfrm rot="5400000">
            <a:off x="8257759" y="3136463"/>
            <a:ext cx="80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DF4E4-F2CF-854E-89A5-A9D193F0F706}"/>
              </a:ext>
            </a:extLst>
          </p:cNvPr>
          <p:cNvSpPr/>
          <p:nvPr/>
        </p:nvSpPr>
        <p:spPr>
          <a:xfrm rot="5400000">
            <a:off x="8309201" y="1032093"/>
            <a:ext cx="80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DIII-D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128B2-64AF-9547-9E9F-77A4939EB912}"/>
              </a:ext>
            </a:extLst>
          </p:cNvPr>
          <p:cNvSpPr/>
          <p:nvPr/>
        </p:nvSpPr>
        <p:spPr>
          <a:xfrm>
            <a:off x="6982774" y="1216759"/>
            <a:ext cx="1485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31F20"/>
                </a:solidFill>
              </a:rPr>
              <a:t>Experiment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E3AED7-7A45-E24A-91BE-9AD2C6C210DE}"/>
              </a:ext>
            </a:extLst>
          </p:cNvPr>
          <p:cNvSpPr/>
          <p:nvPr/>
        </p:nvSpPr>
        <p:spPr>
          <a:xfrm>
            <a:off x="6291658" y="2112132"/>
            <a:ext cx="1485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39598"/>
                </a:solidFill>
              </a:rPr>
              <a:t>Simulation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740EE-7BB6-394F-9103-9C53328484FA}"/>
              </a:ext>
            </a:extLst>
          </p:cNvPr>
          <p:cNvSpPr/>
          <p:nvPr/>
        </p:nvSpPr>
        <p:spPr>
          <a:xfrm>
            <a:off x="7679838" y="2597345"/>
            <a:ext cx="692681" cy="13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3CCA3D-0F09-5A41-9BFF-E5B862129AF8}"/>
              </a:ext>
            </a:extLst>
          </p:cNvPr>
          <p:cNvGrpSpPr/>
          <p:nvPr/>
        </p:nvGrpSpPr>
        <p:grpSpPr>
          <a:xfrm>
            <a:off x="5963101" y="2924782"/>
            <a:ext cx="2602343" cy="2200547"/>
            <a:chOff x="5963101" y="2924782"/>
            <a:chExt cx="2602343" cy="22005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DAA5AD-CFA1-C942-844F-EE1CFEE2118F}"/>
                </a:ext>
              </a:extLst>
            </p:cNvPr>
            <p:cNvGrpSpPr/>
            <p:nvPr/>
          </p:nvGrpSpPr>
          <p:grpSpPr>
            <a:xfrm>
              <a:off x="5963101" y="2924782"/>
              <a:ext cx="2602343" cy="2200547"/>
              <a:chOff x="-844821" y="2480235"/>
              <a:chExt cx="3240757" cy="274039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8AC9BD9-4652-CD49-BADA-AE69575AE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28317" y="2480235"/>
                <a:ext cx="3114412" cy="225100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9752A61-22C7-844D-A9E4-AFB1F6D0A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3" t="89641" b="351"/>
              <a:stretch/>
            </p:blipFill>
            <p:spPr>
              <a:xfrm>
                <a:off x="-844821" y="4705844"/>
                <a:ext cx="3240757" cy="51478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7EE1C7-9906-F842-80EC-2547221AE258}"/>
                  </a:ext>
                </a:extLst>
              </p:cNvPr>
              <p:cNvSpPr/>
              <p:nvPr/>
            </p:nvSpPr>
            <p:spPr>
              <a:xfrm>
                <a:off x="1647682" y="2608754"/>
                <a:ext cx="508000" cy="263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725076-0974-FC41-8001-25E8691E9DD5}"/>
                </a:ext>
              </a:extLst>
            </p:cNvPr>
            <p:cNvSpPr txBox="1"/>
            <p:nvPr/>
          </p:nvSpPr>
          <p:spPr>
            <a:xfrm>
              <a:off x="7660003" y="3007505"/>
              <a:ext cx="808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8000"/>
                  </a:solidFill>
                </a:rPr>
                <a:t>TGLF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83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CF26B9D-0696-7D43-A8D2-96F6E2598B02}"/>
              </a:ext>
            </a:extLst>
          </p:cNvPr>
          <p:cNvGrpSpPr/>
          <p:nvPr/>
        </p:nvGrpSpPr>
        <p:grpSpPr>
          <a:xfrm flipH="1">
            <a:off x="1032819" y="1575935"/>
            <a:ext cx="3255072" cy="3249997"/>
            <a:chOff x="715207" y="2610055"/>
            <a:chExt cx="3490963" cy="34855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C55903-DEF3-8949-942C-5912332406EC}"/>
                </a:ext>
              </a:extLst>
            </p:cNvPr>
            <p:cNvGrpSpPr/>
            <p:nvPr/>
          </p:nvGrpSpPr>
          <p:grpSpPr>
            <a:xfrm>
              <a:off x="715207" y="2610055"/>
              <a:ext cx="3490963" cy="3485520"/>
              <a:chOff x="715207" y="2610055"/>
              <a:chExt cx="3490963" cy="348552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495D2D1-8499-834A-9384-ECAC503B0C17}"/>
                  </a:ext>
                </a:extLst>
              </p:cNvPr>
              <p:cNvGrpSpPr/>
              <p:nvPr/>
            </p:nvGrpSpPr>
            <p:grpSpPr>
              <a:xfrm>
                <a:off x="715207" y="2610055"/>
                <a:ext cx="3490963" cy="3485520"/>
                <a:chOff x="-4119614" y="1126787"/>
                <a:chExt cx="3490963" cy="3485520"/>
              </a:xfrm>
            </p:grpSpPr>
            <p:pic>
              <p:nvPicPr>
                <p:cNvPr id="37" name="Obrázek 3" descr="lbo_pit.png">
                  <a:extLst>
                    <a:ext uri="{FF2B5EF4-FFF2-40B4-BE49-F238E27FC236}">
                      <a16:creationId xmlns:a16="http://schemas.microsoft.com/office/drawing/2014/main" id="{B112EBD6-1D55-7147-9764-16A661293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00" t="17280" r="63983" b="29421"/>
                <a:stretch/>
              </p:blipFill>
              <p:spPr bwMode="auto">
                <a:xfrm flipH="1">
                  <a:off x="-4119614" y="1510068"/>
                  <a:ext cx="3490963" cy="31022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E91E118-1D9C-F645-932E-BF9EDAB7A78C}"/>
                    </a:ext>
                  </a:extLst>
                </p:cNvPr>
                <p:cNvSpPr/>
                <p:nvPr/>
              </p:nvSpPr>
              <p:spPr>
                <a:xfrm>
                  <a:off x="-2428004" y="1126787"/>
                  <a:ext cx="1660423" cy="2870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62C9D67-5031-844E-8743-3B19F3186893}"/>
                    </a:ext>
                  </a:extLst>
                </p:cNvPr>
                <p:cNvSpPr/>
                <p:nvPr/>
              </p:nvSpPr>
              <p:spPr>
                <a:xfrm>
                  <a:off x="-2784640" y="1510068"/>
                  <a:ext cx="837399" cy="3622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0DBEEFA-CF31-5C4C-8883-4D9F214BC7E0}"/>
                  </a:ext>
                </a:extLst>
              </p:cNvPr>
              <p:cNvSpPr/>
              <p:nvPr/>
            </p:nvSpPr>
            <p:spPr>
              <a:xfrm>
                <a:off x="2531669" y="3238049"/>
                <a:ext cx="288533" cy="3448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885956-2280-1E4F-A71C-8192486B01C0}"/>
                </a:ext>
              </a:extLst>
            </p:cNvPr>
            <p:cNvSpPr/>
            <p:nvPr/>
          </p:nvSpPr>
          <p:spPr>
            <a:xfrm>
              <a:off x="1120203" y="2631691"/>
              <a:ext cx="1859956" cy="455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60E1291-2D22-DD4B-8145-470FD981CF18}"/>
              </a:ext>
            </a:extLst>
          </p:cNvPr>
          <p:cNvGrpSpPr/>
          <p:nvPr/>
        </p:nvGrpSpPr>
        <p:grpSpPr>
          <a:xfrm>
            <a:off x="5580207" y="1029426"/>
            <a:ext cx="3540497" cy="3933239"/>
            <a:chOff x="5970494" y="1516190"/>
            <a:chExt cx="3104490" cy="34488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7754E-D306-DD44-A7EA-F9B0604D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423" t="6061" r="53799" b="90703"/>
            <a:stretch/>
          </p:blipFill>
          <p:spPr>
            <a:xfrm>
              <a:off x="7522739" y="1516190"/>
              <a:ext cx="955499" cy="14805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09406C-9EC1-754B-B14F-38DB7A29AF1C}"/>
                </a:ext>
              </a:extLst>
            </p:cNvPr>
            <p:cNvGrpSpPr/>
            <p:nvPr/>
          </p:nvGrpSpPr>
          <p:grpSpPr>
            <a:xfrm>
              <a:off x="5970494" y="1574799"/>
              <a:ext cx="3104490" cy="3390257"/>
              <a:chOff x="5970494" y="1574799"/>
              <a:chExt cx="3104490" cy="33902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D78A685-6432-C24D-AFBC-ECA2ED819A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787" b="2626"/>
              <a:stretch/>
            </p:blipFill>
            <p:spPr>
              <a:xfrm>
                <a:off x="5970494" y="1689100"/>
                <a:ext cx="3104490" cy="3275956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258DFC-61A2-5D4F-8743-83318DB47D5D}"/>
                  </a:ext>
                </a:extLst>
              </p:cNvPr>
              <p:cNvSpPr/>
              <p:nvPr/>
            </p:nvSpPr>
            <p:spPr>
              <a:xfrm>
                <a:off x="6094907" y="1574799"/>
                <a:ext cx="325551" cy="169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0" y="1954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New predict-first experiments in DIII-D confirm that TGLF predictions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capture 1/R dependence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D4B2B3-2137-F14B-9D6F-98C0CB2CD4A5}"/>
              </a:ext>
            </a:extLst>
          </p:cNvPr>
          <p:cNvSpPr/>
          <p:nvPr/>
        </p:nvSpPr>
        <p:spPr>
          <a:xfrm>
            <a:off x="41045" y="784010"/>
            <a:ext cx="5929449" cy="108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MIT Team has recently installed a new LBO for impurity transport studies, </a:t>
            </a:r>
            <a:r>
              <a:rPr lang="en-US" sz="1400" b="1" dirty="0"/>
              <a:t>but can also be used to introduce cold pulses in DIII-D!</a:t>
            </a:r>
          </a:p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New experiments confirmed validity of predictions.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2AA300-D0AB-974A-A776-A88E660B5D22}"/>
              </a:ext>
            </a:extLst>
          </p:cNvPr>
          <p:cNvSpPr/>
          <p:nvPr/>
        </p:nvSpPr>
        <p:spPr>
          <a:xfrm>
            <a:off x="6029227" y="912861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/>
              <a:t>Experiment</a:t>
            </a:r>
            <a:endParaRPr lang="en-US" sz="1400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A16653-B82A-9E42-B7D0-89F26AB87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" y="4073380"/>
            <a:ext cx="1027938" cy="5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3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New predict-first experiments in DIII-D confirm that TGLF predictions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capture 1/R dependence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B206F4-3972-854A-81AE-6D1438358E2C}"/>
              </a:ext>
            </a:extLst>
          </p:cNvPr>
          <p:cNvGrpSpPr/>
          <p:nvPr/>
        </p:nvGrpSpPr>
        <p:grpSpPr>
          <a:xfrm>
            <a:off x="647487" y="1965140"/>
            <a:ext cx="3174500" cy="2798711"/>
            <a:chOff x="822148" y="2139800"/>
            <a:chExt cx="2848330" cy="25111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36A780-2189-6A4B-B9F0-60DFCF05F80C}"/>
                </a:ext>
              </a:extLst>
            </p:cNvPr>
            <p:cNvGrpSpPr/>
            <p:nvPr/>
          </p:nvGrpSpPr>
          <p:grpSpPr>
            <a:xfrm>
              <a:off x="822148" y="2377100"/>
              <a:ext cx="2848330" cy="2273852"/>
              <a:chOff x="397606" y="2318137"/>
              <a:chExt cx="2608163" cy="208212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2BE98DA-4C08-B245-957A-07E053BE0080}"/>
                  </a:ext>
                </a:extLst>
              </p:cNvPr>
              <p:cNvGrpSpPr/>
              <p:nvPr/>
            </p:nvGrpSpPr>
            <p:grpSpPr>
              <a:xfrm>
                <a:off x="397606" y="2318137"/>
                <a:ext cx="2608163" cy="1712512"/>
                <a:chOff x="6259922" y="1207794"/>
                <a:chExt cx="2608163" cy="171251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96927B9-C331-A741-88AF-74DB7175DFFD}"/>
                    </a:ext>
                  </a:extLst>
                </p:cNvPr>
                <p:cNvGrpSpPr/>
                <p:nvPr/>
              </p:nvGrpSpPr>
              <p:grpSpPr>
                <a:xfrm>
                  <a:off x="6259922" y="1207794"/>
                  <a:ext cx="2608163" cy="1712512"/>
                  <a:chOff x="6162386" y="1207794"/>
                  <a:chExt cx="2608163" cy="1712512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5BC51BF6-3856-2C41-857C-22A4CE6F16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724" t="12726" r="88777" b="52173"/>
                  <a:stretch/>
                </p:blipFill>
                <p:spPr>
                  <a:xfrm>
                    <a:off x="8006355" y="1281722"/>
                    <a:ext cx="392633" cy="833024"/>
                  </a:xfrm>
                  <a:prstGeom prst="rect">
                    <a:avLst/>
                  </a:prstGeom>
                </p:spPr>
              </p:pic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AA42AF5C-3BD6-C243-B070-0101328B5E56}"/>
                      </a:ext>
                    </a:extLst>
                  </p:cNvPr>
                  <p:cNvGrpSpPr/>
                  <p:nvPr/>
                </p:nvGrpSpPr>
                <p:grpSpPr>
                  <a:xfrm>
                    <a:off x="6162386" y="1272828"/>
                    <a:ext cx="2608163" cy="1647478"/>
                    <a:chOff x="6038929" y="1301703"/>
                    <a:chExt cx="2117450" cy="1337513"/>
                  </a:xfrm>
                </p:grpSpPr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2A29F801-83C1-E74F-AB65-378ED3B1E7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0189" t="9249" b="51958"/>
                    <a:stretch/>
                  </p:blipFill>
                  <p:spPr>
                    <a:xfrm>
                      <a:off x="6038929" y="1891794"/>
                      <a:ext cx="2117450" cy="7474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Picture 25">
                      <a:extLst>
                        <a:ext uri="{FF2B5EF4-FFF2-40B4-BE49-F238E27FC236}">
                          <a16:creationId xmlns:a16="http://schemas.microsoft.com/office/drawing/2014/main" id="{B813FDD4-2312-C141-93D0-1F26DF4817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11213" t="12726" r="52257" b="51798"/>
                    <a:stretch/>
                  </p:blipFill>
                  <p:spPr>
                    <a:xfrm>
                      <a:off x="6039034" y="1301703"/>
                      <a:ext cx="1552889" cy="68351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E0BF0747-6374-7F4C-A1B3-84B7CB1EFD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96732" t="9250" r="-99" b="52534"/>
                  <a:stretch/>
                </p:blipFill>
                <p:spPr>
                  <a:xfrm>
                    <a:off x="8582242" y="1207794"/>
                    <a:ext cx="176242" cy="90695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0C4C543-EA51-A34B-8F6F-52158FEB2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2837" t="17421" r="55772" b="75170"/>
                <a:stretch/>
              </p:blipFill>
              <p:spPr>
                <a:xfrm>
                  <a:off x="7429716" y="1375207"/>
                  <a:ext cx="596490" cy="175846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CB8D269-6574-964D-8962-FB89474E5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213" t="84229" r="52257"/>
              <a:stretch/>
            </p:blipFill>
            <p:spPr>
              <a:xfrm>
                <a:off x="397606" y="4025984"/>
                <a:ext cx="1912767" cy="374278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B9C7FF-9EFF-C44F-A496-75BE53C9B4AF}"/>
                </a:ext>
              </a:extLst>
            </p:cNvPr>
            <p:cNvSpPr/>
            <p:nvPr/>
          </p:nvSpPr>
          <p:spPr>
            <a:xfrm>
              <a:off x="822148" y="2139800"/>
              <a:ext cx="1018604" cy="2761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u="sng" dirty="0"/>
                <a:t>Predictions</a:t>
              </a:r>
              <a:endParaRPr lang="en-US" sz="1400" u="sng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92AA300-D0AB-974A-A776-A88E660B5D22}"/>
              </a:ext>
            </a:extLst>
          </p:cNvPr>
          <p:cNvSpPr/>
          <p:nvPr/>
        </p:nvSpPr>
        <p:spPr>
          <a:xfrm>
            <a:off x="6029227" y="912861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/>
              <a:t>Experiment</a:t>
            </a:r>
            <a:endParaRPr lang="en-US" sz="1400" u="sng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EA7451-15C8-0448-BFE9-1280607319CE}"/>
              </a:ext>
            </a:extLst>
          </p:cNvPr>
          <p:cNvGrpSpPr/>
          <p:nvPr/>
        </p:nvGrpSpPr>
        <p:grpSpPr>
          <a:xfrm>
            <a:off x="5580207" y="1029426"/>
            <a:ext cx="3540497" cy="3933239"/>
            <a:chOff x="5970494" y="1516190"/>
            <a:chExt cx="3104490" cy="34488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9BB05F4-7D3F-5D43-9659-3A82773C8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423" t="6061" r="53799" b="90703"/>
            <a:stretch/>
          </p:blipFill>
          <p:spPr>
            <a:xfrm>
              <a:off x="7522739" y="1516190"/>
              <a:ext cx="955499" cy="14805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7294E5C-C985-7F43-BD8A-745B53C9B134}"/>
                </a:ext>
              </a:extLst>
            </p:cNvPr>
            <p:cNvGrpSpPr/>
            <p:nvPr/>
          </p:nvGrpSpPr>
          <p:grpSpPr>
            <a:xfrm>
              <a:off x="5970494" y="1574799"/>
              <a:ext cx="3104490" cy="3390257"/>
              <a:chOff x="5970494" y="1574799"/>
              <a:chExt cx="3104490" cy="339025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72B5E67-EC63-3A46-8B78-BFB2BF48ED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5787" b="2626"/>
              <a:stretch/>
            </p:blipFill>
            <p:spPr>
              <a:xfrm>
                <a:off x="5970494" y="1689100"/>
                <a:ext cx="3104490" cy="3275956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A3DF7DA-8977-6C4B-B1E9-00AC760D4E3D}"/>
                  </a:ext>
                </a:extLst>
              </p:cNvPr>
              <p:cNvSpPr/>
              <p:nvPr/>
            </p:nvSpPr>
            <p:spPr>
              <a:xfrm>
                <a:off x="6094907" y="1574799"/>
                <a:ext cx="325551" cy="169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9D4B2B3-2137-F14B-9D6F-98C0CB2CD4A5}"/>
              </a:ext>
            </a:extLst>
          </p:cNvPr>
          <p:cNvSpPr/>
          <p:nvPr/>
        </p:nvSpPr>
        <p:spPr>
          <a:xfrm>
            <a:off x="41045" y="784010"/>
            <a:ext cx="5929449" cy="108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MIT Team has recently installed a new LBO for impurity transport studies, </a:t>
            </a:r>
            <a:r>
              <a:rPr lang="en-US" sz="1400" b="1" dirty="0"/>
              <a:t>but can also be used to introduce cold pulses in DIII-D!</a:t>
            </a:r>
          </a:p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New experiments confirmed validity of predictions.</a:t>
            </a:r>
          </a:p>
        </p:txBody>
      </p:sp>
    </p:spTree>
    <p:extLst>
      <p:ext uri="{BB962C8B-B14F-4D97-AF65-F5344CB8AC3E}">
        <p14:creationId xmlns:p14="http://schemas.microsoft.com/office/powerpoint/2010/main" val="1224447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Density pulse consistent with reflectometer data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is introduced in simulation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759179"/>
            <a:ext cx="5393095" cy="1097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A </a:t>
            </a:r>
            <a:r>
              <a:rPr lang="en-US" sz="1400" b="1" dirty="0"/>
              <a:t>big caveat </a:t>
            </a:r>
            <a:r>
              <a:rPr lang="en-US" sz="1400" dirty="0"/>
              <a:t>in C-Mod was the imposed density pulse (Gaussian, constrained by line-integrated measurements).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/>
              <a:t>Does the density pulse actually move that fast?</a:t>
            </a:r>
          </a:p>
        </p:txBody>
      </p:sp>
    </p:spTree>
    <p:extLst>
      <p:ext uri="{BB962C8B-B14F-4D97-AF65-F5344CB8AC3E}">
        <p14:creationId xmlns:p14="http://schemas.microsoft.com/office/powerpoint/2010/main" val="2402907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8116972-8E09-6E48-B46E-655D6890191A}"/>
              </a:ext>
            </a:extLst>
          </p:cNvPr>
          <p:cNvGrpSpPr/>
          <p:nvPr/>
        </p:nvGrpSpPr>
        <p:grpSpPr>
          <a:xfrm>
            <a:off x="5152260" y="794446"/>
            <a:ext cx="3922166" cy="4217656"/>
            <a:chOff x="5710128" y="769984"/>
            <a:chExt cx="2797800" cy="30085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E5609E-9E80-0B45-9E3B-B0E612809BD8}"/>
                </a:ext>
              </a:extLst>
            </p:cNvPr>
            <p:cNvGrpSpPr/>
            <p:nvPr/>
          </p:nvGrpSpPr>
          <p:grpSpPr>
            <a:xfrm>
              <a:off x="5710128" y="769984"/>
              <a:ext cx="2797800" cy="2696971"/>
              <a:chOff x="5876622" y="1434742"/>
              <a:chExt cx="2328828" cy="224489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t="15165" b="31967"/>
              <a:stretch/>
            </p:blipFill>
            <p:spPr>
              <a:xfrm>
                <a:off x="5916413" y="1438573"/>
                <a:ext cx="2289037" cy="224106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79C1B00-4B26-0D42-BD4F-C2753C92853B}"/>
                  </a:ext>
                </a:extLst>
              </p:cNvPr>
              <p:cNvSpPr/>
              <p:nvPr/>
            </p:nvSpPr>
            <p:spPr>
              <a:xfrm>
                <a:off x="5876622" y="1434742"/>
                <a:ext cx="331979" cy="106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EEF70F-D013-5A46-A1C1-741FA54A1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64" t="94718" r="28740"/>
            <a:stretch/>
          </p:blipFill>
          <p:spPr>
            <a:xfrm>
              <a:off x="6108960" y="3509554"/>
              <a:ext cx="1608608" cy="26901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Density pulse consistent with reflectometer data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is introduced in simulation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A72B9-AE25-FD40-AAFC-56728E841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90"/>
          <a:stretch/>
        </p:blipFill>
        <p:spPr>
          <a:xfrm>
            <a:off x="1202077" y="2748617"/>
            <a:ext cx="3574958" cy="21191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84091E-E709-9A44-869F-2EF44070DB9B}"/>
              </a:ext>
            </a:extLst>
          </p:cNvPr>
          <p:cNvSpPr/>
          <p:nvPr/>
        </p:nvSpPr>
        <p:spPr>
          <a:xfrm>
            <a:off x="-1" y="759179"/>
            <a:ext cx="5840963" cy="2221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A </a:t>
            </a:r>
            <a:r>
              <a:rPr lang="en-US" sz="1400" b="1" dirty="0"/>
              <a:t>big caveat </a:t>
            </a:r>
            <a:r>
              <a:rPr lang="en-US" sz="1400" dirty="0"/>
              <a:t>in C-Mod was the imposed density pulse (Gaussian, constrained by line-integrated measurements).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/>
              <a:t>Does the density pulse actually move that fast?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High time resolution density profile reflectometer</a:t>
            </a:r>
            <a:br>
              <a:rPr lang="en-US" sz="1400" dirty="0"/>
            </a:br>
            <a:r>
              <a:rPr lang="en-US" sz="1400" b="1" dirty="0"/>
              <a:t>confirms a</a:t>
            </a:r>
            <a:r>
              <a:rPr lang="en-US" sz="1400" dirty="0"/>
              <a:t> </a:t>
            </a:r>
            <a:r>
              <a:rPr lang="en-US" sz="1400" b="1" dirty="0"/>
              <a:t>density pulse </a:t>
            </a:r>
            <a:r>
              <a:rPr lang="en-US" sz="1400" dirty="0"/>
              <a:t>that travels quickly.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00649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constrained density pulse exhibit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temperature inversion effect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9402"/>
            <a:ext cx="6248478" cy="77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Density profile can be constrained in time with experimental data.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Simulation of temperature evolution exhibit inversion.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B8D91-B1CA-0745-836D-0D32CA43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130" y="768898"/>
            <a:ext cx="2939542" cy="41765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AA960F-A608-B44A-8F35-0482783147CD}"/>
              </a:ext>
            </a:extLst>
          </p:cNvPr>
          <p:cNvGrpSpPr/>
          <p:nvPr/>
        </p:nvGrpSpPr>
        <p:grpSpPr>
          <a:xfrm>
            <a:off x="7407110" y="1096576"/>
            <a:ext cx="546945" cy="671734"/>
            <a:chOff x="7407110" y="1096576"/>
            <a:chExt cx="546945" cy="6717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EB97A-7941-0345-AC99-329936C9A075}"/>
                </a:ext>
              </a:extLst>
            </p:cNvPr>
            <p:cNvSpPr txBox="1"/>
            <p:nvPr/>
          </p:nvSpPr>
          <p:spPr>
            <a:xfrm>
              <a:off x="7407110" y="1096576"/>
              <a:ext cx="538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8001"/>
                  </a:solidFill>
                </a:rPr>
                <a:t>Sim.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8647F7-82F1-D048-8426-42B35A4DE1EB}"/>
                </a:ext>
              </a:extLst>
            </p:cNvPr>
            <p:cNvSpPr txBox="1"/>
            <p:nvPr/>
          </p:nvSpPr>
          <p:spPr>
            <a:xfrm>
              <a:off x="7407110" y="14605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Exp.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882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Simulations with constrained density pulse exhibit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temperature inversion effect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9402"/>
            <a:ext cx="6248478" cy="14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Density profile can be constrained in time with experimental data.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Simulation of temperature evolution exhibit inversion.</a:t>
            </a:r>
          </a:p>
          <a:p>
            <a:pPr marL="216683" indent="-20835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400" dirty="0"/>
              <a:t>Temperature inversion triggered by </a:t>
            </a:r>
            <a:r>
              <a:rPr lang="en-US" sz="1400" b="1" dirty="0"/>
              <a:t>small change</a:t>
            </a:r>
            <a:r>
              <a:rPr lang="en-US" sz="1400" dirty="0"/>
              <a:t> in density profile…</a:t>
            </a:r>
            <a:br>
              <a:rPr lang="en-US" sz="1400" dirty="0"/>
            </a:br>
            <a:r>
              <a:rPr lang="en-US" sz="1400" dirty="0"/>
              <a:t>looks like a  “nonlocal” effect!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E6CC0A-93E3-DD4C-AA2C-A48D46614F0F}"/>
              </a:ext>
            </a:extLst>
          </p:cNvPr>
          <p:cNvGrpSpPr/>
          <p:nvPr/>
        </p:nvGrpSpPr>
        <p:grpSpPr>
          <a:xfrm>
            <a:off x="1089539" y="2265307"/>
            <a:ext cx="4411917" cy="2708128"/>
            <a:chOff x="264371" y="3614352"/>
            <a:chExt cx="4517921" cy="27731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821466-8EBF-BC4F-8653-8142B7FF7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71" y="3614352"/>
              <a:ext cx="4517921" cy="2773196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EFBCFF-EF8F-154A-925E-C612ABCC3E71}"/>
                </a:ext>
              </a:extLst>
            </p:cNvPr>
            <p:cNvGrpSpPr/>
            <p:nvPr/>
          </p:nvGrpSpPr>
          <p:grpSpPr>
            <a:xfrm>
              <a:off x="697616" y="4005151"/>
              <a:ext cx="1347323" cy="1915932"/>
              <a:chOff x="-97514" y="1709141"/>
              <a:chExt cx="1347323" cy="191593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DD905CE-4894-5C4E-BBFA-7C17DB34EAD0}"/>
                  </a:ext>
                </a:extLst>
              </p:cNvPr>
              <p:cNvCxnSpPr/>
              <p:nvPr/>
            </p:nvCxnSpPr>
            <p:spPr>
              <a:xfrm>
                <a:off x="1137245" y="1709141"/>
                <a:ext cx="0" cy="14374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6736D2D-392D-674A-98EE-D020705AC160}"/>
                  </a:ext>
                </a:extLst>
              </p:cNvPr>
              <p:cNvCxnSpPr/>
              <p:nvPr/>
            </p:nvCxnSpPr>
            <p:spPr>
              <a:xfrm flipH="1">
                <a:off x="403709" y="2986933"/>
                <a:ext cx="72854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5EFB8D4-78C5-C944-8C7D-0CC516D49AE3}"/>
                      </a:ext>
                    </a:extLst>
                  </p:cNvPr>
                  <p:cNvSpPr txBox="1"/>
                  <p:nvPr/>
                </p:nvSpPr>
                <p:spPr>
                  <a:xfrm>
                    <a:off x="-97514" y="3089282"/>
                    <a:ext cx="1347323" cy="5357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𝒆</m:t>
                            </m:r>
                          </m:sub>
                        </m:sSub>
                      </m:oMath>
                    </a14:m>
                    <a:r>
                      <a:rPr lang="en-US" sz="1400" b="1" dirty="0">
                        <a:solidFill>
                          <a:srgbClr val="FF0000"/>
                        </a:solidFill>
                      </a:rPr>
                      <a:t> inversion</a:t>
                    </a:r>
                  </a:p>
                  <a:p>
                    <a:pPr algn="ctr"/>
                    <a:r>
                      <a:rPr lang="en-US" sz="1400" b="1" dirty="0">
                        <a:solidFill>
                          <a:srgbClr val="FF0000"/>
                        </a:solidFill>
                      </a:rPr>
                      <a:t>region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5EFB8D4-78C5-C944-8C7D-0CC516D49A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514" y="3089282"/>
                    <a:ext cx="1347323" cy="53579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381"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E0D406-38F7-2444-B1F9-F91EB7E9DD52}"/>
                </a:ext>
              </a:extLst>
            </p:cNvPr>
            <p:cNvGrpSpPr/>
            <p:nvPr/>
          </p:nvGrpSpPr>
          <p:grpSpPr>
            <a:xfrm>
              <a:off x="1431578" y="3785458"/>
              <a:ext cx="2502473" cy="945054"/>
              <a:chOff x="732968" y="2466650"/>
              <a:chExt cx="2502473" cy="945054"/>
            </a:xfrm>
          </p:grpSpPr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84869ACE-6676-ED46-9A18-77CDA9079789}"/>
                  </a:ext>
                </a:extLst>
              </p:cNvPr>
              <p:cNvSpPr/>
              <p:nvPr/>
            </p:nvSpPr>
            <p:spPr>
              <a:xfrm flipH="1">
                <a:off x="732968" y="2466650"/>
                <a:ext cx="1907093" cy="945054"/>
              </a:xfrm>
              <a:prstGeom prst="arc">
                <a:avLst>
                  <a:gd name="adj1" fmla="val 11983281"/>
                  <a:gd name="adj2" fmla="val 20362079"/>
                </a:avLst>
              </a:prstGeom>
              <a:ln w="6350"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300E5F-22FB-E84B-962C-4A781B8D927F}"/>
                  </a:ext>
                </a:extLst>
              </p:cNvPr>
              <p:cNvSpPr txBox="1"/>
              <p:nvPr/>
            </p:nvSpPr>
            <p:spPr>
              <a:xfrm>
                <a:off x="1583762" y="2686653"/>
                <a:ext cx="1651679" cy="535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Very small core density change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1B8D91-B1CA-0745-836D-0D32CA437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130" y="768898"/>
            <a:ext cx="2939542" cy="4176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E93F93-3A59-EC41-AB43-2A61AA4D7312}"/>
              </a:ext>
            </a:extLst>
          </p:cNvPr>
          <p:cNvSpPr txBox="1"/>
          <p:nvPr/>
        </p:nvSpPr>
        <p:spPr>
          <a:xfrm>
            <a:off x="2967500" y="4210138"/>
            <a:ext cx="13992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Density profile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063D6A-72F6-9B4E-8554-5A2414D9AC15}"/>
              </a:ext>
            </a:extLst>
          </p:cNvPr>
          <p:cNvGrpSpPr/>
          <p:nvPr/>
        </p:nvGrpSpPr>
        <p:grpSpPr>
          <a:xfrm>
            <a:off x="7407110" y="1096576"/>
            <a:ext cx="546945" cy="671734"/>
            <a:chOff x="7407110" y="1096576"/>
            <a:chExt cx="546945" cy="67173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DF6EDE-A1ED-194D-A8AD-92BC223901AF}"/>
                </a:ext>
              </a:extLst>
            </p:cNvPr>
            <p:cNvSpPr txBox="1"/>
            <p:nvPr/>
          </p:nvSpPr>
          <p:spPr>
            <a:xfrm>
              <a:off x="7407110" y="1096576"/>
              <a:ext cx="538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8001"/>
                  </a:solidFill>
                </a:rPr>
                <a:t>Sim.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AB94ED-ABA2-904D-9EBE-1139621789B7}"/>
                </a:ext>
              </a:extLst>
            </p:cNvPr>
            <p:cNvSpPr txBox="1"/>
            <p:nvPr/>
          </p:nvSpPr>
          <p:spPr>
            <a:xfrm>
              <a:off x="7407110" y="146053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Exp.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6903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Fast flattening of the density profile also predicted in </a:t>
            </a:r>
          </a:p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ASTRA/STRAHL/TGLF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/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3" indent="-214303">
                  <a:lnSpc>
                    <a:spcPct val="150000"/>
                  </a:lnSpc>
                  <a:spcAft>
                    <a:spcPts val="450"/>
                  </a:spcAft>
                  <a:buFont typeface="Wingdings" charset="2"/>
                  <a:buChar char="§"/>
                </a:pPr>
                <a:r>
                  <a:rPr lang="en-US" sz="1400" dirty="0"/>
                  <a:t>Previously,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inverts due to fast density pulse… </a:t>
                </a:r>
                <a:r>
                  <a:rPr lang="en-US" sz="1400" b="1" i="1" dirty="0"/>
                  <a:t>but is this captured by TGLF?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6960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Fast flattening of the density profile also predicted in </a:t>
            </a:r>
          </a:p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ASTRA/STRAHL/TGLF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/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3" indent="-214303">
                  <a:lnSpc>
                    <a:spcPct val="150000"/>
                  </a:lnSpc>
                  <a:spcAft>
                    <a:spcPts val="450"/>
                  </a:spcAft>
                  <a:buFont typeface="Wingdings" charset="2"/>
                  <a:buChar char="§"/>
                </a:pPr>
                <a:r>
                  <a:rPr lang="en-US" sz="1400" dirty="0"/>
                  <a:t>Previously,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inverts due to fast density pulse… </a:t>
                </a:r>
                <a:r>
                  <a:rPr lang="en-US" sz="1400" b="1" i="1" dirty="0"/>
                  <a:t>but is this captured by TGLF?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4D836F1-327C-1542-B95C-AF167F387695}"/>
              </a:ext>
            </a:extLst>
          </p:cNvPr>
          <p:cNvSpPr/>
          <p:nvPr/>
        </p:nvSpPr>
        <p:spPr>
          <a:xfrm>
            <a:off x="-2" y="1129515"/>
            <a:ext cx="5729397" cy="69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ASTRA/STRAHL/TGLF simulations of ECH-plasma performed with </a:t>
            </a:r>
            <a:r>
              <a:rPr lang="en-US" sz="1400" b="1" dirty="0"/>
              <a:t>prediction of carbon and main ion densities.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1CAA0A-8A59-3B47-9712-380BE6D9D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793" y="1066862"/>
            <a:ext cx="3480955" cy="3321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47E09-27DE-A14D-B7D7-7435BC951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352" y="4096142"/>
            <a:ext cx="887087" cy="79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5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Fast flattening of the density profile also predicted in </a:t>
            </a:r>
          </a:p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ASTRA/STRAHL/TGLF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/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3" indent="-214303">
                  <a:lnSpc>
                    <a:spcPct val="150000"/>
                  </a:lnSpc>
                  <a:spcAft>
                    <a:spcPts val="450"/>
                  </a:spcAft>
                  <a:buFont typeface="Wingdings" charset="2"/>
                  <a:buChar char="§"/>
                </a:pPr>
                <a:r>
                  <a:rPr lang="en-US" sz="1400" dirty="0"/>
                  <a:t>Previously,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inverts due to fast density pulse… </a:t>
                </a:r>
                <a:r>
                  <a:rPr lang="en-US" sz="1400" b="1" i="1" dirty="0"/>
                  <a:t>but is this captured by TGLF?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4D836F1-327C-1542-B95C-AF167F387695}"/>
              </a:ext>
            </a:extLst>
          </p:cNvPr>
          <p:cNvSpPr/>
          <p:nvPr/>
        </p:nvSpPr>
        <p:spPr>
          <a:xfrm>
            <a:off x="-2" y="1129515"/>
            <a:ext cx="5729397" cy="108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ASTRA/STRAHL/TGLF simulations of ECH-plasma performed with </a:t>
            </a:r>
            <a:r>
              <a:rPr lang="en-US" sz="1400" b="1" dirty="0"/>
              <a:t>prediction of carbon and main ion densities.</a:t>
            </a:r>
          </a:p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b="1" dirty="0"/>
              <a:t>Fast flattening of density profile is predicted.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EC46307-F20E-2B49-9FA9-EC2B7E8490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/>
          <a:stretch/>
        </p:blipFill>
        <p:spPr bwMode="auto">
          <a:xfrm>
            <a:off x="1853514" y="2300707"/>
            <a:ext cx="2941946" cy="267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EF9EB-BF7B-0242-BD18-B1D11F230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93" y="1066862"/>
            <a:ext cx="3480955" cy="3321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F4FFC4-3073-114F-A1C0-47140A78A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352" y="4096142"/>
            <a:ext cx="887087" cy="79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149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3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Fast flattening of the density profile also predicted in </a:t>
            </a:r>
          </a:p>
          <a:p>
            <a:pPr marL="85721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ASTRA/STRAHL/TGLF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/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3" indent="-214303">
                  <a:lnSpc>
                    <a:spcPct val="150000"/>
                  </a:lnSpc>
                  <a:spcAft>
                    <a:spcPts val="450"/>
                  </a:spcAft>
                  <a:buFont typeface="Wingdings" charset="2"/>
                  <a:buChar char="§"/>
                </a:pPr>
                <a:r>
                  <a:rPr lang="en-US" sz="1400" dirty="0"/>
                  <a:t>Previously,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inverts due to fast density pulse… </a:t>
                </a:r>
                <a:r>
                  <a:rPr lang="en-US" sz="1400" b="1" i="1" dirty="0"/>
                  <a:t>but is this captured by TGLF?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97FA7AC-9FB3-E74C-B3B2-53A6990A4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55117"/>
                <a:ext cx="7306963" cy="374398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4D836F1-327C-1542-B95C-AF167F387695}"/>
              </a:ext>
            </a:extLst>
          </p:cNvPr>
          <p:cNvSpPr/>
          <p:nvPr/>
        </p:nvSpPr>
        <p:spPr>
          <a:xfrm>
            <a:off x="-2" y="1129515"/>
            <a:ext cx="5729397" cy="108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ASTRA/STRAHL/TGLF simulations of ECH-plasma performed with </a:t>
            </a:r>
            <a:r>
              <a:rPr lang="en-US" sz="1400" b="1" dirty="0"/>
              <a:t>prediction of carbon and main ion densities.</a:t>
            </a:r>
          </a:p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b="1" dirty="0"/>
              <a:t>Fast flattening of density profile is predicted.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6490E1-D1AF-C941-B886-819A3546F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710"/>
          <a:stretch/>
        </p:blipFill>
        <p:spPr>
          <a:xfrm>
            <a:off x="3418703" y="2337174"/>
            <a:ext cx="2853272" cy="2588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103187-4FD1-B24F-A1BA-B113A8F5C197}"/>
              </a:ext>
            </a:extLst>
          </p:cNvPr>
          <p:cNvSpPr/>
          <p:nvPr/>
        </p:nvSpPr>
        <p:spPr>
          <a:xfrm>
            <a:off x="0" y="2250648"/>
            <a:ext cx="3418703" cy="134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lnSpc>
                <a:spcPct val="150000"/>
              </a:lnSpc>
              <a:spcAft>
                <a:spcPts val="450"/>
              </a:spcAft>
              <a:buFont typeface="Wingdings" charset="2"/>
              <a:buChar char="§"/>
            </a:pPr>
            <a:r>
              <a:rPr lang="en-US" sz="1400" dirty="0"/>
              <a:t>Transiently, Carbon density strongly hollowed (large reversed gradient) → Destabilizes impurity mode → Large inward flux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13B3EE-2493-6048-8CF2-83A7C296AAA9}"/>
              </a:ext>
            </a:extLst>
          </p:cNvPr>
          <p:cNvGrpSpPr/>
          <p:nvPr/>
        </p:nvGrpSpPr>
        <p:grpSpPr>
          <a:xfrm>
            <a:off x="6284946" y="1129514"/>
            <a:ext cx="2859054" cy="2568135"/>
            <a:chOff x="6284946" y="1129514"/>
            <a:chExt cx="2859054" cy="25681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D6C5F8-0A54-304A-90A9-A6ACF7F9E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11" t="1676" b="53589"/>
            <a:stretch/>
          </p:blipFill>
          <p:spPr>
            <a:xfrm>
              <a:off x="6284946" y="1129514"/>
              <a:ext cx="2859054" cy="21985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868235-4E5C-9C44-B5FC-A3FB1F8E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5885"/>
            <a:stretch/>
          </p:blipFill>
          <p:spPr>
            <a:xfrm>
              <a:off x="6286775" y="3297930"/>
              <a:ext cx="2800662" cy="39971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F6A3D44-EEFB-CD49-9E94-58A2A583F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0352" y="4096142"/>
            <a:ext cx="887087" cy="79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0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-3"/>
            <a:ext cx="685800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Core transport determines plasma density and temperature profiles, critical for fusion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57850"/>
            <a:ext cx="5400136" cy="152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Turbulent transport </a:t>
            </a:r>
            <a:r>
              <a:rPr lang="en-US" sz="1400" dirty="0"/>
              <a:t>is the dominant heat exhaust mechanism in the core of tokamak plasmas.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Nonlinear gyrokinetics </a:t>
            </a:r>
            <a:r>
              <a:rPr lang="en-US" sz="1400" dirty="0"/>
              <a:t>as “gold standard” to describe turbulent transport, but too expensive to predict profiles.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A9A44-8C1A-D74D-B8B4-EDC3F11B0C1A}"/>
              </a:ext>
            </a:extLst>
          </p:cNvPr>
          <p:cNvSpPr/>
          <p:nvPr/>
        </p:nvSpPr>
        <p:spPr>
          <a:xfrm>
            <a:off x="0" y="2306754"/>
            <a:ext cx="5251938" cy="2026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b="1" dirty="0"/>
              <a:t>Theory-based reduced models </a:t>
            </a:r>
            <a:r>
              <a:rPr lang="en-US" sz="1400" dirty="0"/>
              <a:t>like TGLF are developed based on gyrokinetic simulations.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dirty="0"/>
              <a:t>Worldwide efforts are dedicated to </a:t>
            </a:r>
            <a:r>
              <a:rPr lang="en-US" sz="1400" b="1" dirty="0"/>
              <a:t>validate predictions </a:t>
            </a:r>
            <a:r>
              <a:rPr lang="en-US" sz="1400" dirty="0"/>
              <a:t>of transport and kinetic profiles in current machines.</a:t>
            </a:r>
          </a:p>
          <a:p>
            <a:pPr marL="217885" indent="-172641">
              <a:lnSpc>
                <a:spcPct val="150000"/>
              </a:lnSpc>
              <a:spcAft>
                <a:spcPts val="1350"/>
              </a:spcAft>
              <a:buFont typeface="Wingdings" charset="2"/>
              <a:buChar char="§"/>
            </a:pPr>
            <a:r>
              <a:rPr lang="en-US" sz="1400" dirty="0"/>
              <a:t>Reduced models are being used to </a:t>
            </a:r>
            <a:r>
              <a:rPr lang="en-US" sz="1400" b="1" dirty="0"/>
              <a:t>predict ITER</a:t>
            </a:r>
            <a:r>
              <a:rPr lang="en-US" sz="14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5286C-2D96-CC4B-AAA1-1AD239989E4F}"/>
              </a:ext>
            </a:extLst>
          </p:cNvPr>
          <p:cNvSpPr/>
          <p:nvPr/>
        </p:nvSpPr>
        <p:spPr>
          <a:xfrm>
            <a:off x="2099848" y="4672423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B.A. Grierson et al Phys. Plasmas 2018</a:t>
            </a:r>
            <a:endParaRPr lang="en-US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8F46AC-C26A-DD4E-88BD-B0895A9A1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659"/>
          <a:stretch/>
        </p:blipFill>
        <p:spPr>
          <a:xfrm>
            <a:off x="6016825" y="812484"/>
            <a:ext cx="2593749" cy="199308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1EAB42-85BB-424E-89DA-0701BD0507C6}"/>
              </a:ext>
            </a:extLst>
          </p:cNvPr>
          <p:cNvSpPr/>
          <p:nvPr/>
        </p:nvSpPr>
        <p:spPr>
          <a:xfrm rot="5400000">
            <a:off x="8257759" y="3136463"/>
            <a:ext cx="80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DF4E4-F2CF-854E-89A5-A9D193F0F706}"/>
              </a:ext>
            </a:extLst>
          </p:cNvPr>
          <p:cNvSpPr/>
          <p:nvPr/>
        </p:nvSpPr>
        <p:spPr>
          <a:xfrm rot="5400000">
            <a:off x="8309201" y="1032093"/>
            <a:ext cx="80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DIII-D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128B2-64AF-9547-9E9F-77A4939EB912}"/>
              </a:ext>
            </a:extLst>
          </p:cNvPr>
          <p:cNvSpPr/>
          <p:nvPr/>
        </p:nvSpPr>
        <p:spPr>
          <a:xfrm>
            <a:off x="6982774" y="1216759"/>
            <a:ext cx="1485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31F20"/>
                </a:solidFill>
              </a:rPr>
              <a:t>Experiment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E3AED7-7A45-E24A-91BE-9AD2C6C210DE}"/>
              </a:ext>
            </a:extLst>
          </p:cNvPr>
          <p:cNvSpPr/>
          <p:nvPr/>
        </p:nvSpPr>
        <p:spPr>
          <a:xfrm>
            <a:off x="6291658" y="2112132"/>
            <a:ext cx="1485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39598"/>
                </a:solidFill>
              </a:rPr>
              <a:t>Simulation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740EE-7BB6-394F-9103-9C53328484FA}"/>
              </a:ext>
            </a:extLst>
          </p:cNvPr>
          <p:cNvSpPr/>
          <p:nvPr/>
        </p:nvSpPr>
        <p:spPr>
          <a:xfrm>
            <a:off x="7679838" y="2597345"/>
            <a:ext cx="692681" cy="134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3CCA3D-0F09-5A41-9BFF-E5B862129AF8}"/>
              </a:ext>
            </a:extLst>
          </p:cNvPr>
          <p:cNvGrpSpPr/>
          <p:nvPr/>
        </p:nvGrpSpPr>
        <p:grpSpPr>
          <a:xfrm>
            <a:off x="5963101" y="2924782"/>
            <a:ext cx="2602343" cy="2200547"/>
            <a:chOff x="5963101" y="2924782"/>
            <a:chExt cx="2602343" cy="22005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DAA5AD-CFA1-C942-844F-EE1CFEE2118F}"/>
                </a:ext>
              </a:extLst>
            </p:cNvPr>
            <p:cNvGrpSpPr/>
            <p:nvPr/>
          </p:nvGrpSpPr>
          <p:grpSpPr>
            <a:xfrm>
              <a:off x="5963101" y="2924782"/>
              <a:ext cx="2602343" cy="2200547"/>
              <a:chOff x="-844821" y="2480235"/>
              <a:chExt cx="3240757" cy="274039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8AC9BD9-4652-CD49-BADA-AE69575AE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28317" y="2480235"/>
                <a:ext cx="3114412" cy="225100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9752A61-22C7-844D-A9E4-AFB1F6D0A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3" t="89641" b="351"/>
              <a:stretch/>
            </p:blipFill>
            <p:spPr>
              <a:xfrm>
                <a:off x="-844821" y="4705844"/>
                <a:ext cx="3240757" cy="51478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7EE1C7-9906-F842-80EC-2547221AE258}"/>
                  </a:ext>
                </a:extLst>
              </p:cNvPr>
              <p:cNvSpPr/>
              <p:nvPr/>
            </p:nvSpPr>
            <p:spPr>
              <a:xfrm>
                <a:off x="1647682" y="2608754"/>
                <a:ext cx="508000" cy="263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725076-0974-FC41-8001-25E8691E9DD5}"/>
                </a:ext>
              </a:extLst>
            </p:cNvPr>
            <p:cNvSpPr txBox="1"/>
            <p:nvPr/>
          </p:nvSpPr>
          <p:spPr>
            <a:xfrm>
              <a:off x="7660003" y="3007505"/>
              <a:ext cx="808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8000"/>
                  </a:solidFill>
                </a:rPr>
                <a:t>TGLF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0ADBA3D-42C9-7D46-B46E-30D9405DCF6F}"/>
              </a:ext>
            </a:extLst>
          </p:cNvPr>
          <p:cNvSpPr/>
          <p:nvPr/>
        </p:nvSpPr>
        <p:spPr>
          <a:xfrm>
            <a:off x="-7211" y="754253"/>
            <a:ext cx="9144000" cy="437107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34B8A6E-4EAA-3C4C-B169-2901440BDC86}"/>
              </a:ext>
            </a:extLst>
          </p:cNvPr>
          <p:cNvSpPr/>
          <p:nvPr/>
        </p:nvSpPr>
        <p:spPr>
          <a:xfrm>
            <a:off x="1059706" y="1774517"/>
            <a:ext cx="7004491" cy="1490325"/>
          </a:xfrm>
          <a:prstGeom prst="roundRect">
            <a:avLst>
              <a:gd name="adj" fmla="val 1540"/>
            </a:avLst>
          </a:prstGeom>
          <a:solidFill>
            <a:srgbClr val="FCFFD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rIns="274320" rtlCol="0" anchor="ctr"/>
          <a:lstStyle/>
          <a:p>
            <a:pPr marL="171450" algn="ctr">
              <a:lnSpc>
                <a:spcPct val="150000"/>
              </a:lnSpc>
              <a:spcBef>
                <a:spcPts val="900"/>
              </a:spcBef>
            </a:pPr>
            <a:r>
              <a:rPr lang="en-US" sz="1600" b="1" dirty="0"/>
              <a:t>However, some experiments call the fundamental assumptions</a:t>
            </a:r>
            <a:br>
              <a:rPr lang="en-US" sz="1600" b="1" dirty="0"/>
            </a:br>
            <a:r>
              <a:rPr lang="en-US" sz="1600" b="1" dirty="0"/>
              <a:t>of these models into question…</a:t>
            </a:r>
          </a:p>
        </p:txBody>
      </p:sp>
    </p:spTree>
    <p:extLst>
      <p:ext uri="{BB962C8B-B14F-4D97-AF65-F5344CB8AC3E}">
        <p14:creationId xmlns:p14="http://schemas.microsoft.com/office/powerpoint/2010/main" val="3910713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720" y="-3"/>
            <a:ext cx="897128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>
              <a:lnSpc>
                <a:spcPts val="2625"/>
              </a:lnSpc>
              <a:defRPr/>
            </a:pPr>
            <a:r>
              <a:rPr lang="en-US" sz="2000" b="1" u="sng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Main message</a:t>
            </a: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: Nonlocal effects are not needed to capture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                           cold-pulse phenomena in tokamaks plasmas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6360" y="698797"/>
            <a:ext cx="9057640" cy="3373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Summary</a:t>
            </a:r>
            <a:r>
              <a:rPr lang="en-US" sz="1400" dirty="0"/>
              <a:t>:</a:t>
            </a:r>
          </a:p>
          <a:p>
            <a:pPr marL="169069" indent="-169069">
              <a:lnSpc>
                <a:spcPct val="200000"/>
              </a:lnSpc>
              <a:spcBef>
                <a:spcPts val="0"/>
              </a:spcBef>
              <a:spcAft>
                <a:spcPts val="1500"/>
              </a:spcAft>
              <a:buFont typeface="Wingdings" charset="2"/>
              <a:buChar char="§"/>
            </a:pPr>
            <a:r>
              <a:rPr lang="en-US" sz="1200" dirty="0"/>
              <a:t>For 20 years, cold-pulse experiments suggested important </a:t>
            </a:r>
            <a:r>
              <a:rPr lang="en-US" sz="1200" b="1" dirty="0"/>
              <a:t>missing piece</a:t>
            </a:r>
            <a:r>
              <a:rPr lang="en-US" sz="1200" dirty="0"/>
              <a:t> of physics in transport models.</a:t>
            </a:r>
            <a:endParaRPr lang="en-US" sz="1050" dirty="0"/>
          </a:p>
          <a:p>
            <a:pPr marL="169069" indent="-169069">
              <a:lnSpc>
                <a:spcPct val="200000"/>
              </a:lnSpc>
              <a:spcBef>
                <a:spcPts val="0"/>
              </a:spcBef>
              <a:spcAft>
                <a:spcPts val="1500"/>
              </a:spcAft>
              <a:buFont typeface="Wingdings" charset="2"/>
              <a:buChar char="§"/>
            </a:pPr>
            <a:r>
              <a:rPr lang="en-US" sz="1200" b="1" dirty="0"/>
              <a:t>Dedicated experiments </a:t>
            </a:r>
            <a:r>
              <a:rPr lang="en-US" sz="1200" dirty="0"/>
              <a:t>in Alcator C-Mod were designed to isolate cold-pulse effect from momentum transport.</a:t>
            </a:r>
            <a:endParaRPr lang="en-US" sz="1050" dirty="0"/>
          </a:p>
          <a:p>
            <a:pPr marL="169069" indent="-169069">
              <a:lnSpc>
                <a:spcPct val="200000"/>
              </a:lnSpc>
              <a:spcBef>
                <a:spcPts val="0"/>
              </a:spcBef>
              <a:spcAft>
                <a:spcPts val="1500"/>
              </a:spcAft>
              <a:buFont typeface="Wingdings" charset="2"/>
              <a:buChar char="§"/>
            </a:pPr>
            <a:r>
              <a:rPr lang="en-US" sz="1200" dirty="0"/>
              <a:t>Simulations of Alcator C-Mod show that </a:t>
            </a:r>
            <a:r>
              <a:rPr lang="en-US" sz="1200" b="1" dirty="0"/>
              <a:t>local transport models </a:t>
            </a:r>
            <a:r>
              <a:rPr lang="en-US" sz="1200" dirty="0"/>
              <a:t>capture full dynamics of cold pulses.</a:t>
            </a:r>
            <a:br>
              <a:rPr lang="en-US" sz="1200" dirty="0"/>
            </a:br>
            <a:endParaRPr lang="en-US" sz="1050" dirty="0"/>
          </a:p>
          <a:p>
            <a:pPr marL="169069" indent="-169069">
              <a:lnSpc>
                <a:spcPct val="200000"/>
              </a:lnSpc>
              <a:spcBef>
                <a:spcPts val="0"/>
              </a:spcBef>
              <a:spcAft>
                <a:spcPts val="1500"/>
              </a:spcAft>
              <a:buFont typeface="Wingdings" charset="2"/>
              <a:buChar char="§"/>
            </a:pPr>
            <a:r>
              <a:rPr lang="en-US" sz="1200" dirty="0"/>
              <a:t>Simulations with </a:t>
            </a:r>
            <a:r>
              <a:rPr lang="en-US" sz="1200" b="1" dirty="0"/>
              <a:t>measured density pulse</a:t>
            </a:r>
            <a:r>
              <a:rPr lang="en-US" sz="1200" dirty="0"/>
              <a:t> in new DIII-D experiments show consistency with Alcator C-Mod results.</a:t>
            </a:r>
          </a:p>
          <a:p>
            <a:pPr marL="169069" indent="-169069">
              <a:lnSpc>
                <a:spcPct val="200000"/>
              </a:lnSpc>
              <a:spcBef>
                <a:spcPts val="0"/>
              </a:spcBef>
              <a:spcAft>
                <a:spcPts val="1500"/>
              </a:spcAft>
              <a:buFont typeface="Wingdings" charset="2"/>
              <a:buChar char="§"/>
            </a:pPr>
            <a:r>
              <a:rPr lang="en-US" sz="1200" b="1" dirty="0"/>
              <a:t>Simulations of particle transport</a:t>
            </a:r>
            <a:r>
              <a:rPr lang="en-US" sz="1200" dirty="0"/>
              <a:t> in AUG show that local transport models also capture fast inward flux of impurities.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11087" y="-374547"/>
            <a:ext cx="1250729" cy="1690344"/>
            <a:chOff x="6570957" y="1305274"/>
            <a:chExt cx="1250729" cy="1690344"/>
          </a:xfrm>
        </p:grpSpPr>
        <p:sp>
          <p:nvSpPr>
            <p:cNvPr id="2" name="Rectangle 1"/>
            <p:cNvSpPr/>
            <p:nvPr/>
          </p:nvSpPr>
          <p:spPr>
            <a:xfrm>
              <a:off x="6636681" y="2150446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i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70957" y="2718619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i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36955" y="1305274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i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521BB0-AF6E-9E46-A6C6-84B8D3E2EC20}"/>
              </a:ext>
            </a:extLst>
          </p:cNvPr>
          <p:cNvGrpSpPr/>
          <p:nvPr/>
        </p:nvGrpSpPr>
        <p:grpSpPr>
          <a:xfrm>
            <a:off x="2821158" y="1470772"/>
            <a:ext cx="4474302" cy="2797503"/>
            <a:chOff x="2821158" y="1454296"/>
            <a:chExt cx="4474302" cy="27975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540577-4301-E045-BBC7-CC40026052D1}"/>
                </a:ext>
              </a:extLst>
            </p:cNvPr>
            <p:cNvSpPr txBox="1"/>
            <p:nvPr/>
          </p:nvSpPr>
          <p:spPr>
            <a:xfrm>
              <a:off x="2821158" y="2020800"/>
              <a:ext cx="4386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</a:rPr>
                <a:t>P. Rodriguez-Fernandez </a:t>
              </a:r>
              <a:r>
                <a:rPr lang="en-US" sz="1100" i="1" dirty="0">
                  <a:solidFill>
                    <a:srgbClr val="0000FF"/>
                  </a:solidFill>
                </a:rPr>
                <a:t>et al. </a:t>
              </a:r>
              <a:r>
                <a:rPr lang="en-US" sz="1100" b="1" i="1" dirty="0">
                  <a:solidFill>
                    <a:srgbClr val="0000FF"/>
                  </a:solidFill>
                </a:rPr>
                <a:t>Nucl. Fusion</a:t>
              </a:r>
              <a:r>
                <a:rPr lang="en-US" sz="1100" i="1" dirty="0">
                  <a:solidFill>
                    <a:srgbClr val="0000FF"/>
                  </a:solidFill>
                </a:rPr>
                <a:t> </a:t>
              </a:r>
              <a:r>
                <a:rPr lang="en-US" sz="1100" dirty="0">
                  <a:solidFill>
                    <a:srgbClr val="0000FF"/>
                  </a:solidFill>
                </a:rPr>
                <a:t>57, 074001 (2017)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DE9DA9-C0CB-6449-BF1D-EA22EEA15127}"/>
                </a:ext>
              </a:extLst>
            </p:cNvPr>
            <p:cNvSpPr txBox="1"/>
            <p:nvPr/>
          </p:nvSpPr>
          <p:spPr>
            <a:xfrm>
              <a:off x="2821158" y="1454296"/>
              <a:ext cx="36744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</a:rPr>
                <a:t>K.W. Gentle </a:t>
              </a:r>
              <a:r>
                <a:rPr lang="en-US" sz="1100" i="1" dirty="0">
                  <a:solidFill>
                    <a:srgbClr val="0000FF"/>
                  </a:solidFill>
                </a:rPr>
                <a:t>et al. </a:t>
              </a:r>
              <a:r>
                <a:rPr lang="en-US" sz="1100" b="1" i="1" dirty="0">
                  <a:solidFill>
                    <a:srgbClr val="0000FF"/>
                  </a:solidFill>
                </a:rPr>
                <a:t>Phys. Rev. Lett. </a:t>
              </a:r>
              <a:r>
                <a:rPr lang="en-US" sz="1100" i="1" dirty="0">
                  <a:solidFill>
                    <a:srgbClr val="0000FF"/>
                  </a:solidFill>
                </a:rPr>
                <a:t>74, 3620 (1995)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01B5B2-5E11-BE43-81AF-E755CE2C1B0D}"/>
                </a:ext>
              </a:extLst>
            </p:cNvPr>
            <p:cNvSpPr txBox="1"/>
            <p:nvPr/>
          </p:nvSpPr>
          <p:spPr>
            <a:xfrm>
              <a:off x="2821158" y="2561958"/>
              <a:ext cx="4474302" cy="567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>
                  <a:solidFill>
                    <a:srgbClr val="0000FF"/>
                  </a:solidFill>
                </a:rPr>
                <a:t>P. Rodriguez-Fernandez </a:t>
              </a:r>
              <a:r>
                <a:rPr lang="en-US" sz="1100" i="1" dirty="0">
                  <a:solidFill>
                    <a:srgbClr val="0000FF"/>
                  </a:solidFill>
                </a:rPr>
                <a:t>et al. </a:t>
              </a:r>
              <a:r>
                <a:rPr lang="en-US" sz="1100" b="1" i="1" dirty="0">
                  <a:solidFill>
                    <a:srgbClr val="0000FF"/>
                  </a:solidFill>
                </a:rPr>
                <a:t>Phys. Rev. Lett.</a:t>
              </a:r>
              <a:r>
                <a:rPr lang="en-US" sz="1100" i="1" dirty="0">
                  <a:solidFill>
                    <a:srgbClr val="0000FF"/>
                  </a:solidFill>
                </a:rPr>
                <a:t> </a:t>
              </a:r>
              <a:r>
                <a:rPr lang="en-US" sz="1100" dirty="0">
                  <a:solidFill>
                    <a:srgbClr val="0000FF"/>
                  </a:solidFill>
                </a:rPr>
                <a:t>120, 075001 (2018)</a:t>
              </a:r>
            </a:p>
            <a:p>
              <a:pPr>
                <a:lnSpc>
                  <a:spcPct val="150000"/>
                </a:lnSpc>
              </a:pPr>
              <a:r>
                <a:rPr lang="en-US" sz="1100" dirty="0">
                  <a:solidFill>
                    <a:srgbClr val="0000FF"/>
                  </a:solidFill>
                </a:rPr>
                <a:t>P. Rodriguez-Fernandez </a:t>
              </a:r>
              <a:r>
                <a:rPr lang="en-US" sz="1100" i="1" dirty="0">
                  <a:solidFill>
                    <a:srgbClr val="0000FF"/>
                  </a:solidFill>
                </a:rPr>
                <a:t>et al. </a:t>
              </a:r>
              <a:r>
                <a:rPr lang="en-US" sz="1100" b="1" i="1" dirty="0" err="1">
                  <a:solidFill>
                    <a:srgbClr val="0000FF"/>
                  </a:solidFill>
                </a:rPr>
                <a:t>Nucl</a:t>
              </a:r>
              <a:r>
                <a:rPr lang="en-US" sz="1100" b="1" i="1" dirty="0">
                  <a:solidFill>
                    <a:srgbClr val="0000FF"/>
                  </a:solidFill>
                </a:rPr>
                <a:t>. Fusion</a:t>
              </a:r>
              <a:r>
                <a:rPr lang="en-US" sz="1100" i="1" dirty="0">
                  <a:solidFill>
                    <a:srgbClr val="0000FF"/>
                  </a:solidFill>
                </a:rPr>
                <a:t> </a:t>
              </a:r>
              <a:r>
                <a:rPr lang="en-US" sz="1100" dirty="0">
                  <a:solidFill>
                    <a:srgbClr val="0000FF"/>
                  </a:solidFill>
                </a:rPr>
                <a:t>59, 066017 (2019)</a:t>
              </a:r>
              <a:endParaRPr lang="en-US" sz="1100" i="1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2C2C8D-8A7E-3445-9705-EF3056F917CF}"/>
                </a:ext>
              </a:extLst>
            </p:cNvPr>
            <p:cNvSpPr txBox="1"/>
            <p:nvPr/>
          </p:nvSpPr>
          <p:spPr>
            <a:xfrm>
              <a:off x="2821158" y="3444078"/>
              <a:ext cx="4386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</a:rPr>
                <a:t>P. Rodriguez-Fernandez </a:t>
              </a:r>
              <a:r>
                <a:rPr lang="en-US" sz="1100" i="1" dirty="0">
                  <a:solidFill>
                    <a:srgbClr val="0000FF"/>
                  </a:solidFill>
                </a:rPr>
                <a:t>et al. </a:t>
              </a:r>
              <a:r>
                <a:rPr lang="en-US" sz="1100" b="1" i="1" dirty="0">
                  <a:solidFill>
                    <a:srgbClr val="0000FF"/>
                  </a:solidFill>
                </a:rPr>
                <a:t>Phys. Plasmas </a:t>
              </a:r>
              <a:r>
                <a:rPr lang="en-US" sz="1100" i="1" dirty="0">
                  <a:solidFill>
                    <a:srgbClr val="0000FF"/>
                  </a:solidFill>
                </a:rPr>
                <a:t>26, 062503 (2019)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605C0E-9BF6-8D44-AE7F-8995941517A3}"/>
                </a:ext>
              </a:extLst>
            </p:cNvPr>
            <p:cNvSpPr txBox="1"/>
            <p:nvPr/>
          </p:nvSpPr>
          <p:spPr>
            <a:xfrm>
              <a:off x="2821158" y="3990189"/>
              <a:ext cx="33345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</a:rPr>
                <a:t>C. </a:t>
              </a:r>
              <a:r>
                <a:rPr lang="en-US" sz="1100" dirty="0" err="1">
                  <a:solidFill>
                    <a:srgbClr val="0000FF"/>
                  </a:solidFill>
                </a:rPr>
                <a:t>Angioni</a:t>
              </a:r>
              <a:r>
                <a:rPr lang="en-US" sz="1100" dirty="0">
                  <a:solidFill>
                    <a:srgbClr val="0000FF"/>
                  </a:solidFill>
                </a:rPr>
                <a:t> </a:t>
              </a:r>
              <a:r>
                <a:rPr lang="en-US" sz="1100" i="1" dirty="0">
                  <a:solidFill>
                    <a:srgbClr val="0000FF"/>
                  </a:solidFill>
                </a:rPr>
                <a:t>et al. </a:t>
              </a:r>
              <a:r>
                <a:rPr lang="en-US" sz="1100" b="1" i="1" dirty="0" err="1">
                  <a:solidFill>
                    <a:srgbClr val="0000FF"/>
                  </a:solidFill>
                </a:rPr>
                <a:t>Nucl</a:t>
              </a:r>
              <a:r>
                <a:rPr lang="en-US" sz="1100" b="1" i="1" dirty="0">
                  <a:solidFill>
                    <a:srgbClr val="0000FF"/>
                  </a:solidFill>
                </a:rPr>
                <a:t>. Fusion </a:t>
              </a:r>
              <a:r>
                <a:rPr lang="en-US" sz="1100" i="1" dirty="0">
                  <a:solidFill>
                    <a:srgbClr val="0000FF"/>
                  </a:solidFill>
                </a:rPr>
                <a:t>59, 106007 (2019)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7A5E006-9C0E-BC46-A166-6C609C9F7DFE}"/>
              </a:ext>
            </a:extLst>
          </p:cNvPr>
          <p:cNvSpPr txBox="1"/>
          <p:nvPr/>
        </p:nvSpPr>
        <p:spPr>
          <a:xfrm>
            <a:off x="5568778" y="779011"/>
            <a:ext cx="3575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P. Rodriguez-Fernandez</a:t>
            </a:r>
            <a:r>
              <a:rPr lang="en-US" sz="1100" i="1" dirty="0"/>
              <a:t> </a:t>
            </a:r>
            <a:r>
              <a:rPr lang="en-US" sz="1100" b="1" i="1" dirty="0"/>
              <a:t>MIT PhD Thesis </a:t>
            </a:r>
            <a:r>
              <a:rPr lang="en-US" sz="1100" i="1" dirty="0"/>
              <a:t>(May 2019)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82499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4658"/>
            <a:ext cx="914400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1" lvl="1" algn="ctr">
              <a:lnSpc>
                <a:spcPts val="2625"/>
              </a:lnSpc>
              <a:defRPr/>
            </a:pPr>
            <a:r>
              <a:rPr lang="en-US" sz="28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FF08E-FD30-3542-A60D-B560D8A54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30"/>
          <a:stretch/>
        </p:blipFill>
        <p:spPr>
          <a:xfrm>
            <a:off x="3167339" y="834014"/>
            <a:ext cx="3167340" cy="277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831FF-0317-A740-9852-D0EFA5296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39"/>
          <a:stretch/>
        </p:blipFill>
        <p:spPr>
          <a:xfrm>
            <a:off x="0" y="768081"/>
            <a:ext cx="3167339" cy="41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5974" y="860021"/>
            <a:ext cx="3851335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04" indent="-19883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In cold-pulse experiments,</a:t>
            </a:r>
            <a:br>
              <a:rPr lang="en-US" sz="1400" dirty="0"/>
            </a:br>
            <a:r>
              <a:rPr lang="en-US" sz="1400" b="1" dirty="0"/>
              <a:t>edge temperature drops</a:t>
            </a:r>
            <a:r>
              <a:rPr lang="en-US" sz="1400" dirty="0"/>
              <a:t> and transient transport is studied as perturbation travels to core.</a:t>
            </a:r>
          </a:p>
          <a:p>
            <a:pPr marL="215504" indent="-19883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b="1" dirty="0"/>
              <a:t>Expected response </a:t>
            </a:r>
            <a:r>
              <a:rPr lang="en-US" sz="1400" dirty="0"/>
              <a:t>from local transport physics</a:t>
            </a:r>
            <a:r>
              <a:rPr lang="en-US" sz="1400" b="1" dirty="0"/>
              <a:t> </a:t>
            </a:r>
            <a:r>
              <a:rPr lang="en-US" sz="1400" dirty="0"/>
              <a:t>(modeled by diffusion):</a:t>
            </a:r>
          </a:p>
          <a:p>
            <a:pPr marL="432197" lvl="2" indent="-1905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Delay in time</a:t>
            </a:r>
          </a:p>
          <a:p>
            <a:pPr marL="432197" lvl="2" indent="-1905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Decreasing in amplitude.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-3288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Transient transport can be tested as an edge</a:t>
            </a:r>
          </a:p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cold pulse travels to plasma core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36629" y="1021237"/>
            <a:ext cx="4469516" cy="3453944"/>
            <a:chOff x="4115098" y="1517743"/>
            <a:chExt cx="4742796" cy="36651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2" r="7766"/>
            <a:stretch/>
          </p:blipFill>
          <p:spPr>
            <a:xfrm>
              <a:off x="4115098" y="1671632"/>
              <a:ext cx="4678570" cy="35112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66207" y="1671632"/>
              <a:ext cx="713066" cy="3265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CORE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4078" y="4053327"/>
              <a:ext cx="685850" cy="3265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EDGE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22541" y="1517743"/>
              <a:ext cx="1135353" cy="3385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u="sng" dirty="0"/>
                <a:t>CARTOON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5474DB-509A-3B4B-B8CB-FF2348251CE1}"/>
                  </a:ext>
                </a:extLst>
              </p:cNvPr>
              <p:cNvSpPr/>
              <p:nvPr/>
            </p:nvSpPr>
            <p:spPr>
              <a:xfrm>
                <a:off x="7082245" y="3136400"/>
                <a:ext cx="1690812" cy="54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square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5474DB-509A-3B4B-B8CB-FF2348251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245" y="3136400"/>
                <a:ext cx="1690812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734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5974" y="860021"/>
            <a:ext cx="3851335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04" indent="-19883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In cold-pulse experiments,</a:t>
            </a:r>
            <a:br>
              <a:rPr lang="en-US" sz="1400" dirty="0"/>
            </a:br>
            <a:r>
              <a:rPr lang="en-US" sz="1400" b="1" dirty="0"/>
              <a:t>edge temperature drops</a:t>
            </a:r>
            <a:r>
              <a:rPr lang="en-US" sz="1400" dirty="0"/>
              <a:t> and transient transport is studied as perturbation travels to core.</a:t>
            </a:r>
          </a:p>
          <a:p>
            <a:pPr marL="215504" indent="-19883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b="1" dirty="0"/>
              <a:t>Expected response </a:t>
            </a:r>
            <a:r>
              <a:rPr lang="en-US" sz="1400" dirty="0"/>
              <a:t>from local transport physics</a:t>
            </a:r>
            <a:r>
              <a:rPr lang="en-US" sz="1400" b="1" dirty="0"/>
              <a:t> </a:t>
            </a:r>
            <a:r>
              <a:rPr lang="en-US" sz="1400" dirty="0"/>
              <a:t>(modeled by diffusion):</a:t>
            </a:r>
          </a:p>
          <a:p>
            <a:pPr marL="432197" lvl="2" indent="-1905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Delay in time</a:t>
            </a:r>
          </a:p>
          <a:p>
            <a:pPr marL="432197" lvl="2" indent="-1905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Wingdings" charset="2"/>
              <a:buChar char="Ø"/>
            </a:pPr>
            <a:r>
              <a:rPr lang="en-US" sz="1400" dirty="0"/>
              <a:t>Decreasing in amplitude.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-3288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Transient transport can be tested as an edge</a:t>
            </a:r>
          </a:p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cold pulse travels to plasma core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FA1D33-0143-0643-A091-699A8FD8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26" y="817369"/>
            <a:ext cx="2927314" cy="41487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B2213E-5E15-7447-80D7-3E732E57480B}"/>
              </a:ext>
            </a:extLst>
          </p:cNvPr>
          <p:cNvSpPr txBox="1"/>
          <p:nvPr/>
        </p:nvSpPr>
        <p:spPr>
          <a:xfrm>
            <a:off x="7416464" y="1129446"/>
            <a:ext cx="643906" cy="294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F2EC43-1B74-C64D-A933-242F6480FDCC}"/>
              </a:ext>
            </a:extLst>
          </p:cNvPr>
          <p:cNvSpPr txBox="1"/>
          <p:nvPr/>
        </p:nvSpPr>
        <p:spPr>
          <a:xfrm>
            <a:off x="7428752" y="3736466"/>
            <a:ext cx="619329" cy="294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E165D-0793-B345-84C2-8342F80FE343}"/>
              </a:ext>
            </a:extLst>
          </p:cNvPr>
          <p:cNvSpPr txBox="1"/>
          <p:nvPr/>
        </p:nvSpPr>
        <p:spPr>
          <a:xfrm>
            <a:off x="6687203" y="706132"/>
            <a:ext cx="148309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Alcator C-Mod</a:t>
            </a:r>
          </a:p>
        </p:txBody>
      </p:sp>
    </p:spTree>
    <p:extLst>
      <p:ext uri="{BB962C8B-B14F-4D97-AF65-F5344CB8AC3E}">
        <p14:creationId xmlns:p14="http://schemas.microsoft.com/office/powerpoint/2010/main" val="246477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"/>
            <a:ext cx="91440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algn="ctr">
              <a:lnSpc>
                <a:spcPts val="2625"/>
              </a:lnSpc>
              <a:defRPr/>
            </a:pP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Cold-pulse experiment is a classical example of the</a:t>
            </a:r>
            <a:b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2000" b="1" dirty="0">
                <a:solidFill>
                  <a:schemeClr val="bg1"/>
                </a:solidFill>
                <a:ea typeface="Century Gothic" charset="0"/>
                <a:cs typeface="Century Gothic" charset="0"/>
              </a:rPr>
              <a:t>so-called “nonlocal” transport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10940" y="775228"/>
            <a:ext cx="4859304" cy="2349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9550" indent="-209550"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At low collisionality, </a:t>
            </a:r>
            <a:r>
              <a:rPr lang="en-US" sz="1400" b="1" dirty="0"/>
              <a:t>core temperature rapidly rises </a:t>
            </a:r>
            <a:r>
              <a:rPr lang="en-US" sz="1400" dirty="0"/>
              <a:t>after edge cold-pulse injection.</a:t>
            </a:r>
          </a:p>
          <a:p>
            <a:pPr marL="209550" indent="-209550"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Cold-pulse experiments show counter-example to diffusive, local transport.</a:t>
            </a:r>
          </a:p>
          <a:p>
            <a:pPr marL="209550" indent="-209550">
              <a:lnSpc>
                <a:spcPct val="150000"/>
              </a:lnSpc>
              <a:spcBef>
                <a:spcPts val="450"/>
              </a:spcBef>
              <a:spcAft>
                <a:spcPts val="900"/>
              </a:spcAft>
              <a:buFont typeface="Wingdings" charset="2"/>
              <a:buChar char="§"/>
            </a:pPr>
            <a:r>
              <a:rPr lang="en-US" sz="1400" dirty="0"/>
              <a:t>Past work referred to these phenomena as “non-local” transport events.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77D8C2-0F42-DB47-8D00-5F72C6F69BFC}"/>
              </a:ext>
            </a:extLst>
          </p:cNvPr>
          <p:cNvGrpSpPr/>
          <p:nvPr/>
        </p:nvGrpSpPr>
        <p:grpSpPr>
          <a:xfrm>
            <a:off x="5146480" y="775228"/>
            <a:ext cx="3733352" cy="4135324"/>
            <a:chOff x="4937761" y="775228"/>
            <a:chExt cx="3733352" cy="413532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150D85-25BB-2148-907F-34E927F27A01}"/>
                </a:ext>
              </a:extLst>
            </p:cNvPr>
            <p:cNvSpPr txBox="1"/>
            <p:nvPr/>
          </p:nvSpPr>
          <p:spPr>
            <a:xfrm>
              <a:off x="6181329" y="4664331"/>
              <a:ext cx="2489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K.W. Gentle et al Phys. Rev. Lett. 1995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78C807-02A5-3847-A553-F9914A62E7DD}"/>
                </a:ext>
              </a:extLst>
            </p:cNvPr>
            <p:cNvGrpSpPr/>
            <p:nvPr/>
          </p:nvGrpSpPr>
          <p:grpSpPr>
            <a:xfrm>
              <a:off x="4937761" y="775228"/>
              <a:ext cx="3271742" cy="3889103"/>
              <a:chOff x="4937761" y="755132"/>
              <a:chExt cx="3271742" cy="3889103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8" r="13411" b="15037"/>
              <a:stretch/>
            </p:blipFill>
            <p:spPr>
              <a:xfrm>
                <a:off x="4937761" y="755132"/>
                <a:ext cx="3191662" cy="3889103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640A31-CA4B-854F-A7BA-F490C1583E34}"/>
                  </a:ext>
                </a:extLst>
              </p:cNvPr>
              <p:cNvSpPr/>
              <p:nvPr/>
            </p:nvSpPr>
            <p:spPr>
              <a:xfrm>
                <a:off x="7796736" y="1045029"/>
                <a:ext cx="412767" cy="2936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2181D4-9461-324C-A995-CC9ADA589C64}"/>
                </a:ext>
              </a:extLst>
            </p:cNvPr>
            <p:cNvSpPr txBox="1"/>
            <p:nvPr/>
          </p:nvSpPr>
          <p:spPr>
            <a:xfrm>
              <a:off x="7741833" y="1305376"/>
              <a:ext cx="643906" cy="294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CORE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9B699E-C064-8E4B-B8DF-AA37997DE31B}"/>
                </a:ext>
              </a:extLst>
            </p:cNvPr>
            <p:cNvSpPr txBox="1"/>
            <p:nvPr/>
          </p:nvSpPr>
          <p:spPr>
            <a:xfrm>
              <a:off x="7766410" y="3893232"/>
              <a:ext cx="619329" cy="294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EDGE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302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37442</TotalTime>
  <Words>3019</Words>
  <Application>Microsoft Macintosh PowerPoint</Application>
  <PresentationFormat>On-screen Show (16:9)</PresentationFormat>
  <Paragraphs>554</Paragraphs>
  <Slides>61</Slides>
  <Notes>61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Cambria Math</vt:lpstr>
      <vt:lpstr>Century Gothic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Pablo Rodríguez</cp:lastModifiedBy>
  <cp:revision>446</cp:revision>
  <cp:lastPrinted>2018-11-04T16:45:27Z</cp:lastPrinted>
  <dcterms:created xsi:type="dcterms:W3CDTF">2010-04-12T23:12:02Z</dcterms:created>
  <dcterms:modified xsi:type="dcterms:W3CDTF">2019-09-09T13:56:00Z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