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54" r:id="rId3"/>
    <p:sldId id="289" r:id="rId4"/>
    <p:sldId id="340" r:id="rId5"/>
    <p:sldId id="348" r:id="rId6"/>
    <p:sldId id="298" r:id="rId7"/>
    <p:sldId id="350" r:id="rId8"/>
    <p:sldId id="351" r:id="rId9"/>
    <p:sldId id="352" r:id="rId10"/>
    <p:sldId id="318" r:id="rId11"/>
    <p:sldId id="302" r:id="rId12"/>
    <p:sldId id="261" r:id="rId13"/>
    <p:sldId id="304" r:id="rId14"/>
    <p:sldId id="305" r:id="rId15"/>
    <p:sldId id="330" r:id="rId16"/>
    <p:sldId id="309" r:id="rId17"/>
    <p:sldId id="355" r:id="rId18"/>
    <p:sldId id="356" r:id="rId19"/>
    <p:sldId id="310" r:id="rId20"/>
    <p:sldId id="314" r:id="rId21"/>
    <p:sldId id="315" r:id="rId22"/>
    <p:sldId id="319" r:id="rId23"/>
    <p:sldId id="353" r:id="rId24"/>
    <p:sldId id="301" r:id="rId25"/>
    <p:sldId id="327" r:id="rId26"/>
    <p:sldId id="328" r:id="rId27"/>
    <p:sldId id="329" r:id="rId28"/>
    <p:sldId id="349" r:id="rId29"/>
    <p:sldId id="334" r:id="rId30"/>
    <p:sldId id="335" r:id="rId31"/>
    <p:sldId id="331" r:id="rId32"/>
    <p:sldId id="342" r:id="rId33"/>
    <p:sldId id="324" r:id="rId34"/>
    <p:sldId id="343" r:id="rId35"/>
    <p:sldId id="274" r:id="rId36"/>
    <p:sldId id="31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autoAdjust="0"/>
    <p:restoredTop sz="86583" autoAdjust="0"/>
  </p:normalViewPr>
  <p:slideViewPr>
    <p:cSldViewPr>
      <p:cViewPr>
        <p:scale>
          <a:sx n="76" d="100"/>
          <a:sy n="76" d="100"/>
        </p:scale>
        <p:origin x="776" y="320"/>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8304C-887D-45DD-9991-8E98B0722A74}" type="datetimeFigureOut">
              <a:rPr lang="en-US" smtClean="0"/>
              <a:t>9/16/19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1F7E2-1ABE-4921-BC97-46BB8B08C372}" type="slidenum">
              <a:rPr lang="en-US" smtClean="0"/>
              <a:t>‹#›</a:t>
            </a:fld>
            <a:endParaRPr lang="en-US"/>
          </a:p>
        </p:txBody>
      </p:sp>
    </p:spTree>
    <p:extLst>
      <p:ext uri="{BB962C8B-B14F-4D97-AF65-F5344CB8AC3E}">
        <p14:creationId xmlns:p14="http://schemas.microsoft.com/office/powerpoint/2010/main" val="221675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Charles</a:t>
            </a:r>
            <a:r>
              <a:rPr lang="en-US" baseline="0" dirty="0"/>
              <a:t> Swanson and I will be giving my FPOE on some interesting fast electron dynamics in a magnetic mirror.</a:t>
            </a:r>
          </a:p>
          <a:p>
            <a:endParaRPr lang="en-US" baseline="0" dirty="0"/>
          </a:p>
          <a:p>
            <a:r>
              <a:rPr lang="en-US" baseline="0" dirty="0"/>
              <a:t>This FPOE is on a subset of my dissertation, so the title is a subset of the dissertation title, “Measurement and modeling of spontaneous fast electron heating in a low-power magnetic mirror.”</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a:t>
            </a:fld>
            <a:endParaRPr lang="en-US" dirty="0"/>
          </a:p>
        </p:txBody>
      </p:sp>
    </p:spTree>
    <p:extLst>
      <p:ext uri="{BB962C8B-B14F-4D97-AF65-F5344CB8AC3E}">
        <p14:creationId xmlns:p14="http://schemas.microsoft.com/office/powerpoint/2010/main" val="197856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identified this voltage fluctuation is my proposed mechanism for acceleration.</a:t>
            </a:r>
            <a:r>
              <a:rPr lang="en-US" baseline="0" dirty="0"/>
              <a:t> It comes about spontaneously, unlike the mirrors which deliberately inject beams. I use an electrostatic probe to measure it, here.</a:t>
            </a:r>
          </a:p>
          <a:p>
            <a:endParaRPr lang="en-US" baseline="0" dirty="0"/>
          </a:p>
          <a:p>
            <a:r>
              <a:rPr lang="en-US" baseline="0" dirty="0"/>
              <a:t>I’ve identified a candidate mechanism for the cause of this fluctuation: It is two-stream instability from a spontaneous, monoenergetic beam of electrons entering from the far end cell. I won’t discuss that process, but if you’re curious, you can read the dissertation chapter 6 or ask during the questions part of the talk.</a:t>
            </a:r>
          </a:p>
          <a:p>
            <a:endParaRPr lang="en-US" baseline="0" dirty="0"/>
          </a:p>
          <a:p>
            <a:r>
              <a:rPr lang="en-US" baseline="0" dirty="0"/>
              <a:t>At right, I’ve plotted a candidate velocity distribution informed by x-ray measurements of the center cell and probe measurements of the far end cell. As you can see, this EVDF is unstable, and we can get a feel for the saturation voltage we’d expect from this EVDF by determining the velocity range over which you need to flatten it to get a decreasing function. </a:t>
            </a:r>
          </a:p>
          <a:p>
            <a:endParaRPr lang="en-US" baseline="0" dirty="0"/>
          </a:p>
          <a:p>
            <a:r>
              <a:rPr lang="en-US" baseline="0" dirty="0"/>
              <a:t>The oscillation I discuss here, today, has an amplitude of about 50 V and a frequency of 200 </a:t>
            </a:r>
            <a:r>
              <a:rPr lang="en-US" baseline="0" dirty="0" err="1"/>
              <a:t>MHz.</a:t>
            </a:r>
            <a:r>
              <a:rPr lang="en-US" baseline="0" dirty="0"/>
              <a:t> These are consistent with the mechanism I’ve summarized on this slide.</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15</a:t>
            </a:fld>
            <a:endParaRPr lang="en-US"/>
          </a:p>
        </p:txBody>
      </p:sp>
    </p:spTree>
    <p:extLst>
      <p:ext uri="{BB962C8B-B14F-4D97-AF65-F5344CB8AC3E}">
        <p14:creationId xmlns:p14="http://schemas.microsoft.com/office/powerpoint/2010/main" val="198126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reasons</a:t>
            </a:r>
            <a:r>
              <a:rPr lang="en-US" baseline="0" dirty="0"/>
              <a:t> I don’t plan to discuss, increasing the gas pressure in the far end cell increases the beam current. It gives us a great knob to hold other quantities constant, and just change the amplitude of the voltage fluctuation. Here on the right, I plot x-ray fit quantities versus that gas pressure. I also plot the measured voltage oscillation amplitude, here.</a:t>
            </a:r>
          </a:p>
          <a:p>
            <a:endParaRPr lang="en-US" baseline="0" dirty="0"/>
          </a:p>
          <a:p>
            <a:r>
              <a:rPr lang="en-US" baseline="0" dirty="0"/>
              <a:t>*CLICK*</a:t>
            </a:r>
          </a:p>
          <a:p>
            <a:endParaRPr lang="en-US" baseline="0" dirty="0"/>
          </a:p>
          <a:p>
            <a:r>
              <a:rPr lang="en-US" baseline="0" dirty="0"/>
              <a:t>You can see that they’re linear with each other. Later, I’ll make this more quantitative, but for now I’ll just say they’re linear.</a:t>
            </a:r>
          </a:p>
          <a:p>
            <a:endParaRPr lang="en-US" baseline="0" dirty="0"/>
          </a:p>
          <a:p>
            <a:r>
              <a:rPr lang="en-US" baseline="0" dirty="0"/>
              <a:t>*CLICK*</a:t>
            </a:r>
          </a:p>
          <a:p>
            <a:endParaRPr lang="en-US" baseline="0" dirty="0"/>
          </a:p>
          <a:p>
            <a:r>
              <a:rPr lang="en-US" baseline="0" dirty="0"/>
              <a:t>You may have noticed these little outliers. This is my justification for why I measured the x-ray spectrum and voltage fluctuation a different times; inserting the probe actually changed the x-ray signal.</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16</a:t>
            </a:fld>
            <a:endParaRPr lang="en-US"/>
          </a:p>
        </p:txBody>
      </p:sp>
    </p:spTree>
    <p:extLst>
      <p:ext uri="{BB962C8B-B14F-4D97-AF65-F5344CB8AC3E}">
        <p14:creationId xmlns:p14="http://schemas.microsoft.com/office/powerpoint/2010/main" val="264291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I’ve plotted some data taken directly</a:t>
            </a:r>
            <a:r>
              <a:rPr lang="en-US" baseline="0" dirty="0"/>
              <a:t> from a probe voltage time trace; the quantity plotted is the autocorrelation at some time delay.</a:t>
            </a:r>
          </a:p>
          <a:p>
            <a:endParaRPr lang="en-US" baseline="0" dirty="0"/>
          </a:p>
          <a:p>
            <a:r>
              <a:rPr lang="en-US" baseline="0" dirty="0"/>
              <a:t>Here’s how to read this plot: A white, horizontal bar is a periodic signal with some duration with a period the auto-correlation time. You can see here that this signal down here is the 19 MHz RF signal that generates the plasma. This is too slow to cause acceleration; if you have a 50 V oscillation but only change by half a volt during the time that the electron is interacting, you only gain half an eV of energy. </a:t>
            </a:r>
          </a:p>
          <a:p>
            <a:endParaRPr lang="en-US" baseline="0" dirty="0"/>
          </a:p>
          <a:p>
            <a:r>
              <a:rPr lang="en-US" baseline="0" dirty="0"/>
              <a:t>The more interesting signal is up here, at 200 </a:t>
            </a:r>
            <a:r>
              <a:rPr lang="en-US" baseline="0" dirty="0" err="1"/>
              <a:t>MHz.</a:t>
            </a:r>
            <a:r>
              <a:rPr lang="en-US" baseline="0" dirty="0"/>
              <a:t> This is large enough amplitude and high enough frequency to cause the heating we see. </a:t>
            </a:r>
          </a:p>
          <a:p>
            <a:endParaRPr lang="en-US" baseline="0" dirty="0"/>
          </a:p>
          <a:p>
            <a:r>
              <a:rPr lang="en-US" baseline="0" dirty="0"/>
              <a:t>You can see that modes pop in and out of existence on a dozen-microsecond timescale. This is in contrast to what Alexeff et al have seen in their beam-generated turbulence; they also looked at correlation time and found coherence on only a couple of RF cycles. That short correlation time is enough to cause energy diffusion. This spectrum is too periodic. </a:t>
            </a:r>
          </a:p>
          <a:p>
            <a:endParaRPr lang="en-US" baseline="0" dirty="0"/>
          </a:p>
          <a:p>
            <a:r>
              <a:rPr lang="en-US" baseline="0" dirty="0"/>
              <a:t>Here are some relevant frequencies. I want to remind you that this 200 MHz signal up here is the one that I measured in the last slide to increase with increasing far end cell pressure and therefore supposedly increasing beam current.</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17</a:t>
            </a:fld>
            <a:endParaRPr lang="en-US"/>
          </a:p>
        </p:txBody>
      </p:sp>
    </p:spTree>
    <p:extLst>
      <p:ext uri="{BB962C8B-B14F-4D97-AF65-F5344CB8AC3E}">
        <p14:creationId xmlns:p14="http://schemas.microsoft.com/office/powerpoint/2010/main" val="116173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I’ve plotted some data taken directly</a:t>
            </a:r>
            <a:r>
              <a:rPr lang="en-US" baseline="0" dirty="0"/>
              <a:t> from a probe voltage time trace; the quantity plotted is the autocorrelation at some time delay.</a:t>
            </a:r>
          </a:p>
          <a:p>
            <a:endParaRPr lang="en-US" baseline="0" dirty="0"/>
          </a:p>
          <a:p>
            <a:r>
              <a:rPr lang="en-US" baseline="0" dirty="0"/>
              <a:t>Here’s how to read this plot: A white, horizontal bar is a periodic signal with some duration with a period the auto-correlation time. You can see here that this signal down here is the 19 MHz RF signal that generates the plasma. This is too slow to cause acceleration; if you have a 50 V oscillation but only change by half a volt during the time that the electron is interacting, you only gain half an eV of energy. </a:t>
            </a:r>
          </a:p>
          <a:p>
            <a:endParaRPr lang="en-US" baseline="0" dirty="0"/>
          </a:p>
          <a:p>
            <a:r>
              <a:rPr lang="en-US" baseline="0" dirty="0"/>
              <a:t>The more interesting signal is up here, at 200 </a:t>
            </a:r>
            <a:r>
              <a:rPr lang="en-US" baseline="0" dirty="0" err="1"/>
              <a:t>MHz.</a:t>
            </a:r>
            <a:r>
              <a:rPr lang="en-US" baseline="0" dirty="0"/>
              <a:t> This is large enough amplitude and high enough frequency to cause the heating we see. </a:t>
            </a:r>
          </a:p>
          <a:p>
            <a:endParaRPr lang="en-US" baseline="0" dirty="0"/>
          </a:p>
          <a:p>
            <a:r>
              <a:rPr lang="en-US" baseline="0" dirty="0"/>
              <a:t>You can see that modes pop in and out of existence on a dozen-microsecond timescale. This is in contrast to what Alexeff et al have seen in their beam-generated turbulence; they also looked at correlation time and found coherence on only a couple of RF cycles. That short correlation time is enough to cause energy diffusion. This spectrum is too periodic. </a:t>
            </a:r>
          </a:p>
          <a:p>
            <a:endParaRPr lang="en-US" baseline="0" dirty="0"/>
          </a:p>
          <a:p>
            <a:r>
              <a:rPr lang="en-US" baseline="0" dirty="0"/>
              <a:t>Here are some relevant frequencies. I want to remind you that this 200 MHz signal up here is the one that I measured in the last slide to increase with increasing far end cell pressure and therefore supposedly increasing beam current.</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18</a:t>
            </a:fld>
            <a:endParaRPr lang="en-US"/>
          </a:p>
        </p:txBody>
      </p:sp>
    </p:spTree>
    <p:extLst>
      <p:ext uri="{BB962C8B-B14F-4D97-AF65-F5344CB8AC3E}">
        <p14:creationId xmlns:p14="http://schemas.microsoft.com/office/powerpoint/2010/main" val="3095432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I’ve plotted some data taken directly</a:t>
            </a:r>
            <a:r>
              <a:rPr lang="en-US" baseline="0" dirty="0"/>
              <a:t> from a probe voltage time trace; the quantity plotted is the autocorrelation at some time delay.</a:t>
            </a:r>
          </a:p>
          <a:p>
            <a:endParaRPr lang="en-US" baseline="0" dirty="0"/>
          </a:p>
          <a:p>
            <a:r>
              <a:rPr lang="en-US" baseline="0" dirty="0"/>
              <a:t>Here’s how to read this plot: A white, horizontal bar is a periodic signal with some duration with a period the auto-correlation time. You can see here that this signal down here is the 19 MHz RF signal that generates the plasma. This is too slow to cause acceleration; if you have a 50 V oscillation but only change by half a volt during the time that the electron is interacting, you only gain half an eV of energy. </a:t>
            </a:r>
          </a:p>
          <a:p>
            <a:endParaRPr lang="en-US" baseline="0" dirty="0"/>
          </a:p>
          <a:p>
            <a:r>
              <a:rPr lang="en-US" baseline="0" dirty="0"/>
              <a:t>The more interesting signal is up here, at 200 </a:t>
            </a:r>
            <a:r>
              <a:rPr lang="en-US" baseline="0" dirty="0" err="1"/>
              <a:t>MHz.</a:t>
            </a:r>
            <a:r>
              <a:rPr lang="en-US" baseline="0" dirty="0"/>
              <a:t> This is large enough amplitude and high enough frequency to cause the heating we see. </a:t>
            </a:r>
          </a:p>
          <a:p>
            <a:endParaRPr lang="en-US" baseline="0" dirty="0"/>
          </a:p>
          <a:p>
            <a:r>
              <a:rPr lang="en-US" baseline="0" dirty="0"/>
              <a:t>You can see that modes pop in and out of existence on a dozen-microsecond timescale. This is in contrast to what Alexeff et al have seen in their beam-generated turbulence; they also looked at correlation time and found coherence on only a couple of RF cycles. That short correlation time is enough to cause energy diffusion. This spectrum is too periodic. </a:t>
            </a:r>
          </a:p>
          <a:p>
            <a:endParaRPr lang="en-US" baseline="0" dirty="0"/>
          </a:p>
          <a:p>
            <a:r>
              <a:rPr lang="en-US" baseline="0" dirty="0"/>
              <a:t>Here are some relevant frequencies. I want to remind you that this 200 MHz signal up here is the one that I measured in the last slide to increase with increasing far end cell pressure and therefore supposedly increasing beam current.</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19</a:t>
            </a:fld>
            <a:endParaRPr lang="en-US"/>
          </a:p>
        </p:txBody>
      </p:sp>
    </p:spTree>
    <p:extLst>
      <p:ext uri="{BB962C8B-B14F-4D97-AF65-F5344CB8AC3E}">
        <p14:creationId xmlns:p14="http://schemas.microsoft.com/office/powerpoint/2010/main" val="270636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t>
            </a:r>
            <a:r>
              <a:rPr lang="en-US" dirty="0" err="1"/>
              <a:t>oscillographs</a:t>
            </a:r>
            <a:r>
              <a:rPr lang="en-US" dirty="0"/>
              <a:t> in</a:t>
            </a:r>
            <a:r>
              <a:rPr lang="en-US" baseline="0" dirty="0"/>
              <a:t> time of raw x-ray data; for each one I plotted incident x-rays after the cessation of RF in a specific band of energy. After RF is ceased, the low-energy x-rays decay almost immediately. As you go higher in energy, the x-rays persist for longer and longer, until at 8+ keV, they’re so long they’re still around from the last pulse of RF when the new one starts.</a:t>
            </a:r>
          </a:p>
          <a:p>
            <a:endParaRPr lang="en-US" baseline="0" dirty="0"/>
          </a:p>
          <a:p>
            <a:r>
              <a:rPr lang="en-US" baseline="0" dirty="0"/>
              <a:t>By applying the spectral inversion technique I described before, we can quantify this behavior.</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20</a:t>
            </a:fld>
            <a:endParaRPr lang="en-US"/>
          </a:p>
        </p:txBody>
      </p:sp>
    </p:spTree>
    <p:extLst>
      <p:ext uri="{BB962C8B-B14F-4D97-AF65-F5344CB8AC3E}">
        <p14:creationId xmlns:p14="http://schemas.microsoft.com/office/powerpoint/2010/main" val="1061552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energy-dependent e-folding time I obtained from measuring x-ray spectra at four different times after the cessation of RF. The uncertainty is large, but you can see that it’s an increasing function of energy, and that hundreds of microseconds is typical.</a:t>
            </a:r>
          </a:p>
          <a:p>
            <a:endParaRPr lang="en-US" baseline="0" dirty="0"/>
          </a:p>
          <a:p>
            <a:r>
              <a:rPr lang="en-US" baseline="0" dirty="0"/>
              <a:t>Because of the uncertainty, this could be linear or sublinear. This plot took eight hours of data collection.</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21</a:t>
            </a:fld>
            <a:endParaRPr lang="en-US"/>
          </a:p>
        </p:txBody>
      </p:sp>
    </p:spTree>
    <p:extLst>
      <p:ext uri="{BB962C8B-B14F-4D97-AF65-F5344CB8AC3E}">
        <p14:creationId xmlns:p14="http://schemas.microsoft.com/office/powerpoint/2010/main" val="256145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plot, I changed the gas pressure in the central cell. This had the effect of keeping most quantities constant, but changing the confinement</a:t>
            </a:r>
            <a:r>
              <a:rPr lang="en-US" baseline="0" dirty="0"/>
              <a:t> time. I measured three quantities, the x-ray temperature which is plotted as “T 3keV+” on the right, and the confinement time as before and the voltage fluctuation. These last two were combined into an effective temperature using the diffusion-loss model and plotted with red x’s. </a:t>
            </a:r>
          </a:p>
          <a:p>
            <a:endParaRPr lang="en-US" baseline="0" dirty="0"/>
          </a:p>
          <a:p>
            <a:r>
              <a:rPr lang="en-US" baseline="0" dirty="0"/>
              <a:t>Because the measured and predicted temperatures agree, this figure is evidence for the validity of the diffusion-loss model.</a:t>
            </a:r>
          </a:p>
          <a:p>
            <a:endParaRPr lang="en-US" baseline="0" dirty="0"/>
          </a:p>
          <a:p>
            <a:r>
              <a:rPr lang="en-US" baseline="0" dirty="0"/>
              <a:t>Now I’ve discussed the particle loss time, I can go ahead and shed some light on the FEC pressure plot, earlier. In it, I showed that fluctuation amplitude and measured temperature were linear, but I hadn’t discussed confinement yet. Now I can say that they’re not just linear; they agree. </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22</a:t>
            </a:fld>
            <a:endParaRPr lang="en-US"/>
          </a:p>
        </p:txBody>
      </p:sp>
    </p:spTree>
    <p:extLst>
      <p:ext uri="{BB962C8B-B14F-4D97-AF65-F5344CB8AC3E}">
        <p14:creationId xmlns:p14="http://schemas.microsoft.com/office/powerpoint/2010/main" val="745656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odd one, because</a:t>
            </a:r>
            <a:r>
              <a:rPr lang="en-US" baseline="0" dirty="0"/>
              <a:t> it doesn’t fit anywhere else. It’s a plot of the rise-time of parameters, after the initiation of RF. On the left, you can see that hot electron density takes hundreds of microseconds to build up. On the right, you can see that the average electron energy, proportional to the temperature, takes hundreds of microseconds, also. Hundreds of microseconds is thousands of transits, and so this is evidence for the validity of the diffusion-loss model.</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32</a:t>
            </a:fld>
            <a:endParaRPr lang="en-US"/>
          </a:p>
        </p:txBody>
      </p:sp>
    </p:spTree>
    <p:extLst>
      <p:ext uri="{BB962C8B-B14F-4D97-AF65-F5344CB8AC3E}">
        <p14:creationId xmlns:p14="http://schemas.microsoft.com/office/powerpoint/2010/main" val="2708070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 giving</a:t>
            </a:r>
            <a:r>
              <a:rPr lang="en-US" baseline="0" dirty="0"/>
              <a:t> two measurements that justify the picture of the warm electrons on the previous slide. These measurements were recorded at higher pressure than the other measurements. The acceleration process isn’t observed at these conditions, so we’ve isolated the other effects.</a:t>
            </a:r>
          </a:p>
          <a:p>
            <a:endParaRPr lang="en-US" baseline="0" dirty="0"/>
          </a:p>
          <a:p>
            <a:r>
              <a:rPr lang="en-US" baseline="0" dirty="0"/>
              <a:t>*CLICK*</a:t>
            </a:r>
          </a:p>
          <a:p>
            <a:endParaRPr lang="en-US" baseline="0" dirty="0"/>
          </a:p>
          <a:p>
            <a:r>
              <a:rPr lang="en-US" baseline="0" dirty="0"/>
              <a:t>The first measurement is just an anomalously high measured density. If the warm electrons born in the source end cell were not trapped in the CC, we’d expect their density to be lower because of the lower magnetic field in the CC. Instead, I measure a higher density. The anomaly is about a factor of 5. This agrees well with the model of quasiadiabatic trapping I describe in my dissertation. </a:t>
            </a:r>
          </a:p>
          <a:p>
            <a:endParaRPr lang="en-US" baseline="0" dirty="0"/>
          </a:p>
          <a:p>
            <a:r>
              <a:rPr lang="en-US" baseline="0" dirty="0"/>
              <a:t>*CLICK CLICK*</a:t>
            </a:r>
          </a:p>
          <a:p>
            <a:endParaRPr lang="en-US" baseline="0" dirty="0"/>
          </a:p>
          <a:p>
            <a:r>
              <a:rPr lang="en-US" baseline="0" dirty="0"/>
              <a:t>The second measurement is further evidence of trapping: when RF is ceased, the source end cell warm electrons go away immediately. But the center cell warm electrons take 300 transits on average to leave. They must have been trapped.</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36</a:t>
            </a:fld>
            <a:endParaRPr lang="en-US"/>
          </a:p>
        </p:txBody>
      </p:sp>
    </p:spTree>
    <p:extLst>
      <p:ext uri="{BB962C8B-B14F-4D97-AF65-F5344CB8AC3E}">
        <p14:creationId xmlns:p14="http://schemas.microsoft.com/office/powerpoint/2010/main" val="408240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PFRC-II experimental apparatus. As you can see, it’s a small magnetic</a:t>
            </a:r>
            <a:r>
              <a:rPr lang="en-US" baseline="0" dirty="0"/>
              <a:t> mirror of the kind of which there are dozens in the world. It’s fed by a 300 W antenna in one end cell.</a:t>
            </a:r>
          </a:p>
          <a:p>
            <a:endParaRPr lang="en-US" baseline="0" dirty="0"/>
          </a:p>
          <a:p>
            <a:r>
              <a:rPr lang="en-US" baseline="0" dirty="0"/>
              <a:t>*CLICK*</a:t>
            </a:r>
          </a:p>
          <a:p>
            <a:endParaRPr lang="en-US" baseline="0" dirty="0"/>
          </a:p>
          <a:p>
            <a:r>
              <a:rPr lang="en-US" baseline="0" dirty="0"/>
              <a:t>The measurement that motivated this work was an x-ray spectrum like the one depicted here. It shows that from our small, low-power apparatus, there is a signal from a spontaneously generated multi-keV population of electrons. This talk is on the process that produces these electrons, and supporting measurements.</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3</a:t>
            </a:fld>
            <a:endParaRPr lang="en-US"/>
          </a:p>
        </p:txBody>
      </p:sp>
    </p:spTree>
    <p:extLst>
      <p:ext uri="{BB962C8B-B14F-4D97-AF65-F5344CB8AC3E}">
        <p14:creationId xmlns:p14="http://schemas.microsoft.com/office/powerpoint/2010/main" val="303626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I’ve described the process, I’d like to take a moment</a:t>
            </a:r>
            <a:r>
              <a:rPr lang="en-US" baseline="0" dirty="0"/>
              <a:t> to describe the apparatus, the PFRC-II. It’s a small-scale experiment. It fits in one room and runs in a steady state for hours at a time.</a:t>
            </a:r>
          </a:p>
          <a:p>
            <a:endParaRPr lang="en-US" baseline="0" dirty="0"/>
          </a:p>
          <a:p>
            <a:r>
              <a:rPr lang="en-US" baseline="0" dirty="0"/>
              <a:t>The minimum magnetic field is around 200 Gauss, with a mirror ratio of 10 – 40. It has three cells, each of which is essential to the spontaneous heating of electrons to 3 keV. The source end cell produces warm electrons by a process that I won’t describe here. The far end cell produces the conditions necessary for the oscillation that we measure. The central cell is where the particles are heated, from an oscillation near the nozzle here. </a:t>
            </a:r>
          </a:p>
          <a:p>
            <a:endParaRPr lang="en-US" baseline="0" dirty="0"/>
          </a:p>
          <a:p>
            <a:r>
              <a:rPr lang="en-US" baseline="0" dirty="0"/>
              <a:t>The bulk plasma is the majority of the density. It has 10^10 or 10^11 /cc of density depending on where you are. We only expected this population to exist, so previously we diagnosed it only with Langmuir probes, which are sensitive to temperatures and densities of the bulk plasma. We put x-ray detectors on the machine to study a completely different plasma formation technique, and just happened to be looking at the right time. We didn’t expect to find keV electrons.</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4</a:t>
            </a:fld>
            <a:endParaRPr lang="en-US"/>
          </a:p>
        </p:txBody>
      </p:sp>
    </p:spTree>
    <p:extLst>
      <p:ext uri="{BB962C8B-B14F-4D97-AF65-F5344CB8AC3E}">
        <p14:creationId xmlns:p14="http://schemas.microsoft.com/office/powerpoint/2010/main" val="356956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all about heating</a:t>
            </a:r>
            <a:r>
              <a:rPr lang="en-US" baseline="0" dirty="0"/>
              <a:t> in a mirror by electrostatic fluctuation. That’s depicted schematically in this top-left plot. You can see an electron bouncing in a mirror and a region of fluctuating voltage. On the right figure, you can see how an electron incident on a changing potential can be reflected at a different velocity. A simple, intuitive model of this behavior is that of a particle bouncing between two walls, one of which is moving.</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6</a:t>
            </a:fld>
            <a:endParaRPr lang="en-US"/>
          </a:p>
        </p:txBody>
      </p:sp>
    </p:spTree>
    <p:extLst>
      <p:ext uri="{BB962C8B-B14F-4D97-AF65-F5344CB8AC3E}">
        <p14:creationId xmlns:p14="http://schemas.microsoft.com/office/powerpoint/2010/main" val="137310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a:t>
            </a:r>
            <a:r>
              <a:rPr lang="en-US" baseline="0" dirty="0"/>
              <a:t> \mu is very mobile in the PFRC. It changes a significant amount in each transit. Because change in \mu depends on gyro-phase and change in energy depends on oscillation phase, they’re entirely decoupled dynamics. </a:t>
            </a:r>
          </a:p>
          <a:p>
            <a:endParaRPr lang="en-US" baseline="0" dirty="0"/>
          </a:p>
          <a:p>
            <a:r>
              <a:rPr lang="en-US" baseline="0" dirty="0"/>
              <a:t>Here, I’ve reproduced the standard map, but with this random term R*r, for “random”. This is mimicking the effect of mu-jumps on the Fermi-Ulam map. The size of the random term is determined by big-R, which is the amount that oscillation phase is changed by a characteristic \mu jump, rather than energy jump as for K. In the PFRC, this number is about 0.1 for a 1 keV particle.</a:t>
            </a:r>
          </a:p>
          <a:p>
            <a:endParaRPr lang="en-US" baseline="0" dirty="0"/>
          </a:p>
          <a:p>
            <a:r>
              <a:rPr lang="en-US" baseline="0" dirty="0"/>
              <a:t>On the right here, I’ve plotted 3 cases: the perfectly adiabatic case of K=0.1, R=0, in which there is no diffusion, the realistic case of K=0.1 and R=0.1, in which diffusion takes place and there is no maximum energy, and the extreme case of K=0.1, R=0.2 in which there is a lot of diffusion.</a:t>
            </a:r>
          </a:p>
          <a:p>
            <a:endParaRPr lang="en-US" baseline="0" dirty="0"/>
          </a:p>
          <a:p>
            <a:r>
              <a:rPr lang="en-US" baseline="0" dirty="0"/>
              <a:t>The result of this numerical experiment is that if a change in \mu can affect the next interaction’s oscillation phase by as much or more as the change in energy, decorrelation is significant and diffusion can occur.</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10</a:t>
            </a:fld>
            <a:endParaRPr lang="en-US"/>
          </a:p>
        </p:txBody>
      </p:sp>
    </p:spTree>
    <p:extLst>
      <p:ext uri="{BB962C8B-B14F-4D97-AF65-F5344CB8AC3E}">
        <p14:creationId xmlns:p14="http://schemas.microsoft.com/office/powerpoint/2010/main" val="193435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 measurements proved</a:t>
            </a:r>
            <a:r>
              <a:rPr lang="en-US" baseline="0" dirty="0"/>
              <a:t> the most useful for probing this plasma. Here, you can see a typical x-ray spectrum recorded from the PFRC-II. You can see the x-ray Bremsstrahlung that I’ve fit to two Maxwellian populations here, one tenuous one at 2*10^8/cc with temperature 600 eV, and one even more tenuous one at 5*10^7 with temperature 2.5 keV. These are the “warm” and “hot” electrons I’ve mentioned previously. You can see spectral lines from impurities in the plasma, most notably carbon and nitrogen. I’d plotted this spectrum in its entirety, you’d see counts all the way out beyond 30 keV, indicating that there are at least some electrons with energies higher than 30 keV.</a:t>
            </a:r>
          </a:p>
          <a:p>
            <a:endParaRPr lang="en-US" baseline="0" dirty="0"/>
          </a:p>
          <a:p>
            <a:r>
              <a:rPr lang="en-US" baseline="0" dirty="0"/>
              <a:t>These measurements are x-ray measurements, but they took care to analyze and interpret. In the next slide I’ll talk about the x-ray data in this talk.</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11</a:t>
            </a:fld>
            <a:endParaRPr lang="en-US"/>
          </a:p>
        </p:txBody>
      </p:sp>
    </p:spTree>
    <p:extLst>
      <p:ext uri="{BB962C8B-B14F-4D97-AF65-F5344CB8AC3E}">
        <p14:creationId xmlns:p14="http://schemas.microsoft.com/office/powerpoint/2010/main" val="426216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model I’ll be using to explain the electron heating. Because of</a:t>
            </a:r>
            <a:r>
              <a:rPr lang="en-US" baseline="0" dirty="0"/>
              <a:t> the decorrelation, a diffusion-plus-loss equation can be used, right here. This diffusion-plus-loss process actually produces an exponential electron energy distribution function in steady state, with this temperature. </a:t>
            </a:r>
          </a:p>
          <a:p>
            <a:endParaRPr lang="en-US" baseline="0" dirty="0"/>
          </a:p>
          <a:p>
            <a:r>
              <a:rPr lang="en-US" baseline="0" dirty="0"/>
              <a:t>*CLICK*</a:t>
            </a:r>
          </a:p>
          <a:p>
            <a:endParaRPr lang="en-US" baseline="0" dirty="0"/>
          </a:p>
          <a:p>
            <a:r>
              <a:rPr lang="en-US" baseline="0" dirty="0"/>
              <a:t>This diagram of the process actually includes all of the effects I showed on the outline slide. Warm electrons are what are accelerated by an electrostatic fluctuation, causing confined hot electrons. And phase decorrelation allows the gain to be diffusive. In the coming slides, I’ll be describing them in this order</a:t>
            </a:r>
          </a:p>
          <a:p>
            <a:endParaRPr lang="en-US" baseline="0" dirty="0"/>
          </a:p>
          <a:p>
            <a:r>
              <a:rPr lang="en-US" baseline="0" dirty="0"/>
              <a:t>*CLICK </a:t>
            </a:r>
            <a:r>
              <a:rPr lang="en-US" baseline="0" dirty="0" err="1"/>
              <a:t>CLICK</a:t>
            </a:r>
            <a:r>
              <a:rPr lang="en-US" baseline="0" dirty="0"/>
              <a:t> </a:t>
            </a:r>
            <a:r>
              <a:rPr lang="en-US" baseline="0" dirty="0" err="1"/>
              <a:t>CLICK</a:t>
            </a:r>
            <a:r>
              <a:rPr lang="en-US" baseline="0" dirty="0"/>
              <a:t> </a:t>
            </a:r>
            <a:r>
              <a:rPr lang="en-US" baseline="0" dirty="0" err="1"/>
              <a:t>CLICK</a:t>
            </a:r>
            <a:r>
              <a:rPr lang="en-US" baseline="0" dirty="0"/>
              <a:t> CLICK*</a:t>
            </a:r>
          </a:p>
          <a:p>
            <a:endParaRPr lang="en-US" baseline="0" dirty="0"/>
          </a:p>
          <a:p>
            <a:r>
              <a:rPr lang="en-US" baseline="0" dirty="0"/>
              <a:t>I should mention the efficiency of this system. </a:t>
            </a:r>
          </a:p>
          <a:p>
            <a:endParaRPr lang="en-US" baseline="0" dirty="0"/>
          </a:p>
          <a:p>
            <a:r>
              <a:rPr lang="en-US" baseline="0" dirty="0"/>
              <a:t>*CLICK*</a:t>
            </a:r>
          </a:p>
          <a:p>
            <a:endParaRPr lang="en-US" baseline="0" dirty="0"/>
          </a:p>
          <a:p>
            <a:r>
              <a:rPr lang="en-US" baseline="0" dirty="0"/>
              <a:t>Recall that roughly 300 W is the input power. Evaluating the power coupled to the warm electrons by a process I won’t discuss unless you’re curious at the end, I estimate that these warm electrons get about 30 W. Evaluating the power coupled to the hot electrons, I estimate about 3 W, a factor of 10 loss each time.</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12</a:t>
            </a:fld>
            <a:endParaRPr lang="en-US"/>
          </a:p>
        </p:txBody>
      </p:sp>
    </p:spTree>
    <p:extLst>
      <p:ext uri="{BB962C8B-B14F-4D97-AF65-F5344CB8AC3E}">
        <p14:creationId xmlns:p14="http://schemas.microsoft.com/office/powerpoint/2010/main" val="318719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know more, you can read the paper I published</a:t>
            </a:r>
            <a:r>
              <a:rPr lang="en-US" baseline="0" dirty="0"/>
              <a:t> in AIP advances with Peter Jandovitz and Sam Cohen, you can read Chapter 2 of the dissertation, or you can a question at the end of this talk.</a:t>
            </a:r>
          </a:p>
          <a:p>
            <a:endParaRPr lang="en-US" baseline="0" dirty="0"/>
          </a:p>
          <a:p>
            <a:r>
              <a:rPr lang="en-US" baseline="0" dirty="0"/>
              <a:t>The PFRC group has two Amptek Silicon Drift Detector x-ray detectors. In order to get all the information we possibly could out of them, Bruce Berlinger and I constructed this gas-target x-ray tube. A monoenergetic beam of x-rays is injected over here, and a feed gas is let into the tube. I measure the x-ray emission from this setup over here.</a:t>
            </a:r>
          </a:p>
          <a:p>
            <a:endParaRPr lang="en-US" baseline="0" dirty="0"/>
          </a:p>
          <a:p>
            <a:r>
              <a:rPr lang="en-US" baseline="0" dirty="0"/>
              <a:t>First, I calibrated the energy using the spectral lines of known targets. You can see that here, in this figure.</a:t>
            </a:r>
          </a:p>
          <a:p>
            <a:endParaRPr lang="en-US" baseline="0" dirty="0"/>
          </a:p>
          <a:p>
            <a:r>
              <a:rPr lang="en-US" baseline="0" dirty="0"/>
              <a:t>*CLICK*</a:t>
            </a:r>
          </a:p>
          <a:p>
            <a:endParaRPr lang="en-US" baseline="0" dirty="0"/>
          </a:p>
          <a:p>
            <a:r>
              <a:rPr lang="en-US" baseline="0" dirty="0"/>
              <a:t>Then, critical to evaluating density, I calibrated the window transmission. The detector is protected by a silicon nitride window, whose energy-dependent transmission is published by Amptek. But the windows are manufactured to some finite tolerance. The blue line is a spectrum measured from a monoenergetic electron beam, and the green line is what you’d expect from the published values. The red line is an improved fit, which is only obtainable via this calibration procedure.</a:t>
            </a:r>
          </a:p>
          <a:p>
            <a:endParaRPr lang="en-US" baseline="0" dirty="0"/>
          </a:p>
          <a:p>
            <a:r>
              <a:rPr lang="en-US" baseline="0" dirty="0"/>
              <a:t>On the far left there, you can see I mention Poisson-regularized Inversion. That’s a process by which a measured x-ray spectrum can recover a complete electron energy distribution, self-consistently treating the effects of window transmission, detector resolution, and counting statistics. We can apply this process to the data I fit on the previous slide…</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13</a:t>
            </a:fld>
            <a:endParaRPr lang="en-US"/>
          </a:p>
        </p:txBody>
      </p:sp>
    </p:spTree>
    <p:extLst>
      <p:ext uri="{BB962C8B-B14F-4D97-AF65-F5344CB8AC3E}">
        <p14:creationId xmlns:p14="http://schemas.microsoft.com/office/powerpoint/2010/main" val="8552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plotted on one plot</a:t>
            </a:r>
            <a:r>
              <a:rPr lang="en-US" baseline="0" dirty="0"/>
              <a:t> both the measured x-ray spectrum in red and the inverted EEDF in black. You can see that the Maxwellian-looking fit I showed to slides ago really does translate into a good fit with a Maxwellian EEDF, in magenta. This EEDF fits a Maxwellian, but it also fits marginally a power law with p=-2.2. It does not fit the Kolmogorov 5/3.</a:t>
            </a:r>
          </a:p>
          <a:p>
            <a:endParaRPr lang="en-US" baseline="0" dirty="0"/>
          </a:p>
          <a:p>
            <a:r>
              <a:rPr lang="en-US" baseline="0" dirty="0"/>
              <a:t>In this specific case, the inversion justified our choice of a Maxwellian, but in other cases, it’s been useful in detecting non-</a:t>
            </a:r>
            <a:r>
              <a:rPr lang="en-US" baseline="0" dirty="0" err="1"/>
              <a:t>maxwellian</a:t>
            </a:r>
            <a:r>
              <a:rPr lang="en-US" baseline="0" dirty="0"/>
              <a:t> features. For example, we’ve seen EEDF flattening and truncation.</a:t>
            </a:r>
          </a:p>
          <a:p>
            <a:endParaRPr lang="en-US" baseline="0" dirty="0"/>
          </a:p>
          <a:p>
            <a:r>
              <a:rPr lang="en-US" baseline="0" dirty="0"/>
              <a:t>The inversion also allows us to measure energy-dependent quantities, like loss time of electrons with a specific energy.</a:t>
            </a:r>
          </a:p>
          <a:p>
            <a:endParaRPr lang="en-US" baseline="0" dirty="0"/>
          </a:p>
          <a:p>
            <a:r>
              <a:rPr lang="en-US" baseline="0" dirty="0"/>
              <a:t>An inversion into EEDF, rather than a fit, gives a linear property from which an </a:t>
            </a:r>
            <a:r>
              <a:rPr lang="en-US" baseline="0" dirty="0" err="1"/>
              <a:t>abel</a:t>
            </a:r>
            <a:r>
              <a:rPr lang="en-US" baseline="0" dirty="0"/>
              <a:t> inversion may be calculated. For a fit, the fit temperature of a line-integrated x-ray spectrum is not the line-integration of the temperature. You can’t do an Abel inversion on fit parameters. But you can do them on EEDF-derived parameters, like density or kinetic energy density above a certain energy.</a:t>
            </a:r>
          </a:p>
          <a:p>
            <a:endParaRPr lang="en-US" baseline="0" dirty="0"/>
          </a:p>
          <a:p>
            <a:r>
              <a:rPr lang="en-US" baseline="0" dirty="0"/>
              <a:t>Now I will go more into depth on those phenomena I introduced in the outline slide, the electrostatic fluctuation, the initial, warm plasma, the confinement, and the decorrelation.</a:t>
            </a:r>
            <a:endParaRPr lang="en-US" dirty="0"/>
          </a:p>
        </p:txBody>
      </p:sp>
      <p:sp>
        <p:nvSpPr>
          <p:cNvPr id="4" name="Slide Number Placeholder 3"/>
          <p:cNvSpPr>
            <a:spLocks noGrp="1"/>
          </p:cNvSpPr>
          <p:nvPr>
            <p:ph type="sldNum" sz="quarter" idx="10"/>
          </p:nvPr>
        </p:nvSpPr>
        <p:spPr/>
        <p:txBody>
          <a:bodyPr/>
          <a:lstStyle/>
          <a:p>
            <a:fld id="{5C91F7E2-1ABE-4921-BC97-46BB8B08C372}" type="slidenum">
              <a:rPr lang="en-US" smtClean="0"/>
              <a:t>14</a:t>
            </a:fld>
            <a:endParaRPr lang="en-US"/>
          </a:p>
        </p:txBody>
      </p:sp>
    </p:spTree>
    <p:extLst>
      <p:ext uri="{BB962C8B-B14F-4D97-AF65-F5344CB8AC3E}">
        <p14:creationId xmlns:p14="http://schemas.microsoft.com/office/powerpoint/2010/main" val="214076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A345D7A-B21E-44BA-9870-2A9674CF4E93}" type="datetime1">
              <a:rPr lang="en-US" smtClean="0"/>
              <a:t>9/16/19</a:t>
            </a:fld>
            <a:endParaRPr lang="en-US" dirty="0"/>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dirty="0"/>
              <a:t>C. Swanson FPOE</a:t>
            </a:r>
          </a:p>
        </p:txBody>
      </p:sp>
      <p:sp>
        <p:nvSpPr>
          <p:cNvPr id="6" name="Slide Number Placeholder 5"/>
          <p:cNvSpPr>
            <a:spLocks noGrp="1"/>
          </p:cNvSpPr>
          <p:nvPr>
            <p:ph type="sldNum" sz="quarter" idx="12"/>
          </p:nvPr>
        </p:nvSpPr>
        <p:spPr/>
        <p:txBody>
          <a:bodyPr/>
          <a:lstStyle/>
          <a:p>
            <a:fld id="{CFC6811F-139B-464A-A090-03CD4E9038AD}" type="slidenum">
              <a:rPr lang="en-US" smtClean="0"/>
              <a:pPr/>
              <a:t>‹#›</a:t>
            </a:fld>
            <a:endParaRPr lang="en-US" dirty="0"/>
          </a:p>
        </p:txBody>
      </p:sp>
    </p:spTree>
    <p:extLst>
      <p:ext uri="{BB962C8B-B14F-4D97-AF65-F5344CB8AC3E}">
        <p14:creationId xmlns:p14="http://schemas.microsoft.com/office/powerpoint/2010/main" val="284418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ACBF59-F398-4718-81CF-46AAC9015C49}" type="datetime1">
              <a:rPr lang="en-US" smtClean="0"/>
              <a:t>9/16/19</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6" name="Slide Number Placeholder 5"/>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108397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4ED556-BB68-4FC5-82A9-B88420A2FE20}" type="datetime1">
              <a:rPr lang="en-US" smtClean="0"/>
              <a:t>9/16/19</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6" name="Slide Number Placeholder 5"/>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177229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57350" indent="-28575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669589-1FAD-4A4F-9467-DFF4019993F0}" type="datetime1">
              <a:rPr lang="en-US" smtClean="0"/>
              <a:t>9/16/19</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6" name="Slide Number Placeholder 5"/>
          <p:cNvSpPr>
            <a:spLocks noGrp="1"/>
          </p:cNvSpPr>
          <p:nvPr>
            <p:ph type="sldNum" sz="quarter" idx="12"/>
          </p:nvPr>
        </p:nvSpPr>
        <p:spPr/>
        <p:txBody>
          <a:bodyPr/>
          <a:lstStyle/>
          <a:p>
            <a:fld id="{CFC6811F-139B-464A-A090-03CD4E9038AD}" type="slidenum">
              <a:rPr lang="en-US" smtClean="0"/>
              <a:pPr/>
              <a:t>‹#›</a:t>
            </a:fld>
            <a:endParaRPr lang="en-US" dirty="0"/>
          </a:p>
        </p:txBody>
      </p:sp>
    </p:spTree>
    <p:extLst>
      <p:ext uri="{BB962C8B-B14F-4D97-AF65-F5344CB8AC3E}">
        <p14:creationId xmlns:p14="http://schemas.microsoft.com/office/powerpoint/2010/main" val="212387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4DF96D-9EF7-41FB-943E-CE610F7CF243}" type="datetime1">
              <a:rPr lang="en-US" smtClean="0"/>
              <a:t>9/16/19</a:t>
            </a:fld>
            <a:endParaRPr lang="en-US"/>
          </a:p>
        </p:txBody>
      </p:sp>
      <p:sp>
        <p:nvSpPr>
          <p:cNvPr id="5" name="Footer Placeholder 4"/>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6" name="Slide Number Placeholder 5"/>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385841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81B31C-4DC7-4FF5-BDD5-4B26CBD6395A}" type="datetime1">
              <a:rPr lang="en-US" smtClean="0"/>
              <a:t>9/16/19</a:t>
            </a:fld>
            <a:endParaRPr lang="en-US"/>
          </a:p>
        </p:txBody>
      </p:sp>
      <p:sp>
        <p:nvSpPr>
          <p:cNvPr id="6" name="Footer Placeholder 5"/>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7" name="Slide Number Placeholder 6"/>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317974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580237-0636-4EDE-A0F8-C5999162BBB6}" type="datetime1">
              <a:rPr lang="en-US" smtClean="0"/>
              <a:t>9/16/19</a:t>
            </a:fld>
            <a:endParaRPr lang="en-US"/>
          </a:p>
        </p:txBody>
      </p:sp>
      <p:sp>
        <p:nvSpPr>
          <p:cNvPr id="8" name="Footer Placeholder 7"/>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9" name="Slide Number Placeholder 8"/>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193909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F7FDE-EDB3-4157-B08A-87E8D8D62D3B}" type="datetime1">
              <a:rPr lang="en-US" smtClean="0"/>
              <a:t>9/16/19</a:t>
            </a:fld>
            <a:endParaRPr lang="en-US"/>
          </a:p>
        </p:txBody>
      </p:sp>
      <p:sp>
        <p:nvSpPr>
          <p:cNvPr id="4" name="Footer Placeholder 3"/>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5" name="Slide Number Placeholder 4"/>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37307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A03FCB3-C675-4A38-9C53-0FABBD3A8D2B}" type="datetime1">
              <a:rPr lang="en-US" smtClean="0"/>
              <a:t>9/16/19</a:t>
            </a:fld>
            <a:endParaRPr lang="en-US"/>
          </a:p>
        </p:txBody>
      </p:sp>
      <p:sp>
        <p:nvSpPr>
          <p:cNvPr id="3" name="Footer Placeholder 2"/>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4" name="Slide Number Placeholder 3"/>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27665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E42EBE5-95EC-4AC7-9395-65C4703F90D8}" type="datetime1">
              <a:rPr lang="en-US" smtClean="0"/>
              <a:t>9/16/19</a:t>
            </a:fld>
            <a:endParaRPr lang="en-US"/>
          </a:p>
        </p:txBody>
      </p:sp>
      <p:sp>
        <p:nvSpPr>
          <p:cNvPr id="6" name="Footer Placeholder 5"/>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7" name="Slide Number Placeholder 6"/>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2543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E658BE-142C-4BA2-86D6-4B25D6A1A2F0}" type="datetime1">
              <a:rPr lang="en-US" smtClean="0"/>
              <a:t>9/16/19</a:t>
            </a:fld>
            <a:endParaRPr lang="en-US"/>
          </a:p>
        </p:txBody>
      </p:sp>
      <p:sp>
        <p:nvSpPr>
          <p:cNvPr id="6" name="Footer Placeholder 5"/>
          <p:cNvSpPr>
            <a:spLocks noGrp="1"/>
          </p:cNvSpPr>
          <p:nvPr>
            <p:ph type="ftr" sz="quarter" idx="11"/>
          </p:nvPr>
        </p:nvSpPr>
        <p:spPr>
          <a:xfrm>
            <a:off x="3124200" y="6356350"/>
            <a:ext cx="3429000" cy="365125"/>
          </a:xfrm>
          <a:prstGeom prst="rect">
            <a:avLst/>
          </a:prstGeom>
        </p:spPr>
        <p:txBody>
          <a:bodyPr/>
          <a:lstStyle/>
          <a:p>
            <a:r>
              <a:rPr lang="en-US"/>
              <a:t>C. Swanson FPOE</a:t>
            </a:r>
          </a:p>
        </p:txBody>
      </p:sp>
      <p:sp>
        <p:nvSpPr>
          <p:cNvPr id="7" name="Slide Number Placeholder 6"/>
          <p:cNvSpPr>
            <a:spLocks noGrp="1"/>
          </p:cNvSpPr>
          <p:nvPr>
            <p:ph type="sldNum" sz="quarter" idx="12"/>
          </p:nvPr>
        </p:nvSpPr>
        <p:spPr/>
        <p:txBody>
          <a:bodyPr/>
          <a:lstStyle/>
          <a:p>
            <a:fld id="{CFC6811F-139B-464A-A090-03CD4E9038AD}" type="slidenum">
              <a:rPr lang="en-US" smtClean="0"/>
              <a:t>‹#›</a:t>
            </a:fld>
            <a:endParaRPr lang="en-US"/>
          </a:p>
        </p:txBody>
      </p:sp>
    </p:spTree>
    <p:extLst>
      <p:ext uri="{BB962C8B-B14F-4D97-AF65-F5344CB8AC3E}">
        <p14:creationId xmlns:p14="http://schemas.microsoft.com/office/powerpoint/2010/main" val="101802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533400"/>
          </a:xfrm>
          <a:prstGeom prst="rect">
            <a:avLst/>
          </a:prstGeom>
          <a:solidFill>
            <a:schemeClr val="accent6">
              <a:lumMod val="75000"/>
              <a:alpha val="10000"/>
            </a:schemeClr>
          </a:solidFill>
          <a:ln w="19050">
            <a:solidFill>
              <a:schemeClr val="accent6">
                <a:lumMod val="50000"/>
              </a:schemeClr>
            </a:solidFill>
          </a:ln>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0" y="685800"/>
            <a:ext cx="91440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05800" y="635635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6811F-139B-464A-A090-03CD4E9038AD}"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48574" y="6356350"/>
            <a:ext cx="1515748" cy="41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cswanson\Documents\FRC\PFRC\thesis\FPOE\logos\PPPL_small.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052024" y="6193093"/>
            <a:ext cx="1676536" cy="5887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swanson\Documents\FRC\PFRC\thesis\FPOE\logos\DOE.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793608" y="6228442"/>
            <a:ext cx="778392" cy="670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37048" y="6392436"/>
            <a:ext cx="1418588" cy="34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2485773E-F022-AF4C-AAD3-AD901B58A05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159" y="6230938"/>
            <a:ext cx="1916041" cy="550862"/>
          </a:xfrm>
          <a:prstGeom prst="rect">
            <a:avLst/>
          </a:prstGeom>
        </p:spPr>
      </p:pic>
    </p:spTree>
    <p:extLst>
      <p:ext uri="{BB962C8B-B14F-4D97-AF65-F5344CB8AC3E}">
        <p14:creationId xmlns:p14="http://schemas.microsoft.com/office/powerpoint/2010/main" val="266441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0.png"/><Relationship Id="rId7"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52.png"/><Relationship Id="rId10" Type="http://schemas.openxmlformats.org/officeDocument/2006/relationships/image" Target="../media/image66.png"/><Relationship Id="rId4" Type="http://schemas.openxmlformats.org/officeDocument/2006/relationships/image" Target="../media/image27.pn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51.png"/><Relationship Id="rId4" Type="http://schemas.openxmlformats.org/officeDocument/2006/relationships/image" Target="../media/image24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3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s>
</file>

<file path=ppt/slides/_rels/slide18.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0.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2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link.aps.org/doi/10.1103/PhysRevLett.21.344" TargetMode="External"/><Relationship Id="rId13" Type="http://schemas.openxmlformats.org/officeDocument/2006/relationships/hyperlink" Target="http://stacks.iop.org/0029-5515/30/i=9/a=007" TargetMode="External"/><Relationship Id="rId3" Type="http://schemas.openxmlformats.org/officeDocument/2006/relationships/hyperlink" Target="https://doi.org/10.1016/0032-0633(70)90136-4" TargetMode="External"/><Relationship Id="rId7" Type="http://schemas.openxmlformats.org/officeDocument/2006/relationships/hyperlink" Target="https://link.aps.org/doi/10.1103/PhysRev.136.A689" TargetMode="External"/><Relationship Id="rId12" Type="http://schemas.openxmlformats.org/officeDocument/2006/relationships/hyperlink" Target="http://www-naweb.iaea.org/napc/physics/2ndgenconf/data/Proceedings%201958/papers%20Vol32/Paper31_Vol32.pdf" TargetMode="External"/><Relationship Id="rId2" Type="http://schemas.openxmlformats.org/officeDocument/2006/relationships/hyperlink" Target="https://doi.org/10.1103/PhysRev.75.1169" TargetMode="External"/><Relationship Id="rId1" Type="http://schemas.openxmlformats.org/officeDocument/2006/relationships/slideLayout" Target="../slideLayouts/slideLayout2.xml"/><Relationship Id="rId6" Type="http://schemas.openxmlformats.org/officeDocument/2006/relationships/hyperlink" Target="https://link.aps.org/doi/10.1103/PhysRevLett.10.273" TargetMode="External"/><Relationship Id="rId11" Type="http://schemas.openxmlformats.org/officeDocument/2006/relationships/hyperlink" Target="http://archive.org/details/CosmicalElectrodynamics" TargetMode="External"/><Relationship Id="rId5" Type="http://schemas.openxmlformats.org/officeDocument/2006/relationships/hyperlink" Target="https://doi.org/10.1016/0167-2789(80)90027-5" TargetMode="External"/><Relationship Id="rId10" Type="http://schemas.openxmlformats.org/officeDocument/2006/relationships/hyperlink" Target="http://aip.scitation.org/doi/full/10.1063/1.5019572" TargetMode="External"/><Relationship Id="rId4" Type="http://schemas.openxmlformats.org/officeDocument/2006/relationships/hyperlink" Target="http://www.princeton.edu/~idodin/ast553/lectures/lecture-09/lecture-09.pdf" TargetMode="External"/><Relationship Id="rId9" Type="http://schemas.openxmlformats.org/officeDocument/2006/relationships/hyperlink" Target="https://doi.org/10.1017/CBO9780511613630"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jetp.ac.ru/cgi-bin/e/index/e/12/2/p264?a=list" TargetMode="External"/><Relationship Id="rId13" Type="http://schemas.openxmlformats.org/officeDocument/2006/relationships/hyperlink" Target="http://onlinelibrary.wiley.com/doi/10.1029/94GL01291/abstract" TargetMode="External"/><Relationship Id="rId3" Type="http://schemas.openxmlformats.org/officeDocument/2006/relationships/hyperlink" Target="https://doi.org/10.13182/FST10-A9491" TargetMode="External"/><Relationship Id="rId7" Type="http://schemas.openxmlformats.org/officeDocument/2006/relationships/hyperlink" Target="https://agupubs.onlinelibrary.wiley.com/doi/10.1029/JA089iA05p02699" TargetMode="External"/><Relationship Id="rId12" Type="http://schemas.openxmlformats.org/officeDocument/2006/relationships/hyperlink" Target="https://doi.org/10.1029/JA095iA08p11993" TargetMode="External"/><Relationship Id="rId2" Type="http://schemas.openxmlformats.org/officeDocument/2006/relationships/hyperlink" Target="https://link.aps.org/doi/10.1103/RevModPhys.66.1015" TargetMode="External"/><Relationship Id="rId1" Type="http://schemas.openxmlformats.org/officeDocument/2006/relationships/slideLayout" Target="../slideLayouts/slideLayout2.xml"/><Relationship Id="rId6" Type="http://schemas.openxmlformats.org/officeDocument/2006/relationships/hyperlink" Target="http://inis.iaea.org/Search/search.aspx?orig_q=RN:44064054" TargetMode="External"/><Relationship Id="rId11" Type="http://schemas.openxmlformats.org/officeDocument/2006/relationships/hyperlink" Target="https://doi.org/10.1088/0032-1028/14/12/002" TargetMode="External"/><Relationship Id="rId5" Type="http://schemas.openxmlformats.org/officeDocument/2006/relationships/hyperlink" Target="http://scitation.aip.org/content/aip/journal/pof1/6/1/10.1063/1.1724498" TargetMode="External"/><Relationship Id="rId10" Type="http://schemas.openxmlformats.org/officeDocument/2006/relationships/hyperlink" Target="https://www.sciencedirect.com/science/article/pii/0370157379900231" TargetMode="External"/><Relationship Id="rId4" Type="http://schemas.openxmlformats.org/officeDocument/2006/relationships/hyperlink" Target="http://linkinghub.elsevier.com/retrieve/pii/0891391958901360" TargetMode="External"/><Relationship Id="rId9" Type="http://schemas.openxmlformats.org/officeDocument/2006/relationships/hyperlink" Target="http://scitation.aip.org/content/aip/journal/pof1/21/4/10.1063/1.86227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itation.aip.org/content/aip/journal/apl/93/26/10.1063/1.3062853" TargetMode="External"/><Relationship Id="rId3" Type="http://schemas.openxmlformats.org/officeDocument/2006/relationships/hyperlink" Target="https://link.aps.org/doi/10.1103/PhysRevA.34.1587" TargetMode="External"/><Relationship Id="rId7" Type="http://schemas.openxmlformats.org/officeDocument/2006/relationships/hyperlink" Target="https://aip.scitation.org/doi/10.1063/1.4998735" TargetMode="External"/><Relationship Id="rId12" Type="http://schemas.openxmlformats.org/officeDocument/2006/relationships/hyperlink" Target="http://aip.scitation.org/doi/abs/10.1063/1.5008261" TargetMode="External"/><Relationship Id="rId2" Type="http://schemas.openxmlformats.org/officeDocument/2006/relationships/hyperlink" Target="http://www.osti.gov/scitech/biblio/6191252" TargetMode="External"/><Relationship Id="rId1" Type="http://schemas.openxmlformats.org/officeDocument/2006/relationships/slideLayout" Target="../slideLayouts/slideLayout2.xml"/><Relationship Id="rId6" Type="http://schemas.openxmlformats.org/officeDocument/2006/relationships/hyperlink" Target="http://onlinelibrary.wiley.com/doi/10.1029/92JA00955/abstract" TargetMode="External"/><Relationship Id="rId11" Type="http://schemas.openxmlformats.org/officeDocument/2006/relationships/hyperlink" Target="http://aip.scitation.org/doi/full/10.1063/1.4995535" TargetMode="External"/><Relationship Id="rId5" Type="http://schemas.openxmlformats.org/officeDocument/2006/relationships/hyperlink" Target="http://iopscience.iop.org/article/10.3367/UFNe.0183.201304b.0365/meta" TargetMode="External"/><Relationship Id="rId10" Type="http://schemas.openxmlformats.org/officeDocument/2006/relationships/hyperlink" Target="http://scitation.aip.org/content/aip/journal/jap/120/21/10.1063/1.4971337" TargetMode="External"/><Relationship Id="rId4" Type="http://schemas.openxmlformats.org/officeDocument/2006/relationships/hyperlink" Target="https://link.aps.org/doi/10.1103/PhysRevE.65.036409" TargetMode="External"/><Relationship Id="rId9" Type="http://schemas.openxmlformats.org/officeDocument/2006/relationships/hyperlink" Target="https://link.aps.org/doi/10.1103/PhysRevA.42.229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71.png"/><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1.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3.png"/><Relationship Id="rId7" Type="http://schemas.openxmlformats.org/officeDocument/2006/relationships/image" Target="../media/image22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5.png"/><Relationship Id="rId10" Type="http://schemas.openxmlformats.org/officeDocument/2006/relationships/image" Target="../media/image250.png"/><Relationship Id="rId4" Type="http://schemas.openxmlformats.org/officeDocument/2006/relationships/image" Target="../media/image24.png"/><Relationship Id="rId9" Type="http://schemas.openxmlformats.org/officeDocument/2006/relationships/image" Target="../media/image240.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887" y="457200"/>
            <a:ext cx="8229600" cy="1774825"/>
          </a:xfrm>
          <a:solidFill>
            <a:schemeClr val="accent6">
              <a:lumMod val="75000"/>
              <a:alpha val="20000"/>
            </a:schemeClr>
          </a:solidFill>
        </p:spPr>
        <p:txBody>
          <a:bodyPr>
            <a:normAutofit/>
          </a:bodyPr>
          <a:lstStyle/>
          <a:p>
            <a:r>
              <a:rPr lang="en-US" dirty="0"/>
              <a:t>Electron confinement in a plasma-filled magnetic mirror with Fermi-</a:t>
            </a:r>
            <a:r>
              <a:rPr lang="en-US" dirty="0" err="1"/>
              <a:t>Ulam</a:t>
            </a:r>
            <a:r>
              <a:rPr lang="en-US" dirty="0"/>
              <a:t>-like B-field-parallel heating</a:t>
            </a:r>
            <a:endParaRPr lang="en-US" b="1" dirty="0"/>
          </a:p>
        </p:txBody>
      </p:sp>
      <p:sp>
        <p:nvSpPr>
          <p:cNvPr id="7" name="Slide Number Placeholder 6"/>
          <p:cNvSpPr>
            <a:spLocks noGrp="1"/>
          </p:cNvSpPr>
          <p:nvPr>
            <p:ph type="sldNum" sz="quarter" idx="12"/>
          </p:nvPr>
        </p:nvSpPr>
        <p:spPr/>
        <p:txBody>
          <a:bodyPr/>
          <a:lstStyle/>
          <a:p>
            <a:fld id="{CFC6811F-139B-464A-A090-03CD4E9038AD}" type="slidenum">
              <a:rPr lang="en-US" smtClean="0"/>
              <a:t>1</a:t>
            </a:fld>
            <a:endParaRPr lang="en-US" dirty="0"/>
          </a:p>
        </p:txBody>
      </p:sp>
      <p:sp>
        <p:nvSpPr>
          <p:cNvPr id="5" name="Title 1"/>
          <p:cNvSpPr txBox="1">
            <a:spLocks/>
          </p:cNvSpPr>
          <p:nvPr/>
        </p:nvSpPr>
        <p:spPr>
          <a:xfrm>
            <a:off x="681487" y="3723468"/>
            <a:ext cx="7772400" cy="1165225"/>
          </a:xfrm>
          <a:prstGeom prst="rect">
            <a:avLst/>
          </a:prstGeom>
          <a:solidFill>
            <a:schemeClr val="accent6">
              <a:lumMod val="75000"/>
              <a:alpha val="3000"/>
            </a:schemeClr>
          </a:solidFill>
          <a:ln w="19050">
            <a:solidFill>
              <a:schemeClr val="accent6">
                <a:lumMod val="50000"/>
              </a:schemeClr>
            </a:solidFill>
          </a:ln>
        </p:spPr>
        <p:txBody>
          <a:bodyPr vert="horz" lIns="91440" tIns="45720" rIns="91440" bIns="45720" rtlCol="0" anchor="ctr">
            <a:normAutofit/>
          </a:bodyPr>
          <a:lstStyle>
            <a:lvl1pPr algn="ctr" defTabSz="914400" rtl="0" eaLnBrk="1" latinLnBrk="0" hangingPunct="1">
              <a:spcBef>
                <a:spcPct val="0"/>
              </a:spcBef>
              <a:buNone/>
              <a:defRPr sz="3000" kern="1200" baseline="0">
                <a:solidFill>
                  <a:schemeClr val="tx1"/>
                </a:solidFill>
                <a:latin typeface="+mj-lt"/>
                <a:ea typeface="+mj-ea"/>
                <a:cs typeface="+mj-cs"/>
              </a:defRPr>
            </a:lvl1pPr>
          </a:lstStyle>
          <a:p>
            <a:r>
              <a:rPr lang="en-US" sz="2000" dirty="0"/>
              <a:t>Charles Swanson</a:t>
            </a:r>
          </a:p>
          <a:p>
            <a:r>
              <a:rPr lang="en-US" sz="2000" dirty="0"/>
              <a:t>2019/09/16</a:t>
            </a:r>
          </a:p>
        </p:txBody>
      </p:sp>
    </p:spTree>
    <p:extLst>
      <p:ext uri="{BB962C8B-B14F-4D97-AF65-F5344CB8AC3E}">
        <p14:creationId xmlns:p14="http://schemas.microsoft.com/office/powerpoint/2010/main" val="232455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Non-adiabaticity provides adequate decorrelation</a:t>
            </a:r>
            <a:endParaRPr lang="en-US" baseline="30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4114800" cy="5440363"/>
              </a:xfrm>
            </p:spPr>
            <p:txBody>
              <a:bodyPr>
                <a:normAutofit fontScale="92500" lnSpcReduction="10000"/>
              </a:bodyPr>
              <a:lstStyle/>
              <a:p>
                <a:r>
                  <a:rPr lang="en-US" dirty="0"/>
                  <a:t>Decorrelation by </a:t>
                </a:r>
                <a14:m>
                  <m:oMath xmlns:m="http://schemas.openxmlformats.org/officeDocument/2006/math">
                    <m:r>
                      <m:rPr>
                        <m:sty m:val="p"/>
                      </m:rPr>
                      <a:rPr lang="en-US" b="0" i="0" smtClean="0">
                        <a:latin typeface="Cambria Math"/>
                      </a:rPr>
                      <m:t>Δ</m:t>
                    </m:r>
                    <m:r>
                      <a:rPr lang="en-US" b="0" i="1" smtClean="0">
                        <a:latin typeface="Cambria Math"/>
                      </a:rPr>
                      <m:t>𝜇</m:t>
                    </m:r>
                  </m:oMath>
                </a14:m>
                <a:r>
                  <a:rPr lang="en-US" dirty="0"/>
                  <a:t>:</a:t>
                </a:r>
              </a:p>
              <a:p>
                <a:pPr lvl="1"/>
                <a14:m>
                  <m:oMath xmlns:m="http://schemas.openxmlformats.org/officeDocument/2006/math">
                    <m:r>
                      <a:rPr lang="en-US" b="0" i="1" smtClean="0">
                        <a:latin typeface="Cambria Math"/>
                      </a:rPr>
                      <m:t>𝜇</m:t>
                    </m:r>
                  </m:oMath>
                </a14:m>
                <a:r>
                  <a:rPr lang="en-US" dirty="0"/>
                  <a:t>, magnetic moment, is </a:t>
                </a:r>
                <a:r>
                  <a:rPr lang="en-US" i="1" dirty="0"/>
                  <a:t>not</a:t>
                </a:r>
                <a:r>
                  <a:rPr lang="en-US" dirty="0"/>
                  <a:t> conserved for 1+ keV electrons in the PFRC-II.</a:t>
                </a:r>
              </a:p>
              <a:p>
                <a:pPr lvl="1"/>
                <a:r>
                  <a:rPr lang="en-US" dirty="0"/>
                  <a:t>Sign of </a:t>
                </a:r>
                <a14:m>
                  <m:oMath xmlns:m="http://schemas.openxmlformats.org/officeDocument/2006/math">
                    <m:r>
                      <m:rPr>
                        <m:sty m:val="p"/>
                      </m:rPr>
                      <a:rPr lang="en-US" b="0" i="0" smtClean="0">
                        <a:latin typeface="Cambria Math"/>
                      </a:rPr>
                      <m:t>Δ</m:t>
                    </m:r>
                    <m:r>
                      <a:rPr lang="en-US" b="0" i="1" smtClean="0">
                        <a:latin typeface="Cambria Math"/>
                      </a:rPr>
                      <m:t>𝜇</m:t>
                    </m:r>
                  </m:oMath>
                </a14:m>
                <a:r>
                  <a:rPr lang="en-US" dirty="0"/>
                  <a:t> determined by </a:t>
                </a:r>
                <a:r>
                  <a:rPr lang="en-US" i="1" dirty="0"/>
                  <a:t>gyro</a:t>
                </a:r>
                <a:r>
                  <a:rPr lang="en-US" dirty="0"/>
                  <a:t>phase, entirely decorrelated from RF and bounce phase. Essentially random.</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𝑛</m:t>
                        </m:r>
                      </m:sub>
                    </m:sSub>
                    <m:r>
                      <a:rPr lang="en-US" b="0" i="1" smtClean="0">
                        <a:latin typeface="Cambria Math"/>
                      </a:rPr>
                      <m:t>+</m:t>
                    </m:r>
                    <m:r>
                      <a:rPr lang="en-US" b="0" i="1" smtClean="0">
                        <a:latin typeface="Cambria Math"/>
                      </a:rPr>
                      <m:t>𝐾</m:t>
                    </m:r>
                    <m:r>
                      <m:rPr>
                        <m:sty m:val="p"/>
                      </m:rPr>
                      <a:rPr lang="en-US" b="0" i="1" smtClean="0">
                        <a:latin typeface="Cambria Math"/>
                      </a:rPr>
                      <m:t>sin</m:t>
                    </m:r>
                    <m:sSub>
                      <m:sSubPr>
                        <m:ctrlPr>
                          <a:rPr lang="en-US" b="0" i="1" smtClean="0">
                            <a:latin typeface="Cambria Math" panose="02040503050406030204" pitchFamily="18" charset="0"/>
                          </a:rPr>
                        </m:ctrlPr>
                      </m:sSubPr>
                      <m:e>
                        <m:r>
                          <a:rPr lang="en-US" b="0" i="1" smtClean="0">
                            <a:latin typeface="Cambria Math"/>
                          </a:rPr>
                          <m:t>𝛼</m:t>
                        </m:r>
                      </m:e>
                      <m:sub>
                        <m:r>
                          <a:rPr lang="en-US" b="0" i="1" smtClean="0">
                            <a:latin typeface="Cambria Math"/>
                          </a:rPr>
                          <m:t>𝑛</m:t>
                        </m:r>
                      </m:sub>
                    </m:sSub>
                  </m:oMath>
                </a14:m>
                <a:endParaRPr lang="en-US" b="0"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𝛼</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𝛼</m:t>
                        </m:r>
                      </m:e>
                      <m:sub>
                        <m:r>
                          <a:rPr lang="en-US" b="0" i="1" smtClean="0">
                            <a:latin typeface="Cambria Math"/>
                          </a:rPr>
                          <m:t>𝑛</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𝑛</m:t>
                        </m:r>
                        <m:r>
                          <a:rPr lang="en-US" b="0" i="1" smtClean="0">
                            <a:latin typeface="Cambria Math"/>
                          </a:rPr>
                          <m:t>+1</m:t>
                        </m:r>
                      </m:sub>
                    </m:sSub>
                    <m:r>
                      <a:rPr lang="en-US" b="0" i="1" smtClean="0">
                        <a:latin typeface="Cambria Math"/>
                      </a:rPr>
                      <m:t>+</m:t>
                    </m:r>
                    <m:r>
                      <a:rPr lang="en-US" b="0" i="1" smtClean="0">
                        <a:latin typeface="Cambria Math"/>
                      </a:rPr>
                      <m:t>𝑅</m:t>
                    </m:r>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𝑛</m:t>
                        </m:r>
                        <m:r>
                          <a:rPr lang="en-US" b="0" i="1" smtClean="0">
                            <a:latin typeface="Cambria Math"/>
                          </a:rPr>
                          <m:t>+1</m:t>
                        </m:r>
                      </m:sub>
                    </m:sSub>
                  </m:oMath>
                </a14:m>
                <a:endParaRPr lang="en-US" dirty="0"/>
              </a:p>
              <a:p>
                <a:pPr lvl="3"/>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𝑛</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𝑛</m:t>
                        </m:r>
                      </m:sub>
                    </m:sSub>
                    <m:r>
                      <a:rPr lang="en-US" b="0" i="1" smtClean="0">
                        <a:latin typeface="Cambria Math"/>
                      </a:rPr>
                      <m:t>/</m:t>
                    </m:r>
                    <m:r>
                      <m:rPr>
                        <m:sty m:val="p"/>
                      </m:rPr>
                      <a:rPr lang="en-US" b="0" i="0" smtClean="0">
                        <a:latin typeface="Cambria Math"/>
                      </a:rPr>
                      <m:t>Δ</m:t>
                    </m:r>
                    <m:r>
                      <a:rPr lang="en-US" b="0" i="1" smtClean="0">
                        <a:latin typeface="Cambria Math"/>
                      </a:rPr>
                      <m:t>𝐸</m:t>
                    </m:r>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𝛼</m:t>
                        </m:r>
                      </m:e>
                      <m:sub>
                        <m:r>
                          <a:rPr lang="en-US" b="0" i="1" smtClean="0">
                            <a:latin typeface="Cambria Math"/>
                          </a:rPr>
                          <m:t>𝑛</m:t>
                        </m:r>
                      </m:sub>
                    </m:sSub>
                  </m:oMath>
                </a14:m>
                <a:r>
                  <a:rPr lang="en-US" dirty="0"/>
                  <a:t> is the oscillation phase upon particle incidence.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𝑛</m:t>
                        </m:r>
                      </m:sub>
                    </m:sSub>
                    <m:r>
                      <a:rPr lang="en-US" b="0" i="1" smtClean="0">
                        <a:latin typeface="Cambria Math"/>
                      </a:rPr>
                      <m:t>=</m:t>
                    </m:r>
                    <m:r>
                      <m:rPr>
                        <m:sty m:val="p"/>
                      </m:rPr>
                      <a:rPr lang="en-US" b="0" i="0" smtClean="0">
                        <a:latin typeface="Cambria Math"/>
                      </a:rPr>
                      <m:t>Δ</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𝑛</m:t>
                        </m:r>
                      </m:sub>
                    </m:sSub>
                    <m:r>
                      <a:rPr lang="en-US" b="0" i="1" smtClean="0">
                        <a:latin typeface="Cambria Math"/>
                      </a:rPr>
                      <m:t>/</m:t>
                    </m:r>
                    <m:r>
                      <a:rPr lang="en-US" b="0" i="1" smtClean="0">
                        <a:latin typeface="Cambria Math"/>
                      </a:rPr>
                      <m:t>𝛿𝜇</m:t>
                    </m:r>
                  </m:oMath>
                </a14:m>
                <a:r>
                  <a:rPr lang="en-US" dirty="0"/>
                  <a:t> is random from -1 to 1. </a:t>
                </a:r>
              </a:p>
              <a:p>
                <a:pPr lvl="3"/>
                <a14:m>
                  <m:oMath xmlns:m="http://schemas.openxmlformats.org/officeDocument/2006/math">
                    <m:r>
                      <a:rPr lang="en-US" b="0" i="1" smtClean="0">
                        <a:latin typeface="Cambria Math"/>
                      </a:rPr>
                      <m:t>𝐾</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𝐸</m:t>
                        </m:r>
                      </m:sub>
                    </m:sSub>
                    <m:d>
                      <m:dPr>
                        <m:ctrlPr>
                          <a:rPr lang="en-US" b="0" i="1" smtClean="0">
                            <a:latin typeface="Cambria Math" panose="02040503050406030204" pitchFamily="18" charset="0"/>
                          </a:rPr>
                        </m:ctrlPr>
                      </m:dPr>
                      <m:e>
                        <m:r>
                          <m:rPr>
                            <m:sty m:val="p"/>
                          </m:rPr>
                          <a:rPr lang="en-US" b="0" i="0" smtClean="0">
                            <a:latin typeface="Cambria Math"/>
                          </a:rPr>
                          <m:t>Δ</m:t>
                        </m:r>
                        <m:r>
                          <a:rPr lang="en-US" b="0" i="1" smtClean="0">
                            <a:latin typeface="Cambria Math"/>
                          </a:rPr>
                          <m:t>𝛼</m:t>
                        </m:r>
                      </m:e>
                    </m:d>
                    <m:r>
                      <a:rPr lang="en-US" b="0" i="1" smtClean="0">
                        <a:latin typeface="Cambria Math"/>
                      </a:rPr>
                      <m:t>×</m:t>
                    </m:r>
                    <m:r>
                      <m:rPr>
                        <m:sty m:val="p"/>
                      </m:rPr>
                      <a:rPr lang="en-US" b="0" i="0" smtClean="0">
                        <a:latin typeface="Cambria Math"/>
                      </a:rPr>
                      <m:t>Δ</m:t>
                    </m:r>
                    <m:r>
                      <a:rPr lang="en-US" b="0" i="1" smtClean="0">
                        <a:latin typeface="Cambria Math"/>
                      </a:rPr>
                      <m:t>𝐸</m:t>
                    </m:r>
                    <m:r>
                      <a:rPr lang="en-US" b="0" i="1" smtClean="0">
                        <a:latin typeface="Cambria Math"/>
                      </a:rPr>
                      <m:t>&lt;0.1</m:t>
                    </m:r>
                  </m:oMath>
                </a14:m>
                <a:endParaRPr lang="en-US" dirty="0"/>
              </a:p>
              <a:p>
                <a:pPr lvl="3"/>
                <a14:m>
                  <m:oMath xmlns:m="http://schemas.openxmlformats.org/officeDocument/2006/math">
                    <m:r>
                      <a:rPr lang="en-US" b="0" i="1" smtClean="0">
                        <a:latin typeface="Cambria Math"/>
                      </a:rPr>
                      <m:t>𝑅</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𝜇</m:t>
                        </m:r>
                      </m:sub>
                    </m:sSub>
                    <m:d>
                      <m:dPr>
                        <m:ctrlPr>
                          <a:rPr lang="en-US" b="0" i="1" smtClean="0">
                            <a:latin typeface="Cambria Math" panose="02040503050406030204" pitchFamily="18" charset="0"/>
                          </a:rPr>
                        </m:ctrlPr>
                      </m:dPr>
                      <m:e>
                        <m:r>
                          <m:rPr>
                            <m:sty m:val="p"/>
                          </m:rPr>
                          <a:rPr lang="en-US" b="0" i="0" smtClean="0">
                            <a:latin typeface="Cambria Math"/>
                          </a:rPr>
                          <m:t>Δ</m:t>
                        </m:r>
                        <m:r>
                          <a:rPr lang="en-US" b="0" i="1" smtClean="0">
                            <a:latin typeface="Cambria Math"/>
                          </a:rPr>
                          <m:t>𝛼</m:t>
                        </m:r>
                      </m:e>
                    </m:d>
                    <m:r>
                      <a:rPr lang="en-US" b="0" i="1" smtClean="0">
                        <a:latin typeface="Cambria Math"/>
                      </a:rPr>
                      <m:t>×</m:t>
                    </m:r>
                    <m:r>
                      <a:rPr lang="en-US" b="0" i="1" smtClean="0">
                        <a:latin typeface="Cambria Math"/>
                      </a:rPr>
                      <m:t>𝛿𝜇</m:t>
                    </m:r>
                    <m:r>
                      <a:rPr lang="en-US" b="0" i="1" smtClean="0">
                        <a:latin typeface="Cambria Math"/>
                      </a:rPr>
                      <m:t>≈0.1</m:t>
                    </m:r>
                  </m:oMath>
                </a14:m>
                <a:endParaRPr lang="en-US" dirty="0"/>
              </a:p>
              <a:p>
                <a:pPr lvl="1"/>
                <a:r>
                  <a:rPr lang="en-US" dirty="0"/>
                  <a:t>Certainly a </a:t>
                </a:r>
                <a:r>
                  <a:rPr lang="en-US" b="1" i="1" dirty="0">
                    <a:solidFill>
                      <a:srgbClr val="C00000"/>
                    </a:solidFill>
                  </a:rPr>
                  <a:t>sufficient</a:t>
                </a:r>
                <a:r>
                  <a:rPr lang="en-US" dirty="0"/>
                  <a:t> condition for decorrelation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4114800" cy="5440363"/>
              </a:xfrm>
              <a:blipFill rotWithShape="1">
                <a:blip r:embed="rId3"/>
                <a:stretch>
                  <a:fillRect l="-1630" t="-1233" r="-1333" b="-1906"/>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CFC6811F-139B-464A-A090-03CD4E9038AD}" type="slidenum">
              <a:rPr lang="en-US" smtClean="0"/>
              <a:t>10</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838199"/>
            <a:ext cx="5029200" cy="4201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4385001" y="5179782"/>
                <a:ext cx="4336397" cy="1138773"/>
              </a:xfrm>
              <a:prstGeom prst="rect">
                <a:avLst/>
              </a:prstGeom>
              <a:solidFill>
                <a:schemeClr val="bg1"/>
              </a:solidFill>
              <a:ln>
                <a:solidFill>
                  <a:schemeClr val="accent6">
                    <a:lumMod val="50000"/>
                  </a:schemeClr>
                </a:solidFill>
              </a:ln>
            </p:spPr>
            <p:txBody>
              <a:bodyPr wrap="square" rtlCol="0">
                <a:spAutoFit/>
              </a:bodyPr>
              <a:lstStyle/>
              <a:p>
                <a:pPr algn="ctr"/>
                <a:r>
                  <a:rPr lang="en-US" sz="1400" dirty="0"/>
                  <a:t>Having </a:t>
                </a:r>
                <a14:m>
                  <m:oMath xmlns:m="http://schemas.openxmlformats.org/officeDocument/2006/math">
                    <m:r>
                      <a:rPr lang="en-US" sz="1400" b="0" i="1" smtClean="0">
                        <a:latin typeface="Cambria Math"/>
                      </a:rPr>
                      <m:t>𝑅</m:t>
                    </m:r>
                    <m:r>
                      <a:rPr lang="en-US" sz="1400" b="0" i="1" smtClean="0">
                        <a:latin typeface="Cambria Math"/>
                      </a:rPr>
                      <m:t>∼</m:t>
                    </m:r>
                    <m:r>
                      <a:rPr lang="en-US" sz="1400" b="0" i="1" smtClean="0">
                        <a:latin typeface="Cambria Math"/>
                      </a:rPr>
                      <m:t>𝐾</m:t>
                    </m:r>
                  </m:oMath>
                </a14:m>
                <a:r>
                  <a:rPr lang="en-US" sz="1400" dirty="0"/>
                  <a:t> is a sufficient criterion to allow diffusion.</a:t>
                </a:r>
              </a:p>
              <a:p>
                <a:pPr algn="ctr"/>
                <a:r>
                  <a:rPr lang="en-US" dirty="0"/>
                  <a:t>That is, having </a:t>
                </a:r>
                <a:r>
                  <a:rPr lang="en-US" b="1" dirty="0">
                    <a:solidFill>
                      <a:srgbClr val="C00000"/>
                    </a:solidFill>
                  </a:rPr>
                  <a:t>the change in RF phase due to </a:t>
                </a:r>
                <a14:m>
                  <m:oMath xmlns:m="http://schemas.openxmlformats.org/officeDocument/2006/math">
                    <m:r>
                      <a:rPr lang="en-US" b="1" i="1" smtClean="0">
                        <a:solidFill>
                          <a:srgbClr val="C00000"/>
                        </a:solidFill>
                        <a:latin typeface="Cambria Math"/>
                      </a:rPr>
                      <m:t>𝝁</m:t>
                    </m:r>
                  </m:oMath>
                </a14:m>
                <a:r>
                  <a:rPr lang="en-US" b="1" dirty="0">
                    <a:solidFill>
                      <a:srgbClr val="C00000"/>
                    </a:solidFill>
                  </a:rPr>
                  <a:t> jumps similar to the change in RF phase due to </a:t>
                </a:r>
                <a14:m>
                  <m:oMath xmlns:m="http://schemas.openxmlformats.org/officeDocument/2006/math">
                    <m:r>
                      <a:rPr lang="en-US" b="1" i="1" smtClean="0">
                        <a:solidFill>
                          <a:srgbClr val="C00000"/>
                        </a:solidFill>
                        <a:latin typeface="Cambria Math"/>
                      </a:rPr>
                      <m:t>𝑬</m:t>
                    </m:r>
                  </m:oMath>
                </a14:m>
                <a:r>
                  <a:rPr lang="en-US" b="1" dirty="0">
                    <a:solidFill>
                      <a:srgbClr val="C00000"/>
                    </a:solidFill>
                  </a:rPr>
                  <a:t> jumps</a:t>
                </a:r>
                <a:r>
                  <a:rPr lang="en-US" dirty="0">
                    <a:solidFill>
                      <a:srgbClr val="C00000"/>
                    </a:solidFill>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4385001" y="5179782"/>
                <a:ext cx="4336397" cy="1138773"/>
              </a:xfrm>
              <a:prstGeom prst="rect">
                <a:avLst/>
              </a:prstGeom>
              <a:blipFill rotWithShape="1">
                <a:blip r:embed="rId5"/>
                <a:stretch>
                  <a:fillRect b="-6878"/>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71026" y="2667000"/>
                <a:ext cx="22860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𝛼</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971026" y="2667000"/>
                <a:ext cx="228600" cy="369332"/>
              </a:xfrm>
              <a:prstGeom prst="rect">
                <a:avLst/>
              </a:prstGeom>
              <a:blipFill rotWithShape="1">
                <a:blip r:embed="rId6"/>
                <a:stretch>
                  <a:fillRect r="-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59724" y="2672808"/>
                <a:ext cx="22860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𝛼</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659724" y="2672808"/>
                <a:ext cx="228600" cy="369332"/>
              </a:xfrm>
              <a:prstGeom prst="rect">
                <a:avLst/>
              </a:prstGeom>
              <a:blipFill rotWithShape="1">
                <a:blip r:embed="rId7"/>
                <a:stretch>
                  <a:fillRect r="-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239000" y="2667000"/>
                <a:ext cx="228600"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𝛼</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239000" y="2667000"/>
                <a:ext cx="228600" cy="369332"/>
              </a:xfrm>
              <a:prstGeom prst="rect">
                <a:avLst/>
              </a:prstGeom>
              <a:blipFill rotWithShape="1">
                <a:blip r:embed="rId8"/>
                <a:stretch>
                  <a:fillRect r="-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14740" y="4885491"/>
                <a:ext cx="134498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𝐾</m:t>
                      </m:r>
                      <m:r>
                        <a:rPr lang="en-US" sz="1400" b="0" i="1" smtClean="0">
                          <a:latin typeface="Cambria Math"/>
                        </a:rPr>
                        <m:t>=0.1, </m:t>
                      </m:r>
                      <m:r>
                        <a:rPr lang="en-US" sz="1400" b="0" i="1" smtClean="0">
                          <a:latin typeface="Cambria Math"/>
                        </a:rPr>
                        <m:t>𝑅</m:t>
                      </m:r>
                      <m:r>
                        <a:rPr lang="en-US" sz="1400" b="0" i="1" smtClean="0">
                          <a:latin typeface="Cambria Math"/>
                        </a:rPr>
                        <m:t>=0</m:t>
                      </m:r>
                    </m:oMath>
                  </m:oMathPara>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314740" y="4885491"/>
                <a:ext cx="1344984" cy="30777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872061" y="4880466"/>
                <a:ext cx="148123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𝐾</m:t>
                      </m:r>
                      <m:r>
                        <a:rPr lang="en-US" sz="1400" b="0" i="1" smtClean="0">
                          <a:latin typeface="Cambria Math"/>
                        </a:rPr>
                        <m:t>=0.1,</m:t>
                      </m:r>
                      <m:r>
                        <a:rPr lang="en-US" sz="1400" b="0" i="1" smtClean="0">
                          <a:latin typeface="Cambria Math"/>
                        </a:rPr>
                        <m:t>𝑅</m:t>
                      </m:r>
                      <m:r>
                        <a:rPr lang="en-US" sz="1400" b="0" i="1" smtClean="0">
                          <a:latin typeface="Cambria Math"/>
                        </a:rPr>
                        <m:t>=0.1</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72061" y="4880466"/>
                <a:ext cx="1481239" cy="307777"/>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457536" y="4872005"/>
                <a:ext cx="148123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𝐾</m:t>
                      </m:r>
                      <m:r>
                        <a:rPr lang="en-US" sz="1400" b="0" i="1" smtClean="0">
                          <a:latin typeface="Cambria Math"/>
                        </a:rPr>
                        <m:t>=0.1,</m:t>
                      </m:r>
                      <m:r>
                        <a:rPr lang="en-US" sz="1400" b="0" i="1" smtClean="0">
                          <a:latin typeface="Cambria Math"/>
                        </a:rPr>
                        <m:t>𝑅</m:t>
                      </m:r>
                      <m:r>
                        <a:rPr lang="en-US" sz="1400" b="0" i="1" smtClean="0">
                          <a:latin typeface="Cambria Math"/>
                        </a:rPr>
                        <m:t>=0.2</m:t>
                      </m:r>
                    </m:oMath>
                  </m:oMathPara>
                </a14:m>
                <a:endParaRPr lang="en-US"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457536" y="4872005"/>
                <a:ext cx="1481239" cy="307777"/>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401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Properties of the Hot Electrons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FC6811F-139B-464A-A090-03CD4E9038AD}" type="slidenum">
              <a:rPr lang="en-US" smtClean="0"/>
              <a:t>11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793" y="590551"/>
            <a:ext cx="5999463"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1142999" y="5117904"/>
                <a:ext cx="7058025" cy="755913"/>
              </a:xfrm>
              <a:prstGeom prst="rect">
                <a:avLst/>
              </a:prstGeom>
              <a:noFill/>
              <a:ln>
                <a:solidFill>
                  <a:schemeClr val="accent6">
                    <a:lumMod val="50000"/>
                  </a:schemeClr>
                </a:solidFill>
              </a:ln>
            </p:spPr>
            <p:txBody>
              <a:bodyPr wrap="square" rtlCol="0">
                <a:spAutoFit/>
              </a:bodyPr>
              <a:lstStyle/>
              <a:p>
                <a:pPr algn="ctr"/>
                <a:r>
                  <a:rPr lang="en-US" sz="1400" dirty="0"/>
                  <a:t>X-ray measurements reveal that: alongside the </a:t>
                </a:r>
                <a:r>
                  <a:rPr lang="en-US" sz="1400" b="1" dirty="0"/>
                  <a:t>warm population</a:t>
                </a:r>
                <a:r>
                  <a:rPr lang="en-US" sz="1400" dirty="0"/>
                  <a:t> is a tenuous </a:t>
                </a:r>
                <a:r>
                  <a:rPr lang="en-US" sz="1400" b="1" dirty="0"/>
                  <a:t>hot population</a:t>
                </a:r>
              </a:p>
              <a:p>
                <a:pPr algn="ctr"/>
                <a:r>
                  <a:rPr lang="en-US" sz="1400" dirty="0"/>
                  <a:t>This spectrum fits a Maxwellian distribution with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𝑛</m:t>
                        </m:r>
                      </m:e>
                      <m:sub>
                        <m:r>
                          <a:rPr lang="en-US" sz="1400" b="0" i="1" smtClean="0">
                            <a:latin typeface="Cambria Math"/>
                          </a:rPr>
                          <m:t>𝑒</m:t>
                        </m:r>
                      </m:sub>
                    </m:sSub>
                    <m:r>
                      <a:rPr lang="en-US" sz="1400" b="0" i="1" smtClean="0">
                        <a:latin typeface="Cambria Math"/>
                      </a:rPr>
                      <m:t>=5×</m:t>
                    </m:r>
                    <m:sSup>
                      <m:sSupPr>
                        <m:ctrlPr>
                          <a:rPr lang="en-US" sz="1400" b="0" i="1" smtClean="0">
                            <a:latin typeface="Cambria Math" panose="02040503050406030204" pitchFamily="18" charset="0"/>
                          </a:rPr>
                        </m:ctrlPr>
                      </m:sSupPr>
                      <m:e>
                        <m:r>
                          <a:rPr lang="en-US" sz="1400" b="0" i="1" smtClean="0">
                            <a:latin typeface="Cambria Math"/>
                          </a:rPr>
                          <m:t>10</m:t>
                        </m:r>
                      </m:e>
                      <m:sup>
                        <m:r>
                          <a:rPr lang="en-US" sz="1400" b="0" i="1" smtClean="0">
                            <a:latin typeface="Cambria Math"/>
                          </a:rPr>
                          <m:t>7</m:t>
                        </m:r>
                      </m:sup>
                    </m:sSup>
                    <m:r>
                      <a:rPr lang="en-US" sz="1400" b="0" i="1" smtClean="0">
                        <a:latin typeface="Cambria Math"/>
                      </a:rPr>
                      <m:t>/</m:t>
                    </m:r>
                    <m:sSup>
                      <m:sSupPr>
                        <m:ctrlPr>
                          <a:rPr lang="en-US" sz="1400" b="0" i="1" smtClean="0">
                            <a:latin typeface="Cambria Math" panose="02040503050406030204" pitchFamily="18" charset="0"/>
                          </a:rPr>
                        </m:ctrlPr>
                      </m:sSupPr>
                      <m:e>
                        <m:r>
                          <m:rPr>
                            <m:sty m:val="p"/>
                          </m:rPr>
                          <a:rPr lang="en-US" sz="1400" b="0" i="0" smtClean="0">
                            <a:latin typeface="Cambria Math"/>
                          </a:rPr>
                          <m:t>cm</m:t>
                        </m:r>
                      </m:e>
                      <m:sup>
                        <m:r>
                          <a:rPr lang="en-US" sz="1400" b="0" i="1" smtClean="0">
                            <a:latin typeface="Cambria Math"/>
                          </a:rPr>
                          <m:t>3</m:t>
                        </m:r>
                      </m:sup>
                    </m:sSup>
                  </m:oMath>
                </a14:m>
                <a:r>
                  <a:rPr lang="en-US" sz="1400" dirty="0"/>
                  <a:t>, </a:t>
                </a:r>
                <a14:m>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a:rPr>
                          <m:t>𝑇</m:t>
                        </m:r>
                      </m:e>
                      <m:sub>
                        <m:r>
                          <a:rPr lang="en-US" sz="1400" b="0" i="1" dirty="0" smtClean="0">
                            <a:latin typeface="Cambria Math"/>
                          </a:rPr>
                          <m:t>𝑒</m:t>
                        </m:r>
                        <m:r>
                          <a:rPr lang="en-US" sz="1400" b="0" i="1" dirty="0" smtClean="0">
                            <a:latin typeface="Cambria Math" panose="02040503050406030204" pitchFamily="18" charset="0"/>
                          </a:rPr>
                          <m:t>𝑓𝑓</m:t>
                        </m:r>
                      </m:sub>
                    </m:sSub>
                    <m:r>
                      <a:rPr lang="en-US" sz="1400" b="0" i="1" dirty="0" smtClean="0">
                        <a:latin typeface="Cambria Math"/>
                      </a:rPr>
                      <m:t>=2.5 </m:t>
                    </m:r>
                    <m:r>
                      <m:rPr>
                        <m:sty m:val="p"/>
                      </m:rPr>
                      <a:rPr lang="en-US" sz="1400" b="0" i="1" dirty="0" smtClean="0">
                        <a:latin typeface="Cambria Math"/>
                      </a:rPr>
                      <m:t>keV</m:t>
                    </m:r>
                  </m:oMath>
                </a14:m>
                <a:endParaRPr lang="en-US" sz="1400" dirty="0"/>
              </a:p>
              <a:p>
                <a:pPr algn="ctr"/>
                <a:r>
                  <a:rPr lang="en-US" sz="1400" dirty="0"/>
                  <a:t>This spectrum extends measurably beyond </a:t>
                </a:r>
                <a14:m>
                  <m:oMath xmlns:m="http://schemas.openxmlformats.org/officeDocument/2006/math">
                    <m:r>
                      <a:rPr lang="en-US" sz="1400" b="0" i="1" smtClean="0">
                        <a:latin typeface="Cambria Math"/>
                      </a:rPr>
                      <m:t>30 </m:t>
                    </m:r>
                    <m:r>
                      <m:rPr>
                        <m:sty m:val="p"/>
                      </m:rPr>
                      <a:rPr lang="en-US" sz="1400" b="0" i="1" smtClean="0">
                        <a:latin typeface="Cambria Math"/>
                      </a:rPr>
                      <m:t>keV</m:t>
                    </m:r>
                  </m:oMath>
                </a14:m>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1142999" y="5117904"/>
                <a:ext cx="7058025" cy="755913"/>
              </a:xfrm>
              <a:prstGeom prst="rect">
                <a:avLst/>
              </a:prstGeom>
              <a:blipFill>
                <a:blip r:embed="rId4"/>
                <a:stretch>
                  <a:fillRect b="-4839"/>
                </a:stretch>
              </a:blipFill>
              <a:ln>
                <a:solidFill>
                  <a:schemeClr val="accent6">
                    <a:lumMod val="50000"/>
                  </a:schemeClr>
                </a:solidFill>
              </a:ln>
            </p:spPr>
            <p:txBody>
              <a:bodyPr/>
              <a:lstStyle/>
              <a:p>
                <a:r>
                  <a:rPr lang="en-US">
                    <a:noFill/>
                  </a:rPr>
                  <a:t> </a:t>
                </a:r>
              </a:p>
            </p:txBody>
          </p:sp>
        </mc:Fallback>
      </mc:AlternateContent>
      <p:sp>
        <p:nvSpPr>
          <p:cNvPr id="5" name="TextBox 4"/>
          <p:cNvSpPr txBox="1"/>
          <p:nvPr/>
        </p:nvSpPr>
        <p:spPr>
          <a:xfrm>
            <a:off x="2370076" y="558286"/>
            <a:ext cx="280846" cy="307777"/>
          </a:xfrm>
          <a:prstGeom prst="rect">
            <a:avLst/>
          </a:prstGeom>
          <a:noFill/>
        </p:spPr>
        <p:txBody>
          <a:bodyPr wrap="none" rtlCol="0">
            <a:spAutoFit/>
          </a:bodyPr>
          <a:lstStyle/>
          <a:p>
            <a:r>
              <a:rPr lang="en-US" sz="1400" dirty="0"/>
              <a:t>C</a:t>
            </a:r>
          </a:p>
        </p:txBody>
      </p:sp>
      <p:sp>
        <p:nvSpPr>
          <p:cNvPr id="8" name="TextBox 7"/>
          <p:cNvSpPr txBox="1"/>
          <p:nvPr/>
        </p:nvSpPr>
        <p:spPr>
          <a:xfrm>
            <a:off x="2447599" y="795758"/>
            <a:ext cx="300082" cy="307777"/>
          </a:xfrm>
          <a:prstGeom prst="rect">
            <a:avLst/>
          </a:prstGeom>
          <a:noFill/>
        </p:spPr>
        <p:txBody>
          <a:bodyPr wrap="none" rtlCol="0">
            <a:spAutoFit/>
          </a:bodyPr>
          <a:lstStyle/>
          <a:p>
            <a:r>
              <a:rPr lang="en-US" sz="1400" dirty="0"/>
              <a:t>N</a:t>
            </a:r>
          </a:p>
        </p:txBody>
      </p:sp>
      <p:sp>
        <p:nvSpPr>
          <p:cNvPr id="9" name="TextBox 8"/>
          <p:cNvSpPr txBox="1"/>
          <p:nvPr/>
        </p:nvSpPr>
        <p:spPr>
          <a:xfrm>
            <a:off x="3335934" y="1676400"/>
            <a:ext cx="351378" cy="307777"/>
          </a:xfrm>
          <a:prstGeom prst="rect">
            <a:avLst/>
          </a:prstGeom>
          <a:noFill/>
        </p:spPr>
        <p:txBody>
          <a:bodyPr wrap="none" rtlCol="0">
            <a:spAutoFit/>
          </a:bodyPr>
          <a:lstStyle/>
          <a:p>
            <a:r>
              <a:rPr lang="en-US" sz="1400" dirty="0" err="1"/>
              <a:t>Ar</a:t>
            </a:r>
            <a:endParaRPr lang="en-US" sz="1400" dirty="0"/>
          </a:p>
        </p:txBody>
      </p:sp>
      <p:sp>
        <p:nvSpPr>
          <p:cNvPr id="10" name="TextBox 9"/>
          <p:cNvSpPr txBox="1"/>
          <p:nvPr/>
        </p:nvSpPr>
        <p:spPr>
          <a:xfrm>
            <a:off x="4421865" y="2497440"/>
            <a:ext cx="353558" cy="307777"/>
          </a:xfrm>
          <a:prstGeom prst="rect">
            <a:avLst/>
          </a:prstGeom>
          <a:noFill/>
        </p:spPr>
        <p:txBody>
          <a:bodyPr wrap="none" rtlCol="0">
            <a:spAutoFit/>
          </a:bodyPr>
          <a:lstStyle/>
          <a:p>
            <a:r>
              <a:rPr lang="en-US" sz="1400" dirty="0"/>
              <a:t>Fe</a:t>
            </a:r>
          </a:p>
        </p:txBody>
      </p:sp>
      <p:sp>
        <p:nvSpPr>
          <p:cNvPr id="11" name="TextBox 10"/>
          <p:cNvSpPr txBox="1"/>
          <p:nvPr/>
        </p:nvSpPr>
        <p:spPr>
          <a:xfrm>
            <a:off x="4070583" y="2493005"/>
            <a:ext cx="343364" cy="307777"/>
          </a:xfrm>
          <a:prstGeom prst="rect">
            <a:avLst/>
          </a:prstGeom>
          <a:noFill/>
        </p:spPr>
        <p:txBody>
          <a:bodyPr wrap="none" rtlCol="0">
            <a:spAutoFit/>
          </a:bodyPr>
          <a:lstStyle/>
          <a:p>
            <a:r>
              <a:rPr lang="en-US" sz="1400" dirty="0"/>
              <a:t>Cr</a:t>
            </a:r>
          </a:p>
        </p:txBody>
      </p:sp>
      <p:sp>
        <p:nvSpPr>
          <p:cNvPr id="13" name="TextBox 12"/>
          <p:cNvSpPr txBox="1"/>
          <p:nvPr/>
        </p:nvSpPr>
        <p:spPr>
          <a:xfrm>
            <a:off x="2786336" y="3761065"/>
            <a:ext cx="1099196" cy="523220"/>
          </a:xfrm>
          <a:prstGeom prst="rect">
            <a:avLst/>
          </a:prstGeom>
          <a:noFill/>
          <a:ln>
            <a:solidFill>
              <a:schemeClr val="accent6">
                <a:lumMod val="50000"/>
              </a:schemeClr>
            </a:solidFill>
          </a:ln>
        </p:spPr>
        <p:txBody>
          <a:bodyPr wrap="square" rtlCol="0">
            <a:spAutoFit/>
          </a:bodyPr>
          <a:lstStyle/>
          <a:p>
            <a:pPr algn="ctr"/>
            <a:r>
              <a:rPr lang="en-US" sz="1400" dirty="0"/>
              <a:t>Warm population</a:t>
            </a:r>
          </a:p>
        </p:txBody>
      </p:sp>
      <p:sp>
        <p:nvSpPr>
          <p:cNvPr id="14" name="TextBox 13"/>
          <p:cNvSpPr txBox="1"/>
          <p:nvPr/>
        </p:nvSpPr>
        <p:spPr>
          <a:xfrm>
            <a:off x="4617694" y="3733145"/>
            <a:ext cx="1099196" cy="523220"/>
          </a:xfrm>
          <a:prstGeom prst="rect">
            <a:avLst/>
          </a:prstGeom>
          <a:noFill/>
          <a:ln>
            <a:solidFill>
              <a:schemeClr val="accent6">
                <a:lumMod val="50000"/>
              </a:schemeClr>
            </a:solidFill>
          </a:ln>
        </p:spPr>
        <p:txBody>
          <a:bodyPr wrap="square" rtlCol="0">
            <a:spAutoFit/>
          </a:bodyPr>
          <a:lstStyle/>
          <a:p>
            <a:pPr algn="ctr"/>
            <a:r>
              <a:rPr lang="en-US" sz="1400" dirty="0"/>
              <a:t>Hot population</a:t>
            </a:r>
          </a:p>
        </p:txBody>
      </p:sp>
      <p:cxnSp>
        <p:nvCxnSpPr>
          <p:cNvPr id="15" name="Straight Arrow Connector 14"/>
          <p:cNvCxnSpPr/>
          <p:nvPr/>
        </p:nvCxnSpPr>
        <p:spPr>
          <a:xfrm>
            <a:off x="7391400" y="4284285"/>
            <a:ext cx="1143000" cy="4401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01025" y="4766073"/>
            <a:ext cx="914400" cy="307777"/>
          </a:xfrm>
          <a:prstGeom prst="rect">
            <a:avLst/>
          </a:prstGeom>
          <a:noFill/>
          <a:ln>
            <a:solidFill>
              <a:schemeClr val="accent6">
                <a:lumMod val="50000"/>
              </a:schemeClr>
            </a:solidFill>
          </a:ln>
        </p:spPr>
        <p:txBody>
          <a:bodyPr wrap="square" rtlCol="0">
            <a:spAutoFit/>
          </a:bodyPr>
          <a:lstStyle/>
          <a:p>
            <a:pPr algn="ctr"/>
            <a:r>
              <a:rPr lang="en-US" sz="1400" dirty="0"/>
              <a:t>30+ keV</a:t>
            </a:r>
          </a:p>
        </p:txBody>
      </p:sp>
    </p:spTree>
    <p:extLst>
      <p:ext uri="{BB962C8B-B14F-4D97-AF65-F5344CB8AC3E}">
        <p14:creationId xmlns:p14="http://schemas.microsoft.com/office/powerpoint/2010/main" val="50804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on particle heating via electrostatic waves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Decorrelation allows</a:t>
                </a:r>
                <a:r>
                  <a:rPr lang="en-US" i="1" dirty="0"/>
                  <a:t> </a:t>
                </a:r>
                <a:r>
                  <a:rPr lang="en-US" b="1" dirty="0"/>
                  <a:t>diffusion </a:t>
                </a:r>
                <a:r>
                  <a:rPr lang="en-US" dirty="0"/>
                  <a:t>in EEDF</a:t>
                </a:r>
                <a:endParaRPr lang="en-US" b="1"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m:t>
                        </m:r>
                      </m:e>
                      <m:sub>
                        <m:r>
                          <a:rPr lang="en-US" i="1">
                            <a:latin typeface="Cambria Math"/>
                          </a:rPr>
                          <m:t>𝑡</m:t>
                        </m:r>
                      </m:sub>
                    </m:sSub>
                    <m:r>
                      <a:rPr lang="en-US" i="1">
                        <a:latin typeface="Cambria Math"/>
                      </a:rPr>
                      <m:t>𝑓</m:t>
                    </m:r>
                    <m:r>
                      <a:rPr lang="en-US" i="1">
                        <a:latin typeface="Cambria Math"/>
                      </a:rPr>
                      <m:t>=</m:t>
                    </m:r>
                    <m:sSub>
                      <m:sSubPr>
                        <m:ctrlPr>
                          <a:rPr lang="en-US" i="1">
                            <a:latin typeface="Cambria Math" panose="02040503050406030204" pitchFamily="18" charset="0"/>
                          </a:rPr>
                        </m:ctrlPr>
                      </m:sSubPr>
                      <m:e>
                        <m:r>
                          <a:rPr lang="en-US" i="1">
                            <a:latin typeface="Cambria Math"/>
                          </a:rPr>
                          <m:t>𝜕</m:t>
                        </m:r>
                      </m:e>
                      <m:sub>
                        <m:r>
                          <a:rPr lang="en-US" i="1">
                            <a:latin typeface="Cambria Math"/>
                          </a:rPr>
                          <m:t>𝐸</m:t>
                        </m:r>
                      </m:sub>
                    </m:sSub>
                    <m:sSub>
                      <m:sSubPr>
                        <m:ctrlPr>
                          <a:rPr lang="en-US" i="1">
                            <a:latin typeface="Cambria Math" panose="02040503050406030204" pitchFamily="18" charset="0"/>
                          </a:rPr>
                        </m:ctrlPr>
                      </m:sSubPr>
                      <m:e>
                        <m:r>
                          <a:rPr lang="en-US" i="1">
                            <a:latin typeface="Cambria Math"/>
                          </a:rPr>
                          <m:t>𝐷</m:t>
                        </m:r>
                      </m:e>
                      <m:sub>
                        <m:r>
                          <a:rPr lang="en-US" i="1">
                            <a:latin typeface="Cambria Math"/>
                          </a:rPr>
                          <m:t>𝐸</m:t>
                        </m:r>
                      </m:sub>
                    </m:sSub>
                    <m:sSub>
                      <m:sSubPr>
                        <m:ctrlPr>
                          <a:rPr lang="en-US" i="1">
                            <a:latin typeface="Cambria Math" panose="02040503050406030204" pitchFamily="18" charset="0"/>
                          </a:rPr>
                        </m:ctrlPr>
                      </m:sSubPr>
                      <m:e>
                        <m:r>
                          <a:rPr lang="en-US" i="1">
                            <a:latin typeface="Cambria Math"/>
                          </a:rPr>
                          <m:t>𝜕</m:t>
                        </m:r>
                      </m:e>
                      <m:sub>
                        <m:r>
                          <a:rPr lang="en-US" i="1">
                            <a:latin typeface="Cambria Math"/>
                          </a:rPr>
                          <m:t>𝐸</m:t>
                        </m:r>
                      </m:sub>
                    </m:sSub>
                    <m:r>
                      <a:rPr lang="en-US" i="1">
                        <a:latin typeface="Cambria Math"/>
                      </a:rPr>
                      <m:t>𝑓</m:t>
                    </m:r>
                    <m:r>
                      <a:rPr lang="en-US" i="1">
                        <a:latin typeface="Cambria Math"/>
                      </a:rPr>
                      <m:t>−</m:t>
                    </m:r>
                    <m:r>
                      <a:rPr lang="en-US" i="1">
                        <a:latin typeface="Cambria Math"/>
                      </a:rPr>
                      <m:t>𝑓</m:t>
                    </m:r>
                    <m:r>
                      <a:rPr lang="en-US" i="1">
                        <a:latin typeface="Cambria Math"/>
                      </a:rPr>
                      <m:t>/</m:t>
                    </m:r>
                    <m:r>
                      <a:rPr lang="en-US" i="1">
                        <a:latin typeface="Cambria Math"/>
                      </a:rPr>
                      <m:t>𝜏</m:t>
                    </m:r>
                  </m:oMath>
                </a14:m>
                <a:endParaRPr lang="en-US" dirty="0"/>
              </a:p>
              <a:p>
                <a:pPr lvl="1"/>
                <a:r>
                  <a:rPr lang="en-US" dirty="0"/>
                  <a:t>Green’s function for solution: </a:t>
                </a:r>
                <a14:m>
                  <m:oMath xmlns:m="http://schemas.openxmlformats.org/officeDocument/2006/math">
                    <m:r>
                      <a:rPr lang="en-US" i="1">
                        <a:latin typeface="Cambria Math"/>
                      </a:rPr>
                      <m:t>𝑓</m:t>
                    </m:r>
                    <m:r>
                      <a:rPr lang="en-US" i="1">
                        <a:latin typeface="Cambria Math"/>
                      </a:rPr>
                      <m:t>∝</m:t>
                    </m:r>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a:rPr>
                          <m:t>𝐸</m:t>
                        </m:r>
                        <m:r>
                          <a:rPr lang="en-US" i="1">
                            <a:latin typeface="Cambria Math"/>
                          </a:rPr>
                          <m:t>/</m:t>
                        </m:r>
                        <m:sSub>
                          <m:sSubPr>
                            <m:ctrlPr>
                              <a:rPr lang="en-US" i="1">
                                <a:latin typeface="Cambria Math" panose="02040503050406030204" pitchFamily="18" charset="0"/>
                              </a:rPr>
                            </m:ctrlPr>
                          </m:sSubPr>
                          <m:e>
                            <m:r>
                              <a:rPr lang="en-US" i="1">
                                <a:latin typeface="Cambria Math"/>
                              </a:rPr>
                              <m:t>𝑇</m:t>
                            </m:r>
                          </m:e>
                          <m:sub>
                            <m:r>
                              <a:rPr lang="en-US" i="1">
                                <a:latin typeface="Cambria Math"/>
                              </a:rPr>
                              <m:t>𝑒𝑓𝑓</m:t>
                            </m:r>
                          </m:sub>
                        </m:sSub>
                      </m:sup>
                    </m:sSup>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𝑇</m:t>
                        </m:r>
                      </m:e>
                      <m:sub>
                        <m:r>
                          <a:rPr lang="en-US" i="1" dirty="0">
                            <a:latin typeface="Cambria Math"/>
                          </a:rPr>
                          <m:t>𝑒𝑓𝑓</m:t>
                        </m:r>
                      </m:sub>
                    </m:sSub>
                    <m:r>
                      <a:rPr lang="en-US" i="1" dirty="0">
                        <a:latin typeface="Cambria Math"/>
                      </a:rPr>
                      <m:t>=</m:t>
                    </m:r>
                    <m:r>
                      <m:rPr>
                        <m:sty m:val="p"/>
                      </m:rPr>
                      <a:rPr lang="en-US" dirty="0">
                        <a:latin typeface="Cambria Math"/>
                      </a:rPr>
                      <m:t>Δ</m:t>
                    </m:r>
                    <m:r>
                      <a:rPr lang="en-US" i="1" dirty="0">
                        <a:latin typeface="Cambria Math"/>
                      </a:rPr>
                      <m:t>𝐸</m:t>
                    </m:r>
                    <m:rad>
                      <m:radPr>
                        <m:degHide m:val="on"/>
                        <m:ctrlPr>
                          <a:rPr lang="en-US" i="1" dirty="0">
                            <a:latin typeface="Cambria Math" panose="02040503050406030204" pitchFamily="18" charset="0"/>
                          </a:rPr>
                        </m:ctrlPr>
                      </m:radPr>
                      <m:deg/>
                      <m:e>
                        <m:f>
                          <m:fPr>
                            <m:ctrlPr>
                              <a:rPr lang="en-US" i="1" dirty="0">
                                <a:latin typeface="Cambria Math" panose="02040503050406030204" pitchFamily="18" charset="0"/>
                              </a:rPr>
                            </m:ctrlPr>
                          </m:fPr>
                          <m:num>
                            <m:r>
                              <a:rPr lang="en-US" i="1" dirty="0">
                                <a:latin typeface="Cambria Math"/>
                              </a:rPr>
                              <m:t>𝜏</m:t>
                            </m:r>
                          </m:num>
                          <m:den>
                            <m:sSub>
                              <m:sSubPr>
                                <m:ctrlPr>
                                  <a:rPr lang="en-US" i="1" dirty="0">
                                    <a:latin typeface="Cambria Math" panose="02040503050406030204" pitchFamily="18" charset="0"/>
                                  </a:rPr>
                                </m:ctrlPr>
                              </m:sSubPr>
                              <m:e>
                                <m:r>
                                  <a:rPr lang="en-US" i="1" dirty="0">
                                    <a:latin typeface="Cambria Math"/>
                                  </a:rPr>
                                  <m:t>𝑡</m:t>
                                </m:r>
                              </m:e>
                              <m:sub>
                                <m:r>
                                  <a:rPr lang="en-US" i="1" dirty="0">
                                    <a:latin typeface="Cambria Math"/>
                                  </a:rPr>
                                  <m:t>𝑡</m:t>
                                </m:r>
                              </m:sub>
                            </m:sSub>
                          </m:den>
                        </m:f>
                      </m:e>
                    </m:rad>
                  </m:oMath>
                </a14:m>
                <a:endParaRPr lang="en-US" dirty="0"/>
              </a:p>
              <a:p>
                <a14:m>
                  <m:oMath xmlns:m="http://schemas.openxmlformats.org/officeDocument/2006/math">
                    <m:r>
                      <a:rPr lang="en-US" b="0" i="1" smtClean="0">
                        <a:latin typeface="Cambria Math"/>
                      </a:rPr>
                      <m:t>𝑓</m:t>
                    </m:r>
                  </m:oMath>
                </a14:m>
                <a:r>
                  <a:rPr lang="en-US" dirty="0"/>
                  <a:t> EEDF</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𝐷</m:t>
                        </m:r>
                      </m:e>
                      <m:sub>
                        <m:r>
                          <a:rPr lang="en-US" b="0" i="1" smtClean="0">
                            <a:latin typeface="Cambria Math"/>
                          </a:rPr>
                          <m:t>𝐸</m:t>
                        </m:r>
                      </m:sub>
                    </m:sSub>
                  </m:oMath>
                </a14:m>
                <a:r>
                  <a:rPr lang="en-US" dirty="0"/>
                  <a:t> energy diffusivity</a:t>
                </a:r>
              </a:p>
              <a:p>
                <a14:m>
                  <m:oMath xmlns:m="http://schemas.openxmlformats.org/officeDocument/2006/math">
                    <m:r>
                      <a:rPr lang="en-US" b="0" i="1" smtClean="0">
                        <a:latin typeface="Cambria Math"/>
                      </a:rPr>
                      <m:t>𝜏</m:t>
                    </m:r>
                  </m:oMath>
                </a14:m>
                <a:r>
                  <a:rPr lang="en-US" dirty="0"/>
                  <a:t> loss time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𝑡</m:t>
                        </m:r>
                      </m:sub>
                    </m:sSub>
                  </m:oMath>
                </a14:m>
                <a:r>
                  <a:rPr lang="en-US" dirty="0"/>
                  <a:t> transit time</a:t>
                </a:r>
              </a:p>
              <a:p>
                <a14:m>
                  <m:oMath xmlns:m="http://schemas.openxmlformats.org/officeDocument/2006/math">
                    <m:r>
                      <m:rPr>
                        <m:sty m:val="p"/>
                      </m:rPr>
                      <a:rPr lang="en-US" b="0" i="0" smtClean="0">
                        <a:latin typeface="Cambria Math"/>
                      </a:rPr>
                      <m:t>Δ</m:t>
                    </m:r>
                    <m:r>
                      <a:rPr lang="en-US" b="0" i="1" smtClean="0">
                        <a:latin typeface="Cambria Math"/>
                      </a:rPr>
                      <m:t>𝐸</m:t>
                    </m:r>
                  </m:oMath>
                </a14:m>
                <a:r>
                  <a:rPr lang="en-US" dirty="0"/>
                  <a:t> energy increment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67" t="-89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CFC6811F-139B-464A-A090-03CD4E9038AD}" type="slidenum">
              <a:rPr lang="en-US" smtClean="0"/>
              <a:t>12</a:t>
            </a:fld>
            <a:endParaRPr lang="en-US"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9320" y="2286000"/>
            <a:ext cx="3882571" cy="316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3100315" y="5478916"/>
                <a:ext cx="4820615" cy="523220"/>
              </a:xfrm>
              <a:prstGeom prst="rect">
                <a:avLst/>
              </a:prstGeom>
              <a:noFill/>
              <a:ln>
                <a:solidFill>
                  <a:schemeClr val="accent6">
                    <a:lumMod val="50000"/>
                  </a:schemeClr>
                </a:solidFill>
              </a:ln>
            </p:spPr>
            <p:txBody>
              <a:bodyPr wrap="none" rtlCol="0">
                <a:spAutoFit/>
              </a:bodyPr>
              <a:lstStyle/>
              <a:p>
                <a:pPr algn="ctr"/>
                <a:r>
                  <a:rPr lang="en-US" sz="1400" dirty="0"/>
                  <a:t>Particles injected at </a:t>
                </a: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a:rPr>
                          <m:t>𝐸</m:t>
                        </m:r>
                      </m:e>
                      <m:sup>
                        <m:r>
                          <a:rPr lang="en-US" sz="1400" b="0" i="1" smtClean="0">
                            <a:latin typeface="Cambria Math"/>
                          </a:rPr>
                          <m:t>′</m:t>
                        </m:r>
                      </m:sup>
                    </m:sSup>
                  </m:oMath>
                </a14:m>
                <a:r>
                  <a:rPr lang="en-US" sz="1400" dirty="0"/>
                  <a:t> are shaped into an exponential function </a:t>
                </a:r>
              </a:p>
              <a:p>
                <a:pPr algn="ctr"/>
                <a:r>
                  <a:rPr lang="en-US" sz="1400" dirty="0"/>
                  <a:t>of energy by the action of energy diffusion and loss</a:t>
                </a:r>
              </a:p>
            </p:txBody>
          </p:sp>
        </mc:Choice>
        <mc:Fallback xmlns="">
          <p:sp>
            <p:nvSpPr>
              <p:cNvPr id="6" name="TextBox 5"/>
              <p:cNvSpPr txBox="1">
                <a:spLocks noRot="1" noChangeAspect="1" noMove="1" noResize="1" noEditPoints="1" noAdjustHandles="1" noChangeArrowheads="1" noChangeShapeType="1" noTextEdit="1"/>
              </p:cNvSpPr>
              <p:nvPr/>
            </p:nvSpPr>
            <p:spPr>
              <a:xfrm>
                <a:off x="3100315" y="5478916"/>
                <a:ext cx="4820615" cy="523220"/>
              </a:xfrm>
              <a:prstGeom prst="rect">
                <a:avLst/>
              </a:prstGeom>
              <a:blipFill rotWithShape="1">
                <a:blip r:embed="rId5"/>
                <a:stretch>
                  <a:fillRect b="-9091"/>
                </a:stretch>
              </a:blipFill>
              <a:ln>
                <a:solidFill>
                  <a:schemeClr val="accent6">
                    <a:lumMod val="50000"/>
                  </a:schemeClr>
                </a:solidFill>
              </a:ln>
            </p:spPr>
            <p:txBody>
              <a:bodyPr/>
              <a:lstStyle/>
              <a:p>
                <a:r>
                  <a:rPr lang="en-US">
                    <a:noFill/>
                  </a:rPr>
                  <a:t> </a:t>
                </a:r>
              </a:p>
            </p:txBody>
          </p:sp>
        </mc:Fallback>
      </mc:AlternateContent>
      <p:sp>
        <p:nvSpPr>
          <p:cNvPr id="8" name="TextBox 7"/>
          <p:cNvSpPr txBox="1"/>
          <p:nvPr/>
        </p:nvSpPr>
        <p:spPr>
          <a:xfrm>
            <a:off x="7451891" y="3685423"/>
            <a:ext cx="1448923" cy="369332"/>
          </a:xfrm>
          <a:prstGeom prst="rect">
            <a:avLst/>
          </a:prstGeom>
          <a:noFill/>
          <a:ln w="25400">
            <a:solidFill>
              <a:schemeClr val="accent6">
                <a:lumMod val="75000"/>
              </a:schemeClr>
            </a:solidFill>
          </a:ln>
        </p:spPr>
        <p:txBody>
          <a:bodyPr wrap="none" rtlCol="0">
            <a:spAutoFit/>
          </a:bodyPr>
          <a:lstStyle/>
          <a:p>
            <a:pPr algn="ctr"/>
            <a:r>
              <a:rPr lang="en-US" dirty="0"/>
              <a:t>Hot electrons</a:t>
            </a:r>
          </a:p>
        </p:txBody>
      </p:sp>
      <p:sp>
        <p:nvSpPr>
          <p:cNvPr id="9" name="TextBox 8"/>
          <p:cNvSpPr txBox="1"/>
          <p:nvPr/>
        </p:nvSpPr>
        <p:spPr>
          <a:xfrm>
            <a:off x="1816720" y="4648200"/>
            <a:ext cx="1678153" cy="369332"/>
          </a:xfrm>
          <a:prstGeom prst="rect">
            <a:avLst/>
          </a:prstGeom>
          <a:noFill/>
          <a:ln w="25400">
            <a:solidFill>
              <a:schemeClr val="accent6">
                <a:lumMod val="75000"/>
              </a:schemeClr>
            </a:solidFill>
          </a:ln>
        </p:spPr>
        <p:txBody>
          <a:bodyPr wrap="none" rtlCol="0">
            <a:spAutoFit/>
          </a:bodyPr>
          <a:lstStyle/>
          <a:p>
            <a:pPr algn="ctr"/>
            <a:r>
              <a:rPr lang="en-US" dirty="0"/>
              <a:t>Warm electrons</a:t>
            </a:r>
          </a:p>
        </p:txBody>
      </p:sp>
      <p:sp>
        <p:nvSpPr>
          <p:cNvPr id="10" name="TextBox 9"/>
          <p:cNvSpPr txBox="1"/>
          <p:nvPr/>
        </p:nvSpPr>
        <p:spPr>
          <a:xfrm>
            <a:off x="5562600" y="762000"/>
            <a:ext cx="1335622" cy="646331"/>
          </a:xfrm>
          <a:prstGeom prst="rect">
            <a:avLst/>
          </a:prstGeom>
          <a:noFill/>
          <a:ln w="25400">
            <a:solidFill>
              <a:schemeClr val="accent6">
                <a:lumMod val="75000"/>
              </a:schemeClr>
            </a:solidFill>
          </a:ln>
        </p:spPr>
        <p:txBody>
          <a:bodyPr wrap="none" rtlCol="0">
            <a:spAutoFit/>
          </a:bodyPr>
          <a:lstStyle/>
          <a:p>
            <a:pPr algn="ctr"/>
            <a:r>
              <a:rPr lang="en-US" dirty="0"/>
              <a:t>Electrostatic</a:t>
            </a:r>
          </a:p>
          <a:p>
            <a:pPr algn="ctr"/>
            <a:r>
              <a:rPr lang="en-US" dirty="0"/>
              <a:t>Fluctuation</a:t>
            </a:r>
          </a:p>
        </p:txBody>
      </p:sp>
      <p:sp>
        <p:nvSpPr>
          <p:cNvPr id="11" name="TextBox 10"/>
          <p:cNvSpPr txBox="1"/>
          <p:nvPr/>
        </p:nvSpPr>
        <p:spPr>
          <a:xfrm>
            <a:off x="292273" y="2590800"/>
            <a:ext cx="2077172" cy="369332"/>
          </a:xfrm>
          <a:prstGeom prst="rect">
            <a:avLst/>
          </a:prstGeom>
          <a:solidFill>
            <a:schemeClr val="bg1"/>
          </a:solidFill>
          <a:ln w="25400">
            <a:solidFill>
              <a:schemeClr val="accent6">
                <a:lumMod val="75000"/>
              </a:schemeClr>
            </a:solidFill>
          </a:ln>
        </p:spPr>
        <p:txBody>
          <a:bodyPr wrap="none" rtlCol="0">
            <a:spAutoFit/>
          </a:bodyPr>
          <a:lstStyle/>
          <a:p>
            <a:pPr algn="ctr"/>
            <a:r>
              <a:rPr lang="en-US" dirty="0"/>
              <a:t>Phase Decorrelation</a:t>
            </a:r>
          </a:p>
        </p:txBody>
      </p:sp>
      <p:sp>
        <p:nvSpPr>
          <p:cNvPr id="12" name="TextBox 11"/>
          <p:cNvSpPr txBox="1"/>
          <p:nvPr/>
        </p:nvSpPr>
        <p:spPr>
          <a:xfrm>
            <a:off x="7543800" y="1790015"/>
            <a:ext cx="1407501" cy="369332"/>
          </a:xfrm>
          <a:prstGeom prst="rect">
            <a:avLst/>
          </a:prstGeom>
          <a:noFill/>
          <a:ln w="25400">
            <a:solidFill>
              <a:schemeClr val="accent6">
                <a:lumMod val="75000"/>
              </a:schemeClr>
            </a:solidFill>
          </a:ln>
        </p:spPr>
        <p:txBody>
          <a:bodyPr wrap="none" rtlCol="0">
            <a:spAutoFit/>
          </a:bodyPr>
          <a:lstStyle/>
          <a:p>
            <a:pPr algn="ctr"/>
            <a:r>
              <a:rPr lang="en-US" dirty="0"/>
              <a:t>Confinement</a:t>
            </a:r>
          </a:p>
        </p:txBody>
      </p:sp>
      <p:cxnSp>
        <p:nvCxnSpPr>
          <p:cNvPr id="13" name="Straight Arrow Connector 12"/>
          <p:cNvCxnSpPr>
            <a:stCxn id="11" idx="0"/>
          </p:cNvCxnSpPr>
          <p:nvPr/>
        </p:nvCxnSpPr>
        <p:spPr>
          <a:xfrm flipV="1">
            <a:off x="1330859" y="1408331"/>
            <a:ext cx="575017" cy="1182469"/>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p:cNvCxnSpPr>
          <p:nvPr/>
        </p:nvCxnSpPr>
        <p:spPr>
          <a:xfrm>
            <a:off x="6230411" y="1408331"/>
            <a:ext cx="94189" cy="344269"/>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1"/>
          </p:cNvCxnSpPr>
          <p:nvPr/>
        </p:nvCxnSpPr>
        <p:spPr>
          <a:xfrm flipH="1" flipV="1">
            <a:off x="6898222" y="1790015"/>
            <a:ext cx="645578" cy="184666"/>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p:cNvCxnSpPr>
          <p:nvPr/>
        </p:nvCxnSpPr>
        <p:spPr>
          <a:xfrm flipV="1">
            <a:off x="2655797" y="4136578"/>
            <a:ext cx="2132723" cy="511622"/>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p:cNvCxnSpPr>
          <p:nvPr/>
        </p:nvCxnSpPr>
        <p:spPr>
          <a:xfrm flipH="1">
            <a:off x="5984806" y="3870089"/>
            <a:ext cx="1467085" cy="625711"/>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33244" y="5017532"/>
            <a:ext cx="845103" cy="369332"/>
          </a:xfrm>
          <a:prstGeom prst="rect">
            <a:avLst/>
          </a:prstGeom>
          <a:solidFill>
            <a:schemeClr val="accent6">
              <a:lumMod val="40000"/>
              <a:lumOff val="60000"/>
            </a:schemeClr>
          </a:solidFill>
          <a:ln w="38100">
            <a:solidFill>
              <a:schemeClr val="accent6">
                <a:lumMod val="75000"/>
              </a:schemeClr>
            </a:solidFill>
          </a:ln>
        </p:spPr>
        <p:txBody>
          <a:bodyPr wrap="none" rtlCol="0">
            <a:spAutoFit/>
          </a:bodyPr>
          <a:lstStyle/>
          <a:p>
            <a:pPr algn="ctr"/>
            <a:r>
              <a:rPr lang="en-US" b="1" dirty="0"/>
              <a:t>~ 30 W</a:t>
            </a:r>
          </a:p>
        </p:txBody>
      </p:sp>
      <p:sp>
        <p:nvSpPr>
          <p:cNvPr id="26" name="TextBox 25"/>
          <p:cNvSpPr txBox="1"/>
          <p:nvPr/>
        </p:nvSpPr>
        <p:spPr>
          <a:xfrm>
            <a:off x="7908967" y="4054755"/>
            <a:ext cx="728084" cy="369332"/>
          </a:xfrm>
          <a:prstGeom prst="rect">
            <a:avLst/>
          </a:prstGeom>
          <a:solidFill>
            <a:schemeClr val="accent6">
              <a:lumMod val="40000"/>
              <a:lumOff val="60000"/>
            </a:schemeClr>
          </a:solidFill>
          <a:ln w="38100">
            <a:solidFill>
              <a:schemeClr val="accent6">
                <a:lumMod val="75000"/>
              </a:schemeClr>
            </a:solidFill>
          </a:ln>
        </p:spPr>
        <p:txBody>
          <a:bodyPr wrap="none" rtlCol="0">
            <a:spAutoFit/>
          </a:bodyPr>
          <a:lstStyle/>
          <a:p>
            <a:pPr algn="ctr"/>
            <a:r>
              <a:rPr lang="en-US" b="1" dirty="0"/>
              <a:t>~ 3 W</a:t>
            </a:r>
          </a:p>
        </p:txBody>
      </p:sp>
    </p:spTree>
    <p:extLst>
      <p:ext uri="{BB962C8B-B14F-4D97-AF65-F5344CB8AC3E}">
        <p14:creationId xmlns:p14="http://schemas.microsoft.com/office/powerpoint/2010/main" val="28840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231" y="3505200"/>
            <a:ext cx="2699987" cy="25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Detector Calibration Via Gas-target Bremsstrahlung</a:t>
            </a:r>
          </a:p>
        </p:txBody>
      </p:sp>
      <p:sp>
        <p:nvSpPr>
          <p:cNvPr id="3" name="Content Placeholder 2"/>
          <p:cNvSpPr>
            <a:spLocks noGrp="1"/>
          </p:cNvSpPr>
          <p:nvPr>
            <p:ph idx="1"/>
          </p:nvPr>
        </p:nvSpPr>
        <p:spPr>
          <a:xfrm>
            <a:off x="0" y="685800"/>
            <a:ext cx="4343400" cy="5440363"/>
          </a:xfrm>
        </p:spPr>
        <p:txBody>
          <a:bodyPr>
            <a:normAutofit/>
          </a:bodyPr>
          <a:lstStyle/>
          <a:p>
            <a:r>
              <a:rPr lang="en-US" dirty="0"/>
              <a:t>Aside: x-ray measurement (Swanson, 2018)</a:t>
            </a:r>
          </a:p>
          <a:p>
            <a:pPr lvl="1"/>
            <a:r>
              <a:rPr lang="en-US" dirty="0"/>
              <a:t>Slope: line-averaged temperature</a:t>
            </a:r>
          </a:p>
          <a:p>
            <a:pPr lvl="1"/>
            <a:r>
              <a:rPr lang="en-US" dirty="0"/>
              <a:t>Intensity:  line-averaged density</a:t>
            </a:r>
          </a:p>
          <a:p>
            <a:pPr lvl="1"/>
            <a:r>
              <a:rPr lang="en-US" dirty="0"/>
              <a:t>4 detector mounts on PFRC</a:t>
            </a:r>
          </a:p>
          <a:p>
            <a:pPr lvl="1"/>
            <a:r>
              <a:rPr lang="en-US" b="1" dirty="0"/>
              <a:t>Calibration, Poisson-regularized inversion</a:t>
            </a:r>
          </a:p>
          <a:p>
            <a:pPr lvl="2"/>
            <a:r>
              <a:rPr lang="en-US" dirty="0"/>
              <a:t>EEDF features from 600 eV to 100 keV</a:t>
            </a:r>
          </a:p>
          <a:p>
            <a:pPr lvl="2"/>
            <a:r>
              <a:rPr lang="en-US" dirty="0"/>
              <a:t>Bayesian. Self-consistently includes effects of</a:t>
            </a:r>
          </a:p>
          <a:p>
            <a:pPr lvl="3"/>
            <a:r>
              <a:rPr lang="en-US" dirty="0"/>
              <a:t>Window transmission</a:t>
            </a:r>
          </a:p>
          <a:p>
            <a:pPr lvl="3"/>
            <a:r>
              <a:rPr lang="en-US" dirty="0"/>
              <a:t>Detector resolution</a:t>
            </a:r>
          </a:p>
          <a:p>
            <a:pPr lvl="3"/>
            <a:r>
              <a:rPr lang="en-US" dirty="0"/>
              <a:t>Counting statistics</a:t>
            </a:r>
          </a:p>
        </p:txBody>
      </p:sp>
      <p:sp>
        <p:nvSpPr>
          <p:cNvPr id="7" name="Slide Number Placeholder 6"/>
          <p:cNvSpPr>
            <a:spLocks noGrp="1"/>
          </p:cNvSpPr>
          <p:nvPr>
            <p:ph type="sldNum" sz="quarter" idx="12"/>
          </p:nvPr>
        </p:nvSpPr>
        <p:spPr/>
        <p:txBody>
          <a:bodyPr/>
          <a:lstStyle/>
          <a:p>
            <a:fld id="{CFC6811F-139B-464A-A090-03CD4E9038AD}" type="slidenum">
              <a:rPr lang="en-US" smtClean="0"/>
              <a:t>13</a:t>
            </a:fld>
            <a:endParaRPr lang="en-US" dirty="0"/>
          </a:p>
        </p:txBody>
      </p:sp>
      <p:pic>
        <p:nvPicPr>
          <p:cNvPr id="5" name="Picture 3" descr="Y:\cswanson\SDD-cals\20170202-runs\specific-figures\all-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448" y="555460"/>
            <a:ext cx="3773554" cy="28301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00411" y="1801266"/>
            <a:ext cx="399222" cy="338554"/>
          </a:xfrm>
          <a:prstGeom prst="rect">
            <a:avLst/>
          </a:prstGeom>
          <a:noFill/>
        </p:spPr>
        <p:txBody>
          <a:bodyPr wrap="square" rtlCol="0">
            <a:spAutoFit/>
          </a:bodyPr>
          <a:lstStyle/>
          <a:p>
            <a:r>
              <a:rPr lang="en-US" sz="1600" dirty="0" err="1"/>
              <a:t>Ar</a:t>
            </a:r>
            <a:endParaRPr lang="en-US" sz="1600" dirty="0"/>
          </a:p>
        </p:txBody>
      </p:sp>
      <p:sp>
        <p:nvSpPr>
          <p:cNvPr id="12" name="TextBox 11"/>
          <p:cNvSpPr txBox="1"/>
          <p:nvPr/>
        </p:nvSpPr>
        <p:spPr>
          <a:xfrm>
            <a:off x="5780847" y="1612009"/>
            <a:ext cx="399222" cy="338554"/>
          </a:xfrm>
          <a:prstGeom prst="rect">
            <a:avLst/>
          </a:prstGeom>
          <a:noFill/>
        </p:spPr>
        <p:txBody>
          <a:bodyPr wrap="square" rtlCol="0">
            <a:spAutoFit/>
          </a:bodyPr>
          <a:lstStyle/>
          <a:p>
            <a:r>
              <a:rPr lang="en-US" sz="1600" dirty="0"/>
              <a:t>Al</a:t>
            </a:r>
          </a:p>
        </p:txBody>
      </p:sp>
      <p:sp>
        <p:nvSpPr>
          <p:cNvPr id="13" name="TextBox 12"/>
          <p:cNvSpPr txBox="1"/>
          <p:nvPr/>
        </p:nvSpPr>
        <p:spPr>
          <a:xfrm>
            <a:off x="5342697" y="847523"/>
            <a:ext cx="514350" cy="338554"/>
          </a:xfrm>
          <a:prstGeom prst="rect">
            <a:avLst/>
          </a:prstGeom>
          <a:noFill/>
        </p:spPr>
        <p:txBody>
          <a:bodyPr wrap="square" rtlCol="0">
            <a:spAutoFit/>
          </a:bodyPr>
          <a:lstStyle/>
          <a:p>
            <a:r>
              <a:rPr lang="en-US" sz="1600" dirty="0"/>
              <a:t>Ne</a:t>
            </a:r>
          </a:p>
        </p:txBody>
      </p:sp>
      <p:sp>
        <p:nvSpPr>
          <p:cNvPr id="14" name="TextBox 13"/>
          <p:cNvSpPr txBox="1"/>
          <p:nvPr/>
        </p:nvSpPr>
        <p:spPr>
          <a:xfrm>
            <a:off x="5106021" y="816380"/>
            <a:ext cx="237918" cy="830997"/>
          </a:xfrm>
          <a:prstGeom prst="rect">
            <a:avLst/>
          </a:prstGeom>
          <a:noFill/>
        </p:spPr>
        <p:txBody>
          <a:bodyPr wrap="square" rtlCol="0">
            <a:spAutoFit/>
          </a:bodyPr>
          <a:lstStyle/>
          <a:p>
            <a:r>
              <a:rPr lang="en-US" sz="1600" dirty="0"/>
              <a:t>CNO</a:t>
            </a:r>
          </a:p>
        </p:txBody>
      </p:sp>
      <p:sp>
        <p:nvSpPr>
          <p:cNvPr id="15" name="TextBox 14"/>
          <p:cNvSpPr txBox="1"/>
          <p:nvPr/>
        </p:nvSpPr>
        <p:spPr>
          <a:xfrm>
            <a:off x="7926311" y="1350399"/>
            <a:ext cx="1099196" cy="523220"/>
          </a:xfrm>
          <a:prstGeom prst="rect">
            <a:avLst/>
          </a:prstGeom>
          <a:noFill/>
          <a:ln>
            <a:solidFill>
              <a:schemeClr val="accent6">
                <a:lumMod val="50000"/>
              </a:schemeClr>
            </a:solidFill>
          </a:ln>
        </p:spPr>
        <p:txBody>
          <a:bodyPr wrap="square" rtlCol="0">
            <a:spAutoFit/>
          </a:bodyPr>
          <a:lstStyle/>
          <a:p>
            <a:pPr algn="ctr"/>
            <a:r>
              <a:rPr lang="en-US" sz="1400" dirty="0"/>
              <a:t>Energy calibrated</a:t>
            </a: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09600"/>
            <a:ext cx="362961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894058" y="1231879"/>
            <a:ext cx="1211841" cy="738664"/>
          </a:xfrm>
          <a:prstGeom prst="rect">
            <a:avLst/>
          </a:prstGeom>
          <a:solidFill>
            <a:schemeClr val="bg1"/>
          </a:solidFill>
          <a:ln>
            <a:solidFill>
              <a:schemeClr val="accent6">
                <a:lumMod val="50000"/>
              </a:schemeClr>
            </a:solidFill>
          </a:ln>
        </p:spPr>
        <p:txBody>
          <a:bodyPr wrap="square" rtlCol="0">
            <a:spAutoFit/>
          </a:bodyPr>
          <a:lstStyle/>
          <a:p>
            <a:pPr algn="ctr"/>
            <a:r>
              <a:rPr lang="en-US" sz="1400" dirty="0"/>
              <a:t>Window transmission calibrated</a:t>
            </a:r>
          </a:p>
        </p:txBody>
      </p:sp>
      <p:sp>
        <p:nvSpPr>
          <p:cNvPr id="17" name="Rectangle 16"/>
          <p:cNvSpPr/>
          <p:nvPr/>
        </p:nvSpPr>
        <p:spPr>
          <a:xfrm>
            <a:off x="609601" y="2961034"/>
            <a:ext cx="3733800" cy="2830166"/>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FD8A0F-E3B5-4842-98F5-247FEA76C893}"/>
              </a:ext>
            </a:extLst>
          </p:cNvPr>
          <p:cNvSpPr/>
          <p:nvPr/>
        </p:nvSpPr>
        <p:spPr>
          <a:xfrm>
            <a:off x="4807470" y="1647377"/>
            <a:ext cx="206872" cy="147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52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539518"/>
            <a:ext cx="61341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Typical Properties of the Hot Electrons</a:t>
            </a:r>
          </a:p>
        </p:txBody>
      </p:sp>
      <p:sp>
        <p:nvSpPr>
          <p:cNvPr id="3" name="Content Placeholder 2"/>
          <p:cNvSpPr>
            <a:spLocks noGrp="1"/>
          </p:cNvSpPr>
          <p:nvPr>
            <p:ph idx="1"/>
          </p:nvPr>
        </p:nvSpPr>
        <p:spPr>
          <a:xfrm>
            <a:off x="0" y="685800"/>
            <a:ext cx="3048000" cy="5440363"/>
          </a:xfrm>
        </p:spPr>
        <p:txBody>
          <a:bodyPr/>
          <a:lstStyle/>
          <a:p>
            <a:r>
              <a:rPr lang="en-US" dirty="0"/>
              <a:t>Measurement of EEDF allows:</a:t>
            </a:r>
          </a:p>
          <a:p>
            <a:pPr lvl="1"/>
            <a:r>
              <a:rPr lang="en-US" dirty="0"/>
              <a:t>Non-Maxwellian features to be discovered</a:t>
            </a:r>
          </a:p>
          <a:p>
            <a:pPr lvl="1"/>
            <a:r>
              <a:rPr lang="en-US" dirty="0"/>
              <a:t>Energy-dependent quantities (</a:t>
            </a:r>
            <a:r>
              <a:rPr lang="en-US" dirty="0" err="1"/>
              <a:t>risetime</a:t>
            </a:r>
            <a:r>
              <a:rPr lang="en-US" dirty="0"/>
              <a:t>, decay time) to be measured</a:t>
            </a:r>
          </a:p>
          <a:p>
            <a:pPr lvl="1"/>
            <a:r>
              <a:rPr lang="en-US" dirty="0"/>
              <a:t>Radial profiles to be measured (Abel transform requires linear quantity)</a:t>
            </a:r>
          </a:p>
        </p:txBody>
      </p:sp>
      <p:sp>
        <p:nvSpPr>
          <p:cNvPr id="4" name="Slide Number Placeholder 3"/>
          <p:cNvSpPr>
            <a:spLocks noGrp="1"/>
          </p:cNvSpPr>
          <p:nvPr>
            <p:ph type="sldNum" sz="quarter" idx="12"/>
          </p:nvPr>
        </p:nvSpPr>
        <p:spPr/>
        <p:txBody>
          <a:bodyPr/>
          <a:lstStyle/>
          <a:p>
            <a:fld id="{CFC6811F-139B-464A-A090-03CD4E9038AD}" type="slidenum">
              <a:rPr lang="en-US" smtClean="0"/>
              <a:t>14</a:t>
            </a:fld>
            <a:endParaRPr lang="en-US" dirty="0"/>
          </a:p>
        </p:txBody>
      </p:sp>
      <p:cxnSp>
        <p:nvCxnSpPr>
          <p:cNvPr id="7" name="Straight Arrow Connector 6"/>
          <p:cNvCxnSpPr/>
          <p:nvPr/>
        </p:nvCxnSpPr>
        <p:spPr>
          <a:xfrm>
            <a:off x="5410200" y="2168293"/>
            <a:ext cx="1600200" cy="60960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6134100" y="2092093"/>
                <a:ext cx="1480597"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𝑒</m:t>
                          </m:r>
                        </m:sub>
                      </m:sSub>
                      <m:r>
                        <a:rPr lang="en-US" b="0" i="1" smtClean="0">
                          <a:latin typeface="Cambria Math"/>
                        </a:rPr>
                        <m:t>=2.5 </m:t>
                      </m:r>
                      <m:r>
                        <m:rPr>
                          <m:sty m:val="p"/>
                        </m:rPr>
                        <a:rPr lang="en-US" b="0" i="1" smtClean="0">
                          <a:latin typeface="Cambria Math"/>
                        </a:rPr>
                        <m:t>keV</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134100" y="2092093"/>
                <a:ext cx="1480597" cy="369332"/>
              </a:xfrm>
              <a:prstGeom prst="rect">
                <a:avLst/>
              </a:prstGeom>
              <a:blipFill rotWithShape="1">
                <a:blip r:embed="rId4"/>
                <a:stretch>
                  <a:fillRect/>
                </a:stretch>
              </a:blipFill>
              <a:ln>
                <a:solidFill>
                  <a:schemeClr val="accent6">
                    <a:lumMod val="75000"/>
                  </a:schemeClr>
                </a:solidFill>
              </a:ln>
            </p:spPr>
            <p:txBody>
              <a:bodyPr/>
              <a:lstStyle/>
              <a:p>
                <a:r>
                  <a:rPr lang="en-US">
                    <a:noFill/>
                  </a:rPr>
                  <a:t> </a:t>
                </a:r>
              </a:p>
            </p:txBody>
          </p:sp>
        </mc:Fallback>
      </mc:AlternateContent>
      <p:cxnSp>
        <p:nvCxnSpPr>
          <p:cNvPr id="9" name="Straight Arrow Connector 8"/>
          <p:cNvCxnSpPr/>
          <p:nvPr/>
        </p:nvCxnSpPr>
        <p:spPr>
          <a:xfrm flipV="1">
            <a:off x="5143500" y="1711093"/>
            <a:ext cx="0" cy="59055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419600" y="1341761"/>
                <a:ext cx="2052228" cy="36933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𝑒</m:t>
                          </m:r>
                        </m:sub>
                      </m:sSub>
                      <m:r>
                        <a:rPr lang="en-US" b="0" i="1" smtClean="0">
                          <a:latin typeface="Cambria Math"/>
                        </a:rPr>
                        <m:t>=3×</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7</m:t>
                          </m:r>
                        </m:sup>
                      </m:sSup>
                      <m:r>
                        <a:rPr lang="en-US" b="0" i="1" smtClean="0">
                          <a:latin typeface="Cambria Math"/>
                        </a:rPr>
                        <m:t>/</m:t>
                      </m:r>
                      <m:sSup>
                        <m:sSupPr>
                          <m:ctrlPr>
                            <a:rPr lang="en-US" b="0" i="1" smtClean="0">
                              <a:latin typeface="Cambria Math" panose="02040503050406030204" pitchFamily="18" charset="0"/>
                            </a:rPr>
                          </m:ctrlPr>
                        </m:sSupPr>
                        <m:e>
                          <m:r>
                            <m:rPr>
                              <m:sty m:val="p"/>
                            </m:rPr>
                            <a:rPr lang="en-US" b="0" i="0" smtClean="0">
                              <a:latin typeface="Cambria Math"/>
                            </a:rPr>
                            <m:t>cm</m:t>
                          </m:r>
                        </m:e>
                        <m:sup>
                          <m:r>
                            <a:rPr lang="en-US" b="0" i="1" smtClean="0">
                              <a:latin typeface="Cambria Math"/>
                            </a:rPr>
                            <m:t>3</m:t>
                          </m:r>
                        </m:sup>
                      </m:sSup>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419600" y="1341761"/>
                <a:ext cx="2052228" cy="369332"/>
              </a:xfrm>
              <a:prstGeom prst="rect">
                <a:avLst/>
              </a:prstGeom>
              <a:blipFill rotWithShape="1">
                <a:blip r:embed="rId5"/>
                <a:stretch>
                  <a:fillRect b="-9524"/>
                </a:stretch>
              </a:blipFill>
              <a:ln>
                <a:solidFill>
                  <a:schemeClr val="accent6">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90900" y="4900598"/>
                <a:ext cx="5486400" cy="923330"/>
              </a:xfrm>
              <a:prstGeom prst="rect">
                <a:avLst/>
              </a:prstGeom>
              <a:noFill/>
              <a:ln>
                <a:solidFill>
                  <a:schemeClr val="accent6">
                    <a:lumMod val="75000"/>
                  </a:schemeClr>
                </a:solidFill>
              </a:ln>
            </p:spPr>
            <p:txBody>
              <a:bodyPr wrap="square" rtlCol="0">
                <a:spAutoFit/>
              </a:bodyPr>
              <a:lstStyle/>
              <a:p>
                <a:pPr algn="ctr"/>
                <a:r>
                  <a:rPr lang="en-US" dirty="0"/>
                  <a:t>The full EEDF is available for each run condition.</a:t>
                </a:r>
              </a:p>
              <a:p>
                <a:pPr algn="ctr"/>
                <a:r>
                  <a:rPr lang="en-US" b="1" dirty="0">
                    <a:solidFill>
                      <a:srgbClr val="C00000"/>
                    </a:solidFill>
                  </a:rPr>
                  <a:t>The full EEDF fits a Maxwellian best</a:t>
                </a:r>
                <a:r>
                  <a:rPr lang="en-US" dirty="0"/>
                  <a:t>, and a power law less well. </a:t>
                </a:r>
                <a14:m>
                  <m:oMath xmlns:m="http://schemas.openxmlformats.org/officeDocument/2006/math">
                    <m:r>
                      <a:rPr lang="en-US" b="0" i="1" smtClean="0">
                        <a:latin typeface="Cambria Math"/>
                      </a:rPr>
                      <m:t>𝑝</m:t>
                    </m:r>
                    <m:r>
                      <a:rPr lang="en-US" b="0" i="1" smtClean="0">
                        <a:latin typeface="Cambria Math"/>
                      </a:rPr>
                      <m:t>=−2.2</m:t>
                    </m:r>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390900" y="4900598"/>
                <a:ext cx="5486400" cy="923330"/>
              </a:xfrm>
              <a:prstGeom prst="rect">
                <a:avLst/>
              </a:prstGeom>
              <a:blipFill>
                <a:blip r:embed="rId6"/>
                <a:stretch>
                  <a:fillRect t="-2667" b="-6667"/>
                </a:stretch>
              </a:blipFill>
              <a:ln>
                <a:solidFill>
                  <a:schemeClr val="accent6">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418151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Stronger fluctuation -&gt; Hotter electrons</a:t>
            </a:r>
          </a:p>
        </p:txBody>
      </p:sp>
      <p:sp>
        <p:nvSpPr>
          <p:cNvPr id="7" name="Slide Number Placeholder 6"/>
          <p:cNvSpPr>
            <a:spLocks noGrp="1"/>
          </p:cNvSpPr>
          <p:nvPr>
            <p:ph type="sldNum" sz="quarter" idx="12"/>
          </p:nvPr>
        </p:nvSpPr>
        <p:spPr/>
        <p:txBody>
          <a:bodyPr/>
          <a:lstStyle/>
          <a:p>
            <a:fld id="{CFC6811F-139B-464A-A090-03CD4E9038AD}" type="slidenum">
              <a:rPr lang="en-US" smtClean="0"/>
              <a:t>15</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5791200" y="5386060"/>
                <a:ext cx="2743200" cy="307777"/>
              </a:xfrm>
              <a:prstGeom prst="rect">
                <a:avLst/>
              </a:prstGeom>
              <a:noFill/>
              <a:ln>
                <a:solidFill>
                  <a:schemeClr val="accent6">
                    <a:lumMod val="50000"/>
                  </a:schemeClr>
                </a:solidFill>
              </a:ln>
            </p:spPr>
            <p:txBody>
              <a:bodyPr wrap="square" rtlCol="0">
                <a:spAutoFit/>
              </a:bodyPr>
              <a:lstStyle/>
              <a:p>
                <a:pPr algn="ctr"/>
                <a:r>
                  <a:rPr lang="en-US" sz="1400" dirty="0"/>
                  <a:t>Expected saturation is </a:t>
                </a:r>
                <a14:m>
                  <m:oMath xmlns:m="http://schemas.openxmlformats.org/officeDocument/2006/math">
                    <m:r>
                      <a:rPr lang="en-US" sz="1400" b="0" i="1" smtClean="0">
                        <a:latin typeface="Cambria Math"/>
                      </a:rPr>
                      <m:t>∼50</m:t>
                    </m:r>
                  </m:oMath>
                </a14:m>
                <a:r>
                  <a:rPr lang="en-US" sz="1400" dirty="0"/>
                  <a:t> V</a:t>
                </a:r>
              </a:p>
            </p:txBody>
          </p:sp>
        </mc:Choice>
        <mc:Fallback xmlns="">
          <p:sp>
            <p:nvSpPr>
              <p:cNvPr id="8" name="TextBox 7"/>
              <p:cNvSpPr txBox="1">
                <a:spLocks noRot="1" noChangeAspect="1" noMove="1" noResize="1" noEditPoints="1" noAdjustHandles="1" noChangeArrowheads="1" noChangeShapeType="1" noTextEdit="1"/>
              </p:cNvSpPr>
              <p:nvPr/>
            </p:nvSpPr>
            <p:spPr>
              <a:xfrm>
                <a:off x="5791200" y="5386060"/>
                <a:ext cx="2743200" cy="307777"/>
              </a:xfrm>
              <a:prstGeom prst="rect">
                <a:avLst/>
              </a:prstGeom>
              <a:blipFill rotWithShape="1">
                <a:blip r:embed="rId3"/>
                <a:stretch>
                  <a:fillRect b="-17308"/>
                </a:stretch>
              </a:blipFill>
              <a:ln>
                <a:solidFill>
                  <a:schemeClr val="accent6">
                    <a:lumMod val="50000"/>
                  </a:schemeClr>
                </a:solidFill>
              </a:ln>
            </p:spPr>
            <p:txBody>
              <a:bodyPr/>
              <a:lstStyle/>
              <a:p>
                <a:r>
                  <a:rPr lang="en-US">
                    <a:noFill/>
                  </a:rPr>
                  <a:t> </a:t>
                </a:r>
              </a:p>
            </p:txBody>
          </p:sp>
        </mc:Fallback>
      </mc:AlternateContent>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38796"/>
            <a:ext cx="3843830" cy="141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6604" y="1555172"/>
            <a:ext cx="4598992" cy="376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103015" y="3357728"/>
            <a:ext cx="0" cy="38467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9912" y="4572000"/>
            <a:ext cx="184731" cy="369332"/>
          </a:xfrm>
          <a:prstGeom prst="rect">
            <a:avLst/>
          </a:prstGeom>
          <a:noFill/>
        </p:spPr>
        <p:txBody>
          <a:bodyPr wrap="none" rtlCol="0">
            <a:spAutoFit/>
          </a:bodyPr>
          <a:lstStyle/>
          <a:p>
            <a:endParaRPr lang="en-US" dirty="0"/>
          </a:p>
        </p:txBody>
      </p:sp>
      <p:sp>
        <p:nvSpPr>
          <p:cNvPr id="15" name="TextBox 14"/>
          <p:cNvSpPr txBox="1"/>
          <p:nvPr/>
        </p:nvSpPr>
        <p:spPr>
          <a:xfrm>
            <a:off x="2722015" y="3742406"/>
            <a:ext cx="762000" cy="307777"/>
          </a:xfrm>
          <a:prstGeom prst="rect">
            <a:avLst/>
          </a:prstGeom>
          <a:noFill/>
          <a:ln>
            <a:solidFill>
              <a:schemeClr val="accent6">
                <a:lumMod val="50000"/>
              </a:schemeClr>
            </a:solidFill>
          </a:ln>
        </p:spPr>
        <p:txBody>
          <a:bodyPr wrap="square" rtlCol="0">
            <a:spAutoFit/>
          </a:bodyPr>
          <a:lstStyle/>
          <a:p>
            <a:pPr algn="ctr"/>
            <a:r>
              <a:rPr lang="en-US" sz="1400" dirty="0"/>
              <a:t>Probe</a:t>
            </a:r>
          </a:p>
        </p:txBody>
      </p:sp>
      <p:cxnSp>
        <p:nvCxnSpPr>
          <p:cNvPr id="9" name="Straight Arrow Connector 8"/>
          <p:cNvCxnSpPr/>
          <p:nvPr/>
        </p:nvCxnSpPr>
        <p:spPr>
          <a:xfrm flipH="1">
            <a:off x="2895600" y="3276600"/>
            <a:ext cx="91440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0" y="2743200"/>
            <a:ext cx="762000" cy="307777"/>
          </a:xfrm>
          <a:prstGeom prst="rect">
            <a:avLst/>
          </a:prstGeom>
          <a:noFill/>
          <a:ln>
            <a:solidFill>
              <a:schemeClr val="accent6">
                <a:lumMod val="50000"/>
              </a:schemeClr>
            </a:solidFill>
          </a:ln>
        </p:spPr>
        <p:txBody>
          <a:bodyPr wrap="square" rtlCol="0">
            <a:spAutoFit/>
          </a:bodyPr>
          <a:lstStyle/>
          <a:p>
            <a:pPr algn="ctr"/>
            <a:r>
              <a:rPr lang="en-US" sz="1400" dirty="0"/>
              <a:t>Beam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Spontaneous potential fluctuation measured via probe</a:t>
                </a:r>
              </a:p>
              <a:p>
                <a:r>
                  <a:rPr lang="en-US" dirty="0"/>
                  <a:t>Measurements are consistent with two-stream instability</a:t>
                </a:r>
              </a:p>
              <a:p>
                <a:r>
                  <a:rPr lang="en-US" dirty="0"/>
                  <a:t>Recall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𝑇</m:t>
                        </m:r>
                      </m:e>
                      <m:sub>
                        <m:r>
                          <a:rPr lang="en-US" i="1" dirty="0">
                            <a:latin typeface="Cambria Math"/>
                          </a:rPr>
                          <m:t>𝑒𝑓𝑓</m:t>
                        </m:r>
                      </m:sub>
                    </m:sSub>
                    <m:r>
                      <a:rPr lang="en-US" i="1" dirty="0">
                        <a:latin typeface="Cambria Math"/>
                      </a:rPr>
                      <m:t>=</m:t>
                    </m:r>
                    <m:r>
                      <a:rPr lang="en-US" b="1" i="1" dirty="0" smtClean="0">
                        <a:solidFill>
                          <a:srgbClr val="C00000"/>
                        </a:solidFill>
                        <a:latin typeface="Cambria Math"/>
                      </a:rPr>
                      <m:t>𝜟</m:t>
                    </m:r>
                    <m:r>
                      <a:rPr lang="en-US" b="1" i="1" dirty="0" smtClean="0">
                        <a:solidFill>
                          <a:srgbClr val="C00000"/>
                        </a:solidFill>
                        <a:latin typeface="Cambria Math"/>
                      </a:rPr>
                      <m:t>𝑬</m:t>
                    </m:r>
                    <m:rad>
                      <m:radPr>
                        <m:degHide m:val="on"/>
                        <m:ctrlPr>
                          <a:rPr lang="en-US" i="1" dirty="0">
                            <a:latin typeface="Cambria Math" panose="02040503050406030204" pitchFamily="18" charset="0"/>
                          </a:rPr>
                        </m:ctrlPr>
                      </m:radPr>
                      <m:deg/>
                      <m:e>
                        <m:f>
                          <m:fPr>
                            <m:ctrlPr>
                              <a:rPr lang="en-US" i="1" dirty="0">
                                <a:latin typeface="Cambria Math" panose="02040503050406030204" pitchFamily="18" charset="0"/>
                              </a:rPr>
                            </m:ctrlPr>
                          </m:fPr>
                          <m:num>
                            <m:r>
                              <a:rPr lang="en-US" i="1" dirty="0">
                                <a:latin typeface="Cambria Math"/>
                              </a:rPr>
                              <m:t>𝜏</m:t>
                            </m:r>
                          </m:num>
                          <m:den>
                            <m:sSub>
                              <m:sSubPr>
                                <m:ctrlPr>
                                  <a:rPr lang="en-US" i="1" dirty="0">
                                    <a:latin typeface="Cambria Math" panose="02040503050406030204" pitchFamily="18" charset="0"/>
                                  </a:rPr>
                                </m:ctrlPr>
                              </m:sSubPr>
                              <m:e>
                                <m:r>
                                  <a:rPr lang="en-US" i="1" dirty="0">
                                    <a:latin typeface="Cambria Math"/>
                                  </a:rPr>
                                  <m:t>𝑡</m:t>
                                </m:r>
                              </m:e>
                              <m:sub>
                                <m:r>
                                  <a:rPr lang="en-US" i="1" dirty="0">
                                    <a:latin typeface="Cambria Math"/>
                                  </a:rPr>
                                  <m:t>𝑡</m:t>
                                </m:r>
                              </m:sub>
                            </m:sSub>
                          </m:den>
                        </m:f>
                      </m:e>
                    </m:ra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6"/>
                <a:stretch>
                  <a:fillRect l="-867" t="-897"/>
                </a:stretch>
              </a:blipFill>
            </p:spPr>
            <p:txBody>
              <a:bodyPr/>
              <a:lstStyle/>
              <a:p>
                <a:r>
                  <a:rPr lang="en-US">
                    <a:noFill/>
                  </a:rPr>
                  <a:t> </a:t>
                </a:r>
              </a:p>
            </p:txBody>
          </p:sp>
        </mc:Fallback>
      </mc:AlternateContent>
      <p:pic>
        <p:nvPicPr>
          <p:cNvPr id="1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64315" b="606"/>
          <a:stretch/>
        </p:blipFill>
        <p:spPr bwMode="auto">
          <a:xfrm>
            <a:off x="0" y="4171920"/>
            <a:ext cx="4522304"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0" y="5815549"/>
            <a:ext cx="4800600" cy="307777"/>
          </a:xfrm>
          <a:prstGeom prst="rect">
            <a:avLst/>
          </a:prstGeom>
          <a:solidFill>
            <a:schemeClr val="bg1"/>
          </a:solidFill>
          <a:ln>
            <a:solidFill>
              <a:schemeClr val="accent6">
                <a:lumMod val="50000"/>
              </a:schemeClr>
            </a:solidFill>
          </a:ln>
        </p:spPr>
        <p:txBody>
          <a:bodyPr wrap="square" rtlCol="0">
            <a:spAutoFit/>
          </a:bodyPr>
          <a:lstStyle/>
          <a:p>
            <a:pPr algn="ctr"/>
            <a:r>
              <a:rPr lang="en-US" sz="1400" dirty="0"/>
              <a:t>Beam comes from ionization downstream of a potential drop</a:t>
            </a:r>
          </a:p>
        </p:txBody>
      </p:sp>
      <p:cxnSp>
        <p:nvCxnSpPr>
          <p:cNvPr id="16" name="Straight Arrow Connector 15">
            <a:extLst>
              <a:ext uri="{FF2B5EF4-FFF2-40B4-BE49-F238E27FC236}">
                <a16:creationId xmlns:a16="http://schemas.microsoft.com/office/drawing/2014/main" id="{36A1B70F-67FD-2B43-B314-7F0F280E3DE0}"/>
              </a:ext>
            </a:extLst>
          </p:cNvPr>
          <p:cNvCxnSpPr/>
          <p:nvPr/>
        </p:nvCxnSpPr>
        <p:spPr>
          <a:xfrm flipH="1">
            <a:off x="2722015" y="4724400"/>
            <a:ext cx="91440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DB9B478-14F5-6244-A4A2-1789753986A5}"/>
              </a:ext>
            </a:extLst>
          </p:cNvPr>
          <p:cNvSpPr txBox="1"/>
          <p:nvPr/>
        </p:nvSpPr>
        <p:spPr>
          <a:xfrm>
            <a:off x="3572517" y="4532069"/>
            <a:ext cx="762000" cy="307777"/>
          </a:xfrm>
          <a:prstGeom prst="rect">
            <a:avLst/>
          </a:prstGeom>
          <a:noFill/>
          <a:ln>
            <a:solidFill>
              <a:schemeClr val="accent6">
                <a:lumMod val="50000"/>
              </a:schemeClr>
            </a:solidFill>
          </a:ln>
        </p:spPr>
        <p:txBody>
          <a:bodyPr wrap="square" rtlCol="0">
            <a:spAutoFit/>
          </a:bodyPr>
          <a:lstStyle/>
          <a:p>
            <a:pPr algn="ctr"/>
            <a:r>
              <a:rPr lang="en-US" sz="1400" dirty="0"/>
              <a:t>Beam</a:t>
            </a:r>
          </a:p>
        </p:txBody>
      </p:sp>
    </p:spTree>
    <p:extLst>
      <p:ext uri="{BB962C8B-B14F-4D97-AF65-F5344CB8AC3E}">
        <p14:creationId xmlns:p14="http://schemas.microsoft.com/office/powerpoint/2010/main" val="7389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Stronger fluctuation -&gt; Hotter electrons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3352800" cy="5440363"/>
              </a:xfrm>
            </p:spPr>
            <p:txBody>
              <a:bodyPr/>
              <a:lstStyle/>
              <a:p>
                <a:r>
                  <a:rPr lang="en-US" dirty="0"/>
                  <a:t>FEC pressure increases </a:t>
                </a:r>
                <a:r>
                  <a:rPr lang="en-US" i="1" dirty="0"/>
                  <a:t>both</a:t>
                </a:r>
                <a:r>
                  <a:rPr lang="en-US" dirty="0"/>
                  <a:t> electrostatic oscillation </a:t>
                </a:r>
                <a:r>
                  <a:rPr lang="en-US" i="1" dirty="0"/>
                  <a:t>and</a:t>
                </a:r>
                <a:r>
                  <a:rPr lang="en-US" dirty="0"/>
                  <a:t> x-ray temperature</a:t>
                </a:r>
                <a:endParaRPr lang="en-US" i="1" dirty="0"/>
              </a:p>
              <a:p>
                <a:pPr lvl="1"/>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𝑇</m:t>
                        </m:r>
                      </m:e>
                      <m:sub>
                        <m:r>
                          <a:rPr lang="en-US" i="1" dirty="0">
                            <a:latin typeface="Cambria Math"/>
                          </a:rPr>
                          <m:t>𝑒𝑓𝑓</m:t>
                        </m:r>
                      </m:sub>
                    </m:sSub>
                    <m:r>
                      <a:rPr lang="en-US" i="1" dirty="0">
                        <a:latin typeface="Cambria Math"/>
                      </a:rPr>
                      <m:t>=</m:t>
                    </m:r>
                    <m:r>
                      <a:rPr lang="en-US" b="1" i="1" dirty="0" smtClean="0">
                        <a:solidFill>
                          <a:srgbClr val="C00000"/>
                        </a:solidFill>
                        <a:latin typeface="Cambria Math"/>
                      </a:rPr>
                      <m:t>𝜟</m:t>
                    </m:r>
                    <m:r>
                      <a:rPr lang="en-US" b="1" i="1" dirty="0" smtClean="0">
                        <a:solidFill>
                          <a:srgbClr val="C00000"/>
                        </a:solidFill>
                        <a:latin typeface="Cambria Math"/>
                      </a:rPr>
                      <m:t>𝑬</m:t>
                    </m:r>
                    <m:rad>
                      <m:radPr>
                        <m:degHide m:val="on"/>
                        <m:ctrlPr>
                          <a:rPr lang="en-US" i="1" dirty="0">
                            <a:latin typeface="Cambria Math" panose="02040503050406030204" pitchFamily="18" charset="0"/>
                          </a:rPr>
                        </m:ctrlPr>
                      </m:radPr>
                      <m:deg/>
                      <m:e>
                        <m:f>
                          <m:fPr>
                            <m:ctrlPr>
                              <a:rPr lang="en-US" i="1" dirty="0">
                                <a:latin typeface="Cambria Math" panose="02040503050406030204" pitchFamily="18" charset="0"/>
                              </a:rPr>
                            </m:ctrlPr>
                          </m:fPr>
                          <m:num>
                            <m:r>
                              <a:rPr lang="en-US" i="1" dirty="0">
                                <a:latin typeface="Cambria Math"/>
                              </a:rPr>
                              <m:t>𝜏</m:t>
                            </m:r>
                          </m:num>
                          <m:den>
                            <m:sSub>
                              <m:sSubPr>
                                <m:ctrlPr>
                                  <a:rPr lang="en-US" i="1" dirty="0">
                                    <a:latin typeface="Cambria Math" panose="02040503050406030204" pitchFamily="18" charset="0"/>
                                  </a:rPr>
                                </m:ctrlPr>
                              </m:sSubPr>
                              <m:e>
                                <m:r>
                                  <a:rPr lang="en-US" i="1" dirty="0">
                                    <a:latin typeface="Cambria Math"/>
                                  </a:rPr>
                                  <m:t>𝑡</m:t>
                                </m:r>
                              </m:e>
                              <m:sub>
                                <m:r>
                                  <a:rPr lang="en-US" i="1" dirty="0">
                                    <a:latin typeface="Cambria Math"/>
                                  </a:rPr>
                                  <m:t>𝑡</m:t>
                                </m:r>
                              </m:sub>
                            </m:sSub>
                          </m:den>
                        </m:f>
                      </m:e>
                    </m:ra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3352800" cy="5440363"/>
              </a:xfrm>
              <a:blipFill>
                <a:blip r:embed="rId3"/>
                <a:stretch>
                  <a:fillRect l="-2273" t="-932" r="-41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FC6811F-139B-464A-A090-03CD4E9038AD}" type="slidenum">
              <a:rPr lang="en-US" smtClean="0"/>
              <a:t>16</a:t>
            </a:fld>
            <a:endParaRPr lang="en-US" dirty="0"/>
          </a:p>
        </p:txBody>
      </p:sp>
      <p:sp>
        <p:nvSpPr>
          <p:cNvPr id="6" name="TextBox 5"/>
          <p:cNvSpPr txBox="1"/>
          <p:nvPr/>
        </p:nvSpPr>
        <p:spPr>
          <a:xfrm>
            <a:off x="3914070" y="5295749"/>
            <a:ext cx="5181600" cy="646331"/>
          </a:xfrm>
          <a:prstGeom prst="rect">
            <a:avLst/>
          </a:prstGeom>
          <a:noFill/>
          <a:ln>
            <a:solidFill>
              <a:schemeClr val="accent6">
                <a:lumMod val="50000"/>
              </a:schemeClr>
            </a:solidFill>
          </a:ln>
        </p:spPr>
        <p:txBody>
          <a:bodyPr wrap="square" rtlCol="0">
            <a:spAutoFit/>
          </a:bodyPr>
          <a:lstStyle/>
          <a:p>
            <a:pPr algn="ctr"/>
            <a:r>
              <a:rPr lang="en-US" dirty="0"/>
              <a:t>Temperature and fluctuation amplitude vary </a:t>
            </a:r>
            <a:r>
              <a:rPr lang="en-US" b="1" dirty="0">
                <a:solidFill>
                  <a:srgbClr val="C00000"/>
                </a:solidFill>
              </a:rPr>
              <a:t>in the way predicted by the diffusion-loss model</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865" y="647699"/>
            <a:ext cx="5717380" cy="445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33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9144000" cy="1447799"/>
              </a:xfrm>
            </p:spPr>
            <p:txBody>
              <a:bodyPr>
                <a:normAutofit fontScale="85000" lnSpcReduction="20000"/>
              </a:bodyPr>
              <a:lstStyle/>
              <a:p>
                <a:r>
                  <a:rPr lang="en-US" dirty="0"/>
                  <a:t>Autocorrelation signal</a:t>
                </a:r>
              </a:p>
              <a:p>
                <a:pPr lvl="1"/>
                <a:r>
                  <a:rPr lang="en-US" dirty="0"/>
                  <a:t>Quantity plotted is </a:t>
                </a:r>
                <a14:m>
                  <m:oMath xmlns:m="http://schemas.openxmlformats.org/officeDocument/2006/math">
                    <m:r>
                      <a:rPr lang="en-US" b="0" i="1" smtClean="0">
                        <a:latin typeface="Cambria Math"/>
                      </a:rPr>
                      <m:t>∫</m:t>
                    </m:r>
                    <m:r>
                      <a:rPr lang="en-US" b="0" i="1" smtClean="0">
                        <a:latin typeface="Cambria Math"/>
                      </a:rPr>
                      <m:t>𝑑𝑡</m:t>
                    </m:r>
                    <m:r>
                      <a:rPr lang="en-US" b="0" i="1" smtClean="0">
                        <a:latin typeface="Cambria Math"/>
                      </a:rPr>
                      <m:t> [</m:t>
                    </m:r>
                    <m:r>
                      <a:rPr lang="en-US" b="0" i="1" smtClean="0">
                        <a:latin typeface="Cambria Math"/>
                      </a:rPr>
                      <m:t>𝑉</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m:t>
                    </m:r>
                    <m:r>
                      <a:rPr lang="en-US" b="0" i="1" smtClean="0">
                        <a:latin typeface="Cambria Math"/>
                      </a:rPr>
                      <m:t>𝑉</m:t>
                    </m:r>
                    <m:d>
                      <m:dPr>
                        <m:ctrlPr>
                          <a:rPr lang="en-US" b="0" i="1" smtClean="0">
                            <a:latin typeface="Cambria Math" panose="02040503050406030204" pitchFamily="18" charset="0"/>
                          </a:rPr>
                        </m:ctrlPr>
                      </m:dPr>
                      <m:e>
                        <m:r>
                          <a:rPr lang="en-US" b="0" i="1" smtClean="0">
                            <a:latin typeface="Cambria Math"/>
                          </a:rPr>
                          <m:t>𝑡</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𝑎</m:t>
                            </m:r>
                          </m:sub>
                        </m:sSub>
                      </m:e>
                    </m:d>
                    <m:r>
                      <a:rPr lang="en-US" b="0" i="1" smtClean="0">
                        <a:latin typeface="Cambria Math"/>
                      </a:rPr>
                      <m:t>]</m:t>
                    </m:r>
                  </m:oMath>
                </a14:m>
                <a:r>
                  <a:rPr lang="en-US" dirty="0"/>
                  <a:t>, autocorrelation at some time delay</a:t>
                </a:r>
              </a:p>
              <a:p>
                <a:pPr lvl="1"/>
                <a:r>
                  <a:rPr lang="en-US" dirty="0"/>
                  <a:t>White horizontal bands indicate a signal with period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𝑎</m:t>
                        </m:r>
                      </m:sub>
                    </m:sSub>
                  </m:oMath>
                </a14:m>
                <a:endParaRPr lang="en-US" dirty="0"/>
              </a:p>
              <a:p>
                <a:pPr lvl="1"/>
                <a:r>
                  <a:rPr lang="en-US" dirty="0"/>
                  <a:t>Alexeff (1968) measured periodicity changing timescale of 2 – 3 RF cycles, inferred turbulence.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9144000" cy="1447799"/>
              </a:xfrm>
              <a:blipFill rotWithShape="1">
                <a:blip r:embed="rId3"/>
                <a:stretch>
                  <a:fillRect l="-533" t="-59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FC6811F-139B-464A-A090-03CD4E9038AD}" type="slidenum">
              <a:rPr lang="en-US" smtClean="0"/>
              <a:t>17</a:t>
            </a:fld>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2438400" y="5700889"/>
                <a:ext cx="5742386" cy="646331"/>
              </a:xfrm>
              <a:prstGeom prst="rect">
                <a:avLst/>
              </a:prstGeom>
              <a:solidFill>
                <a:schemeClr val="bg1"/>
              </a:solidFill>
              <a:ln>
                <a:solidFill>
                  <a:schemeClr val="accent6">
                    <a:lumMod val="50000"/>
                  </a:schemeClr>
                </a:solidFill>
              </a:ln>
            </p:spPr>
            <p:txBody>
              <a:bodyPr wrap="square" rtlCol="0">
                <a:spAutoFit/>
              </a:bodyPr>
              <a:lstStyle/>
              <a:p>
                <a:pPr algn="ctr"/>
                <a:r>
                  <a:rPr lang="en-US" dirty="0"/>
                  <a:t>Strong signal near 200 </a:t>
                </a:r>
                <a:r>
                  <a:rPr lang="en-US" dirty="0" err="1"/>
                  <a:t>MHz.</a:t>
                </a:r>
                <a:r>
                  <a:rPr lang="en-US" dirty="0"/>
                  <a:t> Changes frequency on a timescale of dozens of </a:t>
                </a:r>
                <a14:m>
                  <m:oMath xmlns:m="http://schemas.openxmlformats.org/officeDocument/2006/math">
                    <m:r>
                      <a:rPr lang="en-US" b="0" i="1" smtClean="0">
                        <a:latin typeface="Cambria Math"/>
                      </a:rPr>
                      <m:t>𝜇</m:t>
                    </m:r>
                  </m:oMath>
                </a14:m>
                <a:r>
                  <a:rPr lang="en-US" dirty="0"/>
                  <a:t>s. </a:t>
                </a:r>
                <a:r>
                  <a:rPr lang="en-US" b="1" dirty="0">
                    <a:solidFill>
                      <a:srgbClr val="C00000"/>
                    </a:solidFill>
                  </a:rPr>
                  <a:t>Not turbulent</a:t>
                </a:r>
                <a:r>
                  <a:rPr lang="en-US" b="1" dirty="0"/>
                  <a:t>.</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438400" y="5700889"/>
                <a:ext cx="5742386" cy="646331"/>
              </a:xfrm>
              <a:prstGeom prst="rect">
                <a:avLst/>
              </a:prstGeom>
              <a:blipFill rotWithShape="1">
                <a:blip r:embed="rId5"/>
                <a:stretch>
                  <a:fillRect t="-3704" b="-12963"/>
                </a:stretch>
              </a:blipFill>
              <a:ln>
                <a:solidFill>
                  <a:schemeClr val="accent6">
                    <a:lumMod val="50000"/>
                  </a:schemeClr>
                </a:solidFill>
              </a:ln>
            </p:spPr>
            <p:txBody>
              <a:bodyPr/>
              <a:lstStyle/>
              <a:p>
                <a:r>
                  <a:rPr lang="en-US">
                    <a:noFill/>
                  </a:rPr>
                  <a:t> </a:t>
                </a:r>
              </a:p>
            </p:txBody>
          </p:sp>
        </mc:Fallback>
      </mc:AlternateContent>
      <p:sp>
        <p:nvSpPr>
          <p:cNvPr id="12" name="Title 1"/>
          <p:cNvSpPr>
            <a:spLocks noGrp="1"/>
          </p:cNvSpPr>
          <p:nvPr>
            <p:ph type="title"/>
          </p:nvPr>
        </p:nvSpPr>
        <p:spPr/>
        <p:txBody>
          <a:bodyPr/>
          <a:lstStyle/>
          <a:p>
            <a:r>
              <a:rPr lang="en-US" dirty="0"/>
              <a:t>Stronger fluctuation -&gt; Hotter electrons</a:t>
            </a:r>
          </a:p>
        </p:txBody>
      </p:sp>
      <mc:AlternateContent xmlns:mc="http://schemas.openxmlformats.org/markup-compatibility/2006" xmlns:a14="http://schemas.microsoft.com/office/drawing/2010/main">
        <mc:Choice Requires="a14">
          <p:sp>
            <p:nvSpPr>
              <p:cNvPr id="2" name="TextBox 1"/>
              <p:cNvSpPr txBox="1"/>
              <p:nvPr/>
            </p:nvSpPr>
            <p:spPr>
              <a:xfrm>
                <a:off x="0" y="2030349"/>
                <a:ext cx="2438400" cy="2628155"/>
              </a:xfrm>
              <a:prstGeom prst="rect">
                <a:avLst/>
              </a:prstGeom>
              <a:noFill/>
            </p:spPr>
            <p:txBody>
              <a:bodyPr wrap="square" rtlCol="0">
                <a:spAutoFit/>
              </a:bodyPr>
              <a:lstStyle/>
              <a:p>
                <a:r>
                  <a:rPr lang="en-US" dirty="0"/>
                  <a:t>Frequencies:</a:t>
                </a:r>
              </a:p>
              <a:p>
                <a:r>
                  <a:rPr lang="en-US" dirty="0"/>
                  <a:t>Bulk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𝑝𝑒</m:t>
                        </m:r>
                      </m:sub>
                    </m:sSub>
                    <m:r>
                      <a:rPr lang="en-US" b="0" i="1" smtClean="0">
                        <a:latin typeface="Cambria Math"/>
                      </a:rPr>
                      <m:t>∼</m:t>
                    </m:r>
                  </m:oMath>
                </a14:m>
                <a:r>
                  <a:rPr lang="en-US" dirty="0"/>
                  <a:t>1 – 3 GHz</a:t>
                </a:r>
              </a:p>
              <a:p>
                <a:r>
                  <a:rPr lang="en-US" dirty="0"/>
                  <a:t>Warm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𝑝𝑒</m:t>
                        </m:r>
                      </m:sub>
                    </m:sSub>
                    <m:r>
                      <a:rPr lang="en-US" b="0" i="1" smtClean="0">
                        <a:latin typeface="Cambria Math"/>
                      </a:rPr>
                      <m:t>∼</m:t>
                    </m:r>
                  </m:oMath>
                </a14:m>
                <a:r>
                  <a:rPr lang="en-US" dirty="0"/>
                  <a:t> 200 MHz</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𝑐𝑒</m:t>
                        </m:r>
                      </m:sub>
                    </m:sSub>
                    <m:r>
                      <a:rPr lang="en-US" b="0" i="1" smtClean="0">
                        <a:latin typeface="Cambria Math"/>
                      </a:rPr>
                      <m:t>∼</m:t>
                    </m:r>
                  </m:oMath>
                </a14:m>
                <a:r>
                  <a:rPr lang="en-US" dirty="0"/>
                  <a:t> 200 MHz</a:t>
                </a:r>
              </a:p>
              <a:p>
                <a:endParaRPr lang="en-US" dirty="0"/>
              </a:p>
              <a:p>
                <a:r>
                  <a:rPr lang="en-US" dirty="0"/>
                  <a:t>This </a:t>
                </a:r>
                <a:r>
                  <a:rPr lang="en-US" b="1" dirty="0">
                    <a:solidFill>
                      <a:srgbClr val="C00000"/>
                    </a:solidFill>
                  </a:rPr>
                  <a:t>200 MHz signal </a:t>
                </a:r>
                <a:r>
                  <a:rPr lang="en-US" dirty="0"/>
                  <a:t>is what </a:t>
                </a:r>
                <a:r>
                  <a:rPr lang="en-US" b="1" dirty="0">
                    <a:solidFill>
                      <a:srgbClr val="C00000"/>
                    </a:solidFill>
                  </a:rPr>
                  <a:t>increases with increasing FEC pressure </a:t>
                </a:r>
                <a:r>
                  <a:rPr lang="en-US" dirty="0"/>
                  <a:t>(beam current)</a:t>
                </a:r>
              </a:p>
            </p:txBody>
          </p:sp>
        </mc:Choice>
        <mc:Fallback xmlns="">
          <p:sp>
            <p:nvSpPr>
              <p:cNvPr id="2" name="TextBox 1"/>
              <p:cNvSpPr txBox="1">
                <a:spLocks noRot="1" noChangeAspect="1" noMove="1" noResize="1" noEditPoints="1" noAdjustHandles="1" noChangeArrowheads="1" noChangeShapeType="1" noTextEdit="1"/>
              </p:cNvSpPr>
              <p:nvPr/>
            </p:nvSpPr>
            <p:spPr>
              <a:xfrm>
                <a:off x="0" y="2030349"/>
                <a:ext cx="2438400" cy="2628155"/>
              </a:xfrm>
              <a:prstGeom prst="rect">
                <a:avLst/>
              </a:prstGeom>
              <a:blipFill rotWithShape="1">
                <a:blip r:embed="rId6"/>
                <a:stretch>
                  <a:fillRect l="-2000" t="-1160" r="-2000" b="-2784"/>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6D4B00E3-835F-8A4A-B500-52EB532F1E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1850" y="2108536"/>
            <a:ext cx="4514850" cy="3351449"/>
          </a:xfrm>
          <a:prstGeom prst="rect">
            <a:avLst/>
          </a:prstGeom>
        </p:spPr>
      </p:pic>
      <p:sp>
        <p:nvSpPr>
          <p:cNvPr id="9" name="TextBox 8"/>
          <p:cNvSpPr txBox="1"/>
          <p:nvPr/>
        </p:nvSpPr>
        <p:spPr>
          <a:xfrm>
            <a:off x="7568195" y="3307008"/>
            <a:ext cx="1021433" cy="369332"/>
          </a:xfrm>
          <a:prstGeom prst="rect">
            <a:avLst/>
          </a:prstGeom>
          <a:noFill/>
          <a:ln w="25400">
            <a:solidFill>
              <a:srgbClr val="FF0000"/>
            </a:solidFill>
          </a:ln>
        </p:spPr>
        <p:txBody>
          <a:bodyPr wrap="none" rtlCol="0">
            <a:spAutoFit/>
          </a:bodyPr>
          <a:lstStyle/>
          <a:p>
            <a:pPr algn="ctr"/>
            <a:r>
              <a:rPr lang="en-US" dirty="0"/>
              <a:t>200 MHz</a:t>
            </a:r>
          </a:p>
        </p:txBody>
      </p:sp>
      <p:sp>
        <p:nvSpPr>
          <p:cNvPr id="10" name="TextBox 9"/>
          <p:cNvSpPr txBox="1"/>
          <p:nvPr/>
        </p:nvSpPr>
        <p:spPr>
          <a:xfrm>
            <a:off x="7803454" y="5247633"/>
            <a:ext cx="1188146" cy="369332"/>
          </a:xfrm>
          <a:prstGeom prst="rect">
            <a:avLst/>
          </a:prstGeom>
          <a:noFill/>
          <a:ln w="25400">
            <a:solidFill>
              <a:srgbClr val="FF0000"/>
            </a:solidFill>
          </a:ln>
        </p:spPr>
        <p:txBody>
          <a:bodyPr wrap="none" rtlCol="0">
            <a:spAutoFit/>
          </a:bodyPr>
          <a:lstStyle/>
          <a:p>
            <a:pPr algn="ctr"/>
            <a:r>
              <a:rPr lang="en-US" dirty="0"/>
              <a:t>19 MHz RF</a:t>
            </a:r>
          </a:p>
        </p:txBody>
      </p:sp>
      <p:cxnSp>
        <p:nvCxnSpPr>
          <p:cNvPr id="8" name="Straight Connector 7"/>
          <p:cNvCxnSpPr>
            <a:cxnSpLocks/>
          </p:cNvCxnSpPr>
          <p:nvPr/>
        </p:nvCxnSpPr>
        <p:spPr>
          <a:xfrm>
            <a:off x="5105400" y="4849749"/>
            <a:ext cx="2698054" cy="3978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B46023-11DD-4F44-AE76-5E734CCDA95C}"/>
              </a:ext>
            </a:extLst>
          </p:cNvPr>
          <p:cNvCxnSpPr>
            <a:cxnSpLocks/>
            <a:endCxn id="9" idx="1"/>
          </p:cNvCxnSpPr>
          <p:nvPr/>
        </p:nvCxnSpPr>
        <p:spPr>
          <a:xfrm flipV="1">
            <a:off x="6934200" y="3491674"/>
            <a:ext cx="633995" cy="773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AC2BE8-01AC-F746-8074-BCFA41680A1D}"/>
              </a:ext>
            </a:extLst>
          </p:cNvPr>
          <p:cNvCxnSpPr>
            <a:cxnSpLocks/>
            <a:endCxn id="9" idx="1"/>
          </p:cNvCxnSpPr>
          <p:nvPr/>
        </p:nvCxnSpPr>
        <p:spPr>
          <a:xfrm flipV="1">
            <a:off x="7010400" y="3491674"/>
            <a:ext cx="557795" cy="7755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30E069-3822-9242-98F6-C73481EAD23E}"/>
              </a:ext>
            </a:extLst>
          </p:cNvPr>
          <p:cNvCxnSpPr>
            <a:cxnSpLocks/>
          </p:cNvCxnSpPr>
          <p:nvPr/>
        </p:nvCxnSpPr>
        <p:spPr>
          <a:xfrm>
            <a:off x="5629275" y="4718725"/>
            <a:ext cx="2174179" cy="5289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34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9144000" cy="1447799"/>
              </a:xfrm>
            </p:spPr>
            <p:txBody>
              <a:bodyPr>
                <a:normAutofit fontScale="85000" lnSpcReduction="20000"/>
              </a:bodyPr>
              <a:lstStyle/>
              <a:p>
                <a:r>
                  <a:rPr lang="en-US" dirty="0"/>
                  <a:t>Autocorrelation signal</a:t>
                </a:r>
              </a:p>
              <a:p>
                <a:pPr lvl="1"/>
                <a:r>
                  <a:rPr lang="en-US" dirty="0"/>
                  <a:t>Quantity plotted is </a:t>
                </a:r>
                <a14:m>
                  <m:oMath xmlns:m="http://schemas.openxmlformats.org/officeDocument/2006/math">
                    <m:r>
                      <a:rPr lang="en-US" b="0" i="1" smtClean="0">
                        <a:latin typeface="Cambria Math"/>
                      </a:rPr>
                      <m:t>∫</m:t>
                    </m:r>
                    <m:r>
                      <a:rPr lang="en-US" b="0" i="1" smtClean="0">
                        <a:latin typeface="Cambria Math"/>
                      </a:rPr>
                      <m:t>𝑑𝑡</m:t>
                    </m:r>
                    <m:r>
                      <a:rPr lang="en-US" b="0" i="1" smtClean="0">
                        <a:latin typeface="Cambria Math"/>
                      </a:rPr>
                      <m:t> [</m:t>
                    </m:r>
                    <m:r>
                      <a:rPr lang="en-US" b="0" i="1" smtClean="0">
                        <a:latin typeface="Cambria Math"/>
                      </a:rPr>
                      <m:t>𝑉</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m:t>
                    </m:r>
                    <m:r>
                      <a:rPr lang="en-US" b="0" i="1" smtClean="0">
                        <a:latin typeface="Cambria Math"/>
                      </a:rPr>
                      <m:t>𝑉</m:t>
                    </m:r>
                    <m:d>
                      <m:dPr>
                        <m:ctrlPr>
                          <a:rPr lang="en-US" b="0" i="1" smtClean="0">
                            <a:latin typeface="Cambria Math" panose="02040503050406030204" pitchFamily="18" charset="0"/>
                          </a:rPr>
                        </m:ctrlPr>
                      </m:dPr>
                      <m:e>
                        <m:r>
                          <a:rPr lang="en-US" b="0" i="1" smtClean="0">
                            <a:latin typeface="Cambria Math"/>
                          </a:rPr>
                          <m:t>𝑡</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𝑎</m:t>
                            </m:r>
                          </m:sub>
                        </m:sSub>
                      </m:e>
                    </m:d>
                    <m:r>
                      <a:rPr lang="en-US" b="0" i="1" smtClean="0">
                        <a:latin typeface="Cambria Math"/>
                      </a:rPr>
                      <m:t>]</m:t>
                    </m:r>
                  </m:oMath>
                </a14:m>
                <a:r>
                  <a:rPr lang="en-US" dirty="0"/>
                  <a:t>, autocorrelation at some time delay</a:t>
                </a:r>
              </a:p>
              <a:p>
                <a:pPr lvl="1"/>
                <a:r>
                  <a:rPr lang="en-US" dirty="0"/>
                  <a:t>White horizontal bands indicate a signal with period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𝑎</m:t>
                        </m:r>
                      </m:sub>
                    </m:sSub>
                  </m:oMath>
                </a14:m>
                <a:endParaRPr lang="en-US" dirty="0"/>
              </a:p>
              <a:p>
                <a:pPr lvl="1"/>
                <a:r>
                  <a:rPr lang="en-US" dirty="0"/>
                  <a:t>Alexeff (1968) measured periodicity changing timescale of 2 – 3 RF cycles, inferred turbulence.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9144000" cy="1447799"/>
              </a:xfrm>
              <a:blipFill rotWithShape="1">
                <a:blip r:embed="rId3"/>
                <a:stretch>
                  <a:fillRect l="-533" t="-59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FC6811F-139B-464A-A090-03CD4E9038AD}" type="slidenum">
              <a:rPr lang="en-US" smtClean="0"/>
              <a:t>18</a:t>
            </a:fld>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2689389" y="5235176"/>
                <a:ext cx="5742386" cy="923330"/>
              </a:xfrm>
              <a:prstGeom prst="rect">
                <a:avLst/>
              </a:prstGeom>
              <a:solidFill>
                <a:schemeClr val="bg1"/>
              </a:solidFill>
              <a:ln>
                <a:solidFill>
                  <a:schemeClr val="accent6">
                    <a:lumMod val="50000"/>
                  </a:schemeClr>
                </a:solidFill>
              </a:ln>
            </p:spPr>
            <p:txBody>
              <a:bodyPr wrap="square" rtlCol="0">
                <a:spAutoFit/>
              </a:bodyPr>
              <a:lstStyle/>
              <a:p>
                <a:pPr algn="ctr"/>
                <a:r>
                  <a:rPr lang="en-US" dirty="0"/>
                  <a:t>Fourier transform, 200 MHz per division. Strong signal near 200 </a:t>
                </a:r>
                <a:r>
                  <a:rPr lang="en-US" dirty="0" err="1"/>
                  <a:t>MHz.</a:t>
                </a:r>
                <a:r>
                  <a:rPr lang="en-US" dirty="0"/>
                  <a:t> Changes frequency on a timescale of dozens of </a:t>
                </a:r>
                <a14:m>
                  <m:oMath xmlns:m="http://schemas.openxmlformats.org/officeDocument/2006/math">
                    <m:r>
                      <a:rPr lang="en-US" b="0" i="1" smtClean="0">
                        <a:latin typeface="Cambria Math"/>
                      </a:rPr>
                      <m:t>𝜇</m:t>
                    </m:r>
                  </m:oMath>
                </a14:m>
                <a:r>
                  <a:rPr lang="en-US" dirty="0"/>
                  <a:t>s. </a:t>
                </a:r>
                <a:r>
                  <a:rPr lang="en-US" b="1" dirty="0">
                    <a:solidFill>
                      <a:srgbClr val="C00000"/>
                    </a:solidFill>
                  </a:rPr>
                  <a:t>Not turbulent</a:t>
                </a:r>
                <a:r>
                  <a:rPr lang="en-US" b="1" dirty="0"/>
                  <a:t>.</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689389" y="5235176"/>
                <a:ext cx="5742386" cy="923330"/>
              </a:xfrm>
              <a:prstGeom prst="rect">
                <a:avLst/>
              </a:prstGeom>
              <a:blipFill>
                <a:blip r:embed="rId4"/>
                <a:stretch>
                  <a:fillRect l="-220" t="-2667" r="-881" b="-8000"/>
                </a:stretch>
              </a:blipFill>
              <a:ln>
                <a:solidFill>
                  <a:schemeClr val="accent6">
                    <a:lumMod val="50000"/>
                  </a:schemeClr>
                </a:solidFill>
              </a:ln>
            </p:spPr>
            <p:txBody>
              <a:bodyPr/>
              <a:lstStyle/>
              <a:p>
                <a:r>
                  <a:rPr lang="en-US">
                    <a:noFill/>
                  </a:rPr>
                  <a:t> </a:t>
                </a:r>
              </a:p>
            </p:txBody>
          </p:sp>
        </mc:Fallback>
      </mc:AlternateContent>
      <p:sp>
        <p:nvSpPr>
          <p:cNvPr id="12" name="Title 1"/>
          <p:cNvSpPr>
            <a:spLocks noGrp="1"/>
          </p:cNvSpPr>
          <p:nvPr>
            <p:ph type="title"/>
          </p:nvPr>
        </p:nvSpPr>
        <p:spPr/>
        <p:txBody>
          <a:bodyPr/>
          <a:lstStyle/>
          <a:p>
            <a:r>
              <a:rPr lang="en-US" dirty="0"/>
              <a:t>Stronger fluctuation -&gt; Hotter electrons</a:t>
            </a:r>
          </a:p>
        </p:txBody>
      </p:sp>
      <mc:AlternateContent xmlns:mc="http://schemas.openxmlformats.org/markup-compatibility/2006" xmlns:a14="http://schemas.microsoft.com/office/drawing/2010/main">
        <mc:Choice Requires="a14">
          <p:sp>
            <p:nvSpPr>
              <p:cNvPr id="2" name="TextBox 1"/>
              <p:cNvSpPr txBox="1"/>
              <p:nvPr/>
            </p:nvSpPr>
            <p:spPr>
              <a:xfrm>
                <a:off x="0" y="2030349"/>
                <a:ext cx="2438400" cy="2628155"/>
              </a:xfrm>
              <a:prstGeom prst="rect">
                <a:avLst/>
              </a:prstGeom>
              <a:noFill/>
            </p:spPr>
            <p:txBody>
              <a:bodyPr wrap="square" rtlCol="0">
                <a:spAutoFit/>
              </a:bodyPr>
              <a:lstStyle/>
              <a:p>
                <a:r>
                  <a:rPr lang="en-US" dirty="0"/>
                  <a:t>Frequencies:</a:t>
                </a:r>
              </a:p>
              <a:p>
                <a:r>
                  <a:rPr lang="en-US" dirty="0"/>
                  <a:t>Bulk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𝑝𝑒</m:t>
                        </m:r>
                      </m:sub>
                    </m:sSub>
                    <m:r>
                      <a:rPr lang="en-US" b="0" i="1" smtClean="0">
                        <a:latin typeface="Cambria Math"/>
                      </a:rPr>
                      <m:t>∼</m:t>
                    </m:r>
                  </m:oMath>
                </a14:m>
                <a:r>
                  <a:rPr lang="en-US" dirty="0"/>
                  <a:t>1 – 3 GHz</a:t>
                </a:r>
              </a:p>
              <a:p>
                <a:r>
                  <a:rPr lang="en-US" dirty="0"/>
                  <a:t>Warm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𝑝𝑒</m:t>
                        </m:r>
                      </m:sub>
                    </m:sSub>
                    <m:r>
                      <a:rPr lang="en-US" b="0" i="1" smtClean="0">
                        <a:latin typeface="Cambria Math"/>
                      </a:rPr>
                      <m:t>∼</m:t>
                    </m:r>
                  </m:oMath>
                </a14:m>
                <a:r>
                  <a:rPr lang="en-US" dirty="0"/>
                  <a:t> 200 MHz</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𝑐𝑒</m:t>
                        </m:r>
                      </m:sub>
                    </m:sSub>
                    <m:r>
                      <a:rPr lang="en-US" b="0" i="1" smtClean="0">
                        <a:latin typeface="Cambria Math"/>
                      </a:rPr>
                      <m:t>∼</m:t>
                    </m:r>
                  </m:oMath>
                </a14:m>
                <a:r>
                  <a:rPr lang="en-US" dirty="0"/>
                  <a:t> 200 MHz</a:t>
                </a:r>
              </a:p>
              <a:p>
                <a:endParaRPr lang="en-US" dirty="0"/>
              </a:p>
              <a:p>
                <a:r>
                  <a:rPr lang="en-US" dirty="0"/>
                  <a:t>This </a:t>
                </a:r>
                <a:r>
                  <a:rPr lang="en-US" b="1" dirty="0">
                    <a:solidFill>
                      <a:srgbClr val="C00000"/>
                    </a:solidFill>
                  </a:rPr>
                  <a:t>200 MHz signal </a:t>
                </a:r>
                <a:r>
                  <a:rPr lang="en-US" dirty="0"/>
                  <a:t>is what </a:t>
                </a:r>
                <a:r>
                  <a:rPr lang="en-US" b="1" dirty="0">
                    <a:solidFill>
                      <a:srgbClr val="C00000"/>
                    </a:solidFill>
                  </a:rPr>
                  <a:t>increases with increasing FEC pressure </a:t>
                </a:r>
                <a:r>
                  <a:rPr lang="en-US" dirty="0"/>
                  <a:t>(beam current)</a:t>
                </a:r>
              </a:p>
            </p:txBody>
          </p:sp>
        </mc:Choice>
        <mc:Fallback xmlns="">
          <p:sp>
            <p:nvSpPr>
              <p:cNvPr id="2" name="TextBox 1"/>
              <p:cNvSpPr txBox="1">
                <a:spLocks noRot="1" noChangeAspect="1" noMove="1" noResize="1" noEditPoints="1" noAdjustHandles="1" noChangeArrowheads="1" noChangeShapeType="1" noTextEdit="1"/>
              </p:cNvSpPr>
              <p:nvPr/>
            </p:nvSpPr>
            <p:spPr>
              <a:xfrm>
                <a:off x="0" y="2030349"/>
                <a:ext cx="2438400" cy="2628155"/>
              </a:xfrm>
              <a:prstGeom prst="rect">
                <a:avLst/>
              </a:prstGeom>
              <a:blipFill rotWithShape="1">
                <a:blip r:embed="rId6"/>
                <a:stretch>
                  <a:fillRect l="-2000" t="-1160" r="-2000" b="-278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0F33D9C-7B71-A549-BF9E-DDCB42C82F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5790" y="1875472"/>
            <a:ext cx="3520376" cy="3227011"/>
          </a:xfrm>
          <a:prstGeom prst="rect">
            <a:avLst/>
          </a:prstGeom>
        </p:spPr>
      </p:pic>
      <p:cxnSp>
        <p:nvCxnSpPr>
          <p:cNvPr id="6" name="Straight Connector 5"/>
          <p:cNvCxnSpPr>
            <a:cxnSpLocks/>
          </p:cNvCxnSpPr>
          <p:nvPr/>
        </p:nvCxnSpPr>
        <p:spPr>
          <a:xfrm flipV="1">
            <a:off x="5288896" y="2077022"/>
            <a:ext cx="2912075" cy="10092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a:stCxn id="10" idx="0"/>
          </p:cNvCxnSpPr>
          <p:nvPr/>
        </p:nvCxnSpPr>
        <p:spPr>
          <a:xfrm flipV="1">
            <a:off x="2723802" y="1951672"/>
            <a:ext cx="1116091" cy="27981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88154" y="2094503"/>
            <a:ext cx="1021433" cy="369332"/>
          </a:xfrm>
          <a:prstGeom prst="rect">
            <a:avLst/>
          </a:prstGeom>
          <a:noFill/>
          <a:ln w="25400">
            <a:solidFill>
              <a:srgbClr val="FF0000"/>
            </a:solidFill>
          </a:ln>
        </p:spPr>
        <p:txBody>
          <a:bodyPr wrap="square" rtlCol="0">
            <a:spAutoFit/>
          </a:bodyPr>
          <a:lstStyle/>
          <a:p>
            <a:pPr algn="ctr"/>
            <a:r>
              <a:rPr lang="en-US" dirty="0"/>
              <a:t>200 MHz</a:t>
            </a:r>
          </a:p>
        </p:txBody>
      </p:sp>
      <p:sp>
        <p:nvSpPr>
          <p:cNvPr id="10" name="TextBox 9"/>
          <p:cNvSpPr txBox="1"/>
          <p:nvPr/>
        </p:nvSpPr>
        <p:spPr>
          <a:xfrm>
            <a:off x="2129729" y="4749803"/>
            <a:ext cx="1188146" cy="369332"/>
          </a:xfrm>
          <a:prstGeom prst="rect">
            <a:avLst/>
          </a:prstGeom>
          <a:noFill/>
          <a:ln w="25400">
            <a:solidFill>
              <a:srgbClr val="FF0000"/>
            </a:solidFill>
          </a:ln>
        </p:spPr>
        <p:txBody>
          <a:bodyPr wrap="square" rtlCol="0">
            <a:spAutoFit/>
          </a:bodyPr>
          <a:lstStyle/>
          <a:p>
            <a:pPr algn="ctr"/>
            <a:r>
              <a:rPr lang="en-US" dirty="0"/>
              <a:t>19 MHz RF</a:t>
            </a:r>
          </a:p>
        </p:txBody>
      </p:sp>
    </p:spTree>
    <p:extLst>
      <p:ext uri="{BB962C8B-B14F-4D97-AF65-F5344CB8AC3E}">
        <p14:creationId xmlns:p14="http://schemas.microsoft.com/office/powerpoint/2010/main" val="45744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9144000" cy="1447799"/>
              </a:xfrm>
            </p:spPr>
            <p:txBody>
              <a:bodyPr>
                <a:normAutofit fontScale="85000" lnSpcReduction="20000"/>
              </a:bodyPr>
              <a:lstStyle/>
              <a:p>
                <a:r>
                  <a:rPr lang="en-US" dirty="0"/>
                  <a:t>Autocorrelation signal</a:t>
                </a:r>
              </a:p>
              <a:p>
                <a:pPr lvl="1"/>
                <a:r>
                  <a:rPr lang="en-US" dirty="0"/>
                  <a:t>Quantity plotted is </a:t>
                </a:r>
                <a14:m>
                  <m:oMath xmlns:m="http://schemas.openxmlformats.org/officeDocument/2006/math">
                    <m:r>
                      <a:rPr lang="en-US" b="0" i="1" smtClean="0">
                        <a:latin typeface="Cambria Math"/>
                      </a:rPr>
                      <m:t>∫</m:t>
                    </m:r>
                    <m:r>
                      <a:rPr lang="en-US" b="0" i="1" smtClean="0">
                        <a:latin typeface="Cambria Math"/>
                      </a:rPr>
                      <m:t>𝑑𝑡</m:t>
                    </m:r>
                    <m:r>
                      <a:rPr lang="en-US" b="0" i="1" smtClean="0">
                        <a:latin typeface="Cambria Math"/>
                      </a:rPr>
                      <m:t> [</m:t>
                    </m:r>
                    <m:r>
                      <a:rPr lang="en-US" b="0" i="1" smtClean="0">
                        <a:latin typeface="Cambria Math"/>
                      </a:rPr>
                      <m:t>𝑉</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m:t>
                    </m:r>
                    <m:r>
                      <a:rPr lang="en-US" b="0" i="1" smtClean="0">
                        <a:latin typeface="Cambria Math"/>
                      </a:rPr>
                      <m:t>𝑉</m:t>
                    </m:r>
                    <m:d>
                      <m:dPr>
                        <m:ctrlPr>
                          <a:rPr lang="en-US" b="0" i="1" smtClean="0">
                            <a:latin typeface="Cambria Math" panose="02040503050406030204" pitchFamily="18" charset="0"/>
                          </a:rPr>
                        </m:ctrlPr>
                      </m:dPr>
                      <m:e>
                        <m:r>
                          <a:rPr lang="en-US" b="0" i="1" smtClean="0">
                            <a:latin typeface="Cambria Math"/>
                          </a:rPr>
                          <m:t>𝑡</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𝑎</m:t>
                            </m:r>
                          </m:sub>
                        </m:sSub>
                      </m:e>
                    </m:d>
                    <m:r>
                      <a:rPr lang="en-US" b="0" i="1" smtClean="0">
                        <a:latin typeface="Cambria Math"/>
                      </a:rPr>
                      <m:t>]</m:t>
                    </m:r>
                  </m:oMath>
                </a14:m>
                <a:r>
                  <a:rPr lang="en-US" dirty="0"/>
                  <a:t>, autocorrelation at some time delay</a:t>
                </a:r>
              </a:p>
              <a:p>
                <a:pPr lvl="1"/>
                <a:r>
                  <a:rPr lang="en-US" dirty="0"/>
                  <a:t>White horizontal bands indicate a signal with period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𝑎</m:t>
                        </m:r>
                      </m:sub>
                    </m:sSub>
                  </m:oMath>
                </a14:m>
                <a:endParaRPr lang="en-US" dirty="0"/>
              </a:p>
              <a:p>
                <a:pPr lvl="1"/>
                <a:r>
                  <a:rPr lang="en-US" dirty="0"/>
                  <a:t>Alexeff (1968) measured periodicity changing timescale of 2 – 3 RF cycles, inferred turbulence.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9144000" cy="1447799"/>
              </a:xfrm>
              <a:blipFill rotWithShape="1">
                <a:blip r:embed="rId3"/>
                <a:stretch>
                  <a:fillRect l="-533" t="-59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FC6811F-139B-464A-A090-03CD4E9038AD}" type="slidenum">
              <a:rPr lang="en-US" smtClean="0"/>
              <a:t>19</a:t>
            </a:fld>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30349"/>
            <a:ext cx="574238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2667000" y="2335149"/>
            <a:ext cx="54375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43200" y="4849749"/>
            <a:ext cx="54375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91769" y="2352630"/>
            <a:ext cx="1021433" cy="369332"/>
          </a:xfrm>
          <a:prstGeom prst="rect">
            <a:avLst/>
          </a:prstGeom>
          <a:noFill/>
          <a:ln w="25400">
            <a:solidFill>
              <a:srgbClr val="FF0000"/>
            </a:solidFill>
          </a:ln>
        </p:spPr>
        <p:txBody>
          <a:bodyPr wrap="none" rtlCol="0">
            <a:spAutoFit/>
          </a:bodyPr>
          <a:lstStyle/>
          <a:p>
            <a:pPr algn="ctr"/>
            <a:r>
              <a:rPr lang="en-US" dirty="0"/>
              <a:t>200 MHz</a:t>
            </a:r>
          </a:p>
        </p:txBody>
      </p:sp>
      <p:sp>
        <p:nvSpPr>
          <p:cNvPr id="10" name="TextBox 9"/>
          <p:cNvSpPr txBox="1"/>
          <p:nvPr/>
        </p:nvSpPr>
        <p:spPr>
          <a:xfrm>
            <a:off x="8001000" y="4849749"/>
            <a:ext cx="1188146" cy="369332"/>
          </a:xfrm>
          <a:prstGeom prst="rect">
            <a:avLst/>
          </a:prstGeom>
          <a:noFill/>
          <a:ln w="25400">
            <a:solidFill>
              <a:srgbClr val="FF0000"/>
            </a:solidFill>
          </a:ln>
        </p:spPr>
        <p:txBody>
          <a:bodyPr wrap="none" rtlCol="0">
            <a:spAutoFit/>
          </a:bodyPr>
          <a:lstStyle/>
          <a:p>
            <a:pPr algn="ctr"/>
            <a:r>
              <a:rPr lang="en-US" dirty="0"/>
              <a:t>19 MHz RF</a:t>
            </a:r>
          </a:p>
        </p:txBody>
      </p:sp>
      <mc:AlternateContent xmlns:mc="http://schemas.openxmlformats.org/markup-compatibility/2006" xmlns:a14="http://schemas.microsoft.com/office/drawing/2010/main">
        <mc:Choice Requires="a14">
          <p:sp>
            <p:nvSpPr>
              <p:cNvPr id="11" name="TextBox 10"/>
              <p:cNvSpPr txBox="1"/>
              <p:nvPr/>
            </p:nvSpPr>
            <p:spPr>
              <a:xfrm>
                <a:off x="2438400" y="5700889"/>
                <a:ext cx="5742386" cy="646331"/>
              </a:xfrm>
              <a:prstGeom prst="rect">
                <a:avLst/>
              </a:prstGeom>
              <a:solidFill>
                <a:schemeClr val="bg1"/>
              </a:solidFill>
              <a:ln>
                <a:solidFill>
                  <a:schemeClr val="accent6">
                    <a:lumMod val="50000"/>
                  </a:schemeClr>
                </a:solidFill>
              </a:ln>
            </p:spPr>
            <p:txBody>
              <a:bodyPr wrap="square" rtlCol="0">
                <a:spAutoFit/>
              </a:bodyPr>
              <a:lstStyle/>
              <a:p>
                <a:pPr algn="ctr"/>
                <a:r>
                  <a:rPr lang="en-US" dirty="0"/>
                  <a:t>Strong signal near 200 </a:t>
                </a:r>
                <a:r>
                  <a:rPr lang="en-US" dirty="0" err="1"/>
                  <a:t>MHz.</a:t>
                </a:r>
                <a:r>
                  <a:rPr lang="en-US" dirty="0"/>
                  <a:t> Changes frequency on a timescale of dozens of </a:t>
                </a:r>
                <a14:m>
                  <m:oMath xmlns:m="http://schemas.openxmlformats.org/officeDocument/2006/math">
                    <m:r>
                      <a:rPr lang="en-US" b="0" i="1" smtClean="0">
                        <a:latin typeface="Cambria Math"/>
                      </a:rPr>
                      <m:t>𝜇</m:t>
                    </m:r>
                  </m:oMath>
                </a14:m>
                <a:r>
                  <a:rPr lang="en-US" dirty="0"/>
                  <a:t>s. </a:t>
                </a:r>
                <a:r>
                  <a:rPr lang="en-US" b="1" dirty="0">
                    <a:solidFill>
                      <a:srgbClr val="C00000"/>
                    </a:solidFill>
                  </a:rPr>
                  <a:t>Not turbulent</a:t>
                </a:r>
                <a:r>
                  <a:rPr lang="en-US" b="1" dirty="0"/>
                  <a:t>.</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438400" y="5700889"/>
                <a:ext cx="5742386" cy="646331"/>
              </a:xfrm>
              <a:prstGeom prst="rect">
                <a:avLst/>
              </a:prstGeom>
              <a:blipFill rotWithShape="1">
                <a:blip r:embed="rId5"/>
                <a:stretch>
                  <a:fillRect t="-3704" b="-12963"/>
                </a:stretch>
              </a:blipFill>
              <a:ln>
                <a:solidFill>
                  <a:schemeClr val="accent6">
                    <a:lumMod val="50000"/>
                  </a:schemeClr>
                </a:solidFill>
              </a:ln>
            </p:spPr>
            <p:txBody>
              <a:bodyPr/>
              <a:lstStyle/>
              <a:p>
                <a:r>
                  <a:rPr lang="en-US">
                    <a:noFill/>
                  </a:rPr>
                  <a:t> </a:t>
                </a:r>
              </a:p>
            </p:txBody>
          </p:sp>
        </mc:Fallback>
      </mc:AlternateContent>
      <p:sp>
        <p:nvSpPr>
          <p:cNvPr id="12" name="Title 1"/>
          <p:cNvSpPr>
            <a:spLocks noGrp="1"/>
          </p:cNvSpPr>
          <p:nvPr>
            <p:ph type="title"/>
          </p:nvPr>
        </p:nvSpPr>
        <p:spPr/>
        <p:txBody>
          <a:bodyPr/>
          <a:lstStyle/>
          <a:p>
            <a:r>
              <a:rPr lang="en-US" dirty="0"/>
              <a:t>Stronger fluctuation -&gt; Hotter electrons</a:t>
            </a:r>
          </a:p>
        </p:txBody>
      </p:sp>
      <mc:AlternateContent xmlns:mc="http://schemas.openxmlformats.org/markup-compatibility/2006" xmlns:a14="http://schemas.microsoft.com/office/drawing/2010/main">
        <mc:Choice Requires="a14">
          <p:sp>
            <p:nvSpPr>
              <p:cNvPr id="2" name="TextBox 1"/>
              <p:cNvSpPr txBox="1"/>
              <p:nvPr/>
            </p:nvSpPr>
            <p:spPr>
              <a:xfrm>
                <a:off x="0" y="2030349"/>
                <a:ext cx="2438400" cy="2628155"/>
              </a:xfrm>
              <a:prstGeom prst="rect">
                <a:avLst/>
              </a:prstGeom>
              <a:noFill/>
            </p:spPr>
            <p:txBody>
              <a:bodyPr wrap="square" rtlCol="0">
                <a:spAutoFit/>
              </a:bodyPr>
              <a:lstStyle/>
              <a:p>
                <a:r>
                  <a:rPr lang="en-US" dirty="0"/>
                  <a:t>Frequencies:</a:t>
                </a:r>
              </a:p>
              <a:p>
                <a:r>
                  <a:rPr lang="en-US" dirty="0"/>
                  <a:t>Bulk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𝑝𝑒</m:t>
                        </m:r>
                      </m:sub>
                    </m:sSub>
                    <m:r>
                      <a:rPr lang="en-US" b="0" i="1" smtClean="0">
                        <a:latin typeface="Cambria Math"/>
                      </a:rPr>
                      <m:t>∼</m:t>
                    </m:r>
                  </m:oMath>
                </a14:m>
                <a:r>
                  <a:rPr lang="en-US" dirty="0"/>
                  <a:t>1 – 3 GHz</a:t>
                </a:r>
              </a:p>
              <a:p>
                <a:r>
                  <a:rPr lang="en-US" dirty="0"/>
                  <a:t>Warm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𝑝𝑒</m:t>
                        </m:r>
                      </m:sub>
                    </m:sSub>
                    <m:r>
                      <a:rPr lang="en-US" b="0" i="1" smtClean="0">
                        <a:latin typeface="Cambria Math"/>
                      </a:rPr>
                      <m:t>∼</m:t>
                    </m:r>
                  </m:oMath>
                </a14:m>
                <a:r>
                  <a:rPr lang="en-US" dirty="0"/>
                  <a:t> 200 MHz</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𝑐𝑒</m:t>
                        </m:r>
                      </m:sub>
                    </m:sSub>
                    <m:r>
                      <a:rPr lang="en-US" b="0" i="1" smtClean="0">
                        <a:latin typeface="Cambria Math"/>
                      </a:rPr>
                      <m:t>∼</m:t>
                    </m:r>
                  </m:oMath>
                </a14:m>
                <a:r>
                  <a:rPr lang="en-US" dirty="0"/>
                  <a:t> 200 MHz</a:t>
                </a:r>
              </a:p>
              <a:p>
                <a:endParaRPr lang="en-US" dirty="0"/>
              </a:p>
              <a:p>
                <a:r>
                  <a:rPr lang="en-US" dirty="0"/>
                  <a:t>This </a:t>
                </a:r>
                <a:r>
                  <a:rPr lang="en-US" b="1" dirty="0">
                    <a:solidFill>
                      <a:srgbClr val="C00000"/>
                    </a:solidFill>
                  </a:rPr>
                  <a:t>200 MHz signal </a:t>
                </a:r>
                <a:r>
                  <a:rPr lang="en-US" dirty="0"/>
                  <a:t>is what </a:t>
                </a:r>
                <a:r>
                  <a:rPr lang="en-US" b="1" dirty="0">
                    <a:solidFill>
                      <a:srgbClr val="C00000"/>
                    </a:solidFill>
                  </a:rPr>
                  <a:t>increases with increasing FEC pressure </a:t>
                </a:r>
                <a:r>
                  <a:rPr lang="en-US" dirty="0"/>
                  <a:t>(beam current)</a:t>
                </a:r>
              </a:p>
            </p:txBody>
          </p:sp>
        </mc:Choice>
        <mc:Fallback xmlns="">
          <p:sp>
            <p:nvSpPr>
              <p:cNvPr id="2" name="TextBox 1"/>
              <p:cNvSpPr txBox="1">
                <a:spLocks noRot="1" noChangeAspect="1" noMove="1" noResize="1" noEditPoints="1" noAdjustHandles="1" noChangeArrowheads="1" noChangeShapeType="1" noTextEdit="1"/>
              </p:cNvSpPr>
              <p:nvPr/>
            </p:nvSpPr>
            <p:spPr>
              <a:xfrm>
                <a:off x="0" y="2030349"/>
                <a:ext cx="2438400" cy="2628155"/>
              </a:xfrm>
              <a:prstGeom prst="rect">
                <a:avLst/>
              </a:prstGeom>
              <a:blipFill rotWithShape="1">
                <a:blip r:embed="rId6"/>
                <a:stretch>
                  <a:fillRect l="-2000" t="-1160" r="-2000" b="-2784"/>
                </a:stretch>
              </a:blipFill>
            </p:spPr>
            <p:txBody>
              <a:bodyPr/>
              <a:lstStyle/>
              <a:p>
                <a:r>
                  <a:rPr lang="en-US">
                    <a:noFill/>
                  </a:rPr>
                  <a:t> </a:t>
                </a:r>
              </a:p>
            </p:txBody>
          </p:sp>
        </mc:Fallback>
      </mc:AlternateContent>
    </p:spTree>
    <p:extLst>
      <p:ext uri="{BB962C8B-B14F-4D97-AF65-F5344CB8AC3E}">
        <p14:creationId xmlns:p14="http://schemas.microsoft.com/office/powerpoint/2010/main" val="420193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8A37-4B88-1842-8FDE-11744AF8CBE1}"/>
              </a:ext>
            </a:extLst>
          </p:cNvPr>
          <p:cNvSpPr>
            <a:spLocks noGrp="1"/>
          </p:cNvSpPr>
          <p:nvPr>
            <p:ph type="title"/>
          </p:nvPr>
        </p:nvSpPr>
        <p:spPr/>
        <p:txBody>
          <a:bodyPr/>
          <a:lstStyle/>
          <a:p>
            <a:r>
              <a:rPr lang="en-US" dirty="0"/>
              <a:t>Fermi-</a:t>
            </a:r>
            <a:r>
              <a:rPr lang="en-US" dirty="0" err="1"/>
              <a:t>Ulam</a:t>
            </a:r>
            <a:r>
              <a:rPr lang="en-US" dirty="0"/>
              <a:t> Acceleration in a Magnetic Mirror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451486-A828-804C-8D63-A650C53EA46D}"/>
                  </a:ext>
                </a:extLst>
              </p:cNvPr>
              <p:cNvSpPr>
                <a:spLocks noGrp="1"/>
              </p:cNvSpPr>
              <p:nvPr>
                <p:ph idx="1"/>
              </p:nvPr>
            </p:nvSpPr>
            <p:spPr>
              <a:xfrm>
                <a:off x="0" y="685800"/>
                <a:ext cx="5029200" cy="5440363"/>
              </a:xfrm>
            </p:spPr>
            <p:txBody>
              <a:bodyPr/>
              <a:lstStyle/>
              <a:p>
                <a:endParaRPr lang="en-US" dirty="0"/>
              </a:p>
              <a:p>
                <a:r>
                  <a:rPr lang="en-US" dirty="0"/>
                  <a:t>Fermi-</a:t>
                </a:r>
                <a:r>
                  <a:rPr lang="en-US" dirty="0" err="1"/>
                  <a:t>Ulam</a:t>
                </a:r>
                <a:r>
                  <a:rPr lang="en-US" dirty="0"/>
                  <a:t> acceleration: to explain cosmic ray energy distribution, particle bounces between moving walls. 1-D process, </a:t>
                </a:r>
                <a14:m>
                  <m:oMath xmlns:m="http://schemas.openxmlformats.org/officeDocument/2006/math">
                    <m:r>
                      <a:rPr lang="en-US" b="0" i="1" smtClean="0">
                        <a:latin typeface="Cambria Math" panose="02040503050406030204" pitchFamily="18" charset="0"/>
                      </a:rPr>
                      <m:t>𝐸</m:t>
                    </m:r>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oMath>
                </a14:m>
                <a:endParaRPr lang="en-US" dirty="0"/>
              </a:p>
              <a:p>
                <a:endParaRPr lang="en-US" dirty="0"/>
              </a:p>
              <a:p>
                <a:pPr marL="0" indent="0">
                  <a:buNone/>
                </a:pPr>
                <a:endParaRPr lang="en-US" dirty="0"/>
              </a:p>
              <a:p>
                <a:pPr marL="0" indent="0">
                  <a:buNone/>
                </a:pPr>
                <a:endParaRPr lang="en-US" dirty="0"/>
              </a:p>
              <a:p>
                <a:r>
                  <a:rPr lang="en-US" dirty="0"/>
                  <a:t>Novel model: particle also experiences non-adiabatic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𝜇</m:t>
                    </m:r>
                  </m:oMath>
                </a14:m>
                <a:r>
                  <a:rPr lang="en-US" dirty="0"/>
                  <a:t> jumps at mirror midplane. 2-D process, (</a:t>
                </a:r>
                <a14:m>
                  <m:oMath xmlns:m="http://schemas.openxmlformats.org/officeDocument/2006/math">
                    <m:r>
                      <a:rPr lang="en-US" b="0" i="1" smtClean="0">
                        <a:latin typeface="Cambria Math" panose="02040503050406030204" pitchFamily="18" charset="0"/>
                      </a:rPr>
                      <m:t>𝐸</m:t>
                    </m:r>
                  </m:oMath>
                </a14:m>
                <a:r>
                  <a:rPr lang="en-US" dirty="0"/>
                  <a:t> and </a:t>
                </a:r>
                <a14:m>
                  <m:oMath xmlns:m="http://schemas.openxmlformats.org/officeDocument/2006/math">
                    <m:r>
                      <a:rPr lang="en-US" b="0" i="1" smtClean="0">
                        <a:latin typeface="Cambria Math" panose="02040503050406030204" pitchFamily="18" charset="0"/>
                      </a:rPr>
                      <m:t>𝜇</m:t>
                    </m:r>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oMath>
                </a14:m>
                <a:r>
                  <a:rPr lang="en-US" dirty="0"/>
                  <a:t>)</a:t>
                </a:r>
              </a:p>
            </p:txBody>
          </p:sp>
        </mc:Choice>
        <mc:Fallback xmlns="">
          <p:sp>
            <p:nvSpPr>
              <p:cNvPr id="3" name="Content Placeholder 2">
                <a:extLst>
                  <a:ext uri="{FF2B5EF4-FFF2-40B4-BE49-F238E27FC236}">
                    <a16:creationId xmlns:a16="http://schemas.microsoft.com/office/drawing/2014/main" id="{06451486-A828-804C-8D63-A650C53EA46D}"/>
                  </a:ext>
                </a:extLst>
              </p:cNvPr>
              <p:cNvSpPr>
                <a:spLocks noGrp="1" noRot="1" noChangeAspect="1" noMove="1" noResize="1" noEditPoints="1" noAdjustHandles="1" noChangeArrowheads="1" noChangeShapeType="1" noTextEdit="1"/>
              </p:cNvSpPr>
              <p:nvPr>
                <p:ph idx="1"/>
              </p:nvPr>
            </p:nvSpPr>
            <p:spPr>
              <a:xfrm>
                <a:off x="0" y="685800"/>
                <a:ext cx="5029200" cy="5440363"/>
              </a:xfrm>
              <a:blipFill>
                <a:blip r:embed="rId2"/>
                <a:stretch>
                  <a:fillRect l="-1515" r="-30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D63256-CDFC-6644-85A4-0FEA2773F69E}"/>
              </a:ext>
            </a:extLst>
          </p:cNvPr>
          <p:cNvSpPr>
            <a:spLocks noGrp="1"/>
          </p:cNvSpPr>
          <p:nvPr>
            <p:ph type="sldNum" sz="quarter" idx="12"/>
          </p:nvPr>
        </p:nvSpPr>
        <p:spPr/>
        <p:txBody>
          <a:bodyPr/>
          <a:lstStyle/>
          <a:p>
            <a:fld id="{CFC6811F-139B-464A-A090-03CD4E9038AD}" type="slidenum">
              <a:rPr lang="en-US" smtClean="0"/>
              <a:pPr/>
              <a:t>2</a:t>
            </a:fld>
            <a:endParaRPr lang="en-US" dirty="0"/>
          </a:p>
        </p:txBody>
      </p:sp>
      <p:pic>
        <p:nvPicPr>
          <p:cNvPr id="6" name="Picture 2">
            <a:extLst>
              <a:ext uri="{FF2B5EF4-FFF2-40B4-BE49-F238E27FC236}">
                <a16:creationId xmlns:a16="http://schemas.microsoft.com/office/drawing/2014/main" id="{9E1A6274-06F7-FB4F-B302-A5B668BB6F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2723" y="943100"/>
            <a:ext cx="4065627" cy="294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244B235B-B6AD-514F-85FB-23C832BBC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434" y="4295899"/>
            <a:ext cx="3687166" cy="135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E8FEDCE-BF40-E943-9B87-0774B806A498}"/>
                  </a:ext>
                </a:extLst>
              </p:cNvPr>
              <p:cNvSpPr txBox="1"/>
              <p:nvPr/>
            </p:nvSpPr>
            <p:spPr>
              <a:xfrm>
                <a:off x="7956849" y="4295899"/>
                <a:ext cx="389144"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𝑉</m:t>
                          </m:r>
                        </m:e>
                      </m:acc>
                    </m:oMath>
                  </m:oMathPara>
                </a14:m>
                <a:endParaRPr lang="en-US" dirty="0"/>
              </a:p>
            </p:txBody>
          </p:sp>
        </mc:Choice>
        <mc:Fallback>
          <p:sp>
            <p:nvSpPr>
              <p:cNvPr id="8" name="TextBox 7">
                <a:extLst>
                  <a:ext uri="{FF2B5EF4-FFF2-40B4-BE49-F238E27FC236}">
                    <a16:creationId xmlns:a16="http://schemas.microsoft.com/office/drawing/2014/main" id="{1E8FEDCE-BF40-E943-9B87-0774B806A498}"/>
                  </a:ext>
                </a:extLst>
              </p:cNvPr>
              <p:cNvSpPr txBox="1">
                <a:spLocks noRot="1" noChangeAspect="1" noMove="1" noResize="1" noEditPoints="1" noAdjustHandles="1" noChangeArrowheads="1" noChangeShapeType="1" noTextEdit="1"/>
              </p:cNvSpPr>
              <p:nvPr/>
            </p:nvSpPr>
            <p:spPr>
              <a:xfrm>
                <a:off x="7956849" y="4295899"/>
                <a:ext cx="389144" cy="374270"/>
              </a:xfrm>
              <a:prstGeom prst="rect">
                <a:avLst/>
              </a:prstGeom>
              <a:blipFill>
                <a:blip r:embed="rId5"/>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0B5F1E55-02F9-4647-8C44-DD73E68F2E46}"/>
              </a:ext>
            </a:extLst>
          </p:cNvPr>
          <p:cNvSpPr/>
          <p:nvPr/>
        </p:nvSpPr>
        <p:spPr>
          <a:xfrm>
            <a:off x="7858158" y="4761068"/>
            <a:ext cx="457200"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615BF80-4E37-D749-A85D-B054CE226433}"/>
              </a:ext>
            </a:extLst>
          </p:cNvPr>
          <p:cNvSpPr/>
          <p:nvPr/>
        </p:nvSpPr>
        <p:spPr>
          <a:xfrm>
            <a:off x="7987275" y="4816462"/>
            <a:ext cx="194740" cy="12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337C531-03B7-BC4C-8B2A-A9AA846F141A}"/>
              </a:ext>
            </a:extLst>
          </p:cNvPr>
          <p:cNvSpPr/>
          <p:nvPr/>
        </p:nvSpPr>
        <p:spPr>
          <a:xfrm>
            <a:off x="8026946" y="4851901"/>
            <a:ext cx="115398" cy="620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59BD6A68-8F50-4C40-9357-CF4CDAECE11F}"/>
              </a:ext>
            </a:extLst>
          </p:cNvPr>
          <p:cNvCxnSpPr>
            <a:cxnSpLocks/>
            <a:stCxn id="7" idx="0"/>
            <a:endCxn id="7" idx="2"/>
          </p:cNvCxnSpPr>
          <p:nvPr/>
        </p:nvCxnSpPr>
        <p:spPr>
          <a:xfrm>
            <a:off x="7148017" y="4295899"/>
            <a:ext cx="0" cy="1352657"/>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83357CD-EE06-E34B-9F98-4E4206138019}"/>
                  </a:ext>
                </a:extLst>
              </p:cNvPr>
              <p:cNvSpPr txBox="1"/>
              <p:nvPr/>
            </p:nvSpPr>
            <p:spPr>
              <a:xfrm>
                <a:off x="6728920" y="5574268"/>
                <a:ext cx="838193"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sty m:val="p"/>
                        </m:rPr>
                        <a:rPr lang="en-US" b="0" i="0" smtClean="0">
                          <a:solidFill>
                            <a:schemeClr val="tx2"/>
                          </a:solidFill>
                          <a:latin typeface="Cambria Math" panose="02040503050406030204" pitchFamily="18" charset="0"/>
                        </a:rPr>
                        <m:t>Δ</m:t>
                      </m:r>
                      <m:r>
                        <a:rPr lang="en-US" b="0" i="1" smtClean="0">
                          <a:solidFill>
                            <a:schemeClr val="tx2"/>
                          </a:solidFill>
                          <a:latin typeface="Cambria Math" panose="02040503050406030204" pitchFamily="18" charset="0"/>
                        </a:rPr>
                        <m:t>𝜇</m:t>
                      </m:r>
                    </m:oMath>
                  </m:oMathPara>
                </a14:m>
                <a:endParaRPr lang="en-US" dirty="0">
                  <a:solidFill>
                    <a:schemeClr val="tx2"/>
                  </a:solidFill>
                </a:endParaRPr>
              </a:p>
            </p:txBody>
          </p:sp>
        </mc:Choice>
        <mc:Fallback>
          <p:sp>
            <p:nvSpPr>
              <p:cNvPr id="14" name="TextBox 13">
                <a:extLst>
                  <a:ext uri="{FF2B5EF4-FFF2-40B4-BE49-F238E27FC236}">
                    <a16:creationId xmlns:a16="http://schemas.microsoft.com/office/drawing/2014/main" id="{583357CD-EE06-E34B-9F98-4E4206138019}"/>
                  </a:ext>
                </a:extLst>
              </p:cNvPr>
              <p:cNvSpPr txBox="1">
                <a:spLocks noRot="1" noChangeAspect="1" noMove="1" noResize="1" noEditPoints="1" noAdjustHandles="1" noChangeArrowheads="1" noChangeShapeType="1" noTextEdit="1"/>
              </p:cNvSpPr>
              <p:nvPr/>
            </p:nvSpPr>
            <p:spPr>
              <a:xfrm>
                <a:off x="6728920" y="5574268"/>
                <a:ext cx="838193" cy="369332"/>
              </a:xfrm>
              <a:prstGeom prst="rect">
                <a:avLst/>
              </a:prstGeom>
              <a:blipFill>
                <a:blip r:embed="rId6"/>
                <a:stretch>
                  <a:fillRect b="-3333"/>
                </a:stretch>
              </a:blipFill>
            </p:spPr>
            <p:txBody>
              <a:bodyPr/>
              <a:lstStyle/>
              <a:p>
                <a:r>
                  <a:rPr lang="en-US">
                    <a:noFill/>
                  </a:rPr>
                  <a:t> </a:t>
                </a:r>
              </a:p>
            </p:txBody>
          </p:sp>
        </mc:Fallback>
      </mc:AlternateContent>
    </p:spTree>
    <p:extLst>
      <p:ext uri="{BB962C8B-B14F-4D97-AF65-F5344CB8AC3E}">
        <p14:creationId xmlns:p14="http://schemas.microsoft.com/office/powerpoint/2010/main" val="22947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Confinement increases with energy</a:t>
            </a:r>
          </a:p>
        </p:txBody>
      </p:sp>
      <p:sp>
        <p:nvSpPr>
          <p:cNvPr id="4" name="Slide Number Placeholder 3"/>
          <p:cNvSpPr>
            <a:spLocks noGrp="1"/>
          </p:cNvSpPr>
          <p:nvPr>
            <p:ph type="sldNum" sz="quarter" idx="12"/>
          </p:nvPr>
        </p:nvSpPr>
        <p:spPr/>
        <p:txBody>
          <a:bodyPr/>
          <a:lstStyle/>
          <a:p>
            <a:fld id="{CFC6811F-139B-464A-A090-03CD4E9038AD}" type="slidenum">
              <a:rPr lang="en-US" smtClean="0"/>
              <a:t>20</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622399"/>
            <a:ext cx="638748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95600" y="5422999"/>
            <a:ext cx="6096000" cy="923330"/>
          </a:xfrm>
          <a:prstGeom prst="rect">
            <a:avLst/>
          </a:prstGeom>
          <a:solidFill>
            <a:schemeClr val="bg1"/>
          </a:solidFill>
          <a:ln>
            <a:solidFill>
              <a:schemeClr val="accent6">
                <a:lumMod val="50000"/>
              </a:schemeClr>
            </a:solidFill>
          </a:ln>
        </p:spPr>
        <p:txBody>
          <a:bodyPr wrap="square" rtlCol="0">
            <a:spAutoFit/>
          </a:bodyPr>
          <a:lstStyle/>
          <a:p>
            <a:pPr algn="ctr"/>
            <a:r>
              <a:rPr lang="en-US" dirty="0"/>
              <a:t>X-ray detector set to trigger on x-rays of an energy range. Raw </a:t>
            </a:r>
            <a:r>
              <a:rPr lang="en-US" dirty="0" err="1"/>
              <a:t>oscillographs</a:t>
            </a:r>
            <a:r>
              <a:rPr lang="en-US" dirty="0"/>
              <a:t> show that </a:t>
            </a:r>
            <a:r>
              <a:rPr lang="en-US" b="1" dirty="0">
                <a:solidFill>
                  <a:srgbClr val="C00000"/>
                </a:solidFill>
              </a:rPr>
              <a:t>confinement time is larger for higher energy electrons</a:t>
            </a:r>
            <a:r>
              <a:rPr lang="en-US" dirty="0"/>
              <a:t>.</a:t>
            </a:r>
          </a:p>
        </p:txBody>
      </p:sp>
      <mc:AlternateContent xmlns:mc="http://schemas.openxmlformats.org/markup-compatibility/2006">
        <mc:Choice xmlns:a14="http://schemas.microsoft.com/office/drawing/2010/main" Requires="a14">
          <p:sp>
            <p:nvSpPr>
              <p:cNvPr id="3" name="TextBox 2"/>
              <p:cNvSpPr txBox="1"/>
              <p:nvPr/>
            </p:nvSpPr>
            <p:spPr>
              <a:xfrm>
                <a:off x="0" y="609600"/>
                <a:ext cx="2590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Olive: RF on/off</a:t>
                </a:r>
              </a:p>
              <a:p>
                <a:pPr marL="285750" indent="-285750">
                  <a:buFont typeface="Arial" panose="020B0604020202020204" pitchFamily="34" charset="0"/>
                  <a:buChar char="•"/>
                </a:pPr>
                <a:r>
                  <a:rPr lang="en-US" dirty="0"/>
                  <a:t>Blue: RF pickup</a:t>
                </a:r>
              </a:p>
              <a:p>
                <a:pPr marL="285750" indent="-285750">
                  <a:buFont typeface="Arial" panose="020B0604020202020204" pitchFamily="34" charset="0"/>
                  <a:buChar char="•"/>
                </a:pPr>
                <a:r>
                  <a:rPr lang="en-US" dirty="0"/>
                  <a:t>Green: X-ray count histogram</a:t>
                </a:r>
              </a:p>
              <a:p>
                <a:pPr marL="285750" indent="-285750">
                  <a:buFont typeface="Arial" panose="020B0604020202020204" pitchFamily="34" charset="0"/>
                  <a:buChar char="•"/>
                </a:pPr>
                <a:r>
                  <a:rPr lang="en-US" dirty="0"/>
                  <a:t>Takes 100s of </a:t>
                </a:r>
                <a14:m>
                  <m:oMath xmlns:m="http://schemas.openxmlformats.org/officeDocument/2006/math">
                    <m:r>
                      <a:rPr lang="en-US" b="0" i="1" smtClean="0">
                        <a:latin typeface="Cambria Math" panose="02040503050406030204" pitchFamily="18" charset="0"/>
                      </a:rPr>
                      <m:t>𝜇</m:t>
                    </m:r>
                  </m:oMath>
                </a14:m>
                <a:r>
                  <a:rPr lang="en-US" dirty="0"/>
                  <a:t>s to </a:t>
                </a:r>
                <a:r>
                  <a:rPr lang="en-US" i="1" dirty="0"/>
                  <a:t>heat up</a:t>
                </a:r>
                <a:r>
                  <a:rPr lang="en-US" dirty="0"/>
                  <a:t> to high energy also</a:t>
                </a:r>
              </a:p>
            </p:txBody>
          </p:sp>
        </mc:Choice>
        <mc:Fallback>
          <p:sp>
            <p:nvSpPr>
              <p:cNvPr id="3" name="TextBox 2"/>
              <p:cNvSpPr txBox="1">
                <a:spLocks noRot="1" noChangeAspect="1" noMove="1" noResize="1" noEditPoints="1" noAdjustHandles="1" noChangeArrowheads="1" noChangeShapeType="1" noTextEdit="1"/>
              </p:cNvSpPr>
              <p:nvPr/>
            </p:nvSpPr>
            <p:spPr>
              <a:xfrm>
                <a:off x="0" y="609600"/>
                <a:ext cx="2590800" cy="2031325"/>
              </a:xfrm>
              <a:prstGeom prst="rect">
                <a:avLst/>
              </a:prstGeom>
              <a:blipFill>
                <a:blip r:embed="rId4"/>
                <a:stretch>
                  <a:fillRect l="-980" t="-1250" r="-2941" b="-3125"/>
                </a:stretch>
              </a:blipFill>
            </p:spPr>
            <p:txBody>
              <a:bodyPr/>
              <a:lstStyle/>
              <a:p>
                <a:r>
                  <a:rPr lang="en-US">
                    <a:noFill/>
                  </a:rPr>
                  <a:t> </a:t>
                </a:r>
              </a:p>
            </p:txBody>
          </p:sp>
        </mc:Fallback>
      </mc:AlternateContent>
    </p:spTree>
    <p:extLst>
      <p:ext uri="{BB962C8B-B14F-4D97-AF65-F5344CB8AC3E}">
        <p14:creationId xmlns:p14="http://schemas.microsoft.com/office/powerpoint/2010/main" val="3066569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Confinement increases with energy</a:t>
            </a:r>
          </a:p>
        </p:txBody>
      </p:sp>
      <p:sp>
        <p:nvSpPr>
          <p:cNvPr id="4" name="Slide Number Placeholder 3"/>
          <p:cNvSpPr>
            <a:spLocks noGrp="1"/>
          </p:cNvSpPr>
          <p:nvPr>
            <p:ph type="sldNum" sz="quarter" idx="12"/>
          </p:nvPr>
        </p:nvSpPr>
        <p:spPr/>
        <p:txBody>
          <a:bodyPr/>
          <a:lstStyle/>
          <a:p>
            <a:fld id="{CFC6811F-139B-464A-A090-03CD4E9038AD}" type="slidenum">
              <a:rPr lang="en-US" smtClean="0"/>
              <a:t>21</a:t>
            </a:fld>
            <a:endParaRPr lang="en-US" dirty="0"/>
          </a:p>
        </p:txBody>
      </p:sp>
      <p:sp>
        <p:nvSpPr>
          <p:cNvPr id="6" name="TextBox 5"/>
          <p:cNvSpPr txBox="1"/>
          <p:nvPr/>
        </p:nvSpPr>
        <p:spPr>
          <a:xfrm>
            <a:off x="2667000" y="5410200"/>
            <a:ext cx="4038600" cy="738664"/>
          </a:xfrm>
          <a:prstGeom prst="rect">
            <a:avLst/>
          </a:prstGeom>
          <a:solidFill>
            <a:schemeClr val="bg1"/>
          </a:solidFill>
          <a:ln>
            <a:solidFill>
              <a:schemeClr val="accent6">
                <a:lumMod val="50000"/>
              </a:schemeClr>
            </a:solidFill>
          </a:ln>
        </p:spPr>
        <p:txBody>
          <a:bodyPr wrap="square" rtlCol="0">
            <a:spAutoFit/>
          </a:bodyPr>
          <a:lstStyle/>
          <a:p>
            <a:pPr algn="ctr"/>
            <a:r>
              <a:rPr lang="en-US" sz="1400" dirty="0"/>
              <a:t>With the help of spectral inversion, we may quantify the e-folding time for each energy. Linear and sub-linear dependences are consistent with data.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35000"/>
            <a:ext cx="6045815" cy="47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7391400" y="16002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0" y="1718882"/>
            <a:ext cx="1371600" cy="646331"/>
          </a:xfrm>
          <a:prstGeom prst="rect">
            <a:avLst/>
          </a:prstGeom>
          <a:noFill/>
          <a:ln w="38100">
            <a:solidFill>
              <a:srgbClr val="FF0000"/>
            </a:solidFill>
          </a:ln>
        </p:spPr>
        <p:txBody>
          <a:bodyPr wrap="square" rtlCol="0">
            <a:spAutoFit/>
          </a:bodyPr>
          <a:lstStyle/>
          <a:p>
            <a:pPr algn="ctr"/>
            <a:r>
              <a:rPr lang="en-US" dirty="0"/>
              <a:t>Uncertainty is large</a:t>
            </a:r>
          </a:p>
        </p:txBody>
      </p:sp>
      <mc:AlternateContent xmlns:mc="http://schemas.openxmlformats.org/markup-compatibility/2006" xmlns:a14="http://schemas.microsoft.com/office/drawing/2010/main">
        <mc:Choice Requires="a14">
          <p:sp>
            <p:nvSpPr>
              <p:cNvPr id="11" name="TextBox 10"/>
              <p:cNvSpPr txBox="1"/>
              <p:nvPr/>
            </p:nvSpPr>
            <p:spPr>
              <a:xfrm>
                <a:off x="304800" y="1066938"/>
                <a:ext cx="1107057" cy="923330"/>
              </a:xfrm>
              <a:prstGeom prst="rect">
                <a:avLst/>
              </a:prstGeom>
              <a:noFill/>
              <a:ln w="38100">
                <a:solidFill>
                  <a:srgbClr val="FF0000"/>
                </a:solidFill>
              </a:ln>
            </p:spPr>
            <p:txBody>
              <a:bodyPr wrap="square" rtlCol="0">
                <a:spAutoFit/>
              </a:bodyPr>
              <a:lstStyle/>
              <a:p>
                <a:pPr algn="ctr"/>
                <a:r>
                  <a:rPr lang="en-US" dirty="0"/>
                  <a:t>Hundreds of </a:t>
                </a:r>
                <a14:m>
                  <m:oMath xmlns:m="http://schemas.openxmlformats.org/officeDocument/2006/math">
                    <m:r>
                      <a:rPr lang="en-US" b="0" i="1" smtClean="0">
                        <a:latin typeface="Cambria Math"/>
                      </a:rPr>
                      <m:t>𝜇</m:t>
                    </m:r>
                  </m:oMath>
                </a14:m>
                <a:r>
                  <a:rPr lang="en-US" dirty="0"/>
                  <a:t>s is typical</a:t>
                </a:r>
              </a:p>
            </p:txBody>
          </p:sp>
        </mc:Choice>
        <mc:Fallback xmlns="">
          <p:sp>
            <p:nvSpPr>
              <p:cNvPr id="11" name="TextBox 10"/>
              <p:cNvSpPr txBox="1">
                <a:spLocks noRot="1" noChangeAspect="1" noMove="1" noResize="1" noEditPoints="1" noAdjustHandles="1" noChangeArrowheads="1" noChangeShapeType="1" noTextEdit="1"/>
              </p:cNvSpPr>
              <p:nvPr/>
            </p:nvSpPr>
            <p:spPr>
              <a:xfrm>
                <a:off x="304800" y="1066938"/>
                <a:ext cx="1107057" cy="923330"/>
              </a:xfrm>
              <a:prstGeom prst="rect">
                <a:avLst/>
              </a:prstGeom>
              <a:blipFill rotWithShape="1">
                <a:blip r:embed="rId4"/>
                <a:stretch>
                  <a:fillRect l="-2660" t="-1274" r="-5851" b="-7643"/>
                </a:stretch>
              </a:blipFill>
              <a:ln w="38100">
                <a:solidFill>
                  <a:srgbClr val="FF0000"/>
                </a:solidFill>
              </a:ln>
            </p:spPr>
            <p:txBody>
              <a:bodyPr/>
              <a:lstStyle/>
              <a:p>
                <a:r>
                  <a:rPr lang="en-US">
                    <a:noFill/>
                  </a:rPr>
                  <a:t> </a:t>
                </a:r>
              </a:p>
            </p:txBody>
          </p:sp>
        </mc:Fallback>
      </mc:AlternateContent>
      <p:cxnSp>
        <p:nvCxnSpPr>
          <p:cNvPr id="12" name="Straight Arrow Connector 11"/>
          <p:cNvCxnSpPr>
            <a:stCxn id="11" idx="3"/>
          </p:cNvCxnSpPr>
          <p:nvPr/>
        </p:nvCxnSpPr>
        <p:spPr>
          <a:xfrm flipV="1">
            <a:off x="1411857" y="1152252"/>
            <a:ext cx="264543" cy="3763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40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Confinement increases with energy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3352800" cy="5440363"/>
              </a:xfrm>
            </p:spPr>
            <p:txBody>
              <a:bodyPr/>
              <a:lstStyle/>
              <a:p>
                <a:r>
                  <a:rPr lang="en-US" dirty="0"/>
                  <a:t>Increased gas pressure</a:t>
                </a:r>
              </a:p>
              <a:p>
                <a:pPr lvl="1"/>
                <a:r>
                  <a:rPr lang="en-US" dirty="0"/>
                  <a:t>Confinement time measured to decrease</a:t>
                </a:r>
              </a:p>
              <a:p>
                <a:pPr lvl="1"/>
                <a:r>
                  <a:rPr lang="en-US" dirty="0"/>
                  <a:t>Temperature of the hot population measured to decrease in accordance with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𝑇</m:t>
                        </m:r>
                      </m:e>
                      <m:sub>
                        <m:r>
                          <a:rPr lang="en-US" i="1" dirty="0">
                            <a:latin typeface="Cambria Math"/>
                          </a:rPr>
                          <m:t>𝑒𝑓𝑓</m:t>
                        </m:r>
                      </m:sub>
                    </m:sSub>
                    <m:r>
                      <a:rPr lang="en-US" i="1" dirty="0">
                        <a:latin typeface="Cambria Math"/>
                      </a:rPr>
                      <m:t>=</m:t>
                    </m:r>
                    <m:r>
                      <m:rPr>
                        <m:sty m:val="p"/>
                      </m:rPr>
                      <a:rPr lang="en-US" dirty="0">
                        <a:latin typeface="Cambria Math"/>
                      </a:rPr>
                      <m:t>Δ</m:t>
                    </m:r>
                    <m:r>
                      <a:rPr lang="en-US" i="1" dirty="0">
                        <a:latin typeface="Cambria Math"/>
                      </a:rPr>
                      <m:t>𝐸</m:t>
                    </m:r>
                    <m:rad>
                      <m:radPr>
                        <m:degHide m:val="on"/>
                        <m:ctrlPr>
                          <a:rPr lang="en-US" i="1" dirty="0">
                            <a:latin typeface="Cambria Math" panose="02040503050406030204" pitchFamily="18" charset="0"/>
                          </a:rPr>
                        </m:ctrlPr>
                      </m:radPr>
                      <m:deg/>
                      <m:e>
                        <m:f>
                          <m:fPr>
                            <m:ctrlPr>
                              <a:rPr lang="en-US" i="1" dirty="0">
                                <a:latin typeface="Cambria Math" panose="02040503050406030204" pitchFamily="18" charset="0"/>
                              </a:rPr>
                            </m:ctrlPr>
                          </m:fPr>
                          <m:num>
                            <m:r>
                              <a:rPr lang="en-US" b="1" i="1" dirty="0" smtClean="0">
                                <a:solidFill>
                                  <a:srgbClr val="C00000"/>
                                </a:solidFill>
                                <a:latin typeface="Cambria Math"/>
                              </a:rPr>
                              <m:t>𝝉</m:t>
                            </m:r>
                          </m:num>
                          <m:den>
                            <m:sSub>
                              <m:sSubPr>
                                <m:ctrlPr>
                                  <a:rPr lang="en-US" i="1" dirty="0">
                                    <a:latin typeface="Cambria Math" panose="02040503050406030204" pitchFamily="18" charset="0"/>
                                  </a:rPr>
                                </m:ctrlPr>
                              </m:sSubPr>
                              <m:e>
                                <m:r>
                                  <a:rPr lang="en-US" i="1" dirty="0">
                                    <a:latin typeface="Cambria Math"/>
                                  </a:rPr>
                                  <m:t>𝑡</m:t>
                                </m:r>
                              </m:e>
                              <m:sub>
                                <m:r>
                                  <a:rPr lang="en-US" i="1" dirty="0">
                                    <a:latin typeface="Cambria Math"/>
                                  </a:rPr>
                                  <m:t>𝑡</m:t>
                                </m:r>
                              </m:sub>
                            </m:sSub>
                          </m:den>
                        </m:f>
                      </m:e>
                    </m:ra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3352800" cy="5440363"/>
              </a:xfrm>
              <a:blipFill rotWithShape="1">
                <a:blip r:embed="rId3"/>
                <a:stretch>
                  <a:fillRect l="-2364" t="-897" r="-29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FC6811F-139B-464A-A090-03CD4E9038AD}" type="slidenum">
              <a:rPr lang="en-US" smtClean="0"/>
              <a:t>22</a:t>
            </a:fld>
            <a:endParaRPr lang="en-US" dirty="0"/>
          </a:p>
        </p:txBody>
      </p:sp>
      <p:sp>
        <p:nvSpPr>
          <p:cNvPr id="6" name="TextBox 5"/>
          <p:cNvSpPr txBox="1"/>
          <p:nvPr/>
        </p:nvSpPr>
        <p:spPr>
          <a:xfrm>
            <a:off x="4572000" y="5266921"/>
            <a:ext cx="4038600" cy="923330"/>
          </a:xfrm>
          <a:prstGeom prst="rect">
            <a:avLst/>
          </a:prstGeom>
          <a:solidFill>
            <a:schemeClr val="bg1"/>
          </a:solidFill>
          <a:ln>
            <a:solidFill>
              <a:schemeClr val="accent6">
                <a:lumMod val="50000"/>
              </a:schemeClr>
            </a:solidFill>
          </a:ln>
        </p:spPr>
        <p:txBody>
          <a:bodyPr wrap="square" rtlCol="0">
            <a:spAutoFit/>
          </a:bodyPr>
          <a:lstStyle/>
          <a:p>
            <a:pPr algn="ctr"/>
            <a:r>
              <a:rPr lang="en-US" dirty="0"/>
              <a:t>Changing confinement time by changing the gas pressure </a:t>
            </a:r>
            <a:r>
              <a:rPr lang="en-US" b="1" dirty="0">
                <a:solidFill>
                  <a:srgbClr val="C00000"/>
                </a:solidFill>
              </a:rPr>
              <a:t>has the effect predicted by the diffusion model</a:t>
            </a:r>
            <a:r>
              <a:rPr lang="en-US" b="1" dirty="0"/>
              <a: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82" y="609600"/>
            <a:ext cx="5726461"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07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One can produce </a:t>
                </a:r>
                <a:r>
                  <a:rPr lang="en-US" b="1" dirty="0">
                    <a:solidFill>
                      <a:srgbClr val="C00000"/>
                    </a:solidFill>
                  </a:rPr>
                  <a:t>keV electrons </a:t>
                </a:r>
                <a:r>
                  <a:rPr lang="en-US" dirty="0"/>
                  <a:t>in a </a:t>
                </a:r>
                <a:r>
                  <a:rPr lang="en-US" b="1" dirty="0">
                    <a:solidFill>
                      <a:srgbClr val="C00000"/>
                    </a:solidFill>
                  </a:rPr>
                  <a:t>small, low-power apparatus</a:t>
                </a:r>
              </a:p>
              <a:p>
                <a:r>
                  <a:rPr lang="en-US" b="1" dirty="0">
                    <a:solidFill>
                      <a:srgbClr val="C00000"/>
                    </a:solidFill>
                  </a:rPr>
                  <a:t>Fermi-Ulam acceleration </a:t>
                </a:r>
                <a:r>
                  <a:rPr lang="en-US" dirty="0"/>
                  <a:t>can create </a:t>
                </a:r>
                <a:r>
                  <a:rPr lang="en-US" b="1" dirty="0">
                    <a:solidFill>
                      <a:srgbClr val="C00000"/>
                    </a:solidFill>
                  </a:rPr>
                  <a:t>high energy electrons </a:t>
                </a:r>
                <a:r>
                  <a:rPr lang="en-US" dirty="0"/>
                  <a:t>in quasiadiabatic conditions</a:t>
                </a:r>
              </a:p>
              <a:p>
                <a14:m>
                  <m:oMath xmlns:m="http://schemas.openxmlformats.org/officeDocument/2006/math">
                    <m:r>
                      <a:rPr lang="en-US" b="1" i="1" smtClean="0">
                        <a:solidFill>
                          <a:srgbClr val="C00000"/>
                        </a:solidFill>
                        <a:latin typeface="Cambria Math"/>
                      </a:rPr>
                      <m:t>𝝁</m:t>
                    </m:r>
                  </m:oMath>
                </a14:m>
                <a:r>
                  <a:rPr lang="en-US" b="1" dirty="0">
                    <a:solidFill>
                      <a:srgbClr val="C00000"/>
                    </a:solidFill>
                  </a:rPr>
                  <a:t> is mobile</a:t>
                </a:r>
                <a:endParaRPr lang="en-US" dirty="0"/>
              </a:p>
              <a:p>
                <a:r>
                  <a:rPr lang="en-US" dirty="0"/>
                  <a:t>Relevance to extant mirror experiments (~10)</a:t>
                </a:r>
              </a:p>
              <a:p>
                <a:pPr lvl="1"/>
                <a:r>
                  <a:rPr lang="en-US" dirty="0"/>
                  <a:t>GOL-3-like </a:t>
                </a:r>
                <a:r>
                  <a:rPr lang="en-US" dirty="0" err="1"/>
                  <a:t>multimirrors</a:t>
                </a:r>
                <a:r>
                  <a:rPr lang="en-US" dirty="0"/>
                  <a:t> may be operated in non-turbulent modes (at lower pressure), and effective collisionality can be enhanced by shaping coils to produce </a:t>
                </a:r>
                <a14:m>
                  <m:oMath xmlns:m="http://schemas.openxmlformats.org/officeDocument/2006/math">
                    <m:r>
                      <m:rPr>
                        <m:sty m:val="p"/>
                      </m:rPr>
                      <a:rPr lang="en-US">
                        <a:latin typeface="Cambria Math"/>
                      </a:rPr>
                      <m:t>Δ</m:t>
                    </m:r>
                    <m:r>
                      <a:rPr lang="en-US" i="1">
                        <a:latin typeface="Cambria Math"/>
                      </a:rPr>
                      <m:t>𝜇</m:t>
                    </m:r>
                  </m:oMath>
                </a14:m>
                <a:endParaRPr lang="en-US" dirty="0"/>
              </a:p>
              <a:p>
                <a:r>
                  <a:rPr lang="en-US" dirty="0"/>
                  <a:t>Relevance to the PFRC-II as an FRC experiment</a:t>
                </a:r>
              </a:p>
              <a:p>
                <a:pPr lvl="1"/>
                <a:r>
                  <a:rPr lang="en-US" dirty="0"/>
                  <a:t>The PFRC-II is designed to study FRCs formed by RMF. We may probe FRC formation in the presence of fast electrons</a:t>
                </a:r>
              </a:p>
              <a:p>
                <a:pPr lvl="1"/>
                <a:r>
                  <a:rPr lang="en-US" dirty="0"/>
                  <a:t>The SOL of the FRC is mirror-like, with high-curvature regions. </a:t>
                </a:r>
                <a14:m>
                  <m:oMath xmlns:m="http://schemas.openxmlformats.org/officeDocument/2006/math">
                    <m:r>
                      <m:rPr>
                        <m:sty m:val="p"/>
                      </m:rPr>
                      <a:rPr lang="en-US">
                        <a:latin typeface="Cambria Math"/>
                      </a:rPr>
                      <m:t>Δ</m:t>
                    </m:r>
                    <m:r>
                      <a:rPr lang="en-US" i="1">
                        <a:latin typeface="Cambria Math"/>
                      </a:rPr>
                      <m:t>𝜇</m:t>
                    </m:r>
                  </m:oMath>
                </a14:m>
                <a:r>
                  <a:rPr lang="en-US" dirty="0"/>
                  <a:t> will greatly affect SOL pressure by trapping and de-trapping passing electrons.</a:t>
                </a:r>
              </a:p>
              <a:p>
                <a:pPr lvl="1"/>
                <a:r>
                  <a:rPr lang="en-US" dirty="0"/>
                  <a:t>The core of the FRC is also mirror-like, with low-field, high-curvature shell</a:t>
                </a:r>
              </a:p>
              <a:p>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33" t="-932"/>
                </a:stretch>
              </a:blipFill>
            </p:spPr>
            <p:txBody>
              <a:bodyPr/>
              <a:lstStyle/>
              <a:p>
                <a:r>
                  <a:rPr lang="en-US">
                    <a:noFill/>
                  </a:rPr>
                  <a:t> </a:t>
                </a:r>
              </a:p>
            </p:txBody>
          </p:sp>
        </mc:Fallback>
      </mc:AlternateContent>
    </p:spTree>
    <p:extLst>
      <p:ext uri="{BB962C8B-B14F-4D97-AF65-F5344CB8AC3E}">
        <p14:creationId xmlns:p14="http://schemas.microsoft.com/office/powerpoint/2010/main" val="313848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Backup Slides &amp; References</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FC6811F-139B-464A-A090-03CD4E9038AD}" type="slidenum">
              <a:rPr lang="en-US" smtClean="0"/>
              <a:t>24</a:t>
            </a:fld>
            <a:endParaRPr lang="en-US" dirty="0"/>
          </a:p>
        </p:txBody>
      </p:sp>
    </p:spTree>
    <p:extLst>
      <p:ext uri="{BB962C8B-B14F-4D97-AF65-F5344CB8AC3E}">
        <p14:creationId xmlns:p14="http://schemas.microsoft.com/office/powerpoint/2010/main" val="1982981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dirty="0"/>
              <a:t>References (1/3)</a:t>
            </a:r>
          </a:p>
        </p:txBody>
      </p:sp>
      <p:sp>
        <p:nvSpPr>
          <p:cNvPr id="3" name="Content Placeholder 2"/>
          <p:cNvSpPr>
            <a:spLocks noGrp="1"/>
          </p:cNvSpPr>
          <p:nvPr>
            <p:ph idx="1"/>
          </p:nvPr>
        </p:nvSpPr>
        <p:spPr/>
        <p:txBody>
          <a:bodyPr>
            <a:normAutofit fontScale="55000" lnSpcReduction="20000"/>
          </a:bodyPr>
          <a:lstStyle/>
          <a:p>
            <a:r>
              <a:rPr lang="en-US" dirty="0"/>
              <a:t>Fermi, ENRICO. “On the Origin of the Cosmic Radiation.” </a:t>
            </a:r>
            <a:r>
              <a:rPr lang="en-US" i="1" dirty="0"/>
              <a:t>Physical Review</a:t>
            </a:r>
            <a:r>
              <a:rPr lang="en-US" dirty="0"/>
              <a:t> 75, no. 8 (April 15, 1949): 1169–74. </a:t>
            </a:r>
            <a:r>
              <a:rPr lang="en-US" dirty="0">
                <a:hlinkClick r:id="rId2"/>
              </a:rPr>
              <a:t>https://doi.org/10.1103/PhysRev.75.1169</a:t>
            </a:r>
            <a:r>
              <a:rPr lang="en-US" dirty="0"/>
              <a:t>.</a:t>
            </a:r>
          </a:p>
          <a:p>
            <a:r>
              <a:rPr lang="en-US" dirty="0"/>
              <a:t>Ulam, S. “On Some Statistical Properties of Dynamical Systems.” In </a:t>
            </a:r>
            <a:r>
              <a:rPr lang="en-US" i="1" dirty="0"/>
              <a:t>Proceedings of the Fourth Berkeley Symposium on Mathematical Statistics and Probability</a:t>
            </a:r>
            <a:r>
              <a:rPr lang="en-US" dirty="0"/>
              <a:t>, 315. University of California Press, 1961.</a:t>
            </a:r>
          </a:p>
          <a:p>
            <a:r>
              <a:rPr lang="en-US" dirty="0" err="1"/>
              <a:t>Speiser</a:t>
            </a:r>
            <a:r>
              <a:rPr lang="en-US" dirty="0"/>
              <a:t>, T. W. “Conductivity without Collisions or Noise.” </a:t>
            </a:r>
            <a:r>
              <a:rPr lang="en-US" i="1" dirty="0"/>
              <a:t>Planetary and Space Science</a:t>
            </a:r>
            <a:r>
              <a:rPr lang="en-US" dirty="0"/>
              <a:t> 18, no. 4 (April 1, 1970): 613–22. </a:t>
            </a:r>
            <a:r>
              <a:rPr lang="en-US" dirty="0">
                <a:hlinkClick r:id="rId3"/>
              </a:rPr>
              <a:t>https://doi.org/10.1016/0032-0633(70)90136-4</a:t>
            </a:r>
            <a:r>
              <a:rPr lang="en-US" dirty="0"/>
              <a:t>.</a:t>
            </a:r>
          </a:p>
          <a:p>
            <a:r>
              <a:rPr lang="en-US" dirty="0" err="1"/>
              <a:t>Dodin</a:t>
            </a:r>
            <a:r>
              <a:rPr lang="en-US" dirty="0"/>
              <a:t>, Ilya. 2014. </a:t>
            </a:r>
            <a:r>
              <a:rPr lang="en-US" i="1" dirty="0"/>
              <a:t>AST 553, Plasma Waves and Instabilities, Lecture 9 notes. </a:t>
            </a:r>
            <a:r>
              <a:rPr lang="en-US" dirty="0"/>
              <a:t>Retrieved from </a:t>
            </a:r>
            <a:r>
              <a:rPr lang="en-US" dirty="0">
                <a:hlinkClick r:id="rId4"/>
              </a:rPr>
              <a:t>http://www.princeton.edu/~idodin/ast553/lectures/lecture-09/lecture-09.pdf</a:t>
            </a:r>
            <a:r>
              <a:rPr lang="en-US" dirty="0"/>
              <a:t> </a:t>
            </a:r>
          </a:p>
          <a:p>
            <a:r>
              <a:rPr lang="en-US" dirty="0"/>
              <a:t>Lichtenberg, A. J., M. A. Lieberman, and R. H. Cohen. “Fermi Acceleration Revisited.” </a:t>
            </a:r>
            <a:r>
              <a:rPr lang="en-US" i="1" dirty="0" err="1"/>
              <a:t>Physica</a:t>
            </a:r>
            <a:r>
              <a:rPr lang="en-US" i="1" dirty="0"/>
              <a:t> D: Nonlinear Phenomena</a:t>
            </a:r>
            <a:r>
              <a:rPr lang="en-US" dirty="0"/>
              <a:t> 1, no. 3 (September 1, 1980): 291–305. </a:t>
            </a:r>
            <a:r>
              <a:rPr lang="en-US" dirty="0">
                <a:hlinkClick r:id="rId5"/>
              </a:rPr>
              <a:t>https://doi.org/10.1016/0167-2789(80)90027-5</a:t>
            </a:r>
            <a:r>
              <a:rPr lang="en-US" dirty="0"/>
              <a:t>.</a:t>
            </a:r>
          </a:p>
          <a:p>
            <a:r>
              <a:rPr lang="en-US" dirty="0"/>
              <a:t>I. Alexeff, R. V. </a:t>
            </a:r>
            <a:r>
              <a:rPr lang="en-US" dirty="0" err="1"/>
              <a:t>Neidigh</a:t>
            </a:r>
            <a:r>
              <a:rPr lang="en-US" dirty="0"/>
              <a:t>, W. F. Peed, E. D. Shipley, and E. G. Harris. Hot-Electron Plasma by Beam-Plasma Interaction. Physical Review Letters, 10(7):273–276, April 1963. </a:t>
            </a:r>
            <a:r>
              <a:rPr lang="en-US" dirty="0" err="1"/>
              <a:t>doi</a:t>
            </a:r>
            <a:r>
              <a:rPr lang="en-US" dirty="0"/>
              <a:t>: 10.1103/PhysRevLett.10.273. URL </a:t>
            </a:r>
            <a:r>
              <a:rPr lang="en-US" dirty="0">
                <a:hlinkClick r:id="rId6"/>
              </a:rPr>
              <a:t>https://link.aps.org/doi/10.1103/PhysRevLett.10.273</a:t>
            </a:r>
            <a:r>
              <a:rPr lang="en-US" dirty="0"/>
              <a:t>. </a:t>
            </a:r>
          </a:p>
          <a:p>
            <a:r>
              <a:rPr lang="en-US" dirty="0"/>
              <a:t>I. Alexeff, R. V. </a:t>
            </a:r>
            <a:r>
              <a:rPr lang="en-US" dirty="0" err="1"/>
              <a:t>Neidigh</a:t>
            </a:r>
            <a:r>
              <a:rPr lang="en-US" dirty="0"/>
              <a:t>, and W. F. Peed. Beam-Plasma Interaction Experiments and Diagnostics. Physical Review, 136(3A):A689–A695, November 1964. </a:t>
            </a:r>
            <a:r>
              <a:rPr lang="en-US" dirty="0" err="1"/>
              <a:t>doi</a:t>
            </a:r>
            <a:r>
              <a:rPr lang="en-US" dirty="0"/>
              <a:t>: 10.1103/PhysRev.136.A689. URL </a:t>
            </a:r>
            <a:r>
              <a:rPr lang="en-US" dirty="0">
                <a:hlinkClick r:id="rId7"/>
              </a:rPr>
              <a:t>https://link.aps.org/doi/10.1103/PhysRev.136.A689</a:t>
            </a:r>
            <a:r>
              <a:rPr lang="en-US" dirty="0"/>
              <a:t>. </a:t>
            </a:r>
          </a:p>
          <a:p>
            <a:r>
              <a:rPr lang="en-US" dirty="0"/>
              <a:t>I. Alexeff, G. E. Guest, D. Montgomery, R. V. </a:t>
            </a:r>
            <a:r>
              <a:rPr lang="en-US" dirty="0" err="1"/>
              <a:t>Neidigh</a:t>
            </a:r>
            <a:r>
              <a:rPr lang="en-US" dirty="0"/>
              <a:t>, and D. J. Rose. Oscillations Present in Plasma-Electron Heating by an Electron Beam. Physical Review Letters, 21(6):344–347, August 1968. </a:t>
            </a:r>
            <a:r>
              <a:rPr lang="en-US" dirty="0" err="1"/>
              <a:t>doi</a:t>
            </a:r>
            <a:r>
              <a:rPr lang="en-US" dirty="0"/>
              <a:t>: 10.1103/PhysRevLett.21.344. URL </a:t>
            </a:r>
            <a:r>
              <a:rPr lang="en-US" dirty="0">
                <a:hlinkClick r:id="rId8"/>
              </a:rPr>
              <a:t>https://link.aps.org/doi/10.1103/PhysRevLett.21.344</a:t>
            </a:r>
            <a:r>
              <a:rPr lang="en-US" dirty="0"/>
              <a:t>.</a:t>
            </a:r>
          </a:p>
          <a:p>
            <a:r>
              <a:rPr lang="en-US" dirty="0"/>
              <a:t>Hutchinson, I. H. </a:t>
            </a:r>
            <a:r>
              <a:rPr lang="en-US" i="1" dirty="0"/>
              <a:t>Principles of Plasma Diagnostics</a:t>
            </a:r>
            <a:r>
              <a:rPr lang="en-US" dirty="0"/>
              <a:t>. 2nd Edition. Cambridge, MA: Cambridge University Press, 2002. </a:t>
            </a:r>
            <a:r>
              <a:rPr lang="en-US" dirty="0">
                <a:hlinkClick r:id="rId9"/>
              </a:rPr>
              <a:t>https://doi.org/10.1017/CBO9780511613630</a:t>
            </a:r>
            <a:r>
              <a:rPr lang="en-US" dirty="0"/>
              <a:t>.</a:t>
            </a:r>
          </a:p>
          <a:p>
            <a:r>
              <a:rPr lang="en-US" dirty="0"/>
              <a:t>C. Swanson, P. </a:t>
            </a:r>
            <a:r>
              <a:rPr lang="en-US" dirty="0" err="1"/>
              <a:t>Jandovitz</a:t>
            </a:r>
            <a:r>
              <a:rPr lang="en-US" dirty="0"/>
              <a:t>, and S. A. Cohen. Using Poisson-regularized inversion of Bremsstrahlung emission to extract full electron energy distribution functions from x-ray pulse-height detector data. AIP Advances, 8(2):025222, February 2018. </a:t>
            </a:r>
            <a:r>
              <a:rPr lang="en-US" dirty="0" err="1"/>
              <a:t>doi</a:t>
            </a:r>
            <a:r>
              <a:rPr lang="en-US" dirty="0"/>
              <a:t>: 10.1063/1.5019572. URL </a:t>
            </a:r>
            <a:r>
              <a:rPr lang="en-US" dirty="0">
                <a:hlinkClick r:id="rId10"/>
              </a:rPr>
              <a:t>http://aip.scitation.org/doi/full/10.1063/1.5019572</a:t>
            </a:r>
            <a:r>
              <a:rPr lang="en-US" dirty="0"/>
              <a:t>. </a:t>
            </a:r>
          </a:p>
          <a:p>
            <a:r>
              <a:rPr lang="en-US" dirty="0"/>
              <a:t>H. Alfven. Cosmical Electrodynamics. Oxford University Press, </a:t>
            </a:r>
            <a:r>
              <a:rPr lang="sv-SE" dirty="0"/>
              <a:t>1950. ISBN 1-5413-4840-0. URL </a:t>
            </a:r>
            <a:r>
              <a:rPr lang="sv-SE" dirty="0">
                <a:hlinkClick r:id="rId11"/>
              </a:rPr>
              <a:t>http://archive.org/details/</a:t>
            </a:r>
            <a:r>
              <a:rPr lang="en-US" dirty="0" err="1">
                <a:hlinkClick r:id="rId11"/>
              </a:rPr>
              <a:t>CosmicalElectrodynamics</a:t>
            </a:r>
            <a:r>
              <a:rPr lang="en-US" dirty="0"/>
              <a:t> </a:t>
            </a:r>
          </a:p>
          <a:p>
            <a:r>
              <a:rPr lang="en-US" dirty="0"/>
              <a:t>R. F. Post. SUMMARY OF UCRL PYROTRON (MIRROR MACHINE) PROGRAM. Technical Report UCRL-5044, California. Univ., Livermore. Radiation Lab., June 1958. URL </a:t>
            </a:r>
            <a:r>
              <a:rPr lang="en-US" dirty="0">
                <a:hlinkClick r:id="rId12"/>
              </a:rPr>
              <a:t>http://www-naweb.iaea.org/napc/physics/2ndgenconf/data/Proceedings%201958/papers%20Vol32/Paper31_Vol32.pdf</a:t>
            </a:r>
            <a:r>
              <a:rPr lang="en-US" dirty="0"/>
              <a:t> </a:t>
            </a:r>
          </a:p>
          <a:p>
            <a:r>
              <a:rPr lang="en-US" dirty="0"/>
              <a:t>N. Hershkowitz, S. Miyoshi, and D. D. </a:t>
            </a:r>
            <a:r>
              <a:rPr lang="en-US" dirty="0" err="1"/>
              <a:t>Ryutov</a:t>
            </a:r>
            <a:r>
              <a:rPr lang="en-US" dirty="0"/>
              <a:t>. Mirror devices. Nuclear Fusion, </a:t>
            </a:r>
            <a:r>
              <a:rPr lang="sv-SE" dirty="0"/>
              <a:t>30(9):1761, 1990. ISSN 0029-5515. doi: 10.1088/0029-5515/30/9/007. URL </a:t>
            </a:r>
            <a:r>
              <a:rPr lang="en-US" dirty="0">
                <a:hlinkClick r:id="rId13"/>
              </a:rPr>
              <a:t>http://stacks.iop.org/0029-5515/30/i=9/a=007</a:t>
            </a:r>
            <a:r>
              <a:rPr lang="en-US" dirty="0"/>
              <a:t> </a:t>
            </a:r>
          </a:p>
          <a:p>
            <a:pPr lvl="2"/>
            <a:endParaRPr lang="en-US" dirty="0"/>
          </a:p>
          <a:p>
            <a:pPr lvl="2"/>
            <a:endParaRPr lang="en-US" dirty="0"/>
          </a:p>
          <a:p>
            <a:pPr lvl="2"/>
            <a:endParaRPr lang="en-US" dirty="0"/>
          </a:p>
        </p:txBody>
      </p:sp>
      <p:sp>
        <p:nvSpPr>
          <p:cNvPr id="5" name="Slide Number Placeholder 4"/>
          <p:cNvSpPr>
            <a:spLocks noGrp="1"/>
          </p:cNvSpPr>
          <p:nvPr>
            <p:ph type="sldNum" sz="quarter" idx="12"/>
          </p:nvPr>
        </p:nvSpPr>
        <p:spPr/>
        <p:txBody>
          <a:bodyPr/>
          <a:lstStyle/>
          <a:p>
            <a:fld id="{CFC6811F-139B-464A-A090-03CD4E9038AD}" type="slidenum">
              <a:rPr lang="en-US" smtClean="0"/>
              <a:t>25</a:t>
            </a:fld>
            <a:endParaRPr lang="en-US" dirty="0"/>
          </a:p>
        </p:txBody>
      </p:sp>
    </p:spTree>
    <p:extLst>
      <p:ext uri="{BB962C8B-B14F-4D97-AF65-F5344CB8AC3E}">
        <p14:creationId xmlns:p14="http://schemas.microsoft.com/office/powerpoint/2010/main" val="145118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dirty="0"/>
              <a:t>References (2/3)</a:t>
            </a:r>
          </a:p>
        </p:txBody>
      </p:sp>
      <p:sp>
        <p:nvSpPr>
          <p:cNvPr id="3" name="Content Placeholder 2"/>
          <p:cNvSpPr>
            <a:spLocks noGrp="1"/>
          </p:cNvSpPr>
          <p:nvPr>
            <p:ph idx="1"/>
          </p:nvPr>
        </p:nvSpPr>
        <p:spPr/>
        <p:txBody>
          <a:bodyPr>
            <a:normAutofit fontScale="47500" lnSpcReduction="20000"/>
          </a:bodyPr>
          <a:lstStyle/>
          <a:p>
            <a:r>
              <a:rPr lang="en-US" dirty="0"/>
              <a:t>R. F. Post. Magnetic mirror fusion systems: Characteristics and distinctive features. Article, Lawrence Livermore National Laboratory, Livermore, CA, August 1987. URL https://digital.library.unt.edu/ark:/67531/metadc1112475/. http://www.iaea.org/inis/collection/NCLCollectionStore/ Public/19/015/19015255.pdf</a:t>
            </a:r>
          </a:p>
          <a:p>
            <a:r>
              <a:rPr lang="en-US" dirty="0"/>
              <a:t>John Sheffield. The physics of magnetic fusion reactors. Reviews of Modern Physics, 66(3):1015–1103, July 1994. </a:t>
            </a:r>
            <a:r>
              <a:rPr lang="en-US" dirty="0" err="1"/>
              <a:t>doi</a:t>
            </a:r>
            <a:r>
              <a:rPr lang="en-US" dirty="0"/>
              <a:t>: 10.1103/RevModPhys.66.1015. URL </a:t>
            </a:r>
            <a:r>
              <a:rPr lang="en-US" dirty="0">
                <a:hlinkClick r:id="rId2"/>
              </a:rPr>
              <a:t>https://link.aps.org/doi/10.1103/RevModPhys.66.1015</a:t>
            </a:r>
            <a:r>
              <a:rPr lang="en-US" dirty="0"/>
              <a:t> </a:t>
            </a:r>
          </a:p>
          <a:p>
            <a:r>
              <a:rPr lang="en-US" dirty="0"/>
              <a:t>Thomas C. Simonen. Development and Applications of Axisymmetric Magnetic Mirror Concepts. Fusion Science and Technology, 57(4):305–311, May 2010. </a:t>
            </a:r>
            <a:r>
              <a:rPr lang="pt-BR" dirty="0"/>
              <a:t>ISSN 1536-1055. doi: 10.13182/FST10-A9491. URL </a:t>
            </a:r>
            <a:r>
              <a:rPr lang="pt-BR" dirty="0">
                <a:hlinkClick r:id="rId3"/>
              </a:rPr>
              <a:t>https://doi.org/</a:t>
            </a:r>
            <a:r>
              <a:rPr lang="en-US" dirty="0">
                <a:hlinkClick r:id="rId3"/>
              </a:rPr>
              <a:t>10.13182/FST10-A9491</a:t>
            </a:r>
            <a:r>
              <a:rPr lang="en-US" dirty="0"/>
              <a:t> </a:t>
            </a:r>
          </a:p>
          <a:p>
            <a:r>
              <a:rPr lang="en-US" dirty="0"/>
              <a:t>L. R. Henrich. Departure of Particle Orbits from the Adiabatic Approximation. In Proc. Conf. on Thermonuclear Reactions, Gatlinburg, Tennessee, 1956. United States Atomic Energy </a:t>
            </a:r>
            <a:r>
              <a:rPr lang="en-US" dirty="0" err="1"/>
              <a:t>Comission</a:t>
            </a:r>
            <a:r>
              <a:rPr lang="en-US" dirty="0"/>
              <a:t>.</a:t>
            </a:r>
          </a:p>
          <a:p>
            <a:r>
              <a:rPr lang="en-US" dirty="0" err="1"/>
              <a:t>Alper</a:t>
            </a:r>
            <a:r>
              <a:rPr lang="en-US" dirty="0"/>
              <a:t> A. Garren, Robert J. Riddell, Lloyd Smith, George Bing, John E. Roberts, Theodore G. Northrop, and Louis R. Henrich. Individual particle motion and the effect of scattering in an axially symmetric magnetic field. Journal of Nuclear Energy (1954), 7(3-4):283–284, September 1958. ISSN 08913919. doi:10.1016/0891-3919(58)90136-0. URL </a:t>
            </a:r>
            <a:r>
              <a:rPr lang="en-US" dirty="0">
                <a:hlinkClick r:id="rId4"/>
              </a:rPr>
              <a:t>http://linkinghub.elsevier.com/retrieve/pii/0891391958901360</a:t>
            </a:r>
            <a:r>
              <a:rPr lang="en-US" dirty="0"/>
              <a:t>. </a:t>
            </a:r>
          </a:p>
          <a:p>
            <a:r>
              <a:rPr lang="en-US" dirty="0"/>
              <a:t>G. Gibson, W. C. Jordan, and E. J. Lauer. Particle Behavior in a Static, Asymmetric, Magnetic Mirror Geometry. Physics of Fluids (1958- 1988), 6(1):133–141, January 1963. ISSN 0031-9171. </a:t>
            </a:r>
            <a:r>
              <a:rPr lang="en-US" dirty="0" err="1"/>
              <a:t>doi</a:t>
            </a:r>
            <a:r>
              <a:rPr lang="en-US" dirty="0"/>
              <a:t>: 10.1063/1.1724498. URL </a:t>
            </a:r>
            <a:r>
              <a:rPr lang="en-US" dirty="0">
                <a:hlinkClick r:id="rId5"/>
              </a:rPr>
              <a:t>http://scitation.aip.org/content/aip/journal/pof1/6/1/10.1063/1.1724498</a:t>
            </a:r>
            <a:r>
              <a:rPr lang="en-US" dirty="0"/>
              <a:t> </a:t>
            </a:r>
          </a:p>
          <a:p>
            <a:r>
              <a:rPr lang="en-US" dirty="0"/>
              <a:t>R. J. Hastie, G. D. Hobbs, and J. B. Taylor. Non-Adiabatic </a:t>
            </a:r>
            <a:r>
              <a:rPr lang="en-US" dirty="0" err="1"/>
              <a:t>Behaviour</a:t>
            </a:r>
            <a:r>
              <a:rPr lang="en-US" dirty="0"/>
              <a:t> of Particles in Inhomogeneous Magnetic Fields. Plasma Physics and Controlled Nuclear Fusion Research. Proceedings of the Third International Conference on Plasma Physics and Controlled Nuclear Fusion Research. Vol. I, 1969. URL </a:t>
            </a:r>
            <a:r>
              <a:rPr lang="en-US" dirty="0">
                <a:hlinkClick r:id="rId6"/>
              </a:rPr>
              <a:t>http://inis.iaea.org/Search/search.aspx?orig_q=RN:44064054</a:t>
            </a:r>
            <a:r>
              <a:rPr lang="en-US" dirty="0"/>
              <a:t> </a:t>
            </a:r>
          </a:p>
          <a:p>
            <a:r>
              <a:rPr lang="en-US" dirty="0"/>
              <a:t>Thomas J. Birmingham. Pitch angle diffusion in the Jovian </a:t>
            </a:r>
            <a:r>
              <a:rPr lang="en-US" dirty="0" err="1"/>
              <a:t>magnetodisc</a:t>
            </a:r>
            <a:r>
              <a:rPr lang="en-US" dirty="0"/>
              <a:t>. Journal of Geophysical Research: Space Physics, 89(A5):2699–2707, 1984. URL </a:t>
            </a:r>
            <a:r>
              <a:rPr lang="en-US" dirty="0">
                <a:hlinkClick r:id="rId7"/>
              </a:rPr>
              <a:t>https://agupubs.onlinelibrary.wiley.com/doi/10.1029/JA089iA05p02699</a:t>
            </a:r>
            <a:r>
              <a:rPr lang="en-US" dirty="0"/>
              <a:t>. </a:t>
            </a:r>
          </a:p>
          <a:p>
            <a:r>
              <a:rPr lang="en-US" dirty="0"/>
              <a:t>A. M. </a:t>
            </a:r>
            <a:r>
              <a:rPr lang="en-US" dirty="0" err="1"/>
              <a:t>Dykhne</a:t>
            </a:r>
            <a:r>
              <a:rPr lang="en-US" dirty="0"/>
              <a:t> and V. L. </a:t>
            </a:r>
            <a:r>
              <a:rPr lang="en-US" dirty="0" err="1"/>
              <a:t>Pokrovskii</a:t>
            </a:r>
            <a:r>
              <a:rPr lang="en-US" dirty="0"/>
              <a:t>. Change of the Adiabatic Invariant of a </a:t>
            </a:r>
            <a:r>
              <a:rPr lang="en-US" dirty="0" err="1"/>
              <a:t>Paricle</a:t>
            </a:r>
            <a:r>
              <a:rPr lang="en-US" dirty="0"/>
              <a:t> in a Magnetic Field. Journal of Experimental and Theoretical Physics, 39(2):373, 1960. URL </a:t>
            </a:r>
            <a:r>
              <a:rPr lang="en-US" dirty="0">
                <a:hlinkClick r:id="rId8"/>
              </a:rPr>
              <a:t>http://www.jetp.ac.ru/cgi-bin/e/index/e/12/2/p264?a=list</a:t>
            </a:r>
            <a:r>
              <a:rPr lang="en-US" dirty="0"/>
              <a:t>. </a:t>
            </a:r>
          </a:p>
          <a:p>
            <a:r>
              <a:rPr lang="en-US" dirty="0"/>
              <a:t>Ronald H. Cohen, George Rowlands, and James H. Foote. Nonadiabaticity in mirror machines. Physics of Fluids (1958-1988), 21(4):627–644, April 1978. </a:t>
            </a:r>
            <a:r>
              <a:rPr lang="sv-SE" dirty="0"/>
              <a:t>ISSN 0031-9171. doi: 10.1063/1.862271. URL </a:t>
            </a:r>
            <a:r>
              <a:rPr lang="sv-SE" dirty="0">
                <a:hlinkClick r:id="rId9"/>
              </a:rPr>
              <a:t>http://scitation.aip.</a:t>
            </a:r>
            <a:r>
              <a:rPr lang="en-US" dirty="0">
                <a:hlinkClick r:id="rId9"/>
              </a:rPr>
              <a:t>org/content/</a:t>
            </a:r>
            <a:r>
              <a:rPr lang="en-US" dirty="0" err="1">
                <a:hlinkClick r:id="rId9"/>
              </a:rPr>
              <a:t>aip</a:t>
            </a:r>
            <a:r>
              <a:rPr lang="en-US" dirty="0">
                <a:hlinkClick r:id="rId9"/>
              </a:rPr>
              <a:t>/journal/pof1/21/4/10.1063/1.862271</a:t>
            </a:r>
            <a:r>
              <a:rPr lang="en-US" dirty="0"/>
              <a:t>. </a:t>
            </a:r>
          </a:p>
          <a:p>
            <a:r>
              <a:rPr lang="en-US" dirty="0"/>
              <a:t>Boris V Chirikov. A universal instability of many-dimensional oscillator systems. Physics Reports, 52(5):263–379, May 1979. ISSN 0370-1573. doi:10.1016/0370-1573(79)90023-1. URL </a:t>
            </a:r>
            <a:r>
              <a:rPr lang="en-US" dirty="0">
                <a:hlinkClick r:id="rId10"/>
              </a:rPr>
              <a:t>https://www.sciencedirect.com/science/article/pii/0370157379900231</a:t>
            </a:r>
            <a:r>
              <a:rPr lang="en-US" dirty="0"/>
              <a:t>. </a:t>
            </a:r>
          </a:p>
          <a:p>
            <a:r>
              <a:rPr lang="en-US" dirty="0"/>
              <a:t>Jaeger, F., A. J. Lichtenberg, and M. A. Lieberman. “Theory of Electron Cyclotron Resonance Heating. I. Short Time and Adiabatic Effects.” </a:t>
            </a:r>
            <a:r>
              <a:rPr lang="en-US" i="1" dirty="0"/>
              <a:t>Plasma Physics</a:t>
            </a:r>
            <a:r>
              <a:rPr lang="en-US" dirty="0"/>
              <a:t> 14, no. 12 (1972): 1073. </a:t>
            </a:r>
            <a:r>
              <a:rPr lang="en-US" dirty="0">
                <a:hlinkClick r:id="rId11"/>
              </a:rPr>
              <a:t>https://doi.org/10.1088/0032-1028/14/12/002</a:t>
            </a:r>
            <a:r>
              <a:rPr lang="en-US" dirty="0"/>
              <a:t>.</a:t>
            </a:r>
          </a:p>
          <a:p>
            <a:r>
              <a:rPr lang="en-US" dirty="0"/>
              <a:t>Decker, R. B. “Particle Acceleration at Shocks with Surface Ripples.” </a:t>
            </a:r>
            <a:r>
              <a:rPr lang="en-US" i="1" dirty="0"/>
              <a:t>Journal of Geophysical Research: Space Physics</a:t>
            </a:r>
            <a:r>
              <a:rPr lang="en-US" dirty="0"/>
              <a:t> 95, no. A8 (August 1, 1990): 11993–3. </a:t>
            </a:r>
            <a:r>
              <a:rPr lang="en-US" dirty="0">
                <a:hlinkClick r:id="rId12"/>
              </a:rPr>
              <a:t>https://doi.org/10.1029/JA095iA08p11993</a:t>
            </a:r>
            <a:r>
              <a:rPr lang="en-US" dirty="0"/>
              <a:t>.</a:t>
            </a:r>
          </a:p>
          <a:p>
            <a:r>
              <a:rPr lang="en-US" dirty="0"/>
              <a:t>D. C. Delcourt, R. F. Martin, and F. </a:t>
            </a:r>
            <a:r>
              <a:rPr lang="en-US" dirty="0" err="1"/>
              <a:t>Alem</a:t>
            </a:r>
            <a:r>
              <a:rPr lang="en-US" dirty="0"/>
              <a:t>. A simple model of magnetic moment scattering in a field reversal. Geophysical Research Letters, 21(14):1543–1546, July 1994. ISSN 1944-8007. </a:t>
            </a:r>
            <a:r>
              <a:rPr lang="en-US" dirty="0" err="1"/>
              <a:t>doi</a:t>
            </a:r>
            <a:r>
              <a:rPr lang="en-US" dirty="0"/>
              <a:t>: 10.1029/94GL01291. URL </a:t>
            </a:r>
            <a:r>
              <a:rPr lang="en-US" dirty="0">
                <a:hlinkClick r:id="rId13"/>
              </a:rPr>
              <a:t>http://onlinelibrary.wiley.com/doi/10.1029/94GL01291/abstract</a:t>
            </a:r>
            <a:r>
              <a:rPr lang="en-US" dirty="0"/>
              <a:t> </a:t>
            </a:r>
          </a:p>
        </p:txBody>
      </p:sp>
      <p:sp>
        <p:nvSpPr>
          <p:cNvPr id="5" name="Slide Number Placeholder 4"/>
          <p:cNvSpPr>
            <a:spLocks noGrp="1"/>
          </p:cNvSpPr>
          <p:nvPr>
            <p:ph type="sldNum" sz="quarter" idx="12"/>
          </p:nvPr>
        </p:nvSpPr>
        <p:spPr/>
        <p:txBody>
          <a:bodyPr/>
          <a:lstStyle/>
          <a:p>
            <a:fld id="{CFC6811F-139B-464A-A090-03CD4E9038AD}" type="slidenum">
              <a:rPr lang="en-US" smtClean="0"/>
              <a:t>26</a:t>
            </a:fld>
            <a:endParaRPr lang="en-US" dirty="0"/>
          </a:p>
        </p:txBody>
      </p:sp>
    </p:spTree>
    <p:extLst>
      <p:ext uri="{BB962C8B-B14F-4D97-AF65-F5344CB8AC3E}">
        <p14:creationId xmlns:p14="http://schemas.microsoft.com/office/powerpoint/2010/main" val="211993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dirty="0"/>
              <a:t>References (3/3)</a:t>
            </a:r>
          </a:p>
        </p:txBody>
      </p:sp>
      <p:sp>
        <p:nvSpPr>
          <p:cNvPr id="3" name="Content Placeholder 2"/>
          <p:cNvSpPr>
            <a:spLocks noGrp="1"/>
          </p:cNvSpPr>
          <p:nvPr>
            <p:ph idx="1"/>
          </p:nvPr>
        </p:nvSpPr>
        <p:spPr/>
        <p:txBody>
          <a:bodyPr>
            <a:normAutofit fontScale="47500" lnSpcReduction="20000"/>
          </a:bodyPr>
          <a:lstStyle/>
          <a:p>
            <a:r>
              <a:rPr lang="en-US" dirty="0"/>
              <a:t>B. V. Chirikov. Stability of the Motion of a Charged Particle in a Magnetic Confinement System. </a:t>
            </a:r>
            <a:r>
              <a:rPr lang="en-US" dirty="0" err="1"/>
              <a:t>Sov</a:t>
            </a:r>
            <a:r>
              <a:rPr lang="en-US" dirty="0"/>
              <a:t>. J. Plasma Phys. (Engl. Transl.); (United States), 4:3, May 1978. URL </a:t>
            </a:r>
            <a:r>
              <a:rPr lang="en-US" dirty="0">
                <a:hlinkClick r:id="rId2"/>
              </a:rPr>
              <a:t>http://www.osti.gov/scitech/biblio/6191252</a:t>
            </a:r>
            <a:r>
              <a:rPr lang="en-US" dirty="0"/>
              <a:t>. </a:t>
            </a:r>
          </a:p>
          <a:p>
            <a:r>
              <a:rPr lang="en-US" dirty="0"/>
              <a:t>S. G. Tagare. Motion of charged particles in an axisymmetric magnetic mirror. Physical Review A, 34(2):1587–1590, August 1986. </a:t>
            </a:r>
            <a:r>
              <a:rPr lang="en-US" dirty="0" err="1"/>
              <a:t>doi</a:t>
            </a:r>
            <a:r>
              <a:rPr lang="en-US" dirty="0"/>
              <a:t>: 10.1103/PhysRevA.34.1587. URL </a:t>
            </a:r>
            <a:r>
              <a:rPr lang="en-US" dirty="0">
                <a:hlinkClick r:id="rId3"/>
              </a:rPr>
              <a:t>https://link.aps.org/doi/10.1103/PhysRevA.34.1587</a:t>
            </a:r>
            <a:r>
              <a:rPr lang="en-US" dirty="0"/>
              <a:t>. </a:t>
            </a:r>
          </a:p>
          <a:p>
            <a:r>
              <a:rPr lang="en-US" dirty="0"/>
              <a:t>C. Nakashima, Z. Yoshida, H. </a:t>
            </a:r>
            <a:r>
              <a:rPr lang="en-US" dirty="0" err="1"/>
              <a:t>Himura</a:t>
            </a:r>
            <a:r>
              <a:rPr lang="en-US" dirty="0"/>
              <a:t>, M. </a:t>
            </a:r>
            <a:r>
              <a:rPr lang="en-US" dirty="0" err="1"/>
              <a:t>Fukao</a:t>
            </a:r>
            <a:r>
              <a:rPr lang="en-US" dirty="0"/>
              <a:t>, J. </a:t>
            </a:r>
            <a:r>
              <a:rPr lang="en-US" dirty="0" err="1"/>
              <a:t>Morikawa</a:t>
            </a:r>
            <a:r>
              <a:rPr lang="en-US" dirty="0"/>
              <a:t>, and H. Saitoh. Injection of electron beam into a toroidal trap using chaotic orbits near magnetic null. Physical Review E, 65(3):036409, February 002. </a:t>
            </a:r>
            <a:r>
              <a:rPr lang="en-US" dirty="0" err="1"/>
              <a:t>doi</a:t>
            </a:r>
            <a:r>
              <a:rPr lang="en-US" dirty="0"/>
              <a:t>: 10.1103/PhysRevE.65.036409. URL </a:t>
            </a:r>
            <a:r>
              <a:rPr lang="en-US" dirty="0">
                <a:hlinkClick r:id="rId4"/>
              </a:rPr>
              <a:t>https://link.aps.org/doi/10.1103/PhysRevE.65.036409</a:t>
            </a:r>
            <a:r>
              <a:rPr lang="en-US" dirty="0"/>
              <a:t>. </a:t>
            </a:r>
          </a:p>
          <a:p>
            <a:r>
              <a:rPr lang="en-US" dirty="0"/>
              <a:t>Lev M. </a:t>
            </a:r>
            <a:r>
              <a:rPr lang="en-US" dirty="0" err="1"/>
              <a:t>Zelenyi</a:t>
            </a:r>
            <a:r>
              <a:rPr lang="en-US" dirty="0"/>
              <a:t>, </a:t>
            </a:r>
            <a:r>
              <a:rPr lang="en-US" dirty="0" err="1"/>
              <a:t>Anatolii</a:t>
            </a:r>
            <a:r>
              <a:rPr lang="en-US" dirty="0"/>
              <a:t> I. </a:t>
            </a:r>
            <a:r>
              <a:rPr lang="en-US" dirty="0" err="1"/>
              <a:t>Neishtadt</a:t>
            </a:r>
            <a:r>
              <a:rPr lang="en-US" dirty="0"/>
              <a:t>, Anton V. </a:t>
            </a:r>
            <a:r>
              <a:rPr lang="en-US" dirty="0" err="1"/>
              <a:t>Artemyev</a:t>
            </a:r>
            <a:r>
              <a:rPr lang="en-US" dirty="0"/>
              <a:t>, </a:t>
            </a:r>
            <a:r>
              <a:rPr lang="en-US" dirty="0" err="1"/>
              <a:t>Dmitrii</a:t>
            </a:r>
            <a:r>
              <a:rPr lang="en-US" dirty="0"/>
              <a:t> L. </a:t>
            </a:r>
            <a:r>
              <a:rPr lang="en-US" dirty="0" err="1"/>
              <a:t>Vainchtein</a:t>
            </a:r>
            <a:r>
              <a:rPr lang="en-US" dirty="0"/>
              <a:t>, and </a:t>
            </a:r>
            <a:r>
              <a:rPr lang="en-US" dirty="0" err="1"/>
              <a:t>Helmi</a:t>
            </a:r>
            <a:r>
              <a:rPr lang="en-US" dirty="0"/>
              <a:t> V. </a:t>
            </a:r>
            <a:r>
              <a:rPr lang="en-US" dirty="0" err="1"/>
              <a:t>Malova</a:t>
            </a:r>
            <a:r>
              <a:rPr lang="en-US" dirty="0"/>
              <a:t>. Quasiadiabatic dynamics of charged particles in a space plasma. Physics-</a:t>
            </a:r>
            <a:r>
              <a:rPr lang="en-US" dirty="0" err="1"/>
              <a:t>Uspekhi</a:t>
            </a:r>
            <a:r>
              <a:rPr lang="en-US" dirty="0"/>
              <a:t>, 56(4):347, 2013. ISSN 1063-7869. </a:t>
            </a:r>
            <a:r>
              <a:rPr lang="en-US" dirty="0" err="1"/>
              <a:t>doi</a:t>
            </a:r>
            <a:r>
              <a:rPr lang="en-US" dirty="0"/>
              <a:t>: 10.3367/UFNe.0183.201304b.0365. URL </a:t>
            </a:r>
            <a:r>
              <a:rPr lang="en-US" dirty="0">
                <a:hlinkClick r:id="rId5"/>
              </a:rPr>
              <a:t>http://iopscience.iop.org/article/10.3367/UFNe.0183.201304b.0365/meta</a:t>
            </a:r>
            <a:r>
              <a:rPr lang="en-US" dirty="0"/>
              <a:t>. </a:t>
            </a:r>
          </a:p>
          <a:p>
            <a:r>
              <a:rPr lang="en-US" dirty="0"/>
              <a:t>James Chen. Nonlinear dynamics of charged particles in the </a:t>
            </a:r>
            <a:r>
              <a:rPr lang="en-US" dirty="0" err="1"/>
              <a:t>magnetotail</a:t>
            </a:r>
            <a:r>
              <a:rPr lang="en-US" dirty="0"/>
              <a:t>. Journal of Geophysical Research: Space Physics, 97(A10): 15011–15050, October 1992. ISSN 2156-2202. </a:t>
            </a:r>
            <a:r>
              <a:rPr lang="en-US" dirty="0" err="1"/>
              <a:t>doi</a:t>
            </a:r>
            <a:r>
              <a:rPr lang="en-US" dirty="0"/>
              <a:t>: 10.1029/92JA00955. URL </a:t>
            </a:r>
            <a:r>
              <a:rPr lang="en-US" dirty="0">
                <a:hlinkClick r:id="rId6"/>
              </a:rPr>
              <a:t>http://onlinelibrary.wiley.com/doi/10.1029/92JA00955/abstract</a:t>
            </a:r>
            <a:r>
              <a:rPr lang="en-US" dirty="0"/>
              <a:t>. </a:t>
            </a:r>
          </a:p>
          <a:p>
            <a:r>
              <a:rPr lang="en-US" dirty="0"/>
              <a:t>P. </a:t>
            </a:r>
            <a:r>
              <a:rPr lang="en-US" dirty="0" err="1"/>
              <a:t>Jandovitz</a:t>
            </a:r>
            <a:r>
              <a:rPr lang="en-US" dirty="0"/>
              <a:t>, C. Swanson, J. </a:t>
            </a:r>
            <a:r>
              <a:rPr lang="en-US" dirty="0" err="1"/>
              <a:t>Matteucci</a:t>
            </a:r>
            <a:r>
              <a:rPr lang="en-US" dirty="0"/>
              <a:t>, R. Oliver, J. </a:t>
            </a:r>
            <a:r>
              <a:rPr lang="en-US" dirty="0" err="1"/>
              <a:t>Pearcy</a:t>
            </a:r>
            <a:r>
              <a:rPr lang="en-US" dirty="0"/>
              <a:t>, and S. A. Cohen. Demonstration of fast-electron populations in a low-pressure, low-power, magnetized RF plasma source. Physics of Plasmas, 5(3):030702, March 2018. ISSN 1070-664X. </a:t>
            </a:r>
            <a:r>
              <a:rPr lang="en-US" dirty="0" err="1"/>
              <a:t>doi</a:t>
            </a:r>
            <a:r>
              <a:rPr lang="en-US" dirty="0"/>
              <a:t>: 10.1063/1.4998735. URL </a:t>
            </a:r>
            <a:r>
              <a:rPr lang="en-US" dirty="0">
                <a:hlinkClick r:id="rId7"/>
              </a:rPr>
              <a:t>https://aip.scitation.org/doi/10.1063/1.4998735</a:t>
            </a:r>
            <a:r>
              <a:rPr lang="en-US" dirty="0"/>
              <a:t>. </a:t>
            </a:r>
          </a:p>
          <a:p>
            <a:r>
              <a:rPr lang="en-US" dirty="0"/>
              <a:t>Semiconductor Industry Association 2017 Annual </a:t>
            </a:r>
            <a:r>
              <a:rPr lang="en-US" dirty="0" err="1"/>
              <a:t>Databook</a:t>
            </a:r>
            <a:r>
              <a:rPr lang="en-US" dirty="0"/>
              <a:t>, .</a:t>
            </a:r>
          </a:p>
          <a:p>
            <a:r>
              <a:rPr lang="en-US" dirty="0"/>
              <a:t>Lin Xu, Lee Chen, Merritt Funk, </a:t>
            </a:r>
            <a:r>
              <a:rPr lang="en-US" dirty="0" err="1"/>
              <a:t>Alok</a:t>
            </a:r>
            <a:r>
              <a:rPr lang="en-US" dirty="0"/>
              <a:t> </a:t>
            </a:r>
            <a:r>
              <a:rPr lang="en-US" dirty="0" err="1"/>
              <a:t>Ranjan</a:t>
            </a:r>
            <a:r>
              <a:rPr lang="en-US" dirty="0"/>
              <a:t>, Mike Hummel, Ron </a:t>
            </a:r>
            <a:r>
              <a:rPr lang="en-US" dirty="0" err="1"/>
              <a:t>Bravenec</a:t>
            </a:r>
            <a:r>
              <a:rPr lang="en-US" dirty="0"/>
              <a:t>, </a:t>
            </a:r>
            <a:r>
              <a:rPr lang="en-US" dirty="0" err="1"/>
              <a:t>Radha</a:t>
            </a:r>
            <a:r>
              <a:rPr lang="en-US" dirty="0"/>
              <a:t> Sundararajan, </a:t>
            </a:r>
            <a:r>
              <a:rPr lang="en-US" dirty="0" err="1"/>
              <a:t>Demetre</a:t>
            </a:r>
            <a:r>
              <a:rPr lang="en-US" dirty="0"/>
              <a:t> J. </a:t>
            </a:r>
            <a:r>
              <a:rPr lang="en-US" dirty="0" err="1"/>
              <a:t>Economou</a:t>
            </a:r>
            <a:r>
              <a:rPr lang="en-US" dirty="0"/>
              <a:t>, and Vincent M. Donnelly. Diagnostics of ballistic electrons in a dc/</a:t>
            </a:r>
            <a:r>
              <a:rPr lang="en-US" dirty="0" err="1"/>
              <a:t>rf</a:t>
            </a:r>
            <a:r>
              <a:rPr lang="en-US" dirty="0"/>
              <a:t> hybrid capacitively coupled discharge. Applied Physics Letters, 93(26):261502, 2008. ISSN 00036951. </a:t>
            </a:r>
            <a:r>
              <a:rPr lang="en-US" dirty="0" err="1"/>
              <a:t>doi</a:t>
            </a:r>
            <a:r>
              <a:rPr lang="en-US" dirty="0"/>
              <a:t>: 10.1063/1.3062853. URL </a:t>
            </a:r>
            <a:r>
              <a:rPr lang="en-US" dirty="0">
                <a:hlinkClick r:id="rId8"/>
              </a:rPr>
              <a:t>http://scitation.aip.org/content/aip/journal/apl/93/26/10.1063/1.3062853</a:t>
            </a:r>
            <a:r>
              <a:rPr lang="en-US" dirty="0"/>
              <a:t>. </a:t>
            </a:r>
          </a:p>
          <a:p>
            <a:r>
              <a:rPr lang="en-US" dirty="0"/>
              <a:t>Valery A. Godyak and Natalia Sternberg. Dynamic model of the electrode sheaths in symmetrically driven </a:t>
            </a:r>
            <a:r>
              <a:rPr lang="en-US" dirty="0" err="1"/>
              <a:t>rf</a:t>
            </a:r>
            <a:r>
              <a:rPr lang="en-US" dirty="0"/>
              <a:t> discharges. Physical Review A, 42(4):2299–2312, August 1990. </a:t>
            </a:r>
            <a:r>
              <a:rPr lang="en-US" dirty="0" err="1"/>
              <a:t>doi</a:t>
            </a:r>
            <a:r>
              <a:rPr lang="en-US" dirty="0"/>
              <a:t>: 10.1103/PhysRevA.42.2299. URL </a:t>
            </a:r>
            <a:r>
              <a:rPr lang="en-US" dirty="0">
                <a:hlinkClick r:id="rId9"/>
              </a:rPr>
              <a:t>https://link.aps.org/doi/10.1103/PhysRevA.42.2299</a:t>
            </a:r>
            <a:r>
              <a:rPr lang="en-US" dirty="0"/>
              <a:t>. </a:t>
            </a:r>
          </a:p>
          <a:p>
            <a:r>
              <a:rPr lang="en-US" dirty="0"/>
              <a:t>Charles Swanson and Igor D. Kaganovich. Modeling of reduced effective secondary electron emission yield from a velvet surface. Journal of Applied Physics, 120(21):213302, December 2016. ISSN 0021-8979, 1089-7550. </a:t>
            </a:r>
            <a:r>
              <a:rPr lang="en-US" dirty="0" err="1"/>
              <a:t>doi</a:t>
            </a:r>
            <a:r>
              <a:rPr lang="en-US" dirty="0"/>
              <a:t>: 10.1063/1.4971337. URL </a:t>
            </a:r>
            <a:r>
              <a:rPr lang="en-US" dirty="0">
                <a:hlinkClick r:id="rId10"/>
              </a:rPr>
              <a:t>http://scitation.aip.org/content/aip/journal/jap/120/21/10.1063/1.4971337</a:t>
            </a:r>
            <a:r>
              <a:rPr lang="en-US" dirty="0"/>
              <a:t>. </a:t>
            </a:r>
          </a:p>
          <a:p>
            <a:r>
              <a:rPr lang="en-US" dirty="0"/>
              <a:t>Charles Swanson and Igor D. Kaganovich. Feathered fractal surfaces to minimize secondary electron emission for a wide range of incident angles. Journal of Applied Physics, 122(4):043301, July 2017. ISSN 0021-8979. </a:t>
            </a:r>
            <a:r>
              <a:rPr lang="en-US" dirty="0" err="1"/>
              <a:t>doi</a:t>
            </a:r>
            <a:r>
              <a:rPr lang="en-US" dirty="0"/>
              <a:t>: 10.1063/1.4995535. URL </a:t>
            </a:r>
            <a:r>
              <a:rPr lang="en-US" dirty="0">
                <a:hlinkClick r:id="rId11"/>
              </a:rPr>
              <a:t>http://aip.scitation.org/doi/full/10.1063/1.4995535</a:t>
            </a:r>
            <a:r>
              <a:rPr lang="en-US" dirty="0"/>
              <a:t>. </a:t>
            </a:r>
          </a:p>
          <a:p>
            <a:r>
              <a:rPr lang="en-US" dirty="0"/>
              <a:t>Charles Swanson and Igor D. Kaganovich. Modeling of reduced secondary electron emission yield from a foam or fuzz surface. Journal of Applied Physics, 123(2):023302, January 2018. ISSN 0021-8979. </a:t>
            </a:r>
            <a:r>
              <a:rPr lang="en-US" dirty="0" err="1"/>
              <a:t>doi</a:t>
            </a:r>
            <a:r>
              <a:rPr lang="en-US" dirty="0"/>
              <a:t>: 10.1063/1.5008261. URL </a:t>
            </a:r>
            <a:r>
              <a:rPr lang="en-US" dirty="0">
                <a:hlinkClick r:id="rId12"/>
              </a:rPr>
              <a:t>http://aip.scitation.org/doi/abs/10.1063/1.5008261</a:t>
            </a:r>
            <a:r>
              <a:rPr lang="en-US" dirty="0"/>
              <a:t>. </a:t>
            </a:r>
          </a:p>
          <a:p>
            <a:pPr lvl="2"/>
            <a:endParaRPr lang="en-US" dirty="0"/>
          </a:p>
          <a:p>
            <a:pPr lvl="2"/>
            <a:endParaRPr lang="en-US" dirty="0"/>
          </a:p>
          <a:p>
            <a:pPr lvl="2"/>
            <a:endParaRPr lang="en-US" dirty="0"/>
          </a:p>
        </p:txBody>
      </p:sp>
      <p:sp>
        <p:nvSpPr>
          <p:cNvPr id="5" name="Slide Number Placeholder 4"/>
          <p:cNvSpPr>
            <a:spLocks noGrp="1"/>
          </p:cNvSpPr>
          <p:nvPr>
            <p:ph type="sldNum" sz="quarter" idx="12"/>
          </p:nvPr>
        </p:nvSpPr>
        <p:spPr/>
        <p:txBody>
          <a:bodyPr/>
          <a:lstStyle/>
          <a:p>
            <a:fld id="{CFC6811F-139B-464A-A090-03CD4E9038AD}" type="slidenum">
              <a:rPr lang="en-US" smtClean="0"/>
              <a:t>27</a:t>
            </a:fld>
            <a:endParaRPr lang="en-US" dirty="0"/>
          </a:p>
        </p:txBody>
      </p:sp>
    </p:spTree>
    <p:extLst>
      <p:ext uri="{BB962C8B-B14F-4D97-AF65-F5344CB8AC3E}">
        <p14:creationId xmlns:p14="http://schemas.microsoft.com/office/powerpoint/2010/main" val="267630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Non-adiabaticity of magnetic moment in magnetic mirror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Background:</a:t>
                </a:r>
              </a:p>
              <a:p>
                <a:pPr lvl="1"/>
                <a14:m>
                  <m:oMath xmlns:m="http://schemas.openxmlformats.org/officeDocument/2006/math">
                    <m:r>
                      <a:rPr lang="en-US" b="0" i="1" smtClean="0">
                        <a:latin typeface="Cambria Math"/>
                      </a:rPr>
                      <m:t>𝜇</m:t>
                    </m:r>
                  </m:oMath>
                </a14:m>
                <a:r>
                  <a:rPr lang="en-US" dirty="0"/>
                  <a:t> assumed conserved or nearly so: Alfven (1950), Post (1958), many contemporary and modern reviews [</a:t>
                </a:r>
                <a:r>
                  <a:rPr lang="en-US" dirty="0" err="1"/>
                  <a:t>Herskowitz</a:t>
                </a:r>
                <a:r>
                  <a:rPr lang="en-US" dirty="0"/>
                  <a:t> (1990), Post (1987), Sheffield (1994), Simonen (2010)]</a:t>
                </a:r>
              </a:p>
              <a:p>
                <a:pPr lvl="2"/>
                <a:r>
                  <a:rPr lang="en-US" dirty="0"/>
                  <a:t>Popular models can assume constant </a:t>
                </a:r>
                <a14:m>
                  <m:oMath xmlns:m="http://schemas.openxmlformats.org/officeDocument/2006/math">
                    <m:r>
                      <a:rPr lang="en-US" b="0" i="1" smtClean="0">
                        <a:latin typeface="Cambria Math"/>
                      </a:rPr>
                      <m:t>𝜇</m:t>
                    </m:r>
                  </m:oMath>
                </a14:m>
                <a:r>
                  <a:rPr lang="en-US" dirty="0"/>
                  <a:t>, such as MHD with anisotropic pressure and gyrokinetics.</a:t>
                </a:r>
              </a:p>
              <a:p>
                <a:pPr lvl="2"/>
                <a:r>
                  <a:rPr lang="en-US" dirty="0"/>
                  <a:t>A common “adiabatic parameter” which is assumed to control constancy of </a:t>
                </a:r>
                <a14:m>
                  <m:oMath xmlns:m="http://schemas.openxmlformats.org/officeDocument/2006/math">
                    <m:r>
                      <a:rPr lang="en-US" b="0" i="1" smtClean="0">
                        <a:latin typeface="Cambria Math"/>
                      </a:rPr>
                      <m:t>𝜇</m:t>
                    </m:r>
                  </m:oMath>
                </a14:m>
                <a:r>
                  <a:rPr lang="en-US" dirty="0"/>
                  <a:t> is </a:t>
                </a:r>
                <a14:m>
                  <m:oMath xmlns:m="http://schemas.openxmlformats.org/officeDocument/2006/math">
                    <m:r>
                      <a:rPr lang="en-US" b="0" i="1" smtClean="0">
                        <a:latin typeface="Cambria Math"/>
                      </a:rPr>
                      <m:t>𝜖</m:t>
                    </m:r>
                    <m:r>
                      <a:rPr lang="en-US" b="0" i="1" smtClean="0">
                        <a:latin typeface="Cambria Math"/>
                      </a:rPr>
                      <m:t>=</m:t>
                    </m:r>
                    <m:r>
                      <a:rPr lang="en-US" b="0" i="1" smtClean="0">
                        <a:latin typeface="Cambria Math"/>
                      </a:rPr>
                      <m:t>𝜌</m:t>
                    </m:r>
                    <m:r>
                      <a:rPr lang="en-US" b="0" i="0" smtClean="0">
                        <a:latin typeface="Cambria Math"/>
                      </a:rPr>
                      <m:t>𝛻</m:t>
                    </m:r>
                    <m:r>
                      <a:rPr lang="en-US" b="0" i="1" smtClean="0">
                        <a:latin typeface="Cambria Math"/>
                      </a:rPr>
                      <m:t>𝐵</m:t>
                    </m:r>
                    <m:r>
                      <a:rPr lang="en-US" b="0" i="1" smtClean="0">
                        <a:latin typeface="Cambria Math"/>
                      </a:rPr>
                      <m:t>/</m:t>
                    </m:r>
                    <m:r>
                      <a:rPr lang="en-US" b="0" i="1" smtClean="0">
                        <a:latin typeface="Cambria Math"/>
                      </a:rPr>
                      <m:t>𝐵</m:t>
                    </m:r>
                  </m:oMath>
                </a14:m>
                <a:endParaRPr lang="en-US" dirty="0"/>
              </a:p>
              <a:p>
                <a:pPr lvl="1"/>
                <a14:m>
                  <m:oMath xmlns:m="http://schemas.openxmlformats.org/officeDocument/2006/math">
                    <m:r>
                      <m:rPr>
                        <m:sty m:val="p"/>
                      </m:rPr>
                      <a:rPr lang="en-US" b="0" i="0" smtClean="0">
                        <a:latin typeface="Cambria Math"/>
                      </a:rPr>
                      <m:t>Δ</m:t>
                    </m:r>
                    <m:r>
                      <a:rPr lang="en-US" b="0" i="1" smtClean="0">
                        <a:latin typeface="Cambria Math"/>
                      </a:rPr>
                      <m:t>𝜇</m:t>
                    </m:r>
                  </m:oMath>
                </a14:m>
                <a:r>
                  <a:rPr lang="en-US" dirty="0"/>
                  <a:t> accurately measured or computed: Henrich (1956), Garren (1958), Gibson (1963), Hastie (1969), Birmingham (1984), </a:t>
                </a:r>
                <a:r>
                  <a:rPr lang="en-US" dirty="0" err="1"/>
                  <a:t>Dykhne</a:t>
                </a:r>
                <a:r>
                  <a:rPr lang="en-US" dirty="0"/>
                  <a:t> (1960), Cohen (1978), Chirikov (1979)</a:t>
                </a:r>
              </a:p>
              <a:p>
                <a:pPr lvl="2"/>
                <a14:m>
                  <m:oMath xmlns:m="http://schemas.openxmlformats.org/officeDocument/2006/math">
                    <m:r>
                      <m:rPr>
                        <m:sty m:val="p"/>
                      </m:rPr>
                      <a:rPr lang="en-US" b="0" i="0" smtClean="0">
                        <a:latin typeface="Cambria Math"/>
                      </a:rPr>
                      <m:t>Δ</m:t>
                    </m:r>
                    <m:r>
                      <a:rPr lang="en-US" b="0" i="1" smtClean="0">
                        <a:latin typeface="Cambria Math"/>
                      </a:rPr>
                      <m:t>𝜇</m:t>
                    </m:r>
                  </m:oMath>
                </a14:m>
                <a:r>
                  <a:rPr lang="en-US" dirty="0"/>
                  <a:t> </a:t>
                </a:r>
                <a:r>
                  <a:rPr lang="en-US" i="1" dirty="0"/>
                  <a:t>actually</a:t>
                </a:r>
                <a:r>
                  <a:rPr lang="en-US" dirty="0"/>
                  <a:t> seen to change significantly in regions where </a:t>
                </a:r>
                <a14:m>
                  <m:oMath xmlns:m="http://schemas.openxmlformats.org/officeDocument/2006/math">
                    <m:r>
                      <a:rPr lang="en-US" b="0" i="1" smtClean="0">
                        <a:latin typeface="Cambria Math"/>
                      </a:rPr>
                      <m:t>𝜖</m:t>
                    </m:r>
                    <m:r>
                      <a:rPr lang="en-US" b="0" i="1" smtClean="0">
                        <a:latin typeface="Cambria Math"/>
                      </a:rPr>
                      <m:t>=</m:t>
                    </m:r>
                    <m:r>
                      <a:rPr lang="en-US" b="0" i="1" smtClean="0">
                        <a:latin typeface="Cambria Math"/>
                      </a:rPr>
                      <m:t>𝜌</m:t>
                    </m:r>
                    <m:r>
                      <a:rPr lang="en-US" b="0" i="0" smtClean="0">
                        <a:latin typeface="Cambria Math"/>
                      </a:rPr>
                      <m:t>𝛻</m:t>
                    </m:r>
                    <m:r>
                      <a:rPr lang="en-US" b="0" i="1" smtClean="0">
                        <a:latin typeface="Cambria Math"/>
                      </a:rPr>
                      <m:t>𝐵</m:t>
                    </m:r>
                    <m:r>
                      <a:rPr lang="en-US" b="0" i="1" smtClean="0">
                        <a:latin typeface="Cambria Math"/>
                      </a:rPr>
                      <m:t>/</m:t>
                    </m:r>
                    <m:r>
                      <a:rPr lang="en-US" b="0" i="1" smtClean="0">
                        <a:latin typeface="Cambria Math"/>
                      </a:rPr>
                      <m:t>𝐵</m:t>
                    </m:r>
                  </m:oMath>
                </a14:m>
                <a:r>
                  <a:rPr lang="en-US" dirty="0"/>
                  <a:t> is very small.</a:t>
                </a:r>
              </a:p>
              <a:p>
                <a:pPr lvl="2"/>
                <a:r>
                  <a:rPr lang="en-US" dirty="0"/>
                  <a:t>Actual adiabatic dependence includes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m:t>
                        </m:r>
                      </m:sub>
                    </m:sSub>
                  </m:oMath>
                </a14:m>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𝑐</m:t>
                        </m:r>
                      </m:sub>
                    </m:sSub>
                  </m:oMath>
                </a14:m>
                <a:r>
                  <a:rPr lang="en-US" dirty="0"/>
                  <a:t>,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a:rPr>
                          <m:t>𝑅</m:t>
                        </m:r>
                      </m:e>
                      <m:sub>
                        <m:r>
                          <a:rPr lang="en-US" b="0" i="1" dirty="0" smtClean="0">
                            <a:latin typeface="Cambria Math"/>
                          </a:rPr>
                          <m:t>𝑐</m:t>
                        </m:r>
                      </m:sub>
                      <m:sup>
                        <m:r>
                          <a:rPr lang="en-US" b="0" i="1" dirty="0" smtClean="0">
                            <a:latin typeface="Cambria Math"/>
                          </a:rPr>
                          <m:t>′′</m:t>
                        </m:r>
                      </m:sup>
                    </m:sSubSup>
                  </m:oMath>
                </a14:m>
                <a:r>
                  <a:rPr lang="en-US" dirty="0"/>
                  <a:t> the radius of curvature and its derivative.</a:t>
                </a:r>
              </a:p>
              <a:p>
                <a:pPr lvl="2"/>
                <a:r>
                  <a:rPr lang="en-US" dirty="0"/>
                  <a:t>Intuitive picture from Delcourt (1994): centrifugal impulse.</a:t>
                </a:r>
              </a:p>
              <a:p>
                <a:pPr lvl="1"/>
                <a:r>
                  <a:rPr lang="en-US" dirty="0"/>
                  <a:t>Long-term behavior of many </a:t>
                </a:r>
                <a14:m>
                  <m:oMath xmlns:m="http://schemas.openxmlformats.org/officeDocument/2006/math">
                    <m:r>
                      <m:rPr>
                        <m:sty m:val="p"/>
                      </m:rPr>
                      <a:rPr lang="en-US" b="0" i="0" smtClean="0">
                        <a:latin typeface="Cambria Math"/>
                      </a:rPr>
                      <m:t>Δ</m:t>
                    </m:r>
                    <m:r>
                      <a:rPr lang="en-US" b="0" i="1" smtClean="0">
                        <a:latin typeface="Cambria Math"/>
                      </a:rPr>
                      <m:t>𝜇</m:t>
                    </m:r>
                  </m:oMath>
                </a14:m>
                <a:r>
                  <a:rPr lang="en-US" dirty="0"/>
                  <a:t> compounded over many mirror transits: Chirikov (1978), Tagare (1986), Nakashima (2002), </a:t>
                </a:r>
                <a:r>
                  <a:rPr lang="en-US" dirty="0" err="1"/>
                  <a:t>Zelenyi</a:t>
                </a:r>
                <a:r>
                  <a:rPr lang="en-US" dirty="0"/>
                  <a:t> (2013), Chen (1992)</a:t>
                </a:r>
              </a:p>
              <a:p>
                <a:pPr lvl="2"/>
                <a:r>
                  <a:rPr lang="en-US" dirty="0"/>
                  <a:t>One parameter </a:t>
                </a:r>
                <a14:m>
                  <m:oMath xmlns:m="http://schemas.openxmlformats.org/officeDocument/2006/math">
                    <m:r>
                      <a:rPr lang="en-US" b="0" i="1" smtClean="0">
                        <a:latin typeface="Cambria Math"/>
                      </a:rPr>
                      <m:t>𝐾</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m:t>
                        </m:r>
                        <m:r>
                          <a:rPr lang="en-US" b="0" i="1" smtClean="0">
                            <a:latin typeface="Cambria Math"/>
                          </a:rPr>
                          <m:t>𝜕</m:t>
                        </m:r>
                      </m:e>
                      <m:sub>
                        <m:r>
                          <a:rPr lang="en-US" b="0" i="1" smtClean="0">
                            <a:latin typeface="Cambria Math"/>
                          </a:rPr>
                          <m:t>𝜇</m:t>
                        </m:r>
                      </m:sub>
                    </m:sSub>
                    <m:d>
                      <m:dPr>
                        <m:ctrlPr>
                          <a:rPr lang="en-US" b="0" i="1" smtClean="0">
                            <a:latin typeface="Cambria Math" panose="02040503050406030204" pitchFamily="18" charset="0"/>
                          </a:rPr>
                        </m:ctrlPr>
                      </m:dPr>
                      <m:e>
                        <m:r>
                          <m:rPr>
                            <m:sty m:val="p"/>
                          </m:rPr>
                          <a:rPr lang="en-US" b="0" i="0" smtClean="0">
                            <a:latin typeface="Cambria Math"/>
                          </a:rPr>
                          <m:t>Δ</m:t>
                        </m:r>
                        <m:r>
                          <a:rPr lang="en-US" b="0" i="1" smtClean="0">
                            <a:latin typeface="Cambria Math"/>
                          </a:rPr>
                          <m:t>𝜓</m:t>
                        </m:r>
                      </m:e>
                    </m:d>
                    <m:r>
                      <a:rPr lang="en-US" b="0" i="1" smtClean="0">
                        <a:latin typeface="Cambria Math"/>
                      </a:rPr>
                      <m:t>×</m:t>
                    </m:r>
                    <m:r>
                      <a:rPr lang="en-US" b="0" i="1" smtClean="0">
                        <a:latin typeface="Cambria Math"/>
                      </a:rPr>
                      <m:t>𝛿𝜇</m:t>
                    </m:r>
                  </m:oMath>
                </a14:m>
                <a:r>
                  <a:rPr lang="en-US" dirty="0"/>
                  <a:t> controls whether </a:t>
                </a:r>
                <a14:m>
                  <m:oMath xmlns:m="http://schemas.openxmlformats.org/officeDocument/2006/math">
                    <m:r>
                      <a:rPr lang="en-US" b="0" i="1" smtClean="0">
                        <a:latin typeface="Cambria Math"/>
                      </a:rPr>
                      <m:t>𝜇</m:t>
                    </m:r>
                  </m:oMath>
                </a14:m>
                <a:r>
                  <a:rPr lang="en-US" dirty="0"/>
                  <a:t> is free to diffuse or is trapped in a small band.</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33" t="-134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CFC6811F-139B-464A-A090-03CD4E9038AD}" type="slidenum">
              <a:rPr lang="en-US" smtClean="0"/>
              <a:t>28</a:t>
            </a:fld>
            <a:endParaRPr lang="en-US" dirty="0"/>
          </a:p>
        </p:txBody>
      </p:sp>
    </p:spTree>
    <p:extLst>
      <p:ext uri="{BB962C8B-B14F-4D97-AF65-F5344CB8AC3E}">
        <p14:creationId xmlns:p14="http://schemas.microsoft.com/office/powerpoint/2010/main" val="361392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Non-adiabaticity of magnetic moment in magnetic mirror</a:t>
            </a:r>
          </a:p>
        </p:txBody>
      </p:sp>
      <p:sp>
        <p:nvSpPr>
          <p:cNvPr id="5" name="Slide Number Placeholder 4"/>
          <p:cNvSpPr>
            <a:spLocks noGrp="1"/>
          </p:cNvSpPr>
          <p:nvPr>
            <p:ph type="sldNum" sz="quarter" idx="12"/>
          </p:nvPr>
        </p:nvSpPr>
        <p:spPr/>
        <p:txBody>
          <a:bodyPr/>
          <a:lstStyle/>
          <a:p>
            <a:fld id="{CFC6811F-139B-464A-A090-03CD4E9038AD}" type="slidenum">
              <a:rPr lang="en-US" smtClean="0"/>
              <a:t>29</a:t>
            </a:fld>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081" y="874157"/>
            <a:ext cx="6033836" cy="507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381000" y="5791200"/>
                <a:ext cx="8458200" cy="375231"/>
              </a:xfrm>
              <a:prstGeom prst="rect">
                <a:avLst/>
              </a:prstGeom>
              <a:noFill/>
            </p:spPr>
            <p:txBody>
              <a:bodyPr wrap="square" rtlCol="0">
                <a:spAutoFit/>
              </a:bodyPr>
              <a:lstStyle/>
              <a:p>
                <a:r>
                  <a:rPr lang="en-US" dirty="0"/>
                  <a:t>Plot shows energy at which a particle’s </a:t>
                </a:r>
                <a14:m>
                  <m:oMath xmlns:m="http://schemas.openxmlformats.org/officeDocument/2006/math">
                    <m:r>
                      <a:rPr lang="en-US" b="0" i="1" smtClean="0">
                        <a:latin typeface="Cambria Math"/>
                      </a:rPr>
                      <m:t>𝜇</m:t>
                    </m:r>
                  </m:oMath>
                </a14:m>
                <a:r>
                  <a:rPr lang="en-US" dirty="0"/>
                  <a:t> may change by </a:t>
                </a:r>
                <a14:m>
                  <m:oMath xmlns:m="http://schemas.openxmlformats.org/officeDocument/2006/math">
                    <m:r>
                      <a:rPr lang="en-US" b="0" i="1" smtClean="0">
                        <a:latin typeface="Cambria Math"/>
                      </a:rPr>
                      <m:t>1%×</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m:t>
                        </m:r>
                      </m:sub>
                    </m:sSub>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81000" y="5791200"/>
                <a:ext cx="8458200" cy="375231"/>
              </a:xfrm>
              <a:prstGeom prst="rect">
                <a:avLst/>
              </a:prstGeom>
              <a:blipFill rotWithShape="1">
                <a:blip r:embed="rId3"/>
                <a:stretch>
                  <a:fillRect l="-649" t="-6452" b="-24194"/>
                </a:stretch>
              </a:blipFill>
            </p:spPr>
            <p:txBody>
              <a:bodyPr/>
              <a:lstStyle/>
              <a:p>
                <a:r>
                  <a:rPr lang="en-US">
                    <a:noFill/>
                  </a:rPr>
                  <a:t> </a:t>
                </a:r>
              </a:p>
            </p:txBody>
          </p:sp>
        </mc:Fallback>
      </mc:AlternateContent>
      <p:sp>
        <p:nvSpPr>
          <p:cNvPr id="7" name="Rectangle 6"/>
          <p:cNvSpPr/>
          <p:nvPr/>
        </p:nvSpPr>
        <p:spPr>
          <a:xfrm>
            <a:off x="2819400" y="532658"/>
            <a:ext cx="3194785" cy="369332"/>
          </a:xfrm>
          <a:prstGeom prst="rect">
            <a:avLst/>
          </a:prstGeom>
        </p:spPr>
        <p:txBody>
          <a:bodyPr wrap="none">
            <a:spAutoFit/>
          </a:bodyPr>
          <a:lstStyle/>
          <a:p>
            <a:pPr lvl="1"/>
            <a:r>
              <a:rPr lang="en-US" dirty="0"/>
              <a:t>Deuteron in Generic mirror</a:t>
            </a:r>
          </a:p>
        </p:txBody>
      </p:sp>
    </p:spTree>
    <p:extLst>
      <p:ext uri="{BB962C8B-B14F-4D97-AF65-F5344CB8AC3E}">
        <p14:creationId xmlns:p14="http://schemas.microsoft.com/office/powerpoint/2010/main" val="181621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3.pppl.gov/ppst/Charles/PC090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679" y="875847"/>
            <a:ext cx="6299804" cy="47248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 y="741524"/>
            <a:ext cx="4242235" cy="3192462"/>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Photograph</a:t>
            </a:r>
          </a:p>
        </p:txBody>
      </p:sp>
      <p:sp>
        <p:nvSpPr>
          <p:cNvPr id="4" name="Slide Number Placeholder 3"/>
          <p:cNvSpPr>
            <a:spLocks noGrp="1"/>
          </p:cNvSpPr>
          <p:nvPr>
            <p:ph type="sldNum" sz="quarter" idx="12"/>
          </p:nvPr>
        </p:nvSpPr>
        <p:spPr/>
        <p:txBody>
          <a:bodyPr/>
          <a:lstStyle/>
          <a:p>
            <a:fld id="{CFC6811F-139B-464A-A090-03CD4E9038AD}" type="slidenum">
              <a:rPr lang="en-US" smtClean="0"/>
              <a:t>3</a:t>
            </a:fld>
            <a:endParaRPr lang="en-US" dirty="0"/>
          </a:p>
        </p:txBody>
      </p:sp>
      <p:sp>
        <p:nvSpPr>
          <p:cNvPr id="5" name="AutoShape 4" descr="https://gm1.ggpht.com/vi4m_Jyf9lVrQr3CgAz7mkxWiV0QWKHaoBgld3TwgoeBdIJHc20nrpT77ojDWmFT8Vc3J_gGPm8_SHnDTdT9axkamXF_M8bXskgQqwY3ewxzymL6WExgApofaK_kuWqoWHBI1FIcrwjGjt33c39U9cxkigg2WgoUPOEUBB_REMRQauXd0OF_-lYqDexhxMMPBIiO63L-aHOCGoc4zNt40JbgQXxGSljKsIF0B9m4oGkEgqiVI2iut43ju4rGTmuCosXgwevwvG0YGm4OCJRTfr4ZwbId22Q52ZVCUlbsbMtqwIiD4swmce3Lf66hxZxWx0uL7IldbCOUKaDklEfMFX2gpq1za87TGLMBE5dDS5SsyZI30Ne4eN4MUc09c0BeWxyfgq8vdAmqxJ9wmLeZQUrsAtuYFoZFmk1ZahjXbkwMSUVLVjoJAzg42KDQE3JyFS_Qtwb-o8VDRawOpWgnqUIXkvWgfLGmSskCS8f0BIXGg_HMRW8Sk-20loYsyYxFeC3dSX6MkvyQ1fM5gL_h4NJswetzzizLTjQobVsHcZnAX31ldzKzDE4eo8RiMJPAlRMX6r5G9gZF1XHFSfiA1kS07F83DxZlKHaN3VfPk2R5h8j4k0eeWdlofLPxrZMC2ccRkWPkDa0ToxKudNH-F9X23mjPMigj40xJRiUhZnSFSA_ICzdKGOHCPtC_sKFw186NYbWcK3TZ10PK=w788-h592-l75-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gm1.ggpht.com/vi4m_Jyf9lVrQr3CgAz7mkxWiV0QWKHaoBgld3TwgoeBdIJHc20nrpT77ojDWmFT8Vc3J_gGPm8_SHnDTdT9axkamXF_M8bXskgQqwY3ewxzymL6WExgApofaK_kuWqoWHBI1FIcrwjGjt33c39U9cxkigg2WgoUPOEUBB_REMRQauXd0OF_-lYqDexhxMMPBIiO63L-aHOCGoc4zNt40JbgQXxGSljKsIF0B9m4oGkEgqiVI2iut43ju4rGTmuCosXgwevwvG0YGm4OCJRTfr4ZwbId22Q52ZVCUlbsbMtqwIiD4swmce3Lf66hxZxWx0uL7IldbCOUKaDklEfMFX2gpq1za87TGLMBE5dDS5SsyZI30Ne4eN4MUc09c0BeWxyfgq8vdAmqxJ9wmLeZQUrsAtuYFoZFmk1ZahjXbkwMSUVLVjoJAzg42KDQE3JyFS_Qtwb-o8VDRawOpWgnqUIXkvWgfLGmSskCS8f0BIXGg_HMRW8Sk-20loYsyYxFeC3dSX6MkvyQ1fM5gL_h4NJswetzzizLTjQobVsHcZnAX31ldzKzDE4eo8RiMJPAlRMX6r5G9gZF1XHFSfiA1kS07F83DxZlKHaN3VfPk2R5h8j4k0eeWdlofLPxrZMC2ccRkWPkDa0ToxKudNH-F9X23mjPMigj40xJRiUhZnSFSA_ICzdKGOHCPtC_sKFw186NYbWcK3TZ10PK=w788-h592-l75-f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https://gm1.ggpht.com/vi4m_Jyf9lVrQr3CgAz7mkxWiV0QWKHaoBgld3TwgoeBdIJHc20nrpT77ojDWmFT8Vc3J_gGPm8_SHnDTdT9axkamXF_M8bXskgQqwY3ewxzymL6WExgApofaK_kuWqoWHBI1FIcrwjGjt33c39U9cxkigg2WgoUPOEUBB_REMRQauXd0OF_-lYqDexhxMMPBIiO63L-aHOCGoc4zNt40JbgQXxGSljKsIF0B9m4oGkEgqiVI2iut43ju4rGTmuCosXgwevwvG0YGm4OCJRTfr4ZwbId22Q52ZVCUlbsbMtqwIiD4swmce3Lf66hxZxWx0uL7IldbCOUKaDklEfMFX2gpq1za87TGLMBE5dDS5SsyZI30Ne4eN4MUc09c0BeWxyfgq8vdAmqxJ9wmLeZQUrsAtuYFoZFmk1ZahjXbkwMSUVLVjoJAzg42KDQE3JyFS_Qtwb-o8VDRawOpWgnqUIXkvWgfLGmSskCS8f0BIXGg_HMRW8Sk-20loYsyYxFeC3dSX6MkvyQ1fM5gL_h4NJswetzzizLTjQobVsHcZnAX31ldzKzDE4eo8RiMJPAlRMX6r5G9gZF1XHFSfiA1kS07F83DxZlKHaN3VfPk2R5h8j4k0eeWdlofLPxrZMC2ccRkWPkDa0ToxKudNH-F9X23mjPMigj40xJRiUhZnSFSA_ICzdKGOHCPtC_sKFw186NYbWcK3TZ10PK=w788-h592-l75-f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https://gm1.ggpht.com/vi4m_Jyf9lVrQr3CgAz7mkxWiV0QWKHaoBgld3TwgoeBdIJHc20nrpT77ojDWmFT8Vc3J_gGPm8_SHnDTdT9axkamXF_M8bXskgQqwY3ewxzymL6WExgApofaK_kuWqoWHBI1FIcrwjGjt33c39U9cxkigg2WgoUPOEUBB_REMRQauXd0OF_-lYqDexhxMMPBIiO63L-aHOCGoc4zNt40JbgQXxGSljKsIF0B9m4oGkEgqiVI2iut43ju4rGTmuCosXgwevwvG0YGm4OCJRTfr4ZwbId22Q52ZVCUlbsbMtqwIiD4swmce3Lf66hxZxWx0uL7IldbCOUKaDklEfMFX2gpq1za87TGLMBE5dDS5SsyZI30Ne4eN4MUc09c0BeWxyfgq8vdAmqxJ9wmLeZQUrsAtuYFoZFmk1ZahjXbkwMSUVLVjoJAzg42KDQE3JyFS_Qtwb-o8VDRawOpWgnqUIXkvWgfLGmSskCS8f0BIXGg_HMRW8Sk-20loYsyYxFeC3dSX6MkvyQ1fM5gL_h4NJswetzzizLTjQobVsHcZnAX31ldzKzDE4eo8RiMJPAlRMX6r5G9gZF1XHFSfiA1kS07F83DxZlKHaN3VfPk2R5h8j4k0eeWdlofLPxrZMC2ccRkWPkDa0ToxKudNH-F9X23mjPMigj40xJRiUhZnSFSA_ICzdKGOHCPtC_sKFw186NYbWcK3TZ10PK=w788-h592-l75-f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2" descr="https://gm1.ggpht.com/vi4m_Jyf9lVrQr3CgAz7mkxWiV0QWKHaoBgld3TwgoeBdIJHc20nrpT77ojDWmFT8Vc3J_gGPm8_SHnDTdT9axkamXF_M8bXskgQqwY3ewxzymL6WExgApofaK_kuWqoWHBI1FIcrwjGjt33c39U9cxkigg2WgoUPOEUBB_REMRQauXd0OF_-lYqDexhxMMPBIiO63L-aHOCGoc4zNt40JbgQXxGSljKsIF0B9m4oGkEgqiVI2iut43ju4rGTmuCosXgwevwvG0YGm4OCJRTfr4ZwbId22Q52ZVCUlbsbMtqwIiD4swmce3Lf66hxZxWx0uL7IldbCOUKaDklEfMFX2gpq1za87TGLMBE5dDS5SsyZI30Ne4eN4MUc09c0BeWxyfgq8vdAmqxJ9wmLeZQUrsAtuYFoZFmk1ZahjXbkwMSUVLVjoJAzg42KDQE3JyFS_Qtwb-o8VDRawOpWgnqUIXkvWgfLGmSskCS8f0BIXGg_HMRW8Sk-20loYsyYxFeC3dSX6MkvyQ1fM5gL_h4NJswetzzizLTjQobVsHcZnAX31ldzKzDE4eo8RiMJPAlRMX6r5G9gZF1XHFSfiA1kS07F83DxZlKHaN3VfPk2R5h8j4k0eeWdlofLPxrZMC2ccRkWPkDa0ToxKudNH-F9X23mjPMigj40xJRiUhZnSFSA_ICzdKGOHCPtC_sKFw186NYbWcK3TZ10PK=w788-h592-l75-f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3779340" y="5638800"/>
            <a:ext cx="1401089" cy="369332"/>
          </a:xfrm>
          <a:prstGeom prst="rect">
            <a:avLst/>
          </a:prstGeom>
          <a:noFill/>
          <a:ln>
            <a:solidFill>
              <a:schemeClr val="accent6">
                <a:lumMod val="75000"/>
              </a:schemeClr>
            </a:solidFill>
          </a:ln>
        </p:spPr>
        <p:txBody>
          <a:bodyPr wrap="none" rtlCol="0">
            <a:spAutoFit/>
          </a:bodyPr>
          <a:lstStyle/>
          <a:p>
            <a:pPr algn="ctr"/>
            <a:r>
              <a:rPr lang="en-US" dirty="0"/>
              <a:t>88 cm length</a:t>
            </a:r>
          </a:p>
        </p:txBody>
      </p:sp>
      <p:cxnSp>
        <p:nvCxnSpPr>
          <p:cNvPr id="14" name="Straight Arrow Connector 13"/>
          <p:cNvCxnSpPr/>
          <p:nvPr/>
        </p:nvCxnSpPr>
        <p:spPr>
          <a:xfrm>
            <a:off x="1752600" y="2032955"/>
            <a:ext cx="1600200" cy="786445"/>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2127430" y="1848289"/>
                <a:ext cx="1683923" cy="391582"/>
              </a:xfrm>
              <a:prstGeom prst="rect">
                <a:avLst/>
              </a:prstGeom>
              <a:noFill/>
              <a:ln>
                <a:solidFill>
                  <a:schemeClr val="accent6">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𝑒</m:t>
                          </m:r>
                          <m:r>
                            <a:rPr lang="en-US" b="0" i="1" smtClean="0">
                              <a:latin typeface="Cambria Math" panose="02040503050406030204" pitchFamily="18" charset="0"/>
                            </a:rPr>
                            <m:t>𝑓𝑓</m:t>
                          </m:r>
                        </m:sub>
                      </m:sSub>
                      <m:r>
                        <a:rPr lang="en-US" b="0" i="1" smtClean="0">
                          <a:latin typeface="Cambria Math"/>
                        </a:rPr>
                        <m:t>=2.5 </m:t>
                      </m:r>
                      <m:r>
                        <m:rPr>
                          <m:sty m:val="p"/>
                        </m:rPr>
                        <a:rPr lang="en-US" b="0" i="1" smtClean="0">
                          <a:latin typeface="Cambria Math"/>
                        </a:rPr>
                        <m:t>keV</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127430" y="1848289"/>
                <a:ext cx="1683923" cy="391582"/>
              </a:xfrm>
              <a:prstGeom prst="rect">
                <a:avLst/>
              </a:prstGeom>
              <a:blipFill>
                <a:blip r:embed="rId5"/>
                <a:stretch>
                  <a:fillRect b="-6250"/>
                </a:stretch>
              </a:blipFill>
              <a:ln>
                <a:solidFill>
                  <a:schemeClr val="accent6">
                    <a:lumMod val="75000"/>
                  </a:schemeClr>
                </a:solidFill>
              </a:ln>
            </p:spPr>
            <p:txBody>
              <a:bodyPr/>
              <a:lstStyle/>
              <a:p>
                <a:r>
                  <a:rPr lang="en-US">
                    <a:noFill/>
                  </a:rPr>
                  <a:t> </a:t>
                </a:r>
              </a:p>
            </p:txBody>
          </p:sp>
        </mc:Fallback>
      </mc:AlternateContent>
      <p:cxnSp>
        <p:nvCxnSpPr>
          <p:cNvPr id="19" name="Straight Arrow Connector 18"/>
          <p:cNvCxnSpPr/>
          <p:nvPr/>
        </p:nvCxnSpPr>
        <p:spPr>
          <a:xfrm>
            <a:off x="4248547" y="2339790"/>
            <a:ext cx="552053" cy="7083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1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Non-adiabaticity of magnetic moment in magnetic mirror</a:t>
            </a:r>
          </a:p>
        </p:txBody>
      </p:sp>
      <p:sp>
        <p:nvSpPr>
          <p:cNvPr id="5" name="Slide Number Placeholder 4"/>
          <p:cNvSpPr>
            <a:spLocks noGrp="1"/>
          </p:cNvSpPr>
          <p:nvPr>
            <p:ph type="sldNum" sz="quarter" idx="12"/>
          </p:nvPr>
        </p:nvSpPr>
        <p:spPr/>
        <p:txBody>
          <a:bodyPr/>
          <a:lstStyle/>
          <a:p>
            <a:fld id="{CFC6811F-139B-464A-A090-03CD4E9038AD}" type="slidenum">
              <a:rPr lang="en-US" smtClean="0"/>
              <a:t>30</a:t>
            </a:fld>
            <a:endParaRPr lang="en-US" dirty="0"/>
          </a:p>
        </p:txBody>
      </p:sp>
      <p:sp>
        <p:nvSpPr>
          <p:cNvPr id="10" name="Rectangle 9"/>
          <p:cNvSpPr/>
          <p:nvPr/>
        </p:nvSpPr>
        <p:spPr>
          <a:xfrm>
            <a:off x="2744412" y="533400"/>
            <a:ext cx="2684838" cy="369332"/>
          </a:xfrm>
          <a:prstGeom prst="rect">
            <a:avLst/>
          </a:prstGeom>
        </p:spPr>
        <p:txBody>
          <a:bodyPr wrap="none">
            <a:spAutoFit/>
          </a:bodyPr>
          <a:lstStyle/>
          <a:p>
            <a:pPr lvl="1"/>
            <a:r>
              <a:rPr lang="en-US" dirty="0"/>
              <a:t>Deuteron in large FRC</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146548" cy="514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371475" y="5791200"/>
                <a:ext cx="8458200" cy="375231"/>
              </a:xfrm>
              <a:prstGeom prst="rect">
                <a:avLst/>
              </a:prstGeom>
              <a:noFill/>
            </p:spPr>
            <p:txBody>
              <a:bodyPr wrap="square" rtlCol="0">
                <a:spAutoFit/>
              </a:bodyPr>
              <a:lstStyle/>
              <a:p>
                <a:r>
                  <a:rPr lang="en-US" dirty="0"/>
                  <a:t>Plot shows energy at which a particle’s </a:t>
                </a:r>
                <a14:m>
                  <m:oMath xmlns:m="http://schemas.openxmlformats.org/officeDocument/2006/math">
                    <m:r>
                      <a:rPr lang="en-US" b="0" i="1" smtClean="0">
                        <a:latin typeface="Cambria Math"/>
                      </a:rPr>
                      <m:t>𝜇</m:t>
                    </m:r>
                  </m:oMath>
                </a14:m>
                <a:r>
                  <a:rPr lang="en-US" dirty="0"/>
                  <a:t> may change by </a:t>
                </a:r>
                <a14:m>
                  <m:oMath xmlns:m="http://schemas.openxmlformats.org/officeDocument/2006/math">
                    <m:r>
                      <a:rPr lang="en-US" b="0" i="1" smtClean="0">
                        <a:latin typeface="Cambria Math"/>
                      </a:rPr>
                      <m:t>1%×</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m:t>
                        </m:r>
                      </m:sub>
                    </m:sSub>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71475" y="5791200"/>
                <a:ext cx="8458200" cy="375231"/>
              </a:xfrm>
              <a:prstGeom prst="rect">
                <a:avLst/>
              </a:prstGeom>
              <a:blipFill rotWithShape="1">
                <a:blip r:embed="rId3"/>
                <a:stretch>
                  <a:fillRect l="-649" t="-6452" b="-24194"/>
                </a:stretch>
              </a:blipFill>
            </p:spPr>
            <p:txBody>
              <a:bodyPr/>
              <a:lstStyle/>
              <a:p>
                <a:r>
                  <a:rPr lang="en-US">
                    <a:noFill/>
                  </a:rPr>
                  <a:t> </a:t>
                </a:r>
              </a:p>
            </p:txBody>
          </p:sp>
        </mc:Fallback>
      </mc:AlternateContent>
    </p:spTree>
    <p:extLst>
      <p:ext uri="{BB962C8B-B14F-4D97-AF65-F5344CB8AC3E}">
        <p14:creationId xmlns:p14="http://schemas.microsoft.com/office/powerpoint/2010/main" val="967230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Radial Profile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3363556" cy="5440363"/>
              </a:xfrm>
            </p:spPr>
            <p:txBody>
              <a:bodyPr/>
              <a:lstStyle/>
              <a:p>
                <a:r>
                  <a:rPr lang="en-US" dirty="0"/>
                  <a:t>Profiles as a function of </a:t>
                </a:r>
                <a:r>
                  <a:rPr lang="en-US" i="1" dirty="0"/>
                  <a:t>main</a:t>
                </a:r>
                <a:r>
                  <a:rPr lang="en-US" dirty="0"/>
                  <a:t> magnetic field</a:t>
                </a:r>
              </a:p>
              <a:p>
                <a:pPr lvl="1"/>
                <a:r>
                  <a:rPr lang="en-US" dirty="0"/>
                  <a:t>“Threshold” energy is 600 eV</a:t>
                </a:r>
              </a:p>
              <a:p>
                <a:pPr lvl="1"/>
                <a:r>
                  <a:rPr lang="en-US" dirty="0"/>
                  <a:t>These are the only non-line-averaged densities in this FPOE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𝐵</m:t>
                        </m:r>
                      </m:e>
                      <m:sub>
                        <m:r>
                          <m:rPr>
                            <m:sty m:val="p"/>
                          </m:rPr>
                          <a:rPr lang="en-US" b="0" i="1" smtClean="0">
                            <a:latin typeface="Cambria Math"/>
                          </a:rPr>
                          <m:t>min</m:t>
                        </m:r>
                      </m:sub>
                    </m:sSub>
                  </m:oMath>
                </a14:m>
                <a:r>
                  <a:rPr lang="en-US" dirty="0"/>
                  <a:t> is 240 G and 100 G, respectively</a:t>
                </a:r>
              </a:p>
              <a:p>
                <a:pPr lvl="2"/>
                <a:r>
                  <a:rPr lang="en-US" dirty="0"/>
                  <a:t>Nozzle-bore-limiting field lines at 2.5 cm and 3.3 cm, respectively.</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𝜌</m:t>
                        </m:r>
                      </m:e>
                      <m:sub>
                        <m:r>
                          <m:rPr>
                            <m:sty m:val="p"/>
                          </m:rPr>
                          <a:rPr lang="en-US" b="0" i="1" smtClean="0">
                            <a:latin typeface="Cambria Math"/>
                          </a:rPr>
                          <m:t>max</m:t>
                        </m:r>
                      </m:sub>
                    </m:sSub>
                  </m:oMath>
                </a14:m>
                <a:r>
                  <a:rPr lang="en-US" dirty="0"/>
                  <a:t> are 3.1 mm and 7.5 mm, respectively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3363556" cy="5440363"/>
              </a:xfrm>
              <a:blipFill rotWithShape="1">
                <a:blip r:embed="rId2"/>
                <a:stretch>
                  <a:fillRect l="-2355" t="-897" r="-144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FC6811F-139B-464A-A090-03CD4E9038AD}" type="slidenum">
              <a:rPr lang="en-US" smtClean="0"/>
              <a:t>31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556" y="581025"/>
            <a:ext cx="5742344"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3657600" y="5352579"/>
                <a:ext cx="5486400" cy="738664"/>
              </a:xfrm>
              <a:prstGeom prst="rect">
                <a:avLst/>
              </a:prstGeom>
              <a:noFill/>
              <a:ln>
                <a:solidFill>
                  <a:schemeClr val="accent6">
                    <a:lumMod val="50000"/>
                  </a:schemeClr>
                </a:solidFill>
              </a:ln>
            </p:spPr>
            <p:txBody>
              <a:bodyPr wrap="square" rtlCol="0">
                <a:spAutoFit/>
              </a:bodyPr>
              <a:lstStyle/>
              <a:p>
                <a:pPr algn="ctr"/>
                <a:r>
                  <a:rPr lang="en-US" sz="1400" dirty="0"/>
                  <a:t>Density is peaked on-axis or weakly off-axis. </a:t>
                </a:r>
              </a:p>
              <a:p>
                <a:pPr algn="ctr"/>
                <a:r>
                  <a:rPr lang="en-US" sz="1400" dirty="0"/>
                  <a:t>Lower-energy density falls sharply outward of limiting field-line, but higher-energy density does not. </a:t>
                </a:r>
                <a:r>
                  <a:rPr lang="en-US" sz="1400" b="1" dirty="0"/>
                  <a:t>High-energy particles have mobile </a:t>
                </a:r>
                <a14:m>
                  <m:oMath xmlns:m="http://schemas.openxmlformats.org/officeDocument/2006/math">
                    <m:r>
                      <a:rPr lang="en-US" sz="1400" b="1" i="1" smtClean="0">
                        <a:latin typeface="Cambria Math"/>
                      </a:rPr>
                      <m:t>𝝁</m:t>
                    </m:r>
                  </m:oMath>
                </a14:m>
                <a:r>
                  <a:rPr lang="en-US" sz="14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657600" y="5352579"/>
                <a:ext cx="5486400" cy="738664"/>
              </a:xfrm>
              <a:prstGeom prst="rect">
                <a:avLst/>
              </a:prstGeom>
              <a:blipFill rotWithShape="1">
                <a:blip r:embed="rId4"/>
                <a:stretch>
                  <a:fillRect b="-6504"/>
                </a:stretch>
              </a:blipFill>
              <a:ln>
                <a:solidFill>
                  <a:schemeClr val="accent6">
                    <a:lumMod val="50000"/>
                  </a:schemeClr>
                </a:solidFill>
              </a:ln>
            </p:spPr>
            <p:txBody>
              <a:bodyPr/>
              <a:lstStyle/>
              <a:p>
                <a:r>
                  <a:rPr lang="en-US">
                    <a:noFill/>
                  </a:rPr>
                  <a:t> </a:t>
                </a:r>
              </a:p>
            </p:txBody>
          </p:sp>
        </mc:Fallback>
      </mc:AlternateContent>
      <p:cxnSp>
        <p:nvCxnSpPr>
          <p:cNvPr id="7" name="Straight Arrow Connector 6"/>
          <p:cNvCxnSpPr/>
          <p:nvPr/>
        </p:nvCxnSpPr>
        <p:spPr>
          <a:xfrm flipV="1">
            <a:off x="4876800" y="4876800"/>
            <a:ext cx="0" cy="228600"/>
          </a:xfrm>
          <a:prstGeom prst="straightConnector1">
            <a:avLst/>
          </a:prstGeom>
          <a:ln w="1651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181600" y="4876800"/>
            <a:ext cx="0" cy="228600"/>
          </a:xfrm>
          <a:prstGeom prst="straightConnector1">
            <a:avLst/>
          </a:prstGeom>
          <a:ln w="1651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848600" y="4895850"/>
            <a:ext cx="0" cy="228600"/>
          </a:xfrm>
          <a:prstGeom prst="straightConnector1">
            <a:avLst/>
          </a:prstGeom>
          <a:ln w="1651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153400" y="4895850"/>
            <a:ext cx="0" cy="228600"/>
          </a:xfrm>
          <a:prstGeom prst="straightConnector1">
            <a:avLst/>
          </a:prstGeom>
          <a:ln w="1651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667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Confinement increases with energy</a:t>
            </a:r>
          </a:p>
        </p:txBody>
      </p:sp>
      <p:sp>
        <p:nvSpPr>
          <p:cNvPr id="3" name="Content Placeholder 2"/>
          <p:cNvSpPr>
            <a:spLocks noGrp="1"/>
          </p:cNvSpPr>
          <p:nvPr>
            <p:ph idx="1"/>
          </p:nvPr>
        </p:nvSpPr>
        <p:spPr>
          <a:xfrm>
            <a:off x="0" y="685800"/>
            <a:ext cx="3655332" cy="5440363"/>
          </a:xfrm>
        </p:spPr>
        <p:txBody>
          <a:bodyPr/>
          <a:lstStyle/>
          <a:p>
            <a:r>
              <a:rPr lang="en-US" dirty="0"/>
              <a:t>Rise-time of signal upon application of RF power</a:t>
            </a:r>
          </a:p>
          <a:p>
            <a:pPr lvl="1"/>
            <a:r>
              <a:rPr lang="en-US" dirty="0"/>
              <a:t>“Threshold” energy is 600 eV</a:t>
            </a:r>
          </a:p>
          <a:p>
            <a:pPr lvl="1"/>
            <a:r>
              <a:rPr lang="en-US" dirty="0"/>
              <a:t>X-rays are collected until a set time after the RF power is turned on</a:t>
            </a:r>
          </a:p>
        </p:txBody>
      </p:sp>
      <p:sp>
        <p:nvSpPr>
          <p:cNvPr id="4" name="Slide Number Placeholder 3"/>
          <p:cNvSpPr>
            <a:spLocks noGrp="1"/>
          </p:cNvSpPr>
          <p:nvPr>
            <p:ph type="sldNum" sz="quarter" idx="12"/>
          </p:nvPr>
        </p:nvSpPr>
        <p:spPr/>
        <p:txBody>
          <a:bodyPr/>
          <a:lstStyle/>
          <a:p>
            <a:fld id="{CFC6811F-139B-464A-A090-03CD4E9038AD}" type="slidenum">
              <a:rPr lang="en-US" smtClean="0"/>
              <a:t>32</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332" y="635454"/>
            <a:ext cx="5479143" cy="450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4419600" y="5257800"/>
                <a:ext cx="4419600" cy="923330"/>
              </a:xfrm>
              <a:prstGeom prst="rect">
                <a:avLst/>
              </a:prstGeom>
              <a:noFill/>
              <a:ln>
                <a:solidFill>
                  <a:schemeClr val="accent6">
                    <a:lumMod val="50000"/>
                  </a:schemeClr>
                </a:solidFill>
              </a:ln>
            </p:spPr>
            <p:txBody>
              <a:bodyPr wrap="square" rtlCol="0">
                <a:spAutoFit/>
              </a:bodyPr>
              <a:lstStyle/>
              <a:p>
                <a:pPr algn="ctr"/>
                <a:r>
                  <a:rPr lang="en-US" dirty="0"/>
                  <a:t>Density and temperature of hot population take </a:t>
                </a:r>
                <a:r>
                  <a:rPr lang="en-US" b="1" dirty="0"/>
                  <a:t>hundreds of </a:t>
                </a:r>
                <a14:m>
                  <m:oMath xmlns:m="http://schemas.openxmlformats.org/officeDocument/2006/math">
                    <m:r>
                      <a:rPr lang="en-US" b="1" i="1" smtClean="0">
                        <a:latin typeface="Cambria Math"/>
                      </a:rPr>
                      <m:t>𝝁</m:t>
                    </m:r>
                  </m:oMath>
                </a14:m>
                <a:r>
                  <a:rPr lang="en-US" b="1" dirty="0"/>
                  <a:t>s </a:t>
                </a:r>
                <a:r>
                  <a:rPr lang="en-US" dirty="0"/>
                  <a:t>to rise. That’s </a:t>
                </a:r>
                <a:r>
                  <a:rPr lang="en-US" b="1" dirty="0"/>
                  <a:t>thousands of mirror transits</a:t>
                </a:r>
                <a:r>
                  <a:rPr lang="en-US"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419600" y="5257800"/>
                <a:ext cx="4419600" cy="923330"/>
              </a:xfrm>
              <a:prstGeom prst="rect">
                <a:avLst/>
              </a:prstGeom>
              <a:blipFill rotWithShape="1">
                <a:blip r:embed="rId4"/>
                <a:stretch>
                  <a:fillRect l="-825" t="-2614" r="-1926" b="-8497"/>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72754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Fermi acceleration in the PFRC-II creates 3+ keV e</a:t>
            </a:r>
            <a:r>
              <a:rPr lang="en-US" baseline="30000" dirty="0"/>
              <a:t>-</a:t>
            </a:r>
            <a:endParaRPr lang="en-US" dirty="0"/>
          </a:p>
        </p:txBody>
      </p:sp>
      <p:sp>
        <p:nvSpPr>
          <p:cNvPr id="3" name="Content Placeholder 2"/>
          <p:cNvSpPr>
            <a:spLocks noGrp="1"/>
          </p:cNvSpPr>
          <p:nvPr>
            <p:ph idx="1"/>
          </p:nvPr>
        </p:nvSpPr>
        <p:spPr/>
        <p:txBody>
          <a:bodyPr/>
          <a:lstStyle/>
          <a:p>
            <a:r>
              <a:rPr lang="en-US" dirty="0"/>
              <a:t>Conditions in the FEC</a:t>
            </a:r>
          </a:p>
          <a:p>
            <a:pPr lvl="1"/>
            <a:r>
              <a:rPr lang="en-US" dirty="0"/>
              <a:t>Negative space potential (-600 V) from SEC fast electrons</a:t>
            </a:r>
          </a:p>
          <a:p>
            <a:pPr lvl="1"/>
            <a:r>
              <a:rPr lang="en-US" dirty="0"/>
              <a:t>Ionization in FEC causes 600 eV beam in CC</a:t>
            </a:r>
          </a:p>
          <a:p>
            <a:pPr lvl="1"/>
            <a:r>
              <a:rPr lang="en-US" dirty="0"/>
              <a:t>Unstable EVDF (from inverse Landau damping limit </a:t>
            </a:r>
            <a:r>
              <a:rPr lang="en-US" i="1" dirty="0"/>
              <a:t>and</a:t>
            </a:r>
            <a:r>
              <a:rPr lang="en-US" dirty="0"/>
              <a:t> Nyquist theorem)</a:t>
            </a:r>
          </a:p>
          <a:p>
            <a:pPr lvl="1"/>
            <a:r>
              <a:rPr lang="en-US" dirty="0"/>
              <a:t>Approx. saturation voltage known</a:t>
            </a:r>
          </a:p>
        </p:txBody>
      </p:sp>
      <p:sp>
        <p:nvSpPr>
          <p:cNvPr id="7" name="Slide Number Placeholder 6"/>
          <p:cNvSpPr>
            <a:spLocks noGrp="1"/>
          </p:cNvSpPr>
          <p:nvPr>
            <p:ph type="sldNum" sz="quarter" idx="12"/>
          </p:nvPr>
        </p:nvSpPr>
        <p:spPr/>
        <p:txBody>
          <a:bodyPr/>
          <a:lstStyle/>
          <a:p>
            <a:fld id="{CFC6811F-139B-464A-A090-03CD4E9038AD}" type="slidenum">
              <a:rPr lang="en-US" smtClean="0"/>
              <a:t>33</a:t>
            </a:fld>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29" y="2667000"/>
            <a:ext cx="4531350" cy="29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380" y="2405743"/>
            <a:ext cx="4441930" cy="322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69680" y="5595938"/>
            <a:ext cx="3581400" cy="523220"/>
          </a:xfrm>
          <a:prstGeom prst="rect">
            <a:avLst/>
          </a:prstGeom>
          <a:noFill/>
          <a:ln>
            <a:solidFill>
              <a:schemeClr val="accent6">
                <a:lumMod val="50000"/>
              </a:schemeClr>
            </a:solidFill>
          </a:ln>
        </p:spPr>
        <p:txBody>
          <a:bodyPr wrap="square" rtlCol="0">
            <a:spAutoFit/>
          </a:bodyPr>
          <a:lstStyle/>
          <a:p>
            <a:pPr algn="ctr"/>
            <a:r>
              <a:rPr lang="en-US" sz="1400" dirty="0"/>
              <a:t>Plots showing space potential and density in the FEC vs the gas pressure in the FEC</a:t>
            </a:r>
          </a:p>
        </p:txBody>
      </p:sp>
    </p:spTree>
    <p:extLst>
      <p:ext uri="{BB962C8B-B14F-4D97-AF65-F5344CB8AC3E}">
        <p14:creationId xmlns:p14="http://schemas.microsoft.com/office/powerpoint/2010/main" val="101420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incident on sapphire window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Hollow profile exhibited</a:t>
                </a:r>
              </a:p>
              <a:p>
                <a:r>
                  <a:rPr lang="en-US" dirty="0"/>
                  <a:t>Explicable via </a:t>
                </a:r>
                <a14:m>
                  <m:oMath xmlns:m="http://schemas.openxmlformats.org/officeDocument/2006/math">
                    <m:r>
                      <m:rPr>
                        <m:sty m:val="p"/>
                      </m:rPr>
                      <a:rPr lang="en-US" b="0" i="0" smtClean="0">
                        <a:latin typeface="Cambria Math"/>
                      </a:rPr>
                      <m:t>Δ</m:t>
                    </m:r>
                    <m:r>
                      <a:rPr lang="en-US" b="0" i="1" smtClean="0">
                        <a:latin typeface="Cambria Math"/>
                      </a:rPr>
                      <m:t>𝜇</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67" t="-8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FC6811F-139B-464A-A090-03CD4E9038AD}" type="slidenum">
              <a:rPr lang="en-US" smtClean="0"/>
              <a:pPr/>
              <a:t>34</a:t>
            </a:fld>
            <a:endParaRPr lang="en-US" dirty="0"/>
          </a:p>
        </p:txBody>
      </p:sp>
      <p:pic>
        <p:nvPicPr>
          <p:cNvPr id="3074" name="Picture 2" descr="C:\Users\cswanson\Documents\FRC\PFRC\thesis\20180829-thesis-final-format\Figures\20180823-20180116-sapphire-st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7597321" cy="3190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5181600"/>
            <a:ext cx="1786066" cy="369332"/>
          </a:xfrm>
          <a:prstGeom prst="rect">
            <a:avLst/>
          </a:prstGeom>
          <a:noFill/>
          <a:ln>
            <a:solidFill>
              <a:schemeClr val="accent6">
                <a:lumMod val="50000"/>
              </a:schemeClr>
            </a:solidFill>
          </a:ln>
        </p:spPr>
        <p:txBody>
          <a:bodyPr wrap="none" rtlCol="0">
            <a:spAutoFit/>
          </a:bodyPr>
          <a:lstStyle/>
          <a:p>
            <a:r>
              <a:rPr lang="en-US" dirty="0"/>
              <a:t>Angle 1: head-on</a:t>
            </a:r>
          </a:p>
        </p:txBody>
      </p:sp>
      <p:sp>
        <p:nvSpPr>
          <p:cNvPr id="7" name="TextBox 6"/>
          <p:cNvSpPr txBox="1"/>
          <p:nvPr/>
        </p:nvSpPr>
        <p:spPr>
          <a:xfrm>
            <a:off x="5257800" y="5181600"/>
            <a:ext cx="2236703" cy="369332"/>
          </a:xfrm>
          <a:prstGeom prst="rect">
            <a:avLst/>
          </a:prstGeom>
          <a:noFill/>
          <a:ln>
            <a:solidFill>
              <a:schemeClr val="accent6">
                <a:lumMod val="50000"/>
              </a:schemeClr>
            </a:solidFill>
          </a:ln>
        </p:spPr>
        <p:txBody>
          <a:bodyPr wrap="none" rtlCol="0">
            <a:spAutoFit/>
          </a:bodyPr>
          <a:lstStyle/>
          <a:p>
            <a:r>
              <a:rPr lang="en-US" dirty="0"/>
              <a:t>Angle 2: nozzle visible</a:t>
            </a:r>
          </a:p>
        </p:txBody>
      </p:sp>
    </p:spTree>
    <p:extLst>
      <p:ext uri="{BB962C8B-B14F-4D97-AF65-F5344CB8AC3E}">
        <p14:creationId xmlns:p14="http://schemas.microsoft.com/office/powerpoint/2010/main" val="833329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 are created warm by self-bias and SEE </a:t>
            </a:r>
          </a:p>
        </p:txBody>
      </p:sp>
      <p:sp>
        <p:nvSpPr>
          <p:cNvPr id="3" name="Content Placeholder 2"/>
          <p:cNvSpPr>
            <a:spLocks noGrp="1"/>
          </p:cNvSpPr>
          <p:nvPr>
            <p:ph idx="1"/>
          </p:nvPr>
        </p:nvSpPr>
        <p:spPr/>
        <p:txBody>
          <a:bodyPr/>
          <a:lstStyle/>
          <a:p>
            <a:r>
              <a:rPr lang="en-US" dirty="0"/>
              <a:t>Self-bias</a:t>
            </a:r>
          </a:p>
          <a:p>
            <a:pPr lvl="1"/>
            <a:r>
              <a:rPr lang="en-US" dirty="0"/>
              <a:t>Large electron mobility causes RF electrodes to float at negative potential (Godyak 1990)</a:t>
            </a:r>
          </a:p>
        </p:txBody>
      </p:sp>
      <p:sp>
        <p:nvSpPr>
          <p:cNvPr id="5" name="Slide Number Placeholder 4"/>
          <p:cNvSpPr>
            <a:spLocks noGrp="1"/>
          </p:cNvSpPr>
          <p:nvPr>
            <p:ph type="sldNum" sz="quarter" idx="12"/>
          </p:nvPr>
        </p:nvSpPr>
        <p:spPr/>
        <p:txBody>
          <a:bodyPr/>
          <a:lstStyle/>
          <a:p>
            <a:fld id="{CFC6811F-139B-464A-A090-03CD4E9038AD}" type="slidenum">
              <a:rPr lang="en-US" smtClean="0"/>
              <a:t>35</a:t>
            </a:fld>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099" y="2848770"/>
            <a:ext cx="360436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4766" y="1590573"/>
            <a:ext cx="2459534" cy="139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7BA1B8B7-C26E-9442-AFFB-AF735ECEE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0466" y="3214688"/>
            <a:ext cx="4267200" cy="228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a:extLst>
              <a:ext uri="{FF2B5EF4-FFF2-40B4-BE49-F238E27FC236}">
                <a16:creationId xmlns:a16="http://schemas.microsoft.com/office/drawing/2014/main" id="{A9DEFFB6-CB82-3F44-BF1B-0336F9F83A65}"/>
              </a:ext>
            </a:extLst>
          </p:cNvPr>
          <p:cNvCxnSpPr/>
          <p:nvPr/>
        </p:nvCxnSpPr>
        <p:spPr>
          <a:xfrm flipH="1" flipV="1">
            <a:off x="5598266" y="4296492"/>
            <a:ext cx="838200" cy="1219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8C2546D-2870-584C-B5CA-E33FC4B7D5E3}"/>
              </a:ext>
            </a:extLst>
          </p:cNvPr>
          <p:cNvCxnSpPr/>
          <p:nvPr/>
        </p:nvCxnSpPr>
        <p:spPr>
          <a:xfrm flipH="1">
            <a:off x="5598266" y="4129088"/>
            <a:ext cx="838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18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 process couples to extant warm electrons</a:t>
            </a:r>
          </a:p>
        </p:txBody>
      </p:sp>
      <p:sp>
        <p:nvSpPr>
          <p:cNvPr id="3" name="Content Placeholder 2"/>
          <p:cNvSpPr>
            <a:spLocks noGrp="1"/>
          </p:cNvSpPr>
          <p:nvPr>
            <p:ph idx="1"/>
          </p:nvPr>
        </p:nvSpPr>
        <p:spPr/>
        <p:txBody>
          <a:bodyPr/>
          <a:lstStyle/>
          <a:p>
            <a:r>
              <a:rPr lang="en-US" dirty="0"/>
              <a:t>Warm electron steady state</a:t>
            </a:r>
          </a:p>
          <a:p>
            <a:r>
              <a:rPr lang="en-US" dirty="0"/>
              <a:t>Warm electron average transits</a:t>
            </a:r>
          </a:p>
        </p:txBody>
      </p:sp>
      <p:sp>
        <p:nvSpPr>
          <p:cNvPr id="4" name="Slide Number Placeholder 3"/>
          <p:cNvSpPr>
            <a:spLocks noGrp="1"/>
          </p:cNvSpPr>
          <p:nvPr>
            <p:ph type="sldNum" sz="quarter" idx="12"/>
          </p:nvPr>
        </p:nvSpPr>
        <p:spPr/>
        <p:txBody>
          <a:bodyPr/>
          <a:lstStyle/>
          <a:p>
            <a:fld id="{CFC6811F-139B-464A-A090-03CD4E9038AD}" type="slidenum">
              <a:rPr lang="en-US" smtClean="0"/>
              <a:t>36</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2819400" y="2514600"/>
                <a:ext cx="4038600" cy="1754326"/>
              </a:xfrm>
              <a:prstGeom prst="rect">
                <a:avLst/>
              </a:prstGeom>
              <a:noFill/>
              <a:ln>
                <a:solidFill>
                  <a:schemeClr val="accent6">
                    <a:lumMod val="50000"/>
                  </a:schemeClr>
                </a:solidFill>
              </a:ln>
            </p:spPr>
            <p:txBody>
              <a:bodyPr wrap="square" rtlCol="0">
                <a:spAutoFit/>
              </a:bodyPr>
              <a:lstStyle/>
              <a:p>
                <a:pPr algn="ctr"/>
                <a:r>
                  <a:rPr lang="en-US" dirty="0"/>
                  <a:t>X-ray measurements show 30% </a:t>
                </a:r>
                <a:r>
                  <a:rPr lang="en-US" i="1" dirty="0"/>
                  <a:t>higher</a:t>
                </a:r>
                <a:r>
                  <a:rPr lang="en-US" dirty="0"/>
                  <a:t> density of fast electrons in the CC, despite what we’d expect from the weaker magnetic field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𝐶𝐶</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𝑆𝐸𝐶</m:t>
                        </m:r>
                      </m:sub>
                    </m:sSub>
                    <m:r>
                      <a:rPr lang="en-US" b="0" i="1" smtClean="0">
                        <a:latin typeface="Cambria Math"/>
                      </a:rPr>
                      <m:t>/3.5</m:t>
                    </m:r>
                  </m:oMath>
                </a14:m>
                <a:endParaRPr lang="en-US" dirty="0"/>
              </a:p>
              <a:p>
                <a:pPr algn="ctr"/>
                <a:r>
                  <a:rPr lang="en-US" b="1" dirty="0">
                    <a:solidFill>
                      <a:srgbClr val="C00000"/>
                    </a:solidFill>
                  </a:rPr>
                  <a:t>Electron density in the CC is anomalously high by a factor of ~5</a:t>
                </a:r>
              </a:p>
            </p:txBody>
          </p:sp>
        </mc:Choice>
        <mc:Fallback xmlns="">
          <p:sp>
            <p:nvSpPr>
              <p:cNvPr id="6" name="TextBox 5"/>
              <p:cNvSpPr txBox="1">
                <a:spLocks noRot="1" noChangeAspect="1" noMove="1" noResize="1" noEditPoints="1" noAdjustHandles="1" noChangeArrowheads="1" noChangeShapeType="1" noTextEdit="1"/>
              </p:cNvSpPr>
              <p:nvPr/>
            </p:nvSpPr>
            <p:spPr>
              <a:xfrm>
                <a:off x="2819400" y="2514600"/>
                <a:ext cx="4038600" cy="1754326"/>
              </a:xfrm>
              <a:prstGeom prst="rect">
                <a:avLst/>
              </a:prstGeom>
              <a:blipFill rotWithShape="1">
                <a:blip r:embed="rId3"/>
                <a:stretch>
                  <a:fillRect t="-1384" b="-4152"/>
                </a:stretch>
              </a:blipFill>
              <a:ln>
                <a:solidFill>
                  <a:schemeClr val="accent6">
                    <a:lumMod val="50000"/>
                  </a:schemeClr>
                </a:solidFill>
              </a:ln>
            </p:spPr>
            <p:txBody>
              <a:bodyPr/>
              <a:lstStyle/>
              <a:p>
                <a:r>
                  <a:rPr lang="en-US">
                    <a:noFill/>
                  </a:rPr>
                  <a:t> </a:t>
                </a:r>
              </a:p>
            </p:txBody>
          </p:sp>
        </mc:Fallback>
      </mc:AlternateContent>
      <p:sp>
        <p:nvSpPr>
          <p:cNvPr id="7" name="Rectangle 6"/>
          <p:cNvSpPr/>
          <p:nvPr/>
        </p:nvSpPr>
        <p:spPr>
          <a:xfrm>
            <a:off x="381000" y="609600"/>
            <a:ext cx="3657600" cy="57669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68294"/>
            <a:ext cx="5905504" cy="457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648200" y="697468"/>
            <a:ext cx="4038600" cy="923330"/>
          </a:xfrm>
          <a:prstGeom prst="rect">
            <a:avLst/>
          </a:prstGeom>
          <a:solidFill>
            <a:schemeClr val="bg1"/>
          </a:solidFill>
          <a:ln>
            <a:solidFill>
              <a:schemeClr val="accent6">
                <a:lumMod val="50000"/>
              </a:schemeClr>
            </a:solidFill>
          </a:ln>
        </p:spPr>
        <p:txBody>
          <a:bodyPr wrap="square" rtlCol="0">
            <a:spAutoFit/>
          </a:bodyPr>
          <a:lstStyle/>
          <a:p>
            <a:pPr algn="just"/>
            <a:r>
              <a:rPr lang="en-US" dirty="0"/>
              <a:t>X-ray measurements show that </a:t>
            </a:r>
            <a:r>
              <a:rPr lang="en-US" b="1" dirty="0">
                <a:solidFill>
                  <a:srgbClr val="C00000"/>
                </a:solidFill>
              </a:rPr>
              <a:t>electrons in the CC persist for 300 transits or more </a:t>
            </a:r>
            <a:r>
              <a:rPr lang="en-US" dirty="0"/>
              <a:t>after the cessation of RF power</a:t>
            </a:r>
          </a:p>
        </p:txBody>
      </p:sp>
      <p:sp>
        <p:nvSpPr>
          <p:cNvPr id="10" name="Rectangle 9"/>
          <p:cNvSpPr/>
          <p:nvPr/>
        </p:nvSpPr>
        <p:spPr>
          <a:xfrm>
            <a:off x="381000" y="1066800"/>
            <a:ext cx="3962400" cy="609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0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Apparatus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33400"/>
                <a:ext cx="4533900" cy="1905001"/>
              </a:xfrm>
            </p:spPr>
            <p:txBody>
              <a:bodyPr>
                <a:normAutofit lnSpcReduction="10000"/>
              </a:bodyPr>
              <a:lstStyle/>
              <a:p>
                <a:r>
                  <a:rPr lang="en-US" dirty="0"/>
                  <a:t>Apparatus</a:t>
                </a:r>
              </a:p>
              <a:p>
                <a:pPr lvl="1"/>
                <a:r>
                  <a:rPr lang="en-US" dirty="0"/>
                  <a:t>Small (1m) central mirror cell</a:t>
                </a:r>
              </a:p>
              <a:p>
                <a:pPr lvl="1"/>
                <a14:m>
                  <m:oMath xmlns:m="http://schemas.openxmlformats.org/officeDocument/2006/math">
                    <m:sSub>
                      <m:sSubPr>
                        <m:ctrlPr>
                          <a:rPr lang="en-US" b="0" i="1" smtClean="0">
                            <a:latin typeface="Cambria Math" panose="02040503050406030204" pitchFamily="18" charset="0"/>
                          </a:rPr>
                        </m:ctrlPr>
                      </m:sSubPr>
                      <m:e>
                        <m:r>
                          <m:rPr>
                            <m:sty m:val="p"/>
                          </m:rPr>
                          <a:rPr lang="en-US" b="0" i="1" smtClean="0">
                            <a:latin typeface="Cambria Math"/>
                          </a:rPr>
                          <m:t>B</m:t>
                        </m:r>
                      </m:e>
                      <m:sub>
                        <m:r>
                          <m:rPr>
                            <m:sty m:val="p"/>
                          </m:rPr>
                          <a:rPr lang="en-US" b="0" i="1" smtClean="0">
                            <a:latin typeface="Cambria Math"/>
                          </a:rPr>
                          <m:t>min</m:t>
                        </m:r>
                      </m:sub>
                    </m:sSub>
                    <m:r>
                      <a:rPr lang="en-US" b="0" i="1" smtClean="0">
                        <a:latin typeface="Cambria Math"/>
                      </a:rPr>
                      <m:t>≈200 </m:t>
                    </m:r>
                    <m:r>
                      <m:rPr>
                        <m:sty m:val="p"/>
                      </m:rPr>
                      <a:rPr lang="en-US" b="0" i="1" smtClean="0">
                        <a:latin typeface="Cambria Math"/>
                      </a:rPr>
                      <m:t>G</m:t>
                    </m:r>
                  </m:oMath>
                </a14:m>
                <a:endParaRPr lang="en-US" dirty="0"/>
              </a:p>
              <a:p>
                <a:pPr lvl="1"/>
                <a14:m>
                  <m:oMath xmlns:m="http://schemas.openxmlformats.org/officeDocument/2006/math">
                    <m:r>
                      <a:rPr lang="en-US" b="0" i="1" smtClean="0">
                        <a:latin typeface="Cambria Math"/>
                      </a:rPr>
                      <m:t>𝑅</m:t>
                    </m:r>
                    <m:r>
                      <a:rPr lang="en-US" b="0" i="1" smtClean="0">
                        <a:latin typeface="Cambria Math"/>
                      </a:rPr>
                      <m:t>≈10−40</m:t>
                    </m:r>
                  </m:oMath>
                </a14:m>
                <a:endParaRPr lang="en-US" dirty="0"/>
              </a:p>
              <a:p>
                <a:pPr lvl="1"/>
                <a:r>
                  <a:rPr lang="en-US" dirty="0"/>
                  <a:t>3 cells, all critical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33400"/>
                <a:ext cx="4533900" cy="1905001"/>
              </a:xfrm>
              <a:blipFill rotWithShape="1">
                <a:blip r:embed="rId3"/>
                <a:stretch>
                  <a:fillRect l="-1747" t="-4487" b="-1282"/>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CFC6811F-139B-464A-A090-03CD4E9038AD}" type="slidenum">
              <a:rPr lang="en-US" smtClean="0"/>
              <a:t>4</a:t>
            </a:fld>
            <a:endParaRPr lang="en-US" dirty="0"/>
          </a:p>
        </p:txBody>
      </p:sp>
      <p:pic>
        <p:nvPicPr>
          <p:cNvPr id="5122" name="Picture 2" descr="C:\Users\cswanson\Documents\FRC\PFRC\thesis\20180829-thesis-final-format\Figures\SEC-schemat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6588"/>
            <a:ext cx="9144000" cy="33398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Content Placeholder 2"/>
              <p:cNvSpPr txBox="1">
                <a:spLocks/>
              </p:cNvSpPr>
              <p:nvPr/>
            </p:nvSpPr>
            <p:spPr>
              <a:xfrm>
                <a:off x="4610100" y="685800"/>
                <a:ext cx="4533900" cy="175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a:t>25 - 500 W at 14 - 27 MHz</a:t>
                </a:r>
              </a:p>
              <a:p>
                <a:pPr lvl="1">
                  <a:buFont typeface="Arial" panose="020B0604020202020204" pitchFamily="34" charset="0"/>
                  <a:buChar char="•"/>
                </a:pPr>
                <a:r>
                  <a:rPr lang="en-US" dirty="0"/>
                  <a:t>Bulk plasma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𝑒</m:t>
                        </m:r>
                      </m:sub>
                    </m:sSub>
                    <m:r>
                      <a:rPr lang="en-US" b="0" i="1" smtClean="0">
                        <a:latin typeface="Cambria Math"/>
                      </a:rPr>
                      <m:t>≈5 </m:t>
                    </m:r>
                    <m:r>
                      <m:rPr>
                        <m:sty m:val="p"/>
                      </m:rPr>
                      <a:rPr lang="en-US" b="0" i="1" smtClean="0">
                        <a:latin typeface="Cambria Math"/>
                      </a:rPr>
                      <m:t>eV</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𝑒</m:t>
                        </m:r>
                      </m:sub>
                    </m:sSub>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10−11</m:t>
                        </m:r>
                      </m:sup>
                    </m:sSup>
                    <m:r>
                      <a:rPr lang="en-US" b="0" i="1" smtClean="0">
                        <a:latin typeface="Cambria Math"/>
                      </a:rPr>
                      <m:t>/</m:t>
                    </m:r>
                    <m:sSup>
                      <m:sSupPr>
                        <m:ctrlPr>
                          <a:rPr lang="en-US" b="0" i="1" smtClean="0">
                            <a:latin typeface="Cambria Math" panose="02040503050406030204" pitchFamily="18" charset="0"/>
                          </a:rPr>
                        </m:ctrlPr>
                      </m:sSupPr>
                      <m:e>
                        <m:r>
                          <m:rPr>
                            <m:sty m:val="p"/>
                          </m:rPr>
                          <a:rPr lang="en-US" b="0" i="0" smtClean="0">
                            <a:latin typeface="Cambria Math"/>
                          </a:rPr>
                          <m:t>cm</m:t>
                        </m:r>
                      </m:e>
                      <m:sup>
                        <m:r>
                          <a:rPr lang="en-US" b="0" i="1" smtClean="0">
                            <a:latin typeface="Cambria Math"/>
                          </a:rPr>
                          <m:t>3</m:t>
                        </m:r>
                      </m:sup>
                    </m:sSup>
                  </m:oMath>
                </a14:m>
                <a:endParaRPr lang="en-US" dirty="0"/>
              </a:p>
              <a:p>
                <a:pPr lvl="1">
                  <a:buFont typeface="Arial" panose="020B0604020202020204" pitchFamily="34" charset="0"/>
                  <a:buChar char="•"/>
                </a:pPr>
                <a:r>
                  <a:rPr lang="en-US" dirty="0"/>
                  <a:t>Probes for 0 – 50 eV</a:t>
                </a:r>
              </a:p>
              <a:p>
                <a:pPr lvl="1">
                  <a:buFont typeface="Arial" panose="020B0604020202020204" pitchFamily="34" charset="0"/>
                  <a:buChar char="•"/>
                </a:pPr>
                <a:r>
                  <a:rPr lang="en-US" dirty="0"/>
                  <a:t>X-ray for 200 eV – 30 keV</a:t>
                </a: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610100" y="685800"/>
                <a:ext cx="4533900" cy="1752600"/>
              </a:xfrm>
              <a:prstGeom prst="rect">
                <a:avLst/>
              </a:prstGeom>
              <a:blipFill>
                <a:blip r:embed="rId5"/>
                <a:stretch>
                  <a:fillRect t="-3597"/>
                </a:stretch>
              </a:blipFill>
            </p:spPr>
            <p:txBody>
              <a:bodyPr/>
              <a:lstStyle/>
              <a:p>
                <a:r>
                  <a:rPr lang="en-US">
                    <a:noFill/>
                  </a:rPr>
                  <a:t> </a:t>
                </a:r>
              </a:p>
            </p:txBody>
          </p:sp>
        </mc:Fallback>
      </mc:AlternateContent>
      <p:cxnSp>
        <p:nvCxnSpPr>
          <p:cNvPr id="5" name="Straight Connector 4"/>
          <p:cNvCxnSpPr/>
          <p:nvPr/>
        </p:nvCxnSpPr>
        <p:spPr>
          <a:xfrm>
            <a:off x="5943600" y="3581400"/>
            <a:ext cx="0" cy="635118"/>
          </a:xfrm>
          <a:prstGeom prst="line">
            <a:avLst/>
          </a:prstGeom>
          <a:ln w="3492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200" y="914400"/>
            <a:ext cx="37338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676275"/>
            <a:ext cx="3352800" cy="10001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1981200"/>
            <a:ext cx="2286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81500" y="2923856"/>
            <a:ext cx="4495800" cy="2585323"/>
          </a:xfrm>
          <a:prstGeom prst="rect">
            <a:avLst/>
          </a:prstGeom>
          <a:solidFill>
            <a:schemeClr val="bg1"/>
          </a:solidFill>
          <a:ln w="25400">
            <a:solidFill>
              <a:srgbClr val="C00000"/>
            </a:solidFill>
          </a:ln>
        </p:spPr>
        <p:txBody>
          <a:bodyPr wrap="square" rtlCol="0">
            <a:spAutoFit/>
          </a:bodyPr>
          <a:lstStyle/>
          <a:p>
            <a:pPr marL="285750" indent="-285750">
              <a:buFont typeface="Arial" panose="020B0604020202020204" pitchFamily="34" charset="0"/>
              <a:buChar char="•"/>
            </a:pPr>
            <a:r>
              <a:rPr lang="en-US" dirty="0"/>
              <a:t>SEC: Source End Cell</a:t>
            </a:r>
          </a:p>
          <a:p>
            <a:pPr marL="742950" lvl="1" indent="-285750">
              <a:buFont typeface="Arial" panose="020B0604020202020204" pitchFamily="34" charset="0"/>
              <a:buChar char="•"/>
            </a:pPr>
            <a:r>
              <a:rPr lang="en-US" dirty="0"/>
              <a:t>Plasma and warm electrons created</a:t>
            </a:r>
          </a:p>
          <a:p>
            <a:pPr marL="285750" indent="-285750">
              <a:buFont typeface="Arial" panose="020B0604020202020204" pitchFamily="34" charset="0"/>
              <a:buChar char="•"/>
            </a:pPr>
            <a:r>
              <a:rPr lang="en-US" dirty="0"/>
              <a:t>CC: Center Cell</a:t>
            </a:r>
          </a:p>
          <a:p>
            <a:pPr marL="742950" lvl="1" indent="-285750">
              <a:buFont typeface="Arial" panose="020B0604020202020204" pitchFamily="34" charset="0"/>
              <a:buChar char="•"/>
            </a:pPr>
            <a:r>
              <a:rPr lang="en-US" dirty="0"/>
              <a:t>Warm electrons trapped</a:t>
            </a:r>
          </a:p>
          <a:p>
            <a:pPr marL="742950" lvl="1" indent="-285750">
              <a:buFont typeface="Arial" panose="020B0604020202020204" pitchFamily="34" charset="0"/>
              <a:buChar char="•"/>
            </a:pPr>
            <a:r>
              <a:rPr lang="en-US" dirty="0"/>
              <a:t>Warm electrons accelerated into hot electrons</a:t>
            </a:r>
          </a:p>
          <a:p>
            <a:pPr marL="285750" indent="-285750">
              <a:buFont typeface="Arial" panose="020B0604020202020204" pitchFamily="34" charset="0"/>
              <a:buChar char="•"/>
            </a:pPr>
            <a:r>
              <a:rPr lang="en-US" dirty="0"/>
              <a:t>FEC: Far End Cell</a:t>
            </a:r>
          </a:p>
          <a:p>
            <a:pPr marL="742950" lvl="1" indent="-285750">
              <a:buFont typeface="Arial" panose="020B0604020202020204" pitchFamily="34" charset="0"/>
              <a:buChar char="•"/>
            </a:pPr>
            <a:r>
              <a:rPr lang="en-US" dirty="0"/>
              <a:t>Plasma terminates</a:t>
            </a:r>
          </a:p>
          <a:p>
            <a:pPr marL="742950" lvl="1" indent="-285750">
              <a:buFont typeface="Arial" panose="020B0604020202020204" pitchFamily="34" charset="0"/>
              <a:buChar char="•"/>
            </a:pPr>
            <a:r>
              <a:rPr lang="en-US" dirty="0"/>
              <a:t>Beam produced</a:t>
            </a:r>
          </a:p>
        </p:txBody>
      </p:sp>
      <p:cxnSp>
        <p:nvCxnSpPr>
          <p:cNvPr id="14" name="Straight Arrow Connector 13"/>
          <p:cNvCxnSpPr>
            <a:stCxn id="12" idx="1"/>
            <a:endCxn id="8" idx="3"/>
          </p:cNvCxnSpPr>
          <p:nvPr/>
        </p:nvCxnSpPr>
        <p:spPr>
          <a:xfrm flipH="1" flipV="1">
            <a:off x="2743200" y="2209800"/>
            <a:ext cx="1638300" cy="200671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05400" y="1676400"/>
            <a:ext cx="3048000" cy="73164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20516" y="3160295"/>
            <a:ext cx="4721968" cy="1477328"/>
          </a:xfrm>
          <a:prstGeom prst="rect">
            <a:avLst/>
          </a:prstGeom>
          <a:solidFill>
            <a:schemeClr val="bg1"/>
          </a:solidFill>
          <a:ln w="25400">
            <a:solidFill>
              <a:srgbClr val="C00000"/>
            </a:solidFill>
          </a:ln>
        </p:spPr>
        <p:txBody>
          <a:bodyPr wrap="square" rtlCol="0">
            <a:spAutoFit/>
          </a:bodyPr>
          <a:lstStyle/>
          <a:p>
            <a:pPr marL="285750" indent="-285750">
              <a:buFont typeface="Arial" panose="020B0604020202020204" pitchFamily="34" charset="0"/>
              <a:buChar char="•"/>
            </a:pPr>
            <a:r>
              <a:rPr lang="en-US" dirty="0"/>
              <a:t>Plasma was expected to be “cold,” 5 eV, lightbulb-like</a:t>
            </a:r>
          </a:p>
          <a:p>
            <a:pPr marL="285750" indent="-285750">
              <a:buFont typeface="Arial" panose="020B0604020202020204" pitchFamily="34" charset="0"/>
              <a:buChar char="•"/>
            </a:pPr>
            <a:r>
              <a:rPr lang="en-US" dirty="0"/>
              <a:t>X-ray detectors added to study a </a:t>
            </a:r>
            <a:r>
              <a:rPr lang="en-US" i="1" dirty="0"/>
              <a:t>different</a:t>
            </a:r>
            <a:r>
              <a:rPr lang="en-US" dirty="0"/>
              <a:t> plasma, fortuitously discovered this population alongside the cold population</a:t>
            </a:r>
          </a:p>
        </p:txBody>
      </p:sp>
      <p:cxnSp>
        <p:nvCxnSpPr>
          <p:cNvPr id="22" name="Straight Arrow Connector 21"/>
          <p:cNvCxnSpPr>
            <a:stCxn id="20" idx="0"/>
            <a:endCxn id="19" idx="1"/>
          </p:cNvCxnSpPr>
          <p:nvPr/>
        </p:nvCxnSpPr>
        <p:spPr>
          <a:xfrm flipV="1">
            <a:off x="4381500" y="2042225"/>
            <a:ext cx="723900" cy="111807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3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P spid="9" grpId="1" animBg="1"/>
      <p:bldP spid="8" grpId="0" animBg="1"/>
      <p:bldP spid="8" grpId="1" animBg="1"/>
      <p:bldP spid="12" grpId="0" animBg="1"/>
      <p:bldP spid="12" grpId="1" animBg="1"/>
      <p:bldP spid="19" grpId="0" animBg="1"/>
      <p:bldP spid="19" grpId="1" animBg="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Fermi-</a:t>
            </a:r>
            <a:r>
              <a:rPr lang="en-US" sz="2800" dirty="0" err="1"/>
              <a:t>Ulam</a:t>
            </a:r>
            <a:r>
              <a:rPr lang="en-US" sz="2800" dirty="0"/>
              <a:t> Map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5575100" cy="5440363"/>
              </a:xfrm>
            </p:spPr>
            <p:txBody>
              <a:bodyPr>
                <a:normAutofit fontScale="92500" lnSpcReduction="10000"/>
              </a:bodyPr>
              <a:lstStyle/>
              <a:p>
                <a:r>
                  <a:rPr lang="en-US" dirty="0"/>
                  <a:t>Fermi-</a:t>
                </a:r>
                <a:r>
                  <a:rPr lang="en-US" dirty="0" err="1"/>
                  <a:t>Ulam</a:t>
                </a:r>
                <a:r>
                  <a:rPr lang="en-US" dirty="0"/>
                  <a:t> Map: </a:t>
                </a:r>
                <a:r>
                  <a:rPr lang="en-US" dirty="0" err="1"/>
                  <a:t>Ulam</a:t>
                </a:r>
                <a:r>
                  <a:rPr lang="en-US" dirty="0"/>
                  <a:t> (1961)</a:t>
                </a:r>
              </a:p>
              <a:p>
                <a:pPr lvl="1"/>
                <a:r>
                  <a:rPr lang="en-US" dirty="0"/>
                  <a:t>Particle bounces between fixed and oscillating wall. 1-D dynamics!</a:t>
                </a:r>
              </a:p>
              <a:p>
                <a:pPr lvl="1"/>
                <a:r>
                  <a:rPr lang="en-US" dirty="0"/>
                  <a:t>Many variations: Sawtooth wall motion, both walls move, particle returns under gravity, etc.</a:t>
                </a:r>
              </a:p>
              <a:p>
                <a:pPr lvl="1"/>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m:rPr>
                            <m:sty m:val="p"/>
                          </m:rPr>
                          <a:rPr lang="en-US" b="0" i="1" smtClean="0">
                            <a:latin typeface="Cambria Math" panose="02040503050406030204" pitchFamily="18" charset="0"/>
                          </a:rPr>
                          <m:t>sin</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𝑛</m:t>
                            </m:r>
                          </m:sub>
                        </m:sSub>
                      </m:e>
                    </m:d>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Ψ</m:t>
                        </m:r>
                      </m:e>
                      <m:sub>
                        <m:r>
                          <a:rPr lang="en-US" b="0" i="1" smtClean="0">
                            <a:latin typeface="Cambria Math" panose="02040503050406030204" pitchFamily="18" charset="0"/>
                          </a:rPr>
                          <m:t>𝑛</m:t>
                        </m:r>
                      </m:sub>
                    </m:sSub>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𝑀</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endParaRPr lang="en-US" dirty="0"/>
              </a:p>
              <a:p>
                <a:pPr lvl="1"/>
                <a14:m>
                  <m:oMath xmlns:m="http://schemas.openxmlformats.org/officeDocument/2006/math">
                    <m:r>
                      <a:rPr lang="en-US" b="0" i="1" smtClean="0">
                        <a:latin typeface="Cambria Math" panose="02040503050406030204" pitchFamily="18" charset="0"/>
                      </a:rPr>
                      <m:t>𝑢</m:t>
                    </m:r>
                  </m:oMath>
                </a14:m>
                <a:r>
                  <a:rPr lang="en-US" dirty="0"/>
                  <a:t> is normalized particle velocity,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is normalized transit time, </a:t>
                </a:r>
                <a14:m>
                  <m:oMath xmlns:m="http://schemas.openxmlformats.org/officeDocument/2006/math">
                    <m:r>
                      <m:rPr>
                        <m:sty m:val="p"/>
                      </m:rPr>
                      <a:rPr lang="en-US" b="0" i="0" smtClean="0">
                        <a:latin typeface="Cambria Math" panose="02040503050406030204" pitchFamily="18" charset="0"/>
                      </a:rPr>
                      <m:t>Ψ</m:t>
                    </m:r>
                  </m:oMath>
                </a14:m>
                <a:r>
                  <a:rPr lang="en-US" dirty="0"/>
                  <a:t> is phase of oscillating wall</a:t>
                </a:r>
              </a:p>
              <a:p>
                <a:pPr lvl="1"/>
                <a:endParaRPr lang="en-US" dirty="0"/>
              </a:p>
              <a:p>
                <a:pPr lvl="1"/>
                <a:r>
                  <a:rPr lang="en-US" dirty="0"/>
                  <a:t>Below some critical velocity: particle is free to diffuse through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m:rPr>
                        <m:sty m:val="p"/>
                      </m:rPr>
                      <a:rPr lang="en-US" b="0" i="0" smtClean="0">
                        <a:latin typeface="Cambria Math" panose="02040503050406030204" pitchFamily="18" charset="0"/>
                      </a:rPr>
                      <m:t>Ψ</m:t>
                    </m:r>
                    <m:r>
                      <a:rPr lang="en-US" b="0" i="1" smtClean="0">
                        <a:latin typeface="Cambria Math" panose="02040503050406030204" pitchFamily="18" charset="0"/>
                      </a:rPr>
                      <m:t>)</m:t>
                    </m:r>
                  </m:oMath>
                </a14:m>
                <a:r>
                  <a:rPr lang="en-US" dirty="0"/>
                  <a:t> space, excepting small islands</a:t>
                </a:r>
              </a:p>
              <a:p>
                <a:pPr lvl="1"/>
                <a:r>
                  <a:rPr lang="en-US" dirty="0"/>
                  <a:t>Above some critical velocity: particle is trapped in quasi-periodic orbits in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m:rPr>
                        <m:sty m:val="p"/>
                      </m:rPr>
                      <a:rPr lang="en-US">
                        <a:latin typeface="Cambria Math" panose="02040503050406030204" pitchFamily="18" charset="0"/>
                      </a:rPr>
                      <m:t>Ψ</m:t>
                    </m:r>
                    <m:r>
                      <a:rPr lang="en-US" i="1">
                        <a:latin typeface="Cambria Math" panose="02040503050406030204" pitchFamily="18" charset="0"/>
                      </a:rPr>
                      <m:t>)</m:t>
                    </m:r>
                  </m:oMath>
                </a14:m>
                <a:r>
                  <a:rPr lang="en-US" dirty="0"/>
                  <a:t> (islands)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5575100" cy="5440363"/>
              </a:xfrm>
              <a:blipFill>
                <a:blip r:embed="rId2"/>
                <a:stretch>
                  <a:fillRect l="-1139" t="-1166" r="-136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CFC6811F-139B-464A-A090-03CD4E9038AD}" type="slidenum">
              <a:rPr lang="en-US" smtClean="0"/>
              <a:t>5</a:t>
            </a:fld>
            <a:endParaRPr lang="en-US" dirty="0"/>
          </a:p>
        </p:txBody>
      </p:sp>
      <p:pic>
        <p:nvPicPr>
          <p:cNvPr id="15" name="Picture 2">
            <a:extLst>
              <a:ext uri="{FF2B5EF4-FFF2-40B4-BE49-F238E27FC236}">
                <a16:creationId xmlns:a16="http://schemas.microsoft.com/office/drawing/2014/main" id="{3177050A-808F-954E-B0DE-17450F1A6E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624" y="622426"/>
            <a:ext cx="3455976" cy="250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DF887E45-28FA-F14D-9252-37DAB3D0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288" y="2739970"/>
            <a:ext cx="1432783" cy="3067051"/>
          </a:xfrm>
          <a:prstGeom prst="rect">
            <a:avLst/>
          </a:prstGeom>
        </p:spPr>
      </p:pic>
      <p:sp>
        <p:nvSpPr>
          <p:cNvPr id="18" name="TextBox 17">
            <a:extLst>
              <a:ext uri="{FF2B5EF4-FFF2-40B4-BE49-F238E27FC236}">
                <a16:creationId xmlns:a16="http://schemas.microsoft.com/office/drawing/2014/main" id="{2E54D7AE-90D3-FA4D-A806-443494B9A742}"/>
              </a:ext>
            </a:extLst>
          </p:cNvPr>
          <p:cNvSpPr txBox="1"/>
          <p:nvPr/>
        </p:nvSpPr>
        <p:spPr>
          <a:xfrm>
            <a:off x="6337288" y="5927797"/>
            <a:ext cx="1476687" cy="307777"/>
          </a:xfrm>
          <a:prstGeom prst="rect">
            <a:avLst/>
          </a:prstGeom>
          <a:noFill/>
          <a:ln>
            <a:solidFill>
              <a:schemeClr val="accent6">
                <a:lumMod val="50000"/>
              </a:schemeClr>
            </a:solidFill>
          </a:ln>
        </p:spPr>
        <p:txBody>
          <a:bodyPr wrap="none" rtlCol="0">
            <a:spAutoFit/>
          </a:bodyPr>
          <a:lstStyle/>
          <a:p>
            <a:pPr algn="ctr"/>
            <a:r>
              <a:rPr lang="en-US" sz="1400" dirty="0"/>
              <a:t>Lieberman (1972)</a:t>
            </a:r>
          </a:p>
        </p:txBody>
      </p:sp>
    </p:spTree>
    <p:extLst>
      <p:ext uri="{BB962C8B-B14F-4D97-AF65-F5344CB8AC3E}">
        <p14:creationId xmlns:p14="http://schemas.microsoft.com/office/powerpoint/2010/main" val="204981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 fluctuation in a magnetic mirror</a:t>
            </a:r>
          </a:p>
        </p:txBody>
      </p:sp>
      <p:sp>
        <p:nvSpPr>
          <p:cNvPr id="4" name="Slide Number Placeholder 3"/>
          <p:cNvSpPr>
            <a:spLocks noGrp="1"/>
          </p:cNvSpPr>
          <p:nvPr>
            <p:ph type="sldNum" sz="quarter" idx="12"/>
          </p:nvPr>
        </p:nvSpPr>
        <p:spPr/>
        <p:txBody>
          <a:bodyPr/>
          <a:lstStyle/>
          <a:p>
            <a:fld id="{CFC6811F-139B-464A-A090-03CD4E9038AD}" type="slidenum">
              <a:rPr lang="en-US" smtClean="0"/>
              <a:t>6</a:t>
            </a:fld>
            <a:endParaRPr lang="en-US" dirty="0"/>
          </a:p>
        </p:txBody>
      </p:sp>
      <p:sp>
        <p:nvSpPr>
          <p:cNvPr id="46" name="TextBox 45"/>
          <p:cNvSpPr txBox="1"/>
          <p:nvPr/>
        </p:nvSpPr>
        <p:spPr>
          <a:xfrm>
            <a:off x="5520484" y="2082075"/>
            <a:ext cx="3235950" cy="307777"/>
          </a:xfrm>
          <a:prstGeom prst="rect">
            <a:avLst/>
          </a:prstGeom>
          <a:noFill/>
          <a:ln>
            <a:solidFill>
              <a:schemeClr val="accent6">
                <a:lumMod val="50000"/>
              </a:schemeClr>
            </a:solidFill>
          </a:ln>
        </p:spPr>
        <p:txBody>
          <a:bodyPr wrap="none" rtlCol="0">
            <a:spAutoFit/>
          </a:bodyPr>
          <a:lstStyle/>
          <a:p>
            <a:pPr algn="ctr"/>
            <a:r>
              <a:rPr lang="en-US" sz="1400" dirty="0"/>
              <a:t>Mirror with localized potential fluctuation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601" y="2398722"/>
            <a:ext cx="4011692" cy="321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986997" y="5638800"/>
            <a:ext cx="2476639" cy="523220"/>
          </a:xfrm>
          <a:prstGeom prst="rect">
            <a:avLst/>
          </a:prstGeom>
          <a:noFill/>
          <a:ln>
            <a:solidFill>
              <a:schemeClr val="accent6">
                <a:lumMod val="50000"/>
              </a:schemeClr>
            </a:solidFill>
          </a:ln>
        </p:spPr>
        <p:txBody>
          <a:bodyPr wrap="none" rtlCol="0">
            <a:spAutoFit/>
          </a:bodyPr>
          <a:lstStyle/>
          <a:p>
            <a:pPr algn="ctr"/>
            <a:r>
              <a:rPr lang="en-US" sz="1400" dirty="0"/>
              <a:t>A changing potential acts like </a:t>
            </a:r>
          </a:p>
          <a:p>
            <a:pPr algn="ctr"/>
            <a:r>
              <a:rPr lang="en-US" sz="1400" dirty="0"/>
              <a:t>a moving wall, reflects particles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876" y="601631"/>
            <a:ext cx="3687166" cy="135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7947291" y="601631"/>
                <a:ext cx="389144"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𝑉</m:t>
                          </m:r>
                        </m:e>
                      </m:acc>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947291" y="601631"/>
                <a:ext cx="389144" cy="3742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32B9A42B-2D48-D248-9704-38F8FC185D54}"/>
                  </a:ext>
                </a:extLst>
              </p:cNvPr>
              <p:cNvSpPr>
                <a:spLocks noGrp="1"/>
              </p:cNvSpPr>
              <p:nvPr>
                <p:ph idx="1"/>
              </p:nvPr>
            </p:nvSpPr>
            <p:spPr>
              <a:xfrm>
                <a:off x="0" y="609600"/>
                <a:ext cx="5105400" cy="5440363"/>
              </a:xfrm>
            </p:spPr>
            <p:txBody>
              <a:bodyPr>
                <a:normAutofit/>
              </a:bodyPr>
              <a:lstStyle/>
              <a:p>
                <a:r>
                  <a:rPr lang="en-US" dirty="0"/>
                  <a:t>Localized voltage fluctuation</a:t>
                </a:r>
              </a:p>
              <a:p>
                <a:pPr lvl="1"/>
                <a:r>
                  <a:rPr lang="en-US" dirty="0"/>
                  <a:t>Electrons passing close to the nozzle get increments to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dirty="0" smtClean="0">
                            <a:latin typeface="Cambria Math" panose="02040503050406030204" pitchFamily="18" charset="0"/>
                          </a:rPr>
                          <m:t>||</m:t>
                        </m:r>
                      </m:sub>
                    </m:sSub>
                  </m:oMath>
                </a14:m>
                <a:r>
                  <a:rPr lang="en-US" dirty="0"/>
                  <a:t> component of velocity, as though bouncing from a moving wall</a:t>
                </a:r>
              </a:p>
              <a:p>
                <a:pPr lvl="1"/>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dirty="0" smtClean="0">
                            <a:latin typeface="Cambria Math" panose="02040503050406030204" pitchFamily="18" charset="0"/>
                          </a:rPr>
                          <m:t>⊥</m:t>
                        </m:r>
                      </m:sub>
                    </m:sSub>
                  </m:oMath>
                </a14:m>
                <a:r>
                  <a:rPr lang="en-US" dirty="0"/>
                  <a:t> is unchanged</a:t>
                </a:r>
              </a:p>
              <a:p>
                <a:r>
                  <a:rPr lang="en-US" dirty="0"/>
                  <a:t>Particles either de-trapped or prevented from heating</a:t>
                </a:r>
              </a:p>
            </p:txBody>
          </p:sp>
        </mc:Choice>
        <mc:Fallback xmlns="">
          <p:sp>
            <p:nvSpPr>
              <p:cNvPr id="13" name="Content Placeholder 2">
                <a:extLst>
                  <a:ext uri="{FF2B5EF4-FFF2-40B4-BE49-F238E27FC236}">
                    <a16:creationId xmlns:a16="http://schemas.microsoft.com/office/drawing/2014/main" id="{32B9A42B-2D48-D248-9704-38F8FC185D54}"/>
                  </a:ext>
                </a:extLst>
              </p:cNvPr>
              <p:cNvSpPr>
                <a:spLocks noGrp="1" noRot="1" noChangeAspect="1" noMove="1" noResize="1" noEditPoints="1" noAdjustHandles="1" noChangeArrowheads="1" noChangeShapeType="1" noTextEdit="1"/>
              </p:cNvSpPr>
              <p:nvPr>
                <p:ph idx="1"/>
              </p:nvPr>
            </p:nvSpPr>
            <p:spPr>
              <a:xfrm>
                <a:off x="0" y="609600"/>
                <a:ext cx="5105400" cy="5440363"/>
              </a:xfrm>
              <a:blipFill>
                <a:blip r:embed="rId6"/>
                <a:stretch>
                  <a:fillRect l="-1493" t="-935" r="-199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BE1963DD-E280-EF4C-A62F-572D04D4F8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324" y="3200400"/>
            <a:ext cx="3540211" cy="2847561"/>
          </a:xfrm>
          <a:prstGeom prst="rect">
            <a:avLst/>
          </a:prstGeom>
        </p:spPr>
      </p:pic>
      <p:sp>
        <p:nvSpPr>
          <p:cNvPr id="9" name="TextBox 8">
            <a:extLst>
              <a:ext uri="{FF2B5EF4-FFF2-40B4-BE49-F238E27FC236}">
                <a16:creationId xmlns:a16="http://schemas.microsoft.com/office/drawing/2014/main" id="{1A31830F-1B05-3C4F-B7B6-6005ACF8EB11}"/>
              </a:ext>
            </a:extLst>
          </p:cNvPr>
          <p:cNvSpPr txBox="1"/>
          <p:nvPr/>
        </p:nvSpPr>
        <p:spPr>
          <a:xfrm>
            <a:off x="3252404" y="4267200"/>
            <a:ext cx="828600" cy="276999"/>
          </a:xfrm>
          <a:prstGeom prst="rect">
            <a:avLst/>
          </a:prstGeom>
          <a:noFill/>
        </p:spPr>
        <p:txBody>
          <a:bodyPr wrap="square" rtlCol="0">
            <a:spAutoFit/>
          </a:bodyPr>
          <a:lstStyle/>
          <a:p>
            <a:r>
              <a:rPr lang="en-US" sz="1200" dirty="0"/>
              <a:t>Loss cone</a:t>
            </a:r>
          </a:p>
        </p:txBody>
      </p:sp>
      <p:sp>
        <p:nvSpPr>
          <p:cNvPr id="17" name="TextBox 16">
            <a:extLst>
              <a:ext uri="{FF2B5EF4-FFF2-40B4-BE49-F238E27FC236}">
                <a16:creationId xmlns:a16="http://schemas.microsoft.com/office/drawing/2014/main" id="{7A7EB2F6-DB58-3944-964F-F394C28D3FDA}"/>
              </a:ext>
            </a:extLst>
          </p:cNvPr>
          <p:cNvSpPr txBox="1"/>
          <p:nvPr/>
        </p:nvSpPr>
        <p:spPr>
          <a:xfrm>
            <a:off x="2845031" y="3411827"/>
            <a:ext cx="828600" cy="276999"/>
          </a:xfrm>
          <a:prstGeom prst="rect">
            <a:avLst/>
          </a:prstGeom>
          <a:noFill/>
        </p:spPr>
        <p:txBody>
          <a:bodyPr wrap="square" rtlCol="0">
            <a:spAutoFit/>
          </a:bodyPr>
          <a:lstStyle/>
          <a:p>
            <a:r>
              <a:rPr lang="en-US" sz="1200" dirty="0"/>
              <a:t>Critical v</a:t>
            </a:r>
          </a:p>
        </p:txBody>
      </p:sp>
      <p:cxnSp>
        <p:nvCxnSpPr>
          <p:cNvPr id="11" name="Straight Arrow Connector 10">
            <a:extLst>
              <a:ext uri="{FF2B5EF4-FFF2-40B4-BE49-F238E27FC236}">
                <a16:creationId xmlns:a16="http://schemas.microsoft.com/office/drawing/2014/main" id="{C03F1F3C-1F59-B448-9768-0F6ADA3A54D7}"/>
              </a:ext>
            </a:extLst>
          </p:cNvPr>
          <p:cNvCxnSpPr/>
          <p:nvPr/>
        </p:nvCxnSpPr>
        <p:spPr>
          <a:xfrm>
            <a:off x="1295400" y="5105400"/>
            <a:ext cx="1456297"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B048AE-1E1A-7E42-93D0-F3D9D41AB6C3}"/>
              </a:ext>
            </a:extLst>
          </p:cNvPr>
          <p:cNvCxnSpPr/>
          <p:nvPr/>
        </p:nvCxnSpPr>
        <p:spPr>
          <a:xfrm>
            <a:off x="1295400" y="4005256"/>
            <a:ext cx="1456297" cy="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D231750-CB15-6E42-AAA3-69C15722C71C}"/>
              </a:ext>
            </a:extLst>
          </p:cNvPr>
          <p:cNvSpPr txBox="1"/>
          <p:nvPr/>
        </p:nvSpPr>
        <p:spPr>
          <a:xfrm>
            <a:off x="2016431" y="4876800"/>
            <a:ext cx="828600" cy="276999"/>
          </a:xfrm>
          <a:prstGeom prst="rect">
            <a:avLst/>
          </a:prstGeom>
          <a:noFill/>
        </p:spPr>
        <p:txBody>
          <a:bodyPr wrap="square" rtlCol="0">
            <a:spAutoFit/>
          </a:bodyPr>
          <a:lstStyle/>
          <a:p>
            <a:r>
              <a:rPr lang="en-US" sz="1200" dirty="0"/>
              <a:t>Lost</a:t>
            </a:r>
          </a:p>
        </p:txBody>
      </p:sp>
      <p:sp>
        <p:nvSpPr>
          <p:cNvPr id="22" name="TextBox 21">
            <a:extLst>
              <a:ext uri="{FF2B5EF4-FFF2-40B4-BE49-F238E27FC236}">
                <a16:creationId xmlns:a16="http://schemas.microsoft.com/office/drawing/2014/main" id="{569141C4-F55C-C640-A6F8-F3CC7717868C}"/>
              </a:ext>
            </a:extLst>
          </p:cNvPr>
          <p:cNvSpPr txBox="1"/>
          <p:nvPr/>
        </p:nvSpPr>
        <p:spPr>
          <a:xfrm>
            <a:off x="1298504" y="3747340"/>
            <a:ext cx="1292295" cy="276999"/>
          </a:xfrm>
          <a:prstGeom prst="rect">
            <a:avLst/>
          </a:prstGeom>
          <a:noFill/>
        </p:spPr>
        <p:txBody>
          <a:bodyPr wrap="square" rtlCol="0">
            <a:spAutoFit/>
          </a:bodyPr>
          <a:lstStyle/>
          <a:p>
            <a:r>
              <a:rPr lang="en-US" sz="1200" dirty="0"/>
              <a:t>Heated up to v</a:t>
            </a:r>
          </a:p>
        </p:txBody>
      </p:sp>
      <p:sp>
        <p:nvSpPr>
          <p:cNvPr id="5" name="Oval 4">
            <a:extLst>
              <a:ext uri="{FF2B5EF4-FFF2-40B4-BE49-F238E27FC236}">
                <a16:creationId xmlns:a16="http://schemas.microsoft.com/office/drawing/2014/main" id="{707FED1B-619E-9B40-A12E-7A950E1AED40}"/>
              </a:ext>
            </a:extLst>
          </p:cNvPr>
          <p:cNvSpPr/>
          <p:nvPr/>
        </p:nvSpPr>
        <p:spPr>
          <a:xfrm>
            <a:off x="7848600" y="1066800"/>
            <a:ext cx="457200" cy="2286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A1B9A85-F24A-2149-95A8-7DA7D24D3F50}"/>
              </a:ext>
            </a:extLst>
          </p:cNvPr>
          <p:cNvSpPr/>
          <p:nvPr/>
        </p:nvSpPr>
        <p:spPr>
          <a:xfrm>
            <a:off x="7977717" y="1122194"/>
            <a:ext cx="194740" cy="12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676721C-AFA0-5E42-8C67-17A61CF1FE0D}"/>
              </a:ext>
            </a:extLst>
          </p:cNvPr>
          <p:cNvSpPr/>
          <p:nvPr/>
        </p:nvSpPr>
        <p:spPr>
          <a:xfrm>
            <a:off x="8017388" y="1157633"/>
            <a:ext cx="115398" cy="620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490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Non-adiabaticity of magnetic moment in magnetic mirror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85800"/>
                <a:ext cx="4989793" cy="5440363"/>
              </a:xfrm>
            </p:spPr>
            <p:txBody>
              <a:bodyPr>
                <a:normAutofit/>
              </a:bodyPr>
              <a:lstStyle/>
              <a:p>
                <a:r>
                  <a:rPr lang="en-US" dirty="0"/>
                  <a:t>Single-transit change in </a:t>
                </a:r>
                <a14:m>
                  <m:oMath xmlns:m="http://schemas.openxmlformats.org/officeDocument/2006/math">
                    <m:r>
                      <a:rPr lang="en-US" b="0" i="1" smtClean="0">
                        <a:latin typeface="Cambria Math"/>
                      </a:rPr>
                      <m:t>𝜇</m:t>
                    </m:r>
                  </m:oMath>
                </a14:m>
                <a:r>
                  <a:rPr lang="en-US" dirty="0"/>
                  <a:t>:</a:t>
                </a:r>
              </a:p>
              <a:p>
                <a:pPr lvl="1"/>
                <a:r>
                  <a:rPr lang="en-US" dirty="0"/>
                  <a:t>Boris algorithm: Numerical integration</a:t>
                </a:r>
              </a:p>
              <a:p>
                <a:pPr lvl="1"/>
                <a:r>
                  <a:rPr lang="en-US" dirty="0"/>
                  <a:t>Hastie, Taylor, Hobbes (1969): Asymptotics</a:t>
                </a:r>
              </a:p>
              <a:p>
                <a:pPr lvl="1"/>
                <a:r>
                  <a:rPr lang="en-US" dirty="0" err="1"/>
                  <a:t>Speiser</a:t>
                </a:r>
                <a:r>
                  <a:rPr lang="en-US" dirty="0"/>
                  <a:t> (1970) collisions</a:t>
                </a:r>
              </a:p>
              <a:p>
                <a:pPr lvl="1"/>
                <a:r>
                  <a:rPr lang="en-US" dirty="0"/>
                  <a:t>Novel analysis produces equation: </a:t>
                </a:r>
                <a14:m>
                  <m:oMath xmlns:m="http://schemas.openxmlformats.org/officeDocument/2006/math">
                    <m:r>
                      <m:rPr>
                        <m:sty m:val="p"/>
                      </m:rPr>
                      <a:rPr lang="en-US" b="0" i="0" smtClean="0">
                        <a:latin typeface="Cambria Math"/>
                      </a:rPr>
                      <m:t>Δ</m:t>
                    </m:r>
                    <m:r>
                      <a:rPr lang="en-US" b="0" i="1" smtClean="0">
                        <a:latin typeface="Cambria Math"/>
                      </a:rPr>
                      <m:t>𝜇</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m:t>
                            </m:r>
                          </m:sub>
                        </m:sSub>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0</m:t>
                            </m:r>
                          </m:sub>
                        </m:sSub>
                        <m:rad>
                          <m:radPr>
                            <m:degHide m:val="on"/>
                            <m:ctrlPr>
                              <a:rPr lang="en-US" b="0" i="1" smtClean="0">
                                <a:latin typeface="Cambria Math" panose="02040503050406030204" pitchFamily="18" charset="0"/>
                              </a:rPr>
                            </m:ctrlPr>
                          </m:radPr>
                          <m:deg/>
                          <m:e>
                            <m:r>
                              <a:rPr lang="en-US" b="0" i="1" smtClean="0">
                                <a:latin typeface="Cambria Math"/>
                              </a:rPr>
                              <m:t>𝜋</m:t>
                            </m:r>
                          </m:e>
                        </m:rad>
                      </m:num>
                      <m:den>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0</m:t>
                            </m:r>
                          </m:sub>
                        </m:sSub>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0</m:t>
                            </m:r>
                          </m:sub>
                        </m:sSub>
                      </m:den>
                    </m:f>
                    <m:sSup>
                      <m:sSupPr>
                        <m:ctrlPr>
                          <a:rPr lang="en-US" b="0" i="1" smtClean="0">
                            <a:latin typeface="Cambria Math" panose="02040503050406030204" pitchFamily="18" charset="0"/>
                          </a:rPr>
                        </m:ctrlPr>
                      </m:sSupPr>
                      <m:e>
                        <m:r>
                          <a:rPr lang="en-US" b="0" i="1" smtClean="0">
                            <a:latin typeface="Cambria Math"/>
                          </a:rPr>
                          <m:t>𝑒</m:t>
                        </m:r>
                      </m:e>
                      <m:sup>
                        <m:f>
                          <m:fPr>
                            <m:ctrlPr>
                              <a:rPr lang="en-US" b="0" i="1" smtClean="0">
                                <a:latin typeface="Cambria Math" panose="02040503050406030204" pitchFamily="18" charset="0"/>
                              </a:rPr>
                            </m:ctrlPr>
                          </m:fPr>
                          <m:num>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𝑧</m:t>
                                </m:r>
                              </m:e>
                              <m:sub>
                                <m:r>
                                  <a:rPr lang="en-US" b="0" i="1" smtClean="0">
                                    <a:latin typeface="Cambria Math"/>
                                  </a:rPr>
                                  <m:t>0</m:t>
                                </m:r>
                              </m:sub>
                              <m:sup>
                                <m:r>
                                  <a:rPr lang="en-US" b="0" i="1" smtClean="0">
                                    <a:latin typeface="Cambria Math"/>
                                  </a:rPr>
                                  <m:t>2</m:t>
                                </m:r>
                              </m:sup>
                            </m:sSubSup>
                            <m:sSup>
                              <m:sSupPr>
                                <m:ctrlPr>
                                  <a:rPr lang="en-US" b="0" i="1" smtClean="0">
                                    <a:latin typeface="Cambria Math" panose="02040503050406030204" pitchFamily="18" charset="0"/>
                                  </a:rPr>
                                </m:ctrlPr>
                              </m:sSupPr>
                              <m:e>
                                <m:r>
                                  <m:rPr>
                                    <m:sty m:val="p"/>
                                  </m:rPr>
                                  <a:rPr lang="en-US" b="0" i="0" smtClean="0">
                                    <a:latin typeface="Cambria Math"/>
                                  </a:rPr>
                                  <m:t>Ω</m:t>
                                </m:r>
                              </m:e>
                              <m:sup>
                                <m:r>
                                  <a:rPr lang="en-US" b="0" i="1" smtClean="0">
                                    <a:latin typeface="Cambria Math"/>
                                  </a:rPr>
                                  <m:t>2</m:t>
                                </m:r>
                              </m:sup>
                            </m:sSup>
                          </m:num>
                          <m:den>
                            <m:r>
                              <a:rPr lang="en-US" b="0" i="1" smtClean="0">
                                <a:latin typeface="Cambria Math"/>
                              </a:rPr>
                              <m:t>4 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m:t>
                                </m:r>
                              </m:sub>
                              <m:sup>
                                <m:r>
                                  <a:rPr lang="en-US" b="0" i="1" smtClean="0">
                                    <a:latin typeface="Cambria Math"/>
                                  </a:rPr>
                                  <m:t>2</m:t>
                                </m:r>
                              </m:sup>
                            </m:sSubSup>
                          </m:den>
                        </m:f>
                      </m:sup>
                    </m:sSup>
                    <m:r>
                      <m:rPr>
                        <m:sty m:val="p"/>
                      </m:rPr>
                      <a:rPr lang="en-US" b="0" i="1" smtClean="0">
                        <a:latin typeface="Cambria Math"/>
                      </a:rPr>
                      <m:t>sin</m:t>
                    </m:r>
                    <m:sSub>
                      <m:sSubPr>
                        <m:ctrlPr>
                          <a:rPr lang="en-US" b="0" i="1" smtClean="0">
                            <a:latin typeface="Cambria Math" panose="02040503050406030204" pitchFamily="18" charset="0"/>
                          </a:rPr>
                        </m:ctrlPr>
                      </m:sSubPr>
                      <m:e>
                        <m:r>
                          <a:rPr lang="en-US" b="0" i="1" smtClean="0">
                            <a:latin typeface="Cambria Math"/>
                          </a:rPr>
                          <m:t>𝜙</m:t>
                        </m:r>
                      </m:e>
                      <m:sub>
                        <m:r>
                          <a:rPr lang="en-US" b="0" i="1" smtClean="0">
                            <a:latin typeface="Cambria Math"/>
                          </a:rPr>
                          <m:t>0</m:t>
                        </m:r>
                      </m:sub>
                    </m:sSub>
                  </m:oMath>
                </a14:m>
                <a:endParaRPr lang="en-US" dirty="0"/>
              </a:p>
              <a:p>
                <a:pPr lvl="2"/>
                <a:r>
                  <a:rPr lang="en-US" dirty="0"/>
                  <a:t>Not produced from asymptotic series; elementary approximations considered.</a:t>
                </a:r>
              </a:p>
              <a:p>
                <a:pPr lvl="2"/>
                <a14:m>
                  <m:oMath xmlns:m="http://schemas.openxmlformats.org/officeDocument/2006/math">
                    <m:r>
                      <a:rPr lang="en-US" b="0" i="1" smtClean="0">
                        <a:latin typeface="Cambria Math"/>
                      </a:rPr>
                      <m:t>𝜇</m:t>
                    </m:r>
                  </m:oMath>
                </a14:m>
                <a:r>
                  <a:rPr lang="en-US" dirty="0"/>
                  <a:t> conserved around a wire</a:t>
                </a:r>
              </a:p>
              <a:p>
                <a:pPr lvl="2"/>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𝑧</m:t>
                        </m:r>
                      </m:e>
                      <m:sub>
                        <m:r>
                          <a:rPr lang="en-US" b="0" i="1" smtClean="0">
                            <a:latin typeface="Cambria Math"/>
                          </a:rPr>
                          <m:t>0</m:t>
                        </m:r>
                      </m:sub>
                      <m:sup>
                        <m:r>
                          <a:rPr lang="en-US" b="0" i="1" smtClean="0">
                            <a:latin typeface="Cambria Math"/>
                          </a:rPr>
                          <m:t>−2</m:t>
                        </m:r>
                      </m:sup>
                    </m:sSubSup>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𝑧</m:t>
                        </m:r>
                      </m:e>
                      <m:sub>
                        <m:r>
                          <a:rPr lang="en-US" b="0" i="1" smtClean="0">
                            <a:latin typeface="Cambria Math"/>
                          </a:rPr>
                          <m:t>𝑅</m:t>
                        </m:r>
                      </m:sub>
                      <m:sup>
                        <m:r>
                          <a:rPr lang="en-US" b="0" i="1" smtClean="0">
                            <a:latin typeface="Cambria Math"/>
                          </a:rPr>
                          <m:t>−2</m:t>
                        </m:r>
                      </m:sup>
                    </m:sSubSup>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𝑧</m:t>
                        </m:r>
                      </m:e>
                      <m:sub>
                        <m:r>
                          <a:rPr lang="en-US" b="0" i="1" smtClean="0">
                            <a:latin typeface="Cambria Math"/>
                          </a:rPr>
                          <m:t>𝐵</m:t>
                        </m:r>
                      </m:sub>
                      <m:sup>
                        <m:r>
                          <a:rPr lang="en-US" b="0" i="1" smtClean="0">
                            <a:latin typeface="Cambria Math"/>
                          </a:rPr>
                          <m:t>−2</m:t>
                        </m:r>
                      </m:sup>
                    </m:sSubSup>
                  </m:oMath>
                </a14:m>
                <a:r>
                  <a:rPr lang="en-US" b="0" dirty="0"/>
                  <a:t>, </a:t>
                </a:r>
                <a:r>
                  <a:rPr lang="en-US" b="0" i="1" dirty="0"/>
                  <a:t>change</a:t>
                </a:r>
                <a:r>
                  <a:rPr lang="en-US" b="0" dirty="0"/>
                  <a:t> in curvature</a:t>
                </a:r>
              </a:p>
              <a:p>
                <a:pPr lvl="2"/>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𝑧</m:t>
                        </m:r>
                      </m:e>
                      <m:sub>
                        <m:r>
                          <a:rPr lang="en-US" b="0" i="1" smtClean="0">
                            <a:latin typeface="Cambria Math"/>
                          </a:rPr>
                          <m:t>𝑄</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a:rPr>
                              <m:t>𝜕</m:t>
                            </m:r>
                          </m:e>
                          <m:sub>
                            <m:r>
                              <a:rPr lang="en-US" b="0" i="1" smtClean="0">
                                <a:latin typeface="Cambria Math"/>
                              </a:rPr>
                              <m:t>𝑧</m:t>
                            </m:r>
                            <m:r>
                              <a:rPr lang="en-US" b="0" i="1" smtClean="0">
                                <a:latin typeface="Cambria Math"/>
                              </a:rPr>
                              <m:t>,</m:t>
                            </m:r>
                            <m:r>
                              <a:rPr lang="en-US" b="0" i="1" smtClean="0">
                                <a:latin typeface="Cambria Math"/>
                              </a:rPr>
                              <m:t>𝑧</m:t>
                            </m:r>
                          </m:sub>
                          <m:sup>
                            <m:r>
                              <a:rPr lang="en-US" b="0" i="1" smtClean="0">
                                <a:latin typeface="Cambria Math"/>
                              </a:rPr>
                              <m:t>2</m:t>
                            </m:r>
                          </m:sup>
                        </m:sSubSup>
                        <m:r>
                          <a:rPr lang="en-US" b="0" i="1" smtClean="0">
                            <a:latin typeface="Cambria Math"/>
                          </a:rPr>
                          <m:t>𝑄</m:t>
                        </m:r>
                      </m:num>
                      <m:den>
                        <m:r>
                          <a:rPr lang="en-US" b="0" i="1" smtClean="0">
                            <a:latin typeface="Cambria Math"/>
                          </a:rPr>
                          <m:t>2</m:t>
                        </m:r>
                        <m:sSub>
                          <m:sSubPr>
                            <m:ctrlPr>
                              <a:rPr lang="en-US" b="0" i="1" smtClean="0">
                                <a:latin typeface="Cambria Math" panose="02040503050406030204" pitchFamily="18" charset="0"/>
                              </a:rPr>
                            </m:ctrlPr>
                          </m:sSubPr>
                          <m:e>
                            <m:r>
                              <a:rPr lang="en-US" b="0" i="1" smtClean="0">
                                <a:latin typeface="Cambria Math"/>
                              </a:rPr>
                              <m:t>𝑄</m:t>
                            </m:r>
                          </m:e>
                          <m:sub>
                            <m:r>
                              <a:rPr lang="en-US" b="0" i="1" smtClean="0">
                                <a:latin typeface="Cambria Math"/>
                              </a:rPr>
                              <m:t>0</m:t>
                            </m:r>
                          </m:sub>
                        </m:sSub>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85800"/>
                <a:ext cx="4989793" cy="5440363"/>
              </a:xfrm>
              <a:blipFill>
                <a:blip r:embed="rId2"/>
                <a:stretch>
                  <a:fillRect l="-1527" t="-69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CFC6811F-139B-464A-A090-03CD4E9038AD}" type="slidenum">
              <a:rPr lang="en-US" smtClean="0"/>
              <a:t>7</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295" y="2438400"/>
            <a:ext cx="4353607"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8434030" y="27432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67355" y="2664768"/>
            <a:ext cx="762000" cy="230832"/>
          </a:xfrm>
          <a:prstGeom prst="rect">
            <a:avLst/>
          </a:prstGeom>
          <a:noFill/>
        </p:spPr>
        <p:txBody>
          <a:bodyPr wrap="square" rtlCol="0">
            <a:spAutoFit/>
          </a:bodyPr>
          <a:lstStyle/>
          <a:p>
            <a:r>
              <a:rPr lang="en-US" sz="900" dirty="0"/>
              <a:t>Eqn. at left</a:t>
            </a:r>
          </a:p>
        </p:txBody>
      </p:sp>
      <p:sp>
        <p:nvSpPr>
          <p:cNvPr id="10" name="Rectangle 9"/>
          <p:cNvSpPr/>
          <p:nvPr/>
        </p:nvSpPr>
        <p:spPr>
          <a:xfrm>
            <a:off x="8462605" y="44577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67355" y="4350544"/>
            <a:ext cx="762000" cy="230832"/>
          </a:xfrm>
          <a:prstGeom prst="rect">
            <a:avLst/>
          </a:prstGeom>
          <a:noFill/>
        </p:spPr>
        <p:txBody>
          <a:bodyPr wrap="square" rtlCol="0">
            <a:spAutoFit/>
          </a:bodyPr>
          <a:lstStyle/>
          <a:p>
            <a:r>
              <a:rPr lang="en-US" sz="900" dirty="0"/>
              <a:t>Eqn. at left</a:t>
            </a:r>
          </a:p>
        </p:txBody>
      </p:sp>
      <p:pic>
        <p:nvPicPr>
          <p:cNvPr id="9" name="Picture 8">
            <a:extLst>
              <a:ext uri="{FF2B5EF4-FFF2-40B4-BE49-F238E27FC236}">
                <a16:creationId xmlns:a16="http://schemas.microsoft.com/office/drawing/2014/main" id="{7389AEE0-5427-F341-BD33-F4D654723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6341" y="584896"/>
            <a:ext cx="3925514" cy="1545232"/>
          </a:xfrm>
          <a:prstGeom prst="rect">
            <a:avLst/>
          </a:prstGeom>
        </p:spPr>
      </p:pic>
      <p:sp>
        <p:nvSpPr>
          <p:cNvPr id="7" name="TextBox 6"/>
          <p:cNvSpPr txBox="1"/>
          <p:nvPr/>
        </p:nvSpPr>
        <p:spPr>
          <a:xfrm>
            <a:off x="5767030" y="5791200"/>
            <a:ext cx="2878488" cy="523220"/>
          </a:xfrm>
          <a:prstGeom prst="rect">
            <a:avLst/>
          </a:prstGeom>
          <a:noFill/>
          <a:ln>
            <a:solidFill>
              <a:schemeClr val="accent6">
                <a:lumMod val="50000"/>
              </a:schemeClr>
            </a:solidFill>
          </a:ln>
        </p:spPr>
        <p:txBody>
          <a:bodyPr wrap="square" rtlCol="0">
            <a:spAutoFit/>
          </a:bodyPr>
          <a:lstStyle/>
          <a:p>
            <a:pPr algn="just"/>
            <a:r>
              <a:rPr lang="en-US" sz="1400" dirty="0"/>
              <a:t>1.5 keV electron (top) and 15 keV electron (bottom)  in PFRC-II</a:t>
            </a:r>
          </a:p>
        </p:txBody>
      </p:sp>
      <p:sp>
        <p:nvSpPr>
          <p:cNvPr id="13" name="TextBox 12">
            <a:extLst>
              <a:ext uri="{FF2B5EF4-FFF2-40B4-BE49-F238E27FC236}">
                <a16:creationId xmlns:a16="http://schemas.microsoft.com/office/drawing/2014/main" id="{B5C8CAD4-2D1A-8640-882B-01922A3BAE5D}"/>
              </a:ext>
            </a:extLst>
          </p:cNvPr>
          <p:cNvSpPr txBox="1"/>
          <p:nvPr/>
        </p:nvSpPr>
        <p:spPr>
          <a:xfrm>
            <a:off x="6154309" y="2067291"/>
            <a:ext cx="2103930" cy="307777"/>
          </a:xfrm>
          <a:prstGeom prst="rect">
            <a:avLst/>
          </a:prstGeom>
          <a:noFill/>
          <a:ln>
            <a:solidFill>
              <a:schemeClr val="accent6">
                <a:lumMod val="50000"/>
              </a:schemeClr>
            </a:solidFill>
          </a:ln>
        </p:spPr>
        <p:txBody>
          <a:bodyPr wrap="square" rtlCol="0">
            <a:spAutoFit/>
          </a:bodyPr>
          <a:lstStyle/>
          <a:p>
            <a:pPr algn="just"/>
            <a:r>
              <a:rPr lang="en-US" sz="1400" dirty="0"/>
              <a:t>5.4 keV electron in PFRC-II</a:t>
            </a:r>
          </a:p>
        </p:txBody>
      </p:sp>
    </p:spTree>
    <p:extLst>
      <p:ext uri="{BB962C8B-B14F-4D97-AF65-F5344CB8AC3E}">
        <p14:creationId xmlns:p14="http://schemas.microsoft.com/office/powerpoint/2010/main" val="278594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Non-adiabaticity of magnetic moment in magnetic mirror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Long-time behavior: Chirikov (1978)</a:t>
                </a:r>
              </a:p>
              <a:p>
                <a:pPr lvl="1"/>
                <a:r>
                  <a:rPr lang="en-US" dirty="0"/>
                  <a:t>Equations for </a:t>
                </a:r>
                <a14:m>
                  <m:oMath xmlns:m="http://schemas.openxmlformats.org/officeDocument/2006/math">
                    <m:r>
                      <a:rPr lang="en-US" b="0" i="1" smtClean="0">
                        <a:latin typeface="Cambria Math"/>
                      </a:rPr>
                      <m:t>𝜇</m:t>
                    </m:r>
                    <m:r>
                      <a:rPr lang="en-US" b="0" i="1" smtClean="0">
                        <a:latin typeface="Cambria Math"/>
                      </a:rPr>
                      <m:t>,</m:t>
                    </m:r>
                    <m:r>
                      <a:rPr lang="en-US" b="0" i="1" smtClean="0">
                        <a:latin typeface="Cambria Math"/>
                      </a:rPr>
                      <m:t>𝜓</m:t>
                    </m:r>
                  </m:oMath>
                </a14:m>
                <a:r>
                  <a:rPr lang="en-US" dirty="0"/>
                  <a:t> reduce to standard map:</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𝑛</m:t>
                        </m:r>
                      </m:sub>
                    </m:sSub>
                    <m:r>
                      <a:rPr lang="en-US" b="0" i="1" smtClean="0">
                        <a:latin typeface="Cambria Math"/>
                      </a:rPr>
                      <m:t>+</m:t>
                    </m:r>
                    <m:r>
                      <a:rPr lang="en-US" b="0" i="1" smtClean="0">
                        <a:latin typeface="Cambria Math"/>
                      </a:rPr>
                      <m:t>𝐾</m:t>
                    </m:r>
                    <m:r>
                      <m:rPr>
                        <m:sty m:val="p"/>
                      </m:rPr>
                      <a:rPr lang="en-US" b="0" i="0" smtClean="0">
                        <a:latin typeface="Cambria Math"/>
                      </a:rPr>
                      <m:t>sin</m:t>
                    </m:r>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𝑛</m:t>
                        </m:r>
                      </m:sub>
                    </m:sSub>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𝑞</m:t>
                        </m:r>
                      </m:e>
                      <m:sub>
                        <m:r>
                          <a:rPr lang="en-US" b="0" i="1" dirty="0" smtClean="0">
                            <a:latin typeface="Cambria Math"/>
                          </a:rPr>
                          <m:t>𝑛</m:t>
                        </m:r>
                        <m:r>
                          <a:rPr lang="en-US" b="0" i="1" dirty="0" smtClean="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𝑞</m:t>
                        </m:r>
                      </m:e>
                      <m:sub>
                        <m:r>
                          <a:rPr lang="en-US" b="0" i="1" dirty="0" smtClean="0">
                            <a:latin typeface="Cambria Math"/>
                          </a:rPr>
                          <m:t>𝑛</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𝑝</m:t>
                        </m:r>
                      </m:e>
                      <m:sub>
                        <m:r>
                          <a:rPr lang="en-US" b="0" i="1" dirty="0" smtClean="0">
                            <a:latin typeface="Cambria Math"/>
                          </a:rPr>
                          <m:t>𝑛</m:t>
                        </m:r>
                        <m:r>
                          <a:rPr lang="en-US" b="0" i="1" dirty="0" smtClean="0">
                            <a:latin typeface="Cambria Math"/>
                          </a:rPr>
                          <m:t>+1</m:t>
                        </m:r>
                      </m:sub>
                    </m:sSub>
                  </m:oMath>
                </a14:m>
                <a:endParaRPr lang="en-US" dirty="0"/>
              </a:p>
              <a:p>
                <a:pPr lvl="2"/>
                <a14:m>
                  <m:oMath xmlns:m="http://schemas.openxmlformats.org/officeDocument/2006/math">
                    <m:r>
                      <a:rPr lang="en-US" b="0" i="1" smtClean="0">
                        <a:latin typeface="Cambria Math"/>
                      </a:rPr>
                      <m:t>𝐾</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𝜇</m:t>
                        </m:r>
                      </m:sub>
                    </m:sSub>
                    <m:r>
                      <m:rPr>
                        <m:sty m:val="p"/>
                      </m:rPr>
                      <a:rPr lang="en-US" b="0" i="0" smtClean="0">
                        <a:latin typeface="Cambria Math"/>
                      </a:rPr>
                      <m:t>Δ</m:t>
                    </m:r>
                    <m:r>
                      <a:rPr lang="en-US" b="0" i="1" smtClean="0">
                        <a:latin typeface="Cambria Math"/>
                      </a:rPr>
                      <m:t>𝜓</m:t>
                    </m:r>
                    <m:r>
                      <a:rPr lang="en-US" b="0" i="1" smtClean="0">
                        <a:latin typeface="Cambria Math"/>
                      </a:rPr>
                      <m:t>×</m:t>
                    </m:r>
                    <m:r>
                      <a:rPr lang="en-US" b="0" i="1" smtClean="0">
                        <a:latin typeface="Cambria Math"/>
                      </a:rPr>
                      <m:t>𝛿𝜇</m:t>
                    </m:r>
                  </m:oMath>
                </a14:m>
                <a:endParaRPr lang="en-US" dirty="0"/>
              </a:p>
              <a:p>
                <a:pPr lvl="2"/>
                <a14:m>
                  <m:oMath xmlns:m="http://schemas.openxmlformats.org/officeDocument/2006/math">
                    <m:r>
                      <a:rPr lang="en-US" b="0" i="1" smtClean="0">
                        <a:latin typeface="Cambria Math"/>
                      </a:rPr>
                      <m:t>𝑝</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𝜇</m:t>
                        </m:r>
                      </m:sub>
                    </m:sSub>
                    <m:r>
                      <m:rPr>
                        <m:sty m:val="p"/>
                      </m:rPr>
                      <a:rPr lang="en-US" b="0" i="0" smtClean="0">
                        <a:latin typeface="Cambria Math"/>
                      </a:rPr>
                      <m:t>Δ</m:t>
                    </m:r>
                    <m:r>
                      <a:rPr lang="en-US" b="0" i="1" smtClean="0">
                        <a:latin typeface="Cambria Math"/>
                      </a:rPr>
                      <m:t>𝜓</m:t>
                    </m:r>
                    <m:r>
                      <a:rPr lang="en-US" b="0" i="1" smtClean="0">
                        <a:latin typeface="Cambria Math"/>
                      </a:rPr>
                      <m:t>×</m:t>
                    </m:r>
                    <m:r>
                      <a:rPr lang="en-US" b="0" i="1" smtClean="0">
                        <a:latin typeface="Cambria Math"/>
                      </a:rPr>
                      <m:t>𝜇</m:t>
                    </m:r>
                  </m:oMath>
                </a14:m>
                <a:r>
                  <a:rPr lang="en-US" dirty="0"/>
                  <a:t>; </a:t>
                </a:r>
                <a14:m>
                  <m:oMath xmlns:m="http://schemas.openxmlformats.org/officeDocument/2006/math">
                    <m:r>
                      <a:rPr lang="en-US" b="0" i="1" smtClean="0">
                        <a:latin typeface="Cambria Math"/>
                      </a:rPr>
                      <m:t>𝑞</m:t>
                    </m:r>
                    <m:r>
                      <a:rPr lang="en-US" b="0" i="1" smtClean="0">
                        <a:latin typeface="Cambria Math"/>
                      </a:rPr>
                      <m:t>=</m:t>
                    </m:r>
                    <m:r>
                      <a:rPr lang="en-US" b="0" i="1" smtClean="0">
                        <a:latin typeface="Cambria Math"/>
                      </a:rPr>
                      <m:t>𝜓</m:t>
                    </m:r>
                    <m:r>
                      <a:rPr lang="en-US" b="0" i="1" smtClean="0">
                        <a:latin typeface="Cambria Math"/>
                      </a:rPr>
                      <m:t>+</m:t>
                    </m:r>
                    <m:r>
                      <a:rPr lang="en-US" b="0" i="1" smtClean="0">
                        <a:latin typeface="Cambria Math"/>
                      </a:rPr>
                      <m:t>𝜋</m:t>
                    </m:r>
                  </m:oMath>
                </a14:m>
                <a:endParaRPr lang="en-US" dirty="0"/>
              </a:p>
              <a:p>
                <a:pPr lvl="2"/>
                <a14:m>
                  <m:oMath xmlns:m="http://schemas.openxmlformats.org/officeDocument/2006/math">
                    <m:r>
                      <a:rPr lang="en-US" b="0" i="1" smtClean="0">
                        <a:latin typeface="Cambria Math"/>
                      </a:rPr>
                      <m:t>𝜓</m:t>
                    </m:r>
                  </m:oMath>
                </a14:m>
                <a:r>
                  <a:rPr lang="en-US" dirty="0"/>
                  <a:t> the gyrophase at the midplane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67" t="-89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CFC6811F-139B-464A-A090-03CD4E9038AD}" type="slidenum">
              <a:rPr lang="en-US" smtClean="0"/>
              <a:t>8</a:t>
            </a:fld>
            <a:endParaRPr lang="en-US"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366" y="2895600"/>
            <a:ext cx="3614225" cy="27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177" y="3581400"/>
            <a:ext cx="3120823" cy="246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4165" y="533401"/>
            <a:ext cx="338394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5775142" y="3181726"/>
                <a:ext cx="82529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𝐾</m:t>
                      </m:r>
                      <m:r>
                        <a:rPr lang="en-US" sz="1400" b="0" i="1" smtClean="0">
                          <a:latin typeface="Cambria Math"/>
                        </a:rPr>
                        <m:t>=0.9</m:t>
                      </m:r>
                    </m:oMath>
                  </m:oMathPara>
                </a14:m>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5775142" y="3181726"/>
                <a:ext cx="825291" cy="30777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78740" y="3176702"/>
                <a:ext cx="82529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𝐾</m:t>
                      </m:r>
                      <m:r>
                        <a:rPr lang="en-US" sz="1400" b="0" i="1" smtClean="0">
                          <a:latin typeface="Cambria Math"/>
                        </a:rPr>
                        <m:t>=</m:t>
                      </m:r>
                      <m:r>
                        <a:rPr lang="en-US" sz="1400" b="0" i="0" smtClean="0">
                          <a:latin typeface="Cambria Math"/>
                        </a:rPr>
                        <m:t>1.1</m:t>
                      </m:r>
                    </m:oMath>
                  </m:oMathPara>
                </a14:m>
                <a:endParaRPr lang="en-US"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78740" y="3176702"/>
                <a:ext cx="825291" cy="30777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04073" y="3176702"/>
                <a:ext cx="82529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𝐾</m:t>
                      </m:r>
                      <m:r>
                        <a:rPr lang="en-US" sz="1400" b="0" i="1" smtClean="0">
                          <a:latin typeface="Cambria Math"/>
                        </a:rPr>
                        <m:t>=</m:t>
                      </m:r>
                      <m:r>
                        <a:rPr lang="en-US" sz="1400" b="0" i="0" smtClean="0">
                          <a:latin typeface="Cambria Math"/>
                        </a:rPr>
                        <m:t>1.3</m:t>
                      </m:r>
                    </m:oMath>
                  </m:oMathPara>
                </a14:m>
                <a:endParaRPr lang="en-US"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904073" y="3176702"/>
                <a:ext cx="825291" cy="30777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10200" y="3347048"/>
                <a:ext cx="3673698" cy="307777"/>
              </a:xfrm>
              <a:prstGeom prst="rect">
                <a:avLst/>
              </a:prstGeom>
              <a:noFill/>
            </p:spPr>
            <p:txBody>
              <a:bodyPr wrap="none" rtlCol="0">
                <a:spAutoFit/>
              </a:bodyPr>
              <a:lstStyle/>
              <a:p>
                <a:r>
                  <a:rPr lang="en-US" sz="1400" dirty="0"/>
                  <a:t>The map at left exhibits a separatrix until </a:t>
                </a:r>
                <a14:m>
                  <m:oMath xmlns:m="http://schemas.openxmlformats.org/officeDocument/2006/math">
                    <m:r>
                      <a:rPr lang="en-US" sz="1400" b="0" i="1" smtClean="0">
                        <a:latin typeface="Cambria Math"/>
                      </a:rPr>
                      <m:t>𝐾</m:t>
                    </m:r>
                    <m:r>
                      <a:rPr lang="en-US" sz="1400" b="0" i="1" smtClean="0">
                        <a:latin typeface="Cambria Math"/>
                      </a:rPr>
                      <m:t>=1</m:t>
                    </m:r>
                  </m:oMath>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410200" y="3347048"/>
                <a:ext cx="3673698" cy="307777"/>
              </a:xfrm>
              <a:prstGeom prst="rect">
                <a:avLst/>
              </a:prstGeom>
              <a:blipFill rotWithShape="1">
                <a:blip r:embed="rId9"/>
                <a:stretch>
                  <a:fillRect l="-498" t="-1961"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04800" y="5695528"/>
                <a:ext cx="4419600" cy="523220"/>
              </a:xfrm>
              <a:prstGeom prst="rect">
                <a:avLst/>
              </a:prstGeom>
              <a:noFill/>
            </p:spPr>
            <p:txBody>
              <a:bodyPr wrap="square" rtlCol="0">
                <a:spAutoFit/>
              </a:bodyPr>
              <a:lstStyle/>
              <a:p>
                <a:pPr algn="ctr"/>
                <a14:m>
                  <m:oMath xmlns:m="http://schemas.openxmlformats.org/officeDocument/2006/math">
                    <m:r>
                      <a:rPr lang="en-US" sz="1400" b="0" i="1" smtClean="0">
                        <a:latin typeface="Cambria Math"/>
                      </a:rPr>
                      <m:t>(</m:t>
                    </m:r>
                    <m:sSub>
                      <m:sSubPr>
                        <m:ctrlPr>
                          <a:rPr lang="en-US" sz="1400" b="0" i="1" smtClean="0">
                            <a:latin typeface="Cambria Math" panose="02040503050406030204" pitchFamily="18" charset="0"/>
                          </a:rPr>
                        </m:ctrlPr>
                      </m:sSubPr>
                      <m:e>
                        <m:r>
                          <a:rPr lang="en-US" sz="1400" b="0" i="1" smtClean="0">
                            <a:latin typeface="Cambria Math"/>
                          </a:rPr>
                          <m:t>𝜇</m:t>
                        </m:r>
                      </m:e>
                      <m:sub>
                        <m:r>
                          <a:rPr lang="en-US" sz="1400" b="0" i="1" smtClean="0">
                            <a:latin typeface="Cambria Math"/>
                          </a:rPr>
                          <m:t>𝑐</m:t>
                        </m:r>
                      </m:sub>
                    </m:sSub>
                    <m:r>
                      <a:rPr lang="en-US" sz="1400" b="0" i="1" smtClean="0">
                        <a:latin typeface="Cambria Math"/>
                      </a:rPr>
                      <m:t>,</m:t>
                    </m:r>
                    <m:r>
                      <a:rPr lang="en-US" sz="1400" b="0" i="1" smtClean="0">
                        <a:latin typeface="Cambria Math"/>
                      </a:rPr>
                      <m:t>𝐸</m:t>
                    </m:r>
                    <m:r>
                      <a:rPr lang="en-US" sz="1400" b="0" i="1" smtClean="0">
                        <a:latin typeface="Cambria Math"/>
                      </a:rPr>
                      <m:t>)</m:t>
                    </m:r>
                  </m:oMath>
                </a14:m>
                <a:r>
                  <a:rPr lang="en-US" sz="1400" dirty="0"/>
                  <a:t> for </a:t>
                </a:r>
                <a14:m>
                  <m:oMath xmlns:m="http://schemas.openxmlformats.org/officeDocument/2006/math">
                    <m:r>
                      <a:rPr lang="en-US" sz="1400" b="0" i="1" smtClean="0">
                        <a:latin typeface="Cambria Math"/>
                      </a:rPr>
                      <m:t>𝐾</m:t>
                    </m:r>
                    <m:r>
                      <a:rPr lang="en-US" sz="1400" b="0" i="1" smtClean="0">
                        <a:latin typeface="Cambria Math"/>
                      </a:rPr>
                      <m:t>=1</m:t>
                    </m:r>
                  </m:oMath>
                </a14:m>
                <a:r>
                  <a:rPr lang="en-US" sz="1400" dirty="0"/>
                  <a:t> in PFRC.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𝜇</m:t>
                        </m:r>
                      </m:e>
                      <m:sub>
                        <m:r>
                          <a:rPr lang="en-US" sz="1400" b="0" i="1" smtClean="0">
                            <a:latin typeface="Cambria Math"/>
                          </a:rPr>
                          <m:t>𝑐</m:t>
                        </m:r>
                      </m:sub>
                    </m:sSub>
                  </m:oMath>
                </a14:m>
                <a:r>
                  <a:rPr lang="en-US" sz="1400" dirty="0"/>
                  <a:t> is separatrix between diffusive and quasiperiodic.</a:t>
                </a:r>
              </a:p>
            </p:txBody>
          </p:sp>
        </mc:Choice>
        <mc:Fallback xmlns="">
          <p:sp>
            <p:nvSpPr>
              <p:cNvPr id="14" name="TextBox 13"/>
              <p:cNvSpPr txBox="1">
                <a:spLocks noRot="1" noChangeAspect="1" noMove="1" noResize="1" noEditPoints="1" noAdjustHandles="1" noChangeArrowheads="1" noChangeShapeType="1" noTextEdit="1"/>
              </p:cNvSpPr>
              <p:nvPr/>
            </p:nvSpPr>
            <p:spPr>
              <a:xfrm>
                <a:off x="304800" y="5695528"/>
                <a:ext cx="4419600" cy="523220"/>
              </a:xfrm>
              <a:prstGeom prst="rect">
                <a:avLst/>
              </a:prstGeom>
              <a:blipFill rotWithShape="1">
                <a:blip r:embed="rId10"/>
                <a:stretch>
                  <a:fillRect t="-1163" b="-10465"/>
                </a:stretch>
              </a:blipFill>
            </p:spPr>
            <p:txBody>
              <a:bodyPr/>
              <a:lstStyle/>
              <a:p>
                <a:r>
                  <a:rPr lang="en-US">
                    <a:noFill/>
                  </a:rPr>
                  <a:t> </a:t>
                </a:r>
              </a:p>
            </p:txBody>
          </p:sp>
        </mc:Fallback>
      </mc:AlternateContent>
      <p:sp>
        <p:nvSpPr>
          <p:cNvPr id="20" name="TextBox 19"/>
          <p:cNvSpPr txBox="1"/>
          <p:nvPr/>
        </p:nvSpPr>
        <p:spPr>
          <a:xfrm>
            <a:off x="5775142" y="6000810"/>
            <a:ext cx="2987858" cy="307777"/>
          </a:xfrm>
          <a:prstGeom prst="rect">
            <a:avLst/>
          </a:prstGeom>
          <a:noFill/>
        </p:spPr>
        <p:txBody>
          <a:bodyPr wrap="square" rtlCol="0">
            <a:spAutoFit/>
          </a:bodyPr>
          <a:lstStyle/>
          <a:p>
            <a:pPr algn="ctr"/>
            <a:r>
              <a:rPr lang="en-US" sz="1400" dirty="0"/>
              <a:t>Boris algorithm confirmation</a:t>
            </a:r>
          </a:p>
        </p:txBody>
      </p:sp>
    </p:spTree>
    <p:extLst>
      <p:ext uri="{BB962C8B-B14F-4D97-AF65-F5344CB8AC3E}">
        <p14:creationId xmlns:p14="http://schemas.microsoft.com/office/powerpoint/2010/main" val="141850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6D04-2355-9141-9801-7FC6ADEEE5A2}"/>
              </a:ext>
            </a:extLst>
          </p:cNvPr>
          <p:cNvSpPr>
            <a:spLocks noGrp="1"/>
          </p:cNvSpPr>
          <p:nvPr>
            <p:ph type="title"/>
          </p:nvPr>
        </p:nvSpPr>
        <p:spPr/>
        <p:txBody>
          <a:bodyPr/>
          <a:lstStyle/>
          <a:p>
            <a:r>
              <a:rPr lang="en-US" dirty="0"/>
              <a:t>Non-adiabaticity provides trapping mechanism</a:t>
            </a:r>
          </a:p>
        </p:txBody>
      </p:sp>
      <p:sp>
        <p:nvSpPr>
          <p:cNvPr id="4" name="Slide Number Placeholder 3">
            <a:extLst>
              <a:ext uri="{FF2B5EF4-FFF2-40B4-BE49-F238E27FC236}">
                <a16:creationId xmlns:a16="http://schemas.microsoft.com/office/drawing/2014/main" id="{3CBCF23E-A020-4D46-B407-0197D8453F9C}"/>
              </a:ext>
            </a:extLst>
          </p:cNvPr>
          <p:cNvSpPr>
            <a:spLocks noGrp="1"/>
          </p:cNvSpPr>
          <p:nvPr>
            <p:ph type="sldNum" sz="quarter" idx="12"/>
          </p:nvPr>
        </p:nvSpPr>
        <p:spPr/>
        <p:txBody>
          <a:bodyPr/>
          <a:lstStyle/>
          <a:p>
            <a:fld id="{CFC6811F-139B-464A-A090-03CD4E9038AD}" type="slidenum">
              <a:rPr lang="en-US" smtClean="0"/>
              <a:pPr/>
              <a:t>9</a:t>
            </a:fld>
            <a:endParaRPr lang="en-US" dirty="0"/>
          </a:p>
        </p:txBody>
      </p:sp>
      <p:pic>
        <p:nvPicPr>
          <p:cNvPr id="6" name="Picture 5">
            <a:extLst>
              <a:ext uri="{FF2B5EF4-FFF2-40B4-BE49-F238E27FC236}">
                <a16:creationId xmlns:a16="http://schemas.microsoft.com/office/drawing/2014/main" id="{703691CD-53D7-F94E-A6E9-2E275D83D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914400"/>
            <a:ext cx="3738092" cy="2978150"/>
          </a:xfrm>
          <a:prstGeom prst="rect">
            <a:avLst/>
          </a:prstGeom>
        </p:spPr>
      </p:pic>
      <p:cxnSp>
        <p:nvCxnSpPr>
          <p:cNvPr id="7" name="Straight Arrow Connector 6">
            <a:extLst>
              <a:ext uri="{FF2B5EF4-FFF2-40B4-BE49-F238E27FC236}">
                <a16:creationId xmlns:a16="http://schemas.microsoft.com/office/drawing/2014/main" id="{BF351DF2-D7DE-744F-8477-9F0A3BBC52E1}"/>
              </a:ext>
            </a:extLst>
          </p:cNvPr>
          <p:cNvCxnSpPr>
            <a:cxnSpLocks/>
          </p:cNvCxnSpPr>
          <p:nvPr/>
        </p:nvCxnSpPr>
        <p:spPr>
          <a:xfrm flipV="1">
            <a:off x="5982073" y="2394670"/>
            <a:ext cx="808224" cy="880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0A1341-5038-C244-84AF-AC9B0E0C3C9D}"/>
              </a:ext>
            </a:extLst>
          </p:cNvPr>
          <p:cNvCxnSpPr>
            <a:cxnSpLocks/>
          </p:cNvCxnSpPr>
          <p:nvPr/>
        </p:nvCxnSpPr>
        <p:spPr>
          <a:xfrm flipH="1" flipV="1">
            <a:off x="6593446" y="2057400"/>
            <a:ext cx="196851" cy="33727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520EAD8-1CE8-AC44-A195-C8A6D3EF1EA6}"/>
                  </a:ext>
                </a:extLst>
              </p:cNvPr>
              <p:cNvSpPr/>
              <p:nvPr/>
            </p:nvSpPr>
            <p:spPr>
              <a:xfrm>
                <a:off x="6606361" y="1931430"/>
                <a:ext cx="508281" cy="369332"/>
              </a:xfrm>
              <a:prstGeom prst="rect">
                <a:avLst/>
              </a:prstGeom>
            </p:spPr>
            <p:txBody>
              <a:bodyPr wrap="none">
                <a:spAutoFit/>
              </a:bodyPr>
              <a:lstStyle/>
              <a:p>
                <a14:m>
                  <m:oMath xmlns:m="http://schemas.openxmlformats.org/officeDocument/2006/math">
                    <m:r>
                      <m:rPr>
                        <m:sty m:val="p"/>
                      </m:rPr>
                      <a:rPr lang="en-US">
                        <a:latin typeface="Cambria Math"/>
                      </a:rPr>
                      <m:t>Δ</m:t>
                    </m:r>
                    <m:r>
                      <a:rPr lang="en-US" i="1">
                        <a:latin typeface="Cambria Math"/>
                      </a:rPr>
                      <m:t>𝜇</m:t>
                    </m:r>
                  </m:oMath>
                </a14:m>
                <a:r>
                  <a:rPr lang="en-US" dirty="0"/>
                  <a:t> </a:t>
                </a:r>
              </a:p>
            </p:txBody>
          </p:sp>
        </mc:Choice>
        <mc:Fallback xmlns="">
          <p:sp>
            <p:nvSpPr>
              <p:cNvPr id="15" name="Rectangle 14">
                <a:extLst>
                  <a:ext uri="{FF2B5EF4-FFF2-40B4-BE49-F238E27FC236}">
                    <a16:creationId xmlns:a16="http://schemas.microsoft.com/office/drawing/2014/main" id="{B520EAD8-1CE8-AC44-A195-C8A6D3EF1EA6}"/>
                  </a:ext>
                </a:extLst>
              </p:cNvPr>
              <p:cNvSpPr>
                <a:spLocks noRot="1" noChangeAspect="1" noMove="1" noResize="1" noEditPoints="1" noAdjustHandles="1" noChangeArrowheads="1" noChangeShapeType="1" noTextEdit="1"/>
              </p:cNvSpPr>
              <p:nvPr/>
            </p:nvSpPr>
            <p:spPr>
              <a:xfrm>
                <a:off x="6606361" y="1931430"/>
                <a:ext cx="508281" cy="369332"/>
              </a:xfrm>
              <a:prstGeom prst="rect">
                <a:avLst/>
              </a:prstGeom>
              <a:blipFill>
                <a:blip r:embed="rId3"/>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8919963-1198-4049-9370-4C6B12F7B6BF}"/>
                  </a:ext>
                </a:extLst>
              </p:cNvPr>
              <p:cNvSpPr/>
              <p:nvPr/>
            </p:nvSpPr>
            <p:spPr>
              <a:xfrm>
                <a:off x="5982073" y="2394670"/>
                <a:ext cx="5287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Δ</m:t>
                      </m:r>
                      <m:r>
                        <a:rPr lang="en-US" i="1">
                          <a:latin typeface="Cambria Math"/>
                        </a:rPr>
                        <m:t>𝐸</m:t>
                      </m:r>
                    </m:oMath>
                  </m:oMathPara>
                </a14:m>
                <a:endParaRPr lang="en-US" dirty="0"/>
              </a:p>
            </p:txBody>
          </p:sp>
        </mc:Choice>
        <mc:Fallback xmlns="">
          <p:sp>
            <p:nvSpPr>
              <p:cNvPr id="16" name="Rectangle 15">
                <a:extLst>
                  <a:ext uri="{FF2B5EF4-FFF2-40B4-BE49-F238E27FC236}">
                    <a16:creationId xmlns:a16="http://schemas.microsoft.com/office/drawing/2014/main" id="{68919963-1198-4049-9370-4C6B12F7B6BF}"/>
                  </a:ext>
                </a:extLst>
              </p:cNvPr>
              <p:cNvSpPr>
                <a:spLocks noRot="1" noChangeAspect="1" noMove="1" noResize="1" noEditPoints="1" noAdjustHandles="1" noChangeArrowheads="1" noChangeShapeType="1" noTextEdit="1"/>
              </p:cNvSpPr>
              <p:nvPr/>
            </p:nvSpPr>
            <p:spPr>
              <a:xfrm>
                <a:off x="5982073" y="2394670"/>
                <a:ext cx="52873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E901DDC-8735-A541-A66C-B4046F2A25AF}"/>
                  </a:ext>
                </a:extLst>
              </p:cNvPr>
              <p:cNvSpPr>
                <a:spLocks noGrp="1"/>
              </p:cNvSpPr>
              <p:nvPr>
                <p:ph idx="1"/>
              </p:nvPr>
            </p:nvSpPr>
            <p:spPr>
              <a:xfrm>
                <a:off x="0" y="685800"/>
                <a:ext cx="4114800" cy="5440363"/>
              </a:xfrm>
            </p:spPr>
            <p:txBody>
              <a:bodyPr>
                <a:normAutofit/>
              </a:bodyPr>
              <a:lstStyle/>
              <a:p>
                <a:r>
                  <a:rPr lang="en-US" dirty="0"/>
                  <a:t>Trapping by </a:t>
                </a:r>
                <a14:m>
                  <m:oMath xmlns:m="http://schemas.openxmlformats.org/officeDocument/2006/math">
                    <m:r>
                      <m:rPr>
                        <m:sty m:val="p"/>
                      </m:rPr>
                      <a:rPr lang="en-US" b="0" i="0" smtClean="0">
                        <a:latin typeface="Cambria Math"/>
                      </a:rPr>
                      <m:t>Δ</m:t>
                    </m:r>
                    <m:r>
                      <a:rPr lang="en-US" b="0" i="1" smtClean="0">
                        <a:latin typeface="Cambria Math"/>
                      </a:rPr>
                      <m:t>𝜇</m:t>
                    </m:r>
                  </m:oMath>
                </a14:m>
                <a:r>
                  <a:rPr lang="en-US" dirty="0"/>
                  <a:t>:</a:t>
                </a:r>
              </a:p>
              <a:p>
                <a:pPr lvl="1"/>
                <a:r>
                  <a:rPr lang="en-US" dirty="0"/>
                  <a:t>Fermi acceleration causes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𝐸</m:t>
                    </m:r>
                  </m:oMath>
                </a14:m>
                <a:r>
                  <a:rPr lang="en-US" dirty="0"/>
                  <a:t> purely in the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dirty="0" smtClean="0">
                            <a:latin typeface="Cambria Math" panose="02040503050406030204" pitchFamily="18" charset="0"/>
                          </a:rPr>
                          <m:t>||</m:t>
                        </m:r>
                      </m:sub>
                    </m:sSub>
                  </m:oMath>
                </a14:m>
                <a:r>
                  <a:rPr lang="en-US" dirty="0"/>
                  <a:t> direction, toward de-trapping</a:t>
                </a:r>
              </a:p>
              <a:p>
                <a:pPr lvl="1"/>
                <a:r>
                  <a:rPr lang="en-US" dirty="0"/>
                  <a:t>Non-conservation of </a:t>
                </a:r>
                <a14:m>
                  <m:oMath xmlns:m="http://schemas.openxmlformats.org/officeDocument/2006/math">
                    <m:r>
                      <a:rPr lang="en-US" b="0" i="1" smtClean="0">
                        <a:latin typeface="Cambria Math" panose="02040503050406030204" pitchFamily="18" charset="0"/>
                      </a:rPr>
                      <m:t>𝜇</m:t>
                    </m:r>
                  </m:oMath>
                </a14:m>
                <a:r>
                  <a:rPr lang="en-US" dirty="0"/>
                  <a:t> causes diffusion in both directions (mostly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e>
                      <m:sub>
                        <m:r>
                          <a:rPr lang="en-US" b="0" i="1" dirty="0" smtClean="0">
                            <a:latin typeface="Cambria Math" panose="02040503050406030204" pitchFamily="18" charset="0"/>
                          </a:rPr>
                          <m:t>⊥</m:t>
                        </m:r>
                      </m:sub>
                    </m:sSub>
                  </m:oMath>
                </a14:m>
                <a:r>
                  <a:rPr lang="en-US" dirty="0"/>
                  <a:t>) </a:t>
                </a:r>
              </a:p>
              <a:p>
                <a:pPr lvl="1"/>
                <a:r>
                  <a:rPr lang="en-US" dirty="0"/>
                  <a:t>Joined diffusion allows arbitrarily large </a:t>
                </a:r>
                <a14:m>
                  <m:oMath xmlns:m="http://schemas.openxmlformats.org/officeDocument/2006/math">
                    <m:r>
                      <a:rPr lang="en-US" b="0" i="1" smtClean="0">
                        <a:latin typeface="Cambria Math" panose="02040503050406030204" pitchFamily="18" charset="0"/>
                      </a:rPr>
                      <m:t>𝐸</m:t>
                    </m:r>
                  </m:oMath>
                </a14:m>
                <a:r>
                  <a:rPr lang="en-US" dirty="0"/>
                  <a:t> while remaining trapped</a:t>
                </a:r>
              </a:p>
            </p:txBody>
          </p:sp>
        </mc:Choice>
        <mc:Fallback xmlns="">
          <p:sp>
            <p:nvSpPr>
              <p:cNvPr id="18" name="Content Placeholder 2">
                <a:extLst>
                  <a:ext uri="{FF2B5EF4-FFF2-40B4-BE49-F238E27FC236}">
                    <a16:creationId xmlns:a16="http://schemas.microsoft.com/office/drawing/2014/main" id="{6E901DDC-8735-A541-A66C-B4046F2A25AF}"/>
                  </a:ext>
                </a:extLst>
              </p:cNvPr>
              <p:cNvSpPr>
                <a:spLocks noGrp="1" noRot="1" noChangeAspect="1" noMove="1" noResize="1" noEditPoints="1" noAdjustHandles="1" noChangeArrowheads="1" noChangeShapeType="1" noTextEdit="1"/>
              </p:cNvSpPr>
              <p:nvPr>
                <p:ph idx="1"/>
              </p:nvPr>
            </p:nvSpPr>
            <p:spPr>
              <a:xfrm>
                <a:off x="0" y="685800"/>
                <a:ext cx="4114800" cy="5440363"/>
              </a:xfrm>
              <a:blipFill>
                <a:blip r:embed="rId5"/>
                <a:stretch>
                  <a:fillRect l="-1852" t="-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EF43224-229F-4F4C-9C18-2836EE68C0A0}"/>
                  </a:ext>
                </a:extLst>
              </p:cNvPr>
              <p:cNvSpPr txBox="1"/>
              <p:nvPr/>
            </p:nvSpPr>
            <p:spPr>
              <a:xfrm>
                <a:off x="4721817" y="3941806"/>
                <a:ext cx="4336397" cy="523220"/>
              </a:xfrm>
              <a:prstGeom prst="rect">
                <a:avLst/>
              </a:prstGeom>
              <a:solidFill>
                <a:schemeClr val="bg1"/>
              </a:solidFill>
              <a:ln>
                <a:solidFill>
                  <a:schemeClr val="accent6">
                    <a:lumMod val="50000"/>
                  </a:schemeClr>
                </a:solidFill>
              </a:ln>
            </p:spPr>
            <p:txBody>
              <a:bodyPr wrap="square" rtlCol="0">
                <a:spAutoFit/>
              </a:bodyPr>
              <a:lstStyle/>
              <a:p>
                <a:pPr algn="ctr"/>
                <a:r>
                  <a:rPr lang="en-US" sz="1400" dirty="0"/>
                  <a:t>Having diffusion in </a:t>
                </a:r>
                <a14:m>
                  <m:oMath xmlns:m="http://schemas.openxmlformats.org/officeDocument/2006/math">
                    <m:r>
                      <a:rPr lang="en-US" sz="1400" b="0" i="1" smtClean="0">
                        <a:latin typeface="Cambria Math" panose="02040503050406030204" pitchFamily="18" charset="0"/>
                      </a:rPr>
                      <m:t>𝜇</m:t>
                    </m:r>
                  </m:oMath>
                </a14:m>
                <a:r>
                  <a:rPr lang="en-US" sz="1400" dirty="0"/>
                  <a:t> allows Fermi acceleration not to de-trap particles</a:t>
                </a:r>
                <a:endParaRPr lang="en-US" dirty="0">
                  <a:solidFill>
                    <a:srgbClr val="C00000"/>
                  </a:solidFill>
                </a:endParaRPr>
              </a:p>
            </p:txBody>
          </p:sp>
        </mc:Choice>
        <mc:Fallback xmlns="">
          <p:sp>
            <p:nvSpPr>
              <p:cNvPr id="19" name="TextBox 18">
                <a:extLst>
                  <a:ext uri="{FF2B5EF4-FFF2-40B4-BE49-F238E27FC236}">
                    <a16:creationId xmlns:a16="http://schemas.microsoft.com/office/drawing/2014/main" id="{EEF43224-229F-4F4C-9C18-2836EE68C0A0}"/>
                  </a:ext>
                </a:extLst>
              </p:cNvPr>
              <p:cNvSpPr txBox="1">
                <a:spLocks noRot="1" noChangeAspect="1" noMove="1" noResize="1" noEditPoints="1" noAdjustHandles="1" noChangeArrowheads="1" noChangeShapeType="1" noTextEdit="1"/>
              </p:cNvSpPr>
              <p:nvPr/>
            </p:nvSpPr>
            <p:spPr>
              <a:xfrm>
                <a:off x="4721817" y="3941806"/>
                <a:ext cx="4336397" cy="523220"/>
              </a:xfrm>
              <a:prstGeom prst="rect">
                <a:avLst/>
              </a:prstGeom>
              <a:blipFill>
                <a:blip r:embed="rId6"/>
                <a:stretch>
                  <a:fillRect b="-6818"/>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507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7842</Words>
  <Application>Microsoft Macintosh PowerPoint</Application>
  <PresentationFormat>On-screen Show (4:3)</PresentationFormat>
  <Paragraphs>523</Paragraphs>
  <Slides>36</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Cambria Math</vt:lpstr>
      <vt:lpstr>Office Theme</vt:lpstr>
      <vt:lpstr>Electron confinement in a plasma-filled magnetic mirror with Fermi-Ulam-like B-field-parallel heating</vt:lpstr>
      <vt:lpstr>Fermi-Ulam Acceleration in a Magnetic Mirror</vt:lpstr>
      <vt:lpstr>Photograph</vt:lpstr>
      <vt:lpstr>Apparatus</vt:lpstr>
      <vt:lpstr>Fermi-Ulam Map</vt:lpstr>
      <vt:lpstr>Electrostatic fluctuation in a magnetic mirror</vt:lpstr>
      <vt:lpstr>Non-adiabaticity of magnetic moment in magnetic mirror</vt:lpstr>
      <vt:lpstr>Non-adiabaticity of magnetic moment in magnetic mirror</vt:lpstr>
      <vt:lpstr>Non-adiabaticity provides trapping mechanism</vt:lpstr>
      <vt:lpstr>Non-adiabaticity provides adequate decorrelation</vt:lpstr>
      <vt:lpstr>Typical Properties of the Hot Electrons</vt:lpstr>
      <vt:lpstr>Background on particle heating via electrostatic waves</vt:lpstr>
      <vt:lpstr>Detector Calibration Via Gas-target Bremsstrahlung</vt:lpstr>
      <vt:lpstr>Typical Properties of the Hot Electrons</vt:lpstr>
      <vt:lpstr>Stronger fluctuation -&gt; Hotter electrons</vt:lpstr>
      <vt:lpstr>Stronger fluctuation -&gt; Hotter electrons</vt:lpstr>
      <vt:lpstr>Stronger fluctuation -&gt; Hotter electrons</vt:lpstr>
      <vt:lpstr>Stronger fluctuation -&gt; Hotter electrons</vt:lpstr>
      <vt:lpstr>Stronger fluctuation -&gt; Hotter electrons</vt:lpstr>
      <vt:lpstr>Confinement increases with energy</vt:lpstr>
      <vt:lpstr>Confinement increases with energy</vt:lpstr>
      <vt:lpstr>Confinement increases with energy</vt:lpstr>
      <vt:lpstr>Conclusions</vt:lpstr>
      <vt:lpstr>Backup Slides &amp; References</vt:lpstr>
      <vt:lpstr>References (1/3)</vt:lpstr>
      <vt:lpstr>References (2/3)</vt:lpstr>
      <vt:lpstr>References (3/3)</vt:lpstr>
      <vt:lpstr>Non-adiabaticity of magnetic moment in magnetic mirror</vt:lpstr>
      <vt:lpstr>Non-adiabaticity of magnetic moment in magnetic mirror</vt:lpstr>
      <vt:lpstr>Non-adiabaticity of magnetic moment in magnetic mirror</vt:lpstr>
      <vt:lpstr>Radial Profile</vt:lpstr>
      <vt:lpstr>5. Confinement increases with energy</vt:lpstr>
      <vt:lpstr>Fermi acceleration in the PFRC-II creates 3+ keV e-</vt:lpstr>
      <vt:lpstr>Column incident on sapphire window</vt:lpstr>
      <vt:lpstr>SEs are created warm by self-bias and SEE </vt:lpstr>
      <vt:lpstr>Acceleration process couples to extant warm electrons</vt:lpstr>
    </vt:vector>
  </TitlesOfParts>
  <Company>PPPL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Swanson</dc:creator>
  <cp:lastModifiedBy>Charles Swanson</cp:lastModifiedBy>
  <cp:revision>311</cp:revision>
  <dcterms:created xsi:type="dcterms:W3CDTF">2018-08-28T14:26:15Z</dcterms:created>
  <dcterms:modified xsi:type="dcterms:W3CDTF">2019-09-16T13:02:31Z</dcterms:modified>
</cp:coreProperties>
</file>