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345" r:id="rId2"/>
    <p:sldId id="350" r:id="rId3"/>
    <p:sldId id="391" r:id="rId4"/>
    <p:sldId id="436" r:id="rId5"/>
    <p:sldId id="437" r:id="rId6"/>
    <p:sldId id="349" r:id="rId7"/>
    <p:sldId id="413" r:id="rId8"/>
    <p:sldId id="404" r:id="rId9"/>
    <p:sldId id="403" r:id="rId10"/>
    <p:sldId id="394" r:id="rId11"/>
    <p:sldId id="395" r:id="rId12"/>
    <p:sldId id="389" r:id="rId13"/>
    <p:sldId id="410" r:id="rId14"/>
    <p:sldId id="412" r:id="rId15"/>
    <p:sldId id="419" r:id="rId16"/>
    <p:sldId id="415" r:id="rId17"/>
    <p:sldId id="416" r:id="rId18"/>
    <p:sldId id="417" r:id="rId19"/>
    <p:sldId id="439" r:id="rId20"/>
    <p:sldId id="411" r:id="rId21"/>
    <p:sldId id="360" r:id="rId22"/>
    <p:sldId id="363" r:id="rId23"/>
    <p:sldId id="433" r:id="rId24"/>
    <p:sldId id="362" r:id="rId25"/>
    <p:sldId id="434" r:id="rId26"/>
    <p:sldId id="418" r:id="rId27"/>
    <p:sldId id="442" r:id="rId28"/>
    <p:sldId id="406" r:id="rId29"/>
    <p:sldId id="422" r:id="rId30"/>
    <p:sldId id="421" r:id="rId31"/>
    <p:sldId id="423" r:id="rId32"/>
    <p:sldId id="426" r:id="rId33"/>
    <p:sldId id="382" r:id="rId34"/>
    <p:sldId id="440" r:id="rId35"/>
    <p:sldId id="441" r:id="rId36"/>
    <p:sldId id="432" r:id="rId37"/>
    <p:sldId id="384" r:id="rId38"/>
    <p:sldId id="427" r:id="rId39"/>
    <p:sldId id="398" r:id="rId40"/>
    <p:sldId id="401" r:id="rId41"/>
    <p:sldId id="402" r:id="rId42"/>
    <p:sldId id="376" r:id="rId43"/>
    <p:sldId id="375" r:id="rId44"/>
    <p:sldId id="387" r:id="rId45"/>
    <p:sldId id="365" r:id="rId46"/>
    <p:sldId id="383" r:id="rId47"/>
    <p:sldId id="357" r:id="rId48"/>
    <p:sldId id="408" r:id="rId49"/>
    <p:sldId id="435" r:id="rId50"/>
    <p:sldId id="429" r:id="rId51"/>
    <p:sldId id="367" r:id="rId52"/>
    <p:sldId id="431" r:id="rId53"/>
    <p:sldId id="373" r:id="rId54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432FF"/>
    <a:srgbClr val="0033CC"/>
    <a:srgbClr val="009051"/>
    <a:srgbClr val="CC3300"/>
    <a:srgbClr val="0066CC"/>
    <a:srgbClr val="0066FF"/>
    <a:srgbClr val="FF6600"/>
    <a:srgbClr val="C0120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6"/>
    <p:restoredTop sz="94558"/>
  </p:normalViewPr>
  <p:slideViewPr>
    <p:cSldViewPr snapToGrid="0" snapToObjects="1">
      <p:cViewPr varScale="1">
        <p:scale>
          <a:sx n="161" d="100"/>
          <a:sy n="161" d="100"/>
        </p:scale>
        <p:origin x="1104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30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DD988-6458-9543-9727-06D0F1097300}" type="datetimeFigureOut">
              <a:rPr lang="de-DE" smtClean="0"/>
              <a:t>10.12.19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E603C-69B8-2F46-9CDF-00B6ECCF0DE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99054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D8388-E467-F944-8708-105822B2F50C}" type="datetimeFigureOut">
              <a:rPr lang="de-DE" smtClean="0"/>
              <a:t>10.12.19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8C591-F9B3-BC4E-9271-5135A62D366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6882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1314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2983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7129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335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3149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80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3807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7791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620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9560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6827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4674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29782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9169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11385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16803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5656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1947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87690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50286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19102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97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87452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8651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90916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88828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62391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56408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11794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75642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0383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19443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6620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90051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15967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71861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57552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54227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74308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1492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69303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2437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98090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063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0498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84205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61732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5190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6499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9241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9008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8C591-F9B3-BC4E-9271-5135A62D366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8652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BC08-163C-7C42-8E67-AAE0CA6A0DD2}" type="datetime1">
              <a:rPr lang="de-DE" smtClean="0"/>
              <a:t>10.12.19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Your name, short title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8008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F535-1DAE-8A49-A057-7B17B1CACEFF}" type="datetime1">
              <a:rPr lang="de-DE" smtClean="0"/>
              <a:t>10.12.19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Your name, short title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9819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57E2-4D18-1C4A-8ECA-4DB75FA43586}" type="datetime1">
              <a:rPr lang="de-DE" smtClean="0"/>
              <a:t>10.12.19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Your name, short title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3049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9CE53-BC80-D746-9D41-EC6D133A81D0}" type="datetime1">
              <a:rPr lang="de-DE" smtClean="0"/>
              <a:t>10.12.19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Your name, short title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015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8E76-C9AA-074E-8525-30C105439037}" type="datetime1">
              <a:rPr lang="de-DE" smtClean="0"/>
              <a:t>10.12.19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Your name, short title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465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CA046-B077-F64E-BBD1-3A6DAA0A7ED8}" type="datetime1">
              <a:rPr lang="de-DE" smtClean="0"/>
              <a:t>10.12.19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Your name, short title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0198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1DF98-2722-074B-BD94-E70CBBC53B08}" type="datetime1">
              <a:rPr lang="de-DE" smtClean="0"/>
              <a:t>10.12.19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Your name, short title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1848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A26D-FC38-5346-BB8F-0A4256866BB2}" type="datetime1">
              <a:rPr lang="de-DE" smtClean="0"/>
              <a:t>10.12.19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Your name, short title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21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F853-924A-8C4E-8A72-A423EDE3633B}" type="datetime1">
              <a:rPr lang="de-DE" smtClean="0"/>
              <a:t>10.12.19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Your name, short title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7970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0B75B-5523-A049-A380-6227DD74409D}" type="datetime1">
              <a:rPr lang="de-DE" smtClean="0"/>
              <a:t>10.12.19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Your name, short title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0052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73AD-8151-0F4E-8699-8B66BB53C3D5}" type="datetime1">
              <a:rPr lang="de-DE" smtClean="0"/>
              <a:t>10.12.19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Your name, short title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2336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4E8B9-334F-324A-9BD8-F3B1BEEF1AB8}" type="datetime1">
              <a:rPr lang="de-DE" smtClean="0"/>
              <a:t>10.12.19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Your name, short title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8D4C7-1E83-AB44-9F61-98E3DF314D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23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4.wmf"/><Relationship Id="rId4" Type="http://schemas.openxmlformats.org/officeDocument/2006/relationships/image" Target="../media/image16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4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30.emf"/><Relationship Id="rId7" Type="http://schemas.openxmlformats.org/officeDocument/2006/relationships/image" Target="../media/image4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31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31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2.png"/><Relationship Id="rId7" Type="http://schemas.openxmlformats.org/officeDocument/2006/relationships/image" Target="../media/image37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image" Target="../media/image43.gif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6.jp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image" Target="../media/image55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4.wmf"/><Relationship Id="rId5" Type="http://schemas.openxmlformats.org/officeDocument/2006/relationships/image" Target="../media/image58.png"/><Relationship Id="rId10" Type="http://schemas.openxmlformats.org/officeDocument/2006/relationships/image" Target="../media/image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0" y="-2226"/>
            <a:ext cx="860961" cy="5143500"/>
          </a:xfrm>
          <a:prstGeom prst="rect">
            <a:avLst/>
          </a:prstGeom>
          <a:solidFill>
            <a:srgbClr val="C012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130243" y="3938539"/>
            <a:ext cx="35362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Princeton Plasma Physics Laboratory FES seminar</a:t>
            </a:r>
          </a:p>
          <a:p>
            <a:r>
              <a:rPr lang="en-US" sz="1400" b="1" dirty="0">
                <a:latin typeface="Arial"/>
                <a:cs typeface="Arial"/>
              </a:rPr>
              <a:t>December 10, 2019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6AE1896-B8F6-E642-B254-B03AF41D0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053" y="4114757"/>
            <a:ext cx="2031835" cy="1034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EAFC51-6781-DB44-A316-5E446C71F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2" y="413898"/>
            <a:ext cx="643533" cy="92954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5803A843-1C1C-A148-ACE5-9234BBAAED3F}"/>
              </a:ext>
            </a:extLst>
          </p:cNvPr>
          <p:cNvSpPr/>
          <p:nvPr/>
        </p:nvSpPr>
        <p:spPr>
          <a:xfrm>
            <a:off x="708345" y="548035"/>
            <a:ext cx="8166356" cy="7006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11" descr="LOGO_ausEPSueberPDF">
            <a:extLst>
              <a:ext uri="{FF2B5EF4-FFF2-40B4-BE49-F238E27FC236}">
                <a16:creationId xmlns:a16="http://schemas.microsoft.com/office/drawing/2014/main" id="{A12F67C3-A220-FF4A-B18B-3571BA751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209" y="4407789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feld 13">
            <a:extLst>
              <a:ext uri="{FF2B5EF4-FFF2-40B4-BE49-F238E27FC236}">
                <a16:creationId xmlns:a16="http://schemas.microsoft.com/office/drawing/2014/main" id="{DD3A48AC-155E-5B42-9E8A-8140E0415FD2}"/>
              </a:ext>
            </a:extLst>
          </p:cNvPr>
          <p:cNvSpPr txBox="1"/>
          <p:nvPr/>
        </p:nvSpPr>
        <p:spPr>
          <a:xfrm>
            <a:off x="1082646" y="1399429"/>
            <a:ext cx="8047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Oliver Sch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mitz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Y. Feng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M. Jakubowski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R. Koenig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M. Krychowiak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>
                <a:latin typeface="Arial"/>
                <a:cs typeface="Arial"/>
              </a:rPr>
              <a:t>M. Otte</a:t>
            </a:r>
            <a:r>
              <a:rPr lang="de-DE" sz="1200" baseline="30000" dirty="0">
                <a:latin typeface="Arial"/>
                <a:cs typeface="Arial"/>
              </a:rPr>
              <a:t>2</a:t>
            </a:r>
            <a:r>
              <a:rPr lang="de-DE" sz="1200" dirty="0">
                <a:latin typeface="Arial"/>
                <a:cs typeface="Arial"/>
              </a:rPr>
              <a:t>,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F. Reimold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G. Anda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T. Barbui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C. Biedermann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S. Bozhenkov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S. Brezinsek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B. Buttenschoen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K.</a:t>
            </a:r>
            <a:r>
              <a:rPr lang="de-DE" sz="1200" dirty="0">
                <a:latin typeface="Arial"/>
                <a:cs typeface="Arial"/>
              </a:rPr>
              <a:t>J. Brunner</a:t>
            </a:r>
            <a:r>
              <a:rPr lang="de-DE" sz="1200" baseline="30000" dirty="0">
                <a:latin typeface="Arial"/>
                <a:cs typeface="Arial"/>
              </a:rPr>
              <a:t>2</a:t>
            </a:r>
            <a:r>
              <a:rPr lang="de-DE" sz="1200" dirty="0">
                <a:latin typeface="Arial"/>
                <a:cs typeface="Arial"/>
              </a:rPr>
              <a:t>,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P. Drewelow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F. Effenberg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D. A. Ennis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>
                <a:latin typeface="Arial"/>
                <a:cs typeface="Arial"/>
              </a:rPr>
              <a:t>T. Estrada</a:t>
            </a:r>
            <a:r>
              <a:rPr lang="de-DE" sz="1200" baseline="30000" dirty="0">
                <a:latin typeface="Arial"/>
                <a:cs typeface="Arial"/>
              </a:rPr>
              <a:t>4</a:t>
            </a:r>
            <a:r>
              <a:rPr lang="de-DE" sz="1200" dirty="0">
                <a:latin typeface="Arial"/>
                <a:cs typeface="Arial"/>
              </a:rPr>
              <a:t>,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E. Flom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H. Frerichs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O. Ford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G. Fuchert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Y. Gao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D. Gradic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>
                <a:latin typeface="Arial"/>
                <a:cs typeface="Arial"/>
              </a:rPr>
              <a:t>O. Grulke</a:t>
            </a:r>
            <a:r>
              <a:rPr lang="de-DE" sz="1200" baseline="30000" dirty="0">
                <a:latin typeface="Arial"/>
                <a:cs typeface="Arial"/>
              </a:rPr>
              <a:t>2</a:t>
            </a:r>
            <a:r>
              <a:rPr lang="de-DE" sz="1200" dirty="0">
                <a:latin typeface="Arial"/>
                <a:cs typeface="Arial"/>
              </a:rPr>
              <a:t>, </a:t>
            </a:r>
          </a:p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K. C. Hammond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U. Hergenhahn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U. Höfel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J. Knauer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P. Kornejew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G. Kocsis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T. Kremeyer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S. Kwak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H. Niemann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E. Pasch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A. Pavone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V. Perseo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>
                <a:latin typeface="Arial"/>
                <a:cs typeface="Arial"/>
              </a:rPr>
              <a:t>L. Rudischhauser</a:t>
            </a:r>
            <a:r>
              <a:rPr lang="de-DE" sz="1200" baseline="30000" dirty="0">
                <a:latin typeface="Arial"/>
                <a:cs typeface="Arial"/>
              </a:rPr>
              <a:t>2</a:t>
            </a:r>
            <a:r>
              <a:rPr lang="de-DE" sz="1200" dirty="0">
                <a:latin typeface="Arial"/>
                <a:cs typeface="Arial"/>
              </a:rPr>
              <a:t>,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G. Schlisio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T. Sunn Pedersen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J. Svensson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T. Szepesi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U. Wenzel</a:t>
            </a:r>
            <a:r>
              <a:rPr lang="de-D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V. Winters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G.A. Wurden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D. Zhang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S. Zoletnik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1200" baseline="300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and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the</a:t>
            </a:r>
            <a:r>
              <a:rPr lang="de-DE" sz="1200" dirty="0">
                <a:latin typeface="Arial"/>
                <a:cs typeface="Arial"/>
              </a:rPr>
              <a:t> W7-X </a:t>
            </a:r>
            <a:r>
              <a:rPr lang="de-DE" sz="1200" dirty="0" err="1">
                <a:latin typeface="Arial"/>
                <a:cs typeface="Arial"/>
              </a:rPr>
              <a:t>experiment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team</a:t>
            </a:r>
            <a:r>
              <a:rPr lang="en-US" sz="1200" b="1" dirty="0">
                <a:latin typeface="Arial"/>
                <a:cs typeface="Arial"/>
              </a:rPr>
              <a:t> </a:t>
            </a:r>
          </a:p>
        </p:txBody>
      </p:sp>
      <p:sp>
        <p:nvSpPr>
          <p:cNvPr id="21" name="Textfeld 14">
            <a:extLst>
              <a:ext uri="{FF2B5EF4-FFF2-40B4-BE49-F238E27FC236}">
                <a16:creationId xmlns:a16="http://schemas.microsoft.com/office/drawing/2014/main" id="{93C1A5DA-CE56-3D41-8266-3C5D5D49060C}"/>
              </a:ext>
            </a:extLst>
          </p:cNvPr>
          <p:cNvSpPr txBox="1"/>
          <p:nvPr/>
        </p:nvSpPr>
        <p:spPr>
          <a:xfrm>
            <a:off x="1103015" y="2676821"/>
            <a:ext cx="4132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Univ. of Wisconsin - Madison, Dept. of Engineering Physics, WI, USA 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Max Planck Institute for Plasma Physics, Greifswald, Germany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Wigner, 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RCP RMI, Budapest, Hungary</a:t>
            </a:r>
          </a:p>
          <a:p>
            <a:r>
              <a:rPr lang="en-GB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Inst. of Energy- and Climate Research, FZ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Jülich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Jülich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Germany </a:t>
            </a:r>
          </a:p>
          <a:p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Auburn University, Auburn, USA </a:t>
            </a:r>
          </a:p>
          <a:p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Los Alamos National Laboratory, Los Alamos, USA</a:t>
            </a:r>
          </a:p>
        </p:txBody>
      </p:sp>
      <p:sp>
        <p:nvSpPr>
          <p:cNvPr id="25" name="Textfeld 9">
            <a:extLst>
              <a:ext uri="{FF2B5EF4-FFF2-40B4-BE49-F238E27FC236}">
                <a16:creationId xmlns:a16="http://schemas.microsoft.com/office/drawing/2014/main" id="{2CBC561E-D166-734F-BE42-E3A0F9A28882}"/>
              </a:ext>
            </a:extLst>
          </p:cNvPr>
          <p:cNvSpPr txBox="1"/>
          <p:nvPr/>
        </p:nvSpPr>
        <p:spPr>
          <a:xfrm>
            <a:off x="922953" y="539915"/>
            <a:ext cx="788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First time realization of a detached, stable, efficient particle and heat exhaust regime in the island divertor of Wendelstein 7-X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092E1B4-2C8C-DD4A-ADA0-7CAD4F191053}"/>
              </a:ext>
            </a:extLst>
          </p:cNvPr>
          <p:cNvSpPr txBox="1"/>
          <p:nvPr/>
        </p:nvSpPr>
        <p:spPr>
          <a:xfrm>
            <a:off x="4966525" y="3146071"/>
            <a:ext cx="4057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Acknowledgement: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This work was funded in part by the U.S. Department of Energy under grant DE-SC00014210 and DE-SC00013911 and has been carried out within the framework of the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EUROfusion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Consortium with funding from the Euratom research and training program 2014-2018 and 2019-2020 under grant agreement No 633053. The views and opinions expressed herein do not necessarily reflect those of the European Commission.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950F496-A259-2741-AA22-7B1C4439CD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79" y="4406214"/>
            <a:ext cx="575044" cy="511200"/>
          </a:xfrm>
          <a:prstGeom prst="rect">
            <a:avLst/>
          </a:prstGeom>
        </p:spPr>
      </p:pic>
      <p:pic>
        <p:nvPicPr>
          <p:cNvPr id="18" name="Grafik 21" descr="eurofusion_logo.png">
            <a:extLst>
              <a:ext uri="{FF2B5EF4-FFF2-40B4-BE49-F238E27FC236}">
                <a16:creationId xmlns:a16="http://schemas.microsoft.com/office/drawing/2014/main" id="{122090CF-DE00-5841-B822-E01004FBF7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27796" y="4407789"/>
            <a:ext cx="1968091" cy="50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19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210137" y="924032"/>
            <a:ext cx="8586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b="1" dirty="0">
                <a:latin typeface="Arial"/>
                <a:cs typeface="Arial"/>
              </a:rPr>
              <a:t>A low order resonance placed in the plasma edge defines the divertor structure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7DDF6D-4647-1949-BA88-911C3F071348}"/>
              </a:ext>
            </a:extLst>
          </p:cNvPr>
          <p:cNvSpPr/>
          <p:nvPr/>
        </p:nvSpPr>
        <p:spPr>
          <a:xfrm>
            <a:off x="5005720" y="1717964"/>
            <a:ext cx="369844" cy="4710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5F90C8-ED9F-A247-BC7B-FDF3A2A0EF42}"/>
              </a:ext>
            </a:extLst>
          </p:cNvPr>
          <p:cNvSpPr/>
          <p:nvPr/>
        </p:nvSpPr>
        <p:spPr>
          <a:xfrm>
            <a:off x="8106247" y="1835133"/>
            <a:ext cx="760661" cy="4710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63711B1-791D-B74A-8E9A-E87E0BAAFCFE}"/>
              </a:ext>
            </a:extLst>
          </p:cNvPr>
          <p:cNvSpPr txBox="1"/>
          <p:nvPr/>
        </p:nvSpPr>
        <p:spPr>
          <a:xfrm>
            <a:off x="86409" y="15292"/>
            <a:ext cx="7008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The island divertor at Wendelstein 7-X is a promising helical resonant divertor</a:t>
            </a:r>
            <a:r>
              <a:rPr lang="en-US" sz="2000" b="1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 concept for stellarators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30D7D4-60D0-794D-AFDE-A249CC2C8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467" y="1602571"/>
            <a:ext cx="4413441" cy="2245500"/>
          </a:xfrm>
          <a:prstGeom prst="rect">
            <a:avLst/>
          </a:prstGeom>
        </p:spPr>
      </p:pic>
      <p:sp>
        <p:nvSpPr>
          <p:cNvPr id="15" name="Text Box 6">
            <a:extLst>
              <a:ext uri="{FF2B5EF4-FFF2-40B4-BE49-F238E27FC236}">
                <a16:creationId xmlns:a16="http://schemas.microsoft.com/office/drawing/2014/main" id="{12E9BA13-DEFE-8849-BF3D-685277DCD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102" y="4845216"/>
            <a:ext cx="524264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F. Karger und K. Lackner, Phys.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Lett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. A, </a:t>
            </a:r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(1977) 385 ], [R.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Koenig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et al., PPCF </a:t>
            </a:r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(2002) 2365 ]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48E162-2225-A841-840B-6A047C44C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221" y="1835133"/>
            <a:ext cx="3427158" cy="2276587"/>
          </a:xfrm>
          <a:prstGeom prst="rect">
            <a:avLst/>
          </a:prstGeom>
        </p:spPr>
      </p:pic>
      <p:pic>
        <p:nvPicPr>
          <p:cNvPr id="16" name="Picture 11" descr="LOGO_ausEPSueberPDF">
            <a:extLst>
              <a:ext uri="{FF2B5EF4-FFF2-40B4-BE49-F238E27FC236}">
                <a16:creationId xmlns:a16="http://schemas.microsoft.com/office/drawing/2014/main" id="{AC5DAFBC-F49A-6544-8950-3A29B488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5BE3F3D-900B-7946-BB23-A4DEDAD30D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44" name="Text Box 3">
            <a:extLst>
              <a:ext uri="{FF2B5EF4-FFF2-40B4-BE49-F238E27FC236}">
                <a16:creationId xmlns:a16="http://schemas.microsoft.com/office/drawing/2014/main" id="{B7719E74-FD1F-D040-98F6-7843BFEA7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570" y="4190531"/>
            <a:ext cx="55036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Standard divertor configuration (SDC): pairs of modules 180 degree apart toroidally are connected by magnetic flux tubes</a:t>
            </a:r>
          </a:p>
        </p:txBody>
      </p:sp>
      <p:sp>
        <p:nvSpPr>
          <p:cNvPr id="20" name="Textfeld 7">
            <a:extLst>
              <a:ext uri="{FF2B5EF4-FFF2-40B4-BE49-F238E27FC236}">
                <a16:creationId xmlns:a16="http://schemas.microsoft.com/office/drawing/2014/main" id="{6B315280-685B-8B42-910D-03C29E1E12B4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6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103A3E77-4543-D041-B1BC-B0E57F2A4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403" y="3692052"/>
            <a:ext cx="207677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Y. Gao et al.,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Fusion (2019)]</a:t>
            </a:r>
          </a:p>
        </p:txBody>
      </p:sp>
    </p:spTree>
    <p:extLst>
      <p:ext uri="{BB962C8B-B14F-4D97-AF65-F5344CB8AC3E}">
        <p14:creationId xmlns:p14="http://schemas.microsoft.com/office/powerpoint/2010/main" val="2105963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210137" y="924032"/>
            <a:ext cx="8586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b="1" dirty="0">
                <a:latin typeface="Arial"/>
                <a:cs typeface="Arial"/>
              </a:rPr>
              <a:t>A low order resonance placed in the plasma edge defines the divertor structure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45" name="Text Box 3">
            <a:extLst>
              <a:ext uri="{FF2B5EF4-FFF2-40B4-BE49-F238E27FC236}">
                <a16:creationId xmlns:a16="http://schemas.microsoft.com/office/drawing/2014/main" id="{8BD5D599-8755-724C-B135-B1AD172F0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436" y="4339867"/>
            <a:ext cx="69297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This divertor concept was tested at W7-AS and now needs to be qualified as a viable stellarator system component for steady state plasma operation.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7DDF6D-4647-1949-BA88-911C3F071348}"/>
              </a:ext>
            </a:extLst>
          </p:cNvPr>
          <p:cNvSpPr/>
          <p:nvPr/>
        </p:nvSpPr>
        <p:spPr>
          <a:xfrm>
            <a:off x="5005720" y="1717964"/>
            <a:ext cx="369844" cy="4710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5F90C8-ED9F-A247-BC7B-FDF3A2A0EF42}"/>
              </a:ext>
            </a:extLst>
          </p:cNvPr>
          <p:cNvSpPr/>
          <p:nvPr/>
        </p:nvSpPr>
        <p:spPr>
          <a:xfrm>
            <a:off x="8106247" y="1835133"/>
            <a:ext cx="760661" cy="4710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AA9ADCF-0828-C344-B494-8296951E7691}"/>
              </a:ext>
            </a:extLst>
          </p:cNvPr>
          <p:cNvSpPr txBox="1"/>
          <p:nvPr/>
        </p:nvSpPr>
        <p:spPr>
          <a:xfrm>
            <a:off x="86409" y="15292"/>
            <a:ext cx="7008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The island divertor at Wendelstein 7-X is a promising helical resonant divertor</a:t>
            </a:r>
            <a:r>
              <a:rPr lang="en-US" sz="2000" b="1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 concept for stellarators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4694F4-11CE-3E42-A837-8316F8E72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467" y="1602571"/>
            <a:ext cx="4413441" cy="22455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17FE0D8-ED8D-BD4F-8A43-44ACF78D7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221" y="1835133"/>
            <a:ext cx="3427158" cy="2276587"/>
          </a:xfrm>
          <a:prstGeom prst="rect">
            <a:avLst/>
          </a:prstGeom>
        </p:spPr>
      </p:pic>
      <p:pic>
        <p:nvPicPr>
          <p:cNvPr id="14" name="Picture 11" descr="LOGO_ausEPSueberPDF">
            <a:extLst>
              <a:ext uri="{FF2B5EF4-FFF2-40B4-BE49-F238E27FC236}">
                <a16:creationId xmlns:a16="http://schemas.microsoft.com/office/drawing/2014/main" id="{6B54D9F0-AFC4-7C46-BAF5-AF73B4C3E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F0AFB18-29C4-044A-BE81-A33C529850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17" name="Textfeld 7">
            <a:extLst>
              <a:ext uri="{FF2B5EF4-FFF2-40B4-BE49-F238E27FC236}">
                <a16:creationId xmlns:a16="http://schemas.microsoft.com/office/drawing/2014/main" id="{D7685538-D5B1-2C4A-9ADF-FF9B12BE15FE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6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79AF7253-161E-9441-8DFC-9D0F01A00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403" y="3692052"/>
            <a:ext cx="207677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Y. Gao et al.,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Fusion (2019)]</a:t>
            </a:r>
          </a:p>
        </p:txBody>
      </p:sp>
    </p:spTree>
    <p:extLst>
      <p:ext uri="{BB962C8B-B14F-4D97-AF65-F5344CB8AC3E}">
        <p14:creationId xmlns:p14="http://schemas.microsoft.com/office/powerpoint/2010/main" val="1485565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6409" y="160948"/>
            <a:ext cx="8228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Outline of this talk in form of an executive summary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CC8F90CB-B2E6-1240-A9F2-71AA2D47B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97" y="1157377"/>
            <a:ext cx="81801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stable, thermally fully detached island divertor regime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small divertor particle fluxes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but still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sufficient divertor neutral pressures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was shown for the first time. 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CC8F90CB-B2E6-1240-A9F2-71AA2D47B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98" y="3811575"/>
            <a:ext cx="74218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This island divertor regime is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compatible with steady state particle exhaust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the upcoming high-performance campaign of W7-X.</a:t>
            </a:r>
          </a:p>
        </p:txBody>
      </p:sp>
      <p:sp>
        <p:nvSpPr>
          <p:cNvPr id="2" name="Rechteck 1"/>
          <p:cNvSpPr/>
          <p:nvPr/>
        </p:nvSpPr>
        <p:spPr>
          <a:xfrm>
            <a:off x="351414" y="1262358"/>
            <a:ext cx="159695" cy="187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>
            <a:off x="344118" y="2146721"/>
            <a:ext cx="159695" cy="187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eck 16"/>
          <p:cNvSpPr/>
          <p:nvPr/>
        </p:nvSpPr>
        <p:spPr>
          <a:xfrm>
            <a:off x="351413" y="3916556"/>
            <a:ext cx="159695" cy="187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2B45E95B-8F93-164D-904B-7FB103CBC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96" y="2953997"/>
            <a:ext cx="82402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geometry of the magnetic islands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forming the divertor allow to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fine tune the divertor neutral distribution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maximized neutral pressure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the detached state.  </a:t>
            </a: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7CF5DA11-21B6-AF41-A5BB-F3F62AE90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96" y="2077718"/>
            <a:ext cx="818018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This detached island divertor regime is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reached with minimal feedback control in a reliable fashion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the divertor operational point is defined through sufficient radiative losses at a given input power.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1" descr="LOGO_ausEPSueberPDF">
            <a:extLst>
              <a:ext uri="{FF2B5EF4-FFF2-40B4-BE49-F238E27FC236}">
                <a16:creationId xmlns:a16="http://schemas.microsoft.com/office/drawing/2014/main" id="{C6140BB7-6C1C-8840-A3AD-B2E5A8D0E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F81264E-E869-F44F-8DA9-29B3363CD6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22" name="Textfeld 7">
            <a:extLst>
              <a:ext uri="{FF2B5EF4-FFF2-40B4-BE49-F238E27FC236}">
                <a16:creationId xmlns:a16="http://schemas.microsoft.com/office/drawing/2014/main" id="{CA8FB5ED-3614-824D-8CB9-011F00C778EA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7</a:t>
            </a:r>
          </a:p>
        </p:txBody>
      </p:sp>
    </p:spTree>
    <p:extLst>
      <p:ext uri="{BB962C8B-B14F-4D97-AF65-F5344CB8AC3E}">
        <p14:creationId xmlns:p14="http://schemas.microsoft.com/office/powerpoint/2010/main" val="2430551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6409" y="160948"/>
            <a:ext cx="8228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Outline of this talk in form of an executive summary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CC8F90CB-B2E6-1240-A9F2-71AA2D47B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97" y="1157377"/>
            <a:ext cx="81801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stable, thermally fully detached island divertor regime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small divertor particle fluxes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but still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sufficient divertor neutral pressures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was shown for the first time. </a:t>
            </a:r>
          </a:p>
        </p:txBody>
      </p:sp>
      <p:sp>
        <p:nvSpPr>
          <p:cNvPr id="2" name="Rechteck 1"/>
          <p:cNvSpPr/>
          <p:nvPr/>
        </p:nvSpPr>
        <p:spPr>
          <a:xfrm>
            <a:off x="351414" y="1262358"/>
            <a:ext cx="159695" cy="187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>
            <a:off x="344118" y="2162487"/>
            <a:ext cx="159695" cy="187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351413" y="3916556"/>
            <a:ext cx="159695" cy="187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76E8A61D-F550-4147-978B-609F3FFD8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96" y="2953997"/>
            <a:ext cx="82402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 of the magnetic islands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forming the divertor allow to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fine tune the divertor neutral distribution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maximized neutral pressure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detached state.  </a:t>
            </a: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DBB37D4D-0276-7D45-8445-085501370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96" y="2077718"/>
            <a:ext cx="818018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detached island divertor regime is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reached with minimal feedback control in a reliable fashion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divertor operational point is defined through sufficient radiative losses at a given input power.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1" descr="LOGO_ausEPSueberPDF">
            <a:extLst>
              <a:ext uri="{FF2B5EF4-FFF2-40B4-BE49-F238E27FC236}">
                <a16:creationId xmlns:a16="http://schemas.microsoft.com/office/drawing/2014/main" id="{9138C98B-29E2-1B4C-BFAF-F294E77D1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A7694F1-ED06-FB4B-AD9F-BBA8FDB2CD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22" name="Textfeld 7">
            <a:extLst>
              <a:ext uri="{FF2B5EF4-FFF2-40B4-BE49-F238E27FC236}">
                <a16:creationId xmlns:a16="http://schemas.microsoft.com/office/drawing/2014/main" id="{FC1785B2-8C6A-2340-911B-64E69F768D4E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8</a:t>
            </a: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CA8C9D0E-4A4C-8B44-9FC3-C5861B383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98" y="3811575"/>
            <a:ext cx="74218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island divertor regime is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compatible with steady state particle exhaust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upcoming high-performance campaign of W7-X.</a:t>
            </a:r>
          </a:p>
        </p:txBody>
      </p:sp>
    </p:spTree>
    <p:extLst>
      <p:ext uri="{BB962C8B-B14F-4D97-AF65-F5344CB8AC3E}">
        <p14:creationId xmlns:p14="http://schemas.microsoft.com/office/powerpoint/2010/main" val="687674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fik 1">
            <a:extLst>
              <a:ext uri="{FF2B5EF4-FFF2-40B4-BE49-F238E27FC236}">
                <a16:creationId xmlns:a16="http://schemas.microsoft.com/office/drawing/2014/main" id="{5EF3657B-0376-C54F-A2AB-3802904F4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8" y="2282779"/>
            <a:ext cx="3645594" cy="273419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29A03FA-56FD-3D41-A43E-F84C92E6C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211" y="3026119"/>
            <a:ext cx="3683971" cy="205854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9C964AB-6396-8441-B781-C1F7854EA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4497" y="1925208"/>
            <a:ext cx="3712093" cy="2051039"/>
          </a:xfrm>
          <a:prstGeom prst="rect">
            <a:avLst/>
          </a:prstGeom>
        </p:spPr>
      </p:pic>
      <p:sp>
        <p:nvSpPr>
          <p:cNvPr id="44" name="Text Box 3">
            <a:extLst>
              <a:ext uri="{FF2B5EF4-FFF2-40B4-BE49-F238E27FC236}">
                <a16:creationId xmlns:a16="http://schemas.microsoft.com/office/drawing/2014/main" id="{C09527AB-4A8C-0C44-9B10-5432C3E22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231" y="3609611"/>
            <a:ext cx="12913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000" b="1" i="1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1000" b="1" i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1.5MW m</a:t>
            </a:r>
            <a:r>
              <a:rPr lang="en-US" sz="1000" b="1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6FE0EB9-0E60-1148-9E5E-866852E22320}"/>
              </a:ext>
            </a:extLst>
          </p:cNvPr>
          <p:cNvGrpSpPr/>
          <p:nvPr/>
        </p:nvGrpSpPr>
        <p:grpSpPr>
          <a:xfrm>
            <a:off x="1424501" y="749213"/>
            <a:ext cx="3836598" cy="2058547"/>
            <a:chOff x="3032717" y="914944"/>
            <a:chExt cx="3836598" cy="20585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030F71-7AAC-8D49-8E30-F0DFD8801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2717" y="914944"/>
              <a:ext cx="3836598" cy="2058547"/>
            </a:xfrm>
            <a:prstGeom prst="rect">
              <a:avLst/>
            </a:prstGeom>
          </p:spPr>
        </p:pic>
        <p:sp>
          <p:nvSpPr>
            <p:cNvPr id="28" name="Text Box 3">
              <a:extLst>
                <a:ext uri="{FF2B5EF4-FFF2-40B4-BE49-F238E27FC236}">
                  <a16:creationId xmlns:a16="http://schemas.microsoft.com/office/drawing/2014/main" id="{ECD2053C-05D5-0742-AD8D-9A96CC6585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7632" y="1437182"/>
              <a:ext cx="207862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sz="1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t=5s, </a:t>
              </a:r>
              <a:r>
                <a:rPr lang="en-US" sz="1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sz="1000" b="1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e,l.i</a:t>
              </a:r>
              <a:r>
                <a:rPr lang="en-US" sz="1000" b="1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1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=9.5 10</a:t>
              </a:r>
              <a:r>
                <a:rPr lang="en-US" sz="1000" b="1" i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r>
                <a:rPr lang="en-US" sz="1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m</a:t>
              </a:r>
              <a:r>
                <a:rPr lang="en-US" sz="1000" b="1" i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  <a:r>
                <a:rPr lang="en-US" sz="1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sz="1000" b="1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rad</a:t>
              </a:r>
              <a:r>
                <a:rPr lang="en-US" sz="1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=0.35</a:t>
              </a:r>
              <a:endParaRPr lang="en-US" sz="1000" b="1" i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 Box 3">
              <a:extLst>
                <a:ext uri="{FF2B5EF4-FFF2-40B4-BE49-F238E27FC236}">
                  <a16:creationId xmlns:a16="http://schemas.microsoft.com/office/drawing/2014/main" id="{2965352A-D35A-B94A-BD97-3FD1C239DC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9815" y="2582062"/>
              <a:ext cx="129134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sz="1000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  <a:r>
                <a:rPr lang="en-US" sz="1000" b="1" i="1" baseline="-25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max</a:t>
              </a:r>
              <a:r>
                <a:rPr lang="en-US" sz="1000" b="1" i="1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3MW m</a:t>
              </a:r>
              <a:r>
                <a:rPr lang="en-US" sz="1000" b="1" i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70643" y="49160"/>
            <a:ext cx="86201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Arial"/>
                <a:cs typeface="Arial"/>
              </a:rPr>
              <a:t>Full and homogeneous thermal detachment was obtained during a gradual density increase by just 20% - a reliable access scenario due to </a:t>
            </a:r>
            <a:r>
              <a:rPr lang="en-US" sz="1700" b="1" dirty="0" err="1">
                <a:solidFill>
                  <a:schemeClr val="bg1"/>
                </a:solidFill>
                <a:latin typeface="Arial"/>
                <a:cs typeface="Arial"/>
              </a:rPr>
              <a:t>f</a:t>
            </a:r>
            <a:r>
              <a:rPr lang="en-US" sz="1700" b="1" baseline="-25000" dirty="0" err="1">
                <a:solidFill>
                  <a:schemeClr val="bg1"/>
                </a:solidFill>
                <a:latin typeface="Arial"/>
                <a:cs typeface="Arial"/>
              </a:rPr>
              <a:t>rad</a:t>
            </a:r>
            <a:r>
              <a:rPr lang="en-US" sz="1700" b="1" dirty="0">
                <a:solidFill>
                  <a:schemeClr val="bg1"/>
                </a:solidFill>
                <a:latin typeface="Arial"/>
                <a:cs typeface="Arial"/>
              </a:rPr>
              <a:t> dependence</a:t>
            </a: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997" y="4233740"/>
            <a:ext cx="92682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20180814.024</a:t>
            </a:r>
            <a:endParaRPr lang="en-US" sz="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CAC4291-7E32-0B41-AE81-45A41400C427}"/>
              </a:ext>
            </a:extLst>
          </p:cNvPr>
          <p:cNvCxnSpPr>
            <a:cxnSpLocks/>
          </p:cNvCxnSpPr>
          <p:nvPr/>
        </p:nvCxnSpPr>
        <p:spPr>
          <a:xfrm flipH="1">
            <a:off x="628650" y="1925208"/>
            <a:ext cx="947057" cy="110091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ADFA89-1362-5F4B-8A74-1D961DABDF1B}"/>
              </a:ext>
            </a:extLst>
          </p:cNvPr>
          <p:cNvGrpSpPr/>
          <p:nvPr/>
        </p:nvGrpSpPr>
        <p:grpSpPr>
          <a:xfrm>
            <a:off x="5552759" y="945556"/>
            <a:ext cx="3679434" cy="486676"/>
            <a:chOff x="2664269" y="834424"/>
            <a:chExt cx="3679434" cy="4866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077EA8-A9CC-DD41-8C3E-CFB038FC6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4260912" y="-314154"/>
              <a:ext cx="194488" cy="3024624"/>
            </a:xfrm>
            <a:prstGeom prst="rect">
              <a:avLst/>
            </a:prstGeom>
          </p:spPr>
        </p:pic>
        <p:sp>
          <p:nvSpPr>
            <p:cNvPr id="22" name="Text Box 3">
              <a:extLst>
                <a:ext uri="{FF2B5EF4-FFF2-40B4-BE49-F238E27FC236}">
                  <a16:creationId xmlns:a16="http://schemas.microsoft.com/office/drawing/2014/main" id="{16E28722-F90C-6F42-BDDA-FC3A5D0B64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3470" y="834424"/>
              <a:ext cx="282462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Target heat flux density q [MW m</a:t>
              </a:r>
              <a:r>
                <a:rPr lang="en-US" sz="1200" b="1" i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  <a:r>
                <a:rPr lang="en-US" sz="1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en-US" sz="1200" b="1" i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 Box 3">
              <a:extLst>
                <a:ext uri="{FF2B5EF4-FFF2-40B4-BE49-F238E27FC236}">
                  <a16:creationId xmlns:a16="http://schemas.microsoft.com/office/drawing/2014/main" id="{CB2E2DEB-038C-614E-A224-D30D9CBF72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0826" y="1067747"/>
              <a:ext cx="51287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  <a:r>
                <a:rPr lang="en-US" sz="1000" b="1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max</a:t>
              </a:r>
              <a:endParaRPr lang="en-US" sz="1000" b="1" i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 Box 3">
              <a:extLst>
                <a:ext uri="{FF2B5EF4-FFF2-40B4-BE49-F238E27FC236}">
                  <a16:creationId xmlns:a16="http://schemas.microsoft.com/office/drawing/2014/main" id="{EC678087-2044-514C-AC13-7122F2646F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4269" y="1074879"/>
              <a:ext cx="51287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1000" b="1" i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8E8D673-2541-FB48-AF7E-F6589183904A}"/>
              </a:ext>
            </a:extLst>
          </p:cNvPr>
          <p:cNvCxnSpPr>
            <a:cxnSpLocks/>
          </p:cNvCxnSpPr>
          <p:nvPr/>
        </p:nvCxnSpPr>
        <p:spPr>
          <a:xfrm flipH="1">
            <a:off x="2196193" y="3437216"/>
            <a:ext cx="1306554" cy="17239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 Box 3">
            <a:extLst>
              <a:ext uri="{FF2B5EF4-FFF2-40B4-BE49-F238E27FC236}">
                <a16:creationId xmlns:a16="http://schemas.microsoft.com/office/drawing/2014/main" id="{B9BCD840-7C17-2349-8699-E551B7BAD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8964" y="2505480"/>
            <a:ext cx="20786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t=6s, </a:t>
            </a:r>
            <a:r>
              <a:rPr lang="en-US" sz="1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000" b="1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e,l.i</a:t>
            </a:r>
            <a:r>
              <a:rPr lang="en-US" sz="10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=10.2 10</a:t>
            </a:r>
            <a:r>
              <a:rPr lang="en-US" sz="10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0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000" b="1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=0.7</a:t>
            </a:r>
            <a:endParaRPr lang="en-US" sz="10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3">
            <a:extLst>
              <a:ext uri="{FF2B5EF4-FFF2-40B4-BE49-F238E27FC236}">
                <a16:creationId xmlns:a16="http://schemas.microsoft.com/office/drawing/2014/main" id="{B5644B8F-72AF-D64F-B8AB-87901DEE3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6504" y="3539455"/>
            <a:ext cx="20786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t=7s, </a:t>
            </a:r>
            <a:r>
              <a:rPr lang="en-US" sz="1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000" b="1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e,l.i</a:t>
            </a:r>
            <a:r>
              <a:rPr lang="en-US" sz="10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=11.3 10</a:t>
            </a:r>
            <a:r>
              <a:rPr lang="en-US" sz="10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0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000" b="1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=0.8</a:t>
            </a:r>
            <a:endParaRPr lang="en-US" sz="10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5EF0015-BA77-7C4F-8543-31E99EF61040}"/>
              </a:ext>
            </a:extLst>
          </p:cNvPr>
          <p:cNvCxnSpPr>
            <a:cxnSpLocks/>
          </p:cNvCxnSpPr>
          <p:nvPr/>
        </p:nvCxnSpPr>
        <p:spPr>
          <a:xfrm flipH="1" flipV="1">
            <a:off x="3184071" y="4335236"/>
            <a:ext cx="2449287" cy="2704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 Box 3">
            <a:extLst>
              <a:ext uri="{FF2B5EF4-FFF2-40B4-BE49-F238E27FC236}">
                <a16:creationId xmlns:a16="http://schemas.microsoft.com/office/drawing/2014/main" id="{12746B13-1B7D-8041-AF21-797AA2ECF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1015" y="4744182"/>
            <a:ext cx="12913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000" b="1" i="1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1000" b="1" i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0.5MW m</a:t>
            </a:r>
            <a:r>
              <a:rPr lang="en-US" sz="1000" b="1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</a:p>
        </p:txBody>
      </p:sp>
      <p:pic>
        <p:nvPicPr>
          <p:cNvPr id="29" name="Picture 11" descr="LOGO_ausEPSueberPDF">
            <a:extLst>
              <a:ext uri="{FF2B5EF4-FFF2-40B4-BE49-F238E27FC236}">
                <a16:creationId xmlns:a16="http://schemas.microsoft.com/office/drawing/2014/main" id="{B8897301-448B-6D4E-9280-A0AB911DF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E71166A0-C4AF-114D-BADE-053C3910B4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32" name="Textfeld 7">
            <a:extLst>
              <a:ext uri="{FF2B5EF4-FFF2-40B4-BE49-F238E27FC236}">
                <a16:creationId xmlns:a16="http://schemas.microsoft.com/office/drawing/2014/main" id="{5B7F455C-C6A3-5440-BBFA-D3EB079C44FF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9</a:t>
            </a:r>
          </a:p>
        </p:txBody>
      </p:sp>
      <p:sp>
        <p:nvSpPr>
          <p:cNvPr id="33" name="Textfeld 7">
            <a:extLst>
              <a:ext uri="{FF2B5EF4-FFF2-40B4-BE49-F238E27FC236}">
                <a16:creationId xmlns:a16="http://schemas.microsoft.com/office/drawing/2014/main" id="{5B0023A0-7B61-F24E-8A40-CF6D63B824C9}"/>
              </a:ext>
            </a:extLst>
          </p:cNvPr>
          <p:cNvSpPr txBox="1"/>
          <p:nvPr/>
        </p:nvSpPr>
        <p:spPr>
          <a:xfrm>
            <a:off x="430189" y="4830195"/>
            <a:ext cx="29998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/>
                <a:cs typeface="Arial"/>
              </a:rPr>
              <a:t>Line integrated density </a:t>
            </a:r>
            <a:r>
              <a:rPr lang="en-US" sz="1100" b="1" dirty="0" err="1">
                <a:latin typeface="Arial"/>
                <a:cs typeface="Arial"/>
              </a:rPr>
              <a:t>n</a:t>
            </a:r>
            <a:r>
              <a:rPr lang="en-US" sz="1100" b="1" baseline="-25000" dirty="0" err="1">
                <a:latin typeface="Arial"/>
                <a:cs typeface="Arial"/>
              </a:rPr>
              <a:t>e,l.i</a:t>
            </a:r>
            <a:r>
              <a:rPr lang="en-US" sz="1100" b="1" baseline="-25000" dirty="0">
                <a:latin typeface="Arial"/>
                <a:cs typeface="Arial"/>
              </a:rPr>
              <a:t>.</a:t>
            </a:r>
            <a:r>
              <a:rPr lang="en-US" sz="1100" b="1" dirty="0">
                <a:latin typeface="Arial"/>
                <a:cs typeface="Arial"/>
              </a:rPr>
              <a:t> [10</a:t>
            </a:r>
            <a:r>
              <a:rPr lang="en-US" sz="1100" b="1" baseline="30000" dirty="0">
                <a:latin typeface="Arial"/>
                <a:cs typeface="Arial"/>
              </a:rPr>
              <a:t>19</a:t>
            </a:r>
            <a:r>
              <a:rPr lang="en-US" sz="1100" b="1" dirty="0">
                <a:latin typeface="Arial"/>
                <a:cs typeface="Arial"/>
              </a:rPr>
              <a:t> m</a:t>
            </a:r>
            <a:r>
              <a:rPr lang="en-US" sz="1100" b="1" baseline="30000" dirty="0">
                <a:latin typeface="Arial"/>
                <a:cs typeface="Arial"/>
              </a:rPr>
              <a:t>-2</a:t>
            </a:r>
            <a:r>
              <a:rPr lang="en-US" sz="1100" b="1" dirty="0">
                <a:latin typeface="Arial"/>
                <a:cs typeface="Arial"/>
              </a:rPr>
              <a:t>]</a:t>
            </a:r>
            <a:endParaRPr lang="en-US" sz="1100" b="1" baseline="-25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364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6409" y="43695"/>
            <a:ext cx="8228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The homogeneous dissipation of the divertor power load during the density increase is reproduced in EMC3-EIRENE modeling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20615C-0CE3-0D4D-9CC8-F6C4FE756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08" y="1112381"/>
            <a:ext cx="7420720" cy="3904594"/>
          </a:xfrm>
          <a:prstGeom prst="rect">
            <a:avLst/>
          </a:prstGeom>
        </p:spPr>
      </p:pic>
      <p:pic>
        <p:nvPicPr>
          <p:cNvPr id="8" name="Picture 11" descr="LOGO_ausEPSueberPDF">
            <a:extLst>
              <a:ext uri="{FF2B5EF4-FFF2-40B4-BE49-F238E27FC236}">
                <a16:creationId xmlns:a16="http://schemas.microsoft.com/office/drawing/2014/main" id="{6920D90E-7352-A948-9C2D-9E458A4E2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8F6EE84-13DD-1645-91C5-908A64F691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12" name="Textfeld 7">
            <a:extLst>
              <a:ext uri="{FF2B5EF4-FFF2-40B4-BE49-F238E27FC236}">
                <a16:creationId xmlns:a16="http://schemas.microsoft.com/office/drawing/2014/main" id="{E5B243E2-8CCA-7B42-A053-C3E2D10D27C1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558745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86408" y="40693"/>
            <a:ext cx="847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The heat flux reduction is driven by a density scaling of </a:t>
            </a:r>
            <a:r>
              <a:rPr lang="en-US" b="1" dirty="0" err="1">
                <a:solidFill>
                  <a:schemeClr val="bg1"/>
                </a:solidFill>
                <a:latin typeface="Arial"/>
                <a:cs typeface="Arial"/>
              </a:rPr>
              <a:t>f</a:t>
            </a:r>
            <a:r>
              <a:rPr lang="en-US" b="1" baseline="-25000" dirty="0" err="1">
                <a:solidFill>
                  <a:schemeClr val="bg1"/>
                </a:solidFill>
                <a:latin typeface="Arial"/>
                <a:cs typeface="Arial"/>
              </a:rPr>
              <a:t>rad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 and a complete thermal detachment is combined with significant neutral pressures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1" y="1611555"/>
            <a:ext cx="3292997" cy="2469748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40" y="3482255"/>
            <a:ext cx="92682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20180814.024</a:t>
            </a:r>
            <a:endParaRPr lang="en-US" sz="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52" y="1069332"/>
            <a:ext cx="27498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Integral heat flux to targets vanishes with increasing density </a:t>
            </a:r>
            <a:endParaRPr lang="en-US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1" descr="LOGO_ausEPSueberPDF">
            <a:extLst>
              <a:ext uri="{FF2B5EF4-FFF2-40B4-BE49-F238E27FC236}">
                <a16:creationId xmlns:a16="http://schemas.microsoft.com/office/drawing/2014/main" id="{84638D14-25FE-0A4D-942D-D6E0E5945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394CFD3-8CB0-5D49-90EE-53562CCBC5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17" name="Textfeld 7">
            <a:extLst>
              <a:ext uri="{FF2B5EF4-FFF2-40B4-BE49-F238E27FC236}">
                <a16:creationId xmlns:a16="http://schemas.microsoft.com/office/drawing/2014/main" id="{AA1695AA-2076-AC41-97A3-C133218918AC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12</a:t>
            </a:r>
          </a:p>
        </p:txBody>
      </p:sp>
      <p:sp>
        <p:nvSpPr>
          <p:cNvPr id="18" name="Textfeld 7">
            <a:extLst>
              <a:ext uri="{FF2B5EF4-FFF2-40B4-BE49-F238E27FC236}">
                <a16:creationId xmlns:a16="http://schemas.microsoft.com/office/drawing/2014/main" id="{7D2AA3EB-D7FD-C447-BB12-B3184B81E821}"/>
              </a:ext>
            </a:extLst>
          </p:cNvPr>
          <p:cNvSpPr txBox="1"/>
          <p:nvPr/>
        </p:nvSpPr>
        <p:spPr>
          <a:xfrm>
            <a:off x="268427" y="3900251"/>
            <a:ext cx="299985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/>
                <a:cs typeface="Arial"/>
              </a:rPr>
              <a:t>Line integrated density </a:t>
            </a:r>
            <a:r>
              <a:rPr lang="en-US" sz="1000" b="1" dirty="0" err="1">
                <a:latin typeface="Arial"/>
                <a:cs typeface="Arial"/>
              </a:rPr>
              <a:t>n</a:t>
            </a:r>
            <a:r>
              <a:rPr lang="en-US" sz="1000" b="1" baseline="-25000" dirty="0" err="1">
                <a:latin typeface="Arial"/>
                <a:cs typeface="Arial"/>
              </a:rPr>
              <a:t>e,l.i</a:t>
            </a:r>
            <a:r>
              <a:rPr lang="en-US" sz="1000" b="1" baseline="-25000" dirty="0">
                <a:latin typeface="Arial"/>
                <a:cs typeface="Arial"/>
              </a:rPr>
              <a:t>.</a:t>
            </a:r>
            <a:r>
              <a:rPr lang="en-US" sz="1000" b="1" dirty="0">
                <a:latin typeface="Arial"/>
                <a:cs typeface="Arial"/>
              </a:rPr>
              <a:t> [10</a:t>
            </a:r>
            <a:r>
              <a:rPr lang="en-US" sz="1000" b="1" baseline="30000" dirty="0">
                <a:latin typeface="Arial"/>
                <a:cs typeface="Arial"/>
              </a:rPr>
              <a:t>19</a:t>
            </a:r>
            <a:r>
              <a:rPr lang="en-US" sz="1000" b="1" dirty="0">
                <a:latin typeface="Arial"/>
                <a:cs typeface="Arial"/>
              </a:rPr>
              <a:t> m</a:t>
            </a:r>
            <a:r>
              <a:rPr lang="en-US" sz="1000" b="1" baseline="30000" dirty="0">
                <a:latin typeface="Arial"/>
                <a:cs typeface="Arial"/>
              </a:rPr>
              <a:t>-2</a:t>
            </a:r>
            <a:r>
              <a:rPr lang="en-US" sz="1000" b="1" dirty="0">
                <a:latin typeface="Arial"/>
                <a:cs typeface="Arial"/>
              </a:rPr>
              <a:t>]</a:t>
            </a:r>
            <a:endParaRPr lang="en-US" sz="1000" b="1" baseline="-25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977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673" y="1594308"/>
            <a:ext cx="3286541" cy="246490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1" y="1611555"/>
            <a:ext cx="3292997" cy="2469748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40" y="3482255"/>
            <a:ext cx="92682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20180814.024</a:t>
            </a:r>
            <a:endParaRPr lang="en-US" sz="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702" y="3471001"/>
            <a:ext cx="92682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20180814.024</a:t>
            </a:r>
            <a:endParaRPr lang="en-US" sz="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52" y="1069332"/>
            <a:ext cx="27498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Integral heat flux to targets vanishes with increasing density </a:t>
            </a:r>
            <a:endParaRPr lang="en-US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614" y="1059079"/>
            <a:ext cx="26911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Radiative fraction drives heat flux dissipation into detached regime</a:t>
            </a:r>
            <a:endParaRPr lang="en-US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4">
            <a:extLst>
              <a:ext uri="{FF2B5EF4-FFF2-40B4-BE49-F238E27FC236}">
                <a16:creationId xmlns:a16="http://schemas.microsoft.com/office/drawing/2014/main" id="{FB3CFA61-2EA9-F943-B838-BF5EC753638C}"/>
              </a:ext>
            </a:extLst>
          </p:cNvPr>
          <p:cNvSpPr txBox="1"/>
          <p:nvPr/>
        </p:nvSpPr>
        <p:spPr>
          <a:xfrm>
            <a:off x="86408" y="40693"/>
            <a:ext cx="847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The heat flux reduction is driven by a density scaling of </a:t>
            </a:r>
            <a:r>
              <a:rPr lang="en-US" b="1" dirty="0" err="1">
                <a:solidFill>
                  <a:schemeClr val="bg1"/>
                </a:solidFill>
                <a:latin typeface="Arial"/>
                <a:cs typeface="Arial"/>
              </a:rPr>
              <a:t>f</a:t>
            </a:r>
            <a:r>
              <a:rPr lang="en-US" b="1" baseline="-25000" dirty="0" err="1">
                <a:solidFill>
                  <a:schemeClr val="bg1"/>
                </a:solidFill>
                <a:latin typeface="Arial"/>
                <a:cs typeface="Arial"/>
              </a:rPr>
              <a:t>rad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 and a complete thermal detachment is combined with significant neutral pressures</a:t>
            </a:r>
          </a:p>
        </p:txBody>
      </p:sp>
      <p:pic>
        <p:nvPicPr>
          <p:cNvPr id="13" name="Picture 11" descr="LOGO_ausEPSueberPDF">
            <a:extLst>
              <a:ext uri="{FF2B5EF4-FFF2-40B4-BE49-F238E27FC236}">
                <a16:creationId xmlns:a16="http://schemas.microsoft.com/office/drawing/2014/main" id="{17A908A4-CCBC-D54A-A5F8-7A5C3CD06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B74DC38-09E1-9B49-8BEC-C53AFC266F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20" name="Textfeld 7">
            <a:extLst>
              <a:ext uri="{FF2B5EF4-FFF2-40B4-BE49-F238E27FC236}">
                <a16:creationId xmlns:a16="http://schemas.microsoft.com/office/drawing/2014/main" id="{74DB8C6E-B975-0344-9676-0FD319560C4D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12</a:t>
            </a:r>
          </a:p>
        </p:txBody>
      </p:sp>
      <p:sp>
        <p:nvSpPr>
          <p:cNvPr id="21" name="Textfeld 7">
            <a:extLst>
              <a:ext uri="{FF2B5EF4-FFF2-40B4-BE49-F238E27FC236}">
                <a16:creationId xmlns:a16="http://schemas.microsoft.com/office/drawing/2014/main" id="{5E9F5108-E3EC-CE4A-9613-8D6A0F0D390C}"/>
              </a:ext>
            </a:extLst>
          </p:cNvPr>
          <p:cNvSpPr txBox="1"/>
          <p:nvPr/>
        </p:nvSpPr>
        <p:spPr>
          <a:xfrm>
            <a:off x="268427" y="3900251"/>
            <a:ext cx="299985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/>
                <a:cs typeface="Arial"/>
              </a:rPr>
              <a:t>Line integrated density </a:t>
            </a:r>
            <a:r>
              <a:rPr lang="en-US" sz="1000" b="1" dirty="0" err="1">
                <a:latin typeface="Arial"/>
                <a:cs typeface="Arial"/>
              </a:rPr>
              <a:t>n</a:t>
            </a:r>
            <a:r>
              <a:rPr lang="en-US" sz="1000" b="1" baseline="-25000" dirty="0" err="1">
                <a:latin typeface="Arial"/>
                <a:cs typeface="Arial"/>
              </a:rPr>
              <a:t>e,l.i</a:t>
            </a:r>
            <a:r>
              <a:rPr lang="en-US" sz="1000" b="1" baseline="-25000" dirty="0">
                <a:latin typeface="Arial"/>
                <a:cs typeface="Arial"/>
              </a:rPr>
              <a:t>.</a:t>
            </a:r>
            <a:r>
              <a:rPr lang="en-US" sz="1000" b="1" dirty="0">
                <a:latin typeface="Arial"/>
                <a:cs typeface="Arial"/>
              </a:rPr>
              <a:t> [10</a:t>
            </a:r>
            <a:r>
              <a:rPr lang="en-US" sz="1000" b="1" baseline="30000" dirty="0">
                <a:latin typeface="Arial"/>
                <a:cs typeface="Arial"/>
              </a:rPr>
              <a:t>19</a:t>
            </a:r>
            <a:r>
              <a:rPr lang="en-US" sz="1000" b="1" dirty="0">
                <a:latin typeface="Arial"/>
                <a:cs typeface="Arial"/>
              </a:rPr>
              <a:t> m</a:t>
            </a:r>
            <a:r>
              <a:rPr lang="en-US" sz="1000" b="1" baseline="30000" dirty="0">
                <a:latin typeface="Arial"/>
                <a:cs typeface="Arial"/>
              </a:rPr>
              <a:t>-2</a:t>
            </a:r>
            <a:r>
              <a:rPr lang="en-US" sz="1000" b="1" dirty="0">
                <a:latin typeface="Arial"/>
                <a:cs typeface="Arial"/>
              </a:rPr>
              <a:t>]</a:t>
            </a:r>
            <a:endParaRPr lang="en-US" sz="1000" b="1" baseline="-25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8698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3">
            <a:extLst>
              <a:ext uri="{FF2B5EF4-FFF2-40B4-BE49-F238E27FC236}">
                <a16:creationId xmlns:a16="http://schemas.microsoft.com/office/drawing/2014/main" id="{489BECA2-4911-BD44-8598-9E3C42CA9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312" y="1649725"/>
            <a:ext cx="3222585" cy="2416939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C16ABEED-637F-1641-B90D-3DED1A768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8745" y="3472460"/>
            <a:ext cx="92682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20180814.024</a:t>
            </a:r>
            <a:endParaRPr lang="en-US" sz="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44B62F52-E491-5E4D-9F5C-044BA26B6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1083" y="1083289"/>
            <a:ext cx="26911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Small heat flux can be combined with significant neutral pressures</a:t>
            </a:r>
            <a:endParaRPr lang="en-US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673" y="1594308"/>
            <a:ext cx="3286541" cy="246490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71" y="1611555"/>
            <a:ext cx="3292997" cy="2469748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40" y="3482255"/>
            <a:ext cx="92682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20180814.024</a:t>
            </a:r>
            <a:endParaRPr lang="en-US" sz="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702" y="3471001"/>
            <a:ext cx="92682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20180814.024</a:t>
            </a:r>
            <a:endParaRPr lang="en-US" sz="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52" y="1069332"/>
            <a:ext cx="27498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Integral heat flux to targets vanishes with increasing density </a:t>
            </a:r>
            <a:endParaRPr lang="en-US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614" y="1059079"/>
            <a:ext cx="26911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Radiative fraction drives heat flux dissipation into detached regime</a:t>
            </a:r>
            <a:endParaRPr lang="en-US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730" y="4381088"/>
            <a:ext cx="71801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 regime of small integral heat flux (&lt;0.5MW) and small peak (&lt;0.2 MW m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) has been accomplished at up to 0.05-0.1 Pa (10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mbar) neutral pressure levels</a:t>
            </a:r>
          </a:p>
        </p:txBody>
      </p:sp>
      <p:sp>
        <p:nvSpPr>
          <p:cNvPr id="24" name="Textfeld 14">
            <a:extLst>
              <a:ext uri="{FF2B5EF4-FFF2-40B4-BE49-F238E27FC236}">
                <a16:creationId xmlns:a16="http://schemas.microsoft.com/office/drawing/2014/main" id="{4E7849BF-84A3-CF48-B0B2-A7E42A6143EF}"/>
              </a:ext>
            </a:extLst>
          </p:cNvPr>
          <p:cNvSpPr txBox="1"/>
          <p:nvPr/>
        </p:nvSpPr>
        <p:spPr>
          <a:xfrm>
            <a:off x="86408" y="40693"/>
            <a:ext cx="847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The heat flux reduction is driven by a density scaling of </a:t>
            </a:r>
            <a:r>
              <a:rPr lang="en-US" b="1" dirty="0" err="1">
                <a:solidFill>
                  <a:schemeClr val="bg1"/>
                </a:solidFill>
                <a:latin typeface="Arial"/>
                <a:cs typeface="Arial"/>
              </a:rPr>
              <a:t>f</a:t>
            </a:r>
            <a:r>
              <a:rPr lang="en-US" b="1" baseline="-25000" dirty="0" err="1">
                <a:solidFill>
                  <a:schemeClr val="bg1"/>
                </a:solidFill>
                <a:latin typeface="Arial"/>
                <a:cs typeface="Arial"/>
              </a:rPr>
              <a:t>rad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 and a complete thermal detachment is combined with significant neutral pressures</a:t>
            </a:r>
          </a:p>
        </p:txBody>
      </p:sp>
      <p:pic>
        <p:nvPicPr>
          <p:cNvPr id="17" name="Picture 11" descr="LOGO_ausEPSueberPDF">
            <a:extLst>
              <a:ext uri="{FF2B5EF4-FFF2-40B4-BE49-F238E27FC236}">
                <a16:creationId xmlns:a16="http://schemas.microsoft.com/office/drawing/2014/main" id="{C872F59D-880B-C141-B65D-18EF25DD4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0D4A74BF-6299-7746-9678-374382162C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26" name="Textfeld 7">
            <a:extLst>
              <a:ext uri="{FF2B5EF4-FFF2-40B4-BE49-F238E27FC236}">
                <a16:creationId xmlns:a16="http://schemas.microsoft.com/office/drawing/2014/main" id="{515D8A82-C89E-BF43-8E13-C5A733194A3F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12</a:t>
            </a:r>
          </a:p>
        </p:txBody>
      </p:sp>
      <p:sp>
        <p:nvSpPr>
          <p:cNvPr id="27" name="Textfeld 7">
            <a:extLst>
              <a:ext uri="{FF2B5EF4-FFF2-40B4-BE49-F238E27FC236}">
                <a16:creationId xmlns:a16="http://schemas.microsoft.com/office/drawing/2014/main" id="{A8150C00-C791-5D4A-859E-DD68E1E16D60}"/>
              </a:ext>
            </a:extLst>
          </p:cNvPr>
          <p:cNvSpPr txBox="1"/>
          <p:nvPr/>
        </p:nvSpPr>
        <p:spPr>
          <a:xfrm>
            <a:off x="268427" y="3900251"/>
            <a:ext cx="299985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/>
                <a:cs typeface="Arial"/>
              </a:rPr>
              <a:t>Line integrated density </a:t>
            </a:r>
            <a:r>
              <a:rPr lang="en-US" sz="1000" b="1" dirty="0" err="1">
                <a:latin typeface="Arial"/>
                <a:cs typeface="Arial"/>
              </a:rPr>
              <a:t>n</a:t>
            </a:r>
            <a:r>
              <a:rPr lang="en-US" sz="1000" b="1" baseline="-25000" dirty="0" err="1">
                <a:latin typeface="Arial"/>
                <a:cs typeface="Arial"/>
              </a:rPr>
              <a:t>e,l.i</a:t>
            </a:r>
            <a:r>
              <a:rPr lang="en-US" sz="1000" b="1" baseline="-25000" dirty="0">
                <a:latin typeface="Arial"/>
                <a:cs typeface="Arial"/>
              </a:rPr>
              <a:t>.</a:t>
            </a:r>
            <a:r>
              <a:rPr lang="en-US" sz="1000" b="1" dirty="0">
                <a:latin typeface="Arial"/>
                <a:cs typeface="Arial"/>
              </a:rPr>
              <a:t> [10</a:t>
            </a:r>
            <a:r>
              <a:rPr lang="en-US" sz="1000" b="1" baseline="30000" dirty="0">
                <a:latin typeface="Arial"/>
                <a:cs typeface="Arial"/>
              </a:rPr>
              <a:t>19</a:t>
            </a:r>
            <a:r>
              <a:rPr lang="en-US" sz="1000" b="1" dirty="0">
                <a:latin typeface="Arial"/>
                <a:cs typeface="Arial"/>
              </a:rPr>
              <a:t> m</a:t>
            </a:r>
            <a:r>
              <a:rPr lang="en-US" sz="1000" b="1" baseline="30000" dirty="0">
                <a:latin typeface="Arial"/>
                <a:cs typeface="Arial"/>
              </a:rPr>
              <a:t>-2</a:t>
            </a:r>
            <a:r>
              <a:rPr lang="en-US" sz="1000" b="1" dirty="0">
                <a:latin typeface="Arial"/>
                <a:cs typeface="Arial"/>
              </a:rPr>
              <a:t>]</a:t>
            </a:r>
            <a:endParaRPr lang="en-US" sz="1000" b="1" baseline="-25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4409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8EEB7E-1F44-AC45-B7E3-E3F874D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95" y="836916"/>
            <a:ext cx="6840640" cy="430658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1916" y="49160"/>
            <a:ext cx="8616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This stable detachment was obtained with high divertor neutral pressures for up to 30s only limited by input energy limits in the uncooled divertor phase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pic>
        <p:nvPicPr>
          <p:cNvPr id="8" name="Picture 7" descr="LOGO_ausEPSueberPDF">
            <a:extLst>
              <a:ext uri="{FF2B5EF4-FFF2-40B4-BE49-F238E27FC236}">
                <a16:creationId xmlns:a16="http://schemas.microsoft.com/office/drawing/2014/main" id="{78E34DDA-8F85-B14C-AD75-C0C5368EC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feld 7">
            <a:extLst>
              <a:ext uri="{FF2B5EF4-FFF2-40B4-BE49-F238E27FC236}">
                <a16:creationId xmlns:a16="http://schemas.microsoft.com/office/drawing/2014/main" id="{56882454-09F0-B741-865C-165C0DEEA2CF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73667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6408" y="47660"/>
            <a:ext cx="8305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Heat flux detachment and a low level of eroding particle fluxes need to be combined with sufficient particle exhaust in a successful divertor concept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pic>
        <p:nvPicPr>
          <p:cNvPr id="11" name="Bild 2">
            <a:extLst>
              <a:ext uri="{FF2B5EF4-FFF2-40B4-BE49-F238E27FC236}">
                <a16:creationId xmlns:a16="http://schemas.microsoft.com/office/drawing/2014/main" id="{303DD105-213E-DA42-BFE5-0CBE38DF0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785" y="926618"/>
            <a:ext cx="28829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6054273D-59ED-1946-AF7C-64C23D855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6847" y="1995005"/>
            <a:ext cx="1223963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cs typeface="+mn-cs"/>
              </a:rPr>
              <a:t>Radial Transport into SOL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cs typeface="+mn-cs"/>
              </a:rPr>
              <a:t>D</a:t>
            </a:r>
            <a:r>
              <a:rPr lang="en-US" sz="1600" b="1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^</a:t>
            </a:r>
            <a:r>
              <a:rPr lang="en-US" sz="1600" b="1" dirty="0">
                <a:solidFill>
                  <a:srgbClr val="0000FF"/>
                </a:solidFill>
                <a:latin typeface="Symbol" charset="2"/>
                <a:cs typeface="Symbol" charset="2"/>
              </a:rPr>
              <a:t>, c</a:t>
            </a:r>
            <a:r>
              <a:rPr lang="en-US" sz="1600" b="1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^</a:t>
            </a:r>
          </a:p>
        </p:txBody>
      </p:sp>
      <p:sp>
        <p:nvSpPr>
          <p:cNvPr id="15" name="Textfeld 26">
            <a:extLst>
              <a:ext uri="{FF2B5EF4-FFF2-40B4-BE49-F238E27FC236}">
                <a16:creationId xmlns:a16="http://schemas.microsoft.com/office/drawing/2014/main" id="{308561FD-505C-1F46-B2F7-E232F37D5AAF}"/>
              </a:ext>
            </a:extLst>
          </p:cNvPr>
          <p:cNvSpPr txBox="1"/>
          <p:nvPr/>
        </p:nvSpPr>
        <p:spPr>
          <a:xfrm>
            <a:off x="158890" y="902004"/>
            <a:ext cx="3952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What’s a divertor supposed to do?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ED99A7-8374-EE4A-B9C9-9998E21CCFE6}"/>
              </a:ext>
            </a:extLst>
          </p:cNvPr>
          <p:cNvCxnSpPr/>
          <p:nvPr/>
        </p:nvCxnSpPr>
        <p:spPr>
          <a:xfrm flipH="1">
            <a:off x="5699051" y="1162493"/>
            <a:ext cx="822252" cy="1254642"/>
          </a:xfrm>
          <a:prstGeom prst="line">
            <a:avLst/>
          </a:prstGeom>
          <a:ln w="12700">
            <a:solidFill>
              <a:srgbClr val="0000FF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5">
            <a:extLst>
              <a:ext uri="{FF2B5EF4-FFF2-40B4-BE49-F238E27FC236}">
                <a16:creationId xmlns:a16="http://schemas.microsoft.com/office/drawing/2014/main" id="{C8600686-C9C7-064F-8BBA-56C687E0C02C}"/>
              </a:ext>
            </a:extLst>
          </p:cNvPr>
          <p:cNvSpPr txBox="1"/>
          <p:nvPr/>
        </p:nvSpPr>
        <p:spPr>
          <a:xfrm>
            <a:off x="6110176" y="3891136"/>
            <a:ext cx="3033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latin typeface="Arial"/>
                <a:cs typeface="Arial"/>
              </a:rPr>
              <a:t>Pumping system:</a:t>
            </a:r>
            <a:r>
              <a:rPr lang="en-US" sz="1400" b="1" dirty="0">
                <a:latin typeface="Arial"/>
                <a:cs typeface="Arial"/>
              </a:rPr>
              <a:t> stable particle exhaust needs sufficient </a:t>
            </a:r>
            <a:r>
              <a:rPr lang="en-US" sz="1400" b="1" dirty="0" err="1">
                <a:latin typeface="Arial"/>
                <a:cs typeface="Arial"/>
              </a:rPr>
              <a:t>p</a:t>
            </a:r>
            <a:r>
              <a:rPr lang="en-US" sz="1400" b="1" baseline="-25000" dirty="0" err="1">
                <a:latin typeface="Arial"/>
                <a:cs typeface="Arial"/>
              </a:rPr>
              <a:t>n</a:t>
            </a:r>
            <a:endParaRPr lang="en-US" sz="1400" b="1" baseline="-25000" dirty="0">
              <a:latin typeface="Arial"/>
              <a:cs typeface="Arial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DD4EFDB-B468-CA4F-B705-D3BE07C46334}"/>
              </a:ext>
            </a:extLst>
          </p:cNvPr>
          <p:cNvSpPr txBox="1"/>
          <p:nvPr/>
        </p:nvSpPr>
        <p:spPr>
          <a:xfrm>
            <a:off x="6521303" y="975854"/>
            <a:ext cx="25616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latin typeface="Arial"/>
                <a:cs typeface="Arial"/>
              </a:rPr>
              <a:t>Plasma core</a:t>
            </a:r>
            <a:r>
              <a:rPr lang="en-US" sz="1400" b="1" dirty="0">
                <a:latin typeface="Arial"/>
                <a:cs typeface="Arial"/>
              </a:rPr>
              <a:t> performance is to be maximized</a:t>
            </a:r>
          </a:p>
          <a:p>
            <a:endParaRPr lang="en-US" sz="600" b="1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Stable density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Low impurity influx (Z</a:t>
            </a:r>
            <a:r>
              <a:rPr lang="en-US" sz="1400" b="1" baseline="-25000" dirty="0">
                <a:latin typeface="Arial"/>
                <a:cs typeface="Arial"/>
              </a:rPr>
              <a:t>eff</a:t>
            </a:r>
            <a:r>
              <a:rPr lang="en-US" sz="1400" b="1" dirty="0">
                <a:latin typeface="Arial"/>
                <a:cs typeface="Arial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Helium exhaust (</a:t>
            </a:r>
            <a:r>
              <a:rPr lang="en-US" sz="1400" b="1" dirty="0" err="1">
                <a:latin typeface="Symbol" pitchFamily="2" charset="2"/>
                <a:cs typeface="Arial"/>
              </a:rPr>
              <a:t>t</a:t>
            </a:r>
            <a:r>
              <a:rPr lang="en-US" sz="1400" b="1" baseline="-25000" dirty="0" err="1">
                <a:latin typeface="Arial"/>
                <a:cs typeface="Arial"/>
              </a:rPr>
              <a:t>p,He</a:t>
            </a:r>
            <a:r>
              <a:rPr lang="en-US" sz="1400" b="1" dirty="0">
                <a:latin typeface="Arial"/>
                <a:cs typeface="Arial"/>
              </a:rPr>
              <a:t>*/</a:t>
            </a:r>
            <a:r>
              <a:rPr lang="en-US" sz="1400" b="1" dirty="0" err="1">
                <a:latin typeface="Symbol" pitchFamily="2" charset="2"/>
                <a:cs typeface="Arial"/>
              </a:rPr>
              <a:t>t</a:t>
            </a:r>
            <a:r>
              <a:rPr lang="en-US" sz="1400" b="1" baseline="-25000" dirty="0" err="1">
                <a:latin typeface="Arial"/>
                <a:cs typeface="Arial"/>
              </a:rPr>
              <a:t>E</a:t>
            </a:r>
            <a:r>
              <a:rPr lang="en-US" sz="1400" b="1" dirty="0">
                <a:latin typeface="Arial"/>
                <a:cs typeface="Arial"/>
              </a:rPr>
              <a:t>)</a:t>
            </a:r>
          </a:p>
        </p:txBody>
      </p:sp>
      <p:pic>
        <p:nvPicPr>
          <p:cNvPr id="18" name="Picture 11" descr="LOGO_ausEPSueberPDF">
            <a:extLst>
              <a:ext uri="{FF2B5EF4-FFF2-40B4-BE49-F238E27FC236}">
                <a16:creationId xmlns:a16="http://schemas.microsoft.com/office/drawing/2014/main" id="{9D3E40EE-54B7-9448-B225-C4980CB64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28CD446-2988-474C-84CD-FBC43DE992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23" name="Textfeld 7">
            <a:extLst>
              <a:ext uri="{FF2B5EF4-FFF2-40B4-BE49-F238E27FC236}">
                <a16:creationId xmlns:a16="http://schemas.microsoft.com/office/drawing/2014/main" id="{9993DC4C-0612-424B-8C71-11E9A41B0F2D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F312B1-50CD-074C-9B2D-BF7805644A1A}"/>
              </a:ext>
            </a:extLst>
          </p:cNvPr>
          <p:cNvCxnSpPr>
            <a:cxnSpLocks/>
          </p:cNvCxnSpPr>
          <p:nvPr/>
        </p:nvCxnSpPr>
        <p:spPr>
          <a:xfrm>
            <a:off x="2766646" y="3071330"/>
            <a:ext cx="1860201" cy="623215"/>
          </a:xfrm>
          <a:prstGeom prst="line">
            <a:avLst/>
          </a:prstGeom>
          <a:ln w="12700">
            <a:solidFill>
              <a:srgbClr val="0000FF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15">
            <a:extLst>
              <a:ext uri="{FF2B5EF4-FFF2-40B4-BE49-F238E27FC236}">
                <a16:creationId xmlns:a16="http://schemas.microsoft.com/office/drawing/2014/main" id="{0F19CCC1-5EE3-4948-8522-3FD2EC79CBFD}"/>
              </a:ext>
            </a:extLst>
          </p:cNvPr>
          <p:cNvSpPr txBox="1"/>
          <p:nvPr/>
        </p:nvSpPr>
        <p:spPr>
          <a:xfrm>
            <a:off x="295564" y="2147248"/>
            <a:ext cx="31073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latin typeface="Arial"/>
                <a:cs typeface="Arial"/>
              </a:rPr>
              <a:t>Divertor plasma</a:t>
            </a:r>
            <a:r>
              <a:rPr lang="en-US" sz="1400" b="1" dirty="0">
                <a:latin typeface="Arial"/>
                <a:cs typeface="Arial"/>
              </a:rPr>
              <a:t> defines </a:t>
            </a:r>
          </a:p>
          <a:p>
            <a:r>
              <a:rPr lang="en-US" sz="1400" b="1" dirty="0">
                <a:latin typeface="Arial"/>
                <a:cs typeface="Arial"/>
              </a:rPr>
              <a:t>plasma wall interface</a:t>
            </a:r>
          </a:p>
          <a:p>
            <a:endParaRPr lang="en-US" sz="600" b="1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Heat and particle flux handling within technical limits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Power dissipation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Neutral compression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Impurity retention</a:t>
            </a:r>
          </a:p>
        </p:txBody>
      </p:sp>
    </p:spTree>
    <p:extLst>
      <p:ext uri="{BB962C8B-B14F-4D97-AF65-F5344CB8AC3E}">
        <p14:creationId xmlns:p14="http://schemas.microsoft.com/office/powerpoint/2010/main" val="3912634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6409" y="160948"/>
            <a:ext cx="8228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Outline of this talk in form of an executive summary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CC8F90CB-B2E6-1240-A9F2-71AA2D47B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97" y="1157377"/>
            <a:ext cx="81801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stable, thermally fully detached island divertor regime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small divertor particle fluxes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still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sufficient divertor neutral pressures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shown for the first time. </a:t>
            </a:r>
          </a:p>
        </p:txBody>
      </p:sp>
      <p:sp>
        <p:nvSpPr>
          <p:cNvPr id="2" name="Rechteck 1"/>
          <p:cNvSpPr/>
          <p:nvPr/>
        </p:nvSpPr>
        <p:spPr>
          <a:xfrm>
            <a:off x="351414" y="1262358"/>
            <a:ext cx="159695" cy="187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eck 16"/>
          <p:cNvSpPr/>
          <p:nvPr/>
        </p:nvSpPr>
        <p:spPr>
          <a:xfrm>
            <a:off x="351413" y="3916556"/>
            <a:ext cx="159695" cy="187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5">
            <a:extLst>
              <a:ext uri="{FF2B5EF4-FFF2-40B4-BE49-F238E27FC236}">
                <a16:creationId xmlns:a16="http://schemas.microsoft.com/office/drawing/2014/main" id="{42E25A02-EBA0-4B41-B217-8B13C1F39E85}"/>
              </a:ext>
            </a:extLst>
          </p:cNvPr>
          <p:cNvSpPr/>
          <p:nvPr/>
        </p:nvSpPr>
        <p:spPr>
          <a:xfrm>
            <a:off x="344118" y="2162487"/>
            <a:ext cx="159695" cy="187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590F50FB-46D5-7146-8915-AA9D6FCF5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96" y="2953997"/>
            <a:ext cx="82402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geometry of the magnetic islands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forming the divertor allow to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fine tune the divertor neutral distribution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maximized neutral pressure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the detached state.  </a:t>
            </a: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1ED60A3E-51EB-A648-B983-F1F81E071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96" y="2077718"/>
            <a:ext cx="818018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This detached island divertor regime is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reached with minimal feedback control in a reliable fashion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the divertor operational point is defined through sufficient radiative losses at a given input power.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1" descr="LOGO_ausEPSueberPDF">
            <a:extLst>
              <a:ext uri="{FF2B5EF4-FFF2-40B4-BE49-F238E27FC236}">
                <a16:creationId xmlns:a16="http://schemas.microsoft.com/office/drawing/2014/main" id="{5BFA5078-1547-4E48-A613-8E8D3C757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72334EB-A269-0742-B318-9E22552168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D704D5A7-1CB6-DF4A-B8FC-AE362F412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98" y="3811575"/>
            <a:ext cx="74218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island divertor regime is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compatible with steady state particle exhaust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upcoming high-performance campaign of W7-X.</a:t>
            </a:r>
          </a:p>
        </p:txBody>
      </p:sp>
    </p:spTree>
    <p:extLst>
      <p:ext uri="{BB962C8B-B14F-4D97-AF65-F5344CB8AC3E}">
        <p14:creationId xmlns:p14="http://schemas.microsoft.com/office/powerpoint/2010/main" val="1365018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BAD0F680-C72D-5944-933B-A4A5835CD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635" y="1281107"/>
            <a:ext cx="4205159" cy="315386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450A933-3997-0A4A-902F-57D281D02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43" y="1284184"/>
            <a:ext cx="4152185" cy="311413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86408" y="40693"/>
            <a:ext cx="7671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Moderate divertor neutral pressures within a quite limited density range was seen at W7-X without a boronization</a:t>
            </a: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CC8F90CB-B2E6-1240-A9F2-71AA2D47B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860" y="3687303"/>
            <a:ext cx="16272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2MW, pre-</a:t>
            </a:r>
            <a:r>
              <a:rPr lang="en-US" sz="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</a:t>
            </a:r>
            <a:endParaRPr lang="en-US" sz="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CC8F90CB-B2E6-1240-A9F2-71AA2D47B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6" y="3251207"/>
            <a:ext cx="7984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3MW, pre-</a:t>
            </a:r>
            <a:r>
              <a:rPr lang="en-US" sz="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</a:t>
            </a:r>
            <a:endParaRPr lang="en-US" sz="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 descr="LOGO_ausEPSueberPDF">
            <a:extLst>
              <a:ext uri="{FF2B5EF4-FFF2-40B4-BE49-F238E27FC236}">
                <a16:creationId xmlns:a16="http://schemas.microsoft.com/office/drawing/2014/main" id="{A12F67C3-A220-FF4A-B18B-3571BA751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11081F-188F-8341-9814-37855A0BD045}"/>
              </a:ext>
            </a:extLst>
          </p:cNvPr>
          <p:cNvSpPr/>
          <p:nvPr/>
        </p:nvSpPr>
        <p:spPr>
          <a:xfrm>
            <a:off x="1307592" y="1223685"/>
            <a:ext cx="2523744" cy="256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54936A4-7144-4544-91A9-7F463045E0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995" y="1595250"/>
            <a:ext cx="1968724" cy="410966"/>
          </a:xfrm>
          <a:prstGeom prst="rect">
            <a:avLst/>
          </a:prstGeom>
        </p:spPr>
      </p:pic>
      <p:sp>
        <p:nvSpPr>
          <p:cNvPr id="20" name="Textfeld 7">
            <a:extLst>
              <a:ext uri="{FF2B5EF4-FFF2-40B4-BE49-F238E27FC236}">
                <a16:creationId xmlns:a16="http://schemas.microsoft.com/office/drawing/2014/main" id="{ADDF0BA8-9315-D047-AA6C-B2EF9225AB53}"/>
              </a:ext>
            </a:extLst>
          </p:cNvPr>
          <p:cNvSpPr txBox="1"/>
          <p:nvPr/>
        </p:nvSpPr>
        <p:spPr>
          <a:xfrm>
            <a:off x="882857" y="911348"/>
            <a:ext cx="3162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Averaged neutral particle pressure at pumping gap</a:t>
            </a:r>
            <a:endParaRPr lang="en-US" sz="1400" b="1" baseline="-25000" dirty="0">
              <a:latin typeface="Arial"/>
              <a:cs typeface="Arial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887FD9C5-695F-B24E-9F53-5A9E63F839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889" y="1615315"/>
            <a:ext cx="1165485" cy="370836"/>
          </a:xfrm>
          <a:prstGeom prst="rect">
            <a:avLst/>
          </a:prstGeom>
        </p:spPr>
      </p:pic>
      <p:sp>
        <p:nvSpPr>
          <p:cNvPr id="25" name="Textfeld 7">
            <a:extLst>
              <a:ext uri="{FF2B5EF4-FFF2-40B4-BE49-F238E27FC236}">
                <a16:creationId xmlns:a16="http://schemas.microsoft.com/office/drawing/2014/main" id="{762B64DD-4082-A344-A4B4-FAC746BBA9B9}"/>
              </a:ext>
            </a:extLst>
          </p:cNvPr>
          <p:cNvSpPr txBox="1"/>
          <p:nvPr/>
        </p:nvSpPr>
        <p:spPr>
          <a:xfrm>
            <a:off x="5035042" y="1016470"/>
            <a:ext cx="3661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Neutral particle compression in divertor</a:t>
            </a:r>
            <a:endParaRPr lang="en-US" sz="1400" b="1" baseline="-25000" dirty="0">
              <a:latin typeface="Arial"/>
              <a:cs typeface="Arial"/>
            </a:endParaRPr>
          </a:p>
        </p:txBody>
      </p:sp>
      <p:sp>
        <p:nvSpPr>
          <p:cNvPr id="26" name="Textfeld 7">
            <a:extLst>
              <a:ext uri="{FF2B5EF4-FFF2-40B4-BE49-F238E27FC236}">
                <a16:creationId xmlns:a16="http://schemas.microsoft.com/office/drawing/2014/main" id="{8AF22B5C-47D9-2B48-BDD6-30A235A1DEC5}"/>
              </a:ext>
            </a:extLst>
          </p:cNvPr>
          <p:cNvSpPr txBox="1"/>
          <p:nvPr/>
        </p:nvSpPr>
        <p:spPr>
          <a:xfrm>
            <a:off x="629901" y="4646505"/>
            <a:ext cx="7127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Before boronization: oxygen and carbon were the dominant impurities</a:t>
            </a:r>
            <a:endParaRPr lang="en-US" sz="1400" b="1" baseline="-25000" dirty="0">
              <a:latin typeface="Arial"/>
              <a:cs typeface="Arial"/>
            </a:endParaRPr>
          </a:p>
        </p:txBody>
      </p:sp>
      <p:sp>
        <p:nvSpPr>
          <p:cNvPr id="27" name="Textfeld 7">
            <a:extLst>
              <a:ext uri="{FF2B5EF4-FFF2-40B4-BE49-F238E27FC236}">
                <a16:creationId xmlns:a16="http://schemas.microsoft.com/office/drawing/2014/main" id="{0D0ACEF6-4DC3-AF46-9448-AD5B3A552949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14</a:t>
            </a:r>
          </a:p>
        </p:txBody>
      </p:sp>
      <p:sp>
        <p:nvSpPr>
          <p:cNvPr id="28" name="Textfeld 7">
            <a:extLst>
              <a:ext uri="{FF2B5EF4-FFF2-40B4-BE49-F238E27FC236}">
                <a16:creationId xmlns:a16="http://schemas.microsoft.com/office/drawing/2014/main" id="{7735AF11-5D85-E244-AFA8-0F4D5D77AD06}"/>
              </a:ext>
            </a:extLst>
          </p:cNvPr>
          <p:cNvSpPr txBox="1"/>
          <p:nvPr/>
        </p:nvSpPr>
        <p:spPr>
          <a:xfrm>
            <a:off x="970201" y="4150738"/>
            <a:ext cx="29998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/>
                <a:cs typeface="Arial"/>
              </a:rPr>
              <a:t>Line integrated density </a:t>
            </a:r>
            <a:r>
              <a:rPr lang="en-US" sz="1100" b="1" dirty="0" err="1">
                <a:latin typeface="Arial"/>
                <a:cs typeface="Arial"/>
              </a:rPr>
              <a:t>n</a:t>
            </a:r>
            <a:r>
              <a:rPr lang="en-US" sz="1100" b="1" baseline="-25000" dirty="0" err="1">
                <a:latin typeface="Arial"/>
                <a:cs typeface="Arial"/>
              </a:rPr>
              <a:t>e,l.i</a:t>
            </a:r>
            <a:r>
              <a:rPr lang="en-US" sz="1100" b="1" baseline="-25000" dirty="0">
                <a:latin typeface="Arial"/>
                <a:cs typeface="Arial"/>
              </a:rPr>
              <a:t>.</a:t>
            </a:r>
            <a:r>
              <a:rPr lang="en-US" sz="1100" b="1" dirty="0">
                <a:latin typeface="Arial"/>
                <a:cs typeface="Arial"/>
              </a:rPr>
              <a:t> [10</a:t>
            </a:r>
            <a:r>
              <a:rPr lang="en-US" sz="1100" b="1" baseline="30000" dirty="0">
                <a:latin typeface="Arial"/>
                <a:cs typeface="Arial"/>
              </a:rPr>
              <a:t>19</a:t>
            </a:r>
            <a:r>
              <a:rPr lang="en-US" sz="1100" b="1" dirty="0">
                <a:latin typeface="Arial"/>
                <a:cs typeface="Arial"/>
              </a:rPr>
              <a:t> m</a:t>
            </a:r>
            <a:r>
              <a:rPr lang="en-US" sz="1100" b="1" baseline="30000" dirty="0">
                <a:latin typeface="Arial"/>
                <a:cs typeface="Arial"/>
              </a:rPr>
              <a:t>-2</a:t>
            </a:r>
            <a:r>
              <a:rPr lang="en-US" sz="1100" b="1" dirty="0">
                <a:latin typeface="Arial"/>
                <a:cs typeface="Arial"/>
              </a:rPr>
              <a:t>]</a:t>
            </a:r>
            <a:endParaRPr lang="en-US" sz="1100" b="1" baseline="-25000" dirty="0">
              <a:latin typeface="Arial"/>
              <a:cs typeface="Arial"/>
            </a:endParaRPr>
          </a:p>
        </p:txBody>
      </p:sp>
      <p:sp>
        <p:nvSpPr>
          <p:cNvPr id="29" name="Textfeld 7">
            <a:extLst>
              <a:ext uri="{FF2B5EF4-FFF2-40B4-BE49-F238E27FC236}">
                <a16:creationId xmlns:a16="http://schemas.microsoft.com/office/drawing/2014/main" id="{CB774E5B-27E0-3B4B-89CC-17D6B7BECF0F}"/>
              </a:ext>
            </a:extLst>
          </p:cNvPr>
          <p:cNvSpPr txBox="1"/>
          <p:nvPr/>
        </p:nvSpPr>
        <p:spPr>
          <a:xfrm>
            <a:off x="5365647" y="4228740"/>
            <a:ext cx="29998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/>
                <a:cs typeface="Arial"/>
              </a:rPr>
              <a:t>Line integrated density </a:t>
            </a:r>
            <a:r>
              <a:rPr lang="en-US" sz="1100" b="1" dirty="0" err="1">
                <a:latin typeface="Arial"/>
                <a:cs typeface="Arial"/>
              </a:rPr>
              <a:t>n</a:t>
            </a:r>
            <a:r>
              <a:rPr lang="en-US" sz="1100" b="1" baseline="-25000" dirty="0" err="1">
                <a:latin typeface="Arial"/>
                <a:cs typeface="Arial"/>
              </a:rPr>
              <a:t>e,l.i</a:t>
            </a:r>
            <a:r>
              <a:rPr lang="en-US" sz="1100" b="1" baseline="-25000" dirty="0">
                <a:latin typeface="Arial"/>
                <a:cs typeface="Arial"/>
              </a:rPr>
              <a:t>.</a:t>
            </a:r>
            <a:r>
              <a:rPr lang="en-US" sz="1100" b="1" dirty="0">
                <a:latin typeface="Arial"/>
                <a:cs typeface="Arial"/>
              </a:rPr>
              <a:t> [10</a:t>
            </a:r>
            <a:r>
              <a:rPr lang="en-US" sz="1100" b="1" baseline="30000" dirty="0">
                <a:latin typeface="Arial"/>
                <a:cs typeface="Arial"/>
              </a:rPr>
              <a:t>19</a:t>
            </a:r>
            <a:r>
              <a:rPr lang="en-US" sz="1100" b="1" dirty="0">
                <a:latin typeface="Arial"/>
                <a:cs typeface="Arial"/>
              </a:rPr>
              <a:t> m</a:t>
            </a:r>
            <a:r>
              <a:rPr lang="en-US" sz="1100" b="1" baseline="30000" dirty="0">
                <a:latin typeface="Arial"/>
                <a:cs typeface="Arial"/>
              </a:rPr>
              <a:t>-2</a:t>
            </a:r>
            <a:r>
              <a:rPr lang="en-US" sz="1100" b="1" dirty="0">
                <a:latin typeface="Arial"/>
                <a:cs typeface="Arial"/>
              </a:rPr>
              <a:t>]</a:t>
            </a:r>
            <a:endParaRPr lang="en-US" sz="1100" b="1" baseline="-25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4369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257" y="1278806"/>
            <a:ext cx="4208228" cy="3156171"/>
          </a:xfrm>
          <a:prstGeom prst="rect">
            <a:avLst/>
          </a:prstGeom>
        </p:spPr>
      </p:pic>
      <p:pic>
        <p:nvPicPr>
          <p:cNvPr id="13" name="Picture 11" descr="LOGO_ausEPSueberPDF">
            <a:extLst>
              <a:ext uri="{FF2B5EF4-FFF2-40B4-BE49-F238E27FC236}">
                <a16:creationId xmlns:a16="http://schemas.microsoft.com/office/drawing/2014/main" id="{A12F67C3-A220-FF4A-B18B-3571BA751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BF4E430-6756-CD4C-A382-A9BC38FF518A}"/>
              </a:ext>
            </a:extLst>
          </p:cNvPr>
          <p:cNvSpPr/>
          <p:nvPr/>
        </p:nvSpPr>
        <p:spPr>
          <a:xfrm>
            <a:off x="5905947" y="1667991"/>
            <a:ext cx="726142" cy="19896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feld 16"/>
          <p:cNvSpPr txBox="1"/>
          <p:nvPr/>
        </p:nvSpPr>
        <p:spPr>
          <a:xfrm>
            <a:off x="86408" y="40693"/>
            <a:ext cx="7671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Boronization of W7-X yielded build up of substantial divertor neutral pressure at largely increased density limits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FB6B6CE-3EBD-7545-8714-3D340CBF0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44" y="1278806"/>
            <a:ext cx="4159358" cy="3119518"/>
          </a:xfrm>
          <a:prstGeom prst="rect">
            <a:avLst/>
          </a:prstGeom>
        </p:spPr>
      </p:pic>
      <p:sp>
        <p:nvSpPr>
          <p:cNvPr id="20" name="Text Box 3">
            <a:extLst>
              <a:ext uri="{FF2B5EF4-FFF2-40B4-BE49-F238E27FC236}">
                <a16:creationId xmlns:a16="http://schemas.microsoft.com/office/drawing/2014/main" id="{A7CAF9E8-D4D6-6544-830B-E0A83F636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5307" y="2970108"/>
            <a:ext cx="8264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3MW, post-</a:t>
            </a:r>
            <a:r>
              <a:rPr lang="en-US" sz="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</a:t>
            </a:r>
            <a:endParaRPr lang="en-US" sz="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4C747147-8EAE-DE44-8CDD-B295A8940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676" y="3000886"/>
            <a:ext cx="7984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2MW, post-</a:t>
            </a:r>
            <a:r>
              <a:rPr lang="en-US" sz="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</a:t>
            </a:r>
            <a:endParaRPr lang="en-US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0CA61D36-D738-BA4A-BB20-607E75B25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3391" y="2091182"/>
            <a:ext cx="8264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6MW, post-</a:t>
            </a:r>
            <a:r>
              <a:rPr lang="en-US" sz="8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</a:t>
            </a:r>
            <a:endParaRPr lang="en-US" sz="8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A772F461-FAE2-854D-9006-A16EB9C5F3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995" y="1595250"/>
            <a:ext cx="1968724" cy="410966"/>
          </a:xfrm>
          <a:prstGeom prst="rect">
            <a:avLst/>
          </a:prstGeom>
        </p:spPr>
      </p:pic>
      <p:sp>
        <p:nvSpPr>
          <p:cNvPr id="25" name="Rectangle 15">
            <a:extLst>
              <a:ext uri="{FF2B5EF4-FFF2-40B4-BE49-F238E27FC236}">
                <a16:creationId xmlns:a16="http://schemas.microsoft.com/office/drawing/2014/main" id="{C2DFF021-F36A-5144-8AF0-D831E49AC2B3}"/>
              </a:ext>
            </a:extLst>
          </p:cNvPr>
          <p:cNvSpPr/>
          <p:nvPr/>
        </p:nvSpPr>
        <p:spPr>
          <a:xfrm>
            <a:off x="1308100" y="1228378"/>
            <a:ext cx="2523744" cy="256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feld 7">
            <a:extLst>
              <a:ext uri="{FF2B5EF4-FFF2-40B4-BE49-F238E27FC236}">
                <a16:creationId xmlns:a16="http://schemas.microsoft.com/office/drawing/2014/main" id="{B70E6DFB-4109-D34E-9924-9EBB14930BFC}"/>
              </a:ext>
            </a:extLst>
          </p:cNvPr>
          <p:cNvSpPr txBox="1"/>
          <p:nvPr/>
        </p:nvSpPr>
        <p:spPr>
          <a:xfrm>
            <a:off x="882857" y="911348"/>
            <a:ext cx="3162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Averaged neutral particle pressure at pumping gap</a:t>
            </a:r>
            <a:endParaRPr lang="en-US" sz="1400" b="1" baseline="-25000" dirty="0">
              <a:latin typeface="Arial"/>
              <a:cs typeface="Arial"/>
            </a:endParaRPr>
          </a:p>
        </p:txBody>
      </p:sp>
      <p:pic>
        <p:nvPicPr>
          <p:cNvPr id="45" name="Picture 3">
            <a:extLst>
              <a:ext uri="{FF2B5EF4-FFF2-40B4-BE49-F238E27FC236}">
                <a16:creationId xmlns:a16="http://schemas.microsoft.com/office/drawing/2014/main" id="{4D63A5B6-AD04-1146-8A1B-CE4067B1E4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889" y="1615315"/>
            <a:ext cx="1165485" cy="370836"/>
          </a:xfrm>
          <a:prstGeom prst="rect">
            <a:avLst/>
          </a:prstGeom>
        </p:spPr>
      </p:pic>
      <p:sp>
        <p:nvSpPr>
          <p:cNvPr id="46" name="Textfeld 7">
            <a:extLst>
              <a:ext uri="{FF2B5EF4-FFF2-40B4-BE49-F238E27FC236}">
                <a16:creationId xmlns:a16="http://schemas.microsoft.com/office/drawing/2014/main" id="{520588A8-D783-3142-AD34-8C9819DEE4DB}"/>
              </a:ext>
            </a:extLst>
          </p:cNvPr>
          <p:cNvSpPr txBox="1"/>
          <p:nvPr/>
        </p:nvSpPr>
        <p:spPr>
          <a:xfrm>
            <a:off x="5035042" y="1016470"/>
            <a:ext cx="3661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Neutral particle compression in divertor</a:t>
            </a:r>
            <a:endParaRPr lang="en-US" sz="1400" b="1" baseline="-25000" dirty="0">
              <a:latin typeface="Arial"/>
              <a:cs typeface="Arial"/>
            </a:endParaRPr>
          </a:p>
        </p:txBody>
      </p:sp>
      <p:cxnSp>
        <p:nvCxnSpPr>
          <p:cNvPr id="47" name="Gerade Verbindung 46">
            <a:extLst>
              <a:ext uri="{FF2B5EF4-FFF2-40B4-BE49-F238E27FC236}">
                <a16:creationId xmlns:a16="http://schemas.microsoft.com/office/drawing/2014/main" id="{CAE344B2-9C7F-2C4A-942C-D99245D86A9D}"/>
              </a:ext>
            </a:extLst>
          </p:cNvPr>
          <p:cNvCxnSpPr>
            <a:cxnSpLocks/>
          </p:cNvCxnSpPr>
          <p:nvPr/>
        </p:nvCxnSpPr>
        <p:spPr>
          <a:xfrm flipH="1">
            <a:off x="7401261" y="3457269"/>
            <a:ext cx="1038114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48">
            <a:extLst>
              <a:ext uri="{FF2B5EF4-FFF2-40B4-BE49-F238E27FC236}">
                <a16:creationId xmlns:a16="http://schemas.microsoft.com/office/drawing/2014/main" id="{935B43E1-08C2-324B-8A1C-31C6818F063E}"/>
              </a:ext>
            </a:extLst>
          </p:cNvPr>
          <p:cNvCxnSpPr>
            <a:cxnSpLocks/>
          </p:cNvCxnSpPr>
          <p:nvPr/>
        </p:nvCxnSpPr>
        <p:spPr>
          <a:xfrm flipH="1">
            <a:off x="7446058" y="3638356"/>
            <a:ext cx="993316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>
            <a:extLst>
              <a:ext uri="{FF2B5EF4-FFF2-40B4-BE49-F238E27FC236}">
                <a16:creationId xmlns:a16="http://schemas.microsoft.com/office/drawing/2014/main" id="{6FDBF3DC-CCB2-3A4E-8E44-7D1C3CC62F2A}"/>
              </a:ext>
            </a:extLst>
          </p:cNvPr>
          <p:cNvCxnSpPr>
            <a:cxnSpLocks/>
          </p:cNvCxnSpPr>
          <p:nvPr/>
        </p:nvCxnSpPr>
        <p:spPr>
          <a:xfrm flipH="1">
            <a:off x="6113032" y="3894746"/>
            <a:ext cx="293147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feld 7">
            <a:extLst>
              <a:ext uri="{FF2B5EF4-FFF2-40B4-BE49-F238E27FC236}">
                <a16:creationId xmlns:a16="http://schemas.microsoft.com/office/drawing/2014/main" id="{CDDC418C-AF12-9848-AFFA-EAE123139E82}"/>
              </a:ext>
            </a:extLst>
          </p:cNvPr>
          <p:cNvSpPr txBox="1"/>
          <p:nvPr/>
        </p:nvSpPr>
        <p:spPr>
          <a:xfrm>
            <a:off x="7921200" y="3442156"/>
            <a:ext cx="5769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/>
                <a:cs typeface="Arial"/>
              </a:rPr>
              <a:t>32 - 45</a:t>
            </a:r>
            <a:endParaRPr lang="en-US" sz="800" b="1" baseline="-25000" dirty="0">
              <a:latin typeface="Arial"/>
              <a:cs typeface="Arial"/>
            </a:endParaRPr>
          </a:p>
        </p:txBody>
      </p:sp>
      <p:sp>
        <p:nvSpPr>
          <p:cNvPr id="53" name="Textfeld 7">
            <a:extLst>
              <a:ext uri="{FF2B5EF4-FFF2-40B4-BE49-F238E27FC236}">
                <a16:creationId xmlns:a16="http://schemas.microsoft.com/office/drawing/2014/main" id="{7728A122-4F4B-3641-A4B8-7BC079F659C2}"/>
              </a:ext>
            </a:extLst>
          </p:cNvPr>
          <p:cNvSpPr txBox="1"/>
          <p:nvPr/>
        </p:nvSpPr>
        <p:spPr>
          <a:xfrm>
            <a:off x="6368513" y="3777436"/>
            <a:ext cx="5769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/>
                <a:cs typeface="Arial"/>
              </a:rPr>
              <a:t>10 - 15</a:t>
            </a:r>
            <a:endParaRPr lang="en-US" sz="800" b="1" baseline="-25000" dirty="0">
              <a:latin typeface="Arial"/>
              <a:cs typeface="Arial"/>
            </a:endParaRPr>
          </a:p>
        </p:txBody>
      </p:sp>
      <p:sp>
        <p:nvSpPr>
          <p:cNvPr id="54" name="Textfeld 7">
            <a:extLst>
              <a:ext uri="{FF2B5EF4-FFF2-40B4-BE49-F238E27FC236}">
                <a16:creationId xmlns:a16="http://schemas.microsoft.com/office/drawing/2014/main" id="{21C34E09-8C67-6B44-B69F-C012EBF395A4}"/>
              </a:ext>
            </a:extLst>
          </p:cNvPr>
          <p:cNvSpPr txBox="1"/>
          <p:nvPr/>
        </p:nvSpPr>
        <p:spPr>
          <a:xfrm>
            <a:off x="629901" y="4646505"/>
            <a:ext cx="7127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After boronization: oxygen content was reduced by up to a factor of 20</a:t>
            </a:r>
            <a:endParaRPr lang="en-US" sz="1400" b="1" baseline="-25000" dirty="0">
              <a:latin typeface="Arial"/>
              <a:cs typeface="Arial"/>
            </a:endParaRPr>
          </a:p>
        </p:txBody>
      </p:sp>
      <p:sp>
        <p:nvSpPr>
          <p:cNvPr id="55" name="Textfeld 7">
            <a:extLst>
              <a:ext uri="{FF2B5EF4-FFF2-40B4-BE49-F238E27FC236}">
                <a16:creationId xmlns:a16="http://schemas.microsoft.com/office/drawing/2014/main" id="{4CDA7CDE-68FB-B34C-BA1A-B73EFA644ADF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15</a:t>
            </a:r>
          </a:p>
        </p:txBody>
      </p:sp>
      <p:sp>
        <p:nvSpPr>
          <p:cNvPr id="57" name="Textfeld 7">
            <a:extLst>
              <a:ext uri="{FF2B5EF4-FFF2-40B4-BE49-F238E27FC236}">
                <a16:creationId xmlns:a16="http://schemas.microsoft.com/office/drawing/2014/main" id="{CE96F07C-FE4B-F04E-A91F-4651C285446A}"/>
              </a:ext>
            </a:extLst>
          </p:cNvPr>
          <p:cNvSpPr txBox="1"/>
          <p:nvPr/>
        </p:nvSpPr>
        <p:spPr>
          <a:xfrm>
            <a:off x="970201" y="4150738"/>
            <a:ext cx="29998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/>
                <a:cs typeface="Arial"/>
              </a:rPr>
              <a:t>Line integrated density </a:t>
            </a:r>
            <a:r>
              <a:rPr lang="en-US" sz="1100" b="1" dirty="0" err="1">
                <a:latin typeface="Arial"/>
                <a:cs typeface="Arial"/>
              </a:rPr>
              <a:t>n</a:t>
            </a:r>
            <a:r>
              <a:rPr lang="en-US" sz="1100" b="1" baseline="-25000" dirty="0" err="1">
                <a:latin typeface="Arial"/>
                <a:cs typeface="Arial"/>
              </a:rPr>
              <a:t>e,l.i</a:t>
            </a:r>
            <a:r>
              <a:rPr lang="en-US" sz="1100" b="1" baseline="-25000" dirty="0">
                <a:latin typeface="Arial"/>
                <a:cs typeface="Arial"/>
              </a:rPr>
              <a:t>.</a:t>
            </a:r>
            <a:r>
              <a:rPr lang="en-US" sz="1100" b="1" dirty="0">
                <a:latin typeface="Arial"/>
                <a:cs typeface="Arial"/>
              </a:rPr>
              <a:t> [10</a:t>
            </a:r>
            <a:r>
              <a:rPr lang="en-US" sz="1100" b="1" baseline="30000" dirty="0">
                <a:latin typeface="Arial"/>
                <a:cs typeface="Arial"/>
              </a:rPr>
              <a:t>19</a:t>
            </a:r>
            <a:r>
              <a:rPr lang="en-US" sz="1100" b="1" dirty="0">
                <a:latin typeface="Arial"/>
                <a:cs typeface="Arial"/>
              </a:rPr>
              <a:t> m</a:t>
            </a:r>
            <a:r>
              <a:rPr lang="en-US" sz="1100" b="1" baseline="30000" dirty="0">
                <a:latin typeface="Arial"/>
                <a:cs typeface="Arial"/>
              </a:rPr>
              <a:t>-2</a:t>
            </a:r>
            <a:r>
              <a:rPr lang="en-US" sz="1100" b="1" dirty="0">
                <a:latin typeface="Arial"/>
                <a:cs typeface="Arial"/>
              </a:rPr>
              <a:t>]</a:t>
            </a:r>
            <a:endParaRPr lang="en-US" sz="1100" b="1" baseline="-25000" dirty="0">
              <a:latin typeface="Arial"/>
              <a:cs typeface="Arial"/>
            </a:endParaRPr>
          </a:p>
        </p:txBody>
      </p:sp>
      <p:sp>
        <p:nvSpPr>
          <p:cNvPr id="58" name="Textfeld 7">
            <a:extLst>
              <a:ext uri="{FF2B5EF4-FFF2-40B4-BE49-F238E27FC236}">
                <a16:creationId xmlns:a16="http://schemas.microsoft.com/office/drawing/2014/main" id="{42580D6D-6C93-D645-9109-AEBE438101FE}"/>
              </a:ext>
            </a:extLst>
          </p:cNvPr>
          <p:cNvSpPr txBox="1"/>
          <p:nvPr/>
        </p:nvSpPr>
        <p:spPr>
          <a:xfrm>
            <a:off x="5365647" y="4228740"/>
            <a:ext cx="29998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/>
                <a:cs typeface="Arial"/>
              </a:rPr>
              <a:t>Line integrated density </a:t>
            </a:r>
            <a:r>
              <a:rPr lang="en-US" sz="1100" b="1" dirty="0" err="1">
                <a:latin typeface="Arial"/>
                <a:cs typeface="Arial"/>
              </a:rPr>
              <a:t>n</a:t>
            </a:r>
            <a:r>
              <a:rPr lang="en-US" sz="1100" b="1" baseline="-25000" dirty="0" err="1">
                <a:latin typeface="Arial"/>
                <a:cs typeface="Arial"/>
              </a:rPr>
              <a:t>e,l.i</a:t>
            </a:r>
            <a:r>
              <a:rPr lang="en-US" sz="1100" b="1" baseline="-25000" dirty="0">
                <a:latin typeface="Arial"/>
                <a:cs typeface="Arial"/>
              </a:rPr>
              <a:t>.</a:t>
            </a:r>
            <a:r>
              <a:rPr lang="en-US" sz="1100" b="1" dirty="0">
                <a:latin typeface="Arial"/>
                <a:cs typeface="Arial"/>
              </a:rPr>
              <a:t> [10</a:t>
            </a:r>
            <a:r>
              <a:rPr lang="en-US" sz="1100" b="1" baseline="30000" dirty="0">
                <a:latin typeface="Arial"/>
                <a:cs typeface="Arial"/>
              </a:rPr>
              <a:t>19</a:t>
            </a:r>
            <a:r>
              <a:rPr lang="en-US" sz="1100" b="1" dirty="0">
                <a:latin typeface="Arial"/>
                <a:cs typeface="Arial"/>
              </a:rPr>
              <a:t> m</a:t>
            </a:r>
            <a:r>
              <a:rPr lang="en-US" sz="1100" b="1" baseline="30000" dirty="0">
                <a:latin typeface="Arial"/>
                <a:cs typeface="Arial"/>
              </a:rPr>
              <a:t>-2</a:t>
            </a:r>
            <a:r>
              <a:rPr lang="en-US" sz="1100" b="1" dirty="0">
                <a:latin typeface="Arial"/>
                <a:cs typeface="Arial"/>
              </a:rPr>
              <a:t>]</a:t>
            </a:r>
            <a:endParaRPr lang="en-US" sz="1100" b="1" baseline="-25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0360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8604F26-65BC-8549-A2A2-786594D4F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581" y="1255464"/>
            <a:ext cx="4005372" cy="309218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3D81FA-E590-024B-83B5-CC0D99E939EF}"/>
              </a:ext>
            </a:extLst>
          </p:cNvPr>
          <p:cNvSpPr/>
          <p:nvPr/>
        </p:nvSpPr>
        <p:spPr>
          <a:xfrm>
            <a:off x="4774301" y="4183582"/>
            <a:ext cx="412694" cy="3510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feld 7">
            <a:extLst>
              <a:ext uri="{FF2B5EF4-FFF2-40B4-BE49-F238E27FC236}">
                <a16:creationId xmlns:a16="http://schemas.microsoft.com/office/drawing/2014/main" id="{A891AD0A-99E2-634E-A5DF-74B6E19EC90E}"/>
              </a:ext>
            </a:extLst>
          </p:cNvPr>
          <p:cNvSpPr txBox="1"/>
          <p:nvPr/>
        </p:nvSpPr>
        <p:spPr>
          <a:xfrm>
            <a:off x="5127828" y="971029"/>
            <a:ext cx="3288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Structure of the magnetic island</a:t>
            </a:r>
            <a:endParaRPr lang="en-US" sz="1400" b="1" baseline="-25000" dirty="0">
              <a:latin typeface="Arial"/>
              <a:cs typeface="Arial"/>
            </a:endParaRPr>
          </a:p>
        </p:txBody>
      </p:sp>
      <p:sp>
        <p:nvSpPr>
          <p:cNvPr id="22" name="Textfeld 14">
            <a:extLst>
              <a:ext uri="{FF2B5EF4-FFF2-40B4-BE49-F238E27FC236}">
                <a16:creationId xmlns:a16="http://schemas.microsoft.com/office/drawing/2014/main" id="{1EE8F36F-21CB-F844-87AF-AEEF58CB9D41}"/>
              </a:ext>
            </a:extLst>
          </p:cNvPr>
          <p:cNvSpPr txBox="1"/>
          <p:nvPr/>
        </p:nvSpPr>
        <p:spPr>
          <a:xfrm>
            <a:off x="86408" y="40693"/>
            <a:ext cx="713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This attractive scenario could be fine tuned by adjustment of the structure of the magnetic island that form the divertor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2C7D882-5DE8-0B49-BB1E-B09C78047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44" y="1278806"/>
            <a:ext cx="4159358" cy="3119518"/>
          </a:xfrm>
          <a:prstGeom prst="rect">
            <a:avLst/>
          </a:prstGeom>
        </p:spPr>
      </p:pic>
      <p:sp>
        <p:nvSpPr>
          <p:cNvPr id="23" name="Text Box 3">
            <a:extLst>
              <a:ext uri="{FF2B5EF4-FFF2-40B4-BE49-F238E27FC236}">
                <a16:creationId xmlns:a16="http://schemas.microsoft.com/office/drawing/2014/main" id="{30FB211F-2855-964D-93D0-ED2C04830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5307" y="2970108"/>
            <a:ext cx="8264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3MW, post-</a:t>
            </a:r>
            <a:r>
              <a:rPr lang="en-US" sz="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</a:t>
            </a:r>
            <a:endParaRPr lang="en-US" sz="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5E8E2E1F-4B7C-6545-B5E1-D0FDE6564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676" y="3000886"/>
            <a:ext cx="7984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2MW, post-</a:t>
            </a:r>
            <a:r>
              <a:rPr lang="en-US" sz="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</a:t>
            </a:r>
            <a:endParaRPr lang="en-US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id="{481D916D-F7EF-0646-9458-2A84324AE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3391" y="2091182"/>
            <a:ext cx="8264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6MW, post-</a:t>
            </a:r>
            <a:r>
              <a:rPr lang="en-US" sz="8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</a:t>
            </a:r>
            <a:endParaRPr lang="en-US" sz="8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AFE6F43D-5D27-7047-99E7-8461ECFD141D}"/>
              </a:ext>
            </a:extLst>
          </p:cNvPr>
          <p:cNvSpPr/>
          <p:nvPr/>
        </p:nvSpPr>
        <p:spPr>
          <a:xfrm>
            <a:off x="1442571" y="1228378"/>
            <a:ext cx="2523744" cy="256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feld 7">
            <a:extLst>
              <a:ext uri="{FF2B5EF4-FFF2-40B4-BE49-F238E27FC236}">
                <a16:creationId xmlns:a16="http://schemas.microsoft.com/office/drawing/2014/main" id="{53D41118-EC51-6F4A-B5FF-E6C94E7AEC2D}"/>
              </a:ext>
            </a:extLst>
          </p:cNvPr>
          <p:cNvSpPr txBox="1"/>
          <p:nvPr/>
        </p:nvSpPr>
        <p:spPr>
          <a:xfrm>
            <a:off x="6728089" y="2939330"/>
            <a:ext cx="1141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/>
                <a:cs typeface="Arial"/>
              </a:rPr>
              <a:t>Plasma core domain</a:t>
            </a:r>
            <a:endParaRPr lang="en-US" sz="1000" b="1" baseline="-25000" dirty="0">
              <a:latin typeface="Arial"/>
              <a:cs typeface="Arial"/>
            </a:endParaRPr>
          </a:p>
        </p:txBody>
      </p:sp>
      <p:sp>
        <p:nvSpPr>
          <p:cNvPr id="30" name="Textfeld 7">
            <a:extLst>
              <a:ext uri="{FF2B5EF4-FFF2-40B4-BE49-F238E27FC236}">
                <a16:creationId xmlns:a16="http://schemas.microsoft.com/office/drawing/2014/main" id="{28B14A04-7FDD-DC46-A3FD-0CC7597C31B1}"/>
              </a:ext>
            </a:extLst>
          </p:cNvPr>
          <p:cNvSpPr txBox="1"/>
          <p:nvPr/>
        </p:nvSpPr>
        <p:spPr>
          <a:xfrm>
            <a:off x="5364746" y="1554512"/>
            <a:ext cx="1141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/>
                <a:cs typeface="Arial"/>
              </a:rPr>
              <a:t>Pumping gap</a:t>
            </a:r>
            <a:endParaRPr lang="en-US" sz="1000" b="1" baseline="-25000" dirty="0">
              <a:latin typeface="Arial"/>
              <a:cs typeface="Arial"/>
            </a:endParaRPr>
          </a:p>
        </p:txBody>
      </p: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36666C6C-A891-BE49-84DD-E6F993BEC6BF}"/>
              </a:ext>
            </a:extLst>
          </p:cNvPr>
          <p:cNvCxnSpPr>
            <a:cxnSpLocks/>
          </p:cNvCxnSpPr>
          <p:nvPr/>
        </p:nvCxnSpPr>
        <p:spPr>
          <a:xfrm>
            <a:off x="5507915" y="1769633"/>
            <a:ext cx="123713" cy="322729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11" descr="LOGO_ausEPSueberPDF">
            <a:extLst>
              <a:ext uri="{FF2B5EF4-FFF2-40B4-BE49-F238E27FC236}">
                <a16:creationId xmlns:a16="http://schemas.microsoft.com/office/drawing/2014/main" id="{4C6DA14F-BB46-9A4A-80B0-CBC9367B5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415EFF8C-15D7-CA42-93B3-0CDBE6BD47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01DB12AD-BF18-F54B-933F-81F5B3FD18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995" y="1595250"/>
            <a:ext cx="1968724" cy="410966"/>
          </a:xfrm>
          <a:prstGeom prst="rect">
            <a:avLst/>
          </a:prstGeom>
        </p:spPr>
      </p:pic>
      <p:sp>
        <p:nvSpPr>
          <p:cNvPr id="48" name="Textfeld 7">
            <a:extLst>
              <a:ext uri="{FF2B5EF4-FFF2-40B4-BE49-F238E27FC236}">
                <a16:creationId xmlns:a16="http://schemas.microsoft.com/office/drawing/2014/main" id="{816B1F75-1357-6D4A-8734-C91EF591D76A}"/>
              </a:ext>
            </a:extLst>
          </p:cNvPr>
          <p:cNvSpPr txBox="1"/>
          <p:nvPr/>
        </p:nvSpPr>
        <p:spPr>
          <a:xfrm rot="5400000">
            <a:off x="7441374" y="2793765"/>
            <a:ext cx="2643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/>
                <a:cs typeface="Arial"/>
              </a:rPr>
              <a:t>Wall to wall connection length </a:t>
            </a:r>
            <a:r>
              <a:rPr lang="en-US" sz="1000" b="1" dirty="0" err="1">
                <a:latin typeface="Arial"/>
                <a:cs typeface="Arial"/>
              </a:rPr>
              <a:t>L</a:t>
            </a:r>
            <a:r>
              <a:rPr lang="en-US" sz="1000" b="1" baseline="-25000" dirty="0" err="1">
                <a:latin typeface="Arial"/>
                <a:cs typeface="Arial"/>
              </a:rPr>
              <a:t>c</a:t>
            </a:r>
            <a:r>
              <a:rPr lang="en-US" sz="1000" b="1" dirty="0">
                <a:latin typeface="Arial"/>
                <a:cs typeface="Arial"/>
              </a:rPr>
              <a:t> [m]</a:t>
            </a:r>
            <a:endParaRPr lang="en-US" sz="1000" b="1" baseline="-25000" dirty="0">
              <a:latin typeface="Arial"/>
              <a:cs typeface="Arial"/>
            </a:endParaRPr>
          </a:p>
        </p:txBody>
      </p:sp>
      <p:sp>
        <p:nvSpPr>
          <p:cNvPr id="49" name="Textfeld 7">
            <a:extLst>
              <a:ext uri="{FF2B5EF4-FFF2-40B4-BE49-F238E27FC236}">
                <a16:creationId xmlns:a16="http://schemas.microsoft.com/office/drawing/2014/main" id="{D034FC9C-4596-204D-9198-40F891DC7EF1}"/>
              </a:ext>
            </a:extLst>
          </p:cNvPr>
          <p:cNvSpPr txBox="1"/>
          <p:nvPr/>
        </p:nvSpPr>
        <p:spPr>
          <a:xfrm>
            <a:off x="882857" y="911348"/>
            <a:ext cx="3162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Averaged neutral particle pressure at pumping gap</a:t>
            </a:r>
            <a:endParaRPr lang="en-US" sz="1400" b="1" baseline="-25000" dirty="0">
              <a:latin typeface="Arial"/>
              <a:cs typeface="Arial"/>
            </a:endParaRPr>
          </a:p>
        </p:txBody>
      </p:sp>
      <p:sp>
        <p:nvSpPr>
          <p:cNvPr id="50" name="Textfeld 7">
            <a:extLst>
              <a:ext uri="{FF2B5EF4-FFF2-40B4-BE49-F238E27FC236}">
                <a16:creationId xmlns:a16="http://schemas.microsoft.com/office/drawing/2014/main" id="{ED68E625-7DA3-FF4C-9F29-803691F5F944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16</a:t>
            </a:r>
          </a:p>
        </p:txBody>
      </p:sp>
      <p:sp>
        <p:nvSpPr>
          <p:cNvPr id="51" name="Textfeld 7">
            <a:extLst>
              <a:ext uri="{FF2B5EF4-FFF2-40B4-BE49-F238E27FC236}">
                <a16:creationId xmlns:a16="http://schemas.microsoft.com/office/drawing/2014/main" id="{1941AB37-EC19-A447-891C-9D59A724D238}"/>
              </a:ext>
            </a:extLst>
          </p:cNvPr>
          <p:cNvSpPr txBox="1"/>
          <p:nvPr/>
        </p:nvSpPr>
        <p:spPr>
          <a:xfrm>
            <a:off x="970201" y="4150738"/>
            <a:ext cx="29998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/>
                <a:cs typeface="Arial"/>
              </a:rPr>
              <a:t>Line integrated density </a:t>
            </a:r>
            <a:r>
              <a:rPr lang="en-US" sz="1100" b="1" dirty="0" err="1">
                <a:latin typeface="Arial"/>
                <a:cs typeface="Arial"/>
              </a:rPr>
              <a:t>n</a:t>
            </a:r>
            <a:r>
              <a:rPr lang="en-US" sz="1100" b="1" baseline="-25000" dirty="0" err="1">
                <a:latin typeface="Arial"/>
                <a:cs typeface="Arial"/>
              </a:rPr>
              <a:t>e,l.i</a:t>
            </a:r>
            <a:r>
              <a:rPr lang="en-US" sz="1100" b="1" baseline="-25000" dirty="0">
                <a:latin typeface="Arial"/>
                <a:cs typeface="Arial"/>
              </a:rPr>
              <a:t>.</a:t>
            </a:r>
            <a:r>
              <a:rPr lang="en-US" sz="1100" b="1" dirty="0">
                <a:latin typeface="Arial"/>
                <a:cs typeface="Arial"/>
              </a:rPr>
              <a:t> [10</a:t>
            </a:r>
            <a:r>
              <a:rPr lang="en-US" sz="1100" b="1" baseline="30000" dirty="0">
                <a:latin typeface="Arial"/>
                <a:cs typeface="Arial"/>
              </a:rPr>
              <a:t>19</a:t>
            </a:r>
            <a:r>
              <a:rPr lang="en-US" sz="1100" b="1" dirty="0">
                <a:latin typeface="Arial"/>
                <a:cs typeface="Arial"/>
              </a:rPr>
              <a:t> m</a:t>
            </a:r>
            <a:r>
              <a:rPr lang="en-US" sz="1100" b="1" baseline="30000" dirty="0">
                <a:latin typeface="Arial"/>
                <a:cs typeface="Arial"/>
              </a:rPr>
              <a:t>-2</a:t>
            </a:r>
            <a:r>
              <a:rPr lang="en-US" sz="1100" b="1" dirty="0">
                <a:latin typeface="Arial"/>
                <a:cs typeface="Arial"/>
              </a:rPr>
              <a:t>]</a:t>
            </a:r>
            <a:endParaRPr lang="en-US" sz="1100" b="1" baseline="-25000" dirty="0">
              <a:latin typeface="Arial"/>
              <a:cs typeface="Arial"/>
            </a:endParaRPr>
          </a:p>
        </p:txBody>
      </p:sp>
      <p:sp>
        <p:nvSpPr>
          <p:cNvPr id="27" name="Textfeld 7">
            <a:extLst>
              <a:ext uri="{FF2B5EF4-FFF2-40B4-BE49-F238E27FC236}">
                <a16:creationId xmlns:a16="http://schemas.microsoft.com/office/drawing/2014/main" id="{475748F6-6738-944F-AD37-D20674831FCF}"/>
              </a:ext>
            </a:extLst>
          </p:cNvPr>
          <p:cNvSpPr txBox="1"/>
          <p:nvPr/>
        </p:nvSpPr>
        <p:spPr>
          <a:xfrm>
            <a:off x="8421974" y="1445151"/>
            <a:ext cx="57504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/>
                <a:cs typeface="Arial"/>
              </a:rPr>
              <a:t>&gt;1000</a:t>
            </a:r>
            <a:endParaRPr lang="en-US" sz="800" b="1" baseline="-25000" dirty="0">
              <a:latin typeface="Arial"/>
              <a:cs typeface="Arial"/>
            </a:endParaRPr>
          </a:p>
        </p:txBody>
      </p:sp>
      <p:sp>
        <p:nvSpPr>
          <p:cNvPr id="33" name="Textfeld 7">
            <a:extLst>
              <a:ext uri="{FF2B5EF4-FFF2-40B4-BE49-F238E27FC236}">
                <a16:creationId xmlns:a16="http://schemas.microsoft.com/office/drawing/2014/main" id="{204FC13D-4CBA-A04D-A47E-CEFBB451E188}"/>
              </a:ext>
            </a:extLst>
          </p:cNvPr>
          <p:cNvSpPr txBox="1"/>
          <p:nvPr/>
        </p:nvSpPr>
        <p:spPr>
          <a:xfrm>
            <a:off x="7471045" y="3745152"/>
            <a:ext cx="6835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>
                <a:latin typeface="Arial"/>
                <a:cs typeface="Arial"/>
              </a:rPr>
              <a:t>I</a:t>
            </a:r>
            <a:r>
              <a:rPr lang="en-US" sz="800" b="1" baseline="-25000" dirty="0" err="1">
                <a:latin typeface="Arial"/>
                <a:cs typeface="Arial"/>
              </a:rPr>
              <a:t>cc</a:t>
            </a:r>
            <a:r>
              <a:rPr lang="en-US" sz="800" b="1" dirty="0">
                <a:latin typeface="Arial"/>
                <a:cs typeface="Arial"/>
              </a:rPr>
              <a:t>=0.0kA</a:t>
            </a:r>
            <a:endParaRPr lang="en-US" sz="800" b="1" baseline="-25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6182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>
            <a:extLst>
              <a:ext uri="{FF2B5EF4-FFF2-40B4-BE49-F238E27FC236}">
                <a16:creationId xmlns:a16="http://schemas.microsoft.com/office/drawing/2014/main" id="{41B635DB-A345-694D-AC3E-964351984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19" y="1278806"/>
            <a:ext cx="4165007" cy="3123756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CC8F90CB-B2E6-1240-A9F2-71AA2D47B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031" y="2244936"/>
            <a:ext cx="6149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3MW, 2kA ICC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CC8F90CB-B2E6-1240-A9F2-71AA2D47B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8665" y="1617835"/>
            <a:ext cx="5971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6MW, 2kA ICC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949D56-F105-9542-A1E6-4BCF050B1493}"/>
              </a:ext>
            </a:extLst>
          </p:cNvPr>
          <p:cNvSpPr/>
          <p:nvPr/>
        </p:nvSpPr>
        <p:spPr>
          <a:xfrm>
            <a:off x="1307592" y="1224844"/>
            <a:ext cx="2523744" cy="256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3D81FA-E590-024B-83B5-CC0D99E939EF}"/>
              </a:ext>
            </a:extLst>
          </p:cNvPr>
          <p:cNvSpPr/>
          <p:nvPr/>
        </p:nvSpPr>
        <p:spPr>
          <a:xfrm>
            <a:off x="4774301" y="4183582"/>
            <a:ext cx="412694" cy="3510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feld 14">
            <a:extLst>
              <a:ext uri="{FF2B5EF4-FFF2-40B4-BE49-F238E27FC236}">
                <a16:creationId xmlns:a16="http://schemas.microsoft.com/office/drawing/2014/main" id="{1EE8F36F-21CB-F844-87AF-AEEF58CB9D41}"/>
              </a:ext>
            </a:extLst>
          </p:cNvPr>
          <p:cNvSpPr txBox="1"/>
          <p:nvPr/>
        </p:nvSpPr>
        <p:spPr>
          <a:xfrm>
            <a:off x="86408" y="40693"/>
            <a:ext cx="706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Applying a stationary divertor control current allows to increase the divertor neutral pressure by up to 50%</a:t>
            </a: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83F3EFA9-7993-1E4A-8B14-C9898B35D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788" y="3044115"/>
            <a:ext cx="8264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3MW, post-</a:t>
            </a:r>
            <a:r>
              <a:rPr lang="en-US" sz="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</a:t>
            </a:r>
            <a:endParaRPr lang="en-US" sz="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825C79A4-E81F-9542-BFEA-8C7F84B29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247" y="3139385"/>
            <a:ext cx="7984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2MW, post-</a:t>
            </a:r>
            <a:r>
              <a:rPr lang="en-US" sz="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</a:t>
            </a:r>
            <a:endParaRPr lang="en-US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4971C63F-C7FE-6F4F-890D-735AE392D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485" y="2705561"/>
            <a:ext cx="8264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6MW, post-</a:t>
            </a:r>
            <a:r>
              <a:rPr lang="en-US" sz="8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</a:t>
            </a:r>
            <a:endParaRPr lang="en-US" sz="8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1" descr="LOGO_ausEPSueberPDF">
            <a:extLst>
              <a:ext uri="{FF2B5EF4-FFF2-40B4-BE49-F238E27FC236}">
                <a16:creationId xmlns:a16="http://schemas.microsoft.com/office/drawing/2014/main" id="{286B237A-501F-7C4C-BD4F-B71C906B0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9138070-DCE9-8344-BE88-6B262A6E01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FB0ACAAE-AC0C-E04A-8BE5-D21CB4001F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6268" y="1318024"/>
            <a:ext cx="3951358" cy="2963519"/>
          </a:xfrm>
          <a:prstGeom prst="rect">
            <a:avLst/>
          </a:prstGeom>
        </p:spPr>
      </p:pic>
      <p:sp>
        <p:nvSpPr>
          <p:cNvPr id="28" name="Textfeld 7">
            <a:extLst>
              <a:ext uri="{FF2B5EF4-FFF2-40B4-BE49-F238E27FC236}">
                <a16:creationId xmlns:a16="http://schemas.microsoft.com/office/drawing/2014/main" id="{FAC77F27-0BAF-7C4A-91A3-A51EE79C118B}"/>
              </a:ext>
            </a:extLst>
          </p:cNvPr>
          <p:cNvSpPr txBox="1"/>
          <p:nvPr/>
        </p:nvSpPr>
        <p:spPr>
          <a:xfrm>
            <a:off x="6728089" y="2939330"/>
            <a:ext cx="1141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/>
                <a:cs typeface="Arial"/>
              </a:rPr>
              <a:t>Plasma core domain</a:t>
            </a:r>
            <a:endParaRPr lang="en-US" sz="1000" b="1" baseline="-25000" dirty="0">
              <a:latin typeface="Arial"/>
              <a:cs typeface="Arial"/>
            </a:endParaRPr>
          </a:p>
        </p:txBody>
      </p:sp>
      <p:sp>
        <p:nvSpPr>
          <p:cNvPr id="30" name="Textfeld 7">
            <a:extLst>
              <a:ext uri="{FF2B5EF4-FFF2-40B4-BE49-F238E27FC236}">
                <a16:creationId xmlns:a16="http://schemas.microsoft.com/office/drawing/2014/main" id="{DBBC1ABB-A66C-2541-9CE1-D1BF0760D743}"/>
              </a:ext>
            </a:extLst>
          </p:cNvPr>
          <p:cNvSpPr txBox="1"/>
          <p:nvPr/>
        </p:nvSpPr>
        <p:spPr>
          <a:xfrm>
            <a:off x="5364746" y="1554512"/>
            <a:ext cx="1141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/>
                <a:cs typeface="Arial"/>
              </a:rPr>
              <a:t>Pumping gap</a:t>
            </a:r>
            <a:endParaRPr lang="en-US" sz="1000" b="1" baseline="-25000" dirty="0">
              <a:latin typeface="Arial"/>
              <a:cs typeface="Arial"/>
            </a:endParaRPr>
          </a:p>
        </p:txBody>
      </p: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A7E53DA7-5489-0D46-A83D-781EFFC7432E}"/>
              </a:ext>
            </a:extLst>
          </p:cNvPr>
          <p:cNvCxnSpPr>
            <a:cxnSpLocks/>
          </p:cNvCxnSpPr>
          <p:nvPr/>
        </p:nvCxnSpPr>
        <p:spPr>
          <a:xfrm>
            <a:off x="5507915" y="1769633"/>
            <a:ext cx="123713" cy="322729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feld 7">
            <a:extLst>
              <a:ext uri="{FF2B5EF4-FFF2-40B4-BE49-F238E27FC236}">
                <a16:creationId xmlns:a16="http://schemas.microsoft.com/office/drawing/2014/main" id="{B64F9670-58F3-6A46-8DB5-E68685337E44}"/>
              </a:ext>
            </a:extLst>
          </p:cNvPr>
          <p:cNvSpPr txBox="1"/>
          <p:nvPr/>
        </p:nvSpPr>
        <p:spPr>
          <a:xfrm>
            <a:off x="4572000" y="4388117"/>
            <a:ext cx="3240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/>
                <a:cs typeface="Arial"/>
              </a:rPr>
              <a:t>Island widening, closure of outer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/>
                <a:cs typeface="Arial"/>
              </a:rPr>
              <a:t>Strike point moves towards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/>
                <a:cs typeface="Arial"/>
              </a:rPr>
              <a:t>Connection length </a:t>
            </a:r>
            <a:r>
              <a:rPr lang="en-US" sz="1200" b="1" dirty="0" err="1">
                <a:latin typeface="Arial"/>
                <a:cs typeface="Arial"/>
              </a:rPr>
              <a:t>L</a:t>
            </a:r>
            <a:r>
              <a:rPr lang="en-US" sz="1200" b="1" baseline="-25000" dirty="0" err="1">
                <a:latin typeface="Arial"/>
                <a:cs typeface="Arial"/>
              </a:rPr>
              <a:t>c</a:t>
            </a:r>
            <a:r>
              <a:rPr lang="en-US" sz="1200" b="1" dirty="0">
                <a:latin typeface="Arial"/>
                <a:cs typeface="Arial"/>
              </a:rPr>
              <a:t> reduced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20744453-686E-D343-99ED-4A05E542F1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995" y="1595250"/>
            <a:ext cx="1968724" cy="410966"/>
          </a:xfrm>
          <a:prstGeom prst="rect">
            <a:avLst/>
          </a:prstGeom>
        </p:spPr>
      </p:pic>
      <p:sp>
        <p:nvSpPr>
          <p:cNvPr id="35" name="Textfeld 7">
            <a:extLst>
              <a:ext uri="{FF2B5EF4-FFF2-40B4-BE49-F238E27FC236}">
                <a16:creationId xmlns:a16="http://schemas.microsoft.com/office/drawing/2014/main" id="{3C6DBBB8-671A-1E4D-868F-F851CCF9AF7C}"/>
              </a:ext>
            </a:extLst>
          </p:cNvPr>
          <p:cNvSpPr txBox="1"/>
          <p:nvPr/>
        </p:nvSpPr>
        <p:spPr>
          <a:xfrm>
            <a:off x="7478996" y="3745152"/>
            <a:ext cx="6835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>
                <a:latin typeface="Arial"/>
                <a:cs typeface="Arial"/>
              </a:rPr>
              <a:t>I</a:t>
            </a:r>
            <a:r>
              <a:rPr lang="en-US" sz="800" b="1" baseline="-25000" dirty="0" err="1">
                <a:latin typeface="Arial"/>
                <a:cs typeface="Arial"/>
              </a:rPr>
              <a:t>cc</a:t>
            </a:r>
            <a:r>
              <a:rPr lang="en-US" sz="800" b="1" dirty="0">
                <a:latin typeface="Arial"/>
                <a:cs typeface="Arial"/>
              </a:rPr>
              <a:t>=2.0kA</a:t>
            </a:r>
            <a:endParaRPr lang="en-US" sz="800" b="1" baseline="-25000" dirty="0">
              <a:latin typeface="Arial"/>
              <a:cs typeface="Arial"/>
            </a:endParaRPr>
          </a:p>
        </p:txBody>
      </p:sp>
      <p:sp>
        <p:nvSpPr>
          <p:cNvPr id="20" name="Textfeld 7">
            <a:extLst>
              <a:ext uri="{FF2B5EF4-FFF2-40B4-BE49-F238E27FC236}">
                <a16:creationId xmlns:a16="http://schemas.microsoft.com/office/drawing/2014/main" id="{A891AD0A-99E2-634E-A5DF-74B6E19EC90E}"/>
              </a:ext>
            </a:extLst>
          </p:cNvPr>
          <p:cNvSpPr txBox="1"/>
          <p:nvPr/>
        </p:nvSpPr>
        <p:spPr>
          <a:xfrm>
            <a:off x="5138351" y="913048"/>
            <a:ext cx="3288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Change of island structure with divertor control coil current </a:t>
            </a:r>
            <a:r>
              <a:rPr lang="en-US" sz="1400" b="1" dirty="0" err="1">
                <a:latin typeface="Arial"/>
                <a:cs typeface="Arial"/>
              </a:rPr>
              <a:t>I</a:t>
            </a:r>
            <a:r>
              <a:rPr lang="en-US" sz="1400" b="1" baseline="-25000" dirty="0" err="1">
                <a:latin typeface="Arial"/>
                <a:cs typeface="Arial"/>
              </a:rPr>
              <a:t>cc</a:t>
            </a:r>
            <a:endParaRPr lang="en-US" sz="1400" b="1" baseline="-25000" dirty="0">
              <a:latin typeface="Arial"/>
              <a:cs typeface="Arial"/>
            </a:endParaRPr>
          </a:p>
        </p:txBody>
      </p:sp>
      <p:sp>
        <p:nvSpPr>
          <p:cNvPr id="36" name="Textfeld 7">
            <a:extLst>
              <a:ext uri="{FF2B5EF4-FFF2-40B4-BE49-F238E27FC236}">
                <a16:creationId xmlns:a16="http://schemas.microsoft.com/office/drawing/2014/main" id="{7B95DE22-1997-2A43-86C9-8EFB8B15C3D0}"/>
              </a:ext>
            </a:extLst>
          </p:cNvPr>
          <p:cNvSpPr txBox="1"/>
          <p:nvPr/>
        </p:nvSpPr>
        <p:spPr>
          <a:xfrm rot="5400000">
            <a:off x="7441374" y="2793765"/>
            <a:ext cx="2643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/>
                <a:cs typeface="Arial"/>
              </a:rPr>
              <a:t>Wall to wall connection length </a:t>
            </a:r>
            <a:r>
              <a:rPr lang="en-US" sz="1000" b="1" dirty="0" err="1">
                <a:latin typeface="Arial"/>
                <a:cs typeface="Arial"/>
              </a:rPr>
              <a:t>L</a:t>
            </a:r>
            <a:r>
              <a:rPr lang="en-US" sz="1000" b="1" baseline="-25000" dirty="0" err="1">
                <a:latin typeface="Arial"/>
                <a:cs typeface="Arial"/>
              </a:rPr>
              <a:t>c</a:t>
            </a:r>
            <a:r>
              <a:rPr lang="en-US" sz="1000" b="1" dirty="0">
                <a:latin typeface="Arial"/>
                <a:cs typeface="Arial"/>
              </a:rPr>
              <a:t> [m]</a:t>
            </a:r>
            <a:endParaRPr lang="en-US" sz="1000" b="1" baseline="-25000" dirty="0">
              <a:latin typeface="Arial"/>
              <a:cs typeface="Arial"/>
            </a:endParaRPr>
          </a:p>
        </p:txBody>
      </p:sp>
      <p:sp>
        <p:nvSpPr>
          <p:cNvPr id="37" name="Textfeld 7">
            <a:extLst>
              <a:ext uri="{FF2B5EF4-FFF2-40B4-BE49-F238E27FC236}">
                <a16:creationId xmlns:a16="http://schemas.microsoft.com/office/drawing/2014/main" id="{BE51C40C-4C39-2B45-8A51-62643DD0E57D}"/>
              </a:ext>
            </a:extLst>
          </p:cNvPr>
          <p:cNvSpPr txBox="1"/>
          <p:nvPr/>
        </p:nvSpPr>
        <p:spPr>
          <a:xfrm>
            <a:off x="882857" y="911348"/>
            <a:ext cx="3162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Averaged neutral particle pressure at pumping gap</a:t>
            </a:r>
            <a:endParaRPr lang="en-US" sz="1400" b="1" baseline="-25000" dirty="0">
              <a:latin typeface="Arial"/>
              <a:cs typeface="Arial"/>
            </a:endParaRPr>
          </a:p>
        </p:txBody>
      </p:sp>
      <p:sp>
        <p:nvSpPr>
          <p:cNvPr id="38" name="Textfeld 7">
            <a:extLst>
              <a:ext uri="{FF2B5EF4-FFF2-40B4-BE49-F238E27FC236}">
                <a16:creationId xmlns:a16="http://schemas.microsoft.com/office/drawing/2014/main" id="{FC32C399-1AA6-F841-9E72-EBBAD93BACEB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17</a:t>
            </a:r>
          </a:p>
        </p:txBody>
      </p:sp>
      <p:sp>
        <p:nvSpPr>
          <p:cNvPr id="39" name="Textfeld 7">
            <a:extLst>
              <a:ext uri="{FF2B5EF4-FFF2-40B4-BE49-F238E27FC236}">
                <a16:creationId xmlns:a16="http://schemas.microsoft.com/office/drawing/2014/main" id="{DA9149B8-CEDA-EE46-8D4E-A94A0B7C12C2}"/>
              </a:ext>
            </a:extLst>
          </p:cNvPr>
          <p:cNvSpPr txBox="1"/>
          <p:nvPr/>
        </p:nvSpPr>
        <p:spPr>
          <a:xfrm>
            <a:off x="975367" y="4161070"/>
            <a:ext cx="29998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/>
                <a:cs typeface="Arial"/>
              </a:rPr>
              <a:t>Line integrated density </a:t>
            </a:r>
            <a:r>
              <a:rPr lang="en-US" sz="1100" b="1" dirty="0" err="1">
                <a:latin typeface="Arial"/>
                <a:cs typeface="Arial"/>
              </a:rPr>
              <a:t>n</a:t>
            </a:r>
            <a:r>
              <a:rPr lang="en-US" sz="1100" b="1" baseline="-25000" dirty="0" err="1">
                <a:latin typeface="Arial"/>
                <a:cs typeface="Arial"/>
              </a:rPr>
              <a:t>e,l.i</a:t>
            </a:r>
            <a:r>
              <a:rPr lang="en-US" sz="1100" b="1" baseline="-25000" dirty="0">
                <a:latin typeface="Arial"/>
                <a:cs typeface="Arial"/>
              </a:rPr>
              <a:t>.</a:t>
            </a:r>
            <a:r>
              <a:rPr lang="en-US" sz="1100" b="1" dirty="0">
                <a:latin typeface="Arial"/>
                <a:cs typeface="Arial"/>
              </a:rPr>
              <a:t> [10</a:t>
            </a:r>
            <a:r>
              <a:rPr lang="en-US" sz="1100" b="1" baseline="30000" dirty="0">
                <a:latin typeface="Arial"/>
                <a:cs typeface="Arial"/>
              </a:rPr>
              <a:t>19</a:t>
            </a:r>
            <a:r>
              <a:rPr lang="en-US" sz="1100" b="1" dirty="0">
                <a:latin typeface="Arial"/>
                <a:cs typeface="Arial"/>
              </a:rPr>
              <a:t> m</a:t>
            </a:r>
            <a:r>
              <a:rPr lang="en-US" sz="1100" b="1" baseline="30000" dirty="0">
                <a:latin typeface="Arial"/>
                <a:cs typeface="Arial"/>
              </a:rPr>
              <a:t>-2</a:t>
            </a:r>
            <a:r>
              <a:rPr lang="en-US" sz="1100" b="1" dirty="0">
                <a:latin typeface="Arial"/>
                <a:cs typeface="Arial"/>
              </a:rPr>
              <a:t>]</a:t>
            </a:r>
            <a:endParaRPr lang="en-US" sz="1100" b="1" baseline="-25000" dirty="0">
              <a:latin typeface="Arial"/>
              <a:cs typeface="Arial"/>
            </a:endParaRPr>
          </a:p>
        </p:txBody>
      </p:sp>
      <p:sp>
        <p:nvSpPr>
          <p:cNvPr id="40" name="Textfeld 7">
            <a:extLst>
              <a:ext uri="{FF2B5EF4-FFF2-40B4-BE49-F238E27FC236}">
                <a16:creationId xmlns:a16="http://schemas.microsoft.com/office/drawing/2014/main" id="{E27573C9-7752-B547-BEE2-7D1668CBFC1D}"/>
              </a:ext>
            </a:extLst>
          </p:cNvPr>
          <p:cNvSpPr txBox="1"/>
          <p:nvPr/>
        </p:nvSpPr>
        <p:spPr>
          <a:xfrm>
            <a:off x="8382219" y="1445151"/>
            <a:ext cx="57504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/>
                <a:cs typeface="Arial"/>
              </a:rPr>
              <a:t>&gt;1000</a:t>
            </a:r>
            <a:endParaRPr lang="en-US" sz="800" b="1" baseline="-25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0781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>
            <a:extLst>
              <a:ext uri="{FF2B5EF4-FFF2-40B4-BE49-F238E27FC236}">
                <a16:creationId xmlns:a16="http://schemas.microsoft.com/office/drawing/2014/main" id="{41B635DB-A345-694D-AC3E-964351984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19" y="1278806"/>
            <a:ext cx="4165007" cy="3123756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CC8F90CB-B2E6-1240-A9F2-71AA2D47B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031" y="2244936"/>
            <a:ext cx="6149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3MW, 2kA ICC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CC8F90CB-B2E6-1240-A9F2-71AA2D47B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8665" y="1617835"/>
            <a:ext cx="5971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6MW, 2kA ICC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949D56-F105-9542-A1E6-4BCF050B1493}"/>
              </a:ext>
            </a:extLst>
          </p:cNvPr>
          <p:cNvSpPr/>
          <p:nvPr/>
        </p:nvSpPr>
        <p:spPr>
          <a:xfrm>
            <a:off x="1307592" y="1224844"/>
            <a:ext cx="2523744" cy="256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3D81FA-E590-024B-83B5-CC0D99E939EF}"/>
              </a:ext>
            </a:extLst>
          </p:cNvPr>
          <p:cNvSpPr/>
          <p:nvPr/>
        </p:nvSpPr>
        <p:spPr>
          <a:xfrm>
            <a:off x="4774301" y="4183582"/>
            <a:ext cx="412694" cy="3510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feld 14">
            <a:extLst>
              <a:ext uri="{FF2B5EF4-FFF2-40B4-BE49-F238E27FC236}">
                <a16:creationId xmlns:a16="http://schemas.microsoft.com/office/drawing/2014/main" id="{1EE8F36F-21CB-F844-87AF-AEEF58CB9D41}"/>
              </a:ext>
            </a:extLst>
          </p:cNvPr>
          <p:cNvSpPr txBox="1"/>
          <p:nvPr/>
        </p:nvSpPr>
        <p:spPr>
          <a:xfrm>
            <a:off x="86408" y="40693"/>
            <a:ext cx="8676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Increasing the divertor island size allows to increase the divertor neutral pressure by up to 50% compared to small island configuration</a:t>
            </a: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83F3EFA9-7993-1E4A-8B14-C9898B35D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788" y="3044115"/>
            <a:ext cx="8264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3MW, post-</a:t>
            </a:r>
            <a:r>
              <a:rPr lang="en-US" sz="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</a:t>
            </a:r>
            <a:endParaRPr lang="en-US" sz="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825C79A4-E81F-9542-BFEA-8C7F84B29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247" y="3139385"/>
            <a:ext cx="7984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2MW, post-</a:t>
            </a:r>
            <a:r>
              <a:rPr lang="en-US" sz="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</a:t>
            </a:r>
            <a:endParaRPr lang="en-US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4971C63F-C7FE-6F4F-890D-735AE392D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485" y="2705561"/>
            <a:ext cx="8264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6MW, post-</a:t>
            </a:r>
            <a:r>
              <a:rPr lang="en-US" sz="8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</a:t>
            </a:r>
            <a:endParaRPr lang="en-US" sz="8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1" descr="LOGO_ausEPSueberPDF">
            <a:extLst>
              <a:ext uri="{FF2B5EF4-FFF2-40B4-BE49-F238E27FC236}">
                <a16:creationId xmlns:a16="http://schemas.microsoft.com/office/drawing/2014/main" id="{286B237A-501F-7C4C-BD4F-B71C906B0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9138070-DCE9-8344-BE88-6B262A6E01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FB0ACAAE-AC0C-E04A-8BE5-D21CB4001F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6268" y="1318024"/>
            <a:ext cx="3951358" cy="2963519"/>
          </a:xfrm>
          <a:prstGeom prst="rect">
            <a:avLst/>
          </a:prstGeom>
        </p:spPr>
      </p:pic>
      <p:sp>
        <p:nvSpPr>
          <p:cNvPr id="28" name="Textfeld 7">
            <a:extLst>
              <a:ext uri="{FF2B5EF4-FFF2-40B4-BE49-F238E27FC236}">
                <a16:creationId xmlns:a16="http://schemas.microsoft.com/office/drawing/2014/main" id="{FAC77F27-0BAF-7C4A-91A3-A51EE79C118B}"/>
              </a:ext>
            </a:extLst>
          </p:cNvPr>
          <p:cNvSpPr txBox="1"/>
          <p:nvPr/>
        </p:nvSpPr>
        <p:spPr>
          <a:xfrm>
            <a:off x="6728089" y="2939330"/>
            <a:ext cx="1141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/>
                <a:cs typeface="Arial"/>
              </a:rPr>
              <a:t>Plasma core domain</a:t>
            </a:r>
            <a:endParaRPr lang="en-US" sz="1000" b="1" baseline="-25000" dirty="0">
              <a:latin typeface="Arial"/>
              <a:cs typeface="Arial"/>
            </a:endParaRPr>
          </a:p>
        </p:txBody>
      </p:sp>
      <p:sp>
        <p:nvSpPr>
          <p:cNvPr id="30" name="Textfeld 7">
            <a:extLst>
              <a:ext uri="{FF2B5EF4-FFF2-40B4-BE49-F238E27FC236}">
                <a16:creationId xmlns:a16="http://schemas.microsoft.com/office/drawing/2014/main" id="{DBBC1ABB-A66C-2541-9CE1-D1BF0760D743}"/>
              </a:ext>
            </a:extLst>
          </p:cNvPr>
          <p:cNvSpPr txBox="1"/>
          <p:nvPr/>
        </p:nvSpPr>
        <p:spPr>
          <a:xfrm>
            <a:off x="5364746" y="1554512"/>
            <a:ext cx="1141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/>
                <a:cs typeface="Arial"/>
              </a:rPr>
              <a:t>Pumping gap</a:t>
            </a:r>
            <a:endParaRPr lang="en-US" sz="1000" b="1" baseline="-25000" dirty="0">
              <a:latin typeface="Arial"/>
              <a:cs typeface="Arial"/>
            </a:endParaRPr>
          </a:p>
        </p:txBody>
      </p: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A7E53DA7-5489-0D46-A83D-781EFFC7432E}"/>
              </a:ext>
            </a:extLst>
          </p:cNvPr>
          <p:cNvCxnSpPr>
            <a:cxnSpLocks/>
          </p:cNvCxnSpPr>
          <p:nvPr/>
        </p:nvCxnSpPr>
        <p:spPr>
          <a:xfrm>
            <a:off x="5507915" y="1769633"/>
            <a:ext cx="123713" cy="322729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feld 7">
            <a:extLst>
              <a:ext uri="{FF2B5EF4-FFF2-40B4-BE49-F238E27FC236}">
                <a16:creationId xmlns:a16="http://schemas.microsoft.com/office/drawing/2014/main" id="{B64F9670-58F3-6A46-8DB5-E68685337E44}"/>
              </a:ext>
            </a:extLst>
          </p:cNvPr>
          <p:cNvSpPr txBox="1"/>
          <p:nvPr/>
        </p:nvSpPr>
        <p:spPr>
          <a:xfrm>
            <a:off x="4572000" y="4388117"/>
            <a:ext cx="3240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/>
                <a:cs typeface="Arial"/>
              </a:rPr>
              <a:t>Island widening, closure of outer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/>
                <a:cs typeface="Arial"/>
              </a:rPr>
              <a:t>Strike point moves towards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/>
                <a:cs typeface="Arial"/>
              </a:rPr>
              <a:t>Connection length </a:t>
            </a:r>
            <a:r>
              <a:rPr lang="en-US" sz="1200" b="1" dirty="0" err="1">
                <a:latin typeface="Arial"/>
                <a:cs typeface="Arial"/>
              </a:rPr>
              <a:t>L</a:t>
            </a:r>
            <a:r>
              <a:rPr lang="en-US" sz="1200" b="1" baseline="-25000" dirty="0" err="1">
                <a:latin typeface="Arial"/>
                <a:cs typeface="Arial"/>
              </a:rPr>
              <a:t>c</a:t>
            </a:r>
            <a:r>
              <a:rPr lang="en-US" sz="1200" b="1" dirty="0">
                <a:latin typeface="Arial"/>
                <a:cs typeface="Arial"/>
              </a:rPr>
              <a:t> reduced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20744453-686E-D343-99ED-4A05E542F1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995" y="1595250"/>
            <a:ext cx="1968724" cy="41096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7329978-F367-344B-BF09-1C353543AE67}"/>
              </a:ext>
            </a:extLst>
          </p:cNvPr>
          <p:cNvSpPr/>
          <p:nvPr/>
        </p:nvSpPr>
        <p:spPr>
          <a:xfrm>
            <a:off x="3200914" y="1569458"/>
            <a:ext cx="711815" cy="427551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7">
            <a:extLst>
              <a:ext uri="{FF2B5EF4-FFF2-40B4-BE49-F238E27FC236}">
                <a16:creationId xmlns:a16="http://schemas.microsoft.com/office/drawing/2014/main" id="{9D58035E-609C-6F47-B84D-F35EC3CC5FE8}"/>
              </a:ext>
            </a:extLst>
          </p:cNvPr>
          <p:cNvSpPr txBox="1"/>
          <p:nvPr/>
        </p:nvSpPr>
        <p:spPr>
          <a:xfrm>
            <a:off x="2670046" y="1013769"/>
            <a:ext cx="205765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6350">
                  <a:solidFill>
                    <a:schemeClr val="bg1">
                      <a:lumMod val="50000"/>
                    </a:schemeClr>
                  </a:solidFill>
                </a:ln>
                <a:latin typeface="Arial"/>
                <a:cs typeface="Arial"/>
              </a:rPr>
              <a:t>Analysis target</a:t>
            </a:r>
            <a:endParaRPr lang="en-US" sz="1200" b="1" baseline="-25000" dirty="0">
              <a:ln w="6350">
                <a:solidFill>
                  <a:schemeClr val="bg1">
                    <a:lumMod val="50000"/>
                  </a:schemeClr>
                </a:solidFill>
              </a:ln>
              <a:latin typeface="Arial"/>
              <a:cs typeface="Arial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A79B01EC-BB86-2147-A179-463994AE75FE}"/>
              </a:ext>
            </a:extLst>
          </p:cNvPr>
          <p:cNvCxnSpPr>
            <a:cxnSpLocks/>
            <a:stCxn id="25" idx="2"/>
            <a:endCxn id="2" idx="0"/>
          </p:cNvCxnSpPr>
          <p:nvPr/>
        </p:nvCxnSpPr>
        <p:spPr>
          <a:xfrm flipH="1">
            <a:off x="3556822" y="1290768"/>
            <a:ext cx="142050" cy="278690"/>
          </a:xfrm>
          <a:prstGeom prst="line">
            <a:avLst/>
          </a:prstGeom>
          <a:ln w="12700">
            <a:solidFill>
              <a:schemeClr val="tx1"/>
            </a:solidFill>
            <a:prstDash val="sysDot"/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feld 7">
            <a:extLst>
              <a:ext uri="{FF2B5EF4-FFF2-40B4-BE49-F238E27FC236}">
                <a16:creationId xmlns:a16="http://schemas.microsoft.com/office/drawing/2014/main" id="{178FBA76-0090-1E40-AC80-012A65D38C9F}"/>
              </a:ext>
            </a:extLst>
          </p:cNvPr>
          <p:cNvSpPr txBox="1"/>
          <p:nvPr/>
        </p:nvSpPr>
        <p:spPr>
          <a:xfrm>
            <a:off x="7478996" y="3745152"/>
            <a:ext cx="6835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>
                <a:latin typeface="Arial"/>
                <a:cs typeface="Arial"/>
              </a:rPr>
              <a:t>I</a:t>
            </a:r>
            <a:r>
              <a:rPr lang="en-US" sz="800" b="1" baseline="-25000" dirty="0" err="1">
                <a:latin typeface="Arial"/>
                <a:cs typeface="Arial"/>
              </a:rPr>
              <a:t>cc</a:t>
            </a:r>
            <a:r>
              <a:rPr lang="en-US" sz="800" b="1" dirty="0">
                <a:latin typeface="Arial"/>
                <a:cs typeface="Arial"/>
              </a:rPr>
              <a:t>=2.5kA</a:t>
            </a:r>
            <a:endParaRPr lang="en-US" sz="800" b="1" baseline="-25000" dirty="0">
              <a:latin typeface="Arial"/>
              <a:cs typeface="Arial"/>
            </a:endParaRPr>
          </a:p>
        </p:txBody>
      </p:sp>
      <p:sp>
        <p:nvSpPr>
          <p:cNvPr id="36" name="Textfeld 7">
            <a:extLst>
              <a:ext uri="{FF2B5EF4-FFF2-40B4-BE49-F238E27FC236}">
                <a16:creationId xmlns:a16="http://schemas.microsoft.com/office/drawing/2014/main" id="{A10F754F-CBD6-9749-AC3F-042527A795F6}"/>
              </a:ext>
            </a:extLst>
          </p:cNvPr>
          <p:cNvSpPr txBox="1"/>
          <p:nvPr/>
        </p:nvSpPr>
        <p:spPr>
          <a:xfrm rot="5400000">
            <a:off x="7441374" y="2793765"/>
            <a:ext cx="2643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/>
                <a:cs typeface="Arial"/>
              </a:rPr>
              <a:t>Wall to wall connection length </a:t>
            </a:r>
            <a:r>
              <a:rPr lang="en-US" sz="1000" b="1" dirty="0" err="1">
                <a:latin typeface="Arial"/>
                <a:cs typeface="Arial"/>
              </a:rPr>
              <a:t>L</a:t>
            </a:r>
            <a:r>
              <a:rPr lang="en-US" sz="1000" b="1" baseline="-25000" dirty="0" err="1">
                <a:latin typeface="Arial"/>
                <a:cs typeface="Arial"/>
              </a:rPr>
              <a:t>c</a:t>
            </a:r>
            <a:r>
              <a:rPr lang="en-US" sz="1000" b="1" dirty="0">
                <a:latin typeface="Arial"/>
                <a:cs typeface="Arial"/>
              </a:rPr>
              <a:t> [m]</a:t>
            </a:r>
            <a:endParaRPr lang="en-US" sz="1000" b="1" baseline="-25000" dirty="0">
              <a:latin typeface="Arial"/>
              <a:cs typeface="Arial"/>
            </a:endParaRPr>
          </a:p>
        </p:txBody>
      </p:sp>
      <p:sp>
        <p:nvSpPr>
          <p:cNvPr id="37" name="Textfeld 7">
            <a:extLst>
              <a:ext uri="{FF2B5EF4-FFF2-40B4-BE49-F238E27FC236}">
                <a16:creationId xmlns:a16="http://schemas.microsoft.com/office/drawing/2014/main" id="{F5724A74-CB23-D74A-BA5B-2231F20F70B8}"/>
              </a:ext>
            </a:extLst>
          </p:cNvPr>
          <p:cNvSpPr txBox="1"/>
          <p:nvPr/>
        </p:nvSpPr>
        <p:spPr>
          <a:xfrm>
            <a:off x="5138351" y="913048"/>
            <a:ext cx="3288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Change of island structure with divertor control coil current </a:t>
            </a:r>
            <a:r>
              <a:rPr lang="en-US" sz="1400" b="1" dirty="0" err="1">
                <a:latin typeface="Arial"/>
                <a:cs typeface="Arial"/>
              </a:rPr>
              <a:t>I</a:t>
            </a:r>
            <a:r>
              <a:rPr lang="en-US" sz="1400" b="1" baseline="-25000" dirty="0" err="1">
                <a:latin typeface="Arial"/>
                <a:cs typeface="Arial"/>
              </a:rPr>
              <a:t>cc</a:t>
            </a:r>
            <a:endParaRPr lang="en-US" sz="1400" b="1" baseline="-25000" dirty="0">
              <a:latin typeface="Arial"/>
              <a:cs typeface="Arial"/>
            </a:endParaRPr>
          </a:p>
        </p:txBody>
      </p:sp>
      <p:sp>
        <p:nvSpPr>
          <p:cNvPr id="39" name="Textfeld 7">
            <a:extLst>
              <a:ext uri="{FF2B5EF4-FFF2-40B4-BE49-F238E27FC236}">
                <a16:creationId xmlns:a16="http://schemas.microsoft.com/office/drawing/2014/main" id="{C9050B8F-D814-6D45-87D9-6B5389A303D5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17</a:t>
            </a:r>
          </a:p>
        </p:txBody>
      </p:sp>
      <p:sp>
        <p:nvSpPr>
          <p:cNvPr id="40" name="Textfeld 7">
            <a:extLst>
              <a:ext uri="{FF2B5EF4-FFF2-40B4-BE49-F238E27FC236}">
                <a16:creationId xmlns:a16="http://schemas.microsoft.com/office/drawing/2014/main" id="{AED35833-DD7F-2245-AE38-1AB25C19D145}"/>
              </a:ext>
            </a:extLst>
          </p:cNvPr>
          <p:cNvSpPr txBox="1"/>
          <p:nvPr/>
        </p:nvSpPr>
        <p:spPr>
          <a:xfrm>
            <a:off x="970201" y="4150738"/>
            <a:ext cx="29998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/>
                <a:cs typeface="Arial"/>
              </a:rPr>
              <a:t>Line integrated density </a:t>
            </a:r>
            <a:r>
              <a:rPr lang="en-US" sz="1100" b="1" dirty="0" err="1">
                <a:latin typeface="Arial"/>
                <a:cs typeface="Arial"/>
              </a:rPr>
              <a:t>n</a:t>
            </a:r>
            <a:r>
              <a:rPr lang="en-US" sz="1100" b="1" baseline="-25000" dirty="0" err="1">
                <a:latin typeface="Arial"/>
                <a:cs typeface="Arial"/>
              </a:rPr>
              <a:t>e,l.i</a:t>
            </a:r>
            <a:r>
              <a:rPr lang="en-US" sz="1100" b="1" baseline="-25000" dirty="0">
                <a:latin typeface="Arial"/>
                <a:cs typeface="Arial"/>
              </a:rPr>
              <a:t>.</a:t>
            </a:r>
            <a:r>
              <a:rPr lang="en-US" sz="1100" b="1" dirty="0">
                <a:latin typeface="Arial"/>
                <a:cs typeface="Arial"/>
              </a:rPr>
              <a:t> [10</a:t>
            </a:r>
            <a:r>
              <a:rPr lang="en-US" sz="1100" b="1" baseline="30000" dirty="0">
                <a:latin typeface="Arial"/>
                <a:cs typeface="Arial"/>
              </a:rPr>
              <a:t>19</a:t>
            </a:r>
            <a:r>
              <a:rPr lang="en-US" sz="1100" b="1" dirty="0">
                <a:latin typeface="Arial"/>
                <a:cs typeface="Arial"/>
              </a:rPr>
              <a:t> m</a:t>
            </a:r>
            <a:r>
              <a:rPr lang="en-US" sz="1100" b="1" baseline="30000" dirty="0">
                <a:latin typeface="Arial"/>
                <a:cs typeface="Arial"/>
              </a:rPr>
              <a:t>-2</a:t>
            </a:r>
            <a:r>
              <a:rPr lang="en-US" sz="1100" b="1" dirty="0">
                <a:latin typeface="Arial"/>
                <a:cs typeface="Arial"/>
              </a:rPr>
              <a:t>]</a:t>
            </a:r>
            <a:endParaRPr lang="en-US" sz="1100" b="1" baseline="-25000" dirty="0">
              <a:latin typeface="Arial"/>
              <a:cs typeface="Arial"/>
            </a:endParaRPr>
          </a:p>
        </p:txBody>
      </p:sp>
      <p:sp>
        <p:nvSpPr>
          <p:cNvPr id="38" name="Textfeld 7">
            <a:extLst>
              <a:ext uri="{FF2B5EF4-FFF2-40B4-BE49-F238E27FC236}">
                <a16:creationId xmlns:a16="http://schemas.microsoft.com/office/drawing/2014/main" id="{F1F46559-320D-9443-9EE4-0E400687015B}"/>
              </a:ext>
            </a:extLst>
          </p:cNvPr>
          <p:cNvSpPr txBox="1"/>
          <p:nvPr/>
        </p:nvSpPr>
        <p:spPr>
          <a:xfrm>
            <a:off x="8382219" y="1445151"/>
            <a:ext cx="57504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/>
                <a:cs typeface="Arial"/>
              </a:rPr>
              <a:t>&gt;1000</a:t>
            </a:r>
            <a:endParaRPr lang="en-US" sz="800" b="1" baseline="-25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123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824C55-86BF-2A4A-8A40-4A2F697F2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7493"/>
            <a:ext cx="9144000" cy="280851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pic>
        <p:nvPicPr>
          <p:cNvPr id="22" name="Picture 11" descr="LOGO_ausEPSueberPDF">
            <a:extLst>
              <a:ext uri="{FF2B5EF4-FFF2-40B4-BE49-F238E27FC236}">
                <a16:creationId xmlns:a16="http://schemas.microsoft.com/office/drawing/2014/main" id="{9E05B5CB-EE66-F74C-B312-9D37B1CEF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16BA8F5F-5C0C-9843-B745-11E4711997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DC21FA00-3282-404A-8C6B-0B8556BA30F7}"/>
              </a:ext>
            </a:extLst>
          </p:cNvPr>
          <p:cNvSpPr txBox="1"/>
          <p:nvPr/>
        </p:nvSpPr>
        <p:spPr>
          <a:xfrm>
            <a:off x="106072" y="42907"/>
            <a:ext cx="736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Particle flux detachment develops together with power detachment and pressure build up due to increasing radiation</a:t>
            </a:r>
          </a:p>
        </p:txBody>
      </p:sp>
      <p:sp>
        <p:nvSpPr>
          <p:cNvPr id="41" name="Textfeld 7">
            <a:extLst>
              <a:ext uri="{FF2B5EF4-FFF2-40B4-BE49-F238E27FC236}">
                <a16:creationId xmlns:a16="http://schemas.microsoft.com/office/drawing/2014/main" id="{2C736E8C-FCF4-3A40-BD69-362BC8693585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18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E7E305-379A-F94D-93F5-B2EED17AA877}"/>
              </a:ext>
            </a:extLst>
          </p:cNvPr>
          <p:cNvSpPr/>
          <p:nvPr/>
        </p:nvSpPr>
        <p:spPr>
          <a:xfrm>
            <a:off x="3161811" y="1167493"/>
            <a:ext cx="5895780" cy="28085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95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20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490" y="4197020"/>
            <a:ext cx="69678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Both, heat and also particle fluxes are detached but still a high neutral pressure of up to 6.5 10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mbar are reached! </a:t>
            </a: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behind this interesting feature?</a:t>
            </a:r>
          </a:p>
        </p:txBody>
      </p:sp>
      <p:pic>
        <p:nvPicPr>
          <p:cNvPr id="22" name="Picture 11" descr="LOGO_ausEPSueberPDF">
            <a:extLst>
              <a:ext uri="{FF2B5EF4-FFF2-40B4-BE49-F238E27FC236}">
                <a16:creationId xmlns:a16="http://schemas.microsoft.com/office/drawing/2014/main" id="{9E05B5CB-EE66-F74C-B312-9D37B1CEF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16BA8F5F-5C0C-9843-B745-11E4711997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DC21FA00-3282-404A-8C6B-0B8556BA30F7}"/>
              </a:ext>
            </a:extLst>
          </p:cNvPr>
          <p:cNvSpPr txBox="1"/>
          <p:nvPr/>
        </p:nvSpPr>
        <p:spPr>
          <a:xfrm>
            <a:off x="106072" y="42907"/>
            <a:ext cx="736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Particle flux detachment develops together with power detachment and pressure build up due to increasing radiation</a:t>
            </a:r>
          </a:p>
        </p:txBody>
      </p:sp>
      <p:sp>
        <p:nvSpPr>
          <p:cNvPr id="41" name="Textfeld 7">
            <a:extLst>
              <a:ext uri="{FF2B5EF4-FFF2-40B4-BE49-F238E27FC236}">
                <a16:creationId xmlns:a16="http://schemas.microsoft.com/office/drawing/2014/main" id="{2C736E8C-FCF4-3A40-BD69-362BC8693585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18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871AF1-6D1A-EF4A-8073-070495B39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67493"/>
            <a:ext cx="9144000" cy="280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5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7173" y="33764"/>
            <a:ext cx="848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Particle flux detachment can be combined with sustainment of neutral particle exhaust under power detachment in the island divertor </a:t>
            </a:r>
            <a:endParaRPr lang="en-US" b="1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151E924-6FB1-A446-93B8-06502EB0F119}"/>
              </a:ext>
            </a:extLst>
          </p:cNvPr>
          <p:cNvSpPr/>
          <p:nvPr/>
        </p:nvSpPr>
        <p:spPr>
          <a:xfrm>
            <a:off x="110825" y="3509306"/>
            <a:ext cx="760661" cy="4710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3">
            <a:extLst>
              <a:ext uri="{FF2B5EF4-FFF2-40B4-BE49-F238E27FC236}">
                <a16:creationId xmlns:a16="http://schemas.microsoft.com/office/drawing/2014/main" id="{6CBD265D-C0D8-CA44-BA14-74B29954B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858" y="912100"/>
            <a:ext cx="50524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Distribution of neutrals in island divertor module defines neutral influx </a:t>
            </a:r>
            <a:r>
              <a:rPr lang="en-US" sz="1600" b="1" dirty="0"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in, H0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into pumping domain.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B22648D1-C8C7-A94D-81E3-17DE85B1F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81" y="912100"/>
            <a:ext cx="3468766" cy="3926136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430189" y="3509306"/>
            <a:ext cx="3290958" cy="1353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 descr="LOGO_ausEPSueberPDF">
            <a:extLst>
              <a:ext uri="{FF2B5EF4-FFF2-40B4-BE49-F238E27FC236}">
                <a16:creationId xmlns:a16="http://schemas.microsoft.com/office/drawing/2014/main" id="{7563169C-390A-C54F-A30A-D441703FE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509FC7F-1959-4943-A2D9-C16AD19A72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13" name="Textfeld 7">
            <a:extLst>
              <a:ext uri="{FF2B5EF4-FFF2-40B4-BE49-F238E27FC236}">
                <a16:creationId xmlns:a16="http://schemas.microsoft.com/office/drawing/2014/main" id="{721963B7-D43A-7349-AD53-CE85FB76EDC6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595909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3">
            <a:extLst>
              <a:ext uri="{FF2B5EF4-FFF2-40B4-BE49-F238E27FC236}">
                <a16:creationId xmlns:a16="http://schemas.microsoft.com/office/drawing/2014/main" id="{C93C085F-209A-B54E-9C0F-1026D0ED6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0931" y="1659762"/>
            <a:ext cx="4876660" cy="302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Intuitive model: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Neutral distribution is defined by local plasma parameters in island</a:t>
            </a:r>
          </a:p>
          <a:p>
            <a:pPr>
              <a:defRPr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Mean free ionization </a:t>
            </a:r>
            <a:r>
              <a:rPr lang="en-US" sz="1400" b="1" dirty="0" err="1"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io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lengths vs. mean distance to pump entrance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 defines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Increasing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reduces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and hence increases ionization length scale </a:t>
            </a:r>
            <a:r>
              <a:rPr lang="en-US" sz="1400" b="1" dirty="0" err="1"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io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also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e,target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is reduced</a:t>
            </a:r>
          </a:p>
          <a:p>
            <a:pPr>
              <a:defRPr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More neutrals can enter the pumping domain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6">
            <a:extLst>
              <a:ext uri="{FF2B5EF4-FFF2-40B4-BE49-F238E27FC236}">
                <a16:creationId xmlns:a16="http://schemas.microsoft.com/office/drawing/2014/main" id="{21E57C51-E5AF-E842-BAF9-CACADD440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536" y="1702364"/>
            <a:ext cx="23872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latin typeface="Arial"/>
                <a:cs typeface="Arial"/>
              </a:rPr>
              <a:t>[Y. Feng et al., W7-X workshop, 2017]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151E924-6FB1-A446-93B8-06502EB0F119}"/>
              </a:ext>
            </a:extLst>
          </p:cNvPr>
          <p:cNvSpPr/>
          <p:nvPr/>
        </p:nvSpPr>
        <p:spPr>
          <a:xfrm>
            <a:off x="110825" y="3509306"/>
            <a:ext cx="760661" cy="4710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3">
            <a:extLst>
              <a:ext uri="{FF2B5EF4-FFF2-40B4-BE49-F238E27FC236}">
                <a16:creationId xmlns:a16="http://schemas.microsoft.com/office/drawing/2014/main" id="{6CBD265D-C0D8-CA44-BA14-74B29954B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858" y="912100"/>
            <a:ext cx="50524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Distribution of neutrals in island divertor module defines neutral influx </a:t>
            </a:r>
            <a:r>
              <a:rPr lang="en-US" sz="1600" b="1" dirty="0"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in, H0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into pumping domain.</a:t>
            </a:r>
          </a:p>
        </p:txBody>
      </p:sp>
      <p:sp>
        <p:nvSpPr>
          <p:cNvPr id="33" name="Text Box 6">
            <a:extLst>
              <a:ext uri="{FF2B5EF4-FFF2-40B4-BE49-F238E27FC236}">
                <a16:creationId xmlns:a16="http://schemas.microsoft.com/office/drawing/2014/main" id="{F311666C-1561-0A4B-8871-D2CB0EA0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6746" y="1925426"/>
            <a:ext cx="29681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latin typeface="Arial"/>
                <a:cs typeface="Arial"/>
              </a:rPr>
              <a:t>[Y. Feng et al., Nuclear Fusion </a:t>
            </a:r>
            <a:r>
              <a:rPr lang="en-US" sz="1000" b="1" dirty="0">
                <a:latin typeface="Arial"/>
                <a:cs typeface="Arial"/>
              </a:rPr>
              <a:t>56</a:t>
            </a:r>
            <a:r>
              <a:rPr lang="en-US" sz="1000" dirty="0">
                <a:latin typeface="Arial"/>
                <a:cs typeface="Arial"/>
              </a:rPr>
              <a:t> (2016) 126011]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B22648D1-C8C7-A94D-81E3-17DE85B1F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81" y="912100"/>
            <a:ext cx="3468766" cy="3926136"/>
          </a:xfrm>
          <a:prstGeom prst="rect">
            <a:avLst/>
          </a:prstGeom>
        </p:spPr>
      </p:pic>
      <p:pic>
        <p:nvPicPr>
          <p:cNvPr id="14" name="Picture 11" descr="LOGO_ausEPSueberPDF">
            <a:extLst>
              <a:ext uri="{FF2B5EF4-FFF2-40B4-BE49-F238E27FC236}">
                <a16:creationId xmlns:a16="http://schemas.microsoft.com/office/drawing/2014/main" id="{CECACF4B-9EB0-1042-94E1-3722111CA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7976B16-29DF-134A-BA56-5E7AE687DA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40A668E8-8190-D549-A136-27A0D43D136B}"/>
              </a:ext>
            </a:extLst>
          </p:cNvPr>
          <p:cNvSpPr txBox="1"/>
          <p:nvPr/>
        </p:nvSpPr>
        <p:spPr>
          <a:xfrm>
            <a:off x="77173" y="33764"/>
            <a:ext cx="848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Particle flux detachment can be combined with sustainment of neutral particle exhaust under power detachment in the island divertor </a:t>
            </a:r>
            <a:endParaRPr lang="en-US" b="1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feld 7">
            <a:extLst>
              <a:ext uri="{FF2B5EF4-FFF2-40B4-BE49-F238E27FC236}">
                <a16:creationId xmlns:a16="http://schemas.microsoft.com/office/drawing/2014/main" id="{AF04DB25-02D8-2E4F-937B-6ADFBFEA27B8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61969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6408" y="47660"/>
            <a:ext cx="8305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Heat flux detachment and a low level of eroding particle fluxes need to be combined with sufficient particle exhaust in a successful divertor concept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25" name="Textfeld 15">
            <a:extLst>
              <a:ext uri="{FF2B5EF4-FFF2-40B4-BE49-F238E27FC236}">
                <a16:creationId xmlns:a16="http://schemas.microsoft.com/office/drawing/2014/main" id="{E282D511-9F5C-4240-A1F4-2339BA107AE8}"/>
              </a:ext>
            </a:extLst>
          </p:cNvPr>
          <p:cNvSpPr txBox="1"/>
          <p:nvPr/>
        </p:nvSpPr>
        <p:spPr>
          <a:xfrm>
            <a:off x="6604428" y="2489891"/>
            <a:ext cx="2457070" cy="80021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1400" b="1" dirty="0">
                <a:solidFill>
                  <a:srgbClr val="0000FF"/>
                </a:solidFill>
                <a:latin typeface="Arial"/>
                <a:cs typeface="Arial"/>
              </a:rPr>
              <a:t>Upstream</a:t>
            </a:r>
            <a:r>
              <a:rPr lang="en-US" sz="1400" b="1" dirty="0">
                <a:latin typeface="Arial"/>
                <a:cs typeface="Arial"/>
              </a:rPr>
              <a:t> </a:t>
            </a:r>
          </a:p>
          <a:p>
            <a:pPr algn="ctr"/>
            <a:r>
              <a:rPr lang="en-US" sz="1200" b="1" dirty="0">
                <a:latin typeface="Arial"/>
                <a:cs typeface="Arial"/>
              </a:rPr>
              <a:t>where particle and heat flux </a:t>
            </a:r>
            <a:r>
              <a:rPr lang="en-US" sz="1200" b="1" i="1" dirty="0">
                <a:latin typeface="Arial"/>
                <a:cs typeface="Arial"/>
              </a:rPr>
              <a:t>come from</a:t>
            </a:r>
            <a:r>
              <a:rPr lang="en-US" sz="1200" b="1" dirty="0">
                <a:latin typeface="Arial"/>
                <a:cs typeface="Arial"/>
              </a:rPr>
              <a:t> (separatrix region)</a:t>
            </a:r>
          </a:p>
          <a:p>
            <a:pPr algn="ctr"/>
            <a:endParaRPr lang="en-US" sz="400" b="1" dirty="0">
              <a:latin typeface="Arial"/>
              <a:cs typeface="Arial"/>
            </a:endParaRPr>
          </a:p>
        </p:txBody>
      </p:sp>
      <p:pic>
        <p:nvPicPr>
          <p:cNvPr id="11" name="Bild 2">
            <a:extLst>
              <a:ext uri="{FF2B5EF4-FFF2-40B4-BE49-F238E27FC236}">
                <a16:creationId xmlns:a16="http://schemas.microsoft.com/office/drawing/2014/main" id="{303DD105-213E-DA42-BFE5-0CBE38DF0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785" y="926618"/>
            <a:ext cx="28829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6054273D-59ED-1946-AF7C-64C23D855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6847" y="1995005"/>
            <a:ext cx="1223963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cs typeface="+mn-cs"/>
              </a:rPr>
              <a:t>Radial Transport into SOL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cs typeface="+mn-cs"/>
              </a:rPr>
              <a:t>D</a:t>
            </a:r>
            <a:r>
              <a:rPr lang="en-US" sz="1600" b="1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^</a:t>
            </a:r>
            <a:r>
              <a:rPr lang="en-US" sz="1600" b="1" dirty="0">
                <a:solidFill>
                  <a:srgbClr val="0000FF"/>
                </a:solidFill>
                <a:latin typeface="Symbol" charset="2"/>
                <a:cs typeface="Symbol" charset="2"/>
              </a:rPr>
              <a:t>, c</a:t>
            </a:r>
            <a:r>
              <a:rPr lang="en-US" sz="1600" b="1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^</a:t>
            </a:r>
          </a:p>
        </p:txBody>
      </p:sp>
      <p:sp>
        <p:nvSpPr>
          <p:cNvPr id="15" name="Textfeld 26">
            <a:extLst>
              <a:ext uri="{FF2B5EF4-FFF2-40B4-BE49-F238E27FC236}">
                <a16:creationId xmlns:a16="http://schemas.microsoft.com/office/drawing/2014/main" id="{308561FD-505C-1F46-B2F7-E232F37D5AAF}"/>
              </a:ext>
            </a:extLst>
          </p:cNvPr>
          <p:cNvSpPr txBox="1"/>
          <p:nvPr/>
        </p:nvSpPr>
        <p:spPr>
          <a:xfrm>
            <a:off x="158890" y="902004"/>
            <a:ext cx="3952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What’s a divertor supposed to do?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ED99A7-8374-EE4A-B9C9-9998E21CCFE6}"/>
              </a:ext>
            </a:extLst>
          </p:cNvPr>
          <p:cNvCxnSpPr/>
          <p:nvPr/>
        </p:nvCxnSpPr>
        <p:spPr>
          <a:xfrm flipH="1">
            <a:off x="5699051" y="1162493"/>
            <a:ext cx="822252" cy="1254642"/>
          </a:xfrm>
          <a:prstGeom prst="line">
            <a:avLst/>
          </a:prstGeom>
          <a:ln w="12700">
            <a:solidFill>
              <a:srgbClr val="0000FF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5">
            <a:extLst>
              <a:ext uri="{FF2B5EF4-FFF2-40B4-BE49-F238E27FC236}">
                <a16:creationId xmlns:a16="http://schemas.microsoft.com/office/drawing/2014/main" id="{376888CC-EB54-574F-881C-73DC177978E4}"/>
              </a:ext>
            </a:extLst>
          </p:cNvPr>
          <p:cNvSpPr txBox="1"/>
          <p:nvPr/>
        </p:nvSpPr>
        <p:spPr>
          <a:xfrm>
            <a:off x="3044777" y="4460393"/>
            <a:ext cx="4067228" cy="61555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1400" b="1" dirty="0">
                <a:solidFill>
                  <a:srgbClr val="0000FF"/>
                </a:solidFill>
                <a:latin typeface="Arial"/>
                <a:cs typeface="Arial"/>
              </a:rPr>
              <a:t>Downstream</a:t>
            </a:r>
            <a:r>
              <a:rPr lang="en-US" sz="1400" b="1" dirty="0">
                <a:latin typeface="Arial"/>
                <a:cs typeface="Arial"/>
              </a:rPr>
              <a:t> </a:t>
            </a:r>
          </a:p>
          <a:p>
            <a:pPr algn="ctr"/>
            <a:r>
              <a:rPr lang="en-US" sz="1200" b="1" dirty="0">
                <a:latin typeface="Arial"/>
                <a:cs typeface="Arial"/>
              </a:rPr>
              <a:t>where particle and heat flux </a:t>
            </a:r>
            <a:r>
              <a:rPr lang="en-US" sz="1200" b="1" i="1" dirty="0">
                <a:latin typeface="Arial"/>
                <a:cs typeface="Arial"/>
              </a:rPr>
              <a:t>go to</a:t>
            </a:r>
            <a:r>
              <a:rPr lang="en-US" sz="1200" b="1" dirty="0">
                <a:latin typeface="Arial"/>
                <a:cs typeface="Arial"/>
              </a:rPr>
              <a:t> (divertor targets)</a:t>
            </a:r>
          </a:p>
          <a:p>
            <a:pPr algn="ctr"/>
            <a:endParaRPr lang="en-US" sz="400" b="1" dirty="0">
              <a:latin typeface="Arial"/>
              <a:cs typeface="Arial"/>
            </a:endParaRPr>
          </a:p>
        </p:txBody>
      </p:sp>
      <p:sp>
        <p:nvSpPr>
          <p:cNvPr id="22" name="Textfeld 15">
            <a:extLst>
              <a:ext uri="{FF2B5EF4-FFF2-40B4-BE49-F238E27FC236}">
                <a16:creationId xmlns:a16="http://schemas.microsoft.com/office/drawing/2014/main" id="{E6028348-459D-7F46-A731-1AE14D1E08D3}"/>
              </a:ext>
            </a:extLst>
          </p:cNvPr>
          <p:cNvSpPr txBox="1"/>
          <p:nvPr/>
        </p:nvSpPr>
        <p:spPr>
          <a:xfrm>
            <a:off x="6110176" y="3891136"/>
            <a:ext cx="3033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latin typeface="Arial"/>
                <a:cs typeface="Arial"/>
              </a:rPr>
              <a:t>Pumping system:</a:t>
            </a:r>
            <a:r>
              <a:rPr lang="en-US" sz="1400" b="1" dirty="0">
                <a:latin typeface="Arial"/>
                <a:cs typeface="Arial"/>
              </a:rPr>
              <a:t> stable particle exhaust needs sufficient </a:t>
            </a:r>
            <a:r>
              <a:rPr lang="en-US" sz="1400" b="1" dirty="0" err="1">
                <a:latin typeface="Arial"/>
                <a:cs typeface="Arial"/>
              </a:rPr>
              <a:t>p</a:t>
            </a:r>
            <a:r>
              <a:rPr lang="en-US" sz="1400" b="1" baseline="-25000" dirty="0" err="1">
                <a:latin typeface="Arial"/>
                <a:cs typeface="Arial"/>
              </a:rPr>
              <a:t>n</a:t>
            </a:r>
            <a:endParaRPr lang="en-US" sz="1400" b="1" baseline="-25000" dirty="0">
              <a:latin typeface="Arial"/>
              <a:cs typeface="Arial"/>
            </a:endParaRPr>
          </a:p>
        </p:txBody>
      </p:sp>
      <p:sp>
        <p:nvSpPr>
          <p:cNvPr id="23" name="Textfeld 15">
            <a:extLst>
              <a:ext uri="{FF2B5EF4-FFF2-40B4-BE49-F238E27FC236}">
                <a16:creationId xmlns:a16="http://schemas.microsoft.com/office/drawing/2014/main" id="{6426C98A-1359-DF44-A72E-CAA59C4E3219}"/>
              </a:ext>
            </a:extLst>
          </p:cNvPr>
          <p:cNvSpPr txBox="1"/>
          <p:nvPr/>
        </p:nvSpPr>
        <p:spPr>
          <a:xfrm>
            <a:off x="6521303" y="975854"/>
            <a:ext cx="25616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latin typeface="Arial"/>
                <a:cs typeface="Arial"/>
              </a:rPr>
              <a:t>Plasma core</a:t>
            </a:r>
            <a:r>
              <a:rPr lang="en-US" sz="1400" b="1" dirty="0">
                <a:latin typeface="Arial"/>
                <a:cs typeface="Arial"/>
              </a:rPr>
              <a:t> performance is to be maximized</a:t>
            </a:r>
          </a:p>
          <a:p>
            <a:endParaRPr lang="en-US" sz="600" b="1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Stable density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Low impurity influx (Z</a:t>
            </a:r>
            <a:r>
              <a:rPr lang="en-US" sz="1400" b="1" baseline="-25000" dirty="0">
                <a:latin typeface="Arial"/>
                <a:cs typeface="Arial"/>
              </a:rPr>
              <a:t>eff</a:t>
            </a:r>
            <a:r>
              <a:rPr lang="en-US" sz="1400" b="1" dirty="0">
                <a:latin typeface="Arial"/>
                <a:cs typeface="Arial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Helium exhaust (</a:t>
            </a:r>
            <a:r>
              <a:rPr lang="en-US" sz="1400" b="1" dirty="0" err="1">
                <a:latin typeface="Symbol" pitchFamily="2" charset="2"/>
                <a:cs typeface="Arial"/>
              </a:rPr>
              <a:t>t</a:t>
            </a:r>
            <a:r>
              <a:rPr lang="en-US" sz="1400" b="1" baseline="-25000" dirty="0" err="1">
                <a:latin typeface="Arial"/>
                <a:cs typeface="Arial"/>
              </a:rPr>
              <a:t>p,He</a:t>
            </a:r>
            <a:r>
              <a:rPr lang="en-US" sz="1400" b="1" dirty="0">
                <a:latin typeface="Arial"/>
                <a:cs typeface="Arial"/>
              </a:rPr>
              <a:t>*/</a:t>
            </a:r>
            <a:r>
              <a:rPr lang="en-US" sz="1400" b="1" dirty="0" err="1">
                <a:latin typeface="Symbol" pitchFamily="2" charset="2"/>
                <a:cs typeface="Arial"/>
              </a:rPr>
              <a:t>t</a:t>
            </a:r>
            <a:r>
              <a:rPr lang="en-US" sz="1400" b="1" baseline="-25000" dirty="0" err="1">
                <a:latin typeface="Arial"/>
                <a:cs typeface="Arial"/>
              </a:rPr>
              <a:t>E</a:t>
            </a:r>
            <a:r>
              <a:rPr lang="en-US" sz="1400" b="1" dirty="0">
                <a:latin typeface="Arial"/>
                <a:cs typeface="Arial"/>
              </a:rPr>
              <a:t>)</a:t>
            </a:r>
          </a:p>
        </p:txBody>
      </p:sp>
      <p:pic>
        <p:nvPicPr>
          <p:cNvPr id="20" name="Picture 11" descr="LOGO_ausEPSueberPDF">
            <a:extLst>
              <a:ext uri="{FF2B5EF4-FFF2-40B4-BE49-F238E27FC236}">
                <a16:creationId xmlns:a16="http://schemas.microsoft.com/office/drawing/2014/main" id="{CE9CAD65-8B25-CF45-ACE0-D481F73A4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27F1798A-7480-3D4B-B8A1-DA72FE75FA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27" name="Textfeld 7">
            <a:extLst>
              <a:ext uri="{FF2B5EF4-FFF2-40B4-BE49-F238E27FC236}">
                <a16:creationId xmlns:a16="http://schemas.microsoft.com/office/drawing/2014/main" id="{DE2E12EC-8B18-AD44-8E19-6C96825C74A6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2E2BA5-57E0-1B42-AE2B-742D8B01ED3B}"/>
              </a:ext>
            </a:extLst>
          </p:cNvPr>
          <p:cNvCxnSpPr>
            <a:cxnSpLocks/>
          </p:cNvCxnSpPr>
          <p:nvPr/>
        </p:nvCxnSpPr>
        <p:spPr>
          <a:xfrm>
            <a:off x="2766646" y="3071330"/>
            <a:ext cx="1860201" cy="623215"/>
          </a:xfrm>
          <a:prstGeom prst="line">
            <a:avLst/>
          </a:prstGeom>
          <a:ln w="12700">
            <a:solidFill>
              <a:srgbClr val="0000FF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feld 15">
            <a:extLst>
              <a:ext uri="{FF2B5EF4-FFF2-40B4-BE49-F238E27FC236}">
                <a16:creationId xmlns:a16="http://schemas.microsoft.com/office/drawing/2014/main" id="{7441CB6C-77F4-3B44-842C-BEA095C0CA6F}"/>
              </a:ext>
            </a:extLst>
          </p:cNvPr>
          <p:cNvSpPr txBox="1"/>
          <p:nvPr/>
        </p:nvSpPr>
        <p:spPr>
          <a:xfrm>
            <a:off x="295564" y="2147248"/>
            <a:ext cx="31073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latin typeface="Arial"/>
                <a:cs typeface="Arial"/>
              </a:rPr>
              <a:t>Divertor plasma</a:t>
            </a:r>
            <a:r>
              <a:rPr lang="en-US" sz="1400" b="1" dirty="0">
                <a:latin typeface="Arial"/>
                <a:cs typeface="Arial"/>
              </a:rPr>
              <a:t> defines </a:t>
            </a:r>
          </a:p>
          <a:p>
            <a:r>
              <a:rPr lang="en-US" sz="1400" b="1" dirty="0">
                <a:latin typeface="Arial"/>
                <a:cs typeface="Arial"/>
              </a:rPr>
              <a:t>plasma wall interface</a:t>
            </a:r>
          </a:p>
          <a:p>
            <a:endParaRPr lang="en-US" sz="600" b="1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Heat and particle flux handling within technical limits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Power dissipation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Neutral compression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/>
                <a:cs typeface="Arial"/>
              </a:rPr>
              <a:t>Impurity retention</a:t>
            </a:r>
          </a:p>
        </p:txBody>
      </p:sp>
    </p:spTree>
    <p:extLst>
      <p:ext uri="{BB962C8B-B14F-4D97-AF65-F5344CB8AC3E}">
        <p14:creationId xmlns:p14="http://schemas.microsoft.com/office/powerpoint/2010/main" val="2615494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0EFFAE90-F8B4-2245-8F8B-DD41B6A96154}"/>
              </a:ext>
            </a:extLst>
          </p:cNvPr>
          <p:cNvSpPr/>
          <p:nvPr/>
        </p:nvSpPr>
        <p:spPr>
          <a:xfrm>
            <a:off x="6945745" y="2431893"/>
            <a:ext cx="2093373" cy="1548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442092-9805-1A41-B7EF-D00102EECCAC}"/>
              </a:ext>
            </a:extLst>
          </p:cNvPr>
          <p:cNvSpPr/>
          <p:nvPr/>
        </p:nvSpPr>
        <p:spPr>
          <a:xfrm>
            <a:off x="8200896" y="3438665"/>
            <a:ext cx="767611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pic>
        <p:nvPicPr>
          <p:cNvPr id="15" name="Picture 11" descr="LOGO_ausEPSueberPDF">
            <a:extLst>
              <a:ext uri="{FF2B5EF4-FFF2-40B4-BE49-F238E27FC236}">
                <a16:creationId xmlns:a16="http://schemas.microsoft.com/office/drawing/2014/main" id="{A12F67C3-A220-FF4A-B18B-3571BA751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151E924-6FB1-A446-93B8-06502EB0F119}"/>
              </a:ext>
            </a:extLst>
          </p:cNvPr>
          <p:cNvSpPr/>
          <p:nvPr/>
        </p:nvSpPr>
        <p:spPr>
          <a:xfrm>
            <a:off x="110825" y="3509306"/>
            <a:ext cx="760661" cy="4710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6">
            <a:extLst>
              <a:ext uri="{FF2B5EF4-FFF2-40B4-BE49-F238E27FC236}">
                <a16:creationId xmlns:a16="http://schemas.microsoft.com/office/drawing/2014/main" id="{21E57C51-E5AF-E842-BAF9-CACADD440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9822" y="1640312"/>
            <a:ext cx="23872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latin typeface="Arial"/>
                <a:cs typeface="Arial"/>
              </a:rPr>
              <a:t>[Y. Feng et al., W7-X workshop, 2016]</a:t>
            </a:r>
          </a:p>
        </p:txBody>
      </p:sp>
      <p:sp>
        <p:nvSpPr>
          <p:cNvPr id="26" name="Text Box 3">
            <a:extLst>
              <a:ext uri="{FF2B5EF4-FFF2-40B4-BE49-F238E27FC236}">
                <a16:creationId xmlns:a16="http://schemas.microsoft.com/office/drawing/2014/main" id="{6CBD265D-C0D8-CA44-BA14-74B29954B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858" y="912100"/>
            <a:ext cx="50524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of neutrals in island divertor module defines neutral influx </a:t>
            </a:r>
            <a:r>
              <a:rPr lang="en-US" sz="1600" b="1" dirty="0">
                <a:solidFill>
                  <a:srgbClr val="0000FF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US" sz="1600" b="1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in, H0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pumping domain.</a:t>
            </a:r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C93C085F-209A-B54E-9C0F-1026D0ED6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4217" y="1587879"/>
            <a:ext cx="18161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Intuitive model:</a:t>
            </a:r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id="{7675012E-5421-9F4A-B955-89FBEDF45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4413" y="2849072"/>
            <a:ext cx="2032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attenuation factor</a:t>
            </a:r>
          </a:p>
        </p:txBody>
      </p:sp>
      <p:sp>
        <p:nvSpPr>
          <p:cNvPr id="29" name="Text Box 3">
            <a:extLst>
              <a:ext uri="{FF2B5EF4-FFF2-40B4-BE49-F238E27FC236}">
                <a16:creationId xmlns:a16="http://schemas.microsoft.com/office/drawing/2014/main" id="{89107EC1-58AA-5141-A2AF-81E34179D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7642" y="3347392"/>
            <a:ext cx="2032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recycling flux</a:t>
            </a:r>
          </a:p>
        </p:txBody>
      </p:sp>
      <p:sp>
        <p:nvSpPr>
          <p:cNvPr id="30" name="Text Box 3">
            <a:extLst>
              <a:ext uri="{FF2B5EF4-FFF2-40B4-BE49-F238E27FC236}">
                <a16:creationId xmlns:a16="http://schemas.microsoft.com/office/drawing/2014/main" id="{8E77E134-C6AA-0740-A7B8-7AAF77876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0680" y="3829956"/>
            <a:ext cx="25997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mean distance to pumping gap</a:t>
            </a: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2BFC0803-5847-FC43-A1D1-5EEA0AC25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0680" y="4328276"/>
            <a:ext cx="23183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mean ionization length scale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4528B4-3C12-444D-AD5E-9F0528967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216" y="1970590"/>
            <a:ext cx="2864807" cy="640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9B09A8-A012-3142-A258-41E01BBB0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9129" y="2810579"/>
            <a:ext cx="1210944" cy="3742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2915493-2DF3-794C-B6F4-BE57963C3F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9129" y="3320198"/>
            <a:ext cx="406400" cy="1460500"/>
          </a:xfrm>
          <a:prstGeom prst="rect">
            <a:avLst/>
          </a:prstGeom>
        </p:spPr>
      </p:pic>
      <p:sp>
        <p:nvSpPr>
          <p:cNvPr id="33" name="Text Box 6">
            <a:extLst>
              <a:ext uri="{FF2B5EF4-FFF2-40B4-BE49-F238E27FC236}">
                <a16:creationId xmlns:a16="http://schemas.microsoft.com/office/drawing/2014/main" id="{F311666C-1561-0A4B-8871-D2CB0EA0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7642" y="4780698"/>
            <a:ext cx="34068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latin typeface="Arial"/>
                <a:cs typeface="Arial"/>
              </a:rPr>
              <a:t>[Y. Feng et al., Nuclear Fusion </a:t>
            </a:r>
            <a:r>
              <a:rPr lang="en-US" sz="1000" b="1" dirty="0">
                <a:latin typeface="Arial"/>
                <a:cs typeface="Arial"/>
              </a:rPr>
              <a:t>56</a:t>
            </a:r>
            <a:r>
              <a:rPr lang="en-US" sz="1000" dirty="0">
                <a:latin typeface="Arial"/>
                <a:cs typeface="Arial"/>
              </a:rPr>
              <a:t> (2016) 126011]</a:t>
            </a:r>
          </a:p>
        </p:txBody>
      </p:sp>
      <p:sp>
        <p:nvSpPr>
          <p:cNvPr id="34" name="Text Box 3">
            <a:extLst>
              <a:ext uri="{FF2B5EF4-FFF2-40B4-BE49-F238E27FC236}">
                <a16:creationId xmlns:a16="http://schemas.microsoft.com/office/drawing/2014/main" id="{87772295-9427-8148-8194-8DC1C2290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3265" y="2472055"/>
            <a:ext cx="20933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Key plasma parameter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77E701E-C1C4-BD49-8E01-BEA501ABB4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4329" y="2888022"/>
            <a:ext cx="1858993" cy="414954"/>
          </a:xfrm>
          <a:prstGeom prst="rect">
            <a:avLst/>
          </a:prstGeom>
        </p:spPr>
      </p:pic>
      <p:sp>
        <p:nvSpPr>
          <p:cNvPr id="37" name="Text Box 3">
            <a:extLst>
              <a:ext uri="{FF2B5EF4-FFF2-40B4-BE49-F238E27FC236}">
                <a16:creationId xmlns:a16="http://schemas.microsoft.com/office/drawing/2014/main" id="{9FA7D4C3-D281-554C-B84E-9106394B1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7859" y="3438666"/>
            <a:ext cx="10407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Regulated through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5C66BC3-FFBC-0847-A313-4FC08D1DC4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9572" y="3500070"/>
            <a:ext cx="544368" cy="303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B22648D1-C8C7-A94D-81E3-17DE85B1F0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381" y="912100"/>
            <a:ext cx="3468766" cy="3926136"/>
          </a:xfrm>
          <a:prstGeom prst="rect">
            <a:avLst/>
          </a:prstGeom>
        </p:spPr>
      </p:pic>
      <p:sp>
        <p:nvSpPr>
          <p:cNvPr id="41" name="Textfeld 40"/>
          <p:cNvSpPr txBox="1"/>
          <p:nvPr/>
        </p:nvSpPr>
        <p:spPr>
          <a:xfrm>
            <a:off x="77173" y="33764"/>
            <a:ext cx="848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3D modeling predicts that </a:t>
            </a:r>
            <a:r>
              <a:rPr lang="en-US" b="1" dirty="0" err="1">
                <a:solidFill>
                  <a:schemeClr val="bg1"/>
                </a:solidFill>
                <a:latin typeface="Arial"/>
                <a:cs typeface="Arial"/>
              </a:rPr>
              <a:t>f</a:t>
            </a:r>
            <a:r>
              <a:rPr lang="en-US" b="1" baseline="-25000" dirty="0" err="1">
                <a:solidFill>
                  <a:schemeClr val="bg1"/>
                </a:solidFill>
                <a:latin typeface="Arial"/>
                <a:cs typeface="Arial"/>
              </a:rPr>
              <a:t>rad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 moderates the neutral ionization distribution such that an increase of </a:t>
            </a:r>
            <a:r>
              <a:rPr lang="en-US" b="1" dirty="0" err="1">
                <a:solidFill>
                  <a:schemeClr val="bg1"/>
                </a:solidFill>
                <a:latin typeface="Symbol" pitchFamily="2" charset="2"/>
                <a:cs typeface="Arial"/>
              </a:rPr>
              <a:t>l</a:t>
            </a:r>
            <a:r>
              <a:rPr lang="en-US" b="1" baseline="-2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 yields increasing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1" baseline="-2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 with reduced </a:t>
            </a:r>
            <a:r>
              <a:rPr lang="en-US" b="1" dirty="0" err="1">
                <a:solidFill>
                  <a:schemeClr val="bg1"/>
                </a:solidFill>
                <a:latin typeface="Symbol" pitchFamily="2" charset="2"/>
                <a:cs typeface="Arial"/>
              </a:rPr>
              <a:t>F</a:t>
            </a:r>
            <a:r>
              <a:rPr lang="en-US" b="1" baseline="-2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endParaRPr lang="en-US" b="1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feld 7">
            <a:extLst>
              <a:ext uri="{FF2B5EF4-FFF2-40B4-BE49-F238E27FC236}">
                <a16:creationId xmlns:a16="http://schemas.microsoft.com/office/drawing/2014/main" id="{7CF1A477-47CE-6C4B-B71D-A86C53BE1405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8544930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789" y="1071982"/>
            <a:ext cx="4688770" cy="344506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151E924-6FB1-A446-93B8-06502EB0F119}"/>
              </a:ext>
            </a:extLst>
          </p:cNvPr>
          <p:cNvSpPr/>
          <p:nvPr/>
        </p:nvSpPr>
        <p:spPr>
          <a:xfrm>
            <a:off x="110825" y="3509306"/>
            <a:ext cx="760661" cy="4710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3">
            <a:extLst>
              <a:ext uri="{FF2B5EF4-FFF2-40B4-BE49-F238E27FC236}">
                <a16:creationId xmlns:a16="http://schemas.microsoft.com/office/drawing/2014/main" id="{6CBD265D-C0D8-CA44-BA14-74B29954B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388" y="892434"/>
            <a:ext cx="49772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data support this intuitive model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B22648D1-C8C7-A94D-81E3-17DE85B1F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81" y="912100"/>
            <a:ext cx="3468766" cy="3926136"/>
          </a:xfrm>
          <a:prstGeom prst="rect">
            <a:avLst/>
          </a:prstGeom>
        </p:spPr>
      </p:pic>
      <p:sp>
        <p:nvSpPr>
          <p:cNvPr id="41" name="Text Box 3">
            <a:extLst>
              <a:ext uri="{FF2B5EF4-FFF2-40B4-BE49-F238E27FC236}">
                <a16:creationId xmlns:a16="http://schemas.microsoft.com/office/drawing/2014/main" id="{75AA9AB5-6E0F-1949-B385-544DC96D9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4156" y="3573829"/>
            <a:ext cx="1773196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Averaged neutral pressure [10</a:t>
            </a:r>
            <a:r>
              <a:rPr lang="en-US" sz="1200" b="1" baseline="30000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sz="1200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mbar]</a:t>
            </a:r>
          </a:p>
        </p:txBody>
      </p:sp>
      <p:cxnSp>
        <p:nvCxnSpPr>
          <p:cNvPr id="42" name="Gerade Verbindung mit Pfeil 41"/>
          <p:cNvCxnSpPr/>
          <p:nvPr/>
        </p:nvCxnSpPr>
        <p:spPr>
          <a:xfrm>
            <a:off x="6300669" y="3478308"/>
            <a:ext cx="416807" cy="0"/>
          </a:xfrm>
          <a:prstGeom prst="straightConnector1">
            <a:avLst/>
          </a:prstGeom>
          <a:ln w="9525">
            <a:solidFill>
              <a:schemeClr val="tx1"/>
            </a:solidFill>
            <a:prstDash val="sysDot"/>
            <a:tailEnd type="triangl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 Box 3">
            <a:extLst>
              <a:ext uri="{FF2B5EF4-FFF2-40B4-BE49-F238E27FC236}">
                <a16:creationId xmlns:a16="http://schemas.microsoft.com/office/drawing/2014/main" id="{75AA9AB5-6E0F-1949-B385-544DC96D9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5547" y="2244715"/>
            <a:ext cx="1455173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200" b="1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[10</a:t>
            </a:r>
            <a:r>
              <a:rPr lang="en-US" sz="1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cxnSp>
        <p:nvCxnSpPr>
          <p:cNvPr id="47" name="Gerade Verbindung mit Pfeil 46"/>
          <p:cNvCxnSpPr/>
          <p:nvPr/>
        </p:nvCxnSpPr>
        <p:spPr>
          <a:xfrm>
            <a:off x="5094409" y="2214033"/>
            <a:ext cx="416807" cy="0"/>
          </a:xfrm>
          <a:prstGeom prst="straightConnector1">
            <a:avLst/>
          </a:prstGeom>
          <a:ln w="9525">
            <a:solidFill>
              <a:schemeClr val="tx1"/>
            </a:solidFill>
            <a:prstDash val="sysDot"/>
            <a:headEnd type="triangle"/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 Box 3">
            <a:extLst>
              <a:ext uri="{FF2B5EF4-FFF2-40B4-BE49-F238E27FC236}">
                <a16:creationId xmlns:a16="http://schemas.microsoft.com/office/drawing/2014/main" id="{75AA9AB5-6E0F-1949-B385-544DC96D9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550" y="1479826"/>
            <a:ext cx="1573871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err="1"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sz="12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rec</a:t>
            </a:r>
            <a:r>
              <a:rPr lang="en-US" sz="1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, integral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[10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cxnSp>
        <p:nvCxnSpPr>
          <p:cNvPr id="49" name="Gerade Verbindung mit Pfeil 48"/>
          <p:cNvCxnSpPr/>
          <p:nvPr/>
        </p:nvCxnSpPr>
        <p:spPr>
          <a:xfrm>
            <a:off x="6549582" y="1472793"/>
            <a:ext cx="416807" cy="0"/>
          </a:xfrm>
          <a:prstGeom prst="straightConnector1">
            <a:avLst/>
          </a:prstGeom>
          <a:ln w="9525">
            <a:solidFill>
              <a:schemeClr val="tx1"/>
            </a:solidFill>
            <a:prstDash val="sysDot"/>
            <a:headEnd type="triangle"/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1" descr="LOGO_ausEPSueberPDF">
            <a:extLst>
              <a:ext uri="{FF2B5EF4-FFF2-40B4-BE49-F238E27FC236}">
                <a16:creationId xmlns:a16="http://schemas.microsoft.com/office/drawing/2014/main" id="{0C32C991-7C8E-7542-A787-7F689BB39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46B329C-E72B-8944-9CDA-5B067ECD4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41FD4D30-83B8-204A-B0A7-EF6461C39F9B}"/>
              </a:ext>
            </a:extLst>
          </p:cNvPr>
          <p:cNvSpPr txBox="1"/>
          <p:nvPr/>
        </p:nvSpPr>
        <p:spPr>
          <a:xfrm>
            <a:off x="77173" y="33764"/>
            <a:ext cx="848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Particle flux detachment can be combined with sustainment of neutral particle exhaust under power detachment in the island divertor </a:t>
            </a:r>
            <a:endParaRPr lang="en-US" b="1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feld 7">
            <a:extLst>
              <a:ext uri="{FF2B5EF4-FFF2-40B4-BE49-F238E27FC236}">
                <a16:creationId xmlns:a16="http://schemas.microsoft.com/office/drawing/2014/main" id="{015C5005-80E2-5944-B9FC-4DCC25136459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772134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789" y="1071982"/>
            <a:ext cx="4688770" cy="344506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151E924-6FB1-A446-93B8-06502EB0F119}"/>
              </a:ext>
            </a:extLst>
          </p:cNvPr>
          <p:cNvSpPr/>
          <p:nvPr/>
        </p:nvSpPr>
        <p:spPr>
          <a:xfrm>
            <a:off x="110825" y="3509306"/>
            <a:ext cx="760661" cy="4710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3">
            <a:extLst>
              <a:ext uri="{FF2B5EF4-FFF2-40B4-BE49-F238E27FC236}">
                <a16:creationId xmlns:a16="http://schemas.microsoft.com/office/drawing/2014/main" id="{6CBD265D-C0D8-CA44-BA14-74B29954B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388" y="892434"/>
            <a:ext cx="49772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data support this intuitive model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B22648D1-C8C7-A94D-81E3-17DE85B1F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81" y="912100"/>
            <a:ext cx="3468766" cy="3926136"/>
          </a:xfrm>
          <a:prstGeom prst="rect">
            <a:avLst/>
          </a:prstGeom>
        </p:spPr>
      </p:pic>
      <p:sp>
        <p:nvSpPr>
          <p:cNvPr id="41" name="Text Box 3">
            <a:extLst>
              <a:ext uri="{FF2B5EF4-FFF2-40B4-BE49-F238E27FC236}">
                <a16:creationId xmlns:a16="http://schemas.microsoft.com/office/drawing/2014/main" id="{75AA9AB5-6E0F-1949-B385-544DC96D9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4156" y="3573829"/>
            <a:ext cx="1773196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Averaged neutral pressure [10</a:t>
            </a:r>
            <a:r>
              <a:rPr lang="en-US" sz="1200" b="1" baseline="30000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sz="1200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mbar]</a:t>
            </a:r>
          </a:p>
        </p:txBody>
      </p:sp>
      <p:cxnSp>
        <p:nvCxnSpPr>
          <p:cNvPr id="42" name="Gerade Verbindung mit Pfeil 41"/>
          <p:cNvCxnSpPr/>
          <p:nvPr/>
        </p:nvCxnSpPr>
        <p:spPr>
          <a:xfrm>
            <a:off x="6300669" y="3478308"/>
            <a:ext cx="416807" cy="0"/>
          </a:xfrm>
          <a:prstGeom prst="straightConnector1">
            <a:avLst/>
          </a:prstGeom>
          <a:ln w="9525">
            <a:solidFill>
              <a:schemeClr val="tx1"/>
            </a:solidFill>
            <a:prstDash val="sysDot"/>
            <a:tailEnd type="triangl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Box 3">
            <a:extLst>
              <a:ext uri="{FF2B5EF4-FFF2-40B4-BE49-F238E27FC236}">
                <a16:creationId xmlns:a16="http://schemas.microsoft.com/office/drawing/2014/main" id="{6CBD265D-C0D8-CA44-BA14-74B29954B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638" y="4597808"/>
            <a:ext cx="35238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2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roll-over is observed in the experiment due to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2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limit from ECH heating scenario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 Box 3">
            <a:extLst>
              <a:ext uri="{FF2B5EF4-FFF2-40B4-BE49-F238E27FC236}">
                <a16:creationId xmlns:a16="http://schemas.microsoft.com/office/drawing/2014/main" id="{75AA9AB5-6E0F-1949-B385-544DC96D9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5547" y="2244715"/>
            <a:ext cx="1455173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200" b="1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[10</a:t>
            </a:r>
            <a:r>
              <a:rPr lang="en-US" sz="1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cxnSp>
        <p:nvCxnSpPr>
          <p:cNvPr id="47" name="Gerade Verbindung mit Pfeil 46"/>
          <p:cNvCxnSpPr/>
          <p:nvPr/>
        </p:nvCxnSpPr>
        <p:spPr>
          <a:xfrm>
            <a:off x="5094409" y="2214033"/>
            <a:ext cx="416807" cy="0"/>
          </a:xfrm>
          <a:prstGeom prst="straightConnector1">
            <a:avLst/>
          </a:prstGeom>
          <a:ln w="9525">
            <a:solidFill>
              <a:schemeClr val="tx1"/>
            </a:solidFill>
            <a:prstDash val="sysDot"/>
            <a:headEnd type="triangle"/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 Box 3">
            <a:extLst>
              <a:ext uri="{FF2B5EF4-FFF2-40B4-BE49-F238E27FC236}">
                <a16:creationId xmlns:a16="http://schemas.microsoft.com/office/drawing/2014/main" id="{75AA9AB5-6E0F-1949-B385-544DC96D9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550" y="1479826"/>
            <a:ext cx="1573871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err="1"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sz="12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rec</a:t>
            </a:r>
            <a:r>
              <a:rPr lang="en-US" sz="1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, integral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[10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cxnSp>
        <p:nvCxnSpPr>
          <p:cNvPr id="49" name="Gerade Verbindung mit Pfeil 48"/>
          <p:cNvCxnSpPr/>
          <p:nvPr/>
        </p:nvCxnSpPr>
        <p:spPr>
          <a:xfrm>
            <a:off x="6549582" y="1472793"/>
            <a:ext cx="416807" cy="0"/>
          </a:xfrm>
          <a:prstGeom prst="straightConnector1">
            <a:avLst/>
          </a:prstGeom>
          <a:ln w="9525">
            <a:solidFill>
              <a:schemeClr val="tx1"/>
            </a:solidFill>
            <a:prstDash val="sysDot"/>
            <a:headEnd type="triangle"/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1" descr="LOGO_ausEPSueberPDF">
            <a:extLst>
              <a:ext uri="{FF2B5EF4-FFF2-40B4-BE49-F238E27FC236}">
                <a16:creationId xmlns:a16="http://schemas.microsoft.com/office/drawing/2014/main" id="{7757DFC1-397E-F547-A83B-0B7C8D2B8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72D95E9-DA0E-724F-A10F-7D5A9631AC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89D079C5-4E8E-4741-929C-3923C28B39AF}"/>
              </a:ext>
            </a:extLst>
          </p:cNvPr>
          <p:cNvSpPr txBox="1"/>
          <p:nvPr/>
        </p:nvSpPr>
        <p:spPr>
          <a:xfrm>
            <a:off x="77173" y="33764"/>
            <a:ext cx="848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Particle flux detachment can be combined with sustainment of neutral particle exhaust under power detachment in the island divertor </a:t>
            </a:r>
            <a:endParaRPr lang="en-US" b="1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feld 7">
            <a:extLst>
              <a:ext uri="{FF2B5EF4-FFF2-40B4-BE49-F238E27FC236}">
                <a16:creationId xmlns:a16="http://schemas.microsoft.com/office/drawing/2014/main" id="{95E6C643-AF8D-E349-AE0C-B07A0123A0C9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99265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94" y="982380"/>
            <a:ext cx="4370413" cy="3211152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86408" y="72941"/>
            <a:ext cx="838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The radiation fraction is dependent of the heating power for a given density range – this is the basis for the regulation of divertor temperature in the island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162" y="4418472"/>
            <a:ext cx="61360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The radiated fraction depends on density which in turn is defined by the available heating power through ECRH – this sets the stage for the detached regime.</a:t>
            </a:r>
            <a:endParaRPr lang="en-US" sz="12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72" y="3293383"/>
            <a:ext cx="12926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3MW, </a:t>
            </a:r>
            <a:r>
              <a:rPr lang="en-US" sz="8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800" b="1" baseline="-25000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8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=0kA</a:t>
            </a:r>
          </a:p>
          <a:p>
            <a:pPr>
              <a:defRPr/>
            </a:pPr>
            <a:r>
              <a:rPr lang="en-US" sz="8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</a:t>
            </a:r>
            <a:r>
              <a:rPr lang="en-US" sz="8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</a:t>
            </a:r>
            <a:endParaRPr lang="en-US" sz="8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090" y="3362302"/>
            <a:ext cx="94543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5.8MW, </a:t>
            </a:r>
            <a:r>
              <a:rPr lang="en-US" sz="800" b="1" dirty="0" err="1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800" b="1" baseline="-25000" dirty="0" err="1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800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=0kA</a:t>
            </a: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089" y="3161278"/>
            <a:ext cx="102179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6.2MW, </a:t>
            </a:r>
            <a:r>
              <a:rPr lang="en-US" sz="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800" b="1" baseline="-2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=2kA</a:t>
            </a:r>
          </a:p>
        </p:txBody>
      </p:sp>
      <p:cxnSp>
        <p:nvCxnSpPr>
          <p:cNvPr id="18" name="Gerader Verbinder 17"/>
          <p:cNvCxnSpPr>
            <a:cxnSpLocks/>
          </p:cNvCxnSpPr>
          <p:nvPr/>
        </p:nvCxnSpPr>
        <p:spPr>
          <a:xfrm>
            <a:off x="1679024" y="1946865"/>
            <a:ext cx="2696276" cy="0"/>
          </a:xfrm>
          <a:prstGeom prst="line">
            <a:avLst/>
          </a:prstGeom>
          <a:ln w="63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665" y="1333571"/>
            <a:ext cx="1650867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Heat and particle flux detachment domain with stable neutral pressure</a:t>
            </a:r>
          </a:p>
        </p:txBody>
      </p:sp>
      <p:cxnSp>
        <p:nvCxnSpPr>
          <p:cNvPr id="26" name="Gerader Verbinder 25"/>
          <p:cNvCxnSpPr>
            <a:cxnSpLocks/>
          </p:cNvCxnSpPr>
          <p:nvPr/>
        </p:nvCxnSpPr>
        <p:spPr>
          <a:xfrm>
            <a:off x="3239809" y="1431957"/>
            <a:ext cx="1135491" cy="0"/>
          </a:xfrm>
          <a:prstGeom prst="line">
            <a:avLst/>
          </a:prstGeom>
          <a:ln w="63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Box 3">
            <a:extLst>
              <a:ext uri="{FF2B5EF4-FFF2-40B4-BE49-F238E27FC236}">
                <a16:creationId xmlns:a16="http://schemas.microsoft.com/office/drawing/2014/main" id="{54049AC2-ACED-3E41-89C8-B55E03B4E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471" y="2097681"/>
            <a:ext cx="6196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3.0MW,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8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=0kA</a:t>
            </a:r>
          </a:p>
        </p:txBody>
      </p:sp>
      <p:pic>
        <p:nvPicPr>
          <p:cNvPr id="31" name="Picture 11" descr="LOGO_ausEPSueberPDF">
            <a:extLst>
              <a:ext uri="{FF2B5EF4-FFF2-40B4-BE49-F238E27FC236}">
                <a16:creationId xmlns:a16="http://schemas.microsoft.com/office/drawing/2014/main" id="{9794A963-BAF9-104D-9BD7-5AD6A292C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845BF371-B16A-4E48-B522-C7D1D8B6C8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cxnSp>
        <p:nvCxnSpPr>
          <p:cNvPr id="33" name="Gerader Verbinder 25">
            <a:extLst>
              <a:ext uri="{FF2B5EF4-FFF2-40B4-BE49-F238E27FC236}">
                <a16:creationId xmlns:a16="http://schemas.microsoft.com/office/drawing/2014/main" id="{343379F5-1801-C54E-B8A9-4A1DB3F57A11}"/>
              </a:ext>
            </a:extLst>
          </p:cNvPr>
          <p:cNvCxnSpPr>
            <a:cxnSpLocks/>
          </p:cNvCxnSpPr>
          <p:nvPr/>
        </p:nvCxnSpPr>
        <p:spPr>
          <a:xfrm>
            <a:off x="730551" y="1450338"/>
            <a:ext cx="801565" cy="0"/>
          </a:xfrm>
          <a:prstGeom prst="line">
            <a:avLst/>
          </a:prstGeom>
          <a:ln w="63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25">
            <a:extLst>
              <a:ext uri="{FF2B5EF4-FFF2-40B4-BE49-F238E27FC236}">
                <a16:creationId xmlns:a16="http://schemas.microsoft.com/office/drawing/2014/main" id="{807DE394-B901-2149-93D4-AB01813B5C4F}"/>
              </a:ext>
            </a:extLst>
          </p:cNvPr>
          <p:cNvCxnSpPr>
            <a:cxnSpLocks/>
          </p:cNvCxnSpPr>
          <p:nvPr/>
        </p:nvCxnSpPr>
        <p:spPr>
          <a:xfrm>
            <a:off x="730551" y="1946865"/>
            <a:ext cx="738266" cy="0"/>
          </a:xfrm>
          <a:prstGeom prst="line">
            <a:avLst/>
          </a:prstGeom>
          <a:ln w="63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feld 7">
            <a:extLst>
              <a:ext uri="{FF2B5EF4-FFF2-40B4-BE49-F238E27FC236}">
                <a16:creationId xmlns:a16="http://schemas.microsoft.com/office/drawing/2014/main" id="{4D3B348B-0504-E744-8707-C76EC64A1917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22</a:t>
            </a: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C2F76567-9436-1245-A25E-AB0C80F676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5507" y="1102406"/>
            <a:ext cx="4121501" cy="3091126"/>
          </a:xfrm>
          <a:prstGeom prst="rect">
            <a:avLst/>
          </a:prstGeom>
        </p:spPr>
      </p:pic>
      <p:sp>
        <p:nvSpPr>
          <p:cNvPr id="37" name="Text Box 3">
            <a:extLst>
              <a:ext uri="{FF2B5EF4-FFF2-40B4-BE49-F238E27FC236}">
                <a16:creationId xmlns:a16="http://schemas.microsoft.com/office/drawing/2014/main" id="{BC415A44-30E7-0748-B902-D00B35DEF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902" y="2662920"/>
            <a:ext cx="13152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5.8MW, </a:t>
            </a:r>
            <a:r>
              <a:rPr lang="en-US" sz="8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800" b="1" baseline="-250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=0kA</a:t>
            </a:r>
          </a:p>
        </p:txBody>
      </p:sp>
      <p:sp>
        <p:nvSpPr>
          <p:cNvPr id="38" name="Text Box 3">
            <a:extLst>
              <a:ext uri="{FF2B5EF4-FFF2-40B4-BE49-F238E27FC236}">
                <a16:creationId xmlns:a16="http://schemas.microsoft.com/office/drawing/2014/main" id="{3BBBE0B8-27F0-5044-919E-CE4EDAA86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901" y="2341504"/>
            <a:ext cx="131523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6.2MW, </a:t>
            </a:r>
            <a:r>
              <a:rPr lang="en-US" sz="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800" b="1" baseline="-2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=2kA</a:t>
            </a:r>
          </a:p>
        </p:txBody>
      </p:sp>
      <p:sp>
        <p:nvSpPr>
          <p:cNvPr id="39" name="Text Box 3">
            <a:extLst>
              <a:ext uri="{FF2B5EF4-FFF2-40B4-BE49-F238E27FC236}">
                <a16:creationId xmlns:a16="http://schemas.microsoft.com/office/drawing/2014/main" id="{AE606E9D-505A-8540-8E23-D0D521FA5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901" y="2097681"/>
            <a:ext cx="125121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5.8MW, </a:t>
            </a:r>
            <a:r>
              <a:rPr lang="en-US" sz="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800" b="1" baseline="-250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=2.5kA</a:t>
            </a:r>
          </a:p>
        </p:txBody>
      </p:sp>
      <p:sp>
        <p:nvSpPr>
          <p:cNvPr id="41" name="Text Box 3">
            <a:extLst>
              <a:ext uri="{FF2B5EF4-FFF2-40B4-BE49-F238E27FC236}">
                <a16:creationId xmlns:a16="http://schemas.microsoft.com/office/drawing/2014/main" id="{34297BAF-4271-794B-ACB5-4EBB09C61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435" y="3161278"/>
            <a:ext cx="11780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3MW, </a:t>
            </a:r>
            <a:r>
              <a:rPr lang="en-US" sz="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800" b="1" baseline="-25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=0kA</a:t>
            </a:r>
          </a:p>
        </p:txBody>
      </p:sp>
      <p:sp>
        <p:nvSpPr>
          <p:cNvPr id="42" name="Rectangle 15">
            <a:extLst>
              <a:ext uri="{FF2B5EF4-FFF2-40B4-BE49-F238E27FC236}">
                <a16:creationId xmlns:a16="http://schemas.microsoft.com/office/drawing/2014/main" id="{CECF2487-9ED6-994C-8FE6-69DFD5593914}"/>
              </a:ext>
            </a:extLst>
          </p:cNvPr>
          <p:cNvSpPr/>
          <p:nvPr/>
        </p:nvSpPr>
        <p:spPr>
          <a:xfrm>
            <a:off x="5442699" y="1042277"/>
            <a:ext cx="2523744" cy="256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feld 7">
            <a:extLst>
              <a:ext uri="{FF2B5EF4-FFF2-40B4-BE49-F238E27FC236}">
                <a16:creationId xmlns:a16="http://schemas.microsoft.com/office/drawing/2014/main" id="{C0C3ED69-99D3-0C42-8FD3-7A1F09BEDB12}"/>
              </a:ext>
            </a:extLst>
          </p:cNvPr>
          <p:cNvSpPr txBox="1"/>
          <p:nvPr/>
        </p:nvSpPr>
        <p:spPr>
          <a:xfrm>
            <a:off x="936941" y="3970960"/>
            <a:ext cx="29998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/>
                <a:cs typeface="Arial"/>
              </a:rPr>
              <a:t>Line integrated density </a:t>
            </a:r>
            <a:r>
              <a:rPr lang="en-US" sz="1100" b="1" dirty="0" err="1">
                <a:latin typeface="Arial"/>
                <a:cs typeface="Arial"/>
              </a:rPr>
              <a:t>n</a:t>
            </a:r>
            <a:r>
              <a:rPr lang="en-US" sz="1100" b="1" baseline="-25000" dirty="0" err="1">
                <a:latin typeface="Arial"/>
                <a:cs typeface="Arial"/>
              </a:rPr>
              <a:t>e,l.i</a:t>
            </a:r>
            <a:r>
              <a:rPr lang="en-US" sz="1100" b="1" baseline="-25000" dirty="0">
                <a:latin typeface="Arial"/>
                <a:cs typeface="Arial"/>
              </a:rPr>
              <a:t>.</a:t>
            </a:r>
            <a:r>
              <a:rPr lang="en-US" sz="1100" b="1" dirty="0">
                <a:latin typeface="Arial"/>
                <a:cs typeface="Arial"/>
              </a:rPr>
              <a:t> [10</a:t>
            </a:r>
            <a:r>
              <a:rPr lang="en-US" sz="1100" b="1" baseline="30000" dirty="0">
                <a:latin typeface="Arial"/>
                <a:cs typeface="Arial"/>
              </a:rPr>
              <a:t>19</a:t>
            </a:r>
            <a:r>
              <a:rPr lang="en-US" sz="1100" b="1" dirty="0">
                <a:latin typeface="Arial"/>
                <a:cs typeface="Arial"/>
              </a:rPr>
              <a:t> m</a:t>
            </a:r>
            <a:r>
              <a:rPr lang="en-US" sz="1100" b="1" baseline="30000" dirty="0">
                <a:latin typeface="Arial"/>
                <a:cs typeface="Arial"/>
              </a:rPr>
              <a:t>-2</a:t>
            </a:r>
            <a:r>
              <a:rPr lang="en-US" sz="1100" b="1" dirty="0">
                <a:latin typeface="Arial"/>
                <a:cs typeface="Arial"/>
              </a:rPr>
              <a:t>]</a:t>
            </a:r>
            <a:endParaRPr lang="en-US" sz="1100" b="1" baseline="-25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661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">
            <a:extLst>
              <a:ext uri="{FF2B5EF4-FFF2-40B4-BE49-F238E27FC236}">
                <a16:creationId xmlns:a16="http://schemas.microsoft.com/office/drawing/2014/main" id="{62819EE7-2D8A-8143-B5CE-B1E66D445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7" y="939504"/>
            <a:ext cx="4961461" cy="346341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86408" y="72941"/>
            <a:ext cx="838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Radiation in detached state is localized predominantly around separatrix – exact resolution so far very challenging due to limited resolution of bolometer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490" y="4402918"/>
            <a:ext cx="680503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Exact power balance in the plasma edge layer is a high priority topic to disentangle radiation contributions</a:t>
            </a:r>
            <a:endParaRPr lang="en-US" sz="13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11" descr="LOGO_ausEPSueberPDF">
            <a:extLst>
              <a:ext uri="{FF2B5EF4-FFF2-40B4-BE49-F238E27FC236}">
                <a16:creationId xmlns:a16="http://schemas.microsoft.com/office/drawing/2014/main" id="{9794A963-BAF9-104D-9BD7-5AD6A292C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845BF371-B16A-4E48-B522-C7D1D8B6C8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35" name="Textfeld 7">
            <a:extLst>
              <a:ext uri="{FF2B5EF4-FFF2-40B4-BE49-F238E27FC236}">
                <a16:creationId xmlns:a16="http://schemas.microsoft.com/office/drawing/2014/main" id="{4D3B348B-0504-E744-8707-C76EC64A1917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930017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">
            <a:extLst>
              <a:ext uri="{FF2B5EF4-FFF2-40B4-BE49-F238E27FC236}">
                <a16:creationId xmlns:a16="http://schemas.microsoft.com/office/drawing/2014/main" id="{62819EE7-2D8A-8143-B5CE-B1E66D445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2" y="1265507"/>
            <a:ext cx="3563320" cy="248742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86408" y="72941"/>
            <a:ext cx="838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Radiation in detached state is localized predominantly around separatrix – exact resolution so far very challenging due to limited resolution of bolometer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490" y="4402918"/>
            <a:ext cx="680503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Exact power balance in the plasma edge layer is a high priority topic to disentangle radiation contributions – modeling suggests radiation inside SOL up to f</a:t>
            </a:r>
            <a:r>
              <a:rPr lang="en-US" sz="13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 ~0.8</a:t>
            </a:r>
            <a:endParaRPr lang="en-US" sz="13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11" descr="LOGO_ausEPSueberPDF">
            <a:extLst>
              <a:ext uri="{FF2B5EF4-FFF2-40B4-BE49-F238E27FC236}">
                <a16:creationId xmlns:a16="http://schemas.microsoft.com/office/drawing/2014/main" id="{9794A963-BAF9-104D-9BD7-5AD6A292C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845BF371-B16A-4E48-B522-C7D1D8B6C8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35" name="Textfeld 7">
            <a:extLst>
              <a:ext uri="{FF2B5EF4-FFF2-40B4-BE49-F238E27FC236}">
                <a16:creationId xmlns:a16="http://schemas.microsoft.com/office/drawing/2014/main" id="{4D3B348B-0504-E744-8707-C76EC64A1917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24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AB3924E-7A02-394D-97A3-D70A5E844E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7736" y="1327253"/>
            <a:ext cx="5397500" cy="2222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C90B464-1D56-DA4C-91A4-3B269B24EF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6647" y="1223390"/>
            <a:ext cx="417353" cy="2487423"/>
          </a:xfrm>
          <a:prstGeom prst="rect">
            <a:avLst/>
          </a:prstGeom>
        </p:spPr>
      </p:pic>
      <p:sp>
        <p:nvSpPr>
          <p:cNvPr id="30" name="Text Box 3">
            <a:extLst>
              <a:ext uri="{FF2B5EF4-FFF2-40B4-BE49-F238E27FC236}">
                <a16:creationId xmlns:a16="http://schemas.microsoft.com/office/drawing/2014/main" id="{7122D254-C5A0-454C-A3EB-FC00322CB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903" y="989488"/>
            <a:ext cx="56091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Island size dependence of C radiation around islands at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=0.8</a:t>
            </a:r>
          </a:p>
        </p:txBody>
      </p:sp>
      <p:sp>
        <p:nvSpPr>
          <p:cNvPr id="40" name="Text Box 3">
            <a:extLst>
              <a:ext uri="{FF2B5EF4-FFF2-40B4-BE49-F238E27FC236}">
                <a16:creationId xmlns:a16="http://schemas.microsoft.com/office/drawing/2014/main" id="{3539AC2A-E650-4D42-9529-9CA59D2B5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644" y="2828319"/>
            <a:ext cx="9335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island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3">
            <a:extLst>
              <a:ext uri="{FF2B5EF4-FFF2-40B4-BE49-F238E27FC236}">
                <a16:creationId xmlns:a16="http://schemas.microsoft.com/office/drawing/2014/main" id="{3D75ABF3-67AA-C74B-90DE-DBD90A5C8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6486" y="2871447"/>
            <a:ext cx="12458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island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3">
            <a:extLst>
              <a:ext uri="{FF2B5EF4-FFF2-40B4-BE49-F238E27FC236}">
                <a16:creationId xmlns:a16="http://schemas.microsoft.com/office/drawing/2014/main" id="{80474C7D-9DFE-5A4C-B795-43A28E464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0785" y="2871447"/>
            <a:ext cx="9150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island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 Box 3">
            <a:extLst>
              <a:ext uri="{FF2B5EF4-FFF2-40B4-BE49-F238E27FC236}">
                <a16:creationId xmlns:a16="http://schemas.microsoft.com/office/drawing/2014/main" id="{5FD663DD-1BAA-7445-964B-B0373174E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467" y="3599081"/>
            <a:ext cx="1824082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Radiation localized at strike point</a:t>
            </a:r>
          </a:p>
        </p:txBody>
      </p:sp>
      <p:sp>
        <p:nvSpPr>
          <p:cNvPr id="47" name="Text Box 3">
            <a:extLst>
              <a:ext uri="{FF2B5EF4-FFF2-40B4-BE49-F238E27FC236}">
                <a16:creationId xmlns:a16="http://schemas.microsoft.com/office/drawing/2014/main" id="{D132604D-1CE2-CC45-B788-79F2D7149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5383" y="3599081"/>
            <a:ext cx="1423575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Radiation fills island domain</a:t>
            </a:r>
          </a:p>
        </p:txBody>
      </p:sp>
      <p:sp>
        <p:nvSpPr>
          <p:cNvPr id="48" name="Text Box 3">
            <a:extLst>
              <a:ext uri="{FF2B5EF4-FFF2-40B4-BE49-F238E27FC236}">
                <a16:creationId xmlns:a16="http://schemas.microsoft.com/office/drawing/2014/main" id="{A250C4E0-7AD5-C949-917A-7B2169DD1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6124" y="3599081"/>
            <a:ext cx="174366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Radiation reaches separatrix</a:t>
            </a: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84D82AB3-AF66-AE4A-8641-25F10C9634A1}"/>
              </a:ext>
            </a:extLst>
          </p:cNvPr>
          <p:cNvSpPr/>
          <p:nvPr/>
        </p:nvSpPr>
        <p:spPr>
          <a:xfrm>
            <a:off x="5094934" y="3741021"/>
            <a:ext cx="274455" cy="22947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BF6CE83A-740A-0A4D-BDF9-49B9E98667E9}"/>
              </a:ext>
            </a:extLst>
          </p:cNvPr>
          <p:cNvSpPr/>
          <p:nvPr/>
        </p:nvSpPr>
        <p:spPr>
          <a:xfrm>
            <a:off x="6753858" y="3752930"/>
            <a:ext cx="274455" cy="22947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06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6408" y="45700"/>
            <a:ext cx="7045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Carbon impurity source and C-II line emission define the local radiation equilibrium which detaches from surface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2ECD516B-A74B-6246-B317-8F220DAD6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20" y="802930"/>
            <a:ext cx="5378749" cy="3949003"/>
          </a:xfrm>
          <a:prstGeom prst="rect">
            <a:avLst/>
          </a:prstGeom>
        </p:spPr>
      </p:pic>
      <p:sp>
        <p:nvSpPr>
          <p:cNvPr id="25" name="Text Box 3">
            <a:extLst>
              <a:ext uri="{FF2B5EF4-FFF2-40B4-BE49-F238E27FC236}">
                <a16:creationId xmlns:a16="http://schemas.microsoft.com/office/drawing/2014/main" id="{D919587F-BAC5-9F49-A896-F6B25B2B6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8725" y="1998843"/>
            <a:ext cx="10576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Detachment transition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1100FA35-C2E0-5544-889B-F86D8A09E63E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4467552" y="2460508"/>
            <a:ext cx="271189" cy="623359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Box 3">
            <a:extLst>
              <a:ext uri="{FF2B5EF4-FFF2-40B4-BE49-F238E27FC236}">
                <a16:creationId xmlns:a16="http://schemas.microsoft.com/office/drawing/2014/main" id="{5B4D6FEF-AF42-BD46-9ADA-861B4E975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890" y="4550740"/>
            <a:ext cx="6199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LCFS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06BD373C-C42A-834B-9ED4-D73DFD271892}"/>
              </a:ext>
            </a:extLst>
          </p:cNvPr>
          <p:cNvCxnSpPr>
            <a:cxnSpLocks/>
          </p:cNvCxnSpPr>
          <p:nvPr/>
        </p:nvCxnSpPr>
        <p:spPr>
          <a:xfrm flipH="1">
            <a:off x="2302133" y="4256451"/>
            <a:ext cx="766923" cy="333487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feld 7">
            <a:extLst>
              <a:ext uri="{FF2B5EF4-FFF2-40B4-BE49-F238E27FC236}">
                <a16:creationId xmlns:a16="http://schemas.microsoft.com/office/drawing/2014/main" id="{85D3CB0E-573F-4D47-8090-65F5F7C3D80F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25</a:t>
            </a:r>
          </a:p>
        </p:txBody>
      </p:sp>
      <p:sp>
        <p:nvSpPr>
          <p:cNvPr id="32" name="Text Box 3">
            <a:extLst>
              <a:ext uri="{FF2B5EF4-FFF2-40B4-BE49-F238E27FC236}">
                <a16:creationId xmlns:a16="http://schemas.microsoft.com/office/drawing/2014/main" id="{4AEF3E82-7D58-E440-8074-F91F9B9AE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01" y="3647949"/>
            <a:ext cx="5131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id="{D1E78033-87E1-264D-85C9-ADEF89CFB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4855" y="3434588"/>
            <a:ext cx="5131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0.2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3">
            <a:extLst>
              <a:ext uri="{FF2B5EF4-FFF2-40B4-BE49-F238E27FC236}">
                <a16:creationId xmlns:a16="http://schemas.microsoft.com/office/drawing/2014/main" id="{7959E742-0601-7D4F-AD76-036921915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867" y="2480460"/>
            <a:ext cx="5131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0.2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Box 3">
            <a:extLst>
              <a:ext uri="{FF2B5EF4-FFF2-40B4-BE49-F238E27FC236}">
                <a16:creationId xmlns:a16="http://schemas.microsoft.com/office/drawing/2014/main" id="{2BA2186B-A386-074B-9E12-F76EA739E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006" y="2189210"/>
            <a:ext cx="5131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3">
            <a:extLst>
              <a:ext uri="{FF2B5EF4-FFF2-40B4-BE49-F238E27FC236}">
                <a16:creationId xmlns:a16="http://schemas.microsoft.com/office/drawing/2014/main" id="{C31B2061-4B36-6F46-8AC0-F3A41ACC5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957" y="2805952"/>
            <a:ext cx="5131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B6C44215-F416-384C-9652-B2686826D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279" y="4210200"/>
            <a:ext cx="811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Divertor target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944990B0-4CCB-A643-B352-0405BF3A907C}"/>
              </a:ext>
            </a:extLst>
          </p:cNvPr>
          <p:cNvCxnSpPr>
            <a:cxnSpLocks/>
          </p:cNvCxnSpPr>
          <p:nvPr/>
        </p:nvCxnSpPr>
        <p:spPr>
          <a:xfrm flipH="1">
            <a:off x="629955" y="4014400"/>
            <a:ext cx="193004" cy="245956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1" descr="LOGO_ausEPSueberPDF">
            <a:extLst>
              <a:ext uri="{FF2B5EF4-FFF2-40B4-BE49-F238E27FC236}">
                <a16:creationId xmlns:a16="http://schemas.microsoft.com/office/drawing/2014/main" id="{0F963173-1893-D749-AD35-0751CF9B3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94DC6DB7-83CE-9B49-8621-B33A45BCAA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767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6408" y="45700"/>
            <a:ext cx="7530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Carbon impurity source and C-II line emission define the local radiation equilibrium which detaches from surface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9BACC117-1BF7-CB49-91C8-E3E4CD7426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14084"/>
            <a:ext cx="3399753" cy="2550785"/>
          </a:xfrm>
          <a:prstGeom prst="rect">
            <a:avLst/>
          </a:prstGeom>
        </p:spPr>
      </p:pic>
      <p:sp>
        <p:nvSpPr>
          <p:cNvPr id="38" name="Text Box 3">
            <a:extLst>
              <a:ext uri="{FF2B5EF4-FFF2-40B4-BE49-F238E27FC236}">
                <a16:creationId xmlns:a16="http://schemas.microsoft.com/office/drawing/2014/main" id="{0D2DC901-9E8C-E547-BE76-53DF4CC1E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522" y="1145214"/>
            <a:ext cx="10576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Detachment transition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Gerade Verbindung 38">
            <a:extLst>
              <a:ext uri="{FF2B5EF4-FFF2-40B4-BE49-F238E27FC236}">
                <a16:creationId xmlns:a16="http://schemas.microsoft.com/office/drawing/2014/main" id="{279EB7EC-1B7C-AC41-A940-C4B0871F3413}"/>
              </a:ext>
            </a:extLst>
          </p:cNvPr>
          <p:cNvCxnSpPr>
            <a:cxnSpLocks/>
          </p:cNvCxnSpPr>
          <p:nvPr/>
        </p:nvCxnSpPr>
        <p:spPr>
          <a:xfrm>
            <a:off x="6799384" y="1145214"/>
            <a:ext cx="16138" cy="1965523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Grafik 66">
            <a:extLst>
              <a:ext uri="{FF2B5EF4-FFF2-40B4-BE49-F238E27FC236}">
                <a16:creationId xmlns:a16="http://schemas.microsoft.com/office/drawing/2014/main" id="{9030843F-753D-AD43-A282-1AF638C59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20" y="802930"/>
            <a:ext cx="5378749" cy="3949003"/>
          </a:xfrm>
          <a:prstGeom prst="rect">
            <a:avLst/>
          </a:prstGeom>
        </p:spPr>
      </p:pic>
      <p:sp>
        <p:nvSpPr>
          <p:cNvPr id="68" name="Text Box 3">
            <a:extLst>
              <a:ext uri="{FF2B5EF4-FFF2-40B4-BE49-F238E27FC236}">
                <a16:creationId xmlns:a16="http://schemas.microsoft.com/office/drawing/2014/main" id="{6910D7E5-2F52-984E-94CB-58874A570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8725" y="1998843"/>
            <a:ext cx="10576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Detachment transition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Gerade Verbindung 68">
            <a:extLst>
              <a:ext uri="{FF2B5EF4-FFF2-40B4-BE49-F238E27FC236}">
                <a16:creationId xmlns:a16="http://schemas.microsoft.com/office/drawing/2014/main" id="{6FBF64C9-AB79-C848-AC70-F283FCAA9589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4467552" y="2460508"/>
            <a:ext cx="271189" cy="623359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 Box 3">
            <a:extLst>
              <a:ext uri="{FF2B5EF4-FFF2-40B4-BE49-F238E27FC236}">
                <a16:creationId xmlns:a16="http://schemas.microsoft.com/office/drawing/2014/main" id="{ACF8B0DC-2B6A-8C4F-AC9A-2DFFD0599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890" y="4550740"/>
            <a:ext cx="6199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LCFS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Gerade Verbindung 70">
            <a:extLst>
              <a:ext uri="{FF2B5EF4-FFF2-40B4-BE49-F238E27FC236}">
                <a16:creationId xmlns:a16="http://schemas.microsoft.com/office/drawing/2014/main" id="{B88F75FF-B33C-5D45-B013-4F5F5D4C28CA}"/>
              </a:ext>
            </a:extLst>
          </p:cNvPr>
          <p:cNvCxnSpPr>
            <a:cxnSpLocks/>
          </p:cNvCxnSpPr>
          <p:nvPr/>
        </p:nvCxnSpPr>
        <p:spPr>
          <a:xfrm flipH="1">
            <a:off x="2302133" y="4256451"/>
            <a:ext cx="766923" cy="333487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feld 7">
            <a:extLst>
              <a:ext uri="{FF2B5EF4-FFF2-40B4-BE49-F238E27FC236}">
                <a16:creationId xmlns:a16="http://schemas.microsoft.com/office/drawing/2014/main" id="{E5B33196-C4CA-8345-A62D-77F1A0E2D96E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25</a:t>
            </a:r>
          </a:p>
        </p:txBody>
      </p:sp>
      <p:sp>
        <p:nvSpPr>
          <p:cNvPr id="73" name="Text Box 3">
            <a:extLst>
              <a:ext uri="{FF2B5EF4-FFF2-40B4-BE49-F238E27FC236}">
                <a16:creationId xmlns:a16="http://schemas.microsoft.com/office/drawing/2014/main" id="{EF38A50C-58D2-3D45-A5DE-201EE43BE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01" y="3647949"/>
            <a:ext cx="5131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 Box 3">
            <a:extLst>
              <a:ext uri="{FF2B5EF4-FFF2-40B4-BE49-F238E27FC236}">
                <a16:creationId xmlns:a16="http://schemas.microsoft.com/office/drawing/2014/main" id="{85EE88D1-0653-C847-8443-675755CE5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4855" y="3434588"/>
            <a:ext cx="5131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0.2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 Box 3">
            <a:extLst>
              <a:ext uri="{FF2B5EF4-FFF2-40B4-BE49-F238E27FC236}">
                <a16:creationId xmlns:a16="http://schemas.microsoft.com/office/drawing/2014/main" id="{59A98536-E8F7-A340-8352-525C6BE02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867" y="2480460"/>
            <a:ext cx="5131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0.2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3">
            <a:extLst>
              <a:ext uri="{FF2B5EF4-FFF2-40B4-BE49-F238E27FC236}">
                <a16:creationId xmlns:a16="http://schemas.microsoft.com/office/drawing/2014/main" id="{874004C5-5066-8043-85D6-F3A118E73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006" y="2189210"/>
            <a:ext cx="5131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 Box 3">
            <a:extLst>
              <a:ext uri="{FF2B5EF4-FFF2-40B4-BE49-F238E27FC236}">
                <a16:creationId xmlns:a16="http://schemas.microsoft.com/office/drawing/2014/main" id="{09B45D27-7D9C-C046-AF52-CB114072F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957" y="2805952"/>
            <a:ext cx="5131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 Box 3">
            <a:extLst>
              <a:ext uri="{FF2B5EF4-FFF2-40B4-BE49-F238E27FC236}">
                <a16:creationId xmlns:a16="http://schemas.microsoft.com/office/drawing/2014/main" id="{7F809F13-FF00-AA41-91A6-C022ADAC1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279" y="4210200"/>
            <a:ext cx="811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Divertor target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Gerade Verbindung 78">
            <a:extLst>
              <a:ext uri="{FF2B5EF4-FFF2-40B4-BE49-F238E27FC236}">
                <a16:creationId xmlns:a16="http://schemas.microsoft.com/office/drawing/2014/main" id="{893A0461-61FF-1146-BE27-E3192919F323}"/>
              </a:ext>
            </a:extLst>
          </p:cNvPr>
          <p:cNvCxnSpPr>
            <a:cxnSpLocks/>
          </p:cNvCxnSpPr>
          <p:nvPr/>
        </p:nvCxnSpPr>
        <p:spPr>
          <a:xfrm flipH="1">
            <a:off x="629955" y="4014400"/>
            <a:ext cx="193004" cy="245956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Box 3">
            <a:extLst>
              <a:ext uri="{FF2B5EF4-FFF2-40B4-BE49-F238E27FC236}">
                <a16:creationId xmlns:a16="http://schemas.microsoft.com/office/drawing/2014/main" id="{2C13ED1A-48AA-C043-B5C3-D5A4D48E7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0860" y="3636633"/>
            <a:ext cx="373209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integrated C-II emission is reduced but the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C-source estimated (10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part. s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) shows almost no significant reduction.</a:t>
            </a:r>
          </a:p>
        </p:txBody>
      </p:sp>
      <p:pic>
        <p:nvPicPr>
          <p:cNvPr id="80" name="Picture 11" descr="LOGO_ausEPSueberPDF">
            <a:extLst>
              <a:ext uri="{FF2B5EF4-FFF2-40B4-BE49-F238E27FC236}">
                <a16:creationId xmlns:a16="http://schemas.microsoft.com/office/drawing/2014/main" id="{92B0E34E-D92B-EB41-904E-09953D7AD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1095DF62-BA88-DC46-9956-3E274B0C04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82" name="Text Box 3">
            <a:extLst>
              <a:ext uri="{FF2B5EF4-FFF2-40B4-BE49-F238E27FC236}">
                <a16:creationId xmlns:a16="http://schemas.microsoft.com/office/drawing/2014/main" id="{306A4691-7253-8B46-A0D8-534D99AA6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9275" y="4587584"/>
            <a:ext cx="35567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Effect of local plasma parameters!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565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rafik 62">
            <a:extLst>
              <a:ext uri="{FF2B5EF4-FFF2-40B4-BE49-F238E27FC236}">
                <a16:creationId xmlns:a16="http://schemas.microsoft.com/office/drawing/2014/main" id="{524972D7-60B3-EC4B-86FC-DEA9C7848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337" y="871243"/>
            <a:ext cx="5550663" cy="3824472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6408" y="45700"/>
            <a:ext cx="709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Carbon radiation distribution is followed by position of 15 eV isothermal surface in island divertor domain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36" name="Text Box 3">
            <a:extLst>
              <a:ext uri="{FF2B5EF4-FFF2-40B4-BE49-F238E27FC236}">
                <a16:creationId xmlns:a16="http://schemas.microsoft.com/office/drawing/2014/main" id="{F696A382-6880-5040-A143-FA0CA3F0D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26" y="902655"/>
            <a:ext cx="3615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Iso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-thermal surface (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~15 eV) moves inward with radiation front.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Grafik 56">
            <a:extLst>
              <a:ext uri="{FF2B5EF4-FFF2-40B4-BE49-F238E27FC236}">
                <a16:creationId xmlns:a16="http://schemas.microsoft.com/office/drawing/2014/main" id="{6DB6142C-291C-9A40-9648-089DDCAA4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060" y="1920163"/>
            <a:ext cx="2916587" cy="2187440"/>
          </a:xfrm>
          <a:prstGeom prst="rect">
            <a:avLst/>
          </a:prstGeom>
        </p:spPr>
      </p:pic>
      <p:sp>
        <p:nvSpPr>
          <p:cNvPr id="64" name="Text Box 3">
            <a:extLst>
              <a:ext uri="{FF2B5EF4-FFF2-40B4-BE49-F238E27FC236}">
                <a16:creationId xmlns:a16="http://schemas.microsoft.com/office/drawing/2014/main" id="{2F9B8701-8516-6D45-9269-15D16CAA5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4989" y="1185458"/>
            <a:ext cx="10576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Detachment transition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Gerade Verbindung 64">
            <a:extLst>
              <a:ext uri="{FF2B5EF4-FFF2-40B4-BE49-F238E27FC236}">
                <a16:creationId xmlns:a16="http://schemas.microsoft.com/office/drawing/2014/main" id="{56CD54D9-4894-224A-9078-47219C5B429E}"/>
              </a:ext>
            </a:extLst>
          </p:cNvPr>
          <p:cNvCxnSpPr>
            <a:cxnSpLocks/>
          </p:cNvCxnSpPr>
          <p:nvPr/>
        </p:nvCxnSpPr>
        <p:spPr>
          <a:xfrm>
            <a:off x="4313816" y="1627514"/>
            <a:ext cx="873146" cy="623359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 Box 3">
            <a:extLst>
              <a:ext uri="{FF2B5EF4-FFF2-40B4-BE49-F238E27FC236}">
                <a16:creationId xmlns:a16="http://schemas.microsoft.com/office/drawing/2014/main" id="{E5F7F780-3EC2-6B40-A40D-BD5A476E1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8321" y="987322"/>
            <a:ext cx="6199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LCFS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Gerade Verbindung 66">
            <a:extLst>
              <a:ext uri="{FF2B5EF4-FFF2-40B4-BE49-F238E27FC236}">
                <a16:creationId xmlns:a16="http://schemas.microsoft.com/office/drawing/2014/main" id="{DEDE8988-D4F6-284D-BB4B-F1AE36467837}"/>
              </a:ext>
            </a:extLst>
          </p:cNvPr>
          <p:cNvCxnSpPr>
            <a:cxnSpLocks/>
            <a:stCxn id="66" idx="2"/>
          </p:cNvCxnSpPr>
          <p:nvPr/>
        </p:nvCxnSpPr>
        <p:spPr>
          <a:xfrm flipH="1">
            <a:off x="7079945" y="1264321"/>
            <a:ext cx="558328" cy="716289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 Box 3">
            <a:extLst>
              <a:ext uri="{FF2B5EF4-FFF2-40B4-BE49-F238E27FC236}">
                <a16:creationId xmlns:a16="http://schemas.microsoft.com/office/drawing/2014/main" id="{1714A130-575E-034F-817B-F99CFC9A0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711" y="4724165"/>
            <a:ext cx="13881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Divertor target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" name="Gerade Verbindung 71">
            <a:extLst>
              <a:ext uri="{FF2B5EF4-FFF2-40B4-BE49-F238E27FC236}">
                <a16:creationId xmlns:a16="http://schemas.microsoft.com/office/drawing/2014/main" id="{D7AFF136-1B7A-0E48-BEFE-24B69A9B52D3}"/>
              </a:ext>
            </a:extLst>
          </p:cNvPr>
          <p:cNvCxnSpPr>
            <a:cxnSpLocks/>
          </p:cNvCxnSpPr>
          <p:nvPr/>
        </p:nvCxnSpPr>
        <p:spPr>
          <a:xfrm>
            <a:off x="6553200" y="4523114"/>
            <a:ext cx="810409" cy="307068"/>
          </a:xfrm>
          <a:prstGeom prst="line">
            <a:avLst/>
          </a:prstGeom>
          <a:ln w="15875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 Box 3">
            <a:extLst>
              <a:ext uri="{FF2B5EF4-FFF2-40B4-BE49-F238E27FC236}">
                <a16:creationId xmlns:a16="http://schemas.microsoft.com/office/drawing/2014/main" id="{31524DCE-4CBE-AB44-8854-6306B09A7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054" y="3534987"/>
            <a:ext cx="30158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3">
            <a:extLst>
              <a:ext uri="{FF2B5EF4-FFF2-40B4-BE49-F238E27FC236}">
                <a16:creationId xmlns:a16="http://schemas.microsoft.com/office/drawing/2014/main" id="{4D6A39AF-70C6-5F43-AF96-F80F5D4F2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831" y="3214050"/>
            <a:ext cx="30158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 Box 3">
            <a:extLst>
              <a:ext uri="{FF2B5EF4-FFF2-40B4-BE49-F238E27FC236}">
                <a16:creationId xmlns:a16="http://schemas.microsoft.com/office/drawing/2014/main" id="{2FCADE70-6519-054A-A6CF-765B2DBD2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748" y="2607838"/>
            <a:ext cx="30158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 Box 3">
            <a:extLst>
              <a:ext uri="{FF2B5EF4-FFF2-40B4-BE49-F238E27FC236}">
                <a16:creationId xmlns:a16="http://schemas.microsoft.com/office/drawing/2014/main" id="{E7FC2D34-B409-1040-9577-C7547E1F0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862" y="2143151"/>
            <a:ext cx="30158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 Box 3">
            <a:extLst>
              <a:ext uri="{FF2B5EF4-FFF2-40B4-BE49-F238E27FC236}">
                <a16:creationId xmlns:a16="http://schemas.microsoft.com/office/drawing/2014/main" id="{A4066124-BCAA-3743-B1BD-AA74D6352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09" y="1850611"/>
            <a:ext cx="30158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Parallelogramm 80">
            <a:extLst>
              <a:ext uri="{FF2B5EF4-FFF2-40B4-BE49-F238E27FC236}">
                <a16:creationId xmlns:a16="http://schemas.microsoft.com/office/drawing/2014/main" id="{65E1BAEF-4C80-EB4E-BE4C-28EA378E9FC5}"/>
              </a:ext>
            </a:extLst>
          </p:cNvPr>
          <p:cNvSpPr/>
          <p:nvPr/>
        </p:nvSpPr>
        <p:spPr>
          <a:xfrm rot="13592337">
            <a:off x="5994698" y="2691861"/>
            <a:ext cx="1705655" cy="995438"/>
          </a:xfrm>
          <a:prstGeom prst="parallelogram">
            <a:avLst>
              <a:gd name="adj" fmla="val 2827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Text Box 3">
            <a:extLst>
              <a:ext uri="{FF2B5EF4-FFF2-40B4-BE49-F238E27FC236}">
                <a16:creationId xmlns:a16="http://schemas.microsoft.com/office/drawing/2014/main" id="{61B34426-B1BB-E641-A439-470F7496C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6130" y="2817494"/>
            <a:ext cx="12820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He-I emission too low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 Box 3">
            <a:extLst>
              <a:ext uri="{FF2B5EF4-FFF2-40B4-BE49-F238E27FC236}">
                <a16:creationId xmlns:a16="http://schemas.microsoft.com/office/drawing/2014/main" id="{E0450179-E12B-2545-ADDE-6FC844354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629" y="4414540"/>
            <a:ext cx="38476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Density at the position of this surface is almost constant (n</a:t>
            </a:r>
            <a:r>
              <a:rPr lang="en-US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~ 5.0 10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feld 7">
            <a:extLst>
              <a:ext uri="{FF2B5EF4-FFF2-40B4-BE49-F238E27FC236}">
                <a16:creationId xmlns:a16="http://schemas.microsoft.com/office/drawing/2014/main" id="{0C21233B-3F82-AD48-9DE7-B187EF6AAE87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26</a:t>
            </a:r>
          </a:p>
        </p:txBody>
      </p:sp>
      <p:pic>
        <p:nvPicPr>
          <p:cNvPr id="84" name="Picture 11" descr="LOGO_ausEPSueberPDF">
            <a:extLst>
              <a:ext uri="{FF2B5EF4-FFF2-40B4-BE49-F238E27FC236}">
                <a16:creationId xmlns:a16="http://schemas.microsoft.com/office/drawing/2014/main" id="{25770781-44B3-6D44-989C-49F19B8FE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2ED6B4BE-22D1-D74F-B359-240C15774B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178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6409" y="160948"/>
            <a:ext cx="8228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Outline of this talk in form of an executive summary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21" name="Text Box 3">
            <a:extLst>
              <a:ext uri="{FF2B5EF4-FFF2-40B4-BE49-F238E27FC236}">
                <a16:creationId xmlns:a16="http://schemas.microsoft.com/office/drawing/2014/main" id="{29D3516B-E8F6-D243-9355-3363641B5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97" y="1157377"/>
            <a:ext cx="81801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stable, thermally fully detached island divertor regime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small divertor particle fluxes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still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sufficient divertor neutral pressures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shown for the first time. </a:t>
            </a:r>
          </a:p>
        </p:txBody>
      </p:sp>
      <p:sp>
        <p:nvSpPr>
          <p:cNvPr id="23" name="Rechteck 1">
            <a:extLst>
              <a:ext uri="{FF2B5EF4-FFF2-40B4-BE49-F238E27FC236}">
                <a16:creationId xmlns:a16="http://schemas.microsoft.com/office/drawing/2014/main" id="{887549FC-D05C-794F-9C27-E8BB4B2DD83F}"/>
              </a:ext>
            </a:extLst>
          </p:cNvPr>
          <p:cNvSpPr/>
          <p:nvPr/>
        </p:nvSpPr>
        <p:spPr>
          <a:xfrm>
            <a:off x="351414" y="1262358"/>
            <a:ext cx="159695" cy="187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16">
            <a:extLst>
              <a:ext uri="{FF2B5EF4-FFF2-40B4-BE49-F238E27FC236}">
                <a16:creationId xmlns:a16="http://schemas.microsoft.com/office/drawing/2014/main" id="{B2DB4AF9-D674-584C-9305-14AE8D884A32}"/>
              </a:ext>
            </a:extLst>
          </p:cNvPr>
          <p:cNvSpPr/>
          <p:nvPr/>
        </p:nvSpPr>
        <p:spPr>
          <a:xfrm>
            <a:off x="351413" y="3916556"/>
            <a:ext cx="159695" cy="187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15">
            <a:extLst>
              <a:ext uri="{FF2B5EF4-FFF2-40B4-BE49-F238E27FC236}">
                <a16:creationId xmlns:a16="http://schemas.microsoft.com/office/drawing/2014/main" id="{D7346563-0762-564F-B8A3-B69D676514CB}"/>
              </a:ext>
            </a:extLst>
          </p:cNvPr>
          <p:cNvSpPr/>
          <p:nvPr/>
        </p:nvSpPr>
        <p:spPr>
          <a:xfrm>
            <a:off x="344118" y="2162487"/>
            <a:ext cx="159695" cy="187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 Box 3">
            <a:extLst>
              <a:ext uri="{FF2B5EF4-FFF2-40B4-BE49-F238E27FC236}">
                <a16:creationId xmlns:a16="http://schemas.microsoft.com/office/drawing/2014/main" id="{F29CBF2A-D58D-4142-9931-9BEF9643F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96" y="2953997"/>
            <a:ext cx="82402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 of the magnetic islands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forming the divertor allow to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fine tune the divertor neutral distribution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maximized neutral pressure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detached state.  </a:t>
            </a:r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1CC03822-C1AE-F845-8103-360889CBE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96" y="2077718"/>
            <a:ext cx="818018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detached island divertor regime is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reached with minimal feedback control in a reliable fashion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divertor operational point is defined through sufficient radiative losses at a given input power.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1" descr="LOGO_ausEPSueberPDF">
            <a:extLst>
              <a:ext uri="{FF2B5EF4-FFF2-40B4-BE49-F238E27FC236}">
                <a16:creationId xmlns:a16="http://schemas.microsoft.com/office/drawing/2014/main" id="{1F31251B-BD40-4E41-8822-CCB52F84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08BFFC5-7249-A54F-80A0-11B283F4A0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69ED2257-7B05-4642-84BF-ECA2AC532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98" y="3811575"/>
            <a:ext cx="74218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This island divertor regime is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compatible with steady state particle exhaust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the upcoming high-performance campaign of W7-X.</a:t>
            </a:r>
          </a:p>
        </p:txBody>
      </p:sp>
    </p:spTree>
    <p:extLst>
      <p:ext uri="{BB962C8B-B14F-4D97-AF65-F5344CB8AC3E}">
        <p14:creationId xmlns:p14="http://schemas.microsoft.com/office/powerpoint/2010/main" val="1635289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6408" y="47660"/>
            <a:ext cx="8305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Heat flux detachment and a low level of eroding particle fluxes need to be combined with sufficient particle exhaust in a successful divertor concept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pic>
        <p:nvPicPr>
          <p:cNvPr id="11" name="Bild 2">
            <a:extLst>
              <a:ext uri="{FF2B5EF4-FFF2-40B4-BE49-F238E27FC236}">
                <a16:creationId xmlns:a16="http://schemas.microsoft.com/office/drawing/2014/main" id="{303DD105-213E-DA42-BFE5-0CBE38DF0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9" y="1018693"/>
            <a:ext cx="28829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6054273D-59ED-1946-AF7C-64C23D855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111" y="2087080"/>
            <a:ext cx="1223963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cs typeface="+mn-cs"/>
              </a:rPr>
              <a:t>Radial Transport into SOL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cs typeface="+mn-cs"/>
              </a:rPr>
              <a:t>D</a:t>
            </a:r>
            <a:r>
              <a:rPr lang="en-US" sz="1600" b="1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^</a:t>
            </a:r>
            <a:r>
              <a:rPr lang="en-US" sz="1600" b="1" dirty="0">
                <a:solidFill>
                  <a:srgbClr val="0000FF"/>
                </a:solidFill>
                <a:latin typeface="Symbol" charset="2"/>
                <a:cs typeface="Symbol" charset="2"/>
              </a:rPr>
              <a:t>, c</a:t>
            </a:r>
            <a:r>
              <a:rPr lang="en-US" sz="1600" b="1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^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ED99A7-8374-EE4A-B9C9-9998E21CCFE6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1883171" y="2324601"/>
            <a:ext cx="1970164" cy="1688874"/>
          </a:xfrm>
          <a:prstGeom prst="line">
            <a:avLst/>
          </a:prstGeom>
          <a:ln w="12700">
            <a:solidFill>
              <a:srgbClr val="0000FF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5">
            <a:extLst>
              <a:ext uri="{FF2B5EF4-FFF2-40B4-BE49-F238E27FC236}">
                <a16:creationId xmlns:a16="http://schemas.microsoft.com/office/drawing/2014/main" id="{376888CC-EB54-574F-881C-73DC177978E4}"/>
              </a:ext>
            </a:extLst>
          </p:cNvPr>
          <p:cNvSpPr txBox="1"/>
          <p:nvPr/>
        </p:nvSpPr>
        <p:spPr>
          <a:xfrm rot="16200000">
            <a:off x="3178691" y="1496069"/>
            <a:ext cx="1349286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Arial"/>
                <a:cs typeface="Arial"/>
              </a:rPr>
              <a:t>Downstream</a:t>
            </a:r>
            <a:r>
              <a:rPr lang="en-US" sz="1400" b="1" dirty="0">
                <a:latin typeface="Arial"/>
                <a:cs typeface="Arial"/>
              </a:rPr>
              <a:t> </a:t>
            </a:r>
          </a:p>
        </p:txBody>
      </p:sp>
      <p:pic>
        <p:nvPicPr>
          <p:cNvPr id="20" name="Picture 11" descr="LOGO_ausEPSueberPDF">
            <a:extLst>
              <a:ext uri="{FF2B5EF4-FFF2-40B4-BE49-F238E27FC236}">
                <a16:creationId xmlns:a16="http://schemas.microsoft.com/office/drawing/2014/main" id="{CE9CAD65-8B25-CF45-ACE0-D481F73A4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27F1798A-7480-3D4B-B8A1-DA72FE75FA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27" name="Textfeld 7">
            <a:extLst>
              <a:ext uri="{FF2B5EF4-FFF2-40B4-BE49-F238E27FC236}">
                <a16:creationId xmlns:a16="http://schemas.microsoft.com/office/drawing/2014/main" id="{DE2E12EC-8B18-AD44-8E19-6C96825C74A6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2</a:t>
            </a:r>
          </a:p>
        </p:txBody>
      </p:sp>
      <p:pic>
        <p:nvPicPr>
          <p:cNvPr id="21" name="Grafik 16">
            <a:extLst>
              <a:ext uri="{FF2B5EF4-FFF2-40B4-BE49-F238E27FC236}">
                <a16:creationId xmlns:a16="http://schemas.microsoft.com/office/drawing/2014/main" id="{8BACE750-822F-044D-981F-3CA536101C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195" y="970486"/>
            <a:ext cx="3763298" cy="279507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2E2BA5-57E0-1B42-AE2B-742D8B01ED3B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2619844" y="2697052"/>
            <a:ext cx="1874928" cy="1098726"/>
          </a:xfrm>
          <a:prstGeom prst="line">
            <a:avLst/>
          </a:prstGeom>
          <a:ln w="12700">
            <a:solidFill>
              <a:srgbClr val="0000FF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feld 15">
            <a:extLst>
              <a:ext uri="{FF2B5EF4-FFF2-40B4-BE49-F238E27FC236}">
                <a16:creationId xmlns:a16="http://schemas.microsoft.com/office/drawing/2014/main" id="{E282D511-9F5C-4240-A1F4-2339BA107AE8}"/>
              </a:ext>
            </a:extLst>
          </p:cNvPr>
          <p:cNvSpPr txBox="1"/>
          <p:nvPr/>
        </p:nvSpPr>
        <p:spPr>
          <a:xfrm>
            <a:off x="4494772" y="3641889"/>
            <a:ext cx="125697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Arial"/>
                <a:cs typeface="Arial"/>
              </a:rPr>
              <a:t>Upstream</a:t>
            </a:r>
            <a:r>
              <a:rPr lang="en-US" sz="1400" b="1" dirty="0">
                <a:latin typeface="Arial"/>
                <a:cs typeface="Arial"/>
              </a:rPr>
              <a:t> </a:t>
            </a:r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id="{2324CC21-6F9D-0948-8821-804B7A439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844" y="4168186"/>
            <a:ext cx="45621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cs typeface="+mn-cs"/>
              </a:rPr>
              <a:t>Importance of high </a:t>
            </a:r>
            <a:r>
              <a:rPr lang="en-US" sz="1600" b="1" dirty="0" err="1">
                <a:cs typeface="+mn-cs"/>
              </a:rPr>
              <a:t>n</a:t>
            </a:r>
            <a:r>
              <a:rPr lang="en-US" sz="1600" b="1" baseline="-25000" dirty="0" err="1">
                <a:cs typeface="+mn-cs"/>
              </a:rPr>
              <a:t>ed</a:t>
            </a:r>
            <a:r>
              <a:rPr lang="en-US" sz="1600" b="1" dirty="0">
                <a:cs typeface="+mn-cs"/>
              </a:rPr>
              <a:t> == high </a:t>
            </a:r>
            <a:r>
              <a:rPr lang="en-US" sz="1600" b="1" dirty="0" err="1">
                <a:latin typeface="Symbol" pitchFamily="2" charset="2"/>
              </a:rPr>
              <a:t>G</a:t>
            </a:r>
            <a:r>
              <a:rPr lang="en-US" sz="1600" b="1" baseline="-25000" dirty="0" err="1">
                <a:cs typeface="+mn-cs"/>
              </a:rPr>
              <a:t>d</a:t>
            </a:r>
            <a:r>
              <a:rPr lang="en-US" sz="1600" b="1" dirty="0"/>
              <a:t> ?</a:t>
            </a:r>
            <a:endParaRPr lang="en-US" sz="1600" b="1" baseline="-25000" dirty="0">
              <a:latin typeface="Symbol" charset="2"/>
              <a:cs typeface="Symbol" charset="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94BC8E-9076-7A48-900A-E8917D02880A}"/>
              </a:ext>
            </a:extLst>
          </p:cNvPr>
          <p:cNvSpPr/>
          <p:nvPr/>
        </p:nvSpPr>
        <p:spPr>
          <a:xfrm rot="3348090">
            <a:off x="2014806" y="4186238"/>
            <a:ext cx="470603" cy="163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184CB276-74C7-8A41-926C-2C03493DD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907" y="804789"/>
            <a:ext cx="276809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dirty="0">
                <a:latin typeface="Arial"/>
                <a:cs typeface="Arial"/>
              </a:rPr>
              <a:t>[Y. Feng et al., </a:t>
            </a:r>
            <a:r>
              <a:rPr lang="en-US" sz="800" dirty="0" err="1">
                <a:latin typeface="Arial"/>
                <a:cs typeface="Arial"/>
              </a:rPr>
              <a:t>Contri</a:t>
            </a:r>
            <a:r>
              <a:rPr lang="en-US" sz="800" dirty="0">
                <a:latin typeface="Arial"/>
                <a:cs typeface="Arial"/>
              </a:rPr>
              <a:t>. Plasma Phys. </a:t>
            </a:r>
            <a:r>
              <a:rPr lang="en-US" sz="800" b="1" dirty="0">
                <a:latin typeface="Arial"/>
                <a:cs typeface="Arial"/>
              </a:rPr>
              <a:t>54</a:t>
            </a:r>
            <a:r>
              <a:rPr lang="en-US" sz="800" dirty="0">
                <a:latin typeface="Arial"/>
                <a:cs typeface="Arial"/>
              </a:rPr>
              <a:t> (2014) 426-431]</a:t>
            </a:r>
          </a:p>
        </p:txBody>
      </p:sp>
    </p:spTree>
    <p:extLst>
      <p:ext uri="{BB962C8B-B14F-4D97-AF65-F5344CB8AC3E}">
        <p14:creationId xmlns:p14="http://schemas.microsoft.com/office/powerpoint/2010/main" val="10844886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841C1C-F0C4-374E-8E2B-E04AC62B0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345" y="1374525"/>
            <a:ext cx="4368328" cy="3276246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6408" y="39145"/>
            <a:ext cx="833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Linear scaling of plasma density with input power enables build up of sufficient divertor neutral pressures and maximize by island size increase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16" name="Text Box 3">
            <a:extLst>
              <a:ext uri="{FF2B5EF4-FFF2-40B4-BE49-F238E27FC236}">
                <a16:creationId xmlns:a16="http://schemas.microsoft.com/office/drawing/2014/main" id="{CC8F90CB-B2E6-1240-A9F2-71AA2D47B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85" y="917119"/>
            <a:ext cx="861102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Data were averaged over stable detached windows for various experimental programs with [0.75&lt;</a:t>
            </a:r>
            <a:r>
              <a:rPr lang="en-US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3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&lt;0.9]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A35AE-B2D6-3047-867B-5D9315E5C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45" y="1374525"/>
            <a:ext cx="4196733" cy="3147550"/>
          </a:xfrm>
          <a:prstGeom prst="rect">
            <a:avLst/>
          </a:prstGeom>
        </p:spPr>
      </p:pic>
      <p:pic>
        <p:nvPicPr>
          <p:cNvPr id="12" name="Picture 11" descr="LOGO_ausEPSueberPDF">
            <a:extLst>
              <a:ext uri="{FF2B5EF4-FFF2-40B4-BE49-F238E27FC236}">
                <a16:creationId xmlns:a16="http://schemas.microsoft.com/office/drawing/2014/main" id="{0D55247C-5A73-394B-8F2F-44D335489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7">
            <a:extLst>
              <a:ext uri="{FF2B5EF4-FFF2-40B4-BE49-F238E27FC236}">
                <a16:creationId xmlns:a16="http://schemas.microsoft.com/office/drawing/2014/main" id="{3841D81B-DF69-8B4D-BB14-3A7E9FE21672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27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2908153F-EAD7-044D-B260-77FF1EAD1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7841" y="4347316"/>
            <a:ext cx="3343329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Line integrated density ne,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l.i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. [10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3EB116CF-2802-C94D-BD8F-504BA4A9BB2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247600" y="2655664"/>
            <a:ext cx="3343329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Line integrated density ne,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l.i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. [10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0864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16" name="Text Box 3">
            <a:extLst>
              <a:ext uri="{FF2B5EF4-FFF2-40B4-BE49-F238E27FC236}">
                <a16:creationId xmlns:a16="http://schemas.microsoft.com/office/drawing/2014/main" id="{CC8F90CB-B2E6-1240-A9F2-71AA2D47B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213" y="4671481"/>
            <a:ext cx="79634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The divertor neutral pressures obtained scale favorably towards steady state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CC8F90CB-B2E6-1240-A9F2-71AA2D47B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85" y="917119"/>
            <a:ext cx="861102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Data were averaged over stable detached windows for various experimental programs with [0.75&lt;</a:t>
            </a:r>
            <a:r>
              <a:rPr lang="en-US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3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&lt;0.9]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C759AE-229F-1B43-91CB-EB1526994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345" y="1350876"/>
            <a:ext cx="4368328" cy="32762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7F9BF5-4905-2145-B755-CB396B202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45" y="1350876"/>
            <a:ext cx="4196733" cy="3147550"/>
          </a:xfrm>
          <a:prstGeom prst="rect">
            <a:avLst/>
          </a:prstGeom>
        </p:spPr>
      </p:pic>
      <p:sp>
        <p:nvSpPr>
          <p:cNvPr id="15" name="Textfeld 6">
            <a:extLst>
              <a:ext uri="{FF2B5EF4-FFF2-40B4-BE49-F238E27FC236}">
                <a16:creationId xmlns:a16="http://schemas.microsoft.com/office/drawing/2014/main" id="{6D308FDA-FA50-7F49-9FA6-E2DB40A7E900}"/>
              </a:ext>
            </a:extLst>
          </p:cNvPr>
          <p:cNvSpPr txBox="1"/>
          <p:nvPr/>
        </p:nvSpPr>
        <p:spPr>
          <a:xfrm>
            <a:off x="86408" y="39145"/>
            <a:ext cx="833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Linear scaling of plasma density with input power enables build up of sufficient divertor neutral pressures and maximize by island size increase</a:t>
            </a:r>
          </a:p>
        </p:txBody>
      </p:sp>
      <p:pic>
        <p:nvPicPr>
          <p:cNvPr id="17" name="Picture 11" descr="LOGO_ausEPSueberPDF">
            <a:extLst>
              <a:ext uri="{FF2B5EF4-FFF2-40B4-BE49-F238E27FC236}">
                <a16:creationId xmlns:a16="http://schemas.microsoft.com/office/drawing/2014/main" id="{545CA180-A57B-A845-80C2-33DB937E2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feld 7">
            <a:extLst>
              <a:ext uri="{FF2B5EF4-FFF2-40B4-BE49-F238E27FC236}">
                <a16:creationId xmlns:a16="http://schemas.microsoft.com/office/drawing/2014/main" id="{DC8FC586-6AE7-7549-A3AD-E4DD3C30679F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27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5638E6ED-3D6B-1443-932E-DF87BF35E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7841" y="4347316"/>
            <a:ext cx="3343329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Line integrated density ne,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l.i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. [10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77FAD4DC-DB91-5F4A-9D46-DA0EF78BBBD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247600" y="2655664"/>
            <a:ext cx="3343329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Line integrated density ne,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l.i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. [10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2417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6409" y="47096"/>
            <a:ext cx="7749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Pumping particle flux level reached under reliably detached conditions is compatible with exhaust requirements for steady state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21" name="Text Box 65"/>
          <p:cNvSpPr txBox="1">
            <a:spLocks noChangeArrowheads="1"/>
          </p:cNvSpPr>
          <p:nvPr/>
        </p:nvSpPr>
        <p:spPr bwMode="auto">
          <a:xfrm>
            <a:off x="270974" y="1458914"/>
            <a:ext cx="8538699" cy="548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CFDC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3077" tIns="43200" rIns="83077" bIns="43200">
            <a:spAutoFit/>
          </a:bodyPr>
          <a:lstStyle>
            <a:lvl1pPr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x-none" sz="1500" b="1" dirty="0">
                <a:solidFill>
                  <a:schemeClr val="tx1"/>
                </a:solidFill>
                <a:latin typeface="Arial" panose="020B0604020202020204" pitchFamily="34" charset="0"/>
                <a:ea typeface="Arial MT Condensed Light" charset="0"/>
                <a:cs typeface="Arial" panose="020B0604020202020204" pitchFamily="34" charset="0"/>
              </a:rPr>
              <a:t>Existing pumping capacity from Turbo-Pumps:  </a:t>
            </a:r>
            <a:r>
              <a:rPr lang="en-US" altLang="x-none" sz="1500" dirty="0">
                <a:solidFill>
                  <a:schemeClr val="tx1"/>
                </a:solidFill>
                <a:latin typeface="Arial" panose="020B0604020202020204" pitchFamily="34" charset="0"/>
                <a:ea typeface="Arial MT Condensed Light" charset="0"/>
                <a:cs typeface="Arial" panose="020B0604020202020204" pitchFamily="34" charset="0"/>
              </a:rPr>
              <a:t>10 x 3 x 1250 l/s=37500 </a:t>
            </a:r>
            <a:r>
              <a:rPr lang="en-US" altLang="x-none" sz="1500" dirty="0" err="1">
                <a:solidFill>
                  <a:schemeClr val="tx1"/>
                </a:solidFill>
                <a:latin typeface="Arial" panose="020B0604020202020204" pitchFamily="34" charset="0"/>
                <a:ea typeface="Arial MT Condensed Light" charset="0"/>
                <a:cs typeface="Arial" panose="020B0604020202020204" pitchFamily="34" charset="0"/>
              </a:rPr>
              <a:t>ltr</a:t>
            </a:r>
            <a:r>
              <a:rPr lang="en-US" altLang="x-none" sz="1500" dirty="0">
                <a:solidFill>
                  <a:schemeClr val="tx1"/>
                </a:solidFill>
                <a:latin typeface="Arial" panose="020B0604020202020204" pitchFamily="34" charset="0"/>
                <a:ea typeface="Arial MT Condensed Light" charset="0"/>
                <a:cs typeface="Arial" panose="020B0604020202020204" pitchFamily="34" charset="0"/>
              </a:rPr>
              <a:t>. Hydrogen 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x-none" sz="1500" b="1" dirty="0">
                <a:solidFill>
                  <a:schemeClr val="tx1"/>
                </a:solidFill>
                <a:latin typeface="Arial" panose="020B0604020202020204" pitchFamily="34" charset="0"/>
                <a:ea typeface="Arial MT Condensed Light" charset="0"/>
                <a:cs typeface="Arial" panose="020B0604020202020204" pitchFamily="34" charset="0"/>
              </a:rPr>
              <a:t>Expected pumping capacity with Cryo-pump: </a:t>
            </a:r>
            <a:r>
              <a:rPr lang="en-US" altLang="x-none" sz="1500" dirty="0">
                <a:solidFill>
                  <a:schemeClr val="tx1"/>
                </a:solidFill>
                <a:latin typeface="Arial" panose="020B0604020202020204" pitchFamily="34" charset="0"/>
                <a:ea typeface="Arial MT Condensed Light" charset="0"/>
                <a:cs typeface="Arial" panose="020B0604020202020204" pitchFamily="34" charset="0"/>
              </a:rPr>
              <a:t>70.000 </a:t>
            </a:r>
            <a:r>
              <a:rPr lang="en-US" altLang="x-none" sz="1500" dirty="0" err="1">
                <a:solidFill>
                  <a:schemeClr val="tx1"/>
                </a:solidFill>
                <a:latin typeface="Arial" panose="020B0604020202020204" pitchFamily="34" charset="0"/>
                <a:ea typeface="Arial MT Condensed Light" charset="0"/>
                <a:cs typeface="Arial" panose="020B0604020202020204" pitchFamily="34" charset="0"/>
              </a:rPr>
              <a:t>ltr</a:t>
            </a:r>
            <a:r>
              <a:rPr lang="en-US" altLang="x-none" sz="1500" dirty="0">
                <a:solidFill>
                  <a:schemeClr val="tx1"/>
                </a:solidFill>
                <a:latin typeface="Arial" panose="020B0604020202020204" pitchFamily="34" charset="0"/>
                <a:ea typeface="Arial MT Condensed Light" charset="0"/>
                <a:cs typeface="Arial" panose="020B0604020202020204" pitchFamily="34" charset="0"/>
              </a:rPr>
              <a:t>. Hydrogen /s</a:t>
            </a:r>
          </a:p>
        </p:txBody>
      </p:sp>
      <p:sp>
        <p:nvSpPr>
          <p:cNvPr id="22" name="Text Box 65">
            <a:extLst>
              <a:ext uri="{FF2B5EF4-FFF2-40B4-BE49-F238E27FC236}">
                <a16:creationId xmlns:a16="http://schemas.microsoft.com/office/drawing/2014/main" id="{A9BE8822-6CE7-5442-B777-B66292886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74" y="907396"/>
            <a:ext cx="8211545" cy="548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CFDC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3077" tIns="43200" rIns="83077" bIns="43200">
            <a:spAutoFit/>
          </a:bodyPr>
          <a:lstStyle>
            <a:lvl1pPr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x-none" sz="1500" b="1" dirty="0">
                <a:solidFill>
                  <a:schemeClr val="tx1"/>
                </a:solidFill>
                <a:latin typeface="Arial" panose="020B0604020202020204" pitchFamily="34" charset="0"/>
                <a:ea typeface="Arial MT Condensed Light" charset="0"/>
                <a:cs typeface="Arial" panose="020B0604020202020204" pitchFamily="34" charset="0"/>
              </a:rPr>
              <a:t>Basic observation: </a:t>
            </a:r>
            <a:r>
              <a:rPr lang="en-US" altLang="x-none" sz="1500" dirty="0">
                <a:solidFill>
                  <a:schemeClr val="tx1"/>
                </a:solidFill>
                <a:latin typeface="Arial" panose="020B0604020202020204" pitchFamily="34" charset="0"/>
                <a:ea typeface="Arial MT Condensed Light" charset="0"/>
                <a:cs typeface="Arial" panose="020B0604020202020204" pitchFamily="34" charset="0"/>
              </a:rPr>
              <a:t>increase of neutral back pressures of &lt;8.0 10</a:t>
            </a:r>
            <a:r>
              <a:rPr lang="en-US" altLang="x-none" sz="1500" baseline="30000" dirty="0">
                <a:solidFill>
                  <a:schemeClr val="tx1"/>
                </a:solidFill>
                <a:latin typeface="Arial" panose="020B0604020202020204" pitchFamily="34" charset="0"/>
                <a:ea typeface="Arial MT Condensed Light" charset="0"/>
                <a:cs typeface="Arial" panose="020B0604020202020204" pitchFamily="34" charset="0"/>
              </a:rPr>
              <a:t>-4</a:t>
            </a:r>
            <a:r>
              <a:rPr lang="en-US" altLang="x-none" sz="1500" dirty="0">
                <a:solidFill>
                  <a:schemeClr val="tx1"/>
                </a:solidFill>
                <a:latin typeface="Arial" panose="020B0604020202020204" pitchFamily="34" charset="0"/>
                <a:ea typeface="Arial MT Condensed Light" charset="0"/>
                <a:cs typeface="Arial" panose="020B0604020202020204" pitchFamily="34" charset="0"/>
              </a:rPr>
              <a:t> mbar averaged across all available pump ducts for after Boronization from &lt;5.0 10</a:t>
            </a:r>
            <a:r>
              <a:rPr lang="en-US" altLang="x-none" sz="1500" baseline="30000" dirty="0">
                <a:solidFill>
                  <a:schemeClr val="tx1"/>
                </a:solidFill>
                <a:latin typeface="Arial" panose="020B0604020202020204" pitchFamily="34" charset="0"/>
                <a:ea typeface="Arial MT Condensed Light" charset="0"/>
                <a:cs typeface="Arial" panose="020B0604020202020204" pitchFamily="34" charset="0"/>
              </a:rPr>
              <a:t>-5</a:t>
            </a:r>
            <a:r>
              <a:rPr lang="en-US" altLang="x-none" sz="1500" dirty="0">
                <a:solidFill>
                  <a:schemeClr val="tx1"/>
                </a:solidFill>
                <a:latin typeface="Arial" panose="020B0604020202020204" pitchFamily="34" charset="0"/>
                <a:ea typeface="Arial MT Condensed Light" charset="0"/>
                <a:cs typeface="Arial" panose="020B0604020202020204" pitchFamily="34" charset="0"/>
              </a:rPr>
              <a:t> mbar before Boronization</a:t>
            </a:r>
          </a:p>
        </p:txBody>
      </p:sp>
      <p:graphicFrame>
        <p:nvGraphicFramePr>
          <p:cNvPr id="23" name="Table 2">
            <a:extLst>
              <a:ext uri="{FF2B5EF4-FFF2-40B4-BE49-F238E27FC236}">
                <a16:creationId xmlns:a16="http://schemas.microsoft.com/office/drawing/2014/main" id="{6288BB3A-60F8-F742-A6FE-93EE493FC3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718547"/>
              </p:ext>
            </p:extLst>
          </p:nvPr>
        </p:nvGraphicFramePr>
        <p:xfrm>
          <a:off x="713936" y="2184082"/>
          <a:ext cx="8095737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98579">
                  <a:extLst>
                    <a:ext uri="{9D8B030D-6E8A-4147-A177-3AD203B41FA5}">
                      <a16:colId xmlns:a16="http://schemas.microsoft.com/office/drawing/2014/main" val="1075668543"/>
                    </a:ext>
                  </a:extLst>
                </a:gridCol>
                <a:gridCol w="2698579">
                  <a:extLst>
                    <a:ext uri="{9D8B030D-6E8A-4147-A177-3AD203B41FA5}">
                      <a16:colId xmlns:a16="http://schemas.microsoft.com/office/drawing/2014/main" val="364504386"/>
                    </a:ext>
                  </a:extLst>
                </a:gridCol>
                <a:gridCol w="2698579">
                  <a:extLst>
                    <a:ext uri="{9D8B030D-6E8A-4147-A177-3AD203B41FA5}">
                      <a16:colId xmlns:a16="http://schemas.microsoft.com/office/drawing/2014/main" val="38922294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TMP scenario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Cryo</a:t>
                      </a:r>
                      <a:r>
                        <a:rPr lang="en-US" dirty="0"/>
                        <a:t> scenario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296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Pumped flux </a:t>
                      </a:r>
                      <a:r>
                        <a:rPr lang="en-US" altLang="x-none" sz="1800" b="1" dirty="0" err="1">
                          <a:solidFill>
                            <a:schemeClr val="tx1"/>
                          </a:solidFill>
                          <a:latin typeface="Symbol" pitchFamily="2" charset="2"/>
                          <a:ea typeface="Arial MT Condensed Light" charset="0"/>
                          <a:cs typeface="Arial MT Condensed Light" charset="0"/>
                        </a:rPr>
                        <a:t>G</a:t>
                      </a:r>
                      <a:r>
                        <a:rPr lang="en-US" altLang="x-none" sz="1800" b="1" baseline="-25000" dirty="0" err="1">
                          <a:solidFill>
                            <a:schemeClr val="tx1"/>
                          </a:solidFill>
                          <a:latin typeface="Arial MT Condensed Light" charset="0"/>
                          <a:ea typeface="Arial MT Condensed Light" charset="0"/>
                          <a:cs typeface="Arial MT Condensed Light" charset="0"/>
                        </a:rPr>
                        <a:t>pump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5.2 10</a:t>
                      </a:r>
                      <a:r>
                        <a:rPr lang="en-US" b="1" baseline="30000" dirty="0"/>
                        <a:t>20</a:t>
                      </a:r>
                      <a:r>
                        <a:rPr lang="en-US" b="1" dirty="0"/>
                        <a:t> H2/s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9.25 10</a:t>
                      </a:r>
                      <a:r>
                        <a:rPr lang="en-US" b="1" baseline="30000" dirty="0"/>
                        <a:t>20</a:t>
                      </a:r>
                      <a:r>
                        <a:rPr lang="en-US" b="1" dirty="0"/>
                        <a:t> H2/s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908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Fueled flux </a:t>
                      </a:r>
                      <a:r>
                        <a:rPr lang="en-US" altLang="x-none" sz="1800" b="1" dirty="0">
                          <a:solidFill>
                            <a:schemeClr val="tx1"/>
                          </a:solidFill>
                          <a:latin typeface="Symbol" pitchFamily="2" charset="2"/>
                          <a:ea typeface="Arial MT Condensed Light" charset="0"/>
                          <a:cs typeface="Arial MT Condensed Light" charset="0"/>
                        </a:rPr>
                        <a:t>G</a:t>
                      </a:r>
                      <a:r>
                        <a:rPr lang="en-US" altLang="x-none" sz="1800" b="1" baseline="-25000" dirty="0">
                          <a:solidFill>
                            <a:schemeClr val="tx1"/>
                          </a:solidFill>
                          <a:latin typeface="Arial MT Condensed Light" charset="0"/>
                          <a:ea typeface="Arial MT Condensed Light" charset="0"/>
                          <a:cs typeface="Arial MT Condensed Light" charset="0"/>
                        </a:rPr>
                        <a:t>in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5.0 10</a:t>
                      </a:r>
                      <a:r>
                        <a:rPr lang="en-US" b="1" baseline="30000" dirty="0"/>
                        <a:t>20</a:t>
                      </a:r>
                      <a:r>
                        <a:rPr lang="en-US" dirty="0"/>
                        <a:t> - 1.0 10</a:t>
                      </a:r>
                      <a:r>
                        <a:rPr lang="en-US" baseline="30000" dirty="0"/>
                        <a:t>21</a:t>
                      </a:r>
                      <a:r>
                        <a:rPr lang="en-US" dirty="0"/>
                        <a:t> </a:t>
                      </a:r>
                      <a:r>
                        <a:rPr lang="en-US" b="1" dirty="0"/>
                        <a:t>H2/s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5.0 10</a:t>
                      </a:r>
                      <a:r>
                        <a:rPr lang="en-US" baseline="300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20</a:t>
                      </a:r>
                      <a:r>
                        <a:rPr lang="en-US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 - 1.0 10</a:t>
                      </a:r>
                      <a:r>
                        <a:rPr lang="en-US" baseline="300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21 </a:t>
                      </a:r>
                      <a:r>
                        <a:rPr lang="en-US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</a:rPr>
                        <a:t>H2/s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14467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x-none" sz="1200" dirty="0">
                          <a:solidFill>
                            <a:schemeClr val="tx1"/>
                          </a:solidFill>
                          <a:latin typeface="Arial MT Condensed Light" charset="0"/>
                          <a:ea typeface="Arial MT Condensed Light" charset="0"/>
                          <a:cs typeface="Arial MT Condensed Light" charset="0"/>
                        </a:rPr>
                        <a:t>Based on example 20180814.024 with </a:t>
                      </a:r>
                      <a:r>
                        <a:rPr lang="en-US" altLang="x-none" sz="1200" b="1" dirty="0">
                          <a:solidFill>
                            <a:schemeClr val="tx1"/>
                          </a:solidFill>
                          <a:latin typeface="Arial MT Condensed Light" charset="0"/>
                          <a:ea typeface="Arial MT Condensed Light" charset="0"/>
                          <a:cs typeface="Arial MT Condensed Light" charset="0"/>
                        </a:rPr>
                        <a:t>8.0 10</a:t>
                      </a:r>
                      <a:r>
                        <a:rPr lang="en-US" altLang="x-none" sz="1200" b="1" baseline="30000" dirty="0">
                          <a:solidFill>
                            <a:schemeClr val="tx1"/>
                          </a:solidFill>
                          <a:latin typeface="Arial MT Condensed Light" charset="0"/>
                          <a:ea typeface="Arial MT Condensed Light" charset="0"/>
                          <a:cs typeface="Arial MT Condensed Light" charset="0"/>
                        </a:rPr>
                        <a:t>-4</a:t>
                      </a:r>
                      <a:r>
                        <a:rPr lang="en-US" altLang="x-none" sz="1200" b="1" dirty="0">
                          <a:solidFill>
                            <a:schemeClr val="tx1"/>
                          </a:solidFill>
                          <a:latin typeface="Arial MT Condensed Light" charset="0"/>
                          <a:ea typeface="Arial MT Condensed Light" charset="0"/>
                          <a:cs typeface="Arial MT Condensed Light" charset="0"/>
                        </a:rPr>
                        <a:t> mbar</a:t>
                      </a:r>
                      <a:r>
                        <a:rPr lang="en-US" altLang="x-none" sz="1200" dirty="0">
                          <a:solidFill>
                            <a:schemeClr val="tx1"/>
                          </a:solidFill>
                          <a:latin typeface="Arial MT Condensed Light" charset="0"/>
                          <a:ea typeface="Arial MT Condensed Light" charset="0"/>
                          <a:cs typeface="Arial MT Condensed Light" charset="0"/>
                        </a:rPr>
                        <a:t> averaged divertor pressure</a:t>
                      </a:r>
                      <a:endParaRPr lang="en-US" altLang="x-none" sz="1200" dirty="0">
                        <a:latin typeface="Arial MT Condensed Light" charset="0"/>
                        <a:ea typeface="Arial MT Condensed Light" charset="0"/>
                        <a:cs typeface="Arial MT Condensed Light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974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Pumped flux </a:t>
                      </a:r>
                      <a:r>
                        <a:rPr lang="en-US" altLang="x-none" sz="1800" b="1" dirty="0" err="1">
                          <a:solidFill>
                            <a:schemeClr val="tx1"/>
                          </a:solidFill>
                          <a:latin typeface="Symbol" pitchFamily="2" charset="2"/>
                          <a:ea typeface="Arial MT Condensed Light" charset="0"/>
                          <a:cs typeface="Arial MT Condensed Light" charset="0"/>
                        </a:rPr>
                        <a:t>G</a:t>
                      </a:r>
                      <a:r>
                        <a:rPr lang="en-US" altLang="x-none" sz="1800" b="1" baseline="-25000" dirty="0" err="1">
                          <a:solidFill>
                            <a:schemeClr val="tx1"/>
                          </a:solidFill>
                          <a:latin typeface="Arial MT Condensed Light" charset="0"/>
                          <a:ea typeface="Arial MT Condensed Light" charset="0"/>
                          <a:cs typeface="Arial MT Condensed Light" charset="0"/>
                        </a:rPr>
                        <a:t>pump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9.0 10</a:t>
                      </a:r>
                      <a:r>
                        <a:rPr lang="en-US" baseline="30000" dirty="0"/>
                        <a:t>19</a:t>
                      </a:r>
                      <a:r>
                        <a:rPr lang="en-US" dirty="0"/>
                        <a:t> H2/s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1.6 10</a:t>
                      </a:r>
                      <a:r>
                        <a:rPr lang="en-US" baseline="30000" dirty="0"/>
                        <a:t>20</a:t>
                      </a:r>
                      <a:r>
                        <a:rPr lang="en-US" dirty="0"/>
                        <a:t> H2/s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046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Fueled flux </a:t>
                      </a:r>
                      <a:r>
                        <a:rPr lang="en-US" altLang="x-none" sz="1200" b="1" dirty="0">
                          <a:solidFill>
                            <a:schemeClr val="tx1"/>
                          </a:solidFill>
                          <a:latin typeface="Symbol" pitchFamily="2" charset="2"/>
                          <a:ea typeface="Arial MT Condensed Light" charset="0"/>
                          <a:cs typeface="Arial MT Condensed Light" charset="0"/>
                        </a:rPr>
                        <a:t>G</a:t>
                      </a:r>
                      <a:r>
                        <a:rPr lang="en-US" altLang="x-none" sz="1200" b="1" baseline="-25000" dirty="0">
                          <a:solidFill>
                            <a:schemeClr val="tx1"/>
                          </a:solidFill>
                          <a:latin typeface="Arial MT Condensed Light" charset="0"/>
                          <a:ea typeface="Arial MT Condensed Light" charset="0"/>
                          <a:cs typeface="Arial MT Condensed Light" charset="0"/>
                        </a:rPr>
                        <a:t>in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2.2 10</a:t>
                      </a:r>
                      <a:r>
                        <a:rPr lang="en-US" baseline="30000" dirty="0"/>
                        <a:t>20</a:t>
                      </a:r>
                      <a:r>
                        <a:rPr lang="en-US" dirty="0"/>
                        <a:t> - 2.0 10</a:t>
                      </a:r>
                      <a:r>
                        <a:rPr lang="en-US" baseline="30000" dirty="0"/>
                        <a:t>21</a:t>
                      </a:r>
                      <a:r>
                        <a:rPr lang="en-US" dirty="0"/>
                        <a:t> H2/s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Does not scale, low n</a:t>
                      </a:r>
                      <a:r>
                        <a:rPr lang="en-US" baseline="-2500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363519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x-none" sz="1200" dirty="0">
                          <a:solidFill>
                            <a:schemeClr val="tx1"/>
                          </a:solidFill>
                          <a:latin typeface="Arial MT Condensed Light" charset="0"/>
                          <a:ea typeface="Arial MT Condensed Light" charset="0"/>
                          <a:cs typeface="Arial MT Condensed Light" charset="0"/>
                        </a:rPr>
                        <a:t>Executed based on example 20180801.039 and 20171207.024 with </a:t>
                      </a:r>
                      <a:r>
                        <a:rPr lang="en-US" altLang="x-none" sz="1200" b="1" dirty="0">
                          <a:solidFill>
                            <a:schemeClr val="tx1"/>
                          </a:solidFill>
                          <a:latin typeface="Arial MT Condensed Light" charset="0"/>
                          <a:ea typeface="Arial MT Condensed Light" charset="0"/>
                          <a:cs typeface="Arial MT Condensed Light" charset="0"/>
                        </a:rPr>
                        <a:t>5.0 10</a:t>
                      </a:r>
                      <a:r>
                        <a:rPr lang="en-US" altLang="x-none" sz="1200" b="1" baseline="30000" dirty="0">
                          <a:solidFill>
                            <a:schemeClr val="tx1"/>
                          </a:solidFill>
                          <a:latin typeface="Arial MT Condensed Light" charset="0"/>
                          <a:ea typeface="Arial MT Condensed Light" charset="0"/>
                          <a:cs typeface="Arial MT Condensed Light" charset="0"/>
                        </a:rPr>
                        <a:t>-5</a:t>
                      </a:r>
                      <a:r>
                        <a:rPr lang="en-US" altLang="x-none" sz="1200" b="1" dirty="0">
                          <a:solidFill>
                            <a:schemeClr val="tx1"/>
                          </a:solidFill>
                          <a:latin typeface="Arial MT Condensed Light" charset="0"/>
                          <a:ea typeface="Arial MT Condensed Light" charset="0"/>
                          <a:cs typeface="Arial MT Condensed Light" charset="0"/>
                        </a:rPr>
                        <a:t> mbar</a:t>
                      </a:r>
                      <a:r>
                        <a:rPr lang="en-US" altLang="x-none" sz="1200" dirty="0">
                          <a:solidFill>
                            <a:schemeClr val="tx1"/>
                          </a:solidFill>
                          <a:latin typeface="Arial MT Condensed Light" charset="0"/>
                          <a:ea typeface="Arial MT Condensed Light" charset="0"/>
                          <a:cs typeface="Arial MT Condensed Light" charset="0"/>
                        </a:rPr>
                        <a:t> averaged divertor pressure</a:t>
                      </a:r>
                      <a:endParaRPr lang="en-US" altLang="x-none" sz="1200" dirty="0">
                        <a:latin typeface="Arial MT Condensed Light" charset="0"/>
                        <a:ea typeface="Arial MT Condensed Light" charset="0"/>
                        <a:cs typeface="Arial MT Condensed Light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300991"/>
                  </a:ext>
                </a:extLst>
              </a:tr>
            </a:tbl>
          </a:graphicData>
        </a:graphic>
      </p:graphicFrame>
      <p:sp>
        <p:nvSpPr>
          <p:cNvPr id="26" name="Text Box 65">
            <a:extLst>
              <a:ext uri="{FF2B5EF4-FFF2-40B4-BE49-F238E27FC236}">
                <a16:creationId xmlns:a16="http://schemas.microsoft.com/office/drawing/2014/main" id="{5BBDD63E-01AB-484D-B625-576CA8F0BCC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47212" y="2906133"/>
            <a:ext cx="1037560" cy="36424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CFDC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3077" tIns="43200" rIns="83077" bIns="43200">
            <a:spAutoFit/>
          </a:bodyPr>
          <a:lstStyle>
            <a:lvl1pPr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>
                <a:solidFill>
                  <a:schemeClr val="bg1"/>
                </a:solidFill>
                <a:latin typeface="Arial" panose="020B0604020202020204" pitchFamily="34" charset="0"/>
                <a:ea typeface="Arial MT Condensed Light" charset="0"/>
                <a:cs typeface="Arial" panose="020B0604020202020204" pitchFamily="34" charset="0"/>
              </a:rPr>
              <a:t>OP1.2.b</a:t>
            </a:r>
            <a:endParaRPr lang="en-US" altLang="x-none" sz="1800" dirty="0">
              <a:solidFill>
                <a:schemeClr val="bg1"/>
              </a:solidFill>
              <a:latin typeface="Arial" panose="020B0604020202020204" pitchFamily="34" charset="0"/>
              <a:ea typeface="Arial MT Condensed Light" charset="0"/>
              <a:cs typeface="Arial" panose="020B0604020202020204" pitchFamily="34" charset="0"/>
            </a:endParaRPr>
          </a:p>
        </p:txBody>
      </p:sp>
      <p:sp>
        <p:nvSpPr>
          <p:cNvPr id="27" name="Text Box 65">
            <a:extLst>
              <a:ext uri="{FF2B5EF4-FFF2-40B4-BE49-F238E27FC236}">
                <a16:creationId xmlns:a16="http://schemas.microsoft.com/office/drawing/2014/main" id="{E80FE752-A157-9945-9AAC-9B6ED5C3A79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42602" y="4024610"/>
            <a:ext cx="1037560" cy="36424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CFDC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3077" tIns="43200" rIns="83077" bIns="43200">
            <a:spAutoFit/>
          </a:bodyPr>
          <a:lstStyle>
            <a:lvl1pPr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>
                <a:solidFill>
                  <a:schemeClr val="bg1"/>
                </a:solidFill>
                <a:latin typeface="Arial" panose="020B0604020202020204" pitchFamily="34" charset="0"/>
                <a:ea typeface="Arial MT Condensed Light" charset="0"/>
                <a:cs typeface="Arial" panose="020B0604020202020204" pitchFamily="34" charset="0"/>
              </a:rPr>
              <a:t>OP1.2.a</a:t>
            </a:r>
            <a:endParaRPr lang="en-US" altLang="x-none" sz="1800" dirty="0">
              <a:solidFill>
                <a:schemeClr val="bg1"/>
              </a:solidFill>
              <a:latin typeface="Arial" panose="020B0604020202020204" pitchFamily="34" charset="0"/>
              <a:ea typeface="Arial MT Condensed Light" charset="0"/>
              <a:cs typeface="Arial" panose="020B0604020202020204" pitchFamily="34" charset="0"/>
            </a:endParaRPr>
          </a:p>
        </p:txBody>
      </p:sp>
      <p:pic>
        <p:nvPicPr>
          <p:cNvPr id="12" name="Picture 11" descr="LOGO_ausEPSueberPDF">
            <a:extLst>
              <a:ext uri="{FF2B5EF4-FFF2-40B4-BE49-F238E27FC236}">
                <a16:creationId xmlns:a16="http://schemas.microsoft.com/office/drawing/2014/main" id="{06A3F880-395F-6445-ADC2-716F88B3C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7">
            <a:extLst>
              <a:ext uri="{FF2B5EF4-FFF2-40B4-BE49-F238E27FC236}">
                <a16:creationId xmlns:a16="http://schemas.microsoft.com/office/drawing/2014/main" id="{01D1387B-3187-9744-A58E-D27E0200F924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4119049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6409" y="152611"/>
            <a:ext cx="8228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Summary and conclusions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18" name="Text Box 3">
            <a:extLst>
              <a:ext uri="{FF2B5EF4-FFF2-40B4-BE49-F238E27FC236}">
                <a16:creationId xmlns:a16="http://schemas.microsoft.com/office/drawing/2014/main" id="{39A945C9-1349-2A47-AAFF-F43A39C7D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97" y="944537"/>
            <a:ext cx="50068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The attractive detached island divertor regime was reached through intrinsic radiation scaling with density, which is defined by the input power.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hteck 1">
            <a:extLst>
              <a:ext uri="{FF2B5EF4-FFF2-40B4-BE49-F238E27FC236}">
                <a16:creationId xmlns:a16="http://schemas.microsoft.com/office/drawing/2014/main" id="{B3685BAB-6009-6246-8949-1B648C697E46}"/>
              </a:ext>
            </a:extLst>
          </p:cNvPr>
          <p:cNvSpPr/>
          <p:nvPr/>
        </p:nvSpPr>
        <p:spPr>
          <a:xfrm>
            <a:off x="351414" y="1049518"/>
            <a:ext cx="159695" cy="187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1" descr="LOGO_ausEPSueberPDF">
            <a:extLst>
              <a:ext uri="{FF2B5EF4-FFF2-40B4-BE49-F238E27FC236}">
                <a16:creationId xmlns:a16="http://schemas.microsoft.com/office/drawing/2014/main" id="{78CE89CA-D596-8340-BFE3-98B9C0578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C9F9D25-0F9F-7641-9053-42A4BD73E9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20" name="Textfeld 7">
            <a:extLst>
              <a:ext uri="{FF2B5EF4-FFF2-40B4-BE49-F238E27FC236}">
                <a16:creationId xmlns:a16="http://schemas.microsoft.com/office/drawing/2014/main" id="{7280B855-17B6-A44A-BF36-F6589474CEBC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29</a:t>
            </a: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BF698ECF-0483-A64D-ADE3-E70E2AAD4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1147" y="1439097"/>
            <a:ext cx="2352119" cy="4924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Input power level defines density,  </a:t>
            </a:r>
            <a:r>
              <a:rPr lang="en-US" sz="1300" b="1" dirty="0" err="1">
                <a:latin typeface="Symbol" pitchFamily="2" charset="2"/>
                <a:cs typeface="Arial" panose="020B0604020202020204" pitchFamily="34" charset="0"/>
              </a:rPr>
              <a:t>F</a:t>
            </a:r>
            <a:r>
              <a:rPr lang="en-US" sz="13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rec</a:t>
            </a:r>
            <a:r>
              <a:rPr lang="en-US" sz="13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3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en-US" sz="13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en-US" sz="13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3F9F6CDA-A19B-7840-B8B9-07B23DECABBB}"/>
              </a:ext>
            </a:extLst>
          </p:cNvPr>
          <p:cNvSpPr/>
          <p:nvPr/>
        </p:nvSpPr>
        <p:spPr>
          <a:xfrm>
            <a:off x="7174210" y="2032895"/>
            <a:ext cx="442127" cy="34164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3">
            <a:extLst>
              <a:ext uri="{FF2B5EF4-FFF2-40B4-BE49-F238E27FC236}">
                <a16:creationId xmlns:a16="http://schemas.microsoft.com/office/drawing/2014/main" id="{63B02188-D83E-9B44-98DF-7E4CA23A0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4827" y="2519253"/>
            <a:ext cx="1748363" cy="4924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300" b="1" dirty="0" err="1">
                <a:latin typeface="Symbol" pitchFamily="2" charset="2"/>
                <a:cs typeface="Arial" panose="020B0604020202020204" pitchFamily="34" charset="0"/>
              </a:rPr>
              <a:t>F</a:t>
            </a:r>
            <a:r>
              <a:rPr lang="en-US" sz="13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rec</a:t>
            </a:r>
            <a:r>
              <a:rPr lang="en-US" sz="13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builds </a:t>
            </a:r>
            <a:r>
              <a:rPr lang="en-US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3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3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300" b="1" dirty="0">
                <a:latin typeface="Symbol" pitchFamily="2" charset="2"/>
                <a:cs typeface="Arial" panose="020B0604020202020204" pitchFamily="34" charset="0"/>
              </a:rPr>
              <a:t>l</a:t>
            </a:r>
            <a:r>
              <a:rPr lang="en-US" sz="13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 tuned by local </a:t>
            </a:r>
            <a:r>
              <a:rPr lang="en-US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3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13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B2EF5A1B-26E6-BF4B-A6ED-6F5A089FBCDF}"/>
              </a:ext>
            </a:extLst>
          </p:cNvPr>
          <p:cNvSpPr/>
          <p:nvPr/>
        </p:nvSpPr>
        <p:spPr>
          <a:xfrm>
            <a:off x="7164632" y="3163503"/>
            <a:ext cx="442127" cy="34164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3">
            <a:extLst>
              <a:ext uri="{FF2B5EF4-FFF2-40B4-BE49-F238E27FC236}">
                <a16:creationId xmlns:a16="http://schemas.microsoft.com/office/drawing/2014/main" id="{69765D3F-E655-274F-B85F-B2FF46DC0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198" y="983645"/>
            <a:ext cx="3228032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 possible hierarchy of the process</a:t>
            </a:r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id="{17CFC887-6FAA-7244-A364-508906CA1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015" y="2513021"/>
            <a:ext cx="1379844" cy="4924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3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rad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&gt;0.75 yields detachment</a:t>
            </a:r>
            <a:endParaRPr lang="en-US" sz="13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3">
            <a:extLst>
              <a:ext uri="{FF2B5EF4-FFF2-40B4-BE49-F238E27FC236}">
                <a16:creationId xmlns:a16="http://schemas.microsoft.com/office/drawing/2014/main" id="{D2EEC006-FE5D-BB4A-8D3A-C515F02C4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4827" y="3612463"/>
            <a:ext cx="3289081" cy="6924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Heat and particle flux detachment with large enough neutral source access to pump domain for steady state exhaust</a:t>
            </a:r>
            <a:endParaRPr lang="en-US" sz="13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Box 3">
            <a:extLst>
              <a:ext uri="{FF2B5EF4-FFF2-40B4-BE49-F238E27FC236}">
                <a16:creationId xmlns:a16="http://schemas.microsoft.com/office/drawing/2014/main" id="{34797CE1-C307-2842-BD73-89808CB9B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98" y="2069150"/>
            <a:ext cx="45301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Magnetic island size, magnetic connection length and strike line position as actuators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hteck 1">
            <a:extLst>
              <a:ext uri="{FF2B5EF4-FFF2-40B4-BE49-F238E27FC236}">
                <a16:creationId xmlns:a16="http://schemas.microsoft.com/office/drawing/2014/main" id="{9674A332-EAA3-2B41-A1E3-33C1D5C8E206}"/>
              </a:ext>
            </a:extLst>
          </p:cNvPr>
          <p:cNvSpPr/>
          <p:nvPr/>
        </p:nvSpPr>
        <p:spPr>
          <a:xfrm>
            <a:off x="351414" y="2174131"/>
            <a:ext cx="159695" cy="187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 Box 3">
            <a:extLst>
              <a:ext uri="{FF2B5EF4-FFF2-40B4-BE49-F238E27FC236}">
                <a16:creationId xmlns:a16="http://schemas.microsoft.com/office/drawing/2014/main" id="{FFCD2E63-7EE2-3D49-A7DF-9756A01B1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19" y="3009886"/>
            <a:ext cx="465116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This regime was only limited by input energy limits, which will be overcome with the actively cooled High-Heat Flux (HHF) divertor. </a:t>
            </a:r>
          </a:p>
          <a:p>
            <a:pPr>
              <a:defRPr/>
            </a:pPr>
            <a:endParaRPr lang="en-US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hteck 1">
            <a:extLst>
              <a:ext uri="{FF2B5EF4-FFF2-40B4-BE49-F238E27FC236}">
                <a16:creationId xmlns:a16="http://schemas.microsoft.com/office/drawing/2014/main" id="{B4C1A20F-E45C-2B48-90E0-3517CDCF8B73}"/>
              </a:ext>
            </a:extLst>
          </p:cNvPr>
          <p:cNvSpPr/>
          <p:nvPr/>
        </p:nvSpPr>
        <p:spPr>
          <a:xfrm>
            <a:off x="350341" y="3084321"/>
            <a:ext cx="159695" cy="187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 Box 3">
            <a:extLst>
              <a:ext uri="{FF2B5EF4-FFF2-40B4-BE49-F238E27FC236}">
                <a16:creationId xmlns:a16="http://schemas.microsoft.com/office/drawing/2014/main" id="{5178337A-FD1A-FC4A-BEC4-6D2EC9127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96" y="4075840"/>
            <a:ext cx="47255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results so far have laid ground for a promising outlook on the overall steady state compatibility of the island divertor concept.</a:t>
            </a:r>
          </a:p>
        </p:txBody>
      </p:sp>
      <p:sp>
        <p:nvSpPr>
          <p:cNvPr id="40" name="Rechteck 1">
            <a:extLst>
              <a:ext uri="{FF2B5EF4-FFF2-40B4-BE49-F238E27FC236}">
                <a16:creationId xmlns:a16="http://schemas.microsoft.com/office/drawing/2014/main" id="{8D87137A-3911-FF46-A290-C4D4612C4DB7}"/>
              </a:ext>
            </a:extLst>
          </p:cNvPr>
          <p:cNvSpPr/>
          <p:nvPr/>
        </p:nvSpPr>
        <p:spPr>
          <a:xfrm>
            <a:off x="338519" y="4150275"/>
            <a:ext cx="159695" cy="187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46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19" name="Textfeld 7">
            <a:extLst>
              <a:ext uri="{FF2B5EF4-FFF2-40B4-BE49-F238E27FC236}">
                <a16:creationId xmlns:a16="http://schemas.microsoft.com/office/drawing/2014/main" id="{42D28608-F553-924E-B576-143B297B00A2}"/>
              </a:ext>
            </a:extLst>
          </p:cNvPr>
          <p:cNvSpPr txBox="1"/>
          <p:nvPr/>
        </p:nvSpPr>
        <p:spPr>
          <a:xfrm>
            <a:off x="3310360" y="2409254"/>
            <a:ext cx="2262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"/>
                <a:cs typeface="Arial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13920713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6409" y="39145"/>
            <a:ext cx="819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Carbon charge states emit across the island divertor volume featuring a  quadratic dependence on density which defines divertor </a:t>
            </a:r>
            <a:r>
              <a:rPr lang="en-US" b="1" dirty="0" err="1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lang="en-US" b="1" baseline="-25000" dirty="0" err="1">
                <a:solidFill>
                  <a:schemeClr val="bg1"/>
                </a:solidFill>
                <a:latin typeface="Arial"/>
                <a:cs typeface="Arial"/>
              </a:rPr>
              <a:t>e</a:t>
            </a:r>
            <a:endParaRPr lang="en-US" b="1" baseline="-25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16" name="Text Box 3">
            <a:extLst>
              <a:ext uri="{FF2B5EF4-FFF2-40B4-BE49-F238E27FC236}">
                <a16:creationId xmlns:a16="http://schemas.microsoft.com/office/drawing/2014/main" id="{CC8F90CB-B2E6-1240-A9F2-71AA2D47B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094" y="916219"/>
            <a:ext cx="85752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Quadratic rise of carbon line radiation close to the target (C-III), in the island domain (C-IV) and around separatrix (C-VI) supports facilitation of detachment by intrinsic impurity radiation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1CFBB331-3592-8E49-A386-631792621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50" y="4376325"/>
            <a:ext cx="69373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Carbon as intrinsic impurity supports the necessary radiative losses localized inside and in the close vicinity of the island domain.</a:t>
            </a:r>
            <a:endParaRPr lang="en-US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1" descr="LOGO_ausEPSueberPDF">
            <a:extLst>
              <a:ext uri="{FF2B5EF4-FFF2-40B4-BE49-F238E27FC236}">
                <a16:creationId xmlns:a16="http://schemas.microsoft.com/office/drawing/2014/main" id="{391CBCB9-C925-574B-BC88-BE96F84BF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C060EE7-D2A8-B243-AE98-B5C350377A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18" name="Textfeld 7">
            <a:extLst>
              <a:ext uri="{FF2B5EF4-FFF2-40B4-BE49-F238E27FC236}">
                <a16:creationId xmlns:a16="http://schemas.microsoft.com/office/drawing/2014/main" id="{D7C73F83-1C7B-4F47-91F8-3018CE816F04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A2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8479B22-2738-D14D-8215-DF0CAA1AC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73603"/>
            <a:ext cx="9144000" cy="2551572"/>
          </a:xfrm>
          <a:prstGeom prst="rect">
            <a:avLst/>
          </a:prstGeom>
        </p:spPr>
      </p:pic>
      <p:sp>
        <p:nvSpPr>
          <p:cNvPr id="23" name="Text Box 3">
            <a:extLst>
              <a:ext uri="{FF2B5EF4-FFF2-40B4-BE49-F238E27FC236}">
                <a16:creationId xmlns:a16="http://schemas.microsoft.com/office/drawing/2014/main" id="{37025225-F99D-8F4B-AEC3-CED6B190F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277" y="1865206"/>
            <a:ext cx="125121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6.0MW, </a:t>
            </a:r>
            <a:r>
              <a:rPr lang="en-US" sz="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800" b="1" baseline="-250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=2.0kA</a:t>
            </a: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C73DF7D3-D840-E843-AE4D-AD74DA09F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67" y="3172268"/>
            <a:ext cx="11780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3MW, </a:t>
            </a:r>
            <a:r>
              <a:rPr lang="en-US" sz="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800" b="1" baseline="-25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=0kA</a:t>
            </a:r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id="{5001BC2D-B3AF-2642-A08F-25AFBA715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9277" y="2414769"/>
            <a:ext cx="6149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3MW, 2kA ICC</a:t>
            </a:r>
          </a:p>
        </p:txBody>
      </p:sp>
      <p:sp>
        <p:nvSpPr>
          <p:cNvPr id="26" name="Text Box 3">
            <a:extLst>
              <a:ext uri="{FF2B5EF4-FFF2-40B4-BE49-F238E27FC236}">
                <a16:creationId xmlns:a16="http://schemas.microsoft.com/office/drawing/2014/main" id="{937423F2-C2B3-1D48-A4E2-17D4331EA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5034" y="3213948"/>
            <a:ext cx="8264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3MW, post-</a:t>
            </a:r>
            <a:r>
              <a:rPr lang="en-US" sz="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</a:t>
            </a:r>
            <a:endParaRPr lang="en-US" sz="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8351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38" y="918849"/>
            <a:ext cx="4490012" cy="336750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pic>
        <p:nvPicPr>
          <p:cNvPr id="12" name="Picture 11" descr="LOGO_ausEPSueberPDF">
            <a:extLst>
              <a:ext uri="{FF2B5EF4-FFF2-40B4-BE49-F238E27FC236}">
                <a16:creationId xmlns:a16="http://schemas.microsoft.com/office/drawing/2014/main" id="{A12F67C3-A220-FF4A-B18B-3571BA751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Gerader Verbinder 16"/>
          <p:cNvCxnSpPr/>
          <p:nvPr/>
        </p:nvCxnSpPr>
        <p:spPr>
          <a:xfrm>
            <a:off x="3480383" y="1661462"/>
            <a:ext cx="0" cy="2150892"/>
          </a:xfrm>
          <a:prstGeom prst="line">
            <a:avLst/>
          </a:prstGeom>
          <a:ln w="63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3997385" y="1661462"/>
            <a:ext cx="0" cy="2150892"/>
          </a:xfrm>
          <a:prstGeom prst="line">
            <a:avLst/>
          </a:prstGeom>
          <a:ln w="63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629" y="1261352"/>
            <a:ext cx="2623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and particle flux detachment domain with stable neutral pressure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86408" y="55047"/>
            <a:ext cx="8629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The divertor neutral pressure level depends on density scaling with increasing heating power – access to detachment for </a:t>
            </a:r>
            <a:r>
              <a:rPr lang="en-US" b="1" dirty="0" err="1">
                <a:solidFill>
                  <a:schemeClr val="bg1"/>
                </a:solidFill>
                <a:latin typeface="Arial"/>
                <a:cs typeface="Arial"/>
              </a:rPr>
              <a:t>f</a:t>
            </a:r>
            <a:r>
              <a:rPr lang="en-US" b="1" baseline="-25000" dirty="0" err="1">
                <a:solidFill>
                  <a:schemeClr val="bg1"/>
                </a:solidFill>
                <a:latin typeface="Arial"/>
                <a:cs typeface="Arial"/>
              </a:rPr>
              <a:t>rad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&gt;0.75</a:t>
            </a:r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73" y="2446093"/>
            <a:ext cx="131522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5.8MW, </a:t>
            </a:r>
            <a:r>
              <a:rPr lang="en-US" sz="1000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b="1" baseline="-250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1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=0kA</a:t>
            </a:r>
          </a:p>
        </p:txBody>
      </p:sp>
      <p:sp>
        <p:nvSpPr>
          <p:cNvPr id="26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72" y="2124677"/>
            <a:ext cx="13152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6.2MW, </a:t>
            </a:r>
            <a:r>
              <a:rPr lang="en-U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b="1" baseline="-2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=2kA</a:t>
            </a:r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72" y="1880854"/>
            <a:ext cx="12512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5.8MW, </a:t>
            </a:r>
            <a:r>
              <a:rPr lang="en-US" sz="1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b="1" baseline="-250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1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=2.5kA</a:t>
            </a:r>
          </a:p>
        </p:txBody>
      </p:sp>
      <p:sp>
        <p:nvSpPr>
          <p:cNvPr id="32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87" y="3160661"/>
            <a:ext cx="117807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3MW, </a:t>
            </a:r>
            <a:r>
              <a:rPr lang="en-US" sz="1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b="1" baseline="-25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1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=0kA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6753" y="891417"/>
            <a:ext cx="4531488" cy="3398616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5214511" y="2825330"/>
            <a:ext cx="3350871" cy="0"/>
          </a:xfrm>
          <a:prstGeom prst="line">
            <a:avLst/>
          </a:prstGeom>
          <a:ln w="63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1652" y="2851973"/>
            <a:ext cx="26568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compression ratio of &gt;30 is seen at detachment level radiative fractions</a:t>
            </a: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AEAD2B79-9297-3146-881B-73A895142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514" y="4448944"/>
            <a:ext cx="66391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 radiated fraction of </a:t>
            </a:r>
            <a:r>
              <a:rPr lang="en-US" sz="16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0.75 &lt; </a:t>
            </a:r>
            <a:r>
              <a:rPr lang="en-US" sz="16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b="1" baseline="-250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</a:t>
            </a:r>
            <a:r>
              <a:rPr lang="en-US" sz="16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0.9</a:t>
            </a: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saturated neutral pressure </a:t>
            </a:r>
            <a:r>
              <a:rPr lang="en-US" sz="16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b="1" baseline="-250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regime is seen with  </a:t>
            </a:r>
            <a:r>
              <a:rPr lang="en-US" sz="16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b="1" baseline="-250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being set by the plasma density </a:t>
            </a:r>
            <a:endParaRPr lang="en-US" sz="1600" b="1" baseline="-25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7">
            <a:extLst>
              <a:ext uri="{FF2B5EF4-FFF2-40B4-BE49-F238E27FC236}">
                <a16:creationId xmlns:a16="http://schemas.microsoft.com/office/drawing/2014/main" id="{12B2603F-47E7-6E45-9F5C-5D944C5335CF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A3</a:t>
            </a:r>
          </a:p>
        </p:txBody>
      </p:sp>
    </p:spTree>
    <p:extLst>
      <p:ext uri="{BB962C8B-B14F-4D97-AF65-F5344CB8AC3E}">
        <p14:creationId xmlns:p14="http://schemas.microsoft.com/office/powerpoint/2010/main" val="12890497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7173" y="15292"/>
            <a:ext cx="8566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The volume of the magnetic island is predicted to serve as a reliable interface layer with a beneficial radiation and ionization equilibrium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F49760-2B5B-7144-88CF-FDE87E9CE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063" y="1286806"/>
            <a:ext cx="5397500" cy="2222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CDAA0-C5B7-2242-BC18-7593E7B77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4974" y="1182943"/>
            <a:ext cx="417353" cy="2487423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D82F4EF3-3ED8-2C49-9E04-C211AB423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4230" y="949041"/>
            <a:ext cx="56091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Island size dependence of C radiation around islands at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=0.8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F8E0552F-BC06-E04E-84F6-78E7B0777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971" y="2787872"/>
            <a:ext cx="9335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island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8CBCE278-D4DE-8141-9708-FAF113E81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813" y="2831000"/>
            <a:ext cx="12458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island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14A9C3-5FB3-984E-B58D-92C1CE44E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236" y="1125443"/>
            <a:ext cx="2614056" cy="29325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151E924-6FB1-A446-93B8-06502EB0F119}"/>
              </a:ext>
            </a:extLst>
          </p:cNvPr>
          <p:cNvSpPr/>
          <p:nvPr/>
        </p:nvSpPr>
        <p:spPr>
          <a:xfrm>
            <a:off x="110825" y="3509306"/>
            <a:ext cx="760661" cy="4710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F30F36C8-D53F-474B-9BBE-762596A11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094" y="4349360"/>
            <a:ext cx="34068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latin typeface="Arial"/>
                <a:cs typeface="Arial"/>
              </a:rPr>
              <a:t>[Y. Feng et al., Nuclear Fusion </a:t>
            </a:r>
            <a:r>
              <a:rPr lang="en-US" sz="1000" b="1" dirty="0">
                <a:latin typeface="Arial"/>
                <a:cs typeface="Arial"/>
              </a:rPr>
              <a:t>56</a:t>
            </a:r>
            <a:r>
              <a:rPr lang="en-US" sz="1000" dirty="0">
                <a:latin typeface="Arial"/>
                <a:cs typeface="Arial"/>
              </a:rPr>
              <a:t> (2016) 126011]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EC2AC0FB-133D-5B48-A8D4-8A3721A2A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9112" y="2831000"/>
            <a:ext cx="9150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island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B0A14F12-A998-9943-A30C-E3F5E3D5A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7794" y="3558634"/>
            <a:ext cx="1824082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Radiation localized at strike point</a:t>
            </a: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BE570B03-D50E-574B-A50C-D956AE87F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3710" y="3558634"/>
            <a:ext cx="1423575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Radiation fills island domain</a:t>
            </a: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BEC05A30-91CA-D740-A60F-B83A04B3C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4451" y="3558634"/>
            <a:ext cx="174366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Radiation reaches separatrix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CFB04C65-EA80-CD43-B78C-8C271BA32E08}"/>
              </a:ext>
            </a:extLst>
          </p:cNvPr>
          <p:cNvSpPr/>
          <p:nvPr/>
        </p:nvSpPr>
        <p:spPr>
          <a:xfrm>
            <a:off x="4873261" y="3700574"/>
            <a:ext cx="274455" cy="22947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3B1C4D41-DB1F-4947-8EA4-5514E2CFD414}"/>
              </a:ext>
            </a:extLst>
          </p:cNvPr>
          <p:cNvSpPr/>
          <p:nvPr/>
        </p:nvSpPr>
        <p:spPr>
          <a:xfrm>
            <a:off x="6532185" y="3712483"/>
            <a:ext cx="274455" cy="22947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9D22B81C-871C-6B4F-B469-7A09F93AC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885" y="4235703"/>
            <a:ext cx="413649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Interplay of radiation distribution with power dissipation and divertor neutral capture is key to understand the island divertor!</a:t>
            </a:r>
          </a:p>
        </p:txBody>
      </p:sp>
      <p:pic>
        <p:nvPicPr>
          <p:cNvPr id="25" name="Picture 11" descr="LOGO_ausEPSueberPDF">
            <a:extLst>
              <a:ext uri="{FF2B5EF4-FFF2-40B4-BE49-F238E27FC236}">
                <a16:creationId xmlns:a16="http://schemas.microsoft.com/office/drawing/2014/main" id="{4FB27BB4-803F-8541-9FAD-F62792A9E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4E85A240-6162-A843-903C-0825F2EE0E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29" name="Textfeld 7">
            <a:extLst>
              <a:ext uri="{FF2B5EF4-FFF2-40B4-BE49-F238E27FC236}">
                <a16:creationId xmlns:a16="http://schemas.microsoft.com/office/drawing/2014/main" id="{AC18BA43-4756-4B43-9CF6-0879D78D411B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A4</a:t>
            </a:r>
          </a:p>
        </p:txBody>
      </p:sp>
    </p:spTree>
    <p:extLst>
      <p:ext uri="{BB962C8B-B14F-4D97-AF65-F5344CB8AC3E}">
        <p14:creationId xmlns:p14="http://schemas.microsoft.com/office/powerpoint/2010/main" val="13344737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6409" y="162376"/>
            <a:ext cx="7008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The EMC3-EIRENE model in a nutshell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1DEBF8-A335-5D4A-B7E8-B7B1B827E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01" y="1106723"/>
            <a:ext cx="6256045" cy="3264874"/>
          </a:xfrm>
          <a:prstGeom prst="rect">
            <a:avLst/>
          </a:prstGeom>
        </p:spPr>
      </p:pic>
      <p:sp>
        <p:nvSpPr>
          <p:cNvPr id="11" name="Textfeld 7">
            <a:extLst>
              <a:ext uri="{FF2B5EF4-FFF2-40B4-BE49-F238E27FC236}">
                <a16:creationId xmlns:a16="http://schemas.microsoft.com/office/drawing/2014/main" id="{05E89C09-71A8-BB46-9A44-34E7104CED9D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A6</a:t>
            </a:r>
          </a:p>
        </p:txBody>
      </p:sp>
      <p:pic>
        <p:nvPicPr>
          <p:cNvPr id="12" name="Picture 11" descr="LOGO_ausEPSueberPDF">
            <a:extLst>
              <a:ext uri="{FF2B5EF4-FFF2-40B4-BE49-F238E27FC236}">
                <a16:creationId xmlns:a16="http://schemas.microsoft.com/office/drawing/2014/main" id="{37462593-E58C-1249-8002-2965360C3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25">
            <a:extLst>
              <a:ext uri="{FF2B5EF4-FFF2-40B4-BE49-F238E27FC236}">
                <a16:creationId xmlns:a16="http://schemas.microsoft.com/office/drawing/2014/main" id="{FE71329A-8B94-5E4B-BCC9-ED438E612C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15" name="Text Box 6">
            <a:extLst>
              <a:ext uri="{FF2B5EF4-FFF2-40B4-BE49-F238E27FC236}">
                <a16:creationId xmlns:a16="http://schemas.microsoft.com/office/drawing/2014/main" id="{F206AEA7-1C2C-2D4F-AAFE-552527043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01" y="4482886"/>
            <a:ext cx="29681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latin typeface="Arial"/>
                <a:cs typeface="Arial"/>
              </a:rPr>
              <a:t>[Y. Feng et al., JNM </a:t>
            </a:r>
            <a:r>
              <a:rPr lang="en-US" sz="1000" b="1" dirty="0">
                <a:latin typeface="Arial"/>
                <a:cs typeface="Arial"/>
              </a:rPr>
              <a:t>266-269</a:t>
            </a:r>
            <a:r>
              <a:rPr lang="en-US" sz="1000" dirty="0">
                <a:latin typeface="Arial"/>
                <a:cs typeface="Arial"/>
              </a:rPr>
              <a:t> (1999) 812]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29E40D26-5B75-C041-B9C0-DE14CBFA8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7908" y="4482886"/>
            <a:ext cx="29681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latin typeface="Arial"/>
                <a:cs typeface="Arial"/>
              </a:rPr>
              <a:t>[Y. Feng et al., PPCF </a:t>
            </a:r>
            <a:r>
              <a:rPr lang="en-US" sz="1000" b="1" dirty="0">
                <a:latin typeface="Arial"/>
                <a:cs typeface="Arial"/>
              </a:rPr>
              <a:t>59</a:t>
            </a:r>
            <a:r>
              <a:rPr lang="en-US" sz="1000" dirty="0">
                <a:latin typeface="Arial"/>
                <a:cs typeface="Arial"/>
              </a:rPr>
              <a:t> (2017) 034006]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2C5BC1A9-4956-5A42-B8C0-E3E994909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01" y="4734903"/>
            <a:ext cx="358707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latin typeface="Arial"/>
                <a:cs typeface="Arial"/>
              </a:rPr>
              <a:t>[Y. Feng et al., </a:t>
            </a:r>
            <a:r>
              <a:rPr lang="en-US" sz="1000" dirty="0" err="1">
                <a:latin typeface="Arial"/>
                <a:cs typeface="Arial"/>
              </a:rPr>
              <a:t>Contri</a:t>
            </a:r>
            <a:r>
              <a:rPr lang="en-US" sz="1000" dirty="0">
                <a:latin typeface="Arial"/>
                <a:cs typeface="Arial"/>
              </a:rPr>
              <a:t>. Plasma Phys. </a:t>
            </a:r>
            <a:r>
              <a:rPr lang="en-US" sz="1000" b="1" dirty="0">
                <a:latin typeface="Arial"/>
                <a:cs typeface="Arial"/>
              </a:rPr>
              <a:t>54</a:t>
            </a:r>
            <a:r>
              <a:rPr lang="en-US" sz="1000" dirty="0">
                <a:latin typeface="Arial"/>
                <a:cs typeface="Arial"/>
              </a:rPr>
              <a:t> (2014) 426-431]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802F4BE4-476C-824C-87ED-ECED56610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9194" y="4125376"/>
            <a:ext cx="191047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latin typeface="Arial"/>
                <a:cs typeface="Arial"/>
              </a:rPr>
              <a:t>Figure courtesy of H. Frerichs</a:t>
            </a:r>
          </a:p>
        </p:txBody>
      </p:sp>
    </p:spTree>
    <p:extLst>
      <p:ext uri="{BB962C8B-B14F-4D97-AF65-F5344CB8AC3E}">
        <p14:creationId xmlns:p14="http://schemas.microsoft.com/office/powerpoint/2010/main" val="33051575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9" y="870068"/>
            <a:ext cx="4812163" cy="3535727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86408" y="72941"/>
            <a:ext cx="838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The radiation fraction is dependent of the heating power for a given density range – this is the basis for the regulation of divertor temperature in the island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18" y="4568631"/>
            <a:ext cx="61360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The radiated fraction depends on density which in turn is defined by the available heating power through ECRH – this sets the stage for the detached regime.</a:t>
            </a:r>
            <a:endParaRPr lang="en-US" sz="12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724" y="3412203"/>
            <a:ext cx="12926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3MW, </a:t>
            </a:r>
            <a:r>
              <a:rPr lang="en-US" sz="8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800" b="1" baseline="-25000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8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=0kA</a:t>
            </a:r>
          </a:p>
          <a:p>
            <a:pPr>
              <a:defRPr/>
            </a:pPr>
            <a:r>
              <a:rPr lang="en-US" sz="8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</a:t>
            </a:r>
            <a:r>
              <a:rPr lang="en-US" sz="8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</a:t>
            </a:r>
            <a:endParaRPr lang="en-US" sz="8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719" y="3462327"/>
            <a:ext cx="94543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5.8MW, </a:t>
            </a:r>
            <a:r>
              <a:rPr lang="en-US" sz="800" b="1" dirty="0" err="1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800" b="1" baseline="-25000" dirty="0" err="1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800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=0kA</a:t>
            </a: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718" y="3261303"/>
            <a:ext cx="9454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6.2MW, </a:t>
            </a:r>
            <a:r>
              <a:rPr lang="en-US" sz="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800" b="1" baseline="-2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=2kA</a:t>
            </a:r>
          </a:p>
        </p:txBody>
      </p:sp>
      <p:cxnSp>
        <p:nvCxnSpPr>
          <p:cNvPr id="18" name="Gerader Verbinder 17"/>
          <p:cNvCxnSpPr>
            <a:cxnSpLocks/>
          </p:cNvCxnSpPr>
          <p:nvPr/>
        </p:nvCxnSpPr>
        <p:spPr>
          <a:xfrm>
            <a:off x="1702676" y="2065685"/>
            <a:ext cx="2696276" cy="0"/>
          </a:xfrm>
          <a:prstGeom prst="line">
            <a:avLst/>
          </a:prstGeom>
          <a:ln w="63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851" y="1269599"/>
            <a:ext cx="16508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Heat and particle flux detachment domain with stable neutral pressure</a:t>
            </a:r>
          </a:p>
        </p:txBody>
      </p:sp>
      <p:cxnSp>
        <p:nvCxnSpPr>
          <p:cNvPr id="26" name="Gerader Verbinder 25"/>
          <p:cNvCxnSpPr>
            <a:cxnSpLocks/>
          </p:cNvCxnSpPr>
          <p:nvPr/>
        </p:nvCxnSpPr>
        <p:spPr>
          <a:xfrm>
            <a:off x="3263461" y="1550777"/>
            <a:ext cx="1135491" cy="0"/>
          </a:xfrm>
          <a:prstGeom prst="line">
            <a:avLst/>
          </a:prstGeom>
          <a:ln w="63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Box 3">
            <a:extLst>
              <a:ext uri="{FF2B5EF4-FFF2-40B4-BE49-F238E27FC236}">
                <a16:creationId xmlns:a16="http://schemas.microsoft.com/office/drawing/2014/main" id="{104E1A8B-7000-AA4B-9AA2-499DCB41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6366" y="978923"/>
            <a:ext cx="31954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EMC3-EIRENE predicts comparable scaling of radiation in island with density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31740B-57FB-D745-AAE6-1F06D6B56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768" y="1522717"/>
            <a:ext cx="3569123" cy="2816204"/>
          </a:xfrm>
          <a:prstGeom prst="rect">
            <a:avLst/>
          </a:prstGeom>
        </p:spPr>
      </p:pic>
      <p:sp>
        <p:nvSpPr>
          <p:cNvPr id="21" name="Text Box 3">
            <a:extLst>
              <a:ext uri="{FF2B5EF4-FFF2-40B4-BE49-F238E27FC236}">
                <a16:creationId xmlns:a16="http://schemas.microsoft.com/office/drawing/2014/main" id="{4DE012E2-677D-1643-A72C-A871908E8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703" y="2344049"/>
            <a:ext cx="10603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3MW, I</a:t>
            </a:r>
            <a:r>
              <a:rPr lang="en-US" sz="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=0kA, 10% O</a:t>
            </a:r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98B9FAE7-42E8-444E-AFC7-813B229CF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0070" y="1667211"/>
            <a:ext cx="11388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5.8MW, </a:t>
            </a:r>
            <a:r>
              <a:rPr lang="en-US" sz="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800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=2kA, 4% C</a:t>
            </a:r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id="{4063C3A8-CADD-0E43-9F2C-BC01CA7A6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764" y="3086805"/>
            <a:ext cx="10376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5.0MW, </a:t>
            </a:r>
            <a:r>
              <a:rPr lang="en-US" sz="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800" b="1" baseline="-25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=0kA, 4% C</a:t>
            </a: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54049AC2-ACED-3E41-89C8-B55E03B4E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950" y="2207739"/>
            <a:ext cx="6196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3.0MW,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8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=0kA</a:t>
            </a:r>
          </a:p>
        </p:txBody>
      </p:sp>
      <p:pic>
        <p:nvPicPr>
          <p:cNvPr id="31" name="Picture 11" descr="LOGO_ausEPSueberPDF">
            <a:extLst>
              <a:ext uri="{FF2B5EF4-FFF2-40B4-BE49-F238E27FC236}">
                <a16:creationId xmlns:a16="http://schemas.microsoft.com/office/drawing/2014/main" id="{9794A963-BAF9-104D-9BD7-5AD6A292C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845BF371-B16A-4E48-B522-C7D1D8B6C8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cxnSp>
        <p:nvCxnSpPr>
          <p:cNvPr id="33" name="Gerader Verbinder 25">
            <a:extLst>
              <a:ext uri="{FF2B5EF4-FFF2-40B4-BE49-F238E27FC236}">
                <a16:creationId xmlns:a16="http://schemas.microsoft.com/office/drawing/2014/main" id="{343379F5-1801-C54E-B8A9-4A1DB3F57A11}"/>
              </a:ext>
            </a:extLst>
          </p:cNvPr>
          <p:cNvCxnSpPr>
            <a:cxnSpLocks/>
          </p:cNvCxnSpPr>
          <p:nvPr/>
        </p:nvCxnSpPr>
        <p:spPr>
          <a:xfrm>
            <a:off x="754203" y="1569158"/>
            <a:ext cx="801565" cy="0"/>
          </a:xfrm>
          <a:prstGeom prst="line">
            <a:avLst/>
          </a:prstGeom>
          <a:ln w="63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25">
            <a:extLst>
              <a:ext uri="{FF2B5EF4-FFF2-40B4-BE49-F238E27FC236}">
                <a16:creationId xmlns:a16="http://schemas.microsoft.com/office/drawing/2014/main" id="{807DE394-B901-2149-93D4-AB01813B5C4F}"/>
              </a:ext>
            </a:extLst>
          </p:cNvPr>
          <p:cNvCxnSpPr>
            <a:cxnSpLocks/>
          </p:cNvCxnSpPr>
          <p:nvPr/>
        </p:nvCxnSpPr>
        <p:spPr>
          <a:xfrm>
            <a:off x="754203" y="2065685"/>
            <a:ext cx="738266" cy="0"/>
          </a:xfrm>
          <a:prstGeom prst="line">
            <a:avLst/>
          </a:prstGeom>
          <a:ln w="63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feld 7">
            <a:extLst>
              <a:ext uri="{FF2B5EF4-FFF2-40B4-BE49-F238E27FC236}">
                <a16:creationId xmlns:a16="http://schemas.microsoft.com/office/drawing/2014/main" id="{4D3B348B-0504-E744-8707-C76EC64A1917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A7</a:t>
            </a:r>
          </a:p>
        </p:txBody>
      </p:sp>
    </p:spTree>
    <p:extLst>
      <p:ext uri="{BB962C8B-B14F-4D97-AF65-F5344CB8AC3E}">
        <p14:creationId xmlns:p14="http://schemas.microsoft.com/office/powerpoint/2010/main" val="87687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6408" y="47660"/>
            <a:ext cx="8305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Heat flux detachment and a low level of eroding particle fluxes need to be combined with sufficient particle exhaust in a successful divertor concept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pic>
        <p:nvPicPr>
          <p:cNvPr id="11" name="Bild 2">
            <a:extLst>
              <a:ext uri="{FF2B5EF4-FFF2-40B4-BE49-F238E27FC236}">
                <a16:creationId xmlns:a16="http://schemas.microsoft.com/office/drawing/2014/main" id="{303DD105-213E-DA42-BFE5-0CBE38DF0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9" y="1018693"/>
            <a:ext cx="28829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6054273D-59ED-1946-AF7C-64C23D855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111" y="2087080"/>
            <a:ext cx="1223963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cs typeface="+mn-cs"/>
              </a:rPr>
              <a:t>Radial Transport into SOL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cs typeface="+mn-cs"/>
              </a:rPr>
              <a:t>D</a:t>
            </a:r>
            <a:r>
              <a:rPr lang="en-US" sz="1600" b="1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^</a:t>
            </a:r>
            <a:r>
              <a:rPr lang="en-US" sz="1600" b="1" dirty="0">
                <a:solidFill>
                  <a:srgbClr val="0000FF"/>
                </a:solidFill>
                <a:latin typeface="Symbol" charset="2"/>
                <a:cs typeface="Symbol" charset="2"/>
              </a:rPr>
              <a:t>, c</a:t>
            </a:r>
            <a:r>
              <a:rPr lang="en-US" sz="1600" b="1" baseline="-25000" dirty="0">
                <a:solidFill>
                  <a:srgbClr val="0000FF"/>
                </a:solidFill>
                <a:latin typeface="Symbol" charset="2"/>
                <a:cs typeface="Symbol" charset="2"/>
              </a:rPr>
              <a:t>^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ED99A7-8374-EE4A-B9C9-9998E21CCFE6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1883171" y="2324601"/>
            <a:ext cx="1970164" cy="1688874"/>
          </a:xfrm>
          <a:prstGeom prst="line">
            <a:avLst/>
          </a:prstGeom>
          <a:ln w="12700">
            <a:solidFill>
              <a:srgbClr val="0000FF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5">
            <a:extLst>
              <a:ext uri="{FF2B5EF4-FFF2-40B4-BE49-F238E27FC236}">
                <a16:creationId xmlns:a16="http://schemas.microsoft.com/office/drawing/2014/main" id="{376888CC-EB54-574F-881C-73DC177978E4}"/>
              </a:ext>
            </a:extLst>
          </p:cNvPr>
          <p:cNvSpPr txBox="1"/>
          <p:nvPr/>
        </p:nvSpPr>
        <p:spPr>
          <a:xfrm rot="16200000">
            <a:off x="3178691" y="1496069"/>
            <a:ext cx="1349286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Arial"/>
                <a:cs typeface="Arial"/>
              </a:rPr>
              <a:t>Downstream</a:t>
            </a:r>
            <a:r>
              <a:rPr lang="en-US" sz="1400" b="1" dirty="0">
                <a:latin typeface="Arial"/>
                <a:cs typeface="Arial"/>
              </a:rPr>
              <a:t> </a:t>
            </a:r>
          </a:p>
        </p:txBody>
      </p:sp>
      <p:pic>
        <p:nvPicPr>
          <p:cNvPr id="20" name="Picture 11" descr="LOGO_ausEPSueberPDF">
            <a:extLst>
              <a:ext uri="{FF2B5EF4-FFF2-40B4-BE49-F238E27FC236}">
                <a16:creationId xmlns:a16="http://schemas.microsoft.com/office/drawing/2014/main" id="{CE9CAD65-8B25-CF45-ACE0-D481F73A4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27F1798A-7480-3D4B-B8A1-DA72FE75FA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27" name="Textfeld 7">
            <a:extLst>
              <a:ext uri="{FF2B5EF4-FFF2-40B4-BE49-F238E27FC236}">
                <a16:creationId xmlns:a16="http://schemas.microsoft.com/office/drawing/2014/main" id="{DE2E12EC-8B18-AD44-8E19-6C96825C74A6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2</a:t>
            </a:r>
          </a:p>
        </p:txBody>
      </p:sp>
      <p:pic>
        <p:nvPicPr>
          <p:cNvPr id="21" name="Grafik 16">
            <a:extLst>
              <a:ext uri="{FF2B5EF4-FFF2-40B4-BE49-F238E27FC236}">
                <a16:creationId xmlns:a16="http://schemas.microsoft.com/office/drawing/2014/main" id="{8BACE750-822F-044D-981F-3CA536101C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195" y="970486"/>
            <a:ext cx="3763298" cy="279507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2E2BA5-57E0-1B42-AE2B-742D8B01ED3B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2619844" y="2697052"/>
            <a:ext cx="1874928" cy="1098726"/>
          </a:xfrm>
          <a:prstGeom prst="line">
            <a:avLst/>
          </a:prstGeom>
          <a:ln w="12700">
            <a:solidFill>
              <a:srgbClr val="0000FF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feld 15">
            <a:extLst>
              <a:ext uri="{FF2B5EF4-FFF2-40B4-BE49-F238E27FC236}">
                <a16:creationId xmlns:a16="http://schemas.microsoft.com/office/drawing/2014/main" id="{E282D511-9F5C-4240-A1F4-2339BA107AE8}"/>
              </a:ext>
            </a:extLst>
          </p:cNvPr>
          <p:cNvSpPr txBox="1"/>
          <p:nvPr/>
        </p:nvSpPr>
        <p:spPr>
          <a:xfrm>
            <a:off x="4494772" y="3641889"/>
            <a:ext cx="125697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Arial"/>
                <a:cs typeface="Arial"/>
              </a:rPr>
              <a:t>Upstream</a:t>
            </a:r>
            <a:r>
              <a:rPr lang="en-US" sz="1400" b="1" dirty="0">
                <a:latin typeface="Arial"/>
                <a:cs typeface="Arial"/>
              </a:rPr>
              <a:t> </a:t>
            </a:r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id="{2324CC21-6F9D-0948-8821-804B7A439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844" y="4168186"/>
            <a:ext cx="45621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cs typeface="+mn-cs"/>
              </a:rPr>
              <a:t>Importance of high </a:t>
            </a:r>
            <a:r>
              <a:rPr lang="en-US" sz="1600" b="1" dirty="0" err="1">
                <a:cs typeface="+mn-cs"/>
              </a:rPr>
              <a:t>n</a:t>
            </a:r>
            <a:r>
              <a:rPr lang="en-US" sz="1600" b="1" baseline="-25000" dirty="0" err="1">
                <a:cs typeface="+mn-cs"/>
              </a:rPr>
              <a:t>ed</a:t>
            </a:r>
            <a:r>
              <a:rPr lang="en-US" sz="1600" b="1" dirty="0">
                <a:cs typeface="+mn-cs"/>
              </a:rPr>
              <a:t> == high </a:t>
            </a:r>
            <a:r>
              <a:rPr lang="en-US" sz="1600" b="1" dirty="0" err="1">
                <a:latin typeface="Symbol" pitchFamily="2" charset="2"/>
              </a:rPr>
              <a:t>G</a:t>
            </a:r>
            <a:r>
              <a:rPr lang="en-US" sz="1600" b="1" baseline="-25000" dirty="0" err="1">
                <a:cs typeface="+mn-cs"/>
              </a:rPr>
              <a:t>d</a:t>
            </a:r>
            <a:r>
              <a:rPr lang="en-US" sz="1600" b="1" dirty="0"/>
              <a:t> ?</a:t>
            </a:r>
            <a:endParaRPr lang="en-US" sz="1600" b="1" baseline="-25000" dirty="0">
              <a:latin typeface="Symbol" charset="2"/>
              <a:cs typeface="Symbol" charset="2"/>
            </a:endParaRPr>
          </a:p>
        </p:txBody>
      </p:sp>
      <p:sp>
        <p:nvSpPr>
          <p:cNvPr id="29" name="Text Box 3">
            <a:extLst>
              <a:ext uri="{FF2B5EF4-FFF2-40B4-BE49-F238E27FC236}">
                <a16:creationId xmlns:a16="http://schemas.microsoft.com/office/drawing/2014/main" id="{9E57138A-F3A9-DF46-988F-7B6126BB1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21" y="4619758"/>
            <a:ext cx="2195274" cy="33855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cs typeface="+mn-cs"/>
              </a:rPr>
              <a:t>Ionization energy loss</a:t>
            </a:r>
            <a:endParaRPr lang="en-US" sz="1600" b="1" baseline="-250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30" name="Text Box 3">
            <a:extLst>
              <a:ext uri="{FF2B5EF4-FFF2-40B4-BE49-F238E27FC236}">
                <a16:creationId xmlns:a16="http://schemas.microsoft.com/office/drawing/2014/main" id="{855C8887-6E79-4944-865D-9FB314381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753" y="4619758"/>
            <a:ext cx="3056619" cy="33855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cs typeface="+mn-cs"/>
              </a:rPr>
              <a:t>Energy loss by impurity radiation</a:t>
            </a:r>
            <a:endParaRPr lang="en-US" sz="1600" b="1" baseline="-250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94BC8E-9076-7A48-900A-E8917D02880A}"/>
              </a:ext>
            </a:extLst>
          </p:cNvPr>
          <p:cNvSpPr/>
          <p:nvPr/>
        </p:nvSpPr>
        <p:spPr>
          <a:xfrm rot="3348090">
            <a:off x="2014806" y="4186238"/>
            <a:ext cx="470603" cy="163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56EE0792-7799-4946-9FE0-0D46C5C4F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030" y="4621508"/>
            <a:ext cx="1668997" cy="33855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cs typeface="+mn-cs"/>
              </a:rPr>
              <a:t>Rapid ionization</a:t>
            </a:r>
            <a:endParaRPr lang="en-US" sz="1600" b="1" baseline="-250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568EB7F5-5B14-AB49-B7F0-04ACA81BA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907" y="804789"/>
            <a:ext cx="276809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dirty="0">
                <a:latin typeface="Arial"/>
                <a:cs typeface="Arial"/>
              </a:rPr>
              <a:t>[Y. Feng et al., </a:t>
            </a:r>
            <a:r>
              <a:rPr lang="en-US" sz="800" dirty="0" err="1">
                <a:latin typeface="Arial"/>
                <a:cs typeface="Arial"/>
              </a:rPr>
              <a:t>Contri</a:t>
            </a:r>
            <a:r>
              <a:rPr lang="en-US" sz="800" dirty="0">
                <a:latin typeface="Arial"/>
                <a:cs typeface="Arial"/>
              </a:rPr>
              <a:t>. Plasma Phys. </a:t>
            </a:r>
            <a:r>
              <a:rPr lang="en-US" sz="800" b="1" dirty="0">
                <a:latin typeface="Arial"/>
                <a:cs typeface="Arial"/>
              </a:rPr>
              <a:t>54</a:t>
            </a:r>
            <a:r>
              <a:rPr lang="en-US" sz="800" dirty="0">
                <a:latin typeface="Arial"/>
                <a:cs typeface="Arial"/>
              </a:rPr>
              <a:t> (2014) 426-431]</a:t>
            </a:r>
          </a:p>
        </p:txBody>
      </p:sp>
    </p:spTree>
    <p:extLst>
      <p:ext uri="{BB962C8B-B14F-4D97-AF65-F5344CB8AC3E}">
        <p14:creationId xmlns:p14="http://schemas.microsoft.com/office/powerpoint/2010/main" val="345844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5C668DF-ED46-1442-A1DF-13F6B12EC555}"/>
              </a:ext>
            </a:extLst>
          </p:cNvPr>
          <p:cNvGrpSpPr/>
          <p:nvPr/>
        </p:nvGrpSpPr>
        <p:grpSpPr>
          <a:xfrm>
            <a:off x="1089457" y="956574"/>
            <a:ext cx="3133104" cy="4058418"/>
            <a:chOff x="601934" y="895894"/>
            <a:chExt cx="3133104" cy="40584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B6B79ED-C787-FF4B-A205-12F93B60A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7848" y="977460"/>
              <a:ext cx="2807190" cy="397685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47E1EEA-6C6A-D34B-BE24-E4ECFA3D5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934" y="895894"/>
              <a:ext cx="294382" cy="3788979"/>
            </a:xfrm>
            <a:prstGeom prst="rect">
              <a:avLst/>
            </a:prstGeom>
          </p:spPr>
        </p:pic>
      </p:grpSp>
      <p:pic>
        <p:nvPicPr>
          <p:cNvPr id="20" name="Grafik 14">
            <a:extLst>
              <a:ext uri="{FF2B5EF4-FFF2-40B4-BE49-F238E27FC236}">
                <a16:creationId xmlns:a16="http://schemas.microsoft.com/office/drawing/2014/main" id="{F26E5B1E-62AA-B54E-A182-8ABA4480A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9951" y="824497"/>
            <a:ext cx="3057334" cy="2246370"/>
          </a:xfrm>
          <a:prstGeom prst="rect">
            <a:avLst/>
          </a:prstGeom>
        </p:spPr>
      </p:pic>
      <p:pic>
        <p:nvPicPr>
          <p:cNvPr id="21" name="Grafik 5">
            <a:extLst>
              <a:ext uri="{FF2B5EF4-FFF2-40B4-BE49-F238E27FC236}">
                <a16:creationId xmlns:a16="http://schemas.microsoft.com/office/drawing/2014/main" id="{62EADA43-97FA-104A-AB44-D89F930E34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9951" y="2834385"/>
            <a:ext cx="3057334" cy="2246370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DBB0AB54-4362-3344-BB1C-75D10480B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485" y="2438301"/>
            <a:ext cx="1401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3MW,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b="1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=0kA</a:t>
            </a:r>
          </a:p>
          <a:p>
            <a:pPr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</a:t>
            </a:r>
            <a:endParaRPr lang="en-US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A17178F5-9B4D-CD4A-A2FD-00901E257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3348" y="1115535"/>
            <a:ext cx="12926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5.8MW, </a:t>
            </a:r>
            <a:r>
              <a:rPr lang="en-US" sz="1000" b="1" dirty="0" err="1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b="1" baseline="-25000" dirty="0" err="1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1000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=0kA</a:t>
            </a: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A2621DB5-C282-0441-903C-4C1FC8729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3348" y="914511"/>
            <a:ext cx="12926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6.2MW, </a:t>
            </a:r>
            <a:r>
              <a:rPr lang="en-U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b="1" baseline="-2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=2kA</a:t>
            </a:r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id="{E7344765-D6D0-CE4B-B1A9-48A1102BA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079" y="1870601"/>
            <a:ext cx="15242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3.0MW,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=0kA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871C703-4033-F244-B319-AECA48E94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7575" y="2885351"/>
            <a:ext cx="325978" cy="19836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1E25984-0E46-F64B-88EE-BCAB440804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3471" y="1039999"/>
            <a:ext cx="357965" cy="1598357"/>
          </a:xfrm>
          <a:prstGeom prst="rect">
            <a:avLst/>
          </a:prstGeom>
        </p:spPr>
      </p:pic>
      <p:sp>
        <p:nvSpPr>
          <p:cNvPr id="29" name="Text Box 3">
            <a:extLst>
              <a:ext uri="{FF2B5EF4-FFF2-40B4-BE49-F238E27FC236}">
                <a16:creationId xmlns:a16="http://schemas.microsoft.com/office/drawing/2014/main" id="{D19BF0B6-22D8-F44F-A40F-CE22246E1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617" y="818074"/>
            <a:ext cx="20495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EMC3-EIRENE modelling</a:t>
            </a:r>
          </a:p>
        </p:txBody>
      </p:sp>
      <p:sp>
        <p:nvSpPr>
          <p:cNvPr id="30" name="Textfeld 14">
            <a:extLst>
              <a:ext uri="{FF2B5EF4-FFF2-40B4-BE49-F238E27FC236}">
                <a16:creationId xmlns:a16="http://schemas.microsoft.com/office/drawing/2014/main" id="{859D26C0-BBF1-384D-9A09-948331C1186F}"/>
              </a:ext>
            </a:extLst>
          </p:cNvPr>
          <p:cNvSpPr txBox="1"/>
          <p:nvPr/>
        </p:nvSpPr>
        <p:spPr>
          <a:xfrm>
            <a:off x="86409" y="45558"/>
            <a:ext cx="84753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Arial"/>
                <a:cs typeface="Arial"/>
              </a:rPr>
              <a:t>Dependence of target parameters on </a:t>
            </a:r>
            <a:r>
              <a:rPr lang="en-US" sz="1700" b="1" dirty="0" err="1">
                <a:solidFill>
                  <a:schemeClr val="bg1"/>
                </a:solidFill>
                <a:latin typeface="Arial"/>
                <a:cs typeface="Arial"/>
              </a:rPr>
              <a:t>f</a:t>
            </a:r>
            <a:r>
              <a:rPr lang="en-US" sz="1700" b="1" baseline="-25000" dirty="0" err="1">
                <a:solidFill>
                  <a:schemeClr val="bg1"/>
                </a:solidFill>
                <a:latin typeface="Arial"/>
                <a:cs typeface="Arial"/>
              </a:rPr>
              <a:t>rad</a:t>
            </a:r>
            <a:r>
              <a:rPr lang="en-US" sz="1700" b="1" baseline="-25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700" b="1" dirty="0">
                <a:solidFill>
                  <a:schemeClr val="bg1"/>
                </a:solidFill>
                <a:latin typeface="Arial"/>
                <a:cs typeface="Arial"/>
              </a:rPr>
              <a:t>is consistent between experiment and EMC3 model, but a significantly weaker dependence is found in measurement </a:t>
            </a:r>
          </a:p>
        </p:txBody>
      </p:sp>
      <p:pic>
        <p:nvPicPr>
          <p:cNvPr id="18" name="Picture 11" descr="LOGO_ausEPSueberPDF">
            <a:extLst>
              <a:ext uri="{FF2B5EF4-FFF2-40B4-BE49-F238E27FC236}">
                <a16:creationId xmlns:a16="http://schemas.microsoft.com/office/drawing/2014/main" id="{A9AC7203-9F80-C743-A835-F89BA9FCA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09E6B9E-710F-3444-9927-A960F8A66F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31" name="Textfeld 7">
            <a:extLst>
              <a:ext uri="{FF2B5EF4-FFF2-40B4-BE49-F238E27FC236}">
                <a16:creationId xmlns:a16="http://schemas.microsoft.com/office/drawing/2014/main" id="{9CC86EDC-8445-8C43-A5BE-35094C6EC4B3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A8</a:t>
            </a:r>
          </a:p>
        </p:txBody>
      </p:sp>
    </p:spTree>
    <p:extLst>
      <p:ext uri="{BB962C8B-B14F-4D97-AF65-F5344CB8AC3E}">
        <p14:creationId xmlns:p14="http://schemas.microsoft.com/office/powerpoint/2010/main" val="16795515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5C668DF-ED46-1442-A1DF-13F6B12EC555}"/>
              </a:ext>
            </a:extLst>
          </p:cNvPr>
          <p:cNvGrpSpPr/>
          <p:nvPr/>
        </p:nvGrpSpPr>
        <p:grpSpPr>
          <a:xfrm>
            <a:off x="305688" y="956574"/>
            <a:ext cx="3133104" cy="4058418"/>
            <a:chOff x="601934" y="895894"/>
            <a:chExt cx="3133104" cy="40584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B6B79ED-C787-FF4B-A205-12F93B60A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7848" y="977460"/>
              <a:ext cx="2807190" cy="397685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47E1EEA-6C6A-D34B-BE24-E4ECFA3D5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934" y="895894"/>
              <a:ext cx="294382" cy="3788979"/>
            </a:xfrm>
            <a:prstGeom prst="rect">
              <a:avLst/>
            </a:prstGeom>
          </p:spPr>
        </p:pic>
      </p:grpSp>
      <p:pic>
        <p:nvPicPr>
          <p:cNvPr id="20" name="Grafik 14">
            <a:extLst>
              <a:ext uri="{FF2B5EF4-FFF2-40B4-BE49-F238E27FC236}">
                <a16:creationId xmlns:a16="http://schemas.microsoft.com/office/drawing/2014/main" id="{F26E5B1E-62AA-B54E-A182-8ABA4480A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4734" y="824497"/>
            <a:ext cx="3057334" cy="2246370"/>
          </a:xfrm>
          <a:prstGeom prst="rect">
            <a:avLst/>
          </a:prstGeom>
        </p:spPr>
      </p:pic>
      <p:pic>
        <p:nvPicPr>
          <p:cNvPr id="21" name="Grafik 5">
            <a:extLst>
              <a:ext uri="{FF2B5EF4-FFF2-40B4-BE49-F238E27FC236}">
                <a16:creationId xmlns:a16="http://schemas.microsoft.com/office/drawing/2014/main" id="{62EADA43-97FA-104A-AB44-D89F930E34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4734" y="2834385"/>
            <a:ext cx="3057334" cy="2246370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DBB0AB54-4362-3344-BB1C-75D10480B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6268" y="2438301"/>
            <a:ext cx="1401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3MW,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b="1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=0kA</a:t>
            </a:r>
          </a:p>
          <a:p>
            <a:pPr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boronization</a:t>
            </a:r>
            <a:endParaRPr lang="en-US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A17178F5-9B4D-CD4A-A2FD-00901E257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131" y="1115535"/>
            <a:ext cx="12926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5.8MW, </a:t>
            </a:r>
            <a:r>
              <a:rPr lang="en-US" sz="1000" b="1" dirty="0" err="1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b="1" baseline="-25000" dirty="0" err="1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1000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=0kA</a:t>
            </a: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A2621DB5-C282-0441-903C-4C1FC8729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131" y="914511"/>
            <a:ext cx="12926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6.2MW, </a:t>
            </a:r>
            <a:r>
              <a:rPr lang="en-U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b="1" baseline="-2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=2kA</a:t>
            </a:r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id="{E7344765-D6D0-CE4B-B1A9-48A1102BA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862" y="1870601"/>
            <a:ext cx="15242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3.0MW,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=0kA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871C703-4033-F244-B319-AECA48E94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2358" y="2885351"/>
            <a:ext cx="325978" cy="19836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1E25984-0E46-F64B-88EE-BCAB440804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8254" y="1039999"/>
            <a:ext cx="357965" cy="1598357"/>
          </a:xfrm>
          <a:prstGeom prst="rect">
            <a:avLst/>
          </a:prstGeom>
        </p:spPr>
      </p:pic>
      <p:sp>
        <p:nvSpPr>
          <p:cNvPr id="29" name="Text Box 3">
            <a:extLst>
              <a:ext uri="{FF2B5EF4-FFF2-40B4-BE49-F238E27FC236}">
                <a16:creationId xmlns:a16="http://schemas.microsoft.com/office/drawing/2014/main" id="{D19BF0B6-22D8-F44F-A40F-CE22246E1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848" y="818074"/>
            <a:ext cx="20495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EMC3-EIRENE modelling</a:t>
            </a:r>
          </a:p>
        </p:txBody>
      </p:sp>
      <p:sp>
        <p:nvSpPr>
          <p:cNvPr id="30" name="Textfeld 14">
            <a:extLst>
              <a:ext uri="{FF2B5EF4-FFF2-40B4-BE49-F238E27FC236}">
                <a16:creationId xmlns:a16="http://schemas.microsoft.com/office/drawing/2014/main" id="{859D26C0-BBF1-384D-9A09-948331C1186F}"/>
              </a:ext>
            </a:extLst>
          </p:cNvPr>
          <p:cNvSpPr txBox="1"/>
          <p:nvPr/>
        </p:nvSpPr>
        <p:spPr>
          <a:xfrm>
            <a:off x="86409" y="45558"/>
            <a:ext cx="84753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Arial"/>
                <a:cs typeface="Arial"/>
              </a:rPr>
              <a:t>Dependence of target parameters on </a:t>
            </a:r>
            <a:r>
              <a:rPr lang="en-US" sz="1700" b="1" dirty="0" err="1">
                <a:solidFill>
                  <a:schemeClr val="bg1"/>
                </a:solidFill>
                <a:latin typeface="Arial"/>
                <a:cs typeface="Arial"/>
              </a:rPr>
              <a:t>f</a:t>
            </a:r>
            <a:r>
              <a:rPr lang="en-US" sz="1700" b="1" baseline="-25000" dirty="0" err="1">
                <a:solidFill>
                  <a:schemeClr val="bg1"/>
                </a:solidFill>
                <a:latin typeface="Arial"/>
                <a:cs typeface="Arial"/>
              </a:rPr>
              <a:t>rad</a:t>
            </a:r>
            <a:r>
              <a:rPr lang="en-US" sz="1700" b="1" baseline="-25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700" b="1" dirty="0">
                <a:solidFill>
                  <a:schemeClr val="bg1"/>
                </a:solidFill>
                <a:latin typeface="Arial"/>
                <a:cs typeface="Arial"/>
              </a:rPr>
              <a:t>is consistent between experiment and EMC3 model, but a significantly weaker dependence is found in measurement </a:t>
            </a: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80FA9D77-CDDF-494F-8BC1-2E0023877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43" y="2026588"/>
            <a:ext cx="2093337" cy="4924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Power level defines density and hence </a:t>
            </a:r>
            <a:r>
              <a:rPr lang="en-US" sz="1300" b="1" dirty="0" err="1">
                <a:latin typeface="Symbol" pitchFamily="2" charset="2"/>
                <a:cs typeface="Arial" panose="020B0604020202020204" pitchFamily="34" charset="0"/>
              </a:rPr>
              <a:t>F</a:t>
            </a:r>
            <a:r>
              <a:rPr lang="en-US" sz="13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rec</a:t>
            </a:r>
            <a:endParaRPr lang="en-US" sz="13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A08321EB-1222-964C-A27C-A815B9292171}"/>
              </a:ext>
            </a:extLst>
          </p:cNvPr>
          <p:cNvSpPr/>
          <p:nvPr/>
        </p:nvSpPr>
        <p:spPr>
          <a:xfrm>
            <a:off x="7585764" y="2630111"/>
            <a:ext cx="442127" cy="34164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id="{58EA173D-435A-444A-A70E-8A62DF99A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6905" y="3094549"/>
            <a:ext cx="1379844" cy="4924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300" b="1" dirty="0" err="1">
                <a:latin typeface="Symbol" pitchFamily="2" charset="2"/>
                <a:cs typeface="Arial" panose="020B0604020202020204" pitchFamily="34" charset="0"/>
              </a:rPr>
              <a:t>F</a:t>
            </a:r>
            <a:r>
              <a:rPr lang="en-US" sz="13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rec</a:t>
            </a:r>
            <a:r>
              <a:rPr lang="en-US" sz="13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provides source for </a:t>
            </a:r>
            <a:r>
              <a:rPr lang="en-US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3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13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3">
            <a:extLst>
              <a:ext uri="{FF2B5EF4-FFF2-40B4-BE49-F238E27FC236}">
                <a16:creationId xmlns:a16="http://schemas.microsoft.com/office/drawing/2014/main" id="{1B51A5FF-0780-2A44-88FA-99A773B4A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3578" y="4138650"/>
            <a:ext cx="2352119" cy="6924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3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 neutral particle distribution for good pump access is defined by </a:t>
            </a:r>
            <a:r>
              <a:rPr lang="en-US" sz="13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300" b="1" baseline="-25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endParaRPr lang="en-US" sz="1300" b="1" baseline="-25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E42CF1CF-B95C-8044-A905-DAD3A697AEE5}"/>
              </a:ext>
            </a:extLst>
          </p:cNvPr>
          <p:cNvSpPr/>
          <p:nvPr/>
        </p:nvSpPr>
        <p:spPr>
          <a:xfrm>
            <a:off x="7585763" y="3679008"/>
            <a:ext cx="442127" cy="34164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3">
            <a:extLst>
              <a:ext uri="{FF2B5EF4-FFF2-40B4-BE49-F238E27FC236}">
                <a16:creationId xmlns:a16="http://schemas.microsoft.com/office/drawing/2014/main" id="{8673F98D-93FA-F84C-9D46-1C0276E7F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43" y="1263001"/>
            <a:ext cx="2130048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 possible hierarchy of the process</a:t>
            </a:r>
          </a:p>
        </p:txBody>
      </p:sp>
      <p:sp>
        <p:nvSpPr>
          <p:cNvPr id="27" name="Textfeld 7">
            <a:extLst>
              <a:ext uri="{FF2B5EF4-FFF2-40B4-BE49-F238E27FC236}">
                <a16:creationId xmlns:a16="http://schemas.microsoft.com/office/drawing/2014/main" id="{2FA00E1A-7F8B-984D-86BB-62B00DC9544A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A9</a:t>
            </a:r>
          </a:p>
        </p:txBody>
      </p:sp>
    </p:spTree>
    <p:extLst>
      <p:ext uri="{BB962C8B-B14F-4D97-AF65-F5344CB8AC3E}">
        <p14:creationId xmlns:p14="http://schemas.microsoft.com/office/powerpoint/2010/main" val="3745045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86409" y="45558"/>
            <a:ext cx="84753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Arial"/>
                <a:cs typeface="Arial"/>
              </a:rPr>
              <a:t>Dependence of target parameters on </a:t>
            </a:r>
            <a:r>
              <a:rPr lang="en-US" sz="1700" b="1" dirty="0" err="1">
                <a:solidFill>
                  <a:schemeClr val="bg1"/>
                </a:solidFill>
                <a:latin typeface="Arial"/>
                <a:cs typeface="Arial"/>
              </a:rPr>
              <a:t>f</a:t>
            </a:r>
            <a:r>
              <a:rPr lang="en-US" sz="1700" b="1" baseline="-25000" dirty="0" err="1">
                <a:solidFill>
                  <a:schemeClr val="bg1"/>
                </a:solidFill>
                <a:latin typeface="Arial"/>
                <a:cs typeface="Arial"/>
              </a:rPr>
              <a:t>rad</a:t>
            </a:r>
            <a:r>
              <a:rPr lang="en-US" sz="1700" b="1" baseline="-25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700" b="1" dirty="0">
                <a:solidFill>
                  <a:schemeClr val="bg1"/>
                </a:solidFill>
                <a:latin typeface="Arial"/>
                <a:cs typeface="Arial"/>
              </a:rPr>
              <a:t>is consistent between experiment and EMC3 model, but a significantly weaker dependence is found in measurement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F123A3-7397-D944-A7E4-3AE69BA9DD63}"/>
              </a:ext>
            </a:extLst>
          </p:cNvPr>
          <p:cNvGrpSpPr/>
          <p:nvPr/>
        </p:nvGrpSpPr>
        <p:grpSpPr>
          <a:xfrm>
            <a:off x="791906" y="841062"/>
            <a:ext cx="3223414" cy="4175913"/>
            <a:chOff x="1320051" y="833714"/>
            <a:chExt cx="3223414" cy="41759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784DB15-0405-344A-B52B-6EE7173E7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0051" y="995863"/>
              <a:ext cx="430189" cy="376415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4B1D9D-747F-DF40-9E11-F00F5413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6591" y="1064306"/>
              <a:ext cx="2816874" cy="3945321"/>
            </a:xfrm>
            <a:prstGeom prst="rect">
              <a:avLst/>
            </a:prstGeom>
          </p:spPr>
        </p:pic>
        <p:sp>
          <p:nvSpPr>
            <p:cNvPr id="12" name="Text Box 3">
              <a:extLst>
                <a:ext uri="{FF2B5EF4-FFF2-40B4-BE49-F238E27FC236}">
                  <a16:creationId xmlns:a16="http://schemas.microsoft.com/office/drawing/2014/main" id="{FDE27F7A-3DEF-434C-9E6B-EA5DF59704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4485" y="833714"/>
              <a:ext cx="204959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EMC3-EIRENE modelling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4BBA19D-180D-9344-ABA0-A08CDA1F9583}"/>
              </a:ext>
            </a:extLst>
          </p:cNvPr>
          <p:cNvGrpSpPr/>
          <p:nvPr/>
        </p:nvGrpSpPr>
        <p:grpSpPr>
          <a:xfrm>
            <a:off x="4015320" y="816207"/>
            <a:ext cx="4788690" cy="3518480"/>
            <a:chOff x="4015320" y="816207"/>
            <a:chExt cx="4788690" cy="3518480"/>
          </a:xfrm>
        </p:grpSpPr>
        <p:pic>
          <p:nvPicPr>
            <p:cNvPr id="23" name="Grafik 15">
              <a:extLst>
                <a:ext uri="{FF2B5EF4-FFF2-40B4-BE49-F238E27FC236}">
                  <a16:creationId xmlns:a16="http://schemas.microsoft.com/office/drawing/2014/main" id="{83F5FD7B-42FE-FC47-AAD9-233619F80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15320" y="816207"/>
              <a:ext cx="4788690" cy="3518480"/>
            </a:xfrm>
            <a:prstGeom prst="rect">
              <a:avLst/>
            </a:prstGeom>
          </p:spPr>
        </p:pic>
        <p:sp>
          <p:nvSpPr>
            <p:cNvPr id="25" name="Text Box 3">
              <a:extLst>
                <a:ext uri="{FF2B5EF4-FFF2-40B4-BE49-F238E27FC236}">
                  <a16:creationId xmlns:a16="http://schemas.microsoft.com/office/drawing/2014/main" id="{91AE89C5-1C96-EF4A-B6EA-8661F1629D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7659" y="2732639"/>
              <a:ext cx="129264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00" b="1" dirty="0">
                  <a:solidFill>
                    <a:srgbClr val="0090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5.8MW, </a:t>
              </a:r>
              <a:r>
                <a:rPr lang="en-US" sz="1000" b="1" dirty="0" err="1">
                  <a:solidFill>
                    <a:srgbClr val="0090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b="1" baseline="-25000" dirty="0" err="1">
                  <a:solidFill>
                    <a:srgbClr val="0090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cc</a:t>
              </a:r>
              <a:r>
                <a:rPr lang="en-US" sz="1000" b="1" dirty="0">
                  <a:solidFill>
                    <a:srgbClr val="0090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=0kA</a:t>
              </a:r>
            </a:p>
          </p:txBody>
        </p:sp>
        <p:sp>
          <p:nvSpPr>
            <p:cNvPr id="26" name="Text Box 3">
              <a:extLst>
                <a:ext uri="{FF2B5EF4-FFF2-40B4-BE49-F238E27FC236}">
                  <a16:creationId xmlns:a16="http://schemas.microsoft.com/office/drawing/2014/main" id="{F9E29A4D-B180-E846-B067-0B65ED89DA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5009" y="1424591"/>
              <a:ext cx="129265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6.2MW, </a:t>
              </a:r>
              <a:r>
                <a:rPr lang="en-US" sz="1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b="1" baseline="-25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cc</a:t>
              </a:r>
              <a:r>
                <a:rPr lang="en-US" sz="1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=2kA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D4E469B-8C99-2341-A13A-6AB637E010E7}"/>
                </a:ext>
              </a:extLst>
            </p:cNvPr>
            <p:cNvSpPr/>
            <p:nvPr/>
          </p:nvSpPr>
          <p:spPr>
            <a:xfrm>
              <a:off x="4813160" y="2732639"/>
              <a:ext cx="521849" cy="634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8F2B15-A087-3148-9B2F-72E134F42205}"/>
                </a:ext>
              </a:extLst>
            </p:cNvPr>
            <p:cNvSpPr/>
            <p:nvPr/>
          </p:nvSpPr>
          <p:spPr>
            <a:xfrm>
              <a:off x="5159895" y="2899408"/>
              <a:ext cx="521849" cy="634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9CA1217-A015-704D-9181-00B15EF59CA5}"/>
                </a:ext>
              </a:extLst>
            </p:cNvPr>
            <p:cNvSpPr/>
            <p:nvPr/>
          </p:nvSpPr>
          <p:spPr>
            <a:xfrm>
              <a:off x="5574514" y="3132749"/>
              <a:ext cx="521849" cy="634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F946DE2-A23F-EC47-8D1F-1251AA07284F}"/>
                </a:ext>
              </a:extLst>
            </p:cNvPr>
            <p:cNvSpPr/>
            <p:nvPr/>
          </p:nvSpPr>
          <p:spPr>
            <a:xfrm>
              <a:off x="5867187" y="3382831"/>
              <a:ext cx="643795" cy="451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7841852-F9F3-F34F-A115-7A00451EEF18}"/>
                </a:ext>
              </a:extLst>
            </p:cNvPr>
            <p:cNvSpPr/>
            <p:nvPr/>
          </p:nvSpPr>
          <p:spPr>
            <a:xfrm>
              <a:off x="6409665" y="3597292"/>
              <a:ext cx="744761" cy="313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 Box 3">
              <a:extLst>
                <a:ext uri="{FF2B5EF4-FFF2-40B4-BE49-F238E27FC236}">
                  <a16:creationId xmlns:a16="http://schemas.microsoft.com/office/drawing/2014/main" id="{FD98BC87-3A99-2641-BF15-0524962ABA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3160" y="3072339"/>
              <a:ext cx="129264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3MW, </a:t>
              </a:r>
              <a:r>
                <a:rPr lang="en-US" sz="1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00" b="1" baseline="-25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cc</a:t>
              </a:r>
              <a:r>
                <a:rPr lang="en-US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=0kA</a:t>
              </a:r>
            </a:p>
            <a:p>
              <a:pPr>
                <a:defRPr/>
              </a:pPr>
              <a:r>
                <a:rPr lang="en-US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Pre-</a:t>
              </a:r>
              <a:r>
                <a:rPr lang="en-US" sz="1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boronization</a:t>
              </a:r>
              <a:endPara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11" descr="LOGO_ausEPSueberPDF">
            <a:extLst>
              <a:ext uri="{FF2B5EF4-FFF2-40B4-BE49-F238E27FC236}">
                <a16:creationId xmlns:a16="http://schemas.microsoft.com/office/drawing/2014/main" id="{56E2D539-2841-1D49-93BE-6C6492343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FB8B27F6-D070-3148-82F3-C8D7770C4C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21" name="Text Box 3">
            <a:extLst>
              <a:ext uri="{FF2B5EF4-FFF2-40B4-BE49-F238E27FC236}">
                <a16:creationId xmlns:a16="http://schemas.microsoft.com/office/drawing/2014/main" id="{EA8AD1AE-98A5-6F4F-A06B-47220C8CC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5567" y="4524362"/>
            <a:ext cx="39597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Power dissipation due to radiation from intrinsic impurity yields thermal detachment</a:t>
            </a:r>
            <a:endParaRPr lang="en-US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feld 7">
            <a:extLst>
              <a:ext uri="{FF2B5EF4-FFF2-40B4-BE49-F238E27FC236}">
                <a16:creationId xmlns:a16="http://schemas.microsoft.com/office/drawing/2014/main" id="{CB145525-CD9F-BF41-8F62-5C7E25A87781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A10</a:t>
            </a:r>
          </a:p>
        </p:txBody>
      </p:sp>
    </p:spTree>
    <p:extLst>
      <p:ext uri="{BB962C8B-B14F-4D97-AF65-F5344CB8AC3E}">
        <p14:creationId xmlns:p14="http://schemas.microsoft.com/office/powerpoint/2010/main" val="20128923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6409" y="124407"/>
            <a:ext cx="8228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Particle flows are reduced at transition into detachment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1631722E-F957-074B-A235-800DC4F08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4" y="1295185"/>
            <a:ext cx="4053715" cy="283760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A34EDFA-B567-BE4F-A156-FF2B85092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415" y="1205278"/>
            <a:ext cx="3407078" cy="3407078"/>
          </a:xfrm>
          <a:prstGeom prst="rect">
            <a:avLst/>
          </a:prstGeom>
        </p:spPr>
      </p:pic>
      <p:cxnSp>
        <p:nvCxnSpPr>
          <p:cNvPr id="25" name="Straight Connector 11">
            <a:extLst>
              <a:ext uri="{FF2B5EF4-FFF2-40B4-BE49-F238E27FC236}">
                <a16:creationId xmlns:a16="http://schemas.microsoft.com/office/drawing/2014/main" id="{FC6C1296-69C1-EB4C-8A72-6078F67A44CB}"/>
              </a:ext>
            </a:extLst>
          </p:cNvPr>
          <p:cNvCxnSpPr>
            <a:cxnSpLocks/>
          </p:cNvCxnSpPr>
          <p:nvPr/>
        </p:nvCxnSpPr>
        <p:spPr>
          <a:xfrm>
            <a:off x="6809768" y="1383745"/>
            <a:ext cx="0" cy="2883583"/>
          </a:xfrm>
          <a:prstGeom prst="line">
            <a:avLst/>
          </a:prstGeom>
          <a:ln w="31750">
            <a:solidFill>
              <a:srgbClr val="00CC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2">
            <a:extLst>
              <a:ext uri="{FF2B5EF4-FFF2-40B4-BE49-F238E27FC236}">
                <a16:creationId xmlns:a16="http://schemas.microsoft.com/office/drawing/2014/main" id="{F9F4AD13-77FB-A744-AAC3-324294B0ABBE}"/>
              </a:ext>
            </a:extLst>
          </p:cNvPr>
          <p:cNvSpPr txBox="1"/>
          <p:nvPr/>
        </p:nvSpPr>
        <p:spPr>
          <a:xfrm>
            <a:off x="6809768" y="1383745"/>
            <a:ext cx="1397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CC00"/>
                </a:solidFill>
              </a:rPr>
              <a:t>Detachment </a:t>
            </a:r>
          </a:p>
          <a:p>
            <a:r>
              <a:rPr lang="en-US" dirty="0">
                <a:solidFill>
                  <a:srgbClr val="00CC00"/>
                </a:solidFill>
              </a:rPr>
              <a:t>achieved</a:t>
            </a:r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898465C3-D384-7440-832B-29C86F766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189" y="4837052"/>
            <a:ext cx="2072920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Acknowledgement: V.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Perseo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7">
            <a:extLst>
              <a:ext uri="{FF2B5EF4-FFF2-40B4-BE49-F238E27FC236}">
                <a16:creationId xmlns:a16="http://schemas.microsoft.com/office/drawing/2014/main" id="{D69281B9-61F4-D842-A1B9-408F7E021DD6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A11</a:t>
            </a:r>
          </a:p>
        </p:txBody>
      </p:sp>
    </p:spTree>
    <p:extLst>
      <p:ext uri="{BB962C8B-B14F-4D97-AF65-F5344CB8AC3E}">
        <p14:creationId xmlns:p14="http://schemas.microsoft.com/office/powerpoint/2010/main" val="3538116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66ED1F0-CC76-5E44-BEF4-47530DF86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8" y="1432230"/>
            <a:ext cx="2056884" cy="2993227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6409" y="15292"/>
            <a:ext cx="7008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The island divertor at Wendelstein 7-X is a promising helical resonant divertor</a:t>
            </a:r>
            <a:r>
              <a:rPr lang="en-US" sz="2000" b="1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 concept for stellarators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210137" y="924032"/>
            <a:ext cx="8586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b="1" dirty="0">
                <a:latin typeface="Arial"/>
                <a:cs typeface="Arial"/>
              </a:rPr>
              <a:t>A low order resonance placed in the plasma edge defines the divertor structure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B5C6B2C2-BE09-8D4C-8CD7-DF94364E2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46" y="4535800"/>
            <a:ext cx="297213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latin typeface="Arial"/>
                <a:cs typeface="Arial"/>
              </a:rPr>
              <a:t>[X. Bonin et al., Nuclear Fusion </a:t>
            </a:r>
            <a:r>
              <a:rPr lang="en-US" sz="1000" b="1" dirty="0">
                <a:latin typeface="Arial"/>
                <a:cs typeface="Arial"/>
              </a:rPr>
              <a:t>45</a:t>
            </a:r>
            <a:r>
              <a:rPr lang="en-US" sz="1000" dirty="0">
                <a:latin typeface="Arial"/>
                <a:cs typeface="Arial"/>
              </a:rPr>
              <a:t> (2005) 22-29]</a:t>
            </a:r>
          </a:p>
        </p:txBody>
      </p:sp>
      <p:pic>
        <p:nvPicPr>
          <p:cNvPr id="15" name="Bild 16" descr="Bildschirmfoto 2012-08-23 um 10.00.37.png">
            <a:extLst>
              <a:ext uri="{FF2B5EF4-FFF2-40B4-BE49-F238E27FC236}">
                <a16:creationId xmlns:a16="http://schemas.microsoft.com/office/drawing/2014/main" id="{FCE8C3BF-0F0C-8C4F-9514-0FAA146801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990" y="1447716"/>
            <a:ext cx="222699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>
            <a:extLst>
              <a:ext uri="{FF2B5EF4-FFF2-40B4-BE49-F238E27FC236}">
                <a16:creationId xmlns:a16="http://schemas.microsoft.com/office/drawing/2014/main" id="{022A7047-C69D-6647-865A-5D40F1D03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13" y="1420878"/>
            <a:ext cx="18367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Magnetic islands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7C121039-DFCE-944D-BD6D-83D300E45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13" y="2263840"/>
            <a:ext cx="14398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Plasma core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6A506016-DFE8-4745-97B8-86DC143A2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464" y="4095337"/>
            <a:ext cx="14398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Plasma edge</a:t>
            </a:r>
          </a:p>
        </p:txBody>
      </p:sp>
      <p:cxnSp>
        <p:nvCxnSpPr>
          <p:cNvPr id="30" name="Gerade Verbindung mit Pfeil 15">
            <a:extLst>
              <a:ext uri="{FF2B5EF4-FFF2-40B4-BE49-F238E27FC236}">
                <a16:creationId xmlns:a16="http://schemas.microsoft.com/office/drawing/2014/main" id="{EE2A3EA7-AC9E-074F-B4F7-82B478771A32}"/>
              </a:ext>
            </a:extLst>
          </p:cNvPr>
          <p:cNvCxnSpPr/>
          <p:nvPr/>
        </p:nvCxnSpPr>
        <p:spPr bwMode="auto">
          <a:xfrm flipH="1">
            <a:off x="1390589" y="1559378"/>
            <a:ext cx="250824" cy="199637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Gerade Verbindung mit Pfeil 16">
            <a:extLst>
              <a:ext uri="{FF2B5EF4-FFF2-40B4-BE49-F238E27FC236}">
                <a16:creationId xmlns:a16="http://schemas.microsoft.com/office/drawing/2014/main" id="{6CDFC4CA-9434-6F41-A098-4788FF7A9867}"/>
              </a:ext>
            </a:extLst>
          </p:cNvPr>
          <p:cNvCxnSpPr>
            <a:cxnSpLocks/>
          </p:cNvCxnSpPr>
          <p:nvPr/>
        </p:nvCxnSpPr>
        <p:spPr bwMode="auto">
          <a:xfrm>
            <a:off x="3020145" y="1574914"/>
            <a:ext cx="531031" cy="197724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Gerade Verbindung mit Pfeil 18">
            <a:extLst>
              <a:ext uri="{FF2B5EF4-FFF2-40B4-BE49-F238E27FC236}">
                <a16:creationId xmlns:a16="http://schemas.microsoft.com/office/drawing/2014/main" id="{E1FBBF42-585F-7741-B7CB-B039806E990E}"/>
              </a:ext>
            </a:extLst>
          </p:cNvPr>
          <p:cNvCxnSpPr/>
          <p:nvPr/>
        </p:nvCxnSpPr>
        <p:spPr bwMode="auto">
          <a:xfrm flipH="1">
            <a:off x="1535051" y="2402340"/>
            <a:ext cx="576262" cy="437763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Gerade Verbindung mit Pfeil 19">
            <a:extLst>
              <a:ext uri="{FF2B5EF4-FFF2-40B4-BE49-F238E27FC236}">
                <a16:creationId xmlns:a16="http://schemas.microsoft.com/office/drawing/2014/main" id="{F0BF7D54-2451-EC41-BC24-1EEF013A7FC2}"/>
              </a:ext>
            </a:extLst>
          </p:cNvPr>
          <p:cNvCxnSpPr>
            <a:cxnSpLocks/>
          </p:cNvCxnSpPr>
          <p:nvPr/>
        </p:nvCxnSpPr>
        <p:spPr bwMode="auto">
          <a:xfrm>
            <a:off x="3207490" y="2430133"/>
            <a:ext cx="1214898" cy="601908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Gerade Verbindung mit Pfeil 20">
            <a:extLst>
              <a:ext uri="{FF2B5EF4-FFF2-40B4-BE49-F238E27FC236}">
                <a16:creationId xmlns:a16="http://schemas.microsoft.com/office/drawing/2014/main" id="{C14BBDAA-2EF6-E14F-AE4C-A2448C63910F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7396" y="3198335"/>
            <a:ext cx="1408303" cy="897002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Gerade Verbindung mit Pfeil 21">
            <a:extLst>
              <a:ext uri="{FF2B5EF4-FFF2-40B4-BE49-F238E27FC236}">
                <a16:creationId xmlns:a16="http://schemas.microsoft.com/office/drawing/2014/main" id="{64803A43-384C-614C-85D7-39137F200D6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751746" y="3629367"/>
            <a:ext cx="71436" cy="497274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6" name="Picture 11" descr="LOGO_ausEPSueberPDF">
            <a:extLst>
              <a:ext uri="{FF2B5EF4-FFF2-40B4-BE49-F238E27FC236}">
                <a16:creationId xmlns:a16="http://schemas.microsoft.com/office/drawing/2014/main" id="{9BA31DB3-DC82-4047-868D-765EDC47D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CFC98EAD-CB75-AB4C-A2A6-08AE471783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38" name="Textfeld 7">
            <a:extLst>
              <a:ext uri="{FF2B5EF4-FFF2-40B4-BE49-F238E27FC236}">
                <a16:creationId xmlns:a16="http://schemas.microsoft.com/office/drawing/2014/main" id="{F8FCA518-A362-0C41-B1A2-7C8506BCBF20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3</a:t>
            </a:r>
          </a:p>
        </p:txBody>
      </p:sp>
      <p:sp>
        <p:nvSpPr>
          <p:cNvPr id="39" name="Text Box 6">
            <a:extLst>
              <a:ext uri="{FF2B5EF4-FFF2-40B4-BE49-F238E27FC236}">
                <a16:creationId xmlns:a16="http://schemas.microsoft.com/office/drawing/2014/main" id="{17B5FABF-93D5-AD4F-B8B3-6C0C03922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102" y="4845216"/>
            <a:ext cx="524264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F. Karger und K. Lackner, Phys.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Lett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. A, </a:t>
            </a:r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(1977) 385 ], [R.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Koenig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et al., PPCF </a:t>
            </a:r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(2002) 2365 ]</a:t>
            </a:r>
          </a:p>
        </p:txBody>
      </p:sp>
    </p:spTree>
    <p:extLst>
      <p:ext uri="{BB962C8B-B14F-4D97-AF65-F5344CB8AC3E}">
        <p14:creationId xmlns:p14="http://schemas.microsoft.com/office/powerpoint/2010/main" val="131142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 39">
            <a:extLst>
              <a:ext uri="{FF2B5EF4-FFF2-40B4-BE49-F238E27FC236}">
                <a16:creationId xmlns:a16="http://schemas.microsoft.com/office/drawing/2014/main" id="{EDBF7414-CE7E-7B41-8BCF-920F4E919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8" y="1432230"/>
            <a:ext cx="2056884" cy="2993227"/>
          </a:xfrm>
          <a:prstGeom prst="rect">
            <a:avLst/>
          </a:prstGeom>
        </p:spPr>
      </p:pic>
      <p:pic>
        <p:nvPicPr>
          <p:cNvPr id="32" name="Picture 3" descr="Plasma+Divertor_360°_2012-08-02.jpg">
            <a:extLst>
              <a:ext uri="{FF2B5EF4-FFF2-40B4-BE49-F238E27FC236}">
                <a16:creationId xmlns:a16="http://schemas.microsoft.com/office/drawing/2014/main" id="{A84F2A4B-3B47-5242-BE67-E47710A9B8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0471"/>
          <a:stretch/>
        </p:blipFill>
        <p:spPr bwMode="auto">
          <a:xfrm>
            <a:off x="5685670" y="1833370"/>
            <a:ext cx="2649900" cy="306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210137" y="924032"/>
            <a:ext cx="8586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b="1" dirty="0">
                <a:latin typeface="Arial"/>
                <a:cs typeface="Arial"/>
              </a:rPr>
              <a:t>A low order resonance placed in the plasma edge defines the divertor structure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B5C6B2C2-BE09-8D4C-8CD7-DF94364E2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46" y="4535800"/>
            <a:ext cx="297213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latin typeface="Arial"/>
                <a:cs typeface="Arial"/>
              </a:rPr>
              <a:t>[X. Bonin et al., Nuclear Fusion </a:t>
            </a:r>
            <a:r>
              <a:rPr lang="en-US" sz="1000" b="1" dirty="0">
                <a:latin typeface="Arial"/>
                <a:cs typeface="Arial"/>
              </a:rPr>
              <a:t>45</a:t>
            </a:r>
            <a:r>
              <a:rPr lang="en-US" sz="1000" dirty="0">
                <a:latin typeface="Arial"/>
                <a:cs typeface="Arial"/>
              </a:rPr>
              <a:t> (2005) 22-29]</a:t>
            </a:r>
          </a:p>
        </p:txBody>
      </p:sp>
      <p:pic>
        <p:nvPicPr>
          <p:cNvPr id="15" name="Bild 16" descr="Bildschirmfoto 2012-08-23 um 10.00.37.png">
            <a:extLst>
              <a:ext uri="{FF2B5EF4-FFF2-40B4-BE49-F238E27FC236}">
                <a16:creationId xmlns:a16="http://schemas.microsoft.com/office/drawing/2014/main" id="{FCE8C3BF-0F0C-8C4F-9514-0FAA146801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990" y="1447716"/>
            <a:ext cx="222699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>
            <a:extLst>
              <a:ext uri="{FF2B5EF4-FFF2-40B4-BE49-F238E27FC236}">
                <a16:creationId xmlns:a16="http://schemas.microsoft.com/office/drawing/2014/main" id="{022A7047-C69D-6647-865A-5D40F1D03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13" y="1420878"/>
            <a:ext cx="18367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Magnetic islands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7C121039-DFCE-944D-BD6D-83D300E45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13" y="2263840"/>
            <a:ext cx="14398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Plasma core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6A506016-DFE8-4745-97B8-86DC143A2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464" y="4095337"/>
            <a:ext cx="14398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Plasma edge</a:t>
            </a:r>
          </a:p>
        </p:txBody>
      </p:sp>
      <p:cxnSp>
        <p:nvCxnSpPr>
          <p:cNvPr id="21" name="Gerade Verbindung mit Pfeil 15">
            <a:extLst>
              <a:ext uri="{FF2B5EF4-FFF2-40B4-BE49-F238E27FC236}">
                <a16:creationId xmlns:a16="http://schemas.microsoft.com/office/drawing/2014/main" id="{22AC6E87-3FA0-544B-8462-F00EF6CC5E01}"/>
              </a:ext>
            </a:extLst>
          </p:cNvPr>
          <p:cNvCxnSpPr>
            <a:stCxn id="17" idx="1"/>
          </p:cNvCxnSpPr>
          <p:nvPr/>
        </p:nvCxnSpPr>
        <p:spPr bwMode="auto">
          <a:xfrm flipH="1">
            <a:off x="1390589" y="1559378"/>
            <a:ext cx="250824" cy="199637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Gerade Verbindung mit Pfeil 16">
            <a:extLst>
              <a:ext uri="{FF2B5EF4-FFF2-40B4-BE49-F238E27FC236}">
                <a16:creationId xmlns:a16="http://schemas.microsoft.com/office/drawing/2014/main" id="{F54DB912-AD14-354F-9C63-2DB594E30120}"/>
              </a:ext>
            </a:extLst>
          </p:cNvPr>
          <p:cNvCxnSpPr>
            <a:cxnSpLocks/>
          </p:cNvCxnSpPr>
          <p:nvPr/>
        </p:nvCxnSpPr>
        <p:spPr bwMode="auto">
          <a:xfrm>
            <a:off x="3020145" y="1574914"/>
            <a:ext cx="531031" cy="197724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Gerade Verbindung mit Pfeil 18">
            <a:extLst>
              <a:ext uri="{FF2B5EF4-FFF2-40B4-BE49-F238E27FC236}">
                <a16:creationId xmlns:a16="http://schemas.microsoft.com/office/drawing/2014/main" id="{4B61E1E5-C545-AE4F-8439-36B00DB97305}"/>
              </a:ext>
            </a:extLst>
          </p:cNvPr>
          <p:cNvCxnSpPr>
            <a:stCxn id="18" idx="1"/>
          </p:cNvCxnSpPr>
          <p:nvPr/>
        </p:nvCxnSpPr>
        <p:spPr bwMode="auto">
          <a:xfrm flipH="1">
            <a:off x="1535051" y="2402340"/>
            <a:ext cx="576262" cy="437763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 Verbindung mit Pfeil 19">
            <a:extLst>
              <a:ext uri="{FF2B5EF4-FFF2-40B4-BE49-F238E27FC236}">
                <a16:creationId xmlns:a16="http://schemas.microsoft.com/office/drawing/2014/main" id="{B61D9388-44D8-0440-A65B-B9EE4722716D}"/>
              </a:ext>
            </a:extLst>
          </p:cNvPr>
          <p:cNvCxnSpPr>
            <a:cxnSpLocks/>
          </p:cNvCxnSpPr>
          <p:nvPr/>
        </p:nvCxnSpPr>
        <p:spPr bwMode="auto">
          <a:xfrm>
            <a:off x="3207490" y="2430133"/>
            <a:ext cx="1214898" cy="601908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 Verbindung mit Pfeil 20">
            <a:extLst>
              <a:ext uri="{FF2B5EF4-FFF2-40B4-BE49-F238E27FC236}">
                <a16:creationId xmlns:a16="http://schemas.microsoft.com/office/drawing/2014/main" id="{E8AA6FF6-5F5C-9B47-AA46-806FDA43291F}"/>
              </a:ext>
            </a:extLst>
          </p:cNvPr>
          <p:cNvCxnSpPr>
            <a:cxnSpLocks/>
            <a:stCxn id="20" idx="0"/>
          </p:cNvCxnSpPr>
          <p:nvPr/>
        </p:nvCxnSpPr>
        <p:spPr bwMode="auto">
          <a:xfrm flipV="1">
            <a:off x="2507396" y="3198335"/>
            <a:ext cx="1408303" cy="897002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 Verbindung mit Pfeil 21">
            <a:extLst>
              <a:ext uri="{FF2B5EF4-FFF2-40B4-BE49-F238E27FC236}">
                <a16:creationId xmlns:a16="http://schemas.microsoft.com/office/drawing/2014/main" id="{3BE36F6A-0783-3C4B-A245-65C44BD148F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751746" y="3629367"/>
            <a:ext cx="71436" cy="497274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3A50C3-909A-BC44-BF6A-4DAB1F6A2D39}"/>
              </a:ext>
            </a:extLst>
          </p:cNvPr>
          <p:cNvCxnSpPr>
            <a:cxnSpLocks/>
          </p:cNvCxnSpPr>
          <p:nvPr/>
        </p:nvCxnSpPr>
        <p:spPr>
          <a:xfrm>
            <a:off x="3478151" y="4231202"/>
            <a:ext cx="888286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3393B7E-88E0-704B-A6E6-0E7335F1DA48}"/>
              </a:ext>
            </a:extLst>
          </p:cNvPr>
          <p:cNvCxnSpPr>
            <a:cxnSpLocks/>
          </p:cNvCxnSpPr>
          <p:nvPr/>
        </p:nvCxnSpPr>
        <p:spPr>
          <a:xfrm flipV="1">
            <a:off x="4331648" y="3943927"/>
            <a:ext cx="613112" cy="296512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2995C4-89DD-3E49-AAA1-7ED1D129F73E}"/>
              </a:ext>
            </a:extLst>
          </p:cNvPr>
          <p:cNvCxnSpPr>
            <a:cxnSpLocks/>
          </p:cNvCxnSpPr>
          <p:nvPr/>
        </p:nvCxnSpPr>
        <p:spPr>
          <a:xfrm flipH="1">
            <a:off x="3478151" y="3506147"/>
            <a:ext cx="112587" cy="620494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1B2AB912-B427-674C-BF38-26E513F7BFD6}"/>
              </a:ext>
            </a:extLst>
          </p:cNvPr>
          <p:cNvSpPr txBox="1"/>
          <p:nvPr/>
        </p:nvSpPr>
        <p:spPr>
          <a:xfrm>
            <a:off x="86409" y="15292"/>
            <a:ext cx="7008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The island divertor at Wendelstein 7-X is a promising helical resonant divertor</a:t>
            </a:r>
            <a:r>
              <a:rPr lang="en-US" sz="2000" b="1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 concept for stellarators</a:t>
            </a:r>
          </a:p>
        </p:txBody>
      </p:sp>
      <p:sp>
        <p:nvSpPr>
          <p:cNvPr id="34" name="Text Box 6">
            <a:extLst>
              <a:ext uri="{FF2B5EF4-FFF2-40B4-BE49-F238E27FC236}">
                <a16:creationId xmlns:a16="http://schemas.microsoft.com/office/drawing/2014/main" id="{42C91623-CB92-5941-87E4-13D53D446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102" y="4845216"/>
            <a:ext cx="524264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F. Karger und K. Lackner, Phys.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Lett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. A, </a:t>
            </a:r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(1977) 385 ], [R.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Koenig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et al., PPCF </a:t>
            </a:r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(2002) 2365 ]</a:t>
            </a:r>
          </a:p>
        </p:txBody>
      </p:sp>
      <p:sp>
        <p:nvSpPr>
          <p:cNvPr id="35" name="Text Box 3">
            <a:extLst>
              <a:ext uri="{FF2B5EF4-FFF2-40B4-BE49-F238E27FC236}">
                <a16:creationId xmlns:a16="http://schemas.microsoft.com/office/drawing/2014/main" id="{652C92C1-BC80-4548-BEC7-219405EFB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1751" y="1501186"/>
            <a:ext cx="32451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The Island Divertor is a modular divertor</a:t>
            </a:r>
          </a:p>
        </p:txBody>
      </p:sp>
      <p:sp>
        <p:nvSpPr>
          <p:cNvPr id="36" name="Text Box 3">
            <a:extLst>
              <a:ext uri="{FF2B5EF4-FFF2-40B4-BE49-F238E27FC236}">
                <a16:creationId xmlns:a16="http://schemas.microsoft.com/office/drawing/2014/main" id="{6AF37D06-0609-464B-93AE-79EEE61FD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751" y="3134483"/>
            <a:ext cx="21475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The divertor target plates intersect the islands</a:t>
            </a:r>
          </a:p>
        </p:txBody>
      </p:sp>
      <p:cxnSp>
        <p:nvCxnSpPr>
          <p:cNvPr id="37" name="Gerade Verbindung mit Pfeil 19">
            <a:extLst>
              <a:ext uri="{FF2B5EF4-FFF2-40B4-BE49-F238E27FC236}">
                <a16:creationId xmlns:a16="http://schemas.microsoft.com/office/drawing/2014/main" id="{745AFCD6-3B51-C446-A86F-FE6CD579556D}"/>
              </a:ext>
            </a:extLst>
          </p:cNvPr>
          <p:cNvCxnSpPr>
            <a:cxnSpLocks/>
          </p:cNvCxnSpPr>
          <p:nvPr/>
        </p:nvCxnSpPr>
        <p:spPr bwMode="auto">
          <a:xfrm flipV="1">
            <a:off x="6141676" y="2861000"/>
            <a:ext cx="553038" cy="273483"/>
          </a:xfrm>
          <a:prstGeom prst="straightConnector1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Text Box 3">
            <a:extLst>
              <a:ext uri="{FF2B5EF4-FFF2-40B4-BE49-F238E27FC236}">
                <a16:creationId xmlns:a16="http://schemas.microsoft.com/office/drawing/2014/main" id="{6AA06BEF-E9AC-6348-8A7D-B16BF84B1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596" y="4760159"/>
            <a:ext cx="14398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Plasma contour</a:t>
            </a:r>
          </a:p>
        </p:txBody>
      </p:sp>
      <p:cxnSp>
        <p:nvCxnSpPr>
          <p:cNvPr id="39" name="Gerade Verbindung mit Pfeil 19">
            <a:extLst>
              <a:ext uri="{FF2B5EF4-FFF2-40B4-BE49-F238E27FC236}">
                <a16:creationId xmlns:a16="http://schemas.microsoft.com/office/drawing/2014/main" id="{742E876A-0C54-294D-8313-65F7547D9098}"/>
              </a:ext>
            </a:extLst>
          </p:cNvPr>
          <p:cNvCxnSpPr>
            <a:cxnSpLocks/>
            <a:stCxn id="38" idx="0"/>
          </p:cNvCxnSpPr>
          <p:nvPr/>
        </p:nvCxnSpPr>
        <p:spPr bwMode="auto">
          <a:xfrm flipH="1" flipV="1">
            <a:off x="7136188" y="4392521"/>
            <a:ext cx="80340" cy="367638"/>
          </a:xfrm>
          <a:prstGeom prst="straightConnector1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1" name="Picture 11" descr="LOGO_ausEPSueberPDF">
            <a:extLst>
              <a:ext uri="{FF2B5EF4-FFF2-40B4-BE49-F238E27FC236}">
                <a16:creationId xmlns:a16="http://schemas.microsoft.com/office/drawing/2014/main" id="{28CE553D-D4CF-B741-9BAC-E577EFEF8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E26CC5B9-65BD-8745-8448-ACDBF460B9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43" name="Textfeld 7">
            <a:extLst>
              <a:ext uri="{FF2B5EF4-FFF2-40B4-BE49-F238E27FC236}">
                <a16:creationId xmlns:a16="http://schemas.microsoft.com/office/drawing/2014/main" id="{E5AD0C17-E466-0840-83BD-B48B6884CA7C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747600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 41">
            <a:extLst>
              <a:ext uri="{FF2B5EF4-FFF2-40B4-BE49-F238E27FC236}">
                <a16:creationId xmlns:a16="http://schemas.microsoft.com/office/drawing/2014/main" id="{C55D74D9-9912-454B-8AA0-AF51A4C85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709" y="1575276"/>
            <a:ext cx="3237725" cy="306765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87B552BE-BF7B-4945-B53B-AD1534AD2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18" y="1432230"/>
            <a:ext cx="2056884" cy="2993227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210137" y="924032"/>
            <a:ext cx="8586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b="1" dirty="0">
                <a:latin typeface="Arial"/>
                <a:cs typeface="Arial"/>
              </a:rPr>
              <a:t>A low order resonance placed in the plasma edge defines the divertor structure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B5C6B2C2-BE09-8D4C-8CD7-DF94364E2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46" y="4535800"/>
            <a:ext cx="297213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latin typeface="Arial"/>
                <a:cs typeface="Arial"/>
              </a:rPr>
              <a:t>[X. Bonin et al., Nuclear Fusion </a:t>
            </a:r>
            <a:r>
              <a:rPr lang="en-US" sz="1000" b="1" dirty="0">
                <a:latin typeface="Arial"/>
                <a:cs typeface="Arial"/>
              </a:rPr>
              <a:t>45</a:t>
            </a:r>
            <a:r>
              <a:rPr lang="en-US" sz="1000" dirty="0">
                <a:latin typeface="Arial"/>
                <a:cs typeface="Arial"/>
              </a:rPr>
              <a:t> (2005) 22-29]</a:t>
            </a:r>
          </a:p>
        </p:txBody>
      </p:sp>
      <p:pic>
        <p:nvPicPr>
          <p:cNvPr id="15" name="Bild 16" descr="Bildschirmfoto 2012-08-23 um 10.00.37.png">
            <a:extLst>
              <a:ext uri="{FF2B5EF4-FFF2-40B4-BE49-F238E27FC236}">
                <a16:creationId xmlns:a16="http://schemas.microsoft.com/office/drawing/2014/main" id="{FCE8C3BF-0F0C-8C4F-9514-0FAA146801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990" y="1447716"/>
            <a:ext cx="222699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>
            <a:extLst>
              <a:ext uri="{FF2B5EF4-FFF2-40B4-BE49-F238E27FC236}">
                <a16:creationId xmlns:a16="http://schemas.microsoft.com/office/drawing/2014/main" id="{022A7047-C69D-6647-865A-5D40F1D03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13" y="1420878"/>
            <a:ext cx="18367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Magnetic islands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7C121039-DFCE-944D-BD6D-83D300E45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13" y="2263840"/>
            <a:ext cx="14398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Plasma core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6A506016-DFE8-4745-97B8-86DC143A2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464" y="4095337"/>
            <a:ext cx="14398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Plasma edge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3A50C3-909A-BC44-BF6A-4DAB1F6A2D39}"/>
              </a:ext>
            </a:extLst>
          </p:cNvPr>
          <p:cNvCxnSpPr>
            <a:cxnSpLocks/>
          </p:cNvCxnSpPr>
          <p:nvPr/>
        </p:nvCxnSpPr>
        <p:spPr>
          <a:xfrm>
            <a:off x="3478151" y="4231202"/>
            <a:ext cx="888286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3393B7E-88E0-704B-A6E6-0E7335F1DA48}"/>
              </a:ext>
            </a:extLst>
          </p:cNvPr>
          <p:cNvCxnSpPr>
            <a:cxnSpLocks/>
          </p:cNvCxnSpPr>
          <p:nvPr/>
        </p:nvCxnSpPr>
        <p:spPr>
          <a:xfrm flipV="1">
            <a:off x="4331648" y="3943927"/>
            <a:ext cx="613112" cy="296512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2995C4-89DD-3E49-AAA1-7ED1D129F73E}"/>
              </a:ext>
            </a:extLst>
          </p:cNvPr>
          <p:cNvCxnSpPr>
            <a:cxnSpLocks/>
          </p:cNvCxnSpPr>
          <p:nvPr/>
        </p:nvCxnSpPr>
        <p:spPr>
          <a:xfrm flipH="1">
            <a:off x="3478151" y="3506147"/>
            <a:ext cx="112587" cy="620494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1B2AB912-B427-674C-BF38-26E513F7BFD6}"/>
              </a:ext>
            </a:extLst>
          </p:cNvPr>
          <p:cNvSpPr txBox="1"/>
          <p:nvPr/>
        </p:nvSpPr>
        <p:spPr>
          <a:xfrm>
            <a:off x="86409" y="15292"/>
            <a:ext cx="7008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The island divertor at Wendelstein 7-X is a promising helical resonant divertor</a:t>
            </a:r>
            <a:r>
              <a:rPr lang="en-US" sz="2000" b="1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 concept for stellarators</a:t>
            </a:r>
          </a:p>
        </p:txBody>
      </p:sp>
      <p:sp>
        <p:nvSpPr>
          <p:cNvPr id="32" name="Text Box 3">
            <a:extLst>
              <a:ext uri="{FF2B5EF4-FFF2-40B4-BE49-F238E27FC236}">
                <a16:creationId xmlns:a16="http://schemas.microsoft.com/office/drawing/2014/main" id="{0426C262-3B73-394B-83EC-FDA6D9E62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09" y="1588190"/>
            <a:ext cx="32451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of 1 out of 10 divertor modules</a:t>
            </a:r>
          </a:p>
        </p:txBody>
      </p:sp>
      <p:sp>
        <p:nvSpPr>
          <p:cNvPr id="35" name="Text Box 6">
            <a:extLst>
              <a:ext uri="{FF2B5EF4-FFF2-40B4-BE49-F238E27FC236}">
                <a16:creationId xmlns:a16="http://schemas.microsoft.com/office/drawing/2014/main" id="{6C7AC2DF-6FFE-B945-B1DF-60EE13038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102" y="4845216"/>
            <a:ext cx="527257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F. Karger und K. Lackner, Phys.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Lett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. A, </a:t>
            </a:r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(1977) 385 ], [R.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Koenig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et al., PPCF </a:t>
            </a:r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(2002) 2365 ]</a:t>
            </a:r>
          </a:p>
        </p:txBody>
      </p:sp>
      <p:cxnSp>
        <p:nvCxnSpPr>
          <p:cNvPr id="36" name="Gerade Verbindung mit Pfeil 15">
            <a:extLst>
              <a:ext uri="{FF2B5EF4-FFF2-40B4-BE49-F238E27FC236}">
                <a16:creationId xmlns:a16="http://schemas.microsoft.com/office/drawing/2014/main" id="{719236F6-A6D2-CD49-9DD0-88FB176FDE9D}"/>
              </a:ext>
            </a:extLst>
          </p:cNvPr>
          <p:cNvCxnSpPr/>
          <p:nvPr/>
        </p:nvCxnSpPr>
        <p:spPr bwMode="auto">
          <a:xfrm flipH="1">
            <a:off x="1390589" y="1559378"/>
            <a:ext cx="250824" cy="199637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Gerade Verbindung mit Pfeil 16">
            <a:extLst>
              <a:ext uri="{FF2B5EF4-FFF2-40B4-BE49-F238E27FC236}">
                <a16:creationId xmlns:a16="http://schemas.microsoft.com/office/drawing/2014/main" id="{E8BECFC8-6444-0E47-B696-35A8482F391E}"/>
              </a:ext>
            </a:extLst>
          </p:cNvPr>
          <p:cNvCxnSpPr>
            <a:cxnSpLocks/>
          </p:cNvCxnSpPr>
          <p:nvPr/>
        </p:nvCxnSpPr>
        <p:spPr bwMode="auto">
          <a:xfrm>
            <a:off x="3020145" y="1574914"/>
            <a:ext cx="531031" cy="197724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Gerade Verbindung mit Pfeil 18">
            <a:extLst>
              <a:ext uri="{FF2B5EF4-FFF2-40B4-BE49-F238E27FC236}">
                <a16:creationId xmlns:a16="http://schemas.microsoft.com/office/drawing/2014/main" id="{99FD40A9-91AA-8740-B951-7EE397EBE3EF}"/>
              </a:ext>
            </a:extLst>
          </p:cNvPr>
          <p:cNvCxnSpPr/>
          <p:nvPr/>
        </p:nvCxnSpPr>
        <p:spPr bwMode="auto">
          <a:xfrm flipH="1">
            <a:off x="1535051" y="2402340"/>
            <a:ext cx="576262" cy="437763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 Verbindung mit Pfeil 19">
            <a:extLst>
              <a:ext uri="{FF2B5EF4-FFF2-40B4-BE49-F238E27FC236}">
                <a16:creationId xmlns:a16="http://schemas.microsoft.com/office/drawing/2014/main" id="{C5E3EDB2-1D97-454C-99A2-EA4734FD880E}"/>
              </a:ext>
            </a:extLst>
          </p:cNvPr>
          <p:cNvCxnSpPr>
            <a:cxnSpLocks/>
          </p:cNvCxnSpPr>
          <p:nvPr/>
        </p:nvCxnSpPr>
        <p:spPr bwMode="auto">
          <a:xfrm>
            <a:off x="3207490" y="2430133"/>
            <a:ext cx="1214898" cy="601908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Gerade Verbindung mit Pfeil 20">
            <a:extLst>
              <a:ext uri="{FF2B5EF4-FFF2-40B4-BE49-F238E27FC236}">
                <a16:creationId xmlns:a16="http://schemas.microsoft.com/office/drawing/2014/main" id="{5F7D5158-7DD3-5B4C-ACF0-30E89BACDDA6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7396" y="3198335"/>
            <a:ext cx="1408303" cy="897002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Gerade Verbindung mit Pfeil 21">
            <a:extLst>
              <a:ext uri="{FF2B5EF4-FFF2-40B4-BE49-F238E27FC236}">
                <a16:creationId xmlns:a16="http://schemas.microsoft.com/office/drawing/2014/main" id="{0D94B07E-9F9D-3145-86F0-C04114589D8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751746" y="3629367"/>
            <a:ext cx="71436" cy="497274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3" name="Picture 11" descr="LOGO_ausEPSueberPDF">
            <a:extLst>
              <a:ext uri="{FF2B5EF4-FFF2-40B4-BE49-F238E27FC236}">
                <a16:creationId xmlns:a16="http://schemas.microsoft.com/office/drawing/2014/main" id="{B39741AF-CB39-7448-8770-AA9A88BE6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E30D2BA8-741B-E442-9348-5F6AB123A3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45" name="Textfeld 7">
            <a:extLst>
              <a:ext uri="{FF2B5EF4-FFF2-40B4-BE49-F238E27FC236}">
                <a16:creationId xmlns:a16="http://schemas.microsoft.com/office/drawing/2014/main" id="{0440BB1A-456D-3643-9D22-3D67AE27369A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856776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>
            <a:extLst>
              <a:ext uri="{FF2B5EF4-FFF2-40B4-BE49-F238E27FC236}">
                <a16:creationId xmlns:a16="http://schemas.microsoft.com/office/drawing/2014/main" id="{A1FBB2F6-AAED-C84E-AFC4-460883967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8" y="1432230"/>
            <a:ext cx="2056884" cy="2993227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EC99BA75-A065-4F44-933D-50A6E0A1F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709" y="1574914"/>
            <a:ext cx="3237724" cy="3067649"/>
          </a:xfrm>
          <a:prstGeom prst="rect">
            <a:avLst/>
          </a:prstGeom>
        </p:spPr>
      </p:pic>
      <p:sp>
        <p:nvSpPr>
          <p:cNvPr id="43" name="Text Box 3">
            <a:extLst>
              <a:ext uri="{FF2B5EF4-FFF2-40B4-BE49-F238E27FC236}">
                <a16:creationId xmlns:a16="http://schemas.microsoft.com/office/drawing/2014/main" id="{CE504B02-01F8-974D-ADFE-5FE60AD30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09" y="1588190"/>
            <a:ext cx="32451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of 1 out of 10 divertor modules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0B23F36-1FE3-1B45-A243-E6BA2DB3CCC7}"/>
              </a:ext>
            </a:extLst>
          </p:cNvPr>
          <p:cNvSpPr/>
          <p:nvPr/>
        </p:nvSpPr>
        <p:spPr>
          <a:xfrm>
            <a:off x="0" y="-2638"/>
            <a:ext cx="9144000" cy="7518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210137" y="924032"/>
            <a:ext cx="8586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b="1" dirty="0">
                <a:latin typeface="Arial"/>
                <a:cs typeface="Arial"/>
              </a:rPr>
              <a:t>A low order resonance placed in the plasma edge defines the divertor structure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1F9DA-B07D-BD4E-B1DA-B0574E880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756" y="4328"/>
            <a:ext cx="495835" cy="716207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B5C6B2C2-BE09-8D4C-8CD7-DF94364E2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46" y="4535800"/>
            <a:ext cx="297213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latin typeface="Arial"/>
                <a:cs typeface="Arial"/>
              </a:rPr>
              <a:t>[X. Bonin et al., Nuclear Fusion </a:t>
            </a:r>
            <a:r>
              <a:rPr lang="en-US" sz="1000" b="1" dirty="0">
                <a:latin typeface="Arial"/>
                <a:cs typeface="Arial"/>
              </a:rPr>
              <a:t>45</a:t>
            </a:r>
            <a:r>
              <a:rPr lang="en-US" sz="1000" dirty="0">
                <a:latin typeface="Arial"/>
                <a:cs typeface="Arial"/>
              </a:rPr>
              <a:t> (2005) 22-29]</a:t>
            </a:r>
          </a:p>
        </p:txBody>
      </p:sp>
      <p:pic>
        <p:nvPicPr>
          <p:cNvPr id="15" name="Bild 16" descr="Bildschirmfoto 2012-08-23 um 10.00.37.png">
            <a:extLst>
              <a:ext uri="{FF2B5EF4-FFF2-40B4-BE49-F238E27FC236}">
                <a16:creationId xmlns:a16="http://schemas.microsoft.com/office/drawing/2014/main" id="{FCE8C3BF-0F0C-8C4F-9514-0FAA146801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990" y="1447716"/>
            <a:ext cx="222699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>
            <a:extLst>
              <a:ext uri="{FF2B5EF4-FFF2-40B4-BE49-F238E27FC236}">
                <a16:creationId xmlns:a16="http://schemas.microsoft.com/office/drawing/2014/main" id="{022A7047-C69D-6647-865A-5D40F1D03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13" y="1420878"/>
            <a:ext cx="18367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Magnetic islands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7C121039-DFCE-944D-BD6D-83D300E45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13" y="2263840"/>
            <a:ext cx="14398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Plasma core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6A506016-DFE8-4745-97B8-86DC143A2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464" y="4095337"/>
            <a:ext cx="14398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Plasma edge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3A50C3-909A-BC44-BF6A-4DAB1F6A2D39}"/>
              </a:ext>
            </a:extLst>
          </p:cNvPr>
          <p:cNvCxnSpPr>
            <a:cxnSpLocks/>
          </p:cNvCxnSpPr>
          <p:nvPr/>
        </p:nvCxnSpPr>
        <p:spPr>
          <a:xfrm>
            <a:off x="3478151" y="4231202"/>
            <a:ext cx="888286" cy="0"/>
          </a:xfrm>
          <a:prstGeom prst="line">
            <a:avLst/>
          </a:prstGeom>
          <a:ln w="381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3393B7E-88E0-704B-A6E6-0E7335F1DA48}"/>
              </a:ext>
            </a:extLst>
          </p:cNvPr>
          <p:cNvCxnSpPr>
            <a:cxnSpLocks/>
          </p:cNvCxnSpPr>
          <p:nvPr/>
        </p:nvCxnSpPr>
        <p:spPr>
          <a:xfrm flipV="1">
            <a:off x="4331648" y="3943927"/>
            <a:ext cx="613112" cy="296512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2995C4-89DD-3E49-AAA1-7ED1D129F73E}"/>
              </a:ext>
            </a:extLst>
          </p:cNvPr>
          <p:cNvCxnSpPr>
            <a:cxnSpLocks/>
          </p:cNvCxnSpPr>
          <p:nvPr/>
        </p:nvCxnSpPr>
        <p:spPr>
          <a:xfrm flipH="1">
            <a:off x="3478151" y="3506147"/>
            <a:ext cx="112587" cy="620494"/>
          </a:xfrm>
          <a:prstGeom prst="line">
            <a:avLst/>
          </a:prstGeom>
          <a:ln w="3810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 Box 3">
            <a:extLst>
              <a:ext uri="{FF2B5EF4-FFF2-40B4-BE49-F238E27FC236}">
                <a16:creationId xmlns:a16="http://schemas.microsoft.com/office/drawing/2014/main" id="{103C4878-FBA0-1940-ABDD-F0452C3A5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991" y="4835723"/>
            <a:ext cx="1662984" cy="307777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Horizontal Target</a:t>
            </a:r>
          </a:p>
        </p:txBody>
      </p:sp>
      <p:sp>
        <p:nvSpPr>
          <p:cNvPr id="34" name="Text Box 3">
            <a:extLst>
              <a:ext uri="{FF2B5EF4-FFF2-40B4-BE49-F238E27FC236}">
                <a16:creationId xmlns:a16="http://schemas.microsoft.com/office/drawing/2014/main" id="{50C48D99-C0B6-7246-BCFF-93C0FBC5637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680828" y="3347558"/>
            <a:ext cx="1436040" cy="307777"/>
          </a:xfrm>
          <a:prstGeom prst="rect">
            <a:avLst/>
          </a:prstGeom>
          <a:solidFill>
            <a:schemeClr val="bg1">
              <a:alpha val="63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Vertical Target</a:t>
            </a:r>
          </a:p>
        </p:txBody>
      </p:sp>
      <p:cxnSp>
        <p:nvCxnSpPr>
          <p:cNvPr id="35" name="Gerade Verbindung mit Pfeil 19">
            <a:extLst>
              <a:ext uri="{FF2B5EF4-FFF2-40B4-BE49-F238E27FC236}">
                <a16:creationId xmlns:a16="http://schemas.microsoft.com/office/drawing/2014/main" id="{360F0FD5-0792-BA44-8D0F-8D0BDCB858EE}"/>
              </a:ext>
            </a:extLst>
          </p:cNvPr>
          <p:cNvCxnSpPr>
            <a:cxnSpLocks/>
            <a:stCxn id="34" idx="2"/>
          </p:cNvCxnSpPr>
          <p:nvPr/>
        </p:nvCxnSpPr>
        <p:spPr bwMode="auto">
          <a:xfrm>
            <a:off x="5552737" y="3501447"/>
            <a:ext cx="652120" cy="181274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Gerade Verbindung mit Pfeil 19">
            <a:extLst>
              <a:ext uri="{FF2B5EF4-FFF2-40B4-BE49-F238E27FC236}">
                <a16:creationId xmlns:a16="http://schemas.microsoft.com/office/drawing/2014/main" id="{2EF0E17E-AF09-A841-8ECA-7372796F7342}"/>
              </a:ext>
            </a:extLst>
          </p:cNvPr>
          <p:cNvCxnSpPr>
            <a:cxnSpLocks/>
          </p:cNvCxnSpPr>
          <p:nvPr/>
        </p:nvCxnSpPr>
        <p:spPr bwMode="auto">
          <a:xfrm flipV="1">
            <a:off x="6824626" y="4095337"/>
            <a:ext cx="88640" cy="686684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Gerade Verbindung mit Pfeil 19">
            <a:extLst>
              <a:ext uri="{FF2B5EF4-FFF2-40B4-BE49-F238E27FC236}">
                <a16:creationId xmlns:a16="http://schemas.microsoft.com/office/drawing/2014/main" id="{C71C0B04-B129-194D-A7EF-01DC09C2CED2}"/>
              </a:ext>
            </a:extLst>
          </p:cNvPr>
          <p:cNvCxnSpPr>
            <a:cxnSpLocks/>
            <a:stCxn id="34" idx="0"/>
          </p:cNvCxnSpPr>
          <p:nvPr/>
        </p:nvCxnSpPr>
        <p:spPr bwMode="auto">
          <a:xfrm flipH="1">
            <a:off x="3628872" y="3501447"/>
            <a:ext cx="1616088" cy="303845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Gerade Verbindung mit Pfeil 19">
            <a:extLst>
              <a:ext uri="{FF2B5EF4-FFF2-40B4-BE49-F238E27FC236}">
                <a16:creationId xmlns:a16="http://schemas.microsoft.com/office/drawing/2014/main" id="{66C70F6D-F4BE-1A4E-9E6E-08632821B4BD}"/>
              </a:ext>
            </a:extLst>
          </p:cNvPr>
          <p:cNvCxnSpPr>
            <a:cxnSpLocks/>
            <a:stCxn id="33" idx="1"/>
          </p:cNvCxnSpPr>
          <p:nvPr/>
        </p:nvCxnSpPr>
        <p:spPr bwMode="auto">
          <a:xfrm flipH="1" flipV="1">
            <a:off x="4143489" y="4315544"/>
            <a:ext cx="1773502" cy="674068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id="{5CBED8E6-B83E-8549-8148-31BF8C0B8B83}"/>
              </a:ext>
            </a:extLst>
          </p:cNvPr>
          <p:cNvSpPr txBox="1"/>
          <p:nvPr/>
        </p:nvSpPr>
        <p:spPr>
          <a:xfrm>
            <a:off x="86409" y="15292"/>
            <a:ext cx="7008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The island divertor at Wendelstein 7-X is a promising helical resonant divertor</a:t>
            </a:r>
            <a:r>
              <a:rPr lang="en-US" sz="2000" b="1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 concept for stellarators</a:t>
            </a:r>
          </a:p>
        </p:txBody>
      </p:sp>
      <p:sp>
        <p:nvSpPr>
          <p:cNvPr id="38" name="Text Box 6">
            <a:extLst>
              <a:ext uri="{FF2B5EF4-FFF2-40B4-BE49-F238E27FC236}">
                <a16:creationId xmlns:a16="http://schemas.microsoft.com/office/drawing/2014/main" id="{F3A07D2D-8597-C04D-9F26-1D2624622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102" y="4845216"/>
            <a:ext cx="524264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F. Karger und K. Lackner, Phys.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Lett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. A, </a:t>
            </a:r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(1977) 385 ], [R.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Koenig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et al., PPCF </a:t>
            </a:r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(2002) 2365 ]</a:t>
            </a:r>
          </a:p>
        </p:txBody>
      </p:sp>
      <p:cxnSp>
        <p:nvCxnSpPr>
          <p:cNvPr id="44" name="Gerade Verbindung mit Pfeil 15">
            <a:extLst>
              <a:ext uri="{FF2B5EF4-FFF2-40B4-BE49-F238E27FC236}">
                <a16:creationId xmlns:a16="http://schemas.microsoft.com/office/drawing/2014/main" id="{FC458BBB-1209-CB48-AD71-E76043BC5C0E}"/>
              </a:ext>
            </a:extLst>
          </p:cNvPr>
          <p:cNvCxnSpPr/>
          <p:nvPr/>
        </p:nvCxnSpPr>
        <p:spPr bwMode="auto">
          <a:xfrm flipH="1">
            <a:off x="1390589" y="1559378"/>
            <a:ext cx="250824" cy="199637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Gerade Verbindung mit Pfeil 16">
            <a:extLst>
              <a:ext uri="{FF2B5EF4-FFF2-40B4-BE49-F238E27FC236}">
                <a16:creationId xmlns:a16="http://schemas.microsoft.com/office/drawing/2014/main" id="{6322091F-B57C-534A-8857-9C8FAE59EE0A}"/>
              </a:ext>
            </a:extLst>
          </p:cNvPr>
          <p:cNvCxnSpPr>
            <a:cxnSpLocks/>
          </p:cNvCxnSpPr>
          <p:nvPr/>
        </p:nvCxnSpPr>
        <p:spPr bwMode="auto">
          <a:xfrm>
            <a:off x="3020145" y="1574914"/>
            <a:ext cx="531031" cy="197724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Gerade Verbindung mit Pfeil 18">
            <a:extLst>
              <a:ext uri="{FF2B5EF4-FFF2-40B4-BE49-F238E27FC236}">
                <a16:creationId xmlns:a16="http://schemas.microsoft.com/office/drawing/2014/main" id="{22061408-0397-A044-AE4C-D864EF2D94E4}"/>
              </a:ext>
            </a:extLst>
          </p:cNvPr>
          <p:cNvCxnSpPr/>
          <p:nvPr/>
        </p:nvCxnSpPr>
        <p:spPr bwMode="auto">
          <a:xfrm flipH="1">
            <a:off x="1535051" y="2402340"/>
            <a:ext cx="576262" cy="437763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Gerade Verbindung mit Pfeil 19">
            <a:extLst>
              <a:ext uri="{FF2B5EF4-FFF2-40B4-BE49-F238E27FC236}">
                <a16:creationId xmlns:a16="http://schemas.microsoft.com/office/drawing/2014/main" id="{18E6B873-9859-2D4F-B4E7-A0FA8DA26C41}"/>
              </a:ext>
            </a:extLst>
          </p:cNvPr>
          <p:cNvCxnSpPr>
            <a:cxnSpLocks/>
          </p:cNvCxnSpPr>
          <p:nvPr/>
        </p:nvCxnSpPr>
        <p:spPr bwMode="auto">
          <a:xfrm>
            <a:off x="3207490" y="2430133"/>
            <a:ext cx="1214898" cy="601908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Gerade Verbindung mit Pfeil 20">
            <a:extLst>
              <a:ext uri="{FF2B5EF4-FFF2-40B4-BE49-F238E27FC236}">
                <a16:creationId xmlns:a16="http://schemas.microsoft.com/office/drawing/2014/main" id="{B793AA61-601F-8646-9E48-97A601D4BB8F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7396" y="3198335"/>
            <a:ext cx="1408303" cy="897002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Gerade Verbindung mit Pfeil 21">
            <a:extLst>
              <a:ext uri="{FF2B5EF4-FFF2-40B4-BE49-F238E27FC236}">
                <a16:creationId xmlns:a16="http://schemas.microsoft.com/office/drawing/2014/main" id="{091C488A-6274-244D-8E21-FB8D9E830D3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751746" y="3629367"/>
            <a:ext cx="71436" cy="497274"/>
          </a:xfrm>
          <a:prstGeom prst="straightConnector1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2" name="Picture 11" descr="LOGO_ausEPSueberPDF">
            <a:extLst>
              <a:ext uri="{FF2B5EF4-FFF2-40B4-BE49-F238E27FC236}">
                <a16:creationId xmlns:a16="http://schemas.microsoft.com/office/drawing/2014/main" id="{6EA62CF3-1ECB-8541-AF5B-D95BFA305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84" y="4545724"/>
            <a:ext cx="572166" cy="5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0F58DCA4-4430-104C-9476-0181FC76B9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6" y="4543864"/>
            <a:ext cx="575044" cy="511200"/>
          </a:xfrm>
          <a:prstGeom prst="rect">
            <a:avLst/>
          </a:prstGeom>
        </p:spPr>
      </p:pic>
      <p:sp>
        <p:nvSpPr>
          <p:cNvPr id="55" name="Textfeld 7">
            <a:extLst>
              <a:ext uri="{FF2B5EF4-FFF2-40B4-BE49-F238E27FC236}">
                <a16:creationId xmlns:a16="http://schemas.microsoft.com/office/drawing/2014/main" id="{BBF699BB-F62C-1C46-BF40-ED77D3EC0BE2}"/>
              </a:ext>
            </a:extLst>
          </p:cNvPr>
          <p:cNvSpPr txBox="1"/>
          <p:nvPr/>
        </p:nvSpPr>
        <p:spPr>
          <a:xfrm>
            <a:off x="0" y="4895361"/>
            <a:ext cx="430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276336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1623</TotalTime>
  <Words>4482</Words>
  <Application>Microsoft Macintosh PowerPoint</Application>
  <PresentationFormat>On-screen Show (16:9)</PresentationFormat>
  <Paragraphs>547</Paragraphs>
  <Slides>53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Arial</vt:lpstr>
      <vt:lpstr>Arial MT Condensed Light</vt:lpstr>
      <vt:lpstr>Calibri</vt:lpstr>
      <vt:lpstr>Symbol</vt:lpstr>
      <vt:lpstr>Times New Roman</vt:lpstr>
      <vt:lpstr>Office-Design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Forschungszentrum Juelich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Oliver Schmitz</dc:creator>
  <cp:lastModifiedBy>Oliver Schmitz</cp:lastModifiedBy>
  <cp:revision>1980</cp:revision>
  <cp:lastPrinted>2019-11-11T15:12:05Z</cp:lastPrinted>
  <dcterms:created xsi:type="dcterms:W3CDTF">2013-10-14T15:47:32Z</dcterms:created>
  <dcterms:modified xsi:type="dcterms:W3CDTF">2019-12-10T16:11:27Z</dcterms:modified>
</cp:coreProperties>
</file>