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7"/>
  </p:notesMasterIdLst>
  <p:sldIdLst>
    <p:sldId id="256" r:id="rId5"/>
    <p:sldId id="257" r:id="rId6"/>
    <p:sldId id="258" r:id="rId7"/>
    <p:sldId id="322" r:id="rId8"/>
    <p:sldId id="323" r:id="rId9"/>
    <p:sldId id="259" r:id="rId10"/>
    <p:sldId id="260" r:id="rId11"/>
    <p:sldId id="261" r:id="rId12"/>
    <p:sldId id="262" r:id="rId13"/>
    <p:sldId id="263" r:id="rId14"/>
    <p:sldId id="264" r:id="rId15"/>
    <p:sldId id="266" r:id="rId16"/>
    <p:sldId id="283" r:id="rId17"/>
    <p:sldId id="269" r:id="rId18"/>
    <p:sldId id="319" r:id="rId19"/>
    <p:sldId id="284" r:id="rId20"/>
    <p:sldId id="282" r:id="rId21"/>
    <p:sldId id="267" r:id="rId22"/>
    <p:sldId id="268" r:id="rId23"/>
    <p:sldId id="285" r:id="rId24"/>
    <p:sldId id="287" r:id="rId25"/>
    <p:sldId id="286" r:id="rId26"/>
    <p:sldId id="321" r:id="rId27"/>
    <p:sldId id="310" r:id="rId28"/>
    <p:sldId id="311" r:id="rId29"/>
    <p:sldId id="317" r:id="rId30"/>
    <p:sldId id="320" r:id="rId31"/>
    <p:sldId id="312" r:id="rId32"/>
    <p:sldId id="314" r:id="rId33"/>
    <p:sldId id="315" r:id="rId34"/>
    <p:sldId id="316" r:id="rId35"/>
    <p:sldId id="318" r:id="rId36"/>
    <p:sldId id="276" r:id="rId37"/>
    <p:sldId id="277" r:id="rId38"/>
    <p:sldId id="324" r:id="rId39"/>
    <p:sldId id="327" r:id="rId40"/>
    <p:sldId id="278" r:id="rId41"/>
    <p:sldId id="328" r:id="rId42"/>
    <p:sldId id="325" r:id="rId43"/>
    <p:sldId id="280" r:id="rId44"/>
    <p:sldId id="330" r:id="rId45"/>
    <p:sldId id="33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9" autoAdjust="0"/>
    <p:restoredTop sz="94660"/>
  </p:normalViewPr>
  <p:slideViewPr>
    <p:cSldViewPr snapToGrid="0">
      <p:cViewPr>
        <p:scale>
          <a:sx n="75" d="100"/>
          <a:sy n="75" d="100"/>
        </p:scale>
        <p:origin x="-792" y="-36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2BDF5-2C5C-A644-9C6D-08BDCDDE29AA}" type="datetimeFigureOut">
              <a:rPr lang="en-US" smtClean="0"/>
              <a:t>5/11/2020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AF017-B456-9142-B538-6D436C6D8B27}" type="slidenum">
              <a:rPr lang="en-US" smtClean="0"/>
              <a:t>‹#›</a:t>
            </a:fld>
            <a:endParaRPr lang="en-US"/>
          </a:p>
        </p:txBody>
      </p:sp>
    </p:spTree>
    <p:extLst>
      <p:ext uri="{BB962C8B-B14F-4D97-AF65-F5344CB8AC3E}">
        <p14:creationId xmlns:p14="http://schemas.microsoft.com/office/powerpoint/2010/main" val="2270951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BFA93-B057-4261-97FA-42BD7CA65C23}" type="slidenum">
              <a:rPr lang="en-US" smtClean="0"/>
              <a:t>25</a:t>
            </a:fld>
            <a:endParaRPr lang="en-US"/>
          </a:p>
        </p:txBody>
      </p:sp>
    </p:spTree>
    <p:extLst>
      <p:ext uri="{BB962C8B-B14F-4D97-AF65-F5344CB8AC3E}">
        <p14:creationId xmlns:p14="http://schemas.microsoft.com/office/powerpoint/2010/main" val="3356681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3614322" y="1177950"/>
            <a:ext cx="7730067" cy="498213"/>
          </a:xfrm>
        </p:spPr>
        <p:txBody>
          <a:bodyPr anchor="b"/>
          <a:lstStyle>
            <a:lvl1pPr>
              <a:spcBef>
                <a:spcPct val="40000"/>
              </a:spcBef>
              <a:defRPr sz="3700"/>
            </a:lvl1pPr>
          </a:lstStyle>
          <a:p>
            <a:r>
              <a:rPr lang="en-US"/>
              <a:t>Click to edit Master title style</a:t>
            </a:r>
            <a:endParaRPr lang="en-US" dirty="0"/>
          </a:p>
        </p:txBody>
      </p:sp>
      <p:sp>
        <p:nvSpPr>
          <p:cNvPr id="13435" name="Rectangle 123"/>
          <p:cNvSpPr>
            <a:spLocks noGrp="1" noChangeArrowheads="1"/>
          </p:cNvSpPr>
          <p:nvPr>
            <p:ph type="subTitle" sz="quarter" idx="1"/>
          </p:nvPr>
        </p:nvSpPr>
        <p:spPr>
          <a:xfrm>
            <a:off x="3643958" y="1912241"/>
            <a:ext cx="7700433" cy="762000"/>
          </a:xfrm>
        </p:spPr>
        <p:txBody>
          <a:bodyPr/>
          <a:lstStyle>
            <a:lvl1pPr marL="0" indent="0">
              <a:spcBef>
                <a:spcPct val="20000"/>
              </a:spcBef>
              <a:buFontTx/>
              <a:buNone/>
              <a:defRPr sz="2400" b="1"/>
            </a:lvl1pPr>
          </a:lstStyle>
          <a:p>
            <a:r>
              <a:rPr lang="en-US"/>
              <a:t>Click to edit Master subtitle style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972574" cy="6858000"/>
          </a:xfrm>
          <a:prstGeom prst="rect">
            <a:avLst/>
          </a:prstGeom>
        </p:spPr>
      </p:pic>
    </p:spTree>
    <p:extLst>
      <p:ext uri="{BB962C8B-B14F-4D97-AF65-F5344CB8AC3E}">
        <p14:creationId xmlns:p14="http://schemas.microsoft.com/office/powerpoint/2010/main" val="16138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914401"/>
            <a:ext cx="11277489" cy="363561"/>
          </a:xfrm>
        </p:spPr>
        <p:txBody>
          <a:bodyPr/>
          <a:lstStyle/>
          <a:p>
            <a:r>
              <a:rPr lang="en-US"/>
              <a:t>Click to edit Master title style</a:t>
            </a:r>
            <a:endParaRPr lang="en-US" dirty="0"/>
          </a:p>
        </p:txBody>
      </p:sp>
      <p:sp>
        <p:nvSpPr>
          <p:cNvPr id="3" name="Content Placeholder 2"/>
          <p:cNvSpPr>
            <a:spLocks noGrp="1"/>
          </p:cNvSpPr>
          <p:nvPr>
            <p:ph idx="1"/>
          </p:nvPr>
        </p:nvSpPr>
        <p:spPr>
          <a:xfrm>
            <a:off x="457319" y="1463040"/>
            <a:ext cx="11277489" cy="480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84"/>
          <p:cNvSpPr>
            <a:spLocks noGrp="1" noChangeArrowheads="1"/>
          </p:cNvSpPr>
          <p:nvPr>
            <p:ph type="ftr" sz="quarter" idx="10"/>
          </p:nvPr>
        </p:nvSpPr>
        <p:spPr>
          <a:xfrm>
            <a:off x="8988225" y="6566429"/>
            <a:ext cx="2406651" cy="169277"/>
          </a:xfrm>
          <a:ln/>
        </p:spPr>
        <p:txBody>
          <a:bodyPr/>
          <a:lstStyle>
            <a:lvl1pPr>
              <a:defRPr/>
            </a:lvl1pPr>
          </a:lstStyle>
          <a:p>
            <a:endParaRPr lang="en-US"/>
          </a:p>
        </p:txBody>
      </p:sp>
      <p:sp>
        <p:nvSpPr>
          <p:cNvPr id="5" name="Rectangle 85"/>
          <p:cNvSpPr>
            <a:spLocks noGrp="1" noChangeArrowheads="1"/>
          </p:cNvSpPr>
          <p:nvPr>
            <p:ph type="sldNum" sz="quarter" idx="11"/>
          </p:nvPr>
        </p:nvSpPr>
        <p:spPr>
          <a:xfrm>
            <a:off x="11407753" y="6566429"/>
            <a:ext cx="347133" cy="169277"/>
          </a:xfrm>
          <a:ln/>
        </p:spPr>
        <p:txBody>
          <a:bodyPr/>
          <a:lstStyle>
            <a:lvl1pPr>
              <a:defRPr/>
            </a:lvl1pPr>
          </a:lstStyle>
          <a:p>
            <a:fld id="{15BEEC3B-0EA6-480B-B109-237CC158263F}" type="slidenum">
              <a:rPr lang="en-US" smtClean="0"/>
              <a:t>‹#›</a:t>
            </a:fld>
            <a:endParaRPr lang="en-US"/>
          </a:p>
        </p:txBody>
      </p:sp>
    </p:spTree>
    <p:extLst>
      <p:ext uri="{BB962C8B-B14F-4D97-AF65-F5344CB8AC3E}">
        <p14:creationId xmlns:p14="http://schemas.microsoft.com/office/powerpoint/2010/main" val="3656990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914401"/>
            <a:ext cx="11277489" cy="36356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319" y="1463040"/>
            <a:ext cx="5487829" cy="4694610"/>
          </a:xfrm>
        </p:spPr>
        <p:txBody>
          <a:bodyPr/>
          <a:lstStyle>
            <a:lvl1pPr>
              <a:defRPr sz="1900"/>
            </a:lvl1pPr>
            <a:lvl2pPr>
              <a:defRPr sz="1900"/>
            </a:lvl2pPr>
            <a:lvl3pPr>
              <a:defRPr sz="1900"/>
            </a:lvl3pPr>
            <a:lvl4pPr>
              <a:defRPr sz="1900"/>
            </a:lvl4pPr>
            <a:lvl5pPr>
              <a:defRPr sz="19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2141" y="1463040"/>
            <a:ext cx="5487829" cy="4694610"/>
          </a:xfrm>
        </p:spPr>
        <p:txBody>
          <a:bodyPr/>
          <a:lstStyle>
            <a:lvl1pPr>
              <a:defRPr sz="1900"/>
            </a:lvl1pPr>
            <a:lvl2pPr>
              <a:defRPr sz="1900"/>
            </a:lvl2pPr>
            <a:lvl3pPr>
              <a:defRPr sz="1900"/>
            </a:lvl3pPr>
            <a:lvl4pPr>
              <a:defRPr sz="1900"/>
            </a:lvl4pPr>
            <a:lvl5pPr>
              <a:defRPr sz="19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84"/>
          <p:cNvSpPr>
            <a:spLocks noGrp="1" noChangeArrowheads="1"/>
          </p:cNvSpPr>
          <p:nvPr>
            <p:ph type="ftr" sz="quarter" idx="10"/>
          </p:nvPr>
        </p:nvSpPr>
        <p:spPr>
          <a:xfrm>
            <a:off x="9006055" y="6553202"/>
            <a:ext cx="2406651" cy="169277"/>
          </a:xfrm>
          <a:ln/>
        </p:spPr>
        <p:txBody>
          <a:bodyPr/>
          <a:lstStyle>
            <a:lvl1pPr>
              <a:defRPr/>
            </a:lvl1pPr>
          </a:lstStyle>
          <a:p>
            <a:endParaRPr lang="en-US"/>
          </a:p>
        </p:txBody>
      </p:sp>
      <p:sp>
        <p:nvSpPr>
          <p:cNvPr id="6" name="Rectangle 85"/>
          <p:cNvSpPr>
            <a:spLocks noGrp="1" noChangeArrowheads="1"/>
          </p:cNvSpPr>
          <p:nvPr>
            <p:ph type="sldNum" sz="quarter" idx="11"/>
          </p:nvPr>
        </p:nvSpPr>
        <p:spPr>
          <a:xfrm>
            <a:off x="11414823" y="6553202"/>
            <a:ext cx="347133" cy="169277"/>
          </a:xfrm>
          <a:ln/>
        </p:spPr>
        <p:txBody>
          <a:bodyPr/>
          <a:lstStyle>
            <a:lvl1pPr>
              <a:defRPr/>
            </a:lvl1pPr>
          </a:lstStyle>
          <a:p>
            <a:fld id="{15BEEC3B-0EA6-480B-B109-237CC158263F}" type="slidenum">
              <a:rPr lang="en-US" smtClean="0"/>
              <a:t>‹#›</a:t>
            </a:fld>
            <a:endParaRPr lang="en-US"/>
          </a:p>
        </p:txBody>
      </p:sp>
    </p:spTree>
    <p:extLst>
      <p:ext uri="{BB962C8B-B14F-4D97-AF65-F5344CB8AC3E}">
        <p14:creationId xmlns:p14="http://schemas.microsoft.com/office/powerpoint/2010/main" val="1433679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19" y="914401"/>
            <a:ext cx="11277489" cy="363561"/>
          </a:xfrm>
        </p:spPr>
        <p:txBody>
          <a:bodyPr/>
          <a:lstStyle/>
          <a:p>
            <a:r>
              <a:rPr lang="en-US"/>
              <a:t>Click to edit Master title style</a:t>
            </a:r>
            <a:endParaRPr lang="en-US" dirty="0"/>
          </a:p>
        </p:txBody>
      </p:sp>
      <p:sp>
        <p:nvSpPr>
          <p:cNvPr id="3" name="Rectangle 84"/>
          <p:cNvSpPr>
            <a:spLocks noGrp="1" noChangeArrowheads="1"/>
          </p:cNvSpPr>
          <p:nvPr>
            <p:ph type="ftr" sz="quarter" idx="10"/>
          </p:nvPr>
        </p:nvSpPr>
        <p:spPr>
          <a:xfrm>
            <a:off x="9017606" y="6553202"/>
            <a:ext cx="2406651" cy="169277"/>
          </a:xfrm>
          <a:ln/>
        </p:spPr>
        <p:txBody>
          <a:bodyPr/>
          <a:lstStyle>
            <a:lvl1pPr>
              <a:defRPr/>
            </a:lvl1pPr>
          </a:lstStyle>
          <a:p>
            <a:endParaRPr lang="en-US"/>
          </a:p>
        </p:txBody>
      </p:sp>
      <p:sp>
        <p:nvSpPr>
          <p:cNvPr id="4" name="Rectangle 85"/>
          <p:cNvSpPr>
            <a:spLocks noGrp="1" noChangeArrowheads="1"/>
          </p:cNvSpPr>
          <p:nvPr>
            <p:ph type="sldNum" sz="quarter" idx="11"/>
          </p:nvPr>
        </p:nvSpPr>
        <p:spPr>
          <a:xfrm>
            <a:off x="11426374" y="6553202"/>
            <a:ext cx="347133" cy="169277"/>
          </a:xfrm>
          <a:ln/>
        </p:spPr>
        <p:txBody>
          <a:bodyPr/>
          <a:lstStyle>
            <a:lvl1pPr>
              <a:defRPr/>
            </a:lvl1pPr>
          </a:lstStyle>
          <a:p>
            <a:fld id="{15BEEC3B-0EA6-480B-B109-237CC158263F}" type="slidenum">
              <a:rPr lang="en-US" smtClean="0"/>
              <a:t>‹#›</a:t>
            </a:fld>
            <a:endParaRPr lang="en-US"/>
          </a:p>
        </p:txBody>
      </p:sp>
    </p:spTree>
    <p:extLst>
      <p:ext uri="{BB962C8B-B14F-4D97-AF65-F5344CB8AC3E}">
        <p14:creationId xmlns:p14="http://schemas.microsoft.com/office/powerpoint/2010/main" val="1133559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4"/>
          <p:cNvSpPr>
            <a:spLocks noGrp="1" noChangeArrowheads="1"/>
          </p:cNvSpPr>
          <p:nvPr>
            <p:ph type="ftr" sz="quarter" idx="10"/>
          </p:nvPr>
        </p:nvSpPr>
        <p:spPr>
          <a:xfrm>
            <a:off x="9012200" y="6553202"/>
            <a:ext cx="2406651" cy="169277"/>
          </a:xfrm>
          <a:ln/>
        </p:spPr>
        <p:txBody>
          <a:bodyPr/>
          <a:lstStyle>
            <a:lvl1pPr>
              <a:defRPr/>
            </a:lvl1pPr>
          </a:lstStyle>
          <a:p>
            <a:endParaRPr lang="en-US"/>
          </a:p>
        </p:txBody>
      </p:sp>
      <p:sp>
        <p:nvSpPr>
          <p:cNvPr id="3" name="Rectangle 85"/>
          <p:cNvSpPr>
            <a:spLocks noGrp="1" noChangeArrowheads="1"/>
          </p:cNvSpPr>
          <p:nvPr>
            <p:ph type="sldNum" sz="quarter" idx="11"/>
          </p:nvPr>
        </p:nvSpPr>
        <p:spPr>
          <a:xfrm>
            <a:off x="11420968" y="6553202"/>
            <a:ext cx="347133" cy="169277"/>
          </a:xfrm>
          <a:ln/>
        </p:spPr>
        <p:txBody>
          <a:bodyPr/>
          <a:lstStyle>
            <a:lvl1pPr>
              <a:defRPr/>
            </a:lvl1pPr>
          </a:lstStyle>
          <a:p>
            <a:fld id="{15BEEC3B-0EA6-480B-B109-237CC158263F}" type="slidenum">
              <a:rPr lang="en-US" smtClean="0"/>
              <a:t>‹#›</a:t>
            </a:fld>
            <a:endParaRPr lang="en-US"/>
          </a:p>
        </p:txBody>
      </p:sp>
    </p:spTree>
    <p:extLst>
      <p:ext uri="{BB962C8B-B14F-4D97-AF65-F5344CB8AC3E}">
        <p14:creationId xmlns:p14="http://schemas.microsoft.com/office/powerpoint/2010/main" val="3593221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9712" y="890494"/>
            <a:ext cx="4011084" cy="716735"/>
          </a:xfrm>
        </p:spPr>
        <p:txBody>
          <a:bodyPr anchor="b"/>
          <a:lstStyle>
            <a:lvl1pPr algn="l">
              <a:defRPr sz="2700" b="1"/>
            </a:lvl1pPr>
          </a:lstStyle>
          <a:p>
            <a:r>
              <a:rPr lang="en-US"/>
              <a:t>Click to edit Master title style</a:t>
            </a:r>
          </a:p>
        </p:txBody>
      </p:sp>
      <p:sp>
        <p:nvSpPr>
          <p:cNvPr id="4" name="Text Placeholder 3"/>
          <p:cNvSpPr>
            <a:spLocks noGrp="1"/>
          </p:cNvSpPr>
          <p:nvPr>
            <p:ph type="body" sz="half" idx="2"/>
          </p:nvPr>
        </p:nvSpPr>
        <p:spPr>
          <a:xfrm>
            <a:off x="469712" y="1785778"/>
            <a:ext cx="4011084" cy="4485931"/>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Rectangle 84"/>
          <p:cNvSpPr>
            <a:spLocks noGrp="1" noChangeArrowheads="1"/>
          </p:cNvSpPr>
          <p:nvPr>
            <p:ph type="ftr" sz="quarter" idx="10"/>
          </p:nvPr>
        </p:nvSpPr>
        <p:spPr>
          <a:ln/>
        </p:spPr>
        <p:txBody>
          <a:bodyPr/>
          <a:lstStyle>
            <a:lvl1pPr>
              <a:defRPr/>
            </a:lvl1pPr>
          </a:lstStyle>
          <a:p>
            <a:endParaRPr lang="en-US"/>
          </a:p>
        </p:txBody>
      </p:sp>
      <p:sp>
        <p:nvSpPr>
          <p:cNvPr id="6" name="Rectangle 85"/>
          <p:cNvSpPr>
            <a:spLocks noGrp="1" noChangeArrowheads="1"/>
          </p:cNvSpPr>
          <p:nvPr>
            <p:ph type="sldNum" sz="quarter" idx="11"/>
          </p:nvPr>
        </p:nvSpPr>
        <p:spPr>
          <a:ln/>
        </p:spPr>
        <p:txBody>
          <a:bodyPr/>
          <a:lstStyle>
            <a:lvl1pPr>
              <a:defRPr/>
            </a:lvl1pPr>
          </a:lstStyle>
          <a:p>
            <a:fld id="{15BEEC3B-0EA6-480B-B109-237CC158263F}" type="slidenum">
              <a:rPr lang="en-US" smtClean="0"/>
              <a:t>‹#›</a:t>
            </a:fld>
            <a:endParaRPr lang="en-US"/>
          </a:p>
        </p:txBody>
      </p:sp>
      <p:sp>
        <p:nvSpPr>
          <p:cNvPr id="7" name="Picture Placeholder 2"/>
          <p:cNvSpPr>
            <a:spLocks noGrp="1"/>
          </p:cNvSpPr>
          <p:nvPr>
            <p:ph type="pic" idx="1"/>
          </p:nvPr>
        </p:nvSpPr>
        <p:spPr>
          <a:xfrm>
            <a:off x="4659275" y="890492"/>
            <a:ext cx="7123418" cy="5381216"/>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pPr lvl="0"/>
            <a:r>
              <a:rPr lang="en-US" noProof="0"/>
              <a:t>Click icon to add picture</a:t>
            </a:r>
          </a:p>
        </p:txBody>
      </p:sp>
    </p:spTree>
    <p:extLst>
      <p:ext uri="{BB962C8B-B14F-4D97-AF65-F5344CB8AC3E}">
        <p14:creationId xmlns:p14="http://schemas.microsoft.com/office/powerpoint/2010/main" val="4049210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5003779"/>
            <a:ext cx="7315200" cy="363561"/>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989704"/>
            <a:ext cx="7315200" cy="3737871"/>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pPr lvl="0"/>
            <a:r>
              <a:rPr lang="en-US" noProof="0"/>
              <a:t>Click icon to add picture</a:t>
            </a:r>
          </a:p>
        </p:txBody>
      </p:sp>
      <p:sp>
        <p:nvSpPr>
          <p:cNvPr id="4" name="Text Placeholder 3"/>
          <p:cNvSpPr>
            <a:spLocks noGrp="1"/>
          </p:cNvSpPr>
          <p:nvPr>
            <p:ph type="body" sz="half" idx="2"/>
          </p:nvPr>
        </p:nvSpPr>
        <p:spPr>
          <a:xfrm>
            <a:off x="2389718" y="5496435"/>
            <a:ext cx="7315200" cy="463307"/>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Rectangle 84"/>
          <p:cNvSpPr>
            <a:spLocks noGrp="1" noChangeArrowheads="1"/>
          </p:cNvSpPr>
          <p:nvPr>
            <p:ph type="ftr" sz="quarter" idx="10"/>
          </p:nvPr>
        </p:nvSpPr>
        <p:spPr>
          <a:ln/>
        </p:spPr>
        <p:txBody>
          <a:bodyPr/>
          <a:lstStyle>
            <a:lvl1pPr>
              <a:defRPr/>
            </a:lvl1pPr>
          </a:lstStyle>
          <a:p>
            <a:endParaRPr lang="en-US"/>
          </a:p>
        </p:txBody>
      </p:sp>
      <p:sp>
        <p:nvSpPr>
          <p:cNvPr id="6" name="Rectangle 85"/>
          <p:cNvSpPr>
            <a:spLocks noGrp="1" noChangeArrowheads="1"/>
          </p:cNvSpPr>
          <p:nvPr>
            <p:ph type="sldNum" sz="quarter" idx="11"/>
          </p:nvPr>
        </p:nvSpPr>
        <p:spPr>
          <a:ln/>
        </p:spPr>
        <p:txBody>
          <a:bodyPr/>
          <a:lstStyle>
            <a:lvl1pPr>
              <a:defRPr/>
            </a:lvl1pPr>
          </a:lstStyle>
          <a:p>
            <a:fld id="{15BEEC3B-0EA6-480B-B109-237CC158263F}" type="slidenum">
              <a:rPr lang="en-US" smtClean="0"/>
              <a:t>‹#›</a:t>
            </a:fld>
            <a:endParaRPr lang="en-US"/>
          </a:p>
        </p:txBody>
      </p:sp>
    </p:spTree>
    <p:extLst>
      <p:ext uri="{BB962C8B-B14F-4D97-AF65-F5344CB8AC3E}">
        <p14:creationId xmlns:p14="http://schemas.microsoft.com/office/powerpoint/2010/main" val="2360616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0607" y="1"/>
            <a:ext cx="11771393" cy="1228025"/>
          </a:xfrm>
          <a:prstGeom prst="rect">
            <a:avLst/>
          </a:prstGeom>
        </p:spPr>
      </p:pic>
      <p:sp>
        <p:nvSpPr>
          <p:cNvPr id="1026" name="Rectangle 2"/>
          <p:cNvSpPr>
            <a:spLocks noGrp="1" noChangeArrowheads="1"/>
          </p:cNvSpPr>
          <p:nvPr>
            <p:ph type="title"/>
          </p:nvPr>
        </p:nvSpPr>
        <p:spPr bwMode="auto">
          <a:xfrm>
            <a:off x="457319" y="914401"/>
            <a:ext cx="11277489" cy="36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endParaRPr lang="en-US" altLang="en-US" dirty="0"/>
          </a:p>
        </p:txBody>
      </p:sp>
      <p:sp>
        <p:nvSpPr>
          <p:cNvPr id="1027" name="Rectangle 3"/>
          <p:cNvSpPr>
            <a:spLocks noGrp="1" noChangeArrowheads="1"/>
          </p:cNvSpPr>
          <p:nvPr>
            <p:ph type="body" idx="1"/>
          </p:nvPr>
        </p:nvSpPr>
        <p:spPr bwMode="auto">
          <a:xfrm>
            <a:off x="457319" y="1463040"/>
            <a:ext cx="11277489" cy="480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108" name="Rectangle 84"/>
          <p:cNvSpPr>
            <a:spLocks noGrp="1" noChangeArrowheads="1"/>
          </p:cNvSpPr>
          <p:nvPr>
            <p:ph type="ftr" sz="quarter" idx="3"/>
          </p:nvPr>
        </p:nvSpPr>
        <p:spPr bwMode="auto">
          <a:xfrm>
            <a:off x="8981318" y="6553202"/>
            <a:ext cx="2406651" cy="16927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1100">
                <a:solidFill>
                  <a:schemeClr val="accent5"/>
                </a:solidFill>
                <a:latin typeface="+mn-lt"/>
              </a:defRPr>
            </a:lvl1pPr>
          </a:lstStyle>
          <a:p>
            <a:endParaRPr lang="en-US"/>
          </a:p>
        </p:txBody>
      </p:sp>
      <p:sp>
        <p:nvSpPr>
          <p:cNvPr id="1109" name="Rectangle 85"/>
          <p:cNvSpPr>
            <a:spLocks noGrp="1" noChangeArrowheads="1"/>
          </p:cNvSpPr>
          <p:nvPr>
            <p:ph type="sldNum" sz="quarter" idx="4"/>
          </p:nvPr>
        </p:nvSpPr>
        <p:spPr bwMode="auto">
          <a:xfrm>
            <a:off x="11390086" y="6553202"/>
            <a:ext cx="347133" cy="16927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1100">
                <a:solidFill>
                  <a:schemeClr val="accent5"/>
                </a:solidFill>
                <a:latin typeface="+mn-lt"/>
              </a:defRPr>
            </a:lvl1pPr>
          </a:lstStyle>
          <a:p>
            <a:fld id="{15BEEC3B-0EA6-480B-B109-237CC158263F}" type="slidenum">
              <a:rPr lang="en-US" smtClean="0"/>
              <a:t>‹#›</a:t>
            </a:fld>
            <a:endParaRPr lang="en-US"/>
          </a:p>
        </p:txBody>
      </p:sp>
    </p:spTree>
    <p:extLst>
      <p:ext uri="{BB962C8B-B14F-4D97-AF65-F5344CB8AC3E}">
        <p14:creationId xmlns:p14="http://schemas.microsoft.com/office/powerpoint/2010/main" val="3855764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rtl="0" eaLnBrk="1" fontAlgn="base" hangingPunct="1">
        <a:lnSpc>
          <a:spcPct val="85000"/>
        </a:lnSpc>
        <a:spcBef>
          <a:spcPct val="0"/>
        </a:spcBef>
        <a:spcAft>
          <a:spcPct val="0"/>
        </a:spcAft>
        <a:defRPr sz="2700" b="1" i="1">
          <a:solidFill>
            <a:srgbClr val="005875"/>
          </a:solidFill>
          <a:latin typeface="+mj-lt"/>
          <a:ea typeface="+mj-ea"/>
          <a:cs typeface="+mj-cs"/>
        </a:defRPr>
      </a:lvl1pPr>
      <a:lvl2pPr algn="l" rtl="0" eaLnBrk="1" fontAlgn="base" hangingPunct="1">
        <a:lnSpc>
          <a:spcPct val="85000"/>
        </a:lnSpc>
        <a:spcBef>
          <a:spcPct val="0"/>
        </a:spcBef>
        <a:spcAft>
          <a:spcPct val="0"/>
        </a:spcAft>
        <a:defRPr sz="3700" b="1" i="1">
          <a:solidFill>
            <a:srgbClr val="003663"/>
          </a:solidFill>
          <a:latin typeface="Arial" charset="0"/>
        </a:defRPr>
      </a:lvl2pPr>
      <a:lvl3pPr algn="l" rtl="0" eaLnBrk="1" fontAlgn="base" hangingPunct="1">
        <a:lnSpc>
          <a:spcPct val="85000"/>
        </a:lnSpc>
        <a:spcBef>
          <a:spcPct val="0"/>
        </a:spcBef>
        <a:spcAft>
          <a:spcPct val="0"/>
        </a:spcAft>
        <a:defRPr sz="3700" b="1" i="1">
          <a:solidFill>
            <a:srgbClr val="003663"/>
          </a:solidFill>
          <a:latin typeface="Arial" charset="0"/>
        </a:defRPr>
      </a:lvl3pPr>
      <a:lvl4pPr algn="l" rtl="0" eaLnBrk="1" fontAlgn="base" hangingPunct="1">
        <a:lnSpc>
          <a:spcPct val="85000"/>
        </a:lnSpc>
        <a:spcBef>
          <a:spcPct val="0"/>
        </a:spcBef>
        <a:spcAft>
          <a:spcPct val="0"/>
        </a:spcAft>
        <a:defRPr sz="3700" b="1" i="1">
          <a:solidFill>
            <a:srgbClr val="003663"/>
          </a:solidFill>
          <a:latin typeface="Arial" charset="0"/>
        </a:defRPr>
      </a:lvl4pPr>
      <a:lvl5pPr algn="l" rtl="0" eaLnBrk="1" fontAlgn="base" hangingPunct="1">
        <a:lnSpc>
          <a:spcPct val="85000"/>
        </a:lnSpc>
        <a:spcBef>
          <a:spcPct val="0"/>
        </a:spcBef>
        <a:spcAft>
          <a:spcPct val="0"/>
        </a:spcAft>
        <a:defRPr sz="3700" b="1" i="1">
          <a:solidFill>
            <a:srgbClr val="003663"/>
          </a:solidFill>
          <a:latin typeface="Arial" charset="0"/>
        </a:defRPr>
      </a:lvl5pPr>
      <a:lvl6pPr marL="609493" algn="l" rtl="0" eaLnBrk="1" fontAlgn="base" hangingPunct="1">
        <a:lnSpc>
          <a:spcPct val="85000"/>
        </a:lnSpc>
        <a:spcBef>
          <a:spcPct val="0"/>
        </a:spcBef>
        <a:spcAft>
          <a:spcPct val="0"/>
        </a:spcAft>
        <a:defRPr sz="3700" b="1" i="1">
          <a:solidFill>
            <a:srgbClr val="003663"/>
          </a:solidFill>
          <a:latin typeface="Arial" charset="0"/>
        </a:defRPr>
      </a:lvl6pPr>
      <a:lvl7pPr marL="1218987" algn="l" rtl="0" eaLnBrk="1" fontAlgn="base" hangingPunct="1">
        <a:lnSpc>
          <a:spcPct val="85000"/>
        </a:lnSpc>
        <a:spcBef>
          <a:spcPct val="0"/>
        </a:spcBef>
        <a:spcAft>
          <a:spcPct val="0"/>
        </a:spcAft>
        <a:defRPr sz="3700" b="1" i="1">
          <a:solidFill>
            <a:srgbClr val="003663"/>
          </a:solidFill>
          <a:latin typeface="Arial" charset="0"/>
        </a:defRPr>
      </a:lvl7pPr>
      <a:lvl8pPr marL="1828480" algn="l" rtl="0" eaLnBrk="1" fontAlgn="base" hangingPunct="1">
        <a:lnSpc>
          <a:spcPct val="85000"/>
        </a:lnSpc>
        <a:spcBef>
          <a:spcPct val="0"/>
        </a:spcBef>
        <a:spcAft>
          <a:spcPct val="0"/>
        </a:spcAft>
        <a:defRPr sz="3700" b="1" i="1">
          <a:solidFill>
            <a:srgbClr val="003663"/>
          </a:solidFill>
          <a:latin typeface="Arial" charset="0"/>
        </a:defRPr>
      </a:lvl8pPr>
      <a:lvl9pPr marL="2437973" algn="l" rtl="0" eaLnBrk="1" fontAlgn="base" hangingPunct="1">
        <a:lnSpc>
          <a:spcPct val="85000"/>
        </a:lnSpc>
        <a:spcBef>
          <a:spcPct val="0"/>
        </a:spcBef>
        <a:spcAft>
          <a:spcPct val="0"/>
        </a:spcAft>
        <a:defRPr sz="3700" b="1" i="1">
          <a:solidFill>
            <a:srgbClr val="003663"/>
          </a:solidFill>
          <a:latin typeface="Arial" charset="0"/>
        </a:defRPr>
      </a:lvl9pPr>
    </p:titleStyle>
    <p:bodyStyle>
      <a:lvl1pPr marL="306864" indent="-306864" algn="l" rtl="0" eaLnBrk="1" fontAlgn="base" hangingPunct="1">
        <a:lnSpc>
          <a:spcPct val="85000"/>
        </a:lnSpc>
        <a:spcBef>
          <a:spcPct val="40000"/>
        </a:spcBef>
        <a:spcAft>
          <a:spcPct val="0"/>
        </a:spcAft>
        <a:buClr>
          <a:schemeClr val="accent2"/>
        </a:buClr>
        <a:buChar char="•"/>
        <a:defRPr sz="1900">
          <a:solidFill>
            <a:schemeClr val="tx1"/>
          </a:solidFill>
          <a:latin typeface="+mn-lt"/>
          <a:ea typeface="+mn-ea"/>
          <a:cs typeface="+mn-cs"/>
        </a:defRPr>
      </a:lvl1pPr>
      <a:lvl2pPr marL="912124" indent="-302631"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2pPr>
      <a:lvl3pPr marL="1523733"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3pPr>
      <a:lvl4pPr marL="2133227" indent="-304747"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4pPr>
      <a:lvl5pPr marL="2742720"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5pPr>
      <a:lvl6pPr marL="335221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6pPr>
      <a:lvl7pPr marL="3961707"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7pPr>
      <a:lvl8pPr marL="4571200"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8pPr>
      <a:lvl9pPr marL="518069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fusion.ucla.edu/abdou/abdou%20presentations/2007/India/Lecture3-LiquidBreederBlankets-1-3-07.pdf"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science.osti.gov/-/media/fes/fesac/pdf/2018/TEC_Report_15Feb2018.pdf" TargetMode="External"/><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hyperlink" Target="http://www.fusion.ucla.edu/abdou/abdou%20presentations/2007/India/Lecture3-LiquidBreederBlankets-1-3-07.pdf" TargetMode="Externa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hyperlink" Target="https://science.osti.gov/-/media/fes/fesac/pdf/2018/TEC_Report_15Feb2018.pdf"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tiff"/><Relationship Id="rId7" Type="http://schemas.openxmlformats.org/officeDocument/2006/relationships/image" Target="../media/image62.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5.png"/><Relationship Id="rId4" Type="http://schemas.openxmlformats.org/officeDocument/2006/relationships/image" Target="../media/image64.wmf"/></Relationships>
</file>

<file path=ppt/slides/_rels/slide41.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7.emf"/><Relationship Id="rId7" Type="http://schemas.openxmlformats.org/officeDocument/2006/relationships/image" Target="../media/image71.emf"/><Relationship Id="rId2" Type="http://schemas.openxmlformats.org/officeDocument/2006/relationships/image" Target="../media/image66.emf"/><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emf"/><Relationship Id="rId10" Type="http://schemas.openxmlformats.org/officeDocument/2006/relationships/image" Target="../media/image74.png"/><Relationship Id="rId4" Type="http://schemas.openxmlformats.org/officeDocument/2006/relationships/image" Target="../media/image68.emf"/><Relationship Id="rId9" Type="http://schemas.openxmlformats.org/officeDocument/2006/relationships/image" Target="../media/image73.emf"/></Relationships>
</file>

<file path=ppt/slides/_rels/slide42.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image" Target="../media/image75.jpg"/><Relationship Id="rId1" Type="http://schemas.openxmlformats.org/officeDocument/2006/relationships/slideLayout" Target="../slideLayouts/slideLayout5.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14322" y="953691"/>
            <a:ext cx="7730067" cy="1451936"/>
          </a:xfrm>
        </p:spPr>
        <p:txBody>
          <a:bodyPr/>
          <a:lstStyle/>
          <a:p>
            <a:r>
              <a:rPr lang="en-US" dirty="0"/>
              <a:t>Safety, economic, and environmental foundations of fusion reactor design</a:t>
            </a:r>
          </a:p>
        </p:txBody>
      </p:sp>
      <p:sp>
        <p:nvSpPr>
          <p:cNvPr id="3" name="Subtitle 2"/>
          <p:cNvSpPr>
            <a:spLocks noGrp="1"/>
          </p:cNvSpPr>
          <p:nvPr>
            <p:ph type="subTitle" sz="quarter" idx="1"/>
          </p:nvPr>
        </p:nvSpPr>
        <p:spPr>
          <a:xfrm>
            <a:off x="3643958" y="2641705"/>
            <a:ext cx="7700433" cy="762000"/>
          </a:xfrm>
        </p:spPr>
        <p:txBody>
          <a:bodyPr/>
          <a:lstStyle/>
          <a:p>
            <a:r>
              <a:rPr lang="en-US" dirty="0"/>
              <a:t>Paul Humrickhouse</a:t>
            </a:r>
          </a:p>
          <a:p>
            <a:r>
              <a:rPr lang="en-US" dirty="0"/>
              <a:t>Fusion Safety Program Lead</a:t>
            </a:r>
          </a:p>
          <a:p>
            <a:r>
              <a:rPr lang="en-US" dirty="0"/>
              <a:t>Idaho National Laboratory</a:t>
            </a:r>
          </a:p>
          <a:p>
            <a:endParaRPr lang="en-US" dirty="0"/>
          </a:p>
          <a:p>
            <a:r>
              <a:rPr lang="en-US" dirty="0"/>
              <a:t>May 11, 2020</a:t>
            </a:r>
          </a:p>
        </p:txBody>
      </p:sp>
    </p:spTree>
    <p:extLst>
      <p:ext uri="{BB962C8B-B14F-4D97-AF65-F5344CB8AC3E}">
        <p14:creationId xmlns:p14="http://schemas.microsoft.com/office/powerpoint/2010/main" val="4195942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A0BBF3-986F-1841-8CF9-70631A7B1017}"/>
              </a:ext>
            </a:extLst>
          </p:cNvPr>
          <p:cNvSpPr>
            <a:spLocks noGrp="1"/>
          </p:cNvSpPr>
          <p:nvPr>
            <p:ph type="title"/>
          </p:nvPr>
        </p:nvSpPr>
        <p:spPr/>
        <p:txBody>
          <a:bodyPr/>
          <a:lstStyle/>
          <a:p>
            <a:r>
              <a:rPr lang="en-US" dirty="0"/>
              <a:t>Blanket materials and coolants</a:t>
            </a:r>
          </a:p>
        </p:txBody>
      </p:sp>
      <p:sp>
        <p:nvSpPr>
          <p:cNvPr id="3" name="Content Placeholder 2">
            <a:extLst>
              <a:ext uri="{FF2B5EF4-FFF2-40B4-BE49-F238E27FC236}">
                <a16:creationId xmlns:a16="http://schemas.microsoft.com/office/drawing/2014/main" xmlns="" id="{07569892-C431-C340-B501-EC486597E386}"/>
              </a:ext>
            </a:extLst>
          </p:cNvPr>
          <p:cNvSpPr>
            <a:spLocks noGrp="1"/>
          </p:cNvSpPr>
          <p:nvPr>
            <p:ph idx="1"/>
          </p:nvPr>
        </p:nvSpPr>
        <p:spPr/>
        <p:txBody>
          <a:bodyPr/>
          <a:lstStyle/>
          <a:p>
            <a:r>
              <a:rPr lang="en-US" dirty="0"/>
              <a:t>First Wall/Blanket structural materials should:</a:t>
            </a:r>
          </a:p>
          <a:p>
            <a:pPr lvl="1"/>
            <a:r>
              <a:rPr lang="en-US" dirty="0"/>
              <a:t>Minimize neutron activation</a:t>
            </a:r>
          </a:p>
          <a:p>
            <a:pPr lvl="2"/>
            <a:r>
              <a:rPr lang="en-US" dirty="0"/>
              <a:t>All activation products contribute to decay heat</a:t>
            </a:r>
          </a:p>
          <a:p>
            <a:pPr lvl="2"/>
            <a:r>
              <a:rPr lang="en-US" dirty="0"/>
              <a:t>Long-lived activation products in particular are a radioactive waste issue</a:t>
            </a:r>
          </a:p>
          <a:p>
            <a:pPr lvl="1"/>
            <a:r>
              <a:rPr lang="en-US" dirty="0"/>
              <a:t>Be compatible with breeder/multiplier materials</a:t>
            </a:r>
          </a:p>
          <a:p>
            <a:pPr lvl="1"/>
            <a:r>
              <a:rPr lang="en-US" dirty="0"/>
              <a:t>Not retain large amounts of tritium</a:t>
            </a:r>
          </a:p>
          <a:p>
            <a:pPr lvl="1"/>
            <a:r>
              <a:rPr lang="en-US" dirty="0"/>
              <a:t>Limit, to the extent possible, permeation of tritium</a:t>
            </a:r>
          </a:p>
          <a:p>
            <a:pPr lvl="1"/>
            <a:r>
              <a:rPr lang="en-US" dirty="0"/>
              <a:t>Function as structural materials, under:</a:t>
            </a:r>
          </a:p>
          <a:p>
            <a:pPr lvl="2"/>
            <a:r>
              <a:rPr lang="en-US" dirty="0"/>
              <a:t>Large temperature gradients</a:t>
            </a:r>
          </a:p>
          <a:p>
            <a:pPr lvl="2"/>
            <a:r>
              <a:rPr lang="en-US" dirty="0"/>
              <a:t>High neutron flux/fluence</a:t>
            </a:r>
          </a:p>
          <a:p>
            <a:pPr lvl="2"/>
            <a:r>
              <a:rPr lang="en-US" dirty="0"/>
              <a:t>Large electromagnetic forces</a:t>
            </a:r>
          </a:p>
          <a:p>
            <a:r>
              <a:rPr lang="en-US" dirty="0"/>
              <a:t>Blanket coolants should:</a:t>
            </a:r>
          </a:p>
          <a:p>
            <a:pPr lvl="1"/>
            <a:r>
              <a:rPr lang="en-US" dirty="0"/>
              <a:t>Maximize thermal conversion efficiency</a:t>
            </a:r>
          </a:p>
          <a:p>
            <a:pPr lvl="1"/>
            <a:r>
              <a:rPr lang="en-US" dirty="0"/>
              <a:t>Not retain large amounts of tritium</a:t>
            </a:r>
          </a:p>
          <a:p>
            <a:pPr lvl="1"/>
            <a:r>
              <a:rPr lang="en-US" dirty="0"/>
              <a:t>Be compatible with breeder &amp; structural materials, including in off-normal events (passive safety)</a:t>
            </a:r>
          </a:p>
        </p:txBody>
      </p:sp>
    </p:spTree>
    <p:extLst>
      <p:ext uri="{BB962C8B-B14F-4D97-AF65-F5344CB8AC3E}">
        <p14:creationId xmlns:p14="http://schemas.microsoft.com/office/powerpoint/2010/main" val="3583671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8B2D9A-6DB1-1D46-898F-17C0AF6B6E86}"/>
              </a:ext>
            </a:extLst>
          </p:cNvPr>
          <p:cNvSpPr>
            <a:spLocks noGrp="1"/>
          </p:cNvSpPr>
          <p:nvPr>
            <p:ph type="title"/>
          </p:nvPr>
        </p:nvSpPr>
        <p:spPr/>
        <p:txBody>
          <a:bodyPr/>
          <a:lstStyle/>
          <a:p>
            <a:r>
              <a:rPr lang="en-US" dirty="0"/>
              <a:t>Activation and Waste – fission vs. fusion</a:t>
            </a:r>
          </a:p>
        </p:txBody>
      </p:sp>
      <p:sp>
        <p:nvSpPr>
          <p:cNvPr id="3" name="Content Placeholder 2">
            <a:extLst>
              <a:ext uri="{FF2B5EF4-FFF2-40B4-BE49-F238E27FC236}">
                <a16:creationId xmlns:a16="http://schemas.microsoft.com/office/drawing/2014/main" xmlns="" id="{7F9228B0-DCBC-7542-8446-FBF508D954B6}"/>
              </a:ext>
            </a:extLst>
          </p:cNvPr>
          <p:cNvSpPr>
            <a:spLocks noGrp="1"/>
          </p:cNvSpPr>
          <p:nvPr>
            <p:ph idx="1"/>
          </p:nvPr>
        </p:nvSpPr>
        <p:spPr/>
        <p:txBody>
          <a:bodyPr/>
          <a:lstStyle/>
          <a:p>
            <a:r>
              <a:rPr lang="en-US" dirty="0"/>
              <a:t>Decay heat and waste from fission is dominated by fission products, which are produced according to the yield curve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In fusion, decay heat and waste are the result of only activation products, and these are dictated entirely by our choice of materials</a:t>
            </a:r>
          </a:p>
          <a:p>
            <a:r>
              <a:rPr lang="en-US" dirty="0"/>
              <a:t>So, in principle we can reduce both by selecting low-activation constituents from the periodic table…</a:t>
            </a:r>
          </a:p>
        </p:txBody>
      </p:sp>
      <p:pic>
        <p:nvPicPr>
          <p:cNvPr id="4" name="Picture 3">
            <a:extLst>
              <a:ext uri="{FF2B5EF4-FFF2-40B4-BE49-F238E27FC236}">
                <a16:creationId xmlns:a16="http://schemas.microsoft.com/office/drawing/2014/main" xmlns="" id="{21882AF8-4CF9-9243-A8A0-E35FD16974AB}"/>
              </a:ext>
            </a:extLst>
          </p:cNvPr>
          <p:cNvPicPr>
            <a:picLocks noChangeAspect="1"/>
          </p:cNvPicPr>
          <p:nvPr/>
        </p:nvPicPr>
        <p:blipFill>
          <a:blip r:embed="rId2"/>
          <a:stretch>
            <a:fillRect/>
          </a:stretch>
        </p:blipFill>
        <p:spPr>
          <a:xfrm>
            <a:off x="6432065" y="1911626"/>
            <a:ext cx="3704693" cy="3189412"/>
          </a:xfrm>
          <a:prstGeom prst="rect">
            <a:avLst/>
          </a:prstGeom>
        </p:spPr>
      </p:pic>
      <p:pic>
        <p:nvPicPr>
          <p:cNvPr id="7170" name="Picture 2">
            <a:extLst>
              <a:ext uri="{FF2B5EF4-FFF2-40B4-BE49-F238E27FC236}">
                <a16:creationId xmlns:a16="http://schemas.microsoft.com/office/drawing/2014/main" xmlns="" id="{FBC9081F-8D50-A942-939C-1FC1AF342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527" y="1911626"/>
            <a:ext cx="4046330" cy="30347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A4A36D86-AB4D-E64D-801B-DFB062BC71CD}"/>
              </a:ext>
            </a:extLst>
          </p:cNvPr>
          <p:cNvSpPr txBox="1"/>
          <p:nvPr/>
        </p:nvSpPr>
        <p:spPr>
          <a:xfrm>
            <a:off x="6845999" y="4946374"/>
            <a:ext cx="3158237" cy="246221"/>
          </a:xfrm>
          <a:prstGeom prst="rect">
            <a:avLst/>
          </a:prstGeom>
          <a:noFill/>
        </p:spPr>
        <p:txBody>
          <a:bodyPr wrap="none" rtlCol="0">
            <a:spAutoFit/>
          </a:bodyPr>
          <a:lstStyle/>
          <a:p>
            <a:r>
              <a:rPr lang="en-US" sz="1000" dirty="0"/>
              <a:t>https://</a:t>
            </a:r>
            <a:r>
              <a:rPr lang="en-US" sz="1000" dirty="0" err="1"/>
              <a:t>www.nrc.gov</a:t>
            </a:r>
            <a:r>
              <a:rPr lang="en-US" sz="1000" dirty="0"/>
              <a:t>/docs/ML0217/ML021720702.pdf</a:t>
            </a:r>
          </a:p>
        </p:txBody>
      </p:sp>
    </p:spTree>
    <p:extLst>
      <p:ext uri="{BB962C8B-B14F-4D97-AF65-F5344CB8AC3E}">
        <p14:creationId xmlns:p14="http://schemas.microsoft.com/office/powerpoint/2010/main" val="3993511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F39F3-46E4-1A49-B504-FC83E0278144}"/>
              </a:ext>
            </a:extLst>
          </p:cNvPr>
          <p:cNvSpPr>
            <a:spLocks noGrp="1"/>
          </p:cNvSpPr>
          <p:nvPr>
            <p:ph type="title"/>
          </p:nvPr>
        </p:nvSpPr>
        <p:spPr/>
        <p:txBody>
          <a:bodyPr/>
          <a:lstStyle/>
          <a:p>
            <a:r>
              <a:rPr lang="en-US" dirty="0"/>
              <a:t>Decay Heat</a:t>
            </a:r>
          </a:p>
        </p:txBody>
      </p:sp>
      <p:sp>
        <p:nvSpPr>
          <p:cNvPr id="3" name="Content Placeholder 2">
            <a:extLst>
              <a:ext uri="{FF2B5EF4-FFF2-40B4-BE49-F238E27FC236}">
                <a16:creationId xmlns:a16="http://schemas.microsoft.com/office/drawing/2014/main" xmlns="" id="{54047678-B800-4749-AE32-5E1C2E8121CB}"/>
              </a:ext>
            </a:extLst>
          </p:cNvPr>
          <p:cNvSpPr>
            <a:spLocks noGrp="1"/>
          </p:cNvSpPr>
          <p:nvPr>
            <p:ph idx="1"/>
          </p:nvPr>
        </p:nvSpPr>
        <p:spPr>
          <a:xfrm>
            <a:off x="457320" y="1463040"/>
            <a:ext cx="4180942" cy="4809024"/>
          </a:xfrm>
        </p:spPr>
        <p:txBody>
          <a:bodyPr/>
          <a:lstStyle/>
          <a:p>
            <a:r>
              <a:rPr lang="en-US" dirty="0"/>
              <a:t>Ideal objective: no damage (e.g. melting) even if all coolants are drained from reactor during accident</a:t>
            </a:r>
          </a:p>
          <a:p>
            <a:r>
              <a:rPr lang="en-US" dirty="0"/>
              <a:t>Guidance on material constituents from very simple thermal model:</a:t>
            </a:r>
          </a:p>
          <a:p>
            <a:r>
              <a:rPr lang="en-US" dirty="0"/>
              <a:t>Adiabatic FW with steel-like properties (specific heat)</a:t>
            </a:r>
          </a:p>
          <a:p>
            <a:r>
              <a:rPr lang="en-US" dirty="0"/>
              <a:t>Decay heat from activation of each element in the periodic table</a:t>
            </a:r>
          </a:p>
          <a:p>
            <a:r>
              <a:rPr lang="en-US" dirty="0"/>
              <a:t>Assign each element a “letter grade” based on the temperature rise, and time to damage</a:t>
            </a:r>
          </a:p>
        </p:txBody>
      </p:sp>
      <p:pic>
        <p:nvPicPr>
          <p:cNvPr id="4" name="Picture 3">
            <a:extLst>
              <a:ext uri="{FF2B5EF4-FFF2-40B4-BE49-F238E27FC236}">
                <a16:creationId xmlns:a16="http://schemas.microsoft.com/office/drawing/2014/main" xmlns="" id="{0496AD8D-4B00-6142-A670-2C6B9007CF36}"/>
              </a:ext>
            </a:extLst>
          </p:cNvPr>
          <p:cNvPicPr>
            <a:picLocks noChangeAspect="1"/>
          </p:cNvPicPr>
          <p:nvPr/>
        </p:nvPicPr>
        <p:blipFill>
          <a:blip r:embed="rId2"/>
          <a:stretch>
            <a:fillRect/>
          </a:stretch>
        </p:blipFill>
        <p:spPr>
          <a:xfrm>
            <a:off x="4671119" y="1200143"/>
            <a:ext cx="7322097" cy="2324935"/>
          </a:xfrm>
          <a:prstGeom prst="rect">
            <a:avLst/>
          </a:prstGeom>
        </p:spPr>
      </p:pic>
      <p:pic>
        <p:nvPicPr>
          <p:cNvPr id="5" name="Picture 4">
            <a:extLst>
              <a:ext uri="{FF2B5EF4-FFF2-40B4-BE49-F238E27FC236}">
                <a16:creationId xmlns:a16="http://schemas.microsoft.com/office/drawing/2014/main" xmlns="" id="{C7353491-0F95-ED4B-B0F0-B2417F43D4F8}"/>
              </a:ext>
            </a:extLst>
          </p:cNvPr>
          <p:cNvPicPr>
            <a:picLocks noChangeAspect="1"/>
          </p:cNvPicPr>
          <p:nvPr/>
        </p:nvPicPr>
        <p:blipFill>
          <a:blip r:embed="rId3"/>
          <a:stretch>
            <a:fillRect/>
          </a:stretch>
        </p:blipFill>
        <p:spPr>
          <a:xfrm>
            <a:off x="4681873" y="3657598"/>
            <a:ext cx="7311343" cy="3048000"/>
          </a:xfrm>
          <a:prstGeom prst="rect">
            <a:avLst/>
          </a:prstGeom>
        </p:spPr>
      </p:pic>
      <p:sp>
        <p:nvSpPr>
          <p:cNvPr id="6" name="TextBox 5">
            <a:extLst>
              <a:ext uri="{FF2B5EF4-FFF2-40B4-BE49-F238E27FC236}">
                <a16:creationId xmlns:a16="http://schemas.microsoft.com/office/drawing/2014/main" xmlns="" id="{EC2EEDCE-4D25-404A-A54B-39E8E12039FB}"/>
              </a:ext>
            </a:extLst>
          </p:cNvPr>
          <p:cNvSpPr txBox="1">
            <a:spLocks noChangeArrowheads="1"/>
          </p:cNvSpPr>
          <p:nvPr/>
        </p:nvSpPr>
        <p:spPr bwMode="auto">
          <a:xfrm>
            <a:off x="1017164" y="5534078"/>
            <a:ext cx="30612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dirty="0"/>
              <a:t>S. Piet, </a:t>
            </a:r>
            <a:r>
              <a:rPr lang="en-US" altLang="en-US" sz="1200" i="1" dirty="0"/>
              <a:t>Fusion Technology</a:t>
            </a:r>
            <a:r>
              <a:rPr lang="en-US" altLang="en-US" sz="1200" dirty="0"/>
              <a:t> </a:t>
            </a:r>
            <a:r>
              <a:rPr lang="en-US" altLang="en-US" sz="1200" b="1" dirty="0"/>
              <a:t>17</a:t>
            </a:r>
            <a:r>
              <a:rPr lang="en-US" altLang="en-US" sz="1200" dirty="0"/>
              <a:t> (1990) 636-657.</a:t>
            </a:r>
          </a:p>
        </p:txBody>
      </p:sp>
    </p:spTree>
    <p:extLst>
      <p:ext uri="{BB962C8B-B14F-4D97-AF65-F5344CB8AC3E}">
        <p14:creationId xmlns:p14="http://schemas.microsoft.com/office/powerpoint/2010/main" val="1601317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75568B-AF49-3D46-9681-6913B493CAFF}"/>
              </a:ext>
            </a:extLst>
          </p:cNvPr>
          <p:cNvSpPr>
            <a:spLocks noGrp="1"/>
          </p:cNvSpPr>
          <p:nvPr>
            <p:ph type="title"/>
          </p:nvPr>
        </p:nvSpPr>
        <p:spPr/>
        <p:txBody>
          <a:bodyPr/>
          <a:lstStyle/>
          <a:p>
            <a:r>
              <a:rPr lang="en-US" dirty="0"/>
              <a:t>Decay Heat – “Time Before Damage” FOM</a:t>
            </a:r>
          </a:p>
        </p:txBody>
      </p:sp>
      <p:sp>
        <p:nvSpPr>
          <p:cNvPr id="3" name="Content Placeholder 2">
            <a:extLst>
              <a:ext uri="{FF2B5EF4-FFF2-40B4-BE49-F238E27FC236}">
                <a16:creationId xmlns:a16="http://schemas.microsoft.com/office/drawing/2014/main" xmlns="" id="{B91A3056-CE85-4B4E-A977-64B52973945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67719BCA-335C-304B-80EA-9C2B9425234D}"/>
              </a:ext>
            </a:extLst>
          </p:cNvPr>
          <p:cNvPicPr>
            <a:picLocks noChangeAspect="1"/>
          </p:cNvPicPr>
          <p:nvPr/>
        </p:nvPicPr>
        <p:blipFill>
          <a:blip r:embed="rId2"/>
          <a:stretch>
            <a:fillRect/>
          </a:stretch>
        </p:blipFill>
        <p:spPr>
          <a:xfrm>
            <a:off x="1676400" y="1463040"/>
            <a:ext cx="8839200" cy="5118100"/>
          </a:xfrm>
          <a:prstGeom prst="rect">
            <a:avLst/>
          </a:prstGeom>
        </p:spPr>
      </p:pic>
    </p:spTree>
    <p:extLst>
      <p:ext uri="{BB962C8B-B14F-4D97-AF65-F5344CB8AC3E}">
        <p14:creationId xmlns:p14="http://schemas.microsoft.com/office/powerpoint/2010/main" val="560511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F39F3-46E4-1A49-B504-FC83E0278144}"/>
              </a:ext>
            </a:extLst>
          </p:cNvPr>
          <p:cNvSpPr>
            <a:spLocks noGrp="1"/>
          </p:cNvSpPr>
          <p:nvPr>
            <p:ph type="title"/>
          </p:nvPr>
        </p:nvSpPr>
        <p:spPr/>
        <p:txBody>
          <a:bodyPr/>
          <a:lstStyle/>
          <a:p>
            <a:r>
              <a:rPr lang="en-US" dirty="0"/>
              <a:t>Decay Heat (a more colorful representation)</a:t>
            </a:r>
          </a:p>
        </p:txBody>
      </p:sp>
      <p:sp>
        <p:nvSpPr>
          <p:cNvPr id="3" name="Content Placeholder 2">
            <a:extLst>
              <a:ext uri="{FF2B5EF4-FFF2-40B4-BE49-F238E27FC236}">
                <a16:creationId xmlns:a16="http://schemas.microsoft.com/office/drawing/2014/main" xmlns="" id="{54047678-B800-4749-AE32-5E1C2E8121CB}"/>
              </a:ext>
            </a:extLst>
          </p:cNvPr>
          <p:cNvSpPr>
            <a:spLocks noGrp="1"/>
          </p:cNvSpPr>
          <p:nvPr>
            <p:ph idx="1"/>
          </p:nvPr>
        </p:nvSpPr>
        <p:spPr/>
        <p:txBody>
          <a:bodyPr/>
          <a:lstStyle/>
          <a:p>
            <a:endParaRPr lang="en-US" dirty="0"/>
          </a:p>
        </p:txBody>
      </p:sp>
      <p:grpSp>
        <p:nvGrpSpPr>
          <p:cNvPr id="4" name="Group 2">
            <a:extLst>
              <a:ext uri="{FF2B5EF4-FFF2-40B4-BE49-F238E27FC236}">
                <a16:creationId xmlns:a16="http://schemas.microsoft.com/office/drawing/2014/main" xmlns="" id="{0181D1A7-3310-3046-8819-2E022592C758}"/>
              </a:ext>
            </a:extLst>
          </p:cNvPr>
          <p:cNvGrpSpPr>
            <a:grpSpLocks noChangeAspect="1"/>
          </p:cNvGrpSpPr>
          <p:nvPr/>
        </p:nvGrpSpPr>
        <p:grpSpPr bwMode="auto">
          <a:xfrm>
            <a:off x="2016628" y="1463040"/>
            <a:ext cx="8184231" cy="5100100"/>
            <a:chOff x="176" y="786"/>
            <a:chExt cx="5440" cy="3390"/>
          </a:xfrm>
        </p:grpSpPr>
        <p:sp>
          <p:nvSpPr>
            <p:cNvPr id="5" name="Rectangle 3">
              <a:extLst>
                <a:ext uri="{FF2B5EF4-FFF2-40B4-BE49-F238E27FC236}">
                  <a16:creationId xmlns:a16="http://schemas.microsoft.com/office/drawing/2014/main" xmlns="" id="{9E38B269-589F-8644-8AA5-245BB850651E}"/>
                </a:ext>
              </a:extLst>
            </p:cNvPr>
            <p:cNvSpPr>
              <a:spLocks noChangeArrowheads="1"/>
            </p:cNvSpPr>
            <p:nvPr/>
          </p:nvSpPr>
          <p:spPr bwMode="auto">
            <a:xfrm>
              <a:off x="4380" y="1200"/>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 name="Rectangle 4">
              <a:extLst>
                <a:ext uri="{FF2B5EF4-FFF2-40B4-BE49-F238E27FC236}">
                  <a16:creationId xmlns:a16="http://schemas.microsoft.com/office/drawing/2014/main" xmlns="" id="{64C08B12-EFB4-994F-B551-802FCAD46F15}"/>
                </a:ext>
              </a:extLst>
            </p:cNvPr>
            <p:cNvSpPr>
              <a:spLocks noChangeArrowheads="1"/>
            </p:cNvSpPr>
            <p:nvPr/>
          </p:nvSpPr>
          <p:spPr bwMode="auto">
            <a:xfrm>
              <a:off x="4378" y="120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 name="Rectangle 5">
              <a:extLst>
                <a:ext uri="{FF2B5EF4-FFF2-40B4-BE49-F238E27FC236}">
                  <a16:creationId xmlns:a16="http://schemas.microsoft.com/office/drawing/2014/main" xmlns="" id="{2484CB83-5FC5-7C45-97C5-FC9FAE23A201}"/>
                </a:ext>
              </a:extLst>
            </p:cNvPr>
            <p:cNvSpPr>
              <a:spLocks noChangeArrowheads="1"/>
            </p:cNvSpPr>
            <p:nvPr/>
          </p:nvSpPr>
          <p:spPr bwMode="auto">
            <a:xfrm>
              <a:off x="4980" y="1200"/>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 name="Rectangle 6">
              <a:extLst>
                <a:ext uri="{FF2B5EF4-FFF2-40B4-BE49-F238E27FC236}">
                  <a16:creationId xmlns:a16="http://schemas.microsoft.com/office/drawing/2014/main" xmlns="" id="{3E7722BF-DDE3-8E4E-AD9E-88239822CAFF}"/>
                </a:ext>
              </a:extLst>
            </p:cNvPr>
            <p:cNvSpPr>
              <a:spLocks noChangeArrowheads="1"/>
            </p:cNvSpPr>
            <p:nvPr/>
          </p:nvSpPr>
          <p:spPr bwMode="auto">
            <a:xfrm>
              <a:off x="4984" y="1208"/>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 name="Rectangle 7">
              <a:extLst>
                <a:ext uri="{FF2B5EF4-FFF2-40B4-BE49-F238E27FC236}">
                  <a16:creationId xmlns:a16="http://schemas.microsoft.com/office/drawing/2014/main" xmlns="" id="{67599192-D53A-884D-A357-06820DC4C1C9}"/>
                </a:ext>
              </a:extLst>
            </p:cNvPr>
            <p:cNvSpPr>
              <a:spLocks noChangeArrowheads="1"/>
            </p:cNvSpPr>
            <p:nvPr/>
          </p:nvSpPr>
          <p:spPr bwMode="auto">
            <a:xfrm>
              <a:off x="5284" y="1200"/>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0" name="Rectangle 8">
              <a:extLst>
                <a:ext uri="{FF2B5EF4-FFF2-40B4-BE49-F238E27FC236}">
                  <a16:creationId xmlns:a16="http://schemas.microsoft.com/office/drawing/2014/main" xmlns="" id="{1C22366A-EC8B-364B-B9B4-DA1ED7A6FA10}"/>
                </a:ext>
              </a:extLst>
            </p:cNvPr>
            <p:cNvSpPr>
              <a:spLocks noChangeArrowheads="1"/>
            </p:cNvSpPr>
            <p:nvPr/>
          </p:nvSpPr>
          <p:spPr bwMode="auto">
            <a:xfrm>
              <a:off x="5278" y="1202"/>
              <a:ext cx="296" cy="184"/>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1" name="Rectangle 9">
              <a:extLst>
                <a:ext uri="{FF2B5EF4-FFF2-40B4-BE49-F238E27FC236}">
                  <a16:creationId xmlns:a16="http://schemas.microsoft.com/office/drawing/2014/main" xmlns="" id="{9C3C374C-6F00-9543-AE67-DFE14505741D}"/>
                </a:ext>
              </a:extLst>
            </p:cNvPr>
            <p:cNvSpPr>
              <a:spLocks noChangeArrowheads="1"/>
            </p:cNvSpPr>
            <p:nvPr/>
          </p:nvSpPr>
          <p:spPr bwMode="auto">
            <a:xfrm>
              <a:off x="4980" y="1576"/>
              <a:ext cx="304"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2" name="Rectangle 10">
              <a:extLst>
                <a:ext uri="{FF2B5EF4-FFF2-40B4-BE49-F238E27FC236}">
                  <a16:creationId xmlns:a16="http://schemas.microsoft.com/office/drawing/2014/main" xmlns="" id="{7419F261-61ED-8E49-8E65-44A2683F993E}"/>
                </a:ext>
              </a:extLst>
            </p:cNvPr>
            <p:cNvSpPr>
              <a:spLocks noChangeArrowheads="1"/>
            </p:cNvSpPr>
            <p:nvPr/>
          </p:nvSpPr>
          <p:spPr bwMode="auto">
            <a:xfrm>
              <a:off x="4978" y="158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3" name="Rectangle 11">
              <a:extLst>
                <a:ext uri="{FF2B5EF4-FFF2-40B4-BE49-F238E27FC236}">
                  <a16:creationId xmlns:a16="http://schemas.microsoft.com/office/drawing/2014/main" xmlns="" id="{9C99DCCE-B23E-6945-8AFA-E9B2BFE50393}"/>
                </a:ext>
              </a:extLst>
            </p:cNvPr>
            <p:cNvSpPr>
              <a:spLocks noChangeArrowheads="1"/>
            </p:cNvSpPr>
            <p:nvPr/>
          </p:nvSpPr>
          <p:spPr bwMode="auto">
            <a:xfrm>
              <a:off x="5284" y="1576"/>
              <a:ext cx="296" cy="376"/>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 name="Rectangle 12">
              <a:extLst>
                <a:ext uri="{FF2B5EF4-FFF2-40B4-BE49-F238E27FC236}">
                  <a16:creationId xmlns:a16="http://schemas.microsoft.com/office/drawing/2014/main" xmlns="" id="{AB391661-530E-A04B-9100-6DE1D5E238E0}"/>
                </a:ext>
              </a:extLst>
            </p:cNvPr>
            <p:cNvSpPr>
              <a:spLocks noChangeArrowheads="1"/>
            </p:cNvSpPr>
            <p:nvPr/>
          </p:nvSpPr>
          <p:spPr bwMode="auto">
            <a:xfrm>
              <a:off x="5284" y="1760"/>
              <a:ext cx="296"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5" name="Rectangle 13">
              <a:extLst>
                <a:ext uri="{FF2B5EF4-FFF2-40B4-BE49-F238E27FC236}">
                  <a16:creationId xmlns:a16="http://schemas.microsoft.com/office/drawing/2014/main" xmlns="" id="{54532B9F-FE76-6A4E-A479-CA1644AC5800}"/>
                </a:ext>
              </a:extLst>
            </p:cNvPr>
            <p:cNvSpPr>
              <a:spLocks noChangeArrowheads="1"/>
            </p:cNvSpPr>
            <p:nvPr/>
          </p:nvSpPr>
          <p:spPr bwMode="auto">
            <a:xfrm>
              <a:off x="5278" y="158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 name="Rectangle 14">
              <a:extLst>
                <a:ext uri="{FF2B5EF4-FFF2-40B4-BE49-F238E27FC236}">
                  <a16:creationId xmlns:a16="http://schemas.microsoft.com/office/drawing/2014/main" xmlns="" id="{C7AEE590-69EF-BE43-B16D-0DB14C614128}"/>
                </a:ext>
              </a:extLst>
            </p:cNvPr>
            <p:cNvSpPr>
              <a:spLocks noChangeArrowheads="1"/>
            </p:cNvSpPr>
            <p:nvPr/>
          </p:nvSpPr>
          <p:spPr bwMode="auto">
            <a:xfrm>
              <a:off x="1684" y="1952"/>
              <a:ext cx="296" cy="376"/>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7" name="Rectangle 15">
              <a:extLst>
                <a:ext uri="{FF2B5EF4-FFF2-40B4-BE49-F238E27FC236}">
                  <a16:creationId xmlns:a16="http://schemas.microsoft.com/office/drawing/2014/main" xmlns="" id="{A43AB50A-7737-1C4B-B554-C8437A58CC12}"/>
                </a:ext>
              </a:extLst>
            </p:cNvPr>
            <p:cNvSpPr>
              <a:spLocks noChangeArrowheads="1"/>
            </p:cNvSpPr>
            <p:nvPr/>
          </p:nvSpPr>
          <p:spPr bwMode="auto">
            <a:xfrm>
              <a:off x="1674" y="1958"/>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8" name="Rectangle 16">
              <a:extLst>
                <a:ext uri="{FF2B5EF4-FFF2-40B4-BE49-F238E27FC236}">
                  <a16:creationId xmlns:a16="http://schemas.microsoft.com/office/drawing/2014/main" xmlns="" id="{EF31B869-1475-8745-8E2B-8249C39D2994}"/>
                </a:ext>
              </a:extLst>
            </p:cNvPr>
            <p:cNvSpPr>
              <a:spLocks noChangeArrowheads="1"/>
            </p:cNvSpPr>
            <p:nvPr/>
          </p:nvSpPr>
          <p:spPr bwMode="auto">
            <a:xfrm>
              <a:off x="3484" y="3152"/>
              <a:ext cx="296"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9" name="Rectangle 17">
              <a:extLst>
                <a:ext uri="{FF2B5EF4-FFF2-40B4-BE49-F238E27FC236}">
                  <a16:creationId xmlns:a16="http://schemas.microsoft.com/office/drawing/2014/main" xmlns="" id="{C06DE0AB-B7B7-444F-92BF-90AE061C52BF}"/>
                </a:ext>
              </a:extLst>
            </p:cNvPr>
            <p:cNvSpPr>
              <a:spLocks noChangeArrowheads="1"/>
            </p:cNvSpPr>
            <p:nvPr/>
          </p:nvSpPr>
          <p:spPr bwMode="auto">
            <a:xfrm>
              <a:off x="34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0" name="Rectangle 18">
              <a:extLst>
                <a:ext uri="{FF2B5EF4-FFF2-40B4-BE49-F238E27FC236}">
                  <a16:creationId xmlns:a16="http://schemas.microsoft.com/office/drawing/2014/main" xmlns="" id="{04DCB21A-750B-0244-85FB-D0B5F23BD47C}"/>
                </a:ext>
              </a:extLst>
            </p:cNvPr>
            <p:cNvSpPr>
              <a:spLocks noChangeArrowheads="1"/>
            </p:cNvSpPr>
            <p:nvPr/>
          </p:nvSpPr>
          <p:spPr bwMode="auto">
            <a:xfrm>
              <a:off x="3468" y="31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 name="Rectangle 19">
              <a:extLst>
                <a:ext uri="{FF2B5EF4-FFF2-40B4-BE49-F238E27FC236}">
                  <a16:creationId xmlns:a16="http://schemas.microsoft.com/office/drawing/2014/main" xmlns="" id="{7D17D979-662F-8E49-A204-F4947434604F}"/>
                </a:ext>
              </a:extLst>
            </p:cNvPr>
            <p:cNvSpPr>
              <a:spLocks noChangeArrowheads="1"/>
            </p:cNvSpPr>
            <p:nvPr/>
          </p:nvSpPr>
          <p:spPr bwMode="auto">
            <a:xfrm>
              <a:off x="3484" y="2704"/>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2" name="Rectangle 20">
              <a:extLst>
                <a:ext uri="{FF2B5EF4-FFF2-40B4-BE49-F238E27FC236}">
                  <a16:creationId xmlns:a16="http://schemas.microsoft.com/office/drawing/2014/main" xmlns="" id="{BF402522-E49D-244B-8BE8-77D044FD1ABC}"/>
                </a:ext>
              </a:extLst>
            </p:cNvPr>
            <p:cNvSpPr>
              <a:spLocks noChangeArrowheads="1"/>
            </p:cNvSpPr>
            <p:nvPr/>
          </p:nvSpPr>
          <p:spPr bwMode="auto">
            <a:xfrm>
              <a:off x="3474" y="270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3" name="Rectangle 21">
              <a:extLst>
                <a:ext uri="{FF2B5EF4-FFF2-40B4-BE49-F238E27FC236}">
                  <a16:creationId xmlns:a16="http://schemas.microsoft.com/office/drawing/2014/main" xmlns="" id="{1FC78E3E-91F1-7546-9046-6D34EBE25C6D}"/>
                </a:ext>
              </a:extLst>
            </p:cNvPr>
            <p:cNvSpPr>
              <a:spLocks noChangeArrowheads="1"/>
            </p:cNvSpPr>
            <p:nvPr/>
          </p:nvSpPr>
          <p:spPr bwMode="auto">
            <a:xfrm>
              <a:off x="1084" y="2704"/>
              <a:ext cx="296"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4" name="Rectangle 22">
              <a:extLst>
                <a:ext uri="{FF2B5EF4-FFF2-40B4-BE49-F238E27FC236}">
                  <a16:creationId xmlns:a16="http://schemas.microsoft.com/office/drawing/2014/main" xmlns="" id="{83FC36BB-313B-074E-8093-293B6B9BEAAA}"/>
                </a:ext>
              </a:extLst>
            </p:cNvPr>
            <p:cNvSpPr>
              <a:spLocks noChangeArrowheads="1"/>
            </p:cNvSpPr>
            <p:nvPr/>
          </p:nvSpPr>
          <p:spPr bwMode="auto">
            <a:xfrm>
              <a:off x="1068"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 name="Rectangle 23">
              <a:extLst>
                <a:ext uri="{FF2B5EF4-FFF2-40B4-BE49-F238E27FC236}">
                  <a16:creationId xmlns:a16="http://schemas.microsoft.com/office/drawing/2014/main" xmlns="" id="{745658AE-692B-6940-B6EC-7FF028AA5CC6}"/>
                </a:ext>
              </a:extLst>
            </p:cNvPr>
            <p:cNvSpPr>
              <a:spLocks noChangeArrowheads="1"/>
            </p:cNvSpPr>
            <p:nvPr/>
          </p:nvSpPr>
          <p:spPr bwMode="auto">
            <a:xfrm>
              <a:off x="2580" y="2704"/>
              <a:ext cx="304" cy="376"/>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6" name="Rectangle 24">
              <a:extLst>
                <a:ext uri="{FF2B5EF4-FFF2-40B4-BE49-F238E27FC236}">
                  <a16:creationId xmlns:a16="http://schemas.microsoft.com/office/drawing/2014/main" xmlns="" id="{ECDE8903-A536-814F-960B-FCC2FE81CE87}"/>
                </a:ext>
              </a:extLst>
            </p:cNvPr>
            <p:cNvSpPr>
              <a:spLocks noChangeArrowheads="1"/>
            </p:cNvSpPr>
            <p:nvPr/>
          </p:nvSpPr>
          <p:spPr bwMode="auto">
            <a:xfrm>
              <a:off x="2572" y="2704"/>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 name="Rectangle 26">
              <a:extLst>
                <a:ext uri="{FF2B5EF4-FFF2-40B4-BE49-F238E27FC236}">
                  <a16:creationId xmlns:a16="http://schemas.microsoft.com/office/drawing/2014/main" xmlns="" id="{CD490317-7F08-5F4A-9AB4-A555C997BCBD}"/>
                </a:ext>
              </a:extLst>
            </p:cNvPr>
            <p:cNvSpPr>
              <a:spLocks noChangeArrowheads="1"/>
            </p:cNvSpPr>
            <p:nvPr/>
          </p:nvSpPr>
          <p:spPr bwMode="auto">
            <a:xfrm>
              <a:off x="192" y="3600"/>
              <a:ext cx="5424" cy="57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 name="Rectangle 27">
              <a:extLst>
                <a:ext uri="{FF2B5EF4-FFF2-40B4-BE49-F238E27FC236}">
                  <a16:creationId xmlns:a16="http://schemas.microsoft.com/office/drawing/2014/main" xmlns="" id="{652650C2-D772-4943-B22E-33E9FDAA355B}"/>
                </a:ext>
              </a:extLst>
            </p:cNvPr>
            <p:cNvSpPr>
              <a:spLocks noChangeArrowheads="1"/>
            </p:cNvSpPr>
            <p:nvPr/>
          </p:nvSpPr>
          <p:spPr bwMode="auto">
            <a:xfrm>
              <a:off x="1380" y="2328"/>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0" name="Rectangle 28">
              <a:extLst>
                <a:ext uri="{FF2B5EF4-FFF2-40B4-BE49-F238E27FC236}">
                  <a16:creationId xmlns:a16="http://schemas.microsoft.com/office/drawing/2014/main" xmlns="" id="{6155CCBC-7C41-1544-9898-C1CC42C96210}"/>
                </a:ext>
              </a:extLst>
            </p:cNvPr>
            <p:cNvSpPr>
              <a:spLocks noChangeArrowheads="1"/>
            </p:cNvSpPr>
            <p:nvPr/>
          </p:nvSpPr>
          <p:spPr bwMode="auto">
            <a:xfrm>
              <a:off x="13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 name="Rectangle 29">
              <a:extLst>
                <a:ext uri="{FF2B5EF4-FFF2-40B4-BE49-F238E27FC236}">
                  <a16:creationId xmlns:a16="http://schemas.microsoft.com/office/drawing/2014/main" xmlns="" id="{5F1C32FD-64E9-F849-BA2C-C98E8BD897C8}"/>
                </a:ext>
              </a:extLst>
            </p:cNvPr>
            <p:cNvSpPr>
              <a:spLocks noChangeArrowheads="1"/>
            </p:cNvSpPr>
            <p:nvPr/>
          </p:nvSpPr>
          <p:spPr bwMode="auto">
            <a:xfrm>
              <a:off x="4684" y="1952"/>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2" name="Rectangle 30">
              <a:extLst>
                <a:ext uri="{FF2B5EF4-FFF2-40B4-BE49-F238E27FC236}">
                  <a16:creationId xmlns:a16="http://schemas.microsoft.com/office/drawing/2014/main" xmlns="" id="{398D26C8-42CA-A744-8783-9508417BA863}"/>
                </a:ext>
              </a:extLst>
            </p:cNvPr>
            <p:cNvSpPr>
              <a:spLocks noChangeArrowheads="1"/>
            </p:cNvSpPr>
            <p:nvPr/>
          </p:nvSpPr>
          <p:spPr bwMode="auto">
            <a:xfrm>
              <a:off x="46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3" name="Rectangle 31">
              <a:extLst>
                <a:ext uri="{FF2B5EF4-FFF2-40B4-BE49-F238E27FC236}">
                  <a16:creationId xmlns:a16="http://schemas.microsoft.com/office/drawing/2014/main" xmlns="" id="{FF43C997-9BCF-9E44-8A98-D384916A9039}"/>
                </a:ext>
              </a:extLst>
            </p:cNvPr>
            <p:cNvSpPr>
              <a:spLocks noChangeArrowheads="1"/>
            </p:cNvSpPr>
            <p:nvPr/>
          </p:nvSpPr>
          <p:spPr bwMode="auto">
            <a:xfrm>
              <a:off x="3180" y="2136"/>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4" name="Rectangle 32">
              <a:extLst>
                <a:ext uri="{FF2B5EF4-FFF2-40B4-BE49-F238E27FC236}">
                  <a16:creationId xmlns:a16="http://schemas.microsoft.com/office/drawing/2014/main" xmlns="" id="{5E45C43B-4F89-C34E-85B3-2B138D011F2E}"/>
                </a:ext>
              </a:extLst>
            </p:cNvPr>
            <p:cNvSpPr>
              <a:spLocks noChangeArrowheads="1"/>
            </p:cNvSpPr>
            <p:nvPr/>
          </p:nvSpPr>
          <p:spPr bwMode="auto">
            <a:xfrm>
              <a:off x="3180" y="1952"/>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5" name="Rectangle 33">
              <a:extLst>
                <a:ext uri="{FF2B5EF4-FFF2-40B4-BE49-F238E27FC236}">
                  <a16:creationId xmlns:a16="http://schemas.microsoft.com/office/drawing/2014/main" xmlns="" id="{3E09E2DB-7EE1-D843-B166-6D95BF1D7AF1}"/>
                </a:ext>
              </a:extLst>
            </p:cNvPr>
            <p:cNvSpPr>
              <a:spLocks noChangeArrowheads="1"/>
            </p:cNvSpPr>
            <p:nvPr/>
          </p:nvSpPr>
          <p:spPr bwMode="auto">
            <a:xfrm>
              <a:off x="2884" y="1952"/>
              <a:ext cx="296"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6" name="Rectangle 34">
              <a:extLst>
                <a:ext uri="{FF2B5EF4-FFF2-40B4-BE49-F238E27FC236}">
                  <a16:creationId xmlns:a16="http://schemas.microsoft.com/office/drawing/2014/main" xmlns="" id="{A8794253-7C6E-2C4E-9093-E8F8BBDEEF90}"/>
                </a:ext>
              </a:extLst>
            </p:cNvPr>
            <p:cNvSpPr>
              <a:spLocks noChangeArrowheads="1"/>
            </p:cNvSpPr>
            <p:nvPr/>
          </p:nvSpPr>
          <p:spPr bwMode="auto">
            <a:xfrm>
              <a:off x="1084" y="2328"/>
              <a:ext cx="296"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7" name="Rectangle 35">
              <a:extLst>
                <a:ext uri="{FF2B5EF4-FFF2-40B4-BE49-F238E27FC236}">
                  <a16:creationId xmlns:a16="http://schemas.microsoft.com/office/drawing/2014/main" xmlns="" id="{09FA129E-C5A8-BD42-BF91-0B3710D50E51}"/>
                </a:ext>
              </a:extLst>
            </p:cNvPr>
            <p:cNvSpPr>
              <a:spLocks noChangeArrowheads="1"/>
            </p:cNvSpPr>
            <p:nvPr/>
          </p:nvSpPr>
          <p:spPr bwMode="auto">
            <a:xfrm>
              <a:off x="1380" y="2704"/>
              <a:ext cx="304" cy="376"/>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8" name="Rectangle 36">
              <a:extLst>
                <a:ext uri="{FF2B5EF4-FFF2-40B4-BE49-F238E27FC236}">
                  <a16:creationId xmlns:a16="http://schemas.microsoft.com/office/drawing/2014/main" xmlns="" id="{001FF3A1-AA0A-1740-AD8E-B76CB07B0AC6}"/>
                </a:ext>
              </a:extLst>
            </p:cNvPr>
            <p:cNvSpPr>
              <a:spLocks noChangeArrowheads="1"/>
            </p:cNvSpPr>
            <p:nvPr/>
          </p:nvSpPr>
          <p:spPr bwMode="auto">
            <a:xfrm>
              <a:off x="780" y="2704"/>
              <a:ext cx="304" cy="376"/>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9" name="Rectangle 37">
              <a:extLst>
                <a:ext uri="{FF2B5EF4-FFF2-40B4-BE49-F238E27FC236}">
                  <a16:creationId xmlns:a16="http://schemas.microsoft.com/office/drawing/2014/main" xmlns="" id="{ED9F6576-6FA7-4E4E-9848-E7F52818EE4A}"/>
                </a:ext>
              </a:extLst>
            </p:cNvPr>
            <p:cNvSpPr>
              <a:spLocks noChangeArrowheads="1"/>
            </p:cNvSpPr>
            <p:nvPr/>
          </p:nvSpPr>
          <p:spPr bwMode="auto">
            <a:xfrm>
              <a:off x="2284" y="1952"/>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0" name="Rectangle 38">
              <a:extLst>
                <a:ext uri="{FF2B5EF4-FFF2-40B4-BE49-F238E27FC236}">
                  <a16:creationId xmlns:a16="http://schemas.microsoft.com/office/drawing/2014/main" xmlns="" id="{4243D61F-0961-7B40-9FD1-F1FF01742EC4}"/>
                </a:ext>
              </a:extLst>
            </p:cNvPr>
            <p:cNvSpPr>
              <a:spLocks noChangeArrowheads="1"/>
            </p:cNvSpPr>
            <p:nvPr/>
          </p:nvSpPr>
          <p:spPr bwMode="auto">
            <a:xfrm>
              <a:off x="180" y="824"/>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1" name="Rectangle 39">
              <a:extLst>
                <a:ext uri="{FF2B5EF4-FFF2-40B4-BE49-F238E27FC236}">
                  <a16:creationId xmlns:a16="http://schemas.microsoft.com/office/drawing/2014/main" xmlns="" id="{FF8906FA-E5DB-7E45-83D1-6079A37F853F}"/>
                </a:ext>
              </a:extLst>
            </p:cNvPr>
            <p:cNvSpPr>
              <a:spLocks noChangeArrowheads="1"/>
            </p:cNvSpPr>
            <p:nvPr/>
          </p:nvSpPr>
          <p:spPr bwMode="auto">
            <a:xfrm>
              <a:off x="180" y="1200"/>
              <a:ext cx="304" cy="376"/>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2" name="Rectangle 40">
              <a:extLst>
                <a:ext uri="{FF2B5EF4-FFF2-40B4-BE49-F238E27FC236}">
                  <a16:creationId xmlns:a16="http://schemas.microsoft.com/office/drawing/2014/main" xmlns="" id="{C9D814EE-2274-C24E-B5EB-8A3C103D4386}"/>
                </a:ext>
              </a:extLst>
            </p:cNvPr>
            <p:cNvSpPr>
              <a:spLocks noChangeArrowheads="1"/>
            </p:cNvSpPr>
            <p:nvPr/>
          </p:nvSpPr>
          <p:spPr bwMode="auto">
            <a:xfrm>
              <a:off x="180" y="1576"/>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3" name="Rectangle 41">
              <a:extLst>
                <a:ext uri="{FF2B5EF4-FFF2-40B4-BE49-F238E27FC236}">
                  <a16:creationId xmlns:a16="http://schemas.microsoft.com/office/drawing/2014/main" xmlns="" id="{4723C488-BE92-134E-8939-E45203167BD8}"/>
                </a:ext>
              </a:extLst>
            </p:cNvPr>
            <p:cNvSpPr>
              <a:spLocks noChangeArrowheads="1"/>
            </p:cNvSpPr>
            <p:nvPr/>
          </p:nvSpPr>
          <p:spPr bwMode="auto">
            <a:xfrm>
              <a:off x="180" y="1952"/>
              <a:ext cx="304"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4" name="Rectangle 42">
              <a:extLst>
                <a:ext uri="{FF2B5EF4-FFF2-40B4-BE49-F238E27FC236}">
                  <a16:creationId xmlns:a16="http://schemas.microsoft.com/office/drawing/2014/main" xmlns="" id="{EB0D6AB1-6868-5749-AC84-D4F122297A85}"/>
                </a:ext>
              </a:extLst>
            </p:cNvPr>
            <p:cNvSpPr>
              <a:spLocks noChangeArrowheads="1"/>
            </p:cNvSpPr>
            <p:nvPr/>
          </p:nvSpPr>
          <p:spPr bwMode="auto">
            <a:xfrm>
              <a:off x="180" y="2328"/>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5" name="Rectangle 43">
              <a:extLst>
                <a:ext uri="{FF2B5EF4-FFF2-40B4-BE49-F238E27FC236}">
                  <a16:creationId xmlns:a16="http://schemas.microsoft.com/office/drawing/2014/main" xmlns="" id="{65385FAA-B49E-D748-AA92-E8639AEBF73A}"/>
                </a:ext>
              </a:extLst>
            </p:cNvPr>
            <p:cNvSpPr>
              <a:spLocks noChangeArrowheads="1"/>
            </p:cNvSpPr>
            <p:nvPr/>
          </p:nvSpPr>
          <p:spPr bwMode="auto">
            <a:xfrm>
              <a:off x="180" y="2704"/>
              <a:ext cx="304" cy="376"/>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6" name="Rectangle 44">
              <a:extLst>
                <a:ext uri="{FF2B5EF4-FFF2-40B4-BE49-F238E27FC236}">
                  <a16:creationId xmlns:a16="http://schemas.microsoft.com/office/drawing/2014/main" xmlns="" id="{CF311DE0-8B9A-0346-8953-A5A0EFDDAA62}"/>
                </a:ext>
              </a:extLst>
            </p:cNvPr>
            <p:cNvSpPr>
              <a:spLocks noChangeArrowheads="1"/>
            </p:cNvSpPr>
            <p:nvPr/>
          </p:nvSpPr>
          <p:spPr bwMode="auto">
            <a:xfrm>
              <a:off x="484" y="1952"/>
              <a:ext cx="296" cy="376"/>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7" name="Rectangle 45">
              <a:extLst>
                <a:ext uri="{FF2B5EF4-FFF2-40B4-BE49-F238E27FC236}">
                  <a16:creationId xmlns:a16="http://schemas.microsoft.com/office/drawing/2014/main" xmlns="" id="{CF3533FB-B5BC-C949-AF53-25FE6C586336}"/>
                </a:ext>
              </a:extLst>
            </p:cNvPr>
            <p:cNvSpPr>
              <a:spLocks noChangeArrowheads="1"/>
            </p:cNvSpPr>
            <p:nvPr/>
          </p:nvSpPr>
          <p:spPr bwMode="auto">
            <a:xfrm>
              <a:off x="780" y="1952"/>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8" name="Rectangle 46">
              <a:extLst>
                <a:ext uri="{FF2B5EF4-FFF2-40B4-BE49-F238E27FC236}">
                  <a16:creationId xmlns:a16="http://schemas.microsoft.com/office/drawing/2014/main" xmlns="" id="{8A0961D7-EAAF-1840-A1AE-6895E3C040FE}"/>
                </a:ext>
              </a:extLst>
            </p:cNvPr>
            <p:cNvSpPr>
              <a:spLocks noChangeArrowheads="1"/>
            </p:cNvSpPr>
            <p:nvPr/>
          </p:nvSpPr>
          <p:spPr bwMode="auto">
            <a:xfrm>
              <a:off x="1084" y="1952"/>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9" name="Rectangle 47">
              <a:extLst>
                <a:ext uri="{FF2B5EF4-FFF2-40B4-BE49-F238E27FC236}">
                  <a16:creationId xmlns:a16="http://schemas.microsoft.com/office/drawing/2014/main" xmlns="" id="{E6ED7582-0B6B-4748-B92F-F3516E193F64}"/>
                </a:ext>
              </a:extLst>
            </p:cNvPr>
            <p:cNvSpPr>
              <a:spLocks noChangeArrowheads="1"/>
            </p:cNvSpPr>
            <p:nvPr/>
          </p:nvSpPr>
          <p:spPr bwMode="auto">
            <a:xfrm>
              <a:off x="1380" y="19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0" name="Rectangle 48">
              <a:extLst>
                <a:ext uri="{FF2B5EF4-FFF2-40B4-BE49-F238E27FC236}">
                  <a16:creationId xmlns:a16="http://schemas.microsoft.com/office/drawing/2014/main" xmlns="" id="{CB474406-53C3-8446-9DC2-A6AA87E18988}"/>
                </a:ext>
              </a:extLst>
            </p:cNvPr>
            <p:cNvSpPr>
              <a:spLocks noChangeArrowheads="1"/>
            </p:cNvSpPr>
            <p:nvPr/>
          </p:nvSpPr>
          <p:spPr bwMode="auto">
            <a:xfrm>
              <a:off x="1980" y="1952"/>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1" name="Rectangle 49">
              <a:extLst>
                <a:ext uri="{FF2B5EF4-FFF2-40B4-BE49-F238E27FC236}">
                  <a16:creationId xmlns:a16="http://schemas.microsoft.com/office/drawing/2014/main" xmlns="" id="{D686CD1E-EEB0-7740-9126-D959BCD1B39F}"/>
                </a:ext>
              </a:extLst>
            </p:cNvPr>
            <p:cNvSpPr>
              <a:spLocks noChangeArrowheads="1"/>
            </p:cNvSpPr>
            <p:nvPr/>
          </p:nvSpPr>
          <p:spPr bwMode="auto">
            <a:xfrm>
              <a:off x="2580" y="1952"/>
              <a:ext cx="304" cy="376"/>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2" name="Rectangle 50">
              <a:extLst>
                <a:ext uri="{FF2B5EF4-FFF2-40B4-BE49-F238E27FC236}">
                  <a16:creationId xmlns:a16="http://schemas.microsoft.com/office/drawing/2014/main" xmlns="" id="{EBF6B01A-7C96-A34D-A5CF-EA7E77058E22}"/>
                </a:ext>
              </a:extLst>
            </p:cNvPr>
            <p:cNvSpPr>
              <a:spLocks noChangeArrowheads="1"/>
            </p:cNvSpPr>
            <p:nvPr/>
          </p:nvSpPr>
          <p:spPr bwMode="auto">
            <a:xfrm>
              <a:off x="3484" y="1952"/>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3" name="Rectangle 51">
              <a:extLst>
                <a:ext uri="{FF2B5EF4-FFF2-40B4-BE49-F238E27FC236}">
                  <a16:creationId xmlns:a16="http://schemas.microsoft.com/office/drawing/2014/main" xmlns="" id="{5C627FDA-D1FC-5D47-8096-46156A614CEE}"/>
                </a:ext>
              </a:extLst>
            </p:cNvPr>
            <p:cNvSpPr>
              <a:spLocks noChangeArrowheads="1"/>
            </p:cNvSpPr>
            <p:nvPr/>
          </p:nvSpPr>
          <p:spPr bwMode="auto">
            <a:xfrm>
              <a:off x="3780" y="19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4" name="Rectangle 52">
              <a:extLst>
                <a:ext uri="{FF2B5EF4-FFF2-40B4-BE49-F238E27FC236}">
                  <a16:creationId xmlns:a16="http://schemas.microsoft.com/office/drawing/2014/main" xmlns="" id="{3BD5930F-ECC8-0D4E-95ED-94193A8143B0}"/>
                </a:ext>
              </a:extLst>
            </p:cNvPr>
            <p:cNvSpPr>
              <a:spLocks noChangeArrowheads="1"/>
            </p:cNvSpPr>
            <p:nvPr/>
          </p:nvSpPr>
          <p:spPr bwMode="auto">
            <a:xfrm>
              <a:off x="4380" y="19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5" name="Rectangle 53">
              <a:extLst>
                <a:ext uri="{FF2B5EF4-FFF2-40B4-BE49-F238E27FC236}">
                  <a16:creationId xmlns:a16="http://schemas.microsoft.com/office/drawing/2014/main" xmlns="" id="{D08DEED9-1E53-4448-8325-FECE1269B03F}"/>
                </a:ext>
              </a:extLst>
            </p:cNvPr>
            <p:cNvSpPr>
              <a:spLocks noChangeArrowheads="1"/>
            </p:cNvSpPr>
            <p:nvPr/>
          </p:nvSpPr>
          <p:spPr bwMode="auto">
            <a:xfrm>
              <a:off x="4980" y="19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6" name="Rectangle 54">
              <a:extLst>
                <a:ext uri="{FF2B5EF4-FFF2-40B4-BE49-F238E27FC236}">
                  <a16:creationId xmlns:a16="http://schemas.microsoft.com/office/drawing/2014/main" xmlns="" id="{E42C0355-FD62-FF46-B20B-BA6ED50392BF}"/>
                </a:ext>
              </a:extLst>
            </p:cNvPr>
            <p:cNvSpPr>
              <a:spLocks noChangeArrowheads="1"/>
            </p:cNvSpPr>
            <p:nvPr/>
          </p:nvSpPr>
          <p:spPr bwMode="auto">
            <a:xfrm>
              <a:off x="5284" y="1952"/>
              <a:ext cx="296" cy="376"/>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7" name="Rectangle 55">
              <a:extLst>
                <a:ext uri="{FF2B5EF4-FFF2-40B4-BE49-F238E27FC236}">
                  <a16:creationId xmlns:a16="http://schemas.microsoft.com/office/drawing/2014/main" xmlns="" id="{36B7D0B9-9141-DB4A-BEA4-2135D7134BCA}"/>
                </a:ext>
              </a:extLst>
            </p:cNvPr>
            <p:cNvSpPr>
              <a:spLocks noChangeArrowheads="1"/>
            </p:cNvSpPr>
            <p:nvPr/>
          </p:nvSpPr>
          <p:spPr bwMode="auto">
            <a:xfrm>
              <a:off x="4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8" name="Rectangle 56">
              <a:extLst>
                <a:ext uri="{FF2B5EF4-FFF2-40B4-BE49-F238E27FC236}">
                  <a16:creationId xmlns:a16="http://schemas.microsoft.com/office/drawing/2014/main" xmlns="" id="{05C3D101-DE50-3448-A914-1C17135E2A58}"/>
                </a:ext>
              </a:extLst>
            </p:cNvPr>
            <p:cNvSpPr>
              <a:spLocks noChangeArrowheads="1"/>
            </p:cNvSpPr>
            <p:nvPr/>
          </p:nvSpPr>
          <p:spPr bwMode="auto">
            <a:xfrm>
              <a:off x="780" y="2328"/>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9" name="Rectangle 57">
              <a:extLst>
                <a:ext uri="{FF2B5EF4-FFF2-40B4-BE49-F238E27FC236}">
                  <a16:creationId xmlns:a16="http://schemas.microsoft.com/office/drawing/2014/main" xmlns="" id="{FCFD06A0-8E09-3D41-B51A-8563D7BDDF56}"/>
                </a:ext>
              </a:extLst>
            </p:cNvPr>
            <p:cNvSpPr>
              <a:spLocks noChangeArrowheads="1"/>
            </p:cNvSpPr>
            <p:nvPr/>
          </p:nvSpPr>
          <p:spPr bwMode="auto">
            <a:xfrm>
              <a:off x="1684" y="2328"/>
              <a:ext cx="296" cy="376"/>
            </a:xfrm>
            <a:prstGeom prst="rect">
              <a:avLst/>
            </a:prstGeom>
            <a:solidFill>
              <a:srgbClr val="00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0" name="Rectangle 58">
              <a:extLst>
                <a:ext uri="{FF2B5EF4-FFF2-40B4-BE49-F238E27FC236}">
                  <a16:creationId xmlns:a16="http://schemas.microsoft.com/office/drawing/2014/main" xmlns="" id="{2E3C5517-7C43-0B49-94CA-D81C7577D0B6}"/>
                </a:ext>
              </a:extLst>
            </p:cNvPr>
            <p:cNvSpPr>
              <a:spLocks noChangeArrowheads="1"/>
            </p:cNvSpPr>
            <p:nvPr/>
          </p:nvSpPr>
          <p:spPr bwMode="auto">
            <a:xfrm>
              <a:off x="1980" y="2328"/>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1" name="Rectangle 59">
              <a:extLst>
                <a:ext uri="{FF2B5EF4-FFF2-40B4-BE49-F238E27FC236}">
                  <a16:creationId xmlns:a16="http://schemas.microsoft.com/office/drawing/2014/main" xmlns="" id="{7C40081F-FC12-5348-918F-851F0364545A}"/>
                </a:ext>
              </a:extLst>
            </p:cNvPr>
            <p:cNvSpPr>
              <a:spLocks noChangeArrowheads="1"/>
            </p:cNvSpPr>
            <p:nvPr/>
          </p:nvSpPr>
          <p:spPr bwMode="auto">
            <a:xfrm>
              <a:off x="2284" y="2328"/>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2" name="Rectangle 60">
              <a:extLst>
                <a:ext uri="{FF2B5EF4-FFF2-40B4-BE49-F238E27FC236}">
                  <a16:creationId xmlns:a16="http://schemas.microsoft.com/office/drawing/2014/main" xmlns="" id="{FB05A0CE-9E63-1E4A-B960-AB74E2EB54F8}"/>
                </a:ext>
              </a:extLst>
            </p:cNvPr>
            <p:cNvSpPr>
              <a:spLocks noChangeArrowheads="1"/>
            </p:cNvSpPr>
            <p:nvPr/>
          </p:nvSpPr>
          <p:spPr bwMode="auto">
            <a:xfrm>
              <a:off x="2580" y="2328"/>
              <a:ext cx="304"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3" name="Rectangle 61">
              <a:extLst>
                <a:ext uri="{FF2B5EF4-FFF2-40B4-BE49-F238E27FC236}">
                  <a16:creationId xmlns:a16="http://schemas.microsoft.com/office/drawing/2014/main" xmlns="" id="{6BB61D1F-A83B-8D4A-9574-17B8208D219A}"/>
                </a:ext>
              </a:extLst>
            </p:cNvPr>
            <p:cNvSpPr>
              <a:spLocks noChangeArrowheads="1"/>
            </p:cNvSpPr>
            <p:nvPr/>
          </p:nvSpPr>
          <p:spPr bwMode="auto">
            <a:xfrm>
              <a:off x="28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4" name="Rectangle 62">
              <a:extLst>
                <a:ext uri="{FF2B5EF4-FFF2-40B4-BE49-F238E27FC236}">
                  <a16:creationId xmlns:a16="http://schemas.microsoft.com/office/drawing/2014/main" xmlns="" id="{AFA11A33-2B98-AA49-8A82-209C2C2A2302}"/>
                </a:ext>
              </a:extLst>
            </p:cNvPr>
            <p:cNvSpPr>
              <a:spLocks noChangeArrowheads="1"/>
            </p:cNvSpPr>
            <p:nvPr/>
          </p:nvSpPr>
          <p:spPr bwMode="auto">
            <a:xfrm>
              <a:off x="484" y="2704"/>
              <a:ext cx="296" cy="376"/>
            </a:xfrm>
            <a:prstGeom prst="rect">
              <a:avLst/>
            </a:prstGeom>
            <a:solidFill>
              <a:srgbClr val="FF3399"/>
            </a:solidFill>
            <a:ln w="12700">
              <a:solidFill>
                <a:srgbClr val="00EE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5" name="Rectangle 63">
              <a:extLst>
                <a:ext uri="{FF2B5EF4-FFF2-40B4-BE49-F238E27FC236}">
                  <a16:creationId xmlns:a16="http://schemas.microsoft.com/office/drawing/2014/main" xmlns="" id="{A5DC5A1C-8091-0340-8D8B-C8BFECB38750}"/>
                </a:ext>
              </a:extLst>
            </p:cNvPr>
            <p:cNvSpPr>
              <a:spLocks noChangeArrowheads="1"/>
            </p:cNvSpPr>
            <p:nvPr/>
          </p:nvSpPr>
          <p:spPr bwMode="auto">
            <a:xfrm>
              <a:off x="1684" y="2704"/>
              <a:ext cx="296" cy="376"/>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6" name="Rectangle 64">
              <a:extLst>
                <a:ext uri="{FF2B5EF4-FFF2-40B4-BE49-F238E27FC236}">
                  <a16:creationId xmlns:a16="http://schemas.microsoft.com/office/drawing/2014/main" xmlns="" id="{7C244B52-5C10-3640-8C71-A7A4CA806F29}"/>
                </a:ext>
              </a:extLst>
            </p:cNvPr>
            <p:cNvSpPr>
              <a:spLocks noChangeArrowheads="1"/>
            </p:cNvSpPr>
            <p:nvPr/>
          </p:nvSpPr>
          <p:spPr bwMode="auto">
            <a:xfrm>
              <a:off x="1980" y="2704"/>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7" name="Rectangle 65">
              <a:extLst>
                <a:ext uri="{FF2B5EF4-FFF2-40B4-BE49-F238E27FC236}">
                  <a16:creationId xmlns:a16="http://schemas.microsoft.com/office/drawing/2014/main" xmlns="" id="{D754E3AB-6A4F-974F-91FC-8D0BF1DAF34F}"/>
                </a:ext>
              </a:extLst>
            </p:cNvPr>
            <p:cNvSpPr>
              <a:spLocks noChangeArrowheads="1"/>
            </p:cNvSpPr>
            <p:nvPr/>
          </p:nvSpPr>
          <p:spPr bwMode="auto">
            <a:xfrm>
              <a:off x="2284" y="2704"/>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8" name="Rectangle 66">
              <a:extLst>
                <a:ext uri="{FF2B5EF4-FFF2-40B4-BE49-F238E27FC236}">
                  <a16:creationId xmlns:a16="http://schemas.microsoft.com/office/drawing/2014/main" xmlns="" id="{F39BECDF-6282-A548-980B-4B4206AFA6DF}"/>
                </a:ext>
              </a:extLst>
            </p:cNvPr>
            <p:cNvSpPr>
              <a:spLocks noChangeArrowheads="1"/>
            </p:cNvSpPr>
            <p:nvPr/>
          </p:nvSpPr>
          <p:spPr bwMode="auto">
            <a:xfrm>
              <a:off x="2884" y="2704"/>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9" name="Rectangle 67">
              <a:extLst>
                <a:ext uri="{FF2B5EF4-FFF2-40B4-BE49-F238E27FC236}">
                  <a16:creationId xmlns:a16="http://schemas.microsoft.com/office/drawing/2014/main" xmlns="" id="{009EA0CC-7BA0-EA41-A09D-6FAD06EB17C3}"/>
                </a:ext>
              </a:extLst>
            </p:cNvPr>
            <p:cNvSpPr>
              <a:spLocks noChangeArrowheads="1"/>
            </p:cNvSpPr>
            <p:nvPr/>
          </p:nvSpPr>
          <p:spPr bwMode="auto">
            <a:xfrm>
              <a:off x="3484" y="2328"/>
              <a:ext cx="296"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0" name="Rectangle 68">
              <a:extLst>
                <a:ext uri="{FF2B5EF4-FFF2-40B4-BE49-F238E27FC236}">
                  <a16:creationId xmlns:a16="http://schemas.microsoft.com/office/drawing/2014/main" xmlns="" id="{D263E437-BB83-E940-AEEA-D5C6EFC847F3}"/>
                </a:ext>
              </a:extLst>
            </p:cNvPr>
            <p:cNvSpPr>
              <a:spLocks noChangeArrowheads="1"/>
            </p:cNvSpPr>
            <p:nvPr/>
          </p:nvSpPr>
          <p:spPr bwMode="auto">
            <a:xfrm>
              <a:off x="3780" y="2328"/>
              <a:ext cx="304"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1" name="Rectangle 69">
              <a:extLst>
                <a:ext uri="{FF2B5EF4-FFF2-40B4-BE49-F238E27FC236}">
                  <a16:creationId xmlns:a16="http://schemas.microsoft.com/office/drawing/2014/main" xmlns="" id="{6675045D-3F56-F94D-B003-84B95DA7F2F1}"/>
                </a:ext>
              </a:extLst>
            </p:cNvPr>
            <p:cNvSpPr>
              <a:spLocks noChangeArrowheads="1"/>
            </p:cNvSpPr>
            <p:nvPr/>
          </p:nvSpPr>
          <p:spPr bwMode="auto">
            <a:xfrm>
              <a:off x="40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2" name="Rectangle 70">
              <a:extLst>
                <a:ext uri="{FF2B5EF4-FFF2-40B4-BE49-F238E27FC236}">
                  <a16:creationId xmlns:a16="http://schemas.microsoft.com/office/drawing/2014/main" xmlns="" id="{E796F2D0-006D-3D40-A470-8C4B4E6C96EF}"/>
                </a:ext>
              </a:extLst>
            </p:cNvPr>
            <p:cNvSpPr>
              <a:spLocks noChangeArrowheads="1"/>
            </p:cNvSpPr>
            <p:nvPr/>
          </p:nvSpPr>
          <p:spPr bwMode="auto">
            <a:xfrm>
              <a:off x="4380" y="2328"/>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3" name="Rectangle 71">
              <a:extLst>
                <a:ext uri="{FF2B5EF4-FFF2-40B4-BE49-F238E27FC236}">
                  <a16:creationId xmlns:a16="http://schemas.microsoft.com/office/drawing/2014/main" xmlns="" id="{08806F82-C138-DD41-9B26-323706CC3E26}"/>
                </a:ext>
              </a:extLst>
            </p:cNvPr>
            <p:cNvSpPr>
              <a:spLocks noChangeArrowheads="1"/>
            </p:cNvSpPr>
            <p:nvPr/>
          </p:nvSpPr>
          <p:spPr bwMode="auto">
            <a:xfrm>
              <a:off x="4684" y="2328"/>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4" name="Rectangle 72">
              <a:extLst>
                <a:ext uri="{FF2B5EF4-FFF2-40B4-BE49-F238E27FC236}">
                  <a16:creationId xmlns:a16="http://schemas.microsoft.com/office/drawing/2014/main" xmlns="" id="{D6EDA685-739D-AC41-991E-886B45E245A9}"/>
                </a:ext>
              </a:extLst>
            </p:cNvPr>
            <p:cNvSpPr>
              <a:spLocks noChangeArrowheads="1"/>
            </p:cNvSpPr>
            <p:nvPr/>
          </p:nvSpPr>
          <p:spPr bwMode="auto">
            <a:xfrm>
              <a:off x="4980" y="2328"/>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5" name="Rectangle 73">
              <a:extLst>
                <a:ext uri="{FF2B5EF4-FFF2-40B4-BE49-F238E27FC236}">
                  <a16:creationId xmlns:a16="http://schemas.microsoft.com/office/drawing/2014/main" xmlns="" id="{0EF873DC-39FE-F842-93BF-82BB78D3122B}"/>
                </a:ext>
              </a:extLst>
            </p:cNvPr>
            <p:cNvSpPr>
              <a:spLocks noChangeArrowheads="1"/>
            </p:cNvSpPr>
            <p:nvPr/>
          </p:nvSpPr>
          <p:spPr bwMode="auto">
            <a:xfrm>
              <a:off x="52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6" name="Rectangle 74">
              <a:extLst>
                <a:ext uri="{FF2B5EF4-FFF2-40B4-BE49-F238E27FC236}">
                  <a16:creationId xmlns:a16="http://schemas.microsoft.com/office/drawing/2014/main" xmlns="" id="{428D2058-A043-B647-9453-B54E4F601F82}"/>
                </a:ext>
              </a:extLst>
            </p:cNvPr>
            <p:cNvSpPr>
              <a:spLocks noChangeArrowheads="1"/>
            </p:cNvSpPr>
            <p:nvPr/>
          </p:nvSpPr>
          <p:spPr bwMode="auto">
            <a:xfrm>
              <a:off x="484" y="1200"/>
              <a:ext cx="296" cy="376"/>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7" name="Rectangle 75">
              <a:extLst>
                <a:ext uri="{FF2B5EF4-FFF2-40B4-BE49-F238E27FC236}">
                  <a16:creationId xmlns:a16="http://schemas.microsoft.com/office/drawing/2014/main" xmlns="" id="{D52F8587-5447-2F4B-84CB-C5FB012AF258}"/>
                </a:ext>
              </a:extLst>
            </p:cNvPr>
            <p:cNvSpPr>
              <a:spLocks noChangeArrowheads="1"/>
            </p:cNvSpPr>
            <p:nvPr/>
          </p:nvSpPr>
          <p:spPr bwMode="auto">
            <a:xfrm>
              <a:off x="484" y="1576"/>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8" name="Rectangle 76">
              <a:extLst>
                <a:ext uri="{FF2B5EF4-FFF2-40B4-BE49-F238E27FC236}">
                  <a16:creationId xmlns:a16="http://schemas.microsoft.com/office/drawing/2014/main" xmlns="" id="{20EC47F1-10CE-EA4C-BE27-86855D3C5F14}"/>
                </a:ext>
              </a:extLst>
            </p:cNvPr>
            <p:cNvSpPr>
              <a:spLocks noChangeArrowheads="1"/>
            </p:cNvSpPr>
            <p:nvPr/>
          </p:nvSpPr>
          <p:spPr bwMode="auto">
            <a:xfrm>
              <a:off x="3780" y="1576"/>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9" name="Rectangle 77">
              <a:extLst>
                <a:ext uri="{FF2B5EF4-FFF2-40B4-BE49-F238E27FC236}">
                  <a16:creationId xmlns:a16="http://schemas.microsoft.com/office/drawing/2014/main" xmlns="" id="{FC2AA770-D8DA-6C40-B6C5-F5A71CB7B808}"/>
                </a:ext>
              </a:extLst>
            </p:cNvPr>
            <p:cNvSpPr>
              <a:spLocks noChangeArrowheads="1"/>
            </p:cNvSpPr>
            <p:nvPr/>
          </p:nvSpPr>
          <p:spPr bwMode="auto">
            <a:xfrm>
              <a:off x="4084" y="1576"/>
              <a:ext cx="296"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0" name="Rectangle 78">
              <a:extLst>
                <a:ext uri="{FF2B5EF4-FFF2-40B4-BE49-F238E27FC236}">
                  <a16:creationId xmlns:a16="http://schemas.microsoft.com/office/drawing/2014/main" xmlns="" id="{FB825D79-BD20-F548-AE7B-7E46F67D9BDD}"/>
                </a:ext>
              </a:extLst>
            </p:cNvPr>
            <p:cNvSpPr>
              <a:spLocks noChangeArrowheads="1"/>
            </p:cNvSpPr>
            <p:nvPr/>
          </p:nvSpPr>
          <p:spPr bwMode="auto">
            <a:xfrm>
              <a:off x="4380" y="1576"/>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1" name="Rectangle 79">
              <a:extLst>
                <a:ext uri="{FF2B5EF4-FFF2-40B4-BE49-F238E27FC236}">
                  <a16:creationId xmlns:a16="http://schemas.microsoft.com/office/drawing/2014/main" xmlns="" id="{5B0867F6-A298-B448-9C22-21A1843F39EC}"/>
                </a:ext>
              </a:extLst>
            </p:cNvPr>
            <p:cNvSpPr>
              <a:spLocks noChangeArrowheads="1"/>
            </p:cNvSpPr>
            <p:nvPr/>
          </p:nvSpPr>
          <p:spPr bwMode="auto">
            <a:xfrm>
              <a:off x="4684" y="1576"/>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2" name="Rectangle 80">
              <a:extLst>
                <a:ext uri="{FF2B5EF4-FFF2-40B4-BE49-F238E27FC236}">
                  <a16:creationId xmlns:a16="http://schemas.microsoft.com/office/drawing/2014/main" xmlns="" id="{E484E82B-1210-784D-8F6B-84C90D5E64BF}"/>
                </a:ext>
              </a:extLst>
            </p:cNvPr>
            <p:cNvSpPr>
              <a:spLocks noChangeArrowheads="1"/>
            </p:cNvSpPr>
            <p:nvPr/>
          </p:nvSpPr>
          <p:spPr bwMode="auto">
            <a:xfrm>
              <a:off x="3780" y="1200"/>
              <a:ext cx="304" cy="376"/>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3" name="Rectangle 81">
              <a:extLst>
                <a:ext uri="{FF2B5EF4-FFF2-40B4-BE49-F238E27FC236}">
                  <a16:creationId xmlns:a16="http://schemas.microsoft.com/office/drawing/2014/main" xmlns="" id="{A59A4121-B376-D048-8A56-92D63ADF56DE}"/>
                </a:ext>
              </a:extLst>
            </p:cNvPr>
            <p:cNvSpPr>
              <a:spLocks noChangeArrowheads="1"/>
            </p:cNvSpPr>
            <p:nvPr/>
          </p:nvSpPr>
          <p:spPr bwMode="auto">
            <a:xfrm>
              <a:off x="4084" y="1200"/>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4" name="Rectangle 82">
              <a:extLst>
                <a:ext uri="{FF2B5EF4-FFF2-40B4-BE49-F238E27FC236}">
                  <a16:creationId xmlns:a16="http://schemas.microsoft.com/office/drawing/2014/main" xmlns="" id="{23D6C41B-E5C1-3643-BE05-99E3BAAA705B}"/>
                </a:ext>
              </a:extLst>
            </p:cNvPr>
            <p:cNvSpPr>
              <a:spLocks noChangeArrowheads="1"/>
            </p:cNvSpPr>
            <p:nvPr/>
          </p:nvSpPr>
          <p:spPr bwMode="auto">
            <a:xfrm>
              <a:off x="4684" y="1200"/>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5" name="Rectangle 83">
              <a:extLst>
                <a:ext uri="{FF2B5EF4-FFF2-40B4-BE49-F238E27FC236}">
                  <a16:creationId xmlns:a16="http://schemas.microsoft.com/office/drawing/2014/main" xmlns="" id="{B3471C99-C518-734D-8289-8467962FC955}"/>
                </a:ext>
              </a:extLst>
            </p:cNvPr>
            <p:cNvSpPr>
              <a:spLocks noChangeArrowheads="1"/>
            </p:cNvSpPr>
            <p:nvPr/>
          </p:nvSpPr>
          <p:spPr bwMode="auto">
            <a:xfrm>
              <a:off x="5284" y="824"/>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6" name="Rectangle 84">
              <a:extLst>
                <a:ext uri="{FF2B5EF4-FFF2-40B4-BE49-F238E27FC236}">
                  <a16:creationId xmlns:a16="http://schemas.microsoft.com/office/drawing/2014/main" xmlns="" id="{948F7DEA-90F6-D744-ADE4-AC4045B45438}"/>
                </a:ext>
              </a:extLst>
            </p:cNvPr>
            <p:cNvSpPr>
              <a:spLocks noChangeArrowheads="1"/>
            </p:cNvSpPr>
            <p:nvPr/>
          </p:nvSpPr>
          <p:spPr bwMode="auto">
            <a:xfrm>
              <a:off x="1084" y="3152"/>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7" name="Rectangle 85">
              <a:extLst>
                <a:ext uri="{FF2B5EF4-FFF2-40B4-BE49-F238E27FC236}">
                  <a16:creationId xmlns:a16="http://schemas.microsoft.com/office/drawing/2014/main" xmlns="" id="{D3BCF853-1E37-8E44-A700-8067A32E92F0}"/>
                </a:ext>
              </a:extLst>
            </p:cNvPr>
            <p:cNvSpPr>
              <a:spLocks noChangeArrowheads="1"/>
            </p:cNvSpPr>
            <p:nvPr/>
          </p:nvSpPr>
          <p:spPr bwMode="auto">
            <a:xfrm>
              <a:off x="1380" y="31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8" name="Rectangle 86">
              <a:extLst>
                <a:ext uri="{FF2B5EF4-FFF2-40B4-BE49-F238E27FC236}">
                  <a16:creationId xmlns:a16="http://schemas.microsoft.com/office/drawing/2014/main" xmlns="" id="{4C758F16-C08B-E648-8EAF-3266FEDF8BAC}"/>
                </a:ext>
              </a:extLst>
            </p:cNvPr>
            <p:cNvSpPr>
              <a:spLocks noChangeArrowheads="1"/>
            </p:cNvSpPr>
            <p:nvPr/>
          </p:nvSpPr>
          <p:spPr bwMode="auto">
            <a:xfrm>
              <a:off x="1684" y="3152"/>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9" name="Rectangle 87">
              <a:extLst>
                <a:ext uri="{FF2B5EF4-FFF2-40B4-BE49-F238E27FC236}">
                  <a16:creationId xmlns:a16="http://schemas.microsoft.com/office/drawing/2014/main" xmlns="" id="{F593E2F3-D8E9-134E-92C8-38176681F29C}"/>
                </a:ext>
              </a:extLst>
            </p:cNvPr>
            <p:cNvSpPr>
              <a:spLocks noChangeArrowheads="1"/>
            </p:cNvSpPr>
            <p:nvPr/>
          </p:nvSpPr>
          <p:spPr bwMode="auto">
            <a:xfrm>
              <a:off x="1980" y="31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0" name="Rectangle 88">
              <a:extLst>
                <a:ext uri="{FF2B5EF4-FFF2-40B4-BE49-F238E27FC236}">
                  <a16:creationId xmlns:a16="http://schemas.microsoft.com/office/drawing/2014/main" xmlns="" id="{17240F89-5FD8-8C4F-B995-53CE56A97B3D}"/>
                </a:ext>
              </a:extLst>
            </p:cNvPr>
            <p:cNvSpPr>
              <a:spLocks noChangeArrowheads="1"/>
            </p:cNvSpPr>
            <p:nvPr/>
          </p:nvSpPr>
          <p:spPr bwMode="auto">
            <a:xfrm>
              <a:off x="2284" y="3152"/>
              <a:ext cx="296"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1" name="Rectangle 89">
              <a:extLst>
                <a:ext uri="{FF2B5EF4-FFF2-40B4-BE49-F238E27FC236}">
                  <a16:creationId xmlns:a16="http://schemas.microsoft.com/office/drawing/2014/main" xmlns="" id="{505F016B-1944-9E40-966B-67C7AEB19ED8}"/>
                </a:ext>
              </a:extLst>
            </p:cNvPr>
            <p:cNvSpPr>
              <a:spLocks noChangeArrowheads="1"/>
            </p:cNvSpPr>
            <p:nvPr/>
          </p:nvSpPr>
          <p:spPr bwMode="auto">
            <a:xfrm>
              <a:off x="2580" y="3152"/>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2" name="Rectangle 90">
              <a:extLst>
                <a:ext uri="{FF2B5EF4-FFF2-40B4-BE49-F238E27FC236}">
                  <a16:creationId xmlns:a16="http://schemas.microsoft.com/office/drawing/2014/main" xmlns="" id="{DE63D0E3-1E50-A745-89FC-F8086A97EDC1}"/>
                </a:ext>
              </a:extLst>
            </p:cNvPr>
            <p:cNvSpPr>
              <a:spLocks noChangeArrowheads="1"/>
            </p:cNvSpPr>
            <p:nvPr/>
          </p:nvSpPr>
          <p:spPr bwMode="auto">
            <a:xfrm>
              <a:off x="2884" y="3152"/>
              <a:ext cx="296" cy="376"/>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3" name="Rectangle 91">
              <a:extLst>
                <a:ext uri="{FF2B5EF4-FFF2-40B4-BE49-F238E27FC236}">
                  <a16:creationId xmlns:a16="http://schemas.microsoft.com/office/drawing/2014/main" xmlns="" id="{868C6FBA-7E26-DB49-BD56-65334C04158C}"/>
                </a:ext>
              </a:extLst>
            </p:cNvPr>
            <p:cNvSpPr>
              <a:spLocks noChangeArrowheads="1"/>
            </p:cNvSpPr>
            <p:nvPr/>
          </p:nvSpPr>
          <p:spPr bwMode="auto">
            <a:xfrm>
              <a:off x="3180" y="3152"/>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4" name="Rectangle 92">
              <a:extLst>
                <a:ext uri="{FF2B5EF4-FFF2-40B4-BE49-F238E27FC236}">
                  <a16:creationId xmlns:a16="http://schemas.microsoft.com/office/drawing/2014/main" xmlns="" id="{FEB848D3-8B70-2F43-8D97-EDB53573B176}"/>
                </a:ext>
              </a:extLst>
            </p:cNvPr>
            <p:cNvSpPr>
              <a:spLocks noChangeArrowheads="1"/>
            </p:cNvSpPr>
            <p:nvPr/>
          </p:nvSpPr>
          <p:spPr bwMode="auto">
            <a:xfrm>
              <a:off x="3780" y="31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5" name="Rectangle 93">
              <a:extLst>
                <a:ext uri="{FF2B5EF4-FFF2-40B4-BE49-F238E27FC236}">
                  <a16:creationId xmlns:a16="http://schemas.microsoft.com/office/drawing/2014/main" xmlns="" id="{504E7181-B6ED-4746-9831-EF04165B357E}"/>
                </a:ext>
              </a:extLst>
            </p:cNvPr>
            <p:cNvSpPr>
              <a:spLocks noChangeArrowheads="1"/>
            </p:cNvSpPr>
            <p:nvPr/>
          </p:nvSpPr>
          <p:spPr bwMode="auto">
            <a:xfrm>
              <a:off x="4084" y="3152"/>
              <a:ext cx="296"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6" name="Rectangle 94">
              <a:extLst>
                <a:ext uri="{FF2B5EF4-FFF2-40B4-BE49-F238E27FC236}">
                  <a16:creationId xmlns:a16="http://schemas.microsoft.com/office/drawing/2014/main" xmlns="" id="{A152BB25-F435-304F-80D1-2953D1FEA6B9}"/>
                </a:ext>
              </a:extLst>
            </p:cNvPr>
            <p:cNvSpPr>
              <a:spLocks noChangeArrowheads="1"/>
            </p:cNvSpPr>
            <p:nvPr/>
          </p:nvSpPr>
          <p:spPr bwMode="auto">
            <a:xfrm>
              <a:off x="4380" y="3152"/>
              <a:ext cx="304" cy="376"/>
            </a:xfrm>
            <a:prstGeom prst="rect">
              <a:avLst/>
            </a:prstGeom>
            <a:solidFill>
              <a:srgbClr val="0066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7" name="Rectangle 95">
              <a:extLst>
                <a:ext uri="{FF2B5EF4-FFF2-40B4-BE49-F238E27FC236}">
                  <a16:creationId xmlns:a16="http://schemas.microsoft.com/office/drawing/2014/main" xmlns="" id="{F4D22B76-ACA2-0849-AD5A-026722CAB357}"/>
                </a:ext>
              </a:extLst>
            </p:cNvPr>
            <p:cNvSpPr>
              <a:spLocks noChangeArrowheads="1"/>
            </p:cNvSpPr>
            <p:nvPr/>
          </p:nvSpPr>
          <p:spPr bwMode="auto">
            <a:xfrm>
              <a:off x="4980" y="31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8" name="Rectangle 96">
              <a:extLst>
                <a:ext uri="{FF2B5EF4-FFF2-40B4-BE49-F238E27FC236}">
                  <a16:creationId xmlns:a16="http://schemas.microsoft.com/office/drawing/2014/main" xmlns="" id="{DD4B1E72-D348-B947-89F0-136986C02B32}"/>
                </a:ext>
              </a:extLst>
            </p:cNvPr>
            <p:cNvSpPr>
              <a:spLocks noChangeArrowheads="1"/>
            </p:cNvSpPr>
            <p:nvPr/>
          </p:nvSpPr>
          <p:spPr bwMode="auto">
            <a:xfrm>
              <a:off x="264" y="868"/>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a:t>
              </a:r>
              <a:endParaRPr lang="en-US" altLang="en-US" sz="1200"/>
            </a:p>
          </p:txBody>
        </p:sp>
        <p:sp>
          <p:nvSpPr>
            <p:cNvPr id="99" name="Rectangle 97">
              <a:extLst>
                <a:ext uri="{FF2B5EF4-FFF2-40B4-BE49-F238E27FC236}">
                  <a16:creationId xmlns:a16="http://schemas.microsoft.com/office/drawing/2014/main" xmlns="" id="{52547361-5D48-2C48-BC18-0CB701539B51}"/>
                </a:ext>
              </a:extLst>
            </p:cNvPr>
            <p:cNvSpPr>
              <a:spLocks noChangeArrowheads="1"/>
            </p:cNvSpPr>
            <p:nvPr/>
          </p:nvSpPr>
          <p:spPr bwMode="auto">
            <a:xfrm>
              <a:off x="264" y="1028"/>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a:t>
              </a:r>
              <a:endParaRPr lang="en-US" altLang="en-US" sz="1200"/>
            </a:p>
          </p:txBody>
        </p:sp>
        <p:sp>
          <p:nvSpPr>
            <p:cNvPr id="100" name="Rectangle 98">
              <a:extLst>
                <a:ext uri="{FF2B5EF4-FFF2-40B4-BE49-F238E27FC236}">
                  <a16:creationId xmlns:a16="http://schemas.microsoft.com/office/drawing/2014/main" xmlns="" id="{B4B0BA90-364B-4444-A29F-D34FEE2652BE}"/>
                </a:ext>
              </a:extLst>
            </p:cNvPr>
            <p:cNvSpPr>
              <a:spLocks noChangeArrowheads="1"/>
            </p:cNvSpPr>
            <p:nvPr/>
          </p:nvSpPr>
          <p:spPr bwMode="auto">
            <a:xfrm>
              <a:off x="264" y="124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a:t>
              </a:r>
              <a:endParaRPr lang="en-US" altLang="en-US" sz="1200"/>
            </a:p>
          </p:txBody>
        </p:sp>
        <p:sp>
          <p:nvSpPr>
            <p:cNvPr id="101" name="Rectangle 99">
              <a:extLst>
                <a:ext uri="{FF2B5EF4-FFF2-40B4-BE49-F238E27FC236}">
                  <a16:creationId xmlns:a16="http://schemas.microsoft.com/office/drawing/2014/main" xmlns="" id="{4BD3F62E-8BD9-5645-94CA-4AC62B777A99}"/>
                </a:ext>
              </a:extLst>
            </p:cNvPr>
            <p:cNvSpPr>
              <a:spLocks noChangeArrowheads="1"/>
            </p:cNvSpPr>
            <p:nvPr/>
          </p:nvSpPr>
          <p:spPr bwMode="auto">
            <a:xfrm>
              <a:off x="264" y="1404"/>
              <a:ext cx="7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Li</a:t>
              </a:r>
              <a:endParaRPr lang="en-US" altLang="en-US" sz="1200"/>
            </a:p>
          </p:txBody>
        </p:sp>
        <p:sp>
          <p:nvSpPr>
            <p:cNvPr id="102" name="Rectangle 100">
              <a:extLst>
                <a:ext uri="{FF2B5EF4-FFF2-40B4-BE49-F238E27FC236}">
                  <a16:creationId xmlns:a16="http://schemas.microsoft.com/office/drawing/2014/main" xmlns="" id="{78375D40-4BDE-8B44-95E9-D26274410913}"/>
                </a:ext>
              </a:extLst>
            </p:cNvPr>
            <p:cNvSpPr>
              <a:spLocks noChangeArrowheads="1"/>
            </p:cNvSpPr>
            <p:nvPr/>
          </p:nvSpPr>
          <p:spPr bwMode="auto">
            <a:xfrm>
              <a:off x="560"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a:t>
              </a:r>
              <a:endParaRPr lang="en-US" altLang="en-US" sz="1200"/>
            </a:p>
          </p:txBody>
        </p:sp>
        <p:sp>
          <p:nvSpPr>
            <p:cNvPr id="103" name="Rectangle 101">
              <a:extLst>
                <a:ext uri="{FF2B5EF4-FFF2-40B4-BE49-F238E27FC236}">
                  <a16:creationId xmlns:a16="http://schemas.microsoft.com/office/drawing/2014/main" xmlns="" id="{0C5C305B-6E9B-2C48-9240-BC45382EF89E}"/>
                </a:ext>
              </a:extLst>
            </p:cNvPr>
            <p:cNvSpPr>
              <a:spLocks noChangeArrowheads="1"/>
            </p:cNvSpPr>
            <p:nvPr/>
          </p:nvSpPr>
          <p:spPr bwMode="auto">
            <a:xfrm>
              <a:off x="560" y="1420"/>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Be</a:t>
              </a:r>
              <a:endParaRPr lang="en-US" altLang="en-US" sz="1200"/>
            </a:p>
          </p:txBody>
        </p:sp>
        <p:sp>
          <p:nvSpPr>
            <p:cNvPr id="104" name="Rectangle 102">
              <a:extLst>
                <a:ext uri="{FF2B5EF4-FFF2-40B4-BE49-F238E27FC236}">
                  <a16:creationId xmlns:a16="http://schemas.microsoft.com/office/drawing/2014/main" xmlns="" id="{D7A1EC49-FA9F-B84C-BF60-706436B2FE26}"/>
                </a:ext>
              </a:extLst>
            </p:cNvPr>
            <p:cNvSpPr>
              <a:spLocks noChangeArrowheads="1"/>
            </p:cNvSpPr>
            <p:nvPr/>
          </p:nvSpPr>
          <p:spPr bwMode="auto">
            <a:xfrm>
              <a:off x="14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41</a:t>
              </a:r>
            </a:p>
          </p:txBody>
        </p:sp>
        <p:sp>
          <p:nvSpPr>
            <p:cNvPr id="105" name="Rectangle 103">
              <a:extLst>
                <a:ext uri="{FF2B5EF4-FFF2-40B4-BE49-F238E27FC236}">
                  <a16:creationId xmlns:a16="http://schemas.microsoft.com/office/drawing/2014/main" xmlns="" id="{C399EC4A-B1C5-FC4C-9870-15EC8CBFB3ED}"/>
                </a:ext>
              </a:extLst>
            </p:cNvPr>
            <p:cNvSpPr>
              <a:spLocks noChangeArrowheads="1"/>
            </p:cNvSpPr>
            <p:nvPr/>
          </p:nvSpPr>
          <p:spPr bwMode="auto">
            <a:xfrm>
              <a:off x="1464"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Nb</a:t>
              </a:r>
            </a:p>
          </p:txBody>
        </p:sp>
        <p:sp>
          <p:nvSpPr>
            <p:cNvPr id="106" name="Rectangle 104">
              <a:extLst>
                <a:ext uri="{FF2B5EF4-FFF2-40B4-BE49-F238E27FC236}">
                  <a16:creationId xmlns:a16="http://schemas.microsoft.com/office/drawing/2014/main" xmlns="" id="{80789116-42FE-4047-B549-4D5CEBB321DD}"/>
                </a:ext>
              </a:extLst>
            </p:cNvPr>
            <p:cNvSpPr>
              <a:spLocks noChangeArrowheads="1"/>
            </p:cNvSpPr>
            <p:nvPr/>
          </p:nvSpPr>
          <p:spPr bwMode="auto">
            <a:xfrm>
              <a:off x="3864"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a:t>
              </a:r>
              <a:endParaRPr lang="en-US" altLang="en-US" sz="1200"/>
            </a:p>
          </p:txBody>
        </p:sp>
        <p:sp>
          <p:nvSpPr>
            <p:cNvPr id="107" name="Rectangle 105">
              <a:extLst>
                <a:ext uri="{FF2B5EF4-FFF2-40B4-BE49-F238E27FC236}">
                  <a16:creationId xmlns:a16="http://schemas.microsoft.com/office/drawing/2014/main" xmlns="" id="{39BB246A-EE99-544F-A1A6-2140A0C5ED28}"/>
                </a:ext>
              </a:extLst>
            </p:cNvPr>
            <p:cNvSpPr>
              <a:spLocks noChangeArrowheads="1"/>
            </p:cNvSpPr>
            <p:nvPr/>
          </p:nvSpPr>
          <p:spPr bwMode="auto">
            <a:xfrm>
              <a:off x="3864" y="1420"/>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a:t>
              </a:r>
              <a:endParaRPr lang="en-US" altLang="en-US" sz="1200"/>
            </a:p>
          </p:txBody>
        </p:sp>
        <p:sp>
          <p:nvSpPr>
            <p:cNvPr id="108" name="Rectangle 106">
              <a:extLst>
                <a:ext uri="{FF2B5EF4-FFF2-40B4-BE49-F238E27FC236}">
                  <a16:creationId xmlns:a16="http://schemas.microsoft.com/office/drawing/2014/main" xmlns="" id="{201C757A-D679-334C-AB98-C1A95AE3759C}"/>
                </a:ext>
              </a:extLst>
            </p:cNvPr>
            <p:cNvSpPr>
              <a:spLocks noChangeArrowheads="1"/>
            </p:cNvSpPr>
            <p:nvPr/>
          </p:nvSpPr>
          <p:spPr bwMode="auto">
            <a:xfrm>
              <a:off x="4160"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a:t>
              </a:r>
              <a:endParaRPr lang="en-US" altLang="en-US" sz="1200"/>
            </a:p>
          </p:txBody>
        </p:sp>
        <p:sp>
          <p:nvSpPr>
            <p:cNvPr id="109" name="Rectangle 107">
              <a:extLst>
                <a:ext uri="{FF2B5EF4-FFF2-40B4-BE49-F238E27FC236}">
                  <a16:creationId xmlns:a16="http://schemas.microsoft.com/office/drawing/2014/main" xmlns="" id="{42215B5E-CC53-724D-B8BC-059B34F433E5}"/>
                </a:ext>
              </a:extLst>
            </p:cNvPr>
            <p:cNvSpPr>
              <a:spLocks noChangeArrowheads="1"/>
            </p:cNvSpPr>
            <p:nvPr/>
          </p:nvSpPr>
          <p:spPr bwMode="auto">
            <a:xfrm>
              <a:off x="4160" y="1420"/>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a:t>
              </a:r>
              <a:endParaRPr lang="en-US" altLang="en-US" sz="1200"/>
            </a:p>
          </p:txBody>
        </p:sp>
        <p:sp>
          <p:nvSpPr>
            <p:cNvPr id="110" name="Rectangle 108">
              <a:extLst>
                <a:ext uri="{FF2B5EF4-FFF2-40B4-BE49-F238E27FC236}">
                  <a16:creationId xmlns:a16="http://schemas.microsoft.com/office/drawing/2014/main" xmlns="" id="{75A529CC-6DD7-B24A-82E3-6E9686953FC2}"/>
                </a:ext>
              </a:extLst>
            </p:cNvPr>
            <p:cNvSpPr>
              <a:spLocks noChangeArrowheads="1"/>
            </p:cNvSpPr>
            <p:nvPr/>
          </p:nvSpPr>
          <p:spPr bwMode="auto">
            <a:xfrm>
              <a:off x="4760"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a:t>
              </a:r>
              <a:endParaRPr lang="en-US" altLang="en-US" sz="1200"/>
            </a:p>
          </p:txBody>
        </p:sp>
        <p:sp>
          <p:nvSpPr>
            <p:cNvPr id="111" name="Rectangle 109">
              <a:extLst>
                <a:ext uri="{FF2B5EF4-FFF2-40B4-BE49-F238E27FC236}">
                  <a16:creationId xmlns:a16="http://schemas.microsoft.com/office/drawing/2014/main" xmlns="" id="{93A5E250-D7E3-D94E-80D4-18D4C594253C}"/>
                </a:ext>
              </a:extLst>
            </p:cNvPr>
            <p:cNvSpPr>
              <a:spLocks noChangeArrowheads="1"/>
            </p:cNvSpPr>
            <p:nvPr/>
          </p:nvSpPr>
          <p:spPr bwMode="auto">
            <a:xfrm>
              <a:off x="4760" y="1420"/>
              <a:ext cx="7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O</a:t>
              </a:r>
              <a:endParaRPr lang="en-US" altLang="en-US" sz="1200"/>
            </a:p>
          </p:txBody>
        </p:sp>
        <p:sp>
          <p:nvSpPr>
            <p:cNvPr id="112" name="Rectangle 110">
              <a:extLst>
                <a:ext uri="{FF2B5EF4-FFF2-40B4-BE49-F238E27FC236}">
                  <a16:creationId xmlns:a16="http://schemas.microsoft.com/office/drawing/2014/main" xmlns="" id="{9D543A11-E1F3-4F45-B644-92CD9B2774E6}"/>
                </a:ext>
              </a:extLst>
            </p:cNvPr>
            <p:cNvSpPr>
              <a:spLocks noChangeArrowheads="1"/>
            </p:cNvSpPr>
            <p:nvPr/>
          </p:nvSpPr>
          <p:spPr bwMode="auto">
            <a:xfrm>
              <a:off x="5360" y="88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a:t>
              </a:r>
              <a:endParaRPr lang="en-US" altLang="en-US" sz="1200"/>
            </a:p>
          </p:txBody>
        </p:sp>
        <p:sp>
          <p:nvSpPr>
            <p:cNvPr id="113" name="Rectangle 111">
              <a:extLst>
                <a:ext uri="{FF2B5EF4-FFF2-40B4-BE49-F238E27FC236}">
                  <a16:creationId xmlns:a16="http://schemas.microsoft.com/office/drawing/2014/main" xmlns="" id="{0EFA5791-9056-B54A-A8B3-6CAF7726F08B}"/>
                </a:ext>
              </a:extLst>
            </p:cNvPr>
            <p:cNvSpPr>
              <a:spLocks noChangeArrowheads="1"/>
            </p:cNvSpPr>
            <p:nvPr/>
          </p:nvSpPr>
          <p:spPr bwMode="auto">
            <a:xfrm>
              <a:off x="5360" y="1044"/>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He</a:t>
              </a:r>
              <a:endParaRPr lang="en-US" altLang="en-US" sz="1200"/>
            </a:p>
          </p:txBody>
        </p:sp>
        <p:sp>
          <p:nvSpPr>
            <p:cNvPr id="114" name="Rectangle 112">
              <a:extLst>
                <a:ext uri="{FF2B5EF4-FFF2-40B4-BE49-F238E27FC236}">
                  <a16:creationId xmlns:a16="http://schemas.microsoft.com/office/drawing/2014/main" xmlns="" id="{65D1FA87-9BA0-2E45-BFF2-1ED7BAF38567}"/>
                </a:ext>
              </a:extLst>
            </p:cNvPr>
            <p:cNvSpPr>
              <a:spLocks noChangeArrowheads="1"/>
            </p:cNvSpPr>
            <p:nvPr/>
          </p:nvSpPr>
          <p:spPr bwMode="auto">
            <a:xfrm>
              <a:off x="5360" y="1260"/>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10</a:t>
              </a:r>
              <a:endParaRPr lang="en-US" altLang="en-US" sz="1200"/>
            </a:p>
          </p:txBody>
        </p:sp>
        <p:sp>
          <p:nvSpPr>
            <p:cNvPr id="115" name="Rectangle 113">
              <a:extLst>
                <a:ext uri="{FF2B5EF4-FFF2-40B4-BE49-F238E27FC236}">
                  <a16:creationId xmlns:a16="http://schemas.microsoft.com/office/drawing/2014/main" xmlns="" id="{BB95B1B1-C233-0445-8D63-24C034269659}"/>
                </a:ext>
              </a:extLst>
            </p:cNvPr>
            <p:cNvSpPr>
              <a:spLocks noChangeArrowheads="1"/>
            </p:cNvSpPr>
            <p:nvPr/>
          </p:nvSpPr>
          <p:spPr bwMode="auto">
            <a:xfrm>
              <a:off x="5360" y="1420"/>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Ne</a:t>
              </a:r>
              <a:endParaRPr lang="en-US" altLang="en-US" sz="1200"/>
            </a:p>
          </p:txBody>
        </p:sp>
        <p:sp>
          <p:nvSpPr>
            <p:cNvPr id="116" name="Rectangle 114">
              <a:extLst>
                <a:ext uri="{FF2B5EF4-FFF2-40B4-BE49-F238E27FC236}">
                  <a16:creationId xmlns:a16="http://schemas.microsoft.com/office/drawing/2014/main" xmlns="" id="{41BE438A-90A0-284B-9CB8-39957FA3CE52}"/>
                </a:ext>
              </a:extLst>
            </p:cNvPr>
            <p:cNvSpPr>
              <a:spLocks noChangeArrowheads="1"/>
            </p:cNvSpPr>
            <p:nvPr/>
          </p:nvSpPr>
          <p:spPr bwMode="auto">
            <a:xfrm>
              <a:off x="32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65</a:t>
              </a:r>
            </a:p>
          </p:txBody>
        </p:sp>
        <p:sp>
          <p:nvSpPr>
            <p:cNvPr id="117" name="Rectangle 115">
              <a:extLst>
                <a:ext uri="{FF2B5EF4-FFF2-40B4-BE49-F238E27FC236}">
                  <a16:creationId xmlns:a16="http://schemas.microsoft.com/office/drawing/2014/main" xmlns="" id="{D0B0E922-2BE5-9F47-9EE0-DD1F3BA250F3}"/>
                </a:ext>
              </a:extLst>
            </p:cNvPr>
            <p:cNvSpPr>
              <a:spLocks noChangeArrowheads="1"/>
            </p:cNvSpPr>
            <p:nvPr/>
          </p:nvSpPr>
          <p:spPr bwMode="auto">
            <a:xfrm>
              <a:off x="3264" y="33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Tb</a:t>
              </a:r>
            </a:p>
          </p:txBody>
        </p:sp>
        <p:sp>
          <p:nvSpPr>
            <p:cNvPr id="118" name="Rectangle 116">
              <a:extLst>
                <a:ext uri="{FF2B5EF4-FFF2-40B4-BE49-F238E27FC236}">
                  <a16:creationId xmlns:a16="http://schemas.microsoft.com/office/drawing/2014/main" xmlns="" id="{BE707EBA-8498-F448-A38C-A5EEBF126C99}"/>
                </a:ext>
              </a:extLst>
            </p:cNvPr>
            <p:cNvSpPr>
              <a:spLocks noChangeArrowheads="1"/>
            </p:cNvSpPr>
            <p:nvPr/>
          </p:nvSpPr>
          <p:spPr bwMode="auto">
            <a:xfrm>
              <a:off x="26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63</a:t>
              </a:r>
              <a:endParaRPr lang="en-US" altLang="en-US" sz="1200"/>
            </a:p>
          </p:txBody>
        </p:sp>
        <p:sp>
          <p:nvSpPr>
            <p:cNvPr id="119" name="Rectangle 117">
              <a:extLst>
                <a:ext uri="{FF2B5EF4-FFF2-40B4-BE49-F238E27FC236}">
                  <a16:creationId xmlns:a16="http://schemas.microsoft.com/office/drawing/2014/main" xmlns="" id="{D0044C35-491F-2D4B-8095-598AE2E693A4}"/>
                </a:ext>
              </a:extLst>
            </p:cNvPr>
            <p:cNvSpPr>
              <a:spLocks noChangeArrowheads="1"/>
            </p:cNvSpPr>
            <p:nvPr/>
          </p:nvSpPr>
          <p:spPr bwMode="auto">
            <a:xfrm>
              <a:off x="2664" y="3372"/>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Eu</a:t>
              </a:r>
              <a:endParaRPr lang="en-US" altLang="en-US" sz="1200"/>
            </a:p>
          </p:txBody>
        </p:sp>
        <p:sp>
          <p:nvSpPr>
            <p:cNvPr id="120" name="Rectangle 118">
              <a:extLst>
                <a:ext uri="{FF2B5EF4-FFF2-40B4-BE49-F238E27FC236}">
                  <a16:creationId xmlns:a16="http://schemas.microsoft.com/office/drawing/2014/main" xmlns="" id="{13D25BA6-5567-B14D-9686-25A002873D52}"/>
                </a:ext>
              </a:extLst>
            </p:cNvPr>
            <p:cNvSpPr>
              <a:spLocks noChangeArrowheads="1"/>
            </p:cNvSpPr>
            <p:nvPr/>
          </p:nvSpPr>
          <p:spPr bwMode="auto">
            <a:xfrm>
              <a:off x="2112" y="2444"/>
              <a:ext cx="4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no</a:t>
              </a:r>
              <a:endParaRPr lang="en-US" altLang="en-US" sz="1200"/>
            </a:p>
          </p:txBody>
        </p:sp>
        <p:sp>
          <p:nvSpPr>
            <p:cNvPr id="121" name="Rectangle 119">
              <a:extLst>
                <a:ext uri="{FF2B5EF4-FFF2-40B4-BE49-F238E27FC236}">
                  <a16:creationId xmlns:a16="http://schemas.microsoft.com/office/drawing/2014/main" xmlns="" id="{BFE943FA-489A-C042-8DB8-E3FF3F749F3A}"/>
                </a:ext>
              </a:extLst>
            </p:cNvPr>
            <p:cNvSpPr>
              <a:spLocks noChangeArrowheads="1"/>
            </p:cNvSpPr>
            <p:nvPr/>
          </p:nvSpPr>
          <p:spPr bwMode="auto">
            <a:xfrm>
              <a:off x="2072" y="2508"/>
              <a:ext cx="11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stable</a:t>
              </a:r>
              <a:endParaRPr lang="en-US" altLang="en-US" sz="1200"/>
            </a:p>
          </p:txBody>
        </p:sp>
        <p:sp>
          <p:nvSpPr>
            <p:cNvPr id="122" name="Rectangle 120">
              <a:extLst>
                <a:ext uri="{FF2B5EF4-FFF2-40B4-BE49-F238E27FC236}">
                  <a16:creationId xmlns:a16="http://schemas.microsoft.com/office/drawing/2014/main" xmlns="" id="{A6C80D7B-3356-DF4D-9440-BEE15EE3BC3C}"/>
                </a:ext>
              </a:extLst>
            </p:cNvPr>
            <p:cNvSpPr>
              <a:spLocks noChangeArrowheads="1"/>
            </p:cNvSpPr>
            <p:nvPr/>
          </p:nvSpPr>
          <p:spPr bwMode="auto">
            <a:xfrm>
              <a:off x="2048" y="2572"/>
              <a:ext cx="15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isotopes</a:t>
              </a:r>
              <a:endParaRPr lang="en-US" altLang="en-US" sz="1200"/>
            </a:p>
          </p:txBody>
        </p:sp>
        <p:sp>
          <p:nvSpPr>
            <p:cNvPr id="123" name="Rectangle 121">
              <a:extLst>
                <a:ext uri="{FF2B5EF4-FFF2-40B4-BE49-F238E27FC236}">
                  <a16:creationId xmlns:a16="http://schemas.microsoft.com/office/drawing/2014/main" xmlns="" id="{3B8CFD8B-2DA1-3A40-99CC-5038A233092B}"/>
                </a:ext>
              </a:extLst>
            </p:cNvPr>
            <p:cNvSpPr>
              <a:spLocks noChangeArrowheads="1"/>
            </p:cNvSpPr>
            <p:nvPr/>
          </p:nvSpPr>
          <p:spPr bwMode="auto">
            <a:xfrm>
              <a:off x="26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77</a:t>
              </a:r>
              <a:endParaRPr lang="en-US" altLang="en-US" sz="1200"/>
            </a:p>
          </p:txBody>
        </p:sp>
        <p:sp>
          <p:nvSpPr>
            <p:cNvPr id="124" name="Rectangle 122">
              <a:extLst>
                <a:ext uri="{FF2B5EF4-FFF2-40B4-BE49-F238E27FC236}">
                  <a16:creationId xmlns:a16="http://schemas.microsoft.com/office/drawing/2014/main" xmlns="" id="{56EFB089-0A31-FF41-8ACB-BC910F2FC47C}"/>
                </a:ext>
              </a:extLst>
            </p:cNvPr>
            <p:cNvSpPr>
              <a:spLocks noChangeArrowheads="1"/>
            </p:cNvSpPr>
            <p:nvPr/>
          </p:nvSpPr>
          <p:spPr bwMode="auto">
            <a:xfrm>
              <a:off x="2664" y="2924"/>
              <a:ext cx="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Ir</a:t>
              </a:r>
              <a:endParaRPr lang="en-US" altLang="en-US" sz="1200"/>
            </a:p>
          </p:txBody>
        </p:sp>
        <p:sp>
          <p:nvSpPr>
            <p:cNvPr id="125" name="Rectangle 123">
              <a:extLst>
                <a:ext uri="{FF2B5EF4-FFF2-40B4-BE49-F238E27FC236}">
                  <a16:creationId xmlns:a16="http://schemas.microsoft.com/office/drawing/2014/main" xmlns="" id="{DA4B0303-90D8-6544-849E-F21765C4D468}"/>
                </a:ext>
              </a:extLst>
            </p:cNvPr>
            <p:cNvSpPr>
              <a:spLocks noChangeArrowheads="1"/>
            </p:cNvSpPr>
            <p:nvPr/>
          </p:nvSpPr>
          <p:spPr bwMode="auto">
            <a:xfrm>
              <a:off x="2104" y="3268"/>
              <a:ext cx="4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no</a:t>
              </a:r>
              <a:endParaRPr lang="en-US" altLang="en-US" sz="1200"/>
            </a:p>
          </p:txBody>
        </p:sp>
        <p:sp>
          <p:nvSpPr>
            <p:cNvPr id="126" name="Rectangle 124">
              <a:extLst>
                <a:ext uri="{FF2B5EF4-FFF2-40B4-BE49-F238E27FC236}">
                  <a16:creationId xmlns:a16="http://schemas.microsoft.com/office/drawing/2014/main" xmlns="" id="{4589F039-83BC-E547-8995-25AA4B9A70F9}"/>
                </a:ext>
              </a:extLst>
            </p:cNvPr>
            <p:cNvSpPr>
              <a:spLocks noChangeArrowheads="1"/>
            </p:cNvSpPr>
            <p:nvPr/>
          </p:nvSpPr>
          <p:spPr bwMode="auto">
            <a:xfrm>
              <a:off x="2064" y="3332"/>
              <a:ext cx="11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stable</a:t>
              </a:r>
              <a:endParaRPr lang="en-US" altLang="en-US" sz="1200"/>
            </a:p>
          </p:txBody>
        </p:sp>
        <p:sp>
          <p:nvSpPr>
            <p:cNvPr id="127" name="Rectangle 125">
              <a:extLst>
                <a:ext uri="{FF2B5EF4-FFF2-40B4-BE49-F238E27FC236}">
                  <a16:creationId xmlns:a16="http://schemas.microsoft.com/office/drawing/2014/main" xmlns="" id="{4B292131-8FDD-0F45-BA4B-551C46B5F84D}"/>
                </a:ext>
              </a:extLst>
            </p:cNvPr>
            <p:cNvSpPr>
              <a:spLocks noChangeArrowheads="1"/>
            </p:cNvSpPr>
            <p:nvPr/>
          </p:nvSpPr>
          <p:spPr bwMode="auto">
            <a:xfrm>
              <a:off x="2040" y="3396"/>
              <a:ext cx="15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isotopes</a:t>
              </a:r>
              <a:endParaRPr lang="en-US" altLang="en-US" sz="1200"/>
            </a:p>
          </p:txBody>
        </p:sp>
        <p:sp>
          <p:nvSpPr>
            <p:cNvPr id="128" name="Rectangle 126">
              <a:extLst>
                <a:ext uri="{FF2B5EF4-FFF2-40B4-BE49-F238E27FC236}">
                  <a16:creationId xmlns:a16="http://schemas.microsoft.com/office/drawing/2014/main" xmlns="" id="{322D6B5A-65A2-7A47-B88F-30767DE15513}"/>
                </a:ext>
              </a:extLst>
            </p:cNvPr>
            <p:cNvSpPr>
              <a:spLocks noChangeArrowheads="1"/>
            </p:cNvSpPr>
            <p:nvPr/>
          </p:nvSpPr>
          <p:spPr bwMode="auto">
            <a:xfrm>
              <a:off x="11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72</a:t>
              </a:r>
              <a:endParaRPr lang="en-US" altLang="en-US" sz="1200"/>
            </a:p>
          </p:txBody>
        </p:sp>
        <p:sp>
          <p:nvSpPr>
            <p:cNvPr id="129" name="Rectangle 127">
              <a:extLst>
                <a:ext uri="{FF2B5EF4-FFF2-40B4-BE49-F238E27FC236}">
                  <a16:creationId xmlns:a16="http://schemas.microsoft.com/office/drawing/2014/main" xmlns="" id="{A33A1F01-90AF-9446-A464-B7ABF0576E7E}"/>
                </a:ext>
              </a:extLst>
            </p:cNvPr>
            <p:cNvSpPr>
              <a:spLocks noChangeArrowheads="1"/>
            </p:cNvSpPr>
            <p:nvPr/>
          </p:nvSpPr>
          <p:spPr bwMode="auto">
            <a:xfrm>
              <a:off x="1160" y="2924"/>
              <a:ext cx="9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Hf</a:t>
              </a:r>
              <a:endParaRPr lang="en-US" altLang="en-US" sz="1200"/>
            </a:p>
          </p:txBody>
        </p:sp>
        <p:sp>
          <p:nvSpPr>
            <p:cNvPr id="130" name="Line 128">
              <a:extLst>
                <a:ext uri="{FF2B5EF4-FFF2-40B4-BE49-F238E27FC236}">
                  <a16:creationId xmlns:a16="http://schemas.microsoft.com/office/drawing/2014/main" xmlns="" id="{2638C77B-F16C-754B-816B-E01F8B1C977E}"/>
                </a:ext>
              </a:extLst>
            </p:cNvPr>
            <p:cNvSpPr>
              <a:spLocks noChangeShapeType="1"/>
            </p:cNvSpPr>
            <p:nvPr/>
          </p:nvSpPr>
          <p:spPr bwMode="auto">
            <a:xfrm flipH="1">
              <a:off x="1080" y="3076"/>
              <a:ext cx="29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29">
              <a:extLst>
                <a:ext uri="{FF2B5EF4-FFF2-40B4-BE49-F238E27FC236}">
                  <a16:creationId xmlns:a16="http://schemas.microsoft.com/office/drawing/2014/main" xmlns="" id="{1BE96970-226D-7F41-A251-9BEE91DD1332}"/>
                </a:ext>
              </a:extLst>
            </p:cNvPr>
            <p:cNvSpPr>
              <a:spLocks noChangeShapeType="1"/>
            </p:cNvSpPr>
            <p:nvPr/>
          </p:nvSpPr>
          <p:spPr bwMode="auto">
            <a:xfrm>
              <a:off x="2536" y="1948"/>
              <a:ext cx="4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130">
              <a:extLst>
                <a:ext uri="{FF2B5EF4-FFF2-40B4-BE49-F238E27FC236}">
                  <a16:creationId xmlns:a16="http://schemas.microsoft.com/office/drawing/2014/main" xmlns="" id="{ECFBC920-E47C-5548-AEAA-04EBF39F2268}"/>
                </a:ext>
              </a:extLst>
            </p:cNvPr>
            <p:cNvSpPr>
              <a:spLocks noChangeShapeType="1"/>
            </p:cNvSpPr>
            <p:nvPr/>
          </p:nvSpPr>
          <p:spPr bwMode="auto">
            <a:xfrm>
              <a:off x="2576" y="19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131">
              <a:extLst>
                <a:ext uri="{FF2B5EF4-FFF2-40B4-BE49-F238E27FC236}">
                  <a16:creationId xmlns:a16="http://schemas.microsoft.com/office/drawing/2014/main" xmlns="" id="{FBE9C3EB-AE18-EC45-8B65-9979938A21C9}"/>
                </a:ext>
              </a:extLst>
            </p:cNvPr>
            <p:cNvSpPr>
              <a:spLocks noChangeShapeType="1"/>
            </p:cNvSpPr>
            <p:nvPr/>
          </p:nvSpPr>
          <p:spPr bwMode="auto">
            <a:xfrm>
              <a:off x="1080" y="2700"/>
              <a:ext cx="33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132">
              <a:extLst>
                <a:ext uri="{FF2B5EF4-FFF2-40B4-BE49-F238E27FC236}">
                  <a16:creationId xmlns:a16="http://schemas.microsoft.com/office/drawing/2014/main" xmlns="" id="{74C7397E-8472-5547-8A53-2D8D2943AAC7}"/>
                </a:ext>
              </a:extLst>
            </p:cNvPr>
            <p:cNvSpPr>
              <a:spLocks noChangeShapeType="1"/>
            </p:cNvSpPr>
            <p:nvPr/>
          </p:nvSpPr>
          <p:spPr bwMode="auto">
            <a:xfrm>
              <a:off x="1080" y="2700"/>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133">
              <a:extLst>
                <a:ext uri="{FF2B5EF4-FFF2-40B4-BE49-F238E27FC236}">
                  <a16:creationId xmlns:a16="http://schemas.microsoft.com/office/drawing/2014/main" xmlns="" id="{4727C467-BBF5-E342-B8BC-3E43150E27CB}"/>
                </a:ext>
              </a:extLst>
            </p:cNvPr>
            <p:cNvSpPr>
              <a:spLocks noChangeShapeType="1"/>
            </p:cNvSpPr>
            <p:nvPr/>
          </p:nvSpPr>
          <p:spPr bwMode="auto">
            <a:xfrm>
              <a:off x="1376" y="2700"/>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 name="Rectangle 134">
              <a:extLst>
                <a:ext uri="{FF2B5EF4-FFF2-40B4-BE49-F238E27FC236}">
                  <a16:creationId xmlns:a16="http://schemas.microsoft.com/office/drawing/2014/main" xmlns="" id="{FF0C54B7-987A-A644-80DF-73A411F51AF0}"/>
                </a:ext>
              </a:extLst>
            </p:cNvPr>
            <p:cNvSpPr>
              <a:spLocks noChangeArrowheads="1"/>
            </p:cNvSpPr>
            <p:nvPr/>
          </p:nvSpPr>
          <p:spPr bwMode="auto">
            <a:xfrm>
              <a:off x="22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37" name="Rectangle 135">
              <a:extLst>
                <a:ext uri="{FF2B5EF4-FFF2-40B4-BE49-F238E27FC236}">
                  <a16:creationId xmlns:a16="http://schemas.microsoft.com/office/drawing/2014/main" xmlns="" id="{133199B5-0C2F-034D-9B3A-910836DFB094}"/>
                </a:ext>
              </a:extLst>
            </p:cNvPr>
            <p:cNvSpPr>
              <a:spLocks noChangeArrowheads="1"/>
            </p:cNvSpPr>
            <p:nvPr/>
          </p:nvSpPr>
          <p:spPr bwMode="auto">
            <a:xfrm>
              <a:off x="2284" y="2512"/>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38" name="Rectangle 136">
              <a:extLst>
                <a:ext uri="{FF2B5EF4-FFF2-40B4-BE49-F238E27FC236}">
                  <a16:creationId xmlns:a16="http://schemas.microsoft.com/office/drawing/2014/main" xmlns="" id="{651A7301-2723-4C4E-A5E2-2C0AF9B4F145}"/>
                </a:ext>
              </a:extLst>
            </p:cNvPr>
            <p:cNvSpPr>
              <a:spLocks noChangeArrowheads="1"/>
            </p:cNvSpPr>
            <p:nvPr/>
          </p:nvSpPr>
          <p:spPr bwMode="auto">
            <a:xfrm>
              <a:off x="2352" y="239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44</a:t>
              </a:r>
              <a:endParaRPr lang="en-US" altLang="en-US" sz="1200"/>
            </a:p>
          </p:txBody>
        </p:sp>
        <p:sp>
          <p:nvSpPr>
            <p:cNvPr id="139" name="Rectangle 137">
              <a:extLst>
                <a:ext uri="{FF2B5EF4-FFF2-40B4-BE49-F238E27FC236}">
                  <a16:creationId xmlns:a16="http://schemas.microsoft.com/office/drawing/2014/main" xmlns="" id="{DD5CC617-47E3-6B44-AAB6-36FED45C660F}"/>
                </a:ext>
              </a:extLst>
            </p:cNvPr>
            <p:cNvSpPr>
              <a:spLocks noChangeArrowheads="1"/>
            </p:cNvSpPr>
            <p:nvPr/>
          </p:nvSpPr>
          <p:spPr bwMode="auto">
            <a:xfrm>
              <a:off x="2352" y="2556"/>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Ru</a:t>
              </a:r>
              <a:endParaRPr lang="en-US" altLang="en-US" sz="1200"/>
            </a:p>
          </p:txBody>
        </p:sp>
        <p:sp>
          <p:nvSpPr>
            <p:cNvPr id="140" name="Rectangle 138">
              <a:extLst>
                <a:ext uri="{FF2B5EF4-FFF2-40B4-BE49-F238E27FC236}">
                  <a16:creationId xmlns:a16="http://schemas.microsoft.com/office/drawing/2014/main" xmlns="" id="{0A2B98B1-0ED9-4842-BD70-B8994508F622}"/>
                </a:ext>
              </a:extLst>
            </p:cNvPr>
            <p:cNvSpPr>
              <a:spLocks noChangeArrowheads="1"/>
            </p:cNvSpPr>
            <p:nvPr/>
          </p:nvSpPr>
          <p:spPr bwMode="auto">
            <a:xfrm>
              <a:off x="1980" y="2888"/>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1" name="Rectangle 139">
              <a:extLst>
                <a:ext uri="{FF2B5EF4-FFF2-40B4-BE49-F238E27FC236}">
                  <a16:creationId xmlns:a16="http://schemas.microsoft.com/office/drawing/2014/main" xmlns="" id="{43B14F5C-7016-D042-91A1-2D36ED0CDB52}"/>
                </a:ext>
              </a:extLst>
            </p:cNvPr>
            <p:cNvSpPr>
              <a:spLocks noChangeArrowheads="1"/>
            </p:cNvSpPr>
            <p:nvPr/>
          </p:nvSpPr>
          <p:spPr bwMode="auto">
            <a:xfrm>
              <a:off x="3780" y="1760"/>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2" name="Rectangle 140">
              <a:extLst>
                <a:ext uri="{FF2B5EF4-FFF2-40B4-BE49-F238E27FC236}">
                  <a16:creationId xmlns:a16="http://schemas.microsoft.com/office/drawing/2014/main" xmlns="" id="{87F76472-8B85-704D-BADE-CF015D99E7D4}"/>
                </a:ext>
              </a:extLst>
            </p:cNvPr>
            <p:cNvSpPr>
              <a:spLocks noChangeArrowheads="1"/>
            </p:cNvSpPr>
            <p:nvPr/>
          </p:nvSpPr>
          <p:spPr bwMode="auto">
            <a:xfrm>
              <a:off x="3780" y="1576"/>
              <a:ext cx="304" cy="184"/>
            </a:xfrm>
            <a:prstGeom prst="rect">
              <a:avLst/>
            </a:prstGeom>
            <a:solidFill>
              <a:srgbClr val="0066FF"/>
            </a:solidFill>
            <a:ln w="12700">
              <a:solidFill>
                <a:srgbClr val="0066FF"/>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3" name="Rectangle 141">
              <a:extLst>
                <a:ext uri="{FF2B5EF4-FFF2-40B4-BE49-F238E27FC236}">
                  <a16:creationId xmlns:a16="http://schemas.microsoft.com/office/drawing/2014/main" xmlns="" id="{4F2F8B29-4BC8-D649-8258-77E443BFAB8A}"/>
                </a:ext>
              </a:extLst>
            </p:cNvPr>
            <p:cNvSpPr>
              <a:spLocks noChangeArrowheads="1"/>
            </p:cNvSpPr>
            <p:nvPr/>
          </p:nvSpPr>
          <p:spPr bwMode="auto">
            <a:xfrm>
              <a:off x="2884" y="2888"/>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4" name="Rectangle 142">
              <a:extLst>
                <a:ext uri="{FF2B5EF4-FFF2-40B4-BE49-F238E27FC236}">
                  <a16:creationId xmlns:a16="http://schemas.microsoft.com/office/drawing/2014/main" xmlns="" id="{80C6429A-6650-494F-83B7-A55F5C549FDC}"/>
                </a:ext>
              </a:extLst>
            </p:cNvPr>
            <p:cNvSpPr>
              <a:spLocks noChangeArrowheads="1"/>
            </p:cNvSpPr>
            <p:nvPr/>
          </p:nvSpPr>
          <p:spPr bwMode="auto">
            <a:xfrm>
              <a:off x="4980" y="31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5" name="Rectangle 143">
              <a:extLst>
                <a:ext uri="{FF2B5EF4-FFF2-40B4-BE49-F238E27FC236}">
                  <a16:creationId xmlns:a16="http://schemas.microsoft.com/office/drawing/2014/main" xmlns="" id="{CF96FAF9-F566-434B-BC12-737D2DB7ACDD}"/>
                </a:ext>
              </a:extLst>
            </p:cNvPr>
            <p:cNvSpPr>
              <a:spLocks noChangeArrowheads="1"/>
            </p:cNvSpPr>
            <p:nvPr/>
          </p:nvSpPr>
          <p:spPr bwMode="auto">
            <a:xfrm>
              <a:off x="4464"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a:t>
              </a:r>
              <a:endParaRPr lang="en-US" altLang="en-US" sz="1200"/>
            </a:p>
          </p:txBody>
        </p:sp>
        <p:sp>
          <p:nvSpPr>
            <p:cNvPr id="146" name="Rectangle 144">
              <a:extLst>
                <a:ext uri="{FF2B5EF4-FFF2-40B4-BE49-F238E27FC236}">
                  <a16:creationId xmlns:a16="http://schemas.microsoft.com/office/drawing/2014/main" xmlns="" id="{5AE02F6F-FAC9-D841-8B85-024C9240A6FA}"/>
                </a:ext>
              </a:extLst>
            </p:cNvPr>
            <p:cNvSpPr>
              <a:spLocks noChangeArrowheads="1"/>
            </p:cNvSpPr>
            <p:nvPr/>
          </p:nvSpPr>
          <p:spPr bwMode="auto">
            <a:xfrm>
              <a:off x="4464" y="1420"/>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a:t>
              </a:r>
              <a:endParaRPr lang="en-US" altLang="en-US" sz="1200"/>
            </a:p>
          </p:txBody>
        </p:sp>
        <p:sp>
          <p:nvSpPr>
            <p:cNvPr id="147" name="Rectangle 145">
              <a:extLst>
                <a:ext uri="{FF2B5EF4-FFF2-40B4-BE49-F238E27FC236}">
                  <a16:creationId xmlns:a16="http://schemas.microsoft.com/office/drawing/2014/main" xmlns="" id="{18F10AD7-56F5-DF4F-8431-F6386552D7AB}"/>
                </a:ext>
              </a:extLst>
            </p:cNvPr>
            <p:cNvSpPr>
              <a:spLocks noChangeArrowheads="1"/>
            </p:cNvSpPr>
            <p:nvPr/>
          </p:nvSpPr>
          <p:spPr bwMode="auto">
            <a:xfrm>
              <a:off x="4684" y="1760"/>
              <a:ext cx="296" cy="192"/>
            </a:xfrm>
            <a:prstGeom prst="rect">
              <a:avLst/>
            </a:prstGeom>
            <a:solidFill>
              <a:srgbClr val="00EE00"/>
            </a:solidFill>
            <a:ln w="12700">
              <a:solidFill>
                <a:srgbClr val="00EE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8" name="Rectangle 146">
              <a:extLst>
                <a:ext uri="{FF2B5EF4-FFF2-40B4-BE49-F238E27FC236}">
                  <a16:creationId xmlns:a16="http://schemas.microsoft.com/office/drawing/2014/main" xmlns="" id="{391EC73A-C553-DB4A-B163-2DD6BAE09310}"/>
                </a:ext>
              </a:extLst>
            </p:cNvPr>
            <p:cNvSpPr>
              <a:spLocks noChangeArrowheads="1"/>
            </p:cNvSpPr>
            <p:nvPr/>
          </p:nvSpPr>
          <p:spPr bwMode="auto">
            <a:xfrm>
              <a:off x="4684" y="1576"/>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9" name="Line 147">
              <a:extLst>
                <a:ext uri="{FF2B5EF4-FFF2-40B4-BE49-F238E27FC236}">
                  <a16:creationId xmlns:a16="http://schemas.microsoft.com/office/drawing/2014/main" xmlns="" id="{CEEECDD8-7EF9-5944-AFBF-B272872B4BC3}"/>
                </a:ext>
              </a:extLst>
            </p:cNvPr>
            <p:cNvSpPr>
              <a:spLocks noChangeShapeType="1"/>
            </p:cNvSpPr>
            <p:nvPr/>
          </p:nvSpPr>
          <p:spPr bwMode="auto">
            <a:xfrm>
              <a:off x="3288" y="2284"/>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Rectangle 148">
              <a:extLst>
                <a:ext uri="{FF2B5EF4-FFF2-40B4-BE49-F238E27FC236}">
                  <a16:creationId xmlns:a16="http://schemas.microsoft.com/office/drawing/2014/main" xmlns="" id="{75911398-B3B3-B047-8628-65110B20F7F8}"/>
                </a:ext>
              </a:extLst>
            </p:cNvPr>
            <p:cNvSpPr>
              <a:spLocks noChangeArrowheads="1"/>
            </p:cNvSpPr>
            <p:nvPr/>
          </p:nvSpPr>
          <p:spPr bwMode="auto">
            <a:xfrm>
              <a:off x="1980"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51" name="Rectangle 149">
              <a:extLst>
                <a:ext uri="{FF2B5EF4-FFF2-40B4-BE49-F238E27FC236}">
                  <a16:creationId xmlns:a16="http://schemas.microsoft.com/office/drawing/2014/main" xmlns="" id="{9AC0D993-AAF8-E14D-A2F8-8FF8D57E3DB4}"/>
                </a:ext>
              </a:extLst>
            </p:cNvPr>
            <p:cNvSpPr>
              <a:spLocks noChangeArrowheads="1"/>
            </p:cNvSpPr>
            <p:nvPr/>
          </p:nvSpPr>
          <p:spPr bwMode="auto">
            <a:xfrm>
              <a:off x="20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75</a:t>
              </a:r>
              <a:endParaRPr lang="en-US" altLang="en-US" sz="1200"/>
            </a:p>
          </p:txBody>
        </p:sp>
        <p:sp>
          <p:nvSpPr>
            <p:cNvPr id="152" name="Rectangle 150">
              <a:extLst>
                <a:ext uri="{FF2B5EF4-FFF2-40B4-BE49-F238E27FC236}">
                  <a16:creationId xmlns:a16="http://schemas.microsoft.com/office/drawing/2014/main" xmlns="" id="{8E13485C-6BF7-D44E-BAB9-8AB73334590D}"/>
                </a:ext>
              </a:extLst>
            </p:cNvPr>
            <p:cNvSpPr>
              <a:spLocks noChangeArrowheads="1"/>
            </p:cNvSpPr>
            <p:nvPr/>
          </p:nvSpPr>
          <p:spPr bwMode="auto">
            <a:xfrm>
              <a:off x="2064" y="2924"/>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Re</a:t>
              </a:r>
              <a:endParaRPr lang="en-US" altLang="en-US" sz="1200"/>
            </a:p>
          </p:txBody>
        </p:sp>
        <p:sp>
          <p:nvSpPr>
            <p:cNvPr id="153" name="Rectangle 151">
              <a:extLst>
                <a:ext uri="{FF2B5EF4-FFF2-40B4-BE49-F238E27FC236}">
                  <a16:creationId xmlns:a16="http://schemas.microsoft.com/office/drawing/2014/main" xmlns="" id="{D8A1E803-A6A1-2E48-8E06-83006851024D}"/>
                </a:ext>
              </a:extLst>
            </p:cNvPr>
            <p:cNvSpPr>
              <a:spLocks noChangeArrowheads="1"/>
            </p:cNvSpPr>
            <p:nvPr/>
          </p:nvSpPr>
          <p:spPr bwMode="auto">
            <a:xfrm>
              <a:off x="2284" y="2888"/>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54" name="Rectangle 152">
              <a:extLst>
                <a:ext uri="{FF2B5EF4-FFF2-40B4-BE49-F238E27FC236}">
                  <a16:creationId xmlns:a16="http://schemas.microsoft.com/office/drawing/2014/main" xmlns="" id="{135C148F-1F50-FF41-8740-1361A02C9E86}"/>
                </a:ext>
              </a:extLst>
            </p:cNvPr>
            <p:cNvSpPr>
              <a:spLocks noChangeArrowheads="1"/>
            </p:cNvSpPr>
            <p:nvPr/>
          </p:nvSpPr>
          <p:spPr bwMode="auto">
            <a:xfrm>
              <a:off x="2284" y="2704"/>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55" name="Rectangle 153">
              <a:extLst>
                <a:ext uri="{FF2B5EF4-FFF2-40B4-BE49-F238E27FC236}">
                  <a16:creationId xmlns:a16="http://schemas.microsoft.com/office/drawing/2014/main" xmlns="" id="{102B05D7-32CA-4A42-AB60-379065CFC938}"/>
                </a:ext>
              </a:extLst>
            </p:cNvPr>
            <p:cNvSpPr>
              <a:spLocks noChangeArrowheads="1"/>
            </p:cNvSpPr>
            <p:nvPr/>
          </p:nvSpPr>
          <p:spPr bwMode="auto">
            <a:xfrm>
              <a:off x="2328"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76</a:t>
              </a:r>
              <a:endParaRPr lang="en-US" altLang="en-US" sz="1200"/>
            </a:p>
          </p:txBody>
        </p:sp>
        <p:sp>
          <p:nvSpPr>
            <p:cNvPr id="156" name="Rectangle 154">
              <a:extLst>
                <a:ext uri="{FF2B5EF4-FFF2-40B4-BE49-F238E27FC236}">
                  <a16:creationId xmlns:a16="http://schemas.microsoft.com/office/drawing/2014/main" xmlns="" id="{FF090848-FE55-CD4E-80FE-49E01BFF8763}"/>
                </a:ext>
              </a:extLst>
            </p:cNvPr>
            <p:cNvSpPr>
              <a:spLocks noChangeArrowheads="1"/>
            </p:cNvSpPr>
            <p:nvPr/>
          </p:nvSpPr>
          <p:spPr bwMode="auto">
            <a:xfrm>
              <a:off x="2328" y="2924"/>
              <a:ext cx="12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err="1">
                  <a:solidFill>
                    <a:srgbClr val="000000"/>
                  </a:solidFill>
                </a:rPr>
                <a:t>Os</a:t>
              </a:r>
              <a:endParaRPr lang="en-US" altLang="en-US" sz="1200" dirty="0"/>
            </a:p>
          </p:txBody>
        </p:sp>
        <p:sp>
          <p:nvSpPr>
            <p:cNvPr id="157" name="Rectangle 155">
              <a:extLst>
                <a:ext uri="{FF2B5EF4-FFF2-40B4-BE49-F238E27FC236}">
                  <a16:creationId xmlns:a16="http://schemas.microsoft.com/office/drawing/2014/main" xmlns="" id="{F128FF4D-39DD-2C40-84B7-97BF640C1F36}"/>
                </a:ext>
              </a:extLst>
            </p:cNvPr>
            <p:cNvSpPr>
              <a:spLocks noChangeArrowheads="1"/>
            </p:cNvSpPr>
            <p:nvPr/>
          </p:nvSpPr>
          <p:spPr bwMode="auto">
            <a:xfrm>
              <a:off x="2884" y="2704"/>
              <a:ext cx="296" cy="184"/>
            </a:xfrm>
            <a:prstGeom prst="rect">
              <a:avLst/>
            </a:prstGeom>
            <a:solidFill>
              <a:srgbClr val="00EE00"/>
            </a:solidFill>
            <a:ln w="12700">
              <a:solidFill>
                <a:srgbClr val="00EE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58" name="Rectangle 156">
              <a:extLst>
                <a:ext uri="{FF2B5EF4-FFF2-40B4-BE49-F238E27FC236}">
                  <a16:creationId xmlns:a16="http://schemas.microsoft.com/office/drawing/2014/main" xmlns="" id="{07759F0B-473A-884F-A0CD-EEEBD3DB86B6}"/>
                </a:ext>
              </a:extLst>
            </p:cNvPr>
            <p:cNvSpPr>
              <a:spLocks noChangeArrowheads="1"/>
            </p:cNvSpPr>
            <p:nvPr/>
          </p:nvSpPr>
          <p:spPr bwMode="auto">
            <a:xfrm>
              <a:off x="35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80</a:t>
              </a:r>
              <a:endParaRPr lang="en-US" altLang="en-US" sz="1200"/>
            </a:p>
          </p:txBody>
        </p:sp>
        <p:sp>
          <p:nvSpPr>
            <p:cNvPr id="159" name="Rectangle 157">
              <a:extLst>
                <a:ext uri="{FF2B5EF4-FFF2-40B4-BE49-F238E27FC236}">
                  <a16:creationId xmlns:a16="http://schemas.microsoft.com/office/drawing/2014/main" xmlns="" id="{CA6212DA-C6ED-3D4F-8F32-AEBEF38414E7}"/>
                </a:ext>
              </a:extLst>
            </p:cNvPr>
            <p:cNvSpPr>
              <a:spLocks noChangeArrowheads="1"/>
            </p:cNvSpPr>
            <p:nvPr/>
          </p:nvSpPr>
          <p:spPr bwMode="auto">
            <a:xfrm>
              <a:off x="3560" y="2924"/>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Hg</a:t>
              </a:r>
              <a:endParaRPr lang="en-US" altLang="en-US" sz="1200"/>
            </a:p>
          </p:txBody>
        </p:sp>
        <p:sp>
          <p:nvSpPr>
            <p:cNvPr id="160" name="Rectangle 158">
              <a:extLst>
                <a:ext uri="{FF2B5EF4-FFF2-40B4-BE49-F238E27FC236}">
                  <a16:creationId xmlns:a16="http://schemas.microsoft.com/office/drawing/2014/main" xmlns="" id="{D663B7F2-C13C-4B43-BF5B-71921675BC9D}"/>
                </a:ext>
              </a:extLst>
            </p:cNvPr>
            <p:cNvSpPr>
              <a:spLocks noChangeArrowheads="1"/>
            </p:cNvSpPr>
            <p:nvPr/>
          </p:nvSpPr>
          <p:spPr bwMode="auto">
            <a:xfrm>
              <a:off x="10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1" name="Rectangle 159">
              <a:extLst>
                <a:ext uri="{FF2B5EF4-FFF2-40B4-BE49-F238E27FC236}">
                  <a16:creationId xmlns:a16="http://schemas.microsoft.com/office/drawing/2014/main" xmlns="" id="{0B374644-802E-4D4C-B6F0-9402BCABED5D}"/>
                </a:ext>
              </a:extLst>
            </p:cNvPr>
            <p:cNvSpPr>
              <a:spLocks noChangeArrowheads="1"/>
            </p:cNvSpPr>
            <p:nvPr/>
          </p:nvSpPr>
          <p:spPr bwMode="auto">
            <a:xfrm>
              <a:off x="1084" y="3336"/>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2" name="Rectangle 160">
              <a:extLst>
                <a:ext uri="{FF2B5EF4-FFF2-40B4-BE49-F238E27FC236}">
                  <a16:creationId xmlns:a16="http://schemas.microsoft.com/office/drawing/2014/main" xmlns="" id="{112581FE-BA73-0F48-B797-2F6FBDE9A3AD}"/>
                </a:ext>
              </a:extLst>
            </p:cNvPr>
            <p:cNvSpPr>
              <a:spLocks noChangeArrowheads="1"/>
            </p:cNvSpPr>
            <p:nvPr/>
          </p:nvSpPr>
          <p:spPr bwMode="auto">
            <a:xfrm>
              <a:off x="11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58</a:t>
              </a:r>
              <a:endParaRPr lang="en-US" altLang="en-US" sz="1200"/>
            </a:p>
          </p:txBody>
        </p:sp>
        <p:sp>
          <p:nvSpPr>
            <p:cNvPr id="163" name="Rectangle 161">
              <a:extLst>
                <a:ext uri="{FF2B5EF4-FFF2-40B4-BE49-F238E27FC236}">
                  <a16:creationId xmlns:a16="http://schemas.microsoft.com/office/drawing/2014/main" xmlns="" id="{48BE188E-35F8-A447-A7F1-C1295D07DD22}"/>
                </a:ext>
              </a:extLst>
            </p:cNvPr>
            <p:cNvSpPr>
              <a:spLocks noChangeArrowheads="1"/>
            </p:cNvSpPr>
            <p:nvPr/>
          </p:nvSpPr>
          <p:spPr bwMode="auto">
            <a:xfrm>
              <a:off x="1160" y="33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Ce</a:t>
              </a:r>
              <a:endParaRPr lang="en-US" altLang="en-US" sz="1200"/>
            </a:p>
          </p:txBody>
        </p:sp>
        <p:sp>
          <p:nvSpPr>
            <p:cNvPr id="164" name="Rectangle 162">
              <a:extLst>
                <a:ext uri="{FF2B5EF4-FFF2-40B4-BE49-F238E27FC236}">
                  <a16:creationId xmlns:a16="http://schemas.microsoft.com/office/drawing/2014/main" xmlns="" id="{7FFB047C-6143-0B4B-A945-9E0F37048BDA}"/>
                </a:ext>
              </a:extLst>
            </p:cNvPr>
            <p:cNvSpPr>
              <a:spLocks noChangeArrowheads="1"/>
            </p:cNvSpPr>
            <p:nvPr/>
          </p:nvSpPr>
          <p:spPr bwMode="auto">
            <a:xfrm>
              <a:off x="49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5" name="Rectangle 163">
              <a:extLst>
                <a:ext uri="{FF2B5EF4-FFF2-40B4-BE49-F238E27FC236}">
                  <a16:creationId xmlns:a16="http://schemas.microsoft.com/office/drawing/2014/main" xmlns="" id="{040BD05F-1C23-C446-A547-6F2A514EF5FA}"/>
                </a:ext>
              </a:extLst>
            </p:cNvPr>
            <p:cNvSpPr>
              <a:spLocks noChangeArrowheads="1"/>
            </p:cNvSpPr>
            <p:nvPr/>
          </p:nvSpPr>
          <p:spPr bwMode="auto">
            <a:xfrm>
              <a:off x="4980" y="21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6" name="Rectangle 164">
              <a:extLst>
                <a:ext uri="{FF2B5EF4-FFF2-40B4-BE49-F238E27FC236}">
                  <a16:creationId xmlns:a16="http://schemas.microsoft.com/office/drawing/2014/main" xmlns="" id="{5579EEF0-5E6E-EA4C-93FC-A420E22A5243}"/>
                </a:ext>
              </a:extLst>
            </p:cNvPr>
            <p:cNvSpPr>
              <a:spLocks noChangeArrowheads="1"/>
            </p:cNvSpPr>
            <p:nvPr/>
          </p:nvSpPr>
          <p:spPr bwMode="auto">
            <a:xfrm>
              <a:off x="3780" y="31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7" name="Rectangle 165">
              <a:extLst>
                <a:ext uri="{FF2B5EF4-FFF2-40B4-BE49-F238E27FC236}">
                  <a16:creationId xmlns:a16="http://schemas.microsoft.com/office/drawing/2014/main" xmlns="" id="{AA6B69A9-F643-CF4E-8F19-FC976516E75D}"/>
                </a:ext>
              </a:extLst>
            </p:cNvPr>
            <p:cNvSpPr>
              <a:spLocks noChangeArrowheads="1"/>
            </p:cNvSpPr>
            <p:nvPr/>
          </p:nvSpPr>
          <p:spPr bwMode="auto">
            <a:xfrm>
              <a:off x="3780" y="33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8" name="Rectangle 166">
              <a:extLst>
                <a:ext uri="{FF2B5EF4-FFF2-40B4-BE49-F238E27FC236}">
                  <a16:creationId xmlns:a16="http://schemas.microsoft.com/office/drawing/2014/main" xmlns="" id="{8C396791-39B7-104D-9847-1080E04136AF}"/>
                </a:ext>
              </a:extLst>
            </p:cNvPr>
            <p:cNvSpPr>
              <a:spLocks noChangeArrowheads="1"/>
            </p:cNvSpPr>
            <p:nvPr/>
          </p:nvSpPr>
          <p:spPr bwMode="auto">
            <a:xfrm>
              <a:off x="38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67</a:t>
              </a:r>
              <a:endParaRPr lang="en-US" altLang="en-US" sz="1200"/>
            </a:p>
          </p:txBody>
        </p:sp>
        <p:sp>
          <p:nvSpPr>
            <p:cNvPr id="169" name="Rectangle 167">
              <a:extLst>
                <a:ext uri="{FF2B5EF4-FFF2-40B4-BE49-F238E27FC236}">
                  <a16:creationId xmlns:a16="http://schemas.microsoft.com/office/drawing/2014/main" xmlns="" id="{4A62D6F2-8ADA-DB4A-B0C7-153FD9B327AE}"/>
                </a:ext>
              </a:extLst>
            </p:cNvPr>
            <p:cNvSpPr>
              <a:spLocks noChangeArrowheads="1"/>
            </p:cNvSpPr>
            <p:nvPr/>
          </p:nvSpPr>
          <p:spPr bwMode="auto">
            <a:xfrm>
              <a:off x="3864" y="33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Ho</a:t>
              </a:r>
              <a:endParaRPr lang="en-US" altLang="en-US" sz="1200"/>
            </a:p>
          </p:txBody>
        </p:sp>
        <p:sp>
          <p:nvSpPr>
            <p:cNvPr id="170" name="Rectangle 168">
              <a:extLst>
                <a:ext uri="{FF2B5EF4-FFF2-40B4-BE49-F238E27FC236}">
                  <a16:creationId xmlns:a16="http://schemas.microsoft.com/office/drawing/2014/main" xmlns="" id="{67C587ED-04E2-9644-B3C5-5EEF2677284C}"/>
                </a:ext>
              </a:extLst>
            </p:cNvPr>
            <p:cNvSpPr>
              <a:spLocks noChangeArrowheads="1"/>
            </p:cNvSpPr>
            <p:nvPr/>
          </p:nvSpPr>
          <p:spPr bwMode="auto">
            <a:xfrm>
              <a:off x="4980" y="33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71" name="Rectangle 169">
              <a:extLst>
                <a:ext uri="{FF2B5EF4-FFF2-40B4-BE49-F238E27FC236}">
                  <a16:creationId xmlns:a16="http://schemas.microsoft.com/office/drawing/2014/main" xmlns="" id="{5FF9B223-DFED-BC40-9516-FDD6E524F9B8}"/>
                </a:ext>
              </a:extLst>
            </p:cNvPr>
            <p:cNvSpPr>
              <a:spLocks noChangeArrowheads="1"/>
            </p:cNvSpPr>
            <p:nvPr/>
          </p:nvSpPr>
          <p:spPr bwMode="auto">
            <a:xfrm>
              <a:off x="50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71</a:t>
              </a:r>
              <a:endParaRPr lang="en-US" altLang="en-US" sz="1200"/>
            </a:p>
          </p:txBody>
        </p:sp>
        <p:sp>
          <p:nvSpPr>
            <p:cNvPr id="172" name="Rectangle 170">
              <a:extLst>
                <a:ext uri="{FF2B5EF4-FFF2-40B4-BE49-F238E27FC236}">
                  <a16:creationId xmlns:a16="http://schemas.microsoft.com/office/drawing/2014/main" xmlns="" id="{4A925483-F3FF-F545-9491-0AE2D0559D88}"/>
                </a:ext>
              </a:extLst>
            </p:cNvPr>
            <p:cNvSpPr>
              <a:spLocks noChangeArrowheads="1"/>
            </p:cNvSpPr>
            <p:nvPr/>
          </p:nvSpPr>
          <p:spPr bwMode="auto">
            <a:xfrm>
              <a:off x="5064" y="337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Lu</a:t>
              </a:r>
              <a:endParaRPr lang="en-US" altLang="en-US" sz="1200"/>
            </a:p>
          </p:txBody>
        </p:sp>
        <p:sp>
          <p:nvSpPr>
            <p:cNvPr id="173" name="Line 171">
              <a:extLst>
                <a:ext uri="{FF2B5EF4-FFF2-40B4-BE49-F238E27FC236}">
                  <a16:creationId xmlns:a16="http://schemas.microsoft.com/office/drawing/2014/main" xmlns="" id="{4F8BD6D6-394F-344D-8FE8-0E9B5E17C9F9}"/>
                </a:ext>
              </a:extLst>
            </p:cNvPr>
            <p:cNvSpPr>
              <a:spLocks noChangeShapeType="1"/>
            </p:cNvSpPr>
            <p:nvPr/>
          </p:nvSpPr>
          <p:spPr bwMode="auto">
            <a:xfrm>
              <a:off x="440" y="2324"/>
              <a:ext cx="487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 name="Line 172">
              <a:extLst>
                <a:ext uri="{FF2B5EF4-FFF2-40B4-BE49-F238E27FC236}">
                  <a16:creationId xmlns:a16="http://schemas.microsoft.com/office/drawing/2014/main" xmlns="" id="{CF7FD7D1-1AF5-DC49-8A3E-A27659A4DEE7}"/>
                </a:ext>
              </a:extLst>
            </p:cNvPr>
            <p:cNvSpPr>
              <a:spLocks noChangeShapeType="1"/>
            </p:cNvSpPr>
            <p:nvPr/>
          </p:nvSpPr>
          <p:spPr bwMode="auto">
            <a:xfrm>
              <a:off x="3136" y="1948"/>
              <a:ext cx="236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 name="Line 173">
              <a:extLst>
                <a:ext uri="{FF2B5EF4-FFF2-40B4-BE49-F238E27FC236}">
                  <a16:creationId xmlns:a16="http://schemas.microsoft.com/office/drawing/2014/main" xmlns="" id="{7DFB6BD3-87BE-3E49-A2D0-E8ECD7EA440F}"/>
                </a:ext>
              </a:extLst>
            </p:cNvPr>
            <p:cNvSpPr>
              <a:spLocks noChangeShapeType="1"/>
            </p:cNvSpPr>
            <p:nvPr/>
          </p:nvSpPr>
          <p:spPr bwMode="auto">
            <a:xfrm>
              <a:off x="37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6" name="Line 174">
              <a:extLst>
                <a:ext uri="{FF2B5EF4-FFF2-40B4-BE49-F238E27FC236}">
                  <a16:creationId xmlns:a16="http://schemas.microsoft.com/office/drawing/2014/main" xmlns="" id="{B2B1222B-AC5B-FB4A-90AE-73CF19719141}"/>
                </a:ext>
              </a:extLst>
            </p:cNvPr>
            <p:cNvSpPr>
              <a:spLocks noChangeShapeType="1"/>
            </p:cNvSpPr>
            <p:nvPr/>
          </p:nvSpPr>
          <p:spPr bwMode="auto">
            <a:xfrm>
              <a:off x="4080" y="1500"/>
              <a:ext cx="1" cy="52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7" name="Line 175">
              <a:extLst>
                <a:ext uri="{FF2B5EF4-FFF2-40B4-BE49-F238E27FC236}">
                  <a16:creationId xmlns:a16="http://schemas.microsoft.com/office/drawing/2014/main" xmlns="" id="{995BF343-A012-3545-BFF2-C8E43416BE6E}"/>
                </a:ext>
              </a:extLst>
            </p:cNvPr>
            <p:cNvSpPr>
              <a:spLocks noChangeShapeType="1"/>
            </p:cNvSpPr>
            <p:nvPr/>
          </p:nvSpPr>
          <p:spPr bwMode="auto">
            <a:xfrm>
              <a:off x="4376" y="1196"/>
              <a:ext cx="1" cy="15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8" name="Line 176">
              <a:extLst>
                <a:ext uri="{FF2B5EF4-FFF2-40B4-BE49-F238E27FC236}">
                  <a16:creationId xmlns:a16="http://schemas.microsoft.com/office/drawing/2014/main" xmlns="" id="{E5B36F05-9B7C-B448-B42E-96F17C90A803}"/>
                </a:ext>
              </a:extLst>
            </p:cNvPr>
            <p:cNvSpPr>
              <a:spLocks noChangeShapeType="1"/>
            </p:cNvSpPr>
            <p:nvPr/>
          </p:nvSpPr>
          <p:spPr bwMode="auto">
            <a:xfrm>
              <a:off x="4680" y="1196"/>
              <a:ext cx="1" cy="150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 name="Line 177">
              <a:extLst>
                <a:ext uri="{FF2B5EF4-FFF2-40B4-BE49-F238E27FC236}">
                  <a16:creationId xmlns:a16="http://schemas.microsoft.com/office/drawing/2014/main" xmlns="" id="{FFA3525F-7A9B-6542-B3CE-2A96B86B24BD}"/>
                </a:ext>
              </a:extLst>
            </p:cNvPr>
            <p:cNvSpPr>
              <a:spLocks noChangeShapeType="1"/>
            </p:cNvSpPr>
            <p:nvPr/>
          </p:nvSpPr>
          <p:spPr bwMode="auto">
            <a:xfrm>
              <a:off x="4976" y="1500"/>
              <a:ext cx="1" cy="89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 name="Line 178">
              <a:extLst>
                <a:ext uri="{FF2B5EF4-FFF2-40B4-BE49-F238E27FC236}">
                  <a16:creationId xmlns:a16="http://schemas.microsoft.com/office/drawing/2014/main" xmlns="" id="{3B0D5AE0-77F6-C74A-AABC-2D141DFD35C9}"/>
                </a:ext>
              </a:extLst>
            </p:cNvPr>
            <p:cNvSpPr>
              <a:spLocks noChangeShapeType="1"/>
            </p:cNvSpPr>
            <p:nvPr/>
          </p:nvSpPr>
          <p:spPr bwMode="auto">
            <a:xfrm>
              <a:off x="5280" y="1500"/>
              <a:ext cx="1" cy="89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1" name="Line 179">
              <a:extLst>
                <a:ext uri="{FF2B5EF4-FFF2-40B4-BE49-F238E27FC236}">
                  <a16:creationId xmlns:a16="http://schemas.microsoft.com/office/drawing/2014/main" xmlns="" id="{13FE0616-7A70-DE45-819D-45929C910D08}"/>
                </a:ext>
              </a:extLst>
            </p:cNvPr>
            <p:cNvSpPr>
              <a:spLocks noChangeShapeType="1"/>
            </p:cNvSpPr>
            <p:nvPr/>
          </p:nvSpPr>
          <p:spPr bwMode="auto">
            <a:xfrm>
              <a:off x="3776" y="1572"/>
              <a:ext cx="153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2" name="Line 180">
              <a:extLst>
                <a:ext uri="{FF2B5EF4-FFF2-40B4-BE49-F238E27FC236}">
                  <a16:creationId xmlns:a16="http://schemas.microsoft.com/office/drawing/2014/main" xmlns="" id="{D5B64FC3-E0AC-0849-8EB4-513176C6ED19}"/>
                </a:ext>
              </a:extLst>
            </p:cNvPr>
            <p:cNvSpPr>
              <a:spLocks noChangeShapeType="1"/>
            </p:cNvSpPr>
            <p:nvPr/>
          </p:nvSpPr>
          <p:spPr bwMode="auto">
            <a:xfrm>
              <a:off x="4304" y="1196"/>
              <a:ext cx="4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3" name="Line 181">
              <a:extLst>
                <a:ext uri="{FF2B5EF4-FFF2-40B4-BE49-F238E27FC236}">
                  <a16:creationId xmlns:a16="http://schemas.microsoft.com/office/drawing/2014/main" xmlns="" id="{3E338346-27DC-9B48-9B43-6413906554A2}"/>
                </a:ext>
              </a:extLst>
            </p:cNvPr>
            <p:cNvSpPr>
              <a:spLocks noChangeShapeType="1"/>
            </p:cNvSpPr>
            <p:nvPr/>
          </p:nvSpPr>
          <p:spPr bwMode="auto">
            <a:xfrm>
              <a:off x="440" y="2700"/>
              <a:ext cx="431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 name="Line 182">
              <a:extLst>
                <a:ext uri="{FF2B5EF4-FFF2-40B4-BE49-F238E27FC236}">
                  <a16:creationId xmlns:a16="http://schemas.microsoft.com/office/drawing/2014/main" xmlns="" id="{980CFFC2-DD3D-E84C-993B-EF0B6CD8B35C}"/>
                </a:ext>
              </a:extLst>
            </p:cNvPr>
            <p:cNvSpPr>
              <a:spLocks noChangeShapeType="1"/>
            </p:cNvSpPr>
            <p:nvPr/>
          </p:nvSpPr>
          <p:spPr bwMode="auto">
            <a:xfrm>
              <a:off x="1864" y="3076"/>
              <a:ext cx="206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 name="Line 183">
              <a:extLst>
                <a:ext uri="{FF2B5EF4-FFF2-40B4-BE49-F238E27FC236}">
                  <a16:creationId xmlns:a16="http://schemas.microsoft.com/office/drawing/2014/main" xmlns="" id="{187E6F02-302B-FA41-8179-0210F79E3C59}"/>
                </a:ext>
              </a:extLst>
            </p:cNvPr>
            <p:cNvSpPr>
              <a:spLocks noChangeShapeType="1"/>
            </p:cNvSpPr>
            <p:nvPr/>
          </p:nvSpPr>
          <p:spPr bwMode="auto">
            <a:xfrm>
              <a:off x="480" y="2284"/>
              <a:ext cx="1" cy="4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Line 184">
              <a:extLst>
                <a:ext uri="{FF2B5EF4-FFF2-40B4-BE49-F238E27FC236}">
                  <a16:creationId xmlns:a16="http://schemas.microsoft.com/office/drawing/2014/main" xmlns="" id="{22B8BA03-74D8-0046-98B0-E45CDB9EF5BB}"/>
                </a:ext>
              </a:extLst>
            </p:cNvPr>
            <p:cNvSpPr>
              <a:spLocks noChangeShapeType="1"/>
            </p:cNvSpPr>
            <p:nvPr/>
          </p:nvSpPr>
          <p:spPr bwMode="auto">
            <a:xfrm>
              <a:off x="776" y="2284"/>
              <a:ext cx="1" cy="4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 name="Line 185">
              <a:extLst>
                <a:ext uri="{FF2B5EF4-FFF2-40B4-BE49-F238E27FC236}">
                  <a16:creationId xmlns:a16="http://schemas.microsoft.com/office/drawing/2014/main" xmlns="" id="{DE6972A2-8843-1D48-A1B8-6DB984ACC768}"/>
                </a:ext>
              </a:extLst>
            </p:cNvPr>
            <p:cNvSpPr>
              <a:spLocks noChangeShapeType="1"/>
            </p:cNvSpPr>
            <p:nvPr/>
          </p:nvSpPr>
          <p:spPr bwMode="auto">
            <a:xfrm>
              <a:off x="1976" y="2244"/>
              <a:ext cx="1" cy="8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8" name="Line 186">
              <a:extLst>
                <a:ext uri="{FF2B5EF4-FFF2-40B4-BE49-F238E27FC236}">
                  <a16:creationId xmlns:a16="http://schemas.microsoft.com/office/drawing/2014/main" xmlns="" id="{024B78D5-8357-6F4C-964D-5726E6E72310}"/>
                </a:ext>
              </a:extLst>
            </p:cNvPr>
            <p:cNvSpPr>
              <a:spLocks noChangeShapeType="1"/>
            </p:cNvSpPr>
            <p:nvPr/>
          </p:nvSpPr>
          <p:spPr bwMode="auto">
            <a:xfrm>
              <a:off x="2280" y="2244"/>
              <a:ext cx="1" cy="8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9" name="Line 187">
              <a:extLst>
                <a:ext uri="{FF2B5EF4-FFF2-40B4-BE49-F238E27FC236}">
                  <a16:creationId xmlns:a16="http://schemas.microsoft.com/office/drawing/2014/main" xmlns="" id="{03FDC322-FF52-0342-B478-9A6B3CE18FAC}"/>
                </a:ext>
              </a:extLst>
            </p:cNvPr>
            <p:cNvSpPr>
              <a:spLocks noChangeShapeType="1"/>
            </p:cNvSpPr>
            <p:nvPr/>
          </p:nvSpPr>
          <p:spPr bwMode="auto">
            <a:xfrm>
              <a:off x="2576" y="2284"/>
              <a:ext cx="1" cy="7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Line 188">
              <a:extLst>
                <a:ext uri="{FF2B5EF4-FFF2-40B4-BE49-F238E27FC236}">
                  <a16:creationId xmlns:a16="http://schemas.microsoft.com/office/drawing/2014/main" xmlns="" id="{BF1AAD9C-9D29-8C4E-8493-C5F1C4B318C8}"/>
                </a:ext>
              </a:extLst>
            </p:cNvPr>
            <p:cNvSpPr>
              <a:spLocks noChangeShapeType="1"/>
            </p:cNvSpPr>
            <p:nvPr/>
          </p:nvSpPr>
          <p:spPr bwMode="auto">
            <a:xfrm>
              <a:off x="34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1" name="Line 189">
              <a:extLst>
                <a:ext uri="{FF2B5EF4-FFF2-40B4-BE49-F238E27FC236}">
                  <a16:creationId xmlns:a16="http://schemas.microsoft.com/office/drawing/2014/main" xmlns="" id="{B2CB42BB-8998-224B-825C-E80F28F1EF77}"/>
                </a:ext>
              </a:extLst>
            </p:cNvPr>
            <p:cNvSpPr>
              <a:spLocks noChangeShapeType="1"/>
            </p:cNvSpPr>
            <p:nvPr/>
          </p:nvSpPr>
          <p:spPr bwMode="auto">
            <a:xfrm>
              <a:off x="10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 name="Line 190">
              <a:extLst>
                <a:ext uri="{FF2B5EF4-FFF2-40B4-BE49-F238E27FC236}">
                  <a16:creationId xmlns:a16="http://schemas.microsoft.com/office/drawing/2014/main" xmlns="" id="{0D5196D5-7BF7-FE41-B6A9-DF977D61B6A5}"/>
                </a:ext>
              </a:extLst>
            </p:cNvPr>
            <p:cNvSpPr>
              <a:spLocks noChangeShapeType="1"/>
            </p:cNvSpPr>
            <p:nvPr/>
          </p:nvSpPr>
          <p:spPr bwMode="auto">
            <a:xfrm>
              <a:off x="13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3" name="Line 191">
              <a:extLst>
                <a:ext uri="{FF2B5EF4-FFF2-40B4-BE49-F238E27FC236}">
                  <a16:creationId xmlns:a16="http://schemas.microsoft.com/office/drawing/2014/main" xmlns="" id="{10C12DAE-FA5B-E840-9B5C-85586FFBD413}"/>
                </a:ext>
              </a:extLst>
            </p:cNvPr>
            <p:cNvSpPr>
              <a:spLocks noChangeShapeType="1"/>
            </p:cNvSpPr>
            <p:nvPr/>
          </p:nvSpPr>
          <p:spPr bwMode="auto">
            <a:xfrm>
              <a:off x="1080" y="3524"/>
              <a:ext cx="42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 name="Line 192">
              <a:extLst>
                <a:ext uri="{FF2B5EF4-FFF2-40B4-BE49-F238E27FC236}">
                  <a16:creationId xmlns:a16="http://schemas.microsoft.com/office/drawing/2014/main" xmlns="" id="{778F60EA-ABBB-D147-A4D7-93F60B03F412}"/>
                </a:ext>
              </a:extLst>
            </p:cNvPr>
            <p:cNvSpPr>
              <a:spLocks noChangeShapeType="1"/>
            </p:cNvSpPr>
            <p:nvPr/>
          </p:nvSpPr>
          <p:spPr bwMode="auto">
            <a:xfrm>
              <a:off x="28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 name="Line 193">
              <a:extLst>
                <a:ext uri="{FF2B5EF4-FFF2-40B4-BE49-F238E27FC236}">
                  <a16:creationId xmlns:a16="http://schemas.microsoft.com/office/drawing/2014/main" xmlns="" id="{FD1C5940-9486-144C-9285-8AEDAC68AB50}"/>
                </a:ext>
              </a:extLst>
            </p:cNvPr>
            <p:cNvSpPr>
              <a:spLocks noChangeShapeType="1"/>
            </p:cNvSpPr>
            <p:nvPr/>
          </p:nvSpPr>
          <p:spPr bwMode="auto">
            <a:xfrm>
              <a:off x="37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Line 194">
              <a:extLst>
                <a:ext uri="{FF2B5EF4-FFF2-40B4-BE49-F238E27FC236}">
                  <a16:creationId xmlns:a16="http://schemas.microsoft.com/office/drawing/2014/main" xmlns="" id="{A23DB905-CACB-1244-90D3-7A1E2545C443}"/>
                </a:ext>
              </a:extLst>
            </p:cNvPr>
            <p:cNvSpPr>
              <a:spLocks noChangeShapeType="1"/>
            </p:cNvSpPr>
            <p:nvPr/>
          </p:nvSpPr>
          <p:spPr bwMode="auto">
            <a:xfrm>
              <a:off x="40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 name="Line 195">
              <a:extLst>
                <a:ext uri="{FF2B5EF4-FFF2-40B4-BE49-F238E27FC236}">
                  <a16:creationId xmlns:a16="http://schemas.microsoft.com/office/drawing/2014/main" xmlns="" id="{F5C5D248-08A3-994C-926E-0F22C7A919F1}"/>
                </a:ext>
              </a:extLst>
            </p:cNvPr>
            <p:cNvSpPr>
              <a:spLocks noChangeShapeType="1"/>
            </p:cNvSpPr>
            <p:nvPr/>
          </p:nvSpPr>
          <p:spPr bwMode="auto">
            <a:xfrm>
              <a:off x="4680" y="3188"/>
              <a:ext cx="1" cy="3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 name="Line 196">
              <a:extLst>
                <a:ext uri="{FF2B5EF4-FFF2-40B4-BE49-F238E27FC236}">
                  <a16:creationId xmlns:a16="http://schemas.microsoft.com/office/drawing/2014/main" xmlns="" id="{13D558E2-9CDE-CA4C-8D61-A3557F4328A3}"/>
                </a:ext>
              </a:extLst>
            </p:cNvPr>
            <p:cNvSpPr>
              <a:spLocks noChangeShapeType="1"/>
            </p:cNvSpPr>
            <p:nvPr/>
          </p:nvSpPr>
          <p:spPr bwMode="auto">
            <a:xfrm>
              <a:off x="49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 name="Line 197">
              <a:extLst>
                <a:ext uri="{FF2B5EF4-FFF2-40B4-BE49-F238E27FC236}">
                  <a16:creationId xmlns:a16="http://schemas.microsoft.com/office/drawing/2014/main" xmlns="" id="{269977D0-79E3-7044-95F2-9C0BA1A140EF}"/>
                </a:ext>
              </a:extLst>
            </p:cNvPr>
            <p:cNvSpPr>
              <a:spLocks noChangeShapeType="1"/>
            </p:cNvSpPr>
            <p:nvPr/>
          </p:nvSpPr>
          <p:spPr bwMode="auto">
            <a:xfrm>
              <a:off x="52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0" name="Rectangle 198">
              <a:extLst>
                <a:ext uri="{FF2B5EF4-FFF2-40B4-BE49-F238E27FC236}">
                  <a16:creationId xmlns:a16="http://schemas.microsoft.com/office/drawing/2014/main" xmlns="" id="{4B68F1C2-10A6-2B44-94D7-46A976D7418B}"/>
                </a:ext>
              </a:extLst>
            </p:cNvPr>
            <p:cNvSpPr>
              <a:spLocks noChangeArrowheads="1"/>
            </p:cNvSpPr>
            <p:nvPr/>
          </p:nvSpPr>
          <p:spPr bwMode="auto">
            <a:xfrm>
              <a:off x="5064"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9</a:t>
              </a:r>
              <a:endParaRPr lang="en-US" altLang="en-US" sz="1200"/>
            </a:p>
          </p:txBody>
        </p:sp>
        <p:sp>
          <p:nvSpPr>
            <p:cNvPr id="201" name="Rectangle 199">
              <a:extLst>
                <a:ext uri="{FF2B5EF4-FFF2-40B4-BE49-F238E27FC236}">
                  <a16:creationId xmlns:a16="http://schemas.microsoft.com/office/drawing/2014/main" xmlns="" id="{9A784C6A-CE32-314A-B1D9-028C6217A61B}"/>
                </a:ext>
              </a:extLst>
            </p:cNvPr>
            <p:cNvSpPr>
              <a:spLocks noChangeArrowheads="1"/>
            </p:cNvSpPr>
            <p:nvPr/>
          </p:nvSpPr>
          <p:spPr bwMode="auto">
            <a:xfrm>
              <a:off x="5064" y="1420"/>
              <a:ext cx="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F</a:t>
              </a:r>
              <a:endParaRPr lang="en-US" altLang="en-US" sz="1200"/>
            </a:p>
          </p:txBody>
        </p:sp>
        <p:sp>
          <p:nvSpPr>
            <p:cNvPr id="202" name="Rectangle 200">
              <a:extLst>
                <a:ext uri="{FF2B5EF4-FFF2-40B4-BE49-F238E27FC236}">
                  <a16:creationId xmlns:a16="http://schemas.microsoft.com/office/drawing/2014/main" xmlns="" id="{1F140EFA-7879-6248-9E46-DFAE6D80FEE4}"/>
                </a:ext>
              </a:extLst>
            </p:cNvPr>
            <p:cNvSpPr>
              <a:spLocks noChangeArrowheads="1"/>
            </p:cNvSpPr>
            <p:nvPr/>
          </p:nvSpPr>
          <p:spPr bwMode="auto">
            <a:xfrm>
              <a:off x="180" y="1576"/>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03" name="Rectangle 201">
              <a:extLst>
                <a:ext uri="{FF2B5EF4-FFF2-40B4-BE49-F238E27FC236}">
                  <a16:creationId xmlns:a16="http://schemas.microsoft.com/office/drawing/2014/main" xmlns="" id="{C61A7BD1-B9A1-634B-A263-6BF144550AA2}"/>
                </a:ext>
              </a:extLst>
            </p:cNvPr>
            <p:cNvSpPr>
              <a:spLocks noChangeArrowheads="1"/>
            </p:cNvSpPr>
            <p:nvPr/>
          </p:nvSpPr>
          <p:spPr bwMode="auto">
            <a:xfrm>
              <a:off x="180" y="1760"/>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04" name="Rectangle 202">
              <a:extLst>
                <a:ext uri="{FF2B5EF4-FFF2-40B4-BE49-F238E27FC236}">
                  <a16:creationId xmlns:a16="http://schemas.microsoft.com/office/drawing/2014/main" xmlns="" id="{086DF522-300A-474E-9325-8152BFD50C0F}"/>
                </a:ext>
              </a:extLst>
            </p:cNvPr>
            <p:cNvSpPr>
              <a:spLocks noChangeArrowheads="1"/>
            </p:cNvSpPr>
            <p:nvPr/>
          </p:nvSpPr>
          <p:spPr bwMode="auto">
            <a:xfrm>
              <a:off x="2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11</a:t>
              </a:r>
              <a:endParaRPr lang="en-US" altLang="en-US" sz="1200"/>
            </a:p>
          </p:txBody>
        </p:sp>
        <p:sp>
          <p:nvSpPr>
            <p:cNvPr id="205" name="Rectangle 203">
              <a:extLst>
                <a:ext uri="{FF2B5EF4-FFF2-40B4-BE49-F238E27FC236}">
                  <a16:creationId xmlns:a16="http://schemas.microsoft.com/office/drawing/2014/main" xmlns="" id="{5E71FC7A-F17B-544E-AC5A-E864D6B935D6}"/>
                </a:ext>
              </a:extLst>
            </p:cNvPr>
            <p:cNvSpPr>
              <a:spLocks noChangeArrowheads="1"/>
            </p:cNvSpPr>
            <p:nvPr/>
          </p:nvSpPr>
          <p:spPr bwMode="auto">
            <a:xfrm>
              <a:off x="264" y="1796"/>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Na</a:t>
              </a:r>
              <a:endParaRPr lang="en-US" altLang="en-US" sz="1200"/>
            </a:p>
          </p:txBody>
        </p:sp>
        <p:sp>
          <p:nvSpPr>
            <p:cNvPr id="206" name="Rectangle 204">
              <a:extLst>
                <a:ext uri="{FF2B5EF4-FFF2-40B4-BE49-F238E27FC236}">
                  <a16:creationId xmlns:a16="http://schemas.microsoft.com/office/drawing/2014/main" xmlns="" id="{22841D0F-8267-4C45-87A9-0CE358E79B6F}"/>
                </a:ext>
              </a:extLst>
            </p:cNvPr>
            <p:cNvSpPr>
              <a:spLocks noChangeArrowheads="1"/>
            </p:cNvSpPr>
            <p:nvPr/>
          </p:nvSpPr>
          <p:spPr bwMode="auto">
            <a:xfrm>
              <a:off x="484" y="157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07" name="Rectangle 205">
              <a:extLst>
                <a:ext uri="{FF2B5EF4-FFF2-40B4-BE49-F238E27FC236}">
                  <a16:creationId xmlns:a16="http://schemas.microsoft.com/office/drawing/2014/main" xmlns="" id="{F9D81DED-E868-4F4D-A4C5-B83275BF0A22}"/>
                </a:ext>
              </a:extLst>
            </p:cNvPr>
            <p:cNvSpPr>
              <a:spLocks noChangeArrowheads="1"/>
            </p:cNvSpPr>
            <p:nvPr/>
          </p:nvSpPr>
          <p:spPr bwMode="auto">
            <a:xfrm>
              <a:off x="484" y="1760"/>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08" name="Rectangle 206">
              <a:extLst>
                <a:ext uri="{FF2B5EF4-FFF2-40B4-BE49-F238E27FC236}">
                  <a16:creationId xmlns:a16="http://schemas.microsoft.com/office/drawing/2014/main" xmlns="" id="{7A7FAB91-825F-844D-9DE4-0303323EDF21}"/>
                </a:ext>
              </a:extLst>
            </p:cNvPr>
            <p:cNvSpPr>
              <a:spLocks noChangeArrowheads="1"/>
            </p:cNvSpPr>
            <p:nvPr/>
          </p:nvSpPr>
          <p:spPr bwMode="auto">
            <a:xfrm>
              <a:off x="5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12</a:t>
              </a:r>
              <a:endParaRPr lang="en-US" altLang="en-US" sz="1200"/>
            </a:p>
          </p:txBody>
        </p:sp>
        <p:sp>
          <p:nvSpPr>
            <p:cNvPr id="209" name="Rectangle 207">
              <a:extLst>
                <a:ext uri="{FF2B5EF4-FFF2-40B4-BE49-F238E27FC236}">
                  <a16:creationId xmlns:a16="http://schemas.microsoft.com/office/drawing/2014/main" xmlns="" id="{A90D605A-B785-0144-B00F-029B97D72067}"/>
                </a:ext>
              </a:extLst>
            </p:cNvPr>
            <p:cNvSpPr>
              <a:spLocks noChangeArrowheads="1"/>
            </p:cNvSpPr>
            <p:nvPr/>
          </p:nvSpPr>
          <p:spPr bwMode="auto">
            <a:xfrm>
              <a:off x="560" y="1796"/>
              <a:ext cx="1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Mg</a:t>
              </a:r>
              <a:endParaRPr lang="en-US" altLang="en-US" sz="1200"/>
            </a:p>
          </p:txBody>
        </p:sp>
        <p:sp>
          <p:nvSpPr>
            <p:cNvPr id="210" name="Rectangle 208">
              <a:extLst>
                <a:ext uri="{FF2B5EF4-FFF2-40B4-BE49-F238E27FC236}">
                  <a16:creationId xmlns:a16="http://schemas.microsoft.com/office/drawing/2014/main" xmlns="" id="{1836A81B-BBB6-5C41-BE1C-616DBDCF05A7}"/>
                </a:ext>
              </a:extLst>
            </p:cNvPr>
            <p:cNvSpPr>
              <a:spLocks noChangeArrowheads="1"/>
            </p:cNvSpPr>
            <p:nvPr/>
          </p:nvSpPr>
          <p:spPr bwMode="auto">
            <a:xfrm>
              <a:off x="3780" y="1576"/>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1" name="Rectangle 209">
              <a:extLst>
                <a:ext uri="{FF2B5EF4-FFF2-40B4-BE49-F238E27FC236}">
                  <a16:creationId xmlns:a16="http://schemas.microsoft.com/office/drawing/2014/main" xmlns="" id="{2AB750EB-3A6F-D841-80F9-9E2A720E8C2E}"/>
                </a:ext>
              </a:extLst>
            </p:cNvPr>
            <p:cNvSpPr>
              <a:spLocks noChangeArrowheads="1"/>
            </p:cNvSpPr>
            <p:nvPr/>
          </p:nvSpPr>
          <p:spPr bwMode="auto">
            <a:xfrm>
              <a:off x="3780" y="1760"/>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2" name="Rectangle 210">
              <a:extLst>
                <a:ext uri="{FF2B5EF4-FFF2-40B4-BE49-F238E27FC236}">
                  <a16:creationId xmlns:a16="http://schemas.microsoft.com/office/drawing/2014/main" xmlns="" id="{1A725336-E2AE-FE41-9437-CC831D1046DD}"/>
                </a:ext>
              </a:extLst>
            </p:cNvPr>
            <p:cNvSpPr>
              <a:spLocks noChangeArrowheads="1"/>
            </p:cNvSpPr>
            <p:nvPr/>
          </p:nvSpPr>
          <p:spPr bwMode="auto">
            <a:xfrm>
              <a:off x="38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13</a:t>
              </a:r>
              <a:endParaRPr lang="en-US" altLang="en-US" sz="1200"/>
            </a:p>
          </p:txBody>
        </p:sp>
        <p:sp>
          <p:nvSpPr>
            <p:cNvPr id="213" name="Rectangle 211">
              <a:extLst>
                <a:ext uri="{FF2B5EF4-FFF2-40B4-BE49-F238E27FC236}">
                  <a16:creationId xmlns:a16="http://schemas.microsoft.com/office/drawing/2014/main" xmlns="" id="{89B648B0-2910-064A-AACE-B737CEBDC0CB}"/>
                </a:ext>
              </a:extLst>
            </p:cNvPr>
            <p:cNvSpPr>
              <a:spLocks noChangeArrowheads="1"/>
            </p:cNvSpPr>
            <p:nvPr/>
          </p:nvSpPr>
          <p:spPr bwMode="auto">
            <a:xfrm>
              <a:off x="3864" y="1796"/>
              <a:ext cx="8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Al</a:t>
              </a:r>
              <a:endParaRPr lang="en-US" altLang="en-US" sz="1200"/>
            </a:p>
          </p:txBody>
        </p:sp>
        <p:sp>
          <p:nvSpPr>
            <p:cNvPr id="214" name="Rectangle 212">
              <a:extLst>
                <a:ext uri="{FF2B5EF4-FFF2-40B4-BE49-F238E27FC236}">
                  <a16:creationId xmlns:a16="http://schemas.microsoft.com/office/drawing/2014/main" xmlns="" id="{A5687D7F-6CC9-ED4A-A890-BA805B293E8A}"/>
                </a:ext>
              </a:extLst>
            </p:cNvPr>
            <p:cNvSpPr>
              <a:spLocks noChangeArrowheads="1"/>
            </p:cNvSpPr>
            <p:nvPr/>
          </p:nvSpPr>
          <p:spPr bwMode="auto">
            <a:xfrm>
              <a:off x="4084" y="157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5" name="Rectangle 213">
              <a:extLst>
                <a:ext uri="{FF2B5EF4-FFF2-40B4-BE49-F238E27FC236}">
                  <a16:creationId xmlns:a16="http://schemas.microsoft.com/office/drawing/2014/main" xmlns="" id="{5AD4A5D2-6BBE-0D43-B0A3-92D4C849E626}"/>
                </a:ext>
              </a:extLst>
            </p:cNvPr>
            <p:cNvSpPr>
              <a:spLocks noChangeArrowheads="1"/>
            </p:cNvSpPr>
            <p:nvPr/>
          </p:nvSpPr>
          <p:spPr bwMode="auto">
            <a:xfrm>
              <a:off x="4084" y="1760"/>
              <a:ext cx="296"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6" name="Rectangle 214">
              <a:extLst>
                <a:ext uri="{FF2B5EF4-FFF2-40B4-BE49-F238E27FC236}">
                  <a16:creationId xmlns:a16="http://schemas.microsoft.com/office/drawing/2014/main" xmlns="" id="{0E1437A5-7F57-6F4E-BEA2-B05B9527EE87}"/>
                </a:ext>
              </a:extLst>
            </p:cNvPr>
            <p:cNvSpPr>
              <a:spLocks noChangeArrowheads="1"/>
            </p:cNvSpPr>
            <p:nvPr/>
          </p:nvSpPr>
          <p:spPr bwMode="auto">
            <a:xfrm>
              <a:off x="41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14</a:t>
              </a:r>
              <a:endParaRPr lang="en-US" altLang="en-US" sz="1200"/>
            </a:p>
          </p:txBody>
        </p:sp>
        <p:sp>
          <p:nvSpPr>
            <p:cNvPr id="217" name="Rectangle 215">
              <a:extLst>
                <a:ext uri="{FF2B5EF4-FFF2-40B4-BE49-F238E27FC236}">
                  <a16:creationId xmlns:a16="http://schemas.microsoft.com/office/drawing/2014/main" xmlns="" id="{49AAF1E3-77B5-1547-BF53-C383B0B3D218}"/>
                </a:ext>
              </a:extLst>
            </p:cNvPr>
            <p:cNvSpPr>
              <a:spLocks noChangeArrowheads="1"/>
            </p:cNvSpPr>
            <p:nvPr/>
          </p:nvSpPr>
          <p:spPr bwMode="auto">
            <a:xfrm>
              <a:off x="4160" y="1796"/>
              <a:ext cx="8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Si</a:t>
              </a:r>
              <a:endParaRPr lang="en-US" altLang="en-US" sz="1200"/>
            </a:p>
          </p:txBody>
        </p:sp>
        <p:sp>
          <p:nvSpPr>
            <p:cNvPr id="218" name="Rectangle 216">
              <a:extLst>
                <a:ext uri="{FF2B5EF4-FFF2-40B4-BE49-F238E27FC236}">
                  <a16:creationId xmlns:a16="http://schemas.microsoft.com/office/drawing/2014/main" xmlns="" id="{B54A0B30-4509-7748-9824-2798D429E151}"/>
                </a:ext>
              </a:extLst>
            </p:cNvPr>
            <p:cNvSpPr>
              <a:spLocks noChangeArrowheads="1"/>
            </p:cNvSpPr>
            <p:nvPr/>
          </p:nvSpPr>
          <p:spPr bwMode="auto">
            <a:xfrm>
              <a:off x="4380" y="1576"/>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9" name="Rectangle 217">
              <a:extLst>
                <a:ext uri="{FF2B5EF4-FFF2-40B4-BE49-F238E27FC236}">
                  <a16:creationId xmlns:a16="http://schemas.microsoft.com/office/drawing/2014/main" xmlns="" id="{1F8F1DB4-5CD8-3B41-ACB3-B400DD86E2B4}"/>
                </a:ext>
              </a:extLst>
            </p:cNvPr>
            <p:cNvSpPr>
              <a:spLocks noChangeArrowheads="1"/>
            </p:cNvSpPr>
            <p:nvPr/>
          </p:nvSpPr>
          <p:spPr bwMode="auto">
            <a:xfrm>
              <a:off x="4380" y="1760"/>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20" name="Rectangle 218">
              <a:extLst>
                <a:ext uri="{FF2B5EF4-FFF2-40B4-BE49-F238E27FC236}">
                  <a16:creationId xmlns:a16="http://schemas.microsoft.com/office/drawing/2014/main" xmlns="" id="{8ADCA2FE-F483-BB4C-B75D-3C65F59AD34A}"/>
                </a:ext>
              </a:extLst>
            </p:cNvPr>
            <p:cNvSpPr>
              <a:spLocks noChangeArrowheads="1"/>
            </p:cNvSpPr>
            <p:nvPr/>
          </p:nvSpPr>
          <p:spPr bwMode="auto">
            <a:xfrm>
              <a:off x="44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15</a:t>
              </a:r>
              <a:endParaRPr lang="en-US" altLang="en-US" sz="1200"/>
            </a:p>
          </p:txBody>
        </p:sp>
        <p:sp>
          <p:nvSpPr>
            <p:cNvPr id="221" name="Rectangle 219">
              <a:extLst>
                <a:ext uri="{FF2B5EF4-FFF2-40B4-BE49-F238E27FC236}">
                  <a16:creationId xmlns:a16="http://schemas.microsoft.com/office/drawing/2014/main" xmlns="" id="{41FA2995-DCB1-004B-A78B-4C8652626E0E}"/>
                </a:ext>
              </a:extLst>
            </p:cNvPr>
            <p:cNvSpPr>
              <a:spLocks noChangeArrowheads="1"/>
            </p:cNvSpPr>
            <p:nvPr/>
          </p:nvSpPr>
          <p:spPr bwMode="auto">
            <a:xfrm>
              <a:off x="4464" y="1796"/>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a:t>
              </a:r>
              <a:endParaRPr lang="en-US" altLang="en-US" sz="1200"/>
            </a:p>
          </p:txBody>
        </p:sp>
        <p:sp>
          <p:nvSpPr>
            <p:cNvPr id="222" name="Rectangle 220">
              <a:extLst>
                <a:ext uri="{FF2B5EF4-FFF2-40B4-BE49-F238E27FC236}">
                  <a16:creationId xmlns:a16="http://schemas.microsoft.com/office/drawing/2014/main" xmlns="" id="{9E310F6C-6E3F-3F4A-8A05-C795ABE52AA3}"/>
                </a:ext>
              </a:extLst>
            </p:cNvPr>
            <p:cNvSpPr>
              <a:spLocks noChangeArrowheads="1"/>
            </p:cNvSpPr>
            <p:nvPr/>
          </p:nvSpPr>
          <p:spPr bwMode="auto">
            <a:xfrm>
              <a:off x="4684" y="157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23" name="Rectangle 221">
              <a:extLst>
                <a:ext uri="{FF2B5EF4-FFF2-40B4-BE49-F238E27FC236}">
                  <a16:creationId xmlns:a16="http://schemas.microsoft.com/office/drawing/2014/main" xmlns="" id="{89845D70-346B-8643-A6E3-59AD8CD375AB}"/>
                </a:ext>
              </a:extLst>
            </p:cNvPr>
            <p:cNvSpPr>
              <a:spLocks noChangeArrowheads="1"/>
            </p:cNvSpPr>
            <p:nvPr/>
          </p:nvSpPr>
          <p:spPr bwMode="auto">
            <a:xfrm>
              <a:off x="4684" y="1760"/>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24" name="Rectangle 222">
              <a:extLst>
                <a:ext uri="{FF2B5EF4-FFF2-40B4-BE49-F238E27FC236}">
                  <a16:creationId xmlns:a16="http://schemas.microsoft.com/office/drawing/2014/main" xmlns="" id="{593FA638-C7D9-EC40-90ED-39A90C5A1077}"/>
                </a:ext>
              </a:extLst>
            </p:cNvPr>
            <p:cNvSpPr>
              <a:spLocks noChangeArrowheads="1"/>
            </p:cNvSpPr>
            <p:nvPr/>
          </p:nvSpPr>
          <p:spPr bwMode="auto">
            <a:xfrm>
              <a:off x="47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16</a:t>
              </a:r>
              <a:endParaRPr lang="en-US" altLang="en-US" sz="1200"/>
            </a:p>
          </p:txBody>
        </p:sp>
        <p:sp>
          <p:nvSpPr>
            <p:cNvPr id="225" name="Rectangle 223">
              <a:extLst>
                <a:ext uri="{FF2B5EF4-FFF2-40B4-BE49-F238E27FC236}">
                  <a16:creationId xmlns:a16="http://schemas.microsoft.com/office/drawing/2014/main" xmlns="" id="{584B07F3-D5AE-F54D-9CE6-75197B74790E}"/>
                </a:ext>
              </a:extLst>
            </p:cNvPr>
            <p:cNvSpPr>
              <a:spLocks noChangeArrowheads="1"/>
            </p:cNvSpPr>
            <p:nvPr/>
          </p:nvSpPr>
          <p:spPr bwMode="auto">
            <a:xfrm>
              <a:off x="4760" y="1796"/>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a:t>
              </a:r>
              <a:endParaRPr lang="en-US" altLang="en-US" sz="1200"/>
            </a:p>
          </p:txBody>
        </p:sp>
        <p:sp>
          <p:nvSpPr>
            <p:cNvPr id="226" name="Rectangle 224">
              <a:extLst>
                <a:ext uri="{FF2B5EF4-FFF2-40B4-BE49-F238E27FC236}">
                  <a16:creationId xmlns:a16="http://schemas.microsoft.com/office/drawing/2014/main" xmlns="" id="{8B85EA38-CF87-BA4C-92A2-8E0F7D75DDBA}"/>
                </a:ext>
              </a:extLst>
            </p:cNvPr>
            <p:cNvSpPr>
              <a:spLocks noChangeArrowheads="1"/>
            </p:cNvSpPr>
            <p:nvPr/>
          </p:nvSpPr>
          <p:spPr bwMode="auto">
            <a:xfrm>
              <a:off x="50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17</a:t>
              </a:r>
              <a:endParaRPr lang="en-US" altLang="en-US" sz="1200"/>
            </a:p>
          </p:txBody>
        </p:sp>
        <p:sp>
          <p:nvSpPr>
            <p:cNvPr id="227" name="Rectangle 225">
              <a:extLst>
                <a:ext uri="{FF2B5EF4-FFF2-40B4-BE49-F238E27FC236}">
                  <a16:creationId xmlns:a16="http://schemas.microsoft.com/office/drawing/2014/main" xmlns="" id="{8C34B189-F661-674F-9659-F250334D0505}"/>
                </a:ext>
              </a:extLst>
            </p:cNvPr>
            <p:cNvSpPr>
              <a:spLocks noChangeArrowheads="1"/>
            </p:cNvSpPr>
            <p:nvPr/>
          </p:nvSpPr>
          <p:spPr bwMode="auto">
            <a:xfrm>
              <a:off x="5064" y="1796"/>
              <a:ext cx="9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Cl</a:t>
              </a:r>
              <a:endParaRPr lang="en-US" altLang="en-US" sz="1200"/>
            </a:p>
          </p:txBody>
        </p:sp>
        <p:sp>
          <p:nvSpPr>
            <p:cNvPr id="228" name="Rectangle 226">
              <a:extLst>
                <a:ext uri="{FF2B5EF4-FFF2-40B4-BE49-F238E27FC236}">
                  <a16:creationId xmlns:a16="http://schemas.microsoft.com/office/drawing/2014/main" xmlns="" id="{3E40A999-6134-EF4E-8130-653813213B24}"/>
                </a:ext>
              </a:extLst>
            </p:cNvPr>
            <p:cNvSpPr>
              <a:spLocks noChangeArrowheads="1"/>
            </p:cNvSpPr>
            <p:nvPr/>
          </p:nvSpPr>
          <p:spPr bwMode="auto">
            <a:xfrm>
              <a:off x="53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18</a:t>
              </a:r>
              <a:endParaRPr lang="en-US" altLang="en-US" sz="1200"/>
            </a:p>
          </p:txBody>
        </p:sp>
        <p:sp>
          <p:nvSpPr>
            <p:cNvPr id="229" name="Rectangle 227">
              <a:extLst>
                <a:ext uri="{FF2B5EF4-FFF2-40B4-BE49-F238E27FC236}">
                  <a16:creationId xmlns:a16="http://schemas.microsoft.com/office/drawing/2014/main" xmlns="" id="{5A7FA912-CFD3-EA47-BFFB-0ED39363B13D}"/>
                </a:ext>
              </a:extLst>
            </p:cNvPr>
            <p:cNvSpPr>
              <a:spLocks noChangeArrowheads="1"/>
            </p:cNvSpPr>
            <p:nvPr/>
          </p:nvSpPr>
          <p:spPr bwMode="auto">
            <a:xfrm>
              <a:off x="5360" y="1796"/>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Ar</a:t>
              </a:r>
              <a:endParaRPr lang="en-US" altLang="en-US" sz="1200"/>
            </a:p>
          </p:txBody>
        </p:sp>
        <p:sp>
          <p:nvSpPr>
            <p:cNvPr id="230" name="Rectangle 228">
              <a:extLst>
                <a:ext uri="{FF2B5EF4-FFF2-40B4-BE49-F238E27FC236}">
                  <a16:creationId xmlns:a16="http://schemas.microsoft.com/office/drawing/2014/main" xmlns="" id="{ABA00DFD-B915-E04D-BA80-75528C572984}"/>
                </a:ext>
              </a:extLst>
            </p:cNvPr>
            <p:cNvSpPr>
              <a:spLocks noChangeArrowheads="1"/>
            </p:cNvSpPr>
            <p:nvPr/>
          </p:nvSpPr>
          <p:spPr bwMode="auto">
            <a:xfrm>
              <a:off x="180" y="1952"/>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31" name="Rectangle 229">
              <a:extLst>
                <a:ext uri="{FF2B5EF4-FFF2-40B4-BE49-F238E27FC236}">
                  <a16:creationId xmlns:a16="http://schemas.microsoft.com/office/drawing/2014/main" xmlns="" id="{6C17FCA8-AE01-254D-8815-ADBA944D639B}"/>
                </a:ext>
              </a:extLst>
            </p:cNvPr>
            <p:cNvSpPr>
              <a:spLocks noChangeArrowheads="1"/>
            </p:cNvSpPr>
            <p:nvPr/>
          </p:nvSpPr>
          <p:spPr bwMode="auto">
            <a:xfrm>
              <a:off x="180" y="2136"/>
              <a:ext cx="304"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32" name="Rectangle 230">
              <a:extLst>
                <a:ext uri="{FF2B5EF4-FFF2-40B4-BE49-F238E27FC236}">
                  <a16:creationId xmlns:a16="http://schemas.microsoft.com/office/drawing/2014/main" xmlns="" id="{1972C5B1-8A9B-C14E-AE61-EE224B9C98A8}"/>
                </a:ext>
              </a:extLst>
            </p:cNvPr>
            <p:cNvSpPr>
              <a:spLocks noChangeArrowheads="1"/>
            </p:cNvSpPr>
            <p:nvPr/>
          </p:nvSpPr>
          <p:spPr bwMode="auto">
            <a:xfrm>
              <a:off x="2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19</a:t>
              </a:r>
              <a:endParaRPr lang="en-US" altLang="en-US" sz="1200"/>
            </a:p>
          </p:txBody>
        </p:sp>
        <p:sp>
          <p:nvSpPr>
            <p:cNvPr id="233" name="Rectangle 231">
              <a:extLst>
                <a:ext uri="{FF2B5EF4-FFF2-40B4-BE49-F238E27FC236}">
                  <a16:creationId xmlns:a16="http://schemas.microsoft.com/office/drawing/2014/main" xmlns="" id="{3C0C4A00-B953-5745-88ED-20A9AA28FC01}"/>
                </a:ext>
              </a:extLst>
            </p:cNvPr>
            <p:cNvSpPr>
              <a:spLocks noChangeArrowheads="1"/>
            </p:cNvSpPr>
            <p:nvPr/>
          </p:nvSpPr>
          <p:spPr bwMode="auto">
            <a:xfrm>
              <a:off x="264" y="2172"/>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K</a:t>
              </a:r>
              <a:endParaRPr lang="en-US" altLang="en-US" sz="1200"/>
            </a:p>
          </p:txBody>
        </p:sp>
        <p:sp>
          <p:nvSpPr>
            <p:cNvPr id="234" name="Rectangle 232">
              <a:extLst>
                <a:ext uri="{FF2B5EF4-FFF2-40B4-BE49-F238E27FC236}">
                  <a16:creationId xmlns:a16="http://schemas.microsoft.com/office/drawing/2014/main" xmlns="" id="{37FC9B3B-F46A-2F41-ABA9-97B3D51F3CB8}"/>
                </a:ext>
              </a:extLst>
            </p:cNvPr>
            <p:cNvSpPr>
              <a:spLocks noChangeArrowheads="1"/>
            </p:cNvSpPr>
            <p:nvPr/>
          </p:nvSpPr>
          <p:spPr bwMode="auto">
            <a:xfrm>
              <a:off x="4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35" name="Rectangle 233">
              <a:extLst>
                <a:ext uri="{FF2B5EF4-FFF2-40B4-BE49-F238E27FC236}">
                  <a16:creationId xmlns:a16="http://schemas.microsoft.com/office/drawing/2014/main" xmlns="" id="{9E28A69A-6366-B847-B1E1-A6633EC6781E}"/>
                </a:ext>
              </a:extLst>
            </p:cNvPr>
            <p:cNvSpPr>
              <a:spLocks noChangeArrowheads="1"/>
            </p:cNvSpPr>
            <p:nvPr/>
          </p:nvSpPr>
          <p:spPr bwMode="auto">
            <a:xfrm>
              <a:off x="484" y="2136"/>
              <a:ext cx="296" cy="192"/>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36" name="Rectangle 234">
              <a:extLst>
                <a:ext uri="{FF2B5EF4-FFF2-40B4-BE49-F238E27FC236}">
                  <a16:creationId xmlns:a16="http://schemas.microsoft.com/office/drawing/2014/main" xmlns="" id="{D2480735-E1E6-8E40-9C8F-7ACAAD42A912}"/>
                </a:ext>
              </a:extLst>
            </p:cNvPr>
            <p:cNvSpPr>
              <a:spLocks noChangeArrowheads="1"/>
            </p:cNvSpPr>
            <p:nvPr/>
          </p:nvSpPr>
          <p:spPr bwMode="auto">
            <a:xfrm>
              <a:off x="5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20</a:t>
              </a:r>
              <a:endParaRPr lang="en-US" altLang="en-US" sz="1200"/>
            </a:p>
          </p:txBody>
        </p:sp>
        <p:sp>
          <p:nvSpPr>
            <p:cNvPr id="237" name="Rectangle 235">
              <a:extLst>
                <a:ext uri="{FF2B5EF4-FFF2-40B4-BE49-F238E27FC236}">
                  <a16:creationId xmlns:a16="http://schemas.microsoft.com/office/drawing/2014/main" xmlns="" id="{30D70539-1227-5F41-B6AD-13915AF19530}"/>
                </a:ext>
              </a:extLst>
            </p:cNvPr>
            <p:cNvSpPr>
              <a:spLocks noChangeArrowheads="1"/>
            </p:cNvSpPr>
            <p:nvPr/>
          </p:nvSpPr>
          <p:spPr bwMode="auto">
            <a:xfrm>
              <a:off x="560" y="21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Ca</a:t>
              </a:r>
              <a:endParaRPr lang="en-US" altLang="en-US" sz="1200"/>
            </a:p>
          </p:txBody>
        </p:sp>
        <p:sp>
          <p:nvSpPr>
            <p:cNvPr id="238" name="Rectangle 236">
              <a:extLst>
                <a:ext uri="{FF2B5EF4-FFF2-40B4-BE49-F238E27FC236}">
                  <a16:creationId xmlns:a16="http://schemas.microsoft.com/office/drawing/2014/main" xmlns="" id="{A4A0161F-44DC-944F-A191-40B440F6E075}"/>
                </a:ext>
              </a:extLst>
            </p:cNvPr>
            <p:cNvSpPr>
              <a:spLocks noChangeArrowheads="1"/>
            </p:cNvSpPr>
            <p:nvPr/>
          </p:nvSpPr>
          <p:spPr bwMode="auto">
            <a:xfrm>
              <a:off x="8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21</a:t>
              </a:r>
              <a:endParaRPr lang="en-US" altLang="en-US" sz="1200"/>
            </a:p>
          </p:txBody>
        </p:sp>
        <p:sp>
          <p:nvSpPr>
            <p:cNvPr id="239" name="Rectangle 237">
              <a:extLst>
                <a:ext uri="{FF2B5EF4-FFF2-40B4-BE49-F238E27FC236}">
                  <a16:creationId xmlns:a16="http://schemas.microsoft.com/office/drawing/2014/main" xmlns="" id="{F7CD5939-3A9A-7A46-832D-E8593A5C2FED}"/>
                </a:ext>
              </a:extLst>
            </p:cNvPr>
            <p:cNvSpPr>
              <a:spLocks noChangeArrowheads="1"/>
            </p:cNvSpPr>
            <p:nvPr/>
          </p:nvSpPr>
          <p:spPr bwMode="auto">
            <a:xfrm>
              <a:off x="864"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Sc</a:t>
              </a:r>
              <a:endParaRPr lang="en-US" altLang="en-US" sz="1200"/>
            </a:p>
          </p:txBody>
        </p:sp>
        <p:sp>
          <p:nvSpPr>
            <p:cNvPr id="240" name="Rectangle 238">
              <a:extLst>
                <a:ext uri="{FF2B5EF4-FFF2-40B4-BE49-F238E27FC236}">
                  <a16:creationId xmlns:a16="http://schemas.microsoft.com/office/drawing/2014/main" xmlns="" id="{3872CB09-E779-424A-9976-AE2E62D6115A}"/>
                </a:ext>
              </a:extLst>
            </p:cNvPr>
            <p:cNvSpPr>
              <a:spLocks noChangeArrowheads="1"/>
            </p:cNvSpPr>
            <p:nvPr/>
          </p:nvSpPr>
          <p:spPr bwMode="auto">
            <a:xfrm>
              <a:off x="10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41" name="Rectangle 239">
              <a:extLst>
                <a:ext uri="{FF2B5EF4-FFF2-40B4-BE49-F238E27FC236}">
                  <a16:creationId xmlns:a16="http://schemas.microsoft.com/office/drawing/2014/main" xmlns="" id="{F9504E1B-19C2-2548-95BD-3AC7B98170C7}"/>
                </a:ext>
              </a:extLst>
            </p:cNvPr>
            <p:cNvSpPr>
              <a:spLocks noChangeArrowheads="1"/>
            </p:cNvSpPr>
            <p:nvPr/>
          </p:nvSpPr>
          <p:spPr bwMode="auto">
            <a:xfrm>
              <a:off x="1084" y="2136"/>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42" name="Rectangle 240">
              <a:extLst>
                <a:ext uri="{FF2B5EF4-FFF2-40B4-BE49-F238E27FC236}">
                  <a16:creationId xmlns:a16="http://schemas.microsoft.com/office/drawing/2014/main" xmlns="" id="{7ACF27E4-8FBD-CE4D-9B01-7769A37C753C}"/>
                </a:ext>
              </a:extLst>
            </p:cNvPr>
            <p:cNvSpPr>
              <a:spLocks noChangeArrowheads="1"/>
            </p:cNvSpPr>
            <p:nvPr/>
          </p:nvSpPr>
          <p:spPr bwMode="auto">
            <a:xfrm>
              <a:off x="11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22</a:t>
              </a:r>
              <a:endParaRPr lang="en-US" altLang="en-US" sz="1200"/>
            </a:p>
          </p:txBody>
        </p:sp>
        <p:sp>
          <p:nvSpPr>
            <p:cNvPr id="243" name="Rectangle 241">
              <a:extLst>
                <a:ext uri="{FF2B5EF4-FFF2-40B4-BE49-F238E27FC236}">
                  <a16:creationId xmlns:a16="http://schemas.microsoft.com/office/drawing/2014/main" xmlns="" id="{C691543D-1373-6348-B83D-E7A7A0F05A5D}"/>
                </a:ext>
              </a:extLst>
            </p:cNvPr>
            <p:cNvSpPr>
              <a:spLocks noChangeArrowheads="1"/>
            </p:cNvSpPr>
            <p:nvPr/>
          </p:nvSpPr>
          <p:spPr bwMode="auto">
            <a:xfrm>
              <a:off x="1160" y="2172"/>
              <a:ext cx="8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Ti</a:t>
              </a:r>
              <a:endParaRPr lang="en-US" altLang="en-US" sz="1200"/>
            </a:p>
          </p:txBody>
        </p:sp>
        <p:sp>
          <p:nvSpPr>
            <p:cNvPr id="244" name="Rectangle 242">
              <a:extLst>
                <a:ext uri="{FF2B5EF4-FFF2-40B4-BE49-F238E27FC236}">
                  <a16:creationId xmlns:a16="http://schemas.microsoft.com/office/drawing/2014/main" xmlns="" id="{B7F46D16-65B1-F643-BF40-F9410AE368E6}"/>
                </a:ext>
              </a:extLst>
            </p:cNvPr>
            <p:cNvSpPr>
              <a:spLocks noChangeArrowheads="1"/>
            </p:cNvSpPr>
            <p:nvPr/>
          </p:nvSpPr>
          <p:spPr bwMode="auto">
            <a:xfrm>
              <a:off x="1380" y="19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45" name="Rectangle 243">
              <a:extLst>
                <a:ext uri="{FF2B5EF4-FFF2-40B4-BE49-F238E27FC236}">
                  <a16:creationId xmlns:a16="http://schemas.microsoft.com/office/drawing/2014/main" xmlns="" id="{92DEE1C7-F1A4-B640-ACC3-325F31905983}"/>
                </a:ext>
              </a:extLst>
            </p:cNvPr>
            <p:cNvSpPr>
              <a:spLocks noChangeArrowheads="1"/>
            </p:cNvSpPr>
            <p:nvPr/>
          </p:nvSpPr>
          <p:spPr bwMode="auto">
            <a:xfrm>
              <a:off x="1380" y="2136"/>
              <a:ext cx="304" cy="192"/>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46" name="Rectangle 244">
              <a:extLst>
                <a:ext uri="{FF2B5EF4-FFF2-40B4-BE49-F238E27FC236}">
                  <a16:creationId xmlns:a16="http://schemas.microsoft.com/office/drawing/2014/main" xmlns="" id="{62CEBA42-AE5D-E143-AD9A-762A366A7B39}"/>
                </a:ext>
              </a:extLst>
            </p:cNvPr>
            <p:cNvSpPr>
              <a:spLocks noChangeArrowheads="1"/>
            </p:cNvSpPr>
            <p:nvPr/>
          </p:nvSpPr>
          <p:spPr bwMode="auto">
            <a:xfrm>
              <a:off x="14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23</a:t>
              </a:r>
              <a:endParaRPr lang="en-US" altLang="en-US" sz="1200"/>
            </a:p>
          </p:txBody>
        </p:sp>
        <p:sp>
          <p:nvSpPr>
            <p:cNvPr id="247" name="Rectangle 245">
              <a:extLst>
                <a:ext uri="{FF2B5EF4-FFF2-40B4-BE49-F238E27FC236}">
                  <a16:creationId xmlns:a16="http://schemas.microsoft.com/office/drawing/2014/main" xmlns="" id="{B03B05C2-71E3-6149-96A0-3262561C8C43}"/>
                </a:ext>
              </a:extLst>
            </p:cNvPr>
            <p:cNvSpPr>
              <a:spLocks noChangeArrowheads="1"/>
            </p:cNvSpPr>
            <p:nvPr/>
          </p:nvSpPr>
          <p:spPr bwMode="auto">
            <a:xfrm>
              <a:off x="1464" y="2172"/>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V</a:t>
              </a:r>
              <a:endParaRPr lang="en-US" altLang="en-US" sz="1200"/>
            </a:p>
          </p:txBody>
        </p:sp>
        <p:sp>
          <p:nvSpPr>
            <p:cNvPr id="248" name="Rectangle 246">
              <a:extLst>
                <a:ext uri="{FF2B5EF4-FFF2-40B4-BE49-F238E27FC236}">
                  <a16:creationId xmlns:a16="http://schemas.microsoft.com/office/drawing/2014/main" xmlns="" id="{2DEE4516-A104-B747-8554-50F7656B1139}"/>
                </a:ext>
              </a:extLst>
            </p:cNvPr>
            <p:cNvSpPr>
              <a:spLocks noChangeArrowheads="1"/>
            </p:cNvSpPr>
            <p:nvPr/>
          </p:nvSpPr>
          <p:spPr bwMode="auto">
            <a:xfrm>
              <a:off x="17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24</a:t>
              </a:r>
              <a:endParaRPr lang="en-US" altLang="en-US" sz="1200"/>
            </a:p>
          </p:txBody>
        </p:sp>
        <p:sp>
          <p:nvSpPr>
            <p:cNvPr id="249" name="Rectangle 247">
              <a:extLst>
                <a:ext uri="{FF2B5EF4-FFF2-40B4-BE49-F238E27FC236}">
                  <a16:creationId xmlns:a16="http://schemas.microsoft.com/office/drawing/2014/main" xmlns="" id="{12152299-E8B3-D748-A3F5-A79854732B00}"/>
                </a:ext>
              </a:extLst>
            </p:cNvPr>
            <p:cNvSpPr>
              <a:spLocks noChangeArrowheads="1"/>
            </p:cNvSpPr>
            <p:nvPr/>
          </p:nvSpPr>
          <p:spPr bwMode="auto">
            <a:xfrm>
              <a:off x="1760" y="2172"/>
              <a:ext cx="10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Cr</a:t>
              </a:r>
              <a:endParaRPr lang="en-US" altLang="en-US" sz="1200"/>
            </a:p>
          </p:txBody>
        </p:sp>
        <p:sp>
          <p:nvSpPr>
            <p:cNvPr id="250" name="Rectangle 248">
              <a:extLst>
                <a:ext uri="{FF2B5EF4-FFF2-40B4-BE49-F238E27FC236}">
                  <a16:creationId xmlns:a16="http://schemas.microsoft.com/office/drawing/2014/main" xmlns="" id="{8A96FBE4-DA02-BA43-9274-A448E4BE6FB2}"/>
                </a:ext>
              </a:extLst>
            </p:cNvPr>
            <p:cNvSpPr>
              <a:spLocks noChangeArrowheads="1"/>
            </p:cNvSpPr>
            <p:nvPr/>
          </p:nvSpPr>
          <p:spPr bwMode="auto">
            <a:xfrm>
              <a:off x="37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1" name="Rectangle 249">
              <a:extLst>
                <a:ext uri="{FF2B5EF4-FFF2-40B4-BE49-F238E27FC236}">
                  <a16:creationId xmlns:a16="http://schemas.microsoft.com/office/drawing/2014/main" xmlns="" id="{90A7BDB9-406A-E247-A7B7-9BD958044A22}"/>
                </a:ext>
              </a:extLst>
            </p:cNvPr>
            <p:cNvSpPr>
              <a:spLocks noChangeArrowheads="1"/>
            </p:cNvSpPr>
            <p:nvPr/>
          </p:nvSpPr>
          <p:spPr bwMode="auto">
            <a:xfrm>
              <a:off x="3780" y="2136"/>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2" name="Rectangle 250">
              <a:extLst>
                <a:ext uri="{FF2B5EF4-FFF2-40B4-BE49-F238E27FC236}">
                  <a16:creationId xmlns:a16="http://schemas.microsoft.com/office/drawing/2014/main" xmlns="" id="{B988AFA5-2AFD-8C47-A3C2-8206E01493F4}"/>
                </a:ext>
              </a:extLst>
            </p:cNvPr>
            <p:cNvSpPr>
              <a:spLocks noChangeArrowheads="1"/>
            </p:cNvSpPr>
            <p:nvPr/>
          </p:nvSpPr>
          <p:spPr bwMode="auto">
            <a:xfrm>
              <a:off x="38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31</a:t>
              </a:r>
              <a:endParaRPr lang="en-US" altLang="en-US" sz="1200"/>
            </a:p>
          </p:txBody>
        </p:sp>
        <p:sp>
          <p:nvSpPr>
            <p:cNvPr id="253" name="Rectangle 251">
              <a:extLst>
                <a:ext uri="{FF2B5EF4-FFF2-40B4-BE49-F238E27FC236}">
                  <a16:creationId xmlns:a16="http://schemas.microsoft.com/office/drawing/2014/main" xmlns="" id="{C3DCE292-8D99-614C-9275-4AF962B11244}"/>
                </a:ext>
              </a:extLst>
            </p:cNvPr>
            <p:cNvSpPr>
              <a:spLocks noChangeArrowheads="1"/>
            </p:cNvSpPr>
            <p:nvPr/>
          </p:nvSpPr>
          <p:spPr bwMode="auto">
            <a:xfrm>
              <a:off x="3864" y="2172"/>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Ga</a:t>
              </a:r>
              <a:endParaRPr lang="en-US" altLang="en-US" sz="1200"/>
            </a:p>
          </p:txBody>
        </p:sp>
        <p:sp>
          <p:nvSpPr>
            <p:cNvPr id="254" name="Rectangle 252">
              <a:extLst>
                <a:ext uri="{FF2B5EF4-FFF2-40B4-BE49-F238E27FC236}">
                  <a16:creationId xmlns:a16="http://schemas.microsoft.com/office/drawing/2014/main" xmlns="" id="{56826017-1417-8448-B6F5-BD6C52ACEA09}"/>
                </a:ext>
              </a:extLst>
            </p:cNvPr>
            <p:cNvSpPr>
              <a:spLocks noChangeArrowheads="1"/>
            </p:cNvSpPr>
            <p:nvPr/>
          </p:nvSpPr>
          <p:spPr bwMode="auto">
            <a:xfrm>
              <a:off x="40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5" name="Rectangle 253">
              <a:extLst>
                <a:ext uri="{FF2B5EF4-FFF2-40B4-BE49-F238E27FC236}">
                  <a16:creationId xmlns:a16="http://schemas.microsoft.com/office/drawing/2014/main" xmlns="" id="{E3128F5E-7B1D-8549-B9E7-F2059EAA5091}"/>
                </a:ext>
              </a:extLst>
            </p:cNvPr>
            <p:cNvSpPr>
              <a:spLocks noChangeArrowheads="1"/>
            </p:cNvSpPr>
            <p:nvPr/>
          </p:nvSpPr>
          <p:spPr bwMode="auto">
            <a:xfrm>
              <a:off x="4084" y="2136"/>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6" name="Rectangle 254">
              <a:extLst>
                <a:ext uri="{FF2B5EF4-FFF2-40B4-BE49-F238E27FC236}">
                  <a16:creationId xmlns:a16="http://schemas.microsoft.com/office/drawing/2014/main" xmlns="" id="{61A5D848-226C-1D43-A99B-7F6157D2BCE2}"/>
                </a:ext>
              </a:extLst>
            </p:cNvPr>
            <p:cNvSpPr>
              <a:spLocks noChangeArrowheads="1"/>
            </p:cNvSpPr>
            <p:nvPr/>
          </p:nvSpPr>
          <p:spPr bwMode="auto">
            <a:xfrm>
              <a:off x="41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32</a:t>
              </a:r>
              <a:endParaRPr lang="en-US" altLang="en-US" sz="1200"/>
            </a:p>
          </p:txBody>
        </p:sp>
        <p:sp>
          <p:nvSpPr>
            <p:cNvPr id="257" name="Rectangle 255">
              <a:extLst>
                <a:ext uri="{FF2B5EF4-FFF2-40B4-BE49-F238E27FC236}">
                  <a16:creationId xmlns:a16="http://schemas.microsoft.com/office/drawing/2014/main" xmlns="" id="{A5670145-52D8-8148-A18E-8499735B7EDE}"/>
                </a:ext>
              </a:extLst>
            </p:cNvPr>
            <p:cNvSpPr>
              <a:spLocks noChangeArrowheads="1"/>
            </p:cNvSpPr>
            <p:nvPr/>
          </p:nvSpPr>
          <p:spPr bwMode="auto">
            <a:xfrm>
              <a:off x="4160" y="2172"/>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Ge</a:t>
              </a:r>
              <a:endParaRPr lang="en-US" altLang="en-US" sz="1200"/>
            </a:p>
          </p:txBody>
        </p:sp>
        <p:sp>
          <p:nvSpPr>
            <p:cNvPr id="258" name="Rectangle 256">
              <a:extLst>
                <a:ext uri="{FF2B5EF4-FFF2-40B4-BE49-F238E27FC236}">
                  <a16:creationId xmlns:a16="http://schemas.microsoft.com/office/drawing/2014/main" xmlns="" id="{8B5EC552-CAA9-F945-A70D-4F4434EE2817}"/>
                </a:ext>
              </a:extLst>
            </p:cNvPr>
            <p:cNvSpPr>
              <a:spLocks noChangeArrowheads="1"/>
            </p:cNvSpPr>
            <p:nvPr/>
          </p:nvSpPr>
          <p:spPr bwMode="auto">
            <a:xfrm>
              <a:off x="43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9" name="Rectangle 257">
              <a:extLst>
                <a:ext uri="{FF2B5EF4-FFF2-40B4-BE49-F238E27FC236}">
                  <a16:creationId xmlns:a16="http://schemas.microsoft.com/office/drawing/2014/main" xmlns="" id="{EC63436B-3662-1D4C-BCBB-1C6647F50053}"/>
                </a:ext>
              </a:extLst>
            </p:cNvPr>
            <p:cNvSpPr>
              <a:spLocks noChangeArrowheads="1"/>
            </p:cNvSpPr>
            <p:nvPr/>
          </p:nvSpPr>
          <p:spPr bwMode="auto">
            <a:xfrm>
              <a:off x="4380" y="21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60" name="Rectangle 258">
              <a:extLst>
                <a:ext uri="{FF2B5EF4-FFF2-40B4-BE49-F238E27FC236}">
                  <a16:creationId xmlns:a16="http://schemas.microsoft.com/office/drawing/2014/main" xmlns="" id="{84B16405-9596-004F-B9A5-8437D579C208}"/>
                </a:ext>
              </a:extLst>
            </p:cNvPr>
            <p:cNvSpPr>
              <a:spLocks noChangeArrowheads="1"/>
            </p:cNvSpPr>
            <p:nvPr/>
          </p:nvSpPr>
          <p:spPr bwMode="auto">
            <a:xfrm>
              <a:off x="44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33</a:t>
              </a:r>
              <a:endParaRPr lang="en-US" altLang="en-US" sz="1200"/>
            </a:p>
          </p:txBody>
        </p:sp>
        <p:sp>
          <p:nvSpPr>
            <p:cNvPr id="261" name="Rectangle 259">
              <a:extLst>
                <a:ext uri="{FF2B5EF4-FFF2-40B4-BE49-F238E27FC236}">
                  <a16:creationId xmlns:a16="http://schemas.microsoft.com/office/drawing/2014/main" xmlns="" id="{3A8F1AAA-70B0-9542-A0E2-801F8FE9DDE4}"/>
                </a:ext>
              </a:extLst>
            </p:cNvPr>
            <p:cNvSpPr>
              <a:spLocks noChangeArrowheads="1"/>
            </p:cNvSpPr>
            <p:nvPr/>
          </p:nvSpPr>
          <p:spPr bwMode="auto">
            <a:xfrm>
              <a:off x="4464"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As</a:t>
              </a:r>
              <a:endParaRPr lang="en-US" altLang="en-US" sz="1200"/>
            </a:p>
          </p:txBody>
        </p:sp>
        <p:sp>
          <p:nvSpPr>
            <p:cNvPr id="262" name="Rectangle 260">
              <a:extLst>
                <a:ext uri="{FF2B5EF4-FFF2-40B4-BE49-F238E27FC236}">
                  <a16:creationId xmlns:a16="http://schemas.microsoft.com/office/drawing/2014/main" xmlns="" id="{14395C1C-BFF0-E545-94DC-0AEAAB72F035}"/>
                </a:ext>
              </a:extLst>
            </p:cNvPr>
            <p:cNvSpPr>
              <a:spLocks noChangeArrowheads="1"/>
            </p:cNvSpPr>
            <p:nvPr/>
          </p:nvSpPr>
          <p:spPr bwMode="auto">
            <a:xfrm>
              <a:off x="50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35</a:t>
              </a:r>
              <a:endParaRPr lang="en-US" altLang="en-US" sz="1200"/>
            </a:p>
          </p:txBody>
        </p:sp>
        <p:sp>
          <p:nvSpPr>
            <p:cNvPr id="263" name="Rectangle 261">
              <a:extLst>
                <a:ext uri="{FF2B5EF4-FFF2-40B4-BE49-F238E27FC236}">
                  <a16:creationId xmlns:a16="http://schemas.microsoft.com/office/drawing/2014/main" xmlns="" id="{16E803F6-4664-1A4D-8103-58B269F4F1A5}"/>
                </a:ext>
              </a:extLst>
            </p:cNvPr>
            <p:cNvSpPr>
              <a:spLocks noChangeArrowheads="1"/>
            </p:cNvSpPr>
            <p:nvPr/>
          </p:nvSpPr>
          <p:spPr bwMode="auto">
            <a:xfrm>
              <a:off x="5064" y="2172"/>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Br</a:t>
              </a:r>
              <a:endParaRPr lang="en-US" altLang="en-US" sz="1200"/>
            </a:p>
          </p:txBody>
        </p:sp>
        <p:sp>
          <p:nvSpPr>
            <p:cNvPr id="264" name="Rectangle 262">
              <a:extLst>
                <a:ext uri="{FF2B5EF4-FFF2-40B4-BE49-F238E27FC236}">
                  <a16:creationId xmlns:a16="http://schemas.microsoft.com/office/drawing/2014/main" xmlns="" id="{A3B3DB9F-CF2E-894F-8125-E2AB179F45C6}"/>
                </a:ext>
              </a:extLst>
            </p:cNvPr>
            <p:cNvSpPr>
              <a:spLocks noChangeArrowheads="1"/>
            </p:cNvSpPr>
            <p:nvPr/>
          </p:nvSpPr>
          <p:spPr bwMode="auto">
            <a:xfrm>
              <a:off x="8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39</a:t>
              </a:r>
              <a:endParaRPr lang="en-US" altLang="en-US" sz="1200"/>
            </a:p>
          </p:txBody>
        </p:sp>
        <p:sp>
          <p:nvSpPr>
            <p:cNvPr id="265" name="Rectangle 263">
              <a:extLst>
                <a:ext uri="{FF2B5EF4-FFF2-40B4-BE49-F238E27FC236}">
                  <a16:creationId xmlns:a16="http://schemas.microsoft.com/office/drawing/2014/main" xmlns="" id="{620BE309-9E69-A741-A857-F0AE59136AA5}"/>
                </a:ext>
              </a:extLst>
            </p:cNvPr>
            <p:cNvSpPr>
              <a:spLocks noChangeArrowheads="1"/>
            </p:cNvSpPr>
            <p:nvPr/>
          </p:nvSpPr>
          <p:spPr bwMode="auto">
            <a:xfrm>
              <a:off x="864" y="2548"/>
              <a:ext cx="6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Y</a:t>
              </a:r>
              <a:endParaRPr lang="en-US" altLang="en-US" sz="1200"/>
            </a:p>
          </p:txBody>
        </p:sp>
        <p:sp>
          <p:nvSpPr>
            <p:cNvPr id="266" name="Rectangle 264">
              <a:extLst>
                <a:ext uri="{FF2B5EF4-FFF2-40B4-BE49-F238E27FC236}">
                  <a16:creationId xmlns:a16="http://schemas.microsoft.com/office/drawing/2014/main" xmlns="" id="{F363C1F6-835F-7743-89F6-DBAFA0911D3F}"/>
                </a:ext>
              </a:extLst>
            </p:cNvPr>
            <p:cNvSpPr>
              <a:spLocks noChangeArrowheads="1"/>
            </p:cNvSpPr>
            <p:nvPr/>
          </p:nvSpPr>
          <p:spPr bwMode="auto">
            <a:xfrm>
              <a:off x="10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67" name="Rectangle 265">
              <a:extLst>
                <a:ext uri="{FF2B5EF4-FFF2-40B4-BE49-F238E27FC236}">
                  <a16:creationId xmlns:a16="http://schemas.microsoft.com/office/drawing/2014/main" xmlns="" id="{BF51C7DE-F466-A24C-A88E-EA2805477761}"/>
                </a:ext>
              </a:extLst>
            </p:cNvPr>
            <p:cNvSpPr>
              <a:spLocks noChangeArrowheads="1"/>
            </p:cNvSpPr>
            <p:nvPr/>
          </p:nvSpPr>
          <p:spPr bwMode="auto">
            <a:xfrm>
              <a:off x="1084" y="2512"/>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68" name="Rectangle 266">
              <a:extLst>
                <a:ext uri="{FF2B5EF4-FFF2-40B4-BE49-F238E27FC236}">
                  <a16:creationId xmlns:a16="http://schemas.microsoft.com/office/drawing/2014/main" xmlns="" id="{B5817BC1-F739-2444-B913-E885F5086EB9}"/>
                </a:ext>
              </a:extLst>
            </p:cNvPr>
            <p:cNvSpPr>
              <a:spLocks noChangeArrowheads="1"/>
            </p:cNvSpPr>
            <p:nvPr/>
          </p:nvSpPr>
          <p:spPr bwMode="auto">
            <a:xfrm>
              <a:off x="11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40</a:t>
              </a:r>
              <a:endParaRPr lang="en-US" altLang="en-US" sz="1200"/>
            </a:p>
          </p:txBody>
        </p:sp>
        <p:sp>
          <p:nvSpPr>
            <p:cNvPr id="269" name="Rectangle 267">
              <a:extLst>
                <a:ext uri="{FF2B5EF4-FFF2-40B4-BE49-F238E27FC236}">
                  <a16:creationId xmlns:a16="http://schemas.microsoft.com/office/drawing/2014/main" xmlns="" id="{93EF4E9C-2EF3-414B-B63F-DC13701A2DB9}"/>
                </a:ext>
              </a:extLst>
            </p:cNvPr>
            <p:cNvSpPr>
              <a:spLocks noChangeArrowheads="1"/>
            </p:cNvSpPr>
            <p:nvPr/>
          </p:nvSpPr>
          <p:spPr bwMode="auto">
            <a:xfrm>
              <a:off x="1160" y="2548"/>
              <a:ext cx="9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Zr</a:t>
              </a:r>
              <a:endParaRPr lang="en-US" altLang="en-US" sz="1200"/>
            </a:p>
          </p:txBody>
        </p:sp>
        <p:sp>
          <p:nvSpPr>
            <p:cNvPr id="270" name="Rectangle 268">
              <a:extLst>
                <a:ext uri="{FF2B5EF4-FFF2-40B4-BE49-F238E27FC236}">
                  <a16:creationId xmlns:a16="http://schemas.microsoft.com/office/drawing/2014/main" xmlns="" id="{FAF1BFF5-5EAD-5E4E-84C2-F6D7DC3EEE87}"/>
                </a:ext>
              </a:extLst>
            </p:cNvPr>
            <p:cNvSpPr>
              <a:spLocks noChangeArrowheads="1"/>
            </p:cNvSpPr>
            <p:nvPr/>
          </p:nvSpPr>
          <p:spPr bwMode="auto">
            <a:xfrm>
              <a:off x="16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71" name="Rectangle 269">
              <a:extLst>
                <a:ext uri="{FF2B5EF4-FFF2-40B4-BE49-F238E27FC236}">
                  <a16:creationId xmlns:a16="http://schemas.microsoft.com/office/drawing/2014/main" xmlns="" id="{EEEDEA8F-8956-E341-9273-29F80DBB2A88}"/>
                </a:ext>
              </a:extLst>
            </p:cNvPr>
            <p:cNvSpPr>
              <a:spLocks noChangeArrowheads="1"/>
            </p:cNvSpPr>
            <p:nvPr/>
          </p:nvSpPr>
          <p:spPr bwMode="auto">
            <a:xfrm>
              <a:off x="1684" y="2512"/>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72" name="Rectangle 270">
              <a:extLst>
                <a:ext uri="{FF2B5EF4-FFF2-40B4-BE49-F238E27FC236}">
                  <a16:creationId xmlns:a16="http://schemas.microsoft.com/office/drawing/2014/main" xmlns="" id="{A501DF82-3864-544D-9812-9B9E52EAA1F5}"/>
                </a:ext>
              </a:extLst>
            </p:cNvPr>
            <p:cNvSpPr>
              <a:spLocks noChangeArrowheads="1"/>
            </p:cNvSpPr>
            <p:nvPr/>
          </p:nvSpPr>
          <p:spPr bwMode="auto">
            <a:xfrm>
              <a:off x="17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42</a:t>
              </a:r>
              <a:endParaRPr lang="en-US" altLang="en-US" sz="1200"/>
            </a:p>
          </p:txBody>
        </p:sp>
        <p:sp>
          <p:nvSpPr>
            <p:cNvPr id="273" name="Rectangle 271">
              <a:extLst>
                <a:ext uri="{FF2B5EF4-FFF2-40B4-BE49-F238E27FC236}">
                  <a16:creationId xmlns:a16="http://schemas.microsoft.com/office/drawing/2014/main" xmlns="" id="{8B0FF5C5-A87B-DC41-B29F-5D703FF681AF}"/>
                </a:ext>
              </a:extLst>
            </p:cNvPr>
            <p:cNvSpPr>
              <a:spLocks noChangeArrowheads="1"/>
            </p:cNvSpPr>
            <p:nvPr/>
          </p:nvSpPr>
          <p:spPr bwMode="auto">
            <a:xfrm>
              <a:off x="1760" y="2548"/>
              <a:ext cx="1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Mo</a:t>
              </a:r>
              <a:endParaRPr lang="en-US" altLang="en-US" sz="1200"/>
            </a:p>
          </p:txBody>
        </p:sp>
        <p:sp>
          <p:nvSpPr>
            <p:cNvPr id="274" name="Rectangle 272">
              <a:extLst>
                <a:ext uri="{FF2B5EF4-FFF2-40B4-BE49-F238E27FC236}">
                  <a16:creationId xmlns:a16="http://schemas.microsoft.com/office/drawing/2014/main" xmlns="" id="{4871FAF9-4621-9D45-9C68-9B495AB0D0F4}"/>
                </a:ext>
              </a:extLst>
            </p:cNvPr>
            <p:cNvSpPr>
              <a:spLocks noChangeArrowheads="1"/>
            </p:cNvSpPr>
            <p:nvPr/>
          </p:nvSpPr>
          <p:spPr bwMode="auto">
            <a:xfrm>
              <a:off x="31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75" name="Rectangle 273">
              <a:extLst>
                <a:ext uri="{FF2B5EF4-FFF2-40B4-BE49-F238E27FC236}">
                  <a16:creationId xmlns:a16="http://schemas.microsoft.com/office/drawing/2014/main" xmlns="" id="{DC1BBB45-A183-AD4F-804F-58FD4A1210D3}"/>
                </a:ext>
              </a:extLst>
            </p:cNvPr>
            <p:cNvSpPr>
              <a:spLocks noChangeArrowheads="1"/>
            </p:cNvSpPr>
            <p:nvPr/>
          </p:nvSpPr>
          <p:spPr bwMode="auto">
            <a:xfrm>
              <a:off x="3180" y="2512"/>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76" name="Rectangle 274">
              <a:extLst>
                <a:ext uri="{FF2B5EF4-FFF2-40B4-BE49-F238E27FC236}">
                  <a16:creationId xmlns:a16="http://schemas.microsoft.com/office/drawing/2014/main" xmlns="" id="{7C6AAF5D-A5B8-8449-9797-C0D6B381C80F}"/>
                </a:ext>
              </a:extLst>
            </p:cNvPr>
            <p:cNvSpPr>
              <a:spLocks noChangeArrowheads="1"/>
            </p:cNvSpPr>
            <p:nvPr/>
          </p:nvSpPr>
          <p:spPr bwMode="auto">
            <a:xfrm>
              <a:off x="3272" y="239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47</a:t>
              </a:r>
              <a:endParaRPr lang="en-US" altLang="en-US" sz="1200"/>
            </a:p>
          </p:txBody>
        </p:sp>
        <p:sp>
          <p:nvSpPr>
            <p:cNvPr id="277" name="Rectangle 275">
              <a:extLst>
                <a:ext uri="{FF2B5EF4-FFF2-40B4-BE49-F238E27FC236}">
                  <a16:creationId xmlns:a16="http://schemas.microsoft.com/office/drawing/2014/main" xmlns="" id="{487C2991-4A48-6242-9426-746D7DF759D2}"/>
                </a:ext>
              </a:extLst>
            </p:cNvPr>
            <p:cNvSpPr>
              <a:spLocks noChangeArrowheads="1"/>
            </p:cNvSpPr>
            <p:nvPr/>
          </p:nvSpPr>
          <p:spPr bwMode="auto">
            <a:xfrm>
              <a:off x="3272" y="2556"/>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Ag</a:t>
              </a:r>
              <a:endParaRPr lang="en-US" altLang="en-US" sz="1200"/>
            </a:p>
          </p:txBody>
        </p:sp>
        <p:sp>
          <p:nvSpPr>
            <p:cNvPr id="278" name="Rectangle 276">
              <a:extLst>
                <a:ext uri="{FF2B5EF4-FFF2-40B4-BE49-F238E27FC236}">
                  <a16:creationId xmlns:a16="http://schemas.microsoft.com/office/drawing/2014/main" xmlns="" id="{29A7A201-2D01-B94F-B60D-E1634CDC5CA3}"/>
                </a:ext>
              </a:extLst>
            </p:cNvPr>
            <p:cNvSpPr>
              <a:spLocks noChangeArrowheads="1"/>
            </p:cNvSpPr>
            <p:nvPr/>
          </p:nvSpPr>
          <p:spPr bwMode="auto">
            <a:xfrm>
              <a:off x="34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79" name="Rectangle 277">
              <a:extLst>
                <a:ext uri="{FF2B5EF4-FFF2-40B4-BE49-F238E27FC236}">
                  <a16:creationId xmlns:a16="http://schemas.microsoft.com/office/drawing/2014/main" xmlns="" id="{A9DFB29A-FF46-F640-A516-E768DC580C89}"/>
                </a:ext>
              </a:extLst>
            </p:cNvPr>
            <p:cNvSpPr>
              <a:spLocks noChangeArrowheads="1"/>
            </p:cNvSpPr>
            <p:nvPr/>
          </p:nvSpPr>
          <p:spPr bwMode="auto">
            <a:xfrm>
              <a:off x="3484" y="2512"/>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0" name="Rectangle 278">
              <a:extLst>
                <a:ext uri="{FF2B5EF4-FFF2-40B4-BE49-F238E27FC236}">
                  <a16:creationId xmlns:a16="http://schemas.microsoft.com/office/drawing/2014/main" xmlns="" id="{B9A3E585-A6E1-3243-87E6-9F59FFB696B1}"/>
                </a:ext>
              </a:extLst>
            </p:cNvPr>
            <p:cNvSpPr>
              <a:spLocks noChangeArrowheads="1"/>
            </p:cNvSpPr>
            <p:nvPr/>
          </p:nvSpPr>
          <p:spPr bwMode="auto">
            <a:xfrm>
              <a:off x="35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48</a:t>
              </a:r>
              <a:endParaRPr lang="en-US" altLang="en-US" sz="1200"/>
            </a:p>
          </p:txBody>
        </p:sp>
        <p:sp>
          <p:nvSpPr>
            <p:cNvPr id="281" name="Rectangle 279">
              <a:extLst>
                <a:ext uri="{FF2B5EF4-FFF2-40B4-BE49-F238E27FC236}">
                  <a16:creationId xmlns:a16="http://schemas.microsoft.com/office/drawing/2014/main" xmlns="" id="{6A234B6F-C387-844E-A02B-79239C002A30}"/>
                </a:ext>
              </a:extLst>
            </p:cNvPr>
            <p:cNvSpPr>
              <a:spLocks noChangeArrowheads="1"/>
            </p:cNvSpPr>
            <p:nvPr/>
          </p:nvSpPr>
          <p:spPr bwMode="auto">
            <a:xfrm>
              <a:off x="3560"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Cd</a:t>
              </a:r>
              <a:endParaRPr lang="en-US" altLang="en-US" sz="1200"/>
            </a:p>
          </p:txBody>
        </p:sp>
        <p:sp>
          <p:nvSpPr>
            <p:cNvPr id="282" name="Rectangle 280">
              <a:extLst>
                <a:ext uri="{FF2B5EF4-FFF2-40B4-BE49-F238E27FC236}">
                  <a16:creationId xmlns:a16="http://schemas.microsoft.com/office/drawing/2014/main" xmlns="" id="{29EBD873-85B2-9C47-9EAA-A6261785381C}"/>
                </a:ext>
              </a:extLst>
            </p:cNvPr>
            <p:cNvSpPr>
              <a:spLocks noChangeArrowheads="1"/>
            </p:cNvSpPr>
            <p:nvPr/>
          </p:nvSpPr>
          <p:spPr bwMode="auto">
            <a:xfrm>
              <a:off x="37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3" name="Rectangle 281">
              <a:extLst>
                <a:ext uri="{FF2B5EF4-FFF2-40B4-BE49-F238E27FC236}">
                  <a16:creationId xmlns:a16="http://schemas.microsoft.com/office/drawing/2014/main" xmlns="" id="{72C9C183-C9C1-C34E-8857-08453B1A7C59}"/>
                </a:ext>
              </a:extLst>
            </p:cNvPr>
            <p:cNvSpPr>
              <a:spLocks noChangeArrowheads="1"/>
            </p:cNvSpPr>
            <p:nvPr/>
          </p:nvSpPr>
          <p:spPr bwMode="auto">
            <a:xfrm>
              <a:off x="3780" y="2512"/>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4" name="Rectangle 282">
              <a:extLst>
                <a:ext uri="{FF2B5EF4-FFF2-40B4-BE49-F238E27FC236}">
                  <a16:creationId xmlns:a16="http://schemas.microsoft.com/office/drawing/2014/main" xmlns="" id="{DC40D040-9386-5549-9629-225A20F24949}"/>
                </a:ext>
              </a:extLst>
            </p:cNvPr>
            <p:cNvSpPr>
              <a:spLocks noChangeArrowheads="1"/>
            </p:cNvSpPr>
            <p:nvPr/>
          </p:nvSpPr>
          <p:spPr bwMode="auto">
            <a:xfrm>
              <a:off x="38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49</a:t>
              </a:r>
              <a:endParaRPr lang="en-US" altLang="en-US" sz="1200"/>
            </a:p>
          </p:txBody>
        </p:sp>
        <p:sp>
          <p:nvSpPr>
            <p:cNvPr id="285" name="Rectangle 283">
              <a:extLst>
                <a:ext uri="{FF2B5EF4-FFF2-40B4-BE49-F238E27FC236}">
                  <a16:creationId xmlns:a16="http://schemas.microsoft.com/office/drawing/2014/main" xmlns="" id="{12F347E3-4271-5244-801B-9A783818CDF3}"/>
                </a:ext>
              </a:extLst>
            </p:cNvPr>
            <p:cNvSpPr>
              <a:spLocks noChangeArrowheads="1"/>
            </p:cNvSpPr>
            <p:nvPr/>
          </p:nvSpPr>
          <p:spPr bwMode="auto">
            <a:xfrm>
              <a:off x="3864" y="2548"/>
              <a:ext cx="8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In</a:t>
              </a:r>
              <a:endParaRPr lang="en-US" altLang="en-US" sz="1200"/>
            </a:p>
          </p:txBody>
        </p:sp>
        <p:sp>
          <p:nvSpPr>
            <p:cNvPr id="286" name="Rectangle 284">
              <a:extLst>
                <a:ext uri="{FF2B5EF4-FFF2-40B4-BE49-F238E27FC236}">
                  <a16:creationId xmlns:a16="http://schemas.microsoft.com/office/drawing/2014/main" xmlns="" id="{E32AB48C-5BFB-124F-B100-91483C15A2EC}"/>
                </a:ext>
              </a:extLst>
            </p:cNvPr>
            <p:cNvSpPr>
              <a:spLocks noChangeArrowheads="1"/>
            </p:cNvSpPr>
            <p:nvPr/>
          </p:nvSpPr>
          <p:spPr bwMode="auto">
            <a:xfrm>
              <a:off x="46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7" name="Rectangle 285">
              <a:extLst>
                <a:ext uri="{FF2B5EF4-FFF2-40B4-BE49-F238E27FC236}">
                  <a16:creationId xmlns:a16="http://schemas.microsoft.com/office/drawing/2014/main" xmlns="" id="{0D917F06-A78F-F94C-A2B7-74160F9C8FC2}"/>
                </a:ext>
              </a:extLst>
            </p:cNvPr>
            <p:cNvSpPr>
              <a:spLocks noChangeArrowheads="1"/>
            </p:cNvSpPr>
            <p:nvPr/>
          </p:nvSpPr>
          <p:spPr bwMode="auto">
            <a:xfrm>
              <a:off x="4684" y="2512"/>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8" name="Rectangle 286">
              <a:extLst>
                <a:ext uri="{FF2B5EF4-FFF2-40B4-BE49-F238E27FC236}">
                  <a16:creationId xmlns:a16="http://schemas.microsoft.com/office/drawing/2014/main" xmlns="" id="{9551DC68-EA09-4741-97E2-FD2789D24AA3}"/>
                </a:ext>
              </a:extLst>
            </p:cNvPr>
            <p:cNvSpPr>
              <a:spLocks noChangeArrowheads="1"/>
            </p:cNvSpPr>
            <p:nvPr/>
          </p:nvSpPr>
          <p:spPr bwMode="auto">
            <a:xfrm>
              <a:off x="47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52</a:t>
              </a:r>
              <a:endParaRPr lang="en-US" altLang="en-US" sz="1200"/>
            </a:p>
          </p:txBody>
        </p:sp>
        <p:sp>
          <p:nvSpPr>
            <p:cNvPr id="289" name="Rectangle 287">
              <a:extLst>
                <a:ext uri="{FF2B5EF4-FFF2-40B4-BE49-F238E27FC236}">
                  <a16:creationId xmlns:a16="http://schemas.microsoft.com/office/drawing/2014/main" xmlns="" id="{3B9D4B1B-DF22-7641-A28A-26C3F3DE6661}"/>
                </a:ext>
              </a:extLst>
            </p:cNvPr>
            <p:cNvSpPr>
              <a:spLocks noChangeArrowheads="1"/>
            </p:cNvSpPr>
            <p:nvPr/>
          </p:nvSpPr>
          <p:spPr bwMode="auto">
            <a:xfrm>
              <a:off x="4760" y="2548"/>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Te</a:t>
              </a:r>
              <a:endParaRPr lang="en-US" altLang="en-US" sz="1200"/>
            </a:p>
          </p:txBody>
        </p:sp>
        <p:sp>
          <p:nvSpPr>
            <p:cNvPr id="290" name="Rectangle 288">
              <a:extLst>
                <a:ext uri="{FF2B5EF4-FFF2-40B4-BE49-F238E27FC236}">
                  <a16:creationId xmlns:a16="http://schemas.microsoft.com/office/drawing/2014/main" xmlns="" id="{CCAD35BD-35CB-7849-8B47-D156CC01380B}"/>
                </a:ext>
              </a:extLst>
            </p:cNvPr>
            <p:cNvSpPr>
              <a:spLocks noChangeArrowheads="1"/>
            </p:cNvSpPr>
            <p:nvPr/>
          </p:nvSpPr>
          <p:spPr bwMode="auto">
            <a:xfrm>
              <a:off x="4980" y="2328"/>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1" name="Rectangle 289">
              <a:extLst>
                <a:ext uri="{FF2B5EF4-FFF2-40B4-BE49-F238E27FC236}">
                  <a16:creationId xmlns:a16="http://schemas.microsoft.com/office/drawing/2014/main" xmlns="" id="{6CE82C86-C9E0-CF49-AF3E-BDF39127B287}"/>
                </a:ext>
              </a:extLst>
            </p:cNvPr>
            <p:cNvSpPr>
              <a:spLocks noChangeArrowheads="1"/>
            </p:cNvSpPr>
            <p:nvPr/>
          </p:nvSpPr>
          <p:spPr bwMode="auto">
            <a:xfrm>
              <a:off x="4980" y="2512"/>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2" name="Rectangle 290">
              <a:extLst>
                <a:ext uri="{FF2B5EF4-FFF2-40B4-BE49-F238E27FC236}">
                  <a16:creationId xmlns:a16="http://schemas.microsoft.com/office/drawing/2014/main" xmlns="" id="{13214337-B045-6548-BBAA-4FDD278D158F}"/>
                </a:ext>
              </a:extLst>
            </p:cNvPr>
            <p:cNvSpPr>
              <a:spLocks noChangeArrowheads="1"/>
            </p:cNvSpPr>
            <p:nvPr/>
          </p:nvSpPr>
          <p:spPr bwMode="auto">
            <a:xfrm>
              <a:off x="50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53</a:t>
              </a:r>
              <a:endParaRPr lang="en-US" altLang="en-US" sz="1200"/>
            </a:p>
          </p:txBody>
        </p:sp>
        <p:sp>
          <p:nvSpPr>
            <p:cNvPr id="293" name="Rectangle 291">
              <a:extLst>
                <a:ext uri="{FF2B5EF4-FFF2-40B4-BE49-F238E27FC236}">
                  <a16:creationId xmlns:a16="http://schemas.microsoft.com/office/drawing/2014/main" xmlns="" id="{7455E6FF-6587-B04C-BE4D-660533246A7B}"/>
                </a:ext>
              </a:extLst>
            </p:cNvPr>
            <p:cNvSpPr>
              <a:spLocks noChangeArrowheads="1"/>
            </p:cNvSpPr>
            <p:nvPr/>
          </p:nvSpPr>
          <p:spPr bwMode="auto">
            <a:xfrm>
              <a:off x="5064" y="2548"/>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I</a:t>
              </a:r>
              <a:endParaRPr lang="en-US" altLang="en-US" sz="1200"/>
            </a:p>
          </p:txBody>
        </p:sp>
        <p:sp>
          <p:nvSpPr>
            <p:cNvPr id="294" name="Rectangle 292">
              <a:extLst>
                <a:ext uri="{FF2B5EF4-FFF2-40B4-BE49-F238E27FC236}">
                  <a16:creationId xmlns:a16="http://schemas.microsoft.com/office/drawing/2014/main" xmlns="" id="{74863ADE-C5B6-A14F-8FA7-0A4B065A919F}"/>
                </a:ext>
              </a:extLst>
            </p:cNvPr>
            <p:cNvSpPr>
              <a:spLocks noChangeArrowheads="1"/>
            </p:cNvSpPr>
            <p:nvPr/>
          </p:nvSpPr>
          <p:spPr bwMode="auto">
            <a:xfrm>
              <a:off x="780"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5" name="Rectangle 293">
              <a:extLst>
                <a:ext uri="{FF2B5EF4-FFF2-40B4-BE49-F238E27FC236}">
                  <a16:creationId xmlns:a16="http://schemas.microsoft.com/office/drawing/2014/main" xmlns="" id="{05FA8AAB-C564-BF42-9CCF-367464CBBA35}"/>
                </a:ext>
              </a:extLst>
            </p:cNvPr>
            <p:cNvSpPr>
              <a:spLocks noChangeArrowheads="1"/>
            </p:cNvSpPr>
            <p:nvPr/>
          </p:nvSpPr>
          <p:spPr bwMode="auto">
            <a:xfrm>
              <a:off x="780" y="2888"/>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6" name="Rectangle 294">
              <a:extLst>
                <a:ext uri="{FF2B5EF4-FFF2-40B4-BE49-F238E27FC236}">
                  <a16:creationId xmlns:a16="http://schemas.microsoft.com/office/drawing/2014/main" xmlns="" id="{A75C922C-0E19-2C4E-B13B-611410E7D676}"/>
                </a:ext>
              </a:extLst>
            </p:cNvPr>
            <p:cNvSpPr>
              <a:spLocks noChangeArrowheads="1"/>
            </p:cNvSpPr>
            <p:nvPr/>
          </p:nvSpPr>
          <p:spPr bwMode="auto">
            <a:xfrm>
              <a:off x="8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57</a:t>
              </a:r>
              <a:endParaRPr lang="en-US" altLang="en-US" sz="1200"/>
            </a:p>
          </p:txBody>
        </p:sp>
        <p:sp>
          <p:nvSpPr>
            <p:cNvPr id="297" name="Rectangle 295">
              <a:extLst>
                <a:ext uri="{FF2B5EF4-FFF2-40B4-BE49-F238E27FC236}">
                  <a16:creationId xmlns:a16="http://schemas.microsoft.com/office/drawing/2014/main" xmlns="" id="{00BCC817-A289-3440-9E6F-095B2DB20140}"/>
                </a:ext>
              </a:extLst>
            </p:cNvPr>
            <p:cNvSpPr>
              <a:spLocks noChangeArrowheads="1"/>
            </p:cNvSpPr>
            <p:nvPr/>
          </p:nvSpPr>
          <p:spPr bwMode="auto">
            <a:xfrm>
              <a:off x="864" y="292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La</a:t>
              </a:r>
              <a:endParaRPr lang="en-US" altLang="en-US" sz="1200"/>
            </a:p>
          </p:txBody>
        </p:sp>
        <p:sp>
          <p:nvSpPr>
            <p:cNvPr id="298" name="Rectangle 296">
              <a:extLst>
                <a:ext uri="{FF2B5EF4-FFF2-40B4-BE49-F238E27FC236}">
                  <a16:creationId xmlns:a16="http://schemas.microsoft.com/office/drawing/2014/main" xmlns="" id="{C1CD2904-8388-304F-A66C-894B36445120}"/>
                </a:ext>
              </a:extLst>
            </p:cNvPr>
            <p:cNvSpPr>
              <a:spLocks noChangeArrowheads="1"/>
            </p:cNvSpPr>
            <p:nvPr/>
          </p:nvSpPr>
          <p:spPr bwMode="auto">
            <a:xfrm>
              <a:off x="1380" y="31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9" name="Rectangle 297">
              <a:extLst>
                <a:ext uri="{FF2B5EF4-FFF2-40B4-BE49-F238E27FC236}">
                  <a16:creationId xmlns:a16="http://schemas.microsoft.com/office/drawing/2014/main" xmlns="" id="{8DDBFDDA-A83F-CA41-A611-5146BFADFF6C}"/>
                </a:ext>
              </a:extLst>
            </p:cNvPr>
            <p:cNvSpPr>
              <a:spLocks noChangeArrowheads="1"/>
            </p:cNvSpPr>
            <p:nvPr/>
          </p:nvSpPr>
          <p:spPr bwMode="auto">
            <a:xfrm>
              <a:off x="1380" y="3336"/>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00" name="Rectangle 298">
              <a:extLst>
                <a:ext uri="{FF2B5EF4-FFF2-40B4-BE49-F238E27FC236}">
                  <a16:creationId xmlns:a16="http://schemas.microsoft.com/office/drawing/2014/main" xmlns="" id="{3B48EE57-66D1-C34E-86CB-B8BE0FE54444}"/>
                </a:ext>
              </a:extLst>
            </p:cNvPr>
            <p:cNvSpPr>
              <a:spLocks noChangeArrowheads="1"/>
            </p:cNvSpPr>
            <p:nvPr/>
          </p:nvSpPr>
          <p:spPr bwMode="auto">
            <a:xfrm>
              <a:off x="1472" y="3220"/>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59</a:t>
              </a:r>
              <a:endParaRPr lang="en-US" altLang="en-US" sz="1200"/>
            </a:p>
          </p:txBody>
        </p:sp>
        <p:sp>
          <p:nvSpPr>
            <p:cNvPr id="301" name="Rectangle 299">
              <a:extLst>
                <a:ext uri="{FF2B5EF4-FFF2-40B4-BE49-F238E27FC236}">
                  <a16:creationId xmlns:a16="http://schemas.microsoft.com/office/drawing/2014/main" xmlns="" id="{12133B09-A788-3F41-9E09-59883694CD52}"/>
                </a:ext>
              </a:extLst>
            </p:cNvPr>
            <p:cNvSpPr>
              <a:spLocks noChangeArrowheads="1"/>
            </p:cNvSpPr>
            <p:nvPr/>
          </p:nvSpPr>
          <p:spPr bwMode="auto">
            <a:xfrm>
              <a:off x="1472" y="3380"/>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Pr</a:t>
              </a:r>
              <a:endParaRPr lang="en-US" altLang="en-US" sz="1200"/>
            </a:p>
          </p:txBody>
        </p:sp>
        <p:sp>
          <p:nvSpPr>
            <p:cNvPr id="302" name="Rectangle 300">
              <a:extLst>
                <a:ext uri="{FF2B5EF4-FFF2-40B4-BE49-F238E27FC236}">
                  <a16:creationId xmlns:a16="http://schemas.microsoft.com/office/drawing/2014/main" xmlns="" id="{28A2E7AB-4624-6C4F-B9A7-B99A45DC48CD}"/>
                </a:ext>
              </a:extLst>
            </p:cNvPr>
            <p:cNvSpPr>
              <a:spLocks noChangeArrowheads="1"/>
            </p:cNvSpPr>
            <p:nvPr/>
          </p:nvSpPr>
          <p:spPr bwMode="auto">
            <a:xfrm>
              <a:off x="16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03" name="Rectangle 301">
              <a:extLst>
                <a:ext uri="{FF2B5EF4-FFF2-40B4-BE49-F238E27FC236}">
                  <a16:creationId xmlns:a16="http://schemas.microsoft.com/office/drawing/2014/main" xmlns="" id="{192C5E68-EF95-F841-9AD4-583C6961591E}"/>
                </a:ext>
              </a:extLst>
            </p:cNvPr>
            <p:cNvSpPr>
              <a:spLocks noChangeArrowheads="1"/>
            </p:cNvSpPr>
            <p:nvPr/>
          </p:nvSpPr>
          <p:spPr bwMode="auto">
            <a:xfrm>
              <a:off x="16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04" name="Rectangle 302">
              <a:extLst>
                <a:ext uri="{FF2B5EF4-FFF2-40B4-BE49-F238E27FC236}">
                  <a16:creationId xmlns:a16="http://schemas.microsoft.com/office/drawing/2014/main" xmlns="" id="{5C677B53-A465-5B4F-AE1E-202E5F4B7D91}"/>
                </a:ext>
              </a:extLst>
            </p:cNvPr>
            <p:cNvSpPr>
              <a:spLocks noChangeArrowheads="1"/>
            </p:cNvSpPr>
            <p:nvPr/>
          </p:nvSpPr>
          <p:spPr bwMode="auto">
            <a:xfrm>
              <a:off x="17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60</a:t>
              </a:r>
              <a:endParaRPr lang="en-US" altLang="en-US" sz="1200"/>
            </a:p>
          </p:txBody>
        </p:sp>
        <p:sp>
          <p:nvSpPr>
            <p:cNvPr id="305" name="Rectangle 303">
              <a:extLst>
                <a:ext uri="{FF2B5EF4-FFF2-40B4-BE49-F238E27FC236}">
                  <a16:creationId xmlns:a16="http://schemas.microsoft.com/office/drawing/2014/main" xmlns="" id="{0F51B2AF-F536-AE4C-B2EA-6AD4F1854A81}"/>
                </a:ext>
              </a:extLst>
            </p:cNvPr>
            <p:cNvSpPr>
              <a:spLocks noChangeArrowheads="1"/>
            </p:cNvSpPr>
            <p:nvPr/>
          </p:nvSpPr>
          <p:spPr bwMode="auto">
            <a:xfrm>
              <a:off x="1760" y="33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Nd</a:t>
              </a:r>
              <a:endParaRPr lang="en-US" altLang="en-US" sz="1200"/>
            </a:p>
          </p:txBody>
        </p:sp>
        <p:sp>
          <p:nvSpPr>
            <p:cNvPr id="306" name="Rectangle 304">
              <a:extLst>
                <a:ext uri="{FF2B5EF4-FFF2-40B4-BE49-F238E27FC236}">
                  <a16:creationId xmlns:a16="http://schemas.microsoft.com/office/drawing/2014/main" xmlns="" id="{13C5F05B-6645-5A4C-916B-0A282F88B696}"/>
                </a:ext>
              </a:extLst>
            </p:cNvPr>
            <p:cNvSpPr>
              <a:spLocks noChangeArrowheads="1"/>
            </p:cNvSpPr>
            <p:nvPr/>
          </p:nvSpPr>
          <p:spPr bwMode="auto">
            <a:xfrm>
              <a:off x="40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07" name="Rectangle 305">
              <a:extLst>
                <a:ext uri="{FF2B5EF4-FFF2-40B4-BE49-F238E27FC236}">
                  <a16:creationId xmlns:a16="http://schemas.microsoft.com/office/drawing/2014/main" xmlns="" id="{4C3AACE3-84A1-1D41-B725-471D9F89A0CE}"/>
                </a:ext>
              </a:extLst>
            </p:cNvPr>
            <p:cNvSpPr>
              <a:spLocks noChangeArrowheads="1"/>
            </p:cNvSpPr>
            <p:nvPr/>
          </p:nvSpPr>
          <p:spPr bwMode="auto">
            <a:xfrm>
              <a:off x="41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68</a:t>
              </a:r>
              <a:endParaRPr lang="en-US" altLang="en-US" sz="1200"/>
            </a:p>
          </p:txBody>
        </p:sp>
        <p:sp>
          <p:nvSpPr>
            <p:cNvPr id="308" name="Rectangle 306">
              <a:extLst>
                <a:ext uri="{FF2B5EF4-FFF2-40B4-BE49-F238E27FC236}">
                  <a16:creationId xmlns:a16="http://schemas.microsoft.com/office/drawing/2014/main" xmlns="" id="{6BC421B6-E06E-0F42-9C4D-1BAEC084AE48}"/>
                </a:ext>
              </a:extLst>
            </p:cNvPr>
            <p:cNvSpPr>
              <a:spLocks noChangeArrowheads="1"/>
            </p:cNvSpPr>
            <p:nvPr/>
          </p:nvSpPr>
          <p:spPr bwMode="auto">
            <a:xfrm>
              <a:off x="4160" y="3372"/>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Er</a:t>
              </a:r>
              <a:endParaRPr lang="en-US" altLang="en-US" sz="1200"/>
            </a:p>
          </p:txBody>
        </p:sp>
        <p:sp>
          <p:nvSpPr>
            <p:cNvPr id="309" name="Rectangle 307">
              <a:extLst>
                <a:ext uri="{FF2B5EF4-FFF2-40B4-BE49-F238E27FC236}">
                  <a16:creationId xmlns:a16="http://schemas.microsoft.com/office/drawing/2014/main" xmlns="" id="{3FC6EB1C-955C-584D-BE0E-98CED59CCF61}"/>
                </a:ext>
              </a:extLst>
            </p:cNvPr>
            <p:cNvSpPr>
              <a:spLocks noChangeArrowheads="1"/>
            </p:cNvSpPr>
            <p:nvPr/>
          </p:nvSpPr>
          <p:spPr bwMode="auto">
            <a:xfrm>
              <a:off x="4380" y="31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0" name="Rectangle 308">
              <a:extLst>
                <a:ext uri="{FF2B5EF4-FFF2-40B4-BE49-F238E27FC236}">
                  <a16:creationId xmlns:a16="http://schemas.microsoft.com/office/drawing/2014/main" xmlns="" id="{5A2CACB3-9F0E-3044-860B-D53115E3C6E5}"/>
                </a:ext>
              </a:extLst>
            </p:cNvPr>
            <p:cNvSpPr>
              <a:spLocks noChangeArrowheads="1"/>
            </p:cNvSpPr>
            <p:nvPr/>
          </p:nvSpPr>
          <p:spPr bwMode="auto">
            <a:xfrm>
              <a:off x="4380" y="33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1" name="Rectangle 309">
              <a:extLst>
                <a:ext uri="{FF2B5EF4-FFF2-40B4-BE49-F238E27FC236}">
                  <a16:creationId xmlns:a16="http://schemas.microsoft.com/office/drawing/2014/main" xmlns="" id="{7AF5B62B-1F88-3F43-8185-06CEFF898656}"/>
                </a:ext>
              </a:extLst>
            </p:cNvPr>
            <p:cNvSpPr>
              <a:spLocks noChangeArrowheads="1"/>
            </p:cNvSpPr>
            <p:nvPr/>
          </p:nvSpPr>
          <p:spPr bwMode="auto">
            <a:xfrm>
              <a:off x="4440" y="320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69</a:t>
              </a:r>
              <a:endParaRPr lang="en-US" altLang="en-US" sz="1200"/>
            </a:p>
          </p:txBody>
        </p:sp>
        <p:sp>
          <p:nvSpPr>
            <p:cNvPr id="312" name="Rectangle 310">
              <a:extLst>
                <a:ext uri="{FF2B5EF4-FFF2-40B4-BE49-F238E27FC236}">
                  <a16:creationId xmlns:a16="http://schemas.microsoft.com/office/drawing/2014/main" xmlns="" id="{39E20FDC-32A2-424B-AE3B-F7893EABC853}"/>
                </a:ext>
              </a:extLst>
            </p:cNvPr>
            <p:cNvSpPr>
              <a:spLocks noChangeArrowheads="1"/>
            </p:cNvSpPr>
            <p:nvPr/>
          </p:nvSpPr>
          <p:spPr bwMode="auto">
            <a:xfrm>
              <a:off x="4440" y="3364"/>
              <a:ext cx="14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Tm</a:t>
              </a:r>
              <a:endParaRPr lang="en-US" altLang="en-US" sz="1200"/>
            </a:p>
          </p:txBody>
        </p:sp>
        <p:sp>
          <p:nvSpPr>
            <p:cNvPr id="313" name="Rectangle 311">
              <a:extLst>
                <a:ext uri="{FF2B5EF4-FFF2-40B4-BE49-F238E27FC236}">
                  <a16:creationId xmlns:a16="http://schemas.microsoft.com/office/drawing/2014/main" xmlns="" id="{F931F4BC-8D26-9E4B-8958-CA3C18B3912E}"/>
                </a:ext>
              </a:extLst>
            </p:cNvPr>
            <p:cNvSpPr>
              <a:spLocks noChangeArrowheads="1"/>
            </p:cNvSpPr>
            <p:nvPr/>
          </p:nvSpPr>
          <p:spPr bwMode="auto">
            <a:xfrm>
              <a:off x="46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4" name="Rectangle 312">
              <a:extLst>
                <a:ext uri="{FF2B5EF4-FFF2-40B4-BE49-F238E27FC236}">
                  <a16:creationId xmlns:a16="http://schemas.microsoft.com/office/drawing/2014/main" xmlns="" id="{E435BF50-B3D3-2A4B-861F-BA42FF3342D3}"/>
                </a:ext>
              </a:extLst>
            </p:cNvPr>
            <p:cNvSpPr>
              <a:spLocks noChangeArrowheads="1"/>
            </p:cNvSpPr>
            <p:nvPr/>
          </p:nvSpPr>
          <p:spPr bwMode="auto">
            <a:xfrm>
              <a:off x="46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5" name="Rectangle 313">
              <a:extLst>
                <a:ext uri="{FF2B5EF4-FFF2-40B4-BE49-F238E27FC236}">
                  <a16:creationId xmlns:a16="http://schemas.microsoft.com/office/drawing/2014/main" xmlns="" id="{7C53FDB0-6396-C744-8248-E6D07C3B1DA8}"/>
                </a:ext>
              </a:extLst>
            </p:cNvPr>
            <p:cNvSpPr>
              <a:spLocks noChangeArrowheads="1"/>
            </p:cNvSpPr>
            <p:nvPr/>
          </p:nvSpPr>
          <p:spPr bwMode="auto">
            <a:xfrm>
              <a:off x="47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70</a:t>
              </a:r>
              <a:endParaRPr lang="en-US" altLang="en-US" sz="1200"/>
            </a:p>
          </p:txBody>
        </p:sp>
        <p:sp>
          <p:nvSpPr>
            <p:cNvPr id="316" name="Rectangle 314">
              <a:extLst>
                <a:ext uri="{FF2B5EF4-FFF2-40B4-BE49-F238E27FC236}">
                  <a16:creationId xmlns:a16="http://schemas.microsoft.com/office/drawing/2014/main" xmlns="" id="{6CEA4030-48DA-374E-9E42-61DE7D95A4F3}"/>
                </a:ext>
              </a:extLst>
            </p:cNvPr>
            <p:cNvSpPr>
              <a:spLocks noChangeArrowheads="1"/>
            </p:cNvSpPr>
            <p:nvPr/>
          </p:nvSpPr>
          <p:spPr bwMode="auto">
            <a:xfrm>
              <a:off x="4760" y="3372"/>
              <a:ext cx="11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Yb</a:t>
              </a:r>
              <a:endParaRPr lang="en-US" altLang="en-US" sz="1200"/>
            </a:p>
          </p:txBody>
        </p:sp>
        <p:sp>
          <p:nvSpPr>
            <p:cNvPr id="317" name="Rectangle 315">
              <a:extLst>
                <a:ext uri="{FF2B5EF4-FFF2-40B4-BE49-F238E27FC236}">
                  <a16:creationId xmlns:a16="http://schemas.microsoft.com/office/drawing/2014/main" xmlns="" id="{2C0FD978-E041-B247-9C2E-F33D78C62BFC}"/>
                </a:ext>
              </a:extLst>
            </p:cNvPr>
            <p:cNvSpPr>
              <a:spLocks noChangeArrowheads="1"/>
            </p:cNvSpPr>
            <p:nvPr/>
          </p:nvSpPr>
          <p:spPr bwMode="auto">
            <a:xfrm>
              <a:off x="1684" y="2704"/>
              <a:ext cx="296"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8" name="Rectangle 316">
              <a:extLst>
                <a:ext uri="{FF2B5EF4-FFF2-40B4-BE49-F238E27FC236}">
                  <a16:creationId xmlns:a16="http://schemas.microsoft.com/office/drawing/2014/main" xmlns="" id="{9EF53F0C-6594-C545-ABA5-7D91C069C84F}"/>
                </a:ext>
              </a:extLst>
            </p:cNvPr>
            <p:cNvSpPr>
              <a:spLocks noChangeArrowheads="1"/>
            </p:cNvSpPr>
            <p:nvPr/>
          </p:nvSpPr>
          <p:spPr bwMode="auto">
            <a:xfrm>
              <a:off x="1684" y="2888"/>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9" name="Rectangle 317">
              <a:extLst>
                <a:ext uri="{FF2B5EF4-FFF2-40B4-BE49-F238E27FC236}">
                  <a16:creationId xmlns:a16="http://schemas.microsoft.com/office/drawing/2014/main" xmlns="" id="{48CA9401-58D7-B440-B384-3992FB4BC630}"/>
                </a:ext>
              </a:extLst>
            </p:cNvPr>
            <p:cNvSpPr>
              <a:spLocks noChangeArrowheads="1"/>
            </p:cNvSpPr>
            <p:nvPr/>
          </p:nvSpPr>
          <p:spPr bwMode="auto">
            <a:xfrm>
              <a:off x="17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74</a:t>
              </a:r>
              <a:endParaRPr lang="en-US" altLang="en-US" sz="1200"/>
            </a:p>
          </p:txBody>
        </p:sp>
        <p:sp>
          <p:nvSpPr>
            <p:cNvPr id="320" name="Rectangle 318">
              <a:extLst>
                <a:ext uri="{FF2B5EF4-FFF2-40B4-BE49-F238E27FC236}">
                  <a16:creationId xmlns:a16="http://schemas.microsoft.com/office/drawing/2014/main" xmlns="" id="{14DCCFD7-A2E2-D04A-914E-C6475E5FA4A3}"/>
                </a:ext>
              </a:extLst>
            </p:cNvPr>
            <p:cNvSpPr>
              <a:spLocks noChangeArrowheads="1"/>
            </p:cNvSpPr>
            <p:nvPr/>
          </p:nvSpPr>
          <p:spPr bwMode="auto">
            <a:xfrm>
              <a:off x="1760" y="2924"/>
              <a:ext cx="9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W</a:t>
              </a:r>
              <a:endParaRPr lang="en-US" altLang="en-US" sz="1200"/>
            </a:p>
          </p:txBody>
        </p:sp>
        <p:sp>
          <p:nvSpPr>
            <p:cNvPr id="321" name="Rectangle 319">
              <a:extLst>
                <a:ext uri="{FF2B5EF4-FFF2-40B4-BE49-F238E27FC236}">
                  <a16:creationId xmlns:a16="http://schemas.microsoft.com/office/drawing/2014/main" xmlns="" id="{6A0236A3-80E9-304B-8F37-B4266DC3CDD5}"/>
                </a:ext>
              </a:extLst>
            </p:cNvPr>
            <p:cNvSpPr>
              <a:spLocks noChangeArrowheads="1"/>
            </p:cNvSpPr>
            <p:nvPr/>
          </p:nvSpPr>
          <p:spPr bwMode="auto">
            <a:xfrm>
              <a:off x="3180" y="2704"/>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22" name="Rectangle 320">
              <a:extLst>
                <a:ext uri="{FF2B5EF4-FFF2-40B4-BE49-F238E27FC236}">
                  <a16:creationId xmlns:a16="http://schemas.microsoft.com/office/drawing/2014/main" xmlns="" id="{37FA55EA-38EA-8F44-AD20-19202740BD94}"/>
                </a:ext>
              </a:extLst>
            </p:cNvPr>
            <p:cNvSpPr>
              <a:spLocks noChangeArrowheads="1"/>
            </p:cNvSpPr>
            <p:nvPr/>
          </p:nvSpPr>
          <p:spPr bwMode="auto">
            <a:xfrm>
              <a:off x="3180" y="2888"/>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23" name="Rectangle 321">
              <a:extLst>
                <a:ext uri="{FF2B5EF4-FFF2-40B4-BE49-F238E27FC236}">
                  <a16:creationId xmlns:a16="http://schemas.microsoft.com/office/drawing/2014/main" xmlns="" id="{4F5C701A-9B29-7F4A-9850-1A5F24D4FC89}"/>
                </a:ext>
              </a:extLst>
            </p:cNvPr>
            <p:cNvSpPr>
              <a:spLocks noChangeArrowheads="1"/>
            </p:cNvSpPr>
            <p:nvPr/>
          </p:nvSpPr>
          <p:spPr bwMode="auto">
            <a:xfrm>
              <a:off x="32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79</a:t>
              </a:r>
              <a:endParaRPr lang="en-US" altLang="en-US" sz="1200"/>
            </a:p>
          </p:txBody>
        </p:sp>
        <p:sp>
          <p:nvSpPr>
            <p:cNvPr id="324" name="Rectangle 322">
              <a:extLst>
                <a:ext uri="{FF2B5EF4-FFF2-40B4-BE49-F238E27FC236}">
                  <a16:creationId xmlns:a16="http://schemas.microsoft.com/office/drawing/2014/main" xmlns="" id="{749B927A-2113-6542-971F-00689B507415}"/>
                </a:ext>
              </a:extLst>
            </p:cNvPr>
            <p:cNvSpPr>
              <a:spLocks noChangeArrowheads="1"/>
            </p:cNvSpPr>
            <p:nvPr/>
          </p:nvSpPr>
          <p:spPr bwMode="auto">
            <a:xfrm>
              <a:off x="3264"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Au</a:t>
              </a:r>
              <a:endParaRPr lang="en-US" altLang="en-US" sz="1200"/>
            </a:p>
          </p:txBody>
        </p:sp>
        <p:sp>
          <p:nvSpPr>
            <p:cNvPr id="325" name="Rectangle 323">
              <a:extLst>
                <a:ext uri="{FF2B5EF4-FFF2-40B4-BE49-F238E27FC236}">
                  <a16:creationId xmlns:a16="http://schemas.microsoft.com/office/drawing/2014/main" xmlns="" id="{1942D35E-457C-0D4D-9D79-5C6D78CA3A06}"/>
                </a:ext>
              </a:extLst>
            </p:cNvPr>
            <p:cNvSpPr>
              <a:spLocks noChangeArrowheads="1"/>
            </p:cNvSpPr>
            <p:nvPr/>
          </p:nvSpPr>
          <p:spPr bwMode="auto">
            <a:xfrm>
              <a:off x="3780" y="2704"/>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26" name="Rectangle 324">
              <a:extLst>
                <a:ext uri="{FF2B5EF4-FFF2-40B4-BE49-F238E27FC236}">
                  <a16:creationId xmlns:a16="http://schemas.microsoft.com/office/drawing/2014/main" xmlns="" id="{E2A541CB-1E3C-DD4A-85FE-12E314318412}"/>
                </a:ext>
              </a:extLst>
            </p:cNvPr>
            <p:cNvSpPr>
              <a:spLocks noChangeArrowheads="1"/>
            </p:cNvSpPr>
            <p:nvPr/>
          </p:nvSpPr>
          <p:spPr bwMode="auto">
            <a:xfrm>
              <a:off x="3780" y="2888"/>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27" name="Rectangle 325">
              <a:extLst>
                <a:ext uri="{FF2B5EF4-FFF2-40B4-BE49-F238E27FC236}">
                  <a16:creationId xmlns:a16="http://schemas.microsoft.com/office/drawing/2014/main" xmlns="" id="{1E3486A3-6397-6C4B-8C19-8439D107F749}"/>
                </a:ext>
              </a:extLst>
            </p:cNvPr>
            <p:cNvSpPr>
              <a:spLocks noChangeArrowheads="1"/>
            </p:cNvSpPr>
            <p:nvPr/>
          </p:nvSpPr>
          <p:spPr bwMode="auto">
            <a:xfrm>
              <a:off x="38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81</a:t>
              </a:r>
              <a:endParaRPr lang="en-US" altLang="en-US" sz="1200"/>
            </a:p>
          </p:txBody>
        </p:sp>
        <p:sp>
          <p:nvSpPr>
            <p:cNvPr id="328" name="Rectangle 326">
              <a:extLst>
                <a:ext uri="{FF2B5EF4-FFF2-40B4-BE49-F238E27FC236}">
                  <a16:creationId xmlns:a16="http://schemas.microsoft.com/office/drawing/2014/main" xmlns="" id="{118235E6-5A00-0748-BED1-AA9D3906C127}"/>
                </a:ext>
              </a:extLst>
            </p:cNvPr>
            <p:cNvSpPr>
              <a:spLocks noChangeArrowheads="1"/>
            </p:cNvSpPr>
            <p:nvPr/>
          </p:nvSpPr>
          <p:spPr bwMode="auto">
            <a:xfrm>
              <a:off x="3864" y="2924"/>
              <a:ext cx="8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Tl</a:t>
              </a:r>
              <a:endParaRPr lang="en-US" altLang="en-US" sz="1200"/>
            </a:p>
          </p:txBody>
        </p:sp>
        <p:sp>
          <p:nvSpPr>
            <p:cNvPr id="329" name="Rectangle 327">
              <a:extLst>
                <a:ext uri="{FF2B5EF4-FFF2-40B4-BE49-F238E27FC236}">
                  <a16:creationId xmlns:a16="http://schemas.microsoft.com/office/drawing/2014/main" xmlns="" id="{1B6555D1-1E1C-5642-8CCC-96E71C6C7FB6}"/>
                </a:ext>
              </a:extLst>
            </p:cNvPr>
            <p:cNvSpPr>
              <a:spLocks noChangeArrowheads="1"/>
            </p:cNvSpPr>
            <p:nvPr/>
          </p:nvSpPr>
          <p:spPr bwMode="auto">
            <a:xfrm>
              <a:off x="4084" y="2704"/>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30" name="Rectangle 328">
              <a:extLst>
                <a:ext uri="{FF2B5EF4-FFF2-40B4-BE49-F238E27FC236}">
                  <a16:creationId xmlns:a16="http://schemas.microsoft.com/office/drawing/2014/main" xmlns="" id="{C139C89D-026F-F64E-BE1F-D760A1BE8292}"/>
                </a:ext>
              </a:extLst>
            </p:cNvPr>
            <p:cNvSpPr>
              <a:spLocks noChangeArrowheads="1"/>
            </p:cNvSpPr>
            <p:nvPr/>
          </p:nvSpPr>
          <p:spPr bwMode="auto">
            <a:xfrm>
              <a:off x="4084" y="2888"/>
              <a:ext cx="296"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31" name="Rectangle 329">
              <a:extLst>
                <a:ext uri="{FF2B5EF4-FFF2-40B4-BE49-F238E27FC236}">
                  <a16:creationId xmlns:a16="http://schemas.microsoft.com/office/drawing/2014/main" xmlns="" id="{A08529D2-0037-5C42-81FC-C462C7A52AA5}"/>
                </a:ext>
              </a:extLst>
            </p:cNvPr>
            <p:cNvSpPr>
              <a:spLocks noChangeArrowheads="1"/>
            </p:cNvSpPr>
            <p:nvPr/>
          </p:nvSpPr>
          <p:spPr bwMode="auto">
            <a:xfrm>
              <a:off x="41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82</a:t>
              </a:r>
              <a:endParaRPr lang="en-US" altLang="en-US" sz="1200"/>
            </a:p>
          </p:txBody>
        </p:sp>
        <p:sp>
          <p:nvSpPr>
            <p:cNvPr id="332" name="Rectangle 330">
              <a:extLst>
                <a:ext uri="{FF2B5EF4-FFF2-40B4-BE49-F238E27FC236}">
                  <a16:creationId xmlns:a16="http://schemas.microsoft.com/office/drawing/2014/main" xmlns="" id="{27C9E290-54B6-7841-B141-871F42989041}"/>
                </a:ext>
              </a:extLst>
            </p:cNvPr>
            <p:cNvSpPr>
              <a:spLocks noChangeArrowheads="1"/>
            </p:cNvSpPr>
            <p:nvPr/>
          </p:nvSpPr>
          <p:spPr bwMode="auto">
            <a:xfrm>
              <a:off x="4160"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Pb</a:t>
              </a:r>
              <a:endParaRPr lang="en-US" altLang="en-US" sz="1200"/>
            </a:p>
          </p:txBody>
        </p:sp>
        <p:sp>
          <p:nvSpPr>
            <p:cNvPr id="333" name="Rectangle 331">
              <a:extLst>
                <a:ext uri="{FF2B5EF4-FFF2-40B4-BE49-F238E27FC236}">
                  <a16:creationId xmlns:a16="http://schemas.microsoft.com/office/drawing/2014/main" xmlns="" id="{E0E983A1-7BF5-5D4B-8C46-83F3ABAB61F4}"/>
                </a:ext>
              </a:extLst>
            </p:cNvPr>
            <p:cNvSpPr>
              <a:spLocks noChangeArrowheads="1"/>
            </p:cNvSpPr>
            <p:nvPr/>
          </p:nvSpPr>
          <p:spPr bwMode="auto">
            <a:xfrm>
              <a:off x="4380" y="2704"/>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34" name="Rectangle 332">
              <a:extLst>
                <a:ext uri="{FF2B5EF4-FFF2-40B4-BE49-F238E27FC236}">
                  <a16:creationId xmlns:a16="http://schemas.microsoft.com/office/drawing/2014/main" xmlns="" id="{6879DD53-2CCA-E94B-A288-20A0A8CC8A3B}"/>
                </a:ext>
              </a:extLst>
            </p:cNvPr>
            <p:cNvSpPr>
              <a:spLocks noChangeArrowheads="1"/>
            </p:cNvSpPr>
            <p:nvPr/>
          </p:nvSpPr>
          <p:spPr bwMode="auto">
            <a:xfrm>
              <a:off x="4380" y="2888"/>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35" name="Rectangle 333">
              <a:extLst>
                <a:ext uri="{FF2B5EF4-FFF2-40B4-BE49-F238E27FC236}">
                  <a16:creationId xmlns:a16="http://schemas.microsoft.com/office/drawing/2014/main" xmlns="" id="{51E331DB-CE72-A543-9FFA-5F69E7F05A22}"/>
                </a:ext>
              </a:extLst>
            </p:cNvPr>
            <p:cNvSpPr>
              <a:spLocks noChangeArrowheads="1"/>
            </p:cNvSpPr>
            <p:nvPr/>
          </p:nvSpPr>
          <p:spPr bwMode="auto">
            <a:xfrm>
              <a:off x="44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83</a:t>
              </a:r>
              <a:endParaRPr lang="en-US" altLang="en-US" sz="1200"/>
            </a:p>
          </p:txBody>
        </p:sp>
        <p:sp>
          <p:nvSpPr>
            <p:cNvPr id="336" name="Rectangle 334">
              <a:extLst>
                <a:ext uri="{FF2B5EF4-FFF2-40B4-BE49-F238E27FC236}">
                  <a16:creationId xmlns:a16="http://schemas.microsoft.com/office/drawing/2014/main" xmlns="" id="{399A7FB0-0462-F445-BB6D-3D735CFC30D4}"/>
                </a:ext>
              </a:extLst>
            </p:cNvPr>
            <p:cNvSpPr>
              <a:spLocks noChangeArrowheads="1"/>
            </p:cNvSpPr>
            <p:nvPr/>
          </p:nvSpPr>
          <p:spPr bwMode="auto">
            <a:xfrm>
              <a:off x="4464" y="2924"/>
              <a:ext cx="8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Bi</a:t>
              </a:r>
              <a:endParaRPr lang="en-US" altLang="en-US" sz="1200"/>
            </a:p>
          </p:txBody>
        </p:sp>
        <p:sp>
          <p:nvSpPr>
            <p:cNvPr id="337" name="Line 335">
              <a:extLst>
                <a:ext uri="{FF2B5EF4-FFF2-40B4-BE49-F238E27FC236}">
                  <a16:creationId xmlns:a16="http://schemas.microsoft.com/office/drawing/2014/main" xmlns="" id="{98DC6C97-3BE5-1F44-A119-1062B6CCFE1E}"/>
                </a:ext>
              </a:extLst>
            </p:cNvPr>
            <p:cNvSpPr>
              <a:spLocks noChangeShapeType="1"/>
            </p:cNvSpPr>
            <p:nvPr/>
          </p:nvSpPr>
          <p:spPr bwMode="auto">
            <a:xfrm>
              <a:off x="10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 name="Line 336">
              <a:extLst>
                <a:ext uri="{FF2B5EF4-FFF2-40B4-BE49-F238E27FC236}">
                  <a16:creationId xmlns:a16="http://schemas.microsoft.com/office/drawing/2014/main" xmlns="" id="{B7120CB8-0FF8-DA42-99B0-CB666BD9C309}"/>
                </a:ext>
              </a:extLst>
            </p:cNvPr>
            <p:cNvSpPr>
              <a:spLocks noChangeShapeType="1"/>
            </p:cNvSpPr>
            <p:nvPr/>
          </p:nvSpPr>
          <p:spPr bwMode="auto">
            <a:xfrm>
              <a:off x="2280" y="2100"/>
              <a:ext cx="1" cy="9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 name="Line 337">
              <a:extLst>
                <a:ext uri="{FF2B5EF4-FFF2-40B4-BE49-F238E27FC236}">
                  <a16:creationId xmlns:a16="http://schemas.microsoft.com/office/drawing/2014/main" xmlns="" id="{E2AA4CF2-4888-CB4D-9351-3FE572ACEAEE}"/>
                </a:ext>
              </a:extLst>
            </p:cNvPr>
            <p:cNvSpPr>
              <a:spLocks noChangeShapeType="1"/>
            </p:cNvSpPr>
            <p:nvPr/>
          </p:nvSpPr>
          <p:spPr bwMode="auto">
            <a:xfrm>
              <a:off x="4976" y="1500"/>
              <a:ext cx="1" cy="1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 name="Line 338">
              <a:extLst>
                <a:ext uri="{FF2B5EF4-FFF2-40B4-BE49-F238E27FC236}">
                  <a16:creationId xmlns:a16="http://schemas.microsoft.com/office/drawing/2014/main" xmlns="" id="{27D27E7F-BDF4-6B48-A468-CA721A622F75}"/>
                </a:ext>
              </a:extLst>
            </p:cNvPr>
            <p:cNvSpPr>
              <a:spLocks noChangeShapeType="1"/>
            </p:cNvSpPr>
            <p:nvPr/>
          </p:nvSpPr>
          <p:spPr bwMode="auto">
            <a:xfrm>
              <a:off x="176" y="1572"/>
              <a:ext cx="6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 name="Line 339">
              <a:extLst>
                <a:ext uri="{FF2B5EF4-FFF2-40B4-BE49-F238E27FC236}">
                  <a16:creationId xmlns:a16="http://schemas.microsoft.com/office/drawing/2014/main" xmlns="" id="{7C592587-76DF-7A42-BDB6-874FE7D02FEB}"/>
                </a:ext>
              </a:extLst>
            </p:cNvPr>
            <p:cNvSpPr>
              <a:spLocks noChangeShapeType="1"/>
            </p:cNvSpPr>
            <p:nvPr/>
          </p:nvSpPr>
          <p:spPr bwMode="auto">
            <a:xfrm>
              <a:off x="1224" y="3148"/>
              <a:ext cx="405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2" name="Line 340">
              <a:extLst>
                <a:ext uri="{FF2B5EF4-FFF2-40B4-BE49-F238E27FC236}">
                  <a16:creationId xmlns:a16="http://schemas.microsoft.com/office/drawing/2014/main" xmlns="" id="{A1566634-FADC-8748-A07A-5FA58286D884}"/>
                </a:ext>
              </a:extLst>
            </p:cNvPr>
            <p:cNvSpPr>
              <a:spLocks noChangeShapeType="1"/>
            </p:cNvSpPr>
            <p:nvPr/>
          </p:nvSpPr>
          <p:spPr bwMode="auto">
            <a:xfrm>
              <a:off x="1304" y="3524"/>
              <a:ext cx="374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3" name="Line 341">
              <a:extLst>
                <a:ext uri="{FF2B5EF4-FFF2-40B4-BE49-F238E27FC236}">
                  <a16:creationId xmlns:a16="http://schemas.microsoft.com/office/drawing/2014/main" xmlns="" id="{7CD54DC8-6EF3-C848-834F-EBF4C826A0CA}"/>
                </a:ext>
              </a:extLst>
            </p:cNvPr>
            <p:cNvSpPr>
              <a:spLocks noChangeShapeType="1"/>
            </p:cNvSpPr>
            <p:nvPr/>
          </p:nvSpPr>
          <p:spPr bwMode="auto">
            <a:xfrm>
              <a:off x="13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4" name="Line 342">
              <a:extLst>
                <a:ext uri="{FF2B5EF4-FFF2-40B4-BE49-F238E27FC236}">
                  <a16:creationId xmlns:a16="http://schemas.microsoft.com/office/drawing/2014/main" xmlns="" id="{38AF76EA-5345-DA49-BAE2-3FA1B141B38D}"/>
                </a:ext>
              </a:extLst>
            </p:cNvPr>
            <p:cNvSpPr>
              <a:spLocks noChangeShapeType="1"/>
            </p:cNvSpPr>
            <p:nvPr/>
          </p:nvSpPr>
          <p:spPr bwMode="auto">
            <a:xfrm>
              <a:off x="16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 name="Line 343">
              <a:extLst>
                <a:ext uri="{FF2B5EF4-FFF2-40B4-BE49-F238E27FC236}">
                  <a16:creationId xmlns:a16="http://schemas.microsoft.com/office/drawing/2014/main" xmlns="" id="{C219C08E-F4F2-AD49-A051-2EBBA1A42625}"/>
                </a:ext>
              </a:extLst>
            </p:cNvPr>
            <p:cNvSpPr>
              <a:spLocks noChangeShapeType="1"/>
            </p:cNvSpPr>
            <p:nvPr/>
          </p:nvSpPr>
          <p:spPr bwMode="auto">
            <a:xfrm>
              <a:off x="19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6" name="Line 344">
              <a:extLst>
                <a:ext uri="{FF2B5EF4-FFF2-40B4-BE49-F238E27FC236}">
                  <a16:creationId xmlns:a16="http://schemas.microsoft.com/office/drawing/2014/main" xmlns="" id="{A18B9536-02F5-DA4E-B4C8-F512BF809C11}"/>
                </a:ext>
              </a:extLst>
            </p:cNvPr>
            <p:cNvSpPr>
              <a:spLocks noChangeShapeType="1"/>
            </p:cNvSpPr>
            <p:nvPr/>
          </p:nvSpPr>
          <p:spPr bwMode="auto">
            <a:xfrm>
              <a:off x="34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7" name="Line 345">
              <a:extLst>
                <a:ext uri="{FF2B5EF4-FFF2-40B4-BE49-F238E27FC236}">
                  <a16:creationId xmlns:a16="http://schemas.microsoft.com/office/drawing/2014/main" xmlns="" id="{EAC3F977-1DBC-AF4C-8C88-574FCCB32484}"/>
                </a:ext>
              </a:extLst>
            </p:cNvPr>
            <p:cNvSpPr>
              <a:spLocks noChangeShapeType="1"/>
            </p:cNvSpPr>
            <p:nvPr/>
          </p:nvSpPr>
          <p:spPr bwMode="auto">
            <a:xfrm>
              <a:off x="3776" y="3220"/>
              <a:ext cx="1" cy="30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 name="Line 346">
              <a:extLst>
                <a:ext uri="{FF2B5EF4-FFF2-40B4-BE49-F238E27FC236}">
                  <a16:creationId xmlns:a16="http://schemas.microsoft.com/office/drawing/2014/main" xmlns="" id="{F9184212-C248-ED4E-A1E7-E6D07E5189FD}"/>
                </a:ext>
              </a:extLst>
            </p:cNvPr>
            <p:cNvSpPr>
              <a:spLocks noChangeShapeType="1"/>
            </p:cNvSpPr>
            <p:nvPr/>
          </p:nvSpPr>
          <p:spPr bwMode="auto">
            <a:xfrm>
              <a:off x="40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 name="Line 347">
              <a:extLst>
                <a:ext uri="{FF2B5EF4-FFF2-40B4-BE49-F238E27FC236}">
                  <a16:creationId xmlns:a16="http://schemas.microsoft.com/office/drawing/2014/main" xmlns="" id="{F106A8D1-3D34-9F48-98E2-214D6B59A23B}"/>
                </a:ext>
              </a:extLst>
            </p:cNvPr>
            <p:cNvSpPr>
              <a:spLocks noChangeShapeType="1"/>
            </p:cNvSpPr>
            <p:nvPr/>
          </p:nvSpPr>
          <p:spPr bwMode="auto">
            <a:xfrm>
              <a:off x="43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0" name="Line 348">
              <a:extLst>
                <a:ext uri="{FF2B5EF4-FFF2-40B4-BE49-F238E27FC236}">
                  <a16:creationId xmlns:a16="http://schemas.microsoft.com/office/drawing/2014/main" xmlns="" id="{1E9AAF80-9092-2846-A075-609EF5EFD16B}"/>
                </a:ext>
              </a:extLst>
            </p:cNvPr>
            <p:cNvSpPr>
              <a:spLocks noChangeShapeType="1"/>
            </p:cNvSpPr>
            <p:nvPr/>
          </p:nvSpPr>
          <p:spPr bwMode="auto">
            <a:xfrm>
              <a:off x="46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1" name="Line 349">
              <a:extLst>
                <a:ext uri="{FF2B5EF4-FFF2-40B4-BE49-F238E27FC236}">
                  <a16:creationId xmlns:a16="http://schemas.microsoft.com/office/drawing/2014/main" xmlns="" id="{36604187-DFB6-1A46-AAF0-A78447B1E6D4}"/>
                </a:ext>
              </a:extLst>
            </p:cNvPr>
            <p:cNvSpPr>
              <a:spLocks noChangeShapeType="1"/>
            </p:cNvSpPr>
            <p:nvPr/>
          </p:nvSpPr>
          <p:spPr bwMode="auto">
            <a:xfrm>
              <a:off x="49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2" name="Line 350">
              <a:extLst>
                <a:ext uri="{FF2B5EF4-FFF2-40B4-BE49-F238E27FC236}">
                  <a16:creationId xmlns:a16="http://schemas.microsoft.com/office/drawing/2014/main" xmlns="" id="{FF53E979-60A8-344D-A346-0E596421DFA6}"/>
                </a:ext>
              </a:extLst>
            </p:cNvPr>
            <p:cNvSpPr>
              <a:spLocks noChangeShapeType="1"/>
            </p:cNvSpPr>
            <p:nvPr/>
          </p:nvSpPr>
          <p:spPr bwMode="auto">
            <a:xfrm>
              <a:off x="52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3" name="Rectangle 351">
              <a:extLst>
                <a:ext uri="{FF2B5EF4-FFF2-40B4-BE49-F238E27FC236}">
                  <a16:creationId xmlns:a16="http://schemas.microsoft.com/office/drawing/2014/main" xmlns="" id="{02B453A2-6C80-FD4E-AB4E-899C68AC81C6}"/>
                </a:ext>
              </a:extLst>
            </p:cNvPr>
            <p:cNvSpPr>
              <a:spLocks noChangeArrowheads="1"/>
            </p:cNvSpPr>
            <p:nvPr/>
          </p:nvSpPr>
          <p:spPr bwMode="auto">
            <a:xfrm>
              <a:off x="2392" y="1268"/>
              <a:ext cx="31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400">
                  <a:solidFill>
                    <a:srgbClr val="000000"/>
                  </a:solidFill>
                </a:rPr>
                <a:t>kW/kg</a:t>
              </a:r>
              <a:endParaRPr lang="en-US" altLang="en-US" sz="1200"/>
            </a:p>
          </p:txBody>
        </p:sp>
        <p:sp>
          <p:nvSpPr>
            <p:cNvPr id="354" name="Rectangle 352">
              <a:extLst>
                <a:ext uri="{FF2B5EF4-FFF2-40B4-BE49-F238E27FC236}">
                  <a16:creationId xmlns:a16="http://schemas.microsoft.com/office/drawing/2014/main" xmlns="" id="{82A2E1FD-A3EC-1B43-A6A9-551C907931D7}"/>
                </a:ext>
              </a:extLst>
            </p:cNvPr>
            <p:cNvSpPr>
              <a:spLocks noChangeArrowheads="1"/>
            </p:cNvSpPr>
            <p:nvPr/>
          </p:nvSpPr>
          <p:spPr bwMode="auto">
            <a:xfrm>
              <a:off x="1120" y="1436"/>
              <a:ext cx="67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latin typeface="Geneva" panose="020B0503030404040204" pitchFamily="34" charset="0"/>
                </a:rPr>
                <a:t>Top half of box:  </a:t>
              </a:r>
              <a:endParaRPr lang="en-US" altLang="en-US" sz="1200"/>
            </a:p>
          </p:txBody>
        </p:sp>
        <p:sp>
          <p:nvSpPr>
            <p:cNvPr id="355" name="Rectangle 353">
              <a:extLst>
                <a:ext uri="{FF2B5EF4-FFF2-40B4-BE49-F238E27FC236}">
                  <a16:creationId xmlns:a16="http://schemas.microsoft.com/office/drawing/2014/main" xmlns="" id="{FFB4DC37-0335-0A42-AACB-DDB74D1E2A3C}"/>
                </a:ext>
              </a:extLst>
            </p:cNvPr>
            <p:cNvSpPr>
              <a:spLocks noChangeArrowheads="1"/>
            </p:cNvSpPr>
            <p:nvPr/>
          </p:nvSpPr>
          <p:spPr bwMode="auto">
            <a:xfrm>
              <a:off x="2008" y="1436"/>
              <a:ext cx="47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latin typeface="Geneva" panose="020B0503030404040204" pitchFamily="34" charset="0"/>
                </a:rPr>
                <a:t>at 10</a:t>
              </a:r>
              <a:r>
                <a:rPr lang="en-US" altLang="en-US" sz="1200" baseline="30000">
                  <a:solidFill>
                    <a:srgbClr val="000000"/>
                  </a:solidFill>
                  <a:latin typeface="Geneva" panose="020B0503030404040204" pitchFamily="34" charset="0"/>
                </a:rPr>
                <a:t>-5</a:t>
              </a:r>
              <a:r>
                <a:rPr lang="en-US" altLang="en-US" sz="1200">
                  <a:solidFill>
                    <a:srgbClr val="000000"/>
                  </a:solidFill>
                  <a:latin typeface="Geneva" panose="020B0503030404040204" pitchFamily="34" charset="0"/>
                </a:rPr>
                <a:t> years</a:t>
              </a:r>
              <a:endParaRPr lang="en-US" altLang="en-US" sz="1200"/>
            </a:p>
          </p:txBody>
        </p:sp>
        <p:sp>
          <p:nvSpPr>
            <p:cNvPr id="356" name="Rectangle 354">
              <a:extLst>
                <a:ext uri="{FF2B5EF4-FFF2-40B4-BE49-F238E27FC236}">
                  <a16:creationId xmlns:a16="http://schemas.microsoft.com/office/drawing/2014/main" xmlns="" id="{E7DDA30C-098C-1843-83F0-128C79DA3693}"/>
                </a:ext>
              </a:extLst>
            </p:cNvPr>
            <p:cNvSpPr>
              <a:spLocks noChangeArrowheads="1"/>
            </p:cNvSpPr>
            <p:nvPr/>
          </p:nvSpPr>
          <p:spPr bwMode="auto">
            <a:xfrm>
              <a:off x="1120" y="1572"/>
              <a:ext cx="8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latin typeface="Geneva" panose="020B0503030404040204" pitchFamily="34" charset="0"/>
                </a:rPr>
                <a:t>Bottom half of box:  </a:t>
              </a:r>
              <a:endParaRPr lang="en-US" altLang="en-US" sz="1200"/>
            </a:p>
          </p:txBody>
        </p:sp>
        <p:sp>
          <p:nvSpPr>
            <p:cNvPr id="357" name="Rectangle 355">
              <a:extLst>
                <a:ext uri="{FF2B5EF4-FFF2-40B4-BE49-F238E27FC236}">
                  <a16:creationId xmlns:a16="http://schemas.microsoft.com/office/drawing/2014/main" xmlns="" id="{E46772D8-2A56-B940-841F-816DBF65C42B}"/>
                </a:ext>
              </a:extLst>
            </p:cNvPr>
            <p:cNvSpPr>
              <a:spLocks noChangeArrowheads="1"/>
            </p:cNvSpPr>
            <p:nvPr/>
          </p:nvSpPr>
          <p:spPr bwMode="auto">
            <a:xfrm>
              <a:off x="2008" y="1566"/>
              <a:ext cx="47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latin typeface="Geneva" panose="020B0503030404040204" pitchFamily="34" charset="0"/>
                </a:rPr>
                <a:t>at 10</a:t>
              </a:r>
              <a:r>
                <a:rPr lang="en-US" altLang="en-US" sz="1200" baseline="30000">
                  <a:solidFill>
                    <a:srgbClr val="000000"/>
                  </a:solidFill>
                  <a:latin typeface="Geneva" panose="020B0503030404040204" pitchFamily="34" charset="0"/>
                </a:rPr>
                <a:t>-2</a:t>
              </a:r>
              <a:r>
                <a:rPr lang="en-US" altLang="en-US" sz="1200">
                  <a:solidFill>
                    <a:srgbClr val="000000"/>
                  </a:solidFill>
                  <a:latin typeface="Geneva" panose="020B0503030404040204" pitchFamily="34" charset="0"/>
                </a:rPr>
                <a:t> years</a:t>
              </a:r>
              <a:endParaRPr lang="en-US" altLang="en-US" sz="1200"/>
            </a:p>
          </p:txBody>
        </p:sp>
        <p:sp>
          <p:nvSpPr>
            <p:cNvPr id="358" name="Rectangle 356">
              <a:extLst>
                <a:ext uri="{FF2B5EF4-FFF2-40B4-BE49-F238E27FC236}">
                  <a16:creationId xmlns:a16="http://schemas.microsoft.com/office/drawing/2014/main" xmlns="" id="{14F26E80-69E4-D14E-A806-FB09C2467387}"/>
                </a:ext>
              </a:extLst>
            </p:cNvPr>
            <p:cNvSpPr>
              <a:spLocks noChangeArrowheads="1"/>
            </p:cNvSpPr>
            <p:nvPr/>
          </p:nvSpPr>
          <p:spPr bwMode="auto">
            <a:xfrm>
              <a:off x="4736" y="2020"/>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34</a:t>
              </a:r>
              <a:endParaRPr lang="en-US" altLang="en-US" sz="1200"/>
            </a:p>
          </p:txBody>
        </p:sp>
        <p:sp>
          <p:nvSpPr>
            <p:cNvPr id="359" name="Rectangle 357">
              <a:extLst>
                <a:ext uri="{FF2B5EF4-FFF2-40B4-BE49-F238E27FC236}">
                  <a16:creationId xmlns:a16="http://schemas.microsoft.com/office/drawing/2014/main" xmlns="" id="{D4DCFA94-5A5E-164E-98FB-4BE5D4F277F6}"/>
                </a:ext>
              </a:extLst>
            </p:cNvPr>
            <p:cNvSpPr>
              <a:spLocks noChangeArrowheads="1"/>
            </p:cNvSpPr>
            <p:nvPr/>
          </p:nvSpPr>
          <p:spPr bwMode="auto">
            <a:xfrm>
              <a:off x="4736" y="2180"/>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Se</a:t>
              </a:r>
              <a:endParaRPr lang="en-US" altLang="en-US" sz="1200"/>
            </a:p>
          </p:txBody>
        </p:sp>
        <p:sp>
          <p:nvSpPr>
            <p:cNvPr id="360" name="Rectangle 358">
              <a:extLst>
                <a:ext uri="{FF2B5EF4-FFF2-40B4-BE49-F238E27FC236}">
                  <a16:creationId xmlns:a16="http://schemas.microsoft.com/office/drawing/2014/main" xmlns="" id="{F26A25C5-E3B8-E747-8792-C84D7B6A54EB}"/>
                </a:ext>
              </a:extLst>
            </p:cNvPr>
            <p:cNvSpPr>
              <a:spLocks noChangeArrowheads="1"/>
            </p:cNvSpPr>
            <p:nvPr/>
          </p:nvSpPr>
          <p:spPr bwMode="auto">
            <a:xfrm>
              <a:off x="4380" y="2328"/>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61" name="Rectangle 359">
              <a:extLst>
                <a:ext uri="{FF2B5EF4-FFF2-40B4-BE49-F238E27FC236}">
                  <a16:creationId xmlns:a16="http://schemas.microsoft.com/office/drawing/2014/main" xmlns="" id="{6D7BFE04-E3B7-8C4D-B34B-187C2ACE2D13}"/>
                </a:ext>
              </a:extLst>
            </p:cNvPr>
            <p:cNvSpPr>
              <a:spLocks noChangeArrowheads="1"/>
            </p:cNvSpPr>
            <p:nvPr/>
          </p:nvSpPr>
          <p:spPr bwMode="auto">
            <a:xfrm>
              <a:off x="44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51</a:t>
              </a:r>
              <a:endParaRPr lang="en-US" altLang="en-US" sz="1200"/>
            </a:p>
          </p:txBody>
        </p:sp>
        <p:sp>
          <p:nvSpPr>
            <p:cNvPr id="362" name="Rectangle 360">
              <a:extLst>
                <a:ext uri="{FF2B5EF4-FFF2-40B4-BE49-F238E27FC236}">
                  <a16:creationId xmlns:a16="http://schemas.microsoft.com/office/drawing/2014/main" xmlns="" id="{DCBD6A11-DC0F-214E-9FFA-1F9E79469F10}"/>
                </a:ext>
              </a:extLst>
            </p:cNvPr>
            <p:cNvSpPr>
              <a:spLocks noChangeArrowheads="1"/>
            </p:cNvSpPr>
            <p:nvPr/>
          </p:nvSpPr>
          <p:spPr bwMode="auto">
            <a:xfrm>
              <a:off x="4464"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Sb</a:t>
              </a:r>
              <a:endParaRPr lang="en-US" altLang="en-US" sz="1200"/>
            </a:p>
          </p:txBody>
        </p:sp>
        <p:sp>
          <p:nvSpPr>
            <p:cNvPr id="363" name="Line 361">
              <a:extLst>
                <a:ext uri="{FF2B5EF4-FFF2-40B4-BE49-F238E27FC236}">
                  <a16:creationId xmlns:a16="http://schemas.microsoft.com/office/drawing/2014/main" xmlns="" id="{8FE0D86C-B2CE-2045-8BDF-25B91817583A}"/>
                </a:ext>
              </a:extLst>
            </p:cNvPr>
            <p:cNvSpPr>
              <a:spLocks noChangeShapeType="1"/>
            </p:cNvSpPr>
            <p:nvPr/>
          </p:nvSpPr>
          <p:spPr bwMode="auto">
            <a:xfrm flipH="1">
              <a:off x="3776" y="1572"/>
              <a:ext cx="12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4" name="Rectangle 362">
              <a:extLst>
                <a:ext uri="{FF2B5EF4-FFF2-40B4-BE49-F238E27FC236}">
                  <a16:creationId xmlns:a16="http://schemas.microsoft.com/office/drawing/2014/main" xmlns="" id="{5C88A232-CFFE-2D46-BA87-CBF6B9799587}"/>
                </a:ext>
              </a:extLst>
            </p:cNvPr>
            <p:cNvSpPr>
              <a:spLocks noChangeArrowheads="1"/>
            </p:cNvSpPr>
            <p:nvPr/>
          </p:nvSpPr>
          <p:spPr bwMode="auto">
            <a:xfrm>
              <a:off x="19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65" name="Rectangle 363">
              <a:extLst>
                <a:ext uri="{FF2B5EF4-FFF2-40B4-BE49-F238E27FC236}">
                  <a16:creationId xmlns:a16="http://schemas.microsoft.com/office/drawing/2014/main" xmlns="" id="{A435E806-E725-DA4D-9F94-62ED2E834270}"/>
                </a:ext>
              </a:extLst>
            </p:cNvPr>
            <p:cNvSpPr>
              <a:spLocks noChangeArrowheads="1"/>
            </p:cNvSpPr>
            <p:nvPr/>
          </p:nvSpPr>
          <p:spPr bwMode="auto">
            <a:xfrm>
              <a:off x="20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25</a:t>
              </a:r>
              <a:endParaRPr lang="en-US" altLang="en-US" sz="1200"/>
            </a:p>
          </p:txBody>
        </p:sp>
        <p:sp>
          <p:nvSpPr>
            <p:cNvPr id="366" name="Rectangle 364">
              <a:extLst>
                <a:ext uri="{FF2B5EF4-FFF2-40B4-BE49-F238E27FC236}">
                  <a16:creationId xmlns:a16="http://schemas.microsoft.com/office/drawing/2014/main" xmlns="" id="{BFEB844C-DD32-E341-A4FB-8A51BB3B045F}"/>
                </a:ext>
              </a:extLst>
            </p:cNvPr>
            <p:cNvSpPr>
              <a:spLocks noChangeArrowheads="1"/>
            </p:cNvSpPr>
            <p:nvPr/>
          </p:nvSpPr>
          <p:spPr bwMode="auto">
            <a:xfrm>
              <a:off x="2064" y="2172"/>
              <a:ext cx="1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Mn</a:t>
              </a:r>
              <a:endParaRPr lang="en-US" altLang="en-US" sz="1200"/>
            </a:p>
          </p:txBody>
        </p:sp>
        <p:sp>
          <p:nvSpPr>
            <p:cNvPr id="367" name="Line 365">
              <a:extLst>
                <a:ext uri="{FF2B5EF4-FFF2-40B4-BE49-F238E27FC236}">
                  <a16:creationId xmlns:a16="http://schemas.microsoft.com/office/drawing/2014/main" xmlns="" id="{DA475DF2-C831-D141-A140-62B22EEE83D5}"/>
                </a:ext>
              </a:extLst>
            </p:cNvPr>
            <p:cNvSpPr>
              <a:spLocks noChangeShapeType="1"/>
            </p:cNvSpPr>
            <p:nvPr/>
          </p:nvSpPr>
          <p:spPr bwMode="auto">
            <a:xfrm>
              <a:off x="2280"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 name="Line 366">
              <a:extLst>
                <a:ext uri="{FF2B5EF4-FFF2-40B4-BE49-F238E27FC236}">
                  <a16:creationId xmlns:a16="http://schemas.microsoft.com/office/drawing/2014/main" xmlns="" id="{7DAFAC04-D822-9242-BF0A-CE8C46390126}"/>
                </a:ext>
              </a:extLst>
            </p:cNvPr>
            <p:cNvSpPr>
              <a:spLocks noChangeShapeType="1"/>
            </p:cNvSpPr>
            <p:nvPr/>
          </p:nvSpPr>
          <p:spPr bwMode="auto">
            <a:xfrm>
              <a:off x="1976" y="1948"/>
              <a:ext cx="30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 name="Rectangle 367">
              <a:extLst>
                <a:ext uri="{FF2B5EF4-FFF2-40B4-BE49-F238E27FC236}">
                  <a16:creationId xmlns:a16="http://schemas.microsoft.com/office/drawing/2014/main" xmlns="" id="{B77BB8D5-5C8E-4146-A33D-36C0E63185DB}"/>
                </a:ext>
              </a:extLst>
            </p:cNvPr>
            <p:cNvSpPr>
              <a:spLocks noChangeArrowheads="1"/>
            </p:cNvSpPr>
            <p:nvPr/>
          </p:nvSpPr>
          <p:spPr bwMode="auto">
            <a:xfrm>
              <a:off x="22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70" name="Rectangle 368">
              <a:extLst>
                <a:ext uri="{FF2B5EF4-FFF2-40B4-BE49-F238E27FC236}">
                  <a16:creationId xmlns:a16="http://schemas.microsoft.com/office/drawing/2014/main" xmlns="" id="{8595E9A6-45EB-F142-BC3A-C1CA1E1E40B7}"/>
                </a:ext>
              </a:extLst>
            </p:cNvPr>
            <p:cNvSpPr>
              <a:spLocks noChangeArrowheads="1"/>
            </p:cNvSpPr>
            <p:nvPr/>
          </p:nvSpPr>
          <p:spPr bwMode="auto">
            <a:xfrm>
              <a:off x="23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26</a:t>
              </a:r>
              <a:endParaRPr lang="en-US" altLang="en-US" sz="1200"/>
            </a:p>
          </p:txBody>
        </p:sp>
        <p:sp>
          <p:nvSpPr>
            <p:cNvPr id="371" name="Rectangle 369">
              <a:extLst>
                <a:ext uri="{FF2B5EF4-FFF2-40B4-BE49-F238E27FC236}">
                  <a16:creationId xmlns:a16="http://schemas.microsoft.com/office/drawing/2014/main" xmlns="" id="{1801AB13-4826-514F-9579-99AD9E56539E}"/>
                </a:ext>
              </a:extLst>
            </p:cNvPr>
            <p:cNvSpPr>
              <a:spLocks noChangeArrowheads="1"/>
            </p:cNvSpPr>
            <p:nvPr/>
          </p:nvSpPr>
          <p:spPr bwMode="auto">
            <a:xfrm>
              <a:off x="2360"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Fe</a:t>
              </a:r>
              <a:endParaRPr lang="en-US" altLang="en-US" sz="1200"/>
            </a:p>
          </p:txBody>
        </p:sp>
        <p:sp>
          <p:nvSpPr>
            <p:cNvPr id="372" name="Line 370">
              <a:extLst>
                <a:ext uri="{FF2B5EF4-FFF2-40B4-BE49-F238E27FC236}">
                  <a16:creationId xmlns:a16="http://schemas.microsoft.com/office/drawing/2014/main" xmlns="" id="{60C36860-248B-F64D-B4FC-641AB1223443}"/>
                </a:ext>
              </a:extLst>
            </p:cNvPr>
            <p:cNvSpPr>
              <a:spLocks noChangeShapeType="1"/>
            </p:cNvSpPr>
            <p:nvPr/>
          </p:nvSpPr>
          <p:spPr bwMode="auto">
            <a:xfrm>
              <a:off x="2280"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3" name="Line 371">
              <a:extLst>
                <a:ext uri="{FF2B5EF4-FFF2-40B4-BE49-F238E27FC236}">
                  <a16:creationId xmlns:a16="http://schemas.microsoft.com/office/drawing/2014/main" xmlns="" id="{0515B424-59EB-1241-8F05-3E383B66463A}"/>
                </a:ext>
              </a:extLst>
            </p:cNvPr>
            <p:cNvSpPr>
              <a:spLocks noChangeShapeType="1"/>
            </p:cNvSpPr>
            <p:nvPr/>
          </p:nvSpPr>
          <p:spPr bwMode="auto">
            <a:xfrm>
              <a:off x="2576"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4" name="Line 372">
              <a:extLst>
                <a:ext uri="{FF2B5EF4-FFF2-40B4-BE49-F238E27FC236}">
                  <a16:creationId xmlns:a16="http://schemas.microsoft.com/office/drawing/2014/main" xmlns="" id="{BD9112F0-AE9F-334C-A796-694342199E1E}"/>
                </a:ext>
              </a:extLst>
            </p:cNvPr>
            <p:cNvSpPr>
              <a:spLocks noChangeShapeType="1"/>
            </p:cNvSpPr>
            <p:nvPr/>
          </p:nvSpPr>
          <p:spPr bwMode="auto">
            <a:xfrm>
              <a:off x="2280" y="1948"/>
              <a:ext cx="29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 name="Rectangle 373">
              <a:extLst>
                <a:ext uri="{FF2B5EF4-FFF2-40B4-BE49-F238E27FC236}">
                  <a16:creationId xmlns:a16="http://schemas.microsoft.com/office/drawing/2014/main" xmlns="" id="{0177CDAE-C708-F241-BF90-5D3EFC73E9D0}"/>
                </a:ext>
              </a:extLst>
            </p:cNvPr>
            <p:cNvSpPr>
              <a:spLocks noChangeArrowheads="1"/>
            </p:cNvSpPr>
            <p:nvPr/>
          </p:nvSpPr>
          <p:spPr bwMode="auto">
            <a:xfrm>
              <a:off x="2580" y="2136"/>
              <a:ext cx="304" cy="192"/>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76" name="Line 374">
              <a:extLst>
                <a:ext uri="{FF2B5EF4-FFF2-40B4-BE49-F238E27FC236}">
                  <a16:creationId xmlns:a16="http://schemas.microsoft.com/office/drawing/2014/main" xmlns="" id="{8E4B8D5E-148E-5447-887A-63B099C8AB3B}"/>
                </a:ext>
              </a:extLst>
            </p:cNvPr>
            <p:cNvSpPr>
              <a:spLocks noChangeShapeType="1"/>
            </p:cNvSpPr>
            <p:nvPr/>
          </p:nvSpPr>
          <p:spPr bwMode="auto">
            <a:xfrm>
              <a:off x="2576" y="1988"/>
              <a:ext cx="1" cy="10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7" name="Rectangle 375">
              <a:extLst>
                <a:ext uri="{FF2B5EF4-FFF2-40B4-BE49-F238E27FC236}">
                  <a16:creationId xmlns:a16="http://schemas.microsoft.com/office/drawing/2014/main" xmlns="" id="{25132EAD-27E2-6245-8A4C-9328EFBDEBEA}"/>
                </a:ext>
              </a:extLst>
            </p:cNvPr>
            <p:cNvSpPr>
              <a:spLocks noChangeArrowheads="1"/>
            </p:cNvSpPr>
            <p:nvPr/>
          </p:nvSpPr>
          <p:spPr bwMode="auto">
            <a:xfrm>
              <a:off x="26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27</a:t>
              </a:r>
              <a:endParaRPr lang="en-US" altLang="en-US" sz="1200"/>
            </a:p>
          </p:txBody>
        </p:sp>
        <p:sp>
          <p:nvSpPr>
            <p:cNvPr id="378" name="Rectangle 376">
              <a:extLst>
                <a:ext uri="{FF2B5EF4-FFF2-40B4-BE49-F238E27FC236}">
                  <a16:creationId xmlns:a16="http://schemas.microsoft.com/office/drawing/2014/main" xmlns="" id="{0FD25D0F-E2E3-8048-93D6-F0E5D873D394}"/>
                </a:ext>
              </a:extLst>
            </p:cNvPr>
            <p:cNvSpPr>
              <a:spLocks noChangeArrowheads="1"/>
            </p:cNvSpPr>
            <p:nvPr/>
          </p:nvSpPr>
          <p:spPr bwMode="auto">
            <a:xfrm>
              <a:off x="2664" y="21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Co</a:t>
              </a:r>
              <a:endParaRPr lang="en-US" altLang="en-US" sz="1200"/>
            </a:p>
          </p:txBody>
        </p:sp>
        <p:sp>
          <p:nvSpPr>
            <p:cNvPr id="379" name="Rectangle 377">
              <a:extLst>
                <a:ext uri="{FF2B5EF4-FFF2-40B4-BE49-F238E27FC236}">
                  <a16:creationId xmlns:a16="http://schemas.microsoft.com/office/drawing/2014/main" xmlns="" id="{43682257-20B0-1348-97EC-AE7BA33278E9}"/>
                </a:ext>
              </a:extLst>
            </p:cNvPr>
            <p:cNvSpPr>
              <a:spLocks noChangeArrowheads="1"/>
            </p:cNvSpPr>
            <p:nvPr/>
          </p:nvSpPr>
          <p:spPr bwMode="auto">
            <a:xfrm>
              <a:off x="28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80" name="Rectangle 378">
              <a:extLst>
                <a:ext uri="{FF2B5EF4-FFF2-40B4-BE49-F238E27FC236}">
                  <a16:creationId xmlns:a16="http://schemas.microsoft.com/office/drawing/2014/main" xmlns="" id="{E6AFF1EF-FAB9-3B4A-BE12-61DAEA2BEDE7}"/>
                </a:ext>
              </a:extLst>
            </p:cNvPr>
            <p:cNvSpPr>
              <a:spLocks noChangeArrowheads="1"/>
            </p:cNvSpPr>
            <p:nvPr/>
          </p:nvSpPr>
          <p:spPr bwMode="auto">
            <a:xfrm>
              <a:off x="2976"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28</a:t>
              </a:r>
            </a:p>
          </p:txBody>
        </p:sp>
        <p:sp>
          <p:nvSpPr>
            <p:cNvPr id="381" name="Rectangle 379">
              <a:extLst>
                <a:ext uri="{FF2B5EF4-FFF2-40B4-BE49-F238E27FC236}">
                  <a16:creationId xmlns:a16="http://schemas.microsoft.com/office/drawing/2014/main" xmlns="" id="{044E04AA-3983-AF45-B658-734A6FECC601}"/>
                </a:ext>
              </a:extLst>
            </p:cNvPr>
            <p:cNvSpPr>
              <a:spLocks noChangeArrowheads="1"/>
            </p:cNvSpPr>
            <p:nvPr/>
          </p:nvSpPr>
          <p:spPr bwMode="auto">
            <a:xfrm>
              <a:off x="2976" y="2172"/>
              <a:ext cx="9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Ni</a:t>
              </a:r>
              <a:endParaRPr lang="en-US" altLang="en-US" sz="1200"/>
            </a:p>
          </p:txBody>
        </p:sp>
        <p:sp>
          <p:nvSpPr>
            <p:cNvPr id="382" name="Rectangle 380">
              <a:extLst>
                <a:ext uri="{FF2B5EF4-FFF2-40B4-BE49-F238E27FC236}">
                  <a16:creationId xmlns:a16="http://schemas.microsoft.com/office/drawing/2014/main" xmlns="" id="{10281431-250B-284A-93D9-DCAEB2FA14C9}"/>
                </a:ext>
              </a:extLst>
            </p:cNvPr>
            <p:cNvSpPr>
              <a:spLocks noChangeArrowheads="1"/>
            </p:cNvSpPr>
            <p:nvPr/>
          </p:nvSpPr>
          <p:spPr bwMode="auto">
            <a:xfrm>
              <a:off x="3180" y="19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83" name="Rectangle 381">
              <a:extLst>
                <a:ext uri="{FF2B5EF4-FFF2-40B4-BE49-F238E27FC236}">
                  <a16:creationId xmlns:a16="http://schemas.microsoft.com/office/drawing/2014/main" xmlns="" id="{65BB8405-0AB2-0B4D-91C1-7A5490658D8B}"/>
                </a:ext>
              </a:extLst>
            </p:cNvPr>
            <p:cNvSpPr>
              <a:spLocks noChangeArrowheads="1"/>
            </p:cNvSpPr>
            <p:nvPr/>
          </p:nvSpPr>
          <p:spPr bwMode="auto">
            <a:xfrm>
              <a:off x="32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29</a:t>
              </a:r>
            </a:p>
          </p:txBody>
        </p:sp>
        <p:sp>
          <p:nvSpPr>
            <p:cNvPr id="384" name="Rectangle 382">
              <a:extLst>
                <a:ext uri="{FF2B5EF4-FFF2-40B4-BE49-F238E27FC236}">
                  <a16:creationId xmlns:a16="http://schemas.microsoft.com/office/drawing/2014/main" xmlns="" id="{E121558D-19AE-034D-A716-F9EE8F7ECFFF}"/>
                </a:ext>
              </a:extLst>
            </p:cNvPr>
            <p:cNvSpPr>
              <a:spLocks noChangeArrowheads="1"/>
            </p:cNvSpPr>
            <p:nvPr/>
          </p:nvSpPr>
          <p:spPr bwMode="auto">
            <a:xfrm>
              <a:off x="3264" y="21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Cu</a:t>
              </a:r>
              <a:endParaRPr lang="en-US" altLang="en-US" sz="1200"/>
            </a:p>
          </p:txBody>
        </p:sp>
        <p:sp>
          <p:nvSpPr>
            <p:cNvPr id="385" name="Rectangle 383">
              <a:extLst>
                <a:ext uri="{FF2B5EF4-FFF2-40B4-BE49-F238E27FC236}">
                  <a16:creationId xmlns:a16="http://schemas.microsoft.com/office/drawing/2014/main" xmlns="" id="{C062CA9A-B3CB-704A-B62F-0BAAD7B3DBDC}"/>
                </a:ext>
              </a:extLst>
            </p:cNvPr>
            <p:cNvSpPr>
              <a:spLocks noChangeArrowheads="1"/>
            </p:cNvSpPr>
            <p:nvPr/>
          </p:nvSpPr>
          <p:spPr bwMode="auto">
            <a:xfrm>
              <a:off x="34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86" name="Rectangle 384">
              <a:extLst>
                <a:ext uri="{FF2B5EF4-FFF2-40B4-BE49-F238E27FC236}">
                  <a16:creationId xmlns:a16="http://schemas.microsoft.com/office/drawing/2014/main" xmlns="" id="{A75F00D7-4FE0-FB45-BEC9-CFC770BB5780}"/>
                </a:ext>
              </a:extLst>
            </p:cNvPr>
            <p:cNvSpPr>
              <a:spLocks noChangeArrowheads="1"/>
            </p:cNvSpPr>
            <p:nvPr/>
          </p:nvSpPr>
          <p:spPr bwMode="auto">
            <a:xfrm>
              <a:off x="35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30</a:t>
              </a:r>
              <a:endParaRPr lang="en-US" altLang="en-US" sz="1200"/>
            </a:p>
          </p:txBody>
        </p:sp>
        <p:sp>
          <p:nvSpPr>
            <p:cNvPr id="387" name="Rectangle 385">
              <a:extLst>
                <a:ext uri="{FF2B5EF4-FFF2-40B4-BE49-F238E27FC236}">
                  <a16:creationId xmlns:a16="http://schemas.microsoft.com/office/drawing/2014/main" xmlns="" id="{15C945D3-7151-9D44-8C33-E52064D4B96F}"/>
                </a:ext>
              </a:extLst>
            </p:cNvPr>
            <p:cNvSpPr>
              <a:spLocks noChangeArrowheads="1"/>
            </p:cNvSpPr>
            <p:nvPr/>
          </p:nvSpPr>
          <p:spPr bwMode="auto">
            <a:xfrm>
              <a:off x="3560"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Zn</a:t>
              </a:r>
              <a:endParaRPr lang="en-US" altLang="en-US" sz="1200"/>
            </a:p>
          </p:txBody>
        </p:sp>
        <p:sp>
          <p:nvSpPr>
            <p:cNvPr id="388" name="Rectangle 386">
              <a:extLst>
                <a:ext uri="{FF2B5EF4-FFF2-40B4-BE49-F238E27FC236}">
                  <a16:creationId xmlns:a16="http://schemas.microsoft.com/office/drawing/2014/main" xmlns="" id="{8194B497-C47B-024C-A730-66B798594B03}"/>
                </a:ext>
              </a:extLst>
            </p:cNvPr>
            <p:cNvSpPr>
              <a:spLocks noChangeArrowheads="1"/>
            </p:cNvSpPr>
            <p:nvPr/>
          </p:nvSpPr>
          <p:spPr bwMode="auto">
            <a:xfrm>
              <a:off x="52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89" name="Rectangle 387">
              <a:extLst>
                <a:ext uri="{FF2B5EF4-FFF2-40B4-BE49-F238E27FC236}">
                  <a16:creationId xmlns:a16="http://schemas.microsoft.com/office/drawing/2014/main" xmlns="" id="{6E754594-41B4-4C42-A846-7A2A99925EAE}"/>
                </a:ext>
              </a:extLst>
            </p:cNvPr>
            <p:cNvSpPr>
              <a:spLocks noChangeArrowheads="1"/>
            </p:cNvSpPr>
            <p:nvPr/>
          </p:nvSpPr>
          <p:spPr bwMode="auto">
            <a:xfrm>
              <a:off x="53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36</a:t>
              </a:r>
              <a:endParaRPr lang="en-US" altLang="en-US" sz="1200"/>
            </a:p>
          </p:txBody>
        </p:sp>
        <p:sp>
          <p:nvSpPr>
            <p:cNvPr id="390" name="Rectangle 388">
              <a:extLst>
                <a:ext uri="{FF2B5EF4-FFF2-40B4-BE49-F238E27FC236}">
                  <a16:creationId xmlns:a16="http://schemas.microsoft.com/office/drawing/2014/main" xmlns="" id="{FCD3B89C-5078-1144-A3DD-D9521FCB6F8E}"/>
                </a:ext>
              </a:extLst>
            </p:cNvPr>
            <p:cNvSpPr>
              <a:spLocks noChangeArrowheads="1"/>
            </p:cNvSpPr>
            <p:nvPr/>
          </p:nvSpPr>
          <p:spPr bwMode="auto">
            <a:xfrm>
              <a:off x="5360" y="2172"/>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Kr</a:t>
              </a:r>
              <a:endParaRPr lang="en-US" altLang="en-US" sz="1200"/>
            </a:p>
          </p:txBody>
        </p:sp>
        <p:sp>
          <p:nvSpPr>
            <p:cNvPr id="391" name="Rectangle 389">
              <a:extLst>
                <a:ext uri="{FF2B5EF4-FFF2-40B4-BE49-F238E27FC236}">
                  <a16:creationId xmlns:a16="http://schemas.microsoft.com/office/drawing/2014/main" xmlns="" id="{B19DD3BD-19EC-8742-A243-642CF0B2E3ED}"/>
                </a:ext>
              </a:extLst>
            </p:cNvPr>
            <p:cNvSpPr>
              <a:spLocks noChangeArrowheads="1"/>
            </p:cNvSpPr>
            <p:nvPr/>
          </p:nvSpPr>
          <p:spPr bwMode="auto">
            <a:xfrm>
              <a:off x="1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92" name="Rectangle 390">
              <a:extLst>
                <a:ext uri="{FF2B5EF4-FFF2-40B4-BE49-F238E27FC236}">
                  <a16:creationId xmlns:a16="http://schemas.microsoft.com/office/drawing/2014/main" xmlns="" id="{83DBD974-14AB-F543-BB10-E9C0DE1A401E}"/>
                </a:ext>
              </a:extLst>
            </p:cNvPr>
            <p:cNvSpPr>
              <a:spLocks noChangeArrowheads="1"/>
            </p:cNvSpPr>
            <p:nvPr/>
          </p:nvSpPr>
          <p:spPr bwMode="auto">
            <a:xfrm>
              <a:off x="2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37</a:t>
              </a:r>
              <a:endParaRPr lang="en-US" altLang="en-US" sz="1200"/>
            </a:p>
          </p:txBody>
        </p:sp>
        <p:sp>
          <p:nvSpPr>
            <p:cNvPr id="393" name="Rectangle 391">
              <a:extLst>
                <a:ext uri="{FF2B5EF4-FFF2-40B4-BE49-F238E27FC236}">
                  <a16:creationId xmlns:a16="http://schemas.microsoft.com/office/drawing/2014/main" xmlns="" id="{204EAF90-6894-AD4E-9FF5-F169F8DD838B}"/>
                </a:ext>
              </a:extLst>
            </p:cNvPr>
            <p:cNvSpPr>
              <a:spLocks noChangeArrowheads="1"/>
            </p:cNvSpPr>
            <p:nvPr/>
          </p:nvSpPr>
          <p:spPr bwMode="auto">
            <a:xfrm>
              <a:off x="264"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Rb</a:t>
              </a:r>
              <a:endParaRPr lang="en-US" altLang="en-US" sz="1200"/>
            </a:p>
          </p:txBody>
        </p:sp>
        <p:sp>
          <p:nvSpPr>
            <p:cNvPr id="394" name="Rectangle 392">
              <a:extLst>
                <a:ext uri="{FF2B5EF4-FFF2-40B4-BE49-F238E27FC236}">
                  <a16:creationId xmlns:a16="http://schemas.microsoft.com/office/drawing/2014/main" xmlns="" id="{78B76FF2-176B-2146-B4D3-291A051EC36E}"/>
                </a:ext>
              </a:extLst>
            </p:cNvPr>
            <p:cNvSpPr>
              <a:spLocks noChangeArrowheads="1"/>
            </p:cNvSpPr>
            <p:nvPr/>
          </p:nvSpPr>
          <p:spPr bwMode="auto">
            <a:xfrm>
              <a:off x="484" y="2328"/>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95" name="Rectangle 393">
              <a:extLst>
                <a:ext uri="{FF2B5EF4-FFF2-40B4-BE49-F238E27FC236}">
                  <a16:creationId xmlns:a16="http://schemas.microsoft.com/office/drawing/2014/main" xmlns="" id="{18B3CB73-7E4C-FC40-9BD8-5274C00C8950}"/>
                </a:ext>
              </a:extLst>
            </p:cNvPr>
            <p:cNvSpPr>
              <a:spLocks noChangeArrowheads="1"/>
            </p:cNvSpPr>
            <p:nvPr/>
          </p:nvSpPr>
          <p:spPr bwMode="auto">
            <a:xfrm>
              <a:off x="5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38</a:t>
              </a:r>
              <a:endParaRPr lang="en-US" altLang="en-US" sz="1200"/>
            </a:p>
          </p:txBody>
        </p:sp>
        <p:sp>
          <p:nvSpPr>
            <p:cNvPr id="396" name="Rectangle 394">
              <a:extLst>
                <a:ext uri="{FF2B5EF4-FFF2-40B4-BE49-F238E27FC236}">
                  <a16:creationId xmlns:a16="http://schemas.microsoft.com/office/drawing/2014/main" xmlns="" id="{947CFF25-8C85-FE49-A8F7-E31809C3024A}"/>
                </a:ext>
              </a:extLst>
            </p:cNvPr>
            <p:cNvSpPr>
              <a:spLocks noChangeArrowheads="1"/>
            </p:cNvSpPr>
            <p:nvPr/>
          </p:nvSpPr>
          <p:spPr bwMode="auto">
            <a:xfrm>
              <a:off x="560" y="2548"/>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Sr</a:t>
              </a:r>
              <a:endParaRPr lang="en-US" altLang="en-US" sz="1200"/>
            </a:p>
          </p:txBody>
        </p:sp>
        <p:sp>
          <p:nvSpPr>
            <p:cNvPr id="397" name="Rectangle 395">
              <a:extLst>
                <a:ext uri="{FF2B5EF4-FFF2-40B4-BE49-F238E27FC236}">
                  <a16:creationId xmlns:a16="http://schemas.microsoft.com/office/drawing/2014/main" xmlns="" id="{FD334B8D-1234-2F48-ACCA-2A4FB5EA4D08}"/>
                </a:ext>
              </a:extLst>
            </p:cNvPr>
            <p:cNvSpPr>
              <a:spLocks noChangeArrowheads="1"/>
            </p:cNvSpPr>
            <p:nvPr/>
          </p:nvSpPr>
          <p:spPr bwMode="auto">
            <a:xfrm>
              <a:off x="25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98" name="Rectangle 396">
              <a:extLst>
                <a:ext uri="{FF2B5EF4-FFF2-40B4-BE49-F238E27FC236}">
                  <a16:creationId xmlns:a16="http://schemas.microsoft.com/office/drawing/2014/main" xmlns="" id="{B541271C-4E16-2F41-B59D-2DA5C5D22A11}"/>
                </a:ext>
              </a:extLst>
            </p:cNvPr>
            <p:cNvSpPr>
              <a:spLocks noChangeArrowheads="1"/>
            </p:cNvSpPr>
            <p:nvPr/>
          </p:nvSpPr>
          <p:spPr bwMode="auto">
            <a:xfrm>
              <a:off x="26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45</a:t>
              </a:r>
            </a:p>
          </p:txBody>
        </p:sp>
        <p:sp>
          <p:nvSpPr>
            <p:cNvPr id="399" name="Rectangle 397">
              <a:extLst>
                <a:ext uri="{FF2B5EF4-FFF2-40B4-BE49-F238E27FC236}">
                  <a16:creationId xmlns:a16="http://schemas.microsoft.com/office/drawing/2014/main" xmlns="" id="{3098D0E0-1193-E948-BA1D-E23BF370E37C}"/>
                </a:ext>
              </a:extLst>
            </p:cNvPr>
            <p:cNvSpPr>
              <a:spLocks noChangeArrowheads="1"/>
            </p:cNvSpPr>
            <p:nvPr/>
          </p:nvSpPr>
          <p:spPr bwMode="auto">
            <a:xfrm>
              <a:off x="2664"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Rh</a:t>
              </a:r>
              <a:endParaRPr lang="en-US" altLang="en-US" sz="1200"/>
            </a:p>
          </p:txBody>
        </p:sp>
        <p:sp>
          <p:nvSpPr>
            <p:cNvPr id="400" name="Rectangle 398">
              <a:extLst>
                <a:ext uri="{FF2B5EF4-FFF2-40B4-BE49-F238E27FC236}">
                  <a16:creationId xmlns:a16="http://schemas.microsoft.com/office/drawing/2014/main" xmlns="" id="{5D9EF71A-D915-054C-A99A-17B48123CE14}"/>
                </a:ext>
              </a:extLst>
            </p:cNvPr>
            <p:cNvSpPr>
              <a:spLocks noChangeArrowheads="1"/>
            </p:cNvSpPr>
            <p:nvPr/>
          </p:nvSpPr>
          <p:spPr bwMode="auto">
            <a:xfrm>
              <a:off x="28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01" name="Rectangle 399">
              <a:extLst>
                <a:ext uri="{FF2B5EF4-FFF2-40B4-BE49-F238E27FC236}">
                  <a16:creationId xmlns:a16="http://schemas.microsoft.com/office/drawing/2014/main" xmlns="" id="{7E143CFB-70FD-334A-9362-565B0105CEE8}"/>
                </a:ext>
              </a:extLst>
            </p:cNvPr>
            <p:cNvSpPr>
              <a:spLocks noChangeArrowheads="1"/>
            </p:cNvSpPr>
            <p:nvPr/>
          </p:nvSpPr>
          <p:spPr bwMode="auto">
            <a:xfrm>
              <a:off x="29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46</a:t>
              </a:r>
              <a:endParaRPr lang="en-US" altLang="en-US" sz="1200"/>
            </a:p>
          </p:txBody>
        </p:sp>
        <p:sp>
          <p:nvSpPr>
            <p:cNvPr id="402" name="Rectangle 400">
              <a:extLst>
                <a:ext uri="{FF2B5EF4-FFF2-40B4-BE49-F238E27FC236}">
                  <a16:creationId xmlns:a16="http://schemas.microsoft.com/office/drawing/2014/main" xmlns="" id="{C515AF31-8A60-6647-A1BC-C5AE01A346F0}"/>
                </a:ext>
              </a:extLst>
            </p:cNvPr>
            <p:cNvSpPr>
              <a:spLocks noChangeArrowheads="1"/>
            </p:cNvSpPr>
            <p:nvPr/>
          </p:nvSpPr>
          <p:spPr bwMode="auto">
            <a:xfrm>
              <a:off x="2960"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Pd</a:t>
              </a:r>
              <a:endParaRPr lang="en-US" altLang="en-US" sz="1200"/>
            </a:p>
          </p:txBody>
        </p:sp>
        <p:sp>
          <p:nvSpPr>
            <p:cNvPr id="403" name="Rectangle 401">
              <a:extLst>
                <a:ext uri="{FF2B5EF4-FFF2-40B4-BE49-F238E27FC236}">
                  <a16:creationId xmlns:a16="http://schemas.microsoft.com/office/drawing/2014/main" xmlns="" id="{67083ADC-BFF2-C844-A912-CB0EC77DC477}"/>
                </a:ext>
              </a:extLst>
            </p:cNvPr>
            <p:cNvSpPr>
              <a:spLocks noChangeArrowheads="1"/>
            </p:cNvSpPr>
            <p:nvPr/>
          </p:nvSpPr>
          <p:spPr bwMode="auto">
            <a:xfrm>
              <a:off x="40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04" name="Rectangle 402">
              <a:extLst>
                <a:ext uri="{FF2B5EF4-FFF2-40B4-BE49-F238E27FC236}">
                  <a16:creationId xmlns:a16="http://schemas.microsoft.com/office/drawing/2014/main" xmlns="" id="{3D623D01-17C4-3646-B181-C7D1DA836BC1}"/>
                </a:ext>
              </a:extLst>
            </p:cNvPr>
            <p:cNvSpPr>
              <a:spLocks noChangeArrowheads="1"/>
            </p:cNvSpPr>
            <p:nvPr/>
          </p:nvSpPr>
          <p:spPr bwMode="auto">
            <a:xfrm>
              <a:off x="41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50</a:t>
              </a:r>
              <a:endParaRPr lang="en-US" altLang="en-US" sz="1200"/>
            </a:p>
          </p:txBody>
        </p:sp>
        <p:sp>
          <p:nvSpPr>
            <p:cNvPr id="405" name="Rectangle 403">
              <a:extLst>
                <a:ext uri="{FF2B5EF4-FFF2-40B4-BE49-F238E27FC236}">
                  <a16:creationId xmlns:a16="http://schemas.microsoft.com/office/drawing/2014/main" xmlns="" id="{AE74A0C8-EDE1-B640-BD51-7C7880EE2D55}"/>
                </a:ext>
              </a:extLst>
            </p:cNvPr>
            <p:cNvSpPr>
              <a:spLocks noChangeArrowheads="1"/>
            </p:cNvSpPr>
            <p:nvPr/>
          </p:nvSpPr>
          <p:spPr bwMode="auto">
            <a:xfrm>
              <a:off x="4160"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Sn</a:t>
              </a:r>
              <a:endParaRPr lang="en-US" altLang="en-US" sz="1200"/>
            </a:p>
          </p:txBody>
        </p:sp>
        <p:sp>
          <p:nvSpPr>
            <p:cNvPr id="406" name="Rectangle 404">
              <a:extLst>
                <a:ext uri="{FF2B5EF4-FFF2-40B4-BE49-F238E27FC236}">
                  <a16:creationId xmlns:a16="http://schemas.microsoft.com/office/drawing/2014/main" xmlns="" id="{7A35F002-794B-684E-B274-1FCF7322858A}"/>
                </a:ext>
              </a:extLst>
            </p:cNvPr>
            <p:cNvSpPr>
              <a:spLocks noChangeArrowheads="1"/>
            </p:cNvSpPr>
            <p:nvPr/>
          </p:nvSpPr>
          <p:spPr bwMode="auto">
            <a:xfrm>
              <a:off x="52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07" name="Rectangle 405">
              <a:extLst>
                <a:ext uri="{FF2B5EF4-FFF2-40B4-BE49-F238E27FC236}">
                  <a16:creationId xmlns:a16="http://schemas.microsoft.com/office/drawing/2014/main" xmlns="" id="{C7864141-9C4C-ED4F-9F40-394B12028DAF}"/>
                </a:ext>
              </a:extLst>
            </p:cNvPr>
            <p:cNvSpPr>
              <a:spLocks noChangeArrowheads="1"/>
            </p:cNvSpPr>
            <p:nvPr/>
          </p:nvSpPr>
          <p:spPr bwMode="auto">
            <a:xfrm>
              <a:off x="53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54</a:t>
              </a:r>
              <a:endParaRPr lang="en-US" altLang="en-US" sz="1200"/>
            </a:p>
          </p:txBody>
        </p:sp>
        <p:sp>
          <p:nvSpPr>
            <p:cNvPr id="408" name="Rectangle 406">
              <a:extLst>
                <a:ext uri="{FF2B5EF4-FFF2-40B4-BE49-F238E27FC236}">
                  <a16:creationId xmlns:a16="http://schemas.microsoft.com/office/drawing/2014/main" xmlns="" id="{F3484179-7070-A448-BB64-B3AA719C0DFA}"/>
                </a:ext>
              </a:extLst>
            </p:cNvPr>
            <p:cNvSpPr>
              <a:spLocks noChangeArrowheads="1"/>
            </p:cNvSpPr>
            <p:nvPr/>
          </p:nvSpPr>
          <p:spPr bwMode="auto">
            <a:xfrm>
              <a:off x="5360"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Xe</a:t>
              </a:r>
              <a:endParaRPr lang="en-US" altLang="en-US" sz="1200"/>
            </a:p>
          </p:txBody>
        </p:sp>
        <p:sp>
          <p:nvSpPr>
            <p:cNvPr id="409" name="Rectangle 407">
              <a:extLst>
                <a:ext uri="{FF2B5EF4-FFF2-40B4-BE49-F238E27FC236}">
                  <a16:creationId xmlns:a16="http://schemas.microsoft.com/office/drawing/2014/main" xmlns="" id="{EF9B292C-A0E2-9C41-AA79-47AD5DEAB120}"/>
                </a:ext>
              </a:extLst>
            </p:cNvPr>
            <p:cNvSpPr>
              <a:spLocks noChangeArrowheads="1"/>
            </p:cNvSpPr>
            <p:nvPr/>
          </p:nvSpPr>
          <p:spPr bwMode="auto">
            <a:xfrm>
              <a:off x="180" y="2888"/>
              <a:ext cx="304" cy="192"/>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10" name="Rectangle 408">
              <a:extLst>
                <a:ext uri="{FF2B5EF4-FFF2-40B4-BE49-F238E27FC236}">
                  <a16:creationId xmlns:a16="http://schemas.microsoft.com/office/drawing/2014/main" xmlns="" id="{14A6AB48-9BDD-1940-BE5B-19667C0DA42D}"/>
                </a:ext>
              </a:extLst>
            </p:cNvPr>
            <p:cNvSpPr>
              <a:spLocks noChangeArrowheads="1"/>
            </p:cNvSpPr>
            <p:nvPr/>
          </p:nvSpPr>
          <p:spPr bwMode="auto">
            <a:xfrm>
              <a:off x="2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55</a:t>
              </a:r>
              <a:endParaRPr lang="en-US" altLang="en-US" sz="1200"/>
            </a:p>
          </p:txBody>
        </p:sp>
        <p:sp>
          <p:nvSpPr>
            <p:cNvPr id="411" name="Rectangle 409">
              <a:extLst>
                <a:ext uri="{FF2B5EF4-FFF2-40B4-BE49-F238E27FC236}">
                  <a16:creationId xmlns:a16="http://schemas.microsoft.com/office/drawing/2014/main" xmlns="" id="{0A98A0E5-0ACD-BA44-B028-94CFAB723C2B}"/>
                </a:ext>
              </a:extLst>
            </p:cNvPr>
            <p:cNvSpPr>
              <a:spLocks noChangeArrowheads="1"/>
            </p:cNvSpPr>
            <p:nvPr/>
          </p:nvSpPr>
          <p:spPr bwMode="auto">
            <a:xfrm>
              <a:off x="264"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Cs</a:t>
              </a:r>
              <a:endParaRPr lang="en-US" altLang="en-US" sz="1200"/>
            </a:p>
          </p:txBody>
        </p:sp>
        <p:sp>
          <p:nvSpPr>
            <p:cNvPr id="412" name="Rectangle 410">
              <a:extLst>
                <a:ext uri="{FF2B5EF4-FFF2-40B4-BE49-F238E27FC236}">
                  <a16:creationId xmlns:a16="http://schemas.microsoft.com/office/drawing/2014/main" xmlns="" id="{DBC98E75-68E2-224F-B020-960853D92B30}"/>
                </a:ext>
              </a:extLst>
            </p:cNvPr>
            <p:cNvSpPr>
              <a:spLocks noChangeArrowheads="1"/>
            </p:cNvSpPr>
            <p:nvPr/>
          </p:nvSpPr>
          <p:spPr bwMode="auto">
            <a:xfrm>
              <a:off x="484" y="2704"/>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13" name="Rectangle 411">
              <a:extLst>
                <a:ext uri="{FF2B5EF4-FFF2-40B4-BE49-F238E27FC236}">
                  <a16:creationId xmlns:a16="http://schemas.microsoft.com/office/drawing/2014/main" xmlns="" id="{DDFC0877-A104-474B-96D4-E2DFB898BBD0}"/>
                </a:ext>
              </a:extLst>
            </p:cNvPr>
            <p:cNvSpPr>
              <a:spLocks noChangeArrowheads="1"/>
            </p:cNvSpPr>
            <p:nvPr/>
          </p:nvSpPr>
          <p:spPr bwMode="auto">
            <a:xfrm>
              <a:off x="5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56</a:t>
              </a:r>
              <a:endParaRPr lang="en-US" altLang="en-US" sz="1200"/>
            </a:p>
          </p:txBody>
        </p:sp>
        <p:sp>
          <p:nvSpPr>
            <p:cNvPr id="414" name="Rectangle 412">
              <a:extLst>
                <a:ext uri="{FF2B5EF4-FFF2-40B4-BE49-F238E27FC236}">
                  <a16:creationId xmlns:a16="http://schemas.microsoft.com/office/drawing/2014/main" xmlns="" id="{5BCE0664-B892-FD41-BE5B-BC384026E35B}"/>
                </a:ext>
              </a:extLst>
            </p:cNvPr>
            <p:cNvSpPr>
              <a:spLocks noChangeArrowheads="1"/>
            </p:cNvSpPr>
            <p:nvPr/>
          </p:nvSpPr>
          <p:spPr bwMode="auto">
            <a:xfrm>
              <a:off x="560"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Ba</a:t>
              </a:r>
              <a:endParaRPr lang="en-US" altLang="en-US" sz="1200"/>
            </a:p>
          </p:txBody>
        </p:sp>
        <p:sp>
          <p:nvSpPr>
            <p:cNvPr id="415" name="Rectangle 413">
              <a:extLst>
                <a:ext uri="{FF2B5EF4-FFF2-40B4-BE49-F238E27FC236}">
                  <a16:creationId xmlns:a16="http://schemas.microsoft.com/office/drawing/2014/main" xmlns="" id="{FF3FC402-119B-2743-8C7E-04641FD4CC48}"/>
                </a:ext>
              </a:extLst>
            </p:cNvPr>
            <p:cNvSpPr>
              <a:spLocks noChangeArrowheads="1"/>
            </p:cNvSpPr>
            <p:nvPr/>
          </p:nvSpPr>
          <p:spPr bwMode="auto">
            <a:xfrm>
              <a:off x="2284" y="3152"/>
              <a:ext cx="296"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16" name="Rectangle 414">
              <a:extLst>
                <a:ext uri="{FF2B5EF4-FFF2-40B4-BE49-F238E27FC236}">
                  <a16:creationId xmlns:a16="http://schemas.microsoft.com/office/drawing/2014/main" xmlns="" id="{694C5D0A-BBE9-C548-A6EC-D60E302EF91F}"/>
                </a:ext>
              </a:extLst>
            </p:cNvPr>
            <p:cNvSpPr>
              <a:spLocks noChangeArrowheads="1"/>
            </p:cNvSpPr>
            <p:nvPr/>
          </p:nvSpPr>
          <p:spPr bwMode="auto">
            <a:xfrm>
              <a:off x="23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62</a:t>
              </a:r>
              <a:endParaRPr lang="en-US" altLang="en-US" sz="1200"/>
            </a:p>
          </p:txBody>
        </p:sp>
        <p:sp>
          <p:nvSpPr>
            <p:cNvPr id="417" name="Rectangle 415">
              <a:extLst>
                <a:ext uri="{FF2B5EF4-FFF2-40B4-BE49-F238E27FC236}">
                  <a16:creationId xmlns:a16="http://schemas.microsoft.com/office/drawing/2014/main" xmlns="" id="{090E1AF1-306B-E849-BB81-B858C98A5480}"/>
                </a:ext>
              </a:extLst>
            </p:cNvPr>
            <p:cNvSpPr>
              <a:spLocks noChangeArrowheads="1"/>
            </p:cNvSpPr>
            <p:nvPr/>
          </p:nvSpPr>
          <p:spPr bwMode="auto">
            <a:xfrm>
              <a:off x="2360" y="3372"/>
              <a:ext cx="14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Sm</a:t>
              </a:r>
            </a:p>
          </p:txBody>
        </p:sp>
        <p:sp>
          <p:nvSpPr>
            <p:cNvPr id="418" name="Rectangle 416">
              <a:extLst>
                <a:ext uri="{FF2B5EF4-FFF2-40B4-BE49-F238E27FC236}">
                  <a16:creationId xmlns:a16="http://schemas.microsoft.com/office/drawing/2014/main" xmlns="" id="{50E520EF-9418-EB4C-8D9C-78A927EBA821}"/>
                </a:ext>
              </a:extLst>
            </p:cNvPr>
            <p:cNvSpPr>
              <a:spLocks noChangeArrowheads="1"/>
            </p:cNvSpPr>
            <p:nvPr/>
          </p:nvSpPr>
          <p:spPr bwMode="auto">
            <a:xfrm>
              <a:off x="28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19" name="Rectangle 417">
              <a:extLst>
                <a:ext uri="{FF2B5EF4-FFF2-40B4-BE49-F238E27FC236}">
                  <a16:creationId xmlns:a16="http://schemas.microsoft.com/office/drawing/2014/main" xmlns="" id="{547E8360-A8C4-4743-AFAE-CB69A5F9A660}"/>
                </a:ext>
              </a:extLst>
            </p:cNvPr>
            <p:cNvSpPr>
              <a:spLocks noChangeArrowheads="1"/>
            </p:cNvSpPr>
            <p:nvPr/>
          </p:nvSpPr>
          <p:spPr bwMode="auto">
            <a:xfrm>
              <a:off x="29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64</a:t>
              </a:r>
            </a:p>
          </p:txBody>
        </p:sp>
        <p:sp>
          <p:nvSpPr>
            <p:cNvPr id="420" name="Rectangle 418">
              <a:extLst>
                <a:ext uri="{FF2B5EF4-FFF2-40B4-BE49-F238E27FC236}">
                  <a16:creationId xmlns:a16="http://schemas.microsoft.com/office/drawing/2014/main" xmlns="" id="{E2622931-721A-504D-A92D-840BA4992647}"/>
                </a:ext>
              </a:extLst>
            </p:cNvPr>
            <p:cNvSpPr>
              <a:spLocks noChangeArrowheads="1"/>
            </p:cNvSpPr>
            <p:nvPr/>
          </p:nvSpPr>
          <p:spPr bwMode="auto">
            <a:xfrm>
              <a:off x="2960" y="3372"/>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Gd</a:t>
              </a:r>
              <a:endParaRPr lang="en-US" altLang="en-US" sz="1200"/>
            </a:p>
          </p:txBody>
        </p:sp>
        <p:sp>
          <p:nvSpPr>
            <p:cNvPr id="421" name="Rectangle 419">
              <a:extLst>
                <a:ext uri="{FF2B5EF4-FFF2-40B4-BE49-F238E27FC236}">
                  <a16:creationId xmlns:a16="http://schemas.microsoft.com/office/drawing/2014/main" xmlns="" id="{3D6BC555-3043-BE4F-86D8-385F74BB91BA}"/>
                </a:ext>
              </a:extLst>
            </p:cNvPr>
            <p:cNvSpPr>
              <a:spLocks noChangeArrowheads="1"/>
            </p:cNvSpPr>
            <p:nvPr/>
          </p:nvSpPr>
          <p:spPr bwMode="auto">
            <a:xfrm>
              <a:off x="35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66</a:t>
              </a:r>
            </a:p>
          </p:txBody>
        </p:sp>
        <p:sp>
          <p:nvSpPr>
            <p:cNvPr id="422" name="Rectangle 420">
              <a:extLst>
                <a:ext uri="{FF2B5EF4-FFF2-40B4-BE49-F238E27FC236}">
                  <a16:creationId xmlns:a16="http://schemas.microsoft.com/office/drawing/2014/main" xmlns="" id="{9E40059B-C740-554E-B051-4BC9F96E5BA9}"/>
                </a:ext>
              </a:extLst>
            </p:cNvPr>
            <p:cNvSpPr>
              <a:spLocks noChangeArrowheads="1"/>
            </p:cNvSpPr>
            <p:nvPr/>
          </p:nvSpPr>
          <p:spPr bwMode="auto">
            <a:xfrm>
              <a:off x="3560" y="3372"/>
              <a:ext cx="11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Dy</a:t>
              </a:r>
            </a:p>
          </p:txBody>
        </p:sp>
        <p:sp>
          <p:nvSpPr>
            <p:cNvPr id="423" name="Rectangle 421">
              <a:extLst>
                <a:ext uri="{FF2B5EF4-FFF2-40B4-BE49-F238E27FC236}">
                  <a16:creationId xmlns:a16="http://schemas.microsoft.com/office/drawing/2014/main" xmlns="" id="{FB8DC35E-9736-4540-9B31-927CAC103C1F}"/>
                </a:ext>
              </a:extLst>
            </p:cNvPr>
            <p:cNvSpPr>
              <a:spLocks noChangeArrowheads="1"/>
            </p:cNvSpPr>
            <p:nvPr/>
          </p:nvSpPr>
          <p:spPr bwMode="auto">
            <a:xfrm>
              <a:off x="1380"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24" name="Rectangle 422">
              <a:extLst>
                <a:ext uri="{FF2B5EF4-FFF2-40B4-BE49-F238E27FC236}">
                  <a16:creationId xmlns:a16="http://schemas.microsoft.com/office/drawing/2014/main" xmlns="" id="{25630A61-31CC-C247-8D97-1743FE6088D7}"/>
                </a:ext>
              </a:extLst>
            </p:cNvPr>
            <p:cNvSpPr>
              <a:spLocks noChangeArrowheads="1"/>
            </p:cNvSpPr>
            <p:nvPr/>
          </p:nvSpPr>
          <p:spPr bwMode="auto">
            <a:xfrm>
              <a:off x="14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73</a:t>
              </a:r>
              <a:endParaRPr lang="en-US" altLang="en-US" sz="1200"/>
            </a:p>
          </p:txBody>
        </p:sp>
        <p:sp>
          <p:nvSpPr>
            <p:cNvPr id="425" name="Rectangle 423">
              <a:extLst>
                <a:ext uri="{FF2B5EF4-FFF2-40B4-BE49-F238E27FC236}">
                  <a16:creationId xmlns:a16="http://schemas.microsoft.com/office/drawing/2014/main" xmlns="" id="{3D8E7D84-12DE-674D-B6FE-B109AD427D9F}"/>
                </a:ext>
              </a:extLst>
            </p:cNvPr>
            <p:cNvSpPr>
              <a:spLocks noChangeArrowheads="1"/>
            </p:cNvSpPr>
            <p:nvPr/>
          </p:nvSpPr>
          <p:spPr bwMode="auto">
            <a:xfrm>
              <a:off x="1464" y="2924"/>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Ta</a:t>
              </a:r>
              <a:endParaRPr lang="en-US" altLang="en-US" sz="1200"/>
            </a:p>
          </p:txBody>
        </p:sp>
        <p:sp>
          <p:nvSpPr>
            <p:cNvPr id="426" name="Rectangle 424">
              <a:extLst>
                <a:ext uri="{FF2B5EF4-FFF2-40B4-BE49-F238E27FC236}">
                  <a16:creationId xmlns:a16="http://schemas.microsoft.com/office/drawing/2014/main" xmlns="" id="{14945A51-8AC3-B945-8CD4-C5B4E437689D}"/>
                </a:ext>
              </a:extLst>
            </p:cNvPr>
            <p:cNvSpPr>
              <a:spLocks noChangeArrowheads="1"/>
            </p:cNvSpPr>
            <p:nvPr/>
          </p:nvSpPr>
          <p:spPr bwMode="auto">
            <a:xfrm>
              <a:off x="2884" y="2704"/>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27" name="Rectangle 425">
              <a:extLst>
                <a:ext uri="{FF2B5EF4-FFF2-40B4-BE49-F238E27FC236}">
                  <a16:creationId xmlns:a16="http://schemas.microsoft.com/office/drawing/2014/main" xmlns="" id="{7D407001-5D8C-8B4E-AC36-F329E09A4850}"/>
                </a:ext>
              </a:extLst>
            </p:cNvPr>
            <p:cNvSpPr>
              <a:spLocks noChangeArrowheads="1"/>
            </p:cNvSpPr>
            <p:nvPr/>
          </p:nvSpPr>
          <p:spPr bwMode="auto">
            <a:xfrm>
              <a:off x="29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78</a:t>
              </a:r>
              <a:endParaRPr lang="en-US" altLang="en-US" sz="1200"/>
            </a:p>
          </p:txBody>
        </p:sp>
        <p:sp>
          <p:nvSpPr>
            <p:cNvPr id="428" name="Rectangle 426">
              <a:extLst>
                <a:ext uri="{FF2B5EF4-FFF2-40B4-BE49-F238E27FC236}">
                  <a16:creationId xmlns:a16="http://schemas.microsoft.com/office/drawing/2014/main" xmlns="" id="{D3DFABC4-7232-CA4B-A63A-CD0B87321740}"/>
                </a:ext>
              </a:extLst>
            </p:cNvPr>
            <p:cNvSpPr>
              <a:spLocks noChangeArrowheads="1"/>
            </p:cNvSpPr>
            <p:nvPr/>
          </p:nvSpPr>
          <p:spPr bwMode="auto">
            <a:xfrm>
              <a:off x="2960" y="2924"/>
              <a:ext cx="9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Pt</a:t>
              </a:r>
              <a:endParaRPr lang="en-US" altLang="en-US" sz="1200"/>
            </a:p>
          </p:txBody>
        </p:sp>
        <p:sp>
          <p:nvSpPr>
            <p:cNvPr id="429" name="Line 427">
              <a:extLst>
                <a:ext uri="{FF2B5EF4-FFF2-40B4-BE49-F238E27FC236}">
                  <a16:creationId xmlns:a16="http://schemas.microsoft.com/office/drawing/2014/main" xmlns="" id="{787351D0-B2F3-6048-ABB7-925A94EB6CF9}"/>
                </a:ext>
              </a:extLst>
            </p:cNvPr>
            <p:cNvSpPr>
              <a:spLocks noChangeShapeType="1"/>
            </p:cNvSpPr>
            <p:nvPr/>
          </p:nvSpPr>
          <p:spPr bwMode="auto">
            <a:xfrm>
              <a:off x="1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 name="Line 428">
              <a:extLst>
                <a:ext uri="{FF2B5EF4-FFF2-40B4-BE49-F238E27FC236}">
                  <a16:creationId xmlns:a16="http://schemas.microsoft.com/office/drawing/2014/main" xmlns="" id="{91DA5945-FECD-294B-926A-81C43514AACA}"/>
                </a:ext>
              </a:extLst>
            </p:cNvPr>
            <p:cNvSpPr>
              <a:spLocks noChangeShapeType="1"/>
            </p:cNvSpPr>
            <p:nvPr/>
          </p:nvSpPr>
          <p:spPr bwMode="auto">
            <a:xfrm flipH="1">
              <a:off x="481" y="830"/>
              <a:ext cx="5" cy="224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 name="Line 429">
              <a:extLst>
                <a:ext uri="{FF2B5EF4-FFF2-40B4-BE49-F238E27FC236}">
                  <a16:creationId xmlns:a16="http://schemas.microsoft.com/office/drawing/2014/main" xmlns="" id="{18651DFF-2B96-BD4C-835E-4B96EFC350B3}"/>
                </a:ext>
              </a:extLst>
            </p:cNvPr>
            <p:cNvSpPr>
              <a:spLocks noChangeShapeType="1"/>
            </p:cNvSpPr>
            <p:nvPr/>
          </p:nvSpPr>
          <p:spPr bwMode="auto">
            <a:xfrm>
              <a:off x="782" y="1198"/>
              <a:ext cx="1" cy="18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2" name="Line 430">
              <a:extLst>
                <a:ext uri="{FF2B5EF4-FFF2-40B4-BE49-F238E27FC236}">
                  <a16:creationId xmlns:a16="http://schemas.microsoft.com/office/drawing/2014/main" xmlns="" id="{4BB12D38-18A4-A549-99B7-87A3F2133B93}"/>
                </a:ext>
              </a:extLst>
            </p:cNvPr>
            <p:cNvSpPr>
              <a:spLocks noChangeShapeType="1"/>
            </p:cNvSpPr>
            <p:nvPr/>
          </p:nvSpPr>
          <p:spPr bwMode="auto">
            <a:xfrm>
              <a:off x="1376" y="1948"/>
              <a:ext cx="1" cy="10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3" name="Line 431">
              <a:extLst>
                <a:ext uri="{FF2B5EF4-FFF2-40B4-BE49-F238E27FC236}">
                  <a16:creationId xmlns:a16="http://schemas.microsoft.com/office/drawing/2014/main" xmlns="" id="{A115E06A-BE0C-BF46-9B3D-0CA5C02EE407}"/>
                </a:ext>
              </a:extLst>
            </p:cNvPr>
            <p:cNvSpPr>
              <a:spLocks noChangeShapeType="1"/>
            </p:cNvSpPr>
            <p:nvPr/>
          </p:nvSpPr>
          <p:spPr bwMode="auto">
            <a:xfrm>
              <a:off x="16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4" name="Line 432">
              <a:extLst>
                <a:ext uri="{FF2B5EF4-FFF2-40B4-BE49-F238E27FC236}">
                  <a16:creationId xmlns:a16="http://schemas.microsoft.com/office/drawing/2014/main" xmlns="" id="{0D537A9A-6359-A14D-8063-0951CFCFCB0B}"/>
                </a:ext>
              </a:extLst>
            </p:cNvPr>
            <p:cNvSpPr>
              <a:spLocks noChangeShapeType="1"/>
            </p:cNvSpPr>
            <p:nvPr/>
          </p:nvSpPr>
          <p:spPr bwMode="auto">
            <a:xfrm>
              <a:off x="28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5" name="Line 433">
              <a:extLst>
                <a:ext uri="{FF2B5EF4-FFF2-40B4-BE49-F238E27FC236}">
                  <a16:creationId xmlns:a16="http://schemas.microsoft.com/office/drawing/2014/main" xmlns="" id="{6350944B-2536-E344-A4E7-07A4AE4CF282}"/>
                </a:ext>
              </a:extLst>
            </p:cNvPr>
            <p:cNvSpPr>
              <a:spLocks noChangeShapeType="1"/>
            </p:cNvSpPr>
            <p:nvPr/>
          </p:nvSpPr>
          <p:spPr bwMode="auto">
            <a:xfrm>
              <a:off x="3176" y="2244"/>
              <a:ext cx="1" cy="8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6" name="Line 434">
              <a:extLst>
                <a:ext uri="{FF2B5EF4-FFF2-40B4-BE49-F238E27FC236}">
                  <a16:creationId xmlns:a16="http://schemas.microsoft.com/office/drawing/2014/main" xmlns="" id="{7AE46190-A03F-B243-B13F-18664E5D08E0}"/>
                </a:ext>
              </a:extLst>
            </p:cNvPr>
            <p:cNvSpPr>
              <a:spLocks noChangeShapeType="1"/>
            </p:cNvSpPr>
            <p:nvPr/>
          </p:nvSpPr>
          <p:spPr bwMode="auto">
            <a:xfrm>
              <a:off x="34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 name="Line 435">
              <a:extLst>
                <a:ext uri="{FF2B5EF4-FFF2-40B4-BE49-F238E27FC236}">
                  <a16:creationId xmlns:a16="http://schemas.microsoft.com/office/drawing/2014/main" xmlns="" id="{9A8B2F2B-4934-384A-B4FD-C7230FCDCBE1}"/>
                </a:ext>
              </a:extLst>
            </p:cNvPr>
            <p:cNvSpPr>
              <a:spLocks noChangeShapeType="1"/>
            </p:cNvSpPr>
            <p:nvPr/>
          </p:nvSpPr>
          <p:spPr bwMode="auto">
            <a:xfrm>
              <a:off x="37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8" name="Line 436">
              <a:extLst>
                <a:ext uri="{FF2B5EF4-FFF2-40B4-BE49-F238E27FC236}">
                  <a16:creationId xmlns:a16="http://schemas.microsoft.com/office/drawing/2014/main" xmlns="" id="{561D17D1-7AFC-004E-94C7-15D177619FA8}"/>
                </a:ext>
              </a:extLst>
            </p:cNvPr>
            <p:cNvSpPr>
              <a:spLocks noChangeShapeType="1"/>
            </p:cNvSpPr>
            <p:nvPr/>
          </p:nvSpPr>
          <p:spPr bwMode="auto">
            <a:xfrm>
              <a:off x="4080"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9" name="Line 437">
              <a:extLst>
                <a:ext uri="{FF2B5EF4-FFF2-40B4-BE49-F238E27FC236}">
                  <a16:creationId xmlns:a16="http://schemas.microsoft.com/office/drawing/2014/main" xmlns="" id="{EB8E8BD5-6B6B-7A4B-8866-B39BE1463CAD}"/>
                </a:ext>
              </a:extLst>
            </p:cNvPr>
            <p:cNvSpPr>
              <a:spLocks noChangeShapeType="1"/>
            </p:cNvSpPr>
            <p:nvPr/>
          </p:nvSpPr>
          <p:spPr bwMode="auto">
            <a:xfrm>
              <a:off x="43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 name="Line 438">
              <a:extLst>
                <a:ext uri="{FF2B5EF4-FFF2-40B4-BE49-F238E27FC236}">
                  <a16:creationId xmlns:a16="http://schemas.microsoft.com/office/drawing/2014/main" xmlns="" id="{6C55E3E1-DDFF-C347-8F11-8D824C2D1D0A}"/>
                </a:ext>
              </a:extLst>
            </p:cNvPr>
            <p:cNvSpPr>
              <a:spLocks noChangeShapeType="1"/>
            </p:cNvSpPr>
            <p:nvPr/>
          </p:nvSpPr>
          <p:spPr bwMode="auto">
            <a:xfrm>
              <a:off x="4680"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 name="Line 439">
              <a:extLst>
                <a:ext uri="{FF2B5EF4-FFF2-40B4-BE49-F238E27FC236}">
                  <a16:creationId xmlns:a16="http://schemas.microsoft.com/office/drawing/2014/main" xmlns="" id="{B57902B1-37DB-554E-A742-72D4ED6F5D5E}"/>
                </a:ext>
              </a:extLst>
            </p:cNvPr>
            <p:cNvSpPr>
              <a:spLocks noChangeShapeType="1"/>
            </p:cNvSpPr>
            <p:nvPr/>
          </p:nvSpPr>
          <p:spPr bwMode="auto">
            <a:xfrm>
              <a:off x="5280" y="1684"/>
              <a:ext cx="1" cy="10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 name="Line 440">
              <a:extLst>
                <a:ext uri="{FF2B5EF4-FFF2-40B4-BE49-F238E27FC236}">
                  <a16:creationId xmlns:a16="http://schemas.microsoft.com/office/drawing/2014/main" xmlns="" id="{D599CC09-929F-B848-AA6D-216FA9B517EB}"/>
                </a:ext>
              </a:extLst>
            </p:cNvPr>
            <p:cNvSpPr>
              <a:spLocks noChangeShapeType="1"/>
            </p:cNvSpPr>
            <p:nvPr/>
          </p:nvSpPr>
          <p:spPr bwMode="auto">
            <a:xfrm>
              <a:off x="5576" y="1684"/>
              <a:ext cx="1" cy="9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3" name="Line 441">
              <a:extLst>
                <a:ext uri="{FF2B5EF4-FFF2-40B4-BE49-F238E27FC236}">
                  <a16:creationId xmlns:a16="http://schemas.microsoft.com/office/drawing/2014/main" xmlns="" id="{62C4DAB2-3F77-0049-93CF-64D9CC6541AB}"/>
                </a:ext>
              </a:extLst>
            </p:cNvPr>
            <p:cNvSpPr>
              <a:spLocks noChangeShapeType="1"/>
            </p:cNvSpPr>
            <p:nvPr/>
          </p:nvSpPr>
          <p:spPr bwMode="auto">
            <a:xfrm>
              <a:off x="216" y="3076"/>
              <a:ext cx="446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 name="Line 442">
              <a:extLst>
                <a:ext uri="{FF2B5EF4-FFF2-40B4-BE49-F238E27FC236}">
                  <a16:creationId xmlns:a16="http://schemas.microsoft.com/office/drawing/2014/main" xmlns="" id="{68B0282A-817A-9C43-9348-6D717FC56B19}"/>
                </a:ext>
              </a:extLst>
            </p:cNvPr>
            <p:cNvSpPr>
              <a:spLocks noChangeShapeType="1"/>
            </p:cNvSpPr>
            <p:nvPr/>
          </p:nvSpPr>
          <p:spPr bwMode="auto">
            <a:xfrm>
              <a:off x="1080" y="3148"/>
              <a:ext cx="42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5" name="Line 443">
              <a:extLst>
                <a:ext uri="{FF2B5EF4-FFF2-40B4-BE49-F238E27FC236}">
                  <a16:creationId xmlns:a16="http://schemas.microsoft.com/office/drawing/2014/main" xmlns="" id="{D22134A8-B6B6-0443-98B6-82A74ACB6AFA}"/>
                </a:ext>
              </a:extLst>
            </p:cNvPr>
            <p:cNvSpPr>
              <a:spLocks noChangeShapeType="1"/>
            </p:cNvSpPr>
            <p:nvPr/>
          </p:nvSpPr>
          <p:spPr bwMode="auto">
            <a:xfrm>
              <a:off x="25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6" name="Line 444">
              <a:extLst>
                <a:ext uri="{FF2B5EF4-FFF2-40B4-BE49-F238E27FC236}">
                  <a16:creationId xmlns:a16="http://schemas.microsoft.com/office/drawing/2014/main" xmlns="" id="{ADD2FE43-2659-9C42-AE89-ABC514EF02E9}"/>
                </a:ext>
              </a:extLst>
            </p:cNvPr>
            <p:cNvSpPr>
              <a:spLocks noChangeShapeType="1"/>
            </p:cNvSpPr>
            <p:nvPr/>
          </p:nvSpPr>
          <p:spPr bwMode="auto">
            <a:xfrm>
              <a:off x="22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 name="Line 445">
              <a:extLst>
                <a:ext uri="{FF2B5EF4-FFF2-40B4-BE49-F238E27FC236}">
                  <a16:creationId xmlns:a16="http://schemas.microsoft.com/office/drawing/2014/main" xmlns="" id="{E789AEF7-5E4B-BA48-AF4F-7B89EBD3AC1C}"/>
                </a:ext>
              </a:extLst>
            </p:cNvPr>
            <p:cNvSpPr>
              <a:spLocks noChangeShapeType="1"/>
            </p:cNvSpPr>
            <p:nvPr/>
          </p:nvSpPr>
          <p:spPr bwMode="auto">
            <a:xfrm>
              <a:off x="176" y="2324"/>
              <a:ext cx="54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 name="Line 446">
              <a:extLst>
                <a:ext uri="{FF2B5EF4-FFF2-40B4-BE49-F238E27FC236}">
                  <a16:creationId xmlns:a16="http://schemas.microsoft.com/office/drawing/2014/main" xmlns="" id="{66FD1692-8574-B048-B754-25F454911260}"/>
                </a:ext>
              </a:extLst>
            </p:cNvPr>
            <p:cNvSpPr>
              <a:spLocks noChangeShapeType="1"/>
            </p:cNvSpPr>
            <p:nvPr/>
          </p:nvSpPr>
          <p:spPr bwMode="auto">
            <a:xfrm>
              <a:off x="176" y="2700"/>
              <a:ext cx="528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9" name="Line 447">
              <a:extLst>
                <a:ext uri="{FF2B5EF4-FFF2-40B4-BE49-F238E27FC236}">
                  <a16:creationId xmlns:a16="http://schemas.microsoft.com/office/drawing/2014/main" xmlns="" id="{3D7BCB76-C391-CF4C-ACAC-0C4352C4D91C}"/>
                </a:ext>
              </a:extLst>
            </p:cNvPr>
            <p:cNvSpPr>
              <a:spLocks noChangeShapeType="1"/>
            </p:cNvSpPr>
            <p:nvPr/>
          </p:nvSpPr>
          <p:spPr bwMode="auto">
            <a:xfrm>
              <a:off x="176" y="1948"/>
              <a:ext cx="54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 name="Text Box 448">
              <a:extLst>
                <a:ext uri="{FF2B5EF4-FFF2-40B4-BE49-F238E27FC236}">
                  <a16:creationId xmlns:a16="http://schemas.microsoft.com/office/drawing/2014/main" xmlns="" id="{798364FC-B610-D643-A451-907FDEA20D67}"/>
                </a:ext>
              </a:extLst>
            </p:cNvPr>
            <p:cNvSpPr txBox="1">
              <a:spLocks noChangeArrowheads="1"/>
            </p:cNvSpPr>
            <p:nvPr/>
          </p:nvSpPr>
          <p:spPr bwMode="auto">
            <a:xfrm>
              <a:off x="480" y="3648"/>
              <a:ext cx="4992"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dirty="0"/>
                <a:t>Based on C. B. A. Forty, et al., Handbook of Fusion Activation Data; Part 1.  Elements Hydrogen to Zirconium, AEA FUS 180, May, 1992.  Assumes 4.15 MW/m</a:t>
              </a:r>
              <a:r>
                <a:rPr lang="en-US" altLang="en-US" baseline="30000" dirty="0"/>
                <a:t>2</a:t>
              </a:r>
              <a:r>
                <a:rPr lang="en-US" altLang="en-US" dirty="0"/>
                <a:t> for 25 years</a:t>
              </a:r>
              <a:endParaRPr lang="en-US" altLang="en-US" dirty="0">
                <a:latin typeface="Times" pitchFamily="2" charset="0"/>
              </a:endParaRPr>
            </a:p>
          </p:txBody>
        </p:sp>
        <p:grpSp>
          <p:nvGrpSpPr>
            <p:cNvPr id="451" name="Group 449">
              <a:extLst>
                <a:ext uri="{FF2B5EF4-FFF2-40B4-BE49-F238E27FC236}">
                  <a16:creationId xmlns:a16="http://schemas.microsoft.com/office/drawing/2014/main" xmlns="" id="{E27B3599-30A5-6344-81FC-B745DE084D66}"/>
                </a:ext>
              </a:extLst>
            </p:cNvPr>
            <p:cNvGrpSpPr>
              <a:grpSpLocks/>
            </p:cNvGrpSpPr>
            <p:nvPr/>
          </p:nvGrpSpPr>
          <p:grpSpPr bwMode="auto">
            <a:xfrm>
              <a:off x="1274" y="786"/>
              <a:ext cx="3042" cy="348"/>
              <a:chOff x="704" y="792"/>
              <a:chExt cx="3042" cy="348"/>
            </a:xfrm>
          </p:grpSpPr>
          <p:sp>
            <p:nvSpPr>
              <p:cNvPr id="455" name="Rectangle 450">
                <a:extLst>
                  <a:ext uri="{FF2B5EF4-FFF2-40B4-BE49-F238E27FC236}">
                    <a16:creationId xmlns:a16="http://schemas.microsoft.com/office/drawing/2014/main" xmlns="" id="{CFEE80B3-60FD-A140-B366-D72999235E40}"/>
                  </a:ext>
                </a:extLst>
              </p:cNvPr>
              <p:cNvSpPr>
                <a:spLocks noChangeArrowheads="1"/>
              </p:cNvSpPr>
              <p:nvPr/>
            </p:nvSpPr>
            <p:spPr bwMode="auto">
              <a:xfrm>
                <a:off x="740" y="792"/>
                <a:ext cx="304" cy="224"/>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56" name="Rectangle 451">
                <a:extLst>
                  <a:ext uri="{FF2B5EF4-FFF2-40B4-BE49-F238E27FC236}">
                    <a16:creationId xmlns:a16="http://schemas.microsoft.com/office/drawing/2014/main" xmlns="" id="{C8B13596-4991-DA42-9401-DBCC53C58AC4}"/>
                  </a:ext>
                </a:extLst>
              </p:cNvPr>
              <p:cNvSpPr>
                <a:spLocks noChangeArrowheads="1"/>
              </p:cNvSpPr>
              <p:nvPr/>
            </p:nvSpPr>
            <p:spPr bwMode="auto">
              <a:xfrm>
                <a:off x="1244" y="792"/>
                <a:ext cx="296" cy="224"/>
              </a:xfrm>
              <a:prstGeom prst="rect">
                <a:avLst/>
              </a:prstGeom>
              <a:solidFill>
                <a:schemeClr val="hlink"/>
              </a:solidFill>
              <a:ln w="12700">
                <a:solidFill>
                  <a:schemeClr val="tx1"/>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57" name="Rectangle 452">
                <a:extLst>
                  <a:ext uri="{FF2B5EF4-FFF2-40B4-BE49-F238E27FC236}">
                    <a16:creationId xmlns:a16="http://schemas.microsoft.com/office/drawing/2014/main" xmlns="" id="{26653E64-3897-B146-9282-BEF10869B0A7}"/>
                  </a:ext>
                </a:extLst>
              </p:cNvPr>
              <p:cNvSpPr>
                <a:spLocks noChangeArrowheads="1"/>
              </p:cNvSpPr>
              <p:nvPr/>
            </p:nvSpPr>
            <p:spPr bwMode="auto">
              <a:xfrm>
                <a:off x="1772" y="792"/>
                <a:ext cx="296" cy="224"/>
              </a:xfrm>
              <a:prstGeom prst="rect">
                <a:avLst/>
              </a:prstGeom>
              <a:solidFill>
                <a:srgbClr val="FF3399"/>
              </a:solidFill>
              <a:ln w="12700">
                <a:solidFill>
                  <a:schemeClr val="tx1"/>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58" name="Rectangle 453">
                <a:extLst>
                  <a:ext uri="{FF2B5EF4-FFF2-40B4-BE49-F238E27FC236}">
                    <a16:creationId xmlns:a16="http://schemas.microsoft.com/office/drawing/2014/main" xmlns="" id="{29A31F7A-C0E9-C64B-A7DA-4CE9A21070FA}"/>
                  </a:ext>
                </a:extLst>
              </p:cNvPr>
              <p:cNvSpPr>
                <a:spLocks noChangeArrowheads="1"/>
              </p:cNvSpPr>
              <p:nvPr/>
            </p:nvSpPr>
            <p:spPr bwMode="auto">
              <a:xfrm>
                <a:off x="2284" y="792"/>
                <a:ext cx="296" cy="224"/>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59" name="Rectangle 454">
                <a:extLst>
                  <a:ext uri="{FF2B5EF4-FFF2-40B4-BE49-F238E27FC236}">
                    <a16:creationId xmlns:a16="http://schemas.microsoft.com/office/drawing/2014/main" xmlns="" id="{CEF09C9C-E34E-754E-9B7C-1D478B752E49}"/>
                  </a:ext>
                </a:extLst>
              </p:cNvPr>
              <p:cNvSpPr>
                <a:spLocks noChangeArrowheads="1"/>
              </p:cNvSpPr>
              <p:nvPr/>
            </p:nvSpPr>
            <p:spPr bwMode="auto">
              <a:xfrm>
                <a:off x="2860" y="792"/>
                <a:ext cx="296" cy="224"/>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60" name="Rectangle 455">
                <a:extLst>
                  <a:ext uri="{FF2B5EF4-FFF2-40B4-BE49-F238E27FC236}">
                    <a16:creationId xmlns:a16="http://schemas.microsoft.com/office/drawing/2014/main" xmlns="" id="{131E8D08-89C7-6244-982F-378E641C21D5}"/>
                  </a:ext>
                </a:extLst>
              </p:cNvPr>
              <p:cNvSpPr>
                <a:spLocks noChangeArrowheads="1"/>
              </p:cNvSpPr>
              <p:nvPr/>
            </p:nvSpPr>
            <p:spPr bwMode="auto">
              <a:xfrm>
                <a:off x="3396" y="792"/>
                <a:ext cx="304" cy="224"/>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grpSp>
            <p:nvGrpSpPr>
              <p:cNvPr id="461" name="Group 456">
                <a:extLst>
                  <a:ext uri="{FF2B5EF4-FFF2-40B4-BE49-F238E27FC236}">
                    <a16:creationId xmlns:a16="http://schemas.microsoft.com/office/drawing/2014/main" xmlns="" id="{1E39EC78-2EF1-A345-AC0B-BD5534BB1088}"/>
                  </a:ext>
                </a:extLst>
              </p:cNvPr>
              <p:cNvGrpSpPr>
                <a:grpSpLocks/>
              </p:cNvGrpSpPr>
              <p:nvPr/>
            </p:nvGrpSpPr>
            <p:grpSpPr bwMode="auto">
              <a:xfrm>
                <a:off x="704" y="1044"/>
                <a:ext cx="3042" cy="96"/>
                <a:chOff x="704" y="1044"/>
                <a:chExt cx="3042" cy="96"/>
              </a:xfrm>
            </p:grpSpPr>
            <p:sp>
              <p:nvSpPr>
                <p:cNvPr id="462" name="Rectangle 457">
                  <a:extLst>
                    <a:ext uri="{FF2B5EF4-FFF2-40B4-BE49-F238E27FC236}">
                      <a16:creationId xmlns:a16="http://schemas.microsoft.com/office/drawing/2014/main" xmlns="" id="{CD91851C-73C5-AD48-84FC-13AD985BD9AF}"/>
                    </a:ext>
                  </a:extLst>
                </p:cNvPr>
                <p:cNvSpPr>
                  <a:spLocks noChangeArrowheads="1"/>
                </p:cNvSpPr>
                <p:nvPr/>
              </p:nvSpPr>
              <p:spPr bwMode="auto">
                <a:xfrm>
                  <a:off x="704" y="1044"/>
                  <a:ext cx="36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   DH&lt;10</a:t>
                  </a:r>
                  <a:r>
                    <a:rPr lang="en-US" altLang="en-US" sz="1000" baseline="30000">
                      <a:solidFill>
                        <a:srgbClr val="000000"/>
                      </a:solidFill>
                    </a:rPr>
                    <a:t>-4</a:t>
                  </a:r>
                  <a:endParaRPr lang="en-US" altLang="en-US" sz="1200"/>
                </a:p>
              </p:txBody>
            </p:sp>
            <p:sp>
              <p:nvSpPr>
                <p:cNvPr id="463" name="Rectangle 458">
                  <a:extLst>
                    <a:ext uri="{FF2B5EF4-FFF2-40B4-BE49-F238E27FC236}">
                      <a16:creationId xmlns:a16="http://schemas.microsoft.com/office/drawing/2014/main" xmlns="" id="{E3E42E31-7D3B-D54A-B24B-85DB89D39304}"/>
                    </a:ext>
                  </a:extLst>
                </p:cNvPr>
                <p:cNvSpPr>
                  <a:spLocks noChangeArrowheads="1"/>
                </p:cNvSpPr>
                <p:nvPr/>
              </p:nvSpPr>
              <p:spPr bwMode="auto">
                <a:xfrm>
                  <a:off x="1164" y="1044"/>
                  <a:ext cx="48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-4</a:t>
                  </a:r>
                  <a:r>
                    <a:rPr lang="en-US" altLang="en-US" sz="1000">
                      <a:solidFill>
                        <a:srgbClr val="000000"/>
                      </a:solidFill>
                    </a:rPr>
                    <a:t>&lt;DH&lt;10</a:t>
                  </a:r>
                  <a:r>
                    <a:rPr lang="en-US" altLang="en-US" sz="1000" baseline="30000">
                      <a:solidFill>
                        <a:srgbClr val="000000"/>
                      </a:solidFill>
                    </a:rPr>
                    <a:t>-3</a:t>
                  </a:r>
                  <a:endParaRPr lang="en-US" altLang="en-US" sz="1200"/>
                </a:p>
              </p:txBody>
            </p:sp>
            <p:sp>
              <p:nvSpPr>
                <p:cNvPr id="464" name="Rectangle 459">
                  <a:extLst>
                    <a:ext uri="{FF2B5EF4-FFF2-40B4-BE49-F238E27FC236}">
                      <a16:creationId xmlns:a16="http://schemas.microsoft.com/office/drawing/2014/main" xmlns="" id="{E0403F7F-A141-A742-ADC2-65C8F99F4B2B}"/>
                    </a:ext>
                  </a:extLst>
                </p:cNvPr>
                <p:cNvSpPr>
                  <a:spLocks noChangeArrowheads="1"/>
                </p:cNvSpPr>
                <p:nvPr/>
              </p:nvSpPr>
              <p:spPr bwMode="auto">
                <a:xfrm>
                  <a:off x="1670" y="1044"/>
                  <a:ext cx="49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-3</a:t>
                  </a:r>
                  <a:r>
                    <a:rPr lang="en-US" altLang="en-US" sz="1000">
                      <a:solidFill>
                        <a:srgbClr val="000000"/>
                      </a:solidFill>
                    </a:rPr>
                    <a:t>&lt;DH&lt;10-</a:t>
                  </a:r>
                  <a:r>
                    <a:rPr lang="en-US" altLang="en-US" sz="1000" baseline="30000">
                      <a:solidFill>
                        <a:srgbClr val="000000"/>
                      </a:solidFill>
                    </a:rPr>
                    <a:t>2</a:t>
                  </a:r>
                  <a:endParaRPr lang="en-US" altLang="en-US" sz="1200"/>
                </a:p>
              </p:txBody>
            </p:sp>
            <p:sp>
              <p:nvSpPr>
                <p:cNvPr id="465" name="Rectangle 460">
                  <a:extLst>
                    <a:ext uri="{FF2B5EF4-FFF2-40B4-BE49-F238E27FC236}">
                      <a16:creationId xmlns:a16="http://schemas.microsoft.com/office/drawing/2014/main" xmlns="" id="{52836A77-7928-8A4D-AEA9-1BC6DE66BD3D}"/>
                    </a:ext>
                  </a:extLst>
                </p:cNvPr>
                <p:cNvSpPr>
                  <a:spLocks noChangeArrowheads="1"/>
                </p:cNvSpPr>
                <p:nvPr/>
              </p:nvSpPr>
              <p:spPr bwMode="auto">
                <a:xfrm>
                  <a:off x="2200" y="1044"/>
                  <a:ext cx="48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-2</a:t>
                  </a:r>
                  <a:r>
                    <a:rPr lang="en-US" altLang="en-US" sz="1000">
                      <a:solidFill>
                        <a:srgbClr val="000000"/>
                      </a:solidFill>
                    </a:rPr>
                    <a:t>&lt;DH&lt;10</a:t>
                  </a:r>
                  <a:r>
                    <a:rPr lang="en-US" altLang="en-US" sz="1000" baseline="30000">
                      <a:solidFill>
                        <a:srgbClr val="000000"/>
                      </a:solidFill>
                    </a:rPr>
                    <a:t>-1</a:t>
                  </a:r>
                  <a:endParaRPr lang="en-US" altLang="en-US" sz="1200"/>
                </a:p>
              </p:txBody>
            </p:sp>
            <p:sp>
              <p:nvSpPr>
                <p:cNvPr id="466" name="Rectangle 461">
                  <a:extLst>
                    <a:ext uri="{FF2B5EF4-FFF2-40B4-BE49-F238E27FC236}">
                      <a16:creationId xmlns:a16="http://schemas.microsoft.com/office/drawing/2014/main" xmlns="" id="{0458FAFD-7E01-E346-ABBF-46DE9A63F467}"/>
                    </a:ext>
                  </a:extLst>
                </p:cNvPr>
                <p:cNvSpPr>
                  <a:spLocks noChangeArrowheads="1"/>
                </p:cNvSpPr>
                <p:nvPr/>
              </p:nvSpPr>
              <p:spPr bwMode="auto">
                <a:xfrm>
                  <a:off x="2776" y="1044"/>
                  <a:ext cx="46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-1</a:t>
                  </a:r>
                  <a:r>
                    <a:rPr lang="en-US" altLang="en-US" sz="1000">
                      <a:solidFill>
                        <a:srgbClr val="000000"/>
                      </a:solidFill>
                    </a:rPr>
                    <a:t>&lt;DH&lt;10</a:t>
                  </a:r>
                  <a:r>
                    <a:rPr lang="en-US" altLang="en-US" sz="1000" baseline="30000">
                      <a:solidFill>
                        <a:srgbClr val="000000"/>
                      </a:solidFill>
                    </a:rPr>
                    <a:t>0</a:t>
                  </a:r>
                  <a:endParaRPr lang="en-US" altLang="en-US" sz="1200"/>
                </a:p>
              </p:txBody>
            </p:sp>
            <p:sp>
              <p:nvSpPr>
                <p:cNvPr id="467" name="Rectangle 462">
                  <a:extLst>
                    <a:ext uri="{FF2B5EF4-FFF2-40B4-BE49-F238E27FC236}">
                      <a16:creationId xmlns:a16="http://schemas.microsoft.com/office/drawing/2014/main" xmlns="" id="{09A2B03D-59A3-2646-9F7D-FCD9ECAB987E}"/>
                    </a:ext>
                  </a:extLst>
                </p:cNvPr>
                <p:cNvSpPr>
                  <a:spLocks noChangeArrowheads="1"/>
                </p:cNvSpPr>
                <p:nvPr/>
              </p:nvSpPr>
              <p:spPr bwMode="auto">
                <a:xfrm>
                  <a:off x="3298" y="1044"/>
                  <a:ext cx="4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0</a:t>
                  </a:r>
                  <a:r>
                    <a:rPr lang="en-US" altLang="en-US" sz="1000">
                      <a:solidFill>
                        <a:srgbClr val="000000"/>
                      </a:solidFill>
                    </a:rPr>
                    <a:t>&lt;DH&lt;10</a:t>
                  </a:r>
                  <a:r>
                    <a:rPr lang="en-US" altLang="en-US" sz="1000" baseline="30000">
                      <a:solidFill>
                        <a:srgbClr val="000000"/>
                      </a:solidFill>
                    </a:rPr>
                    <a:t>1</a:t>
                  </a:r>
                  <a:endParaRPr lang="en-US" altLang="en-US" sz="1200"/>
                </a:p>
              </p:txBody>
            </p:sp>
          </p:grpSp>
        </p:grpSp>
        <p:sp>
          <p:nvSpPr>
            <p:cNvPr id="452" name="Line 463">
              <a:extLst>
                <a:ext uri="{FF2B5EF4-FFF2-40B4-BE49-F238E27FC236}">
                  <a16:creationId xmlns:a16="http://schemas.microsoft.com/office/drawing/2014/main" xmlns="" id="{E2D8DA3C-6763-1242-944E-ACDB09A66531}"/>
                </a:ext>
              </a:extLst>
            </p:cNvPr>
            <p:cNvSpPr>
              <a:spLocks noChangeShapeType="1"/>
            </p:cNvSpPr>
            <p:nvPr/>
          </p:nvSpPr>
          <p:spPr bwMode="auto">
            <a:xfrm>
              <a:off x="3176"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3" name="Line 464">
              <a:extLst>
                <a:ext uri="{FF2B5EF4-FFF2-40B4-BE49-F238E27FC236}">
                  <a16:creationId xmlns:a16="http://schemas.microsoft.com/office/drawing/2014/main" xmlns="" id="{6D524611-C4D8-2E4E-8F01-1AC37F564460}"/>
                </a:ext>
              </a:extLst>
            </p:cNvPr>
            <p:cNvSpPr>
              <a:spLocks noChangeShapeType="1"/>
            </p:cNvSpPr>
            <p:nvPr/>
          </p:nvSpPr>
          <p:spPr bwMode="auto">
            <a:xfrm>
              <a:off x="1976"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4" name="Line 465">
              <a:extLst>
                <a:ext uri="{FF2B5EF4-FFF2-40B4-BE49-F238E27FC236}">
                  <a16:creationId xmlns:a16="http://schemas.microsoft.com/office/drawing/2014/main" xmlns="" id="{28F25BA3-2FA7-AE47-9D7C-0C6C1406677E}"/>
                </a:ext>
              </a:extLst>
            </p:cNvPr>
            <p:cNvSpPr>
              <a:spLocks noChangeShapeType="1"/>
            </p:cNvSpPr>
            <p:nvPr/>
          </p:nvSpPr>
          <p:spPr bwMode="auto">
            <a:xfrm>
              <a:off x="1976" y="1950"/>
              <a:ext cx="1" cy="112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3138861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 name="Picture 476">
            <a:extLst>
              <a:ext uri="{FF2B5EF4-FFF2-40B4-BE49-F238E27FC236}">
                <a16:creationId xmlns:a16="http://schemas.microsoft.com/office/drawing/2014/main" xmlns="" id="{918E4200-E02D-5645-AB04-0F52AAC2F158}"/>
              </a:ext>
            </a:extLst>
          </p:cNvPr>
          <p:cNvPicPr>
            <a:picLocks noChangeAspect="1"/>
          </p:cNvPicPr>
          <p:nvPr/>
        </p:nvPicPr>
        <p:blipFill>
          <a:blip r:embed="rId2"/>
          <a:stretch>
            <a:fillRect/>
          </a:stretch>
        </p:blipFill>
        <p:spPr>
          <a:xfrm>
            <a:off x="100272" y="4237455"/>
            <a:ext cx="2743200" cy="2520126"/>
          </a:xfrm>
          <a:prstGeom prst="rect">
            <a:avLst/>
          </a:prstGeom>
        </p:spPr>
      </p:pic>
      <p:pic>
        <p:nvPicPr>
          <p:cNvPr id="476" name="Picture 475">
            <a:extLst>
              <a:ext uri="{FF2B5EF4-FFF2-40B4-BE49-F238E27FC236}">
                <a16:creationId xmlns:a16="http://schemas.microsoft.com/office/drawing/2014/main" xmlns="" id="{FCFCC593-AF4D-8F41-A46D-68395FF39474}"/>
              </a:ext>
            </a:extLst>
          </p:cNvPr>
          <p:cNvPicPr>
            <a:picLocks noChangeAspect="1"/>
          </p:cNvPicPr>
          <p:nvPr/>
        </p:nvPicPr>
        <p:blipFill>
          <a:blip r:embed="rId3"/>
          <a:stretch>
            <a:fillRect/>
          </a:stretch>
        </p:blipFill>
        <p:spPr>
          <a:xfrm>
            <a:off x="3186269" y="4308387"/>
            <a:ext cx="2743200" cy="2542478"/>
          </a:xfrm>
          <a:prstGeom prst="rect">
            <a:avLst/>
          </a:prstGeom>
        </p:spPr>
      </p:pic>
      <p:sp>
        <p:nvSpPr>
          <p:cNvPr id="2" name="Title 1">
            <a:extLst>
              <a:ext uri="{FF2B5EF4-FFF2-40B4-BE49-F238E27FC236}">
                <a16:creationId xmlns:a16="http://schemas.microsoft.com/office/drawing/2014/main" xmlns="" id="{168EADCB-3DA2-4B4E-8BE9-F9D5B292329D}"/>
              </a:ext>
            </a:extLst>
          </p:cNvPr>
          <p:cNvSpPr>
            <a:spLocks noGrp="1"/>
          </p:cNvSpPr>
          <p:nvPr>
            <p:ph type="title"/>
          </p:nvPr>
        </p:nvSpPr>
        <p:spPr>
          <a:xfrm>
            <a:off x="457319" y="795133"/>
            <a:ext cx="11277489" cy="363561"/>
          </a:xfrm>
        </p:spPr>
        <p:txBody>
          <a:bodyPr/>
          <a:lstStyle/>
          <a:p>
            <a:r>
              <a:rPr lang="en-US" dirty="0"/>
              <a:t>Decay heat of elements over time</a:t>
            </a:r>
          </a:p>
        </p:txBody>
      </p:sp>
      <p:sp>
        <p:nvSpPr>
          <p:cNvPr id="3" name="Content Placeholder 2">
            <a:extLst>
              <a:ext uri="{FF2B5EF4-FFF2-40B4-BE49-F238E27FC236}">
                <a16:creationId xmlns:a16="http://schemas.microsoft.com/office/drawing/2014/main" xmlns="" id="{DFB51B9B-6516-C345-A643-E7FB8909FDF5}"/>
              </a:ext>
            </a:extLst>
          </p:cNvPr>
          <p:cNvSpPr>
            <a:spLocks noGrp="1"/>
          </p:cNvSpPr>
          <p:nvPr>
            <p:ph idx="1"/>
          </p:nvPr>
        </p:nvSpPr>
        <p:spPr>
          <a:xfrm>
            <a:off x="457319" y="1325217"/>
            <a:ext cx="11277489" cy="4946847"/>
          </a:xfrm>
        </p:spPr>
        <p:txBody>
          <a:bodyPr/>
          <a:lstStyle/>
          <a:p>
            <a:r>
              <a:rPr lang="en-US" dirty="0"/>
              <a:t>At ITER FW flux and spectrum, following 14 year ITER operational scenario (from CCFE-R(16)37)</a:t>
            </a:r>
          </a:p>
        </p:txBody>
      </p:sp>
      <p:pic>
        <p:nvPicPr>
          <p:cNvPr id="467" name="Picture 466">
            <a:extLst>
              <a:ext uri="{FF2B5EF4-FFF2-40B4-BE49-F238E27FC236}">
                <a16:creationId xmlns:a16="http://schemas.microsoft.com/office/drawing/2014/main" xmlns="" id="{63CCBE52-2122-8E48-8364-E751877C51D7}"/>
              </a:ext>
            </a:extLst>
          </p:cNvPr>
          <p:cNvPicPr>
            <a:picLocks noChangeAspect="1"/>
          </p:cNvPicPr>
          <p:nvPr/>
        </p:nvPicPr>
        <p:blipFill>
          <a:blip r:embed="rId4"/>
          <a:stretch>
            <a:fillRect/>
          </a:stretch>
        </p:blipFill>
        <p:spPr>
          <a:xfrm>
            <a:off x="9077463" y="4348825"/>
            <a:ext cx="2743200" cy="2502040"/>
          </a:xfrm>
          <a:prstGeom prst="rect">
            <a:avLst/>
          </a:prstGeom>
        </p:spPr>
      </p:pic>
      <p:pic>
        <p:nvPicPr>
          <p:cNvPr id="468" name="Picture 467">
            <a:extLst>
              <a:ext uri="{FF2B5EF4-FFF2-40B4-BE49-F238E27FC236}">
                <a16:creationId xmlns:a16="http://schemas.microsoft.com/office/drawing/2014/main" xmlns="" id="{C809DC64-1C9E-E44E-839D-3F7BBF5D4195}"/>
              </a:ext>
            </a:extLst>
          </p:cNvPr>
          <p:cNvPicPr>
            <a:picLocks noChangeAspect="1"/>
          </p:cNvPicPr>
          <p:nvPr/>
        </p:nvPicPr>
        <p:blipFill>
          <a:blip r:embed="rId5"/>
          <a:stretch>
            <a:fillRect/>
          </a:stretch>
        </p:blipFill>
        <p:spPr>
          <a:xfrm>
            <a:off x="100272" y="1723194"/>
            <a:ext cx="2743200" cy="2524715"/>
          </a:xfrm>
          <a:prstGeom prst="rect">
            <a:avLst/>
          </a:prstGeom>
        </p:spPr>
      </p:pic>
      <p:pic>
        <p:nvPicPr>
          <p:cNvPr id="469" name="Picture 468">
            <a:extLst>
              <a:ext uri="{FF2B5EF4-FFF2-40B4-BE49-F238E27FC236}">
                <a16:creationId xmlns:a16="http://schemas.microsoft.com/office/drawing/2014/main" xmlns="" id="{DF7042B7-65E6-E44D-8222-99F5A6C40F8A}"/>
              </a:ext>
            </a:extLst>
          </p:cNvPr>
          <p:cNvPicPr>
            <a:picLocks noChangeAspect="1"/>
          </p:cNvPicPr>
          <p:nvPr/>
        </p:nvPicPr>
        <p:blipFill>
          <a:blip r:embed="rId6"/>
          <a:stretch>
            <a:fillRect/>
          </a:stretch>
        </p:blipFill>
        <p:spPr>
          <a:xfrm>
            <a:off x="3144183" y="1769578"/>
            <a:ext cx="2743200" cy="2514601"/>
          </a:xfrm>
          <a:prstGeom prst="rect">
            <a:avLst/>
          </a:prstGeom>
        </p:spPr>
      </p:pic>
      <p:sp>
        <p:nvSpPr>
          <p:cNvPr id="470" name="TextBox 469">
            <a:extLst>
              <a:ext uri="{FF2B5EF4-FFF2-40B4-BE49-F238E27FC236}">
                <a16:creationId xmlns:a16="http://schemas.microsoft.com/office/drawing/2014/main" xmlns="" id="{E3D3A493-C514-074B-B81C-B9D980993C73}"/>
              </a:ext>
            </a:extLst>
          </p:cNvPr>
          <p:cNvSpPr txBox="1"/>
          <p:nvPr/>
        </p:nvSpPr>
        <p:spPr>
          <a:xfrm>
            <a:off x="2165634" y="2163466"/>
            <a:ext cx="453970" cy="369332"/>
          </a:xfrm>
          <a:prstGeom prst="rect">
            <a:avLst/>
          </a:prstGeom>
          <a:noFill/>
        </p:spPr>
        <p:txBody>
          <a:bodyPr wrap="none" rtlCol="0">
            <a:spAutoFit/>
          </a:bodyPr>
          <a:lstStyle/>
          <a:p>
            <a:r>
              <a:rPr lang="en-US" dirty="0"/>
              <a:t>Fe</a:t>
            </a:r>
          </a:p>
        </p:txBody>
      </p:sp>
      <p:sp>
        <p:nvSpPr>
          <p:cNvPr id="471" name="TextBox 470">
            <a:extLst>
              <a:ext uri="{FF2B5EF4-FFF2-40B4-BE49-F238E27FC236}">
                <a16:creationId xmlns:a16="http://schemas.microsoft.com/office/drawing/2014/main" xmlns="" id="{029B34B8-6472-BC4A-BB9F-29E97B931A34}"/>
              </a:ext>
            </a:extLst>
          </p:cNvPr>
          <p:cNvSpPr txBox="1"/>
          <p:nvPr/>
        </p:nvSpPr>
        <p:spPr>
          <a:xfrm>
            <a:off x="4129547" y="2922096"/>
            <a:ext cx="428322" cy="369332"/>
          </a:xfrm>
          <a:prstGeom prst="rect">
            <a:avLst/>
          </a:prstGeom>
          <a:noFill/>
        </p:spPr>
        <p:txBody>
          <a:bodyPr wrap="none" rtlCol="0">
            <a:spAutoFit/>
          </a:bodyPr>
          <a:lstStyle/>
          <a:p>
            <a:r>
              <a:rPr lang="en-US" dirty="0"/>
              <a:t>Cr</a:t>
            </a:r>
          </a:p>
        </p:txBody>
      </p:sp>
      <p:sp>
        <p:nvSpPr>
          <p:cNvPr id="472" name="TextBox 471">
            <a:extLst>
              <a:ext uri="{FF2B5EF4-FFF2-40B4-BE49-F238E27FC236}">
                <a16:creationId xmlns:a16="http://schemas.microsoft.com/office/drawing/2014/main" xmlns="" id="{80946D83-CACA-7D4E-9C29-D220EDEB712C}"/>
              </a:ext>
            </a:extLst>
          </p:cNvPr>
          <p:cNvSpPr txBox="1"/>
          <p:nvPr/>
        </p:nvSpPr>
        <p:spPr>
          <a:xfrm>
            <a:off x="923658" y="5394960"/>
            <a:ext cx="428387" cy="369332"/>
          </a:xfrm>
          <a:prstGeom prst="rect">
            <a:avLst/>
          </a:prstGeom>
          <a:noFill/>
        </p:spPr>
        <p:txBody>
          <a:bodyPr wrap="none" rtlCol="0">
            <a:spAutoFit/>
          </a:bodyPr>
          <a:lstStyle/>
          <a:p>
            <a:r>
              <a:rPr lang="en-US" dirty="0"/>
              <a:t>Ta</a:t>
            </a:r>
          </a:p>
        </p:txBody>
      </p:sp>
      <p:sp>
        <p:nvSpPr>
          <p:cNvPr id="473" name="TextBox 472">
            <a:extLst>
              <a:ext uri="{FF2B5EF4-FFF2-40B4-BE49-F238E27FC236}">
                <a16:creationId xmlns:a16="http://schemas.microsoft.com/office/drawing/2014/main" xmlns="" id="{83094291-A109-0E49-AA66-3230E8AB83B8}"/>
              </a:ext>
            </a:extLst>
          </p:cNvPr>
          <p:cNvSpPr txBox="1"/>
          <p:nvPr/>
        </p:nvSpPr>
        <p:spPr>
          <a:xfrm>
            <a:off x="5314379" y="4747553"/>
            <a:ext cx="338554" cy="369332"/>
          </a:xfrm>
          <a:prstGeom prst="rect">
            <a:avLst/>
          </a:prstGeom>
          <a:noFill/>
        </p:spPr>
        <p:txBody>
          <a:bodyPr wrap="none" rtlCol="0">
            <a:spAutoFit/>
          </a:bodyPr>
          <a:lstStyle/>
          <a:p>
            <a:r>
              <a:rPr lang="en-US" dirty="0"/>
              <a:t>V</a:t>
            </a:r>
          </a:p>
        </p:txBody>
      </p:sp>
      <p:pic>
        <p:nvPicPr>
          <p:cNvPr id="474" name="Picture 473">
            <a:extLst>
              <a:ext uri="{FF2B5EF4-FFF2-40B4-BE49-F238E27FC236}">
                <a16:creationId xmlns:a16="http://schemas.microsoft.com/office/drawing/2014/main" xmlns="" id="{93CB3153-6927-5146-A7E3-01FB02E4A2EC}"/>
              </a:ext>
            </a:extLst>
          </p:cNvPr>
          <p:cNvPicPr>
            <a:picLocks noChangeAspect="1"/>
          </p:cNvPicPr>
          <p:nvPr/>
        </p:nvPicPr>
        <p:blipFill>
          <a:blip r:embed="rId7"/>
          <a:stretch>
            <a:fillRect/>
          </a:stretch>
        </p:blipFill>
        <p:spPr>
          <a:xfrm>
            <a:off x="6131866" y="4350375"/>
            <a:ext cx="2743200" cy="2530784"/>
          </a:xfrm>
          <a:prstGeom prst="rect">
            <a:avLst/>
          </a:prstGeom>
        </p:spPr>
      </p:pic>
      <p:sp>
        <p:nvSpPr>
          <p:cNvPr id="475" name="TextBox 474">
            <a:extLst>
              <a:ext uri="{FF2B5EF4-FFF2-40B4-BE49-F238E27FC236}">
                <a16:creationId xmlns:a16="http://schemas.microsoft.com/office/drawing/2014/main" xmlns="" id="{84FAFE8F-1B33-AB40-9136-67273166730E}"/>
              </a:ext>
            </a:extLst>
          </p:cNvPr>
          <p:cNvSpPr txBox="1"/>
          <p:nvPr/>
        </p:nvSpPr>
        <p:spPr>
          <a:xfrm>
            <a:off x="7186551" y="5312852"/>
            <a:ext cx="368434" cy="369332"/>
          </a:xfrm>
          <a:prstGeom prst="rect">
            <a:avLst/>
          </a:prstGeom>
          <a:noFill/>
        </p:spPr>
        <p:txBody>
          <a:bodyPr wrap="none" rtlCol="0">
            <a:spAutoFit/>
          </a:bodyPr>
          <a:lstStyle/>
          <a:p>
            <a:r>
              <a:rPr lang="en-US" dirty="0" err="1"/>
              <a:t>Ti</a:t>
            </a:r>
            <a:endParaRPr lang="en-US" dirty="0"/>
          </a:p>
        </p:txBody>
      </p:sp>
      <p:sp>
        <p:nvSpPr>
          <p:cNvPr id="479" name="TextBox 478">
            <a:extLst>
              <a:ext uri="{FF2B5EF4-FFF2-40B4-BE49-F238E27FC236}">
                <a16:creationId xmlns:a16="http://schemas.microsoft.com/office/drawing/2014/main" xmlns="" id="{6E0BE504-268B-144E-A919-12C173EC7D25}"/>
              </a:ext>
            </a:extLst>
          </p:cNvPr>
          <p:cNvSpPr txBox="1"/>
          <p:nvPr/>
        </p:nvSpPr>
        <p:spPr>
          <a:xfrm>
            <a:off x="9692550" y="6062391"/>
            <a:ext cx="1390124" cy="369332"/>
          </a:xfrm>
          <a:prstGeom prst="rect">
            <a:avLst/>
          </a:prstGeom>
          <a:noFill/>
        </p:spPr>
        <p:txBody>
          <a:bodyPr wrap="none" rtlCol="0">
            <a:spAutoFit/>
          </a:bodyPr>
          <a:lstStyle/>
          <a:p>
            <a:r>
              <a:rPr lang="en-US" dirty="0"/>
              <a:t>Inconel-718</a:t>
            </a:r>
          </a:p>
        </p:txBody>
      </p:sp>
      <p:pic>
        <p:nvPicPr>
          <p:cNvPr id="480" name="Picture 479">
            <a:extLst>
              <a:ext uri="{FF2B5EF4-FFF2-40B4-BE49-F238E27FC236}">
                <a16:creationId xmlns:a16="http://schemas.microsoft.com/office/drawing/2014/main" xmlns="" id="{AD20DAA2-76D6-6144-A939-9F62A9575829}"/>
              </a:ext>
            </a:extLst>
          </p:cNvPr>
          <p:cNvPicPr>
            <a:picLocks noChangeAspect="1"/>
          </p:cNvPicPr>
          <p:nvPr/>
        </p:nvPicPr>
        <p:blipFill>
          <a:blip r:embed="rId8"/>
          <a:stretch>
            <a:fillRect/>
          </a:stretch>
        </p:blipFill>
        <p:spPr>
          <a:xfrm>
            <a:off x="6089780" y="1838107"/>
            <a:ext cx="2743200" cy="2537309"/>
          </a:xfrm>
          <a:prstGeom prst="rect">
            <a:avLst/>
          </a:prstGeom>
        </p:spPr>
      </p:pic>
      <p:sp>
        <p:nvSpPr>
          <p:cNvPr id="481" name="TextBox 480">
            <a:extLst>
              <a:ext uri="{FF2B5EF4-FFF2-40B4-BE49-F238E27FC236}">
                <a16:creationId xmlns:a16="http://schemas.microsoft.com/office/drawing/2014/main" xmlns="" id="{9BD20205-4F8A-F449-A38B-CF9E2CB3A191}"/>
              </a:ext>
            </a:extLst>
          </p:cNvPr>
          <p:cNvSpPr txBox="1"/>
          <p:nvPr/>
        </p:nvSpPr>
        <p:spPr>
          <a:xfrm>
            <a:off x="7221826" y="2616220"/>
            <a:ext cx="351378" cy="369332"/>
          </a:xfrm>
          <a:prstGeom prst="rect">
            <a:avLst/>
          </a:prstGeom>
          <a:noFill/>
        </p:spPr>
        <p:txBody>
          <a:bodyPr wrap="none" rtlCol="0">
            <a:spAutoFit/>
          </a:bodyPr>
          <a:lstStyle/>
          <a:p>
            <a:r>
              <a:rPr lang="en-US" dirty="0"/>
              <a:t>C</a:t>
            </a:r>
          </a:p>
        </p:txBody>
      </p:sp>
      <p:pic>
        <p:nvPicPr>
          <p:cNvPr id="482" name="Picture 481">
            <a:extLst>
              <a:ext uri="{FF2B5EF4-FFF2-40B4-BE49-F238E27FC236}">
                <a16:creationId xmlns:a16="http://schemas.microsoft.com/office/drawing/2014/main" xmlns="" id="{E20FEDB1-192E-6246-AC7A-9D1916EEABED}"/>
              </a:ext>
            </a:extLst>
          </p:cNvPr>
          <p:cNvPicPr>
            <a:picLocks noChangeAspect="1"/>
          </p:cNvPicPr>
          <p:nvPr/>
        </p:nvPicPr>
        <p:blipFill>
          <a:blip r:embed="rId9"/>
          <a:stretch>
            <a:fillRect/>
          </a:stretch>
        </p:blipFill>
        <p:spPr>
          <a:xfrm>
            <a:off x="6076950" y="3416300"/>
            <a:ext cx="38100" cy="25400"/>
          </a:xfrm>
          <a:prstGeom prst="rect">
            <a:avLst/>
          </a:prstGeom>
        </p:spPr>
      </p:pic>
      <p:pic>
        <p:nvPicPr>
          <p:cNvPr id="484" name="Picture 483">
            <a:extLst>
              <a:ext uri="{FF2B5EF4-FFF2-40B4-BE49-F238E27FC236}">
                <a16:creationId xmlns:a16="http://schemas.microsoft.com/office/drawing/2014/main" xmlns="" id="{6107C26F-8A92-A941-9B2B-1C7E276AA0AF}"/>
              </a:ext>
            </a:extLst>
          </p:cNvPr>
          <p:cNvPicPr>
            <a:picLocks noChangeAspect="1"/>
          </p:cNvPicPr>
          <p:nvPr/>
        </p:nvPicPr>
        <p:blipFill>
          <a:blip r:embed="rId10"/>
          <a:stretch>
            <a:fillRect/>
          </a:stretch>
        </p:blipFill>
        <p:spPr>
          <a:xfrm>
            <a:off x="9077463" y="1794182"/>
            <a:ext cx="2743200" cy="2554643"/>
          </a:xfrm>
          <a:prstGeom prst="rect">
            <a:avLst/>
          </a:prstGeom>
        </p:spPr>
      </p:pic>
      <p:sp>
        <p:nvSpPr>
          <p:cNvPr id="485" name="TextBox 484">
            <a:extLst>
              <a:ext uri="{FF2B5EF4-FFF2-40B4-BE49-F238E27FC236}">
                <a16:creationId xmlns:a16="http://schemas.microsoft.com/office/drawing/2014/main" xmlns="" id="{EC8B69E0-8DBC-9E46-96CC-D038ADE0BEF7}"/>
              </a:ext>
            </a:extLst>
          </p:cNvPr>
          <p:cNvSpPr txBox="1"/>
          <p:nvPr/>
        </p:nvSpPr>
        <p:spPr>
          <a:xfrm>
            <a:off x="10763284" y="2265523"/>
            <a:ext cx="389850" cy="369332"/>
          </a:xfrm>
          <a:prstGeom prst="rect">
            <a:avLst/>
          </a:prstGeom>
          <a:noFill/>
        </p:spPr>
        <p:txBody>
          <a:bodyPr wrap="none" rtlCol="0">
            <a:spAutoFit/>
          </a:bodyPr>
          <a:lstStyle/>
          <a:p>
            <a:r>
              <a:rPr lang="en-US" dirty="0"/>
              <a:t>Si</a:t>
            </a:r>
          </a:p>
        </p:txBody>
      </p:sp>
    </p:spTree>
    <p:extLst>
      <p:ext uri="{BB962C8B-B14F-4D97-AF65-F5344CB8AC3E}">
        <p14:creationId xmlns:p14="http://schemas.microsoft.com/office/powerpoint/2010/main" val="3724156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B9C18D-700B-A349-B35F-7DFB8EE914E4}"/>
              </a:ext>
            </a:extLst>
          </p:cNvPr>
          <p:cNvSpPr>
            <a:spLocks noGrp="1"/>
          </p:cNvSpPr>
          <p:nvPr>
            <p:ph type="title"/>
          </p:nvPr>
        </p:nvSpPr>
        <p:spPr/>
        <p:txBody>
          <a:bodyPr/>
          <a:lstStyle/>
          <a:p>
            <a:r>
              <a:rPr lang="en-US" dirty="0"/>
              <a:t>Decay Heat Grades (Piet 1990)</a:t>
            </a:r>
          </a:p>
        </p:txBody>
      </p:sp>
      <p:sp>
        <p:nvSpPr>
          <p:cNvPr id="3" name="Content Placeholder 2">
            <a:extLst>
              <a:ext uri="{FF2B5EF4-FFF2-40B4-BE49-F238E27FC236}">
                <a16:creationId xmlns:a16="http://schemas.microsoft.com/office/drawing/2014/main" xmlns="" id="{8E8A30F8-47EA-A848-A760-979E46AD3D10}"/>
              </a:ext>
            </a:extLst>
          </p:cNvPr>
          <p:cNvSpPr>
            <a:spLocks noGrp="1"/>
          </p:cNvSpPr>
          <p:nvPr>
            <p:ph idx="1"/>
          </p:nvPr>
        </p:nvSpPr>
        <p:spPr/>
        <p:txBody>
          <a:bodyPr/>
          <a:lstStyle/>
          <a:p>
            <a:r>
              <a:rPr lang="en-US" dirty="0"/>
              <a:t>Austenitic Steels: D-E, ≤ 1 hour to damage</a:t>
            </a:r>
          </a:p>
          <a:p>
            <a:r>
              <a:rPr lang="en-US" dirty="0"/>
              <a:t>Ferritic Steels: D, 1-2 hours to damage</a:t>
            </a:r>
          </a:p>
          <a:p>
            <a:r>
              <a:rPr lang="en-US" dirty="0"/>
              <a:t>Vanadium alloys: C-D, 6-7 hours until damage</a:t>
            </a:r>
          </a:p>
          <a:p>
            <a:r>
              <a:rPr lang="en-US" dirty="0" err="1"/>
              <a:t>SiC</a:t>
            </a:r>
            <a:r>
              <a:rPr lang="en-US" dirty="0"/>
              <a:t>: A, no damage occurs </a:t>
            </a:r>
          </a:p>
        </p:txBody>
      </p:sp>
    </p:spTree>
    <p:extLst>
      <p:ext uri="{BB962C8B-B14F-4D97-AF65-F5344CB8AC3E}">
        <p14:creationId xmlns:p14="http://schemas.microsoft.com/office/powerpoint/2010/main" val="3330607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1A1D6F-3F07-AF42-A1CB-38CBBBEED52F}"/>
              </a:ext>
            </a:extLst>
          </p:cNvPr>
          <p:cNvSpPr>
            <a:spLocks noGrp="1"/>
          </p:cNvSpPr>
          <p:nvPr>
            <p:ph type="title"/>
          </p:nvPr>
        </p:nvSpPr>
        <p:spPr/>
        <p:txBody>
          <a:bodyPr/>
          <a:lstStyle/>
          <a:p>
            <a:r>
              <a:rPr lang="en-US" dirty="0"/>
              <a:t>Radioactive Waste</a:t>
            </a:r>
          </a:p>
        </p:txBody>
      </p:sp>
      <p:sp>
        <p:nvSpPr>
          <p:cNvPr id="3" name="Content Placeholder 2">
            <a:extLst>
              <a:ext uri="{FF2B5EF4-FFF2-40B4-BE49-F238E27FC236}">
                <a16:creationId xmlns:a16="http://schemas.microsoft.com/office/drawing/2014/main" xmlns="" id="{7DB74280-408B-BE4F-A21A-710581905132}"/>
              </a:ext>
            </a:extLst>
          </p:cNvPr>
          <p:cNvSpPr>
            <a:spLocks noGrp="1"/>
          </p:cNvSpPr>
          <p:nvPr>
            <p:ph idx="1"/>
          </p:nvPr>
        </p:nvSpPr>
        <p:spPr/>
        <p:txBody>
          <a:bodyPr/>
          <a:lstStyle/>
          <a:p>
            <a:r>
              <a:rPr lang="en-US" dirty="0"/>
              <a:t>NRC waste classifications (10 CFR 61.55):</a:t>
            </a:r>
          </a:p>
          <a:p>
            <a:pPr lvl="1"/>
            <a:r>
              <a:rPr lang="en-US" dirty="0"/>
              <a:t>High Level Waste (HLW)</a:t>
            </a:r>
          </a:p>
          <a:p>
            <a:pPr lvl="2"/>
            <a:r>
              <a:rPr lang="en-US" dirty="0"/>
              <a:t>Spent fuel and materials resulting from reprocessing of spent fuel</a:t>
            </a:r>
          </a:p>
          <a:p>
            <a:pPr lvl="2"/>
            <a:r>
              <a:rPr lang="en-US" dirty="0"/>
              <a:t>“Other highly radioactive materials that the Commission may determine require permanent isolation”</a:t>
            </a:r>
          </a:p>
          <a:p>
            <a:pPr lvl="2"/>
            <a:r>
              <a:rPr lang="en-US" dirty="0"/>
              <a:t>Requires deep geologic repository</a:t>
            </a:r>
          </a:p>
          <a:p>
            <a:pPr lvl="2"/>
            <a:r>
              <a:rPr lang="en-US" dirty="0"/>
              <a:t>Fusion can avoid high level waste!</a:t>
            </a:r>
          </a:p>
          <a:p>
            <a:pPr lvl="1"/>
            <a:r>
              <a:rPr lang="en-US" dirty="0"/>
              <a:t>Low Level Waste (LLW)</a:t>
            </a:r>
          </a:p>
          <a:p>
            <a:pPr lvl="2"/>
            <a:r>
              <a:rPr lang="en-US" dirty="0"/>
              <a:t>Class A (lowest hazard), B, and C</a:t>
            </a:r>
          </a:p>
          <a:p>
            <a:pPr lvl="2"/>
            <a:r>
              <a:rPr lang="en-US" dirty="0"/>
              <a:t>Class C can be disposed of by shallow land burial (5m below surface with natural or engineered barrier)</a:t>
            </a:r>
          </a:p>
          <a:p>
            <a:pPr lvl="3"/>
            <a:r>
              <a:rPr lang="en-US" dirty="0"/>
              <a:t>Class C criterion: “intruder dose” &lt; 500 mrem/</a:t>
            </a:r>
            <a:r>
              <a:rPr lang="en-US" dirty="0" err="1"/>
              <a:t>yr</a:t>
            </a:r>
            <a:r>
              <a:rPr lang="en-US" dirty="0"/>
              <a:t> after 500 years</a:t>
            </a:r>
          </a:p>
          <a:p>
            <a:pPr lvl="4"/>
            <a:r>
              <a:rPr lang="en-US" dirty="0"/>
              <a:t>Scenario: someone builds a house on top of unrecognizable waste 500 years in the future, lives there, and grows half their food on the waste site</a:t>
            </a:r>
            <a:r>
              <a:rPr lang="en-US" baseline="30000" dirty="0"/>
              <a:t>1</a:t>
            </a:r>
          </a:p>
          <a:p>
            <a:pPr lvl="2"/>
            <a:r>
              <a:rPr lang="en-US" dirty="0"/>
              <a:t>Objective for fusion is structural materials that meet class C</a:t>
            </a:r>
          </a:p>
          <a:p>
            <a:pPr lvl="3"/>
            <a:r>
              <a:rPr lang="en-US" dirty="0"/>
              <a:t>Reference below outlines concentration limits for fusion materials</a:t>
            </a:r>
          </a:p>
        </p:txBody>
      </p:sp>
      <p:sp>
        <p:nvSpPr>
          <p:cNvPr id="4" name="TextBox 3">
            <a:extLst>
              <a:ext uri="{FF2B5EF4-FFF2-40B4-BE49-F238E27FC236}">
                <a16:creationId xmlns:a16="http://schemas.microsoft.com/office/drawing/2014/main" xmlns="" id="{853048B7-FA33-B64A-8ED5-E576C2E2296E}"/>
              </a:ext>
            </a:extLst>
          </p:cNvPr>
          <p:cNvSpPr txBox="1">
            <a:spLocks noChangeArrowheads="1"/>
          </p:cNvSpPr>
          <p:nvPr/>
        </p:nvSpPr>
        <p:spPr bwMode="auto">
          <a:xfrm>
            <a:off x="119269" y="6457142"/>
            <a:ext cx="56386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baseline="30000" dirty="0"/>
              <a:t>1</a:t>
            </a:r>
            <a:r>
              <a:rPr lang="en-US" altLang="en-US" sz="1200" dirty="0"/>
              <a:t>S. Fetter et al., </a:t>
            </a:r>
            <a:r>
              <a:rPr lang="en-US" altLang="en-US" sz="1200" i="1" dirty="0"/>
              <a:t>Fusion Engineering and Design</a:t>
            </a:r>
            <a:r>
              <a:rPr lang="en-US" altLang="en-US" sz="1200" dirty="0"/>
              <a:t> </a:t>
            </a:r>
            <a:r>
              <a:rPr lang="en-US" altLang="en-US" sz="1200" b="1" dirty="0"/>
              <a:t>6</a:t>
            </a:r>
            <a:r>
              <a:rPr lang="en-US" altLang="en-US" sz="1200" dirty="0"/>
              <a:t> (1988) 123-130.</a:t>
            </a:r>
          </a:p>
        </p:txBody>
      </p:sp>
    </p:spTree>
    <p:extLst>
      <p:ext uri="{BB962C8B-B14F-4D97-AF65-F5344CB8AC3E}">
        <p14:creationId xmlns:p14="http://schemas.microsoft.com/office/powerpoint/2010/main" val="394481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E1AEF-CAE7-A64F-8841-DB9F0A5E0F41}"/>
              </a:ext>
            </a:extLst>
          </p:cNvPr>
          <p:cNvSpPr>
            <a:spLocks noGrp="1"/>
          </p:cNvSpPr>
          <p:nvPr>
            <p:ph type="title"/>
          </p:nvPr>
        </p:nvSpPr>
        <p:spPr/>
        <p:txBody>
          <a:bodyPr/>
          <a:lstStyle/>
          <a:p>
            <a:r>
              <a:rPr lang="en-US" dirty="0"/>
              <a:t>Alloy concentrations to meet Class C disposal</a:t>
            </a:r>
          </a:p>
        </p:txBody>
      </p:sp>
      <p:sp>
        <p:nvSpPr>
          <p:cNvPr id="3" name="Content Placeholder 2">
            <a:extLst>
              <a:ext uri="{FF2B5EF4-FFF2-40B4-BE49-F238E27FC236}">
                <a16:creationId xmlns:a16="http://schemas.microsoft.com/office/drawing/2014/main" xmlns="" id="{D0206AE3-B6F7-6140-A1DE-13D0065F2D72}"/>
              </a:ext>
            </a:extLst>
          </p:cNvPr>
          <p:cNvSpPr>
            <a:spLocks noGrp="1"/>
          </p:cNvSpPr>
          <p:nvPr>
            <p:ph idx="1"/>
          </p:nvPr>
        </p:nvSpPr>
        <p:spPr/>
        <p:txBody>
          <a:bodyPr/>
          <a:lstStyle/>
          <a:p>
            <a:endParaRPr lang="en-US"/>
          </a:p>
        </p:txBody>
      </p:sp>
      <p:sp>
        <p:nvSpPr>
          <p:cNvPr id="4" name="Rectangle 2">
            <a:extLst>
              <a:ext uri="{FF2B5EF4-FFF2-40B4-BE49-F238E27FC236}">
                <a16:creationId xmlns:a16="http://schemas.microsoft.com/office/drawing/2014/main" xmlns="" id="{5D1352B0-19C3-1641-A6C1-D984DF71BB49}"/>
              </a:ext>
            </a:extLst>
          </p:cNvPr>
          <p:cNvSpPr>
            <a:spLocks noChangeArrowheads="1"/>
          </p:cNvSpPr>
          <p:nvPr/>
        </p:nvSpPr>
        <p:spPr bwMode="auto">
          <a:xfrm>
            <a:off x="452438" y="5561937"/>
            <a:ext cx="11277489" cy="1295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dirty="0"/>
              <a:t>From:  Piet, et al., “Initial Integration of Accident Safety, Waste Management, Recycling, Effluent, and Maintenance </a:t>
            </a:r>
          </a:p>
          <a:p>
            <a:r>
              <a:rPr lang="en-US" altLang="en-US" dirty="0"/>
              <a:t>Considerations for Low-Activation Materials”, </a:t>
            </a:r>
            <a:r>
              <a:rPr lang="en-US" altLang="en-US" b="1" dirty="0"/>
              <a:t>Fusion Technology</a:t>
            </a:r>
            <a:r>
              <a:rPr lang="en-US" altLang="en-US" dirty="0"/>
              <a:t>, Vol. 19, Jan. 1991, pp. 146-161.   </a:t>
            </a:r>
          </a:p>
          <a:p>
            <a:r>
              <a:rPr lang="en-US" altLang="en-US" dirty="0"/>
              <a:t>Assumes 5 MW/m</a:t>
            </a:r>
            <a:r>
              <a:rPr lang="en-US" altLang="en-US" baseline="30000" dirty="0"/>
              <a:t>2</a:t>
            </a:r>
            <a:r>
              <a:rPr lang="en-US" altLang="en-US" dirty="0"/>
              <a:t> for 4 years; and E. T. Cheng, “Concentration Limits of Natural Elements </a:t>
            </a:r>
          </a:p>
          <a:p>
            <a:r>
              <a:rPr lang="en-US" altLang="en-US" dirty="0"/>
              <a:t>in Low Activation Materials”, </a:t>
            </a:r>
            <a:r>
              <a:rPr lang="en-US" altLang="en-US" b="1" dirty="0"/>
              <a:t>presented at ICFRM-8, Sendai, </a:t>
            </a:r>
            <a:r>
              <a:rPr lang="en-US" altLang="en-US" b="1" dirty="0" err="1"/>
              <a:t>Japan,October</a:t>
            </a:r>
            <a:r>
              <a:rPr lang="en-US" altLang="en-US" b="1" dirty="0"/>
              <a:t> 1997</a:t>
            </a:r>
            <a:endParaRPr lang="en-US" altLang="en-US" dirty="0">
              <a:latin typeface="Times" pitchFamily="2" charset="0"/>
            </a:endParaRPr>
          </a:p>
        </p:txBody>
      </p:sp>
      <p:graphicFrame>
        <p:nvGraphicFramePr>
          <p:cNvPr id="5" name="Object 4">
            <a:extLst>
              <a:ext uri="{FF2B5EF4-FFF2-40B4-BE49-F238E27FC236}">
                <a16:creationId xmlns:a16="http://schemas.microsoft.com/office/drawing/2014/main" xmlns="" id="{5B728EDE-185E-D946-80B0-673B3727AC5E}"/>
              </a:ext>
            </a:extLst>
          </p:cNvPr>
          <p:cNvGraphicFramePr>
            <a:graphicFrameLocks noChangeAspect="1"/>
          </p:cNvGraphicFramePr>
          <p:nvPr>
            <p:extLst>
              <p:ext uri="{D42A27DB-BD31-4B8C-83A1-F6EECF244321}">
                <p14:modId xmlns:p14="http://schemas.microsoft.com/office/powerpoint/2010/main" val="4069981136"/>
              </p:ext>
            </p:extLst>
          </p:nvPr>
        </p:nvGraphicFramePr>
        <p:xfrm>
          <a:off x="1857168" y="1380476"/>
          <a:ext cx="8029575" cy="4264025"/>
        </p:xfrm>
        <a:graphic>
          <a:graphicData uri="http://schemas.openxmlformats.org/presentationml/2006/ole">
            <mc:AlternateContent xmlns:mc="http://schemas.openxmlformats.org/markup-compatibility/2006">
              <mc:Choice xmlns:v="urn:schemas-microsoft-com:vml" Requires="v">
                <p:oleObj spid="_x0000_s3121" name="Document" r:id="rId3" imgW="23317200" imgH="12382500" progId="Word.Document.8">
                  <p:embed/>
                </p:oleObj>
              </mc:Choice>
              <mc:Fallback>
                <p:oleObj name="Document" r:id="rId3" imgW="23317200" imgH="12382500" progId="Word.Document.8">
                  <p:embed/>
                  <p:pic>
                    <p:nvPicPr>
                      <p:cNvPr id="8196" name="Object 4">
                        <a:extLst>
                          <a:ext uri="{FF2B5EF4-FFF2-40B4-BE49-F238E27FC236}">
                            <a16:creationId xmlns:a16="http://schemas.microsoft.com/office/drawing/2014/main" xmlns="" id="{0B64EAC6-6AA4-9943-B97F-3C342C915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168" y="1380476"/>
                        <a:ext cx="8029575"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79216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4C252D-14BB-DA40-865D-80713D2640CA}"/>
              </a:ext>
            </a:extLst>
          </p:cNvPr>
          <p:cNvSpPr>
            <a:spLocks noGrp="1"/>
          </p:cNvSpPr>
          <p:nvPr>
            <p:ph type="title"/>
          </p:nvPr>
        </p:nvSpPr>
        <p:spPr/>
        <p:txBody>
          <a:bodyPr/>
          <a:lstStyle/>
          <a:p>
            <a:r>
              <a:rPr lang="en-US" dirty="0"/>
              <a:t>Blanket Comparison and Selection Study</a:t>
            </a:r>
          </a:p>
        </p:txBody>
      </p:sp>
      <p:sp>
        <p:nvSpPr>
          <p:cNvPr id="3" name="Content Placeholder 2">
            <a:extLst>
              <a:ext uri="{FF2B5EF4-FFF2-40B4-BE49-F238E27FC236}">
                <a16:creationId xmlns:a16="http://schemas.microsoft.com/office/drawing/2014/main" xmlns="" id="{F2BC8BB8-4225-9546-B0B0-7E5E8FD9A09B}"/>
              </a:ext>
            </a:extLst>
          </p:cNvPr>
          <p:cNvSpPr>
            <a:spLocks noGrp="1"/>
          </p:cNvSpPr>
          <p:nvPr>
            <p:ph idx="1"/>
          </p:nvPr>
        </p:nvSpPr>
        <p:spPr>
          <a:xfrm>
            <a:off x="457319" y="1463040"/>
            <a:ext cx="11496142" cy="4809024"/>
          </a:xfrm>
        </p:spPr>
        <p:txBody>
          <a:bodyPr/>
          <a:lstStyle/>
          <a:p>
            <a:r>
              <a:rPr lang="en-US" dirty="0"/>
              <a:t>In the early 1980s, a comprehensive Blanket Comparison and Selection Study was conducted, to identify the most promising blanket concepts, prioritize R&amp;D issues, and provide input for a program plan</a:t>
            </a:r>
          </a:p>
          <a:p>
            <a:r>
              <a:rPr lang="en-US" dirty="0"/>
              <a:t>69 Contributors produced a 1190 page report at the end of the two year study</a:t>
            </a:r>
          </a:p>
          <a:p>
            <a:r>
              <a:rPr lang="en-US" dirty="0"/>
              <a:t>~130 different concepts were initially considered; the seven most promising were evaluated in more detail based on engineering, economic, safety, and R&amp;D requirements, and ranked:</a:t>
            </a:r>
          </a:p>
        </p:txBody>
      </p:sp>
      <p:pic>
        <p:nvPicPr>
          <p:cNvPr id="4" name="Picture 3">
            <a:extLst>
              <a:ext uri="{FF2B5EF4-FFF2-40B4-BE49-F238E27FC236}">
                <a16:creationId xmlns:a16="http://schemas.microsoft.com/office/drawing/2014/main" xmlns="" id="{A05A7A85-674A-964A-B0AD-C0D0D1FC959E}"/>
              </a:ext>
            </a:extLst>
          </p:cNvPr>
          <p:cNvPicPr>
            <a:picLocks noChangeAspect="1"/>
          </p:cNvPicPr>
          <p:nvPr/>
        </p:nvPicPr>
        <p:blipFill>
          <a:blip r:embed="rId2"/>
          <a:stretch>
            <a:fillRect/>
          </a:stretch>
        </p:blipFill>
        <p:spPr>
          <a:xfrm>
            <a:off x="1498600" y="3052558"/>
            <a:ext cx="8175487" cy="3805441"/>
          </a:xfrm>
          <a:prstGeom prst="rect">
            <a:avLst/>
          </a:prstGeom>
        </p:spPr>
      </p:pic>
    </p:spTree>
    <p:extLst>
      <p:ext uri="{BB962C8B-B14F-4D97-AF65-F5344CB8AC3E}">
        <p14:creationId xmlns:p14="http://schemas.microsoft.com/office/powerpoint/2010/main" val="3598456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Fusion?</a:t>
            </a:r>
          </a:p>
        </p:txBody>
      </p:sp>
      <p:sp>
        <p:nvSpPr>
          <p:cNvPr id="3" name="Content Placeholder 2"/>
          <p:cNvSpPr>
            <a:spLocks noGrp="1"/>
          </p:cNvSpPr>
          <p:nvPr>
            <p:ph idx="1"/>
          </p:nvPr>
        </p:nvSpPr>
        <p:spPr/>
        <p:txBody>
          <a:bodyPr/>
          <a:lstStyle/>
          <a:p>
            <a:r>
              <a:rPr lang="en-US" dirty="0"/>
              <a:t>APS DPP Community Planning Process consensus: we should build a fusion pilot plant!</a:t>
            </a:r>
          </a:p>
          <a:p>
            <a:r>
              <a:rPr lang="en-US" dirty="0"/>
              <a:t>We take the logic of this for granted but… why would we want to?</a:t>
            </a:r>
          </a:p>
          <a:p>
            <a:r>
              <a:rPr lang="en-US" dirty="0"/>
              <a:t>The answer to this has to be, </a:t>
            </a:r>
            <a:r>
              <a:rPr lang="en-US" i="1" dirty="0"/>
              <a:t>because it is better than the alternatives</a:t>
            </a:r>
          </a:p>
          <a:p>
            <a:r>
              <a:rPr lang="en-US" dirty="0"/>
              <a:t>The answers to this question dictate a lot about the balance of a fusion pilot plant</a:t>
            </a:r>
          </a:p>
          <a:p>
            <a:r>
              <a:rPr lang="en-US" dirty="0"/>
              <a:t>We pursue fusion because:</a:t>
            </a:r>
          </a:p>
          <a:p>
            <a:pPr lvl="1"/>
            <a:r>
              <a:rPr lang="en-US" dirty="0"/>
              <a:t>Compared to fossil sources, fusion has no carbon emissions</a:t>
            </a:r>
          </a:p>
          <a:p>
            <a:pPr lvl="1"/>
            <a:r>
              <a:rPr lang="en-US" dirty="0"/>
              <a:t>Compared to fission energy, fusion potentially</a:t>
            </a:r>
          </a:p>
          <a:p>
            <a:pPr lvl="2"/>
            <a:r>
              <a:rPr lang="en-US" dirty="0"/>
              <a:t>Has abundant fuel resources (D, Li)</a:t>
            </a:r>
          </a:p>
          <a:p>
            <a:pPr lvl="2"/>
            <a:r>
              <a:rPr lang="en-US" dirty="0"/>
              <a:t>Produces less radioactive waste (environmentally benign)</a:t>
            </a:r>
          </a:p>
          <a:p>
            <a:pPr lvl="2"/>
            <a:r>
              <a:rPr lang="en-US" dirty="0"/>
              <a:t>Is safer (no radioactive emissions, or severe accidents)</a:t>
            </a:r>
          </a:p>
          <a:p>
            <a:r>
              <a:rPr lang="en-US" dirty="0"/>
              <a:t>In addition to those things, widespread adoption of fusion as an energy source depends on utilities wanting to purchase and operate fusion plants</a:t>
            </a:r>
          </a:p>
        </p:txBody>
      </p:sp>
    </p:spTree>
    <p:extLst>
      <p:ext uri="{BB962C8B-B14F-4D97-AF65-F5344CB8AC3E}">
        <p14:creationId xmlns:p14="http://schemas.microsoft.com/office/powerpoint/2010/main" val="3409846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A5CCC-22DA-F645-892F-01D976655CD3}"/>
              </a:ext>
            </a:extLst>
          </p:cNvPr>
          <p:cNvSpPr>
            <a:spLocks noGrp="1"/>
          </p:cNvSpPr>
          <p:nvPr>
            <p:ph type="title"/>
          </p:nvPr>
        </p:nvSpPr>
        <p:spPr/>
        <p:txBody>
          <a:bodyPr/>
          <a:lstStyle/>
          <a:p>
            <a:r>
              <a:rPr lang="en-US" dirty="0"/>
              <a:t>Since BCSS</a:t>
            </a:r>
          </a:p>
        </p:txBody>
      </p:sp>
      <p:sp>
        <p:nvSpPr>
          <p:cNvPr id="3" name="Content Placeholder 2">
            <a:extLst>
              <a:ext uri="{FF2B5EF4-FFF2-40B4-BE49-F238E27FC236}">
                <a16:creationId xmlns:a16="http://schemas.microsoft.com/office/drawing/2014/main" xmlns="" id="{7E485BBF-B789-9946-9B48-1C90695520A2}"/>
              </a:ext>
            </a:extLst>
          </p:cNvPr>
          <p:cNvSpPr>
            <a:spLocks noGrp="1"/>
          </p:cNvSpPr>
          <p:nvPr>
            <p:ph idx="1"/>
          </p:nvPr>
        </p:nvSpPr>
        <p:spPr>
          <a:xfrm>
            <a:off x="457255" y="1476292"/>
            <a:ext cx="11277489" cy="4809024"/>
          </a:xfrm>
        </p:spPr>
        <p:txBody>
          <a:bodyPr/>
          <a:lstStyle/>
          <a:p>
            <a:r>
              <a:rPr lang="en-US" dirty="0"/>
              <a:t>A lot has changed!  None of the BCSS concepts are still being pursued; concepts now under development were not evaluated by the BCSS</a:t>
            </a:r>
          </a:p>
          <a:p>
            <a:r>
              <a:rPr lang="en-US" dirty="0"/>
              <a:t>Better ceramics developed</a:t>
            </a:r>
            <a:r>
              <a:rPr lang="en-US" baseline="30000" dirty="0"/>
              <a:t>1</a:t>
            </a:r>
            <a:r>
              <a:rPr lang="en-US" dirty="0"/>
              <a:t>: Li</a:t>
            </a:r>
            <a:r>
              <a:rPr lang="en-US" baseline="-25000" dirty="0"/>
              <a:t>4</a:t>
            </a:r>
            <a:r>
              <a:rPr lang="en-US" dirty="0"/>
              <a:t>SiO</a:t>
            </a:r>
            <a:r>
              <a:rPr lang="en-US" baseline="-25000" dirty="0"/>
              <a:t>4</a:t>
            </a:r>
            <a:r>
              <a:rPr lang="en-US" dirty="0"/>
              <a:t> and Li</a:t>
            </a:r>
            <a:r>
              <a:rPr lang="en-US" baseline="-25000" dirty="0"/>
              <a:t>2</a:t>
            </a:r>
            <a:r>
              <a:rPr lang="en-US" dirty="0"/>
              <a:t>TiO</a:t>
            </a:r>
            <a:r>
              <a:rPr lang="en-US" baseline="-25000" dirty="0"/>
              <a:t>3</a:t>
            </a:r>
            <a:r>
              <a:rPr lang="en-US" dirty="0"/>
              <a:t> replaced Li</a:t>
            </a:r>
            <a:r>
              <a:rPr lang="en-US" baseline="-25000" dirty="0"/>
              <a:t>2</a:t>
            </a:r>
            <a:r>
              <a:rPr lang="en-US" dirty="0"/>
              <a:t>O (chemical reactivity and material compatibility concerns) and LiAlO</a:t>
            </a:r>
            <a:r>
              <a:rPr lang="en-US" baseline="-25000" dirty="0"/>
              <a:t>2</a:t>
            </a:r>
            <a:r>
              <a:rPr lang="en-US" dirty="0"/>
              <a:t> (low lithium density, high activation of Al)</a:t>
            </a:r>
          </a:p>
          <a:p>
            <a:r>
              <a:rPr lang="en-US" dirty="0" err="1"/>
              <a:t>PbLi</a:t>
            </a:r>
            <a:r>
              <a:rPr lang="en-US" dirty="0"/>
              <a:t> preferred over pure liquid Li, which has high chemical reactivity with air and water</a:t>
            </a:r>
          </a:p>
          <a:p>
            <a:r>
              <a:rPr lang="en-US" dirty="0"/>
              <a:t>Challenges in vanadium alloy development (deleterious effect of O, C, N impurities; joining techniques; insulator coating development; helium generation under fusion neutron irradiation)</a:t>
            </a:r>
            <a:r>
              <a:rPr lang="en-US" baseline="30000" dirty="0"/>
              <a:t>2</a:t>
            </a:r>
          </a:p>
          <a:p>
            <a:r>
              <a:rPr lang="en-US" dirty="0"/>
              <a:t>Major progress in </a:t>
            </a:r>
            <a:r>
              <a:rPr lang="en-US" dirty="0" err="1"/>
              <a:t>SiC</a:t>
            </a:r>
            <a:r>
              <a:rPr lang="en-US" dirty="0"/>
              <a:t>/</a:t>
            </a:r>
            <a:r>
              <a:rPr lang="en-US" dirty="0" err="1"/>
              <a:t>SiC</a:t>
            </a:r>
            <a:r>
              <a:rPr lang="en-US" dirty="0"/>
              <a:t> composite development; challenges for fusion applications remain (helium production and transmutation under fusion neutron irradiation, joining techniques; corrosion)</a:t>
            </a:r>
            <a:r>
              <a:rPr lang="en-US" baseline="30000" dirty="0"/>
              <a:t>3</a:t>
            </a:r>
            <a:r>
              <a:rPr lang="en-US" dirty="0"/>
              <a:t> </a:t>
            </a:r>
          </a:p>
          <a:p>
            <a:r>
              <a:rPr lang="en-US" dirty="0"/>
              <a:t>Development of Reduced Activation Ferritic/Martensitic (RAFM) steels</a:t>
            </a:r>
          </a:p>
          <a:p>
            <a:pPr lvl="1"/>
            <a:r>
              <a:rPr lang="en-US" dirty="0"/>
              <a:t>Mod9Cr-1Mo (Grade91) steel, with Mo replaced by W, and </a:t>
            </a:r>
            <a:r>
              <a:rPr lang="en-US" dirty="0" err="1"/>
              <a:t>Nb</a:t>
            </a:r>
            <a:r>
              <a:rPr lang="en-US" dirty="0"/>
              <a:t> replaced by Ta</a:t>
            </a:r>
          </a:p>
          <a:p>
            <a:pPr lvl="1"/>
            <a:r>
              <a:rPr lang="en-US" dirty="0"/>
              <a:t>EU (EUROFER-97, Fe-9Cr-1W-0.2V-0.12Ta), Japan (F82H, Fe-8Cr-2W-0.2V-0.04Ta), Korea, China (but not US) have all developed alloys</a:t>
            </a:r>
          </a:p>
          <a:p>
            <a:pPr lvl="1"/>
            <a:r>
              <a:rPr lang="en-US" dirty="0"/>
              <a:t>Challenges include helium production and transmutation under fusion neutron irradiation…</a:t>
            </a:r>
          </a:p>
          <a:p>
            <a:pPr lvl="2"/>
            <a:r>
              <a:rPr lang="en-US" dirty="0"/>
              <a:t>This is why we need a fusion prototypic neutron source!</a:t>
            </a:r>
          </a:p>
        </p:txBody>
      </p:sp>
      <p:sp>
        <p:nvSpPr>
          <p:cNvPr id="4" name="TextBox 3">
            <a:extLst>
              <a:ext uri="{FF2B5EF4-FFF2-40B4-BE49-F238E27FC236}">
                <a16:creationId xmlns:a16="http://schemas.microsoft.com/office/drawing/2014/main" xmlns="" id="{1C5F8073-9875-A448-A916-4F0F2F805B4D}"/>
              </a:ext>
            </a:extLst>
          </p:cNvPr>
          <p:cNvSpPr txBox="1">
            <a:spLocks noChangeArrowheads="1"/>
          </p:cNvSpPr>
          <p:nvPr/>
        </p:nvSpPr>
        <p:spPr bwMode="auto">
          <a:xfrm>
            <a:off x="0" y="6057294"/>
            <a:ext cx="56386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baseline="30000" dirty="0"/>
              <a:t>1</a:t>
            </a:r>
            <a:r>
              <a:rPr lang="en-US" altLang="en-US" sz="1200" dirty="0"/>
              <a:t>F. Hernandez and P. </a:t>
            </a:r>
            <a:r>
              <a:rPr lang="en-US" altLang="en-US" sz="1200" dirty="0" err="1"/>
              <a:t>Pereslavtsev</a:t>
            </a:r>
            <a:r>
              <a:rPr lang="en-US" altLang="en-US" sz="1200" dirty="0"/>
              <a:t>, </a:t>
            </a:r>
            <a:r>
              <a:rPr lang="en-US" altLang="en-US" sz="1200" i="1" dirty="0"/>
              <a:t>Fusion Engineering and Design</a:t>
            </a:r>
            <a:r>
              <a:rPr lang="en-US" altLang="en-US" sz="1200" dirty="0"/>
              <a:t> </a:t>
            </a:r>
            <a:r>
              <a:rPr lang="en-US" altLang="en-US" sz="1200" b="1" dirty="0"/>
              <a:t>137</a:t>
            </a:r>
            <a:r>
              <a:rPr lang="en-US" altLang="en-US" sz="1200" dirty="0"/>
              <a:t> (2018) 243-256.</a:t>
            </a:r>
          </a:p>
          <a:p>
            <a:r>
              <a:rPr lang="en-US" altLang="en-US" sz="1200" baseline="30000" dirty="0"/>
              <a:t>2</a:t>
            </a:r>
            <a:r>
              <a:rPr lang="en-US" altLang="en-US" sz="1200" dirty="0"/>
              <a:t>R. Kurtz et al., </a:t>
            </a:r>
            <a:r>
              <a:rPr lang="en-US" altLang="en-US" sz="1200" i="1" dirty="0"/>
              <a:t>Journal of Nuclear Materials</a:t>
            </a:r>
            <a:r>
              <a:rPr lang="en-US" altLang="en-US" sz="1200" dirty="0"/>
              <a:t> </a:t>
            </a:r>
            <a:r>
              <a:rPr lang="en-US" altLang="en-US" sz="1200" b="1" dirty="0"/>
              <a:t>283-287</a:t>
            </a:r>
            <a:r>
              <a:rPr lang="en-US" altLang="en-US" sz="1200" dirty="0"/>
              <a:t> (2000) 70-78.</a:t>
            </a:r>
          </a:p>
          <a:p>
            <a:r>
              <a:rPr lang="en-US" altLang="en-US" sz="1200" baseline="30000" dirty="0"/>
              <a:t>3</a:t>
            </a:r>
            <a:r>
              <a:rPr lang="en-US" altLang="en-US" sz="1200" dirty="0"/>
              <a:t>L. Snead et al., </a:t>
            </a:r>
            <a:r>
              <a:rPr lang="en-US" altLang="en-US" sz="1200" i="1" dirty="0"/>
              <a:t>Journal of Nuclear Materials</a:t>
            </a:r>
            <a:r>
              <a:rPr lang="en-US" altLang="en-US" sz="1200" dirty="0"/>
              <a:t> </a:t>
            </a:r>
            <a:r>
              <a:rPr lang="en-US" altLang="en-US" sz="1200" b="1" dirty="0"/>
              <a:t>417</a:t>
            </a:r>
            <a:r>
              <a:rPr lang="en-US" altLang="en-US" sz="1200" dirty="0"/>
              <a:t> (2011) 330-339.</a:t>
            </a:r>
          </a:p>
          <a:p>
            <a:r>
              <a:rPr lang="en-US" altLang="en-US" sz="1200" baseline="30000" dirty="0"/>
              <a:t>4</a:t>
            </a:r>
            <a:r>
              <a:rPr lang="en-US" altLang="en-US" sz="1200" dirty="0"/>
              <a:t>H. </a:t>
            </a:r>
            <a:r>
              <a:rPr lang="en-US" altLang="en-US" sz="1200" dirty="0" err="1"/>
              <a:t>Tanigawa</a:t>
            </a:r>
            <a:r>
              <a:rPr lang="en-US" altLang="en-US" sz="1200" dirty="0"/>
              <a:t> et al., </a:t>
            </a:r>
            <a:r>
              <a:rPr lang="en-US" altLang="en-US" sz="1200" i="1" dirty="0"/>
              <a:t>Nuclear Fusion</a:t>
            </a:r>
            <a:r>
              <a:rPr lang="en-US" altLang="en-US" sz="1200" dirty="0"/>
              <a:t> </a:t>
            </a:r>
            <a:r>
              <a:rPr lang="en-US" altLang="en-US" sz="1200" b="1" dirty="0"/>
              <a:t>57</a:t>
            </a:r>
            <a:r>
              <a:rPr lang="en-US" altLang="en-US" sz="1200" dirty="0"/>
              <a:t> (2017) 092004.</a:t>
            </a:r>
          </a:p>
        </p:txBody>
      </p:sp>
    </p:spTree>
    <p:extLst>
      <p:ext uri="{BB962C8B-B14F-4D97-AF65-F5344CB8AC3E}">
        <p14:creationId xmlns:p14="http://schemas.microsoft.com/office/powerpoint/2010/main" val="3086733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4CA198-C4BA-0C4E-A783-D4F7175F5EC3}"/>
              </a:ext>
            </a:extLst>
          </p:cNvPr>
          <p:cNvSpPr>
            <a:spLocks noGrp="1"/>
          </p:cNvSpPr>
          <p:nvPr>
            <p:ph type="title"/>
          </p:nvPr>
        </p:nvSpPr>
        <p:spPr/>
        <p:txBody>
          <a:bodyPr/>
          <a:lstStyle/>
          <a:p>
            <a:r>
              <a:rPr lang="en-US" dirty="0" err="1"/>
              <a:t>PbLi</a:t>
            </a:r>
            <a:r>
              <a:rPr lang="en-US" dirty="0"/>
              <a:t> Breeder Concepts</a:t>
            </a:r>
          </a:p>
        </p:txBody>
      </p:sp>
      <p:sp>
        <p:nvSpPr>
          <p:cNvPr id="3" name="Content Placeholder 2">
            <a:extLst>
              <a:ext uri="{FF2B5EF4-FFF2-40B4-BE49-F238E27FC236}">
                <a16:creationId xmlns:a16="http://schemas.microsoft.com/office/drawing/2014/main" xmlns="" id="{D6849F09-3C17-884C-BDE2-FC046E1A2AE8}"/>
              </a:ext>
            </a:extLst>
          </p:cNvPr>
          <p:cNvSpPr>
            <a:spLocks noGrp="1"/>
          </p:cNvSpPr>
          <p:nvPr>
            <p:ph idx="1"/>
          </p:nvPr>
        </p:nvSpPr>
        <p:spPr/>
        <p:txBody>
          <a:bodyPr/>
          <a:lstStyle/>
          <a:p>
            <a:r>
              <a:rPr lang="en-US" dirty="0"/>
              <a:t>The simplest configuration for a liquid breeder is to use it also as the coolant, i.e. “self-cooled”</a:t>
            </a:r>
          </a:p>
          <a:p>
            <a:r>
              <a:rPr lang="en-US" dirty="0"/>
              <a:t>The flow rate must be high enough to achieve adequate cooling</a:t>
            </a:r>
          </a:p>
        </p:txBody>
      </p:sp>
      <p:pic>
        <p:nvPicPr>
          <p:cNvPr id="4" name="Picture 3">
            <a:extLst>
              <a:ext uri="{FF2B5EF4-FFF2-40B4-BE49-F238E27FC236}">
                <a16:creationId xmlns:a16="http://schemas.microsoft.com/office/drawing/2014/main" xmlns="" id="{14FBE5C6-99B5-204D-A985-34D89ABB4B91}"/>
              </a:ext>
            </a:extLst>
          </p:cNvPr>
          <p:cNvPicPr>
            <a:picLocks noChangeAspect="1"/>
          </p:cNvPicPr>
          <p:nvPr/>
        </p:nvPicPr>
        <p:blipFill>
          <a:blip r:embed="rId2"/>
          <a:stretch>
            <a:fillRect/>
          </a:stretch>
        </p:blipFill>
        <p:spPr>
          <a:xfrm>
            <a:off x="7131292" y="2266122"/>
            <a:ext cx="4745828" cy="2922104"/>
          </a:xfrm>
          <a:prstGeom prst="rect">
            <a:avLst/>
          </a:prstGeom>
        </p:spPr>
      </p:pic>
      <p:sp>
        <p:nvSpPr>
          <p:cNvPr id="7" name="TextBox 6">
            <a:extLst>
              <a:ext uri="{FF2B5EF4-FFF2-40B4-BE49-F238E27FC236}">
                <a16:creationId xmlns:a16="http://schemas.microsoft.com/office/drawing/2014/main" xmlns="" id="{2B01781D-7ED3-DA45-9E11-78F8608AF52A}"/>
              </a:ext>
            </a:extLst>
          </p:cNvPr>
          <p:cNvSpPr txBox="1"/>
          <p:nvPr/>
        </p:nvSpPr>
        <p:spPr>
          <a:xfrm>
            <a:off x="8750634" y="5250193"/>
            <a:ext cx="1507144" cy="246221"/>
          </a:xfrm>
          <a:prstGeom prst="rect">
            <a:avLst/>
          </a:prstGeom>
          <a:noFill/>
        </p:spPr>
        <p:txBody>
          <a:bodyPr wrap="none" rtlCol="0">
            <a:spAutoFit/>
          </a:bodyPr>
          <a:lstStyle/>
          <a:p>
            <a:r>
              <a:rPr lang="en-US" sz="1000" dirty="0">
                <a:hlinkClick r:id="rId3"/>
              </a:rPr>
              <a:t>Mohamed Abdou, 2007</a:t>
            </a:r>
            <a:endParaRPr lang="en-US" sz="1000" dirty="0"/>
          </a:p>
        </p:txBody>
      </p:sp>
      <p:sp>
        <p:nvSpPr>
          <p:cNvPr id="8" name="Content Placeholder 2">
            <a:extLst>
              <a:ext uri="{FF2B5EF4-FFF2-40B4-BE49-F238E27FC236}">
                <a16:creationId xmlns:a16="http://schemas.microsoft.com/office/drawing/2014/main" xmlns="" id="{0015E9AF-172E-4D44-A95E-38C4E14011D3}"/>
              </a:ext>
            </a:extLst>
          </p:cNvPr>
          <p:cNvSpPr txBox="1">
            <a:spLocks/>
          </p:cNvSpPr>
          <p:nvPr/>
        </p:nvSpPr>
        <p:spPr bwMode="auto">
          <a:xfrm>
            <a:off x="457192" y="2266122"/>
            <a:ext cx="6394119" cy="42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06864" indent="-306864" algn="l" rtl="0" eaLnBrk="1" fontAlgn="base" hangingPunct="1">
              <a:lnSpc>
                <a:spcPct val="85000"/>
              </a:lnSpc>
              <a:spcBef>
                <a:spcPct val="40000"/>
              </a:spcBef>
              <a:spcAft>
                <a:spcPct val="0"/>
              </a:spcAft>
              <a:buClr>
                <a:schemeClr val="accent2"/>
              </a:buClr>
              <a:buChar char="•"/>
              <a:defRPr sz="1900">
                <a:solidFill>
                  <a:schemeClr val="tx1"/>
                </a:solidFill>
                <a:latin typeface="+mn-lt"/>
                <a:ea typeface="+mn-ea"/>
                <a:cs typeface="+mn-cs"/>
              </a:defRPr>
            </a:lvl1pPr>
            <a:lvl2pPr marL="912124" indent="-302631"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2pPr>
            <a:lvl3pPr marL="1523733"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3pPr>
            <a:lvl4pPr marL="2133227" indent="-304747"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4pPr>
            <a:lvl5pPr marL="2742720"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5pPr>
            <a:lvl6pPr marL="335221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6pPr>
            <a:lvl7pPr marL="3961707"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7pPr>
            <a:lvl8pPr marL="4571200"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8pPr>
            <a:lvl9pPr marL="518069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9pPr>
          </a:lstStyle>
          <a:p>
            <a:r>
              <a:rPr lang="en-US" kern="0" dirty="0"/>
              <a:t>Liquid metals must overcome a large MHD pressure drop; high velocities exacerbate this</a:t>
            </a:r>
          </a:p>
          <a:p>
            <a:r>
              <a:rPr lang="en-US" kern="0" dirty="0"/>
              <a:t>Insulating walls (e.g. </a:t>
            </a:r>
            <a:r>
              <a:rPr lang="en-US" kern="0" dirty="0" err="1"/>
              <a:t>SiC</a:t>
            </a:r>
            <a:r>
              <a:rPr lang="en-US" kern="0" dirty="0"/>
              <a:t>) can mitigate this; most self-cooled liquid metal blanket concepts have assumed </a:t>
            </a:r>
            <a:r>
              <a:rPr lang="en-US" kern="0" dirty="0" err="1"/>
              <a:t>SiC</a:t>
            </a:r>
            <a:r>
              <a:rPr lang="en-US" kern="0" dirty="0"/>
              <a:t> as the structural material</a:t>
            </a:r>
          </a:p>
          <a:p>
            <a:r>
              <a:rPr lang="en-US" kern="0" dirty="0"/>
              <a:t>If RAFM must be the structural material, </a:t>
            </a:r>
          </a:p>
          <a:p>
            <a:pPr lvl="1"/>
            <a:r>
              <a:rPr lang="en-US" kern="0" dirty="0"/>
              <a:t>Another sort of insulator is needed</a:t>
            </a:r>
          </a:p>
          <a:p>
            <a:pPr lvl="1"/>
            <a:r>
              <a:rPr lang="en-US" kern="0" dirty="0"/>
              <a:t>Or, the flow velocity can be decreased</a:t>
            </a:r>
          </a:p>
          <a:p>
            <a:pPr lvl="1"/>
            <a:r>
              <a:rPr lang="en-US" kern="0" dirty="0" err="1"/>
              <a:t>PbLi</a:t>
            </a:r>
            <a:r>
              <a:rPr lang="en-US" kern="0" dirty="0"/>
              <a:t> concepts with lower flow rates need a separate or additional coolant</a:t>
            </a:r>
          </a:p>
          <a:p>
            <a:pPr lvl="2"/>
            <a:r>
              <a:rPr lang="en-US" kern="0" dirty="0"/>
              <a:t>Helium and water are both candidates</a:t>
            </a:r>
          </a:p>
          <a:p>
            <a:pPr lvl="1"/>
            <a:r>
              <a:rPr lang="en-US" kern="0" dirty="0"/>
              <a:t>RAFM structure limited to 550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kern="0" dirty="0"/>
              <a:t>C by thermal aging</a:t>
            </a:r>
          </a:p>
          <a:p>
            <a:pPr lvl="1"/>
            <a:r>
              <a:rPr lang="en-US" kern="0" dirty="0"/>
              <a:t>Further limited to 470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kern="0" dirty="0"/>
              <a:t>C to avoid excessive corrosion by </a:t>
            </a:r>
            <a:r>
              <a:rPr lang="en-US" kern="0" dirty="0" err="1"/>
              <a:t>PbLi</a:t>
            </a:r>
            <a:endParaRPr lang="en-US" kern="0" dirty="0"/>
          </a:p>
        </p:txBody>
      </p:sp>
    </p:spTree>
    <p:extLst>
      <p:ext uri="{BB962C8B-B14F-4D97-AF65-F5344CB8AC3E}">
        <p14:creationId xmlns:p14="http://schemas.microsoft.com/office/powerpoint/2010/main" val="296024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xmlns="" id="{1A4EB427-14CD-894C-A069-8D64367749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3912" y="2807447"/>
            <a:ext cx="4558747" cy="40505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defRPr/>
            </a:pPr>
            <a:r>
              <a:rPr lang="en-US" dirty="0"/>
              <a:t>Separately cooled </a:t>
            </a:r>
            <a:r>
              <a:rPr lang="en-US" dirty="0" err="1"/>
              <a:t>PbLi</a:t>
            </a:r>
            <a:r>
              <a:rPr lang="en-US" dirty="0"/>
              <a:t> breeder concepts: HCLL/WCLL</a:t>
            </a:r>
          </a:p>
        </p:txBody>
      </p:sp>
      <p:sp>
        <p:nvSpPr>
          <p:cNvPr id="3" name="Content Placeholder 2"/>
          <p:cNvSpPr>
            <a:spLocks noGrp="1"/>
          </p:cNvSpPr>
          <p:nvPr>
            <p:ph idx="1"/>
          </p:nvPr>
        </p:nvSpPr>
        <p:spPr>
          <a:xfrm>
            <a:off x="457320" y="1598614"/>
            <a:ext cx="5227863" cy="4524375"/>
          </a:xfrm>
        </p:spPr>
        <p:txBody>
          <a:bodyPr/>
          <a:lstStyle/>
          <a:p>
            <a:pPr>
              <a:defRPr/>
            </a:pPr>
            <a:r>
              <a:rPr lang="en-US" dirty="0"/>
              <a:t>Helium-cooled lead-lithium (HCLL)</a:t>
            </a:r>
          </a:p>
          <a:p>
            <a:pPr lvl="1">
              <a:buFont typeface="Times New Roman" pitchFamily="18" charset="0"/>
              <a:buChar char="–"/>
              <a:defRPr/>
            </a:pPr>
            <a:r>
              <a:rPr lang="en-US" dirty="0"/>
              <a:t>Former EU ITER TBM design and DEMO concept</a:t>
            </a:r>
          </a:p>
          <a:p>
            <a:pPr lvl="1">
              <a:buFont typeface="Times New Roman" pitchFamily="18" charset="0"/>
              <a:buChar char="–"/>
              <a:defRPr/>
            </a:pPr>
            <a:r>
              <a:rPr lang="en-US" dirty="0" err="1"/>
              <a:t>PbLi</a:t>
            </a:r>
            <a:r>
              <a:rPr lang="en-US" dirty="0"/>
              <a:t> breeder flows very slowly and serves no cooling function</a:t>
            </a:r>
          </a:p>
          <a:p>
            <a:pPr lvl="2">
              <a:defRPr/>
            </a:pPr>
            <a:r>
              <a:rPr lang="en-US" dirty="0"/>
              <a:t>High tritium partial pressure; permeation barriers required</a:t>
            </a:r>
          </a:p>
          <a:p>
            <a:pPr lvl="1">
              <a:buFont typeface="Times New Roman" pitchFamily="18" charset="0"/>
              <a:buChar char="–"/>
              <a:defRPr/>
            </a:pPr>
            <a:r>
              <a:rPr lang="en-US" dirty="0"/>
              <a:t>Cooling is provided entirely by separate helium channels</a:t>
            </a:r>
          </a:p>
          <a:p>
            <a:pPr>
              <a:buFont typeface="Times New Roman" pitchFamily="18" charset="0"/>
              <a:buChar char="–"/>
              <a:defRPr/>
            </a:pPr>
            <a:r>
              <a:rPr lang="en-US" dirty="0"/>
              <a:t>Water-cooled lead-lithium (WCLL)</a:t>
            </a:r>
          </a:p>
          <a:p>
            <a:pPr lvl="1">
              <a:defRPr/>
            </a:pPr>
            <a:r>
              <a:rPr lang="en-US" dirty="0"/>
              <a:t>Similar slow </a:t>
            </a:r>
            <a:r>
              <a:rPr lang="en-US" dirty="0" err="1"/>
              <a:t>PbLi</a:t>
            </a:r>
            <a:r>
              <a:rPr lang="en-US" dirty="0"/>
              <a:t> flow</a:t>
            </a:r>
          </a:p>
          <a:p>
            <a:pPr lvl="1">
              <a:defRPr/>
            </a:pPr>
            <a:r>
              <a:rPr lang="en-US" dirty="0"/>
              <a:t>~PWR coolant conditions, 15.5 MPa, Tin = 295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t>C, Tout= 328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t>C</a:t>
            </a:r>
          </a:p>
          <a:p>
            <a:pPr lvl="1">
              <a:defRPr/>
            </a:pPr>
            <a:r>
              <a:rPr lang="en-US" dirty="0"/>
              <a:t>Double-walled tubes in breeding zones to prevent “in-box LOCA,” </a:t>
            </a:r>
            <a:r>
              <a:rPr lang="en-US" dirty="0" err="1"/>
              <a:t>PbLi</a:t>
            </a:r>
            <a:r>
              <a:rPr lang="en-US" dirty="0"/>
              <a:t>-water interactions </a:t>
            </a:r>
          </a:p>
          <a:p>
            <a:pPr>
              <a:buFont typeface="Times New Roman" pitchFamily="18" charset="0"/>
              <a:buChar char="–"/>
              <a:defRPr/>
            </a:pPr>
            <a:endParaRPr lang="en-US" dirty="0"/>
          </a:p>
        </p:txBody>
      </p:sp>
      <p:pic>
        <p:nvPicPr>
          <p:cNvPr id="2052" name="Picture 4" descr="ttps://ars.els-cdn.com/content/image/1-s2.0-S0920379615302465-g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4656" y="1277962"/>
            <a:ext cx="6307343" cy="29806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19936" y="1598614"/>
            <a:ext cx="774571" cy="369332"/>
          </a:xfrm>
          <a:prstGeom prst="rect">
            <a:avLst/>
          </a:prstGeom>
          <a:noFill/>
        </p:spPr>
        <p:txBody>
          <a:bodyPr wrap="none" rtlCol="0">
            <a:spAutoFit/>
          </a:bodyPr>
          <a:lstStyle/>
          <a:p>
            <a:r>
              <a:rPr lang="en-US" dirty="0"/>
              <a:t>HCLL</a:t>
            </a:r>
          </a:p>
        </p:txBody>
      </p:sp>
      <p:sp>
        <p:nvSpPr>
          <p:cNvPr id="5" name="Rectangle 4"/>
          <p:cNvSpPr/>
          <p:nvPr/>
        </p:nvSpPr>
        <p:spPr>
          <a:xfrm>
            <a:off x="7104388" y="1330566"/>
            <a:ext cx="2940228" cy="215444"/>
          </a:xfrm>
          <a:prstGeom prst="rect">
            <a:avLst/>
          </a:prstGeom>
        </p:spPr>
        <p:txBody>
          <a:bodyPr wrap="none">
            <a:spAutoFit/>
          </a:bodyPr>
          <a:lstStyle/>
          <a:p>
            <a:r>
              <a:rPr lang="en-US" sz="800" dirty="0">
                <a:latin typeface="GulliverIT" charset="0"/>
              </a:rPr>
              <a:t>M. </a:t>
            </a:r>
            <a:r>
              <a:rPr lang="en-US" sz="800" dirty="0" err="1">
                <a:latin typeface="GulliverIT" charset="0"/>
              </a:rPr>
              <a:t>Abdou</a:t>
            </a:r>
            <a:r>
              <a:rPr lang="en-US" sz="800" dirty="0">
                <a:latin typeface="GulliverIT" charset="0"/>
              </a:rPr>
              <a:t> et al. / Fusion Engineering and Design 100 (2015) 2–43 </a:t>
            </a:r>
            <a:endParaRPr lang="en-US" dirty="0"/>
          </a:p>
        </p:txBody>
      </p:sp>
      <p:sp>
        <p:nvSpPr>
          <p:cNvPr id="10" name="TextBox 9">
            <a:extLst>
              <a:ext uri="{FF2B5EF4-FFF2-40B4-BE49-F238E27FC236}">
                <a16:creationId xmlns:a16="http://schemas.microsoft.com/office/drawing/2014/main" xmlns="" id="{E708D9B3-148A-AF4F-87C2-857B80674E60}"/>
              </a:ext>
            </a:extLst>
          </p:cNvPr>
          <p:cNvSpPr txBox="1"/>
          <p:nvPr/>
        </p:nvSpPr>
        <p:spPr>
          <a:xfrm>
            <a:off x="6096000" y="4313046"/>
            <a:ext cx="825867" cy="369332"/>
          </a:xfrm>
          <a:prstGeom prst="rect">
            <a:avLst/>
          </a:prstGeom>
          <a:noFill/>
        </p:spPr>
        <p:txBody>
          <a:bodyPr wrap="none" rtlCol="0">
            <a:spAutoFit/>
          </a:bodyPr>
          <a:lstStyle/>
          <a:p>
            <a:r>
              <a:rPr lang="en-US" dirty="0"/>
              <a:t>WCLL</a:t>
            </a:r>
          </a:p>
        </p:txBody>
      </p:sp>
      <p:sp>
        <p:nvSpPr>
          <p:cNvPr id="11" name="Rectangle 10">
            <a:extLst>
              <a:ext uri="{FF2B5EF4-FFF2-40B4-BE49-F238E27FC236}">
                <a16:creationId xmlns:a16="http://schemas.microsoft.com/office/drawing/2014/main" xmlns="" id="{BB43395A-B876-D249-8595-B4DDBA0A50AB}"/>
              </a:ext>
            </a:extLst>
          </p:cNvPr>
          <p:cNvSpPr/>
          <p:nvPr/>
        </p:nvSpPr>
        <p:spPr>
          <a:xfrm>
            <a:off x="9781328" y="5618808"/>
            <a:ext cx="2231701" cy="338554"/>
          </a:xfrm>
          <a:prstGeom prst="rect">
            <a:avLst/>
          </a:prstGeom>
        </p:spPr>
        <p:txBody>
          <a:bodyPr wrap="none">
            <a:spAutoFit/>
          </a:bodyPr>
          <a:lstStyle/>
          <a:p>
            <a:r>
              <a:rPr lang="en-US" sz="800" dirty="0">
                <a:latin typeface="GulliverIT" charset="0"/>
              </a:rPr>
              <a:t>G. Federici et al., </a:t>
            </a:r>
          </a:p>
          <a:p>
            <a:r>
              <a:rPr lang="en-US" sz="800" i="1" dirty="0">
                <a:latin typeface="GulliverIT" charset="0"/>
              </a:rPr>
              <a:t>Fusion Engineering and Design </a:t>
            </a:r>
            <a:r>
              <a:rPr lang="en-US" sz="800" dirty="0">
                <a:latin typeface="GulliverIT" charset="0"/>
              </a:rPr>
              <a:t>141 (2019) 30-42. </a:t>
            </a:r>
            <a:endParaRPr lang="en-US" dirty="0"/>
          </a:p>
        </p:txBody>
      </p:sp>
    </p:spTree>
    <p:extLst>
      <p:ext uri="{BB962C8B-B14F-4D97-AF65-F5344CB8AC3E}">
        <p14:creationId xmlns:p14="http://schemas.microsoft.com/office/powerpoint/2010/main" val="1464397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a:t>PbLi</a:t>
            </a:r>
            <a:r>
              <a:rPr lang="en-US" dirty="0"/>
              <a:t> breeder concepts</a:t>
            </a:r>
          </a:p>
        </p:txBody>
      </p:sp>
      <p:sp>
        <p:nvSpPr>
          <p:cNvPr id="3" name="Content Placeholder 2"/>
          <p:cNvSpPr>
            <a:spLocks noGrp="1"/>
          </p:cNvSpPr>
          <p:nvPr>
            <p:ph idx="1"/>
          </p:nvPr>
        </p:nvSpPr>
        <p:spPr>
          <a:xfrm>
            <a:off x="457321" y="1598614"/>
            <a:ext cx="6142262" cy="4524375"/>
          </a:xfrm>
        </p:spPr>
        <p:txBody>
          <a:bodyPr/>
          <a:lstStyle/>
          <a:p>
            <a:pPr>
              <a:defRPr/>
            </a:pPr>
            <a:r>
              <a:rPr lang="en-US" dirty="0"/>
              <a:t>Dual-coolant lead-lithium (DCLL)</a:t>
            </a:r>
          </a:p>
          <a:p>
            <a:pPr>
              <a:buFont typeface="Times New Roman" pitchFamily="18" charset="0"/>
              <a:buChar char="–"/>
              <a:defRPr/>
            </a:pPr>
            <a:r>
              <a:rPr lang="en-US" dirty="0"/>
              <a:t>US TBM conceptual design (not pursued) and DEMO concept</a:t>
            </a:r>
          </a:p>
          <a:p>
            <a:pPr>
              <a:buFont typeface="Times New Roman" pitchFamily="18" charset="0"/>
              <a:buChar char="–"/>
              <a:defRPr/>
            </a:pPr>
            <a:r>
              <a:rPr lang="en-US" dirty="0"/>
              <a:t>Philosophy: push toward high temperature and thermal efficiency with present generation materials</a:t>
            </a:r>
          </a:p>
          <a:p>
            <a:pPr>
              <a:buFont typeface="Times New Roman" pitchFamily="18" charset="0"/>
              <a:buChar char="–"/>
              <a:defRPr/>
            </a:pPr>
            <a:r>
              <a:rPr lang="en-US" dirty="0"/>
              <a:t>RAFM steel structure with non-structural </a:t>
            </a:r>
            <a:r>
              <a:rPr lang="en-US" dirty="0" err="1"/>
              <a:t>SiC</a:t>
            </a:r>
            <a:r>
              <a:rPr lang="en-US" dirty="0"/>
              <a:t> flow channel inserts (FCI)</a:t>
            </a:r>
          </a:p>
          <a:p>
            <a:pPr>
              <a:buFont typeface="Times New Roman" pitchFamily="18" charset="0"/>
              <a:buChar char="–"/>
              <a:defRPr/>
            </a:pPr>
            <a:r>
              <a:rPr lang="en-US" dirty="0" err="1"/>
              <a:t>SiC</a:t>
            </a:r>
            <a:r>
              <a:rPr lang="en-US" dirty="0"/>
              <a:t> provides necessary electrical and thermal insulation to mitigate MHD forces and allow </a:t>
            </a:r>
            <a:r>
              <a:rPr lang="en-US" dirty="0" err="1"/>
              <a:t>PbLi</a:t>
            </a:r>
            <a:r>
              <a:rPr lang="en-US" dirty="0"/>
              <a:t> temperatures up to 700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t>C while maintaining RAFM structure below 470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t>C</a:t>
            </a:r>
          </a:p>
          <a:p>
            <a:pPr>
              <a:buFont typeface="Times New Roman" pitchFamily="18" charset="0"/>
              <a:buChar char="–"/>
              <a:defRPr/>
            </a:pPr>
            <a:r>
              <a:rPr lang="en-US" dirty="0"/>
              <a:t>Higher </a:t>
            </a:r>
            <a:r>
              <a:rPr lang="en-US" dirty="0" err="1"/>
              <a:t>PbLi</a:t>
            </a:r>
            <a:r>
              <a:rPr lang="en-US" dirty="0"/>
              <a:t> flow rates: ~50% of power extracted from </a:t>
            </a:r>
            <a:r>
              <a:rPr lang="en-US" dirty="0" err="1"/>
              <a:t>PbLi</a:t>
            </a:r>
            <a:r>
              <a:rPr lang="en-US" dirty="0"/>
              <a:t>, ~50% from separate helium coolant</a:t>
            </a:r>
          </a:p>
          <a:p>
            <a:pPr>
              <a:buFont typeface="Times New Roman" pitchFamily="18" charset="0"/>
              <a:buChar char="–"/>
              <a:defRPr/>
            </a:pPr>
            <a:r>
              <a:rPr lang="en-US" dirty="0"/>
              <a:t>Higher flow rate and </a:t>
            </a:r>
            <a:r>
              <a:rPr lang="en-US" dirty="0" err="1"/>
              <a:t>SiC</a:t>
            </a:r>
            <a:r>
              <a:rPr lang="en-US" dirty="0"/>
              <a:t> barrier help mitigate tritium permeation</a:t>
            </a:r>
          </a:p>
          <a:p>
            <a:pPr>
              <a:buFont typeface="Times New Roman" pitchFamily="18" charset="0"/>
              <a:buChar char="–"/>
              <a:defRPr/>
            </a:pPr>
            <a:r>
              <a:rPr lang="en-US" dirty="0"/>
              <a:t>DCLL a potential </a:t>
            </a:r>
            <a:r>
              <a:rPr lang="en-US" i="1" dirty="0"/>
              <a:t>transformative enabling capability</a:t>
            </a:r>
            <a:r>
              <a:rPr lang="en-US" i="1" baseline="30000" dirty="0"/>
              <a:t>1</a:t>
            </a:r>
          </a:p>
          <a:p>
            <a:pPr lvl="1">
              <a:buFont typeface="Times New Roman" pitchFamily="18" charset="0"/>
              <a:buChar char="–"/>
              <a:defRPr/>
            </a:pPr>
            <a:endParaRPr lang="en-US" dirty="0"/>
          </a:p>
        </p:txBody>
      </p:sp>
      <p:pic>
        <p:nvPicPr>
          <p:cNvPr id="2050" name="Picture 2" descr="ttps://ars.els-cdn.com/content/image/1-s2.0-S0920379615302465-gr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9451" y="1344922"/>
            <a:ext cx="5482549" cy="24938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290044" y="3059668"/>
            <a:ext cx="774571" cy="369332"/>
          </a:xfrm>
          <a:prstGeom prst="rect">
            <a:avLst/>
          </a:prstGeom>
          <a:noFill/>
        </p:spPr>
        <p:txBody>
          <a:bodyPr wrap="none" rtlCol="0">
            <a:spAutoFit/>
          </a:bodyPr>
          <a:lstStyle/>
          <a:p>
            <a:r>
              <a:rPr lang="en-US" dirty="0"/>
              <a:t>DCLL</a:t>
            </a:r>
          </a:p>
        </p:txBody>
      </p:sp>
      <p:sp>
        <p:nvSpPr>
          <p:cNvPr id="5" name="Rectangle 4"/>
          <p:cNvSpPr/>
          <p:nvPr/>
        </p:nvSpPr>
        <p:spPr>
          <a:xfrm>
            <a:off x="8594501" y="3623310"/>
            <a:ext cx="2940228" cy="215444"/>
          </a:xfrm>
          <a:prstGeom prst="rect">
            <a:avLst/>
          </a:prstGeom>
        </p:spPr>
        <p:txBody>
          <a:bodyPr wrap="none">
            <a:spAutoFit/>
          </a:bodyPr>
          <a:lstStyle/>
          <a:p>
            <a:r>
              <a:rPr lang="en-US" sz="800" dirty="0">
                <a:latin typeface="GulliverIT" charset="0"/>
              </a:rPr>
              <a:t>M. </a:t>
            </a:r>
            <a:r>
              <a:rPr lang="en-US" sz="800" dirty="0" err="1">
                <a:latin typeface="GulliverIT" charset="0"/>
              </a:rPr>
              <a:t>Abdou</a:t>
            </a:r>
            <a:r>
              <a:rPr lang="en-US" sz="800" dirty="0">
                <a:latin typeface="GulliverIT" charset="0"/>
              </a:rPr>
              <a:t> et al. / Fusion Engineering and Design 100 (2015) 2–43 </a:t>
            </a:r>
            <a:endParaRPr lang="en-US" dirty="0"/>
          </a:p>
        </p:txBody>
      </p:sp>
      <p:sp>
        <p:nvSpPr>
          <p:cNvPr id="6" name="TextBox 5">
            <a:extLst>
              <a:ext uri="{FF2B5EF4-FFF2-40B4-BE49-F238E27FC236}">
                <a16:creationId xmlns:a16="http://schemas.microsoft.com/office/drawing/2014/main" xmlns="" id="{16BA8082-81F8-8F46-9D07-831DB3F3AA4C}"/>
              </a:ext>
            </a:extLst>
          </p:cNvPr>
          <p:cNvSpPr txBox="1"/>
          <p:nvPr/>
        </p:nvSpPr>
        <p:spPr>
          <a:xfrm>
            <a:off x="132522" y="6533322"/>
            <a:ext cx="6934847" cy="276999"/>
          </a:xfrm>
          <a:prstGeom prst="rect">
            <a:avLst/>
          </a:prstGeom>
          <a:noFill/>
        </p:spPr>
        <p:txBody>
          <a:bodyPr wrap="none" rtlCol="0">
            <a:spAutoFit/>
          </a:bodyPr>
          <a:lstStyle/>
          <a:p>
            <a:r>
              <a:rPr lang="en-US" sz="1200" baseline="30000" dirty="0"/>
              <a:t>1</a:t>
            </a:r>
            <a:r>
              <a:rPr lang="en-US" sz="1200" dirty="0"/>
              <a:t>FESAC, "</a:t>
            </a:r>
            <a:r>
              <a:rPr lang="en-US" sz="1200" dirty="0">
                <a:hlinkClick r:id="rId3"/>
              </a:rPr>
              <a:t>Transformative Enabling Capabilities for Efficient Advance Toward Fusion Energy</a:t>
            </a:r>
            <a:r>
              <a:rPr lang="en-US" sz="1200" dirty="0"/>
              <a:t>," 2018.</a:t>
            </a:r>
            <a:endParaRPr lang="en-US" dirty="0"/>
          </a:p>
        </p:txBody>
      </p:sp>
      <p:pic>
        <p:nvPicPr>
          <p:cNvPr id="8" name="Picture 7">
            <a:extLst>
              <a:ext uri="{FF2B5EF4-FFF2-40B4-BE49-F238E27FC236}">
                <a16:creationId xmlns:a16="http://schemas.microsoft.com/office/drawing/2014/main" xmlns="" id="{5F9A49F8-02E9-434B-A14E-C7AD14FEE9E2}"/>
              </a:ext>
            </a:extLst>
          </p:cNvPr>
          <p:cNvPicPr>
            <a:picLocks noChangeAspect="1"/>
          </p:cNvPicPr>
          <p:nvPr/>
        </p:nvPicPr>
        <p:blipFill>
          <a:blip r:embed="rId4"/>
          <a:stretch>
            <a:fillRect/>
          </a:stretch>
        </p:blipFill>
        <p:spPr>
          <a:xfrm>
            <a:off x="8530675" y="3850991"/>
            <a:ext cx="3067879" cy="3007009"/>
          </a:xfrm>
          <a:prstGeom prst="rect">
            <a:avLst/>
          </a:prstGeom>
        </p:spPr>
      </p:pic>
      <p:sp>
        <p:nvSpPr>
          <p:cNvPr id="11" name="TextBox 10">
            <a:extLst>
              <a:ext uri="{FF2B5EF4-FFF2-40B4-BE49-F238E27FC236}">
                <a16:creationId xmlns:a16="http://schemas.microsoft.com/office/drawing/2014/main" xmlns="" id="{E8F4B056-C6A9-2E41-9978-D18C7D95446F}"/>
              </a:ext>
            </a:extLst>
          </p:cNvPr>
          <p:cNvSpPr txBox="1"/>
          <p:nvPr/>
        </p:nvSpPr>
        <p:spPr>
          <a:xfrm>
            <a:off x="10064614" y="6533322"/>
            <a:ext cx="1507144" cy="246221"/>
          </a:xfrm>
          <a:prstGeom prst="rect">
            <a:avLst/>
          </a:prstGeom>
          <a:noFill/>
        </p:spPr>
        <p:txBody>
          <a:bodyPr wrap="none" rtlCol="0">
            <a:spAutoFit/>
          </a:bodyPr>
          <a:lstStyle/>
          <a:p>
            <a:r>
              <a:rPr lang="en-US" sz="1000" dirty="0">
                <a:hlinkClick r:id="rId5"/>
              </a:rPr>
              <a:t>Mohamed Abdou, 2007</a:t>
            </a:r>
            <a:endParaRPr lang="en-US" sz="1000" dirty="0"/>
          </a:p>
        </p:txBody>
      </p:sp>
    </p:spTree>
    <p:extLst>
      <p:ext uri="{BB962C8B-B14F-4D97-AF65-F5344CB8AC3E}">
        <p14:creationId xmlns:p14="http://schemas.microsoft.com/office/powerpoint/2010/main" val="985252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Ceramic Breeder Materials</a:t>
            </a:r>
          </a:p>
        </p:txBody>
      </p:sp>
      <p:sp>
        <p:nvSpPr>
          <p:cNvPr id="3" name="Content Placeholder 2"/>
          <p:cNvSpPr>
            <a:spLocks noGrp="1"/>
          </p:cNvSpPr>
          <p:nvPr>
            <p:ph idx="1"/>
          </p:nvPr>
        </p:nvSpPr>
        <p:spPr>
          <a:xfrm>
            <a:off x="457319" y="1463040"/>
            <a:ext cx="9227593" cy="4809024"/>
          </a:xfrm>
        </p:spPr>
        <p:txBody>
          <a:bodyPr/>
          <a:lstStyle/>
          <a:p>
            <a:r>
              <a:rPr lang="en-US" dirty="0"/>
              <a:t>Lithium is the only viable element from which to breed tritium, but it melts at 180 ºC</a:t>
            </a:r>
          </a:p>
          <a:p>
            <a:r>
              <a:rPr lang="en-US" dirty="0"/>
              <a:t>Lithium-based ceramics are an attractive solid form due to their thermal stability and chemical inertness</a:t>
            </a:r>
          </a:p>
          <a:p>
            <a:r>
              <a:rPr lang="en-US" dirty="0"/>
              <a:t>Requirements:</a:t>
            </a:r>
          </a:p>
          <a:p>
            <a:pPr lvl="1"/>
            <a:r>
              <a:rPr lang="en-US" dirty="0"/>
              <a:t>Withstand stresses (under irradiation, high temperature, etc.) without excessive fragmentation</a:t>
            </a:r>
          </a:p>
          <a:p>
            <a:pPr lvl="1"/>
            <a:r>
              <a:rPr lang="en-US" dirty="0"/>
              <a:t>Stability of ceramic at high temperature</a:t>
            </a:r>
          </a:p>
          <a:p>
            <a:pPr lvl="1"/>
            <a:r>
              <a:rPr lang="en-US" dirty="0"/>
              <a:t>Compatibility with structural materials</a:t>
            </a:r>
          </a:p>
          <a:p>
            <a:pPr lvl="1"/>
            <a:r>
              <a:rPr lang="en-US" dirty="0"/>
              <a:t>Low tritium retention</a:t>
            </a:r>
          </a:p>
          <a:p>
            <a:pPr lvl="1"/>
            <a:r>
              <a:rPr lang="en-US" dirty="0"/>
              <a:t>Low activation</a:t>
            </a:r>
          </a:p>
          <a:p>
            <a:r>
              <a:rPr lang="en-US" dirty="0"/>
              <a:t>Current primary candidates are Li</a:t>
            </a:r>
            <a:r>
              <a:rPr lang="en-US" baseline="-25000" dirty="0"/>
              <a:t>2</a:t>
            </a:r>
            <a:r>
              <a:rPr lang="en-US" dirty="0"/>
              <a:t>TiO</a:t>
            </a:r>
            <a:r>
              <a:rPr lang="en-US" baseline="-25000" dirty="0"/>
              <a:t>3</a:t>
            </a:r>
            <a:r>
              <a:rPr lang="en-US" dirty="0"/>
              <a:t> and Li</a:t>
            </a:r>
            <a:r>
              <a:rPr lang="en-US" baseline="-25000" dirty="0"/>
              <a:t>4</a:t>
            </a:r>
            <a:r>
              <a:rPr lang="en-US" dirty="0"/>
              <a:t>SiO</a:t>
            </a:r>
            <a:r>
              <a:rPr lang="en-US" baseline="-25000" dirty="0"/>
              <a:t>4</a:t>
            </a:r>
          </a:p>
          <a:p>
            <a:pPr lvl="1"/>
            <a:r>
              <a:rPr lang="en-US" dirty="0"/>
              <a:t>Others such as LiO</a:t>
            </a:r>
            <a:r>
              <a:rPr lang="en-US" baseline="-25000" dirty="0"/>
              <a:t>2</a:t>
            </a:r>
            <a:r>
              <a:rPr lang="en-US" dirty="0"/>
              <a:t> and LiAlO</a:t>
            </a:r>
            <a:r>
              <a:rPr lang="en-US" baseline="-25000" dirty="0"/>
              <a:t>2</a:t>
            </a:r>
            <a:r>
              <a:rPr lang="en-US" dirty="0"/>
              <a:t> have been investigated previously</a:t>
            </a:r>
          </a:p>
          <a:p>
            <a:pPr lvl="1"/>
            <a:r>
              <a:rPr lang="en-US" dirty="0"/>
              <a:t>Others containing </a:t>
            </a:r>
            <a:r>
              <a:rPr lang="en-US" dirty="0" err="1"/>
              <a:t>Zr</a:t>
            </a:r>
            <a:r>
              <a:rPr lang="en-US" dirty="0"/>
              <a:t>, </a:t>
            </a:r>
            <a:r>
              <a:rPr lang="en-US" dirty="0" err="1"/>
              <a:t>Pb</a:t>
            </a:r>
            <a:r>
              <a:rPr lang="en-US" dirty="0"/>
              <a:t>, others are being explored</a:t>
            </a:r>
          </a:p>
          <a:p>
            <a:r>
              <a:rPr lang="en-US" dirty="0"/>
              <a:t>All current concepts employ ~1mm pebbles (small fuel form needed to minimize impact of cracking and fragmentation under stress)</a:t>
            </a:r>
          </a:p>
          <a:p>
            <a:pPr lvl="1"/>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6716" y="1277962"/>
            <a:ext cx="1668092" cy="329055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716" y="4772629"/>
            <a:ext cx="1668092" cy="1645031"/>
          </a:xfrm>
          <a:prstGeom prst="rect">
            <a:avLst/>
          </a:prstGeom>
        </p:spPr>
      </p:pic>
      <p:sp>
        <p:nvSpPr>
          <p:cNvPr id="6" name="TextBox 5"/>
          <p:cNvSpPr txBox="1"/>
          <p:nvPr/>
        </p:nvSpPr>
        <p:spPr>
          <a:xfrm>
            <a:off x="7952740" y="6483275"/>
            <a:ext cx="4227952" cy="276999"/>
          </a:xfrm>
          <a:prstGeom prst="rect">
            <a:avLst/>
          </a:prstGeom>
          <a:noFill/>
        </p:spPr>
        <p:txBody>
          <a:bodyPr wrap="none" rtlCol="0">
            <a:spAutoFit/>
          </a:bodyPr>
          <a:lstStyle/>
          <a:p>
            <a:r>
              <a:rPr lang="en-US" sz="1200" dirty="0"/>
              <a:t>F. Hernandez, </a:t>
            </a:r>
            <a:r>
              <a:rPr lang="en-US" sz="1200" i="1" dirty="0"/>
              <a:t>IEEE Transactions on Plasma Science</a:t>
            </a:r>
            <a:r>
              <a:rPr lang="en-US" sz="1200" dirty="0"/>
              <a:t>, 2018</a:t>
            </a:r>
          </a:p>
        </p:txBody>
      </p:sp>
    </p:spTree>
    <p:extLst>
      <p:ext uri="{BB962C8B-B14F-4D97-AF65-F5344CB8AC3E}">
        <p14:creationId xmlns:p14="http://schemas.microsoft.com/office/powerpoint/2010/main" val="1565060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Neutron Multiplier Materials</a:t>
            </a:r>
          </a:p>
        </p:txBody>
      </p:sp>
      <p:sp>
        <p:nvSpPr>
          <p:cNvPr id="3" name="Content Placeholder 2"/>
          <p:cNvSpPr>
            <a:spLocks noGrp="1"/>
          </p:cNvSpPr>
          <p:nvPr>
            <p:ph idx="1"/>
          </p:nvPr>
        </p:nvSpPr>
        <p:spPr>
          <a:xfrm>
            <a:off x="457320" y="1463040"/>
            <a:ext cx="7488946" cy="4809024"/>
          </a:xfrm>
        </p:spPr>
        <p:txBody>
          <a:bodyPr/>
          <a:lstStyle/>
          <a:p>
            <a:r>
              <a:rPr lang="en-US" dirty="0"/>
              <a:t>Only </a:t>
            </a:r>
            <a:r>
              <a:rPr lang="en-US" dirty="0" err="1"/>
              <a:t>Pb</a:t>
            </a:r>
            <a:r>
              <a:rPr lang="en-US" dirty="0"/>
              <a:t> and Be offer suitable neutron multiplication coupled with low neutron absorption</a:t>
            </a:r>
          </a:p>
          <a:p>
            <a:pPr lvl="1"/>
            <a:r>
              <a:rPr lang="en-US" dirty="0"/>
              <a:t>If a solid multiplier is desired, then Be is the only option</a:t>
            </a:r>
          </a:p>
          <a:p>
            <a:r>
              <a:rPr lang="en-US" dirty="0"/>
              <a:t>There are a lot of issues with pure beryllium (aside from toxicity):</a:t>
            </a:r>
          </a:p>
          <a:p>
            <a:pPr lvl="1"/>
            <a:r>
              <a:rPr lang="en-US" dirty="0"/>
              <a:t>High swelling under irradiation, especially at high temperature (&gt; 600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t>C)</a:t>
            </a:r>
          </a:p>
          <a:p>
            <a:pPr lvl="1"/>
            <a:r>
              <a:rPr lang="en-US" dirty="0"/>
              <a:t>High tritium retention (40% at 600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t>C)</a:t>
            </a:r>
          </a:p>
          <a:p>
            <a:pPr lvl="1"/>
            <a:r>
              <a:rPr lang="en-US" dirty="0"/>
              <a:t>High chemical reactivity with water (heat addition and explosive H</a:t>
            </a:r>
            <a:r>
              <a:rPr lang="en-US" baseline="-25000" dirty="0"/>
              <a:t>2</a:t>
            </a:r>
            <a:r>
              <a:rPr lang="en-US" dirty="0"/>
              <a:t> generation)</a:t>
            </a:r>
          </a:p>
          <a:p>
            <a:r>
              <a:rPr lang="en-US" dirty="0"/>
              <a:t>To address these concerns, DEMO designs have increasingly (entirely?) migrated to </a:t>
            </a:r>
            <a:r>
              <a:rPr lang="en-US" dirty="0" err="1"/>
              <a:t>beryllide</a:t>
            </a:r>
            <a:r>
              <a:rPr lang="en-US" dirty="0"/>
              <a:t> intermetallic compounds such as Be</a:t>
            </a:r>
            <a:r>
              <a:rPr lang="en-US" baseline="-25000" dirty="0"/>
              <a:t>12</a:t>
            </a:r>
            <a:r>
              <a:rPr lang="en-US" dirty="0"/>
              <a:t>Ti or Be</a:t>
            </a:r>
            <a:r>
              <a:rPr lang="en-US" baseline="-25000" dirty="0"/>
              <a:t>12</a:t>
            </a:r>
            <a:r>
              <a:rPr lang="en-US" dirty="0"/>
              <a:t>V.  </a:t>
            </a:r>
            <a:r>
              <a:rPr lang="en-US" dirty="0" err="1"/>
              <a:t>Beryllides</a:t>
            </a:r>
            <a:r>
              <a:rPr lang="en-US" dirty="0"/>
              <a:t> have:</a:t>
            </a:r>
          </a:p>
          <a:p>
            <a:pPr lvl="1"/>
            <a:r>
              <a:rPr lang="en-US" dirty="0"/>
              <a:t>Higher melt temperature and operating window</a:t>
            </a:r>
          </a:p>
          <a:p>
            <a:pPr lvl="1"/>
            <a:r>
              <a:rPr lang="en-US" dirty="0"/>
              <a:t>Lower swelling under irradiation</a:t>
            </a:r>
          </a:p>
          <a:p>
            <a:pPr lvl="1"/>
            <a:r>
              <a:rPr lang="en-US" dirty="0"/>
              <a:t>Low tritium retention (~0% at 600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t>C)</a:t>
            </a:r>
          </a:p>
          <a:p>
            <a:pPr lvl="1"/>
            <a:r>
              <a:rPr lang="en-US" dirty="0"/>
              <a:t>Lower chemical reactivity (by an order of magnitude or so)</a:t>
            </a:r>
          </a:p>
          <a:p>
            <a:r>
              <a:rPr lang="en-US" dirty="0"/>
              <a:t>Form is traditionally pebbles, but swelling of </a:t>
            </a:r>
            <a:r>
              <a:rPr lang="en-US" dirty="0" err="1"/>
              <a:t>beryllides</a:t>
            </a:r>
            <a:r>
              <a:rPr lang="en-US" dirty="0"/>
              <a:t> is low enough to permit solid blocks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2179" y="1036412"/>
            <a:ext cx="3035103" cy="401086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9455" y="5416815"/>
            <a:ext cx="2070994" cy="144118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9731" y="5416815"/>
            <a:ext cx="1895407" cy="998113"/>
          </a:xfrm>
          <a:prstGeom prst="rect">
            <a:avLst/>
          </a:prstGeom>
        </p:spPr>
      </p:pic>
      <p:sp>
        <p:nvSpPr>
          <p:cNvPr id="8" name="TextBox 7"/>
          <p:cNvSpPr txBox="1"/>
          <p:nvPr/>
        </p:nvSpPr>
        <p:spPr>
          <a:xfrm>
            <a:off x="9890449" y="6512730"/>
            <a:ext cx="1973617" cy="276999"/>
          </a:xfrm>
          <a:prstGeom prst="rect">
            <a:avLst/>
          </a:prstGeom>
          <a:noFill/>
        </p:spPr>
        <p:txBody>
          <a:bodyPr wrap="none" rtlCol="0">
            <a:spAutoFit/>
          </a:bodyPr>
          <a:lstStyle/>
          <a:p>
            <a:r>
              <a:rPr lang="en-US" sz="1200" dirty="0"/>
              <a:t>F. Hernandez, 2018 TOFE</a:t>
            </a:r>
          </a:p>
        </p:txBody>
      </p:sp>
      <p:sp>
        <p:nvSpPr>
          <p:cNvPr id="9" name="TextBox 8"/>
          <p:cNvSpPr txBox="1"/>
          <p:nvPr/>
        </p:nvSpPr>
        <p:spPr>
          <a:xfrm>
            <a:off x="7734677" y="5047277"/>
            <a:ext cx="4610108" cy="276999"/>
          </a:xfrm>
          <a:prstGeom prst="rect">
            <a:avLst/>
          </a:prstGeom>
          <a:noFill/>
        </p:spPr>
        <p:txBody>
          <a:bodyPr wrap="none" rtlCol="0">
            <a:spAutoFit/>
          </a:bodyPr>
          <a:lstStyle/>
          <a:p>
            <a:r>
              <a:rPr lang="en-US" sz="1200" dirty="0"/>
              <a:t>https://</a:t>
            </a:r>
            <a:r>
              <a:rPr lang="en-US" sz="1200" dirty="0" err="1"/>
              <a:t>rdreview.jaea.go.jp</a:t>
            </a:r>
            <a:r>
              <a:rPr lang="en-US" sz="1200" dirty="0"/>
              <a:t>/</a:t>
            </a:r>
            <a:r>
              <a:rPr lang="en-US" sz="1200" dirty="0" err="1"/>
              <a:t>fukyu</a:t>
            </a:r>
            <a:r>
              <a:rPr lang="en-US" sz="1200" dirty="0"/>
              <a:t>/</a:t>
            </a:r>
            <a:r>
              <a:rPr lang="en-US" sz="1200" dirty="0" err="1"/>
              <a:t>review_en</a:t>
            </a:r>
            <a:r>
              <a:rPr lang="en-US" sz="1200" dirty="0"/>
              <a:t>/2013/</a:t>
            </a:r>
            <a:r>
              <a:rPr lang="en-US" sz="1200" dirty="0" err="1"/>
              <a:t>pdf_high</a:t>
            </a:r>
            <a:r>
              <a:rPr lang="en-US" sz="1200" dirty="0"/>
              <a:t>/4-3.pdf</a:t>
            </a:r>
          </a:p>
        </p:txBody>
      </p:sp>
    </p:spTree>
    <p:extLst>
      <p:ext uri="{BB962C8B-B14F-4D97-AF65-F5344CB8AC3E}">
        <p14:creationId xmlns:p14="http://schemas.microsoft.com/office/powerpoint/2010/main" val="3381432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Concepts</a:t>
            </a:r>
          </a:p>
        </p:txBody>
      </p:sp>
      <p:sp>
        <p:nvSpPr>
          <p:cNvPr id="3" name="Content Placeholder 2"/>
          <p:cNvSpPr>
            <a:spLocks noGrp="1"/>
          </p:cNvSpPr>
          <p:nvPr>
            <p:ph idx="1"/>
          </p:nvPr>
        </p:nvSpPr>
        <p:spPr>
          <a:xfrm>
            <a:off x="457320" y="1463040"/>
            <a:ext cx="8567410" cy="4809024"/>
          </a:xfrm>
        </p:spPr>
        <p:txBody>
          <a:bodyPr/>
          <a:lstStyle/>
          <a:p>
            <a:r>
              <a:rPr lang="en-US" dirty="0"/>
              <a:t>Designs typically feature:</a:t>
            </a:r>
          </a:p>
          <a:p>
            <a:pPr lvl="1"/>
            <a:r>
              <a:rPr lang="en-US" dirty="0"/>
              <a:t>Pebble bed(s) of Li ceramic and Be/</a:t>
            </a:r>
            <a:r>
              <a:rPr lang="en-US" dirty="0" err="1"/>
              <a:t>beryllide</a:t>
            </a:r>
            <a:endParaRPr lang="en-US" dirty="0"/>
          </a:p>
          <a:p>
            <a:pPr lvl="2"/>
            <a:r>
              <a:rPr lang="en-US" dirty="0"/>
              <a:t>Mixed beds are ok with </a:t>
            </a:r>
            <a:r>
              <a:rPr lang="en-US" dirty="0" err="1"/>
              <a:t>beryllides</a:t>
            </a:r>
            <a:r>
              <a:rPr lang="en-US" dirty="0"/>
              <a:t>, otherwise separate breeder and multiplier beds</a:t>
            </a:r>
          </a:p>
          <a:p>
            <a:pPr lvl="2"/>
            <a:r>
              <a:rPr lang="en-US" dirty="0"/>
              <a:t>Swept by slow, low pressure (~atmospheric) purge gas flow (He)</a:t>
            </a:r>
          </a:p>
          <a:p>
            <a:pPr lvl="3"/>
            <a:r>
              <a:rPr lang="en-US" dirty="0"/>
              <a:t>Purge gas flow typically includes ~0.1% H</a:t>
            </a:r>
            <a:r>
              <a:rPr lang="en-US" baseline="-25000" dirty="0"/>
              <a:t>2</a:t>
            </a:r>
            <a:r>
              <a:rPr lang="en-US" dirty="0"/>
              <a:t> to accelerate tritium release at surfaces</a:t>
            </a:r>
          </a:p>
          <a:p>
            <a:pPr lvl="1"/>
            <a:r>
              <a:rPr lang="en-US" dirty="0"/>
              <a:t>Separate water or helium coolant channels</a:t>
            </a:r>
          </a:p>
        </p:txBody>
      </p:sp>
      <p:pic>
        <p:nvPicPr>
          <p:cNvPr id="4" name="図 25">
            <a:extLst>
              <a:ext uri="{FF2B5EF4-FFF2-40B4-BE49-F238E27FC236}">
                <a16:creationId xmlns:a16="http://schemas.microsoft.com/office/drawing/2014/main" xmlns="" id="{C06BB2D4-4F69-4E3B-8F0A-7D57E6B51A7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4353059" y="3980130"/>
            <a:ext cx="2991621" cy="2563950"/>
          </a:xfrm>
          <a:prstGeom prst="rect">
            <a:avLst/>
          </a:prstGeom>
        </p:spPr>
      </p:pic>
      <p:pic>
        <p:nvPicPr>
          <p:cNvPr id="5" name="図 4">
            <a:extLst>
              <a:ext uri="{FF2B5EF4-FFF2-40B4-BE49-F238E27FC236}">
                <a16:creationId xmlns:a16="http://schemas.microsoft.com/office/drawing/2014/main" xmlns="" id="{77D6774A-1CFC-44C7-BFC9-80FB2205D57F}"/>
              </a:ext>
            </a:extLst>
          </p:cNvPr>
          <p:cNvPicPr>
            <a:picLocks noChangeAspect="1"/>
          </p:cNvPicPr>
          <p:nvPr/>
        </p:nvPicPr>
        <p:blipFill>
          <a:blip r:embed="rId3"/>
          <a:stretch>
            <a:fillRect/>
          </a:stretch>
        </p:blipFill>
        <p:spPr>
          <a:xfrm>
            <a:off x="0" y="3978648"/>
            <a:ext cx="4353059" cy="2837447"/>
          </a:xfrm>
          <a:prstGeom prst="rect">
            <a:avLst/>
          </a:prstGeom>
        </p:spPr>
      </p:pic>
      <p:sp>
        <p:nvSpPr>
          <p:cNvPr id="6" name="TextBox 5"/>
          <p:cNvSpPr txBox="1"/>
          <p:nvPr/>
        </p:nvSpPr>
        <p:spPr>
          <a:xfrm>
            <a:off x="4353059" y="6541588"/>
            <a:ext cx="2638415" cy="276999"/>
          </a:xfrm>
          <a:prstGeom prst="rect">
            <a:avLst/>
          </a:prstGeom>
          <a:noFill/>
        </p:spPr>
        <p:txBody>
          <a:bodyPr wrap="none" rtlCol="0">
            <a:spAutoFit/>
          </a:bodyPr>
          <a:lstStyle/>
          <a:p>
            <a:r>
              <a:rPr lang="en-US" sz="1200" dirty="0"/>
              <a:t>Y. </a:t>
            </a:r>
            <a:r>
              <a:rPr lang="en-US" sz="1200" dirty="0" err="1"/>
              <a:t>Someya</a:t>
            </a:r>
            <a:r>
              <a:rPr lang="en-US" sz="1200" dirty="0"/>
              <a:t>, 2018 US-JA Workshop</a:t>
            </a:r>
          </a:p>
        </p:txBody>
      </p:sp>
      <p:sp>
        <p:nvSpPr>
          <p:cNvPr id="7" name="TextBox 6"/>
          <p:cNvSpPr txBox="1"/>
          <p:nvPr/>
        </p:nvSpPr>
        <p:spPr>
          <a:xfrm>
            <a:off x="5667667" y="3867552"/>
            <a:ext cx="1980094" cy="369332"/>
          </a:xfrm>
          <a:prstGeom prst="rect">
            <a:avLst/>
          </a:prstGeom>
          <a:noFill/>
        </p:spPr>
        <p:txBody>
          <a:bodyPr wrap="none" rtlCol="0">
            <a:spAutoFit/>
          </a:bodyPr>
          <a:lstStyle/>
          <a:p>
            <a:r>
              <a:rPr lang="en-US" dirty="0"/>
              <a:t>JA DEMO Design</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940" y="3667995"/>
            <a:ext cx="4164499" cy="2837447"/>
          </a:xfrm>
          <a:prstGeom prst="rect">
            <a:avLst/>
          </a:prstGeom>
        </p:spPr>
      </p:pic>
      <p:sp>
        <p:nvSpPr>
          <p:cNvPr id="9" name="TextBox 8"/>
          <p:cNvSpPr txBox="1"/>
          <p:nvPr/>
        </p:nvSpPr>
        <p:spPr>
          <a:xfrm>
            <a:off x="9380231" y="3498220"/>
            <a:ext cx="1864613" cy="369332"/>
          </a:xfrm>
          <a:prstGeom prst="rect">
            <a:avLst/>
          </a:prstGeom>
          <a:noFill/>
        </p:spPr>
        <p:txBody>
          <a:bodyPr wrap="none" rtlCol="0">
            <a:spAutoFit/>
          </a:bodyPr>
          <a:lstStyle/>
          <a:p>
            <a:r>
              <a:rPr lang="en-US"/>
              <a:t>WCCB - CFETR</a:t>
            </a:r>
            <a:endParaRPr lang="en-US" dirty="0"/>
          </a:p>
        </p:txBody>
      </p:sp>
      <p:sp>
        <p:nvSpPr>
          <p:cNvPr id="10" name="TextBox 9"/>
          <p:cNvSpPr txBox="1"/>
          <p:nvPr/>
        </p:nvSpPr>
        <p:spPr>
          <a:xfrm>
            <a:off x="7653980" y="6536717"/>
            <a:ext cx="4685898" cy="276999"/>
          </a:xfrm>
          <a:prstGeom prst="rect">
            <a:avLst/>
          </a:prstGeom>
          <a:noFill/>
        </p:spPr>
        <p:txBody>
          <a:bodyPr wrap="none" rtlCol="0">
            <a:spAutoFit/>
          </a:bodyPr>
          <a:lstStyle/>
          <a:p>
            <a:r>
              <a:rPr lang="en-US" sz="1200" dirty="0"/>
              <a:t>S. Liu et al. / Fusion Engineering and Design 124 (2017) 865–870 </a:t>
            </a:r>
          </a:p>
        </p:txBody>
      </p:sp>
      <p:sp>
        <p:nvSpPr>
          <p:cNvPr id="11" name="TextBox 10">
            <a:extLst>
              <a:ext uri="{FF2B5EF4-FFF2-40B4-BE49-F238E27FC236}">
                <a16:creationId xmlns:a16="http://schemas.microsoft.com/office/drawing/2014/main" xmlns="" id="{027FC3A2-6F15-EF41-AE0E-20CC69AF36E2}"/>
              </a:ext>
            </a:extLst>
          </p:cNvPr>
          <p:cNvSpPr txBox="1"/>
          <p:nvPr/>
        </p:nvSpPr>
        <p:spPr>
          <a:xfrm>
            <a:off x="9482050" y="1463039"/>
            <a:ext cx="2524420" cy="1754326"/>
          </a:xfrm>
          <a:prstGeom prst="rect">
            <a:avLst/>
          </a:prstGeom>
          <a:noFill/>
        </p:spPr>
        <p:txBody>
          <a:bodyPr wrap="square" rtlCol="0">
            <a:spAutoFit/>
          </a:bodyPr>
          <a:lstStyle/>
          <a:p>
            <a:r>
              <a:rPr lang="en-US" dirty="0">
                <a:solidFill>
                  <a:srgbClr val="FF0000"/>
                </a:solidFill>
              </a:rPr>
              <a:t>All ITER TBM partners (EU, JA, KO, CN) are pursuing a ceramic breeder concept, either helium or water cooled</a:t>
            </a:r>
          </a:p>
        </p:txBody>
      </p:sp>
    </p:spTree>
    <p:extLst>
      <p:ext uri="{BB962C8B-B14F-4D97-AF65-F5344CB8AC3E}">
        <p14:creationId xmlns:p14="http://schemas.microsoft.com/office/powerpoint/2010/main" val="1689225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590D9F8-771A-F64A-81F1-E170FDD0D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567" y="3430325"/>
            <a:ext cx="6491433" cy="3144515"/>
          </a:xfrm>
          <a:prstGeom prst="rect">
            <a:avLst/>
          </a:prstGeom>
        </p:spPr>
      </p:pic>
      <p:sp>
        <p:nvSpPr>
          <p:cNvPr id="2" name="Title 1">
            <a:extLst>
              <a:ext uri="{FF2B5EF4-FFF2-40B4-BE49-F238E27FC236}">
                <a16:creationId xmlns:a16="http://schemas.microsoft.com/office/drawing/2014/main" xmlns="" id="{1E7CBD21-5B44-D24E-941F-77994964875F}"/>
              </a:ext>
            </a:extLst>
          </p:cNvPr>
          <p:cNvSpPr>
            <a:spLocks noGrp="1"/>
          </p:cNvSpPr>
          <p:nvPr>
            <p:ph type="title"/>
          </p:nvPr>
        </p:nvSpPr>
        <p:spPr/>
        <p:txBody>
          <a:bodyPr/>
          <a:lstStyle/>
          <a:p>
            <a:r>
              <a:rPr lang="en-US" dirty="0"/>
              <a:t>Advances in ceramic breeders</a:t>
            </a:r>
          </a:p>
        </p:txBody>
      </p:sp>
      <p:sp>
        <p:nvSpPr>
          <p:cNvPr id="3" name="Content Placeholder 2">
            <a:extLst>
              <a:ext uri="{FF2B5EF4-FFF2-40B4-BE49-F238E27FC236}">
                <a16:creationId xmlns:a16="http://schemas.microsoft.com/office/drawing/2014/main" xmlns="" id="{B91CC9CB-0CB9-504B-997F-8EE796589104}"/>
              </a:ext>
            </a:extLst>
          </p:cNvPr>
          <p:cNvSpPr>
            <a:spLocks noGrp="1"/>
          </p:cNvSpPr>
          <p:nvPr>
            <p:ph idx="1"/>
          </p:nvPr>
        </p:nvSpPr>
        <p:spPr>
          <a:xfrm>
            <a:off x="457319" y="1463040"/>
            <a:ext cx="11277488" cy="4809024"/>
          </a:xfrm>
        </p:spPr>
        <p:txBody>
          <a:bodyPr/>
          <a:lstStyle/>
          <a:p>
            <a:r>
              <a:rPr lang="en-US" dirty="0"/>
              <a:t>Drawbacks of pebble bed configuration:</a:t>
            </a:r>
          </a:p>
          <a:p>
            <a:pPr lvl="1"/>
            <a:r>
              <a:rPr lang="en-US" dirty="0"/>
              <a:t>Potentially marginal breeding due to inherent void volume</a:t>
            </a:r>
          </a:p>
          <a:p>
            <a:pPr lvl="1"/>
            <a:r>
              <a:rPr lang="en-US" dirty="0"/>
              <a:t>Low effective thermal conductivity (relies on pebble contacts)</a:t>
            </a:r>
          </a:p>
          <a:p>
            <a:pPr lvl="1"/>
            <a:r>
              <a:rPr lang="en-US" dirty="0"/>
              <a:t>Sintering at high temperature effects thermal performance and tritium release</a:t>
            </a:r>
          </a:p>
          <a:p>
            <a:r>
              <a:rPr lang="en-US" dirty="0"/>
              <a:t>“Cellular ceramic breeder” fabricated by casting breeder material into a highly porous carbon foam skeleton, which is subsequently removed by oxidation</a:t>
            </a:r>
          </a:p>
          <a:p>
            <a:r>
              <a:rPr lang="en-US" dirty="0"/>
              <a:t>Result is &gt;90% dense material, with interconnected porosity facilitates tritium release</a:t>
            </a:r>
          </a:p>
          <a:p>
            <a:endParaRPr lang="en-US" dirty="0"/>
          </a:p>
        </p:txBody>
      </p:sp>
      <p:sp>
        <p:nvSpPr>
          <p:cNvPr id="5" name="Content Placeholder 2">
            <a:extLst>
              <a:ext uri="{FF2B5EF4-FFF2-40B4-BE49-F238E27FC236}">
                <a16:creationId xmlns:a16="http://schemas.microsoft.com/office/drawing/2014/main" xmlns="" id="{230AD1D2-2A96-C44E-8CEA-2B024C9F190A}"/>
              </a:ext>
            </a:extLst>
          </p:cNvPr>
          <p:cNvSpPr txBox="1">
            <a:spLocks/>
          </p:cNvSpPr>
          <p:nvPr/>
        </p:nvSpPr>
        <p:spPr bwMode="auto">
          <a:xfrm>
            <a:off x="457194" y="3760522"/>
            <a:ext cx="5243374" cy="269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06864" indent="-306864" algn="l" rtl="0" eaLnBrk="1" fontAlgn="base" hangingPunct="1">
              <a:lnSpc>
                <a:spcPct val="85000"/>
              </a:lnSpc>
              <a:spcBef>
                <a:spcPct val="40000"/>
              </a:spcBef>
              <a:spcAft>
                <a:spcPct val="0"/>
              </a:spcAft>
              <a:buClr>
                <a:schemeClr val="accent2"/>
              </a:buClr>
              <a:buChar char="•"/>
              <a:defRPr sz="1900">
                <a:solidFill>
                  <a:schemeClr val="tx1"/>
                </a:solidFill>
                <a:latin typeface="+mn-lt"/>
                <a:ea typeface="+mn-ea"/>
                <a:cs typeface="+mn-cs"/>
              </a:defRPr>
            </a:lvl1pPr>
            <a:lvl2pPr marL="912124" indent="-302631"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2pPr>
            <a:lvl3pPr marL="1523733"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3pPr>
            <a:lvl4pPr marL="2133227" indent="-304747"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4pPr>
            <a:lvl5pPr marL="2742720"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5pPr>
            <a:lvl6pPr marL="335221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6pPr>
            <a:lvl7pPr marL="3961707"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7pPr>
            <a:lvl8pPr marL="4571200"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8pPr>
            <a:lvl9pPr marL="518069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9pPr>
          </a:lstStyle>
          <a:p>
            <a:r>
              <a:rPr lang="en-US" kern="0" dirty="0"/>
              <a:t>Thermal conductivity 2-3x pebble beds</a:t>
            </a:r>
          </a:p>
          <a:p>
            <a:r>
              <a:rPr lang="en-US" kern="0" dirty="0"/>
              <a:t>No possibility of sintering or loss of contact</a:t>
            </a:r>
          </a:p>
          <a:p>
            <a:r>
              <a:rPr lang="en-US" kern="0" dirty="0"/>
              <a:t>Material is Li</a:t>
            </a:r>
            <a:r>
              <a:rPr lang="en-US" kern="0" baseline="-25000" dirty="0"/>
              <a:t>2</a:t>
            </a:r>
            <a:r>
              <a:rPr lang="en-US" kern="0" dirty="0"/>
              <a:t>ZrO</a:t>
            </a:r>
            <a:r>
              <a:rPr lang="en-US" kern="0" baseline="-25000" dirty="0"/>
              <a:t>3</a:t>
            </a:r>
            <a:r>
              <a:rPr lang="en-US" kern="0" dirty="0"/>
              <a:t>, other ceramics of interest for R&amp;D</a:t>
            </a:r>
          </a:p>
          <a:p>
            <a:r>
              <a:rPr lang="en-US" kern="0" dirty="0"/>
              <a:t>US program investigating ceramic breeders again; analysis will be part of present systems study (FNSF variant)</a:t>
            </a:r>
          </a:p>
          <a:p>
            <a:r>
              <a:rPr lang="en-US" kern="0" dirty="0"/>
              <a:t>Another potential </a:t>
            </a:r>
            <a:r>
              <a:rPr lang="en-US" i="1" dirty="0"/>
              <a:t>transformative enabling capability</a:t>
            </a:r>
            <a:r>
              <a:rPr lang="en-US" i="1" baseline="30000" dirty="0"/>
              <a:t>1</a:t>
            </a:r>
            <a:endParaRPr lang="en-US" kern="0" dirty="0"/>
          </a:p>
        </p:txBody>
      </p:sp>
      <p:sp>
        <p:nvSpPr>
          <p:cNvPr id="6" name="TextBox 5">
            <a:extLst>
              <a:ext uri="{FF2B5EF4-FFF2-40B4-BE49-F238E27FC236}">
                <a16:creationId xmlns:a16="http://schemas.microsoft.com/office/drawing/2014/main" xmlns="" id="{EB5C83B0-82D8-354E-97BF-FBC489C70209}"/>
              </a:ext>
            </a:extLst>
          </p:cNvPr>
          <p:cNvSpPr txBox="1"/>
          <p:nvPr/>
        </p:nvSpPr>
        <p:spPr>
          <a:xfrm>
            <a:off x="0" y="6570456"/>
            <a:ext cx="6934847" cy="276999"/>
          </a:xfrm>
          <a:prstGeom prst="rect">
            <a:avLst/>
          </a:prstGeom>
          <a:noFill/>
        </p:spPr>
        <p:txBody>
          <a:bodyPr wrap="none" rtlCol="0">
            <a:spAutoFit/>
          </a:bodyPr>
          <a:lstStyle/>
          <a:p>
            <a:r>
              <a:rPr lang="en-US" sz="1200" baseline="30000" dirty="0"/>
              <a:t>1</a:t>
            </a:r>
            <a:r>
              <a:rPr lang="en-US" sz="1200" dirty="0"/>
              <a:t>FESAC, "</a:t>
            </a:r>
            <a:r>
              <a:rPr lang="en-US" sz="1200" dirty="0">
                <a:hlinkClick r:id="rId3"/>
              </a:rPr>
              <a:t>Transformative Enabling Capabilities for Efficient Advance Toward Fusion Energy</a:t>
            </a:r>
            <a:r>
              <a:rPr lang="en-US" sz="1200" dirty="0"/>
              <a:t>," 2018.</a:t>
            </a:r>
            <a:endParaRPr lang="en-US" dirty="0"/>
          </a:p>
        </p:txBody>
      </p:sp>
      <p:sp>
        <p:nvSpPr>
          <p:cNvPr id="7" name="TextBox 6">
            <a:extLst>
              <a:ext uri="{FF2B5EF4-FFF2-40B4-BE49-F238E27FC236}">
                <a16:creationId xmlns:a16="http://schemas.microsoft.com/office/drawing/2014/main" xmlns="" id="{4EF6C9AA-3EDC-9547-99A2-84C18D22D92A}"/>
              </a:ext>
            </a:extLst>
          </p:cNvPr>
          <p:cNvSpPr txBox="1"/>
          <p:nvPr/>
        </p:nvSpPr>
        <p:spPr>
          <a:xfrm>
            <a:off x="7057632" y="6570455"/>
            <a:ext cx="5342553" cy="276999"/>
          </a:xfrm>
          <a:prstGeom prst="rect">
            <a:avLst/>
          </a:prstGeom>
          <a:noFill/>
        </p:spPr>
        <p:txBody>
          <a:bodyPr wrap="none" rtlCol="0">
            <a:spAutoFit/>
          </a:bodyPr>
          <a:lstStyle/>
          <a:p>
            <a:r>
              <a:rPr lang="en-US" sz="1200" dirty="0"/>
              <a:t>S. </a:t>
            </a:r>
            <a:r>
              <a:rPr lang="en-US" sz="1200" dirty="0" err="1"/>
              <a:t>Sharafat</a:t>
            </a:r>
            <a:r>
              <a:rPr lang="en-US" sz="1200" dirty="0"/>
              <a:t> et al., </a:t>
            </a:r>
            <a:r>
              <a:rPr lang="en-US" sz="1200" i="1" dirty="0"/>
              <a:t>Fusion Engineering and Design </a:t>
            </a:r>
            <a:r>
              <a:rPr lang="en-US" sz="1200" b="1" dirty="0"/>
              <a:t>109-111</a:t>
            </a:r>
            <a:r>
              <a:rPr lang="en-US" sz="1200" dirty="0"/>
              <a:t> (2016) 119-127 </a:t>
            </a:r>
          </a:p>
        </p:txBody>
      </p:sp>
    </p:spTree>
    <p:extLst>
      <p:ext uri="{BB962C8B-B14F-4D97-AF65-F5344CB8AC3E}">
        <p14:creationId xmlns:p14="http://schemas.microsoft.com/office/powerpoint/2010/main" val="2480691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choose water?</a:t>
            </a:r>
          </a:p>
        </p:txBody>
      </p:sp>
      <p:sp>
        <p:nvSpPr>
          <p:cNvPr id="3" name="Content Placeholder 2"/>
          <p:cNvSpPr>
            <a:spLocks noGrp="1"/>
          </p:cNvSpPr>
          <p:nvPr>
            <p:ph idx="1"/>
          </p:nvPr>
        </p:nvSpPr>
        <p:spPr>
          <a:xfrm>
            <a:off x="6954591" y="1463040"/>
            <a:ext cx="4945487" cy="4809024"/>
          </a:xfrm>
        </p:spPr>
        <p:txBody>
          <a:bodyPr/>
          <a:lstStyle/>
          <a:p>
            <a:r>
              <a:rPr lang="en-US" dirty="0"/>
              <a:t>Japan selected water for DEMO because:</a:t>
            </a:r>
          </a:p>
          <a:p>
            <a:pPr lvl="1"/>
            <a:r>
              <a:rPr lang="en-US" dirty="0"/>
              <a:t>Higher efficiency not achievable with helium if temperature is limited by RAFM steel</a:t>
            </a:r>
          </a:p>
          <a:p>
            <a:pPr lvl="1"/>
            <a:r>
              <a:rPr lang="en-US" dirty="0"/>
              <a:t>Perceived technological maturity, and desire for near-term deployment</a:t>
            </a:r>
          </a:p>
          <a:p>
            <a:r>
              <a:rPr lang="en-US" dirty="0"/>
              <a:t>Choice of water dictates high pressure and low temperature coolant, i.e. PWR conditions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319" y="1463040"/>
            <a:ext cx="6229082" cy="4684359"/>
          </a:xfrm>
          <a:prstGeom prst="rect">
            <a:avLst/>
          </a:prstGeom>
        </p:spPr>
      </p:pic>
      <p:sp>
        <p:nvSpPr>
          <p:cNvPr id="6" name="TextBox 5"/>
          <p:cNvSpPr txBox="1"/>
          <p:nvPr/>
        </p:nvSpPr>
        <p:spPr>
          <a:xfrm>
            <a:off x="1191332" y="6193977"/>
            <a:ext cx="4225387" cy="276999"/>
          </a:xfrm>
          <a:prstGeom prst="rect">
            <a:avLst/>
          </a:prstGeom>
          <a:noFill/>
        </p:spPr>
        <p:txBody>
          <a:bodyPr wrap="none" rtlCol="0">
            <a:spAutoFit/>
          </a:bodyPr>
          <a:lstStyle/>
          <a:p>
            <a:r>
              <a:rPr lang="en-US" sz="1200" dirty="0"/>
              <a:t>H. </a:t>
            </a:r>
            <a:r>
              <a:rPr lang="en-US" sz="1200" dirty="0" err="1"/>
              <a:t>Tanigawa</a:t>
            </a:r>
            <a:r>
              <a:rPr lang="en-US" sz="1200" dirty="0"/>
              <a:t>, 3</a:t>
            </a:r>
            <a:r>
              <a:rPr lang="en-US" sz="1200" baseline="30000" dirty="0"/>
              <a:t>rd</a:t>
            </a:r>
            <a:r>
              <a:rPr lang="en-US" sz="1200" dirty="0"/>
              <a:t> IAEA DEMO </a:t>
            </a:r>
            <a:r>
              <a:rPr lang="en-US" sz="1200" dirty="0" err="1"/>
              <a:t>Programme</a:t>
            </a:r>
            <a:r>
              <a:rPr lang="en-US" sz="1200" dirty="0"/>
              <a:t> Workshop, 2015.</a:t>
            </a:r>
          </a:p>
        </p:txBody>
      </p:sp>
    </p:spTree>
    <p:extLst>
      <p:ext uri="{BB962C8B-B14F-4D97-AF65-F5344CB8AC3E}">
        <p14:creationId xmlns:p14="http://schemas.microsoft.com/office/powerpoint/2010/main" val="3664751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Challenges – Pressure, Phase Change</a:t>
            </a:r>
          </a:p>
        </p:txBody>
      </p:sp>
      <p:sp>
        <p:nvSpPr>
          <p:cNvPr id="3" name="Content Placeholder 2"/>
          <p:cNvSpPr>
            <a:spLocks noGrp="1"/>
          </p:cNvSpPr>
          <p:nvPr>
            <p:ph idx="1"/>
          </p:nvPr>
        </p:nvSpPr>
        <p:spPr/>
        <p:txBody>
          <a:bodyPr/>
          <a:lstStyle/>
          <a:p>
            <a:r>
              <a:rPr lang="en-US" dirty="0"/>
              <a:t>In order to keep water in the liquid phase, high pressures (~15-16 MPa) are needed- this is twice the pressure of the helium coolant in HCPB designs</a:t>
            </a:r>
          </a:p>
          <a:p>
            <a:r>
              <a:rPr lang="en-US" dirty="0"/>
              <a:t>In-box LOCA (water tube break into the larger pebble bed region) remains a major design challenge</a:t>
            </a:r>
          </a:p>
          <a:p>
            <a:pPr lvl="1"/>
            <a:r>
              <a:rPr lang="en-US" dirty="0"/>
              <a:t>JA DEMO design must withstand pressurization to 17.2 MPa</a:t>
            </a:r>
          </a:p>
          <a:p>
            <a:pPr lvl="2"/>
            <a:r>
              <a:rPr lang="en-US" dirty="0"/>
              <a:t>(15.5 MPa coolant pressure + 1.21 MPa primary pressure drop + 0.5 MPa margin</a:t>
            </a:r>
          </a:p>
          <a:p>
            <a:r>
              <a:rPr lang="en-US" dirty="0"/>
              <a:t>Requirement leads to increased structure, which has a detrimental effect on TBR</a:t>
            </a:r>
          </a:p>
          <a:p>
            <a:pPr lvl="1"/>
            <a:r>
              <a:rPr lang="en-US" dirty="0"/>
              <a:t>JA evaluating various structural configurations, as well as the use of heavy water, to try and mitigate this</a:t>
            </a:r>
          </a:p>
          <a:p>
            <a:r>
              <a:rPr lang="en-US" dirty="0"/>
              <a:t>More generally, boiling of water has to be avoided or dealt with in off-normal situations</a:t>
            </a:r>
          </a:p>
          <a:p>
            <a:pPr lvl="1"/>
            <a:r>
              <a:rPr lang="en-US" dirty="0"/>
              <a:t>In loss of heat sink or loss of flow accidents (LOFA), boiling and overpressure will occur</a:t>
            </a:r>
          </a:p>
          <a:p>
            <a:pPr lvl="2"/>
            <a:r>
              <a:rPr lang="en-US" dirty="0"/>
              <a:t>Pressure relief needed, but this releases radioactive material (tritium)</a:t>
            </a:r>
          </a:p>
          <a:p>
            <a:pPr lvl="2"/>
            <a:r>
              <a:rPr lang="en-US" dirty="0"/>
              <a:t>Natural circulation or emergency cooling schemes may be necessary</a:t>
            </a:r>
          </a:p>
          <a:p>
            <a:endParaRPr lang="en-US" dirty="0"/>
          </a:p>
          <a:p>
            <a:endParaRPr lang="en-US" dirty="0"/>
          </a:p>
        </p:txBody>
      </p:sp>
    </p:spTree>
    <p:extLst>
      <p:ext uri="{BB962C8B-B14F-4D97-AF65-F5344CB8AC3E}">
        <p14:creationId xmlns:p14="http://schemas.microsoft.com/office/powerpoint/2010/main" val="342355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ight Arrow 20">
            <a:extLst>
              <a:ext uri="{FF2B5EF4-FFF2-40B4-BE49-F238E27FC236}">
                <a16:creationId xmlns:a16="http://schemas.microsoft.com/office/drawing/2014/main" xmlns="" id="{B15E6E31-2D52-154B-971A-785CA76A6E69}"/>
              </a:ext>
            </a:extLst>
          </p:cNvPr>
          <p:cNvSpPr/>
          <p:nvPr/>
        </p:nvSpPr>
        <p:spPr bwMode="auto">
          <a:xfrm>
            <a:off x="455613" y="2436720"/>
            <a:ext cx="966649" cy="318499"/>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xmlns="" id="{AC1AA0A0-A9E2-CE49-BED9-9881A8D7D3CC}"/>
              </a:ext>
            </a:extLst>
          </p:cNvPr>
          <p:cNvSpPr>
            <a:spLocks noGrp="1"/>
          </p:cNvSpPr>
          <p:nvPr>
            <p:ph type="title"/>
          </p:nvPr>
        </p:nvSpPr>
        <p:spPr/>
        <p:txBody>
          <a:bodyPr/>
          <a:lstStyle/>
          <a:p>
            <a:r>
              <a:rPr lang="en-US" dirty="0"/>
              <a:t>Utility perspectives on fusion</a:t>
            </a:r>
          </a:p>
        </p:txBody>
      </p:sp>
      <p:graphicFrame>
        <p:nvGraphicFramePr>
          <p:cNvPr id="4" name="Content Placeholder 3">
            <a:extLst>
              <a:ext uri="{FF2B5EF4-FFF2-40B4-BE49-F238E27FC236}">
                <a16:creationId xmlns:a16="http://schemas.microsoft.com/office/drawing/2014/main" xmlns="" id="{415AD915-8760-D04D-82D4-F9A30CF9B970}"/>
              </a:ext>
            </a:extLst>
          </p:cNvPr>
          <p:cNvGraphicFramePr>
            <a:graphicFrameLocks/>
          </p:cNvGraphicFramePr>
          <p:nvPr>
            <p:extLst>
              <p:ext uri="{D42A27DB-BD31-4B8C-83A1-F6EECF244321}">
                <p14:modId xmlns:p14="http://schemas.microsoft.com/office/powerpoint/2010/main" val="2085845434"/>
              </p:ext>
            </p:extLst>
          </p:nvPr>
        </p:nvGraphicFramePr>
        <p:xfrm>
          <a:off x="1431234" y="1943724"/>
          <a:ext cx="10303509" cy="4303089"/>
        </p:xfrm>
        <a:graphic>
          <a:graphicData uri="http://schemas.openxmlformats.org/drawingml/2006/table">
            <a:tbl>
              <a:tblPr/>
              <a:tblGrid>
                <a:gridCol w="3564836">
                  <a:extLst>
                    <a:ext uri="{9D8B030D-6E8A-4147-A177-3AD203B41FA5}">
                      <a16:colId xmlns:a16="http://schemas.microsoft.com/office/drawing/2014/main" xmlns="" val="2292293848"/>
                    </a:ext>
                  </a:extLst>
                </a:gridCol>
                <a:gridCol w="6738673">
                  <a:extLst>
                    <a:ext uri="{9D8B030D-6E8A-4147-A177-3AD203B41FA5}">
                      <a16:colId xmlns:a16="http://schemas.microsoft.com/office/drawing/2014/main" xmlns="" val="1945720306"/>
                    </a:ext>
                  </a:extLst>
                </a:gridCol>
              </a:tblGrid>
              <a:tr h="371475">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US Utility Requirements (1994) </a:t>
                      </a:r>
                      <a:endParaRPr kumimoji="0" lang="en-US" altLang="en-US" sz="1800" b="0" i="0" u="none" strike="noStrike" cap="none" normalizeH="0" baseline="0">
                        <a:ln>
                          <a:noFill/>
                        </a:ln>
                        <a:solidFill>
                          <a:srgbClr val="FFFFFF"/>
                        </a:solidFill>
                        <a:effectLst/>
                        <a:latin typeface="Arial" panose="020B0604020202020204" pitchFamily="34" charset="0"/>
                        <a:ea typeface="MS PGothic" panose="020B0600070205080204" pitchFamily="34" charset="-128"/>
                      </a:endParaRP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E8E8F3"/>
                    </a:solidFill>
                  </a:tcPr>
                </a:tc>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Example Attributes</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E8E8F3"/>
                    </a:solidFill>
                  </a:tcPr>
                </a:tc>
                <a:extLst>
                  <a:ext uri="{0D108BD9-81ED-4DB2-BD59-A6C34878D82A}">
                    <a16:rowId xmlns:a16="http://schemas.microsoft.com/office/drawing/2014/main" xmlns="" val="3753662384"/>
                  </a:ext>
                </a:extLst>
              </a:tr>
              <a:tr h="598451">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B050"/>
                          </a:solidFill>
                          <a:effectLst/>
                          <a:latin typeface="Arial" panose="020B0604020202020204" pitchFamily="34" charset="0"/>
                          <a:ea typeface="MS PGothic" panose="020B0600070205080204" pitchFamily="34" charset="-128"/>
                        </a:rPr>
                        <a:t>Cost advantage </a:t>
                      </a: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over other available options </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CDCDE6"/>
                    </a:solidFill>
                  </a:tcPr>
                </a:tc>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B050"/>
                          </a:solidFill>
                          <a:effectLst/>
                          <a:latin typeface="Arial" panose="020B0604020202020204" pitchFamily="34" charset="0"/>
                          <a:ea typeface="MS PGothic" panose="020B0600070205080204" pitchFamily="34" charset="-128"/>
                        </a:rPr>
                        <a:t>High thermal conversion efficiency </a:t>
                      </a: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and component efficiencies, compact (high beta), low recirculating power (e.g. high I</a:t>
                      </a:r>
                      <a:r>
                        <a:rPr kumimoji="0" lang="en-US" altLang="en-US" sz="1400" b="0" i="0" u="none" strike="noStrike" cap="none" normalizeH="0" baseline="-25000" dirty="0">
                          <a:ln>
                            <a:noFill/>
                          </a:ln>
                          <a:solidFill>
                            <a:srgbClr val="000000"/>
                          </a:solidFill>
                          <a:effectLst/>
                          <a:latin typeface="Arial" panose="020B0604020202020204" pitchFamily="34" charset="0"/>
                          <a:ea typeface="MS PGothic" panose="020B0600070205080204" pitchFamily="34" charset="-128"/>
                        </a:rPr>
                        <a:t>BS</a:t>
                      </a: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high availability, low cost of fabrication.</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CDCDE6"/>
                    </a:solidFill>
                  </a:tcPr>
                </a:tc>
                <a:extLst>
                  <a:ext uri="{0D108BD9-81ED-4DB2-BD59-A6C34878D82A}">
                    <a16:rowId xmlns:a16="http://schemas.microsoft.com/office/drawing/2014/main" xmlns="" val="3854426269"/>
                  </a:ext>
                </a:extLst>
              </a:tr>
              <a:tr h="517525">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Eased licensing process </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E8E8F3"/>
                    </a:solidFill>
                  </a:tcPr>
                </a:tc>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Plant standardization, </a:t>
                      </a:r>
                      <a:r>
                        <a:rPr kumimoji="0" lang="en-US" altLang="en-US" sz="1400" b="1" i="0" u="none" strike="noStrike" cap="none" normalizeH="0" baseline="0" dirty="0">
                          <a:ln>
                            <a:noFill/>
                          </a:ln>
                          <a:solidFill>
                            <a:srgbClr val="FF0000"/>
                          </a:solidFill>
                          <a:effectLst/>
                          <a:latin typeface="Arial" panose="020B0604020202020204" pitchFamily="34" charset="0"/>
                          <a:ea typeface="MS PGothic" panose="020B0600070205080204" pitchFamily="34" charset="-128"/>
                        </a:rPr>
                        <a:t>low activation materials</a:t>
                      </a: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low energy release potential, </a:t>
                      </a:r>
                      <a:r>
                        <a:rPr kumimoji="0" lang="en-US" altLang="en-US" sz="1400" b="1" i="0" u="none" strike="noStrike" cap="none" normalizeH="0" baseline="0" dirty="0">
                          <a:ln>
                            <a:noFill/>
                          </a:ln>
                          <a:solidFill>
                            <a:srgbClr val="FF0000"/>
                          </a:solidFill>
                          <a:effectLst/>
                          <a:latin typeface="Arial" panose="020B0604020202020204" pitchFamily="34" charset="0"/>
                          <a:ea typeface="MS PGothic" panose="020B0600070205080204" pitchFamily="34" charset="-128"/>
                        </a:rPr>
                        <a:t>low tritium inventory</a:t>
                      </a: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E8E8F3"/>
                    </a:solidFill>
                  </a:tcPr>
                </a:tc>
                <a:extLst>
                  <a:ext uri="{0D108BD9-81ED-4DB2-BD59-A6C34878D82A}">
                    <a16:rowId xmlns:a16="http://schemas.microsoft.com/office/drawing/2014/main" xmlns="" val="3509446415"/>
                  </a:ext>
                </a:extLst>
              </a:tr>
              <a:tr h="517525">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No need for evacuation plan </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CDCDE6"/>
                    </a:solidFill>
                  </a:tcPr>
                </a:tc>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0000"/>
                          </a:solidFill>
                          <a:effectLst/>
                          <a:latin typeface="Arial" panose="020B0604020202020204" pitchFamily="34" charset="0"/>
                          <a:ea typeface="MS PGothic" panose="020B0600070205080204" pitchFamily="34" charset="-128"/>
                        </a:rPr>
                        <a:t>Low</a:t>
                      </a: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a:t>
                      </a:r>
                      <a:r>
                        <a:rPr kumimoji="0" lang="en-US" altLang="en-US" sz="1400" b="1" i="0" u="none" strike="noStrike" cap="none" normalizeH="0" baseline="0" dirty="0">
                          <a:ln>
                            <a:noFill/>
                          </a:ln>
                          <a:solidFill>
                            <a:srgbClr val="FF0000"/>
                          </a:solidFill>
                          <a:effectLst/>
                          <a:latin typeface="Arial" panose="020B0604020202020204" pitchFamily="34" charset="0"/>
                          <a:ea typeface="MS PGothic" panose="020B0600070205080204" pitchFamily="34" charset="-128"/>
                        </a:rPr>
                        <a:t>activation</a:t>
                      </a: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a:t>
                      </a:r>
                      <a:r>
                        <a:rPr kumimoji="0" lang="en-US" altLang="en-US" sz="1400" b="1" i="0" u="none" strike="noStrike" cap="none" normalizeH="0" baseline="0" dirty="0">
                          <a:ln>
                            <a:noFill/>
                          </a:ln>
                          <a:solidFill>
                            <a:srgbClr val="FF0000"/>
                          </a:solidFill>
                          <a:effectLst/>
                          <a:latin typeface="Arial" panose="020B0604020202020204" pitchFamily="34" charset="0"/>
                          <a:ea typeface="MS PGothic" panose="020B0600070205080204" pitchFamily="34" charset="-128"/>
                        </a:rPr>
                        <a:t>materials</a:t>
                      </a: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low energy release potential, </a:t>
                      </a:r>
                      <a:r>
                        <a:rPr kumimoji="0" lang="en-US" altLang="en-US" sz="1400" b="1" i="0" u="none" strike="noStrike" cap="none" normalizeH="0" baseline="0" dirty="0">
                          <a:ln>
                            <a:noFill/>
                          </a:ln>
                          <a:solidFill>
                            <a:srgbClr val="FF0000"/>
                          </a:solidFill>
                          <a:effectLst/>
                          <a:latin typeface="Arial" panose="020B0604020202020204" pitchFamily="34" charset="0"/>
                          <a:ea typeface="MS PGothic" panose="020B0600070205080204" pitchFamily="34" charset="-128"/>
                        </a:rPr>
                        <a:t>passive safety</a:t>
                      </a: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a:t>
                      </a:r>
                      <a:r>
                        <a:rPr kumimoji="0" lang="en-US" altLang="en-US" sz="1400" b="1" i="0" u="none" strike="noStrike" cap="none" normalizeH="0" baseline="0" dirty="0">
                          <a:ln>
                            <a:noFill/>
                          </a:ln>
                          <a:solidFill>
                            <a:srgbClr val="FF0000"/>
                          </a:solidFill>
                          <a:effectLst/>
                          <a:latin typeface="Arial" panose="020B0604020202020204" pitchFamily="34" charset="0"/>
                          <a:ea typeface="MS PGothic" panose="020B0600070205080204" pitchFamily="34" charset="-128"/>
                        </a:rPr>
                        <a:t>reliable containment</a:t>
                      </a: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a:t>
                      </a:r>
                      <a:r>
                        <a:rPr kumimoji="0" lang="en-US" altLang="en-US" sz="1400" b="1" i="0" u="none" strike="noStrike" cap="none" normalizeH="0" baseline="0" dirty="0">
                          <a:ln>
                            <a:noFill/>
                          </a:ln>
                          <a:solidFill>
                            <a:srgbClr val="FF0000"/>
                          </a:solidFill>
                          <a:effectLst/>
                          <a:latin typeface="Arial" panose="020B0604020202020204" pitchFamily="34" charset="0"/>
                          <a:ea typeface="MS PGothic" panose="020B0600070205080204" pitchFamily="34" charset="-128"/>
                        </a:rPr>
                        <a:t>low tritium inventory</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CDCDE6"/>
                    </a:solidFill>
                  </a:tcPr>
                </a:tc>
                <a:extLst>
                  <a:ext uri="{0D108BD9-81ED-4DB2-BD59-A6C34878D82A}">
                    <a16:rowId xmlns:a16="http://schemas.microsoft.com/office/drawing/2014/main" xmlns="" val="3649735454"/>
                  </a:ext>
                </a:extLst>
              </a:tr>
              <a:tr h="371475">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Produce no high-level waste </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E8E8F3"/>
                    </a:solidFill>
                  </a:tcPr>
                </a:tc>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0000"/>
                          </a:solidFill>
                          <a:effectLst/>
                          <a:latin typeface="Arial" panose="020B0604020202020204" pitchFamily="34" charset="0"/>
                          <a:ea typeface="MS PGothic" panose="020B0600070205080204" pitchFamily="34" charset="-128"/>
                        </a:rPr>
                        <a:t>Materials choices</a:t>
                      </a: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waste management</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E8E8F3"/>
                    </a:solidFill>
                  </a:tcPr>
                </a:tc>
                <a:extLst>
                  <a:ext uri="{0D108BD9-81ED-4DB2-BD59-A6C34878D82A}">
                    <a16:rowId xmlns:a16="http://schemas.microsoft.com/office/drawing/2014/main" xmlns="" val="805375802"/>
                  </a:ext>
                </a:extLst>
              </a:tr>
              <a:tr h="517525">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Reliable, available, and stable </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CDCDE6"/>
                    </a:solidFill>
                  </a:tcPr>
                </a:tc>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Ample design margins, uncomplicated designs, rapid maintenance</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CDCDE6"/>
                    </a:solidFill>
                  </a:tcPr>
                </a:tc>
                <a:extLst>
                  <a:ext uri="{0D108BD9-81ED-4DB2-BD59-A6C34878D82A}">
                    <a16:rowId xmlns:a16="http://schemas.microsoft.com/office/drawing/2014/main" xmlns="" val="383618661"/>
                  </a:ext>
                </a:extLst>
              </a:tr>
              <a:tr h="371475">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No local or global atmospheric impact </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E8E8F3"/>
                    </a:solidFill>
                  </a:tcPr>
                </a:tc>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Low CO</a:t>
                      </a:r>
                      <a:r>
                        <a:rPr kumimoji="0" lang="en-US" altLang="en-US" sz="1400" b="0" i="0" u="none" strike="noStrike" cap="none" normalizeH="0" baseline="-25000" dirty="0">
                          <a:ln>
                            <a:noFill/>
                          </a:ln>
                          <a:solidFill>
                            <a:srgbClr val="000000"/>
                          </a:solidFill>
                          <a:effectLst/>
                          <a:latin typeface="Arial" panose="020B0604020202020204" pitchFamily="34" charset="0"/>
                          <a:ea typeface="MS PGothic" panose="020B0600070205080204" pitchFamily="34" charset="-128"/>
                        </a:rPr>
                        <a:t>2</a:t>
                      </a: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emissions, </a:t>
                      </a:r>
                      <a:r>
                        <a:rPr kumimoji="0" lang="en-US" altLang="en-US" sz="1400" b="1" i="0" u="none" strike="noStrike" cap="none" normalizeH="0" baseline="0" dirty="0">
                          <a:ln>
                            <a:noFill/>
                          </a:ln>
                          <a:solidFill>
                            <a:srgbClr val="FF0000"/>
                          </a:solidFill>
                          <a:effectLst/>
                          <a:latin typeface="Arial" panose="020B0604020202020204" pitchFamily="34" charset="0"/>
                          <a:ea typeface="MS PGothic" panose="020B0600070205080204" pitchFamily="34" charset="-128"/>
                        </a:rPr>
                        <a:t>low tritium emissions</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E8E8F3"/>
                    </a:solidFill>
                  </a:tcPr>
                </a:tc>
                <a:extLst>
                  <a:ext uri="{0D108BD9-81ED-4DB2-BD59-A6C34878D82A}">
                    <a16:rowId xmlns:a16="http://schemas.microsoft.com/office/drawing/2014/main" xmlns="" val="2261303104"/>
                  </a:ext>
                </a:extLst>
              </a:tr>
              <a:tr h="517525">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Fuel cycle is closed and on-site, High fuel availability </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CDCDE6"/>
                    </a:solidFill>
                  </a:tcPr>
                </a:tc>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B050"/>
                          </a:solidFill>
                          <a:effectLst/>
                          <a:latin typeface="Arial" panose="020B0604020202020204" pitchFamily="34" charset="0"/>
                          <a:ea typeface="MS PGothic" panose="020B0600070205080204" pitchFamily="34" charset="-128"/>
                        </a:rPr>
                        <a:t>Fuel cycle is closed and on-site</a:t>
                      </a: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High fuel availability </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CDCDE6"/>
                    </a:solidFill>
                  </a:tcPr>
                </a:tc>
                <a:extLst>
                  <a:ext uri="{0D108BD9-81ED-4DB2-BD59-A6C34878D82A}">
                    <a16:rowId xmlns:a16="http://schemas.microsoft.com/office/drawing/2014/main" xmlns="" val="2079492315"/>
                  </a:ext>
                </a:extLst>
              </a:tr>
              <a:tr h="517525">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Capable of partial load operation, Available in a range of unit sizes</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E8E8F3"/>
                    </a:solidFill>
                  </a:tcPr>
                </a:tc>
                <a:tc>
                  <a:txBody>
                    <a:bodyPr/>
                    <a:lstStyle>
                      <a:lvl1pPr>
                        <a:lnSpc>
                          <a:spcPct val="85000"/>
                        </a:lnSpc>
                        <a:spcBef>
                          <a:spcPct val="40000"/>
                        </a:spcBef>
                        <a:buClr>
                          <a:srgbClr val="FF6600"/>
                        </a:buClr>
                        <a:defRPr>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500 MW – 1 GW</a:t>
                      </a:r>
                    </a:p>
                  </a:txBody>
                  <a:tcPr marT="45726" marB="45726" horzOverflow="overflow">
                    <a:lnL w="12700" cap="flat" cmpd="sng" algn="ctr">
                      <a:solidFill>
                        <a:srgbClr val="2D2DB9"/>
                      </a:solidFill>
                      <a:prstDash val="solid"/>
                      <a:round/>
                      <a:headEnd type="none" w="med" len="med"/>
                      <a:tailEnd type="none" w="med" len="med"/>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rgbClr val="E8E8F3"/>
                    </a:solidFill>
                  </a:tcPr>
                </a:tc>
                <a:extLst>
                  <a:ext uri="{0D108BD9-81ED-4DB2-BD59-A6C34878D82A}">
                    <a16:rowId xmlns:a16="http://schemas.microsoft.com/office/drawing/2014/main" xmlns="" val="295686091"/>
                  </a:ext>
                </a:extLst>
              </a:tr>
            </a:tbl>
          </a:graphicData>
        </a:graphic>
      </p:graphicFrame>
      <p:sp>
        <p:nvSpPr>
          <p:cNvPr id="5" name="TextBox 4">
            <a:extLst>
              <a:ext uri="{FF2B5EF4-FFF2-40B4-BE49-F238E27FC236}">
                <a16:creationId xmlns:a16="http://schemas.microsoft.com/office/drawing/2014/main" xmlns="" id="{7FAA26F9-2AFE-1144-8004-481CAE33BFE7}"/>
              </a:ext>
            </a:extLst>
          </p:cNvPr>
          <p:cNvSpPr txBox="1">
            <a:spLocks noChangeArrowheads="1"/>
          </p:cNvSpPr>
          <p:nvPr/>
        </p:nvSpPr>
        <p:spPr bwMode="auto">
          <a:xfrm>
            <a:off x="455613" y="6246813"/>
            <a:ext cx="8258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dirty="0"/>
              <a:t>M. </a:t>
            </a:r>
            <a:r>
              <a:rPr lang="en-US" altLang="en-US" sz="1200" dirty="0" err="1"/>
              <a:t>Tillack</a:t>
            </a:r>
            <a:r>
              <a:rPr lang="en-US" altLang="en-US" sz="1200" dirty="0"/>
              <a:t>, 2014 TOFE, based on J. </a:t>
            </a:r>
            <a:r>
              <a:rPr lang="en-US" altLang="en-US" sz="1200" dirty="0" err="1"/>
              <a:t>Kaslow</a:t>
            </a:r>
            <a:r>
              <a:rPr lang="en-US" altLang="en-US" sz="1200" dirty="0"/>
              <a:t> et al., </a:t>
            </a:r>
            <a:r>
              <a:rPr lang="en-US" altLang="en-US" sz="1200" i="1" dirty="0"/>
              <a:t>Journal of Fusion Energy</a:t>
            </a:r>
            <a:r>
              <a:rPr lang="en-US" altLang="en-US" sz="1200" dirty="0"/>
              <a:t> </a:t>
            </a:r>
            <a:r>
              <a:rPr lang="en-US" altLang="en-US" sz="1200" b="1" dirty="0"/>
              <a:t>13</a:t>
            </a:r>
            <a:r>
              <a:rPr lang="en-US" altLang="en-US" sz="1200" dirty="0"/>
              <a:t> (2/3) 1994.</a:t>
            </a:r>
          </a:p>
        </p:txBody>
      </p:sp>
      <p:sp>
        <p:nvSpPr>
          <p:cNvPr id="8" name="Right Arrow 7">
            <a:extLst>
              <a:ext uri="{FF2B5EF4-FFF2-40B4-BE49-F238E27FC236}">
                <a16:creationId xmlns:a16="http://schemas.microsoft.com/office/drawing/2014/main" xmlns="" id="{B1885335-CA2A-8A4B-9AA8-938386B3250C}"/>
              </a:ext>
            </a:extLst>
          </p:cNvPr>
          <p:cNvSpPr/>
          <p:nvPr/>
        </p:nvSpPr>
        <p:spPr bwMode="auto">
          <a:xfrm>
            <a:off x="1216781" y="2993502"/>
            <a:ext cx="205483" cy="31849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ight Arrow 8">
            <a:extLst>
              <a:ext uri="{FF2B5EF4-FFF2-40B4-BE49-F238E27FC236}">
                <a16:creationId xmlns:a16="http://schemas.microsoft.com/office/drawing/2014/main" xmlns="" id="{76B795F5-6269-B046-B5CD-57A987AE2B08}"/>
              </a:ext>
            </a:extLst>
          </p:cNvPr>
          <p:cNvSpPr/>
          <p:nvPr/>
        </p:nvSpPr>
        <p:spPr bwMode="auto">
          <a:xfrm>
            <a:off x="1231019" y="3549053"/>
            <a:ext cx="205483" cy="31849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ight Arrow 9">
            <a:extLst>
              <a:ext uri="{FF2B5EF4-FFF2-40B4-BE49-F238E27FC236}">
                <a16:creationId xmlns:a16="http://schemas.microsoft.com/office/drawing/2014/main" xmlns="" id="{F7671FC3-F954-E748-BB06-8CE6B2DF70FF}"/>
              </a:ext>
            </a:extLst>
          </p:cNvPr>
          <p:cNvSpPr/>
          <p:nvPr/>
        </p:nvSpPr>
        <p:spPr bwMode="auto">
          <a:xfrm>
            <a:off x="1216780" y="3946808"/>
            <a:ext cx="205483" cy="31849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ight Arrow 10">
            <a:extLst>
              <a:ext uri="{FF2B5EF4-FFF2-40B4-BE49-F238E27FC236}">
                <a16:creationId xmlns:a16="http://schemas.microsoft.com/office/drawing/2014/main" xmlns="" id="{B5258A03-8B4D-BD4C-B731-D64CE9A884AD}"/>
              </a:ext>
            </a:extLst>
          </p:cNvPr>
          <p:cNvSpPr/>
          <p:nvPr/>
        </p:nvSpPr>
        <p:spPr bwMode="auto">
          <a:xfrm>
            <a:off x="1216779" y="4897933"/>
            <a:ext cx="205483" cy="31849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Right Arrow 12">
            <a:extLst>
              <a:ext uri="{FF2B5EF4-FFF2-40B4-BE49-F238E27FC236}">
                <a16:creationId xmlns:a16="http://schemas.microsoft.com/office/drawing/2014/main" xmlns="" id="{3471AF35-8DC5-F742-80D5-FA484C03F4E0}"/>
              </a:ext>
            </a:extLst>
          </p:cNvPr>
          <p:cNvSpPr/>
          <p:nvPr/>
        </p:nvSpPr>
        <p:spPr bwMode="auto">
          <a:xfrm>
            <a:off x="455613" y="4421280"/>
            <a:ext cx="966649" cy="318499"/>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 name="TextBox 16">
            <a:extLst>
              <a:ext uri="{FF2B5EF4-FFF2-40B4-BE49-F238E27FC236}">
                <a16:creationId xmlns:a16="http://schemas.microsoft.com/office/drawing/2014/main" xmlns="" id="{BF2A235A-C161-9A43-9968-B14EBE9C8B24}"/>
              </a:ext>
            </a:extLst>
          </p:cNvPr>
          <p:cNvSpPr txBox="1"/>
          <p:nvPr/>
        </p:nvSpPr>
        <p:spPr>
          <a:xfrm rot="16200000">
            <a:off x="-468064" y="2816782"/>
            <a:ext cx="2551619" cy="646331"/>
          </a:xfrm>
          <a:prstGeom prst="rect">
            <a:avLst/>
          </a:prstGeom>
          <a:noFill/>
        </p:spPr>
        <p:txBody>
          <a:bodyPr wrap="square" rtlCol="0">
            <a:spAutoFit/>
          </a:bodyPr>
          <a:lstStyle/>
          <a:p>
            <a:r>
              <a:rPr lang="en-US" b="1" dirty="0">
                <a:solidFill>
                  <a:srgbClr val="FF0000"/>
                </a:solidFill>
              </a:rPr>
              <a:t>Safety/Environmental Issues</a:t>
            </a:r>
          </a:p>
        </p:txBody>
      </p:sp>
      <p:sp>
        <p:nvSpPr>
          <p:cNvPr id="18" name="TextBox 17">
            <a:extLst>
              <a:ext uri="{FF2B5EF4-FFF2-40B4-BE49-F238E27FC236}">
                <a16:creationId xmlns:a16="http://schemas.microsoft.com/office/drawing/2014/main" xmlns="" id="{A8FD9857-A67F-F041-A55A-7F3B5BAEDFCE}"/>
              </a:ext>
            </a:extLst>
          </p:cNvPr>
          <p:cNvSpPr txBox="1"/>
          <p:nvPr/>
        </p:nvSpPr>
        <p:spPr>
          <a:xfrm rot="16200000">
            <a:off x="-1213442" y="4435209"/>
            <a:ext cx="3095719" cy="369332"/>
          </a:xfrm>
          <a:prstGeom prst="rect">
            <a:avLst/>
          </a:prstGeom>
          <a:noFill/>
        </p:spPr>
        <p:txBody>
          <a:bodyPr wrap="none" rtlCol="0">
            <a:spAutoFit/>
          </a:bodyPr>
          <a:lstStyle/>
          <a:p>
            <a:r>
              <a:rPr lang="en-US" b="1" dirty="0">
                <a:solidFill>
                  <a:srgbClr val="00B050"/>
                </a:solidFill>
              </a:rPr>
              <a:t>Practical/Economic Issues</a:t>
            </a:r>
          </a:p>
        </p:txBody>
      </p:sp>
      <p:sp>
        <p:nvSpPr>
          <p:cNvPr id="19" name="Right Arrow 18">
            <a:extLst>
              <a:ext uri="{FF2B5EF4-FFF2-40B4-BE49-F238E27FC236}">
                <a16:creationId xmlns:a16="http://schemas.microsoft.com/office/drawing/2014/main" xmlns="" id="{BF911694-1B11-E44F-9AAA-AE7D21EC242A}"/>
              </a:ext>
            </a:extLst>
          </p:cNvPr>
          <p:cNvSpPr/>
          <p:nvPr/>
        </p:nvSpPr>
        <p:spPr bwMode="auto">
          <a:xfrm>
            <a:off x="455613" y="5293507"/>
            <a:ext cx="966649" cy="318499"/>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 name="Right Arrow 19">
            <a:extLst>
              <a:ext uri="{FF2B5EF4-FFF2-40B4-BE49-F238E27FC236}">
                <a16:creationId xmlns:a16="http://schemas.microsoft.com/office/drawing/2014/main" xmlns="" id="{86A8A8EA-6C3B-F646-9CD3-AB0C0069D7C6}"/>
              </a:ext>
            </a:extLst>
          </p:cNvPr>
          <p:cNvSpPr/>
          <p:nvPr/>
        </p:nvSpPr>
        <p:spPr bwMode="auto">
          <a:xfrm>
            <a:off x="455613" y="5770160"/>
            <a:ext cx="957681" cy="318499"/>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9816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Challenges </a:t>
            </a:r>
            <a:r>
              <a:rPr lang="mr-IN" dirty="0"/>
              <a:t>–</a:t>
            </a:r>
            <a:r>
              <a:rPr lang="en-US" dirty="0"/>
              <a:t> Chemical Reactions</a:t>
            </a:r>
          </a:p>
        </p:txBody>
      </p:sp>
      <p:sp>
        <p:nvSpPr>
          <p:cNvPr id="3" name="Content Placeholder 2"/>
          <p:cNvSpPr>
            <a:spLocks noGrp="1"/>
          </p:cNvSpPr>
          <p:nvPr>
            <p:ph idx="1"/>
          </p:nvPr>
        </p:nvSpPr>
        <p:spPr/>
        <p:txBody>
          <a:bodyPr/>
          <a:lstStyle/>
          <a:p>
            <a:r>
              <a:rPr lang="en-US" dirty="0"/>
              <a:t>Beryllium reacts very exothermically with water, adding additional heat and generating potentially explosive hydrogen in an accident scenario</a:t>
            </a:r>
          </a:p>
          <a:p>
            <a:r>
              <a:rPr lang="en-US" dirty="0"/>
              <a:t>This risk appears to be substantially mitigated by the use of </a:t>
            </a:r>
            <a:r>
              <a:rPr lang="en-US" dirty="0" err="1"/>
              <a:t>beryllides</a:t>
            </a:r>
            <a:r>
              <a:rPr lang="en-US" dirty="0"/>
              <a:t>, which have much lower reaction rates</a:t>
            </a:r>
          </a:p>
          <a:p>
            <a:r>
              <a:rPr lang="en-US" dirty="0"/>
              <a:t>The reason appears to be that the oxide layer generated in </a:t>
            </a:r>
            <a:r>
              <a:rPr lang="en-US" dirty="0" err="1"/>
              <a:t>beryllide</a:t>
            </a:r>
            <a:r>
              <a:rPr lang="en-US" dirty="0"/>
              <a:t> oxidation is stable and protective, unlike the porous, </a:t>
            </a:r>
            <a:r>
              <a:rPr lang="en-US" dirty="0" err="1"/>
              <a:t>unprotective</a:t>
            </a:r>
            <a:r>
              <a:rPr lang="en-US" dirty="0"/>
              <a:t> layer resulting from oxidation of pure beryllium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83" y="3731062"/>
            <a:ext cx="2775279" cy="254100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6424" y="3731062"/>
            <a:ext cx="2845446" cy="265234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9132" y="3867552"/>
            <a:ext cx="5932994" cy="2256506"/>
          </a:xfrm>
          <a:prstGeom prst="rect">
            <a:avLst/>
          </a:prstGeom>
        </p:spPr>
      </p:pic>
      <p:sp>
        <p:nvSpPr>
          <p:cNvPr id="7" name="TextBox 6"/>
          <p:cNvSpPr txBox="1"/>
          <p:nvPr/>
        </p:nvSpPr>
        <p:spPr>
          <a:xfrm>
            <a:off x="3713840" y="6457142"/>
            <a:ext cx="4764446" cy="276999"/>
          </a:xfrm>
          <a:prstGeom prst="rect">
            <a:avLst/>
          </a:prstGeom>
          <a:noFill/>
        </p:spPr>
        <p:txBody>
          <a:bodyPr wrap="none" rtlCol="0">
            <a:spAutoFit/>
          </a:bodyPr>
          <a:lstStyle/>
          <a:p>
            <a:r>
              <a:rPr lang="en-US" sz="1200" dirty="0"/>
              <a:t>M. </a:t>
            </a:r>
            <a:r>
              <a:rPr lang="en-US" sz="1200" dirty="0" err="1"/>
              <a:t>Nakamichi</a:t>
            </a:r>
            <a:r>
              <a:rPr lang="en-US" sz="1200" dirty="0"/>
              <a:t> et al. </a:t>
            </a:r>
            <a:r>
              <a:rPr lang="en-US" sz="1200" i="1" dirty="0"/>
              <a:t>Nuclear Materials and Energy 15 (2018) 71–75 </a:t>
            </a:r>
            <a:endParaRPr lang="en-US" sz="1200" dirty="0"/>
          </a:p>
        </p:txBody>
      </p:sp>
    </p:spTree>
    <p:extLst>
      <p:ext uri="{BB962C8B-B14F-4D97-AF65-F5344CB8AC3E}">
        <p14:creationId xmlns:p14="http://schemas.microsoft.com/office/powerpoint/2010/main" val="3055947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Challenges </a:t>
            </a:r>
            <a:r>
              <a:rPr lang="mr-IN" dirty="0"/>
              <a:t>–</a:t>
            </a:r>
            <a:r>
              <a:rPr lang="en-US" dirty="0"/>
              <a:t> Tritium Management</a:t>
            </a:r>
          </a:p>
        </p:txBody>
      </p:sp>
      <p:sp>
        <p:nvSpPr>
          <p:cNvPr id="3" name="Content Placeholder 2"/>
          <p:cNvSpPr>
            <a:spLocks noGrp="1"/>
          </p:cNvSpPr>
          <p:nvPr>
            <p:ph idx="1"/>
          </p:nvPr>
        </p:nvSpPr>
        <p:spPr/>
        <p:txBody>
          <a:bodyPr/>
          <a:lstStyle/>
          <a:p>
            <a:r>
              <a:rPr lang="en-US" dirty="0"/>
              <a:t>If bred tritium permeates into water coolant, there is potentially a very large quantity of it to de-</a:t>
            </a:r>
            <a:r>
              <a:rPr lang="en-US" dirty="0" err="1"/>
              <a:t>tritiate</a:t>
            </a:r>
            <a:endParaRPr lang="en-US" dirty="0"/>
          </a:p>
          <a:p>
            <a:r>
              <a:rPr lang="en-US" dirty="0"/>
              <a:t>There is a considerable experience with water </a:t>
            </a:r>
            <a:r>
              <a:rPr lang="en-US" dirty="0" err="1"/>
              <a:t>detritiation</a:t>
            </a:r>
            <a:r>
              <a:rPr lang="en-US" dirty="0"/>
              <a:t>, resulting especially from the needs of CANDU reactors; can it be scaled up to meet WCCB needs?</a:t>
            </a:r>
          </a:p>
          <a:p>
            <a:r>
              <a:rPr lang="en-US" dirty="0"/>
              <a:t>Recent Japanese DEMO design anticipates permeation of ~3 g/day of tritium into water coolant</a:t>
            </a:r>
            <a:r>
              <a:rPr lang="en-US" baseline="30000" dirty="0"/>
              <a:t>1</a:t>
            </a:r>
            <a:endParaRPr lang="en-US" dirty="0"/>
          </a:p>
          <a:p>
            <a:r>
              <a:rPr lang="en-US" dirty="0"/>
              <a:t>Water </a:t>
            </a:r>
            <a:r>
              <a:rPr lang="en-US" dirty="0" err="1"/>
              <a:t>detritiation</a:t>
            </a:r>
            <a:r>
              <a:rPr lang="en-US" dirty="0"/>
              <a:t> systems in use at </a:t>
            </a:r>
            <a:r>
              <a:rPr lang="en-US" dirty="0" err="1"/>
              <a:t>Wolsong</a:t>
            </a:r>
            <a:r>
              <a:rPr lang="en-US" dirty="0"/>
              <a:t> in Korea are cited as tritium removal system; rates demonstrated are apparently sufficient to maintain tritium concentrations in the water to CANDU levels (~1 </a:t>
            </a:r>
            <a:r>
              <a:rPr lang="en-US" dirty="0" err="1"/>
              <a:t>TBq</a:t>
            </a:r>
            <a:r>
              <a:rPr lang="en-US" dirty="0"/>
              <a:t>/kg)</a:t>
            </a:r>
          </a:p>
          <a:p>
            <a:r>
              <a:rPr lang="en-US" dirty="0"/>
              <a:t>May be significant tritium inventory in water </a:t>
            </a:r>
            <a:r>
              <a:rPr lang="en-US" dirty="0" err="1"/>
              <a:t>detritiation</a:t>
            </a:r>
            <a:r>
              <a:rPr lang="en-US" dirty="0"/>
              <a:t> systems</a:t>
            </a:r>
          </a:p>
        </p:txBody>
      </p:sp>
      <p:sp>
        <p:nvSpPr>
          <p:cNvPr id="4" name="TextBox 3"/>
          <p:cNvSpPr txBox="1"/>
          <p:nvPr/>
        </p:nvSpPr>
        <p:spPr>
          <a:xfrm>
            <a:off x="9691" y="6356922"/>
            <a:ext cx="4343368" cy="461665"/>
          </a:xfrm>
          <a:prstGeom prst="rect">
            <a:avLst/>
          </a:prstGeom>
          <a:noFill/>
        </p:spPr>
        <p:txBody>
          <a:bodyPr wrap="none" rtlCol="0">
            <a:spAutoFit/>
          </a:bodyPr>
          <a:lstStyle/>
          <a:p>
            <a:r>
              <a:rPr lang="en-US" sz="1200" baseline="30000" dirty="0"/>
              <a:t>1</a:t>
            </a:r>
            <a:r>
              <a:rPr lang="en-US" sz="1200" dirty="0"/>
              <a:t>Y. </a:t>
            </a:r>
            <a:r>
              <a:rPr lang="en-US" sz="1200" dirty="0" err="1"/>
              <a:t>Someya</a:t>
            </a:r>
            <a:r>
              <a:rPr lang="en-US" sz="1200" dirty="0"/>
              <a:t>, 2018 US-JA Workshop</a:t>
            </a:r>
          </a:p>
          <a:p>
            <a:r>
              <a:rPr lang="en-US" sz="1200" baseline="30000" dirty="0"/>
              <a:t>2</a:t>
            </a:r>
            <a:r>
              <a:rPr lang="en-US" sz="1200" dirty="0"/>
              <a:t>F. Hernandez, </a:t>
            </a:r>
            <a:r>
              <a:rPr lang="en-US" sz="1200" i="1" dirty="0"/>
              <a:t>IEEE Transactions on Plasma Science</a:t>
            </a:r>
            <a:r>
              <a:rPr lang="en-US" sz="1200" dirty="0"/>
              <a:t>, 2018</a:t>
            </a:r>
          </a:p>
        </p:txBody>
      </p:sp>
    </p:spTree>
    <p:extLst>
      <p:ext uri="{BB962C8B-B14F-4D97-AF65-F5344CB8AC3E}">
        <p14:creationId xmlns:p14="http://schemas.microsoft.com/office/powerpoint/2010/main" val="4133029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alternatives to water address these concerns?</a:t>
            </a:r>
          </a:p>
        </p:txBody>
      </p:sp>
      <p:sp>
        <p:nvSpPr>
          <p:cNvPr id="3" name="Content Placeholder 2"/>
          <p:cNvSpPr>
            <a:spLocks noGrp="1"/>
          </p:cNvSpPr>
          <p:nvPr>
            <p:ph idx="1"/>
          </p:nvPr>
        </p:nvSpPr>
        <p:spPr/>
        <p:txBody>
          <a:bodyPr/>
          <a:lstStyle/>
          <a:p>
            <a:r>
              <a:rPr lang="en-US" dirty="0"/>
              <a:t>High pumping power required to remove sufficient heat with He is a concern, but appropriate design can ensure this is reasonably low</a:t>
            </a:r>
          </a:p>
          <a:p>
            <a:r>
              <a:rPr lang="en-US" dirty="0"/>
              <a:t>Roughened surfaces can achieve significantly enhanced heat transfer rather than simply increasing velocity</a:t>
            </a:r>
          </a:p>
          <a:p>
            <a:endParaRPr lang="en-US" dirty="0"/>
          </a:p>
          <a:p>
            <a:endParaRPr lang="en-US" dirty="0"/>
          </a:p>
          <a:p>
            <a:endParaRPr lang="en-US" dirty="0"/>
          </a:p>
          <a:p>
            <a:endParaRPr lang="en-US" dirty="0"/>
          </a:p>
          <a:p>
            <a:endParaRPr lang="en-US" dirty="0"/>
          </a:p>
          <a:p>
            <a:r>
              <a:rPr lang="en-US" dirty="0"/>
              <a:t>ARIES blanket and </a:t>
            </a:r>
            <a:r>
              <a:rPr lang="en-US" dirty="0" err="1"/>
              <a:t>divertor</a:t>
            </a:r>
            <a:r>
              <a:rPr lang="en-US" dirty="0"/>
              <a:t> designs had helium pumping power &lt; 5% and &lt; 10% of that removed, respectively</a:t>
            </a:r>
          </a:p>
          <a:p>
            <a:r>
              <a:rPr lang="en-US" dirty="0"/>
              <a:t>DCLL ARIES designs have both high temperature divertor He (requires advanced steel) and </a:t>
            </a:r>
            <a:r>
              <a:rPr lang="en-US" dirty="0" err="1"/>
              <a:t>PbLi</a:t>
            </a:r>
            <a:r>
              <a:rPr lang="en-US" dirty="0"/>
              <a:t> (&gt; RAFM limits due to thermal insulation from FCIs) that contribute to increased overall plant efficiency</a:t>
            </a:r>
          </a:p>
          <a:p>
            <a:r>
              <a:rPr lang="en-US" dirty="0"/>
              <a:t>Helium heat transfer and power conversion technology is perhaps not as mature or widely deployed as that for water, but was regarded as “developed technology” even 30 years ago</a:t>
            </a:r>
            <a:r>
              <a:rPr lang="en-US" baseline="30000" dirty="0"/>
              <a:t>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050" y="2766228"/>
            <a:ext cx="1860132" cy="13717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818" y="2381481"/>
            <a:ext cx="3090929" cy="1864274"/>
          </a:xfrm>
          <a:prstGeom prst="rect">
            <a:avLst/>
          </a:prstGeom>
        </p:spPr>
      </p:pic>
      <p:sp>
        <p:nvSpPr>
          <p:cNvPr id="6" name="TextBox 5"/>
          <p:cNvSpPr txBox="1"/>
          <p:nvPr/>
        </p:nvSpPr>
        <p:spPr>
          <a:xfrm>
            <a:off x="982384" y="4169945"/>
            <a:ext cx="4227952" cy="276999"/>
          </a:xfrm>
          <a:prstGeom prst="rect">
            <a:avLst/>
          </a:prstGeom>
          <a:noFill/>
        </p:spPr>
        <p:txBody>
          <a:bodyPr wrap="none" rtlCol="0">
            <a:spAutoFit/>
          </a:bodyPr>
          <a:lstStyle/>
          <a:p>
            <a:r>
              <a:rPr lang="en-US" sz="1200" dirty="0"/>
              <a:t>F. Hernandez, </a:t>
            </a:r>
            <a:r>
              <a:rPr lang="en-US" sz="1200" i="1" dirty="0"/>
              <a:t>IEEE Transactions on Plasma Science</a:t>
            </a:r>
            <a:r>
              <a:rPr lang="en-US" sz="1200" dirty="0"/>
              <a:t>, 2018</a:t>
            </a:r>
          </a:p>
        </p:txBody>
      </p:sp>
      <p:sp>
        <p:nvSpPr>
          <p:cNvPr id="7" name="TextBox 6"/>
          <p:cNvSpPr txBox="1"/>
          <p:nvPr/>
        </p:nvSpPr>
        <p:spPr>
          <a:xfrm>
            <a:off x="0" y="6581001"/>
            <a:ext cx="6192721" cy="461665"/>
          </a:xfrm>
          <a:prstGeom prst="rect">
            <a:avLst/>
          </a:prstGeom>
          <a:noFill/>
        </p:spPr>
        <p:txBody>
          <a:bodyPr wrap="none" rtlCol="0">
            <a:spAutoFit/>
          </a:bodyPr>
          <a:lstStyle/>
          <a:p>
            <a:r>
              <a:rPr lang="en-US" sz="1200" baseline="30000" dirty="0"/>
              <a:t>1</a:t>
            </a:r>
            <a:r>
              <a:rPr lang="en-US" sz="1200" dirty="0"/>
              <a:t>G. </a:t>
            </a:r>
            <a:r>
              <a:rPr lang="en-US" sz="1200" dirty="0" err="1"/>
              <a:t>Melese</a:t>
            </a:r>
            <a:r>
              <a:rPr lang="en-US" sz="1200" dirty="0"/>
              <a:t> and R. Katz, “Thermal and Flow Design of Helium-Cooled Reactors,” 1984. </a:t>
            </a:r>
          </a:p>
          <a:p>
            <a:endParaRPr lang="en-US" sz="1200" dirty="0"/>
          </a:p>
        </p:txBody>
      </p:sp>
      <p:pic>
        <p:nvPicPr>
          <p:cNvPr id="8" name="Picture 7">
            <a:extLst>
              <a:ext uri="{FF2B5EF4-FFF2-40B4-BE49-F238E27FC236}">
                <a16:creationId xmlns:a16="http://schemas.microsoft.com/office/drawing/2014/main" xmlns="" id="{0F4B5F4B-08EE-8B4F-B767-709540000B66}"/>
              </a:ext>
            </a:extLst>
          </p:cNvPr>
          <p:cNvPicPr>
            <a:picLocks noChangeAspect="1"/>
          </p:cNvPicPr>
          <p:nvPr/>
        </p:nvPicPr>
        <p:blipFill>
          <a:blip r:embed="rId4"/>
          <a:stretch>
            <a:fillRect/>
          </a:stretch>
        </p:blipFill>
        <p:spPr>
          <a:xfrm>
            <a:off x="8355020" y="2379068"/>
            <a:ext cx="3090930" cy="2067876"/>
          </a:xfrm>
          <a:prstGeom prst="rect">
            <a:avLst/>
          </a:prstGeom>
        </p:spPr>
      </p:pic>
      <p:sp>
        <p:nvSpPr>
          <p:cNvPr id="9" name="TextBox 8">
            <a:extLst>
              <a:ext uri="{FF2B5EF4-FFF2-40B4-BE49-F238E27FC236}">
                <a16:creationId xmlns:a16="http://schemas.microsoft.com/office/drawing/2014/main" xmlns="" id="{F23930EC-20FC-F247-84EF-C28B726FECD3}"/>
              </a:ext>
            </a:extLst>
          </p:cNvPr>
          <p:cNvSpPr txBox="1"/>
          <p:nvPr/>
        </p:nvSpPr>
        <p:spPr>
          <a:xfrm>
            <a:off x="6763742" y="2937875"/>
            <a:ext cx="2395528" cy="830997"/>
          </a:xfrm>
          <a:prstGeom prst="rect">
            <a:avLst/>
          </a:prstGeom>
          <a:noFill/>
        </p:spPr>
        <p:txBody>
          <a:bodyPr wrap="none" rtlCol="0">
            <a:spAutoFit/>
          </a:bodyPr>
          <a:lstStyle/>
          <a:p>
            <a:r>
              <a:rPr lang="en-US" sz="1200" dirty="0"/>
              <a:t>ARIES-ACT Divertor</a:t>
            </a:r>
          </a:p>
          <a:p>
            <a:r>
              <a:rPr lang="en-US" sz="1200" dirty="0"/>
              <a:t>X. R. Wang et al., </a:t>
            </a:r>
          </a:p>
          <a:p>
            <a:r>
              <a:rPr lang="en-US" sz="1200" i="1" dirty="0"/>
              <a:t>Fusion Science and Technology </a:t>
            </a:r>
          </a:p>
          <a:p>
            <a:r>
              <a:rPr lang="en-US" sz="1200" b="1" dirty="0"/>
              <a:t>60</a:t>
            </a:r>
            <a:r>
              <a:rPr lang="en-US" sz="1200" dirty="0"/>
              <a:t> (2011) 218-222</a:t>
            </a:r>
          </a:p>
        </p:txBody>
      </p:sp>
    </p:spTree>
    <p:extLst>
      <p:ext uri="{BB962C8B-B14F-4D97-AF65-F5344CB8AC3E}">
        <p14:creationId xmlns:p14="http://schemas.microsoft.com/office/powerpoint/2010/main" val="731207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EB9B23-633C-F740-A51C-8916A6DA7923}"/>
              </a:ext>
            </a:extLst>
          </p:cNvPr>
          <p:cNvSpPr>
            <a:spLocks noGrp="1"/>
          </p:cNvSpPr>
          <p:nvPr>
            <p:ph type="title"/>
          </p:nvPr>
        </p:nvSpPr>
        <p:spPr/>
        <p:txBody>
          <a:bodyPr/>
          <a:lstStyle/>
          <a:p>
            <a:r>
              <a:rPr lang="en-US" dirty="0"/>
              <a:t>Molten Salt</a:t>
            </a:r>
          </a:p>
        </p:txBody>
      </p:sp>
      <p:sp>
        <p:nvSpPr>
          <p:cNvPr id="3" name="Content Placeholder 2">
            <a:extLst>
              <a:ext uri="{FF2B5EF4-FFF2-40B4-BE49-F238E27FC236}">
                <a16:creationId xmlns:a16="http://schemas.microsoft.com/office/drawing/2014/main" xmlns="" id="{838AF974-7DC0-B94E-9E74-53037E5B816C}"/>
              </a:ext>
            </a:extLst>
          </p:cNvPr>
          <p:cNvSpPr>
            <a:spLocks noGrp="1"/>
          </p:cNvSpPr>
          <p:nvPr>
            <p:ph idx="1"/>
          </p:nvPr>
        </p:nvSpPr>
        <p:spPr>
          <a:xfrm>
            <a:off x="457319" y="1463040"/>
            <a:ext cx="8554159" cy="4809024"/>
          </a:xfrm>
        </p:spPr>
        <p:txBody>
          <a:bodyPr/>
          <a:lstStyle/>
          <a:p>
            <a:r>
              <a:rPr lang="en-US" dirty="0" err="1"/>
              <a:t>FLiBe</a:t>
            </a:r>
            <a:r>
              <a:rPr lang="en-US" dirty="0"/>
              <a:t> (2LiF-BeF</a:t>
            </a:r>
            <a:r>
              <a:rPr lang="en-US" baseline="-25000" dirty="0"/>
              <a:t>2</a:t>
            </a:r>
            <a:r>
              <a:rPr lang="en-US" dirty="0"/>
              <a:t>) has been revived as a blanket concept by the ARC design</a:t>
            </a:r>
          </a:p>
          <a:p>
            <a:r>
              <a:rPr lang="en-US" dirty="0"/>
              <a:t>High-field, compact design may be challenging for other blanket concepts:</a:t>
            </a:r>
          </a:p>
          <a:p>
            <a:pPr lvl="1"/>
            <a:r>
              <a:rPr lang="en-US" dirty="0"/>
              <a:t>MHD pressure drop in liquid metals ∝</a:t>
            </a:r>
            <a:r>
              <a:rPr lang="en-US" i="1" dirty="0"/>
              <a:t>B</a:t>
            </a:r>
            <a:r>
              <a:rPr lang="en-US" baseline="30000" dirty="0"/>
              <a:t>2</a:t>
            </a:r>
            <a:r>
              <a:rPr lang="en-US" dirty="0"/>
              <a:t>, could simply be too high</a:t>
            </a:r>
          </a:p>
          <a:p>
            <a:pPr lvl="1"/>
            <a:r>
              <a:rPr lang="en-US" dirty="0"/>
              <a:t>High power density challenging for ceramic breeders</a:t>
            </a:r>
          </a:p>
          <a:p>
            <a:r>
              <a:rPr lang="en-US" dirty="0" err="1"/>
              <a:t>FLiBe</a:t>
            </a:r>
            <a:r>
              <a:rPr lang="en-US" dirty="0"/>
              <a:t> potentially mitigates these concerns:</a:t>
            </a:r>
          </a:p>
          <a:p>
            <a:pPr lvl="1"/>
            <a:r>
              <a:rPr lang="en-US" dirty="0"/>
              <a:t>Electrical conductivity is much lower than liquid metals</a:t>
            </a:r>
          </a:p>
          <a:p>
            <a:pPr lvl="1"/>
            <a:r>
              <a:rPr lang="en-US" dirty="0"/>
              <a:t>Heat capacity is significantly higher than </a:t>
            </a:r>
            <a:r>
              <a:rPr lang="en-US" dirty="0" err="1"/>
              <a:t>PbLi</a:t>
            </a:r>
            <a:endParaRPr lang="en-US" dirty="0"/>
          </a:p>
          <a:p>
            <a:r>
              <a:rPr lang="en-US" dirty="0"/>
              <a:t>Some other relevant </a:t>
            </a:r>
            <a:r>
              <a:rPr lang="en-US" dirty="0" err="1"/>
              <a:t>FLiBe</a:t>
            </a:r>
            <a:r>
              <a:rPr lang="en-US" dirty="0"/>
              <a:t> attributes:</a:t>
            </a:r>
          </a:p>
          <a:p>
            <a:pPr lvl="1"/>
            <a:r>
              <a:rPr lang="en-US" dirty="0"/>
              <a:t>Relatively high melting point (460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t>C)</a:t>
            </a:r>
          </a:p>
          <a:p>
            <a:pPr lvl="1"/>
            <a:r>
              <a:rPr lang="en-US" dirty="0"/>
              <a:t>High boiling point, low vapor pressure</a:t>
            </a:r>
          </a:p>
          <a:p>
            <a:pPr lvl="2"/>
            <a:r>
              <a:rPr lang="en-US" dirty="0"/>
              <a:t>Potential for high temperature, low pressure operation</a:t>
            </a:r>
          </a:p>
          <a:p>
            <a:pPr lvl="1"/>
            <a:r>
              <a:rPr lang="en-US" dirty="0"/>
              <a:t>High heat capacity but low thermal conductivity</a:t>
            </a:r>
          </a:p>
          <a:p>
            <a:pPr lvl="1"/>
            <a:r>
              <a:rPr lang="en-US" dirty="0"/>
              <a:t>Additional Be multiplier probably necessary to achieve TBR &gt; 1</a:t>
            </a:r>
          </a:p>
          <a:p>
            <a:endParaRPr lang="en-US" dirty="0"/>
          </a:p>
          <a:p>
            <a:endParaRPr lang="en-US" dirty="0"/>
          </a:p>
        </p:txBody>
      </p:sp>
      <p:pic>
        <p:nvPicPr>
          <p:cNvPr id="4" name="Picture 3">
            <a:extLst>
              <a:ext uri="{FF2B5EF4-FFF2-40B4-BE49-F238E27FC236}">
                <a16:creationId xmlns:a16="http://schemas.microsoft.com/office/drawing/2014/main" xmlns="" id="{DDF1DC11-B547-984F-B246-B3C67D1CEF8E}"/>
              </a:ext>
            </a:extLst>
          </p:cNvPr>
          <p:cNvPicPr>
            <a:picLocks noChangeAspect="1"/>
          </p:cNvPicPr>
          <p:nvPr/>
        </p:nvPicPr>
        <p:blipFill>
          <a:blip r:embed="rId2"/>
          <a:stretch>
            <a:fillRect/>
          </a:stretch>
        </p:blipFill>
        <p:spPr>
          <a:xfrm>
            <a:off x="8653667" y="3057610"/>
            <a:ext cx="2796209" cy="1812095"/>
          </a:xfrm>
          <a:prstGeom prst="rect">
            <a:avLst/>
          </a:prstGeom>
        </p:spPr>
      </p:pic>
      <p:pic>
        <p:nvPicPr>
          <p:cNvPr id="5" name="Picture 4">
            <a:extLst>
              <a:ext uri="{FF2B5EF4-FFF2-40B4-BE49-F238E27FC236}">
                <a16:creationId xmlns:a16="http://schemas.microsoft.com/office/drawing/2014/main" xmlns="" id="{D1E54FB6-0A90-CA46-873C-534D5CCB40A4}"/>
              </a:ext>
            </a:extLst>
          </p:cNvPr>
          <p:cNvPicPr>
            <a:picLocks noChangeAspect="1"/>
          </p:cNvPicPr>
          <p:nvPr/>
        </p:nvPicPr>
        <p:blipFill>
          <a:blip r:embed="rId3"/>
          <a:stretch>
            <a:fillRect/>
          </a:stretch>
        </p:blipFill>
        <p:spPr>
          <a:xfrm>
            <a:off x="9476980" y="998024"/>
            <a:ext cx="1533897" cy="1874388"/>
          </a:xfrm>
          <a:prstGeom prst="rect">
            <a:avLst/>
          </a:prstGeom>
        </p:spPr>
      </p:pic>
      <p:pic>
        <p:nvPicPr>
          <p:cNvPr id="6" name="Picture 5">
            <a:extLst>
              <a:ext uri="{FF2B5EF4-FFF2-40B4-BE49-F238E27FC236}">
                <a16:creationId xmlns:a16="http://schemas.microsoft.com/office/drawing/2014/main" xmlns="" id="{1A597A6F-C9B1-534E-AF49-B491616E17F9}"/>
              </a:ext>
            </a:extLst>
          </p:cNvPr>
          <p:cNvPicPr>
            <a:picLocks noChangeAspect="1"/>
          </p:cNvPicPr>
          <p:nvPr/>
        </p:nvPicPr>
        <p:blipFill>
          <a:blip r:embed="rId4"/>
          <a:stretch>
            <a:fillRect/>
          </a:stretch>
        </p:blipFill>
        <p:spPr>
          <a:xfrm>
            <a:off x="8484247" y="4837257"/>
            <a:ext cx="2965629" cy="1812096"/>
          </a:xfrm>
          <a:prstGeom prst="rect">
            <a:avLst/>
          </a:prstGeom>
        </p:spPr>
      </p:pic>
      <p:sp>
        <p:nvSpPr>
          <p:cNvPr id="7" name="TextBox 6">
            <a:extLst>
              <a:ext uri="{FF2B5EF4-FFF2-40B4-BE49-F238E27FC236}">
                <a16:creationId xmlns:a16="http://schemas.microsoft.com/office/drawing/2014/main" xmlns="" id="{666FAF6B-783F-D54B-8DA2-D21B1BFE6893}"/>
              </a:ext>
            </a:extLst>
          </p:cNvPr>
          <p:cNvSpPr txBox="1"/>
          <p:nvPr/>
        </p:nvSpPr>
        <p:spPr>
          <a:xfrm>
            <a:off x="8320165" y="6649352"/>
            <a:ext cx="3847528" cy="246221"/>
          </a:xfrm>
          <a:prstGeom prst="rect">
            <a:avLst/>
          </a:prstGeom>
          <a:noFill/>
        </p:spPr>
        <p:txBody>
          <a:bodyPr wrap="none" rtlCol="0">
            <a:spAutoFit/>
          </a:bodyPr>
          <a:lstStyle/>
          <a:p>
            <a:r>
              <a:rPr lang="en-US" sz="1000" dirty="0"/>
              <a:t>http://</a:t>
            </a:r>
            <a:r>
              <a:rPr lang="en-US" sz="1000" dirty="0" err="1"/>
              <a:t>www.fusion.ucla.edu</a:t>
            </a:r>
            <a:r>
              <a:rPr lang="en-US" sz="1000" dirty="0"/>
              <a:t>/APEX/</a:t>
            </a:r>
            <a:r>
              <a:rPr lang="en-US" sz="1000" dirty="0" err="1"/>
              <a:t>interim_report</a:t>
            </a:r>
            <a:r>
              <a:rPr lang="en-US" sz="1000" dirty="0"/>
              <a:t>/chapter8full2.pdf</a:t>
            </a:r>
          </a:p>
        </p:txBody>
      </p:sp>
      <p:sp>
        <p:nvSpPr>
          <p:cNvPr id="8" name="TextBox 7">
            <a:extLst>
              <a:ext uri="{FF2B5EF4-FFF2-40B4-BE49-F238E27FC236}">
                <a16:creationId xmlns:a16="http://schemas.microsoft.com/office/drawing/2014/main" xmlns="" id="{E378166E-A014-9548-94AD-7C64D320BC99}"/>
              </a:ext>
            </a:extLst>
          </p:cNvPr>
          <p:cNvSpPr txBox="1"/>
          <p:nvPr/>
        </p:nvSpPr>
        <p:spPr>
          <a:xfrm>
            <a:off x="8181078" y="2864044"/>
            <a:ext cx="4099199" cy="246221"/>
          </a:xfrm>
          <a:prstGeom prst="rect">
            <a:avLst/>
          </a:prstGeom>
          <a:noFill/>
        </p:spPr>
        <p:txBody>
          <a:bodyPr wrap="none" rtlCol="0">
            <a:spAutoFit/>
          </a:bodyPr>
          <a:lstStyle/>
          <a:p>
            <a:r>
              <a:rPr lang="en-US" sz="1000" dirty="0"/>
              <a:t>B. </a:t>
            </a:r>
            <a:r>
              <a:rPr lang="en-US" sz="1000" dirty="0" err="1"/>
              <a:t>Sorbom</a:t>
            </a:r>
            <a:r>
              <a:rPr lang="en-US" sz="1000" dirty="0"/>
              <a:t> et al., </a:t>
            </a:r>
            <a:r>
              <a:rPr lang="en-US" sz="1000" i="1" dirty="0"/>
              <a:t>Fusion Engineering and Design </a:t>
            </a:r>
            <a:r>
              <a:rPr lang="en-US" sz="1000" b="1" dirty="0"/>
              <a:t>100</a:t>
            </a:r>
            <a:r>
              <a:rPr lang="en-US" sz="1000" dirty="0"/>
              <a:t> (2015) 378-405</a:t>
            </a:r>
          </a:p>
        </p:txBody>
      </p:sp>
    </p:spTree>
    <p:extLst>
      <p:ext uri="{BB962C8B-B14F-4D97-AF65-F5344CB8AC3E}">
        <p14:creationId xmlns:p14="http://schemas.microsoft.com/office/powerpoint/2010/main" val="2848567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09865-4A51-054A-9DBA-3B8DF125BC60}"/>
              </a:ext>
            </a:extLst>
          </p:cNvPr>
          <p:cNvSpPr>
            <a:spLocks noGrp="1"/>
          </p:cNvSpPr>
          <p:nvPr>
            <p:ph type="title"/>
          </p:nvPr>
        </p:nvSpPr>
        <p:spPr/>
        <p:txBody>
          <a:bodyPr/>
          <a:lstStyle/>
          <a:p>
            <a:r>
              <a:rPr lang="en-US" dirty="0"/>
              <a:t>Molten Salt Challenges</a:t>
            </a:r>
          </a:p>
        </p:txBody>
      </p:sp>
      <p:sp>
        <p:nvSpPr>
          <p:cNvPr id="3" name="Content Placeholder 2">
            <a:extLst>
              <a:ext uri="{FF2B5EF4-FFF2-40B4-BE49-F238E27FC236}">
                <a16:creationId xmlns:a16="http://schemas.microsoft.com/office/drawing/2014/main" xmlns="" id="{9AB20A77-7D30-E142-B5C1-B88CA55E5349}"/>
              </a:ext>
            </a:extLst>
          </p:cNvPr>
          <p:cNvSpPr>
            <a:spLocks noGrp="1"/>
          </p:cNvSpPr>
          <p:nvPr>
            <p:ph idx="1"/>
          </p:nvPr>
        </p:nvSpPr>
        <p:spPr>
          <a:xfrm>
            <a:off x="457321" y="1463040"/>
            <a:ext cx="6566331" cy="4809024"/>
          </a:xfrm>
        </p:spPr>
        <p:txBody>
          <a:bodyPr/>
          <a:lstStyle/>
          <a:p>
            <a:r>
              <a:rPr lang="en-US" dirty="0" err="1"/>
              <a:t>FLiBe</a:t>
            </a:r>
            <a:r>
              <a:rPr lang="en-US" dirty="0"/>
              <a:t> has significant material compatibility concerns</a:t>
            </a:r>
          </a:p>
          <a:p>
            <a:r>
              <a:rPr lang="en-US" dirty="0"/>
              <a:t>Nickel alloys are most compatible with </a:t>
            </a:r>
            <a:r>
              <a:rPr lang="en-US" dirty="0" err="1"/>
              <a:t>FLiBe</a:t>
            </a:r>
            <a:endParaRPr lang="en-US" dirty="0"/>
          </a:p>
          <a:p>
            <a:pPr lvl="1"/>
            <a:r>
              <a:rPr lang="en-US" dirty="0"/>
              <a:t>Inconel 718 identified as “first-round” material</a:t>
            </a:r>
          </a:p>
          <a:p>
            <a:pPr lvl="1"/>
            <a:r>
              <a:rPr lang="en-US" dirty="0"/>
              <a:t>~50</a:t>
            </a:r>
            <a:r>
              <a:rPr lang="en-US" dirty="0">
                <a:solidFill>
                  <a:srgbClr val="FF0000"/>
                </a:solidFill>
              </a:rPr>
              <a:t>Ni</a:t>
            </a:r>
            <a:r>
              <a:rPr lang="en-US" dirty="0"/>
              <a:t>-17Fe-17Cr-5</a:t>
            </a:r>
            <a:r>
              <a:rPr lang="en-US" dirty="0">
                <a:solidFill>
                  <a:srgbClr val="FF0000"/>
                </a:solidFill>
              </a:rPr>
              <a:t>Nb</a:t>
            </a:r>
            <a:r>
              <a:rPr lang="en-US" dirty="0"/>
              <a:t>-3</a:t>
            </a:r>
            <a:r>
              <a:rPr lang="en-US" dirty="0">
                <a:solidFill>
                  <a:srgbClr val="FF0000"/>
                </a:solidFill>
              </a:rPr>
              <a:t>Mo</a:t>
            </a:r>
            <a:r>
              <a:rPr lang="en-US" dirty="0"/>
              <a:t>…</a:t>
            </a:r>
          </a:p>
          <a:p>
            <a:pPr lvl="1"/>
            <a:r>
              <a:rPr lang="en-US" baseline="30000" dirty="0"/>
              <a:t>59</a:t>
            </a:r>
            <a:r>
              <a:rPr lang="en-US" dirty="0"/>
              <a:t>Ni: t</a:t>
            </a:r>
            <a:r>
              <a:rPr lang="en-US" baseline="-25000" dirty="0"/>
              <a:t>1/2</a:t>
            </a:r>
            <a:r>
              <a:rPr lang="en-US" dirty="0"/>
              <a:t> = 76,000 y, </a:t>
            </a:r>
            <a:r>
              <a:rPr lang="en-US" baseline="30000" dirty="0"/>
              <a:t>94</a:t>
            </a:r>
            <a:r>
              <a:rPr lang="en-US" dirty="0"/>
              <a:t>Nb: t</a:t>
            </a:r>
            <a:r>
              <a:rPr lang="en-US" baseline="-25000" dirty="0"/>
              <a:t>1/2</a:t>
            </a:r>
            <a:r>
              <a:rPr lang="en-US" dirty="0"/>
              <a:t> = 20,300 y,                 </a:t>
            </a:r>
            <a:r>
              <a:rPr lang="en-US" baseline="30000" dirty="0"/>
              <a:t>93</a:t>
            </a:r>
            <a:r>
              <a:rPr lang="en-US" dirty="0"/>
              <a:t>Mo: t</a:t>
            </a:r>
            <a:r>
              <a:rPr lang="en-US" baseline="-25000" dirty="0"/>
              <a:t>1/2</a:t>
            </a:r>
            <a:r>
              <a:rPr lang="en-US" dirty="0"/>
              <a:t> = 4,000 y</a:t>
            </a:r>
          </a:p>
          <a:p>
            <a:pPr lvl="1"/>
            <a:r>
              <a:rPr lang="en-US" dirty="0"/>
              <a:t>Not attractive from decay heat/waste perspective!</a:t>
            </a:r>
          </a:p>
          <a:p>
            <a:pPr lvl="1"/>
            <a:r>
              <a:rPr lang="en-US" dirty="0"/>
              <a:t>High helium generation in nickel will degrade mechanical properties, limit component lifetimes</a:t>
            </a:r>
          </a:p>
          <a:p>
            <a:pPr lvl="1"/>
            <a:r>
              <a:rPr lang="en-US" dirty="0"/>
              <a:t>Further materials research needed to identify more suitable material</a:t>
            </a:r>
            <a:r>
              <a:rPr lang="en-US" baseline="30000" dirty="0"/>
              <a:t>1</a:t>
            </a:r>
          </a:p>
          <a:p>
            <a:r>
              <a:rPr lang="en-US" dirty="0"/>
              <a:t>Chemistry control necessary:</a:t>
            </a:r>
          </a:p>
          <a:p>
            <a:pPr lvl="1"/>
            <a:r>
              <a:rPr lang="en-US" dirty="0"/>
              <a:t>Consuming Li frees fluorine, which forms TF</a:t>
            </a:r>
          </a:p>
          <a:p>
            <a:pPr lvl="1"/>
            <a:r>
              <a:rPr lang="en-US" dirty="0"/>
              <a:t>Excess beryllium can reduce this</a:t>
            </a:r>
            <a:r>
              <a:rPr lang="en-US" baseline="30000" dirty="0"/>
              <a:t>2</a:t>
            </a:r>
            <a:r>
              <a:rPr lang="en-US" dirty="0"/>
              <a:t>, needed for additional neutron multiplication anyway</a:t>
            </a:r>
            <a:endParaRPr lang="en-US" baseline="30000" dirty="0"/>
          </a:p>
        </p:txBody>
      </p:sp>
      <p:sp>
        <p:nvSpPr>
          <p:cNvPr id="4" name="TextBox 3">
            <a:extLst>
              <a:ext uri="{FF2B5EF4-FFF2-40B4-BE49-F238E27FC236}">
                <a16:creationId xmlns:a16="http://schemas.microsoft.com/office/drawing/2014/main" xmlns="" id="{14C41614-66B6-4440-9DE0-491883BD0B87}"/>
              </a:ext>
            </a:extLst>
          </p:cNvPr>
          <p:cNvSpPr txBox="1"/>
          <p:nvPr/>
        </p:nvSpPr>
        <p:spPr>
          <a:xfrm>
            <a:off x="0" y="6439503"/>
            <a:ext cx="4259499" cy="400110"/>
          </a:xfrm>
          <a:prstGeom prst="rect">
            <a:avLst/>
          </a:prstGeom>
          <a:noFill/>
        </p:spPr>
        <p:txBody>
          <a:bodyPr wrap="none" rtlCol="0">
            <a:spAutoFit/>
          </a:bodyPr>
          <a:lstStyle/>
          <a:p>
            <a:r>
              <a:rPr lang="en-US" sz="1000" baseline="30000" dirty="0"/>
              <a:t>1</a:t>
            </a:r>
            <a:r>
              <a:rPr lang="en-US" sz="1000" dirty="0"/>
              <a:t>B. </a:t>
            </a:r>
            <a:r>
              <a:rPr lang="en-US" sz="1000" dirty="0" err="1"/>
              <a:t>Sorbom</a:t>
            </a:r>
            <a:r>
              <a:rPr lang="en-US" sz="1000" dirty="0"/>
              <a:t> et al., </a:t>
            </a:r>
            <a:r>
              <a:rPr lang="en-US" sz="1000" i="1" dirty="0"/>
              <a:t>Fusion Engineering and Design </a:t>
            </a:r>
            <a:r>
              <a:rPr lang="en-US" sz="1000" b="1" dirty="0"/>
              <a:t>100</a:t>
            </a:r>
            <a:r>
              <a:rPr lang="en-US" sz="1000" dirty="0"/>
              <a:t> (2015) 378-405</a:t>
            </a:r>
          </a:p>
          <a:p>
            <a:r>
              <a:rPr lang="en-US" sz="1000" baseline="30000" dirty="0"/>
              <a:t>2</a:t>
            </a:r>
            <a:r>
              <a:rPr lang="en-US" sz="1000" dirty="0"/>
              <a:t>D. A. Petti et al., </a:t>
            </a:r>
            <a:r>
              <a:rPr lang="en-US" sz="1000" i="1" dirty="0"/>
              <a:t>Fusion Engineering and Design </a:t>
            </a:r>
            <a:r>
              <a:rPr lang="en-US" sz="1000" b="1" dirty="0"/>
              <a:t>81</a:t>
            </a:r>
            <a:r>
              <a:rPr lang="en-US" sz="1000" dirty="0"/>
              <a:t> (2006) 1439-1449</a:t>
            </a:r>
          </a:p>
        </p:txBody>
      </p:sp>
      <p:pic>
        <p:nvPicPr>
          <p:cNvPr id="468" name="Picture 467">
            <a:extLst>
              <a:ext uri="{FF2B5EF4-FFF2-40B4-BE49-F238E27FC236}">
                <a16:creationId xmlns:a16="http://schemas.microsoft.com/office/drawing/2014/main" xmlns="" id="{4E7D750B-7479-8B4F-85BF-BEF3CB08D53D}"/>
              </a:ext>
            </a:extLst>
          </p:cNvPr>
          <p:cNvPicPr>
            <a:picLocks noChangeAspect="1"/>
          </p:cNvPicPr>
          <p:nvPr/>
        </p:nvPicPr>
        <p:blipFill>
          <a:blip r:embed="rId2"/>
          <a:stretch>
            <a:fillRect/>
          </a:stretch>
        </p:blipFill>
        <p:spPr>
          <a:xfrm>
            <a:off x="7060065" y="3941529"/>
            <a:ext cx="5014597" cy="2658054"/>
          </a:xfrm>
          <a:prstGeom prst="rect">
            <a:avLst/>
          </a:prstGeom>
        </p:spPr>
      </p:pic>
      <p:pic>
        <p:nvPicPr>
          <p:cNvPr id="469" name="Picture 468">
            <a:extLst>
              <a:ext uri="{FF2B5EF4-FFF2-40B4-BE49-F238E27FC236}">
                <a16:creationId xmlns:a16="http://schemas.microsoft.com/office/drawing/2014/main" xmlns="" id="{B70D7DCF-78AE-304B-8A4C-303C05C90270}"/>
              </a:ext>
            </a:extLst>
          </p:cNvPr>
          <p:cNvPicPr>
            <a:picLocks noChangeAspect="1"/>
          </p:cNvPicPr>
          <p:nvPr/>
        </p:nvPicPr>
        <p:blipFill>
          <a:blip r:embed="rId3"/>
          <a:stretch>
            <a:fillRect/>
          </a:stretch>
        </p:blipFill>
        <p:spPr>
          <a:xfrm>
            <a:off x="7060065" y="1222302"/>
            <a:ext cx="5014597" cy="2573795"/>
          </a:xfrm>
          <a:prstGeom prst="rect">
            <a:avLst/>
          </a:prstGeom>
        </p:spPr>
      </p:pic>
    </p:spTree>
    <p:extLst>
      <p:ext uri="{BB962C8B-B14F-4D97-AF65-F5344CB8AC3E}">
        <p14:creationId xmlns:p14="http://schemas.microsoft.com/office/powerpoint/2010/main" val="1410840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379BD-1153-4041-8B5A-47B34602D103}"/>
              </a:ext>
            </a:extLst>
          </p:cNvPr>
          <p:cNvSpPr>
            <a:spLocks noGrp="1"/>
          </p:cNvSpPr>
          <p:nvPr>
            <p:ph type="title"/>
          </p:nvPr>
        </p:nvSpPr>
        <p:spPr/>
        <p:txBody>
          <a:bodyPr/>
          <a:lstStyle/>
          <a:p>
            <a:r>
              <a:rPr lang="en-US" dirty="0"/>
              <a:t>Divertor/PFC considerations</a:t>
            </a:r>
          </a:p>
        </p:txBody>
      </p:sp>
      <p:sp>
        <p:nvSpPr>
          <p:cNvPr id="3" name="Content Placeholder 2">
            <a:extLst>
              <a:ext uri="{FF2B5EF4-FFF2-40B4-BE49-F238E27FC236}">
                <a16:creationId xmlns:a16="http://schemas.microsoft.com/office/drawing/2014/main" xmlns="" id="{D8AC0ADB-1A91-9344-9328-EEE5C47D6F53}"/>
              </a:ext>
            </a:extLst>
          </p:cNvPr>
          <p:cNvSpPr>
            <a:spLocks noGrp="1"/>
          </p:cNvSpPr>
          <p:nvPr>
            <p:ph idx="1"/>
          </p:nvPr>
        </p:nvSpPr>
        <p:spPr>
          <a:xfrm>
            <a:off x="457319" y="1463040"/>
            <a:ext cx="8812231" cy="4809024"/>
          </a:xfrm>
        </p:spPr>
        <p:txBody>
          <a:bodyPr/>
          <a:lstStyle/>
          <a:p>
            <a:r>
              <a:rPr lang="en-US" dirty="0"/>
              <a:t>Tritium retention issues motivated a shift from carbon to tungsten PFCs</a:t>
            </a:r>
          </a:p>
          <a:p>
            <a:r>
              <a:rPr lang="en-US" dirty="0"/>
              <a:t>Irradiation increases tritium retention in tungsten</a:t>
            </a:r>
          </a:p>
          <a:p>
            <a:r>
              <a:rPr lang="en-US" dirty="0"/>
              <a:t>Increased retention in all irradiated materials likely due to creation of defects that act as trapping sites, and possibly also as a result of increased helium production in fusion neutron energy spectrum (TBD in FPNS!)</a:t>
            </a:r>
          </a:p>
          <a:p>
            <a:r>
              <a:rPr lang="en-US" dirty="0"/>
              <a:t>Tungsten is not a low activation material; decay heat in tungsten PFCs may be significant</a:t>
            </a:r>
          </a:p>
          <a:p>
            <a:r>
              <a:rPr lang="en-US" dirty="0"/>
              <a:t>Liquid metal PFCs are an alternative…</a:t>
            </a:r>
          </a:p>
          <a:p>
            <a:r>
              <a:rPr lang="en-US" dirty="0"/>
              <a:t>From a pure heat transfer perspective, Sn is attractive</a:t>
            </a:r>
          </a:p>
          <a:p>
            <a:pPr lvl="1"/>
            <a:r>
              <a:rPr lang="en-US" dirty="0"/>
              <a:t>Low vapor pressure, large temperature window</a:t>
            </a:r>
          </a:p>
          <a:p>
            <a:pPr lvl="1"/>
            <a:r>
              <a:rPr lang="en-US" dirty="0"/>
              <a:t>Activation manageable</a:t>
            </a:r>
          </a:p>
          <a:p>
            <a:pPr lvl="1"/>
            <a:r>
              <a:rPr lang="en-US" dirty="0"/>
              <a:t>But incompatible with steels</a:t>
            </a:r>
          </a:p>
          <a:p>
            <a:r>
              <a:rPr lang="en-US" dirty="0"/>
              <a:t>Liquid Li attractive for plasma, less so for safety:</a:t>
            </a:r>
          </a:p>
          <a:p>
            <a:pPr lvl="1"/>
            <a:r>
              <a:rPr lang="en-US" dirty="0"/>
              <a:t>High tritium retention and chemical reactivity </a:t>
            </a:r>
          </a:p>
          <a:p>
            <a:pPr lvl="2"/>
            <a:r>
              <a:rPr lang="en-US" dirty="0"/>
              <a:t>Different T extraction concepts required</a:t>
            </a:r>
          </a:p>
          <a:p>
            <a:pPr lvl="1"/>
            <a:r>
              <a:rPr lang="en-US" dirty="0"/>
              <a:t>Li designs should minimize circulating Li inventory</a:t>
            </a:r>
          </a:p>
          <a:p>
            <a:endParaRPr lang="en-US" dirty="0"/>
          </a:p>
          <a:p>
            <a:endParaRPr lang="en-US" dirty="0"/>
          </a:p>
        </p:txBody>
      </p:sp>
      <p:pic>
        <p:nvPicPr>
          <p:cNvPr id="4" name="Picture 3">
            <a:extLst>
              <a:ext uri="{FF2B5EF4-FFF2-40B4-BE49-F238E27FC236}">
                <a16:creationId xmlns:a16="http://schemas.microsoft.com/office/drawing/2014/main" xmlns="" id="{DE35C3AB-929A-9846-B614-C909E9A35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4513" y="1302720"/>
            <a:ext cx="2489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a:extLst>
              <a:ext uri="{FF2B5EF4-FFF2-40B4-BE49-F238E27FC236}">
                <a16:creationId xmlns:a16="http://schemas.microsoft.com/office/drawing/2014/main" xmlns="" id="{CEDEE983-7153-D846-8ABC-DC6EE4DC20F3}"/>
              </a:ext>
            </a:extLst>
          </p:cNvPr>
          <p:cNvSpPr txBox="1">
            <a:spLocks noChangeArrowheads="1"/>
          </p:cNvSpPr>
          <p:nvPr/>
        </p:nvSpPr>
        <p:spPr bwMode="auto">
          <a:xfrm>
            <a:off x="9390994" y="1098442"/>
            <a:ext cx="26968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ct val="40000"/>
              </a:spcBef>
              <a:buClr>
                <a:srgbClr val="FF6600"/>
              </a:buClr>
              <a:buChar char="•"/>
              <a:defRPr sz="2000">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buChar char="•"/>
              <a:defRPr sz="2000">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buClrTx/>
              <a:buFontTx/>
              <a:buNone/>
            </a:pPr>
            <a:r>
              <a:rPr lang="en-US" altLang="en-US" sz="1200" dirty="0">
                <a:latin typeface="Times New Roman" panose="02020603050405020304" pitchFamily="18" charset="0"/>
              </a:rPr>
              <a:t>From Roth et al., PPCF 50(2008)103001</a:t>
            </a:r>
          </a:p>
        </p:txBody>
      </p:sp>
      <p:pic>
        <p:nvPicPr>
          <p:cNvPr id="6" name="Picture 7" descr="20110427_TMAP0dpa200C">
            <a:extLst>
              <a:ext uri="{FF2B5EF4-FFF2-40B4-BE49-F238E27FC236}">
                <a16:creationId xmlns:a16="http://schemas.microsoft.com/office/drawing/2014/main" xmlns="" id="{D2406FA8-218C-7947-A5B2-C71D0B402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36" t="26575" r="14226" b="17438"/>
          <a:stretch>
            <a:fillRect/>
          </a:stretch>
        </p:blipFill>
        <p:spPr bwMode="auto">
          <a:xfrm>
            <a:off x="6955373" y="4445298"/>
            <a:ext cx="2501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20110427_TMAP0025dpa200C4">
            <a:extLst>
              <a:ext uri="{FF2B5EF4-FFF2-40B4-BE49-F238E27FC236}">
                <a16:creationId xmlns:a16="http://schemas.microsoft.com/office/drawing/2014/main" xmlns="" id="{8A74F4C1-21F3-8F44-BCD6-77F2008A7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63" t="26083" r="14131" b="18179"/>
          <a:stretch>
            <a:fillRect/>
          </a:stretch>
        </p:blipFill>
        <p:spPr bwMode="auto">
          <a:xfrm>
            <a:off x="9523551" y="4379736"/>
            <a:ext cx="2570162"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2">
            <a:extLst>
              <a:ext uri="{FF2B5EF4-FFF2-40B4-BE49-F238E27FC236}">
                <a16:creationId xmlns:a16="http://schemas.microsoft.com/office/drawing/2014/main" xmlns="" id="{83C727F6-71B6-424F-897C-3EAA60D4CC96}"/>
              </a:ext>
            </a:extLst>
          </p:cNvPr>
          <p:cNvSpPr txBox="1">
            <a:spLocks noChangeArrowheads="1"/>
          </p:cNvSpPr>
          <p:nvPr/>
        </p:nvSpPr>
        <p:spPr bwMode="auto">
          <a:xfrm>
            <a:off x="7519006" y="4089352"/>
            <a:ext cx="1750544"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lnSpc>
                <a:spcPct val="85000"/>
              </a:lnSpc>
              <a:spcBef>
                <a:spcPct val="40000"/>
              </a:spcBef>
              <a:buClr>
                <a:srgbClr val="FF6600"/>
              </a:buClr>
              <a:buChar char="•"/>
              <a:defRPr sz="2000">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buChar char="•"/>
              <a:defRPr sz="2000">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buChar char="•"/>
              <a:defRPr sz="2000">
                <a:solidFill>
                  <a:schemeClr val="tx1"/>
                </a:solidFill>
                <a:latin typeface="Arial" panose="020B0604020202020204" pitchFamily="34" charset="0"/>
                <a:ea typeface="MS PGothic" panose="020B0600070205080204" pitchFamily="34" charset="-128"/>
              </a:defRPr>
            </a:lvl9pPr>
          </a:lstStyle>
          <a:p>
            <a:pPr algn="ctr">
              <a:lnSpc>
                <a:spcPct val="100000"/>
              </a:lnSpc>
              <a:spcBef>
                <a:spcPct val="0"/>
              </a:spcBef>
              <a:buClrTx/>
              <a:buFontTx/>
              <a:buNone/>
            </a:pPr>
            <a:r>
              <a:rPr lang="en-US" altLang="en-US" sz="1400" dirty="0">
                <a:solidFill>
                  <a:srgbClr val="FF0000"/>
                </a:solidFill>
              </a:rPr>
              <a:t>for</a:t>
            </a:r>
            <a:r>
              <a:rPr lang="en-US" altLang="en-US" sz="1600" dirty="0">
                <a:solidFill>
                  <a:srgbClr val="FF0000"/>
                </a:solidFill>
              </a:rPr>
              <a:t> </a:t>
            </a:r>
            <a:r>
              <a:rPr lang="en-US" altLang="en-US" sz="1400" dirty="0">
                <a:solidFill>
                  <a:srgbClr val="FF0000"/>
                </a:solidFill>
              </a:rPr>
              <a:t>0 </a:t>
            </a:r>
            <a:r>
              <a:rPr lang="en-US" altLang="en-US" sz="1400" dirty="0" err="1">
                <a:solidFill>
                  <a:srgbClr val="FF0000"/>
                </a:solidFill>
              </a:rPr>
              <a:t>dpa</a:t>
            </a:r>
            <a:r>
              <a:rPr lang="en-US" altLang="en-US" sz="1400" dirty="0">
                <a:solidFill>
                  <a:srgbClr val="FF0000"/>
                </a:solidFill>
              </a:rPr>
              <a:t> W, 200C</a:t>
            </a:r>
            <a:r>
              <a:rPr lang="en-US" altLang="en-US" sz="1600" dirty="0"/>
              <a:t>  </a:t>
            </a:r>
          </a:p>
        </p:txBody>
      </p:sp>
      <p:sp>
        <p:nvSpPr>
          <p:cNvPr id="9" name="Text Box 13">
            <a:extLst>
              <a:ext uri="{FF2B5EF4-FFF2-40B4-BE49-F238E27FC236}">
                <a16:creationId xmlns:a16="http://schemas.microsoft.com/office/drawing/2014/main" xmlns="" id="{4AB1C69A-E483-C645-B90F-D5791960A2E8}"/>
              </a:ext>
            </a:extLst>
          </p:cNvPr>
          <p:cNvSpPr txBox="1">
            <a:spLocks noChangeArrowheads="1"/>
          </p:cNvSpPr>
          <p:nvPr/>
        </p:nvSpPr>
        <p:spPr bwMode="auto">
          <a:xfrm>
            <a:off x="9390994" y="4137521"/>
            <a:ext cx="3170237"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nSpc>
                <a:spcPct val="85000"/>
              </a:lnSpc>
              <a:spcBef>
                <a:spcPct val="40000"/>
              </a:spcBef>
              <a:buClr>
                <a:srgbClr val="FF6600"/>
              </a:buClr>
              <a:buChar char="•"/>
              <a:defRPr sz="2000">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FF6600"/>
              </a:buClr>
              <a:buFont typeface="Times New Roman"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20000"/>
              </a:spcBef>
              <a:buClr>
                <a:srgbClr val="FF6600"/>
              </a:buClr>
              <a:buChar char="•"/>
              <a:defRPr sz="2000">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20000"/>
              </a:spcBef>
              <a:buClr>
                <a:srgbClr val="FF6600"/>
              </a:buClr>
              <a:buFont typeface="Times New Roman" panose="02020603050405020304" pitchFamily="18" charset="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20000"/>
              </a:spcBef>
              <a:buClr>
                <a:srgbClr val="FF6600"/>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20000"/>
              </a:spcBef>
              <a:spcAft>
                <a:spcPct val="0"/>
              </a:spcAft>
              <a:buClr>
                <a:srgbClr val="FF6600"/>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20000"/>
              </a:spcBef>
              <a:spcAft>
                <a:spcPct val="0"/>
              </a:spcAft>
              <a:buClr>
                <a:srgbClr val="FF6600"/>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20000"/>
              </a:spcBef>
              <a:spcAft>
                <a:spcPct val="0"/>
              </a:spcAft>
              <a:buClr>
                <a:srgbClr val="FF6600"/>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20000"/>
              </a:spcBef>
              <a:spcAft>
                <a:spcPct val="0"/>
              </a:spcAft>
              <a:buClr>
                <a:srgbClr val="FF6600"/>
              </a:buClr>
              <a:buChar char="•"/>
              <a:defRPr sz="2000">
                <a:solidFill>
                  <a:schemeClr val="tx1"/>
                </a:solidFill>
                <a:latin typeface="Arial" panose="020B0604020202020204" pitchFamily="34" charset="0"/>
                <a:ea typeface="MS PGothic" panose="020B0600070205080204" pitchFamily="34" charset="-128"/>
              </a:defRPr>
            </a:lvl9pPr>
          </a:lstStyle>
          <a:p>
            <a:pPr algn="ctr">
              <a:lnSpc>
                <a:spcPct val="100000"/>
              </a:lnSpc>
              <a:spcBef>
                <a:spcPct val="0"/>
              </a:spcBef>
              <a:buClrTx/>
              <a:buFontTx/>
              <a:buNone/>
            </a:pPr>
            <a:r>
              <a:rPr lang="en-US" altLang="en-US" sz="1400" dirty="0">
                <a:solidFill>
                  <a:srgbClr val="FF0000"/>
                </a:solidFill>
              </a:rPr>
              <a:t>0.025 </a:t>
            </a:r>
            <a:r>
              <a:rPr lang="en-US" altLang="en-US" sz="1400" dirty="0" err="1">
                <a:solidFill>
                  <a:srgbClr val="FF0000"/>
                </a:solidFill>
              </a:rPr>
              <a:t>dpa</a:t>
            </a:r>
            <a:r>
              <a:rPr lang="en-US" altLang="en-US" sz="1400" dirty="0">
                <a:solidFill>
                  <a:srgbClr val="FF0000"/>
                </a:solidFill>
              </a:rPr>
              <a:t> W, 200C</a:t>
            </a:r>
          </a:p>
        </p:txBody>
      </p:sp>
      <p:sp>
        <p:nvSpPr>
          <p:cNvPr id="10" name="Text Box 9">
            <a:extLst>
              <a:ext uri="{FF2B5EF4-FFF2-40B4-BE49-F238E27FC236}">
                <a16:creationId xmlns:a16="http://schemas.microsoft.com/office/drawing/2014/main" xmlns="" id="{F66159DB-86CC-9440-B5CD-6F90ECA51D42}"/>
              </a:ext>
            </a:extLst>
          </p:cNvPr>
          <p:cNvSpPr txBox="1">
            <a:spLocks noChangeArrowheads="1"/>
          </p:cNvSpPr>
          <p:nvPr/>
        </p:nvSpPr>
        <p:spPr bwMode="auto">
          <a:xfrm>
            <a:off x="8635599" y="3904274"/>
            <a:ext cx="23405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a:defRPr sz="2000">
                <a:solidFill>
                  <a:schemeClr val="tx1"/>
                </a:solidFill>
                <a:latin typeface="Arial" charset="0"/>
                <a:ea typeface="ＭＳ Ｐゴシック" charset="0"/>
              </a:defRPr>
            </a:lvl1pPr>
            <a:lvl2pPr marL="742950" indent="-285750">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a:defRPr sz="2000">
                <a:solidFill>
                  <a:schemeClr val="tx1"/>
                </a:solidFill>
                <a:latin typeface="Arial" charset="0"/>
                <a:ea typeface="ＭＳ Ｐゴシック" charset="0"/>
              </a:defRPr>
            </a:lvl6pPr>
            <a:lvl7pPr>
              <a:defRPr sz="2000">
                <a:solidFill>
                  <a:schemeClr val="tx1"/>
                </a:solidFill>
                <a:latin typeface="Arial" charset="0"/>
                <a:ea typeface="ＭＳ Ｐゴシック" charset="0"/>
              </a:defRPr>
            </a:lvl7pPr>
            <a:lvl8pPr>
              <a:defRPr sz="2000">
                <a:solidFill>
                  <a:schemeClr val="tx1"/>
                </a:solidFill>
                <a:latin typeface="Arial" charset="0"/>
                <a:ea typeface="ＭＳ Ｐゴシック" charset="0"/>
              </a:defRPr>
            </a:lvl8pPr>
            <a:lvl9pPr>
              <a:defRPr sz="2000">
                <a:solidFill>
                  <a:schemeClr val="tx1"/>
                </a:solidFill>
                <a:latin typeface="Arial" charset="0"/>
                <a:ea typeface="ＭＳ Ｐゴシック" charset="0"/>
              </a:defRPr>
            </a:lvl9pPr>
          </a:lstStyle>
          <a:p>
            <a:pPr>
              <a:defRPr/>
            </a:pPr>
            <a:r>
              <a:rPr lang="en-US" sz="1200" dirty="0"/>
              <a:t>M. Shimada </a:t>
            </a:r>
            <a:r>
              <a:rPr lang="en-US" sz="1200" dirty="0" err="1"/>
              <a:t>et.al</a:t>
            </a:r>
            <a:r>
              <a:rPr lang="en-US" sz="1200" dirty="0"/>
              <a:t>., </a:t>
            </a:r>
            <a:r>
              <a:rPr lang="en-US" sz="1200" i="1" dirty="0"/>
              <a:t>JNM</a:t>
            </a:r>
            <a:r>
              <a:rPr lang="en-US" sz="1200" dirty="0"/>
              <a:t> (2011)</a:t>
            </a:r>
          </a:p>
        </p:txBody>
      </p:sp>
    </p:spTree>
    <p:extLst>
      <p:ext uri="{BB962C8B-B14F-4D97-AF65-F5344CB8AC3E}">
        <p14:creationId xmlns:p14="http://schemas.microsoft.com/office/powerpoint/2010/main" val="2600192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B546E1E-7046-CE40-BA05-64084F9273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63760" y="779512"/>
            <a:ext cx="3520260" cy="312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1A839B75-584F-504C-B494-4936903291D9}"/>
              </a:ext>
            </a:extLst>
          </p:cNvPr>
          <p:cNvSpPr>
            <a:spLocks noGrp="1"/>
          </p:cNvSpPr>
          <p:nvPr>
            <p:ph type="title"/>
          </p:nvPr>
        </p:nvSpPr>
        <p:spPr/>
        <p:txBody>
          <a:bodyPr/>
          <a:lstStyle/>
          <a:p>
            <a:r>
              <a:rPr lang="en-US" dirty="0"/>
              <a:t>Waste Management</a:t>
            </a:r>
          </a:p>
        </p:txBody>
      </p:sp>
      <p:sp>
        <p:nvSpPr>
          <p:cNvPr id="3" name="Content Placeholder 2">
            <a:extLst>
              <a:ext uri="{FF2B5EF4-FFF2-40B4-BE49-F238E27FC236}">
                <a16:creationId xmlns:a16="http://schemas.microsoft.com/office/drawing/2014/main" xmlns="" id="{EE09E6C6-4FC6-BA49-A0A7-AAC239562AA9}"/>
              </a:ext>
            </a:extLst>
          </p:cNvPr>
          <p:cNvSpPr>
            <a:spLocks noGrp="1"/>
          </p:cNvSpPr>
          <p:nvPr>
            <p:ph idx="1"/>
          </p:nvPr>
        </p:nvSpPr>
        <p:spPr>
          <a:xfrm>
            <a:off x="457320" y="1463039"/>
            <a:ext cx="7281950" cy="4884751"/>
          </a:xfrm>
        </p:spPr>
        <p:txBody>
          <a:bodyPr/>
          <a:lstStyle/>
          <a:p>
            <a:r>
              <a:rPr lang="en-US" dirty="0"/>
              <a:t>Even if our design choices result in radioactive waste that meets low-level Class C criteria, the volume of it is unfortunately large</a:t>
            </a:r>
          </a:p>
          <a:p>
            <a:r>
              <a:rPr lang="en-US" dirty="0"/>
              <a:t>New disposal facilities would be required to accommodate this; construction of these can be politically unpopular</a:t>
            </a:r>
          </a:p>
          <a:p>
            <a:r>
              <a:rPr lang="en-US" dirty="0"/>
              <a:t>Recycling has been suggested as an alternative- melt down and re-use (after separation of some radionuclides with slag) of material to form new components for use within nuclear industry</a:t>
            </a:r>
          </a:p>
          <a:p>
            <a:r>
              <a:rPr lang="en-US" dirty="0"/>
              <a:t>Facilities exist to do this for very low level (e.g. contaminated, not activated) waste (&lt; 20 mrem/</a:t>
            </a:r>
            <a:r>
              <a:rPr lang="en-US" dirty="0" err="1"/>
              <a:t>hr</a:t>
            </a:r>
            <a:r>
              <a:rPr lang="en-US" dirty="0"/>
              <a:t>)</a:t>
            </a:r>
          </a:p>
          <a:p>
            <a:r>
              <a:rPr lang="en-US" dirty="0"/>
              <a:t>Likely to be very challenging and costly for highly radioactive fusion components, and require much R&amp;D</a:t>
            </a:r>
          </a:p>
          <a:p>
            <a:endParaRPr lang="en-US" dirty="0"/>
          </a:p>
        </p:txBody>
      </p:sp>
      <p:sp>
        <p:nvSpPr>
          <p:cNvPr id="5" name="TextBox 4">
            <a:extLst>
              <a:ext uri="{FF2B5EF4-FFF2-40B4-BE49-F238E27FC236}">
                <a16:creationId xmlns:a16="http://schemas.microsoft.com/office/drawing/2014/main" xmlns="" id="{55DD0F60-EEAE-0B4B-8CE6-746554916B5D}"/>
              </a:ext>
            </a:extLst>
          </p:cNvPr>
          <p:cNvSpPr txBox="1">
            <a:spLocks noChangeArrowheads="1"/>
          </p:cNvSpPr>
          <p:nvPr/>
        </p:nvSpPr>
        <p:spPr bwMode="auto">
          <a:xfrm>
            <a:off x="8250241" y="3905414"/>
            <a:ext cx="3908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dirty="0"/>
              <a:t>L. El-</a:t>
            </a:r>
            <a:r>
              <a:rPr lang="en-US" altLang="en-US" sz="1200" dirty="0" err="1"/>
              <a:t>Guebaly</a:t>
            </a:r>
            <a:r>
              <a:rPr lang="en-US" altLang="en-US" sz="1200" dirty="0"/>
              <a:t>, </a:t>
            </a:r>
            <a:r>
              <a:rPr lang="en-US" altLang="en-US" sz="1200" i="1" dirty="0"/>
              <a:t>Fusion Science and Technology </a:t>
            </a:r>
            <a:r>
              <a:rPr lang="en-US" altLang="en-US" sz="1200" b="1" dirty="0"/>
              <a:t>67</a:t>
            </a:r>
            <a:r>
              <a:rPr lang="en-US" altLang="en-US" sz="1200" dirty="0"/>
              <a:t> (1) 2015.</a:t>
            </a:r>
          </a:p>
        </p:txBody>
      </p:sp>
      <p:pic>
        <p:nvPicPr>
          <p:cNvPr id="6" name="Picture 5">
            <a:extLst>
              <a:ext uri="{FF2B5EF4-FFF2-40B4-BE49-F238E27FC236}">
                <a16:creationId xmlns:a16="http://schemas.microsoft.com/office/drawing/2014/main" xmlns="" id="{8EB70485-7FCA-824B-A640-EAB7BD6B26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8005" y="4878524"/>
            <a:ext cx="175418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xmlns="" id="{C71449A8-0528-0349-B300-AAD4CB82B44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369" y="4878524"/>
            <a:ext cx="1911350"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xmlns="" id="{16E75404-962B-E845-ABBF-73C1E12013D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37171" y="5019812"/>
            <a:ext cx="19256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xmlns="" id="{9F3874DE-B83A-3A4F-8DCC-0D77A9BF64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29453" y="5035687"/>
            <a:ext cx="14493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a:extLst>
              <a:ext uri="{FF2B5EF4-FFF2-40B4-BE49-F238E27FC236}">
                <a16:creationId xmlns:a16="http://schemas.microsoft.com/office/drawing/2014/main" xmlns="" id="{02AD696E-8789-ED4F-90D2-FB4518C7BFF2}"/>
              </a:ext>
            </a:extLst>
          </p:cNvPr>
          <p:cNvSpPr txBox="1">
            <a:spLocks noChangeArrowheads="1"/>
          </p:cNvSpPr>
          <p:nvPr/>
        </p:nvSpPr>
        <p:spPr bwMode="auto">
          <a:xfrm>
            <a:off x="2138005" y="6500712"/>
            <a:ext cx="41290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dirty="0" err="1"/>
              <a:t>EnergySolutions</a:t>
            </a:r>
            <a:r>
              <a:rPr lang="en-US" altLang="en-US" sz="1200" dirty="0"/>
              <a:t>, Waste Management conference 2012</a:t>
            </a:r>
          </a:p>
        </p:txBody>
      </p:sp>
      <p:pic>
        <p:nvPicPr>
          <p:cNvPr id="11" name="Picture 9">
            <a:extLst>
              <a:ext uri="{FF2B5EF4-FFF2-40B4-BE49-F238E27FC236}">
                <a16:creationId xmlns:a16="http://schemas.microsoft.com/office/drawing/2014/main" xmlns="" id="{9E71F7D9-0535-D443-83D8-51B3C0063B8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64216" y="4347269"/>
            <a:ext cx="233997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a:extLst>
              <a:ext uri="{FF2B5EF4-FFF2-40B4-BE49-F238E27FC236}">
                <a16:creationId xmlns:a16="http://schemas.microsoft.com/office/drawing/2014/main" xmlns="" id="{5F07F664-CFC3-0242-A2D9-5A0B6A3561A3}"/>
              </a:ext>
            </a:extLst>
          </p:cNvPr>
          <p:cNvSpPr txBox="1">
            <a:spLocks noChangeArrowheads="1"/>
          </p:cNvSpPr>
          <p:nvPr/>
        </p:nvSpPr>
        <p:spPr bwMode="auto">
          <a:xfrm>
            <a:off x="9799153" y="6193531"/>
            <a:ext cx="2070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a:t>Studsvik melt facility, Sweden</a:t>
            </a:r>
          </a:p>
          <a:p>
            <a:r>
              <a:rPr lang="en-US" altLang="en-US" sz="1200"/>
              <a:t>P. Lidar, Symposium on </a:t>
            </a:r>
          </a:p>
          <a:p>
            <a:r>
              <a:rPr lang="en-US" altLang="en-US" sz="1200"/>
              <a:t>Recycling of Metals, 2014</a:t>
            </a:r>
          </a:p>
        </p:txBody>
      </p:sp>
      <p:sp>
        <p:nvSpPr>
          <p:cNvPr id="13" name="TextBox 5">
            <a:extLst>
              <a:ext uri="{FF2B5EF4-FFF2-40B4-BE49-F238E27FC236}">
                <a16:creationId xmlns:a16="http://schemas.microsoft.com/office/drawing/2014/main" xmlns="" id="{4C010794-EC03-5247-9BE0-1B82F401FB76}"/>
              </a:ext>
            </a:extLst>
          </p:cNvPr>
          <p:cNvSpPr txBox="1">
            <a:spLocks noChangeArrowheads="1"/>
          </p:cNvSpPr>
          <p:nvPr/>
        </p:nvSpPr>
        <p:spPr bwMode="auto">
          <a:xfrm>
            <a:off x="7535378" y="6193531"/>
            <a:ext cx="2128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a:t>Studsvik recycling facility, UK</a:t>
            </a:r>
          </a:p>
          <a:p>
            <a:r>
              <a:rPr lang="en-US" altLang="en-US" sz="1200"/>
              <a:t>J. Robinson, Symposium on </a:t>
            </a:r>
          </a:p>
          <a:p>
            <a:r>
              <a:rPr lang="en-US" altLang="en-US" sz="1200"/>
              <a:t>Recycling of Metals, 2014</a:t>
            </a:r>
          </a:p>
        </p:txBody>
      </p:sp>
      <p:pic>
        <p:nvPicPr>
          <p:cNvPr id="14" name="Picture 12">
            <a:extLst>
              <a:ext uri="{FF2B5EF4-FFF2-40B4-BE49-F238E27FC236}">
                <a16:creationId xmlns:a16="http://schemas.microsoft.com/office/drawing/2014/main" xmlns="" id="{7B023E9F-B3E7-7644-AC7E-D51E0E07506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316" y="4683819"/>
            <a:ext cx="2055812"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338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2BF362-86D5-0944-B011-C8A37CD5DC35}"/>
              </a:ext>
            </a:extLst>
          </p:cNvPr>
          <p:cNvSpPr>
            <a:spLocks noGrp="1"/>
          </p:cNvSpPr>
          <p:nvPr>
            <p:ph type="title"/>
          </p:nvPr>
        </p:nvSpPr>
        <p:spPr/>
        <p:txBody>
          <a:bodyPr/>
          <a:lstStyle/>
          <a:p>
            <a:r>
              <a:rPr lang="en-US" dirty="0"/>
              <a:t>Identifying accident scenarios</a:t>
            </a:r>
          </a:p>
        </p:txBody>
      </p:sp>
      <p:sp>
        <p:nvSpPr>
          <p:cNvPr id="3" name="Content Placeholder 2">
            <a:extLst>
              <a:ext uri="{FF2B5EF4-FFF2-40B4-BE49-F238E27FC236}">
                <a16:creationId xmlns:a16="http://schemas.microsoft.com/office/drawing/2014/main" xmlns="" id="{938B4CB7-714B-0649-949C-A56F3B255E56}"/>
              </a:ext>
            </a:extLst>
          </p:cNvPr>
          <p:cNvSpPr>
            <a:spLocks noGrp="1"/>
          </p:cNvSpPr>
          <p:nvPr>
            <p:ph idx="1"/>
          </p:nvPr>
        </p:nvSpPr>
        <p:spPr>
          <a:xfrm>
            <a:off x="457320" y="1463040"/>
            <a:ext cx="7653010" cy="4994102"/>
          </a:xfrm>
        </p:spPr>
        <p:txBody>
          <a:bodyPr/>
          <a:lstStyle/>
          <a:p>
            <a:pPr>
              <a:defRPr/>
            </a:pPr>
            <a:r>
              <a:rPr lang="en-US" dirty="0"/>
              <a:t>Historical experiences of similar facilities</a:t>
            </a:r>
          </a:p>
          <a:p>
            <a:pPr>
              <a:defRPr/>
            </a:pPr>
            <a:r>
              <a:rPr lang="en-US" dirty="0"/>
              <a:t>Review of safety documentation generated for similar facility designs</a:t>
            </a:r>
          </a:p>
          <a:p>
            <a:pPr>
              <a:defRPr/>
            </a:pPr>
            <a:r>
              <a:rPr lang="en-US" dirty="0"/>
              <a:t>Assessment of facility hazards (energy sources and hazardous inventories)</a:t>
            </a:r>
          </a:p>
          <a:p>
            <a:pPr lvl="1">
              <a:defRPr/>
            </a:pPr>
            <a:r>
              <a:rPr lang="en-US" dirty="0"/>
              <a:t>This is the traditional approach- determining if the worst case consequences of the largest releases of energy, radioactive materials, or toxicological materials will remain within limits</a:t>
            </a:r>
          </a:p>
          <a:p>
            <a:pPr>
              <a:defRPr/>
            </a:pPr>
            <a:r>
              <a:rPr lang="en-US" dirty="0"/>
              <a:t>Probabilistic Risk Assessment</a:t>
            </a:r>
          </a:p>
          <a:p>
            <a:pPr lvl="1">
              <a:defRPr/>
            </a:pPr>
            <a:r>
              <a:rPr lang="en-US" dirty="0"/>
              <a:t>Uses best estimates of plant responses to accident initiating events to determine realistic releases</a:t>
            </a:r>
          </a:p>
          <a:p>
            <a:pPr lvl="1">
              <a:defRPr/>
            </a:pPr>
            <a:r>
              <a:rPr lang="en-US" dirty="0"/>
              <a:t>Makes use of Failure Modes and Effects Analysis (FMEA) and Master Logic Diagrams to identify system vulnerabilities, accident initiators, and release paths</a:t>
            </a:r>
          </a:p>
          <a:p>
            <a:pPr>
              <a:defRPr/>
            </a:pPr>
            <a:r>
              <a:rPr lang="en-US" dirty="0"/>
              <a:t>A large-break LOCA is consequential but rare</a:t>
            </a:r>
          </a:p>
          <a:p>
            <a:pPr>
              <a:defRPr/>
            </a:pPr>
            <a:r>
              <a:rPr lang="en-US" dirty="0"/>
              <a:t>Station blackout (LOFA) is also rare; natural convection and avoiding phase change (water boiling) help mitigate</a:t>
            </a:r>
          </a:p>
          <a:p>
            <a:pPr>
              <a:defRPr/>
            </a:pPr>
            <a:r>
              <a:rPr lang="en-US" dirty="0"/>
              <a:t>Both of these can serve as bounding design-basis accidents to demonstrate robustness of the design</a:t>
            </a:r>
          </a:p>
          <a:p>
            <a:endParaRPr lang="en-US" dirty="0"/>
          </a:p>
        </p:txBody>
      </p:sp>
      <p:graphicFrame>
        <p:nvGraphicFramePr>
          <p:cNvPr id="5" name="Content Placeholder 4">
            <a:extLst>
              <a:ext uri="{FF2B5EF4-FFF2-40B4-BE49-F238E27FC236}">
                <a16:creationId xmlns:a16="http://schemas.microsoft.com/office/drawing/2014/main" xmlns="" id="{EC09AA16-8CB3-944D-B262-5EA5E9F5E639}"/>
              </a:ext>
            </a:extLst>
          </p:cNvPr>
          <p:cNvGraphicFramePr>
            <a:graphicFrameLocks/>
          </p:cNvGraphicFramePr>
          <p:nvPr>
            <p:extLst>
              <p:ext uri="{D42A27DB-BD31-4B8C-83A1-F6EECF244321}">
                <p14:modId xmlns:p14="http://schemas.microsoft.com/office/powerpoint/2010/main" val="382708120"/>
              </p:ext>
            </p:extLst>
          </p:nvPr>
        </p:nvGraphicFramePr>
        <p:xfrm>
          <a:off x="8204200" y="1667647"/>
          <a:ext cx="3721100" cy="4789495"/>
        </p:xfrm>
        <a:graphic>
          <a:graphicData uri="http://schemas.openxmlformats.org/drawingml/2006/table">
            <a:tbl>
              <a:tblPr firstRow="1" bandRow="1"/>
              <a:tblGrid>
                <a:gridCol w="2696521">
                  <a:extLst>
                    <a:ext uri="{9D8B030D-6E8A-4147-A177-3AD203B41FA5}">
                      <a16:colId xmlns:a16="http://schemas.microsoft.com/office/drawing/2014/main" xmlns="" val="20000"/>
                    </a:ext>
                  </a:extLst>
                </a:gridCol>
                <a:gridCol w="1024579">
                  <a:extLst>
                    <a:ext uri="{9D8B030D-6E8A-4147-A177-3AD203B41FA5}">
                      <a16:colId xmlns:a16="http://schemas.microsoft.com/office/drawing/2014/main" xmlns="" val="20001"/>
                    </a:ext>
                  </a:extLst>
                </a:gridCol>
              </a:tblGrid>
              <a:tr h="281735">
                <a:tc>
                  <a:txBody>
                    <a:bodyPr/>
                    <a:lstStyle>
                      <a:lvl1pPr marL="0" algn="l" defTabSz="1218987" rtl="0" eaLnBrk="1" latinLnBrk="0" hangingPunct="1">
                        <a:defRPr sz="2400" b="1" kern="1200">
                          <a:solidFill>
                            <a:schemeClr val="dk1"/>
                          </a:solidFill>
                          <a:latin typeface="Arial"/>
                        </a:defRPr>
                      </a:lvl1pPr>
                      <a:lvl2pPr marL="609493" algn="l" defTabSz="1218987" rtl="0" eaLnBrk="1" latinLnBrk="0" hangingPunct="1">
                        <a:defRPr sz="2400" b="1" kern="1200">
                          <a:solidFill>
                            <a:schemeClr val="dk1"/>
                          </a:solidFill>
                          <a:latin typeface="Arial"/>
                        </a:defRPr>
                      </a:lvl2pPr>
                      <a:lvl3pPr marL="1218987" algn="l" defTabSz="1218987" rtl="0" eaLnBrk="1" latinLnBrk="0" hangingPunct="1">
                        <a:defRPr sz="2400" b="1" kern="1200">
                          <a:solidFill>
                            <a:schemeClr val="dk1"/>
                          </a:solidFill>
                          <a:latin typeface="Arial"/>
                        </a:defRPr>
                      </a:lvl3pPr>
                      <a:lvl4pPr marL="1828480" algn="l" defTabSz="1218987" rtl="0" eaLnBrk="1" latinLnBrk="0" hangingPunct="1">
                        <a:defRPr sz="2400" b="1" kern="1200">
                          <a:solidFill>
                            <a:schemeClr val="dk1"/>
                          </a:solidFill>
                          <a:latin typeface="Arial"/>
                        </a:defRPr>
                      </a:lvl4pPr>
                      <a:lvl5pPr marL="2437973" algn="l" defTabSz="1218987" rtl="0" eaLnBrk="1" latinLnBrk="0" hangingPunct="1">
                        <a:defRPr sz="2400" b="1" kern="1200">
                          <a:solidFill>
                            <a:schemeClr val="dk1"/>
                          </a:solidFill>
                          <a:latin typeface="Arial"/>
                        </a:defRPr>
                      </a:lvl5pPr>
                      <a:lvl6pPr marL="3047467" algn="l" defTabSz="1218987" rtl="0" eaLnBrk="1" latinLnBrk="0" hangingPunct="1">
                        <a:defRPr sz="2400" b="1" kern="1200">
                          <a:solidFill>
                            <a:schemeClr val="dk1"/>
                          </a:solidFill>
                          <a:latin typeface="Arial"/>
                        </a:defRPr>
                      </a:lvl6pPr>
                      <a:lvl7pPr marL="3656960" algn="l" defTabSz="1218987" rtl="0" eaLnBrk="1" latinLnBrk="0" hangingPunct="1">
                        <a:defRPr sz="2400" b="1" kern="1200">
                          <a:solidFill>
                            <a:schemeClr val="dk1"/>
                          </a:solidFill>
                          <a:latin typeface="Arial"/>
                        </a:defRPr>
                      </a:lvl7pPr>
                      <a:lvl8pPr marL="4266453" algn="l" defTabSz="1218987" rtl="0" eaLnBrk="1" latinLnBrk="0" hangingPunct="1">
                        <a:defRPr sz="2400" b="1" kern="1200">
                          <a:solidFill>
                            <a:schemeClr val="dk1"/>
                          </a:solidFill>
                          <a:latin typeface="Arial"/>
                        </a:defRPr>
                      </a:lvl8pPr>
                      <a:lvl9pPr marL="4875947" algn="l" defTabSz="1218987" rtl="0" eaLnBrk="1" latinLnBrk="0" hangingPunct="1">
                        <a:defRPr sz="2400" b="1" kern="1200">
                          <a:solidFill>
                            <a:schemeClr val="dk1"/>
                          </a:solidFill>
                          <a:latin typeface="Arial"/>
                        </a:defRPr>
                      </a:lvl9pPr>
                    </a:lstStyle>
                    <a:p>
                      <a:r>
                        <a:rPr lang="en-US" sz="1200" dirty="0"/>
                        <a:t>Event (NUREG 6928 and 5750)</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tc>
                  <a:txBody>
                    <a:bodyPr/>
                    <a:lstStyle>
                      <a:lvl1pPr marL="0" algn="l" defTabSz="1218987" rtl="0" eaLnBrk="1" latinLnBrk="0" hangingPunct="1">
                        <a:defRPr sz="2400" b="1" kern="1200">
                          <a:solidFill>
                            <a:schemeClr val="dk1"/>
                          </a:solidFill>
                          <a:latin typeface="Arial"/>
                        </a:defRPr>
                      </a:lvl1pPr>
                      <a:lvl2pPr marL="609493" algn="l" defTabSz="1218987" rtl="0" eaLnBrk="1" latinLnBrk="0" hangingPunct="1">
                        <a:defRPr sz="2400" b="1" kern="1200">
                          <a:solidFill>
                            <a:schemeClr val="dk1"/>
                          </a:solidFill>
                          <a:latin typeface="Arial"/>
                        </a:defRPr>
                      </a:lvl2pPr>
                      <a:lvl3pPr marL="1218987" algn="l" defTabSz="1218987" rtl="0" eaLnBrk="1" latinLnBrk="0" hangingPunct="1">
                        <a:defRPr sz="2400" b="1" kern="1200">
                          <a:solidFill>
                            <a:schemeClr val="dk1"/>
                          </a:solidFill>
                          <a:latin typeface="Arial"/>
                        </a:defRPr>
                      </a:lvl3pPr>
                      <a:lvl4pPr marL="1828480" algn="l" defTabSz="1218987" rtl="0" eaLnBrk="1" latinLnBrk="0" hangingPunct="1">
                        <a:defRPr sz="2400" b="1" kern="1200">
                          <a:solidFill>
                            <a:schemeClr val="dk1"/>
                          </a:solidFill>
                          <a:latin typeface="Arial"/>
                        </a:defRPr>
                      </a:lvl4pPr>
                      <a:lvl5pPr marL="2437973" algn="l" defTabSz="1218987" rtl="0" eaLnBrk="1" latinLnBrk="0" hangingPunct="1">
                        <a:defRPr sz="2400" b="1" kern="1200">
                          <a:solidFill>
                            <a:schemeClr val="dk1"/>
                          </a:solidFill>
                          <a:latin typeface="Arial"/>
                        </a:defRPr>
                      </a:lvl5pPr>
                      <a:lvl6pPr marL="3047467" algn="l" defTabSz="1218987" rtl="0" eaLnBrk="1" latinLnBrk="0" hangingPunct="1">
                        <a:defRPr sz="2400" b="1" kern="1200">
                          <a:solidFill>
                            <a:schemeClr val="dk1"/>
                          </a:solidFill>
                          <a:latin typeface="Arial"/>
                        </a:defRPr>
                      </a:lvl6pPr>
                      <a:lvl7pPr marL="3656960" algn="l" defTabSz="1218987" rtl="0" eaLnBrk="1" latinLnBrk="0" hangingPunct="1">
                        <a:defRPr sz="2400" b="1" kern="1200">
                          <a:solidFill>
                            <a:schemeClr val="dk1"/>
                          </a:solidFill>
                          <a:latin typeface="Arial"/>
                        </a:defRPr>
                      </a:lvl7pPr>
                      <a:lvl8pPr marL="4266453" algn="l" defTabSz="1218987" rtl="0" eaLnBrk="1" latinLnBrk="0" hangingPunct="1">
                        <a:defRPr sz="2400" b="1" kern="1200">
                          <a:solidFill>
                            <a:schemeClr val="dk1"/>
                          </a:solidFill>
                          <a:latin typeface="Arial"/>
                        </a:defRPr>
                      </a:lvl8pPr>
                      <a:lvl9pPr marL="4875947" algn="l" defTabSz="1218987" rtl="0" eaLnBrk="1" latinLnBrk="0" hangingPunct="1">
                        <a:defRPr sz="2400" b="1" kern="1200">
                          <a:solidFill>
                            <a:schemeClr val="dk1"/>
                          </a:solidFill>
                          <a:latin typeface="Arial"/>
                        </a:defRPr>
                      </a:lvl9pPr>
                    </a:lstStyle>
                    <a:p>
                      <a:r>
                        <a:rPr lang="en-US" sz="1200" dirty="0"/>
                        <a:t>Frequency</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extLst>
                  <a:ext uri="{0D108BD9-81ED-4DB2-BD59-A6C34878D82A}">
                    <a16:rowId xmlns:a16="http://schemas.microsoft.com/office/drawing/2014/main" xmlns="" val="10000"/>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Large Loss of Coolant Accident </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sym typeface="Symbol"/>
                        </a:rPr>
                        <a:t>1</a:t>
                      </a:r>
                      <a:r>
                        <a:rPr lang="en-US" sz="1200" dirty="0"/>
                        <a:t>10</a:t>
                      </a:r>
                      <a:r>
                        <a:rPr lang="en-US" sz="1200" baseline="30000" dirty="0"/>
                        <a:t>-6</a:t>
                      </a:r>
                      <a:r>
                        <a:rPr lang="en-US" sz="1200" dirty="0"/>
                        <a:t>/</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extLst>
                  <a:ext uri="{0D108BD9-81ED-4DB2-BD59-A6C34878D82A}">
                    <a16:rowId xmlns:a16="http://schemas.microsoft.com/office/drawing/2014/main" xmlns="" val="10001"/>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Medium Loss of Coolant Accident</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Symbol"/>
                        </a:rPr>
                        <a:t>1</a:t>
                      </a:r>
                      <a:r>
                        <a:rPr lang="en-US" sz="1200" dirty="0"/>
                        <a:t>10</a:t>
                      </a:r>
                      <a:r>
                        <a:rPr lang="en-US" sz="1200" baseline="30000" dirty="0"/>
                        <a:t>-3</a:t>
                      </a:r>
                      <a:r>
                        <a:rPr lang="en-US" sz="1200" dirty="0"/>
                        <a:t>/</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extLst>
                  <a:ext uri="{0D108BD9-81ED-4DB2-BD59-A6C34878D82A}">
                    <a16:rowId xmlns:a16="http://schemas.microsoft.com/office/drawing/2014/main" xmlns="" val="10002"/>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Small Loss of Coolant Accident</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Symbol"/>
                        </a:rPr>
                        <a:t>1</a:t>
                      </a:r>
                      <a:r>
                        <a:rPr lang="en-US" sz="1200" dirty="0"/>
                        <a:t>10</a:t>
                      </a:r>
                      <a:r>
                        <a:rPr lang="en-US" sz="1200" baseline="30000" dirty="0"/>
                        <a:t>-3</a:t>
                      </a:r>
                      <a:r>
                        <a:rPr lang="en-US" sz="1200" dirty="0"/>
                        <a:t>/</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extLst>
                  <a:ext uri="{0D108BD9-81ED-4DB2-BD59-A6C34878D82A}">
                    <a16:rowId xmlns:a16="http://schemas.microsoft.com/office/drawing/2014/main" xmlns="" val="10003"/>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Very Small Loss of Coolant Accident</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3</a:t>
                      </a:r>
                      <a:r>
                        <a:rPr lang="en-US" sz="1200" dirty="0">
                          <a:sym typeface="Symbol"/>
                        </a:rPr>
                        <a:t></a:t>
                      </a:r>
                      <a:r>
                        <a:rPr lang="en-US" sz="1200" dirty="0"/>
                        <a:t>10</a:t>
                      </a:r>
                      <a:r>
                        <a:rPr lang="en-US" sz="1200" baseline="30000" dirty="0"/>
                        <a:t>-3</a:t>
                      </a:r>
                      <a:r>
                        <a:rPr lang="en-US" sz="1200" dirty="0"/>
                        <a:t>/</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extLst>
                  <a:ext uri="{0D108BD9-81ED-4DB2-BD59-A6C34878D82A}">
                    <a16:rowId xmlns:a16="http://schemas.microsoft.com/office/drawing/2014/main" xmlns="" val="10004"/>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Steam Generator Tube Rupture</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sym typeface="Symbol"/>
                        </a:rPr>
                        <a:t>1</a:t>
                      </a:r>
                      <a:r>
                        <a:rPr lang="en-US" sz="1200" dirty="0"/>
                        <a:t>10</a:t>
                      </a:r>
                      <a:r>
                        <a:rPr lang="en-US" sz="1200" baseline="30000" dirty="0"/>
                        <a:t>-2</a:t>
                      </a:r>
                      <a:r>
                        <a:rPr lang="en-US" sz="1200" dirty="0"/>
                        <a:t>/</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extLst>
                  <a:ext uri="{0D108BD9-81ED-4DB2-BD59-A6C34878D82A}">
                    <a16:rowId xmlns:a16="http://schemas.microsoft.com/office/drawing/2014/main" xmlns="" val="10005"/>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Loss of Component Cooling Water</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Symbol"/>
                        </a:rPr>
                        <a:t>1</a:t>
                      </a:r>
                      <a:r>
                        <a:rPr lang="en-US" sz="1200" dirty="0"/>
                        <a:t>10</a:t>
                      </a:r>
                      <a:r>
                        <a:rPr lang="en-US" sz="1200" baseline="30000" dirty="0"/>
                        <a:t>-3</a:t>
                      </a:r>
                      <a:r>
                        <a:rPr lang="en-US" sz="1200" dirty="0"/>
                        <a:t>/</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extLst>
                  <a:ext uri="{0D108BD9-81ED-4DB2-BD59-A6C34878D82A}">
                    <a16:rowId xmlns:a16="http://schemas.microsoft.com/office/drawing/2014/main" xmlns="" val="10006"/>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Loss of Heat Sink</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Symbol"/>
                        </a:rPr>
                        <a:t>1</a:t>
                      </a:r>
                      <a:r>
                        <a:rPr lang="en-US" sz="1200" dirty="0"/>
                        <a:t>10</a:t>
                      </a:r>
                      <a:r>
                        <a:rPr lang="en-US" sz="1200" baseline="30000" dirty="0"/>
                        <a:t>-1</a:t>
                      </a:r>
                      <a:r>
                        <a:rPr lang="en-US" sz="1200" dirty="0"/>
                        <a:t>/</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extLst>
                  <a:ext uri="{0D108BD9-81ED-4DB2-BD59-A6C34878D82A}">
                    <a16:rowId xmlns:a16="http://schemas.microsoft.com/office/drawing/2014/main" xmlns="" val="10007"/>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Loss of Vital AC Power</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Symbol"/>
                        </a:rPr>
                        <a:t>1</a:t>
                      </a:r>
                      <a:r>
                        <a:rPr lang="en-US" sz="1200" dirty="0"/>
                        <a:t>10</a:t>
                      </a:r>
                      <a:r>
                        <a:rPr lang="en-US" sz="1200" baseline="30000" dirty="0"/>
                        <a:t>-2</a:t>
                      </a:r>
                      <a:r>
                        <a:rPr lang="en-US" sz="1200" dirty="0"/>
                        <a:t>/</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extLst>
                  <a:ext uri="{0D108BD9-81ED-4DB2-BD59-A6C34878D82A}">
                    <a16:rowId xmlns:a16="http://schemas.microsoft.com/office/drawing/2014/main" xmlns="" val="10008"/>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Loss of Vital DC Power</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Symbol"/>
                        </a:rPr>
                        <a:t>1</a:t>
                      </a:r>
                      <a:r>
                        <a:rPr lang="en-US" sz="1200" dirty="0"/>
                        <a:t>10</a:t>
                      </a:r>
                      <a:r>
                        <a:rPr lang="en-US" sz="1200" baseline="30000" dirty="0"/>
                        <a:t>-3</a:t>
                      </a:r>
                      <a:r>
                        <a:rPr lang="en-US" sz="1200" dirty="0"/>
                        <a:t>/</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extLst>
                  <a:ext uri="{0D108BD9-81ED-4DB2-BD59-A6C34878D82A}">
                    <a16:rowId xmlns:a16="http://schemas.microsoft.com/office/drawing/2014/main" xmlns="" val="10009"/>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Loss of Instrument Air</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Symbol"/>
                        </a:rPr>
                        <a:t>1</a:t>
                      </a:r>
                      <a:r>
                        <a:rPr lang="en-US" sz="1200" dirty="0"/>
                        <a:t>10</a:t>
                      </a:r>
                      <a:r>
                        <a:rPr lang="en-US" sz="1200" baseline="30000" dirty="0"/>
                        <a:t>-2</a:t>
                      </a:r>
                      <a:r>
                        <a:rPr lang="en-US" sz="1200" dirty="0"/>
                        <a:t>/</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extLst>
                  <a:ext uri="{0D108BD9-81ED-4DB2-BD59-A6C34878D82A}">
                    <a16:rowId xmlns:a16="http://schemas.microsoft.com/office/drawing/2014/main" xmlns="" val="10010"/>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Loss of </a:t>
                      </a:r>
                      <a:r>
                        <a:rPr lang="en-US" sz="1200" dirty="0" err="1"/>
                        <a:t>Feedwater</a:t>
                      </a:r>
                      <a:r>
                        <a:rPr lang="en-US" sz="1200" dirty="0"/>
                        <a:t> Flow</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Symbol"/>
                        </a:rPr>
                        <a:t>1</a:t>
                      </a:r>
                      <a:r>
                        <a:rPr lang="en-US" sz="1200" dirty="0"/>
                        <a:t>10</a:t>
                      </a:r>
                      <a:r>
                        <a:rPr lang="en-US" sz="1200" baseline="30000" dirty="0"/>
                        <a:t>-1</a:t>
                      </a:r>
                      <a:r>
                        <a:rPr lang="en-US" sz="1200" dirty="0"/>
                        <a:t>/</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extLst>
                  <a:ext uri="{0D108BD9-81ED-4DB2-BD59-A6C34878D82A}">
                    <a16:rowId xmlns:a16="http://schemas.microsoft.com/office/drawing/2014/main" xmlns="" val="10011"/>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Loss of Offsite Power</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Symbol"/>
                        </a:rPr>
                        <a:t>5</a:t>
                      </a:r>
                      <a:r>
                        <a:rPr lang="en-US" sz="1200" dirty="0"/>
                        <a:t>10</a:t>
                      </a:r>
                      <a:r>
                        <a:rPr lang="en-US" sz="1200" baseline="30000" dirty="0"/>
                        <a:t>-2</a:t>
                      </a:r>
                      <a:r>
                        <a:rPr lang="en-US" sz="1200" dirty="0"/>
                        <a:t>/</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extLst>
                  <a:ext uri="{0D108BD9-81ED-4DB2-BD59-A6C34878D82A}">
                    <a16:rowId xmlns:a16="http://schemas.microsoft.com/office/drawing/2014/main" xmlns="" val="10012"/>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Station Blackout</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Symbol"/>
                        </a:rPr>
                        <a:t>1</a:t>
                      </a:r>
                      <a:r>
                        <a:rPr lang="en-US" sz="1200" dirty="0"/>
                        <a:t>10</a:t>
                      </a:r>
                      <a:r>
                        <a:rPr lang="en-US" sz="1200" baseline="30000" dirty="0"/>
                        <a:t>-4</a:t>
                      </a:r>
                      <a:r>
                        <a:rPr lang="en-US" sz="1200" dirty="0"/>
                        <a:t>/</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extLst>
                  <a:ext uri="{0D108BD9-81ED-4DB2-BD59-A6C34878D82A}">
                    <a16:rowId xmlns:a16="http://schemas.microsoft.com/office/drawing/2014/main" xmlns="" val="10013"/>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General plant transient</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1/</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extLst>
                  <a:ext uri="{0D108BD9-81ED-4DB2-BD59-A6C34878D82A}">
                    <a16:rowId xmlns:a16="http://schemas.microsoft.com/office/drawing/2014/main" xmlns="" val="10014"/>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Fire in plant</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3</a:t>
                      </a:r>
                      <a:r>
                        <a:rPr lang="en-US" sz="1200" dirty="0">
                          <a:sym typeface="Symbol"/>
                        </a:rPr>
                        <a:t></a:t>
                      </a:r>
                      <a:r>
                        <a:rPr lang="en-US" sz="1200" dirty="0"/>
                        <a:t>10</a:t>
                      </a:r>
                      <a:r>
                        <a:rPr lang="en-US" sz="1200" baseline="30000" dirty="0"/>
                        <a:t>-2</a:t>
                      </a:r>
                      <a:r>
                        <a:rPr lang="en-US" sz="1200" dirty="0"/>
                        <a:t>/</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40000"/>
                      </a:srgbClr>
                    </a:solidFill>
                  </a:tcPr>
                </a:tc>
                <a:extLst>
                  <a:ext uri="{0D108BD9-81ED-4DB2-BD59-A6C34878D82A}">
                    <a16:rowId xmlns:a16="http://schemas.microsoft.com/office/drawing/2014/main" xmlns="" val="10015"/>
                  </a:ext>
                </a:extLst>
              </a:tr>
              <a:tr h="281735">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lang="en-US" sz="1200" dirty="0"/>
                        <a:t>Flood in plant</a:t>
                      </a:r>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3</a:t>
                      </a:r>
                      <a:r>
                        <a:rPr lang="en-US" sz="1200" dirty="0">
                          <a:sym typeface="Symbol"/>
                        </a:rPr>
                        <a:t></a:t>
                      </a:r>
                      <a:r>
                        <a:rPr lang="en-US" sz="1200" dirty="0"/>
                        <a:t>10</a:t>
                      </a:r>
                      <a:r>
                        <a:rPr lang="en-US" sz="1200" baseline="30000" dirty="0"/>
                        <a:t>-3</a:t>
                      </a:r>
                      <a:r>
                        <a:rPr lang="en-US" sz="1200" dirty="0"/>
                        <a:t>/</a:t>
                      </a:r>
                      <a:r>
                        <a:rPr lang="en-US" sz="1200" dirty="0" err="1"/>
                        <a:t>yr</a:t>
                      </a:r>
                      <a:endParaRPr lang="en-US" sz="1200" dirty="0"/>
                    </a:p>
                  </a:txBody>
                  <a:tcPr marT="45715" marB="45715">
                    <a:lnL w="12700" cmpd="sng">
                      <a:solidFill>
                        <a:srgbClr val="2D2DB9"/>
                      </a:solidFill>
                    </a:lnL>
                    <a:lnR w="12700" cmpd="sng">
                      <a:solidFill>
                        <a:srgbClr val="2D2DB9"/>
                      </a:solidFill>
                    </a:lnR>
                    <a:lnT w="12700" cmpd="sng">
                      <a:solidFill>
                        <a:srgbClr val="2D2DB9"/>
                      </a:solidFill>
                    </a:lnT>
                    <a:lnB w="12700" cmpd="sng">
                      <a:solidFill>
                        <a:srgbClr val="2D2DB9"/>
                      </a:solidFill>
                    </a:lnB>
                    <a:lnTlToBr w="12700" cmpd="sng">
                      <a:noFill/>
                      <a:prstDash val="solid"/>
                    </a:lnTlToBr>
                    <a:lnBlToTr w="12700" cmpd="sng">
                      <a:noFill/>
                      <a:prstDash val="solid"/>
                    </a:lnBlToTr>
                    <a:solidFill>
                      <a:srgbClr val="2D2DB9">
                        <a:tint val="20000"/>
                      </a:srgbClr>
                    </a:solidFill>
                  </a:tcPr>
                </a:tc>
                <a:extLst>
                  <a:ext uri="{0D108BD9-81ED-4DB2-BD59-A6C34878D82A}">
                    <a16:rowId xmlns:a16="http://schemas.microsoft.com/office/drawing/2014/main" xmlns="" val="10016"/>
                  </a:ext>
                </a:extLst>
              </a:tr>
            </a:tbl>
          </a:graphicData>
        </a:graphic>
      </p:graphicFrame>
      <p:sp>
        <p:nvSpPr>
          <p:cNvPr id="6" name="TextBox 5">
            <a:extLst>
              <a:ext uri="{FF2B5EF4-FFF2-40B4-BE49-F238E27FC236}">
                <a16:creationId xmlns:a16="http://schemas.microsoft.com/office/drawing/2014/main" xmlns="" id="{BE0E47C8-1F73-F348-8EBF-07C6991AA8E8}"/>
              </a:ext>
            </a:extLst>
          </p:cNvPr>
          <p:cNvSpPr txBox="1"/>
          <p:nvPr/>
        </p:nvSpPr>
        <p:spPr>
          <a:xfrm>
            <a:off x="8760547" y="1277962"/>
            <a:ext cx="2608406" cy="369332"/>
          </a:xfrm>
          <a:prstGeom prst="rect">
            <a:avLst/>
          </a:prstGeom>
          <a:noFill/>
        </p:spPr>
        <p:txBody>
          <a:bodyPr wrap="none" rtlCol="0">
            <a:spAutoFit/>
          </a:bodyPr>
          <a:lstStyle/>
          <a:p>
            <a:r>
              <a:rPr lang="en-US" dirty="0"/>
              <a:t>PWR event frequencies</a:t>
            </a:r>
          </a:p>
        </p:txBody>
      </p:sp>
    </p:spTree>
    <p:extLst>
      <p:ext uri="{BB962C8B-B14F-4D97-AF65-F5344CB8AC3E}">
        <p14:creationId xmlns:p14="http://schemas.microsoft.com/office/powerpoint/2010/main" val="1243726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46A596-DE23-824A-AF1B-B623243CD136}"/>
              </a:ext>
            </a:extLst>
          </p:cNvPr>
          <p:cNvSpPr>
            <a:spLocks noGrp="1"/>
          </p:cNvSpPr>
          <p:nvPr>
            <p:ph type="title"/>
          </p:nvPr>
        </p:nvSpPr>
        <p:spPr/>
        <p:txBody>
          <a:bodyPr/>
          <a:lstStyle/>
          <a:p>
            <a:r>
              <a:rPr lang="en-US" dirty="0"/>
              <a:t>Frequency/Consequence targets</a:t>
            </a:r>
          </a:p>
        </p:txBody>
      </p:sp>
      <p:sp>
        <p:nvSpPr>
          <p:cNvPr id="3" name="Content Placeholder 2">
            <a:extLst>
              <a:ext uri="{FF2B5EF4-FFF2-40B4-BE49-F238E27FC236}">
                <a16:creationId xmlns:a16="http://schemas.microsoft.com/office/drawing/2014/main" xmlns="" id="{DA005B40-3706-E442-9281-C7BD2AA1212A}"/>
              </a:ext>
            </a:extLst>
          </p:cNvPr>
          <p:cNvSpPr>
            <a:spLocks noGrp="1"/>
          </p:cNvSpPr>
          <p:nvPr>
            <p:ph idx="1"/>
          </p:nvPr>
        </p:nvSpPr>
        <p:spPr/>
        <p:txBody>
          <a:bodyPr/>
          <a:lstStyle/>
          <a:p>
            <a:r>
              <a:rPr lang="en-US" dirty="0"/>
              <a:t>Frequency-consequence targets for advanced fission reactors, from NEI 18-04:</a:t>
            </a:r>
          </a:p>
        </p:txBody>
      </p:sp>
      <p:pic>
        <p:nvPicPr>
          <p:cNvPr id="4" name="Picture 3">
            <a:extLst>
              <a:ext uri="{FF2B5EF4-FFF2-40B4-BE49-F238E27FC236}">
                <a16:creationId xmlns:a16="http://schemas.microsoft.com/office/drawing/2014/main" xmlns="" id="{7E07A74B-88CE-4541-962F-581A93E8C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8026" y="1991001"/>
            <a:ext cx="6911017" cy="4691153"/>
          </a:xfrm>
          <a:prstGeom prst="rect">
            <a:avLst/>
          </a:prstGeom>
        </p:spPr>
      </p:pic>
    </p:spTree>
    <p:extLst>
      <p:ext uri="{BB962C8B-B14F-4D97-AF65-F5344CB8AC3E}">
        <p14:creationId xmlns:p14="http://schemas.microsoft.com/office/powerpoint/2010/main" val="2247155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1E461F-EE3C-C14D-A346-84B361DBE34B}"/>
              </a:ext>
            </a:extLst>
          </p:cNvPr>
          <p:cNvSpPr>
            <a:spLocks noGrp="1"/>
          </p:cNvSpPr>
          <p:nvPr>
            <p:ph type="title"/>
          </p:nvPr>
        </p:nvSpPr>
        <p:spPr/>
        <p:txBody>
          <a:bodyPr/>
          <a:lstStyle/>
          <a:p>
            <a:r>
              <a:rPr lang="en-US" dirty="0"/>
              <a:t>Safety Analysis</a:t>
            </a:r>
          </a:p>
        </p:txBody>
      </p:sp>
      <p:sp>
        <p:nvSpPr>
          <p:cNvPr id="3" name="Content Placeholder 2">
            <a:extLst>
              <a:ext uri="{FF2B5EF4-FFF2-40B4-BE49-F238E27FC236}">
                <a16:creationId xmlns:a16="http://schemas.microsoft.com/office/drawing/2014/main" xmlns="" id="{0A36AA53-9540-1242-841C-183DBF729FAE}"/>
              </a:ext>
            </a:extLst>
          </p:cNvPr>
          <p:cNvSpPr>
            <a:spLocks noGrp="1"/>
          </p:cNvSpPr>
          <p:nvPr>
            <p:ph idx="1"/>
          </p:nvPr>
        </p:nvSpPr>
        <p:spPr>
          <a:xfrm>
            <a:off x="457319" y="1463040"/>
            <a:ext cx="7003655" cy="4809024"/>
          </a:xfrm>
        </p:spPr>
        <p:txBody>
          <a:bodyPr/>
          <a:lstStyle/>
          <a:p>
            <a:pPr>
              <a:defRPr/>
            </a:pPr>
            <a:r>
              <a:rPr lang="en-US" dirty="0"/>
              <a:t>The primary mobilizable radioactive materials in fusion are:</a:t>
            </a:r>
          </a:p>
          <a:p>
            <a:pPr lvl="1">
              <a:defRPr/>
            </a:pPr>
            <a:r>
              <a:rPr lang="en-US" dirty="0"/>
              <a:t>Tritium, wherever it resides</a:t>
            </a:r>
          </a:p>
          <a:p>
            <a:pPr lvl="1">
              <a:defRPr/>
            </a:pPr>
            <a:r>
              <a:rPr lang="en-US" dirty="0"/>
              <a:t>Dust created by plasma-surface interactions, which contains activation products from FW and divertor materials (W, RAFM)</a:t>
            </a:r>
          </a:p>
          <a:p>
            <a:pPr lvl="1">
              <a:defRPr/>
            </a:pPr>
            <a:r>
              <a:rPr lang="en-US" dirty="0"/>
              <a:t>Breeder/coolant activation products (e.g. </a:t>
            </a:r>
            <a:r>
              <a:rPr lang="en-US" baseline="30000" dirty="0"/>
              <a:t>210</a:t>
            </a:r>
            <a:r>
              <a:rPr lang="en-US" dirty="0"/>
              <a:t>Po and </a:t>
            </a:r>
            <a:r>
              <a:rPr lang="en-US" baseline="30000" dirty="0"/>
              <a:t>203</a:t>
            </a:r>
            <a:r>
              <a:rPr lang="en-US" dirty="0"/>
              <a:t>Hg from </a:t>
            </a:r>
            <a:r>
              <a:rPr lang="en-US" dirty="0" err="1"/>
              <a:t>PbLi</a:t>
            </a:r>
            <a:r>
              <a:rPr lang="en-US" dirty="0"/>
              <a:t>)</a:t>
            </a:r>
          </a:p>
          <a:p>
            <a:pPr>
              <a:defRPr/>
            </a:pPr>
            <a:r>
              <a:rPr lang="en-US" dirty="0"/>
              <a:t>A code called MELCOR (modified by INL for fusion reactors) is used to model a coarsely </a:t>
            </a:r>
            <a:r>
              <a:rPr lang="en-US" dirty="0" err="1"/>
              <a:t>nodalized</a:t>
            </a:r>
            <a:r>
              <a:rPr lang="en-US" dirty="0"/>
              <a:t> plant, and the fluid flows, heat transfer (conduction, radiation, forced &amp; natural convection), and mass (tritium permeation, radioactive dust resuspension and aerosol transport) that result from the accident progression</a:t>
            </a:r>
          </a:p>
          <a:p>
            <a:pPr>
              <a:defRPr/>
            </a:pPr>
            <a:r>
              <a:rPr lang="en-US" dirty="0"/>
              <a:t>Radionuclides released during the event are subject to atmospheric transport to the site boundary; the resultant dose there needs to meet our regulatory limits</a:t>
            </a:r>
          </a:p>
          <a:p>
            <a:pPr lvl="1">
              <a:defRPr/>
            </a:pPr>
            <a:r>
              <a:rPr lang="en-US" dirty="0"/>
              <a:t>Note that the dose can be reduced by having a large site</a:t>
            </a:r>
          </a:p>
          <a:p>
            <a:pPr lvl="1">
              <a:defRPr/>
            </a:pPr>
            <a:r>
              <a:rPr lang="en-US" dirty="0"/>
              <a:t>Cheaper and simpler for operator to have a small site!</a:t>
            </a:r>
          </a:p>
          <a:p>
            <a:endParaRPr lang="en-US" dirty="0"/>
          </a:p>
        </p:txBody>
      </p:sp>
      <p:pic>
        <p:nvPicPr>
          <p:cNvPr id="4" name="Picture 3">
            <a:extLst>
              <a:ext uri="{FF2B5EF4-FFF2-40B4-BE49-F238E27FC236}">
                <a16:creationId xmlns:a16="http://schemas.microsoft.com/office/drawing/2014/main" xmlns="" id="{1BF79339-FFD2-1D42-87F4-F33EB6E6A861}"/>
              </a:ext>
            </a:extLst>
          </p:cNvPr>
          <p:cNvPicPr>
            <a:picLocks noChangeAspect="1"/>
          </p:cNvPicPr>
          <p:nvPr/>
        </p:nvPicPr>
        <p:blipFill>
          <a:blip r:embed="rId2"/>
          <a:stretch>
            <a:fillRect/>
          </a:stretch>
        </p:blipFill>
        <p:spPr>
          <a:xfrm>
            <a:off x="7598118" y="1277962"/>
            <a:ext cx="4295590" cy="3006310"/>
          </a:xfrm>
          <a:prstGeom prst="rect">
            <a:avLst/>
          </a:prstGeom>
        </p:spPr>
      </p:pic>
      <p:pic>
        <p:nvPicPr>
          <p:cNvPr id="5" name="Picture 4">
            <a:extLst>
              <a:ext uri="{FF2B5EF4-FFF2-40B4-BE49-F238E27FC236}">
                <a16:creationId xmlns:a16="http://schemas.microsoft.com/office/drawing/2014/main" xmlns="" id="{2A88A0D8-8DF8-224B-AC56-55B95BAF9D9E}"/>
              </a:ext>
            </a:extLst>
          </p:cNvPr>
          <p:cNvPicPr>
            <a:picLocks noChangeAspect="1"/>
          </p:cNvPicPr>
          <p:nvPr/>
        </p:nvPicPr>
        <p:blipFill>
          <a:blip r:embed="rId3"/>
          <a:stretch>
            <a:fillRect/>
          </a:stretch>
        </p:blipFill>
        <p:spPr>
          <a:xfrm>
            <a:off x="7815823" y="4837810"/>
            <a:ext cx="4324171" cy="1027149"/>
          </a:xfrm>
          <a:prstGeom prst="rect">
            <a:avLst/>
          </a:prstGeom>
        </p:spPr>
      </p:pic>
      <p:sp>
        <p:nvSpPr>
          <p:cNvPr id="6" name="TextBox 5">
            <a:extLst>
              <a:ext uri="{FF2B5EF4-FFF2-40B4-BE49-F238E27FC236}">
                <a16:creationId xmlns:a16="http://schemas.microsoft.com/office/drawing/2014/main" xmlns="" id="{0BFEE35E-92A3-C44B-B87B-AEB80D58A01E}"/>
              </a:ext>
            </a:extLst>
          </p:cNvPr>
          <p:cNvSpPr txBox="1"/>
          <p:nvPr/>
        </p:nvSpPr>
        <p:spPr>
          <a:xfrm>
            <a:off x="7815823" y="4200402"/>
            <a:ext cx="4364785" cy="738664"/>
          </a:xfrm>
          <a:prstGeom prst="rect">
            <a:avLst/>
          </a:prstGeom>
          <a:noFill/>
        </p:spPr>
        <p:txBody>
          <a:bodyPr wrap="none" rtlCol="0">
            <a:spAutoFit/>
          </a:bodyPr>
          <a:lstStyle/>
          <a:p>
            <a:r>
              <a:rPr lang="en-US" sz="1400" dirty="0"/>
              <a:t>Component temperatures during ARIES-ACT1 LOFA</a:t>
            </a:r>
          </a:p>
          <a:p>
            <a:r>
              <a:rPr lang="en-US" sz="1000" dirty="0"/>
              <a:t>P. Humrickhouse, </a:t>
            </a:r>
            <a:r>
              <a:rPr lang="en-US" sz="1000" i="1" dirty="0"/>
              <a:t>Fusion Science and Technology </a:t>
            </a:r>
            <a:r>
              <a:rPr lang="en-US" sz="1000" b="1" dirty="0"/>
              <a:t>67</a:t>
            </a:r>
            <a:r>
              <a:rPr lang="en-US" sz="1000" dirty="0"/>
              <a:t> (2015) 167-178 </a:t>
            </a:r>
          </a:p>
          <a:p>
            <a:endParaRPr lang="en-US" dirty="0"/>
          </a:p>
        </p:txBody>
      </p:sp>
      <p:sp>
        <p:nvSpPr>
          <p:cNvPr id="7" name="TextBox 6">
            <a:extLst>
              <a:ext uri="{FF2B5EF4-FFF2-40B4-BE49-F238E27FC236}">
                <a16:creationId xmlns:a16="http://schemas.microsoft.com/office/drawing/2014/main" xmlns="" id="{4F051FB8-BF5F-C44B-9C22-C1757FACC0EA}"/>
              </a:ext>
            </a:extLst>
          </p:cNvPr>
          <p:cNvSpPr txBox="1"/>
          <p:nvPr/>
        </p:nvSpPr>
        <p:spPr>
          <a:xfrm>
            <a:off x="8137836" y="6172791"/>
            <a:ext cx="4055166" cy="369332"/>
          </a:xfrm>
          <a:prstGeom prst="rect">
            <a:avLst/>
          </a:prstGeom>
          <a:noFill/>
        </p:spPr>
        <p:txBody>
          <a:bodyPr wrap="square" rtlCol="0">
            <a:spAutoFit/>
          </a:bodyPr>
          <a:lstStyle/>
          <a:p>
            <a:r>
              <a:rPr lang="en-US" dirty="0">
                <a:solidFill>
                  <a:srgbClr val="FF0000"/>
                </a:solidFill>
              </a:rPr>
              <a:t>Like the 890 sq. mile INL site!</a:t>
            </a:r>
          </a:p>
        </p:txBody>
      </p:sp>
      <p:cxnSp>
        <p:nvCxnSpPr>
          <p:cNvPr id="9" name="Straight Arrow Connector 8">
            <a:extLst>
              <a:ext uri="{FF2B5EF4-FFF2-40B4-BE49-F238E27FC236}">
                <a16:creationId xmlns:a16="http://schemas.microsoft.com/office/drawing/2014/main" xmlns="" id="{AF6B5596-AF42-054B-8776-8E30157711BA}"/>
              </a:ext>
            </a:extLst>
          </p:cNvPr>
          <p:cNvCxnSpPr>
            <a:cxnSpLocks/>
          </p:cNvCxnSpPr>
          <p:nvPr/>
        </p:nvCxnSpPr>
        <p:spPr bwMode="auto">
          <a:xfrm>
            <a:off x="7527234" y="5983355"/>
            <a:ext cx="623854" cy="374102"/>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915975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1E2AAE-E999-834B-B596-A1A4A621B2B3}"/>
              </a:ext>
            </a:extLst>
          </p:cNvPr>
          <p:cNvSpPr>
            <a:spLocks noGrp="1"/>
          </p:cNvSpPr>
          <p:nvPr>
            <p:ph type="title"/>
          </p:nvPr>
        </p:nvSpPr>
        <p:spPr/>
        <p:txBody>
          <a:bodyPr/>
          <a:lstStyle/>
          <a:p>
            <a:r>
              <a:rPr lang="en-US" dirty="0"/>
              <a:t>DOE Fusion Safety Standard</a:t>
            </a:r>
          </a:p>
        </p:txBody>
      </p:sp>
      <p:sp>
        <p:nvSpPr>
          <p:cNvPr id="3" name="Content Placeholder 2">
            <a:extLst>
              <a:ext uri="{FF2B5EF4-FFF2-40B4-BE49-F238E27FC236}">
                <a16:creationId xmlns:a16="http://schemas.microsoft.com/office/drawing/2014/main" xmlns="" id="{41B0EED9-6B5B-1C4B-83B7-E1BEEC9B2C6B}"/>
              </a:ext>
            </a:extLst>
          </p:cNvPr>
          <p:cNvSpPr>
            <a:spLocks noGrp="1"/>
          </p:cNvSpPr>
          <p:nvPr>
            <p:ph idx="1"/>
          </p:nvPr>
        </p:nvSpPr>
        <p:spPr/>
        <p:txBody>
          <a:bodyPr/>
          <a:lstStyle/>
          <a:p>
            <a:pPr>
              <a:defRPr/>
            </a:pPr>
            <a:r>
              <a:rPr lang="en-US" dirty="0"/>
              <a:t>The DOE standard</a:t>
            </a:r>
            <a:r>
              <a:rPr lang="en-US" baseline="30000" dirty="0"/>
              <a:t>1</a:t>
            </a:r>
            <a:r>
              <a:rPr lang="en-US" dirty="0"/>
              <a:t> safety policy for fusion:</a:t>
            </a:r>
          </a:p>
          <a:p>
            <a:pPr lvl="1">
              <a:defRPr/>
            </a:pPr>
            <a:r>
              <a:rPr lang="en-US" dirty="0"/>
              <a:t>The public shall be protected such that no individual bears significant additional risk to health and safety from the operation of those facilities above the risks to which members of the general population are normally exposed.</a:t>
            </a:r>
          </a:p>
          <a:p>
            <a:pPr lvl="1">
              <a:defRPr/>
            </a:pPr>
            <a:r>
              <a:rPr lang="en-US" dirty="0"/>
              <a:t>Fusion facility workers shall be protected such that the risks to which they are exposed at a fusion facility are no greater than those to which they would be exposed at a comparable industrial facility.</a:t>
            </a:r>
          </a:p>
          <a:p>
            <a:pPr lvl="1">
              <a:defRPr/>
            </a:pPr>
            <a:r>
              <a:rPr lang="en-US" dirty="0"/>
              <a:t>Risks both to the public and to workers shall be maintained as low as reasonably achievable (ALARA).</a:t>
            </a:r>
          </a:p>
          <a:p>
            <a:pPr lvl="1">
              <a:defRPr/>
            </a:pPr>
            <a:r>
              <a:rPr lang="en-US" dirty="0"/>
              <a:t>The need for an off-site evacuation plan shall be avoided.</a:t>
            </a:r>
          </a:p>
          <a:p>
            <a:pPr lvl="1">
              <a:defRPr/>
            </a:pPr>
            <a:r>
              <a:rPr lang="en-US" dirty="0"/>
              <a:t>Wastes, especially high-level radioactive wastes, shall be minimized.</a:t>
            </a:r>
          </a:p>
          <a:p>
            <a:endParaRPr lang="en-US" dirty="0"/>
          </a:p>
        </p:txBody>
      </p:sp>
      <p:sp>
        <p:nvSpPr>
          <p:cNvPr id="4" name="TextBox 4">
            <a:extLst>
              <a:ext uri="{FF2B5EF4-FFF2-40B4-BE49-F238E27FC236}">
                <a16:creationId xmlns:a16="http://schemas.microsoft.com/office/drawing/2014/main" xmlns="" id="{A75FEFBA-C8F7-BA49-A0DD-B85947224B6E}"/>
              </a:ext>
            </a:extLst>
          </p:cNvPr>
          <p:cNvSpPr txBox="1">
            <a:spLocks noChangeArrowheads="1"/>
          </p:cNvSpPr>
          <p:nvPr/>
        </p:nvSpPr>
        <p:spPr bwMode="auto">
          <a:xfrm>
            <a:off x="455613" y="6246813"/>
            <a:ext cx="8258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baseline="30000" dirty="0"/>
              <a:t>1</a:t>
            </a:r>
            <a:r>
              <a:rPr lang="en-US" altLang="en-US" sz="1200" dirty="0"/>
              <a:t>DOE-STD-6002-96, “Safety of Magnetic Fusion Facilities: Requirements”</a:t>
            </a:r>
          </a:p>
        </p:txBody>
      </p:sp>
    </p:spTree>
    <p:extLst>
      <p:ext uri="{BB962C8B-B14F-4D97-AF65-F5344CB8AC3E}">
        <p14:creationId xmlns:p14="http://schemas.microsoft.com/office/powerpoint/2010/main" val="2221794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20C80C-BC1E-6441-A178-E176ECE12773}"/>
              </a:ext>
            </a:extLst>
          </p:cNvPr>
          <p:cNvSpPr>
            <a:spLocks noGrp="1"/>
          </p:cNvSpPr>
          <p:nvPr>
            <p:ph type="title"/>
          </p:nvPr>
        </p:nvSpPr>
        <p:spPr>
          <a:xfrm>
            <a:off x="457319" y="556594"/>
            <a:ext cx="11277489" cy="363561"/>
          </a:xfrm>
        </p:spPr>
        <p:txBody>
          <a:bodyPr/>
          <a:lstStyle/>
          <a:p>
            <a:r>
              <a:rPr lang="en-US" dirty="0"/>
              <a:t>Tritium management</a:t>
            </a:r>
          </a:p>
        </p:txBody>
      </p:sp>
      <p:sp>
        <p:nvSpPr>
          <p:cNvPr id="3" name="Content Placeholder 2">
            <a:extLst>
              <a:ext uri="{FF2B5EF4-FFF2-40B4-BE49-F238E27FC236}">
                <a16:creationId xmlns:a16="http://schemas.microsoft.com/office/drawing/2014/main" xmlns="" id="{9417B6D8-A77C-7C48-90FB-217BA3D2DD38}"/>
              </a:ext>
            </a:extLst>
          </p:cNvPr>
          <p:cNvSpPr>
            <a:spLocks noGrp="1"/>
          </p:cNvSpPr>
          <p:nvPr>
            <p:ph idx="1"/>
          </p:nvPr>
        </p:nvSpPr>
        <p:spPr>
          <a:xfrm>
            <a:off x="457319" y="1087683"/>
            <a:ext cx="11376872" cy="5184382"/>
          </a:xfrm>
        </p:spPr>
        <p:txBody>
          <a:bodyPr/>
          <a:lstStyle/>
          <a:p>
            <a:r>
              <a:rPr lang="en-US" dirty="0"/>
              <a:t>Tritium is a unique concern- it can readily permeate through structures at high temperature, resulting in environmental releases from normal operations</a:t>
            </a:r>
          </a:p>
          <a:p>
            <a:r>
              <a:rPr lang="en-US" dirty="0"/>
              <a:t>With efficient tritium extraction systems but no other mitigations, losses (~6 g/y estimated from FNSF) tend to exceed limits (~0.3 g/y to meet dose limits for generic ITER site)</a:t>
            </a:r>
          </a:p>
          <a:p>
            <a:r>
              <a:rPr lang="en-US" dirty="0"/>
              <a:t>Losses and inventories are predicted by modeling with TMAP code, with facility-scale models incorporating transport phenomena including diffusion, surface adsorption/recombination, trapping, etc.</a:t>
            </a:r>
          </a:p>
          <a:p>
            <a:r>
              <a:rPr lang="en-US" dirty="0"/>
              <a:t>Experimental investigation of extraction concepts, fundamental transport properties is key part of INL Fusion Safety Program</a:t>
            </a:r>
          </a:p>
        </p:txBody>
      </p:sp>
      <p:pic>
        <p:nvPicPr>
          <p:cNvPr id="12" name="Picture 11">
            <a:extLst>
              <a:ext uri="{FF2B5EF4-FFF2-40B4-BE49-F238E27FC236}">
                <a16:creationId xmlns:a16="http://schemas.microsoft.com/office/drawing/2014/main" xmlns="" id="{9E4809FD-C471-D24B-B54D-B70E93B9AB8B}"/>
              </a:ext>
            </a:extLst>
          </p:cNvPr>
          <p:cNvPicPr>
            <a:picLocks noChangeAspect="1"/>
          </p:cNvPicPr>
          <p:nvPr/>
        </p:nvPicPr>
        <p:blipFill>
          <a:blip r:embed="rId3"/>
          <a:stretch>
            <a:fillRect/>
          </a:stretch>
        </p:blipFill>
        <p:spPr>
          <a:xfrm>
            <a:off x="6679095" y="3707285"/>
            <a:ext cx="4741241" cy="2956980"/>
          </a:xfrm>
          <a:prstGeom prst="rect">
            <a:avLst/>
          </a:prstGeom>
        </p:spPr>
      </p:pic>
      <p:pic>
        <p:nvPicPr>
          <p:cNvPr id="14" name="Picture 13">
            <a:extLst>
              <a:ext uri="{FF2B5EF4-FFF2-40B4-BE49-F238E27FC236}">
                <a16:creationId xmlns:a16="http://schemas.microsoft.com/office/drawing/2014/main" xmlns="" id="{F87606E8-D7BB-FB4F-AFCE-DD935924C6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3142" y="3543497"/>
            <a:ext cx="1157287"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xmlns="" id="{4D7E0312-DB6B-5C4A-93C0-02DAA5CC7285}"/>
              </a:ext>
            </a:extLst>
          </p:cNvPr>
          <p:cNvPicPr>
            <a:picLocks noChangeAspect="1"/>
          </p:cNvPicPr>
          <p:nvPr/>
        </p:nvPicPr>
        <p:blipFill>
          <a:blip r:embed="rId5"/>
          <a:stretch>
            <a:fillRect/>
          </a:stretch>
        </p:blipFill>
        <p:spPr>
          <a:xfrm>
            <a:off x="1998693" y="5457411"/>
            <a:ext cx="4319194" cy="1422174"/>
          </a:xfrm>
          <a:prstGeom prst="rect">
            <a:avLst/>
          </a:prstGeom>
        </p:spPr>
      </p:pic>
      <p:sp>
        <p:nvSpPr>
          <p:cNvPr id="16" name="Rectangle 15">
            <a:extLst>
              <a:ext uri="{FF2B5EF4-FFF2-40B4-BE49-F238E27FC236}">
                <a16:creationId xmlns:a16="http://schemas.microsoft.com/office/drawing/2014/main" xmlns="" id="{E67C5D5C-EE2F-2140-BA01-F0A0F3BEC2F8}"/>
              </a:ext>
            </a:extLst>
          </p:cNvPr>
          <p:cNvSpPr>
            <a:spLocks noChangeArrowheads="1"/>
          </p:cNvSpPr>
          <p:nvPr/>
        </p:nvSpPr>
        <p:spPr bwMode="auto">
          <a:xfrm>
            <a:off x="840041" y="3552754"/>
            <a:ext cx="571500" cy="3044825"/>
          </a:xfrm>
          <a:prstGeom prst="rect">
            <a:avLst/>
          </a:prstGeom>
          <a:solidFill>
            <a:srgbClr val="7878DE"/>
          </a:solidFill>
          <a:ln w="9525">
            <a:solidFill>
              <a:srgbClr val="00CC98"/>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17" name="TextBox 9">
            <a:extLst>
              <a:ext uri="{FF2B5EF4-FFF2-40B4-BE49-F238E27FC236}">
                <a16:creationId xmlns:a16="http://schemas.microsoft.com/office/drawing/2014/main" xmlns="" id="{132EAED1-5AE4-B64F-B8C6-D82DA8D82CBB}"/>
              </a:ext>
            </a:extLst>
          </p:cNvPr>
          <p:cNvSpPr txBox="1">
            <a:spLocks noChangeArrowheads="1"/>
          </p:cNvSpPr>
          <p:nvPr/>
        </p:nvSpPr>
        <p:spPr bwMode="auto">
          <a:xfrm>
            <a:off x="452691" y="5417547"/>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ct val="40000"/>
              </a:spcBef>
              <a:buClr>
                <a:srgbClr val="FF6600"/>
              </a:buClr>
              <a:buChar char="•"/>
              <a:defRPr sz="2000">
                <a:solidFill>
                  <a:schemeClr val="tx1"/>
                </a:solidFill>
                <a:latin typeface="Arial" pitchFamily="34" charset="0"/>
                <a:ea typeface="MS PGothic" pitchFamily="34" charset="-128"/>
              </a:defRPr>
            </a:lvl1pPr>
            <a:lvl2pPr marL="742950" indent="-28575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2pPr>
            <a:lvl3pPr marL="11430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3pPr>
            <a:lvl4pPr marL="1600200" indent="-22860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4pPr>
            <a:lvl5pPr marL="20574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5pPr>
            <a:lvl6pPr marL="25146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6pPr>
            <a:lvl7pPr marL="29718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7pPr>
            <a:lvl8pPr marL="34290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8pPr>
            <a:lvl9pPr marL="38862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9pPr>
          </a:lstStyle>
          <a:p>
            <a:pPr>
              <a:lnSpc>
                <a:spcPct val="100000"/>
              </a:lnSpc>
              <a:spcBef>
                <a:spcPct val="0"/>
              </a:spcBef>
              <a:buClrTx/>
              <a:buFontTx/>
              <a:buNone/>
            </a:pPr>
            <a:r>
              <a:rPr lang="en-US" altLang="en-US" sz="1600">
                <a:latin typeface="Times New Roman" pitchFamily="18" charset="0"/>
              </a:rPr>
              <a:t>C</a:t>
            </a:r>
            <a:r>
              <a:rPr lang="en-US" altLang="en-US" sz="1600" baseline="-25000">
                <a:latin typeface="Times New Roman" pitchFamily="18" charset="0"/>
              </a:rPr>
              <a:t>1</a:t>
            </a:r>
          </a:p>
          <a:p>
            <a:pPr>
              <a:lnSpc>
                <a:spcPct val="100000"/>
              </a:lnSpc>
              <a:spcBef>
                <a:spcPct val="0"/>
              </a:spcBef>
              <a:buClrTx/>
              <a:buFontTx/>
              <a:buNone/>
            </a:pPr>
            <a:endParaRPr lang="en-US" altLang="en-US" sz="2400" baseline="-25000">
              <a:latin typeface="Times New Roman" pitchFamily="18" charset="0"/>
            </a:endParaRPr>
          </a:p>
        </p:txBody>
      </p:sp>
      <p:sp>
        <p:nvSpPr>
          <p:cNvPr id="18" name="TextBox 10">
            <a:extLst>
              <a:ext uri="{FF2B5EF4-FFF2-40B4-BE49-F238E27FC236}">
                <a16:creationId xmlns:a16="http://schemas.microsoft.com/office/drawing/2014/main" xmlns="" id="{296E0519-411C-5543-BF33-988F06D8D3B2}"/>
              </a:ext>
            </a:extLst>
          </p:cNvPr>
          <p:cNvSpPr txBox="1">
            <a:spLocks noChangeArrowheads="1"/>
          </p:cNvSpPr>
          <p:nvPr/>
        </p:nvSpPr>
        <p:spPr bwMode="auto">
          <a:xfrm>
            <a:off x="182816" y="4135366"/>
            <a:ext cx="436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ct val="40000"/>
              </a:spcBef>
              <a:buClr>
                <a:srgbClr val="FF6600"/>
              </a:buClr>
              <a:buChar char="•"/>
              <a:defRPr sz="2000">
                <a:solidFill>
                  <a:schemeClr val="tx1"/>
                </a:solidFill>
                <a:latin typeface="Arial" pitchFamily="34" charset="0"/>
                <a:ea typeface="MS PGothic" pitchFamily="34" charset="-128"/>
              </a:defRPr>
            </a:lvl1pPr>
            <a:lvl2pPr marL="742950" indent="-28575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2pPr>
            <a:lvl3pPr marL="11430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3pPr>
            <a:lvl4pPr marL="1600200" indent="-22860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4pPr>
            <a:lvl5pPr marL="20574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5pPr>
            <a:lvl6pPr marL="25146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6pPr>
            <a:lvl7pPr marL="29718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7pPr>
            <a:lvl8pPr marL="34290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8pPr>
            <a:lvl9pPr marL="38862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9pPr>
          </a:lstStyle>
          <a:p>
            <a:pPr>
              <a:lnSpc>
                <a:spcPct val="100000"/>
              </a:lnSpc>
              <a:spcBef>
                <a:spcPct val="0"/>
              </a:spcBef>
              <a:buClrTx/>
              <a:buFontTx/>
              <a:buNone/>
            </a:pPr>
            <a:r>
              <a:rPr lang="en-US" altLang="en-US" sz="1600">
                <a:latin typeface="Times New Roman" pitchFamily="18" charset="0"/>
              </a:rPr>
              <a:t>J</a:t>
            </a:r>
            <a:r>
              <a:rPr lang="en-US" altLang="en-US" sz="1600" baseline="-25000">
                <a:latin typeface="Times New Roman" pitchFamily="18" charset="0"/>
              </a:rPr>
              <a:t>d,1</a:t>
            </a:r>
          </a:p>
        </p:txBody>
      </p:sp>
      <p:sp>
        <p:nvSpPr>
          <p:cNvPr id="19" name="TextBox 11">
            <a:extLst>
              <a:ext uri="{FF2B5EF4-FFF2-40B4-BE49-F238E27FC236}">
                <a16:creationId xmlns:a16="http://schemas.microsoft.com/office/drawing/2014/main" xmlns="" id="{7B199A08-D85D-B04B-9723-F84019DBED13}"/>
              </a:ext>
            </a:extLst>
          </p:cNvPr>
          <p:cNvSpPr txBox="1">
            <a:spLocks noChangeArrowheads="1"/>
          </p:cNvSpPr>
          <p:nvPr/>
        </p:nvSpPr>
        <p:spPr bwMode="auto">
          <a:xfrm>
            <a:off x="182816" y="4794179"/>
            <a:ext cx="406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ct val="40000"/>
              </a:spcBef>
              <a:buClr>
                <a:srgbClr val="FF6600"/>
              </a:buClr>
              <a:buChar char="•"/>
              <a:defRPr sz="2000">
                <a:solidFill>
                  <a:schemeClr val="tx1"/>
                </a:solidFill>
                <a:latin typeface="Arial" pitchFamily="34" charset="0"/>
                <a:ea typeface="MS PGothic" pitchFamily="34" charset="-128"/>
              </a:defRPr>
            </a:lvl1pPr>
            <a:lvl2pPr marL="742950" indent="-28575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2pPr>
            <a:lvl3pPr marL="11430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3pPr>
            <a:lvl4pPr marL="1600200" indent="-22860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4pPr>
            <a:lvl5pPr marL="20574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5pPr>
            <a:lvl6pPr marL="25146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6pPr>
            <a:lvl7pPr marL="29718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7pPr>
            <a:lvl8pPr marL="34290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8pPr>
            <a:lvl9pPr marL="38862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9pPr>
          </a:lstStyle>
          <a:p>
            <a:pPr>
              <a:lnSpc>
                <a:spcPct val="100000"/>
              </a:lnSpc>
              <a:spcBef>
                <a:spcPct val="0"/>
              </a:spcBef>
              <a:buClrTx/>
              <a:buFontTx/>
              <a:buNone/>
            </a:pPr>
            <a:r>
              <a:rPr lang="en-US" altLang="en-US" sz="1600">
                <a:latin typeface="Times New Roman" pitchFamily="18" charset="0"/>
              </a:rPr>
              <a:t>J</a:t>
            </a:r>
            <a:r>
              <a:rPr lang="en-US" altLang="en-US" sz="1600" baseline="-25000">
                <a:latin typeface="Times New Roman" pitchFamily="18" charset="0"/>
              </a:rPr>
              <a:t>r,1</a:t>
            </a:r>
          </a:p>
        </p:txBody>
      </p:sp>
      <p:sp>
        <p:nvSpPr>
          <p:cNvPr id="20" name="TextBox 12">
            <a:extLst>
              <a:ext uri="{FF2B5EF4-FFF2-40B4-BE49-F238E27FC236}">
                <a16:creationId xmlns:a16="http://schemas.microsoft.com/office/drawing/2014/main" xmlns="" id="{9CAB9226-CF9E-7D4E-A470-5F77970AC778}"/>
              </a:ext>
            </a:extLst>
          </p:cNvPr>
          <p:cNvSpPr txBox="1">
            <a:spLocks noChangeArrowheads="1"/>
          </p:cNvSpPr>
          <p:nvPr/>
        </p:nvSpPr>
        <p:spPr bwMode="auto">
          <a:xfrm>
            <a:off x="1606804" y="4029004"/>
            <a:ext cx="4079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ct val="40000"/>
              </a:spcBef>
              <a:buClr>
                <a:srgbClr val="FF6600"/>
              </a:buClr>
              <a:buChar char="•"/>
              <a:defRPr sz="2000">
                <a:solidFill>
                  <a:schemeClr val="tx1"/>
                </a:solidFill>
                <a:latin typeface="Arial" pitchFamily="34" charset="0"/>
                <a:ea typeface="MS PGothic" pitchFamily="34" charset="-128"/>
              </a:defRPr>
            </a:lvl1pPr>
            <a:lvl2pPr marL="742950" indent="-28575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2pPr>
            <a:lvl3pPr marL="11430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3pPr>
            <a:lvl4pPr marL="1600200" indent="-22860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4pPr>
            <a:lvl5pPr marL="20574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5pPr>
            <a:lvl6pPr marL="25146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6pPr>
            <a:lvl7pPr marL="29718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7pPr>
            <a:lvl8pPr marL="34290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8pPr>
            <a:lvl9pPr marL="38862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9pPr>
          </a:lstStyle>
          <a:p>
            <a:pPr>
              <a:lnSpc>
                <a:spcPct val="100000"/>
              </a:lnSpc>
              <a:spcBef>
                <a:spcPct val="0"/>
              </a:spcBef>
              <a:buClrTx/>
              <a:buFontTx/>
              <a:buNone/>
            </a:pPr>
            <a:r>
              <a:rPr lang="en-US" altLang="en-US" sz="1600">
                <a:latin typeface="Times New Roman" pitchFamily="18" charset="0"/>
              </a:rPr>
              <a:t>J</a:t>
            </a:r>
            <a:r>
              <a:rPr lang="en-US" altLang="en-US" sz="1600" baseline="-25000">
                <a:latin typeface="Times New Roman" pitchFamily="18" charset="0"/>
              </a:rPr>
              <a:t>r,2</a:t>
            </a:r>
          </a:p>
        </p:txBody>
      </p:sp>
      <p:cxnSp>
        <p:nvCxnSpPr>
          <p:cNvPr id="21" name="Straight Arrow Connector 20">
            <a:extLst>
              <a:ext uri="{FF2B5EF4-FFF2-40B4-BE49-F238E27FC236}">
                <a16:creationId xmlns:a16="http://schemas.microsoft.com/office/drawing/2014/main" xmlns="" id="{F41060F8-8599-F146-9282-1BB5A0CFC39B}"/>
              </a:ext>
            </a:extLst>
          </p:cNvPr>
          <p:cNvCxnSpPr>
            <a:cxnSpLocks noChangeShapeType="1"/>
          </p:cNvCxnSpPr>
          <p:nvPr/>
        </p:nvCxnSpPr>
        <p:spPr bwMode="auto">
          <a:xfrm>
            <a:off x="840041" y="4944472"/>
            <a:ext cx="571500" cy="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 name="TextBox 18">
            <a:extLst>
              <a:ext uri="{FF2B5EF4-FFF2-40B4-BE49-F238E27FC236}">
                <a16:creationId xmlns:a16="http://schemas.microsoft.com/office/drawing/2014/main" xmlns="" id="{613FBEEC-4F90-5D45-A1C5-A1F5F8A29BDB}"/>
              </a:ext>
            </a:extLst>
          </p:cNvPr>
          <p:cNvSpPr txBox="1">
            <a:spLocks noChangeArrowheads="1"/>
          </p:cNvSpPr>
          <p:nvPr/>
        </p:nvSpPr>
        <p:spPr bwMode="auto">
          <a:xfrm>
            <a:off x="943229" y="4944472"/>
            <a:ext cx="3651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ct val="40000"/>
              </a:spcBef>
              <a:buClr>
                <a:srgbClr val="FF6600"/>
              </a:buClr>
              <a:buChar char="•"/>
              <a:defRPr sz="2000">
                <a:solidFill>
                  <a:schemeClr val="tx1"/>
                </a:solidFill>
                <a:latin typeface="Arial" pitchFamily="34" charset="0"/>
                <a:ea typeface="MS PGothic" pitchFamily="34" charset="-128"/>
              </a:defRPr>
            </a:lvl1pPr>
            <a:lvl2pPr marL="742950" indent="-28575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2pPr>
            <a:lvl3pPr marL="11430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3pPr>
            <a:lvl4pPr marL="1600200" indent="-22860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4pPr>
            <a:lvl5pPr marL="20574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5pPr>
            <a:lvl6pPr marL="25146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6pPr>
            <a:lvl7pPr marL="29718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7pPr>
            <a:lvl8pPr marL="34290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8pPr>
            <a:lvl9pPr marL="38862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9pPr>
          </a:lstStyle>
          <a:p>
            <a:pPr>
              <a:lnSpc>
                <a:spcPct val="100000"/>
              </a:lnSpc>
              <a:spcBef>
                <a:spcPct val="0"/>
              </a:spcBef>
              <a:buClrTx/>
              <a:buFontTx/>
              <a:buNone/>
            </a:pPr>
            <a:r>
              <a:rPr lang="en-US" altLang="en-US" sz="1600" dirty="0">
                <a:latin typeface="Times New Roman" pitchFamily="18" charset="0"/>
              </a:rPr>
              <a:t>J</a:t>
            </a:r>
            <a:r>
              <a:rPr lang="en-US" altLang="en-US" sz="1600" baseline="-25000" dirty="0">
                <a:latin typeface="Times New Roman" pitchFamily="18" charset="0"/>
              </a:rPr>
              <a:t>D</a:t>
            </a:r>
          </a:p>
        </p:txBody>
      </p:sp>
      <p:cxnSp>
        <p:nvCxnSpPr>
          <p:cNvPr id="23" name="Straight Arrow Connector 22">
            <a:extLst>
              <a:ext uri="{FF2B5EF4-FFF2-40B4-BE49-F238E27FC236}">
                <a16:creationId xmlns:a16="http://schemas.microsoft.com/office/drawing/2014/main" xmlns="" id="{23669D44-1106-5543-9F48-06B2AF9439B0}"/>
              </a:ext>
            </a:extLst>
          </p:cNvPr>
          <p:cNvCxnSpPr>
            <a:cxnSpLocks noChangeShapeType="1"/>
          </p:cNvCxnSpPr>
          <p:nvPr/>
        </p:nvCxnSpPr>
        <p:spPr bwMode="auto">
          <a:xfrm>
            <a:off x="1411541" y="4498904"/>
            <a:ext cx="646113" cy="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Arrow Connector 23">
            <a:extLst>
              <a:ext uri="{FF2B5EF4-FFF2-40B4-BE49-F238E27FC236}">
                <a16:creationId xmlns:a16="http://schemas.microsoft.com/office/drawing/2014/main" xmlns="" id="{E90EEACD-1951-664E-9DFF-A2A15A992A94}"/>
              </a:ext>
            </a:extLst>
          </p:cNvPr>
          <p:cNvCxnSpPr>
            <a:cxnSpLocks noChangeShapeType="1"/>
          </p:cNvCxnSpPr>
          <p:nvPr/>
        </p:nvCxnSpPr>
        <p:spPr bwMode="auto">
          <a:xfrm>
            <a:off x="238379" y="4498904"/>
            <a:ext cx="601662" cy="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Arrow Connector 24">
            <a:extLst>
              <a:ext uri="{FF2B5EF4-FFF2-40B4-BE49-F238E27FC236}">
                <a16:creationId xmlns:a16="http://schemas.microsoft.com/office/drawing/2014/main" xmlns="" id="{88D7F5DF-6355-F340-93E3-9892A8DE015A}"/>
              </a:ext>
            </a:extLst>
          </p:cNvPr>
          <p:cNvCxnSpPr>
            <a:cxnSpLocks noChangeShapeType="1"/>
          </p:cNvCxnSpPr>
          <p:nvPr/>
        </p:nvCxnSpPr>
        <p:spPr bwMode="auto">
          <a:xfrm flipH="1">
            <a:off x="228854" y="4754491"/>
            <a:ext cx="601662" cy="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 name="TextBox 9">
            <a:extLst>
              <a:ext uri="{FF2B5EF4-FFF2-40B4-BE49-F238E27FC236}">
                <a16:creationId xmlns:a16="http://schemas.microsoft.com/office/drawing/2014/main" xmlns="" id="{19E13985-ACAD-DF42-99A7-15A839E3F854}"/>
              </a:ext>
            </a:extLst>
          </p:cNvPr>
          <p:cNvSpPr txBox="1">
            <a:spLocks noChangeArrowheads="1"/>
          </p:cNvSpPr>
          <p:nvPr/>
        </p:nvSpPr>
        <p:spPr bwMode="auto">
          <a:xfrm>
            <a:off x="1421066" y="5924549"/>
            <a:ext cx="389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ct val="40000"/>
              </a:spcBef>
              <a:buClr>
                <a:srgbClr val="FF6600"/>
              </a:buClr>
              <a:buChar char="•"/>
              <a:defRPr sz="2000">
                <a:solidFill>
                  <a:schemeClr val="tx1"/>
                </a:solidFill>
                <a:latin typeface="Arial" pitchFamily="34" charset="0"/>
                <a:ea typeface="MS PGothic" pitchFamily="34" charset="-128"/>
              </a:defRPr>
            </a:lvl1pPr>
            <a:lvl2pPr marL="742950" indent="-28575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2pPr>
            <a:lvl3pPr marL="11430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3pPr>
            <a:lvl4pPr marL="1600200" indent="-22860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4pPr>
            <a:lvl5pPr marL="20574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5pPr>
            <a:lvl6pPr marL="25146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6pPr>
            <a:lvl7pPr marL="29718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7pPr>
            <a:lvl8pPr marL="34290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8pPr>
            <a:lvl9pPr marL="38862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9pPr>
          </a:lstStyle>
          <a:p>
            <a:pPr>
              <a:lnSpc>
                <a:spcPct val="100000"/>
              </a:lnSpc>
              <a:spcBef>
                <a:spcPct val="0"/>
              </a:spcBef>
              <a:buClrTx/>
              <a:buFontTx/>
              <a:buNone/>
            </a:pPr>
            <a:r>
              <a:rPr lang="en-US" altLang="en-US" sz="1600" dirty="0">
                <a:latin typeface="Times New Roman" pitchFamily="18" charset="0"/>
              </a:rPr>
              <a:t>C</a:t>
            </a:r>
            <a:r>
              <a:rPr lang="en-US" altLang="en-US" sz="1600" baseline="-25000" dirty="0">
                <a:latin typeface="Times New Roman" pitchFamily="18" charset="0"/>
              </a:rPr>
              <a:t>2</a:t>
            </a:r>
            <a:endParaRPr lang="en-US" altLang="en-US" sz="2400" baseline="-25000" dirty="0">
              <a:latin typeface="Times New Roman" pitchFamily="18" charset="0"/>
            </a:endParaRPr>
          </a:p>
        </p:txBody>
      </p:sp>
      <p:cxnSp>
        <p:nvCxnSpPr>
          <p:cNvPr id="27" name="Straight Arrow Connector 26">
            <a:extLst>
              <a:ext uri="{FF2B5EF4-FFF2-40B4-BE49-F238E27FC236}">
                <a16:creationId xmlns:a16="http://schemas.microsoft.com/office/drawing/2014/main" xmlns="" id="{C77B9E05-2C8B-C64B-8D13-3963892444DA}"/>
              </a:ext>
            </a:extLst>
          </p:cNvPr>
          <p:cNvCxnSpPr>
            <a:cxnSpLocks noChangeShapeType="1"/>
          </p:cNvCxnSpPr>
          <p:nvPr/>
        </p:nvCxnSpPr>
        <p:spPr bwMode="auto">
          <a:xfrm>
            <a:off x="843216" y="5582647"/>
            <a:ext cx="568325" cy="509588"/>
          </a:xfrm>
          <a:prstGeom prst="straightConnector1">
            <a:avLst/>
          </a:prstGeom>
          <a:noFill/>
          <a:ln w="25400">
            <a:solidFill>
              <a:srgbClr val="000000"/>
            </a:solidFill>
            <a:round/>
            <a:headEnd/>
            <a:tailEnd type="non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8" name="TextBox 10">
            <a:extLst>
              <a:ext uri="{FF2B5EF4-FFF2-40B4-BE49-F238E27FC236}">
                <a16:creationId xmlns:a16="http://schemas.microsoft.com/office/drawing/2014/main" xmlns="" id="{F1A2D474-952C-B642-87ED-2433EABFC43F}"/>
              </a:ext>
            </a:extLst>
          </p:cNvPr>
          <p:cNvSpPr txBox="1">
            <a:spLocks noChangeArrowheads="1"/>
          </p:cNvSpPr>
          <p:nvPr/>
        </p:nvSpPr>
        <p:spPr bwMode="auto">
          <a:xfrm>
            <a:off x="323539" y="3535608"/>
            <a:ext cx="4122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ct val="40000"/>
              </a:spcBef>
              <a:buClr>
                <a:srgbClr val="FF6600"/>
              </a:buClr>
              <a:buChar char="•"/>
              <a:defRPr sz="2000">
                <a:solidFill>
                  <a:schemeClr val="tx1"/>
                </a:solidFill>
                <a:latin typeface="Arial" pitchFamily="34" charset="0"/>
                <a:ea typeface="MS PGothic" pitchFamily="34" charset="-128"/>
              </a:defRPr>
            </a:lvl1pPr>
            <a:lvl2pPr marL="742950" indent="-28575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2pPr>
            <a:lvl3pPr marL="11430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3pPr>
            <a:lvl4pPr marL="1600200" indent="-22860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4pPr>
            <a:lvl5pPr marL="20574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5pPr>
            <a:lvl6pPr marL="25146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6pPr>
            <a:lvl7pPr marL="29718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7pPr>
            <a:lvl8pPr marL="34290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8pPr>
            <a:lvl9pPr marL="38862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9pPr>
          </a:lstStyle>
          <a:p>
            <a:pPr>
              <a:lnSpc>
                <a:spcPct val="100000"/>
              </a:lnSpc>
              <a:spcBef>
                <a:spcPct val="0"/>
              </a:spcBef>
              <a:buClrTx/>
              <a:buFontTx/>
              <a:buNone/>
            </a:pPr>
            <a:r>
              <a:rPr lang="en-US" altLang="en-US" dirty="0">
                <a:latin typeface="Times New Roman" pitchFamily="18" charset="0"/>
              </a:rPr>
              <a:t>P</a:t>
            </a:r>
            <a:r>
              <a:rPr lang="en-US" altLang="en-US" baseline="-25000" dirty="0">
                <a:latin typeface="Times New Roman" pitchFamily="18" charset="0"/>
              </a:rPr>
              <a:t>1</a:t>
            </a:r>
          </a:p>
        </p:txBody>
      </p:sp>
      <p:sp>
        <p:nvSpPr>
          <p:cNvPr id="29" name="TextBox 10">
            <a:extLst>
              <a:ext uri="{FF2B5EF4-FFF2-40B4-BE49-F238E27FC236}">
                <a16:creationId xmlns:a16="http://schemas.microsoft.com/office/drawing/2014/main" xmlns="" id="{318D9559-E7F5-5740-A5DC-8A16CCF26B59}"/>
              </a:ext>
            </a:extLst>
          </p:cNvPr>
          <p:cNvSpPr txBox="1">
            <a:spLocks noChangeArrowheads="1"/>
          </p:cNvSpPr>
          <p:nvPr/>
        </p:nvSpPr>
        <p:spPr bwMode="auto">
          <a:xfrm>
            <a:off x="1528451" y="3548224"/>
            <a:ext cx="4122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ct val="40000"/>
              </a:spcBef>
              <a:buClr>
                <a:srgbClr val="FF6600"/>
              </a:buClr>
              <a:buChar char="•"/>
              <a:defRPr sz="2000">
                <a:solidFill>
                  <a:schemeClr val="tx1"/>
                </a:solidFill>
                <a:latin typeface="Arial" pitchFamily="34" charset="0"/>
                <a:ea typeface="MS PGothic" pitchFamily="34" charset="-128"/>
              </a:defRPr>
            </a:lvl1pPr>
            <a:lvl2pPr marL="742950" indent="-28575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2pPr>
            <a:lvl3pPr marL="11430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3pPr>
            <a:lvl4pPr marL="1600200" indent="-228600">
              <a:lnSpc>
                <a:spcPct val="85000"/>
              </a:lnSpc>
              <a:spcBef>
                <a:spcPct val="20000"/>
              </a:spcBef>
              <a:buClr>
                <a:srgbClr val="FF6600"/>
              </a:buClr>
              <a:buFont typeface="Times New Roman" pitchFamily="18" charset="0"/>
              <a:buChar char="–"/>
              <a:defRPr sz="2000">
                <a:solidFill>
                  <a:schemeClr val="tx1"/>
                </a:solidFill>
                <a:latin typeface="Arial" pitchFamily="34" charset="0"/>
                <a:ea typeface="MS PGothic" pitchFamily="34" charset="-128"/>
              </a:defRPr>
            </a:lvl4pPr>
            <a:lvl5pPr marL="2057400" indent="-228600">
              <a:lnSpc>
                <a:spcPct val="85000"/>
              </a:lnSpc>
              <a:spcBef>
                <a:spcPct val="20000"/>
              </a:spcBef>
              <a:buClr>
                <a:srgbClr val="FF6600"/>
              </a:buClr>
              <a:buChar char="•"/>
              <a:defRPr sz="2000">
                <a:solidFill>
                  <a:schemeClr val="tx1"/>
                </a:solidFill>
                <a:latin typeface="Arial" pitchFamily="34" charset="0"/>
                <a:ea typeface="MS PGothic" pitchFamily="34" charset="-128"/>
              </a:defRPr>
            </a:lvl5pPr>
            <a:lvl6pPr marL="25146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6pPr>
            <a:lvl7pPr marL="29718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7pPr>
            <a:lvl8pPr marL="34290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8pPr>
            <a:lvl9pPr marL="3886200" indent="-228600" eaLnBrk="0" fontAlgn="base" hangingPunct="0">
              <a:lnSpc>
                <a:spcPct val="85000"/>
              </a:lnSpc>
              <a:spcBef>
                <a:spcPct val="20000"/>
              </a:spcBef>
              <a:spcAft>
                <a:spcPct val="0"/>
              </a:spcAft>
              <a:buClr>
                <a:srgbClr val="FF6600"/>
              </a:buClr>
              <a:buChar char="•"/>
              <a:defRPr sz="2000">
                <a:solidFill>
                  <a:schemeClr val="tx1"/>
                </a:solidFill>
                <a:latin typeface="Arial" pitchFamily="34" charset="0"/>
                <a:ea typeface="MS PGothic" pitchFamily="34" charset="-128"/>
              </a:defRPr>
            </a:lvl9pPr>
          </a:lstStyle>
          <a:p>
            <a:pPr>
              <a:lnSpc>
                <a:spcPct val="100000"/>
              </a:lnSpc>
              <a:spcBef>
                <a:spcPct val="0"/>
              </a:spcBef>
              <a:buClrTx/>
              <a:buFontTx/>
              <a:buNone/>
            </a:pPr>
            <a:r>
              <a:rPr lang="en-US" altLang="en-US" dirty="0">
                <a:latin typeface="Times New Roman" pitchFamily="18" charset="0"/>
              </a:rPr>
              <a:t>P</a:t>
            </a:r>
            <a:r>
              <a:rPr lang="en-US" altLang="en-US" baseline="-25000" dirty="0">
                <a:latin typeface="Times New Roman" pitchFamily="18" charset="0"/>
              </a:rPr>
              <a:t>2</a:t>
            </a:r>
          </a:p>
        </p:txBody>
      </p:sp>
      <p:graphicFrame>
        <p:nvGraphicFramePr>
          <p:cNvPr id="30" name="Object 7">
            <a:extLst>
              <a:ext uri="{FF2B5EF4-FFF2-40B4-BE49-F238E27FC236}">
                <a16:creationId xmlns:a16="http://schemas.microsoft.com/office/drawing/2014/main" xmlns="" id="{7573EE95-9D23-D24C-A9E0-141111AB968F}"/>
              </a:ext>
            </a:extLst>
          </p:cNvPr>
          <p:cNvGraphicFramePr>
            <a:graphicFrameLocks noChangeAspect="1"/>
          </p:cNvGraphicFramePr>
          <p:nvPr>
            <p:extLst>
              <p:ext uri="{D42A27DB-BD31-4B8C-83A1-F6EECF244321}">
                <p14:modId xmlns:p14="http://schemas.microsoft.com/office/powerpoint/2010/main" val="3353695252"/>
              </p:ext>
            </p:extLst>
          </p:nvPr>
        </p:nvGraphicFramePr>
        <p:xfrm>
          <a:off x="2422167" y="4140072"/>
          <a:ext cx="1039813" cy="598488"/>
        </p:xfrm>
        <a:graphic>
          <a:graphicData uri="http://schemas.openxmlformats.org/presentationml/2006/ole">
            <mc:AlternateContent xmlns:mc="http://schemas.openxmlformats.org/markup-compatibility/2006">
              <mc:Choice xmlns:v="urn:schemas-microsoft-com:vml" Requires="v">
                <p:oleObj spid="_x0000_s19467" name="Equation" r:id="rId6" imgW="698197" imgH="393529" progId="Equation.3">
                  <p:embed/>
                </p:oleObj>
              </mc:Choice>
              <mc:Fallback>
                <p:oleObj name="Equation" r:id="rId6" imgW="698197" imgH="393529" progId="Equation.3">
                  <p:embed/>
                  <p:pic>
                    <p:nvPicPr>
                      <p:cNvPr id="21"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2167" y="4140072"/>
                        <a:ext cx="1039813"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 name="TextBox 30">
            <a:extLst>
              <a:ext uri="{FF2B5EF4-FFF2-40B4-BE49-F238E27FC236}">
                <a16:creationId xmlns:a16="http://schemas.microsoft.com/office/drawing/2014/main" xmlns="" id="{7D8D9161-4C41-BB43-A2F0-D337EADED57E}"/>
              </a:ext>
            </a:extLst>
          </p:cNvPr>
          <p:cNvSpPr txBox="1"/>
          <p:nvPr/>
        </p:nvSpPr>
        <p:spPr>
          <a:xfrm>
            <a:off x="3546546" y="4260069"/>
            <a:ext cx="3064344" cy="307777"/>
          </a:xfrm>
          <a:prstGeom prst="rect">
            <a:avLst/>
          </a:prstGeom>
          <a:noFill/>
        </p:spPr>
        <p:txBody>
          <a:bodyPr wrap="square">
            <a:spAutoFit/>
          </a:bodyPr>
          <a:lstStyle/>
          <a:p>
            <a:pPr>
              <a:defRPr/>
            </a:pPr>
            <a:r>
              <a:rPr lang="en-US" sz="1400" dirty="0">
                <a:latin typeface="+mn-lt"/>
                <a:ea typeface="+mn-ea"/>
              </a:rPr>
              <a:t>Tritium flux </a:t>
            </a:r>
            <a:r>
              <a:rPr lang="en-US" sz="1400" dirty="0"/>
              <a:t>limited by </a:t>
            </a:r>
            <a:r>
              <a:rPr lang="en-US" sz="1400" dirty="0">
                <a:latin typeface="+mn-lt"/>
                <a:ea typeface="+mn-ea"/>
              </a:rPr>
              <a:t>surface effects</a:t>
            </a:r>
          </a:p>
        </p:txBody>
      </p:sp>
      <p:sp>
        <p:nvSpPr>
          <p:cNvPr id="32" name="TextBox 31">
            <a:extLst>
              <a:ext uri="{FF2B5EF4-FFF2-40B4-BE49-F238E27FC236}">
                <a16:creationId xmlns:a16="http://schemas.microsoft.com/office/drawing/2014/main" xmlns="" id="{42F35580-BBD3-5743-889E-4B053FB05EE1}"/>
              </a:ext>
            </a:extLst>
          </p:cNvPr>
          <p:cNvSpPr txBox="1"/>
          <p:nvPr/>
        </p:nvSpPr>
        <p:spPr>
          <a:xfrm>
            <a:off x="3633585" y="3638496"/>
            <a:ext cx="2857824" cy="307777"/>
          </a:xfrm>
          <a:prstGeom prst="rect">
            <a:avLst/>
          </a:prstGeom>
          <a:noFill/>
        </p:spPr>
        <p:txBody>
          <a:bodyPr wrap="square">
            <a:spAutoFit/>
          </a:bodyPr>
          <a:lstStyle/>
          <a:p>
            <a:pPr>
              <a:defRPr/>
            </a:pPr>
            <a:r>
              <a:rPr lang="en-US" sz="1400" dirty="0">
                <a:latin typeface="+mn-lt"/>
                <a:ea typeface="+mn-ea"/>
              </a:rPr>
              <a:t>Tritium flux </a:t>
            </a:r>
            <a:r>
              <a:rPr lang="en-US" sz="1400" dirty="0"/>
              <a:t>limited by diffusion</a:t>
            </a:r>
            <a:endParaRPr lang="en-US" sz="1400" dirty="0">
              <a:latin typeface="+mn-lt"/>
              <a:ea typeface="+mn-ea"/>
            </a:endParaRPr>
          </a:p>
        </p:txBody>
      </p:sp>
      <p:sp>
        <p:nvSpPr>
          <p:cNvPr id="33" name="TextBox 32">
            <a:extLst>
              <a:ext uri="{FF2B5EF4-FFF2-40B4-BE49-F238E27FC236}">
                <a16:creationId xmlns:a16="http://schemas.microsoft.com/office/drawing/2014/main" xmlns="" id="{CBA2D3C2-3338-F247-A5E9-798B2626FA80}"/>
              </a:ext>
            </a:extLst>
          </p:cNvPr>
          <p:cNvSpPr txBox="1"/>
          <p:nvPr/>
        </p:nvSpPr>
        <p:spPr>
          <a:xfrm>
            <a:off x="2014791" y="4766664"/>
            <a:ext cx="3853208" cy="523220"/>
          </a:xfrm>
          <a:prstGeom prst="rect">
            <a:avLst/>
          </a:prstGeom>
          <a:noFill/>
        </p:spPr>
        <p:txBody>
          <a:bodyPr wrap="square">
            <a:spAutoFit/>
          </a:bodyPr>
          <a:lstStyle/>
          <a:p>
            <a:pPr>
              <a:defRPr/>
            </a:pPr>
            <a:r>
              <a:rPr lang="en-US" sz="1400" dirty="0">
                <a:latin typeface="+mn-lt"/>
                <a:ea typeface="+mn-ea"/>
              </a:rPr>
              <a:t>Transport properties </a:t>
            </a:r>
            <a:r>
              <a:rPr lang="en-US" sz="1400" i="1" dirty="0" err="1">
                <a:latin typeface="+mn-lt"/>
                <a:ea typeface="+mn-ea"/>
              </a:rPr>
              <a:t>K</a:t>
            </a:r>
            <a:r>
              <a:rPr lang="en-US" sz="1400" i="1" baseline="-25000" dirty="0" err="1">
                <a:latin typeface="+mn-lt"/>
                <a:ea typeface="+mn-ea"/>
              </a:rPr>
              <a:t>d</a:t>
            </a:r>
            <a:r>
              <a:rPr lang="en-US" sz="1400" dirty="0">
                <a:latin typeface="+mn-lt"/>
                <a:ea typeface="+mn-ea"/>
              </a:rPr>
              <a:t>, </a:t>
            </a:r>
            <a:r>
              <a:rPr lang="en-US" sz="1400" i="1" dirty="0">
                <a:latin typeface="+mn-lt"/>
                <a:ea typeface="+mn-ea"/>
              </a:rPr>
              <a:t>D</a:t>
            </a:r>
            <a:r>
              <a:rPr lang="en-US" sz="1400" dirty="0">
                <a:latin typeface="+mn-lt"/>
                <a:ea typeface="+mn-ea"/>
              </a:rPr>
              <a:t>, </a:t>
            </a:r>
            <a:r>
              <a:rPr lang="en-US" sz="1400" i="1" dirty="0">
                <a:latin typeface="+mn-lt"/>
                <a:ea typeface="+mn-ea"/>
              </a:rPr>
              <a:t>K</a:t>
            </a:r>
            <a:r>
              <a:rPr lang="en-US" sz="1400" i="1" baseline="-25000" dirty="0">
                <a:latin typeface="+mn-lt"/>
                <a:ea typeface="+mn-ea"/>
              </a:rPr>
              <a:t>S</a:t>
            </a:r>
            <a:r>
              <a:rPr lang="en-US" sz="1400" dirty="0">
                <a:latin typeface="+mn-lt"/>
                <a:ea typeface="+mn-ea"/>
              </a:rPr>
              <a:t> are </a:t>
            </a:r>
            <a:r>
              <a:rPr lang="en-US" sz="1400" dirty="0"/>
              <a:t>Arrhenius functions of temperature</a:t>
            </a:r>
            <a:endParaRPr lang="en-US" sz="1400" dirty="0">
              <a:latin typeface="+mn-lt"/>
              <a:ea typeface="+mn-ea"/>
            </a:endParaRPr>
          </a:p>
        </p:txBody>
      </p:sp>
    </p:spTree>
    <p:extLst>
      <p:ext uri="{BB962C8B-B14F-4D97-AF65-F5344CB8AC3E}">
        <p14:creationId xmlns:p14="http://schemas.microsoft.com/office/powerpoint/2010/main" val="313785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146224-E6C4-1349-9427-A1BCFE243F04}"/>
              </a:ext>
            </a:extLst>
          </p:cNvPr>
          <p:cNvSpPr>
            <a:spLocks noGrp="1"/>
          </p:cNvSpPr>
          <p:nvPr>
            <p:ph type="title"/>
          </p:nvPr>
        </p:nvSpPr>
        <p:spPr/>
        <p:txBody>
          <a:bodyPr/>
          <a:lstStyle/>
          <a:p>
            <a:r>
              <a:rPr lang="en-US" dirty="0"/>
              <a:t>Defense in depth</a:t>
            </a:r>
          </a:p>
        </p:txBody>
      </p:sp>
      <p:sp>
        <p:nvSpPr>
          <p:cNvPr id="3" name="Content Placeholder 2">
            <a:extLst>
              <a:ext uri="{FF2B5EF4-FFF2-40B4-BE49-F238E27FC236}">
                <a16:creationId xmlns:a16="http://schemas.microsoft.com/office/drawing/2014/main" xmlns="" id="{E1656F87-E91B-0447-B33F-14430649F961}"/>
              </a:ext>
            </a:extLst>
          </p:cNvPr>
          <p:cNvSpPr>
            <a:spLocks noGrp="1"/>
          </p:cNvSpPr>
          <p:nvPr>
            <p:ph idx="1"/>
          </p:nvPr>
        </p:nvSpPr>
        <p:spPr>
          <a:xfrm>
            <a:off x="457320" y="1463040"/>
            <a:ext cx="7837654" cy="445410"/>
          </a:xfrm>
        </p:spPr>
        <p:txBody>
          <a:bodyPr/>
          <a:lstStyle/>
          <a:p>
            <a:r>
              <a:rPr lang="en-US" dirty="0"/>
              <a:t>Multiple barriers to tritium permeation losses are being investigated</a:t>
            </a:r>
          </a:p>
        </p:txBody>
      </p:sp>
      <p:grpSp>
        <p:nvGrpSpPr>
          <p:cNvPr id="4" name="Group 3">
            <a:extLst>
              <a:ext uri="{FF2B5EF4-FFF2-40B4-BE49-F238E27FC236}">
                <a16:creationId xmlns:a16="http://schemas.microsoft.com/office/drawing/2014/main" xmlns="" id="{26B23BD3-2199-C345-AFE1-29994751B188}"/>
              </a:ext>
            </a:extLst>
          </p:cNvPr>
          <p:cNvGrpSpPr>
            <a:grpSpLocks noChangeAspect="1"/>
          </p:cNvGrpSpPr>
          <p:nvPr/>
        </p:nvGrpSpPr>
        <p:grpSpPr>
          <a:xfrm>
            <a:off x="130050" y="2915131"/>
            <a:ext cx="4583537" cy="3929691"/>
            <a:chOff x="5828803" y="4248149"/>
            <a:chExt cx="2637439" cy="2261206"/>
          </a:xfrm>
        </p:grpSpPr>
        <p:grpSp>
          <p:nvGrpSpPr>
            <p:cNvPr id="5" name="Group 4">
              <a:extLst>
                <a:ext uri="{FF2B5EF4-FFF2-40B4-BE49-F238E27FC236}">
                  <a16:creationId xmlns:a16="http://schemas.microsoft.com/office/drawing/2014/main" xmlns="" id="{4093644A-C958-4641-B3A6-12BA33B2FC66}"/>
                </a:ext>
              </a:extLst>
            </p:cNvPr>
            <p:cNvGrpSpPr/>
            <p:nvPr/>
          </p:nvGrpSpPr>
          <p:grpSpPr>
            <a:xfrm>
              <a:off x="5828803" y="4248149"/>
              <a:ext cx="2637439" cy="2261206"/>
              <a:chOff x="5828803" y="4248149"/>
              <a:chExt cx="2637439" cy="2261206"/>
            </a:xfrm>
          </p:grpSpPr>
          <p:grpSp>
            <p:nvGrpSpPr>
              <p:cNvPr id="7" name="Group 6">
                <a:extLst>
                  <a:ext uri="{FF2B5EF4-FFF2-40B4-BE49-F238E27FC236}">
                    <a16:creationId xmlns:a16="http://schemas.microsoft.com/office/drawing/2014/main" xmlns="" id="{53D2F3AE-2594-654F-93D0-25F84706342D}"/>
                  </a:ext>
                </a:extLst>
              </p:cNvPr>
              <p:cNvGrpSpPr/>
              <p:nvPr/>
            </p:nvGrpSpPr>
            <p:grpSpPr>
              <a:xfrm>
                <a:off x="5828803" y="4252912"/>
                <a:ext cx="2637439" cy="2256443"/>
                <a:chOff x="5828803" y="4252912"/>
                <a:chExt cx="2637439" cy="2256443"/>
              </a:xfrm>
            </p:grpSpPr>
            <p:grpSp>
              <p:nvGrpSpPr>
                <p:cNvPr id="9" name="Group 8">
                  <a:extLst>
                    <a:ext uri="{FF2B5EF4-FFF2-40B4-BE49-F238E27FC236}">
                      <a16:creationId xmlns:a16="http://schemas.microsoft.com/office/drawing/2014/main" xmlns="" id="{A5AF3DC3-0C85-B94F-BF70-E4317FB04F52}"/>
                    </a:ext>
                  </a:extLst>
                </p:cNvPr>
                <p:cNvGrpSpPr/>
                <p:nvPr/>
              </p:nvGrpSpPr>
              <p:grpSpPr>
                <a:xfrm>
                  <a:off x="5828803" y="4375733"/>
                  <a:ext cx="2637439" cy="2133622"/>
                  <a:chOff x="5862638" y="3380747"/>
                  <a:chExt cx="3516584" cy="2844829"/>
                </a:xfrm>
              </p:grpSpPr>
              <p:grpSp>
                <p:nvGrpSpPr>
                  <p:cNvPr id="12" name="Group 11">
                    <a:extLst>
                      <a:ext uri="{FF2B5EF4-FFF2-40B4-BE49-F238E27FC236}">
                        <a16:creationId xmlns:a16="http://schemas.microsoft.com/office/drawing/2014/main" xmlns="" id="{A1C2F156-53C1-7847-B975-C14BD764FE9F}"/>
                      </a:ext>
                    </a:extLst>
                  </p:cNvPr>
                  <p:cNvGrpSpPr/>
                  <p:nvPr/>
                </p:nvGrpSpPr>
                <p:grpSpPr>
                  <a:xfrm>
                    <a:off x="6053743" y="3380747"/>
                    <a:ext cx="3325479" cy="2844829"/>
                    <a:chOff x="6813497" y="438551"/>
                    <a:chExt cx="2978883" cy="2706315"/>
                  </a:xfrm>
                </p:grpSpPr>
                <p:pic>
                  <p:nvPicPr>
                    <p:cNvPr id="14" name="Picture 13">
                      <a:extLst>
                        <a:ext uri="{FF2B5EF4-FFF2-40B4-BE49-F238E27FC236}">
                          <a16:creationId xmlns:a16="http://schemas.microsoft.com/office/drawing/2014/main" xmlns="" id="{27BAC767-DE78-184B-AD04-469629CFE499}"/>
                        </a:ext>
                      </a:extLst>
                    </p:cNvPr>
                    <p:cNvPicPr>
                      <a:picLocks noChangeAspect="1"/>
                    </p:cNvPicPr>
                    <p:nvPr/>
                  </p:nvPicPr>
                  <p:blipFill>
                    <a:blip r:embed="rId2"/>
                    <a:stretch>
                      <a:fillRect/>
                    </a:stretch>
                  </p:blipFill>
                  <p:spPr>
                    <a:xfrm>
                      <a:off x="6973631" y="438551"/>
                      <a:ext cx="2818749" cy="2706315"/>
                    </a:xfrm>
                    <a:prstGeom prst="rect">
                      <a:avLst/>
                    </a:prstGeom>
                  </p:spPr>
                </p:pic>
                <p:pic>
                  <p:nvPicPr>
                    <p:cNvPr id="15" name="Picture 14">
                      <a:extLst>
                        <a:ext uri="{FF2B5EF4-FFF2-40B4-BE49-F238E27FC236}">
                          <a16:creationId xmlns:a16="http://schemas.microsoft.com/office/drawing/2014/main" xmlns="" id="{4E0C76A6-9779-224B-A9E0-692D305B0A2B}"/>
                        </a:ext>
                      </a:extLst>
                    </p:cNvPr>
                    <p:cNvPicPr>
                      <a:picLocks noChangeAspect="1"/>
                    </p:cNvPicPr>
                    <p:nvPr/>
                  </p:nvPicPr>
                  <p:blipFill>
                    <a:blip r:embed="rId3"/>
                    <a:stretch>
                      <a:fillRect/>
                    </a:stretch>
                  </p:blipFill>
                  <p:spPr>
                    <a:xfrm flipV="1">
                      <a:off x="7136606" y="1531138"/>
                      <a:ext cx="152423" cy="311943"/>
                    </a:xfrm>
                    <a:prstGeom prst="rect">
                      <a:avLst/>
                    </a:prstGeom>
                  </p:spPr>
                </p:pic>
                <p:sp>
                  <p:nvSpPr>
                    <p:cNvPr id="16" name="Rectangle 15">
                      <a:extLst>
                        <a:ext uri="{FF2B5EF4-FFF2-40B4-BE49-F238E27FC236}">
                          <a16:creationId xmlns:a16="http://schemas.microsoft.com/office/drawing/2014/main" xmlns="" id="{F8B2CD32-8610-D44F-BA7F-296D23C10435}"/>
                        </a:ext>
                      </a:extLst>
                    </p:cNvPr>
                    <p:cNvSpPr/>
                    <p:nvPr/>
                  </p:nvSpPr>
                  <p:spPr>
                    <a:xfrm>
                      <a:off x="6813497" y="2109099"/>
                      <a:ext cx="185738" cy="548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xmlns="" id="{3E59F42E-2324-684B-AA79-86C5B09CD154}"/>
                        </a:ext>
                      </a:extLst>
                    </p:cNvPr>
                    <p:cNvPicPr>
                      <a:picLocks noChangeAspect="1"/>
                    </p:cNvPicPr>
                    <p:nvPr/>
                  </p:nvPicPr>
                  <p:blipFill>
                    <a:blip r:embed="rId4"/>
                    <a:stretch>
                      <a:fillRect/>
                    </a:stretch>
                  </p:blipFill>
                  <p:spPr>
                    <a:xfrm flipV="1">
                      <a:off x="6973978" y="1241393"/>
                      <a:ext cx="315051" cy="313561"/>
                    </a:xfrm>
                    <a:prstGeom prst="rect">
                      <a:avLst/>
                    </a:prstGeom>
                  </p:spPr>
                </p:pic>
                <p:pic>
                  <p:nvPicPr>
                    <p:cNvPr id="18" name="Picture 17">
                      <a:extLst>
                        <a:ext uri="{FF2B5EF4-FFF2-40B4-BE49-F238E27FC236}">
                          <a16:creationId xmlns:a16="http://schemas.microsoft.com/office/drawing/2014/main" xmlns="" id="{EA4DA05A-F90F-4B4B-8152-44D92FE682EF}"/>
                        </a:ext>
                      </a:extLst>
                    </p:cNvPr>
                    <p:cNvPicPr>
                      <a:picLocks noChangeAspect="1"/>
                    </p:cNvPicPr>
                    <p:nvPr/>
                  </p:nvPicPr>
                  <p:blipFill>
                    <a:blip r:embed="rId5"/>
                    <a:stretch>
                      <a:fillRect/>
                    </a:stretch>
                  </p:blipFill>
                  <p:spPr>
                    <a:xfrm flipV="1">
                      <a:off x="7167009" y="1838322"/>
                      <a:ext cx="147560" cy="249191"/>
                    </a:xfrm>
                    <a:prstGeom prst="rect">
                      <a:avLst/>
                    </a:prstGeom>
                  </p:spPr>
                </p:pic>
                <p:cxnSp>
                  <p:nvCxnSpPr>
                    <p:cNvPr id="19" name="Straight Connector 18">
                      <a:extLst>
                        <a:ext uri="{FF2B5EF4-FFF2-40B4-BE49-F238E27FC236}">
                          <a16:creationId xmlns:a16="http://schemas.microsoft.com/office/drawing/2014/main" xmlns="" id="{84D60FDA-DFBA-A24B-8698-9D416054E7DF}"/>
                        </a:ext>
                      </a:extLst>
                    </p:cNvPr>
                    <p:cNvCxnSpPr/>
                    <p:nvPr/>
                  </p:nvCxnSpPr>
                  <p:spPr>
                    <a:xfrm flipH="1">
                      <a:off x="7250707" y="1342396"/>
                      <a:ext cx="6313" cy="666476"/>
                    </a:xfrm>
                    <a:prstGeom prst="line">
                      <a:avLst/>
                    </a:prstGeom>
                    <a:ln w="28575">
                      <a:solidFill>
                        <a:srgbClr val="9E0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xmlns="" id="{CE6DAAB3-AD68-D44E-B2A9-0F7655864076}"/>
                        </a:ext>
                      </a:extLst>
                    </p:cNvPr>
                    <p:cNvPicPr>
                      <a:picLocks noChangeAspect="1"/>
                    </p:cNvPicPr>
                    <p:nvPr/>
                  </p:nvPicPr>
                  <p:blipFill>
                    <a:blip r:embed="rId6"/>
                    <a:stretch>
                      <a:fillRect/>
                    </a:stretch>
                  </p:blipFill>
                  <p:spPr>
                    <a:xfrm rot="5400000" flipV="1">
                      <a:off x="7044344" y="2199972"/>
                      <a:ext cx="347815" cy="114759"/>
                    </a:xfrm>
                    <a:prstGeom prst="rect">
                      <a:avLst/>
                    </a:prstGeom>
                  </p:spPr>
                </p:pic>
                <p:cxnSp>
                  <p:nvCxnSpPr>
                    <p:cNvPr id="21" name="Straight Connector 20">
                      <a:extLst>
                        <a:ext uri="{FF2B5EF4-FFF2-40B4-BE49-F238E27FC236}">
                          <a16:creationId xmlns:a16="http://schemas.microsoft.com/office/drawing/2014/main" xmlns="" id="{BFC63318-D5E0-5042-A948-CF2BE9663718}"/>
                        </a:ext>
                      </a:extLst>
                    </p:cNvPr>
                    <p:cNvCxnSpPr/>
                    <p:nvPr/>
                  </p:nvCxnSpPr>
                  <p:spPr>
                    <a:xfrm flipH="1">
                      <a:off x="7154150" y="1438275"/>
                      <a:ext cx="4763" cy="992981"/>
                    </a:xfrm>
                    <a:prstGeom prst="line">
                      <a:avLst/>
                    </a:prstGeom>
                    <a:ln w="28575">
                      <a:solidFill>
                        <a:srgbClr val="9E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698C2D1B-39C3-7C46-B24E-4EF657219498}"/>
                        </a:ext>
                      </a:extLst>
                    </p:cNvPr>
                    <p:cNvCxnSpPr/>
                    <p:nvPr/>
                  </p:nvCxnSpPr>
                  <p:spPr>
                    <a:xfrm>
                      <a:off x="7090322" y="1340015"/>
                      <a:ext cx="134290" cy="2233"/>
                    </a:xfrm>
                    <a:prstGeom prst="line">
                      <a:avLst/>
                    </a:prstGeom>
                    <a:ln w="28575">
                      <a:solidFill>
                        <a:srgbClr val="9E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00CDF26-2FA4-D541-BC7D-FD380000113D}"/>
                        </a:ext>
                      </a:extLst>
                    </p:cNvPr>
                    <p:cNvCxnSpPr/>
                    <p:nvPr/>
                  </p:nvCxnSpPr>
                  <p:spPr>
                    <a:xfrm>
                      <a:off x="7254186" y="2083593"/>
                      <a:ext cx="4763" cy="338138"/>
                    </a:xfrm>
                    <a:prstGeom prst="line">
                      <a:avLst/>
                    </a:prstGeom>
                    <a:ln w="28575">
                      <a:solidFill>
                        <a:srgbClr val="9E0000"/>
                      </a:solidFill>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xmlns="" id="{FF81D575-778E-6749-A6A4-D5B5A87BD1DB}"/>
                        </a:ext>
                      </a:extLst>
                    </p:cNvPr>
                    <p:cNvSpPr/>
                    <p:nvPr/>
                  </p:nvSpPr>
                  <p:spPr>
                    <a:xfrm>
                      <a:off x="7090139" y="1255580"/>
                      <a:ext cx="222680" cy="727245"/>
                    </a:xfrm>
                    <a:custGeom>
                      <a:avLst/>
                      <a:gdLst>
                        <a:gd name="connsiteX0" fmla="*/ 54769 w 59531"/>
                        <a:gd name="connsiteY0" fmla="*/ 107156 h 107156"/>
                        <a:gd name="connsiteX1" fmla="*/ 59531 w 59531"/>
                        <a:gd name="connsiteY1" fmla="*/ 42863 h 107156"/>
                        <a:gd name="connsiteX2" fmla="*/ 59531 w 59531"/>
                        <a:gd name="connsiteY2" fmla="*/ 14288 h 107156"/>
                        <a:gd name="connsiteX3" fmla="*/ 45244 w 59531"/>
                        <a:gd name="connsiteY3" fmla="*/ 2381 h 107156"/>
                        <a:gd name="connsiteX4" fmla="*/ 16669 w 59531"/>
                        <a:gd name="connsiteY4" fmla="*/ 0 h 107156"/>
                        <a:gd name="connsiteX5" fmla="*/ 0 w 59531"/>
                        <a:gd name="connsiteY5" fmla="*/ 0 h 107156"/>
                        <a:gd name="connsiteX6" fmla="*/ 0 w 59531"/>
                        <a:gd name="connsiteY6" fmla="*/ 21431 h 107156"/>
                        <a:gd name="connsiteX7" fmla="*/ 0 w 59531"/>
                        <a:gd name="connsiteY7" fmla="*/ 21431 h 107156"/>
                        <a:gd name="connsiteX8" fmla="*/ 23813 w 59531"/>
                        <a:gd name="connsiteY8" fmla="*/ 30956 h 107156"/>
                        <a:gd name="connsiteX9" fmla="*/ 26194 w 59531"/>
                        <a:gd name="connsiteY9" fmla="*/ 54769 h 107156"/>
                        <a:gd name="connsiteX10" fmla="*/ 54769 w 59531"/>
                        <a:gd name="connsiteY10" fmla="*/ 107156 h 107156"/>
                        <a:gd name="connsiteX0" fmla="*/ 54769 w 59531"/>
                        <a:gd name="connsiteY0" fmla="*/ 107156 h 135732"/>
                        <a:gd name="connsiteX1" fmla="*/ 59531 w 59531"/>
                        <a:gd name="connsiteY1" fmla="*/ 42863 h 135732"/>
                        <a:gd name="connsiteX2" fmla="*/ 59531 w 59531"/>
                        <a:gd name="connsiteY2" fmla="*/ 14288 h 135732"/>
                        <a:gd name="connsiteX3" fmla="*/ 45244 w 59531"/>
                        <a:gd name="connsiteY3" fmla="*/ 2381 h 135732"/>
                        <a:gd name="connsiteX4" fmla="*/ 16669 w 59531"/>
                        <a:gd name="connsiteY4" fmla="*/ 0 h 135732"/>
                        <a:gd name="connsiteX5" fmla="*/ 0 w 59531"/>
                        <a:gd name="connsiteY5" fmla="*/ 0 h 135732"/>
                        <a:gd name="connsiteX6" fmla="*/ 0 w 59531"/>
                        <a:gd name="connsiteY6" fmla="*/ 21431 h 135732"/>
                        <a:gd name="connsiteX7" fmla="*/ 0 w 59531"/>
                        <a:gd name="connsiteY7" fmla="*/ 21431 h 135732"/>
                        <a:gd name="connsiteX8" fmla="*/ 23813 w 59531"/>
                        <a:gd name="connsiteY8" fmla="*/ 30956 h 135732"/>
                        <a:gd name="connsiteX9" fmla="*/ 33337 w 59531"/>
                        <a:gd name="connsiteY9" fmla="*/ 135732 h 135732"/>
                        <a:gd name="connsiteX10" fmla="*/ 54769 w 59531"/>
                        <a:gd name="connsiteY10" fmla="*/ 107156 h 135732"/>
                        <a:gd name="connsiteX0" fmla="*/ 64294 w 64294"/>
                        <a:gd name="connsiteY0" fmla="*/ 107156 h 135732"/>
                        <a:gd name="connsiteX1" fmla="*/ 59531 w 64294"/>
                        <a:gd name="connsiteY1" fmla="*/ 42863 h 135732"/>
                        <a:gd name="connsiteX2" fmla="*/ 59531 w 64294"/>
                        <a:gd name="connsiteY2" fmla="*/ 14288 h 135732"/>
                        <a:gd name="connsiteX3" fmla="*/ 45244 w 64294"/>
                        <a:gd name="connsiteY3" fmla="*/ 2381 h 135732"/>
                        <a:gd name="connsiteX4" fmla="*/ 16669 w 64294"/>
                        <a:gd name="connsiteY4" fmla="*/ 0 h 135732"/>
                        <a:gd name="connsiteX5" fmla="*/ 0 w 64294"/>
                        <a:gd name="connsiteY5" fmla="*/ 0 h 135732"/>
                        <a:gd name="connsiteX6" fmla="*/ 0 w 64294"/>
                        <a:gd name="connsiteY6" fmla="*/ 21431 h 135732"/>
                        <a:gd name="connsiteX7" fmla="*/ 0 w 64294"/>
                        <a:gd name="connsiteY7" fmla="*/ 21431 h 135732"/>
                        <a:gd name="connsiteX8" fmla="*/ 23813 w 64294"/>
                        <a:gd name="connsiteY8" fmla="*/ 30956 h 135732"/>
                        <a:gd name="connsiteX9" fmla="*/ 33337 w 64294"/>
                        <a:gd name="connsiteY9" fmla="*/ 135732 h 135732"/>
                        <a:gd name="connsiteX10" fmla="*/ 64294 w 64294"/>
                        <a:gd name="connsiteY10" fmla="*/ 107156 h 135732"/>
                        <a:gd name="connsiteX0" fmla="*/ 64294 w 64294"/>
                        <a:gd name="connsiteY0" fmla="*/ 107156 h 123826"/>
                        <a:gd name="connsiteX1" fmla="*/ 59531 w 64294"/>
                        <a:gd name="connsiteY1" fmla="*/ 42863 h 123826"/>
                        <a:gd name="connsiteX2" fmla="*/ 59531 w 64294"/>
                        <a:gd name="connsiteY2" fmla="*/ 14288 h 123826"/>
                        <a:gd name="connsiteX3" fmla="*/ 45244 w 64294"/>
                        <a:gd name="connsiteY3" fmla="*/ 2381 h 123826"/>
                        <a:gd name="connsiteX4" fmla="*/ 16669 w 64294"/>
                        <a:gd name="connsiteY4" fmla="*/ 0 h 123826"/>
                        <a:gd name="connsiteX5" fmla="*/ 0 w 64294"/>
                        <a:gd name="connsiteY5" fmla="*/ 0 h 123826"/>
                        <a:gd name="connsiteX6" fmla="*/ 0 w 64294"/>
                        <a:gd name="connsiteY6" fmla="*/ 21431 h 123826"/>
                        <a:gd name="connsiteX7" fmla="*/ 0 w 64294"/>
                        <a:gd name="connsiteY7" fmla="*/ 21431 h 123826"/>
                        <a:gd name="connsiteX8" fmla="*/ 23813 w 64294"/>
                        <a:gd name="connsiteY8" fmla="*/ 30956 h 123826"/>
                        <a:gd name="connsiteX9" fmla="*/ 33337 w 64294"/>
                        <a:gd name="connsiteY9" fmla="*/ 123826 h 123826"/>
                        <a:gd name="connsiteX10" fmla="*/ 64294 w 64294"/>
                        <a:gd name="connsiteY10" fmla="*/ 107156 h 123826"/>
                        <a:gd name="connsiteX0" fmla="*/ 64294 w 64294"/>
                        <a:gd name="connsiteY0" fmla="*/ 107156 h 123826"/>
                        <a:gd name="connsiteX1" fmla="*/ 59531 w 64294"/>
                        <a:gd name="connsiteY1" fmla="*/ 42863 h 123826"/>
                        <a:gd name="connsiteX2" fmla="*/ 59531 w 64294"/>
                        <a:gd name="connsiteY2" fmla="*/ 14288 h 123826"/>
                        <a:gd name="connsiteX3" fmla="*/ 45244 w 64294"/>
                        <a:gd name="connsiteY3" fmla="*/ 2381 h 123826"/>
                        <a:gd name="connsiteX4" fmla="*/ 16669 w 64294"/>
                        <a:gd name="connsiteY4" fmla="*/ 0 h 123826"/>
                        <a:gd name="connsiteX5" fmla="*/ 0 w 64294"/>
                        <a:gd name="connsiteY5" fmla="*/ 0 h 123826"/>
                        <a:gd name="connsiteX6" fmla="*/ 0 w 64294"/>
                        <a:gd name="connsiteY6" fmla="*/ 21431 h 123826"/>
                        <a:gd name="connsiteX7" fmla="*/ 0 w 64294"/>
                        <a:gd name="connsiteY7" fmla="*/ 30956 h 123826"/>
                        <a:gd name="connsiteX8" fmla="*/ 23813 w 64294"/>
                        <a:gd name="connsiteY8" fmla="*/ 30956 h 123826"/>
                        <a:gd name="connsiteX9" fmla="*/ 33337 w 64294"/>
                        <a:gd name="connsiteY9" fmla="*/ 123826 h 123826"/>
                        <a:gd name="connsiteX10" fmla="*/ 64294 w 64294"/>
                        <a:gd name="connsiteY10" fmla="*/ 107156 h 123826"/>
                        <a:gd name="connsiteX0" fmla="*/ 66586 w 66586"/>
                        <a:gd name="connsiteY0" fmla="*/ 107156 h 123826"/>
                        <a:gd name="connsiteX1" fmla="*/ 61823 w 66586"/>
                        <a:gd name="connsiteY1" fmla="*/ 42863 h 123826"/>
                        <a:gd name="connsiteX2" fmla="*/ 61823 w 66586"/>
                        <a:gd name="connsiteY2" fmla="*/ 14288 h 123826"/>
                        <a:gd name="connsiteX3" fmla="*/ 47536 w 66586"/>
                        <a:gd name="connsiteY3" fmla="*/ 2381 h 123826"/>
                        <a:gd name="connsiteX4" fmla="*/ 18961 w 66586"/>
                        <a:gd name="connsiteY4" fmla="*/ 0 h 123826"/>
                        <a:gd name="connsiteX5" fmla="*/ 2292 w 66586"/>
                        <a:gd name="connsiteY5" fmla="*/ 0 h 123826"/>
                        <a:gd name="connsiteX6" fmla="*/ 2292 w 66586"/>
                        <a:gd name="connsiteY6" fmla="*/ 21431 h 123826"/>
                        <a:gd name="connsiteX7" fmla="*/ 2292 w 66586"/>
                        <a:gd name="connsiteY7" fmla="*/ 30956 h 123826"/>
                        <a:gd name="connsiteX8" fmla="*/ 33248 w 66586"/>
                        <a:gd name="connsiteY8" fmla="*/ 30956 h 123826"/>
                        <a:gd name="connsiteX9" fmla="*/ 35629 w 66586"/>
                        <a:gd name="connsiteY9" fmla="*/ 123826 h 123826"/>
                        <a:gd name="connsiteX10" fmla="*/ 66586 w 66586"/>
                        <a:gd name="connsiteY10" fmla="*/ 107156 h 123826"/>
                        <a:gd name="connsiteX0" fmla="*/ 66586 w 66586"/>
                        <a:gd name="connsiteY0" fmla="*/ 107156 h 111919"/>
                        <a:gd name="connsiteX1" fmla="*/ 61823 w 66586"/>
                        <a:gd name="connsiteY1" fmla="*/ 42863 h 111919"/>
                        <a:gd name="connsiteX2" fmla="*/ 61823 w 66586"/>
                        <a:gd name="connsiteY2" fmla="*/ 14288 h 111919"/>
                        <a:gd name="connsiteX3" fmla="*/ 47536 w 66586"/>
                        <a:gd name="connsiteY3" fmla="*/ 2381 h 111919"/>
                        <a:gd name="connsiteX4" fmla="*/ 18961 w 66586"/>
                        <a:gd name="connsiteY4" fmla="*/ 0 h 111919"/>
                        <a:gd name="connsiteX5" fmla="*/ 2292 w 66586"/>
                        <a:gd name="connsiteY5" fmla="*/ 0 h 111919"/>
                        <a:gd name="connsiteX6" fmla="*/ 2292 w 66586"/>
                        <a:gd name="connsiteY6" fmla="*/ 21431 h 111919"/>
                        <a:gd name="connsiteX7" fmla="*/ 2292 w 66586"/>
                        <a:gd name="connsiteY7" fmla="*/ 30956 h 111919"/>
                        <a:gd name="connsiteX8" fmla="*/ 33248 w 66586"/>
                        <a:gd name="connsiteY8" fmla="*/ 30956 h 111919"/>
                        <a:gd name="connsiteX9" fmla="*/ 30866 w 66586"/>
                        <a:gd name="connsiteY9" fmla="*/ 111919 h 111919"/>
                        <a:gd name="connsiteX10" fmla="*/ 66586 w 66586"/>
                        <a:gd name="connsiteY10" fmla="*/ 107156 h 111919"/>
                        <a:gd name="connsiteX0" fmla="*/ 66058 w 66058"/>
                        <a:gd name="connsiteY0" fmla="*/ 107156 h 111919"/>
                        <a:gd name="connsiteX1" fmla="*/ 61295 w 66058"/>
                        <a:gd name="connsiteY1" fmla="*/ 42863 h 111919"/>
                        <a:gd name="connsiteX2" fmla="*/ 61295 w 66058"/>
                        <a:gd name="connsiteY2" fmla="*/ 14288 h 111919"/>
                        <a:gd name="connsiteX3" fmla="*/ 47008 w 66058"/>
                        <a:gd name="connsiteY3" fmla="*/ 2381 h 111919"/>
                        <a:gd name="connsiteX4" fmla="*/ 18433 w 66058"/>
                        <a:gd name="connsiteY4" fmla="*/ 0 h 111919"/>
                        <a:gd name="connsiteX5" fmla="*/ 1764 w 66058"/>
                        <a:gd name="connsiteY5" fmla="*/ 0 h 111919"/>
                        <a:gd name="connsiteX6" fmla="*/ 1764 w 66058"/>
                        <a:gd name="connsiteY6" fmla="*/ 21431 h 111919"/>
                        <a:gd name="connsiteX7" fmla="*/ 1764 w 66058"/>
                        <a:gd name="connsiteY7" fmla="*/ 30956 h 111919"/>
                        <a:gd name="connsiteX8" fmla="*/ 25576 w 66058"/>
                        <a:gd name="connsiteY8" fmla="*/ 49609 h 111919"/>
                        <a:gd name="connsiteX9" fmla="*/ 30338 w 66058"/>
                        <a:gd name="connsiteY9" fmla="*/ 111919 h 111919"/>
                        <a:gd name="connsiteX10" fmla="*/ 66058 w 66058"/>
                        <a:gd name="connsiteY10" fmla="*/ 107156 h 111919"/>
                        <a:gd name="connsiteX0" fmla="*/ 162059 w 162059"/>
                        <a:gd name="connsiteY0" fmla="*/ 107156 h 111919"/>
                        <a:gd name="connsiteX1" fmla="*/ 157296 w 162059"/>
                        <a:gd name="connsiteY1" fmla="*/ 42863 h 111919"/>
                        <a:gd name="connsiteX2" fmla="*/ 157296 w 162059"/>
                        <a:gd name="connsiteY2" fmla="*/ 14288 h 111919"/>
                        <a:gd name="connsiteX3" fmla="*/ 143009 w 162059"/>
                        <a:gd name="connsiteY3" fmla="*/ 2381 h 111919"/>
                        <a:gd name="connsiteX4" fmla="*/ 114434 w 162059"/>
                        <a:gd name="connsiteY4" fmla="*/ 0 h 111919"/>
                        <a:gd name="connsiteX5" fmla="*/ 97765 w 162059"/>
                        <a:gd name="connsiteY5" fmla="*/ 0 h 111919"/>
                        <a:gd name="connsiteX6" fmla="*/ 97765 w 162059"/>
                        <a:gd name="connsiteY6" fmla="*/ 21431 h 111919"/>
                        <a:gd name="connsiteX7" fmla="*/ 134 w 162059"/>
                        <a:gd name="connsiteY7" fmla="*/ 30956 h 111919"/>
                        <a:gd name="connsiteX8" fmla="*/ 121577 w 162059"/>
                        <a:gd name="connsiteY8" fmla="*/ 49609 h 111919"/>
                        <a:gd name="connsiteX9" fmla="*/ 126339 w 162059"/>
                        <a:gd name="connsiteY9" fmla="*/ 111919 h 111919"/>
                        <a:gd name="connsiteX10" fmla="*/ 162059 w 162059"/>
                        <a:gd name="connsiteY10" fmla="*/ 107156 h 111919"/>
                        <a:gd name="connsiteX0" fmla="*/ 175657 w 175657"/>
                        <a:gd name="connsiteY0" fmla="*/ 115571 h 120334"/>
                        <a:gd name="connsiteX1" fmla="*/ 170894 w 175657"/>
                        <a:gd name="connsiteY1" fmla="*/ 51278 h 120334"/>
                        <a:gd name="connsiteX2" fmla="*/ 170894 w 175657"/>
                        <a:gd name="connsiteY2" fmla="*/ 22703 h 120334"/>
                        <a:gd name="connsiteX3" fmla="*/ 156607 w 175657"/>
                        <a:gd name="connsiteY3" fmla="*/ 10796 h 120334"/>
                        <a:gd name="connsiteX4" fmla="*/ 128032 w 175657"/>
                        <a:gd name="connsiteY4" fmla="*/ 8415 h 120334"/>
                        <a:gd name="connsiteX5" fmla="*/ 111363 w 175657"/>
                        <a:gd name="connsiteY5" fmla="*/ 8415 h 120334"/>
                        <a:gd name="connsiteX6" fmla="*/ 13732 w 175657"/>
                        <a:gd name="connsiteY6" fmla="*/ 0 h 120334"/>
                        <a:gd name="connsiteX7" fmla="*/ 13732 w 175657"/>
                        <a:gd name="connsiteY7" fmla="*/ 39371 h 120334"/>
                        <a:gd name="connsiteX8" fmla="*/ 135175 w 175657"/>
                        <a:gd name="connsiteY8" fmla="*/ 58024 h 120334"/>
                        <a:gd name="connsiteX9" fmla="*/ 139937 w 175657"/>
                        <a:gd name="connsiteY9" fmla="*/ 120334 h 120334"/>
                        <a:gd name="connsiteX10" fmla="*/ 175657 w 175657"/>
                        <a:gd name="connsiteY10" fmla="*/ 115571 h 120334"/>
                        <a:gd name="connsiteX0" fmla="*/ 162740 w 162740"/>
                        <a:gd name="connsiteY0" fmla="*/ 116950 h 121713"/>
                        <a:gd name="connsiteX1" fmla="*/ 157977 w 162740"/>
                        <a:gd name="connsiteY1" fmla="*/ 52657 h 121713"/>
                        <a:gd name="connsiteX2" fmla="*/ 157977 w 162740"/>
                        <a:gd name="connsiteY2" fmla="*/ 24082 h 121713"/>
                        <a:gd name="connsiteX3" fmla="*/ 143690 w 162740"/>
                        <a:gd name="connsiteY3" fmla="*/ 12175 h 121713"/>
                        <a:gd name="connsiteX4" fmla="*/ 115115 w 162740"/>
                        <a:gd name="connsiteY4" fmla="*/ 9794 h 121713"/>
                        <a:gd name="connsiteX5" fmla="*/ 98446 w 162740"/>
                        <a:gd name="connsiteY5" fmla="*/ 9794 h 121713"/>
                        <a:gd name="connsiteX6" fmla="*/ 815 w 162740"/>
                        <a:gd name="connsiteY6" fmla="*/ 1379 h 121713"/>
                        <a:gd name="connsiteX7" fmla="*/ 55584 w 162740"/>
                        <a:gd name="connsiteY7" fmla="*/ 40750 h 121713"/>
                        <a:gd name="connsiteX8" fmla="*/ 122258 w 162740"/>
                        <a:gd name="connsiteY8" fmla="*/ 59403 h 121713"/>
                        <a:gd name="connsiteX9" fmla="*/ 127020 w 162740"/>
                        <a:gd name="connsiteY9" fmla="*/ 121713 h 121713"/>
                        <a:gd name="connsiteX10" fmla="*/ 162740 w 162740"/>
                        <a:gd name="connsiteY10" fmla="*/ 116950 h 121713"/>
                        <a:gd name="connsiteX0" fmla="*/ 163738 w 163738"/>
                        <a:gd name="connsiteY0" fmla="*/ 116950 h 121713"/>
                        <a:gd name="connsiteX1" fmla="*/ 158975 w 163738"/>
                        <a:gd name="connsiteY1" fmla="*/ 52657 h 121713"/>
                        <a:gd name="connsiteX2" fmla="*/ 158975 w 163738"/>
                        <a:gd name="connsiteY2" fmla="*/ 24082 h 121713"/>
                        <a:gd name="connsiteX3" fmla="*/ 144688 w 163738"/>
                        <a:gd name="connsiteY3" fmla="*/ 12175 h 121713"/>
                        <a:gd name="connsiteX4" fmla="*/ 116113 w 163738"/>
                        <a:gd name="connsiteY4" fmla="*/ 9794 h 121713"/>
                        <a:gd name="connsiteX5" fmla="*/ 99444 w 163738"/>
                        <a:gd name="connsiteY5" fmla="*/ 9794 h 121713"/>
                        <a:gd name="connsiteX6" fmla="*/ 1813 w 163738"/>
                        <a:gd name="connsiteY6" fmla="*/ 1379 h 121713"/>
                        <a:gd name="connsiteX7" fmla="*/ 56582 w 163738"/>
                        <a:gd name="connsiteY7" fmla="*/ 40750 h 121713"/>
                        <a:gd name="connsiteX8" fmla="*/ 123256 w 163738"/>
                        <a:gd name="connsiteY8" fmla="*/ 59403 h 121713"/>
                        <a:gd name="connsiteX9" fmla="*/ 128018 w 163738"/>
                        <a:gd name="connsiteY9" fmla="*/ 121713 h 121713"/>
                        <a:gd name="connsiteX10" fmla="*/ 163738 w 163738"/>
                        <a:gd name="connsiteY10" fmla="*/ 116950 h 121713"/>
                        <a:gd name="connsiteX0" fmla="*/ 163369 w 163369"/>
                        <a:gd name="connsiteY0" fmla="*/ 116950 h 121713"/>
                        <a:gd name="connsiteX1" fmla="*/ 158606 w 163369"/>
                        <a:gd name="connsiteY1" fmla="*/ 52657 h 121713"/>
                        <a:gd name="connsiteX2" fmla="*/ 158606 w 163369"/>
                        <a:gd name="connsiteY2" fmla="*/ 24082 h 121713"/>
                        <a:gd name="connsiteX3" fmla="*/ 144319 w 163369"/>
                        <a:gd name="connsiteY3" fmla="*/ 12175 h 121713"/>
                        <a:gd name="connsiteX4" fmla="*/ 115744 w 163369"/>
                        <a:gd name="connsiteY4" fmla="*/ 9794 h 121713"/>
                        <a:gd name="connsiteX5" fmla="*/ 32400 w 163369"/>
                        <a:gd name="connsiteY5" fmla="*/ 9794 h 121713"/>
                        <a:gd name="connsiteX6" fmla="*/ 1444 w 163369"/>
                        <a:gd name="connsiteY6" fmla="*/ 1379 h 121713"/>
                        <a:gd name="connsiteX7" fmla="*/ 56213 w 163369"/>
                        <a:gd name="connsiteY7" fmla="*/ 40750 h 121713"/>
                        <a:gd name="connsiteX8" fmla="*/ 122887 w 163369"/>
                        <a:gd name="connsiteY8" fmla="*/ 59403 h 121713"/>
                        <a:gd name="connsiteX9" fmla="*/ 127649 w 163369"/>
                        <a:gd name="connsiteY9" fmla="*/ 121713 h 121713"/>
                        <a:gd name="connsiteX10" fmla="*/ 163369 w 163369"/>
                        <a:gd name="connsiteY10" fmla="*/ 116950 h 121713"/>
                        <a:gd name="connsiteX0" fmla="*/ 163369 w 163369"/>
                        <a:gd name="connsiteY0" fmla="*/ 116950 h 121713"/>
                        <a:gd name="connsiteX1" fmla="*/ 158606 w 163369"/>
                        <a:gd name="connsiteY1" fmla="*/ 52657 h 121713"/>
                        <a:gd name="connsiteX2" fmla="*/ 158606 w 163369"/>
                        <a:gd name="connsiteY2" fmla="*/ 24082 h 121713"/>
                        <a:gd name="connsiteX3" fmla="*/ 144319 w 163369"/>
                        <a:gd name="connsiteY3" fmla="*/ 12175 h 121713"/>
                        <a:gd name="connsiteX4" fmla="*/ 94313 w 163369"/>
                        <a:gd name="connsiteY4" fmla="*/ 2333 h 121713"/>
                        <a:gd name="connsiteX5" fmla="*/ 32400 w 163369"/>
                        <a:gd name="connsiteY5" fmla="*/ 9794 h 121713"/>
                        <a:gd name="connsiteX6" fmla="*/ 1444 w 163369"/>
                        <a:gd name="connsiteY6" fmla="*/ 1379 h 121713"/>
                        <a:gd name="connsiteX7" fmla="*/ 56213 w 163369"/>
                        <a:gd name="connsiteY7" fmla="*/ 40750 h 121713"/>
                        <a:gd name="connsiteX8" fmla="*/ 122887 w 163369"/>
                        <a:gd name="connsiteY8" fmla="*/ 59403 h 121713"/>
                        <a:gd name="connsiteX9" fmla="*/ 127649 w 163369"/>
                        <a:gd name="connsiteY9" fmla="*/ 121713 h 121713"/>
                        <a:gd name="connsiteX10" fmla="*/ 163369 w 163369"/>
                        <a:gd name="connsiteY10" fmla="*/ 116950 h 121713"/>
                        <a:gd name="connsiteX0" fmla="*/ 179113 w 179113"/>
                        <a:gd name="connsiteY0" fmla="*/ 115284 h 120047"/>
                        <a:gd name="connsiteX1" fmla="*/ 174350 w 179113"/>
                        <a:gd name="connsiteY1" fmla="*/ 50991 h 120047"/>
                        <a:gd name="connsiteX2" fmla="*/ 174350 w 179113"/>
                        <a:gd name="connsiteY2" fmla="*/ 22416 h 120047"/>
                        <a:gd name="connsiteX3" fmla="*/ 160063 w 179113"/>
                        <a:gd name="connsiteY3" fmla="*/ 10509 h 120047"/>
                        <a:gd name="connsiteX4" fmla="*/ 110057 w 179113"/>
                        <a:gd name="connsiteY4" fmla="*/ 667 h 120047"/>
                        <a:gd name="connsiteX5" fmla="*/ 48144 w 179113"/>
                        <a:gd name="connsiteY5" fmla="*/ 8128 h 120047"/>
                        <a:gd name="connsiteX6" fmla="*/ 519 w 179113"/>
                        <a:gd name="connsiteY6" fmla="*/ 1579 h 120047"/>
                        <a:gd name="connsiteX7" fmla="*/ 71957 w 179113"/>
                        <a:gd name="connsiteY7" fmla="*/ 39084 h 120047"/>
                        <a:gd name="connsiteX8" fmla="*/ 138631 w 179113"/>
                        <a:gd name="connsiteY8" fmla="*/ 57737 h 120047"/>
                        <a:gd name="connsiteX9" fmla="*/ 143393 w 179113"/>
                        <a:gd name="connsiteY9" fmla="*/ 120047 h 120047"/>
                        <a:gd name="connsiteX10" fmla="*/ 179113 w 179113"/>
                        <a:gd name="connsiteY10" fmla="*/ 115284 h 120047"/>
                        <a:gd name="connsiteX0" fmla="*/ 179113 w 179113"/>
                        <a:gd name="connsiteY0" fmla="*/ 115284 h 120047"/>
                        <a:gd name="connsiteX1" fmla="*/ 174350 w 179113"/>
                        <a:gd name="connsiteY1" fmla="*/ 50991 h 120047"/>
                        <a:gd name="connsiteX2" fmla="*/ 174350 w 179113"/>
                        <a:gd name="connsiteY2" fmla="*/ 22416 h 120047"/>
                        <a:gd name="connsiteX3" fmla="*/ 160063 w 179113"/>
                        <a:gd name="connsiteY3" fmla="*/ 10509 h 120047"/>
                        <a:gd name="connsiteX4" fmla="*/ 110057 w 179113"/>
                        <a:gd name="connsiteY4" fmla="*/ 667 h 120047"/>
                        <a:gd name="connsiteX5" fmla="*/ 48144 w 179113"/>
                        <a:gd name="connsiteY5" fmla="*/ 8128 h 120047"/>
                        <a:gd name="connsiteX6" fmla="*/ 519 w 179113"/>
                        <a:gd name="connsiteY6" fmla="*/ 1579 h 120047"/>
                        <a:gd name="connsiteX7" fmla="*/ 71957 w 179113"/>
                        <a:gd name="connsiteY7" fmla="*/ 39084 h 120047"/>
                        <a:gd name="connsiteX8" fmla="*/ 138631 w 179113"/>
                        <a:gd name="connsiteY8" fmla="*/ 57737 h 120047"/>
                        <a:gd name="connsiteX9" fmla="*/ 143393 w 179113"/>
                        <a:gd name="connsiteY9" fmla="*/ 120047 h 120047"/>
                        <a:gd name="connsiteX10" fmla="*/ 179113 w 179113"/>
                        <a:gd name="connsiteY10" fmla="*/ 115284 h 120047"/>
                        <a:gd name="connsiteX0" fmla="*/ 159407 w 159407"/>
                        <a:gd name="connsiteY0" fmla="*/ 114617 h 119380"/>
                        <a:gd name="connsiteX1" fmla="*/ 154644 w 159407"/>
                        <a:gd name="connsiteY1" fmla="*/ 50324 h 119380"/>
                        <a:gd name="connsiteX2" fmla="*/ 154644 w 159407"/>
                        <a:gd name="connsiteY2" fmla="*/ 21749 h 119380"/>
                        <a:gd name="connsiteX3" fmla="*/ 140357 w 159407"/>
                        <a:gd name="connsiteY3" fmla="*/ 9842 h 119380"/>
                        <a:gd name="connsiteX4" fmla="*/ 90351 w 159407"/>
                        <a:gd name="connsiteY4" fmla="*/ 0 h 119380"/>
                        <a:gd name="connsiteX5" fmla="*/ 28438 w 159407"/>
                        <a:gd name="connsiteY5" fmla="*/ 7461 h 119380"/>
                        <a:gd name="connsiteX6" fmla="*/ 2244 w 159407"/>
                        <a:gd name="connsiteY6" fmla="*/ 34488 h 119380"/>
                        <a:gd name="connsiteX7" fmla="*/ 52251 w 159407"/>
                        <a:gd name="connsiteY7" fmla="*/ 38417 h 119380"/>
                        <a:gd name="connsiteX8" fmla="*/ 118925 w 159407"/>
                        <a:gd name="connsiteY8" fmla="*/ 57070 h 119380"/>
                        <a:gd name="connsiteX9" fmla="*/ 123687 w 159407"/>
                        <a:gd name="connsiteY9" fmla="*/ 119380 h 119380"/>
                        <a:gd name="connsiteX10" fmla="*/ 159407 w 159407"/>
                        <a:gd name="connsiteY10" fmla="*/ 114617 h 119380"/>
                        <a:gd name="connsiteX0" fmla="*/ 163218 w 163218"/>
                        <a:gd name="connsiteY0" fmla="*/ 114617 h 119380"/>
                        <a:gd name="connsiteX1" fmla="*/ 158455 w 163218"/>
                        <a:gd name="connsiteY1" fmla="*/ 50324 h 119380"/>
                        <a:gd name="connsiteX2" fmla="*/ 158455 w 163218"/>
                        <a:gd name="connsiteY2" fmla="*/ 21749 h 119380"/>
                        <a:gd name="connsiteX3" fmla="*/ 144168 w 163218"/>
                        <a:gd name="connsiteY3" fmla="*/ 9842 h 119380"/>
                        <a:gd name="connsiteX4" fmla="*/ 94162 w 163218"/>
                        <a:gd name="connsiteY4" fmla="*/ 0 h 119380"/>
                        <a:gd name="connsiteX5" fmla="*/ 22724 w 163218"/>
                        <a:gd name="connsiteY5" fmla="*/ 5595 h 119380"/>
                        <a:gd name="connsiteX6" fmla="*/ 6055 w 163218"/>
                        <a:gd name="connsiteY6" fmla="*/ 34488 h 119380"/>
                        <a:gd name="connsiteX7" fmla="*/ 56062 w 163218"/>
                        <a:gd name="connsiteY7" fmla="*/ 38417 h 119380"/>
                        <a:gd name="connsiteX8" fmla="*/ 122736 w 163218"/>
                        <a:gd name="connsiteY8" fmla="*/ 57070 h 119380"/>
                        <a:gd name="connsiteX9" fmla="*/ 127498 w 163218"/>
                        <a:gd name="connsiteY9" fmla="*/ 119380 h 119380"/>
                        <a:gd name="connsiteX10" fmla="*/ 163218 w 163218"/>
                        <a:gd name="connsiteY10" fmla="*/ 114617 h 119380"/>
                        <a:gd name="connsiteX0" fmla="*/ 163218 w 163218"/>
                        <a:gd name="connsiteY0" fmla="*/ 114617 h 119380"/>
                        <a:gd name="connsiteX1" fmla="*/ 158455 w 163218"/>
                        <a:gd name="connsiteY1" fmla="*/ 50324 h 119380"/>
                        <a:gd name="connsiteX2" fmla="*/ 158455 w 163218"/>
                        <a:gd name="connsiteY2" fmla="*/ 21749 h 119380"/>
                        <a:gd name="connsiteX3" fmla="*/ 144168 w 163218"/>
                        <a:gd name="connsiteY3" fmla="*/ 9842 h 119380"/>
                        <a:gd name="connsiteX4" fmla="*/ 94162 w 163218"/>
                        <a:gd name="connsiteY4" fmla="*/ 0 h 119380"/>
                        <a:gd name="connsiteX5" fmla="*/ 22724 w 163218"/>
                        <a:gd name="connsiteY5" fmla="*/ 5595 h 119380"/>
                        <a:gd name="connsiteX6" fmla="*/ 6055 w 163218"/>
                        <a:gd name="connsiteY6" fmla="*/ 34488 h 119380"/>
                        <a:gd name="connsiteX7" fmla="*/ 56062 w 163218"/>
                        <a:gd name="connsiteY7" fmla="*/ 38417 h 119380"/>
                        <a:gd name="connsiteX8" fmla="*/ 122736 w 163218"/>
                        <a:gd name="connsiteY8" fmla="*/ 57070 h 119380"/>
                        <a:gd name="connsiteX9" fmla="*/ 127498 w 163218"/>
                        <a:gd name="connsiteY9" fmla="*/ 119380 h 119380"/>
                        <a:gd name="connsiteX10" fmla="*/ 163218 w 163218"/>
                        <a:gd name="connsiteY10" fmla="*/ 114617 h 119380"/>
                        <a:gd name="connsiteX0" fmla="*/ 163218 w 163218"/>
                        <a:gd name="connsiteY0" fmla="*/ 114617 h 119380"/>
                        <a:gd name="connsiteX1" fmla="*/ 158455 w 163218"/>
                        <a:gd name="connsiteY1" fmla="*/ 50324 h 119380"/>
                        <a:gd name="connsiteX2" fmla="*/ 158455 w 163218"/>
                        <a:gd name="connsiteY2" fmla="*/ 21749 h 119380"/>
                        <a:gd name="connsiteX3" fmla="*/ 144168 w 163218"/>
                        <a:gd name="connsiteY3" fmla="*/ 9842 h 119380"/>
                        <a:gd name="connsiteX4" fmla="*/ 94162 w 163218"/>
                        <a:gd name="connsiteY4" fmla="*/ 0 h 119380"/>
                        <a:gd name="connsiteX5" fmla="*/ 22724 w 163218"/>
                        <a:gd name="connsiteY5" fmla="*/ 5595 h 119380"/>
                        <a:gd name="connsiteX6" fmla="*/ 6055 w 163218"/>
                        <a:gd name="connsiteY6" fmla="*/ 34488 h 119380"/>
                        <a:gd name="connsiteX7" fmla="*/ 56062 w 163218"/>
                        <a:gd name="connsiteY7" fmla="*/ 38417 h 119380"/>
                        <a:gd name="connsiteX8" fmla="*/ 117973 w 163218"/>
                        <a:gd name="connsiteY8" fmla="*/ 57070 h 119380"/>
                        <a:gd name="connsiteX9" fmla="*/ 127498 w 163218"/>
                        <a:gd name="connsiteY9" fmla="*/ 119380 h 119380"/>
                        <a:gd name="connsiteX10" fmla="*/ 163218 w 163218"/>
                        <a:gd name="connsiteY10" fmla="*/ 114617 h 119380"/>
                        <a:gd name="connsiteX0" fmla="*/ 165016 w 165016"/>
                        <a:gd name="connsiteY0" fmla="*/ 114617 h 119380"/>
                        <a:gd name="connsiteX1" fmla="*/ 160253 w 165016"/>
                        <a:gd name="connsiteY1" fmla="*/ 50324 h 119380"/>
                        <a:gd name="connsiteX2" fmla="*/ 160253 w 165016"/>
                        <a:gd name="connsiteY2" fmla="*/ 21749 h 119380"/>
                        <a:gd name="connsiteX3" fmla="*/ 145966 w 165016"/>
                        <a:gd name="connsiteY3" fmla="*/ 9842 h 119380"/>
                        <a:gd name="connsiteX4" fmla="*/ 95960 w 165016"/>
                        <a:gd name="connsiteY4" fmla="*/ 0 h 119380"/>
                        <a:gd name="connsiteX5" fmla="*/ 24522 w 165016"/>
                        <a:gd name="connsiteY5" fmla="*/ 5595 h 119380"/>
                        <a:gd name="connsiteX6" fmla="*/ 7853 w 165016"/>
                        <a:gd name="connsiteY6" fmla="*/ 34488 h 119380"/>
                        <a:gd name="connsiteX7" fmla="*/ 84054 w 165016"/>
                        <a:gd name="connsiteY7" fmla="*/ 45878 h 119380"/>
                        <a:gd name="connsiteX8" fmla="*/ 119771 w 165016"/>
                        <a:gd name="connsiteY8" fmla="*/ 57070 h 119380"/>
                        <a:gd name="connsiteX9" fmla="*/ 129296 w 165016"/>
                        <a:gd name="connsiteY9" fmla="*/ 119380 h 119380"/>
                        <a:gd name="connsiteX10" fmla="*/ 165016 w 165016"/>
                        <a:gd name="connsiteY10" fmla="*/ 114617 h 119380"/>
                        <a:gd name="connsiteX0" fmla="*/ 161210 w 161210"/>
                        <a:gd name="connsiteY0" fmla="*/ 114617 h 119380"/>
                        <a:gd name="connsiteX1" fmla="*/ 156447 w 161210"/>
                        <a:gd name="connsiteY1" fmla="*/ 50324 h 119380"/>
                        <a:gd name="connsiteX2" fmla="*/ 156447 w 161210"/>
                        <a:gd name="connsiteY2" fmla="*/ 21749 h 119380"/>
                        <a:gd name="connsiteX3" fmla="*/ 142160 w 161210"/>
                        <a:gd name="connsiteY3" fmla="*/ 9842 h 119380"/>
                        <a:gd name="connsiteX4" fmla="*/ 92154 w 161210"/>
                        <a:gd name="connsiteY4" fmla="*/ 0 h 119380"/>
                        <a:gd name="connsiteX5" fmla="*/ 20716 w 161210"/>
                        <a:gd name="connsiteY5" fmla="*/ 5595 h 119380"/>
                        <a:gd name="connsiteX6" fmla="*/ 11190 w 161210"/>
                        <a:gd name="connsiteY6" fmla="*/ 43815 h 119380"/>
                        <a:gd name="connsiteX7" fmla="*/ 80248 w 161210"/>
                        <a:gd name="connsiteY7" fmla="*/ 45878 h 119380"/>
                        <a:gd name="connsiteX8" fmla="*/ 115965 w 161210"/>
                        <a:gd name="connsiteY8" fmla="*/ 57070 h 119380"/>
                        <a:gd name="connsiteX9" fmla="*/ 125490 w 161210"/>
                        <a:gd name="connsiteY9" fmla="*/ 119380 h 119380"/>
                        <a:gd name="connsiteX10" fmla="*/ 161210 w 161210"/>
                        <a:gd name="connsiteY10" fmla="*/ 114617 h 119380"/>
                        <a:gd name="connsiteX0" fmla="*/ 161210 w 161210"/>
                        <a:gd name="connsiteY0" fmla="*/ 114617 h 119380"/>
                        <a:gd name="connsiteX1" fmla="*/ 156447 w 161210"/>
                        <a:gd name="connsiteY1" fmla="*/ 50324 h 119380"/>
                        <a:gd name="connsiteX2" fmla="*/ 156447 w 161210"/>
                        <a:gd name="connsiteY2" fmla="*/ 21749 h 119380"/>
                        <a:gd name="connsiteX3" fmla="*/ 125491 w 161210"/>
                        <a:gd name="connsiteY3" fmla="*/ 2381 h 119380"/>
                        <a:gd name="connsiteX4" fmla="*/ 92154 w 161210"/>
                        <a:gd name="connsiteY4" fmla="*/ 0 h 119380"/>
                        <a:gd name="connsiteX5" fmla="*/ 20716 w 161210"/>
                        <a:gd name="connsiteY5" fmla="*/ 5595 h 119380"/>
                        <a:gd name="connsiteX6" fmla="*/ 11190 w 161210"/>
                        <a:gd name="connsiteY6" fmla="*/ 43815 h 119380"/>
                        <a:gd name="connsiteX7" fmla="*/ 80248 w 161210"/>
                        <a:gd name="connsiteY7" fmla="*/ 45878 h 119380"/>
                        <a:gd name="connsiteX8" fmla="*/ 115965 w 161210"/>
                        <a:gd name="connsiteY8" fmla="*/ 57070 h 119380"/>
                        <a:gd name="connsiteX9" fmla="*/ 125490 w 161210"/>
                        <a:gd name="connsiteY9" fmla="*/ 119380 h 119380"/>
                        <a:gd name="connsiteX10" fmla="*/ 161210 w 161210"/>
                        <a:gd name="connsiteY10" fmla="*/ 114617 h 119380"/>
                        <a:gd name="connsiteX0" fmla="*/ 161210 w 161210"/>
                        <a:gd name="connsiteY0" fmla="*/ 116482 h 121245"/>
                        <a:gd name="connsiteX1" fmla="*/ 156447 w 161210"/>
                        <a:gd name="connsiteY1" fmla="*/ 52189 h 121245"/>
                        <a:gd name="connsiteX2" fmla="*/ 156447 w 161210"/>
                        <a:gd name="connsiteY2" fmla="*/ 23614 h 121245"/>
                        <a:gd name="connsiteX3" fmla="*/ 125491 w 161210"/>
                        <a:gd name="connsiteY3" fmla="*/ 4246 h 121245"/>
                        <a:gd name="connsiteX4" fmla="*/ 58817 w 161210"/>
                        <a:gd name="connsiteY4" fmla="*/ 0 h 121245"/>
                        <a:gd name="connsiteX5" fmla="*/ 20716 w 161210"/>
                        <a:gd name="connsiteY5" fmla="*/ 7460 h 121245"/>
                        <a:gd name="connsiteX6" fmla="*/ 11190 w 161210"/>
                        <a:gd name="connsiteY6" fmla="*/ 45680 h 121245"/>
                        <a:gd name="connsiteX7" fmla="*/ 80248 w 161210"/>
                        <a:gd name="connsiteY7" fmla="*/ 47743 h 121245"/>
                        <a:gd name="connsiteX8" fmla="*/ 115965 w 161210"/>
                        <a:gd name="connsiteY8" fmla="*/ 58935 h 121245"/>
                        <a:gd name="connsiteX9" fmla="*/ 125490 w 161210"/>
                        <a:gd name="connsiteY9" fmla="*/ 121245 h 121245"/>
                        <a:gd name="connsiteX10" fmla="*/ 161210 w 161210"/>
                        <a:gd name="connsiteY10" fmla="*/ 116482 h 121245"/>
                        <a:gd name="connsiteX0" fmla="*/ 172621 w 172621"/>
                        <a:gd name="connsiteY0" fmla="*/ 116482 h 121245"/>
                        <a:gd name="connsiteX1" fmla="*/ 167858 w 172621"/>
                        <a:gd name="connsiteY1" fmla="*/ 52189 h 121245"/>
                        <a:gd name="connsiteX2" fmla="*/ 167858 w 172621"/>
                        <a:gd name="connsiteY2" fmla="*/ 23614 h 121245"/>
                        <a:gd name="connsiteX3" fmla="*/ 136902 w 172621"/>
                        <a:gd name="connsiteY3" fmla="*/ 4246 h 121245"/>
                        <a:gd name="connsiteX4" fmla="*/ 70228 w 172621"/>
                        <a:gd name="connsiteY4" fmla="*/ 0 h 121245"/>
                        <a:gd name="connsiteX5" fmla="*/ 15458 w 172621"/>
                        <a:gd name="connsiteY5" fmla="*/ 1864 h 121245"/>
                        <a:gd name="connsiteX6" fmla="*/ 22601 w 172621"/>
                        <a:gd name="connsiteY6" fmla="*/ 45680 h 121245"/>
                        <a:gd name="connsiteX7" fmla="*/ 91659 w 172621"/>
                        <a:gd name="connsiteY7" fmla="*/ 47743 h 121245"/>
                        <a:gd name="connsiteX8" fmla="*/ 127376 w 172621"/>
                        <a:gd name="connsiteY8" fmla="*/ 58935 h 121245"/>
                        <a:gd name="connsiteX9" fmla="*/ 136901 w 172621"/>
                        <a:gd name="connsiteY9" fmla="*/ 121245 h 121245"/>
                        <a:gd name="connsiteX10" fmla="*/ 172621 w 172621"/>
                        <a:gd name="connsiteY10" fmla="*/ 116482 h 121245"/>
                        <a:gd name="connsiteX0" fmla="*/ 172621 w 172621"/>
                        <a:gd name="connsiteY0" fmla="*/ 116482 h 116482"/>
                        <a:gd name="connsiteX1" fmla="*/ 167858 w 172621"/>
                        <a:gd name="connsiteY1" fmla="*/ 52189 h 116482"/>
                        <a:gd name="connsiteX2" fmla="*/ 167858 w 172621"/>
                        <a:gd name="connsiteY2" fmla="*/ 23614 h 116482"/>
                        <a:gd name="connsiteX3" fmla="*/ 136902 w 172621"/>
                        <a:gd name="connsiteY3" fmla="*/ 4246 h 116482"/>
                        <a:gd name="connsiteX4" fmla="*/ 70228 w 172621"/>
                        <a:gd name="connsiteY4" fmla="*/ 0 h 116482"/>
                        <a:gd name="connsiteX5" fmla="*/ 15458 w 172621"/>
                        <a:gd name="connsiteY5" fmla="*/ 1864 h 116482"/>
                        <a:gd name="connsiteX6" fmla="*/ 22601 w 172621"/>
                        <a:gd name="connsiteY6" fmla="*/ 45680 h 116482"/>
                        <a:gd name="connsiteX7" fmla="*/ 91659 w 172621"/>
                        <a:gd name="connsiteY7" fmla="*/ 47743 h 116482"/>
                        <a:gd name="connsiteX8" fmla="*/ 127376 w 172621"/>
                        <a:gd name="connsiteY8" fmla="*/ 58935 h 116482"/>
                        <a:gd name="connsiteX9" fmla="*/ 127376 w 172621"/>
                        <a:gd name="connsiteY9" fmla="*/ 113784 h 116482"/>
                        <a:gd name="connsiteX10" fmla="*/ 172621 w 172621"/>
                        <a:gd name="connsiteY10" fmla="*/ 116482 h 116482"/>
                        <a:gd name="connsiteX0" fmla="*/ 172621 w 172621"/>
                        <a:gd name="connsiteY0" fmla="*/ 116482 h 116482"/>
                        <a:gd name="connsiteX1" fmla="*/ 167858 w 172621"/>
                        <a:gd name="connsiteY1" fmla="*/ 52189 h 116482"/>
                        <a:gd name="connsiteX2" fmla="*/ 167858 w 172621"/>
                        <a:gd name="connsiteY2" fmla="*/ 23614 h 116482"/>
                        <a:gd name="connsiteX3" fmla="*/ 136902 w 172621"/>
                        <a:gd name="connsiteY3" fmla="*/ 4246 h 116482"/>
                        <a:gd name="connsiteX4" fmla="*/ 70228 w 172621"/>
                        <a:gd name="connsiteY4" fmla="*/ 0 h 116482"/>
                        <a:gd name="connsiteX5" fmla="*/ 15458 w 172621"/>
                        <a:gd name="connsiteY5" fmla="*/ 1864 h 116482"/>
                        <a:gd name="connsiteX6" fmla="*/ 22601 w 172621"/>
                        <a:gd name="connsiteY6" fmla="*/ 45680 h 116482"/>
                        <a:gd name="connsiteX7" fmla="*/ 91659 w 172621"/>
                        <a:gd name="connsiteY7" fmla="*/ 47743 h 116482"/>
                        <a:gd name="connsiteX8" fmla="*/ 127376 w 172621"/>
                        <a:gd name="connsiteY8" fmla="*/ 58935 h 116482"/>
                        <a:gd name="connsiteX9" fmla="*/ 132139 w 172621"/>
                        <a:gd name="connsiteY9" fmla="*/ 113784 h 116482"/>
                        <a:gd name="connsiteX10" fmla="*/ 172621 w 172621"/>
                        <a:gd name="connsiteY10" fmla="*/ 116482 h 116482"/>
                        <a:gd name="connsiteX0" fmla="*/ 172621 w 172621"/>
                        <a:gd name="connsiteY0" fmla="*/ 116482 h 116482"/>
                        <a:gd name="connsiteX1" fmla="*/ 167858 w 172621"/>
                        <a:gd name="connsiteY1" fmla="*/ 52189 h 116482"/>
                        <a:gd name="connsiteX2" fmla="*/ 167858 w 172621"/>
                        <a:gd name="connsiteY2" fmla="*/ 23614 h 116482"/>
                        <a:gd name="connsiteX3" fmla="*/ 136902 w 172621"/>
                        <a:gd name="connsiteY3" fmla="*/ 4246 h 116482"/>
                        <a:gd name="connsiteX4" fmla="*/ 70228 w 172621"/>
                        <a:gd name="connsiteY4" fmla="*/ 0 h 116482"/>
                        <a:gd name="connsiteX5" fmla="*/ 15458 w 172621"/>
                        <a:gd name="connsiteY5" fmla="*/ 1864 h 116482"/>
                        <a:gd name="connsiteX6" fmla="*/ 22601 w 172621"/>
                        <a:gd name="connsiteY6" fmla="*/ 45680 h 116482"/>
                        <a:gd name="connsiteX7" fmla="*/ 91659 w 172621"/>
                        <a:gd name="connsiteY7" fmla="*/ 51473 h 116482"/>
                        <a:gd name="connsiteX8" fmla="*/ 127376 w 172621"/>
                        <a:gd name="connsiteY8" fmla="*/ 58935 h 116482"/>
                        <a:gd name="connsiteX9" fmla="*/ 132139 w 172621"/>
                        <a:gd name="connsiteY9" fmla="*/ 113784 h 116482"/>
                        <a:gd name="connsiteX10" fmla="*/ 172621 w 172621"/>
                        <a:gd name="connsiteY10" fmla="*/ 116482 h 116482"/>
                        <a:gd name="connsiteX0" fmla="*/ 172621 w 172621"/>
                        <a:gd name="connsiteY0" fmla="*/ 116482 h 116482"/>
                        <a:gd name="connsiteX1" fmla="*/ 167858 w 172621"/>
                        <a:gd name="connsiteY1" fmla="*/ 52189 h 116482"/>
                        <a:gd name="connsiteX2" fmla="*/ 167858 w 172621"/>
                        <a:gd name="connsiteY2" fmla="*/ 23614 h 116482"/>
                        <a:gd name="connsiteX3" fmla="*/ 136902 w 172621"/>
                        <a:gd name="connsiteY3" fmla="*/ 4246 h 116482"/>
                        <a:gd name="connsiteX4" fmla="*/ 70228 w 172621"/>
                        <a:gd name="connsiteY4" fmla="*/ 0 h 116482"/>
                        <a:gd name="connsiteX5" fmla="*/ 15458 w 172621"/>
                        <a:gd name="connsiteY5" fmla="*/ 1864 h 116482"/>
                        <a:gd name="connsiteX6" fmla="*/ 22601 w 172621"/>
                        <a:gd name="connsiteY6" fmla="*/ 45680 h 116482"/>
                        <a:gd name="connsiteX7" fmla="*/ 91659 w 172621"/>
                        <a:gd name="connsiteY7" fmla="*/ 51473 h 116482"/>
                        <a:gd name="connsiteX8" fmla="*/ 129757 w 172621"/>
                        <a:gd name="connsiteY8" fmla="*/ 64531 h 116482"/>
                        <a:gd name="connsiteX9" fmla="*/ 132139 w 172621"/>
                        <a:gd name="connsiteY9" fmla="*/ 113784 h 116482"/>
                        <a:gd name="connsiteX10" fmla="*/ 172621 w 172621"/>
                        <a:gd name="connsiteY10" fmla="*/ 116482 h 116482"/>
                        <a:gd name="connsiteX0" fmla="*/ 175764 w 175764"/>
                        <a:gd name="connsiteY0" fmla="*/ 116482 h 116482"/>
                        <a:gd name="connsiteX1" fmla="*/ 171001 w 175764"/>
                        <a:gd name="connsiteY1" fmla="*/ 52189 h 116482"/>
                        <a:gd name="connsiteX2" fmla="*/ 171001 w 175764"/>
                        <a:gd name="connsiteY2" fmla="*/ 23614 h 116482"/>
                        <a:gd name="connsiteX3" fmla="*/ 140045 w 175764"/>
                        <a:gd name="connsiteY3" fmla="*/ 4246 h 116482"/>
                        <a:gd name="connsiteX4" fmla="*/ 73371 w 175764"/>
                        <a:gd name="connsiteY4" fmla="*/ 0 h 116482"/>
                        <a:gd name="connsiteX5" fmla="*/ 18601 w 175764"/>
                        <a:gd name="connsiteY5" fmla="*/ 1864 h 116482"/>
                        <a:gd name="connsiteX6" fmla="*/ 16219 w 175764"/>
                        <a:gd name="connsiteY6" fmla="*/ 45680 h 116482"/>
                        <a:gd name="connsiteX7" fmla="*/ 94802 w 175764"/>
                        <a:gd name="connsiteY7" fmla="*/ 51473 h 116482"/>
                        <a:gd name="connsiteX8" fmla="*/ 132900 w 175764"/>
                        <a:gd name="connsiteY8" fmla="*/ 64531 h 116482"/>
                        <a:gd name="connsiteX9" fmla="*/ 135282 w 175764"/>
                        <a:gd name="connsiteY9" fmla="*/ 113784 h 116482"/>
                        <a:gd name="connsiteX10" fmla="*/ 175764 w 175764"/>
                        <a:gd name="connsiteY10" fmla="*/ 116482 h 116482"/>
                        <a:gd name="connsiteX0" fmla="*/ 175764 w 175764"/>
                        <a:gd name="connsiteY0" fmla="*/ 116482 h 116482"/>
                        <a:gd name="connsiteX1" fmla="*/ 171001 w 175764"/>
                        <a:gd name="connsiteY1" fmla="*/ 52189 h 116482"/>
                        <a:gd name="connsiteX2" fmla="*/ 171001 w 175764"/>
                        <a:gd name="connsiteY2" fmla="*/ 23614 h 116482"/>
                        <a:gd name="connsiteX3" fmla="*/ 140045 w 175764"/>
                        <a:gd name="connsiteY3" fmla="*/ 4246 h 116482"/>
                        <a:gd name="connsiteX4" fmla="*/ 73371 w 175764"/>
                        <a:gd name="connsiteY4" fmla="*/ 0 h 116482"/>
                        <a:gd name="connsiteX5" fmla="*/ 18601 w 175764"/>
                        <a:gd name="connsiteY5" fmla="*/ 1864 h 116482"/>
                        <a:gd name="connsiteX6" fmla="*/ 16219 w 175764"/>
                        <a:gd name="connsiteY6" fmla="*/ 45680 h 116482"/>
                        <a:gd name="connsiteX7" fmla="*/ 94802 w 175764"/>
                        <a:gd name="connsiteY7" fmla="*/ 51473 h 116482"/>
                        <a:gd name="connsiteX8" fmla="*/ 130519 w 175764"/>
                        <a:gd name="connsiteY8" fmla="*/ 64531 h 116482"/>
                        <a:gd name="connsiteX9" fmla="*/ 135282 w 175764"/>
                        <a:gd name="connsiteY9" fmla="*/ 113784 h 116482"/>
                        <a:gd name="connsiteX10" fmla="*/ 175764 w 175764"/>
                        <a:gd name="connsiteY10" fmla="*/ 116482 h 116482"/>
                        <a:gd name="connsiteX0" fmla="*/ 175764 w 175764"/>
                        <a:gd name="connsiteY0" fmla="*/ 116482 h 132437"/>
                        <a:gd name="connsiteX1" fmla="*/ 171001 w 175764"/>
                        <a:gd name="connsiteY1" fmla="*/ 52189 h 132437"/>
                        <a:gd name="connsiteX2" fmla="*/ 171001 w 175764"/>
                        <a:gd name="connsiteY2" fmla="*/ 23614 h 132437"/>
                        <a:gd name="connsiteX3" fmla="*/ 140045 w 175764"/>
                        <a:gd name="connsiteY3" fmla="*/ 4246 h 132437"/>
                        <a:gd name="connsiteX4" fmla="*/ 73371 w 175764"/>
                        <a:gd name="connsiteY4" fmla="*/ 0 h 132437"/>
                        <a:gd name="connsiteX5" fmla="*/ 18601 w 175764"/>
                        <a:gd name="connsiteY5" fmla="*/ 1864 h 132437"/>
                        <a:gd name="connsiteX6" fmla="*/ 16219 w 175764"/>
                        <a:gd name="connsiteY6" fmla="*/ 45680 h 132437"/>
                        <a:gd name="connsiteX7" fmla="*/ 94802 w 175764"/>
                        <a:gd name="connsiteY7" fmla="*/ 51473 h 132437"/>
                        <a:gd name="connsiteX8" fmla="*/ 130519 w 175764"/>
                        <a:gd name="connsiteY8" fmla="*/ 64531 h 132437"/>
                        <a:gd name="connsiteX9" fmla="*/ 135282 w 175764"/>
                        <a:gd name="connsiteY9" fmla="*/ 132437 h 132437"/>
                        <a:gd name="connsiteX10" fmla="*/ 175764 w 175764"/>
                        <a:gd name="connsiteY10" fmla="*/ 116482 h 132437"/>
                        <a:gd name="connsiteX0" fmla="*/ 171002 w 171002"/>
                        <a:gd name="connsiteY0" fmla="*/ 118347 h 132437"/>
                        <a:gd name="connsiteX1" fmla="*/ 171001 w 171002"/>
                        <a:gd name="connsiteY1" fmla="*/ 52189 h 132437"/>
                        <a:gd name="connsiteX2" fmla="*/ 171001 w 171002"/>
                        <a:gd name="connsiteY2" fmla="*/ 23614 h 132437"/>
                        <a:gd name="connsiteX3" fmla="*/ 140045 w 171002"/>
                        <a:gd name="connsiteY3" fmla="*/ 4246 h 132437"/>
                        <a:gd name="connsiteX4" fmla="*/ 73371 w 171002"/>
                        <a:gd name="connsiteY4" fmla="*/ 0 h 132437"/>
                        <a:gd name="connsiteX5" fmla="*/ 18601 w 171002"/>
                        <a:gd name="connsiteY5" fmla="*/ 1864 h 132437"/>
                        <a:gd name="connsiteX6" fmla="*/ 16219 w 171002"/>
                        <a:gd name="connsiteY6" fmla="*/ 45680 h 132437"/>
                        <a:gd name="connsiteX7" fmla="*/ 94802 w 171002"/>
                        <a:gd name="connsiteY7" fmla="*/ 51473 h 132437"/>
                        <a:gd name="connsiteX8" fmla="*/ 130519 w 171002"/>
                        <a:gd name="connsiteY8" fmla="*/ 64531 h 132437"/>
                        <a:gd name="connsiteX9" fmla="*/ 135282 w 171002"/>
                        <a:gd name="connsiteY9" fmla="*/ 132437 h 132437"/>
                        <a:gd name="connsiteX10" fmla="*/ 171002 w 171002"/>
                        <a:gd name="connsiteY10" fmla="*/ 118347 h 132437"/>
                        <a:gd name="connsiteX0" fmla="*/ 170880 w 170880"/>
                        <a:gd name="connsiteY0" fmla="*/ 118347 h 132437"/>
                        <a:gd name="connsiteX1" fmla="*/ 170879 w 170880"/>
                        <a:gd name="connsiteY1" fmla="*/ 52189 h 132437"/>
                        <a:gd name="connsiteX2" fmla="*/ 170879 w 170880"/>
                        <a:gd name="connsiteY2" fmla="*/ 23614 h 132437"/>
                        <a:gd name="connsiteX3" fmla="*/ 139923 w 170880"/>
                        <a:gd name="connsiteY3" fmla="*/ 4246 h 132437"/>
                        <a:gd name="connsiteX4" fmla="*/ 73249 w 170880"/>
                        <a:gd name="connsiteY4" fmla="*/ 0 h 132437"/>
                        <a:gd name="connsiteX5" fmla="*/ 18479 w 170880"/>
                        <a:gd name="connsiteY5" fmla="*/ 1864 h 132437"/>
                        <a:gd name="connsiteX6" fmla="*/ 16097 w 170880"/>
                        <a:gd name="connsiteY6" fmla="*/ 45680 h 132437"/>
                        <a:gd name="connsiteX7" fmla="*/ 92299 w 170880"/>
                        <a:gd name="connsiteY7" fmla="*/ 49607 h 132437"/>
                        <a:gd name="connsiteX8" fmla="*/ 130397 w 170880"/>
                        <a:gd name="connsiteY8" fmla="*/ 64531 h 132437"/>
                        <a:gd name="connsiteX9" fmla="*/ 135160 w 170880"/>
                        <a:gd name="connsiteY9" fmla="*/ 132437 h 132437"/>
                        <a:gd name="connsiteX10" fmla="*/ 170880 w 170880"/>
                        <a:gd name="connsiteY10" fmla="*/ 118347 h 132437"/>
                        <a:gd name="connsiteX0" fmla="*/ 171628 w 171628"/>
                        <a:gd name="connsiteY0" fmla="*/ 118347 h 132437"/>
                        <a:gd name="connsiteX1" fmla="*/ 171627 w 171628"/>
                        <a:gd name="connsiteY1" fmla="*/ 52189 h 132437"/>
                        <a:gd name="connsiteX2" fmla="*/ 171627 w 171628"/>
                        <a:gd name="connsiteY2" fmla="*/ 23614 h 132437"/>
                        <a:gd name="connsiteX3" fmla="*/ 140671 w 171628"/>
                        <a:gd name="connsiteY3" fmla="*/ 4246 h 132437"/>
                        <a:gd name="connsiteX4" fmla="*/ 73997 w 171628"/>
                        <a:gd name="connsiteY4" fmla="*/ 0 h 132437"/>
                        <a:gd name="connsiteX5" fmla="*/ 19227 w 171628"/>
                        <a:gd name="connsiteY5" fmla="*/ 1864 h 132437"/>
                        <a:gd name="connsiteX6" fmla="*/ 16845 w 171628"/>
                        <a:gd name="connsiteY6" fmla="*/ 45680 h 132437"/>
                        <a:gd name="connsiteX7" fmla="*/ 107334 w 171628"/>
                        <a:gd name="connsiteY7" fmla="*/ 47742 h 132437"/>
                        <a:gd name="connsiteX8" fmla="*/ 131145 w 171628"/>
                        <a:gd name="connsiteY8" fmla="*/ 64531 h 132437"/>
                        <a:gd name="connsiteX9" fmla="*/ 135908 w 171628"/>
                        <a:gd name="connsiteY9" fmla="*/ 132437 h 132437"/>
                        <a:gd name="connsiteX10" fmla="*/ 171628 w 171628"/>
                        <a:gd name="connsiteY10" fmla="*/ 118347 h 132437"/>
                        <a:gd name="connsiteX0" fmla="*/ 171628 w 171628"/>
                        <a:gd name="connsiteY0" fmla="*/ 118347 h 132437"/>
                        <a:gd name="connsiteX1" fmla="*/ 171627 w 171628"/>
                        <a:gd name="connsiteY1" fmla="*/ 52189 h 132437"/>
                        <a:gd name="connsiteX2" fmla="*/ 171627 w 171628"/>
                        <a:gd name="connsiteY2" fmla="*/ 23614 h 132437"/>
                        <a:gd name="connsiteX3" fmla="*/ 140671 w 171628"/>
                        <a:gd name="connsiteY3" fmla="*/ 4246 h 132437"/>
                        <a:gd name="connsiteX4" fmla="*/ 73997 w 171628"/>
                        <a:gd name="connsiteY4" fmla="*/ 0 h 132437"/>
                        <a:gd name="connsiteX5" fmla="*/ 19227 w 171628"/>
                        <a:gd name="connsiteY5" fmla="*/ 1864 h 132437"/>
                        <a:gd name="connsiteX6" fmla="*/ 16845 w 171628"/>
                        <a:gd name="connsiteY6" fmla="*/ 45680 h 132437"/>
                        <a:gd name="connsiteX7" fmla="*/ 107334 w 171628"/>
                        <a:gd name="connsiteY7" fmla="*/ 51473 h 132437"/>
                        <a:gd name="connsiteX8" fmla="*/ 131145 w 171628"/>
                        <a:gd name="connsiteY8" fmla="*/ 64531 h 132437"/>
                        <a:gd name="connsiteX9" fmla="*/ 135908 w 171628"/>
                        <a:gd name="connsiteY9" fmla="*/ 132437 h 132437"/>
                        <a:gd name="connsiteX10" fmla="*/ 171628 w 171628"/>
                        <a:gd name="connsiteY10" fmla="*/ 118347 h 132437"/>
                        <a:gd name="connsiteX0" fmla="*/ 171628 w 171628"/>
                        <a:gd name="connsiteY0" fmla="*/ 118347 h 132437"/>
                        <a:gd name="connsiteX1" fmla="*/ 171627 w 171628"/>
                        <a:gd name="connsiteY1" fmla="*/ 52189 h 132437"/>
                        <a:gd name="connsiteX2" fmla="*/ 171627 w 171628"/>
                        <a:gd name="connsiteY2" fmla="*/ 23614 h 132437"/>
                        <a:gd name="connsiteX3" fmla="*/ 140671 w 171628"/>
                        <a:gd name="connsiteY3" fmla="*/ 4246 h 132437"/>
                        <a:gd name="connsiteX4" fmla="*/ 73997 w 171628"/>
                        <a:gd name="connsiteY4" fmla="*/ 0 h 132437"/>
                        <a:gd name="connsiteX5" fmla="*/ 19227 w 171628"/>
                        <a:gd name="connsiteY5" fmla="*/ 1864 h 132437"/>
                        <a:gd name="connsiteX6" fmla="*/ 16845 w 171628"/>
                        <a:gd name="connsiteY6" fmla="*/ 45680 h 132437"/>
                        <a:gd name="connsiteX7" fmla="*/ 107334 w 171628"/>
                        <a:gd name="connsiteY7" fmla="*/ 51473 h 132437"/>
                        <a:gd name="connsiteX8" fmla="*/ 133526 w 171628"/>
                        <a:gd name="connsiteY8" fmla="*/ 64531 h 132437"/>
                        <a:gd name="connsiteX9" fmla="*/ 135908 w 171628"/>
                        <a:gd name="connsiteY9" fmla="*/ 132437 h 132437"/>
                        <a:gd name="connsiteX10" fmla="*/ 171628 w 171628"/>
                        <a:gd name="connsiteY10" fmla="*/ 118347 h 132437"/>
                        <a:gd name="connsiteX0" fmla="*/ 189467 w 189467"/>
                        <a:gd name="connsiteY0" fmla="*/ 118488 h 132578"/>
                        <a:gd name="connsiteX1" fmla="*/ 189466 w 189467"/>
                        <a:gd name="connsiteY1" fmla="*/ 52330 h 132578"/>
                        <a:gd name="connsiteX2" fmla="*/ 189466 w 189467"/>
                        <a:gd name="connsiteY2" fmla="*/ 23755 h 132578"/>
                        <a:gd name="connsiteX3" fmla="*/ 158510 w 189467"/>
                        <a:gd name="connsiteY3" fmla="*/ 4387 h 132578"/>
                        <a:gd name="connsiteX4" fmla="*/ 91836 w 189467"/>
                        <a:gd name="connsiteY4" fmla="*/ 141 h 132578"/>
                        <a:gd name="connsiteX5" fmla="*/ 13253 w 189467"/>
                        <a:gd name="connsiteY5" fmla="*/ 140 h 132578"/>
                        <a:gd name="connsiteX6" fmla="*/ 34684 w 189467"/>
                        <a:gd name="connsiteY6" fmla="*/ 45821 h 132578"/>
                        <a:gd name="connsiteX7" fmla="*/ 125173 w 189467"/>
                        <a:gd name="connsiteY7" fmla="*/ 51614 h 132578"/>
                        <a:gd name="connsiteX8" fmla="*/ 151365 w 189467"/>
                        <a:gd name="connsiteY8" fmla="*/ 64672 h 132578"/>
                        <a:gd name="connsiteX9" fmla="*/ 153747 w 189467"/>
                        <a:gd name="connsiteY9" fmla="*/ 132578 h 132578"/>
                        <a:gd name="connsiteX10" fmla="*/ 189467 w 189467"/>
                        <a:gd name="connsiteY10" fmla="*/ 118488 h 132578"/>
                        <a:gd name="connsiteX0" fmla="*/ 196753 w 196753"/>
                        <a:gd name="connsiteY0" fmla="*/ 118488 h 132578"/>
                        <a:gd name="connsiteX1" fmla="*/ 196752 w 196753"/>
                        <a:gd name="connsiteY1" fmla="*/ 52330 h 132578"/>
                        <a:gd name="connsiteX2" fmla="*/ 196752 w 196753"/>
                        <a:gd name="connsiteY2" fmla="*/ 23755 h 132578"/>
                        <a:gd name="connsiteX3" fmla="*/ 165796 w 196753"/>
                        <a:gd name="connsiteY3" fmla="*/ 4387 h 132578"/>
                        <a:gd name="connsiteX4" fmla="*/ 99122 w 196753"/>
                        <a:gd name="connsiteY4" fmla="*/ 141 h 132578"/>
                        <a:gd name="connsiteX5" fmla="*/ 20539 w 196753"/>
                        <a:gd name="connsiteY5" fmla="*/ 140 h 132578"/>
                        <a:gd name="connsiteX6" fmla="*/ 18157 w 196753"/>
                        <a:gd name="connsiteY6" fmla="*/ 45821 h 132578"/>
                        <a:gd name="connsiteX7" fmla="*/ 132459 w 196753"/>
                        <a:gd name="connsiteY7" fmla="*/ 51614 h 132578"/>
                        <a:gd name="connsiteX8" fmla="*/ 158651 w 196753"/>
                        <a:gd name="connsiteY8" fmla="*/ 64672 h 132578"/>
                        <a:gd name="connsiteX9" fmla="*/ 161033 w 196753"/>
                        <a:gd name="connsiteY9" fmla="*/ 132578 h 132578"/>
                        <a:gd name="connsiteX10" fmla="*/ 196753 w 196753"/>
                        <a:gd name="connsiteY10" fmla="*/ 118488 h 132578"/>
                        <a:gd name="connsiteX0" fmla="*/ 184049 w 184049"/>
                        <a:gd name="connsiteY0" fmla="*/ 118478 h 132568"/>
                        <a:gd name="connsiteX1" fmla="*/ 184048 w 184049"/>
                        <a:gd name="connsiteY1" fmla="*/ 52320 h 132568"/>
                        <a:gd name="connsiteX2" fmla="*/ 184048 w 184049"/>
                        <a:gd name="connsiteY2" fmla="*/ 23745 h 132568"/>
                        <a:gd name="connsiteX3" fmla="*/ 153092 w 184049"/>
                        <a:gd name="connsiteY3" fmla="*/ 4377 h 132568"/>
                        <a:gd name="connsiteX4" fmla="*/ 86418 w 184049"/>
                        <a:gd name="connsiteY4" fmla="*/ 131 h 132568"/>
                        <a:gd name="connsiteX5" fmla="*/ 7835 w 184049"/>
                        <a:gd name="connsiteY5" fmla="*/ 130 h 132568"/>
                        <a:gd name="connsiteX6" fmla="*/ 72128 w 184049"/>
                        <a:gd name="connsiteY6" fmla="*/ 49542 h 132568"/>
                        <a:gd name="connsiteX7" fmla="*/ 119755 w 184049"/>
                        <a:gd name="connsiteY7" fmla="*/ 51604 h 132568"/>
                        <a:gd name="connsiteX8" fmla="*/ 145947 w 184049"/>
                        <a:gd name="connsiteY8" fmla="*/ 64662 h 132568"/>
                        <a:gd name="connsiteX9" fmla="*/ 148329 w 184049"/>
                        <a:gd name="connsiteY9" fmla="*/ 132568 h 132568"/>
                        <a:gd name="connsiteX10" fmla="*/ 184049 w 184049"/>
                        <a:gd name="connsiteY10" fmla="*/ 118478 h 132568"/>
                        <a:gd name="connsiteX0" fmla="*/ 204310 w 204310"/>
                        <a:gd name="connsiteY0" fmla="*/ 118347 h 132437"/>
                        <a:gd name="connsiteX1" fmla="*/ 204309 w 204310"/>
                        <a:gd name="connsiteY1" fmla="*/ 52189 h 132437"/>
                        <a:gd name="connsiteX2" fmla="*/ 204309 w 204310"/>
                        <a:gd name="connsiteY2" fmla="*/ 23614 h 132437"/>
                        <a:gd name="connsiteX3" fmla="*/ 173353 w 204310"/>
                        <a:gd name="connsiteY3" fmla="*/ 4246 h 132437"/>
                        <a:gd name="connsiteX4" fmla="*/ 106679 w 204310"/>
                        <a:gd name="connsiteY4" fmla="*/ 0 h 132437"/>
                        <a:gd name="connsiteX5" fmla="*/ 6664 w 204310"/>
                        <a:gd name="connsiteY5" fmla="*/ 46633 h 132437"/>
                        <a:gd name="connsiteX6" fmla="*/ 92389 w 204310"/>
                        <a:gd name="connsiteY6" fmla="*/ 49411 h 132437"/>
                        <a:gd name="connsiteX7" fmla="*/ 140016 w 204310"/>
                        <a:gd name="connsiteY7" fmla="*/ 51473 h 132437"/>
                        <a:gd name="connsiteX8" fmla="*/ 166208 w 204310"/>
                        <a:gd name="connsiteY8" fmla="*/ 64531 h 132437"/>
                        <a:gd name="connsiteX9" fmla="*/ 168590 w 204310"/>
                        <a:gd name="connsiteY9" fmla="*/ 132437 h 132437"/>
                        <a:gd name="connsiteX10" fmla="*/ 204310 w 204310"/>
                        <a:gd name="connsiteY10" fmla="*/ 118347 h 132437"/>
                        <a:gd name="connsiteX0" fmla="*/ 204310 w 204310"/>
                        <a:gd name="connsiteY0" fmla="*/ 118347 h 132437"/>
                        <a:gd name="connsiteX1" fmla="*/ 204309 w 204310"/>
                        <a:gd name="connsiteY1" fmla="*/ 52189 h 132437"/>
                        <a:gd name="connsiteX2" fmla="*/ 204309 w 204310"/>
                        <a:gd name="connsiteY2" fmla="*/ 23614 h 132437"/>
                        <a:gd name="connsiteX3" fmla="*/ 173353 w 204310"/>
                        <a:gd name="connsiteY3" fmla="*/ 4246 h 132437"/>
                        <a:gd name="connsiteX4" fmla="*/ 106679 w 204310"/>
                        <a:gd name="connsiteY4" fmla="*/ 0 h 132437"/>
                        <a:gd name="connsiteX5" fmla="*/ 6664 w 204310"/>
                        <a:gd name="connsiteY5" fmla="*/ 46633 h 132437"/>
                        <a:gd name="connsiteX6" fmla="*/ 92389 w 204310"/>
                        <a:gd name="connsiteY6" fmla="*/ 49411 h 132437"/>
                        <a:gd name="connsiteX7" fmla="*/ 140016 w 204310"/>
                        <a:gd name="connsiteY7" fmla="*/ 51473 h 132437"/>
                        <a:gd name="connsiteX8" fmla="*/ 163827 w 204310"/>
                        <a:gd name="connsiteY8" fmla="*/ 68262 h 132437"/>
                        <a:gd name="connsiteX9" fmla="*/ 168590 w 204310"/>
                        <a:gd name="connsiteY9" fmla="*/ 132437 h 132437"/>
                        <a:gd name="connsiteX10" fmla="*/ 204310 w 204310"/>
                        <a:gd name="connsiteY10" fmla="*/ 118347 h 132437"/>
                        <a:gd name="connsiteX0" fmla="*/ 204310 w 204310"/>
                        <a:gd name="connsiteY0" fmla="*/ 122078 h 136168"/>
                        <a:gd name="connsiteX1" fmla="*/ 204309 w 204310"/>
                        <a:gd name="connsiteY1" fmla="*/ 55920 h 136168"/>
                        <a:gd name="connsiteX2" fmla="*/ 204309 w 204310"/>
                        <a:gd name="connsiteY2" fmla="*/ 27345 h 136168"/>
                        <a:gd name="connsiteX3" fmla="*/ 173353 w 204310"/>
                        <a:gd name="connsiteY3" fmla="*/ 7977 h 136168"/>
                        <a:gd name="connsiteX4" fmla="*/ 6667 w 204310"/>
                        <a:gd name="connsiteY4" fmla="*/ 0 h 136168"/>
                        <a:gd name="connsiteX5" fmla="*/ 6664 w 204310"/>
                        <a:gd name="connsiteY5" fmla="*/ 50364 h 136168"/>
                        <a:gd name="connsiteX6" fmla="*/ 92389 w 204310"/>
                        <a:gd name="connsiteY6" fmla="*/ 53142 h 136168"/>
                        <a:gd name="connsiteX7" fmla="*/ 140016 w 204310"/>
                        <a:gd name="connsiteY7" fmla="*/ 55204 h 136168"/>
                        <a:gd name="connsiteX8" fmla="*/ 163827 w 204310"/>
                        <a:gd name="connsiteY8" fmla="*/ 71993 h 136168"/>
                        <a:gd name="connsiteX9" fmla="*/ 168590 w 204310"/>
                        <a:gd name="connsiteY9" fmla="*/ 136168 h 136168"/>
                        <a:gd name="connsiteX10" fmla="*/ 204310 w 204310"/>
                        <a:gd name="connsiteY10" fmla="*/ 122078 h 136168"/>
                        <a:gd name="connsiteX0" fmla="*/ 204310 w 204310"/>
                        <a:gd name="connsiteY0" fmla="*/ 127159 h 141249"/>
                        <a:gd name="connsiteX1" fmla="*/ 204309 w 204310"/>
                        <a:gd name="connsiteY1" fmla="*/ 61001 h 141249"/>
                        <a:gd name="connsiteX2" fmla="*/ 204309 w 204310"/>
                        <a:gd name="connsiteY2" fmla="*/ 32426 h 141249"/>
                        <a:gd name="connsiteX3" fmla="*/ 194784 w 204310"/>
                        <a:gd name="connsiteY3" fmla="*/ 0 h 141249"/>
                        <a:gd name="connsiteX4" fmla="*/ 6667 w 204310"/>
                        <a:gd name="connsiteY4" fmla="*/ 5081 h 141249"/>
                        <a:gd name="connsiteX5" fmla="*/ 6664 w 204310"/>
                        <a:gd name="connsiteY5" fmla="*/ 55445 h 141249"/>
                        <a:gd name="connsiteX6" fmla="*/ 92389 w 204310"/>
                        <a:gd name="connsiteY6" fmla="*/ 58223 h 141249"/>
                        <a:gd name="connsiteX7" fmla="*/ 140016 w 204310"/>
                        <a:gd name="connsiteY7" fmla="*/ 60285 h 141249"/>
                        <a:gd name="connsiteX8" fmla="*/ 163827 w 204310"/>
                        <a:gd name="connsiteY8" fmla="*/ 77074 h 141249"/>
                        <a:gd name="connsiteX9" fmla="*/ 168590 w 204310"/>
                        <a:gd name="connsiteY9" fmla="*/ 141249 h 141249"/>
                        <a:gd name="connsiteX10" fmla="*/ 204310 w 204310"/>
                        <a:gd name="connsiteY10" fmla="*/ 127159 h 141249"/>
                        <a:gd name="connsiteX0" fmla="*/ 204310 w 204310"/>
                        <a:gd name="connsiteY0" fmla="*/ 127159 h 141249"/>
                        <a:gd name="connsiteX1" fmla="*/ 204309 w 204310"/>
                        <a:gd name="connsiteY1" fmla="*/ 61001 h 141249"/>
                        <a:gd name="connsiteX2" fmla="*/ 204309 w 204310"/>
                        <a:gd name="connsiteY2" fmla="*/ 32426 h 141249"/>
                        <a:gd name="connsiteX3" fmla="*/ 194784 w 204310"/>
                        <a:gd name="connsiteY3" fmla="*/ 0 h 141249"/>
                        <a:gd name="connsiteX4" fmla="*/ 6667 w 204310"/>
                        <a:gd name="connsiteY4" fmla="*/ 5081 h 141249"/>
                        <a:gd name="connsiteX5" fmla="*/ 6664 w 204310"/>
                        <a:gd name="connsiteY5" fmla="*/ 55445 h 141249"/>
                        <a:gd name="connsiteX6" fmla="*/ 92389 w 204310"/>
                        <a:gd name="connsiteY6" fmla="*/ 58223 h 141249"/>
                        <a:gd name="connsiteX7" fmla="*/ 140016 w 204310"/>
                        <a:gd name="connsiteY7" fmla="*/ 60285 h 141249"/>
                        <a:gd name="connsiteX8" fmla="*/ 163827 w 204310"/>
                        <a:gd name="connsiteY8" fmla="*/ 77074 h 141249"/>
                        <a:gd name="connsiteX9" fmla="*/ 167481 w 204310"/>
                        <a:gd name="connsiteY9" fmla="*/ 111747 h 141249"/>
                        <a:gd name="connsiteX10" fmla="*/ 168590 w 204310"/>
                        <a:gd name="connsiteY10" fmla="*/ 141249 h 141249"/>
                        <a:gd name="connsiteX11" fmla="*/ 204310 w 204310"/>
                        <a:gd name="connsiteY11" fmla="*/ 127159 h 141249"/>
                        <a:gd name="connsiteX0" fmla="*/ 204310 w 204310"/>
                        <a:gd name="connsiteY0" fmla="*/ 127159 h 141249"/>
                        <a:gd name="connsiteX1" fmla="*/ 204309 w 204310"/>
                        <a:gd name="connsiteY1" fmla="*/ 61001 h 141249"/>
                        <a:gd name="connsiteX2" fmla="*/ 204309 w 204310"/>
                        <a:gd name="connsiteY2" fmla="*/ 32426 h 141249"/>
                        <a:gd name="connsiteX3" fmla="*/ 194784 w 204310"/>
                        <a:gd name="connsiteY3" fmla="*/ 0 h 141249"/>
                        <a:gd name="connsiteX4" fmla="*/ 6667 w 204310"/>
                        <a:gd name="connsiteY4" fmla="*/ 5081 h 141249"/>
                        <a:gd name="connsiteX5" fmla="*/ 6664 w 204310"/>
                        <a:gd name="connsiteY5" fmla="*/ 55445 h 141249"/>
                        <a:gd name="connsiteX6" fmla="*/ 92389 w 204310"/>
                        <a:gd name="connsiteY6" fmla="*/ 58223 h 141249"/>
                        <a:gd name="connsiteX7" fmla="*/ 140016 w 204310"/>
                        <a:gd name="connsiteY7" fmla="*/ 60285 h 141249"/>
                        <a:gd name="connsiteX8" fmla="*/ 163827 w 204310"/>
                        <a:gd name="connsiteY8" fmla="*/ 77074 h 141249"/>
                        <a:gd name="connsiteX9" fmla="*/ 167481 w 204310"/>
                        <a:gd name="connsiteY9" fmla="*/ 111747 h 141249"/>
                        <a:gd name="connsiteX10" fmla="*/ 168590 w 204310"/>
                        <a:gd name="connsiteY10" fmla="*/ 141249 h 141249"/>
                        <a:gd name="connsiteX11" fmla="*/ 184546 w 204310"/>
                        <a:gd name="connsiteY11" fmla="*/ 138364 h 141249"/>
                        <a:gd name="connsiteX12" fmla="*/ 204310 w 204310"/>
                        <a:gd name="connsiteY12" fmla="*/ 127159 h 141249"/>
                        <a:gd name="connsiteX0" fmla="*/ 204310 w 204310"/>
                        <a:gd name="connsiteY0" fmla="*/ 127159 h 177403"/>
                        <a:gd name="connsiteX1" fmla="*/ 204309 w 204310"/>
                        <a:gd name="connsiteY1" fmla="*/ 61001 h 177403"/>
                        <a:gd name="connsiteX2" fmla="*/ 204309 w 204310"/>
                        <a:gd name="connsiteY2" fmla="*/ 32426 h 177403"/>
                        <a:gd name="connsiteX3" fmla="*/ 194784 w 204310"/>
                        <a:gd name="connsiteY3" fmla="*/ 0 h 177403"/>
                        <a:gd name="connsiteX4" fmla="*/ 6667 w 204310"/>
                        <a:gd name="connsiteY4" fmla="*/ 5081 h 177403"/>
                        <a:gd name="connsiteX5" fmla="*/ 6664 w 204310"/>
                        <a:gd name="connsiteY5" fmla="*/ 55445 h 177403"/>
                        <a:gd name="connsiteX6" fmla="*/ 92389 w 204310"/>
                        <a:gd name="connsiteY6" fmla="*/ 58223 h 177403"/>
                        <a:gd name="connsiteX7" fmla="*/ 140016 w 204310"/>
                        <a:gd name="connsiteY7" fmla="*/ 60285 h 177403"/>
                        <a:gd name="connsiteX8" fmla="*/ 163827 w 204310"/>
                        <a:gd name="connsiteY8" fmla="*/ 77074 h 177403"/>
                        <a:gd name="connsiteX9" fmla="*/ 167481 w 204310"/>
                        <a:gd name="connsiteY9" fmla="*/ 111747 h 177403"/>
                        <a:gd name="connsiteX10" fmla="*/ 168590 w 204310"/>
                        <a:gd name="connsiteY10" fmla="*/ 141249 h 177403"/>
                        <a:gd name="connsiteX11" fmla="*/ 186679 w 204310"/>
                        <a:gd name="connsiteY11" fmla="*/ 177403 h 177403"/>
                        <a:gd name="connsiteX12" fmla="*/ 204310 w 204310"/>
                        <a:gd name="connsiteY12" fmla="*/ 127159 h 177403"/>
                        <a:gd name="connsiteX0" fmla="*/ 204310 w 204310"/>
                        <a:gd name="connsiteY0" fmla="*/ 127159 h 177403"/>
                        <a:gd name="connsiteX1" fmla="*/ 204309 w 204310"/>
                        <a:gd name="connsiteY1" fmla="*/ 61001 h 177403"/>
                        <a:gd name="connsiteX2" fmla="*/ 204309 w 204310"/>
                        <a:gd name="connsiteY2" fmla="*/ 32426 h 177403"/>
                        <a:gd name="connsiteX3" fmla="*/ 194784 w 204310"/>
                        <a:gd name="connsiteY3" fmla="*/ 0 h 177403"/>
                        <a:gd name="connsiteX4" fmla="*/ 6667 w 204310"/>
                        <a:gd name="connsiteY4" fmla="*/ 5081 h 177403"/>
                        <a:gd name="connsiteX5" fmla="*/ 6664 w 204310"/>
                        <a:gd name="connsiteY5" fmla="*/ 55445 h 177403"/>
                        <a:gd name="connsiteX6" fmla="*/ 92389 w 204310"/>
                        <a:gd name="connsiteY6" fmla="*/ 58223 h 177403"/>
                        <a:gd name="connsiteX7" fmla="*/ 140016 w 204310"/>
                        <a:gd name="connsiteY7" fmla="*/ 60285 h 177403"/>
                        <a:gd name="connsiteX8" fmla="*/ 163827 w 204310"/>
                        <a:gd name="connsiteY8" fmla="*/ 77074 h 177403"/>
                        <a:gd name="connsiteX9" fmla="*/ 167481 w 204310"/>
                        <a:gd name="connsiteY9" fmla="*/ 111747 h 177403"/>
                        <a:gd name="connsiteX10" fmla="*/ 168590 w 204310"/>
                        <a:gd name="connsiteY10" fmla="*/ 141249 h 177403"/>
                        <a:gd name="connsiteX11" fmla="*/ 186679 w 204310"/>
                        <a:gd name="connsiteY11" fmla="*/ 177403 h 177403"/>
                        <a:gd name="connsiteX12" fmla="*/ 193078 w 204310"/>
                        <a:gd name="connsiteY12" fmla="*/ 147237 h 177403"/>
                        <a:gd name="connsiteX13" fmla="*/ 204310 w 204310"/>
                        <a:gd name="connsiteY13" fmla="*/ 127159 h 177403"/>
                        <a:gd name="connsiteX0" fmla="*/ 204310 w 204310"/>
                        <a:gd name="connsiteY0" fmla="*/ 127159 h 220159"/>
                        <a:gd name="connsiteX1" fmla="*/ 204309 w 204310"/>
                        <a:gd name="connsiteY1" fmla="*/ 61001 h 220159"/>
                        <a:gd name="connsiteX2" fmla="*/ 204309 w 204310"/>
                        <a:gd name="connsiteY2" fmla="*/ 32426 h 220159"/>
                        <a:gd name="connsiteX3" fmla="*/ 194784 w 204310"/>
                        <a:gd name="connsiteY3" fmla="*/ 0 h 220159"/>
                        <a:gd name="connsiteX4" fmla="*/ 6667 w 204310"/>
                        <a:gd name="connsiteY4" fmla="*/ 5081 h 220159"/>
                        <a:gd name="connsiteX5" fmla="*/ 6664 w 204310"/>
                        <a:gd name="connsiteY5" fmla="*/ 55445 h 220159"/>
                        <a:gd name="connsiteX6" fmla="*/ 92389 w 204310"/>
                        <a:gd name="connsiteY6" fmla="*/ 58223 h 220159"/>
                        <a:gd name="connsiteX7" fmla="*/ 140016 w 204310"/>
                        <a:gd name="connsiteY7" fmla="*/ 60285 h 220159"/>
                        <a:gd name="connsiteX8" fmla="*/ 163827 w 204310"/>
                        <a:gd name="connsiteY8" fmla="*/ 77074 h 220159"/>
                        <a:gd name="connsiteX9" fmla="*/ 167481 w 204310"/>
                        <a:gd name="connsiteY9" fmla="*/ 111747 h 220159"/>
                        <a:gd name="connsiteX10" fmla="*/ 168590 w 204310"/>
                        <a:gd name="connsiteY10" fmla="*/ 141249 h 220159"/>
                        <a:gd name="connsiteX11" fmla="*/ 186679 w 204310"/>
                        <a:gd name="connsiteY11" fmla="*/ 177403 h 220159"/>
                        <a:gd name="connsiteX12" fmla="*/ 193078 w 204310"/>
                        <a:gd name="connsiteY12" fmla="*/ 147237 h 220159"/>
                        <a:gd name="connsiteX13" fmla="*/ 204310 w 204310"/>
                        <a:gd name="connsiteY13" fmla="*/ 127159 h 220159"/>
                        <a:gd name="connsiteX0" fmla="*/ 204310 w 204310"/>
                        <a:gd name="connsiteY0" fmla="*/ 127159 h 500363"/>
                        <a:gd name="connsiteX1" fmla="*/ 204309 w 204310"/>
                        <a:gd name="connsiteY1" fmla="*/ 61001 h 500363"/>
                        <a:gd name="connsiteX2" fmla="*/ 204309 w 204310"/>
                        <a:gd name="connsiteY2" fmla="*/ 32426 h 500363"/>
                        <a:gd name="connsiteX3" fmla="*/ 194784 w 204310"/>
                        <a:gd name="connsiteY3" fmla="*/ 0 h 500363"/>
                        <a:gd name="connsiteX4" fmla="*/ 6667 w 204310"/>
                        <a:gd name="connsiteY4" fmla="*/ 5081 h 500363"/>
                        <a:gd name="connsiteX5" fmla="*/ 6664 w 204310"/>
                        <a:gd name="connsiteY5" fmla="*/ 55445 h 500363"/>
                        <a:gd name="connsiteX6" fmla="*/ 92389 w 204310"/>
                        <a:gd name="connsiteY6" fmla="*/ 58223 h 500363"/>
                        <a:gd name="connsiteX7" fmla="*/ 140016 w 204310"/>
                        <a:gd name="connsiteY7" fmla="*/ 60285 h 500363"/>
                        <a:gd name="connsiteX8" fmla="*/ 163827 w 204310"/>
                        <a:gd name="connsiteY8" fmla="*/ 77074 h 500363"/>
                        <a:gd name="connsiteX9" fmla="*/ 167481 w 204310"/>
                        <a:gd name="connsiteY9" fmla="*/ 111747 h 500363"/>
                        <a:gd name="connsiteX10" fmla="*/ 168590 w 204310"/>
                        <a:gd name="connsiteY10" fmla="*/ 141249 h 500363"/>
                        <a:gd name="connsiteX11" fmla="*/ 158949 w 204310"/>
                        <a:gd name="connsiteY11" fmla="*/ 500363 h 500363"/>
                        <a:gd name="connsiteX12" fmla="*/ 193078 w 204310"/>
                        <a:gd name="connsiteY12" fmla="*/ 147237 h 500363"/>
                        <a:gd name="connsiteX13" fmla="*/ 204310 w 204310"/>
                        <a:gd name="connsiteY13" fmla="*/ 127159 h 500363"/>
                        <a:gd name="connsiteX0" fmla="*/ 204310 w 204310"/>
                        <a:gd name="connsiteY0" fmla="*/ 127159 h 500363"/>
                        <a:gd name="connsiteX1" fmla="*/ 204309 w 204310"/>
                        <a:gd name="connsiteY1" fmla="*/ 61001 h 500363"/>
                        <a:gd name="connsiteX2" fmla="*/ 204309 w 204310"/>
                        <a:gd name="connsiteY2" fmla="*/ 32426 h 500363"/>
                        <a:gd name="connsiteX3" fmla="*/ 194784 w 204310"/>
                        <a:gd name="connsiteY3" fmla="*/ 0 h 500363"/>
                        <a:gd name="connsiteX4" fmla="*/ 6667 w 204310"/>
                        <a:gd name="connsiteY4" fmla="*/ 5081 h 500363"/>
                        <a:gd name="connsiteX5" fmla="*/ 6664 w 204310"/>
                        <a:gd name="connsiteY5" fmla="*/ 55445 h 500363"/>
                        <a:gd name="connsiteX6" fmla="*/ 92389 w 204310"/>
                        <a:gd name="connsiteY6" fmla="*/ 58223 h 500363"/>
                        <a:gd name="connsiteX7" fmla="*/ 140016 w 204310"/>
                        <a:gd name="connsiteY7" fmla="*/ 60285 h 500363"/>
                        <a:gd name="connsiteX8" fmla="*/ 163827 w 204310"/>
                        <a:gd name="connsiteY8" fmla="*/ 77074 h 500363"/>
                        <a:gd name="connsiteX9" fmla="*/ 167481 w 204310"/>
                        <a:gd name="connsiteY9" fmla="*/ 111747 h 500363"/>
                        <a:gd name="connsiteX10" fmla="*/ 160058 w 204310"/>
                        <a:gd name="connsiteY10" fmla="*/ 141249 h 500363"/>
                        <a:gd name="connsiteX11" fmla="*/ 158949 w 204310"/>
                        <a:gd name="connsiteY11" fmla="*/ 500363 h 500363"/>
                        <a:gd name="connsiteX12" fmla="*/ 193078 w 204310"/>
                        <a:gd name="connsiteY12" fmla="*/ 147237 h 500363"/>
                        <a:gd name="connsiteX13" fmla="*/ 204310 w 204310"/>
                        <a:gd name="connsiteY13" fmla="*/ 127159 h 500363"/>
                        <a:gd name="connsiteX0" fmla="*/ 204310 w 204310"/>
                        <a:gd name="connsiteY0" fmla="*/ 127159 h 500363"/>
                        <a:gd name="connsiteX1" fmla="*/ 204309 w 204310"/>
                        <a:gd name="connsiteY1" fmla="*/ 61001 h 500363"/>
                        <a:gd name="connsiteX2" fmla="*/ 204309 w 204310"/>
                        <a:gd name="connsiteY2" fmla="*/ 32426 h 500363"/>
                        <a:gd name="connsiteX3" fmla="*/ 194784 w 204310"/>
                        <a:gd name="connsiteY3" fmla="*/ 0 h 500363"/>
                        <a:gd name="connsiteX4" fmla="*/ 6667 w 204310"/>
                        <a:gd name="connsiteY4" fmla="*/ 5081 h 500363"/>
                        <a:gd name="connsiteX5" fmla="*/ 6664 w 204310"/>
                        <a:gd name="connsiteY5" fmla="*/ 55445 h 500363"/>
                        <a:gd name="connsiteX6" fmla="*/ 92389 w 204310"/>
                        <a:gd name="connsiteY6" fmla="*/ 58223 h 500363"/>
                        <a:gd name="connsiteX7" fmla="*/ 140016 w 204310"/>
                        <a:gd name="connsiteY7" fmla="*/ 60285 h 500363"/>
                        <a:gd name="connsiteX8" fmla="*/ 163827 w 204310"/>
                        <a:gd name="connsiteY8" fmla="*/ 77074 h 500363"/>
                        <a:gd name="connsiteX9" fmla="*/ 163215 w 204310"/>
                        <a:gd name="connsiteY9" fmla="*/ 108198 h 500363"/>
                        <a:gd name="connsiteX10" fmla="*/ 160058 w 204310"/>
                        <a:gd name="connsiteY10" fmla="*/ 141249 h 500363"/>
                        <a:gd name="connsiteX11" fmla="*/ 158949 w 204310"/>
                        <a:gd name="connsiteY11" fmla="*/ 500363 h 500363"/>
                        <a:gd name="connsiteX12" fmla="*/ 193078 w 204310"/>
                        <a:gd name="connsiteY12" fmla="*/ 147237 h 500363"/>
                        <a:gd name="connsiteX13" fmla="*/ 204310 w 204310"/>
                        <a:gd name="connsiteY13" fmla="*/ 127159 h 500363"/>
                        <a:gd name="connsiteX0" fmla="*/ 204310 w 204310"/>
                        <a:gd name="connsiteY0" fmla="*/ 127159 h 500363"/>
                        <a:gd name="connsiteX1" fmla="*/ 204309 w 204310"/>
                        <a:gd name="connsiteY1" fmla="*/ 61001 h 500363"/>
                        <a:gd name="connsiteX2" fmla="*/ 204309 w 204310"/>
                        <a:gd name="connsiteY2" fmla="*/ 32426 h 500363"/>
                        <a:gd name="connsiteX3" fmla="*/ 194784 w 204310"/>
                        <a:gd name="connsiteY3" fmla="*/ 0 h 500363"/>
                        <a:gd name="connsiteX4" fmla="*/ 6667 w 204310"/>
                        <a:gd name="connsiteY4" fmla="*/ 5081 h 500363"/>
                        <a:gd name="connsiteX5" fmla="*/ 6664 w 204310"/>
                        <a:gd name="connsiteY5" fmla="*/ 55445 h 500363"/>
                        <a:gd name="connsiteX6" fmla="*/ 92389 w 204310"/>
                        <a:gd name="connsiteY6" fmla="*/ 58223 h 500363"/>
                        <a:gd name="connsiteX7" fmla="*/ 140016 w 204310"/>
                        <a:gd name="connsiteY7" fmla="*/ 60285 h 500363"/>
                        <a:gd name="connsiteX8" fmla="*/ 161694 w 204310"/>
                        <a:gd name="connsiteY8" fmla="*/ 71750 h 500363"/>
                        <a:gd name="connsiteX9" fmla="*/ 163215 w 204310"/>
                        <a:gd name="connsiteY9" fmla="*/ 108198 h 500363"/>
                        <a:gd name="connsiteX10" fmla="*/ 160058 w 204310"/>
                        <a:gd name="connsiteY10" fmla="*/ 141249 h 500363"/>
                        <a:gd name="connsiteX11" fmla="*/ 158949 w 204310"/>
                        <a:gd name="connsiteY11" fmla="*/ 500363 h 500363"/>
                        <a:gd name="connsiteX12" fmla="*/ 193078 w 204310"/>
                        <a:gd name="connsiteY12" fmla="*/ 147237 h 500363"/>
                        <a:gd name="connsiteX13" fmla="*/ 204310 w 204310"/>
                        <a:gd name="connsiteY13" fmla="*/ 127159 h 500363"/>
                        <a:gd name="connsiteX0" fmla="*/ 204256 w 204256"/>
                        <a:gd name="connsiteY0" fmla="*/ 127159 h 500363"/>
                        <a:gd name="connsiteX1" fmla="*/ 204255 w 204256"/>
                        <a:gd name="connsiteY1" fmla="*/ 61001 h 500363"/>
                        <a:gd name="connsiteX2" fmla="*/ 204255 w 204256"/>
                        <a:gd name="connsiteY2" fmla="*/ 32426 h 500363"/>
                        <a:gd name="connsiteX3" fmla="*/ 194730 w 204256"/>
                        <a:gd name="connsiteY3" fmla="*/ 0 h 500363"/>
                        <a:gd name="connsiteX4" fmla="*/ 6613 w 204256"/>
                        <a:gd name="connsiteY4" fmla="*/ 5081 h 500363"/>
                        <a:gd name="connsiteX5" fmla="*/ 6610 w 204256"/>
                        <a:gd name="connsiteY5" fmla="*/ 55445 h 500363"/>
                        <a:gd name="connsiteX6" fmla="*/ 92335 w 204256"/>
                        <a:gd name="connsiteY6" fmla="*/ 58223 h 500363"/>
                        <a:gd name="connsiteX7" fmla="*/ 133563 w 204256"/>
                        <a:gd name="connsiteY7" fmla="*/ 62060 h 500363"/>
                        <a:gd name="connsiteX8" fmla="*/ 161640 w 204256"/>
                        <a:gd name="connsiteY8" fmla="*/ 71750 h 500363"/>
                        <a:gd name="connsiteX9" fmla="*/ 163161 w 204256"/>
                        <a:gd name="connsiteY9" fmla="*/ 108198 h 500363"/>
                        <a:gd name="connsiteX10" fmla="*/ 160004 w 204256"/>
                        <a:gd name="connsiteY10" fmla="*/ 141249 h 500363"/>
                        <a:gd name="connsiteX11" fmla="*/ 158895 w 204256"/>
                        <a:gd name="connsiteY11" fmla="*/ 500363 h 500363"/>
                        <a:gd name="connsiteX12" fmla="*/ 193024 w 204256"/>
                        <a:gd name="connsiteY12" fmla="*/ 147237 h 500363"/>
                        <a:gd name="connsiteX13" fmla="*/ 204256 w 204256"/>
                        <a:gd name="connsiteY13" fmla="*/ 127159 h 500363"/>
                        <a:gd name="connsiteX0" fmla="*/ 204256 w 204256"/>
                        <a:gd name="connsiteY0" fmla="*/ 127159 h 500363"/>
                        <a:gd name="connsiteX1" fmla="*/ 204255 w 204256"/>
                        <a:gd name="connsiteY1" fmla="*/ 61001 h 500363"/>
                        <a:gd name="connsiteX2" fmla="*/ 204255 w 204256"/>
                        <a:gd name="connsiteY2" fmla="*/ 32426 h 500363"/>
                        <a:gd name="connsiteX3" fmla="*/ 194730 w 204256"/>
                        <a:gd name="connsiteY3" fmla="*/ 0 h 500363"/>
                        <a:gd name="connsiteX4" fmla="*/ 6613 w 204256"/>
                        <a:gd name="connsiteY4" fmla="*/ 5081 h 500363"/>
                        <a:gd name="connsiteX5" fmla="*/ 6610 w 204256"/>
                        <a:gd name="connsiteY5" fmla="*/ 55445 h 500363"/>
                        <a:gd name="connsiteX6" fmla="*/ 92335 w 204256"/>
                        <a:gd name="connsiteY6" fmla="*/ 58223 h 500363"/>
                        <a:gd name="connsiteX7" fmla="*/ 133563 w 204256"/>
                        <a:gd name="connsiteY7" fmla="*/ 62060 h 500363"/>
                        <a:gd name="connsiteX8" fmla="*/ 161640 w 204256"/>
                        <a:gd name="connsiteY8" fmla="*/ 71750 h 500363"/>
                        <a:gd name="connsiteX9" fmla="*/ 158895 w 204256"/>
                        <a:gd name="connsiteY9" fmla="*/ 86902 h 500363"/>
                        <a:gd name="connsiteX10" fmla="*/ 163161 w 204256"/>
                        <a:gd name="connsiteY10" fmla="*/ 108198 h 500363"/>
                        <a:gd name="connsiteX11" fmla="*/ 160004 w 204256"/>
                        <a:gd name="connsiteY11" fmla="*/ 141249 h 500363"/>
                        <a:gd name="connsiteX12" fmla="*/ 158895 w 204256"/>
                        <a:gd name="connsiteY12" fmla="*/ 500363 h 500363"/>
                        <a:gd name="connsiteX13" fmla="*/ 193024 w 204256"/>
                        <a:gd name="connsiteY13" fmla="*/ 147237 h 500363"/>
                        <a:gd name="connsiteX14" fmla="*/ 204256 w 204256"/>
                        <a:gd name="connsiteY14" fmla="*/ 127159 h 500363"/>
                        <a:gd name="connsiteX0" fmla="*/ 204256 w 204256"/>
                        <a:gd name="connsiteY0" fmla="*/ 127159 h 506746"/>
                        <a:gd name="connsiteX1" fmla="*/ 204255 w 204256"/>
                        <a:gd name="connsiteY1" fmla="*/ 61001 h 506746"/>
                        <a:gd name="connsiteX2" fmla="*/ 204255 w 204256"/>
                        <a:gd name="connsiteY2" fmla="*/ 32426 h 506746"/>
                        <a:gd name="connsiteX3" fmla="*/ 194730 w 204256"/>
                        <a:gd name="connsiteY3" fmla="*/ 0 h 506746"/>
                        <a:gd name="connsiteX4" fmla="*/ 6613 w 204256"/>
                        <a:gd name="connsiteY4" fmla="*/ 5081 h 506746"/>
                        <a:gd name="connsiteX5" fmla="*/ 6610 w 204256"/>
                        <a:gd name="connsiteY5" fmla="*/ 55445 h 506746"/>
                        <a:gd name="connsiteX6" fmla="*/ 92335 w 204256"/>
                        <a:gd name="connsiteY6" fmla="*/ 58223 h 506746"/>
                        <a:gd name="connsiteX7" fmla="*/ 133563 w 204256"/>
                        <a:gd name="connsiteY7" fmla="*/ 62060 h 506746"/>
                        <a:gd name="connsiteX8" fmla="*/ 161640 w 204256"/>
                        <a:gd name="connsiteY8" fmla="*/ 71750 h 506746"/>
                        <a:gd name="connsiteX9" fmla="*/ 158895 w 204256"/>
                        <a:gd name="connsiteY9" fmla="*/ 86902 h 506746"/>
                        <a:gd name="connsiteX10" fmla="*/ 163161 w 204256"/>
                        <a:gd name="connsiteY10" fmla="*/ 108198 h 506746"/>
                        <a:gd name="connsiteX11" fmla="*/ 160004 w 204256"/>
                        <a:gd name="connsiteY11" fmla="*/ 141249 h 506746"/>
                        <a:gd name="connsiteX12" fmla="*/ 158895 w 204256"/>
                        <a:gd name="connsiteY12" fmla="*/ 500363 h 506746"/>
                        <a:gd name="connsiteX13" fmla="*/ 182359 w 204256"/>
                        <a:gd name="connsiteY13" fmla="*/ 354853 h 506746"/>
                        <a:gd name="connsiteX14" fmla="*/ 193024 w 204256"/>
                        <a:gd name="connsiteY14" fmla="*/ 147237 h 506746"/>
                        <a:gd name="connsiteX15" fmla="*/ 204256 w 204256"/>
                        <a:gd name="connsiteY15" fmla="*/ 127159 h 506746"/>
                        <a:gd name="connsiteX0" fmla="*/ 204256 w 204256"/>
                        <a:gd name="connsiteY0" fmla="*/ 127159 h 506899"/>
                        <a:gd name="connsiteX1" fmla="*/ 204255 w 204256"/>
                        <a:gd name="connsiteY1" fmla="*/ 61001 h 506899"/>
                        <a:gd name="connsiteX2" fmla="*/ 204255 w 204256"/>
                        <a:gd name="connsiteY2" fmla="*/ 32426 h 506899"/>
                        <a:gd name="connsiteX3" fmla="*/ 194730 w 204256"/>
                        <a:gd name="connsiteY3" fmla="*/ 0 h 506899"/>
                        <a:gd name="connsiteX4" fmla="*/ 6613 w 204256"/>
                        <a:gd name="connsiteY4" fmla="*/ 5081 h 506899"/>
                        <a:gd name="connsiteX5" fmla="*/ 6610 w 204256"/>
                        <a:gd name="connsiteY5" fmla="*/ 55445 h 506899"/>
                        <a:gd name="connsiteX6" fmla="*/ 92335 w 204256"/>
                        <a:gd name="connsiteY6" fmla="*/ 58223 h 506899"/>
                        <a:gd name="connsiteX7" fmla="*/ 133563 w 204256"/>
                        <a:gd name="connsiteY7" fmla="*/ 62060 h 506899"/>
                        <a:gd name="connsiteX8" fmla="*/ 161640 w 204256"/>
                        <a:gd name="connsiteY8" fmla="*/ 71750 h 506899"/>
                        <a:gd name="connsiteX9" fmla="*/ 158895 w 204256"/>
                        <a:gd name="connsiteY9" fmla="*/ 86902 h 506899"/>
                        <a:gd name="connsiteX10" fmla="*/ 163161 w 204256"/>
                        <a:gd name="connsiteY10" fmla="*/ 108198 h 506899"/>
                        <a:gd name="connsiteX11" fmla="*/ 160004 w 204256"/>
                        <a:gd name="connsiteY11" fmla="*/ 141249 h 506899"/>
                        <a:gd name="connsiteX12" fmla="*/ 158895 w 204256"/>
                        <a:gd name="connsiteY12" fmla="*/ 500363 h 506899"/>
                        <a:gd name="connsiteX13" fmla="*/ 195157 w 204256"/>
                        <a:gd name="connsiteY13" fmla="*/ 358402 h 506899"/>
                        <a:gd name="connsiteX14" fmla="*/ 193024 w 204256"/>
                        <a:gd name="connsiteY14" fmla="*/ 147237 h 506899"/>
                        <a:gd name="connsiteX15" fmla="*/ 204256 w 204256"/>
                        <a:gd name="connsiteY15" fmla="*/ 127159 h 506899"/>
                        <a:gd name="connsiteX0" fmla="*/ 204256 w 204256"/>
                        <a:gd name="connsiteY0" fmla="*/ 127159 h 506899"/>
                        <a:gd name="connsiteX1" fmla="*/ 204255 w 204256"/>
                        <a:gd name="connsiteY1" fmla="*/ 61001 h 506899"/>
                        <a:gd name="connsiteX2" fmla="*/ 204255 w 204256"/>
                        <a:gd name="connsiteY2" fmla="*/ 32426 h 506899"/>
                        <a:gd name="connsiteX3" fmla="*/ 194730 w 204256"/>
                        <a:gd name="connsiteY3" fmla="*/ 0 h 506899"/>
                        <a:gd name="connsiteX4" fmla="*/ 6613 w 204256"/>
                        <a:gd name="connsiteY4" fmla="*/ 5081 h 506899"/>
                        <a:gd name="connsiteX5" fmla="*/ 6610 w 204256"/>
                        <a:gd name="connsiteY5" fmla="*/ 55445 h 506899"/>
                        <a:gd name="connsiteX6" fmla="*/ 92335 w 204256"/>
                        <a:gd name="connsiteY6" fmla="*/ 58223 h 506899"/>
                        <a:gd name="connsiteX7" fmla="*/ 133563 w 204256"/>
                        <a:gd name="connsiteY7" fmla="*/ 62060 h 506899"/>
                        <a:gd name="connsiteX8" fmla="*/ 161640 w 204256"/>
                        <a:gd name="connsiteY8" fmla="*/ 71750 h 506899"/>
                        <a:gd name="connsiteX9" fmla="*/ 158895 w 204256"/>
                        <a:gd name="connsiteY9" fmla="*/ 86902 h 506899"/>
                        <a:gd name="connsiteX10" fmla="*/ 163161 w 204256"/>
                        <a:gd name="connsiteY10" fmla="*/ 108198 h 506899"/>
                        <a:gd name="connsiteX11" fmla="*/ 160004 w 204256"/>
                        <a:gd name="connsiteY11" fmla="*/ 141249 h 506899"/>
                        <a:gd name="connsiteX12" fmla="*/ 158895 w 204256"/>
                        <a:gd name="connsiteY12" fmla="*/ 500363 h 506899"/>
                        <a:gd name="connsiteX13" fmla="*/ 195157 w 204256"/>
                        <a:gd name="connsiteY13" fmla="*/ 358402 h 506899"/>
                        <a:gd name="connsiteX14" fmla="*/ 201556 w 204256"/>
                        <a:gd name="connsiteY14" fmla="*/ 237737 h 506899"/>
                        <a:gd name="connsiteX15" fmla="*/ 204256 w 204256"/>
                        <a:gd name="connsiteY15" fmla="*/ 127159 h 506899"/>
                        <a:gd name="connsiteX0" fmla="*/ 204256 w 204256"/>
                        <a:gd name="connsiteY0" fmla="*/ 127159 h 512060"/>
                        <a:gd name="connsiteX1" fmla="*/ 204255 w 204256"/>
                        <a:gd name="connsiteY1" fmla="*/ 61001 h 512060"/>
                        <a:gd name="connsiteX2" fmla="*/ 204255 w 204256"/>
                        <a:gd name="connsiteY2" fmla="*/ 32426 h 512060"/>
                        <a:gd name="connsiteX3" fmla="*/ 194730 w 204256"/>
                        <a:gd name="connsiteY3" fmla="*/ 0 h 512060"/>
                        <a:gd name="connsiteX4" fmla="*/ 6613 w 204256"/>
                        <a:gd name="connsiteY4" fmla="*/ 5081 h 512060"/>
                        <a:gd name="connsiteX5" fmla="*/ 6610 w 204256"/>
                        <a:gd name="connsiteY5" fmla="*/ 55445 h 512060"/>
                        <a:gd name="connsiteX6" fmla="*/ 92335 w 204256"/>
                        <a:gd name="connsiteY6" fmla="*/ 58223 h 512060"/>
                        <a:gd name="connsiteX7" fmla="*/ 133563 w 204256"/>
                        <a:gd name="connsiteY7" fmla="*/ 62060 h 512060"/>
                        <a:gd name="connsiteX8" fmla="*/ 161640 w 204256"/>
                        <a:gd name="connsiteY8" fmla="*/ 71750 h 512060"/>
                        <a:gd name="connsiteX9" fmla="*/ 158895 w 204256"/>
                        <a:gd name="connsiteY9" fmla="*/ 86902 h 512060"/>
                        <a:gd name="connsiteX10" fmla="*/ 163161 w 204256"/>
                        <a:gd name="connsiteY10" fmla="*/ 108198 h 512060"/>
                        <a:gd name="connsiteX11" fmla="*/ 160004 w 204256"/>
                        <a:gd name="connsiteY11" fmla="*/ 141249 h 512060"/>
                        <a:gd name="connsiteX12" fmla="*/ 158895 w 204256"/>
                        <a:gd name="connsiteY12" fmla="*/ 500363 h 512060"/>
                        <a:gd name="connsiteX13" fmla="*/ 184492 w 204256"/>
                        <a:gd name="connsiteY13" fmla="*/ 418735 h 512060"/>
                        <a:gd name="connsiteX14" fmla="*/ 195157 w 204256"/>
                        <a:gd name="connsiteY14" fmla="*/ 358402 h 512060"/>
                        <a:gd name="connsiteX15" fmla="*/ 201556 w 204256"/>
                        <a:gd name="connsiteY15" fmla="*/ 237737 h 512060"/>
                        <a:gd name="connsiteX16" fmla="*/ 204256 w 204256"/>
                        <a:gd name="connsiteY16" fmla="*/ 127159 h 512060"/>
                        <a:gd name="connsiteX0" fmla="*/ 204256 w 204256"/>
                        <a:gd name="connsiteY0" fmla="*/ 127159 h 561783"/>
                        <a:gd name="connsiteX1" fmla="*/ 204255 w 204256"/>
                        <a:gd name="connsiteY1" fmla="*/ 61001 h 561783"/>
                        <a:gd name="connsiteX2" fmla="*/ 204255 w 204256"/>
                        <a:gd name="connsiteY2" fmla="*/ 32426 h 561783"/>
                        <a:gd name="connsiteX3" fmla="*/ 194730 w 204256"/>
                        <a:gd name="connsiteY3" fmla="*/ 0 h 561783"/>
                        <a:gd name="connsiteX4" fmla="*/ 6613 w 204256"/>
                        <a:gd name="connsiteY4" fmla="*/ 5081 h 561783"/>
                        <a:gd name="connsiteX5" fmla="*/ 6610 w 204256"/>
                        <a:gd name="connsiteY5" fmla="*/ 55445 h 561783"/>
                        <a:gd name="connsiteX6" fmla="*/ 92335 w 204256"/>
                        <a:gd name="connsiteY6" fmla="*/ 58223 h 561783"/>
                        <a:gd name="connsiteX7" fmla="*/ 133563 w 204256"/>
                        <a:gd name="connsiteY7" fmla="*/ 62060 h 561783"/>
                        <a:gd name="connsiteX8" fmla="*/ 161640 w 204256"/>
                        <a:gd name="connsiteY8" fmla="*/ 71750 h 561783"/>
                        <a:gd name="connsiteX9" fmla="*/ 158895 w 204256"/>
                        <a:gd name="connsiteY9" fmla="*/ 86902 h 561783"/>
                        <a:gd name="connsiteX10" fmla="*/ 163161 w 204256"/>
                        <a:gd name="connsiteY10" fmla="*/ 108198 h 561783"/>
                        <a:gd name="connsiteX11" fmla="*/ 160004 w 204256"/>
                        <a:gd name="connsiteY11" fmla="*/ 141249 h 561783"/>
                        <a:gd name="connsiteX12" fmla="*/ 158895 w 204256"/>
                        <a:gd name="connsiteY12" fmla="*/ 500363 h 561783"/>
                        <a:gd name="connsiteX13" fmla="*/ 199423 w 204256"/>
                        <a:gd name="connsiteY13" fmla="*/ 553597 h 561783"/>
                        <a:gd name="connsiteX14" fmla="*/ 195157 w 204256"/>
                        <a:gd name="connsiteY14" fmla="*/ 358402 h 561783"/>
                        <a:gd name="connsiteX15" fmla="*/ 201556 w 204256"/>
                        <a:gd name="connsiteY15" fmla="*/ 237737 h 561783"/>
                        <a:gd name="connsiteX16" fmla="*/ 204256 w 204256"/>
                        <a:gd name="connsiteY16" fmla="*/ 127159 h 561783"/>
                        <a:gd name="connsiteX0" fmla="*/ 204256 w 204256"/>
                        <a:gd name="connsiteY0" fmla="*/ 127159 h 561783"/>
                        <a:gd name="connsiteX1" fmla="*/ 204255 w 204256"/>
                        <a:gd name="connsiteY1" fmla="*/ 61001 h 561783"/>
                        <a:gd name="connsiteX2" fmla="*/ 204255 w 204256"/>
                        <a:gd name="connsiteY2" fmla="*/ 32426 h 561783"/>
                        <a:gd name="connsiteX3" fmla="*/ 194730 w 204256"/>
                        <a:gd name="connsiteY3" fmla="*/ 0 h 561783"/>
                        <a:gd name="connsiteX4" fmla="*/ 6613 w 204256"/>
                        <a:gd name="connsiteY4" fmla="*/ 5081 h 561783"/>
                        <a:gd name="connsiteX5" fmla="*/ 6610 w 204256"/>
                        <a:gd name="connsiteY5" fmla="*/ 55445 h 561783"/>
                        <a:gd name="connsiteX6" fmla="*/ 92335 w 204256"/>
                        <a:gd name="connsiteY6" fmla="*/ 58223 h 561783"/>
                        <a:gd name="connsiteX7" fmla="*/ 133563 w 204256"/>
                        <a:gd name="connsiteY7" fmla="*/ 62060 h 561783"/>
                        <a:gd name="connsiteX8" fmla="*/ 161640 w 204256"/>
                        <a:gd name="connsiteY8" fmla="*/ 71750 h 561783"/>
                        <a:gd name="connsiteX9" fmla="*/ 158895 w 204256"/>
                        <a:gd name="connsiteY9" fmla="*/ 86902 h 561783"/>
                        <a:gd name="connsiteX10" fmla="*/ 163161 w 204256"/>
                        <a:gd name="connsiteY10" fmla="*/ 108198 h 561783"/>
                        <a:gd name="connsiteX11" fmla="*/ 160004 w 204256"/>
                        <a:gd name="connsiteY11" fmla="*/ 141249 h 561783"/>
                        <a:gd name="connsiteX12" fmla="*/ 158895 w 204256"/>
                        <a:gd name="connsiteY12" fmla="*/ 500363 h 561783"/>
                        <a:gd name="connsiteX13" fmla="*/ 199423 w 204256"/>
                        <a:gd name="connsiteY13" fmla="*/ 553597 h 561783"/>
                        <a:gd name="connsiteX14" fmla="*/ 201556 w 204256"/>
                        <a:gd name="connsiteY14" fmla="*/ 358402 h 561783"/>
                        <a:gd name="connsiteX15" fmla="*/ 201556 w 204256"/>
                        <a:gd name="connsiteY15" fmla="*/ 237737 h 561783"/>
                        <a:gd name="connsiteX16" fmla="*/ 204256 w 204256"/>
                        <a:gd name="connsiteY16" fmla="*/ 127159 h 561783"/>
                        <a:gd name="connsiteX0" fmla="*/ 204256 w 204256"/>
                        <a:gd name="connsiteY0" fmla="*/ 127159 h 561783"/>
                        <a:gd name="connsiteX1" fmla="*/ 204255 w 204256"/>
                        <a:gd name="connsiteY1" fmla="*/ 61001 h 561783"/>
                        <a:gd name="connsiteX2" fmla="*/ 204255 w 204256"/>
                        <a:gd name="connsiteY2" fmla="*/ 32426 h 561783"/>
                        <a:gd name="connsiteX3" fmla="*/ 194730 w 204256"/>
                        <a:gd name="connsiteY3" fmla="*/ 0 h 561783"/>
                        <a:gd name="connsiteX4" fmla="*/ 6613 w 204256"/>
                        <a:gd name="connsiteY4" fmla="*/ 5081 h 561783"/>
                        <a:gd name="connsiteX5" fmla="*/ 6610 w 204256"/>
                        <a:gd name="connsiteY5" fmla="*/ 55445 h 561783"/>
                        <a:gd name="connsiteX6" fmla="*/ 92335 w 204256"/>
                        <a:gd name="connsiteY6" fmla="*/ 58223 h 561783"/>
                        <a:gd name="connsiteX7" fmla="*/ 133563 w 204256"/>
                        <a:gd name="connsiteY7" fmla="*/ 62060 h 561783"/>
                        <a:gd name="connsiteX8" fmla="*/ 161640 w 204256"/>
                        <a:gd name="connsiteY8" fmla="*/ 71750 h 561783"/>
                        <a:gd name="connsiteX9" fmla="*/ 158895 w 204256"/>
                        <a:gd name="connsiteY9" fmla="*/ 86902 h 561783"/>
                        <a:gd name="connsiteX10" fmla="*/ 163161 w 204256"/>
                        <a:gd name="connsiteY10" fmla="*/ 108198 h 561783"/>
                        <a:gd name="connsiteX11" fmla="*/ 160004 w 204256"/>
                        <a:gd name="connsiteY11" fmla="*/ 141249 h 561783"/>
                        <a:gd name="connsiteX12" fmla="*/ 158895 w 204256"/>
                        <a:gd name="connsiteY12" fmla="*/ 500363 h 561783"/>
                        <a:gd name="connsiteX13" fmla="*/ 199423 w 204256"/>
                        <a:gd name="connsiteY13" fmla="*/ 553597 h 561783"/>
                        <a:gd name="connsiteX14" fmla="*/ 199423 w 204256"/>
                        <a:gd name="connsiteY14" fmla="*/ 358402 h 561783"/>
                        <a:gd name="connsiteX15" fmla="*/ 201556 w 204256"/>
                        <a:gd name="connsiteY15" fmla="*/ 237737 h 561783"/>
                        <a:gd name="connsiteX16" fmla="*/ 204256 w 204256"/>
                        <a:gd name="connsiteY16" fmla="*/ 127159 h 561783"/>
                        <a:gd name="connsiteX0" fmla="*/ 204256 w 204256"/>
                        <a:gd name="connsiteY0" fmla="*/ 127159 h 565052"/>
                        <a:gd name="connsiteX1" fmla="*/ 204255 w 204256"/>
                        <a:gd name="connsiteY1" fmla="*/ 61001 h 565052"/>
                        <a:gd name="connsiteX2" fmla="*/ 204255 w 204256"/>
                        <a:gd name="connsiteY2" fmla="*/ 32426 h 565052"/>
                        <a:gd name="connsiteX3" fmla="*/ 194730 w 204256"/>
                        <a:gd name="connsiteY3" fmla="*/ 0 h 565052"/>
                        <a:gd name="connsiteX4" fmla="*/ 6613 w 204256"/>
                        <a:gd name="connsiteY4" fmla="*/ 5081 h 565052"/>
                        <a:gd name="connsiteX5" fmla="*/ 6610 w 204256"/>
                        <a:gd name="connsiteY5" fmla="*/ 55445 h 565052"/>
                        <a:gd name="connsiteX6" fmla="*/ 92335 w 204256"/>
                        <a:gd name="connsiteY6" fmla="*/ 58223 h 565052"/>
                        <a:gd name="connsiteX7" fmla="*/ 133563 w 204256"/>
                        <a:gd name="connsiteY7" fmla="*/ 62060 h 565052"/>
                        <a:gd name="connsiteX8" fmla="*/ 161640 w 204256"/>
                        <a:gd name="connsiteY8" fmla="*/ 71750 h 565052"/>
                        <a:gd name="connsiteX9" fmla="*/ 158895 w 204256"/>
                        <a:gd name="connsiteY9" fmla="*/ 86902 h 565052"/>
                        <a:gd name="connsiteX10" fmla="*/ 163161 w 204256"/>
                        <a:gd name="connsiteY10" fmla="*/ 108198 h 565052"/>
                        <a:gd name="connsiteX11" fmla="*/ 160004 w 204256"/>
                        <a:gd name="connsiteY11" fmla="*/ 141249 h 565052"/>
                        <a:gd name="connsiteX12" fmla="*/ 158895 w 204256"/>
                        <a:gd name="connsiteY12" fmla="*/ 500363 h 565052"/>
                        <a:gd name="connsiteX13" fmla="*/ 169561 w 204256"/>
                        <a:gd name="connsiteY13" fmla="*/ 537627 h 565052"/>
                        <a:gd name="connsiteX14" fmla="*/ 199423 w 204256"/>
                        <a:gd name="connsiteY14" fmla="*/ 553597 h 565052"/>
                        <a:gd name="connsiteX15" fmla="*/ 199423 w 204256"/>
                        <a:gd name="connsiteY15" fmla="*/ 358402 h 565052"/>
                        <a:gd name="connsiteX16" fmla="*/ 201556 w 204256"/>
                        <a:gd name="connsiteY16" fmla="*/ 237737 h 565052"/>
                        <a:gd name="connsiteX17" fmla="*/ 204256 w 204256"/>
                        <a:gd name="connsiteY17" fmla="*/ 127159 h 565052"/>
                        <a:gd name="connsiteX0" fmla="*/ 204256 w 204256"/>
                        <a:gd name="connsiteY0" fmla="*/ 127159 h 569681"/>
                        <a:gd name="connsiteX1" fmla="*/ 204255 w 204256"/>
                        <a:gd name="connsiteY1" fmla="*/ 61001 h 569681"/>
                        <a:gd name="connsiteX2" fmla="*/ 204255 w 204256"/>
                        <a:gd name="connsiteY2" fmla="*/ 32426 h 569681"/>
                        <a:gd name="connsiteX3" fmla="*/ 194730 w 204256"/>
                        <a:gd name="connsiteY3" fmla="*/ 0 h 569681"/>
                        <a:gd name="connsiteX4" fmla="*/ 6613 w 204256"/>
                        <a:gd name="connsiteY4" fmla="*/ 5081 h 569681"/>
                        <a:gd name="connsiteX5" fmla="*/ 6610 w 204256"/>
                        <a:gd name="connsiteY5" fmla="*/ 55445 h 569681"/>
                        <a:gd name="connsiteX6" fmla="*/ 92335 w 204256"/>
                        <a:gd name="connsiteY6" fmla="*/ 58223 h 569681"/>
                        <a:gd name="connsiteX7" fmla="*/ 133563 w 204256"/>
                        <a:gd name="connsiteY7" fmla="*/ 62060 h 569681"/>
                        <a:gd name="connsiteX8" fmla="*/ 161640 w 204256"/>
                        <a:gd name="connsiteY8" fmla="*/ 71750 h 569681"/>
                        <a:gd name="connsiteX9" fmla="*/ 158895 w 204256"/>
                        <a:gd name="connsiteY9" fmla="*/ 86902 h 569681"/>
                        <a:gd name="connsiteX10" fmla="*/ 163161 w 204256"/>
                        <a:gd name="connsiteY10" fmla="*/ 108198 h 569681"/>
                        <a:gd name="connsiteX11" fmla="*/ 160004 w 204256"/>
                        <a:gd name="connsiteY11" fmla="*/ 141249 h 569681"/>
                        <a:gd name="connsiteX12" fmla="*/ 158895 w 204256"/>
                        <a:gd name="connsiteY12" fmla="*/ 500363 h 569681"/>
                        <a:gd name="connsiteX13" fmla="*/ 156763 w 204256"/>
                        <a:gd name="connsiteY13" fmla="*/ 555372 h 569681"/>
                        <a:gd name="connsiteX14" fmla="*/ 199423 w 204256"/>
                        <a:gd name="connsiteY14" fmla="*/ 553597 h 569681"/>
                        <a:gd name="connsiteX15" fmla="*/ 199423 w 204256"/>
                        <a:gd name="connsiteY15" fmla="*/ 358402 h 569681"/>
                        <a:gd name="connsiteX16" fmla="*/ 201556 w 204256"/>
                        <a:gd name="connsiteY16" fmla="*/ 237737 h 569681"/>
                        <a:gd name="connsiteX17" fmla="*/ 204256 w 204256"/>
                        <a:gd name="connsiteY17" fmla="*/ 127159 h 569681"/>
                        <a:gd name="connsiteX0" fmla="*/ 204256 w 204256"/>
                        <a:gd name="connsiteY0" fmla="*/ 127159 h 569681"/>
                        <a:gd name="connsiteX1" fmla="*/ 204255 w 204256"/>
                        <a:gd name="connsiteY1" fmla="*/ 61001 h 569681"/>
                        <a:gd name="connsiteX2" fmla="*/ 204255 w 204256"/>
                        <a:gd name="connsiteY2" fmla="*/ 32426 h 569681"/>
                        <a:gd name="connsiteX3" fmla="*/ 194730 w 204256"/>
                        <a:gd name="connsiteY3" fmla="*/ 0 h 569681"/>
                        <a:gd name="connsiteX4" fmla="*/ 6613 w 204256"/>
                        <a:gd name="connsiteY4" fmla="*/ 5081 h 569681"/>
                        <a:gd name="connsiteX5" fmla="*/ 6610 w 204256"/>
                        <a:gd name="connsiteY5" fmla="*/ 55445 h 569681"/>
                        <a:gd name="connsiteX6" fmla="*/ 92335 w 204256"/>
                        <a:gd name="connsiteY6" fmla="*/ 58223 h 569681"/>
                        <a:gd name="connsiteX7" fmla="*/ 133563 w 204256"/>
                        <a:gd name="connsiteY7" fmla="*/ 62060 h 569681"/>
                        <a:gd name="connsiteX8" fmla="*/ 161640 w 204256"/>
                        <a:gd name="connsiteY8" fmla="*/ 71750 h 569681"/>
                        <a:gd name="connsiteX9" fmla="*/ 158895 w 204256"/>
                        <a:gd name="connsiteY9" fmla="*/ 86902 h 569681"/>
                        <a:gd name="connsiteX10" fmla="*/ 163161 w 204256"/>
                        <a:gd name="connsiteY10" fmla="*/ 108198 h 569681"/>
                        <a:gd name="connsiteX11" fmla="*/ 160004 w 204256"/>
                        <a:gd name="connsiteY11" fmla="*/ 141249 h 569681"/>
                        <a:gd name="connsiteX12" fmla="*/ 158895 w 204256"/>
                        <a:gd name="connsiteY12" fmla="*/ 500363 h 569681"/>
                        <a:gd name="connsiteX13" fmla="*/ 165295 w 204256"/>
                        <a:gd name="connsiteY13" fmla="*/ 555372 h 569681"/>
                        <a:gd name="connsiteX14" fmla="*/ 199423 w 204256"/>
                        <a:gd name="connsiteY14" fmla="*/ 553597 h 569681"/>
                        <a:gd name="connsiteX15" fmla="*/ 199423 w 204256"/>
                        <a:gd name="connsiteY15" fmla="*/ 358402 h 569681"/>
                        <a:gd name="connsiteX16" fmla="*/ 201556 w 204256"/>
                        <a:gd name="connsiteY16" fmla="*/ 237737 h 569681"/>
                        <a:gd name="connsiteX17" fmla="*/ 204256 w 204256"/>
                        <a:gd name="connsiteY17" fmla="*/ 127159 h 569681"/>
                        <a:gd name="connsiteX0" fmla="*/ 204256 w 204256"/>
                        <a:gd name="connsiteY0" fmla="*/ 127159 h 569681"/>
                        <a:gd name="connsiteX1" fmla="*/ 204255 w 204256"/>
                        <a:gd name="connsiteY1" fmla="*/ 61001 h 569681"/>
                        <a:gd name="connsiteX2" fmla="*/ 204255 w 204256"/>
                        <a:gd name="connsiteY2" fmla="*/ 32426 h 569681"/>
                        <a:gd name="connsiteX3" fmla="*/ 194730 w 204256"/>
                        <a:gd name="connsiteY3" fmla="*/ 0 h 569681"/>
                        <a:gd name="connsiteX4" fmla="*/ 6613 w 204256"/>
                        <a:gd name="connsiteY4" fmla="*/ 5081 h 569681"/>
                        <a:gd name="connsiteX5" fmla="*/ 6610 w 204256"/>
                        <a:gd name="connsiteY5" fmla="*/ 55445 h 569681"/>
                        <a:gd name="connsiteX6" fmla="*/ 92335 w 204256"/>
                        <a:gd name="connsiteY6" fmla="*/ 58223 h 569681"/>
                        <a:gd name="connsiteX7" fmla="*/ 133563 w 204256"/>
                        <a:gd name="connsiteY7" fmla="*/ 62060 h 569681"/>
                        <a:gd name="connsiteX8" fmla="*/ 161640 w 204256"/>
                        <a:gd name="connsiteY8" fmla="*/ 71750 h 569681"/>
                        <a:gd name="connsiteX9" fmla="*/ 158895 w 204256"/>
                        <a:gd name="connsiteY9" fmla="*/ 86902 h 569681"/>
                        <a:gd name="connsiteX10" fmla="*/ 161028 w 204256"/>
                        <a:gd name="connsiteY10" fmla="*/ 108198 h 569681"/>
                        <a:gd name="connsiteX11" fmla="*/ 160004 w 204256"/>
                        <a:gd name="connsiteY11" fmla="*/ 141249 h 569681"/>
                        <a:gd name="connsiteX12" fmla="*/ 158895 w 204256"/>
                        <a:gd name="connsiteY12" fmla="*/ 500363 h 569681"/>
                        <a:gd name="connsiteX13" fmla="*/ 165295 w 204256"/>
                        <a:gd name="connsiteY13" fmla="*/ 555372 h 569681"/>
                        <a:gd name="connsiteX14" fmla="*/ 199423 w 204256"/>
                        <a:gd name="connsiteY14" fmla="*/ 553597 h 569681"/>
                        <a:gd name="connsiteX15" fmla="*/ 199423 w 204256"/>
                        <a:gd name="connsiteY15" fmla="*/ 358402 h 569681"/>
                        <a:gd name="connsiteX16" fmla="*/ 201556 w 204256"/>
                        <a:gd name="connsiteY16" fmla="*/ 237737 h 569681"/>
                        <a:gd name="connsiteX17" fmla="*/ 204256 w 204256"/>
                        <a:gd name="connsiteY17" fmla="*/ 127159 h 569681"/>
                        <a:gd name="connsiteX0" fmla="*/ 204256 w 204256"/>
                        <a:gd name="connsiteY0" fmla="*/ 127159 h 569681"/>
                        <a:gd name="connsiteX1" fmla="*/ 204255 w 204256"/>
                        <a:gd name="connsiteY1" fmla="*/ 61001 h 569681"/>
                        <a:gd name="connsiteX2" fmla="*/ 204255 w 204256"/>
                        <a:gd name="connsiteY2" fmla="*/ 32426 h 569681"/>
                        <a:gd name="connsiteX3" fmla="*/ 194730 w 204256"/>
                        <a:gd name="connsiteY3" fmla="*/ 0 h 569681"/>
                        <a:gd name="connsiteX4" fmla="*/ 6613 w 204256"/>
                        <a:gd name="connsiteY4" fmla="*/ 5081 h 569681"/>
                        <a:gd name="connsiteX5" fmla="*/ 6610 w 204256"/>
                        <a:gd name="connsiteY5" fmla="*/ 55445 h 569681"/>
                        <a:gd name="connsiteX6" fmla="*/ 92335 w 204256"/>
                        <a:gd name="connsiteY6" fmla="*/ 58223 h 569681"/>
                        <a:gd name="connsiteX7" fmla="*/ 133563 w 204256"/>
                        <a:gd name="connsiteY7" fmla="*/ 62060 h 569681"/>
                        <a:gd name="connsiteX8" fmla="*/ 153107 w 204256"/>
                        <a:gd name="connsiteY8" fmla="*/ 71750 h 569681"/>
                        <a:gd name="connsiteX9" fmla="*/ 158895 w 204256"/>
                        <a:gd name="connsiteY9" fmla="*/ 86902 h 569681"/>
                        <a:gd name="connsiteX10" fmla="*/ 161028 w 204256"/>
                        <a:gd name="connsiteY10" fmla="*/ 108198 h 569681"/>
                        <a:gd name="connsiteX11" fmla="*/ 160004 w 204256"/>
                        <a:gd name="connsiteY11" fmla="*/ 141249 h 569681"/>
                        <a:gd name="connsiteX12" fmla="*/ 158895 w 204256"/>
                        <a:gd name="connsiteY12" fmla="*/ 500363 h 569681"/>
                        <a:gd name="connsiteX13" fmla="*/ 165295 w 204256"/>
                        <a:gd name="connsiteY13" fmla="*/ 555372 h 569681"/>
                        <a:gd name="connsiteX14" fmla="*/ 199423 w 204256"/>
                        <a:gd name="connsiteY14" fmla="*/ 553597 h 569681"/>
                        <a:gd name="connsiteX15" fmla="*/ 199423 w 204256"/>
                        <a:gd name="connsiteY15" fmla="*/ 358402 h 569681"/>
                        <a:gd name="connsiteX16" fmla="*/ 201556 w 204256"/>
                        <a:gd name="connsiteY16" fmla="*/ 237737 h 569681"/>
                        <a:gd name="connsiteX17" fmla="*/ 204256 w 204256"/>
                        <a:gd name="connsiteY17" fmla="*/ 127159 h 569681"/>
                        <a:gd name="connsiteX0" fmla="*/ 214467 w 214467"/>
                        <a:gd name="connsiteY0" fmla="*/ 127159 h 569681"/>
                        <a:gd name="connsiteX1" fmla="*/ 214466 w 214467"/>
                        <a:gd name="connsiteY1" fmla="*/ 61001 h 569681"/>
                        <a:gd name="connsiteX2" fmla="*/ 214466 w 214467"/>
                        <a:gd name="connsiteY2" fmla="*/ 32426 h 569681"/>
                        <a:gd name="connsiteX3" fmla="*/ 204941 w 214467"/>
                        <a:gd name="connsiteY3" fmla="*/ 0 h 569681"/>
                        <a:gd name="connsiteX4" fmla="*/ 16824 w 214467"/>
                        <a:gd name="connsiteY4" fmla="*/ 5081 h 569681"/>
                        <a:gd name="connsiteX5" fmla="*/ 6155 w 214467"/>
                        <a:gd name="connsiteY5" fmla="*/ 60769 h 569681"/>
                        <a:gd name="connsiteX6" fmla="*/ 102546 w 214467"/>
                        <a:gd name="connsiteY6" fmla="*/ 58223 h 569681"/>
                        <a:gd name="connsiteX7" fmla="*/ 143774 w 214467"/>
                        <a:gd name="connsiteY7" fmla="*/ 62060 h 569681"/>
                        <a:gd name="connsiteX8" fmla="*/ 163318 w 214467"/>
                        <a:gd name="connsiteY8" fmla="*/ 71750 h 569681"/>
                        <a:gd name="connsiteX9" fmla="*/ 169106 w 214467"/>
                        <a:gd name="connsiteY9" fmla="*/ 86902 h 569681"/>
                        <a:gd name="connsiteX10" fmla="*/ 171239 w 214467"/>
                        <a:gd name="connsiteY10" fmla="*/ 108198 h 569681"/>
                        <a:gd name="connsiteX11" fmla="*/ 170215 w 214467"/>
                        <a:gd name="connsiteY11" fmla="*/ 141249 h 569681"/>
                        <a:gd name="connsiteX12" fmla="*/ 169106 w 214467"/>
                        <a:gd name="connsiteY12" fmla="*/ 500363 h 569681"/>
                        <a:gd name="connsiteX13" fmla="*/ 175506 w 214467"/>
                        <a:gd name="connsiteY13" fmla="*/ 555372 h 569681"/>
                        <a:gd name="connsiteX14" fmla="*/ 209634 w 214467"/>
                        <a:gd name="connsiteY14" fmla="*/ 553597 h 569681"/>
                        <a:gd name="connsiteX15" fmla="*/ 209634 w 214467"/>
                        <a:gd name="connsiteY15" fmla="*/ 358402 h 569681"/>
                        <a:gd name="connsiteX16" fmla="*/ 211767 w 214467"/>
                        <a:gd name="connsiteY16" fmla="*/ 237737 h 569681"/>
                        <a:gd name="connsiteX17" fmla="*/ 214467 w 214467"/>
                        <a:gd name="connsiteY17" fmla="*/ 127159 h 569681"/>
                        <a:gd name="connsiteX0" fmla="*/ 218973 w 218973"/>
                        <a:gd name="connsiteY0" fmla="*/ 127159 h 569681"/>
                        <a:gd name="connsiteX1" fmla="*/ 218972 w 218973"/>
                        <a:gd name="connsiteY1" fmla="*/ 61001 h 569681"/>
                        <a:gd name="connsiteX2" fmla="*/ 218972 w 218973"/>
                        <a:gd name="connsiteY2" fmla="*/ 32426 h 569681"/>
                        <a:gd name="connsiteX3" fmla="*/ 209447 w 218973"/>
                        <a:gd name="connsiteY3" fmla="*/ 0 h 569681"/>
                        <a:gd name="connsiteX4" fmla="*/ 0 w 218973"/>
                        <a:gd name="connsiteY4" fmla="*/ 3306 h 569681"/>
                        <a:gd name="connsiteX5" fmla="*/ 10661 w 218973"/>
                        <a:gd name="connsiteY5" fmla="*/ 60769 h 569681"/>
                        <a:gd name="connsiteX6" fmla="*/ 107052 w 218973"/>
                        <a:gd name="connsiteY6" fmla="*/ 58223 h 569681"/>
                        <a:gd name="connsiteX7" fmla="*/ 148280 w 218973"/>
                        <a:gd name="connsiteY7" fmla="*/ 62060 h 569681"/>
                        <a:gd name="connsiteX8" fmla="*/ 167824 w 218973"/>
                        <a:gd name="connsiteY8" fmla="*/ 71750 h 569681"/>
                        <a:gd name="connsiteX9" fmla="*/ 173612 w 218973"/>
                        <a:gd name="connsiteY9" fmla="*/ 86902 h 569681"/>
                        <a:gd name="connsiteX10" fmla="*/ 175745 w 218973"/>
                        <a:gd name="connsiteY10" fmla="*/ 108198 h 569681"/>
                        <a:gd name="connsiteX11" fmla="*/ 174721 w 218973"/>
                        <a:gd name="connsiteY11" fmla="*/ 141249 h 569681"/>
                        <a:gd name="connsiteX12" fmla="*/ 173612 w 218973"/>
                        <a:gd name="connsiteY12" fmla="*/ 500363 h 569681"/>
                        <a:gd name="connsiteX13" fmla="*/ 180012 w 218973"/>
                        <a:gd name="connsiteY13" fmla="*/ 555372 h 569681"/>
                        <a:gd name="connsiteX14" fmla="*/ 214140 w 218973"/>
                        <a:gd name="connsiteY14" fmla="*/ 553597 h 569681"/>
                        <a:gd name="connsiteX15" fmla="*/ 214140 w 218973"/>
                        <a:gd name="connsiteY15" fmla="*/ 358402 h 569681"/>
                        <a:gd name="connsiteX16" fmla="*/ 216273 w 218973"/>
                        <a:gd name="connsiteY16" fmla="*/ 237737 h 569681"/>
                        <a:gd name="connsiteX17" fmla="*/ 218973 w 218973"/>
                        <a:gd name="connsiteY17" fmla="*/ 127159 h 569681"/>
                        <a:gd name="connsiteX0" fmla="*/ 222679 w 222679"/>
                        <a:gd name="connsiteY0" fmla="*/ 127159 h 569681"/>
                        <a:gd name="connsiteX1" fmla="*/ 222678 w 222679"/>
                        <a:gd name="connsiteY1" fmla="*/ 61001 h 569681"/>
                        <a:gd name="connsiteX2" fmla="*/ 222678 w 222679"/>
                        <a:gd name="connsiteY2" fmla="*/ 32426 h 569681"/>
                        <a:gd name="connsiteX3" fmla="*/ 213153 w 222679"/>
                        <a:gd name="connsiteY3" fmla="*/ 0 h 569681"/>
                        <a:gd name="connsiteX4" fmla="*/ 3706 w 222679"/>
                        <a:gd name="connsiteY4" fmla="*/ 3306 h 569681"/>
                        <a:gd name="connsiteX5" fmla="*/ 5834 w 222679"/>
                        <a:gd name="connsiteY5" fmla="*/ 60769 h 569681"/>
                        <a:gd name="connsiteX6" fmla="*/ 110758 w 222679"/>
                        <a:gd name="connsiteY6" fmla="*/ 58223 h 569681"/>
                        <a:gd name="connsiteX7" fmla="*/ 151986 w 222679"/>
                        <a:gd name="connsiteY7" fmla="*/ 62060 h 569681"/>
                        <a:gd name="connsiteX8" fmla="*/ 171530 w 222679"/>
                        <a:gd name="connsiteY8" fmla="*/ 71750 h 569681"/>
                        <a:gd name="connsiteX9" fmla="*/ 177318 w 222679"/>
                        <a:gd name="connsiteY9" fmla="*/ 86902 h 569681"/>
                        <a:gd name="connsiteX10" fmla="*/ 179451 w 222679"/>
                        <a:gd name="connsiteY10" fmla="*/ 108198 h 569681"/>
                        <a:gd name="connsiteX11" fmla="*/ 178427 w 222679"/>
                        <a:gd name="connsiteY11" fmla="*/ 141249 h 569681"/>
                        <a:gd name="connsiteX12" fmla="*/ 177318 w 222679"/>
                        <a:gd name="connsiteY12" fmla="*/ 500363 h 569681"/>
                        <a:gd name="connsiteX13" fmla="*/ 183718 w 222679"/>
                        <a:gd name="connsiteY13" fmla="*/ 555372 h 569681"/>
                        <a:gd name="connsiteX14" fmla="*/ 217846 w 222679"/>
                        <a:gd name="connsiteY14" fmla="*/ 553597 h 569681"/>
                        <a:gd name="connsiteX15" fmla="*/ 217846 w 222679"/>
                        <a:gd name="connsiteY15" fmla="*/ 358402 h 569681"/>
                        <a:gd name="connsiteX16" fmla="*/ 219979 w 222679"/>
                        <a:gd name="connsiteY16" fmla="*/ 237737 h 569681"/>
                        <a:gd name="connsiteX17" fmla="*/ 222679 w 222679"/>
                        <a:gd name="connsiteY17" fmla="*/ 127159 h 569681"/>
                        <a:gd name="connsiteX0" fmla="*/ 222679 w 222679"/>
                        <a:gd name="connsiteY0" fmla="*/ 127159 h 569681"/>
                        <a:gd name="connsiteX1" fmla="*/ 222678 w 222679"/>
                        <a:gd name="connsiteY1" fmla="*/ 61001 h 569681"/>
                        <a:gd name="connsiteX2" fmla="*/ 222678 w 222679"/>
                        <a:gd name="connsiteY2" fmla="*/ 32426 h 569681"/>
                        <a:gd name="connsiteX3" fmla="*/ 213153 w 222679"/>
                        <a:gd name="connsiteY3" fmla="*/ 0 h 569681"/>
                        <a:gd name="connsiteX4" fmla="*/ 3706 w 222679"/>
                        <a:gd name="connsiteY4" fmla="*/ 1531 h 569681"/>
                        <a:gd name="connsiteX5" fmla="*/ 5834 w 222679"/>
                        <a:gd name="connsiteY5" fmla="*/ 60769 h 569681"/>
                        <a:gd name="connsiteX6" fmla="*/ 110758 w 222679"/>
                        <a:gd name="connsiteY6" fmla="*/ 58223 h 569681"/>
                        <a:gd name="connsiteX7" fmla="*/ 151986 w 222679"/>
                        <a:gd name="connsiteY7" fmla="*/ 62060 h 569681"/>
                        <a:gd name="connsiteX8" fmla="*/ 171530 w 222679"/>
                        <a:gd name="connsiteY8" fmla="*/ 71750 h 569681"/>
                        <a:gd name="connsiteX9" fmla="*/ 177318 w 222679"/>
                        <a:gd name="connsiteY9" fmla="*/ 86902 h 569681"/>
                        <a:gd name="connsiteX10" fmla="*/ 179451 w 222679"/>
                        <a:gd name="connsiteY10" fmla="*/ 108198 h 569681"/>
                        <a:gd name="connsiteX11" fmla="*/ 178427 w 222679"/>
                        <a:gd name="connsiteY11" fmla="*/ 141249 h 569681"/>
                        <a:gd name="connsiteX12" fmla="*/ 177318 w 222679"/>
                        <a:gd name="connsiteY12" fmla="*/ 500363 h 569681"/>
                        <a:gd name="connsiteX13" fmla="*/ 183718 w 222679"/>
                        <a:gd name="connsiteY13" fmla="*/ 555372 h 569681"/>
                        <a:gd name="connsiteX14" fmla="*/ 217846 w 222679"/>
                        <a:gd name="connsiteY14" fmla="*/ 553597 h 569681"/>
                        <a:gd name="connsiteX15" fmla="*/ 217846 w 222679"/>
                        <a:gd name="connsiteY15" fmla="*/ 358402 h 569681"/>
                        <a:gd name="connsiteX16" fmla="*/ 219979 w 222679"/>
                        <a:gd name="connsiteY16" fmla="*/ 237737 h 569681"/>
                        <a:gd name="connsiteX17" fmla="*/ 222679 w 222679"/>
                        <a:gd name="connsiteY17" fmla="*/ 127159 h 56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679" h="569681">
                          <a:moveTo>
                            <a:pt x="222679" y="127159"/>
                          </a:moveTo>
                          <a:cubicBezTo>
                            <a:pt x="222679" y="105106"/>
                            <a:pt x="222678" y="83054"/>
                            <a:pt x="222678" y="61001"/>
                          </a:cubicBezTo>
                          <a:lnTo>
                            <a:pt x="222678" y="32426"/>
                          </a:lnTo>
                          <a:lnTo>
                            <a:pt x="213153" y="0"/>
                          </a:lnTo>
                          <a:lnTo>
                            <a:pt x="3706" y="1531"/>
                          </a:lnTo>
                          <a:cubicBezTo>
                            <a:pt x="4415" y="20685"/>
                            <a:pt x="5125" y="41615"/>
                            <a:pt x="5834" y="60769"/>
                          </a:cubicBezTo>
                          <a:cubicBezTo>
                            <a:pt x="-26710" y="57964"/>
                            <a:pt x="86399" y="58008"/>
                            <a:pt x="110758" y="58223"/>
                          </a:cubicBezTo>
                          <a:cubicBezTo>
                            <a:pt x="135117" y="58438"/>
                            <a:pt x="141857" y="59806"/>
                            <a:pt x="151986" y="62060"/>
                          </a:cubicBezTo>
                          <a:cubicBezTo>
                            <a:pt x="162115" y="64314"/>
                            <a:pt x="167308" y="67610"/>
                            <a:pt x="171530" y="71750"/>
                          </a:cubicBezTo>
                          <a:cubicBezTo>
                            <a:pt x="175752" y="75890"/>
                            <a:pt x="177065" y="80827"/>
                            <a:pt x="177318" y="86902"/>
                          </a:cubicBezTo>
                          <a:cubicBezTo>
                            <a:pt x="177571" y="92977"/>
                            <a:pt x="179266" y="99140"/>
                            <a:pt x="179451" y="108198"/>
                          </a:cubicBezTo>
                          <a:cubicBezTo>
                            <a:pt x="179636" y="117256"/>
                            <a:pt x="175583" y="136813"/>
                            <a:pt x="178427" y="141249"/>
                          </a:cubicBezTo>
                          <a:cubicBezTo>
                            <a:pt x="178057" y="260954"/>
                            <a:pt x="177688" y="380658"/>
                            <a:pt x="177318" y="500363"/>
                          </a:cubicBezTo>
                          <a:cubicBezTo>
                            <a:pt x="178911" y="566426"/>
                            <a:pt x="176963" y="546500"/>
                            <a:pt x="183718" y="555372"/>
                          </a:cubicBezTo>
                          <a:cubicBezTo>
                            <a:pt x="190473" y="564244"/>
                            <a:pt x="212869" y="583468"/>
                            <a:pt x="217846" y="553597"/>
                          </a:cubicBezTo>
                          <a:cubicBezTo>
                            <a:pt x="222823" y="523726"/>
                            <a:pt x="215002" y="388568"/>
                            <a:pt x="217846" y="358402"/>
                          </a:cubicBezTo>
                          <a:cubicBezTo>
                            <a:pt x="220690" y="328236"/>
                            <a:pt x="216330" y="275686"/>
                            <a:pt x="219979" y="237737"/>
                          </a:cubicBezTo>
                          <a:lnTo>
                            <a:pt x="222679" y="127159"/>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reeform 24">
                      <a:extLst>
                        <a:ext uri="{FF2B5EF4-FFF2-40B4-BE49-F238E27FC236}">
                          <a16:creationId xmlns:a16="http://schemas.microsoft.com/office/drawing/2014/main" xmlns="" id="{32320DC1-3B50-5D4F-AE0B-0E5F1A6997C9}"/>
                        </a:ext>
                      </a:extLst>
                    </p:cNvPr>
                    <p:cNvSpPr/>
                    <p:nvPr/>
                  </p:nvSpPr>
                  <p:spPr>
                    <a:xfrm>
                      <a:off x="7148513" y="2414588"/>
                      <a:ext cx="126782" cy="104775"/>
                    </a:xfrm>
                    <a:custGeom>
                      <a:avLst/>
                      <a:gdLst>
                        <a:gd name="connsiteX0" fmla="*/ 0 w 138113"/>
                        <a:gd name="connsiteY0" fmla="*/ 0 h 121444"/>
                        <a:gd name="connsiteX1" fmla="*/ 7144 w 138113"/>
                        <a:gd name="connsiteY1" fmla="*/ 59531 h 121444"/>
                        <a:gd name="connsiteX2" fmla="*/ 11907 w 138113"/>
                        <a:gd name="connsiteY2" fmla="*/ 78581 h 121444"/>
                        <a:gd name="connsiteX3" fmla="*/ 23813 w 138113"/>
                        <a:gd name="connsiteY3" fmla="*/ 102394 h 121444"/>
                        <a:gd name="connsiteX4" fmla="*/ 50007 w 138113"/>
                        <a:gd name="connsiteY4" fmla="*/ 114300 h 121444"/>
                        <a:gd name="connsiteX5" fmla="*/ 69057 w 138113"/>
                        <a:gd name="connsiteY5" fmla="*/ 116681 h 121444"/>
                        <a:gd name="connsiteX6" fmla="*/ 107157 w 138113"/>
                        <a:gd name="connsiteY6" fmla="*/ 121444 h 121444"/>
                        <a:gd name="connsiteX7" fmla="*/ 126207 w 138113"/>
                        <a:gd name="connsiteY7" fmla="*/ 119062 h 121444"/>
                        <a:gd name="connsiteX8" fmla="*/ 138113 w 138113"/>
                        <a:gd name="connsiteY8" fmla="*/ 119062 h 121444"/>
                        <a:gd name="connsiteX9" fmla="*/ 135732 w 138113"/>
                        <a:gd name="connsiteY9" fmla="*/ 23812 h 121444"/>
                        <a:gd name="connsiteX10" fmla="*/ 109538 w 138113"/>
                        <a:gd name="connsiteY10" fmla="*/ 21431 h 121444"/>
                        <a:gd name="connsiteX11" fmla="*/ 0 w 138113"/>
                        <a:gd name="connsiteY11" fmla="*/ 0 h 121444"/>
                        <a:gd name="connsiteX0" fmla="*/ 0 w 135731"/>
                        <a:gd name="connsiteY0" fmla="*/ 0 h 104775"/>
                        <a:gd name="connsiteX1" fmla="*/ 4762 w 135731"/>
                        <a:gd name="connsiteY1" fmla="*/ 42862 h 104775"/>
                        <a:gd name="connsiteX2" fmla="*/ 9525 w 135731"/>
                        <a:gd name="connsiteY2" fmla="*/ 61912 h 104775"/>
                        <a:gd name="connsiteX3" fmla="*/ 21431 w 135731"/>
                        <a:gd name="connsiteY3" fmla="*/ 85725 h 104775"/>
                        <a:gd name="connsiteX4" fmla="*/ 47625 w 135731"/>
                        <a:gd name="connsiteY4" fmla="*/ 97631 h 104775"/>
                        <a:gd name="connsiteX5" fmla="*/ 66675 w 135731"/>
                        <a:gd name="connsiteY5" fmla="*/ 100012 h 104775"/>
                        <a:gd name="connsiteX6" fmla="*/ 104775 w 135731"/>
                        <a:gd name="connsiteY6" fmla="*/ 104775 h 104775"/>
                        <a:gd name="connsiteX7" fmla="*/ 123825 w 135731"/>
                        <a:gd name="connsiteY7" fmla="*/ 102393 h 104775"/>
                        <a:gd name="connsiteX8" fmla="*/ 135731 w 135731"/>
                        <a:gd name="connsiteY8" fmla="*/ 102393 h 104775"/>
                        <a:gd name="connsiteX9" fmla="*/ 133350 w 135731"/>
                        <a:gd name="connsiteY9" fmla="*/ 7143 h 104775"/>
                        <a:gd name="connsiteX10" fmla="*/ 107156 w 135731"/>
                        <a:gd name="connsiteY10" fmla="*/ 4762 h 104775"/>
                        <a:gd name="connsiteX11" fmla="*/ 0 w 135731"/>
                        <a:gd name="connsiteY11" fmla="*/ 0 h 104775"/>
                        <a:gd name="connsiteX0" fmla="*/ 0 w 135731"/>
                        <a:gd name="connsiteY0" fmla="*/ 7145 h 111920"/>
                        <a:gd name="connsiteX1" fmla="*/ 4762 w 135731"/>
                        <a:gd name="connsiteY1" fmla="*/ 50007 h 111920"/>
                        <a:gd name="connsiteX2" fmla="*/ 9525 w 135731"/>
                        <a:gd name="connsiteY2" fmla="*/ 69057 h 111920"/>
                        <a:gd name="connsiteX3" fmla="*/ 21431 w 135731"/>
                        <a:gd name="connsiteY3" fmla="*/ 92870 h 111920"/>
                        <a:gd name="connsiteX4" fmla="*/ 47625 w 135731"/>
                        <a:gd name="connsiteY4" fmla="*/ 104776 h 111920"/>
                        <a:gd name="connsiteX5" fmla="*/ 66675 w 135731"/>
                        <a:gd name="connsiteY5" fmla="*/ 107157 h 111920"/>
                        <a:gd name="connsiteX6" fmla="*/ 104775 w 135731"/>
                        <a:gd name="connsiteY6" fmla="*/ 111920 h 111920"/>
                        <a:gd name="connsiteX7" fmla="*/ 123825 w 135731"/>
                        <a:gd name="connsiteY7" fmla="*/ 109538 h 111920"/>
                        <a:gd name="connsiteX8" fmla="*/ 135731 w 135731"/>
                        <a:gd name="connsiteY8" fmla="*/ 109538 h 111920"/>
                        <a:gd name="connsiteX9" fmla="*/ 130968 w 135731"/>
                        <a:gd name="connsiteY9" fmla="*/ 0 h 111920"/>
                        <a:gd name="connsiteX10" fmla="*/ 107156 w 135731"/>
                        <a:gd name="connsiteY10" fmla="*/ 11907 h 111920"/>
                        <a:gd name="connsiteX11" fmla="*/ 0 w 135731"/>
                        <a:gd name="connsiteY11" fmla="*/ 7145 h 111920"/>
                        <a:gd name="connsiteX0" fmla="*/ 0 w 135731"/>
                        <a:gd name="connsiteY0" fmla="*/ 7145 h 111920"/>
                        <a:gd name="connsiteX1" fmla="*/ 4762 w 135731"/>
                        <a:gd name="connsiteY1" fmla="*/ 50007 h 111920"/>
                        <a:gd name="connsiteX2" fmla="*/ 9525 w 135731"/>
                        <a:gd name="connsiteY2" fmla="*/ 69057 h 111920"/>
                        <a:gd name="connsiteX3" fmla="*/ 21431 w 135731"/>
                        <a:gd name="connsiteY3" fmla="*/ 92870 h 111920"/>
                        <a:gd name="connsiteX4" fmla="*/ 47625 w 135731"/>
                        <a:gd name="connsiteY4" fmla="*/ 104776 h 111920"/>
                        <a:gd name="connsiteX5" fmla="*/ 66675 w 135731"/>
                        <a:gd name="connsiteY5" fmla="*/ 107157 h 111920"/>
                        <a:gd name="connsiteX6" fmla="*/ 104775 w 135731"/>
                        <a:gd name="connsiteY6" fmla="*/ 111920 h 111920"/>
                        <a:gd name="connsiteX7" fmla="*/ 123825 w 135731"/>
                        <a:gd name="connsiteY7" fmla="*/ 109538 h 111920"/>
                        <a:gd name="connsiteX8" fmla="*/ 135731 w 135731"/>
                        <a:gd name="connsiteY8" fmla="*/ 109538 h 111920"/>
                        <a:gd name="connsiteX9" fmla="*/ 130968 w 135731"/>
                        <a:gd name="connsiteY9" fmla="*/ 0 h 111920"/>
                        <a:gd name="connsiteX10" fmla="*/ 92869 w 135731"/>
                        <a:gd name="connsiteY10" fmla="*/ 11907 h 111920"/>
                        <a:gd name="connsiteX11" fmla="*/ 0 w 135731"/>
                        <a:gd name="connsiteY11" fmla="*/ 7145 h 111920"/>
                        <a:gd name="connsiteX0" fmla="*/ 0 w 135731"/>
                        <a:gd name="connsiteY0" fmla="*/ 1 h 104776"/>
                        <a:gd name="connsiteX1" fmla="*/ 4762 w 135731"/>
                        <a:gd name="connsiteY1" fmla="*/ 42863 h 104776"/>
                        <a:gd name="connsiteX2" fmla="*/ 9525 w 135731"/>
                        <a:gd name="connsiteY2" fmla="*/ 61913 h 104776"/>
                        <a:gd name="connsiteX3" fmla="*/ 21431 w 135731"/>
                        <a:gd name="connsiteY3" fmla="*/ 85726 h 104776"/>
                        <a:gd name="connsiteX4" fmla="*/ 47625 w 135731"/>
                        <a:gd name="connsiteY4" fmla="*/ 97632 h 104776"/>
                        <a:gd name="connsiteX5" fmla="*/ 66675 w 135731"/>
                        <a:gd name="connsiteY5" fmla="*/ 100013 h 104776"/>
                        <a:gd name="connsiteX6" fmla="*/ 104775 w 135731"/>
                        <a:gd name="connsiteY6" fmla="*/ 104776 h 104776"/>
                        <a:gd name="connsiteX7" fmla="*/ 123825 w 135731"/>
                        <a:gd name="connsiteY7" fmla="*/ 102394 h 104776"/>
                        <a:gd name="connsiteX8" fmla="*/ 135731 w 135731"/>
                        <a:gd name="connsiteY8" fmla="*/ 102394 h 104776"/>
                        <a:gd name="connsiteX9" fmla="*/ 130968 w 135731"/>
                        <a:gd name="connsiteY9" fmla="*/ 0 h 104776"/>
                        <a:gd name="connsiteX10" fmla="*/ 92869 w 135731"/>
                        <a:gd name="connsiteY10" fmla="*/ 4763 h 104776"/>
                        <a:gd name="connsiteX11" fmla="*/ 0 w 135731"/>
                        <a:gd name="connsiteY11" fmla="*/ 1 h 104776"/>
                        <a:gd name="connsiteX0" fmla="*/ 0 w 135731"/>
                        <a:gd name="connsiteY0" fmla="*/ 0 h 104775"/>
                        <a:gd name="connsiteX1" fmla="*/ 4762 w 135731"/>
                        <a:gd name="connsiteY1" fmla="*/ 42862 h 104775"/>
                        <a:gd name="connsiteX2" fmla="*/ 9525 w 135731"/>
                        <a:gd name="connsiteY2" fmla="*/ 61912 h 104775"/>
                        <a:gd name="connsiteX3" fmla="*/ 21431 w 135731"/>
                        <a:gd name="connsiteY3" fmla="*/ 85725 h 104775"/>
                        <a:gd name="connsiteX4" fmla="*/ 47625 w 135731"/>
                        <a:gd name="connsiteY4" fmla="*/ 97631 h 104775"/>
                        <a:gd name="connsiteX5" fmla="*/ 66675 w 135731"/>
                        <a:gd name="connsiteY5" fmla="*/ 100012 h 104775"/>
                        <a:gd name="connsiteX6" fmla="*/ 104775 w 135731"/>
                        <a:gd name="connsiteY6" fmla="*/ 104775 h 104775"/>
                        <a:gd name="connsiteX7" fmla="*/ 123825 w 135731"/>
                        <a:gd name="connsiteY7" fmla="*/ 102393 h 104775"/>
                        <a:gd name="connsiteX8" fmla="*/ 135731 w 135731"/>
                        <a:gd name="connsiteY8" fmla="*/ 102393 h 104775"/>
                        <a:gd name="connsiteX9" fmla="*/ 130968 w 135731"/>
                        <a:gd name="connsiteY9" fmla="*/ 2380 h 104775"/>
                        <a:gd name="connsiteX10" fmla="*/ 92869 w 135731"/>
                        <a:gd name="connsiteY10" fmla="*/ 4762 h 104775"/>
                        <a:gd name="connsiteX11" fmla="*/ 0 w 135731"/>
                        <a:gd name="connsiteY11" fmla="*/ 0 h 104775"/>
                        <a:gd name="connsiteX0" fmla="*/ 0 w 135731"/>
                        <a:gd name="connsiteY0" fmla="*/ 0 h 104775"/>
                        <a:gd name="connsiteX1" fmla="*/ 4762 w 135731"/>
                        <a:gd name="connsiteY1" fmla="*/ 42862 h 104775"/>
                        <a:gd name="connsiteX2" fmla="*/ 9525 w 135731"/>
                        <a:gd name="connsiteY2" fmla="*/ 61912 h 104775"/>
                        <a:gd name="connsiteX3" fmla="*/ 21431 w 135731"/>
                        <a:gd name="connsiteY3" fmla="*/ 85725 h 104775"/>
                        <a:gd name="connsiteX4" fmla="*/ 47625 w 135731"/>
                        <a:gd name="connsiteY4" fmla="*/ 97631 h 104775"/>
                        <a:gd name="connsiteX5" fmla="*/ 66675 w 135731"/>
                        <a:gd name="connsiteY5" fmla="*/ 100012 h 104775"/>
                        <a:gd name="connsiteX6" fmla="*/ 96242 w 135731"/>
                        <a:gd name="connsiteY6" fmla="*/ 104775 h 104775"/>
                        <a:gd name="connsiteX7" fmla="*/ 123825 w 135731"/>
                        <a:gd name="connsiteY7" fmla="*/ 102393 h 104775"/>
                        <a:gd name="connsiteX8" fmla="*/ 135731 w 135731"/>
                        <a:gd name="connsiteY8" fmla="*/ 102393 h 104775"/>
                        <a:gd name="connsiteX9" fmla="*/ 130968 w 135731"/>
                        <a:gd name="connsiteY9" fmla="*/ 2380 h 104775"/>
                        <a:gd name="connsiteX10" fmla="*/ 92869 w 135731"/>
                        <a:gd name="connsiteY10" fmla="*/ 4762 h 104775"/>
                        <a:gd name="connsiteX11" fmla="*/ 0 w 135731"/>
                        <a:gd name="connsiteY11" fmla="*/ 0 h 104775"/>
                        <a:gd name="connsiteX0" fmla="*/ 0 w 135731"/>
                        <a:gd name="connsiteY0" fmla="*/ 0 h 104775"/>
                        <a:gd name="connsiteX1" fmla="*/ 4762 w 135731"/>
                        <a:gd name="connsiteY1" fmla="*/ 42862 h 104775"/>
                        <a:gd name="connsiteX2" fmla="*/ 9525 w 135731"/>
                        <a:gd name="connsiteY2" fmla="*/ 61912 h 104775"/>
                        <a:gd name="connsiteX3" fmla="*/ 25696 w 135731"/>
                        <a:gd name="connsiteY3" fmla="*/ 83460 h 104775"/>
                        <a:gd name="connsiteX4" fmla="*/ 47625 w 135731"/>
                        <a:gd name="connsiteY4" fmla="*/ 97631 h 104775"/>
                        <a:gd name="connsiteX5" fmla="*/ 66675 w 135731"/>
                        <a:gd name="connsiteY5" fmla="*/ 100012 h 104775"/>
                        <a:gd name="connsiteX6" fmla="*/ 96242 w 135731"/>
                        <a:gd name="connsiteY6" fmla="*/ 104775 h 104775"/>
                        <a:gd name="connsiteX7" fmla="*/ 123825 w 135731"/>
                        <a:gd name="connsiteY7" fmla="*/ 102393 h 104775"/>
                        <a:gd name="connsiteX8" fmla="*/ 135731 w 135731"/>
                        <a:gd name="connsiteY8" fmla="*/ 102393 h 104775"/>
                        <a:gd name="connsiteX9" fmla="*/ 130968 w 135731"/>
                        <a:gd name="connsiteY9" fmla="*/ 2380 h 104775"/>
                        <a:gd name="connsiteX10" fmla="*/ 92869 w 135731"/>
                        <a:gd name="connsiteY10" fmla="*/ 4762 h 104775"/>
                        <a:gd name="connsiteX11" fmla="*/ 0 w 135731"/>
                        <a:gd name="connsiteY11" fmla="*/ 0 h 104775"/>
                        <a:gd name="connsiteX0" fmla="*/ 0 w 135731"/>
                        <a:gd name="connsiteY0" fmla="*/ 0 h 104775"/>
                        <a:gd name="connsiteX1" fmla="*/ 6895 w 135731"/>
                        <a:gd name="connsiteY1" fmla="*/ 40597 h 104775"/>
                        <a:gd name="connsiteX2" fmla="*/ 9525 w 135731"/>
                        <a:gd name="connsiteY2" fmla="*/ 61912 h 104775"/>
                        <a:gd name="connsiteX3" fmla="*/ 25696 w 135731"/>
                        <a:gd name="connsiteY3" fmla="*/ 83460 h 104775"/>
                        <a:gd name="connsiteX4" fmla="*/ 47625 w 135731"/>
                        <a:gd name="connsiteY4" fmla="*/ 97631 h 104775"/>
                        <a:gd name="connsiteX5" fmla="*/ 66675 w 135731"/>
                        <a:gd name="connsiteY5" fmla="*/ 100012 h 104775"/>
                        <a:gd name="connsiteX6" fmla="*/ 96242 w 135731"/>
                        <a:gd name="connsiteY6" fmla="*/ 104775 h 104775"/>
                        <a:gd name="connsiteX7" fmla="*/ 123825 w 135731"/>
                        <a:gd name="connsiteY7" fmla="*/ 102393 h 104775"/>
                        <a:gd name="connsiteX8" fmla="*/ 135731 w 135731"/>
                        <a:gd name="connsiteY8" fmla="*/ 102393 h 104775"/>
                        <a:gd name="connsiteX9" fmla="*/ 130968 w 135731"/>
                        <a:gd name="connsiteY9" fmla="*/ 2380 h 104775"/>
                        <a:gd name="connsiteX10" fmla="*/ 92869 w 135731"/>
                        <a:gd name="connsiteY10" fmla="*/ 4762 h 104775"/>
                        <a:gd name="connsiteX11" fmla="*/ 0 w 135731"/>
                        <a:gd name="connsiteY11" fmla="*/ 0 h 104775"/>
                        <a:gd name="connsiteX0" fmla="*/ 0 w 135731"/>
                        <a:gd name="connsiteY0" fmla="*/ 0 h 104775"/>
                        <a:gd name="connsiteX1" fmla="*/ 6895 w 135731"/>
                        <a:gd name="connsiteY1" fmla="*/ 40597 h 104775"/>
                        <a:gd name="connsiteX2" fmla="*/ 9525 w 135731"/>
                        <a:gd name="connsiteY2" fmla="*/ 61912 h 104775"/>
                        <a:gd name="connsiteX3" fmla="*/ 25696 w 135731"/>
                        <a:gd name="connsiteY3" fmla="*/ 83460 h 104775"/>
                        <a:gd name="connsiteX4" fmla="*/ 47625 w 135731"/>
                        <a:gd name="connsiteY4" fmla="*/ 97631 h 104775"/>
                        <a:gd name="connsiteX5" fmla="*/ 66675 w 135731"/>
                        <a:gd name="connsiteY5" fmla="*/ 100012 h 104775"/>
                        <a:gd name="connsiteX6" fmla="*/ 96242 w 135731"/>
                        <a:gd name="connsiteY6" fmla="*/ 104775 h 104775"/>
                        <a:gd name="connsiteX7" fmla="*/ 123825 w 135731"/>
                        <a:gd name="connsiteY7" fmla="*/ 102393 h 104775"/>
                        <a:gd name="connsiteX8" fmla="*/ 135731 w 135731"/>
                        <a:gd name="connsiteY8" fmla="*/ 102393 h 104775"/>
                        <a:gd name="connsiteX9" fmla="*/ 126702 w 135731"/>
                        <a:gd name="connsiteY9" fmla="*/ 2380 h 104775"/>
                        <a:gd name="connsiteX10" fmla="*/ 92869 w 135731"/>
                        <a:gd name="connsiteY10" fmla="*/ 4762 h 104775"/>
                        <a:gd name="connsiteX11" fmla="*/ 0 w 135731"/>
                        <a:gd name="connsiteY11" fmla="*/ 0 h 104775"/>
                        <a:gd name="connsiteX0" fmla="*/ 0 w 126782"/>
                        <a:gd name="connsiteY0" fmla="*/ 0 h 104775"/>
                        <a:gd name="connsiteX1" fmla="*/ 6895 w 126782"/>
                        <a:gd name="connsiteY1" fmla="*/ 40597 h 104775"/>
                        <a:gd name="connsiteX2" fmla="*/ 9525 w 126782"/>
                        <a:gd name="connsiteY2" fmla="*/ 61912 h 104775"/>
                        <a:gd name="connsiteX3" fmla="*/ 25696 w 126782"/>
                        <a:gd name="connsiteY3" fmla="*/ 83460 h 104775"/>
                        <a:gd name="connsiteX4" fmla="*/ 47625 w 126782"/>
                        <a:gd name="connsiteY4" fmla="*/ 97631 h 104775"/>
                        <a:gd name="connsiteX5" fmla="*/ 66675 w 126782"/>
                        <a:gd name="connsiteY5" fmla="*/ 100012 h 104775"/>
                        <a:gd name="connsiteX6" fmla="*/ 96242 w 126782"/>
                        <a:gd name="connsiteY6" fmla="*/ 104775 h 104775"/>
                        <a:gd name="connsiteX7" fmla="*/ 123825 w 126782"/>
                        <a:gd name="connsiteY7" fmla="*/ 102393 h 104775"/>
                        <a:gd name="connsiteX8" fmla="*/ 122933 w 126782"/>
                        <a:gd name="connsiteY8" fmla="*/ 102393 h 104775"/>
                        <a:gd name="connsiteX9" fmla="*/ 126702 w 126782"/>
                        <a:gd name="connsiteY9" fmla="*/ 2380 h 104775"/>
                        <a:gd name="connsiteX10" fmla="*/ 92869 w 126782"/>
                        <a:gd name="connsiteY10" fmla="*/ 4762 h 104775"/>
                        <a:gd name="connsiteX11" fmla="*/ 0 w 126782"/>
                        <a:gd name="connsiteY11"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782" h="104775">
                          <a:moveTo>
                            <a:pt x="0" y="0"/>
                          </a:moveTo>
                          <a:lnTo>
                            <a:pt x="6895" y="40597"/>
                          </a:lnTo>
                          <a:lnTo>
                            <a:pt x="9525" y="61912"/>
                          </a:lnTo>
                          <a:lnTo>
                            <a:pt x="25696" y="83460"/>
                          </a:lnTo>
                          <a:lnTo>
                            <a:pt x="47625" y="97631"/>
                          </a:lnTo>
                          <a:cubicBezTo>
                            <a:pt x="53975" y="98425"/>
                            <a:pt x="58572" y="98821"/>
                            <a:pt x="66675" y="100012"/>
                          </a:cubicBezTo>
                          <a:cubicBezTo>
                            <a:pt x="74778" y="101203"/>
                            <a:pt x="86386" y="103187"/>
                            <a:pt x="96242" y="104775"/>
                          </a:cubicBezTo>
                          <a:lnTo>
                            <a:pt x="123825" y="102393"/>
                          </a:lnTo>
                          <a:lnTo>
                            <a:pt x="122933" y="102393"/>
                          </a:lnTo>
                          <a:cubicBezTo>
                            <a:pt x="122139" y="70643"/>
                            <a:pt x="127496" y="34130"/>
                            <a:pt x="126702" y="2380"/>
                          </a:cubicBezTo>
                          <a:lnTo>
                            <a:pt x="92869" y="4762"/>
                          </a:lnTo>
                          <a:lnTo>
                            <a:pt x="0" y="0"/>
                          </a:lnTo>
                          <a:close/>
                        </a:path>
                      </a:pathLst>
                    </a:custGeom>
                    <a:solidFill>
                      <a:srgbClr val="A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Freeform 25">
                      <a:extLst>
                        <a:ext uri="{FF2B5EF4-FFF2-40B4-BE49-F238E27FC236}">
                          <a16:creationId xmlns:a16="http://schemas.microsoft.com/office/drawing/2014/main" xmlns="" id="{0C30FE34-CADA-D548-A22B-BAC53E122ED7}"/>
                        </a:ext>
                      </a:extLst>
                    </p:cNvPr>
                    <p:cNvSpPr/>
                    <p:nvPr/>
                  </p:nvSpPr>
                  <p:spPr>
                    <a:xfrm>
                      <a:off x="7070830" y="2390776"/>
                      <a:ext cx="248838" cy="254331"/>
                    </a:xfrm>
                    <a:custGeom>
                      <a:avLst/>
                      <a:gdLst>
                        <a:gd name="connsiteX0" fmla="*/ 57150 w 192882"/>
                        <a:gd name="connsiteY0" fmla="*/ 0 h 238125"/>
                        <a:gd name="connsiteX1" fmla="*/ 59532 w 192882"/>
                        <a:gd name="connsiteY1" fmla="*/ 23812 h 238125"/>
                        <a:gd name="connsiteX2" fmla="*/ 57150 w 192882"/>
                        <a:gd name="connsiteY2" fmla="*/ 52387 h 238125"/>
                        <a:gd name="connsiteX3" fmla="*/ 64294 w 192882"/>
                        <a:gd name="connsiteY3" fmla="*/ 73819 h 238125"/>
                        <a:gd name="connsiteX4" fmla="*/ 71438 w 192882"/>
                        <a:gd name="connsiteY4" fmla="*/ 85725 h 238125"/>
                        <a:gd name="connsiteX5" fmla="*/ 95250 w 192882"/>
                        <a:gd name="connsiteY5" fmla="*/ 102394 h 238125"/>
                        <a:gd name="connsiteX6" fmla="*/ 114300 w 192882"/>
                        <a:gd name="connsiteY6" fmla="*/ 109537 h 238125"/>
                        <a:gd name="connsiteX7" fmla="*/ 145257 w 192882"/>
                        <a:gd name="connsiteY7" fmla="*/ 119062 h 238125"/>
                        <a:gd name="connsiteX8" fmla="*/ 166688 w 192882"/>
                        <a:gd name="connsiteY8" fmla="*/ 119062 h 238125"/>
                        <a:gd name="connsiteX9" fmla="*/ 190500 w 192882"/>
                        <a:gd name="connsiteY9" fmla="*/ 119062 h 238125"/>
                        <a:gd name="connsiteX10" fmla="*/ 192882 w 192882"/>
                        <a:gd name="connsiteY10" fmla="*/ 119062 h 238125"/>
                        <a:gd name="connsiteX11" fmla="*/ 188119 w 192882"/>
                        <a:gd name="connsiteY11" fmla="*/ 219075 h 238125"/>
                        <a:gd name="connsiteX12" fmla="*/ 188119 w 192882"/>
                        <a:gd name="connsiteY12" fmla="*/ 233362 h 238125"/>
                        <a:gd name="connsiteX13" fmla="*/ 119063 w 192882"/>
                        <a:gd name="connsiteY13" fmla="*/ 235744 h 238125"/>
                        <a:gd name="connsiteX14" fmla="*/ 90488 w 192882"/>
                        <a:gd name="connsiteY14" fmla="*/ 238125 h 238125"/>
                        <a:gd name="connsiteX15" fmla="*/ 42863 w 192882"/>
                        <a:gd name="connsiteY15" fmla="*/ 226219 h 238125"/>
                        <a:gd name="connsiteX16" fmla="*/ 47625 w 192882"/>
                        <a:gd name="connsiteY16" fmla="*/ 159544 h 238125"/>
                        <a:gd name="connsiteX17" fmla="*/ 30957 w 192882"/>
                        <a:gd name="connsiteY17" fmla="*/ 150019 h 238125"/>
                        <a:gd name="connsiteX18" fmla="*/ 16669 w 192882"/>
                        <a:gd name="connsiteY18" fmla="*/ 140494 h 238125"/>
                        <a:gd name="connsiteX19" fmla="*/ 0 w 192882"/>
                        <a:gd name="connsiteY19" fmla="*/ 100012 h 238125"/>
                        <a:gd name="connsiteX20" fmla="*/ 2382 w 192882"/>
                        <a:gd name="connsiteY20" fmla="*/ 42862 h 238125"/>
                        <a:gd name="connsiteX21" fmla="*/ 57150 w 192882"/>
                        <a:gd name="connsiteY21" fmla="*/ 0 h 238125"/>
                        <a:gd name="connsiteX0" fmla="*/ 61912 w 197644"/>
                        <a:gd name="connsiteY0" fmla="*/ 0 h 238125"/>
                        <a:gd name="connsiteX1" fmla="*/ 64294 w 197644"/>
                        <a:gd name="connsiteY1" fmla="*/ 23812 h 238125"/>
                        <a:gd name="connsiteX2" fmla="*/ 61912 w 197644"/>
                        <a:gd name="connsiteY2" fmla="*/ 52387 h 238125"/>
                        <a:gd name="connsiteX3" fmla="*/ 69056 w 197644"/>
                        <a:gd name="connsiteY3" fmla="*/ 73819 h 238125"/>
                        <a:gd name="connsiteX4" fmla="*/ 76200 w 197644"/>
                        <a:gd name="connsiteY4" fmla="*/ 85725 h 238125"/>
                        <a:gd name="connsiteX5" fmla="*/ 100012 w 197644"/>
                        <a:gd name="connsiteY5" fmla="*/ 102394 h 238125"/>
                        <a:gd name="connsiteX6" fmla="*/ 119062 w 197644"/>
                        <a:gd name="connsiteY6" fmla="*/ 109537 h 238125"/>
                        <a:gd name="connsiteX7" fmla="*/ 150019 w 197644"/>
                        <a:gd name="connsiteY7" fmla="*/ 119062 h 238125"/>
                        <a:gd name="connsiteX8" fmla="*/ 171450 w 197644"/>
                        <a:gd name="connsiteY8" fmla="*/ 119062 h 238125"/>
                        <a:gd name="connsiteX9" fmla="*/ 195262 w 197644"/>
                        <a:gd name="connsiteY9" fmla="*/ 119062 h 238125"/>
                        <a:gd name="connsiteX10" fmla="*/ 197644 w 197644"/>
                        <a:gd name="connsiteY10" fmla="*/ 119062 h 238125"/>
                        <a:gd name="connsiteX11" fmla="*/ 192881 w 197644"/>
                        <a:gd name="connsiteY11" fmla="*/ 219075 h 238125"/>
                        <a:gd name="connsiteX12" fmla="*/ 192881 w 197644"/>
                        <a:gd name="connsiteY12" fmla="*/ 233362 h 238125"/>
                        <a:gd name="connsiteX13" fmla="*/ 123825 w 197644"/>
                        <a:gd name="connsiteY13" fmla="*/ 235744 h 238125"/>
                        <a:gd name="connsiteX14" fmla="*/ 95250 w 197644"/>
                        <a:gd name="connsiteY14" fmla="*/ 238125 h 238125"/>
                        <a:gd name="connsiteX15" fmla="*/ 47625 w 197644"/>
                        <a:gd name="connsiteY15" fmla="*/ 226219 h 238125"/>
                        <a:gd name="connsiteX16" fmla="*/ 52387 w 197644"/>
                        <a:gd name="connsiteY16" fmla="*/ 159544 h 238125"/>
                        <a:gd name="connsiteX17" fmla="*/ 35719 w 197644"/>
                        <a:gd name="connsiteY17" fmla="*/ 150019 h 238125"/>
                        <a:gd name="connsiteX18" fmla="*/ 21431 w 197644"/>
                        <a:gd name="connsiteY18" fmla="*/ 140494 h 238125"/>
                        <a:gd name="connsiteX19" fmla="*/ 4762 w 197644"/>
                        <a:gd name="connsiteY19" fmla="*/ 100012 h 238125"/>
                        <a:gd name="connsiteX20" fmla="*/ 0 w 197644"/>
                        <a:gd name="connsiteY20" fmla="*/ 11905 h 238125"/>
                        <a:gd name="connsiteX21" fmla="*/ 61912 w 197644"/>
                        <a:gd name="connsiteY21" fmla="*/ 0 h 238125"/>
                        <a:gd name="connsiteX0" fmla="*/ 61913 w 197645"/>
                        <a:gd name="connsiteY0" fmla="*/ 0 h 238125"/>
                        <a:gd name="connsiteX1" fmla="*/ 64295 w 197645"/>
                        <a:gd name="connsiteY1" fmla="*/ 23812 h 238125"/>
                        <a:gd name="connsiteX2" fmla="*/ 61913 w 197645"/>
                        <a:gd name="connsiteY2" fmla="*/ 52387 h 238125"/>
                        <a:gd name="connsiteX3" fmla="*/ 69057 w 197645"/>
                        <a:gd name="connsiteY3" fmla="*/ 73819 h 238125"/>
                        <a:gd name="connsiteX4" fmla="*/ 76201 w 197645"/>
                        <a:gd name="connsiteY4" fmla="*/ 85725 h 238125"/>
                        <a:gd name="connsiteX5" fmla="*/ 100013 w 197645"/>
                        <a:gd name="connsiteY5" fmla="*/ 102394 h 238125"/>
                        <a:gd name="connsiteX6" fmla="*/ 119063 w 197645"/>
                        <a:gd name="connsiteY6" fmla="*/ 109537 h 238125"/>
                        <a:gd name="connsiteX7" fmla="*/ 150020 w 197645"/>
                        <a:gd name="connsiteY7" fmla="*/ 119062 h 238125"/>
                        <a:gd name="connsiteX8" fmla="*/ 171451 w 197645"/>
                        <a:gd name="connsiteY8" fmla="*/ 119062 h 238125"/>
                        <a:gd name="connsiteX9" fmla="*/ 195263 w 197645"/>
                        <a:gd name="connsiteY9" fmla="*/ 119062 h 238125"/>
                        <a:gd name="connsiteX10" fmla="*/ 197645 w 197645"/>
                        <a:gd name="connsiteY10" fmla="*/ 119062 h 238125"/>
                        <a:gd name="connsiteX11" fmla="*/ 192882 w 197645"/>
                        <a:gd name="connsiteY11" fmla="*/ 219075 h 238125"/>
                        <a:gd name="connsiteX12" fmla="*/ 192882 w 197645"/>
                        <a:gd name="connsiteY12" fmla="*/ 233362 h 238125"/>
                        <a:gd name="connsiteX13" fmla="*/ 123826 w 197645"/>
                        <a:gd name="connsiteY13" fmla="*/ 235744 h 238125"/>
                        <a:gd name="connsiteX14" fmla="*/ 95251 w 197645"/>
                        <a:gd name="connsiteY14" fmla="*/ 238125 h 238125"/>
                        <a:gd name="connsiteX15" fmla="*/ 47626 w 197645"/>
                        <a:gd name="connsiteY15" fmla="*/ 226219 h 238125"/>
                        <a:gd name="connsiteX16" fmla="*/ 52388 w 197645"/>
                        <a:gd name="connsiteY16" fmla="*/ 159544 h 238125"/>
                        <a:gd name="connsiteX17" fmla="*/ 35720 w 197645"/>
                        <a:gd name="connsiteY17" fmla="*/ 150019 h 238125"/>
                        <a:gd name="connsiteX18" fmla="*/ 21432 w 197645"/>
                        <a:gd name="connsiteY18" fmla="*/ 140494 h 238125"/>
                        <a:gd name="connsiteX19" fmla="*/ 0 w 197645"/>
                        <a:gd name="connsiteY19" fmla="*/ 100012 h 238125"/>
                        <a:gd name="connsiteX20" fmla="*/ 1 w 197645"/>
                        <a:gd name="connsiteY20" fmla="*/ 11905 h 238125"/>
                        <a:gd name="connsiteX21" fmla="*/ 61913 w 197645"/>
                        <a:gd name="connsiteY21" fmla="*/ 0 h 238125"/>
                        <a:gd name="connsiteX0" fmla="*/ 64294 w 197645"/>
                        <a:gd name="connsiteY0" fmla="*/ 0 h 238125"/>
                        <a:gd name="connsiteX1" fmla="*/ 64295 w 197645"/>
                        <a:gd name="connsiteY1" fmla="*/ 23812 h 238125"/>
                        <a:gd name="connsiteX2" fmla="*/ 61913 w 197645"/>
                        <a:gd name="connsiteY2" fmla="*/ 52387 h 238125"/>
                        <a:gd name="connsiteX3" fmla="*/ 69057 w 197645"/>
                        <a:gd name="connsiteY3" fmla="*/ 73819 h 238125"/>
                        <a:gd name="connsiteX4" fmla="*/ 76201 w 197645"/>
                        <a:gd name="connsiteY4" fmla="*/ 85725 h 238125"/>
                        <a:gd name="connsiteX5" fmla="*/ 100013 w 197645"/>
                        <a:gd name="connsiteY5" fmla="*/ 102394 h 238125"/>
                        <a:gd name="connsiteX6" fmla="*/ 119063 w 197645"/>
                        <a:gd name="connsiteY6" fmla="*/ 109537 h 238125"/>
                        <a:gd name="connsiteX7" fmla="*/ 150020 w 197645"/>
                        <a:gd name="connsiteY7" fmla="*/ 119062 h 238125"/>
                        <a:gd name="connsiteX8" fmla="*/ 171451 w 197645"/>
                        <a:gd name="connsiteY8" fmla="*/ 119062 h 238125"/>
                        <a:gd name="connsiteX9" fmla="*/ 195263 w 197645"/>
                        <a:gd name="connsiteY9" fmla="*/ 119062 h 238125"/>
                        <a:gd name="connsiteX10" fmla="*/ 197645 w 197645"/>
                        <a:gd name="connsiteY10" fmla="*/ 119062 h 238125"/>
                        <a:gd name="connsiteX11" fmla="*/ 192882 w 197645"/>
                        <a:gd name="connsiteY11" fmla="*/ 219075 h 238125"/>
                        <a:gd name="connsiteX12" fmla="*/ 192882 w 197645"/>
                        <a:gd name="connsiteY12" fmla="*/ 233362 h 238125"/>
                        <a:gd name="connsiteX13" fmla="*/ 123826 w 197645"/>
                        <a:gd name="connsiteY13" fmla="*/ 235744 h 238125"/>
                        <a:gd name="connsiteX14" fmla="*/ 95251 w 197645"/>
                        <a:gd name="connsiteY14" fmla="*/ 238125 h 238125"/>
                        <a:gd name="connsiteX15" fmla="*/ 47626 w 197645"/>
                        <a:gd name="connsiteY15" fmla="*/ 226219 h 238125"/>
                        <a:gd name="connsiteX16" fmla="*/ 52388 w 197645"/>
                        <a:gd name="connsiteY16" fmla="*/ 159544 h 238125"/>
                        <a:gd name="connsiteX17" fmla="*/ 35720 w 197645"/>
                        <a:gd name="connsiteY17" fmla="*/ 150019 h 238125"/>
                        <a:gd name="connsiteX18" fmla="*/ 21432 w 197645"/>
                        <a:gd name="connsiteY18" fmla="*/ 140494 h 238125"/>
                        <a:gd name="connsiteX19" fmla="*/ 0 w 197645"/>
                        <a:gd name="connsiteY19" fmla="*/ 100012 h 238125"/>
                        <a:gd name="connsiteX20" fmla="*/ 1 w 197645"/>
                        <a:gd name="connsiteY20" fmla="*/ 11905 h 238125"/>
                        <a:gd name="connsiteX21" fmla="*/ 64294 w 197645"/>
                        <a:gd name="connsiteY21" fmla="*/ 0 h 238125"/>
                        <a:gd name="connsiteX0" fmla="*/ 64294 w 197645"/>
                        <a:gd name="connsiteY0" fmla="*/ 0 h 238125"/>
                        <a:gd name="connsiteX1" fmla="*/ 57151 w 197645"/>
                        <a:gd name="connsiteY1" fmla="*/ 21431 h 238125"/>
                        <a:gd name="connsiteX2" fmla="*/ 61913 w 197645"/>
                        <a:gd name="connsiteY2" fmla="*/ 52387 h 238125"/>
                        <a:gd name="connsiteX3" fmla="*/ 69057 w 197645"/>
                        <a:gd name="connsiteY3" fmla="*/ 73819 h 238125"/>
                        <a:gd name="connsiteX4" fmla="*/ 76201 w 197645"/>
                        <a:gd name="connsiteY4" fmla="*/ 85725 h 238125"/>
                        <a:gd name="connsiteX5" fmla="*/ 100013 w 197645"/>
                        <a:gd name="connsiteY5" fmla="*/ 102394 h 238125"/>
                        <a:gd name="connsiteX6" fmla="*/ 119063 w 197645"/>
                        <a:gd name="connsiteY6" fmla="*/ 109537 h 238125"/>
                        <a:gd name="connsiteX7" fmla="*/ 150020 w 197645"/>
                        <a:gd name="connsiteY7" fmla="*/ 119062 h 238125"/>
                        <a:gd name="connsiteX8" fmla="*/ 171451 w 197645"/>
                        <a:gd name="connsiteY8" fmla="*/ 119062 h 238125"/>
                        <a:gd name="connsiteX9" fmla="*/ 195263 w 197645"/>
                        <a:gd name="connsiteY9" fmla="*/ 119062 h 238125"/>
                        <a:gd name="connsiteX10" fmla="*/ 197645 w 197645"/>
                        <a:gd name="connsiteY10" fmla="*/ 119062 h 238125"/>
                        <a:gd name="connsiteX11" fmla="*/ 192882 w 197645"/>
                        <a:gd name="connsiteY11" fmla="*/ 219075 h 238125"/>
                        <a:gd name="connsiteX12" fmla="*/ 192882 w 197645"/>
                        <a:gd name="connsiteY12" fmla="*/ 233362 h 238125"/>
                        <a:gd name="connsiteX13" fmla="*/ 123826 w 197645"/>
                        <a:gd name="connsiteY13" fmla="*/ 235744 h 238125"/>
                        <a:gd name="connsiteX14" fmla="*/ 95251 w 197645"/>
                        <a:gd name="connsiteY14" fmla="*/ 238125 h 238125"/>
                        <a:gd name="connsiteX15" fmla="*/ 47626 w 197645"/>
                        <a:gd name="connsiteY15" fmla="*/ 226219 h 238125"/>
                        <a:gd name="connsiteX16" fmla="*/ 52388 w 197645"/>
                        <a:gd name="connsiteY16" fmla="*/ 159544 h 238125"/>
                        <a:gd name="connsiteX17" fmla="*/ 35720 w 197645"/>
                        <a:gd name="connsiteY17" fmla="*/ 150019 h 238125"/>
                        <a:gd name="connsiteX18" fmla="*/ 21432 w 197645"/>
                        <a:gd name="connsiteY18" fmla="*/ 140494 h 238125"/>
                        <a:gd name="connsiteX19" fmla="*/ 0 w 197645"/>
                        <a:gd name="connsiteY19" fmla="*/ 100012 h 238125"/>
                        <a:gd name="connsiteX20" fmla="*/ 1 w 197645"/>
                        <a:gd name="connsiteY20" fmla="*/ 11905 h 238125"/>
                        <a:gd name="connsiteX21" fmla="*/ 64294 w 197645"/>
                        <a:gd name="connsiteY21" fmla="*/ 0 h 238125"/>
                        <a:gd name="connsiteX0" fmla="*/ 52388 w 197645"/>
                        <a:gd name="connsiteY0" fmla="*/ 1 h 226220"/>
                        <a:gd name="connsiteX1" fmla="*/ 57151 w 197645"/>
                        <a:gd name="connsiteY1" fmla="*/ 9526 h 226220"/>
                        <a:gd name="connsiteX2" fmla="*/ 61913 w 197645"/>
                        <a:gd name="connsiteY2" fmla="*/ 40482 h 226220"/>
                        <a:gd name="connsiteX3" fmla="*/ 69057 w 197645"/>
                        <a:gd name="connsiteY3" fmla="*/ 61914 h 226220"/>
                        <a:gd name="connsiteX4" fmla="*/ 76201 w 197645"/>
                        <a:gd name="connsiteY4" fmla="*/ 73820 h 226220"/>
                        <a:gd name="connsiteX5" fmla="*/ 100013 w 197645"/>
                        <a:gd name="connsiteY5" fmla="*/ 90489 h 226220"/>
                        <a:gd name="connsiteX6" fmla="*/ 119063 w 197645"/>
                        <a:gd name="connsiteY6" fmla="*/ 97632 h 226220"/>
                        <a:gd name="connsiteX7" fmla="*/ 150020 w 197645"/>
                        <a:gd name="connsiteY7" fmla="*/ 107157 h 226220"/>
                        <a:gd name="connsiteX8" fmla="*/ 171451 w 197645"/>
                        <a:gd name="connsiteY8" fmla="*/ 107157 h 226220"/>
                        <a:gd name="connsiteX9" fmla="*/ 195263 w 197645"/>
                        <a:gd name="connsiteY9" fmla="*/ 107157 h 226220"/>
                        <a:gd name="connsiteX10" fmla="*/ 197645 w 197645"/>
                        <a:gd name="connsiteY10" fmla="*/ 107157 h 226220"/>
                        <a:gd name="connsiteX11" fmla="*/ 192882 w 197645"/>
                        <a:gd name="connsiteY11" fmla="*/ 207170 h 226220"/>
                        <a:gd name="connsiteX12" fmla="*/ 192882 w 197645"/>
                        <a:gd name="connsiteY12" fmla="*/ 221457 h 226220"/>
                        <a:gd name="connsiteX13" fmla="*/ 123826 w 197645"/>
                        <a:gd name="connsiteY13" fmla="*/ 223839 h 226220"/>
                        <a:gd name="connsiteX14" fmla="*/ 95251 w 197645"/>
                        <a:gd name="connsiteY14" fmla="*/ 226220 h 226220"/>
                        <a:gd name="connsiteX15" fmla="*/ 47626 w 197645"/>
                        <a:gd name="connsiteY15" fmla="*/ 214314 h 226220"/>
                        <a:gd name="connsiteX16" fmla="*/ 52388 w 197645"/>
                        <a:gd name="connsiteY16" fmla="*/ 147639 h 226220"/>
                        <a:gd name="connsiteX17" fmla="*/ 35720 w 197645"/>
                        <a:gd name="connsiteY17" fmla="*/ 138114 h 226220"/>
                        <a:gd name="connsiteX18" fmla="*/ 21432 w 197645"/>
                        <a:gd name="connsiteY18" fmla="*/ 128589 h 226220"/>
                        <a:gd name="connsiteX19" fmla="*/ 0 w 197645"/>
                        <a:gd name="connsiteY19" fmla="*/ 88107 h 226220"/>
                        <a:gd name="connsiteX20" fmla="*/ 1 w 197645"/>
                        <a:gd name="connsiteY20" fmla="*/ 0 h 226220"/>
                        <a:gd name="connsiteX21" fmla="*/ 52388 w 197645"/>
                        <a:gd name="connsiteY21" fmla="*/ 1 h 226220"/>
                        <a:gd name="connsiteX0" fmla="*/ 57150 w 202407"/>
                        <a:gd name="connsiteY0" fmla="*/ 19051 h 245270"/>
                        <a:gd name="connsiteX1" fmla="*/ 61913 w 202407"/>
                        <a:gd name="connsiteY1" fmla="*/ 28576 h 245270"/>
                        <a:gd name="connsiteX2" fmla="*/ 66675 w 202407"/>
                        <a:gd name="connsiteY2" fmla="*/ 59532 h 245270"/>
                        <a:gd name="connsiteX3" fmla="*/ 73819 w 202407"/>
                        <a:gd name="connsiteY3" fmla="*/ 80964 h 245270"/>
                        <a:gd name="connsiteX4" fmla="*/ 80963 w 202407"/>
                        <a:gd name="connsiteY4" fmla="*/ 92870 h 245270"/>
                        <a:gd name="connsiteX5" fmla="*/ 104775 w 202407"/>
                        <a:gd name="connsiteY5" fmla="*/ 109539 h 245270"/>
                        <a:gd name="connsiteX6" fmla="*/ 123825 w 202407"/>
                        <a:gd name="connsiteY6" fmla="*/ 116682 h 245270"/>
                        <a:gd name="connsiteX7" fmla="*/ 154782 w 202407"/>
                        <a:gd name="connsiteY7" fmla="*/ 126207 h 245270"/>
                        <a:gd name="connsiteX8" fmla="*/ 176213 w 202407"/>
                        <a:gd name="connsiteY8" fmla="*/ 126207 h 245270"/>
                        <a:gd name="connsiteX9" fmla="*/ 200025 w 202407"/>
                        <a:gd name="connsiteY9" fmla="*/ 126207 h 245270"/>
                        <a:gd name="connsiteX10" fmla="*/ 202407 w 202407"/>
                        <a:gd name="connsiteY10" fmla="*/ 126207 h 245270"/>
                        <a:gd name="connsiteX11" fmla="*/ 197644 w 202407"/>
                        <a:gd name="connsiteY11" fmla="*/ 226220 h 245270"/>
                        <a:gd name="connsiteX12" fmla="*/ 197644 w 202407"/>
                        <a:gd name="connsiteY12" fmla="*/ 240507 h 245270"/>
                        <a:gd name="connsiteX13" fmla="*/ 128588 w 202407"/>
                        <a:gd name="connsiteY13" fmla="*/ 242889 h 245270"/>
                        <a:gd name="connsiteX14" fmla="*/ 100013 w 202407"/>
                        <a:gd name="connsiteY14" fmla="*/ 245270 h 245270"/>
                        <a:gd name="connsiteX15" fmla="*/ 52388 w 202407"/>
                        <a:gd name="connsiteY15" fmla="*/ 233364 h 245270"/>
                        <a:gd name="connsiteX16" fmla="*/ 57150 w 202407"/>
                        <a:gd name="connsiteY16" fmla="*/ 166689 h 245270"/>
                        <a:gd name="connsiteX17" fmla="*/ 40482 w 202407"/>
                        <a:gd name="connsiteY17" fmla="*/ 157164 h 245270"/>
                        <a:gd name="connsiteX18" fmla="*/ 26194 w 202407"/>
                        <a:gd name="connsiteY18" fmla="*/ 147639 h 245270"/>
                        <a:gd name="connsiteX19" fmla="*/ 4762 w 202407"/>
                        <a:gd name="connsiteY19" fmla="*/ 107157 h 245270"/>
                        <a:gd name="connsiteX20" fmla="*/ 0 w 202407"/>
                        <a:gd name="connsiteY20" fmla="*/ 0 h 245270"/>
                        <a:gd name="connsiteX21" fmla="*/ 57150 w 202407"/>
                        <a:gd name="connsiteY21" fmla="*/ 19051 h 245270"/>
                        <a:gd name="connsiteX0" fmla="*/ 59531 w 202407"/>
                        <a:gd name="connsiteY0" fmla="*/ 2382 h 245270"/>
                        <a:gd name="connsiteX1" fmla="*/ 61913 w 202407"/>
                        <a:gd name="connsiteY1" fmla="*/ 28576 h 245270"/>
                        <a:gd name="connsiteX2" fmla="*/ 66675 w 202407"/>
                        <a:gd name="connsiteY2" fmla="*/ 59532 h 245270"/>
                        <a:gd name="connsiteX3" fmla="*/ 73819 w 202407"/>
                        <a:gd name="connsiteY3" fmla="*/ 80964 h 245270"/>
                        <a:gd name="connsiteX4" fmla="*/ 80963 w 202407"/>
                        <a:gd name="connsiteY4" fmla="*/ 92870 h 245270"/>
                        <a:gd name="connsiteX5" fmla="*/ 104775 w 202407"/>
                        <a:gd name="connsiteY5" fmla="*/ 109539 h 245270"/>
                        <a:gd name="connsiteX6" fmla="*/ 123825 w 202407"/>
                        <a:gd name="connsiteY6" fmla="*/ 116682 h 245270"/>
                        <a:gd name="connsiteX7" fmla="*/ 154782 w 202407"/>
                        <a:gd name="connsiteY7" fmla="*/ 126207 h 245270"/>
                        <a:gd name="connsiteX8" fmla="*/ 176213 w 202407"/>
                        <a:gd name="connsiteY8" fmla="*/ 126207 h 245270"/>
                        <a:gd name="connsiteX9" fmla="*/ 200025 w 202407"/>
                        <a:gd name="connsiteY9" fmla="*/ 126207 h 245270"/>
                        <a:gd name="connsiteX10" fmla="*/ 202407 w 202407"/>
                        <a:gd name="connsiteY10" fmla="*/ 126207 h 245270"/>
                        <a:gd name="connsiteX11" fmla="*/ 197644 w 202407"/>
                        <a:gd name="connsiteY11" fmla="*/ 226220 h 245270"/>
                        <a:gd name="connsiteX12" fmla="*/ 197644 w 202407"/>
                        <a:gd name="connsiteY12" fmla="*/ 240507 h 245270"/>
                        <a:gd name="connsiteX13" fmla="*/ 128588 w 202407"/>
                        <a:gd name="connsiteY13" fmla="*/ 242889 h 245270"/>
                        <a:gd name="connsiteX14" fmla="*/ 100013 w 202407"/>
                        <a:gd name="connsiteY14" fmla="*/ 245270 h 245270"/>
                        <a:gd name="connsiteX15" fmla="*/ 52388 w 202407"/>
                        <a:gd name="connsiteY15" fmla="*/ 233364 h 245270"/>
                        <a:gd name="connsiteX16" fmla="*/ 57150 w 202407"/>
                        <a:gd name="connsiteY16" fmla="*/ 166689 h 245270"/>
                        <a:gd name="connsiteX17" fmla="*/ 40482 w 202407"/>
                        <a:gd name="connsiteY17" fmla="*/ 157164 h 245270"/>
                        <a:gd name="connsiteX18" fmla="*/ 26194 w 202407"/>
                        <a:gd name="connsiteY18" fmla="*/ 147639 h 245270"/>
                        <a:gd name="connsiteX19" fmla="*/ 4762 w 202407"/>
                        <a:gd name="connsiteY19" fmla="*/ 107157 h 245270"/>
                        <a:gd name="connsiteX20" fmla="*/ 0 w 202407"/>
                        <a:gd name="connsiteY20" fmla="*/ 0 h 245270"/>
                        <a:gd name="connsiteX21" fmla="*/ 59531 w 202407"/>
                        <a:gd name="connsiteY21" fmla="*/ 2382 h 245270"/>
                        <a:gd name="connsiteX0" fmla="*/ 66674 w 202407"/>
                        <a:gd name="connsiteY0" fmla="*/ 1 h 245270"/>
                        <a:gd name="connsiteX1" fmla="*/ 61913 w 202407"/>
                        <a:gd name="connsiteY1" fmla="*/ 28576 h 245270"/>
                        <a:gd name="connsiteX2" fmla="*/ 66675 w 202407"/>
                        <a:gd name="connsiteY2" fmla="*/ 59532 h 245270"/>
                        <a:gd name="connsiteX3" fmla="*/ 73819 w 202407"/>
                        <a:gd name="connsiteY3" fmla="*/ 80964 h 245270"/>
                        <a:gd name="connsiteX4" fmla="*/ 80963 w 202407"/>
                        <a:gd name="connsiteY4" fmla="*/ 92870 h 245270"/>
                        <a:gd name="connsiteX5" fmla="*/ 104775 w 202407"/>
                        <a:gd name="connsiteY5" fmla="*/ 109539 h 245270"/>
                        <a:gd name="connsiteX6" fmla="*/ 123825 w 202407"/>
                        <a:gd name="connsiteY6" fmla="*/ 116682 h 245270"/>
                        <a:gd name="connsiteX7" fmla="*/ 154782 w 202407"/>
                        <a:gd name="connsiteY7" fmla="*/ 126207 h 245270"/>
                        <a:gd name="connsiteX8" fmla="*/ 176213 w 202407"/>
                        <a:gd name="connsiteY8" fmla="*/ 126207 h 245270"/>
                        <a:gd name="connsiteX9" fmla="*/ 200025 w 202407"/>
                        <a:gd name="connsiteY9" fmla="*/ 126207 h 245270"/>
                        <a:gd name="connsiteX10" fmla="*/ 202407 w 202407"/>
                        <a:gd name="connsiteY10" fmla="*/ 126207 h 245270"/>
                        <a:gd name="connsiteX11" fmla="*/ 197644 w 202407"/>
                        <a:gd name="connsiteY11" fmla="*/ 226220 h 245270"/>
                        <a:gd name="connsiteX12" fmla="*/ 197644 w 202407"/>
                        <a:gd name="connsiteY12" fmla="*/ 240507 h 245270"/>
                        <a:gd name="connsiteX13" fmla="*/ 128588 w 202407"/>
                        <a:gd name="connsiteY13" fmla="*/ 242889 h 245270"/>
                        <a:gd name="connsiteX14" fmla="*/ 100013 w 202407"/>
                        <a:gd name="connsiteY14" fmla="*/ 245270 h 245270"/>
                        <a:gd name="connsiteX15" fmla="*/ 52388 w 202407"/>
                        <a:gd name="connsiteY15" fmla="*/ 233364 h 245270"/>
                        <a:gd name="connsiteX16" fmla="*/ 57150 w 202407"/>
                        <a:gd name="connsiteY16" fmla="*/ 166689 h 245270"/>
                        <a:gd name="connsiteX17" fmla="*/ 40482 w 202407"/>
                        <a:gd name="connsiteY17" fmla="*/ 157164 h 245270"/>
                        <a:gd name="connsiteX18" fmla="*/ 26194 w 202407"/>
                        <a:gd name="connsiteY18" fmla="*/ 147639 h 245270"/>
                        <a:gd name="connsiteX19" fmla="*/ 4762 w 202407"/>
                        <a:gd name="connsiteY19" fmla="*/ 107157 h 245270"/>
                        <a:gd name="connsiteX20" fmla="*/ 0 w 202407"/>
                        <a:gd name="connsiteY20" fmla="*/ 0 h 245270"/>
                        <a:gd name="connsiteX21" fmla="*/ 66674 w 202407"/>
                        <a:gd name="connsiteY21" fmla="*/ 1 h 245270"/>
                        <a:gd name="connsiteX0" fmla="*/ 66674 w 202407"/>
                        <a:gd name="connsiteY0" fmla="*/ 1 h 245270"/>
                        <a:gd name="connsiteX1" fmla="*/ 61913 w 202407"/>
                        <a:gd name="connsiteY1" fmla="*/ 28576 h 245270"/>
                        <a:gd name="connsiteX2" fmla="*/ 66675 w 202407"/>
                        <a:gd name="connsiteY2" fmla="*/ 59532 h 245270"/>
                        <a:gd name="connsiteX3" fmla="*/ 73819 w 202407"/>
                        <a:gd name="connsiteY3" fmla="*/ 80964 h 245270"/>
                        <a:gd name="connsiteX4" fmla="*/ 80963 w 202407"/>
                        <a:gd name="connsiteY4" fmla="*/ 92870 h 245270"/>
                        <a:gd name="connsiteX5" fmla="*/ 104775 w 202407"/>
                        <a:gd name="connsiteY5" fmla="*/ 109539 h 245270"/>
                        <a:gd name="connsiteX6" fmla="*/ 123825 w 202407"/>
                        <a:gd name="connsiteY6" fmla="*/ 116682 h 245270"/>
                        <a:gd name="connsiteX7" fmla="*/ 154782 w 202407"/>
                        <a:gd name="connsiteY7" fmla="*/ 126207 h 245270"/>
                        <a:gd name="connsiteX8" fmla="*/ 176213 w 202407"/>
                        <a:gd name="connsiteY8" fmla="*/ 126207 h 245270"/>
                        <a:gd name="connsiteX9" fmla="*/ 200025 w 202407"/>
                        <a:gd name="connsiteY9" fmla="*/ 126207 h 245270"/>
                        <a:gd name="connsiteX10" fmla="*/ 202407 w 202407"/>
                        <a:gd name="connsiteY10" fmla="*/ 126207 h 245270"/>
                        <a:gd name="connsiteX11" fmla="*/ 197644 w 202407"/>
                        <a:gd name="connsiteY11" fmla="*/ 226220 h 245270"/>
                        <a:gd name="connsiteX12" fmla="*/ 197644 w 202407"/>
                        <a:gd name="connsiteY12" fmla="*/ 240507 h 245270"/>
                        <a:gd name="connsiteX13" fmla="*/ 128588 w 202407"/>
                        <a:gd name="connsiteY13" fmla="*/ 242889 h 245270"/>
                        <a:gd name="connsiteX14" fmla="*/ 100013 w 202407"/>
                        <a:gd name="connsiteY14" fmla="*/ 245270 h 245270"/>
                        <a:gd name="connsiteX15" fmla="*/ 52388 w 202407"/>
                        <a:gd name="connsiteY15" fmla="*/ 233364 h 245270"/>
                        <a:gd name="connsiteX16" fmla="*/ 57150 w 202407"/>
                        <a:gd name="connsiteY16" fmla="*/ 166689 h 245270"/>
                        <a:gd name="connsiteX17" fmla="*/ 40482 w 202407"/>
                        <a:gd name="connsiteY17" fmla="*/ 157164 h 245270"/>
                        <a:gd name="connsiteX18" fmla="*/ 14288 w 202407"/>
                        <a:gd name="connsiteY18" fmla="*/ 152402 h 245270"/>
                        <a:gd name="connsiteX19" fmla="*/ 4762 w 202407"/>
                        <a:gd name="connsiteY19" fmla="*/ 107157 h 245270"/>
                        <a:gd name="connsiteX20" fmla="*/ 0 w 202407"/>
                        <a:gd name="connsiteY20" fmla="*/ 0 h 245270"/>
                        <a:gd name="connsiteX21" fmla="*/ 66674 w 202407"/>
                        <a:gd name="connsiteY21" fmla="*/ 1 h 245270"/>
                        <a:gd name="connsiteX0" fmla="*/ 66674 w 202407"/>
                        <a:gd name="connsiteY0" fmla="*/ 1 h 245270"/>
                        <a:gd name="connsiteX1" fmla="*/ 61913 w 202407"/>
                        <a:gd name="connsiteY1" fmla="*/ 28576 h 245270"/>
                        <a:gd name="connsiteX2" fmla="*/ 66675 w 202407"/>
                        <a:gd name="connsiteY2" fmla="*/ 59532 h 245270"/>
                        <a:gd name="connsiteX3" fmla="*/ 73819 w 202407"/>
                        <a:gd name="connsiteY3" fmla="*/ 80964 h 245270"/>
                        <a:gd name="connsiteX4" fmla="*/ 80963 w 202407"/>
                        <a:gd name="connsiteY4" fmla="*/ 92870 h 245270"/>
                        <a:gd name="connsiteX5" fmla="*/ 104775 w 202407"/>
                        <a:gd name="connsiteY5" fmla="*/ 109539 h 245270"/>
                        <a:gd name="connsiteX6" fmla="*/ 123825 w 202407"/>
                        <a:gd name="connsiteY6" fmla="*/ 116682 h 245270"/>
                        <a:gd name="connsiteX7" fmla="*/ 154782 w 202407"/>
                        <a:gd name="connsiteY7" fmla="*/ 126207 h 245270"/>
                        <a:gd name="connsiteX8" fmla="*/ 176213 w 202407"/>
                        <a:gd name="connsiteY8" fmla="*/ 126207 h 245270"/>
                        <a:gd name="connsiteX9" fmla="*/ 200025 w 202407"/>
                        <a:gd name="connsiteY9" fmla="*/ 126207 h 245270"/>
                        <a:gd name="connsiteX10" fmla="*/ 202407 w 202407"/>
                        <a:gd name="connsiteY10" fmla="*/ 126207 h 245270"/>
                        <a:gd name="connsiteX11" fmla="*/ 197644 w 202407"/>
                        <a:gd name="connsiteY11" fmla="*/ 226220 h 245270"/>
                        <a:gd name="connsiteX12" fmla="*/ 197644 w 202407"/>
                        <a:gd name="connsiteY12" fmla="*/ 240507 h 245270"/>
                        <a:gd name="connsiteX13" fmla="*/ 128588 w 202407"/>
                        <a:gd name="connsiteY13" fmla="*/ 242889 h 245270"/>
                        <a:gd name="connsiteX14" fmla="*/ 100013 w 202407"/>
                        <a:gd name="connsiteY14" fmla="*/ 245270 h 245270"/>
                        <a:gd name="connsiteX15" fmla="*/ 52388 w 202407"/>
                        <a:gd name="connsiteY15" fmla="*/ 233364 h 245270"/>
                        <a:gd name="connsiteX16" fmla="*/ 57150 w 202407"/>
                        <a:gd name="connsiteY16" fmla="*/ 166689 h 245270"/>
                        <a:gd name="connsiteX17" fmla="*/ 33339 w 202407"/>
                        <a:gd name="connsiteY17" fmla="*/ 164308 h 245270"/>
                        <a:gd name="connsiteX18" fmla="*/ 14288 w 202407"/>
                        <a:gd name="connsiteY18" fmla="*/ 152402 h 245270"/>
                        <a:gd name="connsiteX19" fmla="*/ 4762 w 202407"/>
                        <a:gd name="connsiteY19" fmla="*/ 107157 h 245270"/>
                        <a:gd name="connsiteX20" fmla="*/ 0 w 202407"/>
                        <a:gd name="connsiteY20" fmla="*/ 0 h 245270"/>
                        <a:gd name="connsiteX21" fmla="*/ 66674 w 202407"/>
                        <a:gd name="connsiteY21" fmla="*/ 1 h 245270"/>
                        <a:gd name="connsiteX0" fmla="*/ 66674 w 202407"/>
                        <a:gd name="connsiteY0" fmla="*/ 1 h 245270"/>
                        <a:gd name="connsiteX1" fmla="*/ 61913 w 202407"/>
                        <a:gd name="connsiteY1" fmla="*/ 28576 h 245270"/>
                        <a:gd name="connsiteX2" fmla="*/ 66675 w 202407"/>
                        <a:gd name="connsiteY2" fmla="*/ 59532 h 245270"/>
                        <a:gd name="connsiteX3" fmla="*/ 73819 w 202407"/>
                        <a:gd name="connsiteY3" fmla="*/ 80964 h 245270"/>
                        <a:gd name="connsiteX4" fmla="*/ 80963 w 202407"/>
                        <a:gd name="connsiteY4" fmla="*/ 92870 h 245270"/>
                        <a:gd name="connsiteX5" fmla="*/ 104775 w 202407"/>
                        <a:gd name="connsiteY5" fmla="*/ 109539 h 245270"/>
                        <a:gd name="connsiteX6" fmla="*/ 123825 w 202407"/>
                        <a:gd name="connsiteY6" fmla="*/ 116682 h 245270"/>
                        <a:gd name="connsiteX7" fmla="*/ 154782 w 202407"/>
                        <a:gd name="connsiteY7" fmla="*/ 126207 h 245270"/>
                        <a:gd name="connsiteX8" fmla="*/ 176213 w 202407"/>
                        <a:gd name="connsiteY8" fmla="*/ 126207 h 245270"/>
                        <a:gd name="connsiteX9" fmla="*/ 200025 w 202407"/>
                        <a:gd name="connsiteY9" fmla="*/ 126207 h 245270"/>
                        <a:gd name="connsiteX10" fmla="*/ 202407 w 202407"/>
                        <a:gd name="connsiteY10" fmla="*/ 126207 h 245270"/>
                        <a:gd name="connsiteX11" fmla="*/ 197644 w 202407"/>
                        <a:gd name="connsiteY11" fmla="*/ 226220 h 245270"/>
                        <a:gd name="connsiteX12" fmla="*/ 197644 w 202407"/>
                        <a:gd name="connsiteY12" fmla="*/ 240507 h 245270"/>
                        <a:gd name="connsiteX13" fmla="*/ 128588 w 202407"/>
                        <a:gd name="connsiteY13" fmla="*/ 242889 h 245270"/>
                        <a:gd name="connsiteX14" fmla="*/ 100013 w 202407"/>
                        <a:gd name="connsiteY14" fmla="*/ 245270 h 245270"/>
                        <a:gd name="connsiteX15" fmla="*/ 52388 w 202407"/>
                        <a:gd name="connsiteY15" fmla="*/ 233364 h 245270"/>
                        <a:gd name="connsiteX16" fmla="*/ 40481 w 202407"/>
                        <a:gd name="connsiteY16" fmla="*/ 173833 h 245270"/>
                        <a:gd name="connsiteX17" fmla="*/ 33339 w 202407"/>
                        <a:gd name="connsiteY17" fmla="*/ 164308 h 245270"/>
                        <a:gd name="connsiteX18" fmla="*/ 14288 w 202407"/>
                        <a:gd name="connsiteY18" fmla="*/ 152402 h 245270"/>
                        <a:gd name="connsiteX19" fmla="*/ 4762 w 202407"/>
                        <a:gd name="connsiteY19" fmla="*/ 107157 h 245270"/>
                        <a:gd name="connsiteX20" fmla="*/ 0 w 202407"/>
                        <a:gd name="connsiteY20" fmla="*/ 0 h 245270"/>
                        <a:gd name="connsiteX21" fmla="*/ 66674 w 202407"/>
                        <a:gd name="connsiteY21" fmla="*/ 1 h 245270"/>
                        <a:gd name="connsiteX0" fmla="*/ 66674 w 202407"/>
                        <a:gd name="connsiteY0" fmla="*/ 1 h 245270"/>
                        <a:gd name="connsiteX1" fmla="*/ 64294 w 202407"/>
                        <a:gd name="connsiteY1" fmla="*/ 28576 h 245270"/>
                        <a:gd name="connsiteX2" fmla="*/ 66675 w 202407"/>
                        <a:gd name="connsiteY2" fmla="*/ 59532 h 245270"/>
                        <a:gd name="connsiteX3" fmla="*/ 73819 w 202407"/>
                        <a:gd name="connsiteY3" fmla="*/ 80964 h 245270"/>
                        <a:gd name="connsiteX4" fmla="*/ 80963 w 202407"/>
                        <a:gd name="connsiteY4" fmla="*/ 92870 h 245270"/>
                        <a:gd name="connsiteX5" fmla="*/ 104775 w 202407"/>
                        <a:gd name="connsiteY5" fmla="*/ 109539 h 245270"/>
                        <a:gd name="connsiteX6" fmla="*/ 123825 w 202407"/>
                        <a:gd name="connsiteY6" fmla="*/ 116682 h 245270"/>
                        <a:gd name="connsiteX7" fmla="*/ 154782 w 202407"/>
                        <a:gd name="connsiteY7" fmla="*/ 126207 h 245270"/>
                        <a:gd name="connsiteX8" fmla="*/ 176213 w 202407"/>
                        <a:gd name="connsiteY8" fmla="*/ 126207 h 245270"/>
                        <a:gd name="connsiteX9" fmla="*/ 200025 w 202407"/>
                        <a:gd name="connsiteY9" fmla="*/ 126207 h 245270"/>
                        <a:gd name="connsiteX10" fmla="*/ 202407 w 202407"/>
                        <a:gd name="connsiteY10" fmla="*/ 126207 h 245270"/>
                        <a:gd name="connsiteX11" fmla="*/ 197644 w 202407"/>
                        <a:gd name="connsiteY11" fmla="*/ 226220 h 245270"/>
                        <a:gd name="connsiteX12" fmla="*/ 197644 w 202407"/>
                        <a:gd name="connsiteY12" fmla="*/ 240507 h 245270"/>
                        <a:gd name="connsiteX13" fmla="*/ 128588 w 202407"/>
                        <a:gd name="connsiteY13" fmla="*/ 242889 h 245270"/>
                        <a:gd name="connsiteX14" fmla="*/ 100013 w 202407"/>
                        <a:gd name="connsiteY14" fmla="*/ 245270 h 245270"/>
                        <a:gd name="connsiteX15" fmla="*/ 52388 w 202407"/>
                        <a:gd name="connsiteY15" fmla="*/ 233364 h 245270"/>
                        <a:gd name="connsiteX16" fmla="*/ 40481 w 202407"/>
                        <a:gd name="connsiteY16" fmla="*/ 173833 h 245270"/>
                        <a:gd name="connsiteX17" fmla="*/ 33339 w 202407"/>
                        <a:gd name="connsiteY17" fmla="*/ 164308 h 245270"/>
                        <a:gd name="connsiteX18" fmla="*/ 14288 w 202407"/>
                        <a:gd name="connsiteY18" fmla="*/ 152402 h 245270"/>
                        <a:gd name="connsiteX19" fmla="*/ 4762 w 202407"/>
                        <a:gd name="connsiteY19" fmla="*/ 107157 h 245270"/>
                        <a:gd name="connsiteX20" fmla="*/ 0 w 202407"/>
                        <a:gd name="connsiteY20" fmla="*/ 0 h 245270"/>
                        <a:gd name="connsiteX21" fmla="*/ 66674 w 202407"/>
                        <a:gd name="connsiteY21" fmla="*/ 1 h 245270"/>
                        <a:gd name="connsiteX0" fmla="*/ 66674 w 202407"/>
                        <a:gd name="connsiteY0" fmla="*/ 1 h 245270"/>
                        <a:gd name="connsiteX1" fmla="*/ 64294 w 202407"/>
                        <a:gd name="connsiteY1" fmla="*/ 28576 h 245270"/>
                        <a:gd name="connsiteX2" fmla="*/ 71437 w 202407"/>
                        <a:gd name="connsiteY2" fmla="*/ 59532 h 245270"/>
                        <a:gd name="connsiteX3" fmla="*/ 73819 w 202407"/>
                        <a:gd name="connsiteY3" fmla="*/ 80964 h 245270"/>
                        <a:gd name="connsiteX4" fmla="*/ 80963 w 202407"/>
                        <a:gd name="connsiteY4" fmla="*/ 92870 h 245270"/>
                        <a:gd name="connsiteX5" fmla="*/ 104775 w 202407"/>
                        <a:gd name="connsiteY5" fmla="*/ 109539 h 245270"/>
                        <a:gd name="connsiteX6" fmla="*/ 123825 w 202407"/>
                        <a:gd name="connsiteY6" fmla="*/ 116682 h 245270"/>
                        <a:gd name="connsiteX7" fmla="*/ 154782 w 202407"/>
                        <a:gd name="connsiteY7" fmla="*/ 126207 h 245270"/>
                        <a:gd name="connsiteX8" fmla="*/ 176213 w 202407"/>
                        <a:gd name="connsiteY8" fmla="*/ 126207 h 245270"/>
                        <a:gd name="connsiteX9" fmla="*/ 200025 w 202407"/>
                        <a:gd name="connsiteY9" fmla="*/ 126207 h 245270"/>
                        <a:gd name="connsiteX10" fmla="*/ 202407 w 202407"/>
                        <a:gd name="connsiteY10" fmla="*/ 126207 h 245270"/>
                        <a:gd name="connsiteX11" fmla="*/ 197644 w 202407"/>
                        <a:gd name="connsiteY11" fmla="*/ 226220 h 245270"/>
                        <a:gd name="connsiteX12" fmla="*/ 197644 w 202407"/>
                        <a:gd name="connsiteY12" fmla="*/ 240507 h 245270"/>
                        <a:gd name="connsiteX13" fmla="*/ 128588 w 202407"/>
                        <a:gd name="connsiteY13" fmla="*/ 242889 h 245270"/>
                        <a:gd name="connsiteX14" fmla="*/ 100013 w 202407"/>
                        <a:gd name="connsiteY14" fmla="*/ 245270 h 245270"/>
                        <a:gd name="connsiteX15" fmla="*/ 52388 w 202407"/>
                        <a:gd name="connsiteY15" fmla="*/ 233364 h 245270"/>
                        <a:gd name="connsiteX16" fmla="*/ 40481 w 202407"/>
                        <a:gd name="connsiteY16" fmla="*/ 173833 h 245270"/>
                        <a:gd name="connsiteX17" fmla="*/ 33339 w 202407"/>
                        <a:gd name="connsiteY17" fmla="*/ 164308 h 245270"/>
                        <a:gd name="connsiteX18" fmla="*/ 14288 w 202407"/>
                        <a:gd name="connsiteY18" fmla="*/ 152402 h 245270"/>
                        <a:gd name="connsiteX19" fmla="*/ 4762 w 202407"/>
                        <a:gd name="connsiteY19" fmla="*/ 107157 h 245270"/>
                        <a:gd name="connsiteX20" fmla="*/ 0 w 202407"/>
                        <a:gd name="connsiteY20" fmla="*/ 0 h 245270"/>
                        <a:gd name="connsiteX21" fmla="*/ 66674 w 202407"/>
                        <a:gd name="connsiteY21" fmla="*/ 1 h 245270"/>
                        <a:gd name="connsiteX0" fmla="*/ 66674 w 202407"/>
                        <a:gd name="connsiteY0" fmla="*/ 1 h 245270"/>
                        <a:gd name="connsiteX1" fmla="*/ 64294 w 202407"/>
                        <a:gd name="connsiteY1" fmla="*/ 28576 h 245270"/>
                        <a:gd name="connsiteX2" fmla="*/ 71437 w 202407"/>
                        <a:gd name="connsiteY2" fmla="*/ 59532 h 245270"/>
                        <a:gd name="connsiteX3" fmla="*/ 73819 w 202407"/>
                        <a:gd name="connsiteY3" fmla="*/ 80964 h 245270"/>
                        <a:gd name="connsiteX4" fmla="*/ 80963 w 202407"/>
                        <a:gd name="connsiteY4" fmla="*/ 92870 h 245270"/>
                        <a:gd name="connsiteX5" fmla="*/ 104775 w 202407"/>
                        <a:gd name="connsiteY5" fmla="*/ 109539 h 245270"/>
                        <a:gd name="connsiteX6" fmla="*/ 123825 w 202407"/>
                        <a:gd name="connsiteY6" fmla="*/ 116682 h 245270"/>
                        <a:gd name="connsiteX7" fmla="*/ 154782 w 202407"/>
                        <a:gd name="connsiteY7" fmla="*/ 126207 h 245270"/>
                        <a:gd name="connsiteX8" fmla="*/ 176213 w 202407"/>
                        <a:gd name="connsiteY8" fmla="*/ 126207 h 245270"/>
                        <a:gd name="connsiteX9" fmla="*/ 200025 w 202407"/>
                        <a:gd name="connsiteY9" fmla="*/ 126207 h 245270"/>
                        <a:gd name="connsiteX10" fmla="*/ 202407 w 202407"/>
                        <a:gd name="connsiteY10" fmla="*/ 126207 h 245270"/>
                        <a:gd name="connsiteX11" fmla="*/ 197644 w 202407"/>
                        <a:gd name="connsiteY11" fmla="*/ 226220 h 245270"/>
                        <a:gd name="connsiteX12" fmla="*/ 197644 w 202407"/>
                        <a:gd name="connsiteY12" fmla="*/ 240507 h 245270"/>
                        <a:gd name="connsiteX13" fmla="*/ 128588 w 202407"/>
                        <a:gd name="connsiteY13" fmla="*/ 242889 h 245270"/>
                        <a:gd name="connsiteX14" fmla="*/ 100013 w 202407"/>
                        <a:gd name="connsiteY14" fmla="*/ 245270 h 245270"/>
                        <a:gd name="connsiteX15" fmla="*/ 52388 w 202407"/>
                        <a:gd name="connsiteY15" fmla="*/ 233364 h 245270"/>
                        <a:gd name="connsiteX16" fmla="*/ 40481 w 202407"/>
                        <a:gd name="connsiteY16" fmla="*/ 173833 h 245270"/>
                        <a:gd name="connsiteX17" fmla="*/ 33339 w 202407"/>
                        <a:gd name="connsiteY17" fmla="*/ 164308 h 245270"/>
                        <a:gd name="connsiteX18" fmla="*/ 14288 w 202407"/>
                        <a:gd name="connsiteY18" fmla="*/ 152402 h 245270"/>
                        <a:gd name="connsiteX19" fmla="*/ 4762 w 202407"/>
                        <a:gd name="connsiteY19" fmla="*/ 107157 h 245270"/>
                        <a:gd name="connsiteX20" fmla="*/ 0 w 202407"/>
                        <a:gd name="connsiteY20" fmla="*/ 0 h 245270"/>
                        <a:gd name="connsiteX21" fmla="*/ 66674 w 202407"/>
                        <a:gd name="connsiteY21" fmla="*/ 1 h 245270"/>
                        <a:gd name="connsiteX0" fmla="*/ 66674 w 202407"/>
                        <a:gd name="connsiteY0" fmla="*/ 1 h 245270"/>
                        <a:gd name="connsiteX1" fmla="*/ 64294 w 202407"/>
                        <a:gd name="connsiteY1" fmla="*/ 28576 h 245270"/>
                        <a:gd name="connsiteX2" fmla="*/ 71437 w 202407"/>
                        <a:gd name="connsiteY2" fmla="*/ 59532 h 245270"/>
                        <a:gd name="connsiteX3" fmla="*/ 73819 w 202407"/>
                        <a:gd name="connsiteY3" fmla="*/ 80964 h 245270"/>
                        <a:gd name="connsiteX4" fmla="*/ 80963 w 202407"/>
                        <a:gd name="connsiteY4" fmla="*/ 92870 h 245270"/>
                        <a:gd name="connsiteX5" fmla="*/ 109537 w 202407"/>
                        <a:gd name="connsiteY5" fmla="*/ 109539 h 245270"/>
                        <a:gd name="connsiteX6" fmla="*/ 123825 w 202407"/>
                        <a:gd name="connsiteY6" fmla="*/ 116682 h 245270"/>
                        <a:gd name="connsiteX7" fmla="*/ 154782 w 202407"/>
                        <a:gd name="connsiteY7" fmla="*/ 126207 h 245270"/>
                        <a:gd name="connsiteX8" fmla="*/ 176213 w 202407"/>
                        <a:gd name="connsiteY8" fmla="*/ 126207 h 245270"/>
                        <a:gd name="connsiteX9" fmla="*/ 200025 w 202407"/>
                        <a:gd name="connsiteY9" fmla="*/ 126207 h 245270"/>
                        <a:gd name="connsiteX10" fmla="*/ 202407 w 202407"/>
                        <a:gd name="connsiteY10" fmla="*/ 126207 h 245270"/>
                        <a:gd name="connsiteX11" fmla="*/ 197644 w 202407"/>
                        <a:gd name="connsiteY11" fmla="*/ 226220 h 245270"/>
                        <a:gd name="connsiteX12" fmla="*/ 197644 w 202407"/>
                        <a:gd name="connsiteY12" fmla="*/ 240507 h 245270"/>
                        <a:gd name="connsiteX13" fmla="*/ 128588 w 202407"/>
                        <a:gd name="connsiteY13" fmla="*/ 242889 h 245270"/>
                        <a:gd name="connsiteX14" fmla="*/ 100013 w 202407"/>
                        <a:gd name="connsiteY14" fmla="*/ 245270 h 245270"/>
                        <a:gd name="connsiteX15" fmla="*/ 52388 w 202407"/>
                        <a:gd name="connsiteY15" fmla="*/ 233364 h 245270"/>
                        <a:gd name="connsiteX16" fmla="*/ 40481 w 202407"/>
                        <a:gd name="connsiteY16" fmla="*/ 173833 h 245270"/>
                        <a:gd name="connsiteX17" fmla="*/ 33339 w 202407"/>
                        <a:gd name="connsiteY17" fmla="*/ 164308 h 245270"/>
                        <a:gd name="connsiteX18" fmla="*/ 14288 w 202407"/>
                        <a:gd name="connsiteY18" fmla="*/ 152402 h 245270"/>
                        <a:gd name="connsiteX19" fmla="*/ 4762 w 202407"/>
                        <a:gd name="connsiteY19" fmla="*/ 107157 h 245270"/>
                        <a:gd name="connsiteX20" fmla="*/ 0 w 202407"/>
                        <a:gd name="connsiteY20" fmla="*/ 0 h 245270"/>
                        <a:gd name="connsiteX21" fmla="*/ 66674 w 202407"/>
                        <a:gd name="connsiteY21" fmla="*/ 1 h 245270"/>
                        <a:gd name="connsiteX0" fmla="*/ 66674 w 202407"/>
                        <a:gd name="connsiteY0" fmla="*/ 1 h 245270"/>
                        <a:gd name="connsiteX1" fmla="*/ 66676 w 202407"/>
                        <a:gd name="connsiteY1" fmla="*/ 28576 h 245270"/>
                        <a:gd name="connsiteX2" fmla="*/ 71437 w 202407"/>
                        <a:gd name="connsiteY2" fmla="*/ 59532 h 245270"/>
                        <a:gd name="connsiteX3" fmla="*/ 73819 w 202407"/>
                        <a:gd name="connsiteY3" fmla="*/ 80964 h 245270"/>
                        <a:gd name="connsiteX4" fmla="*/ 80963 w 202407"/>
                        <a:gd name="connsiteY4" fmla="*/ 92870 h 245270"/>
                        <a:gd name="connsiteX5" fmla="*/ 109537 w 202407"/>
                        <a:gd name="connsiteY5" fmla="*/ 109539 h 245270"/>
                        <a:gd name="connsiteX6" fmla="*/ 123825 w 202407"/>
                        <a:gd name="connsiteY6" fmla="*/ 116682 h 245270"/>
                        <a:gd name="connsiteX7" fmla="*/ 154782 w 202407"/>
                        <a:gd name="connsiteY7" fmla="*/ 126207 h 245270"/>
                        <a:gd name="connsiteX8" fmla="*/ 176213 w 202407"/>
                        <a:gd name="connsiteY8" fmla="*/ 126207 h 245270"/>
                        <a:gd name="connsiteX9" fmla="*/ 200025 w 202407"/>
                        <a:gd name="connsiteY9" fmla="*/ 126207 h 245270"/>
                        <a:gd name="connsiteX10" fmla="*/ 202407 w 202407"/>
                        <a:gd name="connsiteY10" fmla="*/ 126207 h 245270"/>
                        <a:gd name="connsiteX11" fmla="*/ 197644 w 202407"/>
                        <a:gd name="connsiteY11" fmla="*/ 226220 h 245270"/>
                        <a:gd name="connsiteX12" fmla="*/ 197644 w 202407"/>
                        <a:gd name="connsiteY12" fmla="*/ 240507 h 245270"/>
                        <a:gd name="connsiteX13" fmla="*/ 128588 w 202407"/>
                        <a:gd name="connsiteY13" fmla="*/ 242889 h 245270"/>
                        <a:gd name="connsiteX14" fmla="*/ 100013 w 202407"/>
                        <a:gd name="connsiteY14" fmla="*/ 245270 h 245270"/>
                        <a:gd name="connsiteX15" fmla="*/ 52388 w 202407"/>
                        <a:gd name="connsiteY15" fmla="*/ 233364 h 245270"/>
                        <a:gd name="connsiteX16" fmla="*/ 40481 w 202407"/>
                        <a:gd name="connsiteY16" fmla="*/ 173833 h 245270"/>
                        <a:gd name="connsiteX17" fmla="*/ 33339 w 202407"/>
                        <a:gd name="connsiteY17" fmla="*/ 164308 h 245270"/>
                        <a:gd name="connsiteX18" fmla="*/ 14288 w 202407"/>
                        <a:gd name="connsiteY18" fmla="*/ 152402 h 245270"/>
                        <a:gd name="connsiteX19" fmla="*/ 4762 w 202407"/>
                        <a:gd name="connsiteY19" fmla="*/ 107157 h 245270"/>
                        <a:gd name="connsiteX20" fmla="*/ 0 w 202407"/>
                        <a:gd name="connsiteY20" fmla="*/ 0 h 245270"/>
                        <a:gd name="connsiteX21" fmla="*/ 66674 w 202407"/>
                        <a:gd name="connsiteY21" fmla="*/ 1 h 245270"/>
                        <a:gd name="connsiteX0" fmla="*/ 66674 w 202407"/>
                        <a:gd name="connsiteY0" fmla="*/ 1 h 245270"/>
                        <a:gd name="connsiteX1" fmla="*/ 66676 w 202407"/>
                        <a:gd name="connsiteY1" fmla="*/ 28576 h 245270"/>
                        <a:gd name="connsiteX2" fmla="*/ 71437 w 202407"/>
                        <a:gd name="connsiteY2" fmla="*/ 59532 h 245270"/>
                        <a:gd name="connsiteX3" fmla="*/ 73819 w 202407"/>
                        <a:gd name="connsiteY3" fmla="*/ 80964 h 245270"/>
                        <a:gd name="connsiteX4" fmla="*/ 88107 w 202407"/>
                        <a:gd name="connsiteY4" fmla="*/ 90489 h 245270"/>
                        <a:gd name="connsiteX5" fmla="*/ 109537 w 202407"/>
                        <a:gd name="connsiteY5" fmla="*/ 109539 h 245270"/>
                        <a:gd name="connsiteX6" fmla="*/ 123825 w 202407"/>
                        <a:gd name="connsiteY6" fmla="*/ 116682 h 245270"/>
                        <a:gd name="connsiteX7" fmla="*/ 154782 w 202407"/>
                        <a:gd name="connsiteY7" fmla="*/ 126207 h 245270"/>
                        <a:gd name="connsiteX8" fmla="*/ 176213 w 202407"/>
                        <a:gd name="connsiteY8" fmla="*/ 126207 h 245270"/>
                        <a:gd name="connsiteX9" fmla="*/ 200025 w 202407"/>
                        <a:gd name="connsiteY9" fmla="*/ 126207 h 245270"/>
                        <a:gd name="connsiteX10" fmla="*/ 202407 w 202407"/>
                        <a:gd name="connsiteY10" fmla="*/ 126207 h 245270"/>
                        <a:gd name="connsiteX11" fmla="*/ 197644 w 202407"/>
                        <a:gd name="connsiteY11" fmla="*/ 226220 h 245270"/>
                        <a:gd name="connsiteX12" fmla="*/ 197644 w 202407"/>
                        <a:gd name="connsiteY12" fmla="*/ 240507 h 245270"/>
                        <a:gd name="connsiteX13" fmla="*/ 128588 w 202407"/>
                        <a:gd name="connsiteY13" fmla="*/ 242889 h 245270"/>
                        <a:gd name="connsiteX14" fmla="*/ 100013 w 202407"/>
                        <a:gd name="connsiteY14" fmla="*/ 245270 h 245270"/>
                        <a:gd name="connsiteX15" fmla="*/ 52388 w 202407"/>
                        <a:gd name="connsiteY15" fmla="*/ 233364 h 245270"/>
                        <a:gd name="connsiteX16" fmla="*/ 40481 w 202407"/>
                        <a:gd name="connsiteY16" fmla="*/ 173833 h 245270"/>
                        <a:gd name="connsiteX17" fmla="*/ 33339 w 202407"/>
                        <a:gd name="connsiteY17" fmla="*/ 164308 h 245270"/>
                        <a:gd name="connsiteX18" fmla="*/ 14288 w 202407"/>
                        <a:gd name="connsiteY18" fmla="*/ 152402 h 245270"/>
                        <a:gd name="connsiteX19" fmla="*/ 4762 w 202407"/>
                        <a:gd name="connsiteY19" fmla="*/ 107157 h 245270"/>
                        <a:gd name="connsiteX20" fmla="*/ 0 w 202407"/>
                        <a:gd name="connsiteY20" fmla="*/ 0 h 245270"/>
                        <a:gd name="connsiteX21" fmla="*/ 66674 w 202407"/>
                        <a:gd name="connsiteY21" fmla="*/ 1 h 245270"/>
                        <a:gd name="connsiteX0" fmla="*/ 71436 w 202407"/>
                        <a:gd name="connsiteY0" fmla="*/ 1 h 245270"/>
                        <a:gd name="connsiteX1" fmla="*/ 66676 w 202407"/>
                        <a:gd name="connsiteY1" fmla="*/ 28576 h 245270"/>
                        <a:gd name="connsiteX2" fmla="*/ 71437 w 202407"/>
                        <a:gd name="connsiteY2" fmla="*/ 59532 h 245270"/>
                        <a:gd name="connsiteX3" fmla="*/ 73819 w 202407"/>
                        <a:gd name="connsiteY3" fmla="*/ 80964 h 245270"/>
                        <a:gd name="connsiteX4" fmla="*/ 88107 w 202407"/>
                        <a:gd name="connsiteY4" fmla="*/ 90489 h 245270"/>
                        <a:gd name="connsiteX5" fmla="*/ 109537 w 202407"/>
                        <a:gd name="connsiteY5" fmla="*/ 109539 h 245270"/>
                        <a:gd name="connsiteX6" fmla="*/ 123825 w 202407"/>
                        <a:gd name="connsiteY6" fmla="*/ 116682 h 245270"/>
                        <a:gd name="connsiteX7" fmla="*/ 154782 w 202407"/>
                        <a:gd name="connsiteY7" fmla="*/ 126207 h 245270"/>
                        <a:gd name="connsiteX8" fmla="*/ 176213 w 202407"/>
                        <a:gd name="connsiteY8" fmla="*/ 126207 h 245270"/>
                        <a:gd name="connsiteX9" fmla="*/ 200025 w 202407"/>
                        <a:gd name="connsiteY9" fmla="*/ 126207 h 245270"/>
                        <a:gd name="connsiteX10" fmla="*/ 202407 w 202407"/>
                        <a:gd name="connsiteY10" fmla="*/ 126207 h 245270"/>
                        <a:gd name="connsiteX11" fmla="*/ 197644 w 202407"/>
                        <a:gd name="connsiteY11" fmla="*/ 226220 h 245270"/>
                        <a:gd name="connsiteX12" fmla="*/ 197644 w 202407"/>
                        <a:gd name="connsiteY12" fmla="*/ 240507 h 245270"/>
                        <a:gd name="connsiteX13" fmla="*/ 128588 w 202407"/>
                        <a:gd name="connsiteY13" fmla="*/ 242889 h 245270"/>
                        <a:gd name="connsiteX14" fmla="*/ 100013 w 202407"/>
                        <a:gd name="connsiteY14" fmla="*/ 245270 h 245270"/>
                        <a:gd name="connsiteX15" fmla="*/ 52388 w 202407"/>
                        <a:gd name="connsiteY15" fmla="*/ 233364 h 245270"/>
                        <a:gd name="connsiteX16" fmla="*/ 40481 w 202407"/>
                        <a:gd name="connsiteY16" fmla="*/ 173833 h 245270"/>
                        <a:gd name="connsiteX17" fmla="*/ 33339 w 202407"/>
                        <a:gd name="connsiteY17" fmla="*/ 164308 h 245270"/>
                        <a:gd name="connsiteX18" fmla="*/ 14288 w 202407"/>
                        <a:gd name="connsiteY18" fmla="*/ 152402 h 245270"/>
                        <a:gd name="connsiteX19" fmla="*/ 4762 w 202407"/>
                        <a:gd name="connsiteY19" fmla="*/ 107157 h 245270"/>
                        <a:gd name="connsiteX20" fmla="*/ 0 w 202407"/>
                        <a:gd name="connsiteY20" fmla="*/ 0 h 245270"/>
                        <a:gd name="connsiteX21" fmla="*/ 71436 w 202407"/>
                        <a:gd name="connsiteY21" fmla="*/ 1 h 245270"/>
                        <a:gd name="connsiteX0" fmla="*/ 71436 w 202407"/>
                        <a:gd name="connsiteY0" fmla="*/ 1 h 245270"/>
                        <a:gd name="connsiteX1" fmla="*/ 66676 w 202407"/>
                        <a:gd name="connsiteY1" fmla="*/ 28576 h 245270"/>
                        <a:gd name="connsiteX2" fmla="*/ 71437 w 202407"/>
                        <a:gd name="connsiteY2" fmla="*/ 59532 h 245270"/>
                        <a:gd name="connsiteX3" fmla="*/ 73819 w 202407"/>
                        <a:gd name="connsiteY3" fmla="*/ 80964 h 245270"/>
                        <a:gd name="connsiteX4" fmla="*/ 88107 w 202407"/>
                        <a:gd name="connsiteY4" fmla="*/ 90489 h 245270"/>
                        <a:gd name="connsiteX5" fmla="*/ 109537 w 202407"/>
                        <a:gd name="connsiteY5" fmla="*/ 109539 h 245270"/>
                        <a:gd name="connsiteX6" fmla="*/ 154782 w 202407"/>
                        <a:gd name="connsiteY6" fmla="*/ 126207 h 245270"/>
                        <a:gd name="connsiteX7" fmla="*/ 176213 w 202407"/>
                        <a:gd name="connsiteY7" fmla="*/ 126207 h 245270"/>
                        <a:gd name="connsiteX8" fmla="*/ 200025 w 202407"/>
                        <a:gd name="connsiteY8" fmla="*/ 126207 h 245270"/>
                        <a:gd name="connsiteX9" fmla="*/ 202407 w 202407"/>
                        <a:gd name="connsiteY9" fmla="*/ 126207 h 245270"/>
                        <a:gd name="connsiteX10" fmla="*/ 197644 w 202407"/>
                        <a:gd name="connsiteY10" fmla="*/ 226220 h 245270"/>
                        <a:gd name="connsiteX11" fmla="*/ 197644 w 202407"/>
                        <a:gd name="connsiteY11" fmla="*/ 240507 h 245270"/>
                        <a:gd name="connsiteX12" fmla="*/ 128588 w 202407"/>
                        <a:gd name="connsiteY12" fmla="*/ 242889 h 245270"/>
                        <a:gd name="connsiteX13" fmla="*/ 100013 w 202407"/>
                        <a:gd name="connsiteY13" fmla="*/ 245270 h 245270"/>
                        <a:gd name="connsiteX14" fmla="*/ 52388 w 202407"/>
                        <a:gd name="connsiteY14" fmla="*/ 233364 h 245270"/>
                        <a:gd name="connsiteX15" fmla="*/ 40481 w 202407"/>
                        <a:gd name="connsiteY15" fmla="*/ 173833 h 245270"/>
                        <a:gd name="connsiteX16" fmla="*/ 33339 w 202407"/>
                        <a:gd name="connsiteY16" fmla="*/ 164308 h 245270"/>
                        <a:gd name="connsiteX17" fmla="*/ 14288 w 202407"/>
                        <a:gd name="connsiteY17" fmla="*/ 152402 h 245270"/>
                        <a:gd name="connsiteX18" fmla="*/ 4762 w 202407"/>
                        <a:gd name="connsiteY18" fmla="*/ 107157 h 245270"/>
                        <a:gd name="connsiteX19" fmla="*/ 0 w 202407"/>
                        <a:gd name="connsiteY19" fmla="*/ 0 h 245270"/>
                        <a:gd name="connsiteX20" fmla="*/ 71436 w 202407"/>
                        <a:gd name="connsiteY20" fmla="*/ 1 h 245270"/>
                        <a:gd name="connsiteX0" fmla="*/ 71436 w 202407"/>
                        <a:gd name="connsiteY0" fmla="*/ 1 h 245270"/>
                        <a:gd name="connsiteX1" fmla="*/ 66676 w 202407"/>
                        <a:gd name="connsiteY1" fmla="*/ 28576 h 245270"/>
                        <a:gd name="connsiteX2" fmla="*/ 71437 w 202407"/>
                        <a:gd name="connsiteY2" fmla="*/ 59532 h 245270"/>
                        <a:gd name="connsiteX3" fmla="*/ 73819 w 202407"/>
                        <a:gd name="connsiteY3" fmla="*/ 80964 h 245270"/>
                        <a:gd name="connsiteX4" fmla="*/ 109537 w 202407"/>
                        <a:gd name="connsiteY4" fmla="*/ 109539 h 245270"/>
                        <a:gd name="connsiteX5" fmla="*/ 154782 w 202407"/>
                        <a:gd name="connsiteY5" fmla="*/ 126207 h 245270"/>
                        <a:gd name="connsiteX6" fmla="*/ 176213 w 202407"/>
                        <a:gd name="connsiteY6" fmla="*/ 126207 h 245270"/>
                        <a:gd name="connsiteX7" fmla="*/ 200025 w 202407"/>
                        <a:gd name="connsiteY7" fmla="*/ 126207 h 245270"/>
                        <a:gd name="connsiteX8" fmla="*/ 202407 w 202407"/>
                        <a:gd name="connsiteY8" fmla="*/ 126207 h 245270"/>
                        <a:gd name="connsiteX9" fmla="*/ 197644 w 202407"/>
                        <a:gd name="connsiteY9" fmla="*/ 226220 h 245270"/>
                        <a:gd name="connsiteX10" fmla="*/ 197644 w 202407"/>
                        <a:gd name="connsiteY10" fmla="*/ 240507 h 245270"/>
                        <a:gd name="connsiteX11" fmla="*/ 128588 w 202407"/>
                        <a:gd name="connsiteY11" fmla="*/ 242889 h 245270"/>
                        <a:gd name="connsiteX12" fmla="*/ 100013 w 202407"/>
                        <a:gd name="connsiteY12" fmla="*/ 245270 h 245270"/>
                        <a:gd name="connsiteX13" fmla="*/ 52388 w 202407"/>
                        <a:gd name="connsiteY13" fmla="*/ 233364 h 245270"/>
                        <a:gd name="connsiteX14" fmla="*/ 40481 w 202407"/>
                        <a:gd name="connsiteY14" fmla="*/ 173833 h 245270"/>
                        <a:gd name="connsiteX15" fmla="*/ 33339 w 202407"/>
                        <a:gd name="connsiteY15" fmla="*/ 164308 h 245270"/>
                        <a:gd name="connsiteX16" fmla="*/ 14288 w 202407"/>
                        <a:gd name="connsiteY16" fmla="*/ 152402 h 245270"/>
                        <a:gd name="connsiteX17" fmla="*/ 4762 w 202407"/>
                        <a:gd name="connsiteY17" fmla="*/ 107157 h 245270"/>
                        <a:gd name="connsiteX18" fmla="*/ 0 w 202407"/>
                        <a:gd name="connsiteY18" fmla="*/ 0 h 245270"/>
                        <a:gd name="connsiteX19" fmla="*/ 71436 w 202407"/>
                        <a:gd name="connsiteY19" fmla="*/ 1 h 245270"/>
                        <a:gd name="connsiteX0" fmla="*/ 71436 w 202407"/>
                        <a:gd name="connsiteY0" fmla="*/ 1 h 245270"/>
                        <a:gd name="connsiteX1" fmla="*/ 66676 w 202407"/>
                        <a:gd name="connsiteY1" fmla="*/ 28576 h 245270"/>
                        <a:gd name="connsiteX2" fmla="*/ 71437 w 202407"/>
                        <a:gd name="connsiteY2" fmla="*/ 59532 h 245270"/>
                        <a:gd name="connsiteX3" fmla="*/ 109537 w 202407"/>
                        <a:gd name="connsiteY3" fmla="*/ 109539 h 245270"/>
                        <a:gd name="connsiteX4" fmla="*/ 154782 w 202407"/>
                        <a:gd name="connsiteY4" fmla="*/ 126207 h 245270"/>
                        <a:gd name="connsiteX5" fmla="*/ 176213 w 202407"/>
                        <a:gd name="connsiteY5" fmla="*/ 126207 h 245270"/>
                        <a:gd name="connsiteX6" fmla="*/ 200025 w 202407"/>
                        <a:gd name="connsiteY6" fmla="*/ 126207 h 245270"/>
                        <a:gd name="connsiteX7" fmla="*/ 202407 w 202407"/>
                        <a:gd name="connsiteY7" fmla="*/ 126207 h 245270"/>
                        <a:gd name="connsiteX8" fmla="*/ 197644 w 202407"/>
                        <a:gd name="connsiteY8" fmla="*/ 226220 h 245270"/>
                        <a:gd name="connsiteX9" fmla="*/ 197644 w 202407"/>
                        <a:gd name="connsiteY9" fmla="*/ 240507 h 245270"/>
                        <a:gd name="connsiteX10" fmla="*/ 128588 w 202407"/>
                        <a:gd name="connsiteY10" fmla="*/ 242889 h 245270"/>
                        <a:gd name="connsiteX11" fmla="*/ 100013 w 202407"/>
                        <a:gd name="connsiteY11" fmla="*/ 245270 h 245270"/>
                        <a:gd name="connsiteX12" fmla="*/ 52388 w 202407"/>
                        <a:gd name="connsiteY12" fmla="*/ 233364 h 245270"/>
                        <a:gd name="connsiteX13" fmla="*/ 40481 w 202407"/>
                        <a:gd name="connsiteY13" fmla="*/ 173833 h 245270"/>
                        <a:gd name="connsiteX14" fmla="*/ 33339 w 202407"/>
                        <a:gd name="connsiteY14" fmla="*/ 164308 h 245270"/>
                        <a:gd name="connsiteX15" fmla="*/ 14288 w 202407"/>
                        <a:gd name="connsiteY15" fmla="*/ 152402 h 245270"/>
                        <a:gd name="connsiteX16" fmla="*/ 4762 w 202407"/>
                        <a:gd name="connsiteY16" fmla="*/ 107157 h 245270"/>
                        <a:gd name="connsiteX17" fmla="*/ 0 w 202407"/>
                        <a:gd name="connsiteY17" fmla="*/ 0 h 245270"/>
                        <a:gd name="connsiteX18" fmla="*/ 71436 w 202407"/>
                        <a:gd name="connsiteY18" fmla="*/ 1 h 245270"/>
                        <a:gd name="connsiteX0" fmla="*/ 71436 w 202407"/>
                        <a:gd name="connsiteY0" fmla="*/ 1 h 245270"/>
                        <a:gd name="connsiteX1" fmla="*/ 71437 w 202407"/>
                        <a:gd name="connsiteY1" fmla="*/ 59532 h 245270"/>
                        <a:gd name="connsiteX2" fmla="*/ 109537 w 202407"/>
                        <a:gd name="connsiteY2" fmla="*/ 109539 h 245270"/>
                        <a:gd name="connsiteX3" fmla="*/ 154782 w 202407"/>
                        <a:gd name="connsiteY3" fmla="*/ 126207 h 245270"/>
                        <a:gd name="connsiteX4" fmla="*/ 176213 w 202407"/>
                        <a:gd name="connsiteY4" fmla="*/ 126207 h 245270"/>
                        <a:gd name="connsiteX5" fmla="*/ 200025 w 202407"/>
                        <a:gd name="connsiteY5" fmla="*/ 126207 h 245270"/>
                        <a:gd name="connsiteX6" fmla="*/ 202407 w 202407"/>
                        <a:gd name="connsiteY6" fmla="*/ 126207 h 245270"/>
                        <a:gd name="connsiteX7" fmla="*/ 197644 w 202407"/>
                        <a:gd name="connsiteY7" fmla="*/ 226220 h 245270"/>
                        <a:gd name="connsiteX8" fmla="*/ 197644 w 202407"/>
                        <a:gd name="connsiteY8" fmla="*/ 240507 h 245270"/>
                        <a:gd name="connsiteX9" fmla="*/ 128588 w 202407"/>
                        <a:gd name="connsiteY9" fmla="*/ 242889 h 245270"/>
                        <a:gd name="connsiteX10" fmla="*/ 100013 w 202407"/>
                        <a:gd name="connsiteY10" fmla="*/ 245270 h 245270"/>
                        <a:gd name="connsiteX11" fmla="*/ 52388 w 202407"/>
                        <a:gd name="connsiteY11" fmla="*/ 233364 h 245270"/>
                        <a:gd name="connsiteX12" fmla="*/ 40481 w 202407"/>
                        <a:gd name="connsiteY12" fmla="*/ 173833 h 245270"/>
                        <a:gd name="connsiteX13" fmla="*/ 33339 w 202407"/>
                        <a:gd name="connsiteY13" fmla="*/ 164308 h 245270"/>
                        <a:gd name="connsiteX14" fmla="*/ 14288 w 202407"/>
                        <a:gd name="connsiteY14" fmla="*/ 152402 h 245270"/>
                        <a:gd name="connsiteX15" fmla="*/ 4762 w 202407"/>
                        <a:gd name="connsiteY15" fmla="*/ 107157 h 245270"/>
                        <a:gd name="connsiteX16" fmla="*/ 0 w 202407"/>
                        <a:gd name="connsiteY16" fmla="*/ 0 h 245270"/>
                        <a:gd name="connsiteX17" fmla="*/ 71436 w 202407"/>
                        <a:gd name="connsiteY17" fmla="*/ 1 h 245270"/>
                        <a:gd name="connsiteX0" fmla="*/ 71436 w 202407"/>
                        <a:gd name="connsiteY0" fmla="*/ 1 h 245270"/>
                        <a:gd name="connsiteX1" fmla="*/ 79970 w 202407"/>
                        <a:gd name="connsiteY1" fmla="*/ 50471 h 245270"/>
                        <a:gd name="connsiteX2" fmla="*/ 109537 w 202407"/>
                        <a:gd name="connsiteY2" fmla="*/ 109539 h 245270"/>
                        <a:gd name="connsiteX3" fmla="*/ 154782 w 202407"/>
                        <a:gd name="connsiteY3" fmla="*/ 126207 h 245270"/>
                        <a:gd name="connsiteX4" fmla="*/ 176213 w 202407"/>
                        <a:gd name="connsiteY4" fmla="*/ 126207 h 245270"/>
                        <a:gd name="connsiteX5" fmla="*/ 200025 w 202407"/>
                        <a:gd name="connsiteY5" fmla="*/ 126207 h 245270"/>
                        <a:gd name="connsiteX6" fmla="*/ 202407 w 202407"/>
                        <a:gd name="connsiteY6" fmla="*/ 126207 h 245270"/>
                        <a:gd name="connsiteX7" fmla="*/ 197644 w 202407"/>
                        <a:gd name="connsiteY7" fmla="*/ 226220 h 245270"/>
                        <a:gd name="connsiteX8" fmla="*/ 197644 w 202407"/>
                        <a:gd name="connsiteY8" fmla="*/ 240507 h 245270"/>
                        <a:gd name="connsiteX9" fmla="*/ 128588 w 202407"/>
                        <a:gd name="connsiteY9" fmla="*/ 242889 h 245270"/>
                        <a:gd name="connsiteX10" fmla="*/ 100013 w 202407"/>
                        <a:gd name="connsiteY10" fmla="*/ 245270 h 245270"/>
                        <a:gd name="connsiteX11" fmla="*/ 52388 w 202407"/>
                        <a:gd name="connsiteY11" fmla="*/ 233364 h 245270"/>
                        <a:gd name="connsiteX12" fmla="*/ 40481 w 202407"/>
                        <a:gd name="connsiteY12" fmla="*/ 173833 h 245270"/>
                        <a:gd name="connsiteX13" fmla="*/ 33339 w 202407"/>
                        <a:gd name="connsiteY13" fmla="*/ 164308 h 245270"/>
                        <a:gd name="connsiteX14" fmla="*/ 14288 w 202407"/>
                        <a:gd name="connsiteY14" fmla="*/ 152402 h 245270"/>
                        <a:gd name="connsiteX15" fmla="*/ 4762 w 202407"/>
                        <a:gd name="connsiteY15" fmla="*/ 107157 h 245270"/>
                        <a:gd name="connsiteX16" fmla="*/ 0 w 202407"/>
                        <a:gd name="connsiteY16" fmla="*/ 0 h 245270"/>
                        <a:gd name="connsiteX17" fmla="*/ 71436 w 202407"/>
                        <a:gd name="connsiteY17" fmla="*/ 1 h 245270"/>
                        <a:gd name="connsiteX0" fmla="*/ 71436 w 202407"/>
                        <a:gd name="connsiteY0" fmla="*/ 1 h 245270"/>
                        <a:gd name="connsiteX1" fmla="*/ 79970 w 202407"/>
                        <a:gd name="connsiteY1" fmla="*/ 50471 h 245270"/>
                        <a:gd name="connsiteX2" fmla="*/ 109537 w 202407"/>
                        <a:gd name="connsiteY2" fmla="*/ 109539 h 245270"/>
                        <a:gd name="connsiteX3" fmla="*/ 154782 w 202407"/>
                        <a:gd name="connsiteY3" fmla="*/ 126207 h 245270"/>
                        <a:gd name="connsiteX4" fmla="*/ 176213 w 202407"/>
                        <a:gd name="connsiteY4" fmla="*/ 126207 h 245270"/>
                        <a:gd name="connsiteX5" fmla="*/ 200025 w 202407"/>
                        <a:gd name="connsiteY5" fmla="*/ 126207 h 245270"/>
                        <a:gd name="connsiteX6" fmla="*/ 202407 w 202407"/>
                        <a:gd name="connsiteY6" fmla="*/ 126207 h 245270"/>
                        <a:gd name="connsiteX7" fmla="*/ 197644 w 202407"/>
                        <a:gd name="connsiteY7" fmla="*/ 226220 h 245270"/>
                        <a:gd name="connsiteX8" fmla="*/ 201910 w 202407"/>
                        <a:gd name="connsiteY8" fmla="*/ 186139 h 245270"/>
                        <a:gd name="connsiteX9" fmla="*/ 128588 w 202407"/>
                        <a:gd name="connsiteY9" fmla="*/ 242889 h 245270"/>
                        <a:gd name="connsiteX10" fmla="*/ 100013 w 202407"/>
                        <a:gd name="connsiteY10" fmla="*/ 245270 h 245270"/>
                        <a:gd name="connsiteX11" fmla="*/ 52388 w 202407"/>
                        <a:gd name="connsiteY11" fmla="*/ 233364 h 245270"/>
                        <a:gd name="connsiteX12" fmla="*/ 40481 w 202407"/>
                        <a:gd name="connsiteY12" fmla="*/ 173833 h 245270"/>
                        <a:gd name="connsiteX13" fmla="*/ 33339 w 202407"/>
                        <a:gd name="connsiteY13" fmla="*/ 164308 h 245270"/>
                        <a:gd name="connsiteX14" fmla="*/ 14288 w 202407"/>
                        <a:gd name="connsiteY14" fmla="*/ 152402 h 245270"/>
                        <a:gd name="connsiteX15" fmla="*/ 4762 w 202407"/>
                        <a:gd name="connsiteY15" fmla="*/ 107157 h 245270"/>
                        <a:gd name="connsiteX16" fmla="*/ 0 w 202407"/>
                        <a:gd name="connsiteY16" fmla="*/ 0 h 245270"/>
                        <a:gd name="connsiteX17" fmla="*/ 71436 w 202407"/>
                        <a:gd name="connsiteY17" fmla="*/ 1 h 245270"/>
                        <a:gd name="connsiteX0" fmla="*/ 71436 w 202407"/>
                        <a:gd name="connsiteY0" fmla="*/ 1 h 254331"/>
                        <a:gd name="connsiteX1" fmla="*/ 79970 w 202407"/>
                        <a:gd name="connsiteY1" fmla="*/ 50471 h 254331"/>
                        <a:gd name="connsiteX2" fmla="*/ 109537 w 202407"/>
                        <a:gd name="connsiteY2" fmla="*/ 109539 h 254331"/>
                        <a:gd name="connsiteX3" fmla="*/ 154782 w 202407"/>
                        <a:gd name="connsiteY3" fmla="*/ 126207 h 254331"/>
                        <a:gd name="connsiteX4" fmla="*/ 176213 w 202407"/>
                        <a:gd name="connsiteY4" fmla="*/ 126207 h 254331"/>
                        <a:gd name="connsiteX5" fmla="*/ 200025 w 202407"/>
                        <a:gd name="connsiteY5" fmla="*/ 126207 h 254331"/>
                        <a:gd name="connsiteX6" fmla="*/ 202407 w 202407"/>
                        <a:gd name="connsiteY6" fmla="*/ 126207 h 254331"/>
                        <a:gd name="connsiteX7" fmla="*/ 197644 w 202407"/>
                        <a:gd name="connsiteY7" fmla="*/ 226220 h 254331"/>
                        <a:gd name="connsiteX8" fmla="*/ 201910 w 202407"/>
                        <a:gd name="connsiteY8" fmla="*/ 186139 h 254331"/>
                        <a:gd name="connsiteX9" fmla="*/ 128588 w 202407"/>
                        <a:gd name="connsiteY9" fmla="*/ 242889 h 254331"/>
                        <a:gd name="connsiteX10" fmla="*/ 159738 w 202407"/>
                        <a:gd name="connsiteY10" fmla="*/ 254331 h 254331"/>
                        <a:gd name="connsiteX11" fmla="*/ 52388 w 202407"/>
                        <a:gd name="connsiteY11" fmla="*/ 233364 h 254331"/>
                        <a:gd name="connsiteX12" fmla="*/ 40481 w 202407"/>
                        <a:gd name="connsiteY12" fmla="*/ 173833 h 254331"/>
                        <a:gd name="connsiteX13" fmla="*/ 33339 w 202407"/>
                        <a:gd name="connsiteY13" fmla="*/ 164308 h 254331"/>
                        <a:gd name="connsiteX14" fmla="*/ 14288 w 202407"/>
                        <a:gd name="connsiteY14" fmla="*/ 152402 h 254331"/>
                        <a:gd name="connsiteX15" fmla="*/ 4762 w 202407"/>
                        <a:gd name="connsiteY15" fmla="*/ 107157 h 254331"/>
                        <a:gd name="connsiteX16" fmla="*/ 0 w 202407"/>
                        <a:gd name="connsiteY16" fmla="*/ 0 h 254331"/>
                        <a:gd name="connsiteX17" fmla="*/ 71436 w 202407"/>
                        <a:gd name="connsiteY17" fmla="*/ 1 h 254331"/>
                        <a:gd name="connsiteX0" fmla="*/ 71436 w 248838"/>
                        <a:gd name="connsiteY0" fmla="*/ 1 h 254331"/>
                        <a:gd name="connsiteX1" fmla="*/ 79970 w 248838"/>
                        <a:gd name="connsiteY1" fmla="*/ 50471 h 254331"/>
                        <a:gd name="connsiteX2" fmla="*/ 109537 w 248838"/>
                        <a:gd name="connsiteY2" fmla="*/ 109539 h 254331"/>
                        <a:gd name="connsiteX3" fmla="*/ 154782 w 248838"/>
                        <a:gd name="connsiteY3" fmla="*/ 126207 h 254331"/>
                        <a:gd name="connsiteX4" fmla="*/ 176213 w 248838"/>
                        <a:gd name="connsiteY4" fmla="*/ 126207 h 254331"/>
                        <a:gd name="connsiteX5" fmla="*/ 200025 w 248838"/>
                        <a:gd name="connsiteY5" fmla="*/ 126207 h 254331"/>
                        <a:gd name="connsiteX6" fmla="*/ 202407 w 248838"/>
                        <a:gd name="connsiteY6" fmla="*/ 126207 h 254331"/>
                        <a:gd name="connsiteX7" fmla="*/ 248838 w 248838"/>
                        <a:gd name="connsiteY7" fmla="*/ 253403 h 254331"/>
                        <a:gd name="connsiteX8" fmla="*/ 201910 w 248838"/>
                        <a:gd name="connsiteY8" fmla="*/ 186139 h 254331"/>
                        <a:gd name="connsiteX9" fmla="*/ 128588 w 248838"/>
                        <a:gd name="connsiteY9" fmla="*/ 242889 h 254331"/>
                        <a:gd name="connsiteX10" fmla="*/ 159738 w 248838"/>
                        <a:gd name="connsiteY10" fmla="*/ 254331 h 254331"/>
                        <a:gd name="connsiteX11" fmla="*/ 52388 w 248838"/>
                        <a:gd name="connsiteY11" fmla="*/ 233364 h 254331"/>
                        <a:gd name="connsiteX12" fmla="*/ 40481 w 248838"/>
                        <a:gd name="connsiteY12" fmla="*/ 173833 h 254331"/>
                        <a:gd name="connsiteX13" fmla="*/ 33339 w 248838"/>
                        <a:gd name="connsiteY13" fmla="*/ 164308 h 254331"/>
                        <a:gd name="connsiteX14" fmla="*/ 14288 w 248838"/>
                        <a:gd name="connsiteY14" fmla="*/ 152402 h 254331"/>
                        <a:gd name="connsiteX15" fmla="*/ 4762 w 248838"/>
                        <a:gd name="connsiteY15" fmla="*/ 107157 h 254331"/>
                        <a:gd name="connsiteX16" fmla="*/ 0 w 248838"/>
                        <a:gd name="connsiteY16" fmla="*/ 0 h 254331"/>
                        <a:gd name="connsiteX17" fmla="*/ 71436 w 248838"/>
                        <a:gd name="connsiteY17" fmla="*/ 1 h 254331"/>
                        <a:gd name="connsiteX0" fmla="*/ 71436 w 248838"/>
                        <a:gd name="connsiteY0" fmla="*/ 1 h 254331"/>
                        <a:gd name="connsiteX1" fmla="*/ 79970 w 248838"/>
                        <a:gd name="connsiteY1" fmla="*/ 50471 h 254331"/>
                        <a:gd name="connsiteX2" fmla="*/ 109537 w 248838"/>
                        <a:gd name="connsiteY2" fmla="*/ 109539 h 254331"/>
                        <a:gd name="connsiteX3" fmla="*/ 154782 w 248838"/>
                        <a:gd name="connsiteY3" fmla="*/ 126207 h 254331"/>
                        <a:gd name="connsiteX4" fmla="*/ 176213 w 248838"/>
                        <a:gd name="connsiteY4" fmla="*/ 126207 h 254331"/>
                        <a:gd name="connsiteX5" fmla="*/ 200025 w 248838"/>
                        <a:gd name="connsiteY5" fmla="*/ 126207 h 254331"/>
                        <a:gd name="connsiteX6" fmla="*/ 202407 w 248838"/>
                        <a:gd name="connsiteY6" fmla="*/ 126207 h 254331"/>
                        <a:gd name="connsiteX7" fmla="*/ 248838 w 248838"/>
                        <a:gd name="connsiteY7" fmla="*/ 253403 h 254331"/>
                        <a:gd name="connsiteX8" fmla="*/ 201910 w 248838"/>
                        <a:gd name="connsiteY8" fmla="*/ 249568 h 254331"/>
                        <a:gd name="connsiteX9" fmla="*/ 128588 w 248838"/>
                        <a:gd name="connsiteY9" fmla="*/ 242889 h 254331"/>
                        <a:gd name="connsiteX10" fmla="*/ 159738 w 248838"/>
                        <a:gd name="connsiteY10" fmla="*/ 254331 h 254331"/>
                        <a:gd name="connsiteX11" fmla="*/ 52388 w 248838"/>
                        <a:gd name="connsiteY11" fmla="*/ 233364 h 254331"/>
                        <a:gd name="connsiteX12" fmla="*/ 40481 w 248838"/>
                        <a:gd name="connsiteY12" fmla="*/ 173833 h 254331"/>
                        <a:gd name="connsiteX13" fmla="*/ 33339 w 248838"/>
                        <a:gd name="connsiteY13" fmla="*/ 164308 h 254331"/>
                        <a:gd name="connsiteX14" fmla="*/ 14288 w 248838"/>
                        <a:gd name="connsiteY14" fmla="*/ 152402 h 254331"/>
                        <a:gd name="connsiteX15" fmla="*/ 4762 w 248838"/>
                        <a:gd name="connsiteY15" fmla="*/ 107157 h 254331"/>
                        <a:gd name="connsiteX16" fmla="*/ 0 w 248838"/>
                        <a:gd name="connsiteY16" fmla="*/ 0 h 254331"/>
                        <a:gd name="connsiteX17" fmla="*/ 71436 w 248838"/>
                        <a:gd name="connsiteY17" fmla="*/ 1 h 254331"/>
                        <a:gd name="connsiteX0" fmla="*/ 71436 w 248838"/>
                        <a:gd name="connsiteY0" fmla="*/ 1 h 254331"/>
                        <a:gd name="connsiteX1" fmla="*/ 75044 w 248838"/>
                        <a:gd name="connsiteY1" fmla="*/ 20049 h 254331"/>
                        <a:gd name="connsiteX2" fmla="*/ 79970 w 248838"/>
                        <a:gd name="connsiteY2" fmla="*/ 50471 h 254331"/>
                        <a:gd name="connsiteX3" fmla="*/ 109537 w 248838"/>
                        <a:gd name="connsiteY3" fmla="*/ 109539 h 254331"/>
                        <a:gd name="connsiteX4" fmla="*/ 154782 w 248838"/>
                        <a:gd name="connsiteY4" fmla="*/ 126207 h 254331"/>
                        <a:gd name="connsiteX5" fmla="*/ 176213 w 248838"/>
                        <a:gd name="connsiteY5" fmla="*/ 126207 h 254331"/>
                        <a:gd name="connsiteX6" fmla="*/ 200025 w 248838"/>
                        <a:gd name="connsiteY6" fmla="*/ 126207 h 254331"/>
                        <a:gd name="connsiteX7" fmla="*/ 202407 w 248838"/>
                        <a:gd name="connsiteY7" fmla="*/ 126207 h 254331"/>
                        <a:gd name="connsiteX8" fmla="*/ 248838 w 248838"/>
                        <a:gd name="connsiteY8" fmla="*/ 253403 h 254331"/>
                        <a:gd name="connsiteX9" fmla="*/ 201910 w 248838"/>
                        <a:gd name="connsiteY9" fmla="*/ 249568 h 254331"/>
                        <a:gd name="connsiteX10" fmla="*/ 128588 w 248838"/>
                        <a:gd name="connsiteY10" fmla="*/ 242889 h 254331"/>
                        <a:gd name="connsiteX11" fmla="*/ 159738 w 248838"/>
                        <a:gd name="connsiteY11" fmla="*/ 254331 h 254331"/>
                        <a:gd name="connsiteX12" fmla="*/ 52388 w 248838"/>
                        <a:gd name="connsiteY12" fmla="*/ 233364 h 254331"/>
                        <a:gd name="connsiteX13" fmla="*/ 40481 w 248838"/>
                        <a:gd name="connsiteY13" fmla="*/ 173833 h 254331"/>
                        <a:gd name="connsiteX14" fmla="*/ 33339 w 248838"/>
                        <a:gd name="connsiteY14" fmla="*/ 164308 h 254331"/>
                        <a:gd name="connsiteX15" fmla="*/ 14288 w 248838"/>
                        <a:gd name="connsiteY15" fmla="*/ 152402 h 254331"/>
                        <a:gd name="connsiteX16" fmla="*/ 4762 w 248838"/>
                        <a:gd name="connsiteY16" fmla="*/ 107157 h 254331"/>
                        <a:gd name="connsiteX17" fmla="*/ 0 w 248838"/>
                        <a:gd name="connsiteY17" fmla="*/ 0 h 254331"/>
                        <a:gd name="connsiteX18" fmla="*/ 71436 w 248838"/>
                        <a:gd name="connsiteY18" fmla="*/ 1 h 254331"/>
                        <a:gd name="connsiteX0" fmla="*/ 71436 w 248838"/>
                        <a:gd name="connsiteY0" fmla="*/ 1 h 254331"/>
                        <a:gd name="connsiteX1" fmla="*/ 75044 w 248838"/>
                        <a:gd name="connsiteY1" fmla="*/ 15519 h 254331"/>
                        <a:gd name="connsiteX2" fmla="*/ 79970 w 248838"/>
                        <a:gd name="connsiteY2" fmla="*/ 50471 h 254331"/>
                        <a:gd name="connsiteX3" fmla="*/ 109537 w 248838"/>
                        <a:gd name="connsiteY3" fmla="*/ 109539 h 254331"/>
                        <a:gd name="connsiteX4" fmla="*/ 154782 w 248838"/>
                        <a:gd name="connsiteY4" fmla="*/ 126207 h 254331"/>
                        <a:gd name="connsiteX5" fmla="*/ 176213 w 248838"/>
                        <a:gd name="connsiteY5" fmla="*/ 126207 h 254331"/>
                        <a:gd name="connsiteX6" fmla="*/ 200025 w 248838"/>
                        <a:gd name="connsiteY6" fmla="*/ 126207 h 254331"/>
                        <a:gd name="connsiteX7" fmla="*/ 202407 w 248838"/>
                        <a:gd name="connsiteY7" fmla="*/ 126207 h 254331"/>
                        <a:gd name="connsiteX8" fmla="*/ 248838 w 248838"/>
                        <a:gd name="connsiteY8" fmla="*/ 253403 h 254331"/>
                        <a:gd name="connsiteX9" fmla="*/ 201910 w 248838"/>
                        <a:gd name="connsiteY9" fmla="*/ 249568 h 254331"/>
                        <a:gd name="connsiteX10" fmla="*/ 128588 w 248838"/>
                        <a:gd name="connsiteY10" fmla="*/ 242889 h 254331"/>
                        <a:gd name="connsiteX11" fmla="*/ 159738 w 248838"/>
                        <a:gd name="connsiteY11" fmla="*/ 254331 h 254331"/>
                        <a:gd name="connsiteX12" fmla="*/ 52388 w 248838"/>
                        <a:gd name="connsiteY12" fmla="*/ 233364 h 254331"/>
                        <a:gd name="connsiteX13" fmla="*/ 40481 w 248838"/>
                        <a:gd name="connsiteY13" fmla="*/ 173833 h 254331"/>
                        <a:gd name="connsiteX14" fmla="*/ 33339 w 248838"/>
                        <a:gd name="connsiteY14" fmla="*/ 164308 h 254331"/>
                        <a:gd name="connsiteX15" fmla="*/ 14288 w 248838"/>
                        <a:gd name="connsiteY15" fmla="*/ 152402 h 254331"/>
                        <a:gd name="connsiteX16" fmla="*/ 4762 w 248838"/>
                        <a:gd name="connsiteY16" fmla="*/ 107157 h 254331"/>
                        <a:gd name="connsiteX17" fmla="*/ 0 w 248838"/>
                        <a:gd name="connsiteY17" fmla="*/ 0 h 254331"/>
                        <a:gd name="connsiteX18" fmla="*/ 71436 w 248838"/>
                        <a:gd name="connsiteY18" fmla="*/ 1 h 254331"/>
                        <a:gd name="connsiteX0" fmla="*/ 71436 w 248838"/>
                        <a:gd name="connsiteY0" fmla="*/ 1 h 254331"/>
                        <a:gd name="connsiteX1" fmla="*/ 75044 w 248838"/>
                        <a:gd name="connsiteY1" fmla="*/ 15519 h 254331"/>
                        <a:gd name="connsiteX2" fmla="*/ 79970 w 248838"/>
                        <a:gd name="connsiteY2" fmla="*/ 50471 h 254331"/>
                        <a:gd name="connsiteX3" fmla="*/ 94605 w 248838"/>
                        <a:gd name="connsiteY3" fmla="*/ 95946 h 254331"/>
                        <a:gd name="connsiteX4" fmla="*/ 154782 w 248838"/>
                        <a:gd name="connsiteY4" fmla="*/ 126207 h 254331"/>
                        <a:gd name="connsiteX5" fmla="*/ 176213 w 248838"/>
                        <a:gd name="connsiteY5" fmla="*/ 126207 h 254331"/>
                        <a:gd name="connsiteX6" fmla="*/ 200025 w 248838"/>
                        <a:gd name="connsiteY6" fmla="*/ 126207 h 254331"/>
                        <a:gd name="connsiteX7" fmla="*/ 202407 w 248838"/>
                        <a:gd name="connsiteY7" fmla="*/ 126207 h 254331"/>
                        <a:gd name="connsiteX8" fmla="*/ 248838 w 248838"/>
                        <a:gd name="connsiteY8" fmla="*/ 253403 h 254331"/>
                        <a:gd name="connsiteX9" fmla="*/ 201910 w 248838"/>
                        <a:gd name="connsiteY9" fmla="*/ 249568 h 254331"/>
                        <a:gd name="connsiteX10" fmla="*/ 128588 w 248838"/>
                        <a:gd name="connsiteY10" fmla="*/ 242889 h 254331"/>
                        <a:gd name="connsiteX11" fmla="*/ 159738 w 248838"/>
                        <a:gd name="connsiteY11" fmla="*/ 254331 h 254331"/>
                        <a:gd name="connsiteX12" fmla="*/ 52388 w 248838"/>
                        <a:gd name="connsiteY12" fmla="*/ 233364 h 254331"/>
                        <a:gd name="connsiteX13" fmla="*/ 40481 w 248838"/>
                        <a:gd name="connsiteY13" fmla="*/ 173833 h 254331"/>
                        <a:gd name="connsiteX14" fmla="*/ 33339 w 248838"/>
                        <a:gd name="connsiteY14" fmla="*/ 164308 h 254331"/>
                        <a:gd name="connsiteX15" fmla="*/ 14288 w 248838"/>
                        <a:gd name="connsiteY15" fmla="*/ 152402 h 254331"/>
                        <a:gd name="connsiteX16" fmla="*/ 4762 w 248838"/>
                        <a:gd name="connsiteY16" fmla="*/ 107157 h 254331"/>
                        <a:gd name="connsiteX17" fmla="*/ 0 w 248838"/>
                        <a:gd name="connsiteY17" fmla="*/ 0 h 254331"/>
                        <a:gd name="connsiteX18" fmla="*/ 71436 w 248838"/>
                        <a:gd name="connsiteY18" fmla="*/ 1 h 254331"/>
                        <a:gd name="connsiteX0" fmla="*/ 71436 w 248838"/>
                        <a:gd name="connsiteY0" fmla="*/ 1 h 254331"/>
                        <a:gd name="connsiteX1" fmla="*/ 75044 w 248838"/>
                        <a:gd name="connsiteY1" fmla="*/ 15519 h 254331"/>
                        <a:gd name="connsiteX2" fmla="*/ 79970 w 248838"/>
                        <a:gd name="connsiteY2" fmla="*/ 50471 h 254331"/>
                        <a:gd name="connsiteX3" fmla="*/ 94605 w 248838"/>
                        <a:gd name="connsiteY3" fmla="*/ 95946 h 254331"/>
                        <a:gd name="connsiteX4" fmla="*/ 130504 w 248838"/>
                        <a:gd name="connsiteY4" fmla="*/ 117456 h 254331"/>
                        <a:gd name="connsiteX5" fmla="*/ 154782 w 248838"/>
                        <a:gd name="connsiteY5" fmla="*/ 126207 h 254331"/>
                        <a:gd name="connsiteX6" fmla="*/ 176213 w 248838"/>
                        <a:gd name="connsiteY6" fmla="*/ 126207 h 254331"/>
                        <a:gd name="connsiteX7" fmla="*/ 200025 w 248838"/>
                        <a:gd name="connsiteY7" fmla="*/ 126207 h 254331"/>
                        <a:gd name="connsiteX8" fmla="*/ 202407 w 248838"/>
                        <a:gd name="connsiteY8" fmla="*/ 126207 h 254331"/>
                        <a:gd name="connsiteX9" fmla="*/ 248838 w 248838"/>
                        <a:gd name="connsiteY9" fmla="*/ 253403 h 254331"/>
                        <a:gd name="connsiteX10" fmla="*/ 201910 w 248838"/>
                        <a:gd name="connsiteY10" fmla="*/ 249568 h 254331"/>
                        <a:gd name="connsiteX11" fmla="*/ 128588 w 248838"/>
                        <a:gd name="connsiteY11" fmla="*/ 242889 h 254331"/>
                        <a:gd name="connsiteX12" fmla="*/ 159738 w 248838"/>
                        <a:gd name="connsiteY12" fmla="*/ 254331 h 254331"/>
                        <a:gd name="connsiteX13" fmla="*/ 52388 w 248838"/>
                        <a:gd name="connsiteY13" fmla="*/ 233364 h 254331"/>
                        <a:gd name="connsiteX14" fmla="*/ 40481 w 248838"/>
                        <a:gd name="connsiteY14" fmla="*/ 173833 h 254331"/>
                        <a:gd name="connsiteX15" fmla="*/ 33339 w 248838"/>
                        <a:gd name="connsiteY15" fmla="*/ 164308 h 254331"/>
                        <a:gd name="connsiteX16" fmla="*/ 14288 w 248838"/>
                        <a:gd name="connsiteY16" fmla="*/ 152402 h 254331"/>
                        <a:gd name="connsiteX17" fmla="*/ 4762 w 248838"/>
                        <a:gd name="connsiteY17" fmla="*/ 107157 h 254331"/>
                        <a:gd name="connsiteX18" fmla="*/ 0 w 248838"/>
                        <a:gd name="connsiteY18" fmla="*/ 0 h 254331"/>
                        <a:gd name="connsiteX19" fmla="*/ 71436 w 248838"/>
                        <a:gd name="connsiteY19" fmla="*/ 1 h 254331"/>
                        <a:gd name="connsiteX0" fmla="*/ 71436 w 248838"/>
                        <a:gd name="connsiteY0" fmla="*/ 1 h 254331"/>
                        <a:gd name="connsiteX1" fmla="*/ 75044 w 248838"/>
                        <a:gd name="connsiteY1" fmla="*/ 15519 h 254331"/>
                        <a:gd name="connsiteX2" fmla="*/ 79970 w 248838"/>
                        <a:gd name="connsiteY2" fmla="*/ 50471 h 254331"/>
                        <a:gd name="connsiteX3" fmla="*/ 94605 w 248838"/>
                        <a:gd name="connsiteY3" fmla="*/ 95946 h 254331"/>
                        <a:gd name="connsiteX4" fmla="*/ 121972 w 248838"/>
                        <a:gd name="connsiteY4" fmla="*/ 119722 h 254331"/>
                        <a:gd name="connsiteX5" fmla="*/ 154782 w 248838"/>
                        <a:gd name="connsiteY5" fmla="*/ 126207 h 254331"/>
                        <a:gd name="connsiteX6" fmla="*/ 176213 w 248838"/>
                        <a:gd name="connsiteY6" fmla="*/ 126207 h 254331"/>
                        <a:gd name="connsiteX7" fmla="*/ 200025 w 248838"/>
                        <a:gd name="connsiteY7" fmla="*/ 126207 h 254331"/>
                        <a:gd name="connsiteX8" fmla="*/ 202407 w 248838"/>
                        <a:gd name="connsiteY8" fmla="*/ 126207 h 254331"/>
                        <a:gd name="connsiteX9" fmla="*/ 248838 w 248838"/>
                        <a:gd name="connsiteY9" fmla="*/ 253403 h 254331"/>
                        <a:gd name="connsiteX10" fmla="*/ 201910 w 248838"/>
                        <a:gd name="connsiteY10" fmla="*/ 249568 h 254331"/>
                        <a:gd name="connsiteX11" fmla="*/ 128588 w 248838"/>
                        <a:gd name="connsiteY11" fmla="*/ 242889 h 254331"/>
                        <a:gd name="connsiteX12" fmla="*/ 159738 w 248838"/>
                        <a:gd name="connsiteY12" fmla="*/ 254331 h 254331"/>
                        <a:gd name="connsiteX13" fmla="*/ 52388 w 248838"/>
                        <a:gd name="connsiteY13" fmla="*/ 233364 h 254331"/>
                        <a:gd name="connsiteX14" fmla="*/ 40481 w 248838"/>
                        <a:gd name="connsiteY14" fmla="*/ 173833 h 254331"/>
                        <a:gd name="connsiteX15" fmla="*/ 33339 w 248838"/>
                        <a:gd name="connsiteY15" fmla="*/ 164308 h 254331"/>
                        <a:gd name="connsiteX16" fmla="*/ 14288 w 248838"/>
                        <a:gd name="connsiteY16" fmla="*/ 152402 h 254331"/>
                        <a:gd name="connsiteX17" fmla="*/ 4762 w 248838"/>
                        <a:gd name="connsiteY17" fmla="*/ 107157 h 254331"/>
                        <a:gd name="connsiteX18" fmla="*/ 0 w 248838"/>
                        <a:gd name="connsiteY18" fmla="*/ 0 h 254331"/>
                        <a:gd name="connsiteX19" fmla="*/ 71436 w 248838"/>
                        <a:gd name="connsiteY19" fmla="*/ 1 h 254331"/>
                        <a:gd name="connsiteX0" fmla="*/ 71436 w 248838"/>
                        <a:gd name="connsiteY0" fmla="*/ 1 h 254331"/>
                        <a:gd name="connsiteX1" fmla="*/ 75044 w 248838"/>
                        <a:gd name="connsiteY1" fmla="*/ 15519 h 254331"/>
                        <a:gd name="connsiteX2" fmla="*/ 84237 w 248838"/>
                        <a:gd name="connsiteY2" fmla="*/ 50471 h 254331"/>
                        <a:gd name="connsiteX3" fmla="*/ 94605 w 248838"/>
                        <a:gd name="connsiteY3" fmla="*/ 95946 h 254331"/>
                        <a:gd name="connsiteX4" fmla="*/ 121972 w 248838"/>
                        <a:gd name="connsiteY4" fmla="*/ 119722 h 254331"/>
                        <a:gd name="connsiteX5" fmla="*/ 154782 w 248838"/>
                        <a:gd name="connsiteY5" fmla="*/ 126207 h 254331"/>
                        <a:gd name="connsiteX6" fmla="*/ 176213 w 248838"/>
                        <a:gd name="connsiteY6" fmla="*/ 126207 h 254331"/>
                        <a:gd name="connsiteX7" fmla="*/ 200025 w 248838"/>
                        <a:gd name="connsiteY7" fmla="*/ 126207 h 254331"/>
                        <a:gd name="connsiteX8" fmla="*/ 202407 w 248838"/>
                        <a:gd name="connsiteY8" fmla="*/ 126207 h 254331"/>
                        <a:gd name="connsiteX9" fmla="*/ 248838 w 248838"/>
                        <a:gd name="connsiteY9" fmla="*/ 253403 h 254331"/>
                        <a:gd name="connsiteX10" fmla="*/ 201910 w 248838"/>
                        <a:gd name="connsiteY10" fmla="*/ 249568 h 254331"/>
                        <a:gd name="connsiteX11" fmla="*/ 128588 w 248838"/>
                        <a:gd name="connsiteY11" fmla="*/ 242889 h 254331"/>
                        <a:gd name="connsiteX12" fmla="*/ 159738 w 248838"/>
                        <a:gd name="connsiteY12" fmla="*/ 254331 h 254331"/>
                        <a:gd name="connsiteX13" fmla="*/ 52388 w 248838"/>
                        <a:gd name="connsiteY13" fmla="*/ 233364 h 254331"/>
                        <a:gd name="connsiteX14" fmla="*/ 40481 w 248838"/>
                        <a:gd name="connsiteY14" fmla="*/ 173833 h 254331"/>
                        <a:gd name="connsiteX15" fmla="*/ 33339 w 248838"/>
                        <a:gd name="connsiteY15" fmla="*/ 164308 h 254331"/>
                        <a:gd name="connsiteX16" fmla="*/ 14288 w 248838"/>
                        <a:gd name="connsiteY16" fmla="*/ 152402 h 254331"/>
                        <a:gd name="connsiteX17" fmla="*/ 4762 w 248838"/>
                        <a:gd name="connsiteY17" fmla="*/ 107157 h 254331"/>
                        <a:gd name="connsiteX18" fmla="*/ 0 w 248838"/>
                        <a:gd name="connsiteY18" fmla="*/ 0 h 254331"/>
                        <a:gd name="connsiteX19" fmla="*/ 71436 w 248838"/>
                        <a:gd name="connsiteY19" fmla="*/ 1 h 254331"/>
                        <a:gd name="connsiteX0" fmla="*/ 71436 w 248838"/>
                        <a:gd name="connsiteY0" fmla="*/ 1 h 254331"/>
                        <a:gd name="connsiteX1" fmla="*/ 79310 w 248838"/>
                        <a:gd name="connsiteY1" fmla="*/ 15519 h 254331"/>
                        <a:gd name="connsiteX2" fmla="*/ 84237 w 248838"/>
                        <a:gd name="connsiteY2" fmla="*/ 50471 h 254331"/>
                        <a:gd name="connsiteX3" fmla="*/ 94605 w 248838"/>
                        <a:gd name="connsiteY3" fmla="*/ 95946 h 254331"/>
                        <a:gd name="connsiteX4" fmla="*/ 121972 w 248838"/>
                        <a:gd name="connsiteY4" fmla="*/ 119722 h 254331"/>
                        <a:gd name="connsiteX5" fmla="*/ 154782 w 248838"/>
                        <a:gd name="connsiteY5" fmla="*/ 126207 h 254331"/>
                        <a:gd name="connsiteX6" fmla="*/ 176213 w 248838"/>
                        <a:gd name="connsiteY6" fmla="*/ 126207 h 254331"/>
                        <a:gd name="connsiteX7" fmla="*/ 200025 w 248838"/>
                        <a:gd name="connsiteY7" fmla="*/ 126207 h 254331"/>
                        <a:gd name="connsiteX8" fmla="*/ 202407 w 248838"/>
                        <a:gd name="connsiteY8" fmla="*/ 126207 h 254331"/>
                        <a:gd name="connsiteX9" fmla="*/ 248838 w 248838"/>
                        <a:gd name="connsiteY9" fmla="*/ 253403 h 254331"/>
                        <a:gd name="connsiteX10" fmla="*/ 201910 w 248838"/>
                        <a:gd name="connsiteY10" fmla="*/ 249568 h 254331"/>
                        <a:gd name="connsiteX11" fmla="*/ 128588 w 248838"/>
                        <a:gd name="connsiteY11" fmla="*/ 242889 h 254331"/>
                        <a:gd name="connsiteX12" fmla="*/ 159738 w 248838"/>
                        <a:gd name="connsiteY12" fmla="*/ 254331 h 254331"/>
                        <a:gd name="connsiteX13" fmla="*/ 52388 w 248838"/>
                        <a:gd name="connsiteY13" fmla="*/ 233364 h 254331"/>
                        <a:gd name="connsiteX14" fmla="*/ 40481 w 248838"/>
                        <a:gd name="connsiteY14" fmla="*/ 173833 h 254331"/>
                        <a:gd name="connsiteX15" fmla="*/ 33339 w 248838"/>
                        <a:gd name="connsiteY15" fmla="*/ 164308 h 254331"/>
                        <a:gd name="connsiteX16" fmla="*/ 14288 w 248838"/>
                        <a:gd name="connsiteY16" fmla="*/ 152402 h 254331"/>
                        <a:gd name="connsiteX17" fmla="*/ 4762 w 248838"/>
                        <a:gd name="connsiteY17" fmla="*/ 107157 h 254331"/>
                        <a:gd name="connsiteX18" fmla="*/ 0 w 248838"/>
                        <a:gd name="connsiteY18" fmla="*/ 0 h 254331"/>
                        <a:gd name="connsiteX19" fmla="*/ 71436 w 248838"/>
                        <a:gd name="connsiteY19" fmla="*/ 1 h 254331"/>
                        <a:gd name="connsiteX0" fmla="*/ 71436 w 248838"/>
                        <a:gd name="connsiteY0" fmla="*/ 1 h 254331"/>
                        <a:gd name="connsiteX1" fmla="*/ 79310 w 248838"/>
                        <a:gd name="connsiteY1" fmla="*/ 15519 h 254331"/>
                        <a:gd name="connsiteX2" fmla="*/ 84237 w 248838"/>
                        <a:gd name="connsiteY2" fmla="*/ 70858 h 254331"/>
                        <a:gd name="connsiteX3" fmla="*/ 94605 w 248838"/>
                        <a:gd name="connsiteY3" fmla="*/ 95946 h 254331"/>
                        <a:gd name="connsiteX4" fmla="*/ 121972 w 248838"/>
                        <a:gd name="connsiteY4" fmla="*/ 119722 h 254331"/>
                        <a:gd name="connsiteX5" fmla="*/ 154782 w 248838"/>
                        <a:gd name="connsiteY5" fmla="*/ 126207 h 254331"/>
                        <a:gd name="connsiteX6" fmla="*/ 176213 w 248838"/>
                        <a:gd name="connsiteY6" fmla="*/ 126207 h 254331"/>
                        <a:gd name="connsiteX7" fmla="*/ 200025 w 248838"/>
                        <a:gd name="connsiteY7" fmla="*/ 126207 h 254331"/>
                        <a:gd name="connsiteX8" fmla="*/ 202407 w 248838"/>
                        <a:gd name="connsiteY8" fmla="*/ 126207 h 254331"/>
                        <a:gd name="connsiteX9" fmla="*/ 248838 w 248838"/>
                        <a:gd name="connsiteY9" fmla="*/ 253403 h 254331"/>
                        <a:gd name="connsiteX10" fmla="*/ 201910 w 248838"/>
                        <a:gd name="connsiteY10" fmla="*/ 249568 h 254331"/>
                        <a:gd name="connsiteX11" fmla="*/ 128588 w 248838"/>
                        <a:gd name="connsiteY11" fmla="*/ 242889 h 254331"/>
                        <a:gd name="connsiteX12" fmla="*/ 159738 w 248838"/>
                        <a:gd name="connsiteY12" fmla="*/ 254331 h 254331"/>
                        <a:gd name="connsiteX13" fmla="*/ 52388 w 248838"/>
                        <a:gd name="connsiteY13" fmla="*/ 233364 h 254331"/>
                        <a:gd name="connsiteX14" fmla="*/ 40481 w 248838"/>
                        <a:gd name="connsiteY14" fmla="*/ 173833 h 254331"/>
                        <a:gd name="connsiteX15" fmla="*/ 33339 w 248838"/>
                        <a:gd name="connsiteY15" fmla="*/ 164308 h 254331"/>
                        <a:gd name="connsiteX16" fmla="*/ 14288 w 248838"/>
                        <a:gd name="connsiteY16" fmla="*/ 152402 h 254331"/>
                        <a:gd name="connsiteX17" fmla="*/ 4762 w 248838"/>
                        <a:gd name="connsiteY17" fmla="*/ 107157 h 254331"/>
                        <a:gd name="connsiteX18" fmla="*/ 0 w 248838"/>
                        <a:gd name="connsiteY18" fmla="*/ 0 h 254331"/>
                        <a:gd name="connsiteX19" fmla="*/ 71436 w 248838"/>
                        <a:gd name="connsiteY19" fmla="*/ 1 h 2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8838" h="254331">
                          <a:moveTo>
                            <a:pt x="71436" y="1"/>
                          </a:moveTo>
                          <a:cubicBezTo>
                            <a:pt x="83943" y="3343"/>
                            <a:pt x="77888" y="7107"/>
                            <a:pt x="79310" y="15519"/>
                          </a:cubicBezTo>
                          <a:cubicBezTo>
                            <a:pt x="80732" y="23931"/>
                            <a:pt x="78488" y="55943"/>
                            <a:pt x="84237" y="70858"/>
                          </a:cubicBezTo>
                          <a:lnTo>
                            <a:pt x="94605" y="95946"/>
                          </a:lnTo>
                          <a:lnTo>
                            <a:pt x="121972" y="119722"/>
                          </a:lnTo>
                          <a:lnTo>
                            <a:pt x="154782" y="126207"/>
                          </a:lnTo>
                          <a:lnTo>
                            <a:pt x="176213" y="126207"/>
                          </a:lnTo>
                          <a:lnTo>
                            <a:pt x="200025" y="126207"/>
                          </a:lnTo>
                          <a:lnTo>
                            <a:pt x="202407" y="126207"/>
                          </a:lnTo>
                          <a:lnTo>
                            <a:pt x="248838" y="253403"/>
                          </a:lnTo>
                          <a:lnTo>
                            <a:pt x="201910" y="249568"/>
                          </a:lnTo>
                          <a:lnTo>
                            <a:pt x="128588" y="242889"/>
                          </a:lnTo>
                          <a:lnTo>
                            <a:pt x="159738" y="254331"/>
                          </a:lnTo>
                          <a:lnTo>
                            <a:pt x="52388" y="233364"/>
                          </a:lnTo>
                          <a:lnTo>
                            <a:pt x="40481" y="173833"/>
                          </a:lnTo>
                          <a:lnTo>
                            <a:pt x="33339" y="164308"/>
                          </a:lnTo>
                          <a:lnTo>
                            <a:pt x="14288" y="152402"/>
                          </a:lnTo>
                          <a:lnTo>
                            <a:pt x="4762" y="107157"/>
                          </a:lnTo>
                          <a:cubicBezTo>
                            <a:pt x="4762" y="77788"/>
                            <a:pt x="0" y="29369"/>
                            <a:pt x="0" y="0"/>
                          </a:cubicBezTo>
                          <a:lnTo>
                            <a:pt x="71436" y="1"/>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3" name="Picture 12">
                    <a:extLst>
                      <a:ext uri="{FF2B5EF4-FFF2-40B4-BE49-F238E27FC236}">
                        <a16:creationId xmlns:a16="http://schemas.microsoft.com/office/drawing/2014/main" xmlns="" id="{C169599D-B628-6C4E-9C96-71470BD48216}"/>
                      </a:ext>
                    </a:extLst>
                  </p:cNvPr>
                  <p:cNvPicPr>
                    <a:picLocks noChangeAspect="1"/>
                  </p:cNvPicPr>
                  <p:nvPr/>
                </p:nvPicPr>
                <p:blipFill>
                  <a:blip r:embed="rId7"/>
                  <a:stretch>
                    <a:fillRect/>
                  </a:stretch>
                </p:blipFill>
                <p:spPr>
                  <a:xfrm>
                    <a:off x="5862638" y="4313349"/>
                    <a:ext cx="399946" cy="139589"/>
                  </a:xfrm>
                  <a:prstGeom prst="rect">
                    <a:avLst/>
                  </a:prstGeom>
                </p:spPr>
              </p:pic>
            </p:grpSp>
            <p:pic>
              <p:nvPicPr>
                <p:cNvPr id="10" name="Picture 9">
                  <a:extLst>
                    <a:ext uri="{FF2B5EF4-FFF2-40B4-BE49-F238E27FC236}">
                      <a16:creationId xmlns:a16="http://schemas.microsoft.com/office/drawing/2014/main" xmlns="" id="{6D75879E-B725-B444-80BE-210A73B06FD9}"/>
                    </a:ext>
                  </a:extLst>
                </p:cNvPr>
                <p:cNvPicPr>
                  <a:picLocks noChangeAspect="1"/>
                </p:cNvPicPr>
                <p:nvPr/>
              </p:nvPicPr>
              <p:blipFill>
                <a:blip r:embed="rId8"/>
                <a:stretch>
                  <a:fillRect/>
                </a:stretch>
              </p:blipFill>
              <p:spPr>
                <a:xfrm>
                  <a:off x="5916035" y="4252912"/>
                  <a:ext cx="218065" cy="828676"/>
                </a:xfrm>
                <a:prstGeom prst="rect">
                  <a:avLst/>
                </a:prstGeom>
              </p:spPr>
            </p:pic>
            <p:pic>
              <p:nvPicPr>
                <p:cNvPr id="11" name="Picture 10">
                  <a:extLst>
                    <a:ext uri="{FF2B5EF4-FFF2-40B4-BE49-F238E27FC236}">
                      <a16:creationId xmlns:a16="http://schemas.microsoft.com/office/drawing/2014/main" xmlns="" id="{25F748E0-4DF6-A04C-A680-D22E861C0D1B}"/>
                    </a:ext>
                  </a:extLst>
                </p:cNvPr>
                <p:cNvPicPr>
                  <a:picLocks noChangeAspect="1"/>
                </p:cNvPicPr>
                <p:nvPr/>
              </p:nvPicPr>
              <p:blipFill>
                <a:blip r:embed="rId8"/>
                <a:stretch>
                  <a:fillRect/>
                </a:stretch>
              </p:blipFill>
              <p:spPr>
                <a:xfrm>
                  <a:off x="5925560" y="5172077"/>
                  <a:ext cx="218065" cy="61911"/>
                </a:xfrm>
                <a:prstGeom prst="rect">
                  <a:avLst/>
                </a:prstGeom>
              </p:spPr>
            </p:pic>
          </p:grpSp>
          <p:pic>
            <p:nvPicPr>
              <p:cNvPr id="8" name="Picture 7">
                <a:extLst>
                  <a:ext uri="{FF2B5EF4-FFF2-40B4-BE49-F238E27FC236}">
                    <a16:creationId xmlns:a16="http://schemas.microsoft.com/office/drawing/2014/main" xmlns="" id="{1B9C5B7E-DF37-DC48-B28E-EB5E15C05F64}"/>
                  </a:ext>
                </a:extLst>
              </p:cNvPr>
              <p:cNvPicPr>
                <a:picLocks noChangeAspect="1"/>
              </p:cNvPicPr>
              <p:nvPr/>
            </p:nvPicPr>
            <p:blipFill>
              <a:blip r:embed="rId9"/>
              <a:stretch>
                <a:fillRect/>
              </a:stretch>
            </p:blipFill>
            <p:spPr>
              <a:xfrm>
                <a:off x="6127793" y="4248149"/>
                <a:ext cx="46264" cy="1028701"/>
              </a:xfrm>
              <a:prstGeom prst="rect">
                <a:avLst/>
              </a:prstGeom>
            </p:spPr>
          </p:pic>
        </p:grpSp>
        <p:sp>
          <p:nvSpPr>
            <p:cNvPr id="6" name="Rectangle 5">
              <a:extLst>
                <a:ext uri="{FF2B5EF4-FFF2-40B4-BE49-F238E27FC236}">
                  <a16:creationId xmlns:a16="http://schemas.microsoft.com/office/drawing/2014/main" xmlns="" id="{60372805-8F24-AC4A-B484-1A8D5D8040F6}"/>
                </a:ext>
              </a:extLst>
            </p:cNvPr>
            <p:cNvSpPr/>
            <p:nvPr/>
          </p:nvSpPr>
          <p:spPr bwMode="auto">
            <a:xfrm rot="180000">
              <a:off x="5876922" y="5219706"/>
              <a:ext cx="252412" cy="52387"/>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7" name="Rectangle 26">
            <a:extLst>
              <a:ext uri="{FF2B5EF4-FFF2-40B4-BE49-F238E27FC236}">
                <a16:creationId xmlns:a16="http://schemas.microsoft.com/office/drawing/2014/main" xmlns="" id="{3CC08490-8DA6-A747-9D30-D22ADC938DBD}"/>
              </a:ext>
            </a:extLst>
          </p:cNvPr>
          <p:cNvSpPr/>
          <p:nvPr/>
        </p:nvSpPr>
        <p:spPr bwMode="auto">
          <a:xfrm>
            <a:off x="3167351" y="2416049"/>
            <a:ext cx="5056846" cy="2823763"/>
          </a:xfrm>
          <a:prstGeom prst="rect">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 name="Rectangle 27">
            <a:extLst>
              <a:ext uri="{FF2B5EF4-FFF2-40B4-BE49-F238E27FC236}">
                <a16:creationId xmlns:a16="http://schemas.microsoft.com/office/drawing/2014/main" xmlns="" id="{D06D8FFF-F4E2-5940-805C-1168A425D0BC}"/>
              </a:ext>
            </a:extLst>
          </p:cNvPr>
          <p:cNvSpPr/>
          <p:nvPr/>
        </p:nvSpPr>
        <p:spPr bwMode="auto">
          <a:xfrm>
            <a:off x="3167351" y="2562173"/>
            <a:ext cx="5056846" cy="2517666"/>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 name="Rectangle 28">
            <a:extLst>
              <a:ext uri="{FF2B5EF4-FFF2-40B4-BE49-F238E27FC236}">
                <a16:creationId xmlns:a16="http://schemas.microsoft.com/office/drawing/2014/main" xmlns="" id="{FC94F00D-D3A6-0A4E-8DCE-BA78009B38EB}"/>
              </a:ext>
            </a:extLst>
          </p:cNvPr>
          <p:cNvSpPr/>
          <p:nvPr/>
        </p:nvSpPr>
        <p:spPr bwMode="auto">
          <a:xfrm>
            <a:off x="3167351" y="2824530"/>
            <a:ext cx="5056846" cy="2006802"/>
          </a:xfrm>
          <a:prstGeom prst="rect">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 name="Rectangle 29">
            <a:extLst>
              <a:ext uri="{FF2B5EF4-FFF2-40B4-BE49-F238E27FC236}">
                <a16:creationId xmlns:a16="http://schemas.microsoft.com/office/drawing/2014/main" xmlns="" id="{E06F0349-05E1-EC41-82CC-3B2ED81F5076}"/>
              </a:ext>
            </a:extLst>
          </p:cNvPr>
          <p:cNvSpPr/>
          <p:nvPr/>
        </p:nvSpPr>
        <p:spPr bwMode="auto">
          <a:xfrm>
            <a:off x="3167351" y="2904551"/>
            <a:ext cx="5056846" cy="1846760"/>
          </a:xfrm>
          <a:prstGeom prst="rect">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 name="Rectangle 30">
            <a:extLst>
              <a:ext uri="{FF2B5EF4-FFF2-40B4-BE49-F238E27FC236}">
                <a16:creationId xmlns:a16="http://schemas.microsoft.com/office/drawing/2014/main" xmlns="" id="{E24B6B19-CCEE-5946-9E9D-70FD9B6ED503}"/>
              </a:ext>
            </a:extLst>
          </p:cNvPr>
          <p:cNvSpPr/>
          <p:nvPr/>
        </p:nvSpPr>
        <p:spPr bwMode="auto">
          <a:xfrm>
            <a:off x="3167351" y="3186697"/>
            <a:ext cx="5056846" cy="1282468"/>
          </a:xfrm>
          <a:prstGeom prst="rect">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 name="Rectangle 31">
            <a:extLst>
              <a:ext uri="{FF2B5EF4-FFF2-40B4-BE49-F238E27FC236}">
                <a16:creationId xmlns:a16="http://schemas.microsoft.com/office/drawing/2014/main" xmlns="" id="{7CAF566C-A447-0048-9878-8DE60E2C46CD}"/>
              </a:ext>
            </a:extLst>
          </p:cNvPr>
          <p:cNvSpPr/>
          <p:nvPr/>
        </p:nvSpPr>
        <p:spPr bwMode="auto">
          <a:xfrm>
            <a:off x="3167351" y="3300214"/>
            <a:ext cx="5056846" cy="1055435"/>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 name="Rectangle 32">
            <a:extLst>
              <a:ext uri="{FF2B5EF4-FFF2-40B4-BE49-F238E27FC236}">
                <a16:creationId xmlns:a16="http://schemas.microsoft.com/office/drawing/2014/main" xmlns="" id="{21A01EFC-D765-BB4D-9D51-A3DCA7EE0D27}"/>
              </a:ext>
            </a:extLst>
          </p:cNvPr>
          <p:cNvSpPr/>
          <p:nvPr/>
        </p:nvSpPr>
        <p:spPr bwMode="auto">
          <a:xfrm>
            <a:off x="3167351" y="3389031"/>
            <a:ext cx="5056846" cy="877805"/>
          </a:xfrm>
          <a:prstGeom prst="rect">
            <a:avLst/>
          </a:prstGeom>
          <a:pattFill prst="wdDnDiag">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 name="Rectangle 33">
            <a:extLst>
              <a:ext uri="{FF2B5EF4-FFF2-40B4-BE49-F238E27FC236}">
                <a16:creationId xmlns:a16="http://schemas.microsoft.com/office/drawing/2014/main" xmlns="" id="{50D1CAC6-1C79-6449-9AAE-82FFE7635FED}"/>
              </a:ext>
            </a:extLst>
          </p:cNvPr>
          <p:cNvSpPr/>
          <p:nvPr/>
        </p:nvSpPr>
        <p:spPr bwMode="auto">
          <a:xfrm>
            <a:off x="3167351" y="3530060"/>
            <a:ext cx="5056846" cy="595745"/>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35" name="Straight Arrow Connector 34">
            <a:extLst>
              <a:ext uri="{FF2B5EF4-FFF2-40B4-BE49-F238E27FC236}">
                <a16:creationId xmlns:a16="http://schemas.microsoft.com/office/drawing/2014/main" xmlns="" id="{BF0EED04-4D9B-4542-AA25-0280BD20C8CD}"/>
              </a:ext>
            </a:extLst>
          </p:cNvPr>
          <p:cNvCxnSpPr/>
          <p:nvPr/>
        </p:nvCxnSpPr>
        <p:spPr bwMode="auto">
          <a:xfrm>
            <a:off x="5023797" y="3821006"/>
            <a:ext cx="1219200" cy="0"/>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36" name="Straight Arrow Connector 35">
            <a:extLst>
              <a:ext uri="{FF2B5EF4-FFF2-40B4-BE49-F238E27FC236}">
                <a16:creationId xmlns:a16="http://schemas.microsoft.com/office/drawing/2014/main" xmlns="" id="{81E7835E-EE04-B143-A3E8-26F9795CE82E}"/>
              </a:ext>
            </a:extLst>
          </p:cNvPr>
          <p:cNvCxnSpPr/>
          <p:nvPr/>
        </p:nvCxnSpPr>
        <p:spPr bwMode="auto">
          <a:xfrm>
            <a:off x="5023797" y="4314084"/>
            <a:ext cx="12192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xmlns="" id="{842B6D78-15C3-6A46-B959-FAA0CE186AB2}"/>
              </a:ext>
            </a:extLst>
          </p:cNvPr>
          <p:cNvCxnSpPr/>
          <p:nvPr/>
        </p:nvCxnSpPr>
        <p:spPr bwMode="auto">
          <a:xfrm flipH="1">
            <a:off x="5023797" y="4596385"/>
            <a:ext cx="1219200" cy="0"/>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38" name="Straight Arrow Connector 37">
            <a:extLst>
              <a:ext uri="{FF2B5EF4-FFF2-40B4-BE49-F238E27FC236}">
                <a16:creationId xmlns:a16="http://schemas.microsoft.com/office/drawing/2014/main" xmlns="" id="{1CD8A105-2E77-DE49-9E76-E538397D99F2}"/>
              </a:ext>
            </a:extLst>
          </p:cNvPr>
          <p:cNvCxnSpPr/>
          <p:nvPr/>
        </p:nvCxnSpPr>
        <p:spPr bwMode="auto">
          <a:xfrm>
            <a:off x="5023797" y="4954693"/>
            <a:ext cx="1219200" cy="0"/>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39" name="Straight Arrow Connector 38">
            <a:extLst>
              <a:ext uri="{FF2B5EF4-FFF2-40B4-BE49-F238E27FC236}">
                <a16:creationId xmlns:a16="http://schemas.microsoft.com/office/drawing/2014/main" xmlns="" id="{673C3F63-A0BC-1E42-AC26-5B42988211CD}"/>
              </a:ext>
            </a:extLst>
          </p:cNvPr>
          <p:cNvCxnSpPr/>
          <p:nvPr/>
        </p:nvCxnSpPr>
        <p:spPr bwMode="auto">
          <a:xfrm>
            <a:off x="5023797" y="2689620"/>
            <a:ext cx="1219200" cy="0"/>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sp>
        <p:nvSpPr>
          <p:cNvPr id="40" name="Donut 39">
            <a:extLst>
              <a:ext uri="{FF2B5EF4-FFF2-40B4-BE49-F238E27FC236}">
                <a16:creationId xmlns:a16="http://schemas.microsoft.com/office/drawing/2014/main" xmlns="" id="{0EEB11CC-E113-D443-BC48-FBFC8423D492}"/>
              </a:ext>
            </a:extLst>
          </p:cNvPr>
          <p:cNvSpPr/>
          <p:nvPr/>
        </p:nvSpPr>
        <p:spPr bwMode="auto">
          <a:xfrm>
            <a:off x="749709" y="4626824"/>
            <a:ext cx="387927" cy="362096"/>
          </a:xfrm>
          <a:prstGeom prst="donut">
            <a:avLst/>
          </a:prstGeom>
          <a:solidFill>
            <a:srgbClr val="FFBC15"/>
          </a:solidFill>
          <a:ln w="9525" cap="flat" cmpd="sng" algn="ctr">
            <a:solidFill>
              <a:schemeClr val="accent4">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42" name="Straight Connector 41">
            <a:extLst>
              <a:ext uri="{FF2B5EF4-FFF2-40B4-BE49-F238E27FC236}">
                <a16:creationId xmlns:a16="http://schemas.microsoft.com/office/drawing/2014/main" xmlns="" id="{31E00877-AA5F-E240-A1F5-0F56F7DA194A}"/>
              </a:ext>
            </a:extLst>
          </p:cNvPr>
          <p:cNvCxnSpPr>
            <a:cxnSpLocks/>
            <a:stCxn id="40" idx="0"/>
          </p:cNvCxnSpPr>
          <p:nvPr/>
        </p:nvCxnSpPr>
        <p:spPr bwMode="auto">
          <a:xfrm flipV="1">
            <a:off x="943673" y="2377949"/>
            <a:ext cx="2253088" cy="2248875"/>
          </a:xfrm>
          <a:prstGeom prst="line">
            <a:avLst/>
          </a:prstGeom>
          <a:solidFill>
            <a:schemeClr val="accent1"/>
          </a:solidFill>
          <a:ln w="38100" cap="flat" cmpd="sng" algn="ctr">
            <a:solidFill>
              <a:srgbClr val="FFBC15"/>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xmlns="" id="{4D49B3BC-EA31-1540-8C43-044A40B523B6}"/>
              </a:ext>
            </a:extLst>
          </p:cNvPr>
          <p:cNvCxnSpPr>
            <a:cxnSpLocks/>
            <a:stCxn id="40" idx="4"/>
          </p:cNvCxnSpPr>
          <p:nvPr/>
        </p:nvCxnSpPr>
        <p:spPr bwMode="auto">
          <a:xfrm>
            <a:off x="943673" y="4988920"/>
            <a:ext cx="2186516" cy="261421"/>
          </a:xfrm>
          <a:prstGeom prst="line">
            <a:avLst/>
          </a:prstGeom>
          <a:solidFill>
            <a:schemeClr val="accent1"/>
          </a:solidFill>
          <a:ln w="38100" cap="flat" cmpd="sng" algn="ctr">
            <a:solidFill>
              <a:srgbClr val="FFBC15"/>
            </a:solidFill>
            <a:prstDash val="solid"/>
            <a:round/>
            <a:headEnd type="none" w="med" len="med"/>
            <a:tailEnd type="none" w="med" len="med"/>
          </a:ln>
          <a:effectLst/>
        </p:spPr>
      </p:cxnSp>
      <p:pic>
        <p:nvPicPr>
          <p:cNvPr id="52" name="Picture 8">
            <a:extLst>
              <a:ext uri="{FF2B5EF4-FFF2-40B4-BE49-F238E27FC236}">
                <a16:creationId xmlns:a16="http://schemas.microsoft.com/office/drawing/2014/main" xmlns="" id="{C5518F7D-E1AC-1C4A-8E1D-E9B3BCF6FF3C}"/>
              </a:ext>
            </a:extLst>
          </p:cNvPr>
          <p:cNvPicPr>
            <a:picLocks noChangeAspect="1" noChangeArrowheads="1"/>
          </p:cNvPicPr>
          <p:nvPr/>
        </p:nvPicPr>
        <p:blipFill>
          <a:blip r:embed="rId10"/>
          <a:srcRect/>
          <a:stretch>
            <a:fillRect/>
          </a:stretch>
        </p:blipFill>
        <p:spPr bwMode="auto">
          <a:xfrm>
            <a:off x="8995241" y="1203147"/>
            <a:ext cx="2894389" cy="257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 name="Donut 54">
            <a:extLst>
              <a:ext uri="{FF2B5EF4-FFF2-40B4-BE49-F238E27FC236}">
                <a16:creationId xmlns:a16="http://schemas.microsoft.com/office/drawing/2014/main" xmlns="" id="{B25935C6-8AD5-814C-98E5-D340379112ED}"/>
              </a:ext>
            </a:extLst>
          </p:cNvPr>
          <p:cNvSpPr/>
          <p:nvPr/>
        </p:nvSpPr>
        <p:spPr bwMode="auto">
          <a:xfrm>
            <a:off x="7096093" y="2213927"/>
            <a:ext cx="387927" cy="362096"/>
          </a:xfrm>
          <a:prstGeom prst="donut">
            <a:avLst/>
          </a:prstGeom>
          <a:solidFill>
            <a:srgbClr val="FFBC15"/>
          </a:solidFill>
          <a:ln w="9525" cap="flat" cmpd="sng" algn="ctr">
            <a:solidFill>
              <a:schemeClr val="accent4">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6" name="Straight Connector 55">
            <a:extLst>
              <a:ext uri="{FF2B5EF4-FFF2-40B4-BE49-F238E27FC236}">
                <a16:creationId xmlns:a16="http://schemas.microsoft.com/office/drawing/2014/main" xmlns="" id="{7905CF1A-5C83-964F-9C8E-EECDF861DE9D}"/>
              </a:ext>
            </a:extLst>
          </p:cNvPr>
          <p:cNvCxnSpPr>
            <a:cxnSpLocks/>
            <a:stCxn id="55" idx="0"/>
          </p:cNvCxnSpPr>
          <p:nvPr/>
        </p:nvCxnSpPr>
        <p:spPr bwMode="auto">
          <a:xfrm flipV="1">
            <a:off x="7290057" y="1234854"/>
            <a:ext cx="1705184" cy="979073"/>
          </a:xfrm>
          <a:prstGeom prst="line">
            <a:avLst/>
          </a:prstGeom>
          <a:solidFill>
            <a:schemeClr val="accent1"/>
          </a:solidFill>
          <a:ln w="38100" cap="flat" cmpd="sng" algn="ctr">
            <a:solidFill>
              <a:srgbClr val="FFBC15"/>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xmlns="" id="{441EC957-2715-2F44-AEFB-ECC012E16011}"/>
              </a:ext>
            </a:extLst>
          </p:cNvPr>
          <p:cNvCxnSpPr>
            <a:cxnSpLocks/>
            <a:stCxn id="55" idx="4"/>
          </p:cNvCxnSpPr>
          <p:nvPr/>
        </p:nvCxnSpPr>
        <p:spPr bwMode="auto">
          <a:xfrm>
            <a:off x="7290057" y="2576023"/>
            <a:ext cx="1705184" cy="1199382"/>
          </a:xfrm>
          <a:prstGeom prst="line">
            <a:avLst/>
          </a:prstGeom>
          <a:solidFill>
            <a:schemeClr val="accent1"/>
          </a:solidFill>
          <a:ln w="38100" cap="flat" cmpd="sng" algn="ctr">
            <a:solidFill>
              <a:srgbClr val="FFBC15"/>
            </a:solidFill>
            <a:prstDash val="solid"/>
            <a:round/>
            <a:headEnd type="none" w="med" len="med"/>
            <a:tailEnd type="none" w="med" len="med"/>
          </a:ln>
          <a:effectLst/>
        </p:spPr>
      </p:cxnSp>
      <p:sp>
        <p:nvSpPr>
          <p:cNvPr id="47" name="Content Placeholder 2">
            <a:extLst>
              <a:ext uri="{FF2B5EF4-FFF2-40B4-BE49-F238E27FC236}">
                <a16:creationId xmlns:a16="http://schemas.microsoft.com/office/drawing/2014/main" xmlns="" id="{85CF8F5E-22CC-5949-9F02-2604639DF38C}"/>
              </a:ext>
            </a:extLst>
          </p:cNvPr>
          <p:cNvSpPr txBox="1">
            <a:spLocks/>
          </p:cNvSpPr>
          <p:nvPr/>
        </p:nvSpPr>
        <p:spPr bwMode="auto">
          <a:xfrm>
            <a:off x="6931175" y="5611951"/>
            <a:ext cx="4648684" cy="61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06864" indent="-306864" algn="l" rtl="0" eaLnBrk="1" fontAlgn="base" hangingPunct="1">
              <a:lnSpc>
                <a:spcPct val="85000"/>
              </a:lnSpc>
              <a:spcBef>
                <a:spcPct val="40000"/>
              </a:spcBef>
              <a:spcAft>
                <a:spcPct val="0"/>
              </a:spcAft>
              <a:buClr>
                <a:schemeClr val="accent2"/>
              </a:buClr>
              <a:buChar char="•"/>
              <a:defRPr sz="1900">
                <a:solidFill>
                  <a:schemeClr val="tx1"/>
                </a:solidFill>
                <a:latin typeface="+mn-lt"/>
                <a:ea typeface="+mn-ea"/>
                <a:cs typeface="+mn-cs"/>
              </a:defRPr>
            </a:lvl1pPr>
            <a:lvl2pPr marL="912124" indent="-302631"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2pPr>
            <a:lvl3pPr marL="1523733"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3pPr>
            <a:lvl4pPr marL="2133227" indent="-304747"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4pPr>
            <a:lvl5pPr marL="2742720"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5pPr>
            <a:lvl6pPr marL="335221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6pPr>
            <a:lvl7pPr marL="3961707"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7pPr>
            <a:lvl8pPr marL="4571200"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8pPr>
            <a:lvl9pPr marL="518069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9pPr>
          </a:lstStyle>
          <a:p>
            <a:r>
              <a:rPr lang="en-US" kern="0" dirty="0"/>
              <a:t>Ongoing design, a part of fusion energy systems studies program</a:t>
            </a:r>
          </a:p>
          <a:p>
            <a:r>
              <a:rPr lang="en-US" kern="0" dirty="0"/>
              <a:t>Safety considerations should be an integral part of the design process!</a:t>
            </a:r>
          </a:p>
        </p:txBody>
      </p:sp>
      <p:sp>
        <p:nvSpPr>
          <p:cNvPr id="41" name="TextBox 40">
            <a:extLst>
              <a:ext uri="{FF2B5EF4-FFF2-40B4-BE49-F238E27FC236}">
                <a16:creationId xmlns:a16="http://schemas.microsoft.com/office/drawing/2014/main" xmlns="" id="{9DD4988F-9B2A-F749-B5E6-48DC0D0FB1CD}"/>
              </a:ext>
            </a:extLst>
          </p:cNvPr>
          <p:cNvSpPr txBox="1"/>
          <p:nvPr/>
        </p:nvSpPr>
        <p:spPr>
          <a:xfrm>
            <a:off x="722554" y="2772543"/>
            <a:ext cx="1786836" cy="338554"/>
          </a:xfrm>
          <a:prstGeom prst="rect">
            <a:avLst/>
          </a:prstGeom>
          <a:noFill/>
        </p:spPr>
        <p:txBody>
          <a:bodyPr wrap="none" rtlCol="0">
            <a:spAutoFit/>
          </a:bodyPr>
          <a:lstStyle/>
          <a:p>
            <a:r>
              <a:rPr lang="en-US" sz="1600" dirty="0"/>
              <a:t>Vaults/enclosures</a:t>
            </a:r>
          </a:p>
        </p:txBody>
      </p:sp>
      <p:sp>
        <p:nvSpPr>
          <p:cNvPr id="49" name="TextBox 48">
            <a:extLst>
              <a:ext uri="{FF2B5EF4-FFF2-40B4-BE49-F238E27FC236}">
                <a16:creationId xmlns:a16="http://schemas.microsoft.com/office/drawing/2014/main" xmlns="" id="{AA5630B1-2348-094E-971A-26878B56AB9D}"/>
              </a:ext>
            </a:extLst>
          </p:cNvPr>
          <p:cNvSpPr txBox="1"/>
          <p:nvPr/>
        </p:nvSpPr>
        <p:spPr>
          <a:xfrm>
            <a:off x="3273428" y="2077495"/>
            <a:ext cx="1766830" cy="338554"/>
          </a:xfrm>
          <a:prstGeom prst="rect">
            <a:avLst/>
          </a:prstGeom>
          <a:noFill/>
        </p:spPr>
        <p:txBody>
          <a:bodyPr wrap="none" rtlCol="0">
            <a:spAutoFit/>
          </a:bodyPr>
          <a:lstStyle/>
          <a:p>
            <a:r>
              <a:rPr lang="en-US" sz="1600" dirty="0"/>
              <a:t>Concentric piping</a:t>
            </a:r>
          </a:p>
        </p:txBody>
      </p:sp>
      <p:sp>
        <p:nvSpPr>
          <p:cNvPr id="50" name="TextBox 49">
            <a:extLst>
              <a:ext uri="{FF2B5EF4-FFF2-40B4-BE49-F238E27FC236}">
                <a16:creationId xmlns:a16="http://schemas.microsoft.com/office/drawing/2014/main" xmlns="" id="{F10C8D8F-2850-464E-9262-003D40C1CBC5}"/>
              </a:ext>
            </a:extLst>
          </p:cNvPr>
          <p:cNvSpPr txBox="1"/>
          <p:nvPr/>
        </p:nvSpPr>
        <p:spPr>
          <a:xfrm>
            <a:off x="8952354" y="862670"/>
            <a:ext cx="2704587" cy="338554"/>
          </a:xfrm>
          <a:prstGeom prst="rect">
            <a:avLst/>
          </a:prstGeom>
          <a:noFill/>
        </p:spPr>
        <p:txBody>
          <a:bodyPr wrap="none" rtlCol="0">
            <a:spAutoFit/>
          </a:bodyPr>
          <a:lstStyle/>
          <a:p>
            <a:r>
              <a:rPr lang="en-US" sz="1600" dirty="0"/>
              <a:t>Permeation barrier coatings</a:t>
            </a:r>
          </a:p>
        </p:txBody>
      </p:sp>
    </p:spTree>
    <p:extLst>
      <p:ext uri="{BB962C8B-B14F-4D97-AF65-F5344CB8AC3E}">
        <p14:creationId xmlns:p14="http://schemas.microsoft.com/office/powerpoint/2010/main" val="285187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par>
                                <p:cTn id="61" presetID="10"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par>
                                <p:cTn id="64" presetID="10" presetClass="entr" presetSubtype="0" fill="hold"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40" grpId="0" animBg="1"/>
      <p:bldP spid="5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944" y="1831848"/>
            <a:ext cx="4706112" cy="319430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2944" y="1831848"/>
            <a:ext cx="4706112" cy="319430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2944" y="1831848"/>
            <a:ext cx="4706112" cy="319430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2944" y="1831848"/>
            <a:ext cx="4706112" cy="319430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2944" y="1831848"/>
            <a:ext cx="4706112" cy="319430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434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2500"/>
                            </p:stCondLst>
                            <p:childTnLst>
                              <p:par>
                                <p:cTn id="13" presetID="22" presetClass="entr" presetSubtype="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par>
                          <p:cTn id="24" fill="hold">
                            <p:stCondLst>
                              <p:cond delay="5500"/>
                            </p:stCondLst>
                            <p:childTnLst>
                              <p:par>
                                <p:cTn id="25" presetID="6" presetClass="entr" presetSubtype="32" fill="hold" nodeType="afterEffect">
                                  <p:stCondLst>
                                    <p:cond delay="1000"/>
                                  </p:stCondLst>
                                  <p:childTnLst>
                                    <p:set>
                                      <p:cBhvr>
                                        <p:cTn id="26" dur="1" fill="hold">
                                          <p:stCondLst>
                                            <p:cond delay="0"/>
                                          </p:stCondLst>
                                        </p:cTn>
                                        <p:tgtEl>
                                          <p:spTgt spid="8"/>
                                        </p:tgtEl>
                                        <p:attrNameLst>
                                          <p:attrName>style.visibility</p:attrName>
                                        </p:attrNameLst>
                                      </p:cBhvr>
                                      <p:to>
                                        <p:strVal val="visible"/>
                                      </p:to>
                                    </p:set>
                                    <p:animEffect transition="in" filter="circle(ou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392A15-D794-0E4E-86EB-8120116A7814}"/>
              </a:ext>
            </a:extLst>
          </p:cNvPr>
          <p:cNvSpPr>
            <a:spLocks noGrp="1"/>
          </p:cNvSpPr>
          <p:nvPr>
            <p:ph type="title"/>
          </p:nvPr>
        </p:nvSpPr>
        <p:spPr/>
        <p:txBody>
          <a:bodyPr/>
          <a:lstStyle/>
          <a:p>
            <a:r>
              <a:rPr lang="en-US" dirty="0"/>
              <a:t>DOE Fusion Safety Standard</a:t>
            </a:r>
          </a:p>
        </p:txBody>
      </p:sp>
      <p:sp>
        <p:nvSpPr>
          <p:cNvPr id="3" name="Content Placeholder 2">
            <a:extLst>
              <a:ext uri="{FF2B5EF4-FFF2-40B4-BE49-F238E27FC236}">
                <a16:creationId xmlns:a16="http://schemas.microsoft.com/office/drawing/2014/main" xmlns="" id="{DEECA27D-4743-9845-89CA-88B71A7F273A}"/>
              </a:ext>
            </a:extLst>
          </p:cNvPr>
          <p:cNvSpPr>
            <a:spLocks noGrp="1"/>
          </p:cNvSpPr>
          <p:nvPr>
            <p:ph idx="1"/>
          </p:nvPr>
        </p:nvSpPr>
        <p:spPr/>
        <p:txBody>
          <a:bodyPr/>
          <a:lstStyle/>
          <a:p>
            <a:r>
              <a:rPr lang="en-US" dirty="0"/>
              <a:t>Potential safety concerns:</a:t>
            </a:r>
          </a:p>
          <a:p>
            <a:pPr lvl="1"/>
            <a:r>
              <a:rPr lang="en-US" dirty="0"/>
              <a:t>Ensuring afterheat removal when required</a:t>
            </a:r>
          </a:p>
          <a:p>
            <a:pPr lvl="1"/>
            <a:r>
              <a:rPr lang="en-US" dirty="0"/>
              <a:t>Providing rapid controlled reduction in plasma energy when required</a:t>
            </a:r>
          </a:p>
          <a:p>
            <a:pPr lvl="1"/>
            <a:r>
              <a:rPr lang="en-US" dirty="0"/>
              <a:t>Controlling coolant energy (e.g., pressurized water, cryogens)</a:t>
            </a:r>
          </a:p>
          <a:p>
            <a:pPr lvl="1"/>
            <a:r>
              <a:rPr lang="en-US" dirty="0"/>
              <a:t>Controlling chemical energy sources</a:t>
            </a:r>
          </a:p>
          <a:p>
            <a:pPr lvl="1"/>
            <a:r>
              <a:rPr lang="en-US" dirty="0"/>
              <a:t>Controlling magnetic energy (e.g., toroidal and poloidal field stored energy)</a:t>
            </a:r>
          </a:p>
          <a:p>
            <a:pPr lvl="1"/>
            <a:r>
              <a:rPr lang="en-US" dirty="0"/>
              <a:t>Limiting airborne and liquid releases to the environment </a:t>
            </a:r>
          </a:p>
          <a:p>
            <a:r>
              <a:rPr lang="en-US" dirty="0"/>
              <a:t>Radioactive and hazardous material confinement barriers of sufficient number, strength, leak tightness, and reliability shall be incorporated in the design of fusion facilities to prevent releases of radioactive and/or hazardous materials from exceeding evaluation guidelines during normal operation or during off-normal conditions:</a:t>
            </a:r>
          </a:p>
          <a:p>
            <a:endParaRPr lang="en-US" dirty="0"/>
          </a:p>
        </p:txBody>
      </p:sp>
      <p:pic>
        <p:nvPicPr>
          <p:cNvPr id="6" name="Picture 5">
            <a:extLst>
              <a:ext uri="{FF2B5EF4-FFF2-40B4-BE49-F238E27FC236}">
                <a16:creationId xmlns:a16="http://schemas.microsoft.com/office/drawing/2014/main" xmlns="" id="{81A53E98-FFF9-F544-8879-17B267E87E3F}"/>
              </a:ext>
            </a:extLst>
          </p:cNvPr>
          <p:cNvPicPr>
            <a:picLocks noChangeAspect="1"/>
          </p:cNvPicPr>
          <p:nvPr/>
        </p:nvPicPr>
        <p:blipFill>
          <a:blip r:embed="rId2"/>
          <a:stretch>
            <a:fillRect/>
          </a:stretch>
        </p:blipFill>
        <p:spPr>
          <a:xfrm>
            <a:off x="1765300" y="4800600"/>
            <a:ext cx="8661400" cy="2057400"/>
          </a:xfrm>
          <a:prstGeom prst="rect">
            <a:avLst/>
          </a:prstGeom>
        </p:spPr>
      </p:pic>
    </p:spTree>
    <p:extLst>
      <p:ext uri="{BB962C8B-B14F-4D97-AF65-F5344CB8AC3E}">
        <p14:creationId xmlns:p14="http://schemas.microsoft.com/office/powerpoint/2010/main" val="702664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944B09-2EE6-0141-B69F-1755C975B0B4}"/>
              </a:ext>
            </a:extLst>
          </p:cNvPr>
          <p:cNvSpPr>
            <a:spLocks noGrp="1"/>
          </p:cNvSpPr>
          <p:nvPr>
            <p:ph type="title"/>
          </p:nvPr>
        </p:nvSpPr>
        <p:spPr/>
        <p:txBody>
          <a:bodyPr/>
          <a:lstStyle/>
          <a:p>
            <a:r>
              <a:rPr lang="en-US" dirty="0"/>
              <a:t>D-T fuel cycle and tritium availability</a:t>
            </a:r>
          </a:p>
        </p:txBody>
      </p:sp>
      <p:sp>
        <p:nvSpPr>
          <p:cNvPr id="3" name="Content Placeholder 2">
            <a:extLst>
              <a:ext uri="{FF2B5EF4-FFF2-40B4-BE49-F238E27FC236}">
                <a16:creationId xmlns:a16="http://schemas.microsoft.com/office/drawing/2014/main" xmlns="" id="{E2E6011C-3298-604F-8E4A-A4599603E764}"/>
              </a:ext>
            </a:extLst>
          </p:cNvPr>
          <p:cNvSpPr>
            <a:spLocks noGrp="1"/>
          </p:cNvSpPr>
          <p:nvPr>
            <p:ph idx="1"/>
          </p:nvPr>
        </p:nvSpPr>
        <p:spPr/>
        <p:txBody>
          <a:bodyPr/>
          <a:lstStyle/>
          <a:p>
            <a:r>
              <a:rPr lang="en-US" dirty="0"/>
              <a:t>D-T is the most achievable fusion reaction, but there is no natural supply of tritium (~12 </a:t>
            </a:r>
            <a:r>
              <a:rPr lang="en-US" dirty="0" err="1"/>
              <a:t>yr</a:t>
            </a:r>
            <a:r>
              <a:rPr lang="en-US" dirty="0"/>
              <a:t> half life)</a:t>
            </a:r>
          </a:p>
          <a:p>
            <a:r>
              <a:rPr lang="en-US" dirty="0"/>
              <a:t>The existing civilian supply comes from CANDU reactors (in Canada, Romania, South Korea), which produce tritium via activation of D</a:t>
            </a:r>
            <a:r>
              <a:rPr lang="en-US" baseline="-25000" dirty="0"/>
              <a:t>2</a:t>
            </a:r>
            <a:r>
              <a:rPr lang="en-US" dirty="0"/>
              <a:t>O moderator</a:t>
            </a:r>
          </a:p>
          <a:p>
            <a:r>
              <a:rPr lang="en-US" dirty="0"/>
              <a:t>ITER’s tritium will come from the Canadian supply</a:t>
            </a:r>
          </a:p>
          <a:p>
            <a:r>
              <a:rPr lang="en-US" dirty="0"/>
              <a:t>The availability of the necessary startup inventory for any other future fusion reactor depends on the future operation of the CANDU fleet worldwide</a:t>
            </a:r>
          </a:p>
        </p:txBody>
      </p:sp>
      <p:pic>
        <p:nvPicPr>
          <p:cNvPr id="4" name="Picture 3">
            <a:extLst>
              <a:ext uri="{FF2B5EF4-FFF2-40B4-BE49-F238E27FC236}">
                <a16:creationId xmlns:a16="http://schemas.microsoft.com/office/drawing/2014/main" xmlns="" id="{25C98DC7-2C34-8A45-87C5-7BC9E66A7AC2}"/>
              </a:ext>
            </a:extLst>
          </p:cNvPr>
          <p:cNvPicPr>
            <a:picLocks noChangeAspect="1"/>
          </p:cNvPicPr>
          <p:nvPr/>
        </p:nvPicPr>
        <p:blipFill>
          <a:blip r:embed="rId2"/>
          <a:stretch>
            <a:fillRect/>
          </a:stretch>
        </p:blipFill>
        <p:spPr>
          <a:xfrm>
            <a:off x="6096000" y="3216965"/>
            <a:ext cx="5836254" cy="3429000"/>
          </a:xfrm>
          <a:prstGeom prst="rect">
            <a:avLst/>
          </a:prstGeom>
        </p:spPr>
      </p:pic>
      <p:sp>
        <p:nvSpPr>
          <p:cNvPr id="5" name="TextBox 4">
            <a:extLst>
              <a:ext uri="{FF2B5EF4-FFF2-40B4-BE49-F238E27FC236}">
                <a16:creationId xmlns:a16="http://schemas.microsoft.com/office/drawing/2014/main" xmlns="" id="{83F7D99D-8C4F-CE40-A10B-2C3CB763E842}"/>
              </a:ext>
            </a:extLst>
          </p:cNvPr>
          <p:cNvSpPr txBox="1">
            <a:spLocks noChangeArrowheads="1"/>
          </p:cNvSpPr>
          <p:nvPr/>
        </p:nvSpPr>
        <p:spPr bwMode="auto">
          <a:xfrm>
            <a:off x="6261772" y="6581001"/>
            <a:ext cx="30412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dirty="0"/>
              <a:t>M. </a:t>
            </a:r>
            <a:r>
              <a:rPr lang="en-US" altLang="en-US" sz="1200" dirty="0" err="1"/>
              <a:t>Kovari</a:t>
            </a:r>
            <a:r>
              <a:rPr lang="en-US" altLang="en-US" sz="1200" dirty="0"/>
              <a:t>, </a:t>
            </a:r>
            <a:r>
              <a:rPr lang="en-US" altLang="en-US" sz="1200" i="1" dirty="0"/>
              <a:t>Nuclear Fusion</a:t>
            </a:r>
            <a:r>
              <a:rPr lang="en-US" altLang="en-US" sz="1200" dirty="0"/>
              <a:t> </a:t>
            </a:r>
            <a:r>
              <a:rPr lang="en-US" altLang="en-US" sz="1200" b="1" dirty="0"/>
              <a:t>58</a:t>
            </a:r>
            <a:r>
              <a:rPr lang="en-US" altLang="en-US" sz="1200" dirty="0"/>
              <a:t> (2018) 026010.</a:t>
            </a:r>
          </a:p>
        </p:txBody>
      </p:sp>
      <p:sp>
        <p:nvSpPr>
          <p:cNvPr id="6" name="Content Placeholder 2">
            <a:extLst>
              <a:ext uri="{FF2B5EF4-FFF2-40B4-BE49-F238E27FC236}">
                <a16:creationId xmlns:a16="http://schemas.microsoft.com/office/drawing/2014/main" xmlns="" id="{693D570E-4C19-8246-9A63-40BF3496188F}"/>
              </a:ext>
            </a:extLst>
          </p:cNvPr>
          <p:cNvSpPr txBox="1">
            <a:spLocks/>
          </p:cNvSpPr>
          <p:nvPr/>
        </p:nvSpPr>
        <p:spPr bwMode="auto">
          <a:xfrm>
            <a:off x="457192" y="3473395"/>
            <a:ext cx="5128472" cy="317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06864" indent="-306864" algn="l" rtl="0" eaLnBrk="1" fontAlgn="base" hangingPunct="1">
              <a:lnSpc>
                <a:spcPct val="85000"/>
              </a:lnSpc>
              <a:spcBef>
                <a:spcPct val="40000"/>
              </a:spcBef>
              <a:spcAft>
                <a:spcPct val="0"/>
              </a:spcAft>
              <a:buClr>
                <a:schemeClr val="accent2"/>
              </a:buClr>
              <a:buChar char="•"/>
              <a:defRPr sz="1900">
                <a:solidFill>
                  <a:schemeClr val="tx1"/>
                </a:solidFill>
                <a:latin typeface="+mn-lt"/>
                <a:ea typeface="+mn-ea"/>
                <a:cs typeface="+mn-cs"/>
              </a:defRPr>
            </a:lvl1pPr>
            <a:lvl2pPr marL="912124" indent="-302631"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2pPr>
            <a:lvl3pPr marL="1523733"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3pPr>
            <a:lvl4pPr marL="2133227" indent="-304747"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4pPr>
            <a:lvl5pPr marL="2742720"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5pPr>
            <a:lvl6pPr marL="335221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6pPr>
            <a:lvl7pPr marL="3961707"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7pPr>
            <a:lvl8pPr marL="4571200"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8pPr>
            <a:lvl9pPr marL="518069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9pPr>
          </a:lstStyle>
          <a:p>
            <a:r>
              <a:rPr lang="en-US" kern="0" dirty="0"/>
              <a:t>For sustained operation of those future fusion reactors, tritium breeding will be required </a:t>
            </a:r>
          </a:p>
          <a:p>
            <a:pPr lvl="1"/>
            <a:r>
              <a:rPr lang="en-US" kern="0" dirty="0"/>
              <a:t>With a tritium breeding ratio &gt; 1</a:t>
            </a:r>
          </a:p>
        </p:txBody>
      </p:sp>
    </p:spTree>
    <p:extLst>
      <p:ext uri="{BB962C8B-B14F-4D97-AF65-F5344CB8AC3E}">
        <p14:creationId xmlns:p14="http://schemas.microsoft.com/office/powerpoint/2010/main" val="422248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10D76A-9866-684C-BB59-AB01EFB49071}"/>
              </a:ext>
            </a:extLst>
          </p:cNvPr>
          <p:cNvSpPr>
            <a:spLocks noGrp="1"/>
          </p:cNvSpPr>
          <p:nvPr>
            <p:ph type="title"/>
          </p:nvPr>
        </p:nvSpPr>
        <p:spPr/>
        <p:txBody>
          <a:bodyPr/>
          <a:lstStyle/>
          <a:p>
            <a:r>
              <a:rPr lang="en-US" dirty="0"/>
              <a:t>Tritium breeding</a:t>
            </a:r>
          </a:p>
        </p:txBody>
      </p:sp>
      <p:sp>
        <p:nvSpPr>
          <p:cNvPr id="3" name="Content Placeholder 2">
            <a:extLst>
              <a:ext uri="{FF2B5EF4-FFF2-40B4-BE49-F238E27FC236}">
                <a16:creationId xmlns:a16="http://schemas.microsoft.com/office/drawing/2014/main" xmlns="" id="{AF1D28CA-BC07-4D4C-B640-37B2020D1505}"/>
              </a:ext>
            </a:extLst>
          </p:cNvPr>
          <p:cNvSpPr>
            <a:spLocks noGrp="1"/>
          </p:cNvSpPr>
          <p:nvPr>
            <p:ph idx="1"/>
          </p:nvPr>
        </p:nvSpPr>
        <p:spPr/>
        <p:txBody>
          <a:bodyPr/>
          <a:lstStyle/>
          <a:p>
            <a:r>
              <a:rPr lang="en-US" dirty="0"/>
              <a:t>A variety of nuclear reactions can produce tritium, but only lithium is capable of producing it at the necessary rates, via the reactions: </a:t>
            </a:r>
          </a:p>
        </p:txBody>
      </p:sp>
      <p:sp>
        <p:nvSpPr>
          <p:cNvPr id="5" name="TextBox 4">
            <a:extLst>
              <a:ext uri="{FF2B5EF4-FFF2-40B4-BE49-F238E27FC236}">
                <a16:creationId xmlns:a16="http://schemas.microsoft.com/office/drawing/2014/main" xmlns="" id="{4C8305B5-FA73-EA4D-AF88-72C24F4EDDA9}"/>
              </a:ext>
            </a:extLst>
          </p:cNvPr>
          <p:cNvSpPr txBox="1"/>
          <p:nvPr/>
        </p:nvSpPr>
        <p:spPr>
          <a:xfrm>
            <a:off x="702365" y="2160105"/>
            <a:ext cx="3473130" cy="646331"/>
          </a:xfrm>
          <a:prstGeom prst="rect">
            <a:avLst/>
          </a:prstGeom>
          <a:noFill/>
        </p:spPr>
        <p:txBody>
          <a:bodyPr wrap="none" rtlCol="0">
            <a:spAutoFit/>
          </a:bodyPr>
          <a:lstStyle/>
          <a:p>
            <a:r>
              <a:rPr lang="en-US" dirty="0"/>
              <a:t>n + </a:t>
            </a:r>
            <a:r>
              <a:rPr lang="en-US" baseline="30000" dirty="0"/>
              <a:t>6</a:t>
            </a:r>
            <a:r>
              <a:rPr lang="en-US" dirty="0"/>
              <a:t>Li → </a:t>
            </a:r>
            <a:r>
              <a:rPr lang="en-US" baseline="30000" dirty="0"/>
              <a:t>4</a:t>
            </a:r>
            <a:r>
              <a:rPr lang="en-US" dirty="0"/>
              <a:t>He + T + 4.785 MeV</a:t>
            </a:r>
          </a:p>
          <a:p>
            <a:r>
              <a:rPr lang="en-US" dirty="0"/>
              <a:t>n + </a:t>
            </a:r>
            <a:r>
              <a:rPr lang="en-US" baseline="30000" dirty="0"/>
              <a:t>7</a:t>
            </a:r>
            <a:r>
              <a:rPr lang="en-US" dirty="0"/>
              <a:t>Li → </a:t>
            </a:r>
            <a:r>
              <a:rPr lang="en-US" baseline="30000" dirty="0"/>
              <a:t>4</a:t>
            </a:r>
            <a:r>
              <a:rPr lang="en-US" dirty="0"/>
              <a:t>He + T + n’ - 2.5 MeV</a:t>
            </a:r>
          </a:p>
        </p:txBody>
      </p:sp>
      <p:pic>
        <p:nvPicPr>
          <p:cNvPr id="5122" name="Picture 2">
            <a:extLst>
              <a:ext uri="{FF2B5EF4-FFF2-40B4-BE49-F238E27FC236}">
                <a16:creationId xmlns:a16="http://schemas.microsoft.com/office/drawing/2014/main" xmlns="" id="{C909A304-5F45-6146-BAAD-DD4B19BC4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44" y="2927073"/>
            <a:ext cx="3473130" cy="33852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8A811347-01A7-2C4B-BFEC-4643161990AE}"/>
              </a:ext>
            </a:extLst>
          </p:cNvPr>
          <p:cNvSpPr txBox="1">
            <a:spLocks noChangeArrowheads="1"/>
          </p:cNvSpPr>
          <p:nvPr/>
        </p:nvSpPr>
        <p:spPr bwMode="auto">
          <a:xfrm>
            <a:off x="702365" y="6432913"/>
            <a:ext cx="3041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dirty="0"/>
              <a:t>R. Yoshioka et al. in </a:t>
            </a:r>
            <a:r>
              <a:rPr lang="en-US" altLang="en-US" sz="1200" i="1" dirty="0"/>
              <a:t>Molten Salt Reactors and Thorium Energy</a:t>
            </a:r>
            <a:r>
              <a:rPr lang="en-US" altLang="en-US" sz="1200" dirty="0"/>
              <a:t> (2017) 189-207.</a:t>
            </a:r>
          </a:p>
        </p:txBody>
      </p:sp>
      <p:sp>
        <p:nvSpPr>
          <p:cNvPr id="9" name="Content Placeholder 2">
            <a:extLst>
              <a:ext uri="{FF2B5EF4-FFF2-40B4-BE49-F238E27FC236}">
                <a16:creationId xmlns:a16="http://schemas.microsoft.com/office/drawing/2014/main" xmlns="" id="{5DC59130-6BFB-824E-B6A2-CFDEF6529C2D}"/>
              </a:ext>
            </a:extLst>
          </p:cNvPr>
          <p:cNvSpPr txBox="1">
            <a:spLocks/>
          </p:cNvSpPr>
          <p:nvPr/>
        </p:nvSpPr>
        <p:spPr bwMode="auto">
          <a:xfrm>
            <a:off x="4456924" y="2163890"/>
            <a:ext cx="7466667" cy="21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06864" indent="-306864" algn="l" rtl="0" eaLnBrk="1" fontAlgn="base" hangingPunct="1">
              <a:lnSpc>
                <a:spcPct val="85000"/>
              </a:lnSpc>
              <a:spcBef>
                <a:spcPct val="40000"/>
              </a:spcBef>
              <a:spcAft>
                <a:spcPct val="0"/>
              </a:spcAft>
              <a:buClr>
                <a:schemeClr val="accent2"/>
              </a:buClr>
              <a:buChar char="•"/>
              <a:defRPr sz="1900">
                <a:solidFill>
                  <a:schemeClr val="tx1"/>
                </a:solidFill>
                <a:latin typeface="+mn-lt"/>
                <a:ea typeface="+mn-ea"/>
                <a:cs typeface="+mn-cs"/>
              </a:defRPr>
            </a:lvl1pPr>
            <a:lvl2pPr marL="912124" indent="-302631"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2pPr>
            <a:lvl3pPr marL="1523733"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3pPr>
            <a:lvl4pPr marL="2133227" indent="-304747"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4pPr>
            <a:lvl5pPr marL="2742720"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5pPr>
            <a:lvl6pPr marL="335221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6pPr>
            <a:lvl7pPr marL="3961707"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7pPr>
            <a:lvl8pPr marL="4571200"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8pPr>
            <a:lvl9pPr marL="518069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9pPr>
          </a:lstStyle>
          <a:p>
            <a:r>
              <a:rPr lang="en-US" kern="0" dirty="0"/>
              <a:t>The </a:t>
            </a:r>
            <a:r>
              <a:rPr lang="en-US" kern="0" baseline="30000" dirty="0"/>
              <a:t>7</a:t>
            </a:r>
            <a:r>
              <a:rPr lang="en-US" kern="0" dirty="0"/>
              <a:t>Li reaction has threshold of ~2 MeV, produces an additional neutron, and has a higher reaction rate at high energy</a:t>
            </a:r>
          </a:p>
          <a:p>
            <a:r>
              <a:rPr lang="en-US" kern="0" dirty="0"/>
              <a:t>As neutrons are moderated in the blanket, the neutron energy spectrum flattens:</a:t>
            </a:r>
          </a:p>
          <a:p>
            <a:endParaRPr lang="en-US" kern="0" dirty="0"/>
          </a:p>
          <a:p>
            <a:endParaRPr lang="en-US" kern="0" dirty="0"/>
          </a:p>
          <a:p>
            <a:endParaRPr lang="en-US" kern="0" dirty="0"/>
          </a:p>
          <a:p>
            <a:endParaRPr lang="en-US" kern="0" dirty="0"/>
          </a:p>
          <a:p>
            <a:endParaRPr lang="en-US" kern="0" dirty="0"/>
          </a:p>
          <a:p>
            <a:endParaRPr lang="en-US" kern="0" dirty="0"/>
          </a:p>
          <a:p>
            <a:r>
              <a:rPr lang="en-US" kern="0" dirty="0"/>
              <a:t>At lower energies, only the </a:t>
            </a:r>
            <a:r>
              <a:rPr lang="en-US" kern="0" baseline="30000" dirty="0"/>
              <a:t>6</a:t>
            </a:r>
            <a:r>
              <a:rPr lang="en-US" kern="0" dirty="0"/>
              <a:t>Li reaction occurs, and it is therefore necessary to enrich in </a:t>
            </a:r>
            <a:r>
              <a:rPr lang="en-US" kern="0" baseline="30000" dirty="0"/>
              <a:t>6</a:t>
            </a:r>
            <a:r>
              <a:rPr lang="en-US" kern="0" dirty="0"/>
              <a:t>Li (e.g., to ~90%)</a:t>
            </a:r>
          </a:p>
          <a:p>
            <a:r>
              <a:rPr lang="en-US" kern="0" dirty="0"/>
              <a:t>A pure Li blanket can achieve a TBR &gt; 1</a:t>
            </a:r>
          </a:p>
        </p:txBody>
      </p:sp>
      <p:pic>
        <p:nvPicPr>
          <p:cNvPr id="5124" name="Picture 4">
            <a:extLst>
              <a:ext uri="{FF2B5EF4-FFF2-40B4-BE49-F238E27FC236}">
                <a16:creationId xmlns:a16="http://schemas.microsoft.com/office/drawing/2014/main" xmlns="" id="{97A066BD-EE21-E843-825B-2476A2B13C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522" y="3429000"/>
            <a:ext cx="3640345" cy="20943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05D562E-2859-3D40-8166-DE3781B5074D}"/>
              </a:ext>
            </a:extLst>
          </p:cNvPr>
          <p:cNvSpPr txBox="1">
            <a:spLocks noChangeArrowheads="1"/>
          </p:cNvSpPr>
          <p:nvPr/>
        </p:nvSpPr>
        <p:spPr bwMode="auto">
          <a:xfrm>
            <a:off x="8519210" y="3590553"/>
            <a:ext cx="3041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dirty="0"/>
              <a:t>J. </a:t>
            </a:r>
            <a:r>
              <a:rPr lang="en-US" altLang="en-US" sz="1200" dirty="0" err="1"/>
              <a:t>Shimwell</a:t>
            </a:r>
            <a:r>
              <a:rPr lang="en-US" altLang="en-US" sz="1200" dirty="0"/>
              <a:t>, </a:t>
            </a:r>
            <a:r>
              <a:rPr lang="en-US" altLang="en-US" sz="1200" i="1" dirty="0"/>
              <a:t>Fusion Engineering and Design</a:t>
            </a:r>
            <a:r>
              <a:rPr lang="en-US" altLang="en-US" sz="1200" dirty="0"/>
              <a:t> </a:t>
            </a:r>
            <a:r>
              <a:rPr lang="en-US" altLang="en-US" sz="1200" b="1" dirty="0"/>
              <a:t>98-99</a:t>
            </a:r>
            <a:r>
              <a:rPr lang="en-US" altLang="en-US" sz="1200" dirty="0"/>
              <a:t> (2015) 1868-1871.</a:t>
            </a:r>
          </a:p>
        </p:txBody>
      </p:sp>
    </p:spTree>
    <p:extLst>
      <p:ext uri="{BB962C8B-B14F-4D97-AF65-F5344CB8AC3E}">
        <p14:creationId xmlns:p14="http://schemas.microsoft.com/office/powerpoint/2010/main" val="2542853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66248C-C5EE-1D4E-8189-27E0EBC03C5F}"/>
              </a:ext>
            </a:extLst>
          </p:cNvPr>
          <p:cNvSpPr>
            <a:spLocks noGrp="1"/>
          </p:cNvSpPr>
          <p:nvPr>
            <p:ph type="title"/>
          </p:nvPr>
        </p:nvSpPr>
        <p:spPr/>
        <p:txBody>
          <a:bodyPr/>
          <a:lstStyle/>
          <a:p>
            <a:r>
              <a:rPr lang="en-US" dirty="0"/>
              <a:t>Neutron Multipliers</a:t>
            </a:r>
          </a:p>
        </p:txBody>
      </p:sp>
      <p:sp>
        <p:nvSpPr>
          <p:cNvPr id="3" name="Content Placeholder 2">
            <a:extLst>
              <a:ext uri="{FF2B5EF4-FFF2-40B4-BE49-F238E27FC236}">
                <a16:creationId xmlns:a16="http://schemas.microsoft.com/office/drawing/2014/main" xmlns="" id="{4F756D63-6193-A647-9A41-818A23AF5455}"/>
              </a:ext>
            </a:extLst>
          </p:cNvPr>
          <p:cNvSpPr>
            <a:spLocks noGrp="1"/>
          </p:cNvSpPr>
          <p:nvPr>
            <p:ph idx="1"/>
          </p:nvPr>
        </p:nvSpPr>
        <p:spPr/>
        <p:txBody>
          <a:bodyPr/>
          <a:lstStyle/>
          <a:p>
            <a:r>
              <a:rPr lang="en-US" dirty="0"/>
              <a:t>Most blanket concepts lose a fraction of neutrons to parasitic absorption in structural materials, and require the addition of a neutron multiplier, which produces additional neutrons through (n,2n) reactions</a:t>
            </a:r>
          </a:p>
        </p:txBody>
      </p:sp>
      <p:pic>
        <p:nvPicPr>
          <p:cNvPr id="6146" name="Picture 2">
            <a:extLst>
              <a:ext uri="{FF2B5EF4-FFF2-40B4-BE49-F238E27FC236}">
                <a16:creationId xmlns:a16="http://schemas.microsoft.com/office/drawing/2014/main" xmlns="" id="{49336775-4BC2-6D40-A022-B7877EB508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2883" y="2184202"/>
            <a:ext cx="6101798" cy="42729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D9FCECA9-1475-0F4E-A361-109CB68F782C}"/>
              </a:ext>
            </a:extLst>
          </p:cNvPr>
          <p:cNvSpPr txBox="1">
            <a:spLocks noChangeArrowheads="1"/>
          </p:cNvSpPr>
          <p:nvPr/>
        </p:nvSpPr>
        <p:spPr bwMode="auto">
          <a:xfrm>
            <a:off x="6281530" y="6581001"/>
            <a:ext cx="56386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dirty="0"/>
              <a:t>F. Hernandez and P. </a:t>
            </a:r>
            <a:r>
              <a:rPr lang="en-US" altLang="en-US" sz="1200" dirty="0" err="1"/>
              <a:t>Pereslavtsev</a:t>
            </a:r>
            <a:r>
              <a:rPr lang="en-US" altLang="en-US" sz="1200" dirty="0"/>
              <a:t>, </a:t>
            </a:r>
            <a:r>
              <a:rPr lang="en-US" altLang="en-US" sz="1200" i="1" dirty="0"/>
              <a:t>Fusion Engineering and Design</a:t>
            </a:r>
            <a:r>
              <a:rPr lang="en-US" altLang="en-US" sz="1200" dirty="0"/>
              <a:t> </a:t>
            </a:r>
            <a:r>
              <a:rPr lang="en-US" altLang="en-US" sz="1200" b="1" dirty="0"/>
              <a:t>137</a:t>
            </a:r>
            <a:r>
              <a:rPr lang="en-US" altLang="en-US" sz="1200" dirty="0"/>
              <a:t> (2018) 243-256.</a:t>
            </a:r>
          </a:p>
        </p:txBody>
      </p:sp>
      <p:sp>
        <p:nvSpPr>
          <p:cNvPr id="6" name="Content Placeholder 2">
            <a:extLst>
              <a:ext uri="{FF2B5EF4-FFF2-40B4-BE49-F238E27FC236}">
                <a16:creationId xmlns:a16="http://schemas.microsoft.com/office/drawing/2014/main" xmlns="" id="{6D5F65D9-DFB6-734F-9D72-0DAEB1937361}"/>
              </a:ext>
            </a:extLst>
          </p:cNvPr>
          <p:cNvSpPr txBox="1">
            <a:spLocks/>
          </p:cNvSpPr>
          <p:nvPr/>
        </p:nvSpPr>
        <p:spPr bwMode="auto">
          <a:xfrm>
            <a:off x="457192" y="2415034"/>
            <a:ext cx="4929690" cy="404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06864" indent="-306864" algn="l" rtl="0" eaLnBrk="1" fontAlgn="base" hangingPunct="1">
              <a:lnSpc>
                <a:spcPct val="85000"/>
              </a:lnSpc>
              <a:spcBef>
                <a:spcPct val="40000"/>
              </a:spcBef>
              <a:spcAft>
                <a:spcPct val="0"/>
              </a:spcAft>
              <a:buClr>
                <a:schemeClr val="accent2"/>
              </a:buClr>
              <a:buChar char="•"/>
              <a:defRPr sz="1900">
                <a:solidFill>
                  <a:schemeClr val="tx1"/>
                </a:solidFill>
                <a:latin typeface="+mn-lt"/>
                <a:ea typeface="+mn-ea"/>
                <a:cs typeface="+mn-cs"/>
              </a:defRPr>
            </a:lvl1pPr>
            <a:lvl2pPr marL="912124" indent="-302631"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2pPr>
            <a:lvl3pPr marL="1523733"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3pPr>
            <a:lvl4pPr marL="2133227" indent="-304747"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4pPr>
            <a:lvl5pPr marL="2742720"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5pPr>
            <a:lvl6pPr marL="335221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6pPr>
            <a:lvl7pPr marL="3961707"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7pPr>
            <a:lvl8pPr marL="4571200"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8pPr>
            <a:lvl9pPr marL="518069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9pPr>
          </a:lstStyle>
          <a:p>
            <a:r>
              <a:rPr lang="en-US" kern="0" dirty="0"/>
              <a:t>Suitable materials must have a high (n,2n) reaction rate combined with a low (n,𝛾) parasitic absorption rate</a:t>
            </a:r>
          </a:p>
          <a:p>
            <a:r>
              <a:rPr lang="en-US" kern="0" dirty="0"/>
              <a:t>There are only two that achieve this: beryllium and lead</a:t>
            </a:r>
          </a:p>
        </p:txBody>
      </p:sp>
    </p:spTree>
    <p:extLst>
      <p:ext uri="{BB962C8B-B14F-4D97-AF65-F5344CB8AC3E}">
        <p14:creationId xmlns:p14="http://schemas.microsoft.com/office/powerpoint/2010/main" val="2307571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BCA55E-DC01-FC49-9BD7-E3E9426C79BC}"/>
              </a:ext>
            </a:extLst>
          </p:cNvPr>
          <p:cNvSpPr>
            <a:spLocks noGrp="1"/>
          </p:cNvSpPr>
          <p:nvPr>
            <p:ph type="title"/>
          </p:nvPr>
        </p:nvSpPr>
        <p:spPr/>
        <p:txBody>
          <a:bodyPr/>
          <a:lstStyle/>
          <a:p>
            <a:r>
              <a:rPr lang="en-US" dirty="0"/>
              <a:t>Breeder Materials</a:t>
            </a:r>
          </a:p>
        </p:txBody>
      </p:sp>
      <p:sp>
        <p:nvSpPr>
          <p:cNvPr id="3" name="Content Placeholder 2">
            <a:extLst>
              <a:ext uri="{FF2B5EF4-FFF2-40B4-BE49-F238E27FC236}">
                <a16:creationId xmlns:a16="http://schemas.microsoft.com/office/drawing/2014/main" xmlns="" id="{6F39B396-A341-A94B-B72A-B2D96FB56593}"/>
              </a:ext>
            </a:extLst>
          </p:cNvPr>
          <p:cNvSpPr>
            <a:spLocks noGrp="1"/>
          </p:cNvSpPr>
          <p:nvPr>
            <p:ph idx="1"/>
          </p:nvPr>
        </p:nvSpPr>
        <p:spPr/>
        <p:txBody>
          <a:bodyPr/>
          <a:lstStyle/>
          <a:p>
            <a:r>
              <a:rPr lang="en-US" dirty="0"/>
              <a:t>So, viable breeder materials must consist of Li plus Be or Pb</a:t>
            </a:r>
          </a:p>
          <a:p>
            <a:r>
              <a:rPr lang="en-US" dirty="0"/>
              <a:t>Any other constituent materials must have sufficiently low parasitic absorption to maintain (TBR &gt; 1)</a:t>
            </a:r>
          </a:p>
          <a:p>
            <a:r>
              <a:rPr lang="en-US" dirty="0"/>
              <a:t>Breeder materials should should additionally:</a:t>
            </a:r>
          </a:p>
          <a:p>
            <a:pPr lvl="1"/>
            <a:r>
              <a:rPr lang="en-US" dirty="0"/>
              <a:t>Facilitate release of tritium produced in them (i.e. not retain this and build up large tritium inventories)</a:t>
            </a:r>
          </a:p>
          <a:p>
            <a:pPr lvl="1"/>
            <a:r>
              <a:rPr lang="en-US" dirty="0"/>
              <a:t>Minimize neutron activation</a:t>
            </a:r>
          </a:p>
          <a:p>
            <a:pPr lvl="2"/>
            <a:r>
              <a:rPr lang="en-US" dirty="0"/>
              <a:t>All activation products contribute to decay heat</a:t>
            </a:r>
          </a:p>
          <a:p>
            <a:pPr lvl="2"/>
            <a:r>
              <a:rPr lang="en-US" dirty="0"/>
              <a:t>Long-lived activation products in particular are a radioactive waste issue</a:t>
            </a:r>
          </a:p>
          <a:p>
            <a:pPr lvl="1"/>
            <a:endParaRPr lang="en-US" dirty="0"/>
          </a:p>
          <a:p>
            <a:endParaRPr lang="en-US" dirty="0"/>
          </a:p>
        </p:txBody>
      </p:sp>
    </p:spTree>
    <p:extLst>
      <p:ext uri="{BB962C8B-B14F-4D97-AF65-F5344CB8AC3E}">
        <p14:creationId xmlns:p14="http://schemas.microsoft.com/office/powerpoint/2010/main" val="2148197156"/>
      </p:ext>
    </p:extLst>
  </p:cSld>
  <p:clrMapOvr>
    <a:masterClrMapping/>
  </p:clrMapOvr>
</p:sld>
</file>

<file path=ppt/theme/theme1.xml><?xml version="1.0" encoding="utf-8"?>
<a:theme xmlns:a="http://schemas.openxmlformats.org/drawingml/2006/main" name="Widescreen_Presentation-2016">
  <a:themeElements>
    <a:clrScheme name="INL 2016">
      <a:dk1>
        <a:srgbClr val="000000"/>
      </a:dk1>
      <a:lt1>
        <a:srgbClr val="FFFFFF"/>
      </a:lt1>
      <a:dk2>
        <a:srgbClr val="005875"/>
      </a:dk2>
      <a:lt2>
        <a:srgbClr val="808080"/>
      </a:lt2>
      <a:accent1>
        <a:srgbClr val="7895A4"/>
      </a:accent1>
      <a:accent2>
        <a:srgbClr val="8B9E6C"/>
      </a:accent2>
      <a:accent3>
        <a:srgbClr val="BFB896"/>
      </a:accent3>
      <a:accent4>
        <a:srgbClr val="ECE09C"/>
      </a:accent4>
      <a:accent5>
        <a:srgbClr val="DDDDDD"/>
      </a:accent5>
      <a:accent6>
        <a:srgbClr val="FFFFFF"/>
      </a:accent6>
      <a:hlink>
        <a:srgbClr val="7895A4"/>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Widescreen_Presentation-2016" id="{0AA7D730-6DDF-4DCB-AFCA-03949B4622AE}" vid="{C9EA5EF5-4A0A-4C41-9B47-6E7851B1FC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C255676BE044408856C5C66FC5842F" ma:contentTypeVersion="0" ma:contentTypeDescription="Create a new document." ma:contentTypeScope="" ma:versionID="6e87924a3c1adc4a425af901172f9f59">
  <xsd:schema xmlns:xsd="http://www.w3.org/2001/XMLSchema" xmlns:xs="http://www.w3.org/2001/XMLSchema" xmlns:p="http://schemas.microsoft.com/office/2006/metadata/properties" targetNamespace="http://schemas.microsoft.com/office/2006/metadata/properties" ma:root="true" ma:fieldsID="06e0e3112098b4d1518554ee266199a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FCCCD1-8624-4CB1-BB8E-260AA69F9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651D186-0797-479D-A477-999790910484}">
  <ds:schemaRefs>
    <ds:schemaRef ds:uri="http://purl.org/dc/elements/1.1/"/>
    <ds:schemaRef ds:uri="http://purl.org/dc/dcmitype/"/>
    <ds:schemaRef ds:uri="http://schemas.microsoft.com/office/2006/metadata/properties"/>
    <ds:schemaRef ds:uri="http://schemas.microsoft.com/office/infopath/2007/PartnerControls"/>
    <ds:schemaRef ds:uri="http://schemas.microsoft.com/office/2006/documentManagement/types"/>
    <ds:schemaRef ds:uri="http://purl.org/dc/terms/"/>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0ABB64EC-CFD4-46F5-96CD-3F82FE7129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Widescreen_Presentation-2016</Template>
  <TotalTime>2889</TotalTime>
  <Words>5024</Words>
  <Application>Microsoft Office PowerPoint</Application>
  <PresentationFormat>Custom</PresentationFormat>
  <Paragraphs>656</Paragraphs>
  <Slides>42</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45" baseType="lpstr">
      <vt:lpstr>Widescreen_Presentation-2016</vt:lpstr>
      <vt:lpstr>Document</vt:lpstr>
      <vt:lpstr>Equation</vt:lpstr>
      <vt:lpstr>Safety, economic, and environmental foundations of fusion reactor design</vt:lpstr>
      <vt:lpstr>Why Fusion?</vt:lpstr>
      <vt:lpstr>Utility perspectives on fusion</vt:lpstr>
      <vt:lpstr>DOE Fusion Safety Standard</vt:lpstr>
      <vt:lpstr>DOE Fusion Safety Standard</vt:lpstr>
      <vt:lpstr>D-T fuel cycle and tritium availability</vt:lpstr>
      <vt:lpstr>Tritium breeding</vt:lpstr>
      <vt:lpstr>Neutron Multipliers</vt:lpstr>
      <vt:lpstr>Breeder Materials</vt:lpstr>
      <vt:lpstr>Blanket materials and coolants</vt:lpstr>
      <vt:lpstr>Activation and Waste – fission vs. fusion</vt:lpstr>
      <vt:lpstr>Decay Heat</vt:lpstr>
      <vt:lpstr>Decay Heat – “Time Before Damage” FOM</vt:lpstr>
      <vt:lpstr>Decay Heat (a more colorful representation)</vt:lpstr>
      <vt:lpstr>Decay heat of elements over time</vt:lpstr>
      <vt:lpstr>Decay Heat Grades (Piet 1990)</vt:lpstr>
      <vt:lpstr>Radioactive Waste</vt:lpstr>
      <vt:lpstr>Alloy concentrations to meet Class C disposal</vt:lpstr>
      <vt:lpstr>Blanket Comparison and Selection Study</vt:lpstr>
      <vt:lpstr>Since BCSS</vt:lpstr>
      <vt:lpstr>PbLi Breeder Concepts</vt:lpstr>
      <vt:lpstr>Separately cooled PbLi breeder concepts: HCLL/WCLL</vt:lpstr>
      <vt:lpstr>PbLi breeder concepts</vt:lpstr>
      <vt:lpstr>Ceramic Breeder Materials</vt:lpstr>
      <vt:lpstr>Neutron Multiplier Materials</vt:lpstr>
      <vt:lpstr>Design Concepts</vt:lpstr>
      <vt:lpstr>Advances in ceramic breeders</vt:lpstr>
      <vt:lpstr>Why choose water?</vt:lpstr>
      <vt:lpstr>Water Challenges – Pressure, Phase Change</vt:lpstr>
      <vt:lpstr>Water Challenges – Chemical Reactions</vt:lpstr>
      <vt:lpstr>Water Challenges – Tritium Management</vt:lpstr>
      <vt:lpstr>How do alternatives to water address these concerns?</vt:lpstr>
      <vt:lpstr>Molten Salt</vt:lpstr>
      <vt:lpstr>Molten Salt Challenges</vt:lpstr>
      <vt:lpstr>Divertor/PFC considerations</vt:lpstr>
      <vt:lpstr>Waste Management</vt:lpstr>
      <vt:lpstr>Identifying accident scenarios</vt:lpstr>
      <vt:lpstr>Frequency/Consequence targets</vt:lpstr>
      <vt:lpstr>Safety Analysis</vt:lpstr>
      <vt:lpstr>Tritium management</vt:lpstr>
      <vt:lpstr>Defense in depth</vt:lpstr>
      <vt:lpstr>PowerPoint Presentation</vt:lpstr>
    </vt:vector>
  </TitlesOfParts>
  <Company>INL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 Combs</dc:creator>
  <cp:lastModifiedBy>Walter Guttenfelder</cp:lastModifiedBy>
  <cp:revision>98</cp:revision>
  <dcterms:created xsi:type="dcterms:W3CDTF">2016-09-09T18:35:35Z</dcterms:created>
  <dcterms:modified xsi:type="dcterms:W3CDTF">2020-05-11T16:52:50Z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0x01010086C255676BE044408856C5C66FC5842F</vt:lpwstr>
  </property>
</Properties>
</file>