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82" r:id="rId3"/>
    <p:sldId id="269" r:id="rId4"/>
    <p:sldId id="284" r:id="rId5"/>
    <p:sldId id="283" r:id="rId6"/>
    <p:sldId id="280" r:id="rId7"/>
    <p:sldId id="285" r:id="rId8"/>
    <p:sldId id="281" r:id="rId9"/>
    <p:sldId id="325" r:id="rId10"/>
    <p:sldId id="322" r:id="rId11"/>
    <p:sldId id="326" r:id="rId12"/>
    <p:sldId id="32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/>
    <p:restoredTop sz="75881" autoAdjust="0"/>
  </p:normalViewPr>
  <p:slideViewPr>
    <p:cSldViewPr showGuides="1">
      <p:cViewPr varScale="1">
        <p:scale>
          <a:sx n="96" d="100"/>
          <a:sy n="96" d="100"/>
        </p:scale>
        <p:origin x="114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814D58-8BAE-47A7-9BC7-BF5F8CB6AD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AB4CF-8D44-4EF1-8FE2-F58C9C4C6C7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97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814D58-8BAE-47A7-9BC7-BF5F8CB6AD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4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814D58-8BAE-47A7-9BC7-BF5F8CB6AD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W. W. </a:t>
            </a:r>
            <a:r>
              <a:rPr lang="en-US" altLang="en-US" dirty="0" err="1">
                <a:latin typeface="Arial" charset="0"/>
                <a:cs typeface="Arial" charset="0"/>
              </a:rPr>
              <a:t>Heidbrink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Deyong</a:t>
            </a:r>
            <a:r>
              <a:rPr lang="en-US" altLang="en-US" dirty="0">
                <a:latin typeface="Arial" charset="0"/>
                <a:cs typeface="Arial" charset="0"/>
              </a:rPr>
              <a:t> Liu, L. Stagner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Fast-ion Diagnostics and Physics Research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February 15, 2021</a:t>
            </a:r>
          </a:p>
        </p:txBody>
      </p:sp>
      <p:sp>
        <p:nvSpPr>
          <p:cNvPr id="410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" y="4876800"/>
            <a:ext cx="2079625" cy="609600"/>
          </a:xfrm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ucirvine">
            <a:extLst>
              <a:ext uri="{FF2B5EF4-FFF2-40B4-BE49-F238E27FC236}">
                <a16:creationId xmlns:a16="http://schemas.microsoft.com/office/drawing/2014/main" id="{A728E2D1-9C07-4647-AD43-47A1AAE0A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67187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217863" y="4702175"/>
            <a:ext cx="552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600">
              <a:solidFill>
                <a:srgbClr val="008040"/>
              </a:solidFill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60F48E2-C445-D442-8C11-D4306BAEE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32858"/>
            <a:ext cx="9112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C2D84"/>
              </a:buClr>
              <a:buChar char="•"/>
              <a:defRPr sz="26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0C2D84"/>
              </a:buClr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C2D84"/>
              </a:buClr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rgbClr val="0070C0"/>
                </a:solidFill>
              </a:rPr>
              <a:t>Weight functions are the link between measurements and the distribution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4E793-A809-5248-97EC-6A08FC35D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821"/>
            <a:ext cx="9144000" cy="36083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2ED0A2-DC33-BE4A-B7F5-4C8360BB2938}"/>
                  </a:ext>
                </a:extLst>
              </p:cNvPr>
              <p:cNvSpPr txBox="1"/>
              <p:nvPr/>
            </p:nvSpPr>
            <p:spPr>
              <a:xfrm>
                <a:off x="3217863" y="986965"/>
                <a:ext cx="2306080" cy="8072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𝑑𝑋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2ED0A2-DC33-BE4A-B7F5-4C8360BB2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863" y="986965"/>
                <a:ext cx="2306080" cy="807272"/>
              </a:xfrm>
              <a:prstGeom prst="rect">
                <a:avLst/>
              </a:prstGeom>
              <a:blipFill>
                <a:blip r:embed="rId4"/>
                <a:stretch>
                  <a:fillRect l="-24457" t="-146970" r="-1087" b="-2075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48A45B-67DD-7947-9765-BEEA9167F0B8}"/>
                  </a:ext>
                </a:extLst>
              </p:cNvPr>
              <p:cNvSpPr txBox="1"/>
              <p:nvPr/>
            </p:nvSpPr>
            <p:spPr>
              <a:xfrm>
                <a:off x="3857632" y="5255503"/>
                <a:ext cx="1466748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48A45B-67DD-7947-9765-BEEA9167F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32" y="5255503"/>
                <a:ext cx="1466748" cy="307777"/>
              </a:xfrm>
              <a:prstGeom prst="rect">
                <a:avLst/>
              </a:prstGeom>
              <a:blipFill>
                <a:blip r:embed="rId5"/>
                <a:stretch>
                  <a:fillRect l="-1695" r="-1695" b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BCC70DF-A348-F44D-9330-2A1D2A8C911C}"/>
              </a:ext>
            </a:extLst>
          </p:cNvPr>
          <p:cNvSpPr txBox="1"/>
          <p:nvPr/>
        </p:nvSpPr>
        <p:spPr>
          <a:xfrm>
            <a:off x="228600" y="5638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FIDASIM is our synthetic diagnostic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Stagner will oversee student project in tomographic reconstructions</a:t>
            </a:r>
          </a:p>
        </p:txBody>
      </p:sp>
    </p:spTree>
    <p:extLst>
      <p:ext uri="{BB962C8B-B14F-4D97-AF65-F5344CB8AC3E}">
        <p14:creationId xmlns:p14="http://schemas.microsoft.com/office/powerpoint/2010/main" val="17173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133EC-CEF5-46B0-8E4F-A05903B0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Gantt chart for the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2E229-2FAD-3944-8C11-C631C8D48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0"/>
          <a:stretch/>
        </p:blipFill>
        <p:spPr>
          <a:xfrm>
            <a:off x="228600" y="1066800"/>
            <a:ext cx="871479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8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133EC-CEF5-46B0-8E4F-A05903B0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work is organized around two PhD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2E229-2FAD-3944-8C11-C631C8D48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0"/>
          <a:stretch/>
        </p:blipFill>
        <p:spPr>
          <a:xfrm>
            <a:off x="228600" y="1066800"/>
            <a:ext cx="8714798" cy="3276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F5E9233-FB66-9C43-B3E0-1C6D22F9BAAD}"/>
              </a:ext>
            </a:extLst>
          </p:cNvPr>
          <p:cNvSpPr/>
          <p:nvPr/>
        </p:nvSpPr>
        <p:spPr>
          <a:xfrm>
            <a:off x="228600" y="1371600"/>
            <a:ext cx="19050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993171-5FEB-9443-9712-8E0357FF3B28}"/>
              </a:ext>
            </a:extLst>
          </p:cNvPr>
          <p:cNvSpPr/>
          <p:nvPr/>
        </p:nvSpPr>
        <p:spPr>
          <a:xfrm>
            <a:off x="228600" y="2209800"/>
            <a:ext cx="6096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15DD47-AE51-4847-BAFA-60000559E575}"/>
              </a:ext>
            </a:extLst>
          </p:cNvPr>
          <p:cNvSpPr/>
          <p:nvPr/>
        </p:nvSpPr>
        <p:spPr>
          <a:xfrm>
            <a:off x="228600" y="3276600"/>
            <a:ext cx="22860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85B493-0941-2840-8D45-770069221F8B}"/>
              </a:ext>
            </a:extLst>
          </p:cNvPr>
          <p:cNvSpPr/>
          <p:nvPr/>
        </p:nvSpPr>
        <p:spPr>
          <a:xfrm>
            <a:off x="228600" y="3581400"/>
            <a:ext cx="32004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7475BA-6279-7B49-BE1A-5A5DC8E262E9}"/>
              </a:ext>
            </a:extLst>
          </p:cNvPr>
          <p:cNvSpPr/>
          <p:nvPr/>
        </p:nvSpPr>
        <p:spPr>
          <a:xfrm>
            <a:off x="76200" y="3886200"/>
            <a:ext cx="32004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233D39-5B21-424E-AFF9-BB207F176853}"/>
              </a:ext>
            </a:extLst>
          </p:cNvPr>
          <p:cNvSpPr/>
          <p:nvPr/>
        </p:nvSpPr>
        <p:spPr>
          <a:xfrm>
            <a:off x="76200" y="1600200"/>
            <a:ext cx="2514600" cy="304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6E6F65-146C-2741-9696-62857064A887}"/>
              </a:ext>
            </a:extLst>
          </p:cNvPr>
          <p:cNvSpPr/>
          <p:nvPr/>
        </p:nvSpPr>
        <p:spPr>
          <a:xfrm>
            <a:off x="0" y="4114800"/>
            <a:ext cx="2514600" cy="304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E68BB-531C-CD4D-9755-014D81807140}"/>
              </a:ext>
            </a:extLst>
          </p:cNvPr>
          <p:cNvSpPr txBox="1"/>
          <p:nvPr/>
        </p:nvSpPr>
        <p:spPr>
          <a:xfrm>
            <a:off x="2286000" y="3124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01DF0-47CE-D44E-9558-4C1DC72C83E1}"/>
              </a:ext>
            </a:extLst>
          </p:cNvPr>
          <p:cNvSpPr txBox="1"/>
          <p:nvPr/>
        </p:nvSpPr>
        <p:spPr>
          <a:xfrm>
            <a:off x="2057400" y="2286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33B8A2-071F-C54B-B7AA-6DD8DEDC8726}"/>
              </a:ext>
            </a:extLst>
          </p:cNvPr>
          <p:cNvSpPr txBox="1"/>
          <p:nvPr/>
        </p:nvSpPr>
        <p:spPr>
          <a:xfrm>
            <a:off x="152400" y="4749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*</a:t>
            </a:r>
            <a:r>
              <a:rPr lang="en-US" b="1" dirty="0">
                <a:solidFill>
                  <a:srgbClr val="00B050"/>
                </a:solidFill>
              </a:rPr>
              <a:t>Stagner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990C3C-67C6-B740-850A-4D489AADE515}"/>
              </a:ext>
            </a:extLst>
          </p:cNvPr>
          <p:cNvSpPr txBox="1"/>
          <p:nvPr/>
        </p:nvSpPr>
        <p:spPr>
          <a:xfrm>
            <a:off x="228600" y="5638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Deyong</a:t>
            </a:r>
            <a:r>
              <a:rPr lang="en-US" b="1" dirty="0"/>
              <a:t> Liu accepted an Energetic Particle position at DIII-D</a:t>
            </a:r>
          </a:p>
        </p:txBody>
      </p:sp>
    </p:spTree>
    <p:extLst>
      <p:ext uri="{BB962C8B-B14F-4D97-AF65-F5344CB8AC3E}">
        <p14:creationId xmlns:p14="http://schemas.microsoft.com/office/powerpoint/2010/main" val="13028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133EC-CEF5-46B0-8E4F-A05903B0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Goal: Provide key data &amp; analysis for Thrust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EF754-E161-7F4B-A353-A34B73652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5" y="0"/>
            <a:ext cx="9163495" cy="51705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B09D69E-D876-CB49-AFD7-032C03D0DA66}"/>
              </a:ext>
            </a:extLst>
          </p:cNvPr>
          <p:cNvSpPr/>
          <p:nvPr/>
        </p:nvSpPr>
        <p:spPr>
          <a:xfrm>
            <a:off x="1905000" y="1143000"/>
            <a:ext cx="5334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320C6-A2D7-274E-BC0A-71536DEC6116}"/>
              </a:ext>
            </a:extLst>
          </p:cNvPr>
          <p:cNvSpPr/>
          <p:nvPr/>
        </p:nvSpPr>
        <p:spPr>
          <a:xfrm>
            <a:off x="304800" y="1600200"/>
            <a:ext cx="5867400" cy="609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023EF0-8DBF-6F42-9693-3C255D932724}"/>
              </a:ext>
            </a:extLst>
          </p:cNvPr>
          <p:cNvSpPr/>
          <p:nvPr/>
        </p:nvSpPr>
        <p:spPr>
          <a:xfrm>
            <a:off x="0" y="4800600"/>
            <a:ext cx="6858000" cy="369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11B2A-9149-7742-B11D-A078233DA720}"/>
              </a:ext>
            </a:extLst>
          </p:cNvPr>
          <p:cNvSpPr txBox="1"/>
          <p:nvPr/>
        </p:nvSpPr>
        <p:spPr>
          <a:xfrm>
            <a:off x="66294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Guttenfelder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133EC-CEF5-46B0-8E4F-A05903B0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Goal before 1</a:t>
            </a:r>
            <a:r>
              <a:rPr lang="en-US" sz="3200" baseline="30000" dirty="0"/>
              <a:t>st</a:t>
            </a:r>
            <a:r>
              <a:rPr lang="en-US" sz="3200" dirty="0"/>
              <a:t> plasma: Make 2016 diagnostics operational again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054FD-8C5A-B143-B541-B079581C7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66800"/>
            <a:ext cx="6280150" cy="5496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DE1352-4AE6-7D46-81F8-34AD7B6CBB9D}"/>
              </a:ext>
            </a:extLst>
          </p:cNvPr>
          <p:cNvSpPr txBox="1"/>
          <p:nvPr/>
        </p:nvSpPr>
        <p:spPr>
          <a:xfrm>
            <a:off x="6019800" y="11430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Vertical &amp; Tangential fast-ion D-alpha (FIDA)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Radial &amp; Tangential solid-state neutral particle analyzer (SSNPA)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Active &amp; passive views for both FIDA &amp; SSNPA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Suite of neutron scintillators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7754E-5559-6946-B71F-133BB4792CB5}"/>
              </a:ext>
            </a:extLst>
          </p:cNvPr>
          <p:cNvSpPr txBox="1"/>
          <p:nvPr/>
        </p:nvSpPr>
        <p:spPr>
          <a:xfrm>
            <a:off x="6172200" y="609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Liu, NF 58 (2018) 082028</a:t>
            </a:r>
          </a:p>
        </p:txBody>
      </p:sp>
    </p:spTree>
    <p:extLst>
      <p:ext uri="{BB962C8B-B14F-4D97-AF65-F5344CB8AC3E}">
        <p14:creationId xmlns:p14="http://schemas.microsoft.com/office/powerpoint/2010/main" val="122155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133EC-CEF5-46B0-8E4F-A05903B0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These instruments diagnose different parts of velocity space (have different “weight functions”)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E1352-4AE6-7D46-81F8-34AD7B6CBB9D}"/>
              </a:ext>
            </a:extLst>
          </p:cNvPr>
          <p:cNvSpPr txBox="1"/>
          <p:nvPr/>
        </p:nvSpPr>
        <p:spPr>
          <a:xfrm>
            <a:off x="5297503" y="1143000"/>
            <a:ext cx="369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Differentiate signals from 1</a:t>
            </a:r>
            <a:r>
              <a:rPr lang="en-US" b="1" baseline="30000" dirty="0">
                <a:latin typeface="Century Gothic" panose="020B0502020202020204" pitchFamily="34" charset="0"/>
              </a:rPr>
              <a:t>st</a:t>
            </a:r>
            <a:r>
              <a:rPr lang="en-US" b="1" dirty="0">
                <a:latin typeface="Century Gothic" panose="020B0502020202020204" pitchFamily="34" charset="0"/>
              </a:rPr>
              <a:t> and 2</a:t>
            </a:r>
            <a:r>
              <a:rPr lang="en-US" b="1" baseline="30000" dirty="0">
                <a:latin typeface="Century Gothic" panose="020B0502020202020204" pitchFamily="34" charset="0"/>
              </a:rPr>
              <a:t>nd</a:t>
            </a:r>
            <a:r>
              <a:rPr lang="en-US" b="1" dirty="0">
                <a:latin typeface="Century Gothic" panose="020B0502020202020204" pitchFamily="34" charset="0"/>
              </a:rPr>
              <a:t> beamline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Key to reconstruction of the distribution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A1EB2-0A82-5047-A48D-A1628165D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0438"/>
            <a:ext cx="5145103" cy="5694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4772DB-2286-0A4E-B15E-7ABA8BE58619}"/>
              </a:ext>
            </a:extLst>
          </p:cNvPr>
          <p:cNvSpPr txBox="1"/>
          <p:nvPr/>
        </p:nvSpPr>
        <p:spPr>
          <a:xfrm>
            <a:off x="4495800" y="4724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Liu, NF 58 (2018) 082028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E7FF2-38DC-BB4B-B0DF-3E25EED28C30}"/>
              </a:ext>
            </a:extLst>
          </p:cNvPr>
          <p:cNvSpPr txBox="1"/>
          <p:nvPr/>
        </p:nvSpPr>
        <p:spPr>
          <a:xfrm>
            <a:off x="4343400" y="6107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Heidbrink</a:t>
            </a:r>
            <a:r>
              <a:rPr lang="en-US" dirty="0">
                <a:solidFill>
                  <a:srgbClr val="00B0F0"/>
                </a:solidFill>
              </a:rPr>
              <a:t>, PPCF 49 (2007) 1457</a:t>
            </a:r>
          </a:p>
        </p:txBody>
      </p:sp>
    </p:spTree>
    <p:extLst>
      <p:ext uri="{BB962C8B-B14F-4D97-AF65-F5344CB8AC3E}">
        <p14:creationId xmlns:p14="http://schemas.microsoft.com/office/powerpoint/2010/main" val="149318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3AB844-87D7-4141-A2B7-0393D82F0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9144000" cy="5410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new CCD cameras (similar to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system) and write the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the active t-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fiber header since some components suffered water damage in 2015.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 to polish fibers and assemble the fiber header in the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NSTX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test cell.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Fabricate a new entrance slit for the v-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nstall a fiber-optic patch panel in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DARM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v-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FIDA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polish the existing v-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FIDA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fibers and install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connectors in the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DARM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subtraction of scattered light or filter of cold D-alpha light</a:t>
            </a:r>
          </a:p>
          <a:p>
            <a:pPr marL="228600" lvl="1" indent="0">
              <a:buNone/>
            </a:pPr>
            <a:endParaRPr lang="en-U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SSNPA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tangential-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SSNPA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installed on MAST-U, only the radial- and passive-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SSNPA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remained on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NSTX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-U. UCI fabricates a new t-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SSNPA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assembly based on the drawings.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Fabricate a </a:t>
            </a:r>
            <a:r>
              <a:rPr lang="en-US" sz="1800" i="0" u="none" strike="noStrike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Vespel</a:t>
            </a:r>
            <a:r>
              <a:rPr lang="en-US" sz="180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gasket for each subsystem to isolate the SSNPA from the vacuum vessel.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a new D-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DACQ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digitizer since one of the old ones was installed on MAST-U.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new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AXUV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 arrays.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the newly upgraded transimpedance amplifiers.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133EC-CEF5-46B0-8E4F-A05903B0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Fast-ion diagnostics for initial operation period</a:t>
            </a:r>
          </a:p>
        </p:txBody>
      </p:sp>
    </p:spTree>
    <p:extLst>
      <p:ext uri="{BB962C8B-B14F-4D97-AF65-F5344CB8AC3E}">
        <p14:creationId xmlns:p14="http://schemas.microsoft.com/office/powerpoint/2010/main" val="25967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3AB844-87D7-4141-A2B7-0393D82F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scintillator array for neutron signal with fast resolution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Existing: 1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NE-451 ZnS scintillator and 3 plastic BC-400 scintillators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 two more  scintillators so that</a:t>
            </a:r>
          </a:p>
          <a:p>
            <a:pPr marL="342900" indent="-342900">
              <a:buAutoNum type="arabicParenBoth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plastic scintillators with different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cover the whole neutron flux range from 10</a:t>
            </a:r>
            <a:r>
              <a:rPr lang="en-US" sz="20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10</a:t>
            </a:r>
            <a:r>
              <a:rPr lang="en-US" sz="20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 A pair of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plastic scintillator with adjustable gain to provide different sensitivity to neutrons and hard x-rays.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the old neutron rack in the test cell.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a new digitizer (6 channel, sampling rate ~ 500 kHz)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133EC-CEF5-46B0-8E4F-A05903B0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Fast-ion diagnostics for initial operation period (Cont’d)</a:t>
            </a:r>
          </a:p>
        </p:txBody>
      </p:sp>
    </p:spTree>
    <p:extLst>
      <p:ext uri="{BB962C8B-B14F-4D97-AF65-F5344CB8AC3E}">
        <p14:creationId xmlns:p14="http://schemas.microsoft.com/office/powerpoint/2010/main" val="374282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133EC-CEF5-46B0-8E4F-A05903B0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Beam checkout experiments are a focus in the first year of operation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1531E-F071-3D40-8670-367704C94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5315831" cy="325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2EDBC7-C71C-6B4D-8B22-3F6D2EA6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90600"/>
            <a:ext cx="4984750" cy="3568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DC581A-8D24-694D-B863-B50E9348908D}"/>
              </a:ext>
            </a:extLst>
          </p:cNvPr>
          <p:cNvSpPr txBox="1"/>
          <p:nvPr/>
        </p:nvSpPr>
        <p:spPr>
          <a:xfrm>
            <a:off x="76200" y="1143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Deyong</a:t>
            </a:r>
            <a:r>
              <a:rPr lang="en-US" b="1" dirty="0"/>
              <a:t> Liu had an approved 2016 XP base on successful DIII-D  experiments</a:t>
            </a:r>
          </a:p>
        </p:txBody>
      </p:sp>
    </p:spTree>
    <p:extLst>
      <p:ext uri="{BB962C8B-B14F-4D97-AF65-F5344CB8AC3E}">
        <p14:creationId xmlns:p14="http://schemas.microsoft.com/office/powerpoint/2010/main" val="206975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3AB844-87D7-4141-A2B7-0393D82F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build pulse-counting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SSNPA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measure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HHFW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accelerated fast ions.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Pulse-counting measurements provide an energy spectrum of fast 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want to use the bottom half of the D-shape flange at Bay L for pulse-counting SSNPA system.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133EC-CEF5-46B0-8E4F-A05903B0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Fast-ion diagnostic improvement in Year 3</a:t>
            </a:r>
          </a:p>
        </p:txBody>
      </p:sp>
    </p:spTree>
    <p:extLst>
      <p:ext uri="{BB962C8B-B14F-4D97-AF65-F5344CB8AC3E}">
        <p14:creationId xmlns:p14="http://schemas.microsoft.com/office/powerpoint/2010/main" val="229192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133EC-CEF5-46B0-8E4F-A05903B0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These instruments diagnose different parts of velocity space (have different “weight functions”)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A1EB2-0A82-5047-A48D-A1628165D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0438"/>
            <a:ext cx="5145103" cy="5694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08A958-AD16-4C45-85C6-36AB168416C5}"/>
              </a:ext>
            </a:extLst>
          </p:cNvPr>
          <p:cNvSpPr txBox="1"/>
          <p:nvPr/>
        </p:nvSpPr>
        <p:spPr>
          <a:xfrm>
            <a:off x="5422516" y="2380581"/>
            <a:ext cx="3563341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Century Gothic"/>
              </a:rPr>
              <a:t>S = </a:t>
            </a:r>
            <a:r>
              <a:rPr lang="en-US" sz="2000" b="1" dirty="0">
                <a:latin typeface="Century Gothic"/>
              </a:rPr>
              <a:t>measured signal           </a:t>
            </a:r>
            <a:r>
              <a:rPr lang="en-US" sz="2000" b="1" i="1" dirty="0">
                <a:latin typeface="Century Gothic"/>
              </a:rPr>
              <a:t>X </a:t>
            </a:r>
            <a:r>
              <a:rPr lang="en-US" sz="2000" b="1" dirty="0">
                <a:latin typeface="Century Gothic"/>
              </a:rPr>
              <a:t>= phase-space variables</a:t>
            </a:r>
          </a:p>
          <a:p>
            <a:r>
              <a:rPr lang="en-US" sz="2000" b="1" i="1" dirty="0">
                <a:latin typeface="Century Gothic"/>
              </a:rPr>
              <a:t>F </a:t>
            </a:r>
            <a:r>
              <a:rPr lang="en-US" sz="2000" b="1" dirty="0">
                <a:latin typeface="Century Gothic"/>
              </a:rPr>
              <a:t>= the distribution function</a:t>
            </a:r>
          </a:p>
          <a:p>
            <a:r>
              <a:rPr lang="en-US" sz="2000" b="1" i="1" dirty="0">
                <a:latin typeface="Century Gothic"/>
              </a:rPr>
              <a:t>W </a:t>
            </a:r>
            <a:r>
              <a:rPr lang="en-US" sz="2000" b="1" dirty="0">
                <a:latin typeface="Century Gothic"/>
              </a:rPr>
              <a:t>= the weight function = diagnostic sensitivity</a:t>
            </a:r>
            <a:endParaRPr lang="en-US" sz="2000" b="1" i="1" dirty="0">
              <a:latin typeface="Century Gothic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BCBA44-D0D9-0A4B-B6B9-E2D76E08A93B}"/>
                  </a:ext>
                </a:extLst>
              </p:cNvPr>
              <p:cNvSpPr txBox="1"/>
              <p:nvPr/>
            </p:nvSpPr>
            <p:spPr>
              <a:xfrm>
                <a:off x="6056554" y="1274591"/>
                <a:ext cx="2306080" cy="8072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𝑑𝑋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BCBA44-D0D9-0A4B-B6B9-E2D76E08A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554" y="1274591"/>
                <a:ext cx="2306080" cy="807272"/>
              </a:xfrm>
              <a:prstGeom prst="rect">
                <a:avLst/>
              </a:prstGeom>
              <a:blipFill>
                <a:blip r:embed="rId3"/>
                <a:stretch>
                  <a:fillRect l="-23913" t="-146269" r="-1087" b="-20447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65457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574</Words>
  <Application>Microsoft Macintosh PowerPoint</Application>
  <PresentationFormat>On-screen Show (4:3)</PresentationFormat>
  <Paragraphs>65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Cambria Math</vt:lpstr>
      <vt:lpstr>Century Gothic</vt:lpstr>
      <vt:lpstr>Times New Roman</vt:lpstr>
      <vt:lpstr>Wingdings</vt:lpstr>
      <vt:lpstr>NSTX Upgrade</vt:lpstr>
      <vt:lpstr>Fast-ion Diagnostics and Physics Research</vt:lpstr>
      <vt:lpstr>Goal: Provide key data &amp; analysis for Thrust 1</vt:lpstr>
      <vt:lpstr>Goal before 1st plasma: Make 2016 diagnostics operational again</vt:lpstr>
      <vt:lpstr>These instruments diagnose different parts of velocity space (have different “weight functions”)</vt:lpstr>
      <vt:lpstr>Fast-ion diagnostics for initial operation period</vt:lpstr>
      <vt:lpstr>Fast-ion diagnostics for initial operation period (Cont’d)</vt:lpstr>
      <vt:lpstr>Beam checkout experiments are a focus in the first year of operation</vt:lpstr>
      <vt:lpstr>Fast-ion diagnostic improvement in Year 3</vt:lpstr>
      <vt:lpstr>These instruments diagnose different parts of velocity space (have different “weight functions”)</vt:lpstr>
      <vt:lpstr>PowerPoint Presentation</vt:lpstr>
      <vt:lpstr>Gantt chart for the project</vt:lpstr>
      <vt:lpstr>The work is organized around two PhD projects</vt:lpstr>
    </vt:vector>
  </TitlesOfParts>
  <Company>PPPL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Microsoft Office User</cp:lastModifiedBy>
  <cp:revision>171</cp:revision>
  <dcterms:created xsi:type="dcterms:W3CDTF">2015-07-16T16:59:24Z</dcterms:created>
  <dcterms:modified xsi:type="dcterms:W3CDTF">2021-02-12T15:16:30Z</dcterms:modified>
</cp:coreProperties>
</file>