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2" r:id="rId8"/>
    <p:sldId id="264" r:id="rId9"/>
    <p:sldId id="265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686DA10-537A-451D-A5A0-51182846A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30703" r="12707" b="31662"/>
          <a:stretch/>
        </p:blipFill>
        <p:spPr>
          <a:xfrm>
            <a:off x="215846" y="6274086"/>
            <a:ext cx="2127060" cy="4473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BE5441-3468-4437-85B3-FDEEB72617F8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F1476-C820-4C04-AA2B-0EA4618171A3}"/>
              </a:ext>
            </a:extLst>
          </p:cNvPr>
          <p:cNvSpPr txBox="1"/>
          <p:nvPr userDrawn="1"/>
        </p:nvSpPr>
        <p:spPr>
          <a:xfrm>
            <a:off x="3556872" y="6567586"/>
            <a:ext cx="507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1"/>
                </a:solidFill>
              </a:rPr>
              <a:t>NSTX Diagnostic Collaborations – 03/08/21</a:t>
            </a:r>
          </a:p>
        </p:txBody>
      </p:sp>
    </p:spTree>
    <p:extLst>
      <p:ext uri="{BB962C8B-B14F-4D97-AF65-F5344CB8AC3E}">
        <p14:creationId xmlns:p14="http://schemas.microsoft.com/office/powerpoint/2010/main" val="11447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B8B2-8668-4A98-9093-3440B7FC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81F89-8233-433A-BFB7-5940FBB5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3A17-5BAA-47D1-B1B8-0EE7C817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50F2-BCDC-4778-B02F-576E57CE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010D4-989F-4C84-8B19-73760FA7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936DC-95E7-406E-9CAC-9C05535E6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CBACC-8205-46E1-8995-336C19530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CC1D-57ED-4786-9BCE-32BFF982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0BE8-8B65-4D78-9424-131E31AC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B02D-ABF1-436C-8921-61DB961A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4533-6DD0-45AB-BE05-250D7149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5F868-29DA-4321-A8BE-91B1685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F93C7-F2EE-4625-99B4-824DA7EE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A618-D188-4C34-83CD-DEB78E8A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928A-EEA9-416F-9CDD-57075F62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3AF3-C202-4B30-8E46-D6B4EE15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24C4C-CF55-4024-95C6-35A719465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B588-686F-4981-B80D-45E441F7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F858-8BFA-4386-BF2C-0E12CFCF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AB8D-5367-447D-A813-468A6B44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6419-CCC9-46E0-9249-3A22375A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FC92-5171-4ACB-847B-5FAE3288E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92F3B-4026-49BA-AE5D-BABF0379B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DD796-1887-4F06-BEAF-E448E3C6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54B7A-FF28-43BC-B24E-87FCBB5E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5425A-ED1B-45DF-9515-1B055EF4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5F0B-675E-4F4F-BFB2-2E86A933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0DAD0-00C7-4DB1-B2D4-6BEF0C4B3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58311-AB2F-4FB7-938A-F6931C33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9E77D-79AB-44A1-9412-AA0305F5F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572A5-A7A3-4610-82EF-9E9859494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DB6F2-210F-40B4-98E6-D17F114A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C4FD0-1E08-4367-A24A-DE77FDD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A1042-8AE4-4812-84C3-AE0DEFA6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BDC5-DFD4-4C0B-9366-83D00701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3A4CA-0FA0-4C30-A53D-1481B5F9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D99AD-B01A-4C38-93F3-3BA6F627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6F00-81E3-4C7D-9C86-76B23A03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8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0EE85-85A2-4A76-A679-064E5B50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13A81-6055-4D13-815C-B9E6B4BC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E2FE4-691E-4B2A-BB8A-F6FFF2BB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6030-448D-4E39-9D00-E02FE66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DC12-CFD5-4070-BE63-95039B2A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C6E2-32CD-42E5-8E01-92502365E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23F44-2740-4C4E-9CA1-B99514A6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279A4-59BA-4F42-ADA8-F7E1E385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3B515-B07A-4DF9-A81C-F5D20E44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7F19-4B19-48EF-B991-B38BE696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9E2F1-E3A1-4463-8214-3E1A13D5C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73AE5-5556-4D78-B4AD-020BA9E8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C577D-2F69-44BC-85E9-8E5DFD79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2F3E5-F99F-478A-A4D1-FF904443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881A-82E8-4EF9-BFF2-DAD6821E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13162-2088-4E3B-9B05-2893345F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EC29C-F9A0-436F-85F0-DD073978A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AC1B7-AEF4-4467-A68D-66D2475CE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EA8C-EC58-4317-B4F9-AF6AB2F65A4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610C-8DA3-468C-9A3E-F65E68940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23A-AED6-4443-BE03-ABCA782F0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5D99-E52E-4B1D-8CF8-1918EBF3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58127-DE51-4F5B-A542-174C8AF8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934" y="5923539"/>
            <a:ext cx="2156047" cy="574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9FD4E-E468-4193-B44E-9593DCB54D13}"/>
              </a:ext>
            </a:extLst>
          </p:cNvPr>
          <p:cNvSpPr txBox="1"/>
          <p:nvPr/>
        </p:nvSpPr>
        <p:spPr>
          <a:xfrm>
            <a:off x="1084460" y="1819592"/>
            <a:ext cx="10023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 X-ray measurements of transport and MHD activity in the core and edge NSTX-U plasma</a:t>
            </a:r>
            <a:endParaRPr lang="en-US" sz="3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49F82-918C-4B1C-B97A-D69A9BE98068}"/>
              </a:ext>
            </a:extLst>
          </p:cNvPr>
          <p:cNvSpPr txBox="1"/>
          <p:nvPr/>
        </p:nvSpPr>
        <p:spPr>
          <a:xfrm>
            <a:off x="5041640" y="3466932"/>
            <a:ext cx="2108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Kevin Tritz (PI)</a:t>
            </a:r>
          </a:p>
          <a:p>
            <a:pPr algn="ctr"/>
            <a:r>
              <a:rPr lang="en-US" b="1" dirty="0"/>
              <a:t>Dan </a:t>
            </a:r>
            <a:r>
              <a:rPr lang="en-US" b="1" dirty="0" err="1"/>
              <a:t>Stutman</a:t>
            </a:r>
            <a:r>
              <a:rPr lang="en-US" b="1" dirty="0"/>
              <a:t> (co-PI)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823D3-5688-45BE-8F68-13833FB77D91}"/>
              </a:ext>
            </a:extLst>
          </p:cNvPr>
          <p:cNvSpPr txBox="1"/>
          <p:nvPr/>
        </p:nvSpPr>
        <p:spPr>
          <a:xfrm>
            <a:off x="3861017" y="4378255"/>
            <a:ext cx="446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Department of Physics and Astronomy</a:t>
            </a:r>
          </a:p>
          <a:p>
            <a:pPr algn="ctr"/>
            <a:r>
              <a:rPr lang="en-US" sz="1600" dirty="0"/>
              <a:t>Johns Hopkins University</a:t>
            </a:r>
          </a:p>
          <a:p>
            <a:pPr algn="ctr"/>
            <a:r>
              <a:rPr lang="en-US" sz="1600" dirty="0"/>
              <a:t>Baltimore, MD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1E320A-37AF-477B-B022-80DA63E1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238" y="5923492"/>
            <a:ext cx="1672683" cy="574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13530F-6F2D-4656-A58D-DFE4197C0597}"/>
              </a:ext>
            </a:extLst>
          </p:cNvPr>
          <p:cNvSpPr txBox="1"/>
          <p:nvPr/>
        </p:nvSpPr>
        <p:spPr>
          <a:xfrm>
            <a:off x="9272854" y="5114094"/>
            <a:ext cx="2919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supported by the U.S. Department of Energy, Office of Science, Fusion Energy Sciences under award: DE-SC0021207</a:t>
            </a:r>
          </a:p>
        </p:txBody>
      </p:sp>
      <p:pic>
        <p:nvPicPr>
          <p:cNvPr id="11" name="Picture 2" descr="U.S. Department of Energy Office of Science">
            <a:extLst>
              <a:ext uri="{FF2B5EF4-FFF2-40B4-BE49-F238E27FC236}">
                <a16:creationId xmlns:a16="http://schemas.microsoft.com/office/drawing/2014/main" id="{C9579EC1-7E94-4956-9477-4A9C0631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54" y="6143012"/>
            <a:ext cx="2522224" cy="4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6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Initial work has focused on off-site hardware and software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6FD4E-B6F7-4281-B142-AEB8DA7312AE}"/>
              </a:ext>
            </a:extLst>
          </p:cNvPr>
          <p:cNvSpPr txBox="1"/>
          <p:nvPr/>
        </p:nvSpPr>
        <p:spPr>
          <a:xfrm>
            <a:off x="651460" y="1509599"/>
            <a:ext cx="11220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AXUV-SP2 diodes obtained for USXR arrays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Optodiode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Inc. custom fab run)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amplified diode testing station (gain/bandwidth, frequency response, noise)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beryllium filters for USXR arrays (5, 15, 50, 150 </a:t>
            </a:r>
            <a:r>
              <a:rPr lang="en-US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Phidget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hardware for filter positioning system (replaces computer, stepper controller, steppers, LabVIEW)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Princeton Instruments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CCD python library module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work: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&amp; replace diodes, refurbish USXR arrays (Summer 21)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Assemble upgraded TGIS (Summer 21)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Test/calibrate upgraded TGIS (Fall 21)</a:t>
            </a:r>
          </a:p>
          <a:p>
            <a:pPr lvl="1"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 and Responsibilities:</a:t>
            </a:r>
          </a:p>
          <a:p>
            <a:pPr lvl="1" algn="just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Tritz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(PI): USXR refurbishment, on-site management and research</a:t>
            </a:r>
          </a:p>
          <a:p>
            <a:pPr lvl="1" algn="just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Stutm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(co-PI): TGIS assembly and testing, off-site management</a:t>
            </a:r>
          </a:p>
          <a:p>
            <a:pPr lvl="1" algn="just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Deepak Kumar (eta June 21): TGIS assembly, testing, calibration, and installation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Post-doc (eta Spring/Summer 22): on-site operation and maintenance, research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9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5-Year work plan supports NSTX-U research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6FD4E-B6F7-4281-B142-AEB8DA7312AE}"/>
              </a:ext>
            </a:extLst>
          </p:cNvPr>
          <p:cNvSpPr txBox="1"/>
          <p:nvPr/>
        </p:nvSpPr>
        <p:spPr>
          <a:xfrm>
            <a:off x="651460" y="1509599"/>
            <a:ext cx="1122004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1: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ME-SXR and USXR refurbishments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TIGS detector upgrade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PI camera python module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Validate data acquisition workflow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2: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ME-SXR/USXR operations in support of NSTX-U research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Impurity injection transport experiments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Investigate extrinsic impurity injection for cold pulse generation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Install upgraded TGIS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3: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ME-SXR/USXR operations in support of NSTX-U research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Thermal transport experiments using cold pulses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Machine learning impurity identification using TGIS data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4-5: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ME-SXR/USXR/TGIS operations in support of NSTX-U research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Continue JHU transport experiments in expectation of new NSTX-U plasma regimes</a:t>
            </a:r>
          </a:p>
        </p:txBody>
      </p:sp>
    </p:spTree>
    <p:extLst>
      <p:ext uri="{BB962C8B-B14F-4D97-AF65-F5344CB8AC3E}">
        <p14:creationId xmlns:p14="http://schemas.microsoft.com/office/powerpoint/2010/main" val="366422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Key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6FD4E-B6F7-4281-B142-AEB8DA7312AE}"/>
              </a:ext>
            </a:extLst>
          </p:cNvPr>
          <p:cNvSpPr txBox="1"/>
          <p:nvPr/>
        </p:nvSpPr>
        <p:spPr>
          <a:xfrm>
            <a:off x="651460" y="1509599"/>
            <a:ext cx="112200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Shielded 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 for TGIS Princeton Instruments camera (in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 term (summer 21): bench space at PPPL for USXR refurbishment, diode testing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identifying post-doc candidates for NSTX-U on-site hire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JHU Contributions to NSTX-U 5-year plan research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F2822-17E2-4808-BA92-5E79021B7C5A}"/>
              </a:ext>
            </a:extLst>
          </p:cNvPr>
          <p:cNvSpPr txBox="1"/>
          <p:nvPr/>
        </p:nvSpPr>
        <p:spPr>
          <a:xfrm>
            <a:off x="1063530" y="1436354"/>
            <a:ext cx="9838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goals for the JHU diagnostic collaboration are to upgrade, maintain, and operate a set of </a:t>
            </a:r>
            <a:r>
              <a:rPr lang="en-US" b="1" dirty="0"/>
              <a:t>soft X-ray and VUV diagnostics</a:t>
            </a:r>
            <a:r>
              <a:rPr lang="en-US" dirty="0"/>
              <a:t> on NSTX-U to contribute to a broad range of research goals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MHD (ELMs, NTMs, RWMs)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 (extrinsic impurities, heat/cold pulse)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boundary physics (pedestal dynamics, boundary motion)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A91-A7A7-4CC9-A8D7-81FD59B64809}"/>
              </a:ext>
            </a:extLst>
          </p:cNvPr>
          <p:cNvSpPr txBox="1"/>
          <p:nvPr/>
        </p:nvSpPr>
        <p:spPr>
          <a:xfrm>
            <a:off x="1063530" y="3027491"/>
            <a:ext cx="1077657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1.a.ii.) Determine pedestal scaling (height, width) at lower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collisionality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1.a.iii.) Investigate impurity transport, especially high-Z transport prior to any PFC changes, and ability to control e.g. with HHFW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1.c.) Investigate the role of shaping and wall conditioning in determining core transport and pedestal characteristics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2.a.i - iii.) Validate theory, modeling and high-fidelity simulation predictions of transport with comprehensive experimental data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2.c.) Validate the role of 3D field effects on core and pedestal performance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1.a.) Access small-ELM and ELM-free regimes with high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2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1.b.iii.) Induce and control impurity transport via profile control in ELM-free and small-ELM regimes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1.c.) Integrate heat flux mitigation with long pulse scenarios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2.a.i) Advance capabilities of real-time equilibrium boundary reconstruction and MIMO control of the boundary shape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2.b) Understand operational stability boundaries at high </a:t>
            </a:r>
            <a:r>
              <a:rPr lang="en-US" sz="12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𝜷</a:t>
            </a:r>
            <a:r>
              <a:rPr lang="en-US" sz="12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develop reduced models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3.a) Establish high non-inductive fraction operation and validate integrated predictive simulations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3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2.) Develop and evaluate power exhaust techniques for mitigating high projected NSTX-U heat fluxes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1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JHU diagnostic hardware include filtered soft X-ray diode arrays and spatially resolved VUV spectra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C4E9F-092E-48EF-A422-6AC9A9A8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4" y="1608140"/>
            <a:ext cx="5943600" cy="2567052"/>
          </a:xfrm>
          <a:prstGeom prst="rect">
            <a:avLst/>
          </a:prstGeom>
        </p:spPr>
      </p:pic>
      <p:pic>
        <p:nvPicPr>
          <p:cNvPr id="13" name="Picture 12" descr="A picture containing light, traffic, street&#10;&#10;Description automatically generated">
            <a:extLst>
              <a:ext uri="{FF2B5EF4-FFF2-40B4-BE49-F238E27FC236}">
                <a16:creationId xmlns:a16="http://schemas.microsoft.com/office/drawing/2014/main" id="{3DD7DCB4-48A1-4DBB-9EA8-C87C1D803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90" y="1678206"/>
            <a:ext cx="2631206" cy="4756680"/>
          </a:xfrm>
          <a:prstGeom prst="rect">
            <a:avLst/>
          </a:prstGeom>
        </p:spPr>
      </p:pic>
      <p:sp>
        <p:nvSpPr>
          <p:cNvPr id="15" name="Text Box 38">
            <a:extLst>
              <a:ext uri="{FF2B5EF4-FFF2-40B4-BE49-F238E27FC236}">
                <a16:creationId xmlns:a16="http://schemas.microsoft.com/office/drawing/2014/main" id="{BC51022E-F7A4-41C6-8E9F-96F5ECEB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03" y="4334214"/>
            <a:ext cx="4289305" cy="8669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Multi-Energy Soft X-ray (ME-SXR)</a:t>
            </a:r>
            <a:endParaRPr lang="en-US" sz="2400" b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1200" b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schematic showing edge (red) and core (green) ME-SXR fields of view on NSTX-U and (b) CAD model of present ME-SXR diagnostic.</a:t>
            </a:r>
            <a:endParaRPr lang="en-U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E9A9609E-9AE9-4376-A3DE-51336A78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104" y="2213968"/>
            <a:ext cx="3039643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Poloidal Ultra-Soft X-ray (USXR) Arrays</a:t>
            </a:r>
            <a:endParaRPr lang="en-US" sz="2400" b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D22945-8256-43D8-B4DD-50630BB0EF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409" y="4334214"/>
            <a:ext cx="268541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78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F38C962-CEBD-430C-A87E-02D45540EA8E}"/>
              </a:ext>
            </a:extLst>
          </p:cNvPr>
          <p:cNvGrpSpPr/>
          <p:nvPr/>
        </p:nvGrpSpPr>
        <p:grpSpPr>
          <a:xfrm>
            <a:off x="8362201" y="2475930"/>
            <a:ext cx="3338365" cy="2929434"/>
            <a:chOff x="0" y="0"/>
            <a:chExt cx="2153285" cy="18896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F7333F-27C5-4ECC-8DE8-7EA6489C7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53285" cy="1728470"/>
            </a:xfrm>
            <a:prstGeom prst="rect">
              <a:avLst/>
            </a:prstGeom>
          </p:spPr>
        </p:pic>
        <p:sp>
          <p:nvSpPr>
            <p:cNvPr id="19" name="Text Box 56">
              <a:extLst>
                <a:ext uri="{FF2B5EF4-FFF2-40B4-BE49-F238E27FC236}">
                  <a16:creationId xmlns:a16="http://schemas.microsoft.com/office/drawing/2014/main" id="{F8AED22F-7A74-43E3-A0F1-CD395BC93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70529"/>
              <a:ext cx="2153285" cy="119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Modeled and measured TGIS spectrum.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JHU diagnostic hardware include filtered soft X-ray diode arrays and spatially resolved VUV spectra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055291-FD48-4AE3-9AB3-9293A50384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4" y="2233996"/>
            <a:ext cx="7483315" cy="3094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B308A4-08E4-4A0B-A6E0-A33A67A19194}"/>
              </a:ext>
            </a:extLst>
          </p:cNvPr>
          <p:cNvSpPr txBox="1"/>
          <p:nvPr/>
        </p:nvSpPr>
        <p:spPr>
          <a:xfrm>
            <a:off x="563469" y="5435420"/>
            <a:ext cx="767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Grating Imaging Spectrometer (TGIS) (Gen II)</a:t>
            </a:r>
          </a:p>
          <a:p>
            <a:r>
              <a:rPr lang="en-US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showing (a) schematic of grating imaging chain and (b) hardware implementation using a direct detection CCD camera.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1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High resolution Soft X-ray measurements provide high speed dynamics of boundary and pedestal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F2822-17E2-4808-BA92-5E79021B7C5A}"/>
              </a:ext>
            </a:extLst>
          </p:cNvPr>
          <p:cNvSpPr txBox="1"/>
          <p:nvPr/>
        </p:nvSpPr>
        <p:spPr>
          <a:xfrm>
            <a:off x="1063529" y="1436354"/>
            <a:ext cx="10525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Curve fitting (1</a:t>
            </a:r>
            <a:r>
              <a:rPr lang="en-US" sz="2400" baseline="30000" dirty="0"/>
              <a:t>st</a:t>
            </a:r>
            <a:r>
              <a:rPr lang="en-US" sz="2400" dirty="0"/>
              <a:t> or 2</a:t>
            </a:r>
            <a:r>
              <a:rPr lang="en-US" sz="2400" baseline="30000" dirty="0"/>
              <a:t>nd</a:t>
            </a:r>
            <a:r>
              <a:rPr lang="en-US" sz="2400" dirty="0"/>
              <a:t> degree) of filtered SXR edge channels to find ‘boundary’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EFIT offset corresponds to filter energy cut-off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Tracks EFIT boundary with high time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Extrapolation provides sub-cm precision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Phase shift can identify non-axisymmetric modes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High time resolution for ELM cycle 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ME-SXR measurements improve pedestal details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A91-A7A7-4CC9-A8D7-81FD59B64809}"/>
              </a:ext>
            </a:extLst>
          </p:cNvPr>
          <p:cNvSpPr txBox="1"/>
          <p:nvPr/>
        </p:nvSpPr>
        <p:spPr>
          <a:xfrm>
            <a:off x="612217" y="5511676"/>
            <a:ext cx="18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1.a.ii, 1.c, 2.c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2: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2.a.i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44A74A-12FC-4309-BB2F-97B448B2495D}"/>
              </a:ext>
            </a:extLst>
          </p:cNvPr>
          <p:cNvGrpSpPr/>
          <p:nvPr/>
        </p:nvGrpSpPr>
        <p:grpSpPr>
          <a:xfrm>
            <a:off x="8363032" y="1848422"/>
            <a:ext cx="3270878" cy="4723637"/>
            <a:chOff x="0" y="0"/>
            <a:chExt cx="2536190" cy="44384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417407-B75E-4546-ACEB-D9DD214C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36190" cy="3804285"/>
            </a:xfrm>
            <a:prstGeom prst="rect">
              <a:avLst/>
            </a:prstGeom>
            <a:noFill/>
          </p:spPr>
        </p:pic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2F4669BD-78C0-4635-9EE0-A77BB9984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63788"/>
              <a:ext cx="2536190" cy="57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SXR measurements showing a) a slow RWM/external kink in shot 133775, and b) a series of SXR 5</a:t>
              </a:r>
              <a:r>
                <a:rPr lang="en-US" sz="1200" b="0" dirty="0">
                  <a:solidFill>
                    <a:srgbClr val="4F81BD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m</a:t>
              </a:r>
              <a:r>
                <a:rPr lang="en-US" sz="1200" b="0" dirty="0">
                  <a:solidFill>
                    <a:srgbClr val="4F81B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boundary contractions/expansions during ELM cycles for shot 142194.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1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High resolution Soft X-ray measurements provide high speed dynamics of boundary and pedestal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F2822-17E2-4808-BA92-5E79021B7C5A}"/>
              </a:ext>
            </a:extLst>
          </p:cNvPr>
          <p:cNvSpPr txBox="1"/>
          <p:nvPr/>
        </p:nvSpPr>
        <p:spPr>
          <a:xfrm>
            <a:off x="612217" y="1417010"/>
            <a:ext cx="10525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Multi-Energy SXR signals track different iso-temperature boundaries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Continuous, high time resolution measurements (10 kHz)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High resolution pedestal measurements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Captures ELM cycle 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A91-A7A7-4CC9-A8D7-81FD59B64809}"/>
              </a:ext>
            </a:extLst>
          </p:cNvPr>
          <p:cNvSpPr txBox="1"/>
          <p:nvPr/>
        </p:nvSpPr>
        <p:spPr>
          <a:xfrm>
            <a:off x="612217" y="5511676"/>
            <a:ext cx="18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1.a.ii, 1.c, 2.c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2: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2.a.i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18669-5F00-4E5B-BD2D-F07F6F5F05FB}"/>
              </a:ext>
            </a:extLst>
          </p:cNvPr>
          <p:cNvGrpSpPr/>
          <p:nvPr/>
        </p:nvGrpSpPr>
        <p:grpSpPr>
          <a:xfrm>
            <a:off x="7617383" y="2214641"/>
            <a:ext cx="4249979" cy="4469004"/>
            <a:chOff x="0" y="0"/>
            <a:chExt cx="3018827" cy="31748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5D769C-2402-473A-BFF9-602C0F57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0"/>
              <a:ext cx="3017520" cy="2676525"/>
            </a:xfrm>
            <a:prstGeom prst="rect">
              <a:avLst/>
            </a:prstGeom>
            <a:noFill/>
          </p:spPr>
        </p:pic>
        <p:sp>
          <p:nvSpPr>
            <p:cNvPr id="14" name="Text Box 50">
              <a:extLst>
                <a:ext uri="{FF2B5EF4-FFF2-40B4-BE49-F238E27FC236}">
                  <a16:creationId xmlns:a16="http://schemas.microsoft.com/office/drawing/2014/main" id="{696ACD56-A0AB-4B96-B03F-197A0299B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29716"/>
              <a:ext cx="3017520" cy="44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Comparison between a) MPTS contours of constant </a:t>
              </a:r>
              <a:r>
                <a:rPr lang="en-US" sz="1200" b="0" dirty="0" err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</a:t>
              </a: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b) ME-SXR boundary for NSTX shot 135700 and c) MPTS and d) ME-SXR boundary for NSTX shot 133048.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66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ME-SXR spectral sub-sampling provides good constraints for STRAHL impurity transport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A91-A7A7-4CC9-A8D7-81FD59B64809}"/>
              </a:ext>
            </a:extLst>
          </p:cNvPr>
          <p:cNvSpPr txBox="1"/>
          <p:nvPr/>
        </p:nvSpPr>
        <p:spPr>
          <a:xfrm>
            <a:off x="612217" y="5511676"/>
            <a:ext cx="2052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1.a.iii, 2.a.i-iii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2: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1.b.iii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866413-A894-46B0-95F4-161A38B071CE}"/>
              </a:ext>
            </a:extLst>
          </p:cNvPr>
          <p:cNvGrpSpPr/>
          <p:nvPr/>
        </p:nvGrpSpPr>
        <p:grpSpPr>
          <a:xfrm>
            <a:off x="1121975" y="2481496"/>
            <a:ext cx="3533955" cy="2889177"/>
            <a:chOff x="0" y="0"/>
            <a:chExt cx="2553335" cy="2087930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5D7B960C-CA98-4297-BD67-86C5F14C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3335" cy="1771650"/>
            </a:xfrm>
            <a:prstGeom prst="rect">
              <a:avLst/>
            </a:prstGeom>
          </p:spPr>
        </p:pic>
        <p:sp>
          <p:nvSpPr>
            <p:cNvPr id="14" name="Text Box 45">
              <a:extLst>
                <a:ext uri="{FF2B5EF4-FFF2-40B4-BE49-F238E27FC236}">
                  <a16:creationId xmlns:a16="http://schemas.microsoft.com/office/drawing/2014/main" id="{25CF3490-B6B4-476B-9AB5-BD45640EE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10870"/>
              <a:ext cx="2553335" cy="277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Simulated neon charge state distribution in NSTX plasma following gas puff.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F461EA-7073-4496-8459-3F94DA002436}"/>
              </a:ext>
            </a:extLst>
          </p:cNvPr>
          <p:cNvGrpSpPr/>
          <p:nvPr/>
        </p:nvGrpSpPr>
        <p:grpSpPr>
          <a:xfrm>
            <a:off x="5663633" y="1982649"/>
            <a:ext cx="5724401" cy="4688393"/>
            <a:chOff x="0" y="0"/>
            <a:chExt cx="3585845" cy="29373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E121B96-9930-4FF4-AD29-9EB46E18E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85845" cy="2435225"/>
            </a:xfrm>
            <a:prstGeom prst="rect">
              <a:avLst/>
            </a:prstGeom>
          </p:spPr>
        </p:pic>
        <p:sp>
          <p:nvSpPr>
            <p:cNvPr id="20" name="Text Box 46">
              <a:extLst>
                <a:ext uri="{FF2B5EF4-FFF2-40B4-BE49-F238E27FC236}">
                  <a16:creationId xmlns:a16="http://schemas.microsoft.com/office/drawing/2014/main" id="{7AAA59C1-AE2C-4A29-BDE9-3608BF693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01153"/>
              <a:ext cx="3585845" cy="4362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Using STRAHL to generate transport coefficients by fitting (a) ME-SXR profiles in time and (b) each ME-SXR array simultaneously with results for (c) low field and (d) high field NSTX plasmas.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A5FD33-49C7-40C2-9952-80A94EF53E49}"/>
              </a:ext>
            </a:extLst>
          </p:cNvPr>
          <p:cNvSpPr txBox="1"/>
          <p:nvPr/>
        </p:nvSpPr>
        <p:spPr>
          <a:xfrm>
            <a:off x="1838392" y="1409044"/>
            <a:ext cx="851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Transport measurements using SXR emission from Neon injection</a:t>
            </a:r>
          </a:p>
        </p:txBody>
      </p:sp>
    </p:spTree>
    <p:extLst>
      <p:ext uri="{BB962C8B-B14F-4D97-AF65-F5344CB8AC3E}">
        <p14:creationId xmlns:p14="http://schemas.microsoft.com/office/powerpoint/2010/main" val="145416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E4F95F-FA70-4234-A962-849CD0A4DA92}"/>
              </a:ext>
            </a:extLst>
          </p:cNvPr>
          <p:cNvGrpSpPr/>
          <p:nvPr/>
        </p:nvGrpSpPr>
        <p:grpSpPr>
          <a:xfrm>
            <a:off x="3487475" y="2168637"/>
            <a:ext cx="5217050" cy="3954050"/>
            <a:chOff x="0" y="0"/>
            <a:chExt cx="3693198" cy="2799640"/>
          </a:xfrm>
        </p:grpSpPr>
        <p:pic>
          <p:nvPicPr>
            <p:cNvPr id="15" name="Picture 14" descr="A picture containing computer, keyboard&#10;&#10;Description automatically generated">
              <a:extLst>
                <a:ext uri="{FF2B5EF4-FFF2-40B4-BE49-F238E27FC236}">
                  <a16:creationId xmlns:a16="http://schemas.microsoft.com/office/drawing/2014/main" id="{30AF5739-7E7C-46F0-8088-A358C2F8F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" y="0"/>
              <a:ext cx="3688715" cy="2428875"/>
            </a:xfrm>
            <a:prstGeom prst="rect">
              <a:avLst/>
            </a:prstGeom>
          </p:spPr>
        </p:pic>
        <p:sp>
          <p:nvSpPr>
            <p:cNvPr id="16" name="Text Box 52">
              <a:extLst>
                <a:ext uri="{FF2B5EF4-FFF2-40B4-BE49-F238E27FC236}">
                  <a16:creationId xmlns:a16="http://schemas.microsoft.com/office/drawing/2014/main" id="{BBE253CA-1CB5-43CA-A1E4-DB1BB32A0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05635"/>
              <a:ext cx="3688715" cy="294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Workflow schematic of neural network for fast radiated power measurements.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Machine learning combines slow/accurate bolometry with fast unfiltered AXUV diode signals for P</a:t>
            </a:r>
            <a:r>
              <a:rPr lang="en-US" sz="3600" b="1" baseline="-25000" dirty="0">
                <a:solidFill>
                  <a:schemeClr val="bg1"/>
                </a:solidFill>
              </a:rPr>
              <a:t>rad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A91-A7A7-4CC9-A8D7-81FD59B64809}"/>
              </a:ext>
            </a:extLst>
          </p:cNvPr>
          <p:cNvSpPr txBox="1"/>
          <p:nvPr/>
        </p:nvSpPr>
        <p:spPr>
          <a:xfrm>
            <a:off x="612217" y="5511676"/>
            <a:ext cx="18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2: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1.c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3: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3461C3-F29E-4ADE-AC70-86485CF4CD70}"/>
              </a:ext>
            </a:extLst>
          </p:cNvPr>
          <p:cNvGrpSpPr/>
          <p:nvPr/>
        </p:nvGrpSpPr>
        <p:grpSpPr>
          <a:xfrm>
            <a:off x="8844652" y="1678679"/>
            <a:ext cx="2596391" cy="5023353"/>
            <a:chOff x="0" y="0"/>
            <a:chExt cx="1800263" cy="348353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55ACDA-0A16-4212-969C-4B74DC1B1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" y="0"/>
              <a:ext cx="1795780" cy="2963545"/>
            </a:xfrm>
            <a:prstGeom prst="rect">
              <a:avLst/>
            </a:prstGeom>
          </p:spPr>
        </p:pic>
        <p:sp>
          <p:nvSpPr>
            <p:cNvPr id="22" name="Text Box 53">
              <a:extLst>
                <a:ext uri="{FF2B5EF4-FFF2-40B4-BE49-F238E27FC236}">
                  <a16:creationId xmlns:a16="http://schemas.microsoft.com/office/drawing/2014/main" id="{71696A16-0667-453D-90DB-A071E1B85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9035"/>
              <a:ext cx="1795780" cy="44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(a) comparison of radiated power profiles and (b) radiated power over sawtooth cycles on C-MOD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5A66D2-4EB5-42BB-A1A2-C24703A82C5C}"/>
              </a:ext>
            </a:extLst>
          </p:cNvPr>
          <p:cNvSpPr txBox="1"/>
          <p:nvPr/>
        </p:nvSpPr>
        <p:spPr>
          <a:xfrm>
            <a:off x="493994" y="1367660"/>
            <a:ext cx="269926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Training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Raw AXUV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Impurity line brightness</a:t>
            </a:r>
          </a:p>
          <a:p>
            <a:r>
              <a:rPr lang="en-US" b="1" dirty="0">
                <a:solidFill>
                  <a:schemeClr val="accent1"/>
                </a:solidFill>
              </a:rPr>
              <a:t>Training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Bolometer emissivity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Implementation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Raw AXUV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Impurity line brightness</a:t>
            </a:r>
          </a:p>
          <a:p>
            <a:r>
              <a:rPr lang="en-US" b="1" dirty="0">
                <a:solidFill>
                  <a:schemeClr val="accent1"/>
                </a:solidFill>
              </a:rPr>
              <a:t>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P</a:t>
            </a:r>
            <a:r>
              <a:rPr lang="en-US" baseline="-25000" dirty="0"/>
              <a:t>rad</a:t>
            </a:r>
            <a:r>
              <a:rPr lang="en-US" dirty="0"/>
              <a:t>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4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9C3AD-608D-49B2-A015-5664892A19F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Poloidal USXR arrays provide fast (500 kHz) measurements of MHD phenomena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A91-A7A7-4CC9-A8D7-81FD59B64809}"/>
              </a:ext>
            </a:extLst>
          </p:cNvPr>
          <p:cNvSpPr txBox="1"/>
          <p:nvPr/>
        </p:nvSpPr>
        <p:spPr>
          <a:xfrm>
            <a:off x="612217" y="5511676"/>
            <a:ext cx="18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2: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2.a.i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49333-5C21-44E2-A2DC-D1ACE09FEF0A}"/>
              </a:ext>
            </a:extLst>
          </p:cNvPr>
          <p:cNvGrpSpPr/>
          <p:nvPr/>
        </p:nvGrpSpPr>
        <p:grpSpPr>
          <a:xfrm>
            <a:off x="2460639" y="1513505"/>
            <a:ext cx="8320454" cy="4360145"/>
            <a:chOff x="-284332" y="-469866"/>
            <a:chExt cx="4275331" cy="2240460"/>
          </a:xfrm>
        </p:grpSpPr>
        <p:pic>
          <p:nvPicPr>
            <p:cNvPr id="13" name="Picture 12" descr="A close up of a device&#10;&#10;Description automatically generated">
              <a:extLst>
                <a:ext uri="{FF2B5EF4-FFF2-40B4-BE49-F238E27FC236}">
                  <a16:creationId xmlns:a16="http://schemas.microsoft.com/office/drawing/2014/main" id="{0DC8451D-721F-4553-AD72-91655B8B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4332" y="-469866"/>
              <a:ext cx="4275331" cy="2095919"/>
            </a:xfrm>
            <a:prstGeom prst="rect">
              <a:avLst/>
            </a:prstGeom>
          </p:spPr>
        </p:pic>
        <p:sp>
          <p:nvSpPr>
            <p:cNvPr id="14" name="Text Box 59">
              <a:extLst>
                <a:ext uri="{FF2B5EF4-FFF2-40B4-BE49-F238E27FC236}">
                  <a16:creationId xmlns:a16="http://schemas.microsoft.com/office/drawing/2014/main" id="{CAFA4E6D-721E-4C14-91D9-F3664F43E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55" y="1652685"/>
              <a:ext cx="3479165" cy="1179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(a) Diagram showing reconstructed island equilibrium and positions of USXR chords for NSTX shot 124379, t=0.730. (b) Comparison of simulated perturbed plasma state with and without (1, 1) component to measured multichord signal.</a:t>
              </a:r>
              <a:endParaRPr lang="en-US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7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1253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Tritz</dc:creator>
  <cp:lastModifiedBy>Kevin Tritz</cp:lastModifiedBy>
  <cp:revision>24</cp:revision>
  <dcterms:created xsi:type="dcterms:W3CDTF">2021-03-07T21:14:07Z</dcterms:created>
  <dcterms:modified xsi:type="dcterms:W3CDTF">2021-03-22T13:58:39Z</dcterms:modified>
</cp:coreProperties>
</file>