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 ContentType="image/tiff"/>
  <Default Extension="tiff" ContentType="image/tif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37"/>
  </p:notesMasterIdLst>
  <p:sldIdLst>
    <p:sldId id="386" r:id="rId3"/>
    <p:sldId id="374" r:id="rId4"/>
    <p:sldId id="425" r:id="rId5"/>
    <p:sldId id="422" r:id="rId6"/>
    <p:sldId id="423" r:id="rId7"/>
    <p:sldId id="450" r:id="rId8"/>
    <p:sldId id="447" r:id="rId9"/>
    <p:sldId id="442" r:id="rId10"/>
    <p:sldId id="428" r:id="rId11"/>
    <p:sldId id="429" r:id="rId12"/>
    <p:sldId id="444" r:id="rId13"/>
    <p:sldId id="430" r:id="rId14"/>
    <p:sldId id="431" r:id="rId15"/>
    <p:sldId id="434" r:id="rId16"/>
    <p:sldId id="435" r:id="rId17"/>
    <p:sldId id="436" r:id="rId18"/>
    <p:sldId id="437" r:id="rId19"/>
    <p:sldId id="438" r:id="rId20"/>
    <p:sldId id="439" r:id="rId21"/>
    <p:sldId id="440" r:id="rId22"/>
    <p:sldId id="441" r:id="rId23"/>
    <p:sldId id="333" r:id="rId24"/>
    <p:sldId id="342" r:id="rId25"/>
    <p:sldId id="409" r:id="rId26"/>
    <p:sldId id="410" r:id="rId27"/>
    <p:sldId id="411" r:id="rId28"/>
    <p:sldId id="412" r:id="rId29"/>
    <p:sldId id="413" r:id="rId30"/>
    <p:sldId id="363" r:id="rId31"/>
    <p:sldId id="449" r:id="rId32"/>
    <p:sldId id="421" r:id="rId33"/>
    <p:sldId id="373" r:id="rId34"/>
    <p:sldId id="371" r:id="rId35"/>
    <p:sldId id="38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49BA"/>
    <a:srgbClr val="E747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5" autoAdjust="0"/>
    <p:restoredTop sz="94660"/>
  </p:normalViewPr>
  <p:slideViewPr>
    <p:cSldViewPr snapToGrid="0">
      <p:cViewPr varScale="1">
        <p:scale>
          <a:sx n="79" d="100"/>
          <a:sy n="79" d="100"/>
        </p:scale>
        <p:origin x="106" y="8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45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B0C45-F846-442F-8E37-6A90D24BBDC9}" type="datetimeFigureOut">
              <a:rPr lang="en-SG" smtClean="0"/>
              <a:pPr/>
              <a:t>26/7/2021</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7AF77-3196-45C2-93A3-7BD61CCD01FC}" type="slidenum">
              <a:rPr lang="en-SG" smtClean="0"/>
              <a:pPr/>
              <a:t>‹#›</a:t>
            </a:fld>
            <a:endParaRPr lang="en-SG"/>
          </a:p>
        </p:txBody>
      </p:sp>
    </p:spTree>
    <p:extLst>
      <p:ext uri="{BB962C8B-B14F-4D97-AF65-F5344CB8AC3E}">
        <p14:creationId xmlns:p14="http://schemas.microsoft.com/office/powerpoint/2010/main" val="2828897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57AF77-3196-45C2-93A3-7BD61CCD01FC}" type="slidenum">
              <a:rPr lang="en-SG" smtClean="0"/>
              <a:pPr/>
              <a:t>2</a:t>
            </a:fld>
            <a:endParaRPr lang="en-SG"/>
          </a:p>
        </p:txBody>
      </p:sp>
    </p:spTree>
    <p:extLst>
      <p:ext uri="{BB962C8B-B14F-4D97-AF65-F5344CB8AC3E}">
        <p14:creationId xmlns:p14="http://schemas.microsoft.com/office/powerpoint/2010/main" val="3251842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illustrate the considerations which affect an E-FISH experiment, here is a 2D projection</a:t>
            </a:r>
            <a:r>
              <a:rPr lang="en-US" baseline="0" dirty="0" smtClean="0"/>
              <a:t> of the cartoon shown a while ago</a:t>
            </a:r>
            <a:endParaRPr lang="en-US" dirty="0"/>
          </a:p>
        </p:txBody>
      </p:sp>
      <p:sp>
        <p:nvSpPr>
          <p:cNvPr id="4" name="Slide Number Placeholder 3"/>
          <p:cNvSpPr>
            <a:spLocks noGrp="1"/>
          </p:cNvSpPr>
          <p:nvPr>
            <p:ph type="sldNum" sz="quarter" idx="10"/>
          </p:nvPr>
        </p:nvSpPr>
        <p:spPr/>
        <p:txBody>
          <a:bodyPr/>
          <a:lstStyle/>
          <a:p>
            <a:fld id="{7952555A-EFF0-4742-A789-48183DF63585}" type="slidenum">
              <a:rPr lang="fr-FR" smtClean="0"/>
              <a:pPr/>
              <a:t>12</a:t>
            </a:fld>
            <a:endParaRPr lang="fr-FR"/>
          </a:p>
        </p:txBody>
      </p:sp>
    </p:spTree>
    <p:extLst>
      <p:ext uri="{BB962C8B-B14F-4D97-AF65-F5344CB8AC3E}">
        <p14:creationId xmlns:p14="http://schemas.microsoft.com/office/powerpoint/2010/main" val="2786986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Mm</a:t>
            </a:r>
            <a:r>
              <a:rPr lang="en-US" baseline="0" dirty="0" smtClean="0"/>
              <a:t> or sub-mm spatial resolution; </a:t>
            </a:r>
            <a:r>
              <a:rPr lang="en-US" baseline="0" dirty="0" err="1" smtClean="0"/>
              <a:t>fsec</a:t>
            </a:r>
            <a:r>
              <a:rPr lang="en-US" baseline="0" dirty="0" smtClean="0"/>
              <a:t>, </a:t>
            </a:r>
            <a:r>
              <a:rPr lang="en-US" baseline="0" dirty="0" err="1" smtClean="0"/>
              <a:t>psec</a:t>
            </a:r>
            <a:r>
              <a:rPr lang="en-US" baseline="0" dirty="0" smtClean="0"/>
              <a:t> time resolution; </a:t>
            </a:r>
            <a:r>
              <a:rPr lang="en-US" dirty="0" smtClean="0"/>
              <a:t>Mention non-resonance implies flexibility</a:t>
            </a:r>
            <a:r>
              <a:rPr lang="en-US" baseline="0" dirty="0" smtClean="0"/>
              <a:t> in choosing the probe laser wavelength, choice can be dictated by other considerations: available lasers, avoid background emission from the plasma.  One beam technique, learning curve is not steep.</a:t>
            </a:r>
            <a:endParaRPr lang="en-US" dirty="0"/>
          </a:p>
        </p:txBody>
      </p:sp>
      <p:sp>
        <p:nvSpPr>
          <p:cNvPr id="4" name="Slide Number Placeholder 3"/>
          <p:cNvSpPr>
            <a:spLocks noGrp="1"/>
          </p:cNvSpPr>
          <p:nvPr>
            <p:ph type="sldNum" sz="quarter" idx="10"/>
          </p:nvPr>
        </p:nvSpPr>
        <p:spPr/>
        <p:txBody>
          <a:bodyPr/>
          <a:lstStyle/>
          <a:p>
            <a:fld id="{7952555A-EFF0-4742-A789-48183DF63585}" type="slidenum">
              <a:rPr lang="fr-FR" smtClean="0"/>
              <a:pPr/>
              <a:t>13</a:t>
            </a:fld>
            <a:endParaRPr lang="fr-FR"/>
          </a:p>
        </p:txBody>
      </p:sp>
    </p:spTree>
    <p:extLst>
      <p:ext uri="{BB962C8B-B14F-4D97-AF65-F5344CB8AC3E}">
        <p14:creationId xmlns:p14="http://schemas.microsoft.com/office/powerpoint/2010/main" val="3846362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Quartz discharge tube</a:t>
            </a:r>
            <a:endParaRPr lang="en-US" dirty="0"/>
          </a:p>
        </p:txBody>
      </p:sp>
      <p:sp>
        <p:nvSpPr>
          <p:cNvPr id="4" name="Slide Number Placeholder 3"/>
          <p:cNvSpPr>
            <a:spLocks noGrp="1"/>
          </p:cNvSpPr>
          <p:nvPr>
            <p:ph type="sldNum" sz="quarter" idx="10"/>
          </p:nvPr>
        </p:nvSpPr>
        <p:spPr/>
        <p:txBody>
          <a:bodyPr/>
          <a:lstStyle/>
          <a:p>
            <a:fld id="{7952555A-EFF0-4742-A789-48183DF63585}" type="slidenum">
              <a:rPr lang="fr-FR" smtClean="0"/>
              <a:pPr/>
              <a:t>14</a:t>
            </a:fld>
            <a:endParaRPr lang="fr-FR"/>
          </a:p>
        </p:txBody>
      </p:sp>
    </p:spTree>
    <p:extLst>
      <p:ext uri="{BB962C8B-B14F-4D97-AF65-F5344CB8AC3E}">
        <p14:creationId xmlns:p14="http://schemas.microsoft.com/office/powerpoint/2010/main" val="1952299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Poor man’s </a:t>
            </a:r>
            <a:r>
              <a:rPr lang="en-US" dirty="0" err="1" smtClean="0"/>
              <a:t>psec</a:t>
            </a:r>
            <a:r>
              <a:rPr lang="en-US" dirty="0" smtClean="0"/>
              <a:t> laser</a:t>
            </a:r>
            <a:endParaRPr lang="en-US" dirty="0"/>
          </a:p>
        </p:txBody>
      </p:sp>
      <p:sp>
        <p:nvSpPr>
          <p:cNvPr id="4" name="Slide Number Placeholder 3"/>
          <p:cNvSpPr>
            <a:spLocks noGrp="1"/>
          </p:cNvSpPr>
          <p:nvPr>
            <p:ph type="sldNum" sz="quarter" idx="10"/>
          </p:nvPr>
        </p:nvSpPr>
        <p:spPr/>
        <p:txBody>
          <a:bodyPr/>
          <a:lstStyle/>
          <a:p>
            <a:fld id="{7952555A-EFF0-4742-A789-48183DF63585}" type="slidenum">
              <a:rPr lang="fr-FR" smtClean="0"/>
              <a:pPr/>
              <a:t>15</a:t>
            </a:fld>
            <a:endParaRPr lang="fr-FR"/>
          </a:p>
        </p:txBody>
      </p:sp>
    </p:spTree>
    <p:extLst>
      <p:ext uri="{BB962C8B-B14F-4D97-AF65-F5344CB8AC3E}">
        <p14:creationId xmlns:p14="http://schemas.microsoft.com/office/powerpoint/2010/main" val="4105539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2555A-EFF0-4742-A789-48183DF63585}" type="slidenum">
              <a:rPr lang="fr-FR" smtClean="0"/>
              <a:pPr/>
              <a:t>16</a:t>
            </a:fld>
            <a:endParaRPr lang="fr-FR"/>
          </a:p>
        </p:txBody>
      </p:sp>
    </p:spTree>
    <p:extLst>
      <p:ext uri="{BB962C8B-B14F-4D97-AF65-F5344CB8AC3E}">
        <p14:creationId xmlns:p14="http://schemas.microsoft.com/office/powerpoint/2010/main" val="4180104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put the</a:t>
            </a:r>
            <a:r>
              <a:rPr lang="en-US" baseline="0" dirty="0" smtClean="0"/>
              <a:t> results that I am going to show you into the context of what has already been known…  when you apply a HV pulse is applied to the anode, electron avalanche that builds up into a sufficient space charge, which then results in wave high energy electrons propagating from the H to LV electrode.  These hi energy electrons produce a lot of excited state molecules which in turn fluoresce.  So what is in fact an ionization wave, is effectively visualized in the form of a luminous front which ….  Very fast, close to luminal speeds.  People have known that the electric fields in the front are very high, but there is been, in particular, a lack of experimental data, in quantifying these field strengths.  Part of the reason is that there has been a lack of diagnostics capable of making such measurements</a:t>
            </a:r>
            <a:endParaRPr lang="en-US" dirty="0"/>
          </a:p>
        </p:txBody>
      </p:sp>
      <p:sp>
        <p:nvSpPr>
          <p:cNvPr id="4" name="Slide Number Placeholder 3"/>
          <p:cNvSpPr>
            <a:spLocks noGrp="1"/>
          </p:cNvSpPr>
          <p:nvPr>
            <p:ph type="sldNum" sz="quarter" idx="10"/>
          </p:nvPr>
        </p:nvSpPr>
        <p:spPr/>
        <p:txBody>
          <a:bodyPr/>
          <a:lstStyle/>
          <a:p>
            <a:fld id="{5157AF77-3196-45C2-93A3-7BD61CCD01FC}" type="slidenum">
              <a:rPr lang="en-SG" smtClean="0"/>
              <a:pPr/>
              <a:t>17</a:t>
            </a:fld>
            <a:endParaRPr lang="en-SG"/>
          </a:p>
        </p:txBody>
      </p:sp>
    </p:spTree>
    <p:extLst>
      <p:ext uri="{BB962C8B-B14F-4D97-AF65-F5344CB8AC3E}">
        <p14:creationId xmlns:p14="http://schemas.microsoft.com/office/powerpoint/2010/main" val="1494066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delay</a:t>
            </a:r>
            <a:r>
              <a:rPr lang="en-US" baseline="0" dirty="0" smtClean="0"/>
              <a:t> the arrival of the laser </a:t>
            </a:r>
            <a:r>
              <a:rPr lang="en-US" baseline="0" dirty="0" err="1" smtClean="0"/>
              <a:t>wrt</a:t>
            </a:r>
            <a:r>
              <a:rPr lang="en-US" baseline="0" dirty="0" smtClean="0"/>
              <a:t> HV pulse </a:t>
            </a:r>
            <a:r>
              <a:rPr lang="en-US" baseline="0" dirty="0" smtClean="0">
                <a:sym typeface="Wingdings" panose="05000000000000000000" pitchFamily="2" charset="2"/>
              </a:rPr>
              <a:t> time evolution of the electric field.  We see 3 distinct regimes</a:t>
            </a:r>
            <a:endParaRPr lang="en-US" dirty="0"/>
          </a:p>
        </p:txBody>
      </p:sp>
      <p:sp>
        <p:nvSpPr>
          <p:cNvPr id="4" name="Slide Number Placeholder 3"/>
          <p:cNvSpPr>
            <a:spLocks noGrp="1"/>
          </p:cNvSpPr>
          <p:nvPr>
            <p:ph type="sldNum" sz="quarter" idx="10"/>
          </p:nvPr>
        </p:nvSpPr>
        <p:spPr/>
        <p:txBody>
          <a:bodyPr/>
          <a:lstStyle/>
          <a:p>
            <a:fld id="{7952555A-EFF0-4742-A789-48183DF63585}" type="slidenum">
              <a:rPr lang="fr-FR" smtClean="0"/>
              <a:pPr/>
              <a:t>18</a:t>
            </a:fld>
            <a:endParaRPr lang="fr-FR"/>
          </a:p>
        </p:txBody>
      </p:sp>
    </p:spTree>
    <p:extLst>
      <p:ext uri="{BB962C8B-B14F-4D97-AF65-F5344CB8AC3E}">
        <p14:creationId xmlns:p14="http://schemas.microsoft.com/office/powerpoint/2010/main" val="385290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Plot on the left is the same plot in the previous slide, with the addition of</a:t>
            </a:r>
            <a:r>
              <a:rPr lang="en-US" baseline="0" dirty="0" smtClean="0"/>
              <a:t> the </a:t>
            </a:r>
            <a:r>
              <a:rPr lang="en-US" baseline="0" dirty="0" err="1" smtClean="0"/>
              <a:t>efield</a:t>
            </a:r>
            <a:r>
              <a:rPr lang="en-US" baseline="0" dirty="0" smtClean="0"/>
              <a:t> predicted by a BCS.  BCS’ are electrical probes that are v effective at measuring the electric field in the conductive phase, but they are insensitive to the propagation of the FIW.  Added reason for using </a:t>
            </a:r>
            <a:r>
              <a:rPr lang="en-US" baseline="0" dirty="0" err="1" smtClean="0"/>
              <a:t>efish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952555A-EFF0-4742-A789-48183DF63585}" type="slidenum">
              <a:rPr lang="fr-FR" smtClean="0"/>
              <a:pPr/>
              <a:t>19</a:t>
            </a:fld>
            <a:endParaRPr lang="fr-FR"/>
          </a:p>
        </p:txBody>
      </p:sp>
    </p:spTree>
    <p:extLst>
      <p:ext uri="{BB962C8B-B14F-4D97-AF65-F5344CB8AC3E}">
        <p14:creationId xmlns:p14="http://schemas.microsoft.com/office/powerpoint/2010/main" val="2101651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Poor man’s </a:t>
            </a:r>
            <a:r>
              <a:rPr lang="en-US" dirty="0" err="1" smtClean="0"/>
              <a:t>psec</a:t>
            </a:r>
            <a:r>
              <a:rPr lang="en-US" dirty="0" smtClean="0"/>
              <a:t> laser</a:t>
            </a:r>
            <a:endParaRPr lang="en-US" dirty="0"/>
          </a:p>
        </p:txBody>
      </p:sp>
      <p:sp>
        <p:nvSpPr>
          <p:cNvPr id="4" name="Slide Number Placeholder 3"/>
          <p:cNvSpPr>
            <a:spLocks noGrp="1"/>
          </p:cNvSpPr>
          <p:nvPr>
            <p:ph type="sldNum" sz="quarter" idx="10"/>
          </p:nvPr>
        </p:nvSpPr>
        <p:spPr/>
        <p:txBody>
          <a:bodyPr/>
          <a:lstStyle/>
          <a:p>
            <a:fld id="{7952555A-EFF0-4742-A789-48183DF63585}" type="slidenum">
              <a:rPr lang="fr-FR" smtClean="0"/>
              <a:pPr/>
              <a:t>20</a:t>
            </a:fld>
            <a:endParaRPr lang="fr-FR"/>
          </a:p>
        </p:txBody>
      </p:sp>
    </p:spTree>
    <p:extLst>
      <p:ext uri="{BB962C8B-B14F-4D97-AF65-F5344CB8AC3E}">
        <p14:creationId xmlns:p14="http://schemas.microsoft.com/office/powerpoint/2010/main" val="662611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Poor man’s </a:t>
            </a:r>
            <a:r>
              <a:rPr lang="en-US" dirty="0" err="1" smtClean="0"/>
              <a:t>psec</a:t>
            </a:r>
            <a:r>
              <a:rPr lang="en-US" dirty="0" smtClean="0"/>
              <a:t> laser</a:t>
            </a:r>
            <a:endParaRPr lang="en-US" dirty="0"/>
          </a:p>
        </p:txBody>
      </p:sp>
      <p:sp>
        <p:nvSpPr>
          <p:cNvPr id="4" name="Slide Number Placeholder 3"/>
          <p:cNvSpPr>
            <a:spLocks noGrp="1"/>
          </p:cNvSpPr>
          <p:nvPr>
            <p:ph type="sldNum" sz="quarter" idx="10"/>
          </p:nvPr>
        </p:nvSpPr>
        <p:spPr/>
        <p:txBody>
          <a:bodyPr/>
          <a:lstStyle/>
          <a:p>
            <a:fld id="{7952555A-EFF0-4742-A789-48183DF63585}" type="slidenum">
              <a:rPr lang="fr-FR" smtClean="0"/>
              <a:pPr/>
              <a:t>21</a:t>
            </a:fld>
            <a:endParaRPr lang="fr-FR"/>
          </a:p>
        </p:txBody>
      </p:sp>
    </p:spTree>
    <p:extLst>
      <p:ext uri="{BB962C8B-B14F-4D97-AF65-F5344CB8AC3E}">
        <p14:creationId xmlns:p14="http://schemas.microsoft.com/office/powerpoint/2010/main" val="3294344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distinct features: chemical disequilibrium</a:t>
            </a:r>
            <a:r>
              <a:rPr lang="en-US" baseline="0" dirty="0" smtClean="0"/>
              <a:t> + temp.    Application of HV pulse enables access to high </a:t>
            </a:r>
            <a:r>
              <a:rPr lang="en-US" baseline="0" dirty="0" err="1" smtClean="0"/>
              <a:t>efields</a:t>
            </a:r>
            <a:r>
              <a:rPr lang="en-US" baseline="0" dirty="0" smtClean="0"/>
              <a:t>…  these high </a:t>
            </a:r>
            <a:r>
              <a:rPr lang="en-US" baseline="0" dirty="0" err="1" smtClean="0"/>
              <a:t>efields</a:t>
            </a:r>
            <a:r>
              <a:rPr lang="en-US" baseline="0" dirty="0" smtClean="0"/>
              <a:t> in turn enhance </a:t>
            </a:r>
            <a:r>
              <a:rPr lang="en-US" baseline="0" dirty="0" err="1" smtClean="0"/>
              <a:t>chem</a:t>
            </a:r>
            <a:r>
              <a:rPr lang="en-US" baseline="0" dirty="0" smtClean="0"/>
              <a:t> </a:t>
            </a:r>
            <a:r>
              <a:rPr lang="en-US" baseline="0" dirty="0" err="1" smtClean="0"/>
              <a:t>reac</a:t>
            </a:r>
            <a:r>
              <a:rPr lang="en-US" baseline="0" dirty="0" smtClean="0"/>
              <a:t>, which main reason for its broad applicability</a:t>
            </a:r>
            <a:endParaRPr lang="en-US" dirty="0"/>
          </a:p>
        </p:txBody>
      </p:sp>
      <p:sp>
        <p:nvSpPr>
          <p:cNvPr id="4" name="Slide Number Placeholder 3"/>
          <p:cNvSpPr>
            <a:spLocks noGrp="1"/>
          </p:cNvSpPr>
          <p:nvPr>
            <p:ph type="sldNum" sz="quarter" idx="10"/>
          </p:nvPr>
        </p:nvSpPr>
        <p:spPr/>
        <p:txBody>
          <a:bodyPr/>
          <a:lstStyle/>
          <a:p>
            <a:fld id="{5157AF77-3196-45C2-93A3-7BD61CCD01FC}" type="slidenum">
              <a:rPr lang="en-SG" smtClean="0"/>
              <a:pPr/>
              <a:t>3</a:t>
            </a:fld>
            <a:endParaRPr lang="en-SG"/>
          </a:p>
        </p:txBody>
      </p:sp>
    </p:spTree>
    <p:extLst>
      <p:ext uri="{BB962C8B-B14F-4D97-AF65-F5344CB8AC3E}">
        <p14:creationId xmlns:p14="http://schemas.microsoft.com/office/powerpoint/2010/main" val="3304787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57AF77-3196-45C2-93A3-7BD61CCD01FC}" type="slidenum">
              <a:rPr lang="en-SG" smtClean="0"/>
              <a:pPr/>
              <a:t>22</a:t>
            </a:fld>
            <a:endParaRPr lang="en-SG"/>
          </a:p>
        </p:txBody>
      </p:sp>
    </p:spTree>
    <p:extLst>
      <p:ext uri="{BB962C8B-B14F-4D97-AF65-F5344CB8AC3E}">
        <p14:creationId xmlns:p14="http://schemas.microsoft.com/office/powerpoint/2010/main" val="3240382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Difficult to make</a:t>
            </a:r>
            <a:r>
              <a:rPr lang="en-US" baseline="0" dirty="0" smtClean="0"/>
              <a:t> an absolute measurement, you need to account for the collection solid angle, efficiency of the collection optics, etc.  One way is to perform c</a:t>
            </a:r>
            <a:r>
              <a:rPr lang="en-US" dirty="0" smtClean="0"/>
              <a:t>alibration</a:t>
            </a:r>
            <a:r>
              <a:rPr lang="en-US" baseline="0" dirty="0" smtClean="0"/>
              <a:t> with a noble gas that has a two-photon resonance in the spectral vicinity of the species of interest.  </a:t>
            </a:r>
            <a:r>
              <a:rPr lang="en-US" dirty="0" smtClean="0"/>
              <a:t>Point out how easy it is to mess up</a:t>
            </a:r>
            <a:endParaRPr lang="en-US" dirty="0"/>
          </a:p>
        </p:txBody>
      </p:sp>
      <p:sp>
        <p:nvSpPr>
          <p:cNvPr id="4" name="Slide Number Placeholder 3"/>
          <p:cNvSpPr>
            <a:spLocks noGrp="1"/>
          </p:cNvSpPr>
          <p:nvPr>
            <p:ph type="sldNum" sz="quarter" idx="10"/>
          </p:nvPr>
        </p:nvSpPr>
        <p:spPr/>
        <p:txBody>
          <a:bodyPr/>
          <a:lstStyle/>
          <a:p>
            <a:fld id="{7952555A-EFF0-4742-A789-48183DF63585}" type="slidenum">
              <a:rPr lang="fr-FR" smtClean="0"/>
              <a:pPr/>
              <a:t>23</a:t>
            </a:fld>
            <a:endParaRPr lang="fr-FR"/>
          </a:p>
        </p:txBody>
      </p:sp>
    </p:spTree>
    <p:extLst>
      <p:ext uri="{BB962C8B-B14F-4D97-AF65-F5344CB8AC3E}">
        <p14:creationId xmlns:p14="http://schemas.microsoft.com/office/powerpoint/2010/main" val="2292651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57AF77-3196-45C2-93A3-7BD61CCD01FC}" type="slidenum">
              <a:rPr lang="en-SG" smtClean="0"/>
              <a:pPr/>
              <a:t>24</a:t>
            </a:fld>
            <a:endParaRPr lang="en-SG"/>
          </a:p>
        </p:txBody>
      </p:sp>
    </p:spTree>
    <p:extLst>
      <p:ext uri="{BB962C8B-B14F-4D97-AF65-F5344CB8AC3E}">
        <p14:creationId xmlns:p14="http://schemas.microsoft.com/office/powerpoint/2010/main" val="3000587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way is to position laser on resonance and simple time delay the arrival of the laser pulse</a:t>
            </a:r>
            <a:endParaRPr lang="en-US" dirty="0"/>
          </a:p>
        </p:txBody>
      </p:sp>
      <p:sp>
        <p:nvSpPr>
          <p:cNvPr id="4" name="Slide Number Placeholder 3"/>
          <p:cNvSpPr>
            <a:spLocks noGrp="1"/>
          </p:cNvSpPr>
          <p:nvPr>
            <p:ph type="sldNum" sz="quarter" idx="10"/>
          </p:nvPr>
        </p:nvSpPr>
        <p:spPr/>
        <p:txBody>
          <a:bodyPr/>
          <a:lstStyle/>
          <a:p>
            <a:fld id="{7952555A-EFF0-4742-A789-48183DF63585}" type="slidenum">
              <a:rPr lang="fr-FR" smtClean="0"/>
              <a:pPr/>
              <a:t>25</a:t>
            </a:fld>
            <a:endParaRPr lang="fr-FR"/>
          </a:p>
        </p:txBody>
      </p:sp>
    </p:spTree>
    <p:extLst>
      <p:ext uri="{BB962C8B-B14F-4D97-AF65-F5344CB8AC3E}">
        <p14:creationId xmlns:p14="http://schemas.microsoft.com/office/powerpoint/2010/main" val="1217074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Emission intensity is directly related</a:t>
            </a:r>
            <a:r>
              <a:rPr lang="en-US" baseline="0" dirty="0" smtClean="0"/>
              <a:t> to the initial electron density distribution</a:t>
            </a:r>
            <a:endParaRPr lang="en-US" dirty="0"/>
          </a:p>
        </p:txBody>
      </p:sp>
      <p:sp>
        <p:nvSpPr>
          <p:cNvPr id="4" name="Slide Number Placeholder 3"/>
          <p:cNvSpPr>
            <a:spLocks noGrp="1"/>
          </p:cNvSpPr>
          <p:nvPr>
            <p:ph type="sldNum" sz="quarter" idx="10"/>
          </p:nvPr>
        </p:nvSpPr>
        <p:spPr/>
        <p:txBody>
          <a:bodyPr/>
          <a:lstStyle/>
          <a:p>
            <a:fld id="{5157AF77-3196-45C2-93A3-7BD61CCD01FC}" type="slidenum">
              <a:rPr lang="en-SG" smtClean="0"/>
              <a:pPr/>
              <a:t>27</a:t>
            </a:fld>
            <a:endParaRPr lang="en-SG"/>
          </a:p>
        </p:txBody>
      </p:sp>
    </p:spTree>
    <p:extLst>
      <p:ext uri="{BB962C8B-B14F-4D97-AF65-F5344CB8AC3E}">
        <p14:creationId xmlns:p14="http://schemas.microsoft.com/office/powerpoint/2010/main" val="2686891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Shorter the pulse, the more energy one is throwing away</a:t>
            </a:r>
            <a:endParaRPr lang="en-US" dirty="0"/>
          </a:p>
        </p:txBody>
      </p:sp>
      <p:sp>
        <p:nvSpPr>
          <p:cNvPr id="4" name="Slide Number Placeholder 3"/>
          <p:cNvSpPr>
            <a:spLocks noGrp="1"/>
          </p:cNvSpPr>
          <p:nvPr>
            <p:ph type="sldNum" sz="quarter" idx="10"/>
          </p:nvPr>
        </p:nvSpPr>
        <p:spPr/>
        <p:txBody>
          <a:bodyPr/>
          <a:lstStyle/>
          <a:p>
            <a:fld id="{7952555A-EFF0-4742-A789-48183DF63585}" type="slidenum">
              <a:rPr lang="fr-FR" smtClean="0"/>
              <a:pPr/>
              <a:t>32</a:t>
            </a:fld>
            <a:endParaRPr lang="fr-FR"/>
          </a:p>
        </p:txBody>
      </p:sp>
    </p:spTree>
    <p:extLst>
      <p:ext uri="{BB962C8B-B14F-4D97-AF65-F5344CB8AC3E}">
        <p14:creationId xmlns:p14="http://schemas.microsoft.com/office/powerpoint/2010/main" val="1826024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left and right are examples of</a:t>
            </a:r>
            <a:r>
              <a:rPr lang="en-US" baseline="0" dirty="0" smtClean="0"/>
              <a:t> applications in medicine and agriculture where ne plasmas have been used to achieve chronic wound healing an better produce</a:t>
            </a:r>
            <a:endParaRPr lang="en-US" dirty="0"/>
          </a:p>
        </p:txBody>
      </p:sp>
      <p:sp>
        <p:nvSpPr>
          <p:cNvPr id="4" name="Slide Number Placeholder 3"/>
          <p:cNvSpPr>
            <a:spLocks noGrp="1"/>
          </p:cNvSpPr>
          <p:nvPr>
            <p:ph type="sldNum" sz="quarter" idx="10"/>
          </p:nvPr>
        </p:nvSpPr>
        <p:spPr/>
        <p:txBody>
          <a:bodyPr/>
          <a:lstStyle/>
          <a:p>
            <a:fld id="{5157AF77-3196-45C2-93A3-7BD61CCD01FC}" type="slidenum">
              <a:rPr lang="en-SG" smtClean="0"/>
              <a:pPr/>
              <a:t>4</a:t>
            </a:fld>
            <a:endParaRPr lang="en-SG"/>
          </a:p>
        </p:txBody>
      </p:sp>
    </p:spTree>
    <p:extLst>
      <p:ext uri="{BB962C8B-B14F-4D97-AF65-F5344CB8AC3E}">
        <p14:creationId xmlns:p14="http://schemas.microsoft.com/office/powerpoint/2010/main" val="3669938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E/N</a:t>
            </a:r>
            <a:r>
              <a:rPr lang="en-US" baseline="0" dirty="0" smtClean="0"/>
              <a:t>, the values on each of these curves should add up to 1.  Two important features: E/N determines how the energy is distributed</a:t>
            </a:r>
            <a:endParaRPr lang="en-US" dirty="0"/>
          </a:p>
        </p:txBody>
      </p:sp>
      <p:sp>
        <p:nvSpPr>
          <p:cNvPr id="4" name="Slide Number Placeholder 3"/>
          <p:cNvSpPr>
            <a:spLocks noGrp="1"/>
          </p:cNvSpPr>
          <p:nvPr>
            <p:ph type="sldNum" sz="quarter" idx="10"/>
          </p:nvPr>
        </p:nvSpPr>
        <p:spPr/>
        <p:txBody>
          <a:bodyPr/>
          <a:lstStyle/>
          <a:p>
            <a:fld id="{5157AF77-3196-45C2-93A3-7BD61CCD01FC}" type="slidenum">
              <a:rPr lang="en-SG" smtClean="0"/>
              <a:pPr/>
              <a:t>5</a:t>
            </a:fld>
            <a:endParaRPr lang="en-SG"/>
          </a:p>
        </p:txBody>
      </p:sp>
    </p:spTree>
    <p:extLst>
      <p:ext uri="{BB962C8B-B14F-4D97-AF65-F5344CB8AC3E}">
        <p14:creationId xmlns:p14="http://schemas.microsoft.com/office/powerpoint/2010/main" val="1672497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E/N</a:t>
            </a:r>
            <a:r>
              <a:rPr lang="en-US" baseline="0" dirty="0" smtClean="0"/>
              <a:t>, the values on each of these curves should add up to 1.  Two important features: E/N determines how the energy is distributed</a:t>
            </a:r>
            <a:endParaRPr lang="en-US" dirty="0"/>
          </a:p>
        </p:txBody>
      </p:sp>
      <p:sp>
        <p:nvSpPr>
          <p:cNvPr id="4" name="Slide Number Placeholder 3"/>
          <p:cNvSpPr>
            <a:spLocks noGrp="1"/>
          </p:cNvSpPr>
          <p:nvPr>
            <p:ph type="sldNum" sz="quarter" idx="10"/>
          </p:nvPr>
        </p:nvSpPr>
        <p:spPr/>
        <p:txBody>
          <a:bodyPr/>
          <a:lstStyle/>
          <a:p>
            <a:fld id="{5157AF77-3196-45C2-93A3-7BD61CCD01FC}" type="slidenum">
              <a:rPr lang="en-SG" smtClean="0"/>
              <a:pPr/>
              <a:t>6</a:t>
            </a:fld>
            <a:endParaRPr lang="en-SG"/>
          </a:p>
        </p:txBody>
      </p:sp>
    </p:spTree>
    <p:extLst>
      <p:ext uri="{BB962C8B-B14F-4D97-AF65-F5344CB8AC3E}">
        <p14:creationId xmlns:p14="http://schemas.microsoft.com/office/powerpoint/2010/main" val="3984033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put these ideas together, the objective of the work that I am going to be presenting is…  In particular, we wanted to validate some of the modeling results from our collaborator Nikolay Popov.  Implicit in this objective is the need to quantify both the </a:t>
            </a:r>
            <a:r>
              <a:rPr lang="en-US" baseline="0" dirty="0" err="1" smtClean="0"/>
              <a:t>efield</a:t>
            </a:r>
            <a:r>
              <a:rPr lang="en-US" baseline="0" dirty="0" smtClean="0"/>
              <a:t> and N-atom density</a:t>
            </a:r>
            <a:endParaRPr lang="en-US" dirty="0"/>
          </a:p>
        </p:txBody>
      </p:sp>
      <p:sp>
        <p:nvSpPr>
          <p:cNvPr id="4" name="Slide Number Placeholder 3"/>
          <p:cNvSpPr>
            <a:spLocks noGrp="1"/>
          </p:cNvSpPr>
          <p:nvPr>
            <p:ph type="sldNum" sz="quarter" idx="10"/>
          </p:nvPr>
        </p:nvSpPr>
        <p:spPr/>
        <p:txBody>
          <a:bodyPr/>
          <a:lstStyle/>
          <a:p>
            <a:fld id="{5157AF77-3196-45C2-93A3-7BD61CCD01FC}" type="slidenum">
              <a:rPr lang="en-SG" smtClean="0"/>
              <a:pPr/>
              <a:t>7</a:t>
            </a:fld>
            <a:endParaRPr lang="en-SG"/>
          </a:p>
        </p:txBody>
      </p:sp>
    </p:spTree>
    <p:extLst>
      <p:ext uri="{BB962C8B-B14F-4D97-AF65-F5344CB8AC3E}">
        <p14:creationId xmlns:p14="http://schemas.microsoft.com/office/powerpoint/2010/main" val="4055143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2555A-EFF0-4742-A789-48183DF63585}" type="slidenum">
              <a:rPr lang="fr-FR" smtClean="0"/>
              <a:pPr/>
              <a:t>9</a:t>
            </a:fld>
            <a:endParaRPr lang="fr-FR"/>
          </a:p>
        </p:txBody>
      </p:sp>
    </p:spTree>
    <p:extLst>
      <p:ext uri="{BB962C8B-B14F-4D97-AF65-F5344CB8AC3E}">
        <p14:creationId xmlns:p14="http://schemas.microsoft.com/office/powerpoint/2010/main" val="115506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2555A-EFF0-4742-A789-48183DF63585}" type="slidenum">
              <a:rPr lang="fr-FR" smtClean="0"/>
              <a:pPr/>
              <a:t>10</a:t>
            </a:fld>
            <a:endParaRPr lang="fr-FR"/>
          </a:p>
        </p:txBody>
      </p:sp>
    </p:spTree>
    <p:extLst>
      <p:ext uri="{BB962C8B-B14F-4D97-AF65-F5344CB8AC3E}">
        <p14:creationId xmlns:p14="http://schemas.microsoft.com/office/powerpoint/2010/main" val="1475560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Focu</a:t>
            </a:r>
            <a:endParaRPr lang="en-US" dirty="0"/>
          </a:p>
        </p:txBody>
      </p:sp>
      <p:sp>
        <p:nvSpPr>
          <p:cNvPr id="4" name="Slide Number Placeholder 3"/>
          <p:cNvSpPr>
            <a:spLocks noGrp="1"/>
          </p:cNvSpPr>
          <p:nvPr>
            <p:ph type="sldNum" sz="quarter" idx="10"/>
          </p:nvPr>
        </p:nvSpPr>
        <p:spPr/>
        <p:txBody>
          <a:bodyPr/>
          <a:lstStyle/>
          <a:p>
            <a:fld id="{7952555A-EFF0-4742-A789-48183DF63585}" type="slidenum">
              <a:rPr lang="fr-FR" smtClean="0"/>
              <a:pPr/>
              <a:t>11</a:t>
            </a:fld>
            <a:endParaRPr lang="fr-FR"/>
          </a:p>
        </p:txBody>
      </p:sp>
    </p:spTree>
    <p:extLst>
      <p:ext uri="{BB962C8B-B14F-4D97-AF65-F5344CB8AC3E}">
        <p14:creationId xmlns:p14="http://schemas.microsoft.com/office/powerpoint/2010/main" val="175128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CF50EEE2-EFA3-43CC-9FDC-75BC7198086E}" type="datetime1">
              <a:rPr lang="en-SG" smtClean="0"/>
              <a:t>26/7/2021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6681F5A5-5BF7-4733-BB55-3113BEA95D26}" type="slidenum">
              <a:rPr lang="en-SG" smtClean="0"/>
              <a:pPr/>
              <a:t>‹#›</a:t>
            </a:fld>
            <a:endParaRPr lang="en-SG"/>
          </a:p>
        </p:txBody>
      </p:sp>
    </p:spTree>
    <p:extLst>
      <p:ext uri="{BB962C8B-B14F-4D97-AF65-F5344CB8AC3E}">
        <p14:creationId xmlns:p14="http://schemas.microsoft.com/office/powerpoint/2010/main" val="1101516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3ADB098D-B9C4-4214-AB08-5D138D543122}" type="datetime1">
              <a:rPr lang="en-SG" smtClean="0"/>
              <a:t>26/7/2021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6681F5A5-5BF7-4733-BB55-3113BEA95D26}" type="slidenum">
              <a:rPr lang="en-SG" smtClean="0"/>
              <a:pPr/>
              <a:t>‹#›</a:t>
            </a:fld>
            <a:endParaRPr lang="en-SG"/>
          </a:p>
        </p:txBody>
      </p:sp>
    </p:spTree>
    <p:extLst>
      <p:ext uri="{BB962C8B-B14F-4D97-AF65-F5344CB8AC3E}">
        <p14:creationId xmlns:p14="http://schemas.microsoft.com/office/powerpoint/2010/main" val="31469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E1B48232-3EA9-4033-8B57-25383ADFE369}" type="datetime1">
              <a:rPr lang="en-SG" smtClean="0"/>
              <a:t>26/7/2021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6681F5A5-5BF7-4733-BB55-3113BEA95D26}" type="slidenum">
              <a:rPr lang="en-SG" smtClean="0"/>
              <a:pPr/>
              <a:t>‹#›</a:t>
            </a:fld>
            <a:endParaRPr lang="en-SG"/>
          </a:p>
        </p:txBody>
      </p:sp>
    </p:spTree>
    <p:extLst>
      <p:ext uri="{BB962C8B-B14F-4D97-AF65-F5344CB8AC3E}">
        <p14:creationId xmlns:p14="http://schemas.microsoft.com/office/powerpoint/2010/main" val="207545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Rectangle 3"/>
          <p:cNvSpPr/>
          <p:nvPr userDrawn="1"/>
        </p:nvSpPr>
        <p:spPr>
          <a:xfrm>
            <a:off x="0" y="1"/>
            <a:ext cx="12192000" cy="1290638"/>
          </a:xfrm>
          <a:prstGeom prst="rect">
            <a:avLst/>
          </a:prstGeom>
          <a:gradFill flip="none" rotWithShape="1">
            <a:gsLst>
              <a:gs pos="0">
                <a:schemeClr val="tx1"/>
              </a:gs>
              <a:gs pos="100000">
                <a:srgbClr val="000090"/>
              </a:gs>
            </a:gsLst>
            <a:lin ang="5400000" scaled="0"/>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defTabSz="457200">
              <a:defRPr/>
            </a:pPr>
            <a:endParaRPr lang="ru-RU" dirty="0">
              <a:solidFill>
                <a:srgbClr val="000000"/>
              </a:solidFill>
              <a:latin typeface="Tahoma" pitchFamily="34" charset="0"/>
              <a:cs typeface="Tahoma" pitchFamily="34" charset="0"/>
            </a:endParaRPr>
          </a:p>
        </p:txBody>
      </p:sp>
      <p:pic>
        <p:nvPicPr>
          <p:cNvPr id="5" name="Picture 9" descr="logo_LPP.png"/>
          <p:cNvPicPr>
            <a:picLocks noChangeAspect="1"/>
          </p:cNvPicPr>
          <p:nvPr userDrawn="1"/>
        </p:nvPicPr>
        <p:blipFill>
          <a:blip r:embed="rId2" cstate="print"/>
          <a:srcRect/>
          <a:stretch>
            <a:fillRect/>
          </a:stretch>
        </p:blipFill>
        <p:spPr bwMode="auto">
          <a:xfrm>
            <a:off x="150286" y="1074739"/>
            <a:ext cx="1615017" cy="360362"/>
          </a:xfrm>
          <a:prstGeom prst="rect">
            <a:avLst/>
          </a:prstGeom>
          <a:noFill/>
          <a:ln w="9525">
            <a:noFill/>
            <a:miter lim="800000"/>
            <a:headEnd/>
            <a:tailEnd/>
          </a:ln>
          <a:effectLst>
            <a:outerShdw blurRad="50800" dist="38100" dir="2700000" algn="br">
              <a:srgbClr val="000000">
                <a:alpha val="43000"/>
              </a:srgbClr>
            </a:outerShdw>
          </a:effectLst>
        </p:spPr>
      </p:pic>
      <p:sp>
        <p:nvSpPr>
          <p:cNvPr id="9" name="Title 1"/>
          <p:cNvSpPr>
            <a:spLocks noGrp="1"/>
          </p:cNvSpPr>
          <p:nvPr>
            <p:ph type="title"/>
          </p:nvPr>
        </p:nvSpPr>
        <p:spPr>
          <a:xfrm>
            <a:off x="609600" y="274638"/>
            <a:ext cx="10972800" cy="1143000"/>
          </a:xfrm>
        </p:spPr>
        <p:txBody>
          <a:bodyPr/>
          <a:lstStyle>
            <a:lvl1pPr>
              <a:defRPr sz="3500">
                <a:solidFill>
                  <a:schemeClr val="bg1"/>
                </a:solidFill>
                <a:latin typeface="Tahoma"/>
                <a:cs typeface="Tahoma"/>
              </a:defRPr>
            </a:lvl1pPr>
          </a:lstStyle>
          <a:p>
            <a:r>
              <a:rPr lang="fr-FR"/>
              <a:t>Cliquez pour modifier le style du titre</a:t>
            </a:r>
            <a:endParaRPr lang="en-US" dirty="0"/>
          </a:p>
        </p:txBody>
      </p:sp>
      <p:sp>
        <p:nvSpPr>
          <p:cNvPr id="10" name="Content Placeholder 2"/>
          <p:cNvSpPr>
            <a:spLocks noGrp="1"/>
          </p:cNvSpPr>
          <p:nvPr>
            <p:ph idx="1"/>
          </p:nvPr>
        </p:nvSpPr>
        <p:spPr>
          <a:xfrm>
            <a:off x="609600" y="1600202"/>
            <a:ext cx="10972800" cy="4525963"/>
          </a:xfrm>
        </p:spPr>
        <p:txBody>
          <a:bodyPr/>
          <a:lstStyle>
            <a:lvl1pPr>
              <a:defRPr sz="2500">
                <a:latin typeface="Tahoma"/>
                <a:cs typeface="Tahoma"/>
              </a:defRPr>
            </a:lvl1pPr>
            <a:lvl2pPr>
              <a:defRPr sz="2200">
                <a:solidFill>
                  <a:srgbClr val="000090"/>
                </a:solidFill>
                <a:latin typeface="Tahoma"/>
                <a:cs typeface="Tahoma"/>
              </a:defRPr>
            </a:lvl2pPr>
            <a:lvl3pPr>
              <a:defRPr sz="2000">
                <a:solidFill>
                  <a:srgbClr val="000090"/>
                </a:solidFill>
                <a:latin typeface="Tahoma"/>
                <a:cs typeface="Tahoma"/>
              </a:defRPr>
            </a:lvl3pPr>
            <a:lvl4pPr>
              <a:defRPr sz="1800">
                <a:solidFill>
                  <a:srgbClr val="000090"/>
                </a:solidFill>
                <a:latin typeface="Tahoma"/>
                <a:cs typeface="Tahoma"/>
              </a:defRPr>
            </a:lvl4pPr>
            <a:lvl5pPr>
              <a:defRPr sz="1800">
                <a:solidFill>
                  <a:srgbClr val="000090"/>
                </a:solidFill>
                <a:latin typeface="Tahoma"/>
                <a:cs typeface="Tahoma"/>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Date Placeholder 3"/>
          <p:cNvSpPr>
            <a:spLocks noGrp="1"/>
          </p:cNvSpPr>
          <p:nvPr>
            <p:ph type="dt" sz="half" idx="10"/>
          </p:nvPr>
        </p:nvSpPr>
        <p:spPr/>
        <p:txBody>
          <a:bodyPr/>
          <a:lstStyle>
            <a:lvl1pPr>
              <a:defRPr smtClean="0"/>
            </a:lvl1pPr>
          </a:lstStyle>
          <a:p>
            <a:pPr>
              <a:defRPr/>
            </a:pPr>
            <a:fld id="{290FD3C8-5D76-4818-87CF-3B4C7BEBC56D}" type="datetime1">
              <a:rPr lang="en-SG" smtClean="0"/>
              <a:t>26/7/2021</a:t>
            </a:fld>
            <a:endParaRPr lang="en-US" dirty="0"/>
          </a:p>
        </p:txBody>
      </p:sp>
      <p:sp>
        <p:nvSpPr>
          <p:cNvPr id="7" name="Footer Placeholder 4"/>
          <p:cNvSpPr>
            <a:spLocks noGrp="1"/>
          </p:cNvSpPr>
          <p:nvPr>
            <p:ph type="ftr" sz="quarter" idx="11"/>
          </p:nvPr>
        </p:nvSpPr>
        <p:spPr/>
        <p:txBody>
          <a:bodyPr/>
          <a:lstStyle>
            <a:lvl1pPr>
              <a:defRPr smtClean="0"/>
            </a:lvl1pPr>
          </a:lstStyle>
          <a:p>
            <a:pPr>
              <a:defRPr/>
            </a:pPr>
            <a:endParaRPr lang="en-US" dirty="0"/>
          </a:p>
        </p:txBody>
      </p:sp>
      <p:sp>
        <p:nvSpPr>
          <p:cNvPr id="8" name="Slide Number Placeholder 5"/>
          <p:cNvSpPr>
            <a:spLocks noGrp="1"/>
          </p:cNvSpPr>
          <p:nvPr>
            <p:ph type="sldNum" sz="quarter" idx="12"/>
          </p:nvPr>
        </p:nvSpPr>
        <p:spPr/>
        <p:txBody>
          <a:bodyPr/>
          <a:lstStyle>
            <a:lvl1pPr>
              <a:defRPr smtClean="0"/>
            </a:lvl1pPr>
          </a:lstStyle>
          <a:p>
            <a:pPr>
              <a:defRPr/>
            </a:pPr>
            <a:fld id="{77EF52CE-3BDE-4F93-BE2E-F2EEC73C22A7}" type="slidenum">
              <a:rPr lang="en-US"/>
              <a:pPr>
                <a:defRPr/>
              </a:pPr>
              <a:t>‹#›</a:t>
            </a:fld>
            <a:endParaRPr lang="en-US" dirty="0"/>
          </a:p>
        </p:txBody>
      </p:sp>
    </p:spTree>
    <p:extLst>
      <p:ext uri="{BB962C8B-B14F-4D97-AF65-F5344CB8AC3E}">
        <p14:creationId xmlns:p14="http://schemas.microsoft.com/office/powerpoint/2010/main" val="2060393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3"/>
          <p:cNvSpPr>
            <a:spLocks/>
          </p:cNvSpPr>
          <p:nvPr userDrawn="1"/>
        </p:nvSpPr>
        <p:spPr>
          <a:xfrm>
            <a:off x="-19051" y="6642102"/>
            <a:ext cx="12230101" cy="161925"/>
          </a:xfrm>
          <a:prstGeom prst="rect">
            <a:avLst/>
          </a:prstGeom>
          <a:gradFill flip="none" rotWithShape="1">
            <a:gsLst>
              <a:gs pos="0">
                <a:schemeClr val="tx1"/>
              </a:gs>
              <a:gs pos="100000">
                <a:srgbClr val="000090"/>
              </a:gs>
            </a:gsLst>
            <a:lin ang="16200000" scaled="0"/>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defTabSz="457200">
              <a:defRPr/>
            </a:pPr>
            <a:endParaRPr lang="ru-RU" dirty="0">
              <a:solidFill>
                <a:srgbClr val="000000"/>
              </a:solidFill>
              <a:latin typeface="Tahoma" pitchFamily="34" charset="0"/>
              <a:cs typeface="Tahoma" pitchFamily="34" charset="0"/>
            </a:endParaRPr>
          </a:p>
        </p:txBody>
      </p:sp>
      <p:pic>
        <p:nvPicPr>
          <p:cNvPr id="5" name="Picture 9" descr="logo_LPP.png"/>
          <p:cNvPicPr>
            <a:picLocks noChangeAspect="1"/>
          </p:cNvPicPr>
          <p:nvPr userDrawn="1"/>
        </p:nvPicPr>
        <p:blipFill>
          <a:blip r:embed="rId2" cstate="print"/>
          <a:srcRect/>
          <a:stretch>
            <a:fillRect/>
          </a:stretch>
        </p:blipFill>
        <p:spPr bwMode="auto">
          <a:xfrm>
            <a:off x="101604" y="6400802"/>
            <a:ext cx="1615017" cy="360363"/>
          </a:xfrm>
          <a:prstGeom prst="rect">
            <a:avLst/>
          </a:prstGeom>
          <a:noFill/>
          <a:ln w="9525">
            <a:noFill/>
            <a:miter lim="800000"/>
            <a:headEnd/>
            <a:tailEnd/>
          </a:ln>
          <a:effectLst>
            <a:outerShdw blurRad="50800" dist="38100" dir="2700000" algn="br">
              <a:srgbClr val="000000">
                <a:alpha val="43000"/>
              </a:srgbClr>
            </a:outerShdw>
          </a:effectLst>
        </p:spPr>
      </p:pic>
      <p:sp>
        <p:nvSpPr>
          <p:cNvPr id="2" name="Title 1"/>
          <p:cNvSpPr>
            <a:spLocks noGrp="1"/>
          </p:cNvSpPr>
          <p:nvPr>
            <p:ph type="ctrTitle"/>
          </p:nvPr>
        </p:nvSpPr>
        <p:spPr>
          <a:xfrm>
            <a:off x="914400" y="2130427"/>
            <a:ext cx="10363200" cy="1470025"/>
          </a:xfrm>
        </p:spPr>
        <p:txBody>
          <a:bodyPr/>
          <a:lstStyle>
            <a:lvl1pPr>
              <a:defRPr>
                <a:latin typeface="Tahoma"/>
                <a:cs typeface="Tahoma"/>
              </a:defRPr>
            </a:lvl1pPr>
          </a:lstStyle>
          <a:p>
            <a:r>
              <a:rPr lang="fr-FR"/>
              <a:t>Cliquez pour modifier le style du titre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000090"/>
                </a:solidFill>
                <a:latin typeface="Tahoma"/>
                <a:cs typeface="Tahom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
        <p:nvSpPr>
          <p:cNvPr id="6" name="Footer Placeholder 4"/>
          <p:cNvSpPr>
            <a:spLocks noGrp="1"/>
          </p:cNvSpPr>
          <p:nvPr>
            <p:ph type="ftr" sz="quarter" idx="10"/>
          </p:nvPr>
        </p:nvSpPr>
        <p:spPr/>
        <p:txBody>
          <a:bodyPr/>
          <a:lstStyle>
            <a:lvl1pPr>
              <a:defRPr smtClean="0"/>
            </a:lvl1pPr>
          </a:lstStyle>
          <a:p>
            <a:pPr>
              <a:defRPr/>
            </a:pPr>
            <a:endParaRPr lang="en-US" dirty="0"/>
          </a:p>
        </p:txBody>
      </p:sp>
      <p:sp>
        <p:nvSpPr>
          <p:cNvPr id="7" name="Slide Number Placeholder 5"/>
          <p:cNvSpPr>
            <a:spLocks noGrp="1"/>
          </p:cNvSpPr>
          <p:nvPr>
            <p:ph type="sldNum" sz="quarter" idx="11"/>
          </p:nvPr>
        </p:nvSpPr>
        <p:spPr/>
        <p:txBody>
          <a:bodyPr/>
          <a:lstStyle>
            <a:lvl1pPr>
              <a:defRPr smtClean="0"/>
            </a:lvl1pPr>
          </a:lstStyle>
          <a:p>
            <a:pPr>
              <a:defRPr/>
            </a:pPr>
            <a:fld id="{201F4327-47D8-41B8-8D82-784FC6C7B95F}" type="slidenum">
              <a:rPr lang="en-US"/>
              <a:pPr>
                <a:defRPr/>
              </a:pPr>
              <a:t>‹#›</a:t>
            </a:fld>
            <a:endParaRPr lang="en-US" dirty="0"/>
          </a:p>
        </p:txBody>
      </p:sp>
    </p:spTree>
    <p:extLst>
      <p:ext uri="{BB962C8B-B14F-4D97-AF65-F5344CB8AC3E}">
        <p14:creationId xmlns:p14="http://schemas.microsoft.com/office/powerpoint/2010/main" val="3015187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Rectangle 3"/>
          <p:cNvSpPr/>
          <p:nvPr userDrawn="1"/>
        </p:nvSpPr>
        <p:spPr>
          <a:xfrm>
            <a:off x="101604" y="3267077"/>
            <a:ext cx="11978217" cy="550863"/>
          </a:xfrm>
          <a:prstGeom prst="rect">
            <a:avLst/>
          </a:prstGeom>
          <a:solidFill>
            <a:srgbClr val="000090"/>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defTabSz="457200">
              <a:defRPr/>
            </a:pPr>
            <a:endParaRPr lang="ru-RU" dirty="0">
              <a:solidFill>
                <a:srgbClr val="000000"/>
              </a:solidFill>
            </a:endParaRPr>
          </a:p>
        </p:txBody>
      </p:sp>
      <p:sp>
        <p:nvSpPr>
          <p:cNvPr id="5" name="Rectangle 4"/>
          <p:cNvSpPr>
            <a:spLocks/>
          </p:cNvSpPr>
          <p:nvPr userDrawn="1"/>
        </p:nvSpPr>
        <p:spPr>
          <a:xfrm>
            <a:off x="101604" y="76200"/>
            <a:ext cx="11978217" cy="3124200"/>
          </a:xfrm>
          <a:prstGeom prst="rect">
            <a:avLst/>
          </a:prstGeom>
          <a:gradFill flip="none" rotWithShape="1">
            <a:gsLst>
              <a:gs pos="0">
                <a:schemeClr val="tx1"/>
              </a:gs>
              <a:gs pos="100000">
                <a:srgbClr val="000090"/>
              </a:gs>
            </a:gsLst>
            <a:lin ang="5400000" scaled="0"/>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defTabSz="457200">
              <a:defRPr/>
            </a:pPr>
            <a:endParaRPr lang="ru-RU" dirty="0">
              <a:solidFill>
                <a:srgbClr val="000000"/>
              </a:solidFill>
            </a:endParaRPr>
          </a:p>
        </p:txBody>
      </p:sp>
      <p:pic>
        <p:nvPicPr>
          <p:cNvPr id="6" name="Picture 9" descr="logo_LPP.png"/>
          <p:cNvPicPr>
            <a:picLocks noChangeAspect="1"/>
          </p:cNvPicPr>
          <p:nvPr userDrawn="1"/>
        </p:nvPicPr>
        <p:blipFill>
          <a:blip r:embed="rId2" cstate="print"/>
          <a:srcRect/>
          <a:stretch>
            <a:fillRect/>
          </a:stretch>
        </p:blipFill>
        <p:spPr bwMode="auto">
          <a:xfrm>
            <a:off x="304800" y="3001963"/>
            <a:ext cx="2423584" cy="539750"/>
          </a:xfrm>
          <a:prstGeom prst="rect">
            <a:avLst/>
          </a:prstGeom>
          <a:noFill/>
          <a:ln w="9525">
            <a:noFill/>
            <a:miter lim="800000"/>
            <a:headEnd/>
            <a:tailEnd/>
          </a:ln>
          <a:effectLst>
            <a:outerShdw blurRad="50800" dist="38100" dir="2700000" algn="br">
              <a:srgbClr val="000000">
                <a:alpha val="43000"/>
              </a:srgbClr>
            </a:outerShdw>
          </a:effectLst>
        </p:spPr>
      </p:pic>
      <p:sp>
        <p:nvSpPr>
          <p:cNvPr id="7" name="Rectangle 10"/>
          <p:cNvSpPr>
            <a:spLocks noChangeArrowheads="1"/>
          </p:cNvSpPr>
          <p:nvPr userDrawn="1"/>
        </p:nvSpPr>
        <p:spPr bwMode="auto">
          <a:xfrm>
            <a:off x="304800" y="3541713"/>
            <a:ext cx="2326406" cy="267766"/>
          </a:xfrm>
          <a:prstGeom prst="rect">
            <a:avLst/>
          </a:prstGeom>
          <a:noFill/>
          <a:ln w="9525">
            <a:noFill/>
            <a:miter lim="800000"/>
            <a:headEnd/>
            <a:tailEnd/>
          </a:ln>
        </p:spPr>
        <p:txBody>
          <a:bodyPr wrap="none" lIns="128016" tIns="64008" rIns="128016" bIns="64008">
            <a:spAutoFit/>
          </a:bodyPr>
          <a:lstStyle/>
          <a:p>
            <a:pPr defTabSz="457200">
              <a:defRPr/>
            </a:pPr>
            <a:r>
              <a:rPr lang="fr-FR" sz="900" dirty="0">
                <a:solidFill>
                  <a:prstClr val="white"/>
                </a:solidFill>
                <a:latin typeface="Century Gothic" pitchFamily="-65" charset="0"/>
                <a:ea typeface="Century Gothic" pitchFamily="-65" charset="0"/>
                <a:cs typeface="Century Gothic" pitchFamily="-65" charset="0"/>
              </a:rPr>
              <a:t>Laboratoire de Physique des Plasmas</a:t>
            </a:r>
          </a:p>
        </p:txBody>
      </p:sp>
      <p:sp>
        <p:nvSpPr>
          <p:cNvPr id="2" name="Title 1"/>
          <p:cNvSpPr>
            <a:spLocks noGrp="1"/>
          </p:cNvSpPr>
          <p:nvPr>
            <p:ph type="title"/>
          </p:nvPr>
        </p:nvSpPr>
        <p:spPr>
          <a:xfrm>
            <a:off x="963084" y="1295402"/>
            <a:ext cx="10363200" cy="1362075"/>
          </a:xfrm>
        </p:spPr>
        <p:txBody>
          <a:bodyPr anchor="t"/>
          <a:lstStyle>
            <a:lvl1pPr algn="l">
              <a:defRPr sz="3500" b="0" cap="small">
                <a:solidFill>
                  <a:schemeClr val="bg1"/>
                </a:solidFill>
                <a:latin typeface="Tahoma"/>
                <a:cs typeface="Tahoma"/>
              </a:defRPr>
            </a:lvl1pPr>
          </a:lstStyle>
          <a:p>
            <a:r>
              <a:rPr lang="fr-FR"/>
              <a:t>Cliquez pour modifier le style du titre</a:t>
            </a:r>
            <a:endParaRPr lang="en-US" dirty="0"/>
          </a:p>
        </p:txBody>
      </p:sp>
      <p:sp>
        <p:nvSpPr>
          <p:cNvPr id="3" name="Text Placeholder 2"/>
          <p:cNvSpPr>
            <a:spLocks noGrp="1"/>
          </p:cNvSpPr>
          <p:nvPr>
            <p:ph type="body" idx="1"/>
          </p:nvPr>
        </p:nvSpPr>
        <p:spPr>
          <a:xfrm>
            <a:off x="963084" y="4443415"/>
            <a:ext cx="10363200" cy="1500187"/>
          </a:xfrm>
        </p:spPr>
        <p:txBody>
          <a:bodyPr anchor="b"/>
          <a:lstStyle>
            <a:lvl1pPr marL="0" indent="0">
              <a:buNone/>
              <a:defRPr sz="2500">
                <a:solidFill>
                  <a:srgbClr val="000090"/>
                </a:solidFill>
                <a:latin typeface="Tahoma"/>
                <a:cs typeface="Tahom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2971836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Rectangle 3"/>
          <p:cNvSpPr/>
          <p:nvPr userDrawn="1"/>
        </p:nvSpPr>
        <p:spPr>
          <a:xfrm>
            <a:off x="0" y="1"/>
            <a:ext cx="12192000" cy="1290638"/>
          </a:xfrm>
          <a:prstGeom prst="rect">
            <a:avLst/>
          </a:prstGeom>
          <a:gradFill flip="none" rotWithShape="1">
            <a:gsLst>
              <a:gs pos="0">
                <a:schemeClr val="tx1"/>
              </a:gs>
              <a:gs pos="100000">
                <a:srgbClr val="000090"/>
              </a:gs>
            </a:gsLst>
            <a:lin ang="5400000" scaled="0"/>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defTabSz="457200">
              <a:defRPr/>
            </a:pPr>
            <a:endParaRPr lang="ru-RU" dirty="0">
              <a:solidFill>
                <a:srgbClr val="000000"/>
              </a:solidFill>
              <a:latin typeface="Tahoma" pitchFamily="34" charset="0"/>
              <a:cs typeface="Tahoma" pitchFamily="34" charset="0"/>
            </a:endParaRPr>
          </a:p>
        </p:txBody>
      </p:sp>
      <p:pic>
        <p:nvPicPr>
          <p:cNvPr id="5" name="Picture 9" descr="logo_LPP.png"/>
          <p:cNvPicPr>
            <a:picLocks noChangeAspect="1"/>
          </p:cNvPicPr>
          <p:nvPr userDrawn="1"/>
        </p:nvPicPr>
        <p:blipFill>
          <a:blip r:embed="rId2" cstate="print"/>
          <a:srcRect/>
          <a:stretch>
            <a:fillRect/>
          </a:stretch>
        </p:blipFill>
        <p:spPr bwMode="auto">
          <a:xfrm>
            <a:off x="150286" y="1074739"/>
            <a:ext cx="1615017" cy="360362"/>
          </a:xfrm>
          <a:prstGeom prst="rect">
            <a:avLst/>
          </a:prstGeom>
          <a:noFill/>
          <a:ln w="9525">
            <a:noFill/>
            <a:miter lim="800000"/>
            <a:headEnd/>
            <a:tailEnd/>
          </a:ln>
          <a:effectLst>
            <a:outerShdw blurRad="50800" dist="38100" dir="2700000" algn="br">
              <a:srgbClr val="000000">
                <a:alpha val="43000"/>
              </a:srgbClr>
            </a:outerShdw>
          </a:effectLst>
        </p:spPr>
      </p:pic>
      <p:sp>
        <p:nvSpPr>
          <p:cNvPr id="9" name="Title 1"/>
          <p:cNvSpPr>
            <a:spLocks noGrp="1"/>
          </p:cNvSpPr>
          <p:nvPr>
            <p:ph type="title"/>
          </p:nvPr>
        </p:nvSpPr>
        <p:spPr>
          <a:xfrm>
            <a:off x="609600" y="274638"/>
            <a:ext cx="10972800" cy="1143000"/>
          </a:xfrm>
        </p:spPr>
        <p:txBody>
          <a:bodyPr/>
          <a:lstStyle>
            <a:lvl1pPr>
              <a:defRPr sz="3500">
                <a:solidFill>
                  <a:schemeClr val="bg1"/>
                </a:solidFill>
                <a:latin typeface="Tahoma"/>
                <a:cs typeface="Tahoma"/>
              </a:defRPr>
            </a:lvl1pPr>
          </a:lstStyle>
          <a:p>
            <a:r>
              <a:rPr lang="fr-FR"/>
              <a:t>Cliquez pour modifier le style du titre</a:t>
            </a:r>
            <a:endParaRPr lang="en-US" dirty="0"/>
          </a:p>
        </p:txBody>
      </p:sp>
      <p:sp>
        <p:nvSpPr>
          <p:cNvPr id="10" name="Content Placeholder 2"/>
          <p:cNvSpPr>
            <a:spLocks noGrp="1"/>
          </p:cNvSpPr>
          <p:nvPr>
            <p:ph idx="1"/>
          </p:nvPr>
        </p:nvSpPr>
        <p:spPr>
          <a:xfrm>
            <a:off x="609600" y="1600202"/>
            <a:ext cx="10972800" cy="4525963"/>
          </a:xfrm>
        </p:spPr>
        <p:txBody>
          <a:bodyPr/>
          <a:lstStyle>
            <a:lvl1pPr>
              <a:defRPr sz="2500">
                <a:latin typeface="Tahoma"/>
                <a:cs typeface="Tahoma"/>
              </a:defRPr>
            </a:lvl1pPr>
            <a:lvl2pPr>
              <a:defRPr sz="2200">
                <a:solidFill>
                  <a:srgbClr val="000090"/>
                </a:solidFill>
                <a:latin typeface="Tahoma"/>
                <a:cs typeface="Tahoma"/>
              </a:defRPr>
            </a:lvl2pPr>
            <a:lvl3pPr>
              <a:defRPr sz="2000">
                <a:solidFill>
                  <a:srgbClr val="000090"/>
                </a:solidFill>
                <a:latin typeface="Tahoma"/>
                <a:cs typeface="Tahoma"/>
              </a:defRPr>
            </a:lvl3pPr>
            <a:lvl4pPr>
              <a:defRPr sz="1800">
                <a:solidFill>
                  <a:srgbClr val="000090"/>
                </a:solidFill>
                <a:latin typeface="Tahoma"/>
                <a:cs typeface="Tahoma"/>
              </a:defRPr>
            </a:lvl4pPr>
            <a:lvl5pPr>
              <a:defRPr sz="1800">
                <a:solidFill>
                  <a:srgbClr val="000090"/>
                </a:solidFill>
                <a:latin typeface="Tahoma"/>
                <a:cs typeface="Tahoma"/>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Date Placeholder 3"/>
          <p:cNvSpPr>
            <a:spLocks noGrp="1"/>
          </p:cNvSpPr>
          <p:nvPr>
            <p:ph type="dt" sz="half" idx="10"/>
          </p:nvPr>
        </p:nvSpPr>
        <p:spPr/>
        <p:txBody>
          <a:bodyPr/>
          <a:lstStyle>
            <a:lvl1pPr>
              <a:defRPr smtClean="0"/>
            </a:lvl1pPr>
          </a:lstStyle>
          <a:p>
            <a:pPr>
              <a:defRPr/>
            </a:pPr>
            <a:fld id="{BC6F7257-CABF-471A-9C20-437D03B9E7DB}" type="datetime1">
              <a:rPr lang="en-SG" smtClean="0"/>
              <a:t>26/7/2021</a:t>
            </a:fld>
            <a:endParaRPr lang="en-US" dirty="0"/>
          </a:p>
        </p:txBody>
      </p:sp>
      <p:sp>
        <p:nvSpPr>
          <p:cNvPr id="7" name="Footer Placeholder 4"/>
          <p:cNvSpPr>
            <a:spLocks noGrp="1"/>
          </p:cNvSpPr>
          <p:nvPr>
            <p:ph type="ftr" sz="quarter" idx="11"/>
          </p:nvPr>
        </p:nvSpPr>
        <p:spPr/>
        <p:txBody>
          <a:bodyPr/>
          <a:lstStyle>
            <a:lvl1pPr>
              <a:defRPr smtClean="0"/>
            </a:lvl1pPr>
          </a:lstStyle>
          <a:p>
            <a:pPr>
              <a:defRPr/>
            </a:pPr>
            <a:endParaRPr lang="en-US" dirty="0"/>
          </a:p>
        </p:txBody>
      </p:sp>
      <p:sp>
        <p:nvSpPr>
          <p:cNvPr id="8" name="Slide Number Placeholder 5"/>
          <p:cNvSpPr>
            <a:spLocks noGrp="1"/>
          </p:cNvSpPr>
          <p:nvPr>
            <p:ph type="sldNum" sz="quarter" idx="12"/>
          </p:nvPr>
        </p:nvSpPr>
        <p:spPr/>
        <p:txBody>
          <a:bodyPr/>
          <a:lstStyle>
            <a:lvl1pPr>
              <a:defRPr smtClean="0"/>
            </a:lvl1pPr>
          </a:lstStyle>
          <a:p>
            <a:pPr>
              <a:defRPr/>
            </a:pPr>
            <a:fld id="{77EF52CE-3BDE-4F93-BE2E-F2EEC73C22A7}" type="slidenum">
              <a:rPr lang="en-US"/>
              <a:pPr>
                <a:defRPr/>
              </a:pPr>
              <a:t>‹#›</a:t>
            </a:fld>
            <a:endParaRPr lang="en-US" dirty="0"/>
          </a:p>
        </p:txBody>
      </p:sp>
    </p:spTree>
    <p:extLst>
      <p:ext uri="{BB962C8B-B14F-4D97-AF65-F5344CB8AC3E}">
        <p14:creationId xmlns:p14="http://schemas.microsoft.com/office/powerpoint/2010/main" val="3574873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Rectangle 3"/>
          <p:cNvSpPr>
            <a:spLocks/>
          </p:cNvSpPr>
          <p:nvPr userDrawn="1"/>
        </p:nvSpPr>
        <p:spPr>
          <a:xfrm>
            <a:off x="-19051" y="6172202"/>
            <a:ext cx="12230101" cy="595313"/>
          </a:xfrm>
          <a:prstGeom prst="rect">
            <a:avLst/>
          </a:prstGeom>
          <a:gradFill flip="none" rotWithShape="1">
            <a:gsLst>
              <a:gs pos="0">
                <a:schemeClr val="tx1"/>
              </a:gs>
              <a:gs pos="100000">
                <a:srgbClr val="000090"/>
              </a:gs>
            </a:gsLst>
            <a:lin ang="16200000" scaled="0"/>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defTabSz="457200">
              <a:defRPr/>
            </a:pPr>
            <a:endParaRPr lang="ru-RU" dirty="0">
              <a:solidFill>
                <a:srgbClr val="000000"/>
              </a:solidFill>
            </a:endParaRPr>
          </a:p>
        </p:txBody>
      </p:sp>
      <p:pic>
        <p:nvPicPr>
          <p:cNvPr id="5" name="Picture 9" descr="logo_LPP.png"/>
          <p:cNvPicPr>
            <a:picLocks noChangeAspect="1"/>
          </p:cNvPicPr>
          <p:nvPr userDrawn="1"/>
        </p:nvPicPr>
        <p:blipFill>
          <a:blip r:embed="rId2" cstate="print"/>
          <a:srcRect/>
          <a:stretch>
            <a:fillRect/>
          </a:stretch>
        </p:blipFill>
        <p:spPr bwMode="auto">
          <a:xfrm>
            <a:off x="101600" y="5867401"/>
            <a:ext cx="2423584" cy="539750"/>
          </a:xfrm>
          <a:prstGeom prst="rect">
            <a:avLst/>
          </a:prstGeom>
          <a:noFill/>
          <a:ln w="9525">
            <a:noFill/>
            <a:miter lim="800000"/>
            <a:headEnd/>
            <a:tailEnd/>
          </a:ln>
          <a:effectLst>
            <a:outerShdw blurRad="50800" dist="38100" dir="2700000" algn="br">
              <a:srgbClr val="000000">
                <a:alpha val="43000"/>
              </a:srgbClr>
            </a:outerShdw>
          </a:effectLst>
        </p:spPr>
      </p:pic>
      <p:sp>
        <p:nvSpPr>
          <p:cNvPr id="6" name="Rectangle 10"/>
          <p:cNvSpPr>
            <a:spLocks noChangeArrowheads="1"/>
          </p:cNvSpPr>
          <p:nvPr userDrawn="1"/>
        </p:nvSpPr>
        <p:spPr bwMode="auto">
          <a:xfrm>
            <a:off x="150284" y="6437314"/>
            <a:ext cx="2326406" cy="267766"/>
          </a:xfrm>
          <a:prstGeom prst="rect">
            <a:avLst/>
          </a:prstGeom>
          <a:noFill/>
          <a:ln w="9525">
            <a:noFill/>
            <a:miter lim="800000"/>
            <a:headEnd/>
            <a:tailEnd/>
          </a:ln>
        </p:spPr>
        <p:txBody>
          <a:bodyPr wrap="none" lIns="128016" tIns="64008" rIns="128016" bIns="64008">
            <a:spAutoFit/>
          </a:bodyPr>
          <a:lstStyle/>
          <a:p>
            <a:pPr defTabSz="457200">
              <a:defRPr/>
            </a:pPr>
            <a:r>
              <a:rPr lang="fr-FR" sz="900">
                <a:solidFill>
                  <a:prstClr val="white"/>
                </a:solidFill>
                <a:latin typeface="Century Gothic" pitchFamily="-65" charset="0"/>
                <a:ea typeface="Century Gothic" pitchFamily="-65" charset="0"/>
                <a:cs typeface="Century Gothic" pitchFamily="-65" charset="0"/>
              </a:rPr>
              <a:t>Laboratoire de Physique des Plasmas</a:t>
            </a:r>
          </a:p>
        </p:txBody>
      </p:sp>
      <p:sp>
        <p:nvSpPr>
          <p:cNvPr id="10" name="Title 1"/>
          <p:cNvSpPr>
            <a:spLocks noGrp="1"/>
          </p:cNvSpPr>
          <p:nvPr>
            <p:ph type="title"/>
          </p:nvPr>
        </p:nvSpPr>
        <p:spPr>
          <a:xfrm>
            <a:off x="609600" y="274638"/>
            <a:ext cx="10972800" cy="1143000"/>
          </a:xfrm>
        </p:spPr>
        <p:txBody>
          <a:bodyPr/>
          <a:lstStyle>
            <a:lvl1pPr>
              <a:defRPr sz="3500">
                <a:latin typeface="Tahoma"/>
                <a:cs typeface="Tahoma"/>
              </a:defRPr>
            </a:lvl1pPr>
          </a:lstStyle>
          <a:p>
            <a:r>
              <a:rPr lang="fr-FR"/>
              <a:t>Cliquez pour modifier le style du titre</a:t>
            </a:r>
            <a:endParaRPr lang="en-US" dirty="0"/>
          </a:p>
        </p:txBody>
      </p:sp>
      <p:sp>
        <p:nvSpPr>
          <p:cNvPr id="11" name="Content Placeholder 2"/>
          <p:cNvSpPr>
            <a:spLocks noGrp="1"/>
          </p:cNvSpPr>
          <p:nvPr>
            <p:ph idx="1"/>
          </p:nvPr>
        </p:nvSpPr>
        <p:spPr>
          <a:xfrm>
            <a:off x="609600" y="1600202"/>
            <a:ext cx="10972800" cy="4525963"/>
          </a:xfrm>
        </p:spPr>
        <p:txBody>
          <a:bodyPr/>
          <a:lstStyle>
            <a:lvl1pPr>
              <a:defRPr sz="2500">
                <a:latin typeface="Tahoma"/>
                <a:cs typeface="Tahoma"/>
              </a:defRPr>
            </a:lvl1pPr>
            <a:lvl2pPr>
              <a:defRPr sz="2200">
                <a:solidFill>
                  <a:srgbClr val="000090"/>
                </a:solidFill>
                <a:latin typeface="Tahoma"/>
                <a:cs typeface="Tahoma"/>
              </a:defRPr>
            </a:lvl2pPr>
            <a:lvl3pPr>
              <a:defRPr sz="2000">
                <a:solidFill>
                  <a:srgbClr val="000090"/>
                </a:solidFill>
                <a:latin typeface="Tahoma"/>
                <a:cs typeface="Tahoma"/>
              </a:defRPr>
            </a:lvl3pPr>
            <a:lvl4pPr>
              <a:defRPr sz="1800">
                <a:solidFill>
                  <a:srgbClr val="000090"/>
                </a:solidFill>
                <a:latin typeface="Tahoma"/>
                <a:cs typeface="Tahoma"/>
              </a:defRPr>
            </a:lvl4pPr>
            <a:lvl5pPr>
              <a:defRPr sz="1800">
                <a:solidFill>
                  <a:srgbClr val="000090"/>
                </a:solidFill>
                <a:latin typeface="Tahoma"/>
                <a:cs typeface="Tahoma"/>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Footer Placeholder 4"/>
          <p:cNvSpPr>
            <a:spLocks noGrp="1"/>
          </p:cNvSpPr>
          <p:nvPr>
            <p:ph type="ftr" sz="quarter" idx="10"/>
          </p:nvPr>
        </p:nvSpPr>
        <p:spPr/>
        <p:txBody>
          <a:bodyPr/>
          <a:lstStyle>
            <a:lvl1pPr>
              <a:defRPr smtClean="0">
                <a:solidFill>
                  <a:srgbClr val="9AC8FB"/>
                </a:solidFill>
              </a:defRPr>
            </a:lvl1pPr>
          </a:lstStyle>
          <a:p>
            <a:pPr>
              <a:defRPr/>
            </a:pPr>
            <a:endParaRPr lang="en-US" dirty="0"/>
          </a:p>
        </p:txBody>
      </p:sp>
      <p:sp>
        <p:nvSpPr>
          <p:cNvPr id="8" name="Slide Number Placeholder 5"/>
          <p:cNvSpPr>
            <a:spLocks noGrp="1"/>
          </p:cNvSpPr>
          <p:nvPr>
            <p:ph type="sldNum" sz="quarter" idx="11"/>
          </p:nvPr>
        </p:nvSpPr>
        <p:spPr/>
        <p:txBody>
          <a:bodyPr/>
          <a:lstStyle>
            <a:lvl1pPr>
              <a:defRPr smtClean="0">
                <a:solidFill>
                  <a:srgbClr val="9AC8FB"/>
                </a:solidFill>
              </a:defRPr>
            </a:lvl1pPr>
          </a:lstStyle>
          <a:p>
            <a:pPr>
              <a:defRPr/>
            </a:pPr>
            <a:fld id="{FF2FF3EC-EFE1-4871-B4D0-9F20A0335051}" type="slidenum">
              <a:rPr lang="en-US"/>
              <a:pPr>
                <a:defRPr/>
              </a:pPr>
              <a:t>‹#›</a:t>
            </a:fld>
            <a:endParaRPr lang="en-US" dirty="0"/>
          </a:p>
        </p:txBody>
      </p:sp>
    </p:spTree>
    <p:extLst>
      <p:ext uri="{BB962C8B-B14F-4D97-AF65-F5344CB8AC3E}">
        <p14:creationId xmlns:p14="http://schemas.microsoft.com/office/powerpoint/2010/main" val="2922464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3"/>
          <p:cNvSpPr>
            <a:spLocks/>
          </p:cNvSpPr>
          <p:nvPr userDrawn="1"/>
        </p:nvSpPr>
        <p:spPr>
          <a:xfrm>
            <a:off x="-19051" y="6642102"/>
            <a:ext cx="12230101" cy="161925"/>
          </a:xfrm>
          <a:prstGeom prst="rect">
            <a:avLst/>
          </a:prstGeom>
          <a:gradFill flip="none" rotWithShape="1">
            <a:gsLst>
              <a:gs pos="0">
                <a:schemeClr val="tx1"/>
              </a:gs>
              <a:gs pos="100000">
                <a:srgbClr val="000090"/>
              </a:gs>
            </a:gsLst>
            <a:lin ang="16200000" scaled="0"/>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defTabSz="457200">
              <a:defRPr/>
            </a:pPr>
            <a:endParaRPr lang="ru-RU" dirty="0">
              <a:solidFill>
                <a:srgbClr val="000000"/>
              </a:solidFill>
            </a:endParaRPr>
          </a:p>
        </p:txBody>
      </p:sp>
      <p:pic>
        <p:nvPicPr>
          <p:cNvPr id="5" name="Picture 9" descr="logo_LPP.png"/>
          <p:cNvPicPr>
            <a:picLocks noChangeAspect="1"/>
          </p:cNvPicPr>
          <p:nvPr userDrawn="1"/>
        </p:nvPicPr>
        <p:blipFill>
          <a:blip r:embed="rId2" cstate="print"/>
          <a:srcRect/>
          <a:stretch>
            <a:fillRect/>
          </a:stretch>
        </p:blipFill>
        <p:spPr bwMode="auto">
          <a:xfrm>
            <a:off x="101604" y="6400802"/>
            <a:ext cx="1615017" cy="360363"/>
          </a:xfrm>
          <a:prstGeom prst="rect">
            <a:avLst/>
          </a:prstGeom>
          <a:noFill/>
          <a:ln w="9525">
            <a:noFill/>
            <a:miter lim="800000"/>
            <a:headEnd/>
            <a:tailEnd/>
          </a:ln>
          <a:effectLst>
            <a:outerShdw blurRad="50800" dist="38100" dir="2700000" algn="br">
              <a:srgbClr val="000000">
                <a:alpha val="43000"/>
              </a:srgbClr>
            </a:outerShdw>
          </a:effectLst>
        </p:spPr>
      </p:pic>
      <p:sp>
        <p:nvSpPr>
          <p:cNvPr id="8" name="Title 1"/>
          <p:cNvSpPr>
            <a:spLocks noGrp="1"/>
          </p:cNvSpPr>
          <p:nvPr>
            <p:ph type="title"/>
          </p:nvPr>
        </p:nvSpPr>
        <p:spPr>
          <a:xfrm>
            <a:off x="609600" y="274638"/>
            <a:ext cx="10972800" cy="1143000"/>
          </a:xfrm>
        </p:spPr>
        <p:txBody>
          <a:bodyPr/>
          <a:lstStyle>
            <a:lvl1pPr>
              <a:defRPr sz="3500">
                <a:latin typeface="Tahoma"/>
                <a:cs typeface="Tahoma"/>
              </a:defRPr>
            </a:lvl1pPr>
          </a:lstStyle>
          <a:p>
            <a:r>
              <a:rPr lang="fr-FR"/>
              <a:t>Cliquez pour modifier le style du titre</a:t>
            </a:r>
            <a:endParaRPr lang="en-US" dirty="0"/>
          </a:p>
        </p:txBody>
      </p:sp>
      <p:sp>
        <p:nvSpPr>
          <p:cNvPr id="12" name="Content Placeholder 2"/>
          <p:cNvSpPr>
            <a:spLocks noGrp="1"/>
          </p:cNvSpPr>
          <p:nvPr>
            <p:ph idx="1"/>
          </p:nvPr>
        </p:nvSpPr>
        <p:spPr>
          <a:xfrm>
            <a:off x="609600" y="1600202"/>
            <a:ext cx="10972800" cy="4525963"/>
          </a:xfrm>
        </p:spPr>
        <p:txBody>
          <a:bodyPr/>
          <a:lstStyle>
            <a:lvl1pPr>
              <a:defRPr sz="2500">
                <a:latin typeface="Tahoma"/>
                <a:cs typeface="Tahoma"/>
              </a:defRPr>
            </a:lvl1pPr>
            <a:lvl2pPr>
              <a:defRPr sz="2200">
                <a:solidFill>
                  <a:srgbClr val="000090"/>
                </a:solidFill>
                <a:latin typeface="Tahoma"/>
                <a:cs typeface="Tahoma"/>
              </a:defRPr>
            </a:lvl2pPr>
            <a:lvl3pPr>
              <a:defRPr sz="2000">
                <a:solidFill>
                  <a:srgbClr val="000090"/>
                </a:solidFill>
                <a:latin typeface="Tahoma"/>
                <a:cs typeface="Tahoma"/>
              </a:defRPr>
            </a:lvl3pPr>
            <a:lvl4pPr>
              <a:defRPr sz="1800">
                <a:solidFill>
                  <a:srgbClr val="000090"/>
                </a:solidFill>
                <a:latin typeface="Tahoma"/>
                <a:cs typeface="Tahoma"/>
              </a:defRPr>
            </a:lvl4pPr>
            <a:lvl5pPr>
              <a:defRPr sz="1800">
                <a:solidFill>
                  <a:srgbClr val="000090"/>
                </a:solidFill>
                <a:latin typeface="Tahoma"/>
                <a:cs typeface="Tahoma"/>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4"/>
          <p:cNvSpPr>
            <a:spLocks noGrp="1"/>
          </p:cNvSpPr>
          <p:nvPr>
            <p:ph type="ftr" sz="quarter" idx="10"/>
          </p:nvPr>
        </p:nvSpPr>
        <p:spPr/>
        <p:txBody>
          <a:bodyPr/>
          <a:lstStyle>
            <a:lvl1pPr>
              <a:defRPr smtClean="0"/>
            </a:lvl1pPr>
          </a:lstStyle>
          <a:p>
            <a:pPr>
              <a:defRPr/>
            </a:pPr>
            <a:endParaRPr lang="en-US" dirty="0"/>
          </a:p>
        </p:txBody>
      </p:sp>
      <p:sp>
        <p:nvSpPr>
          <p:cNvPr id="7" name="Slide Number Placeholder 5"/>
          <p:cNvSpPr>
            <a:spLocks noGrp="1"/>
          </p:cNvSpPr>
          <p:nvPr>
            <p:ph type="sldNum" sz="quarter" idx="11"/>
          </p:nvPr>
        </p:nvSpPr>
        <p:spPr/>
        <p:txBody>
          <a:bodyPr/>
          <a:lstStyle>
            <a:lvl1pPr>
              <a:defRPr smtClean="0"/>
            </a:lvl1pPr>
          </a:lstStyle>
          <a:p>
            <a:pPr>
              <a:defRPr/>
            </a:pPr>
            <a:fld id="{55653EC4-0A97-43F0-991E-BE52AE6609EB}" type="slidenum">
              <a:rPr lang="en-US"/>
              <a:pPr>
                <a:defRPr/>
              </a:pPr>
              <a:t>‹#›</a:t>
            </a:fld>
            <a:endParaRPr lang="en-US" dirty="0"/>
          </a:p>
        </p:txBody>
      </p:sp>
    </p:spTree>
    <p:extLst>
      <p:ext uri="{BB962C8B-B14F-4D97-AF65-F5344CB8AC3E}">
        <p14:creationId xmlns:p14="http://schemas.microsoft.com/office/powerpoint/2010/main" val="1015480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Rectangle 3"/>
          <p:cNvSpPr>
            <a:spLocks/>
          </p:cNvSpPr>
          <p:nvPr userDrawn="1"/>
        </p:nvSpPr>
        <p:spPr>
          <a:xfrm>
            <a:off x="-19051" y="1308102"/>
            <a:ext cx="12230101" cy="161925"/>
          </a:xfrm>
          <a:prstGeom prst="rect">
            <a:avLst/>
          </a:prstGeom>
          <a:gradFill flip="none" rotWithShape="1">
            <a:gsLst>
              <a:gs pos="0">
                <a:schemeClr val="tx1"/>
              </a:gs>
              <a:gs pos="100000">
                <a:srgbClr val="000090"/>
              </a:gs>
            </a:gsLst>
            <a:lin ang="16200000" scaled="0"/>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defTabSz="457200">
              <a:defRPr/>
            </a:pPr>
            <a:endParaRPr lang="ru-RU" dirty="0">
              <a:solidFill>
                <a:srgbClr val="000000"/>
              </a:solidFill>
            </a:endParaRPr>
          </a:p>
        </p:txBody>
      </p:sp>
      <p:pic>
        <p:nvPicPr>
          <p:cNvPr id="5" name="Picture 9" descr="logo_LPP.png"/>
          <p:cNvPicPr>
            <a:picLocks noChangeAspect="1"/>
          </p:cNvPicPr>
          <p:nvPr userDrawn="1"/>
        </p:nvPicPr>
        <p:blipFill>
          <a:blip r:embed="rId2" cstate="print"/>
          <a:srcRect/>
          <a:stretch>
            <a:fillRect/>
          </a:stretch>
        </p:blipFill>
        <p:spPr bwMode="auto">
          <a:xfrm>
            <a:off x="101604" y="1066802"/>
            <a:ext cx="1615017" cy="360363"/>
          </a:xfrm>
          <a:prstGeom prst="rect">
            <a:avLst/>
          </a:prstGeom>
          <a:noFill/>
          <a:ln w="9525">
            <a:noFill/>
            <a:miter lim="800000"/>
            <a:headEnd/>
            <a:tailEnd/>
          </a:ln>
          <a:effectLst>
            <a:outerShdw blurRad="50800" dist="38100" dir="2700000" algn="br">
              <a:srgbClr val="000000">
                <a:alpha val="43000"/>
              </a:srgbClr>
            </a:outerShdw>
          </a:effectLst>
        </p:spPr>
      </p:pic>
      <p:sp>
        <p:nvSpPr>
          <p:cNvPr id="2" name="Title 1"/>
          <p:cNvSpPr>
            <a:spLocks noGrp="1"/>
          </p:cNvSpPr>
          <p:nvPr>
            <p:ph type="title"/>
          </p:nvPr>
        </p:nvSpPr>
        <p:spPr/>
        <p:txBody>
          <a:bodyPr/>
          <a:lstStyle>
            <a:lvl1pPr>
              <a:defRPr sz="3500">
                <a:latin typeface="Tahoma"/>
                <a:cs typeface="Tahoma"/>
              </a:defRPr>
            </a:lvl1pPr>
          </a:lstStyle>
          <a:p>
            <a:r>
              <a:rPr lang="fr-FR"/>
              <a:t>Cliquez pour modifier le style du titre</a:t>
            </a:r>
            <a:endParaRPr lang="en-US" dirty="0"/>
          </a:p>
        </p:txBody>
      </p:sp>
      <p:sp>
        <p:nvSpPr>
          <p:cNvPr id="9" name="Content Placeholder 2"/>
          <p:cNvSpPr>
            <a:spLocks noGrp="1"/>
          </p:cNvSpPr>
          <p:nvPr>
            <p:ph idx="1"/>
          </p:nvPr>
        </p:nvSpPr>
        <p:spPr>
          <a:xfrm>
            <a:off x="609600" y="1600202"/>
            <a:ext cx="10972800" cy="4525963"/>
          </a:xfrm>
        </p:spPr>
        <p:txBody>
          <a:bodyPr/>
          <a:lstStyle>
            <a:lvl1pPr>
              <a:defRPr sz="2500">
                <a:latin typeface="Tahoma"/>
                <a:cs typeface="Tahoma"/>
              </a:defRPr>
            </a:lvl1pPr>
            <a:lvl2pPr>
              <a:defRPr sz="2200">
                <a:solidFill>
                  <a:srgbClr val="000090"/>
                </a:solidFill>
                <a:latin typeface="Tahoma"/>
                <a:cs typeface="Tahoma"/>
              </a:defRPr>
            </a:lvl2pPr>
            <a:lvl3pPr>
              <a:defRPr sz="2000">
                <a:solidFill>
                  <a:srgbClr val="000090"/>
                </a:solidFill>
                <a:latin typeface="Tahoma"/>
                <a:cs typeface="Tahoma"/>
              </a:defRPr>
            </a:lvl3pPr>
            <a:lvl4pPr>
              <a:defRPr sz="1800">
                <a:solidFill>
                  <a:srgbClr val="000090"/>
                </a:solidFill>
                <a:latin typeface="Tahoma"/>
                <a:cs typeface="Tahoma"/>
              </a:defRPr>
            </a:lvl4pPr>
            <a:lvl5pPr>
              <a:defRPr sz="1800">
                <a:solidFill>
                  <a:srgbClr val="000090"/>
                </a:solidFill>
                <a:latin typeface="Tahoma"/>
                <a:cs typeface="Tahoma"/>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4"/>
          <p:cNvSpPr>
            <a:spLocks noGrp="1"/>
          </p:cNvSpPr>
          <p:nvPr>
            <p:ph type="ftr" sz="quarter" idx="10"/>
          </p:nvPr>
        </p:nvSpPr>
        <p:spPr/>
        <p:txBody>
          <a:bodyPr/>
          <a:lstStyle>
            <a:lvl1pPr>
              <a:defRPr smtClean="0"/>
            </a:lvl1pPr>
          </a:lstStyle>
          <a:p>
            <a:pPr>
              <a:defRPr/>
            </a:pPr>
            <a:endParaRPr lang="en-US" dirty="0"/>
          </a:p>
        </p:txBody>
      </p:sp>
      <p:sp>
        <p:nvSpPr>
          <p:cNvPr id="7" name="Slide Number Placeholder 5"/>
          <p:cNvSpPr>
            <a:spLocks noGrp="1"/>
          </p:cNvSpPr>
          <p:nvPr>
            <p:ph type="sldNum" sz="quarter" idx="11"/>
          </p:nvPr>
        </p:nvSpPr>
        <p:spPr/>
        <p:txBody>
          <a:bodyPr/>
          <a:lstStyle>
            <a:lvl1pPr>
              <a:defRPr smtClean="0"/>
            </a:lvl1pPr>
          </a:lstStyle>
          <a:p>
            <a:pPr>
              <a:defRPr/>
            </a:pPr>
            <a:fld id="{0CF52923-3E6B-4663-AC75-B57EC4E419AB}" type="slidenum">
              <a:rPr lang="en-US"/>
              <a:pPr>
                <a:defRPr/>
              </a:pPr>
              <a:t>‹#›</a:t>
            </a:fld>
            <a:endParaRPr lang="en-US" dirty="0"/>
          </a:p>
        </p:txBody>
      </p:sp>
    </p:spTree>
    <p:extLst>
      <p:ext uri="{BB962C8B-B14F-4D97-AF65-F5344CB8AC3E}">
        <p14:creationId xmlns:p14="http://schemas.microsoft.com/office/powerpoint/2010/main" val="1234815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4" name="Rectangle 3"/>
          <p:cNvSpPr>
            <a:spLocks/>
          </p:cNvSpPr>
          <p:nvPr userDrawn="1"/>
        </p:nvSpPr>
        <p:spPr>
          <a:xfrm>
            <a:off x="-19051" y="1308102"/>
            <a:ext cx="12230101" cy="161925"/>
          </a:xfrm>
          <a:prstGeom prst="rect">
            <a:avLst/>
          </a:prstGeom>
          <a:gradFill flip="none" rotWithShape="1">
            <a:gsLst>
              <a:gs pos="0">
                <a:schemeClr val="tx1"/>
              </a:gs>
              <a:gs pos="100000">
                <a:srgbClr val="000090"/>
              </a:gs>
            </a:gsLst>
            <a:lin ang="16200000" scaled="0"/>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defTabSz="457200">
              <a:defRPr/>
            </a:pPr>
            <a:endParaRPr lang="ru-RU" dirty="0">
              <a:solidFill>
                <a:srgbClr val="000000"/>
              </a:solidFill>
            </a:endParaRPr>
          </a:p>
        </p:txBody>
      </p:sp>
      <p:pic>
        <p:nvPicPr>
          <p:cNvPr id="5" name="Picture 9" descr="logo_LPP.png"/>
          <p:cNvPicPr>
            <a:picLocks noChangeAspect="1"/>
          </p:cNvPicPr>
          <p:nvPr userDrawn="1"/>
        </p:nvPicPr>
        <p:blipFill>
          <a:blip r:embed="rId2" cstate="print"/>
          <a:srcRect/>
          <a:stretch>
            <a:fillRect/>
          </a:stretch>
        </p:blipFill>
        <p:spPr bwMode="auto">
          <a:xfrm>
            <a:off x="101604" y="1066802"/>
            <a:ext cx="1615017" cy="360363"/>
          </a:xfrm>
          <a:prstGeom prst="rect">
            <a:avLst/>
          </a:prstGeom>
          <a:noFill/>
          <a:ln w="9525">
            <a:noFill/>
            <a:miter lim="800000"/>
            <a:headEnd/>
            <a:tailEnd/>
          </a:ln>
          <a:effectLst>
            <a:outerShdw blurRad="50800" dist="38100" dir="2700000" algn="br">
              <a:srgbClr val="000000">
                <a:alpha val="43000"/>
              </a:srgbClr>
            </a:outerShdw>
          </a:effectLst>
        </p:spPr>
      </p:pic>
      <p:sp>
        <p:nvSpPr>
          <p:cNvPr id="6" name="Rectangle 5"/>
          <p:cNvSpPr>
            <a:spLocks/>
          </p:cNvSpPr>
          <p:nvPr userDrawn="1"/>
        </p:nvSpPr>
        <p:spPr>
          <a:xfrm>
            <a:off x="3" y="6619877"/>
            <a:ext cx="12230100" cy="161925"/>
          </a:xfrm>
          <a:prstGeom prst="rect">
            <a:avLst/>
          </a:prstGeom>
          <a:gradFill flip="none" rotWithShape="1">
            <a:gsLst>
              <a:gs pos="0">
                <a:schemeClr val="tx1"/>
              </a:gs>
              <a:gs pos="100000">
                <a:srgbClr val="000090"/>
              </a:gs>
            </a:gsLst>
            <a:lin ang="16200000" scaled="0"/>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defTabSz="457200">
              <a:defRPr/>
            </a:pPr>
            <a:endParaRPr lang="ru-RU" dirty="0">
              <a:solidFill>
                <a:srgbClr val="000000"/>
              </a:solidFill>
            </a:endParaRPr>
          </a:p>
        </p:txBody>
      </p:sp>
      <p:sp>
        <p:nvSpPr>
          <p:cNvPr id="2" name="Title 1"/>
          <p:cNvSpPr>
            <a:spLocks noGrp="1"/>
          </p:cNvSpPr>
          <p:nvPr>
            <p:ph type="title"/>
          </p:nvPr>
        </p:nvSpPr>
        <p:spPr/>
        <p:txBody>
          <a:bodyPr/>
          <a:lstStyle>
            <a:lvl1pPr>
              <a:defRPr sz="3500">
                <a:latin typeface="Tahoma"/>
                <a:cs typeface="Tahoma"/>
              </a:defRPr>
            </a:lvl1pPr>
          </a:lstStyle>
          <a:p>
            <a:r>
              <a:rPr lang="fr-FR"/>
              <a:t>Cliquez pour modifier le style du titre</a:t>
            </a:r>
            <a:endParaRPr lang="en-US" dirty="0"/>
          </a:p>
        </p:txBody>
      </p:sp>
      <p:sp>
        <p:nvSpPr>
          <p:cNvPr id="9" name="Content Placeholder 2"/>
          <p:cNvSpPr>
            <a:spLocks noGrp="1"/>
          </p:cNvSpPr>
          <p:nvPr>
            <p:ph idx="1"/>
          </p:nvPr>
        </p:nvSpPr>
        <p:spPr>
          <a:xfrm>
            <a:off x="609600" y="1600202"/>
            <a:ext cx="10972800" cy="4525963"/>
          </a:xfrm>
        </p:spPr>
        <p:txBody>
          <a:bodyPr/>
          <a:lstStyle>
            <a:lvl1pPr>
              <a:defRPr sz="2500">
                <a:latin typeface="Tahoma"/>
                <a:cs typeface="Tahoma"/>
              </a:defRPr>
            </a:lvl1pPr>
            <a:lvl2pPr>
              <a:defRPr sz="2200">
                <a:solidFill>
                  <a:srgbClr val="000090"/>
                </a:solidFill>
                <a:latin typeface="Tahoma"/>
                <a:cs typeface="Tahoma"/>
              </a:defRPr>
            </a:lvl2pPr>
            <a:lvl3pPr>
              <a:defRPr sz="2000">
                <a:solidFill>
                  <a:srgbClr val="000090"/>
                </a:solidFill>
                <a:latin typeface="Tahoma"/>
                <a:cs typeface="Tahoma"/>
              </a:defRPr>
            </a:lvl3pPr>
            <a:lvl4pPr>
              <a:defRPr sz="1800">
                <a:solidFill>
                  <a:srgbClr val="000090"/>
                </a:solidFill>
                <a:latin typeface="Tahoma"/>
                <a:cs typeface="Tahoma"/>
              </a:defRPr>
            </a:lvl4pPr>
            <a:lvl5pPr>
              <a:defRPr sz="1800">
                <a:solidFill>
                  <a:srgbClr val="000090"/>
                </a:solidFill>
                <a:latin typeface="Tahoma"/>
                <a:cs typeface="Tahoma"/>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Footer Placeholder 4"/>
          <p:cNvSpPr>
            <a:spLocks noGrp="1"/>
          </p:cNvSpPr>
          <p:nvPr>
            <p:ph type="ftr" sz="quarter" idx="10"/>
          </p:nvPr>
        </p:nvSpPr>
        <p:spPr/>
        <p:txBody>
          <a:bodyPr/>
          <a:lstStyle>
            <a:lvl1pPr>
              <a:defRPr smtClean="0"/>
            </a:lvl1pPr>
          </a:lstStyle>
          <a:p>
            <a:pPr>
              <a:defRPr/>
            </a:pPr>
            <a:endParaRPr lang="en-US" dirty="0"/>
          </a:p>
        </p:txBody>
      </p:sp>
      <p:sp>
        <p:nvSpPr>
          <p:cNvPr id="8" name="Slide Number Placeholder 5"/>
          <p:cNvSpPr>
            <a:spLocks noGrp="1"/>
          </p:cNvSpPr>
          <p:nvPr>
            <p:ph type="sldNum" sz="quarter" idx="11"/>
          </p:nvPr>
        </p:nvSpPr>
        <p:spPr/>
        <p:txBody>
          <a:bodyPr/>
          <a:lstStyle>
            <a:lvl1pPr>
              <a:defRPr smtClean="0"/>
            </a:lvl1pPr>
          </a:lstStyle>
          <a:p>
            <a:pPr>
              <a:defRPr/>
            </a:pPr>
            <a:fld id="{6AF0D53E-20D0-4C52-B577-A971240BE333}" type="slidenum">
              <a:rPr lang="en-US"/>
              <a:pPr>
                <a:defRPr/>
              </a:pPr>
              <a:t>‹#›</a:t>
            </a:fld>
            <a:endParaRPr lang="en-US" dirty="0"/>
          </a:p>
        </p:txBody>
      </p:sp>
    </p:spTree>
    <p:extLst>
      <p:ext uri="{BB962C8B-B14F-4D97-AF65-F5344CB8AC3E}">
        <p14:creationId xmlns:p14="http://schemas.microsoft.com/office/powerpoint/2010/main" val="41961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SG"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C0F34FD3-A936-41C6-BF6C-76D55BE0E5A5}" type="datetime1">
              <a:rPr lang="en-SG" smtClean="0"/>
              <a:t>26/7/2021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6681F5A5-5BF7-4733-BB55-3113BEA95D26}" type="slidenum">
              <a:rPr lang="en-SG" smtClean="0"/>
              <a:pPr/>
              <a:t>‹#›</a:t>
            </a:fld>
            <a:endParaRPr lang="en-SG"/>
          </a:p>
        </p:txBody>
      </p:sp>
    </p:spTree>
    <p:extLst>
      <p:ext uri="{BB962C8B-B14F-4D97-AF65-F5344CB8AC3E}">
        <p14:creationId xmlns:p14="http://schemas.microsoft.com/office/powerpoint/2010/main" val="147026078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Rectangle 4"/>
          <p:cNvSpPr>
            <a:spLocks/>
          </p:cNvSpPr>
          <p:nvPr userDrawn="1"/>
        </p:nvSpPr>
        <p:spPr>
          <a:xfrm>
            <a:off x="-19051" y="1308102"/>
            <a:ext cx="12230101" cy="161925"/>
          </a:xfrm>
          <a:prstGeom prst="rect">
            <a:avLst/>
          </a:prstGeom>
          <a:gradFill flip="none" rotWithShape="1">
            <a:gsLst>
              <a:gs pos="0">
                <a:schemeClr val="tx1"/>
              </a:gs>
              <a:gs pos="100000">
                <a:srgbClr val="000090"/>
              </a:gs>
            </a:gsLst>
            <a:lin ang="16200000" scaled="0"/>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defTabSz="457200">
              <a:defRPr/>
            </a:pPr>
            <a:endParaRPr lang="ru-RU" dirty="0">
              <a:solidFill>
                <a:srgbClr val="000000"/>
              </a:solidFill>
            </a:endParaRPr>
          </a:p>
        </p:txBody>
      </p:sp>
      <p:pic>
        <p:nvPicPr>
          <p:cNvPr id="6" name="Picture 9" descr="logo_LPP.png"/>
          <p:cNvPicPr>
            <a:picLocks noChangeAspect="1"/>
          </p:cNvPicPr>
          <p:nvPr userDrawn="1"/>
        </p:nvPicPr>
        <p:blipFill>
          <a:blip r:embed="rId2" cstate="print"/>
          <a:srcRect/>
          <a:stretch>
            <a:fillRect/>
          </a:stretch>
        </p:blipFill>
        <p:spPr bwMode="auto">
          <a:xfrm>
            <a:off x="101604" y="1066802"/>
            <a:ext cx="1615017" cy="360363"/>
          </a:xfrm>
          <a:prstGeom prst="rect">
            <a:avLst/>
          </a:prstGeom>
          <a:noFill/>
          <a:ln w="9525">
            <a:noFill/>
            <a:miter lim="800000"/>
            <a:headEnd/>
            <a:tailEnd/>
          </a:ln>
          <a:effectLst>
            <a:outerShdw blurRad="50800" dist="38100" dir="2700000" algn="br">
              <a:srgbClr val="000000">
                <a:alpha val="43000"/>
              </a:srgbClr>
            </a:outerShdw>
          </a:effectLst>
        </p:spPr>
      </p:pic>
      <p:sp>
        <p:nvSpPr>
          <p:cNvPr id="2" name="Title 1"/>
          <p:cNvSpPr>
            <a:spLocks noGrp="1"/>
          </p:cNvSpPr>
          <p:nvPr>
            <p:ph type="title"/>
          </p:nvPr>
        </p:nvSpPr>
        <p:spPr/>
        <p:txBody>
          <a:bodyPr/>
          <a:lstStyle>
            <a:lvl1pPr>
              <a:defRPr sz="3500">
                <a:latin typeface="Tahoma"/>
                <a:cs typeface="Tahoma"/>
              </a:defRPr>
            </a:lvl1pPr>
          </a:lstStyle>
          <a:p>
            <a:r>
              <a:rPr lang="fr-FR"/>
              <a:t>Cliquez pour modifier le style du titre</a:t>
            </a:r>
            <a:endParaRPr lang="en-US" dirty="0"/>
          </a:p>
        </p:txBody>
      </p:sp>
      <p:sp>
        <p:nvSpPr>
          <p:cNvPr id="9" name="Content Placeholder 2"/>
          <p:cNvSpPr>
            <a:spLocks noGrp="1"/>
          </p:cNvSpPr>
          <p:nvPr>
            <p:ph idx="1"/>
          </p:nvPr>
        </p:nvSpPr>
        <p:spPr>
          <a:xfrm>
            <a:off x="508000" y="1600202"/>
            <a:ext cx="5588000" cy="4525963"/>
          </a:xfrm>
        </p:spPr>
        <p:txBody>
          <a:bodyPr/>
          <a:lstStyle>
            <a:lvl1pPr>
              <a:defRPr sz="2500">
                <a:latin typeface="Tahoma"/>
                <a:cs typeface="Tahoma"/>
              </a:defRPr>
            </a:lvl1pPr>
            <a:lvl2pPr>
              <a:defRPr sz="2200">
                <a:solidFill>
                  <a:srgbClr val="000090"/>
                </a:solidFill>
                <a:latin typeface="Tahoma"/>
                <a:cs typeface="Tahoma"/>
              </a:defRPr>
            </a:lvl2pPr>
            <a:lvl3pPr>
              <a:defRPr sz="2000">
                <a:solidFill>
                  <a:srgbClr val="000090"/>
                </a:solidFill>
                <a:latin typeface="Tahoma"/>
                <a:cs typeface="Tahoma"/>
              </a:defRPr>
            </a:lvl3pPr>
            <a:lvl4pPr>
              <a:defRPr sz="1800">
                <a:solidFill>
                  <a:srgbClr val="000090"/>
                </a:solidFill>
                <a:latin typeface="Tahoma"/>
                <a:cs typeface="Tahoma"/>
              </a:defRPr>
            </a:lvl4pPr>
            <a:lvl5pPr>
              <a:defRPr sz="1800">
                <a:solidFill>
                  <a:srgbClr val="000090"/>
                </a:solidFill>
                <a:latin typeface="Tahoma"/>
                <a:cs typeface="Tahoma"/>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Content Placeholder 2"/>
          <p:cNvSpPr>
            <a:spLocks noGrp="1"/>
          </p:cNvSpPr>
          <p:nvPr>
            <p:ph idx="13"/>
          </p:nvPr>
        </p:nvSpPr>
        <p:spPr>
          <a:xfrm>
            <a:off x="6299200" y="1600202"/>
            <a:ext cx="5588000" cy="4525963"/>
          </a:xfrm>
        </p:spPr>
        <p:txBody>
          <a:bodyPr/>
          <a:lstStyle>
            <a:lvl1pPr>
              <a:defRPr sz="2500">
                <a:latin typeface="Tahoma"/>
                <a:cs typeface="Tahoma"/>
              </a:defRPr>
            </a:lvl1pPr>
            <a:lvl2pPr>
              <a:defRPr sz="2200">
                <a:solidFill>
                  <a:srgbClr val="000090"/>
                </a:solidFill>
                <a:latin typeface="Tahoma"/>
                <a:cs typeface="Tahoma"/>
              </a:defRPr>
            </a:lvl2pPr>
            <a:lvl3pPr>
              <a:defRPr sz="2000">
                <a:solidFill>
                  <a:srgbClr val="000090"/>
                </a:solidFill>
                <a:latin typeface="Tahoma"/>
                <a:cs typeface="Tahoma"/>
              </a:defRPr>
            </a:lvl3pPr>
            <a:lvl4pPr>
              <a:defRPr sz="1800">
                <a:solidFill>
                  <a:srgbClr val="000090"/>
                </a:solidFill>
                <a:latin typeface="Tahoma"/>
                <a:cs typeface="Tahoma"/>
              </a:defRPr>
            </a:lvl4pPr>
            <a:lvl5pPr>
              <a:defRPr sz="1800">
                <a:solidFill>
                  <a:srgbClr val="000090"/>
                </a:solidFill>
                <a:latin typeface="Tahoma"/>
                <a:cs typeface="Tahoma"/>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Footer Placeholder 4"/>
          <p:cNvSpPr>
            <a:spLocks noGrp="1"/>
          </p:cNvSpPr>
          <p:nvPr>
            <p:ph type="ftr" sz="quarter" idx="14"/>
          </p:nvPr>
        </p:nvSpPr>
        <p:spPr/>
        <p:txBody>
          <a:bodyPr/>
          <a:lstStyle>
            <a:lvl1pPr>
              <a:defRPr smtClean="0"/>
            </a:lvl1pPr>
          </a:lstStyle>
          <a:p>
            <a:pPr>
              <a:defRPr/>
            </a:pPr>
            <a:endParaRPr lang="en-US" dirty="0"/>
          </a:p>
        </p:txBody>
      </p:sp>
      <p:sp>
        <p:nvSpPr>
          <p:cNvPr id="10" name="Slide Number Placeholder 5"/>
          <p:cNvSpPr>
            <a:spLocks noGrp="1"/>
          </p:cNvSpPr>
          <p:nvPr>
            <p:ph type="sldNum" sz="quarter" idx="15"/>
          </p:nvPr>
        </p:nvSpPr>
        <p:spPr/>
        <p:txBody>
          <a:bodyPr/>
          <a:lstStyle>
            <a:lvl1pPr>
              <a:defRPr smtClean="0"/>
            </a:lvl1pPr>
          </a:lstStyle>
          <a:p>
            <a:pPr>
              <a:defRPr/>
            </a:pPr>
            <a:fld id="{DAEE3C28-6E7B-4618-B44D-8CDADE5B72FC}" type="slidenum">
              <a:rPr lang="en-US"/>
              <a:pPr>
                <a:defRPr/>
              </a:pPr>
              <a:t>‹#›</a:t>
            </a:fld>
            <a:endParaRPr lang="en-US" dirty="0"/>
          </a:p>
        </p:txBody>
      </p:sp>
    </p:spTree>
    <p:extLst>
      <p:ext uri="{BB962C8B-B14F-4D97-AF65-F5344CB8AC3E}">
        <p14:creationId xmlns:p14="http://schemas.microsoft.com/office/powerpoint/2010/main" val="2128431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3" y="0"/>
            <a:ext cx="1663700" cy="990600"/>
          </a:xfrm>
          <a:prstGeom prst="rect">
            <a:avLst/>
          </a:prstGeom>
          <a:gradFill flip="none" rotWithShape="1">
            <a:gsLst>
              <a:gs pos="0">
                <a:schemeClr val="tx1"/>
              </a:gs>
              <a:gs pos="100000">
                <a:srgbClr val="000090"/>
              </a:gs>
            </a:gsLst>
            <a:lin ang="5400000" scaled="0"/>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defTabSz="457200">
              <a:defRPr/>
            </a:pPr>
            <a:endParaRPr lang="ru-RU" dirty="0">
              <a:solidFill>
                <a:srgbClr val="000000"/>
              </a:solidFill>
            </a:endParaRPr>
          </a:p>
        </p:txBody>
      </p:sp>
      <p:pic>
        <p:nvPicPr>
          <p:cNvPr id="5" name="Picture 9" descr="logo_LPP.png"/>
          <p:cNvPicPr>
            <a:picLocks noChangeAspect="1"/>
          </p:cNvPicPr>
          <p:nvPr userDrawn="1"/>
        </p:nvPicPr>
        <p:blipFill>
          <a:blip r:embed="rId2" cstate="print"/>
          <a:srcRect/>
          <a:stretch>
            <a:fillRect/>
          </a:stretch>
        </p:blipFill>
        <p:spPr bwMode="auto">
          <a:xfrm>
            <a:off x="3" y="771526"/>
            <a:ext cx="1663700" cy="371475"/>
          </a:xfrm>
          <a:prstGeom prst="rect">
            <a:avLst/>
          </a:prstGeom>
          <a:noFill/>
          <a:ln w="9525">
            <a:noFill/>
            <a:miter lim="800000"/>
            <a:headEnd/>
            <a:tailEnd/>
          </a:ln>
          <a:effectLst>
            <a:outerShdw blurRad="50800" dist="38100" dir="2700000" algn="br">
              <a:srgbClr val="000000">
                <a:alpha val="43000"/>
              </a:srgbClr>
            </a:outerShdw>
          </a:effectLst>
        </p:spPr>
      </p:pic>
      <p:sp>
        <p:nvSpPr>
          <p:cNvPr id="11" name="Title 1"/>
          <p:cNvSpPr>
            <a:spLocks noGrp="1"/>
          </p:cNvSpPr>
          <p:nvPr>
            <p:ph type="title"/>
          </p:nvPr>
        </p:nvSpPr>
        <p:spPr>
          <a:xfrm>
            <a:off x="609600" y="0"/>
            <a:ext cx="10972800" cy="1143000"/>
          </a:xfrm>
        </p:spPr>
        <p:txBody>
          <a:bodyPr/>
          <a:lstStyle>
            <a:lvl1pPr>
              <a:defRPr sz="3500">
                <a:latin typeface="Tahoma"/>
                <a:cs typeface="Tahoma"/>
              </a:defRPr>
            </a:lvl1pPr>
          </a:lstStyle>
          <a:p>
            <a:r>
              <a:rPr lang="fr-FR"/>
              <a:t>Cliquez pour modifier le style du titre</a:t>
            </a:r>
            <a:endParaRPr lang="en-US" dirty="0"/>
          </a:p>
        </p:txBody>
      </p:sp>
      <p:sp>
        <p:nvSpPr>
          <p:cNvPr id="12" name="Content Placeholder 2"/>
          <p:cNvSpPr>
            <a:spLocks noGrp="1"/>
          </p:cNvSpPr>
          <p:nvPr>
            <p:ph idx="1"/>
          </p:nvPr>
        </p:nvSpPr>
        <p:spPr>
          <a:xfrm>
            <a:off x="609600" y="1325564"/>
            <a:ext cx="10972800" cy="4525963"/>
          </a:xfrm>
        </p:spPr>
        <p:txBody>
          <a:bodyPr/>
          <a:lstStyle>
            <a:lvl1pPr>
              <a:defRPr sz="2500">
                <a:latin typeface="Tahoma"/>
                <a:cs typeface="Tahoma"/>
              </a:defRPr>
            </a:lvl1pPr>
            <a:lvl2pPr>
              <a:defRPr sz="2200">
                <a:solidFill>
                  <a:srgbClr val="000090"/>
                </a:solidFill>
                <a:latin typeface="Tahoma"/>
                <a:cs typeface="Tahoma"/>
              </a:defRPr>
            </a:lvl2pPr>
            <a:lvl3pPr>
              <a:defRPr sz="2000">
                <a:solidFill>
                  <a:srgbClr val="000090"/>
                </a:solidFill>
                <a:latin typeface="Tahoma"/>
                <a:cs typeface="Tahoma"/>
              </a:defRPr>
            </a:lvl3pPr>
            <a:lvl4pPr>
              <a:defRPr sz="1800">
                <a:solidFill>
                  <a:srgbClr val="000090"/>
                </a:solidFill>
                <a:latin typeface="Tahoma"/>
                <a:cs typeface="Tahoma"/>
              </a:defRPr>
            </a:lvl4pPr>
            <a:lvl5pPr>
              <a:defRPr sz="1800">
                <a:solidFill>
                  <a:srgbClr val="000090"/>
                </a:solidFill>
                <a:latin typeface="Tahoma"/>
                <a:cs typeface="Tahoma"/>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Date Placeholder 3"/>
          <p:cNvSpPr>
            <a:spLocks noGrp="1"/>
          </p:cNvSpPr>
          <p:nvPr>
            <p:ph type="dt" sz="half" idx="10"/>
          </p:nvPr>
        </p:nvSpPr>
        <p:spPr/>
        <p:txBody>
          <a:bodyPr/>
          <a:lstStyle>
            <a:lvl1pPr>
              <a:defRPr smtClean="0"/>
            </a:lvl1pPr>
          </a:lstStyle>
          <a:p>
            <a:pPr>
              <a:defRPr/>
            </a:pPr>
            <a:fld id="{DBF782FA-6978-4451-902A-FD00618EBB05}" type="datetime1">
              <a:rPr lang="en-SG" smtClean="0"/>
              <a:t>26/7/2021</a:t>
            </a:fld>
            <a:endParaRPr lang="en-US" dirty="0"/>
          </a:p>
        </p:txBody>
      </p:sp>
      <p:sp>
        <p:nvSpPr>
          <p:cNvPr id="7" name="Footer Placeholder 4"/>
          <p:cNvSpPr>
            <a:spLocks noGrp="1"/>
          </p:cNvSpPr>
          <p:nvPr>
            <p:ph type="ftr" sz="quarter" idx="11"/>
          </p:nvPr>
        </p:nvSpPr>
        <p:spPr/>
        <p:txBody>
          <a:bodyPr/>
          <a:lstStyle>
            <a:lvl1pPr>
              <a:defRPr smtClean="0"/>
            </a:lvl1pPr>
          </a:lstStyle>
          <a:p>
            <a:pPr>
              <a:defRPr/>
            </a:pPr>
            <a:endParaRPr lang="en-US" dirty="0"/>
          </a:p>
        </p:txBody>
      </p:sp>
      <p:sp>
        <p:nvSpPr>
          <p:cNvPr id="8" name="Slide Number Placeholder 5"/>
          <p:cNvSpPr>
            <a:spLocks noGrp="1"/>
          </p:cNvSpPr>
          <p:nvPr>
            <p:ph type="sldNum" sz="quarter" idx="12"/>
          </p:nvPr>
        </p:nvSpPr>
        <p:spPr/>
        <p:txBody>
          <a:bodyPr/>
          <a:lstStyle>
            <a:lvl1pPr>
              <a:defRPr smtClean="0"/>
            </a:lvl1pPr>
          </a:lstStyle>
          <a:p>
            <a:pPr>
              <a:defRPr/>
            </a:pPr>
            <a:fld id="{26908B0A-1CD8-46E2-8C5A-5AC11AB0EE16}" type="slidenum">
              <a:rPr lang="en-US"/>
              <a:pPr>
                <a:defRPr/>
              </a:pPr>
              <a:t>‹#›</a:t>
            </a:fld>
            <a:endParaRPr lang="en-US" dirty="0"/>
          </a:p>
        </p:txBody>
      </p:sp>
    </p:spTree>
    <p:extLst>
      <p:ext uri="{BB962C8B-B14F-4D97-AF65-F5344CB8AC3E}">
        <p14:creationId xmlns:p14="http://schemas.microsoft.com/office/powerpoint/2010/main" val="1747785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F83C55-2B02-4D61-B8B9-EF9EDAB0E5B1}" type="datetime1">
              <a:rPr lang="en-SG" smtClean="0"/>
              <a:t>26/7/2021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1B330F1-FEC9-4C5B-A273-81098976A287}" type="slidenum">
              <a:rPr lang="en-US"/>
              <a:pPr>
                <a:defRPr/>
              </a:pPr>
              <a:t>‹#›</a:t>
            </a:fld>
            <a:endParaRPr lang="en-US" dirty="0"/>
          </a:p>
        </p:txBody>
      </p:sp>
    </p:spTree>
    <p:extLst>
      <p:ext uri="{BB962C8B-B14F-4D97-AF65-F5344CB8AC3E}">
        <p14:creationId xmlns:p14="http://schemas.microsoft.com/office/powerpoint/2010/main" val="618597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Rectangle 4"/>
          <p:cNvSpPr>
            <a:spLocks/>
          </p:cNvSpPr>
          <p:nvPr userDrawn="1"/>
        </p:nvSpPr>
        <p:spPr>
          <a:xfrm>
            <a:off x="609602" y="273050"/>
            <a:ext cx="4011084" cy="1162050"/>
          </a:xfrm>
          <a:prstGeom prst="rect">
            <a:avLst/>
          </a:prstGeom>
          <a:gradFill flip="none" rotWithShape="1">
            <a:gsLst>
              <a:gs pos="0">
                <a:schemeClr val="tx1"/>
              </a:gs>
              <a:gs pos="100000">
                <a:srgbClr val="000090"/>
              </a:gs>
            </a:gsLst>
            <a:lin ang="5400000" scaled="0"/>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defTabSz="457200">
              <a:defRPr/>
            </a:pPr>
            <a:endParaRPr lang="ru-RU" dirty="0">
              <a:solidFill>
                <a:srgbClr val="000000"/>
              </a:solidFill>
              <a:latin typeface="Tahoma" pitchFamily="34" charset="0"/>
              <a:cs typeface="Tahoma" pitchFamily="34" charset="0"/>
            </a:endParaRPr>
          </a:p>
        </p:txBody>
      </p:sp>
      <p:sp>
        <p:nvSpPr>
          <p:cNvPr id="2" name="Title 1"/>
          <p:cNvSpPr>
            <a:spLocks noGrp="1"/>
          </p:cNvSpPr>
          <p:nvPr>
            <p:ph type="title"/>
          </p:nvPr>
        </p:nvSpPr>
        <p:spPr>
          <a:xfrm>
            <a:off x="609602" y="273050"/>
            <a:ext cx="4011084" cy="1162050"/>
          </a:xfrm>
        </p:spPr>
        <p:txBody>
          <a:bodyPr anchor="b"/>
          <a:lstStyle>
            <a:lvl1pPr algn="l">
              <a:defRPr sz="2500" b="0" cap="small">
                <a:solidFill>
                  <a:schemeClr val="bg1"/>
                </a:solidFill>
                <a:latin typeface="Tahoma"/>
                <a:cs typeface="Tahoma"/>
              </a:defRPr>
            </a:lvl1pPr>
          </a:lstStyle>
          <a:p>
            <a:r>
              <a:rPr lang="fr-FR"/>
              <a:t>Cliquez pour modifier le style du titre</a:t>
            </a:r>
            <a:endParaRPr lang="en-US" dirty="0"/>
          </a:p>
        </p:txBody>
      </p:sp>
      <p:sp>
        <p:nvSpPr>
          <p:cNvPr id="3" name="Content Placeholder 2"/>
          <p:cNvSpPr>
            <a:spLocks noGrp="1"/>
          </p:cNvSpPr>
          <p:nvPr>
            <p:ph idx="1"/>
          </p:nvPr>
        </p:nvSpPr>
        <p:spPr>
          <a:xfrm>
            <a:off x="4766734" y="273052"/>
            <a:ext cx="6815668" cy="5853113"/>
          </a:xfrm>
        </p:spPr>
        <p:txBody>
          <a:bodyPr/>
          <a:lstStyle>
            <a:lvl1pPr>
              <a:defRPr sz="2500">
                <a:latin typeface="Tahoma"/>
                <a:cs typeface="Tahoma"/>
              </a:defRPr>
            </a:lvl1pPr>
            <a:lvl2pPr>
              <a:defRPr sz="2500">
                <a:latin typeface="Tahoma"/>
                <a:cs typeface="Tahoma"/>
              </a:defRPr>
            </a:lvl2pPr>
            <a:lvl3pPr>
              <a:defRPr sz="2500">
                <a:latin typeface="Tahoma"/>
                <a:cs typeface="Tahoma"/>
              </a:defRPr>
            </a:lvl3pPr>
            <a:lvl4pPr>
              <a:defRPr sz="2000">
                <a:latin typeface="Tahoma"/>
                <a:cs typeface="Tahoma"/>
              </a:defRPr>
            </a:lvl4pPr>
            <a:lvl5pPr>
              <a:defRPr sz="2000">
                <a:latin typeface="Tahoma"/>
                <a:cs typeface="Tahoma"/>
              </a:defRPr>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solidFill>
                  <a:srgbClr val="000090"/>
                </a:solidFill>
                <a:latin typeface="Tahoma"/>
                <a:cs typeface="Tahom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Date Placeholder 3"/>
          <p:cNvSpPr>
            <a:spLocks noGrp="1"/>
          </p:cNvSpPr>
          <p:nvPr>
            <p:ph type="dt" sz="half" idx="10"/>
          </p:nvPr>
        </p:nvSpPr>
        <p:spPr/>
        <p:txBody>
          <a:bodyPr/>
          <a:lstStyle>
            <a:lvl1pPr>
              <a:defRPr smtClean="0"/>
            </a:lvl1pPr>
          </a:lstStyle>
          <a:p>
            <a:pPr>
              <a:defRPr/>
            </a:pPr>
            <a:fld id="{9A036450-3C70-4B42-A5C8-BD0FB1B915AA}" type="datetime1">
              <a:rPr lang="en-SG" smtClean="0"/>
              <a:t>26/7/2021</a:t>
            </a:fld>
            <a:endParaRPr lang="en-US" dirty="0"/>
          </a:p>
        </p:txBody>
      </p:sp>
      <p:sp>
        <p:nvSpPr>
          <p:cNvPr id="7" name="Footer Placeholder 4"/>
          <p:cNvSpPr>
            <a:spLocks noGrp="1"/>
          </p:cNvSpPr>
          <p:nvPr>
            <p:ph type="ftr" sz="quarter" idx="11"/>
          </p:nvPr>
        </p:nvSpPr>
        <p:spPr/>
        <p:txBody>
          <a:bodyPr/>
          <a:lstStyle>
            <a:lvl1pPr>
              <a:defRPr smtClean="0"/>
            </a:lvl1pPr>
          </a:lstStyle>
          <a:p>
            <a:pPr>
              <a:defRPr/>
            </a:pPr>
            <a:endParaRPr lang="en-US" dirty="0"/>
          </a:p>
        </p:txBody>
      </p:sp>
      <p:sp>
        <p:nvSpPr>
          <p:cNvPr id="8" name="Slide Number Placeholder 5"/>
          <p:cNvSpPr>
            <a:spLocks noGrp="1"/>
          </p:cNvSpPr>
          <p:nvPr>
            <p:ph type="sldNum" sz="quarter" idx="12"/>
          </p:nvPr>
        </p:nvSpPr>
        <p:spPr/>
        <p:txBody>
          <a:bodyPr/>
          <a:lstStyle>
            <a:lvl1pPr>
              <a:defRPr smtClean="0"/>
            </a:lvl1pPr>
          </a:lstStyle>
          <a:p>
            <a:pPr>
              <a:defRPr/>
            </a:pPr>
            <a:fld id="{215DC5BD-E350-44F0-AA5E-39615066B60E}" type="slidenum">
              <a:rPr lang="en-US"/>
              <a:pPr>
                <a:defRPr/>
              </a:pPr>
              <a:t>‹#›</a:t>
            </a:fld>
            <a:endParaRPr lang="en-US" dirty="0"/>
          </a:p>
        </p:txBody>
      </p:sp>
    </p:spTree>
    <p:extLst>
      <p:ext uri="{BB962C8B-B14F-4D97-AF65-F5344CB8AC3E}">
        <p14:creationId xmlns:p14="http://schemas.microsoft.com/office/powerpoint/2010/main" val="4014103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5" name="Rectangle 4"/>
          <p:cNvSpPr/>
          <p:nvPr userDrawn="1"/>
        </p:nvSpPr>
        <p:spPr>
          <a:xfrm>
            <a:off x="160867" y="3267077"/>
            <a:ext cx="5731935" cy="619125"/>
          </a:xfrm>
          <a:prstGeom prst="rect">
            <a:avLst/>
          </a:prstGeom>
          <a:solidFill>
            <a:srgbClr val="000090"/>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defTabSz="457200">
              <a:defRPr/>
            </a:pPr>
            <a:endParaRPr lang="ru-RU" dirty="0">
              <a:solidFill>
                <a:srgbClr val="000000"/>
              </a:solidFill>
              <a:latin typeface="Tahoma" pitchFamily="34" charset="0"/>
              <a:cs typeface="Tahoma" pitchFamily="34" charset="0"/>
            </a:endParaRPr>
          </a:p>
        </p:txBody>
      </p:sp>
      <p:sp>
        <p:nvSpPr>
          <p:cNvPr id="6" name="Rectangle 5"/>
          <p:cNvSpPr>
            <a:spLocks/>
          </p:cNvSpPr>
          <p:nvPr userDrawn="1"/>
        </p:nvSpPr>
        <p:spPr>
          <a:xfrm>
            <a:off x="160867" y="76200"/>
            <a:ext cx="5731935" cy="3124200"/>
          </a:xfrm>
          <a:prstGeom prst="rect">
            <a:avLst/>
          </a:prstGeom>
          <a:gradFill flip="none" rotWithShape="1">
            <a:gsLst>
              <a:gs pos="0">
                <a:schemeClr val="tx1"/>
              </a:gs>
              <a:gs pos="100000">
                <a:srgbClr val="000090"/>
              </a:gs>
            </a:gsLst>
            <a:lin ang="5400000" scaled="0"/>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defTabSz="457200">
              <a:defRPr/>
            </a:pPr>
            <a:endParaRPr lang="ru-RU" dirty="0">
              <a:solidFill>
                <a:srgbClr val="000000"/>
              </a:solidFill>
              <a:latin typeface="Tahoma" pitchFamily="34" charset="0"/>
              <a:cs typeface="Tahoma" pitchFamily="34" charset="0"/>
            </a:endParaRPr>
          </a:p>
        </p:txBody>
      </p:sp>
      <p:pic>
        <p:nvPicPr>
          <p:cNvPr id="7" name="Picture 9" descr="logo_LPP.png"/>
          <p:cNvPicPr>
            <a:picLocks noChangeAspect="1"/>
          </p:cNvPicPr>
          <p:nvPr userDrawn="1"/>
        </p:nvPicPr>
        <p:blipFill>
          <a:blip r:embed="rId2" cstate="print"/>
          <a:srcRect/>
          <a:stretch>
            <a:fillRect/>
          </a:stretch>
        </p:blipFill>
        <p:spPr bwMode="auto">
          <a:xfrm>
            <a:off x="101600" y="3041650"/>
            <a:ext cx="2423584" cy="539750"/>
          </a:xfrm>
          <a:prstGeom prst="rect">
            <a:avLst/>
          </a:prstGeom>
          <a:noFill/>
          <a:ln w="9525">
            <a:noFill/>
            <a:miter lim="800000"/>
            <a:headEnd/>
            <a:tailEnd/>
          </a:ln>
          <a:effectLst>
            <a:outerShdw blurRad="50800" dist="38100" dir="2700000" algn="br">
              <a:srgbClr val="000000">
                <a:alpha val="43000"/>
              </a:srgbClr>
            </a:outerShdw>
          </a:effectLst>
        </p:spPr>
      </p:pic>
      <p:sp>
        <p:nvSpPr>
          <p:cNvPr id="8" name="Rectangle 7"/>
          <p:cNvSpPr>
            <a:spLocks noChangeArrowheads="1"/>
          </p:cNvSpPr>
          <p:nvPr userDrawn="1"/>
        </p:nvSpPr>
        <p:spPr bwMode="auto">
          <a:xfrm>
            <a:off x="2438403" y="3276601"/>
            <a:ext cx="2557239" cy="283154"/>
          </a:xfrm>
          <a:prstGeom prst="rect">
            <a:avLst/>
          </a:prstGeom>
          <a:noFill/>
          <a:ln w="9525">
            <a:noFill/>
            <a:miter lim="800000"/>
            <a:headEnd/>
            <a:tailEnd/>
          </a:ln>
        </p:spPr>
        <p:txBody>
          <a:bodyPr wrap="none" lIns="128016" tIns="64008" rIns="128016" bIns="64008">
            <a:spAutoFit/>
          </a:bodyPr>
          <a:lstStyle/>
          <a:p>
            <a:pPr defTabSz="457200">
              <a:defRPr/>
            </a:pPr>
            <a:r>
              <a:rPr lang="fr-FR" sz="1000" dirty="0">
                <a:solidFill>
                  <a:prstClr val="white"/>
                </a:solidFill>
                <a:latin typeface="Century Gothic"/>
                <a:ea typeface="Century Gothic" pitchFamily="-65" charset="0"/>
                <a:cs typeface="Century Gothic"/>
              </a:rPr>
              <a:t>Laboratoire de Physique des Plasmas</a:t>
            </a:r>
          </a:p>
        </p:txBody>
      </p:sp>
      <p:sp>
        <p:nvSpPr>
          <p:cNvPr id="4" name="Content Placeholder 3"/>
          <p:cNvSpPr>
            <a:spLocks noGrp="1"/>
          </p:cNvSpPr>
          <p:nvPr>
            <p:ph sz="half" idx="2"/>
          </p:nvPr>
        </p:nvSpPr>
        <p:spPr>
          <a:xfrm>
            <a:off x="6197600" y="274640"/>
            <a:ext cx="5384800" cy="5851525"/>
          </a:xfrm>
        </p:spPr>
        <p:txBody>
          <a:bodyPr/>
          <a:lstStyle>
            <a:lvl1pPr>
              <a:defRPr sz="2500">
                <a:latin typeface="Tahoma"/>
                <a:cs typeface="Tahoma"/>
              </a:defRPr>
            </a:lvl1pPr>
            <a:lvl2pPr>
              <a:defRPr sz="2000">
                <a:solidFill>
                  <a:srgbClr val="000090"/>
                </a:solidFill>
                <a:latin typeface="Tahoma"/>
                <a:cs typeface="Tahoma"/>
              </a:defRPr>
            </a:lvl2pPr>
            <a:lvl3pPr>
              <a:defRPr sz="2000">
                <a:solidFill>
                  <a:srgbClr val="000090"/>
                </a:solidFill>
                <a:latin typeface="Tahoma"/>
                <a:cs typeface="Tahoma"/>
              </a:defRPr>
            </a:lvl3pPr>
            <a:lvl4pPr>
              <a:defRPr sz="1800">
                <a:solidFill>
                  <a:srgbClr val="000090"/>
                </a:solidFill>
                <a:latin typeface="Tahoma"/>
                <a:cs typeface="Tahoma"/>
              </a:defRPr>
            </a:lvl4pPr>
            <a:lvl5pPr>
              <a:defRPr sz="1800">
                <a:solidFill>
                  <a:srgbClr val="000090"/>
                </a:solidFill>
                <a:latin typeface="Tahoma"/>
                <a:cs typeface="Tahoma"/>
              </a:defRPr>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Title 1"/>
          <p:cNvSpPr>
            <a:spLocks noGrp="1"/>
          </p:cNvSpPr>
          <p:nvPr>
            <p:ph type="title"/>
          </p:nvPr>
        </p:nvSpPr>
        <p:spPr>
          <a:xfrm>
            <a:off x="609602" y="914400"/>
            <a:ext cx="4960649" cy="1447800"/>
          </a:xfrm>
        </p:spPr>
        <p:txBody>
          <a:bodyPr/>
          <a:lstStyle>
            <a:lvl1pPr algn="l">
              <a:defRPr sz="3500" cap="small">
                <a:solidFill>
                  <a:schemeClr val="bg1"/>
                </a:solidFill>
                <a:latin typeface="Tahoma"/>
                <a:cs typeface="Tahoma"/>
              </a:defRPr>
            </a:lvl1pPr>
          </a:lstStyle>
          <a:p>
            <a:r>
              <a:rPr lang="fr-FR"/>
              <a:t>Cliquez pour modifier le style du titre</a:t>
            </a:r>
            <a:endParaRPr lang="en-US" dirty="0"/>
          </a:p>
        </p:txBody>
      </p:sp>
      <p:sp>
        <p:nvSpPr>
          <p:cNvPr id="9" name="Date Placeholder 3"/>
          <p:cNvSpPr>
            <a:spLocks noGrp="1"/>
          </p:cNvSpPr>
          <p:nvPr>
            <p:ph type="dt" sz="half" idx="10"/>
          </p:nvPr>
        </p:nvSpPr>
        <p:spPr/>
        <p:txBody>
          <a:bodyPr/>
          <a:lstStyle>
            <a:lvl1pPr>
              <a:defRPr smtClean="0"/>
            </a:lvl1pPr>
          </a:lstStyle>
          <a:p>
            <a:pPr>
              <a:defRPr/>
            </a:pPr>
            <a:fld id="{480D63ED-D5EE-4FCB-9A3B-C73936BA1292}" type="datetime1">
              <a:rPr lang="en-SG" smtClean="0"/>
              <a:t>26/7/2021</a:t>
            </a:fld>
            <a:endParaRPr lang="en-US" dirty="0"/>
          </a:p>
        </p:txBody>
      </p:sp>
      <p:sp>
        <p:nvSpPr>
          <p:cNvPr id="10" name="Footer Placeholder 4"/>
          <p:cNvSpPr>
            <a:spLocks noGrp="1"/>
          </p:cNvSpPr>
          <p:nvPr>
            <p:ph type="ftr" sz="quarter" idx="11"/>
          </p:nvPr>
        </p:nvSpPr>
        <p:spPr/>
        <p:txBody>
          <a:bodyPr/>
          <a:lstStyle>
            <a:lvl1pPr>
              <a:defRPr smtClean="0"/>
            </a:lvl1pPr>
          </a:lstStyle>
          <a:p>
            <a:pPr>
              <a:defRPr/>
            </a:pPr>
            <a:endParaRPr lang="en-US" dirty="0"/>
          </a:p>
        </p:txBody>
      </p:sp>
      <p:sp>
        <p:nvSpPr>
          <p:cNvPr id="11" name="Slide Number Placeholder 5"/>
          <p:cNvSpPr>
            <a:spLocks noGrp="1"/>
          </p:cNvSpPr>
          <p:nvPr>
            <p:ph type="sldNum" sz="quarter" idx="12"/>
          </p:nvPr>
        </p:nvSpPr>
        <p:spPr/>
        <p:txBody>
          <a:bodyPr/>
          <a:lstStyle>
            <a:lvl1pPr>
              <a:defRPr smtClean="0"/>
            </a:lvl1pPr>
          </a:lstStyle>
          <a:p>
            <a:pPr>
              <a:defRPr/>
            </a:pPr>
            <a:fld id="{D93EE6C1-AE66-4ADE-9270-48B329F39115}" type="slidenum">
              <a:rPr lang="en-US"/>
              <a:pPr>
                <a:defRPr/>
              </a:pPr>
              <a:t>‹#›</a:t>
            </a:fld>
            <a:endParaRPr lang="en-US" dirty="0"/>
          </a:p>
        </p:txBody>
      </p:sp>
    </p:spTree>
    <p:extLst>
      <p:ext uri="{BB962C8B-B14F-4D97-AF65-F5344CB8AC3E}">
        <p14:creationId xmlns:p14="http://schemas.microsoft.com/office/powerpoint/2010/main" val="2881048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3" name="Rectangle 2"/>
          <p:cNvSpPr/>
          <p:nvPr userDrawn="1"/>
        </p:nvSpPr>
        <p:spPr>
          <a:xfrm>
            <a:off x="59267" y="3276600"/>
            <a:ext cx="5731935" cy="3544888"/>
          </a:xfrm>
          <a:prstGeom prst="rect">
            <a:avLst/>
          </a:prstGeom>
          <a:solidFill>
            <a:srgbClr val="000090"/>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defTabSz="457200">
              <a:defRPr/>
            </a:pPr>
            <a:endParaRPr lang="ru-RU" dirty="0">
              <a:solidFill>
                <a:srgbClr val="000000"/>
              </a:solidFill>
              <a:latin typeface="Tahoma" pitchFamily="34" charset="0"/>
              <a:cs typeface="Tahoma" pitchFamily="34" charset="0"/>
            </a:endParaRPr>
          </a:p>
        </p:txBody>
      </p:sp>
      <p:sp>
        <p:nvSpPr>
          <p:cNvPr id="4" name="Rectangle 3"/>
          <p:cNvSpPr>
            <a:spLocks/>
          </p:cNvSpPr>
          <p:nvPr userDrawn="1"/>
        </p:nvSpPr>
        <p:spPr>
          <a:xfrm>
            <a:off x="59267" y="39688"/>
            <a:ext cx="5731935" cy="3160712"/>
          </a:xfrm>
          <a:prstGeom prst="rect">
            <a:avLst/>
          </a:prstGeom>
          <a:gradFill flip="none" rotWithShape="1">
            <a:gsLst>
              <a:gs pos="0">
                <a:schemeClr val="tx1"/>
              </a:gs>
              <a:gs pos="100000">
                <a:srgbClr val="000090"/>
              </a:gs>
            </a:gsLst>
            <a:lin ang="5400000" scaled="0"/>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defTabSz="457200">
              <a:defRPr/>
            </a:pPr>
            <a:endParaRPr lang="ru-RU" dirty="0">
              <a:solidFill>
                <a:srgbClr val="000000"/>
              </a:solidFill>
              <a:latin typeface="Tahoma" pitchFamily="34" charset="0"/>
              <a:cs typeface="Tahoma" pitchFamily="34" charset="0"/>
            </a:endParaRPr>
          </a:p>
        </p:txBody>
      </p:sp>
      <p:pic>
        <p:nvPicPr>
          <p:cNvPr id="5" name="Picture 9" descr="logo_LPP.png"/>
          <p:cNvPicPr>
            <a:picLocks noChangeAspect="1"/>
          </p:cNvPicPr>
          <p:nvPr userDrawn="1"/>
        </p:nvPicPr>
        <p:blipFill>
          <a:blip r:embed="rId2" cstate="print"/>
          <a:srcRect/>
          <a:stretch>
            <a:fillRect/>
          </a:stretch>
        </p:blipFill>
        <p:spPr bwMode="auto">
          <a:xfrm>
            <a:off x="0" y="3041650"/>
            <a:ext cx="2423584" cy="539750"/>
          </a:xfrm>
          <a:prstGeom prst="rect">
            <a:avLst/>
          </a:prstGeom>
          <a:noFill/>
          <a:ln w="9525">
            <a:noFill/>
            <a:miter lim="800000"/>
            <a:headEnd/>
            <a:tailEnd/>
          </a:ln>
          <a:effectLst>
            <a:outerShdw blurRad="50800" dist="38100" dir="2700000" algn="br">
              <a:srgbClr val="000000">
                <a:alpha val="43000"/>
              </a:srgbClr>
            </a:outerShdw>
          </a:effectLst>
        </p:spPr>
      </p:pic>
      <p:sp>
        <p:nvSpPr>
          <p:cNvPr id="6" name="Rectangle 10"/>
          <p:cNvSpPr>
            <a:spLocks noChangeArrowheads="1"/>
          </p:cNvSpPr>
          <p:nvPr userDrawn="1"/>
        </p:nvSpPr>
        <p:spPr bwMode="auto">
          <a:xfrm>
            <a:off x="2235203" y="3276601"/>
            <a:ext cx="2557239" cy="283154"/>
          </a:xfrm>
          <a:prstGeom prst="rect">
            <a:avLst/>
          </a:prstGeom>
          <a:noFill/>
          <a:ln w="9525">
            <a:noFill/>
            <a:miter lim="800000"/>
            <a:headEnd/>
            <a:tailEnd/>
          </a:ln>
        </p:spPr>
        <p:txBody>
          <a:bodyPr wrap="none" lIns="128016" tIns="64008" rIns="128016" bIns="64008">
            <a:spAutoFit/>
          </a:bodyPr>
          <a:lstStyle/>
          <a:p>
            <a:pPr defTabSz="457200">
              <a:defRPr/>
            </a:pPr>
            <a:r>
              <a:rPr lang="fr-FR" sz="1000" dirty="0">
                <a:solidFill>
                  <a:prstClr val="white"/>
                </a:solidFill>
                <a:latin typeface="Century Gothic"/>
                <a:ea typeface="Century Gothic" pitchFamily="-65" charset="0"/>
                <a:cs typeface="Century Gothic"/>
              </a:rPr>
              <a:t>Laboratoire de Physique des Plasmas</a:t>
            </a:r>
          </a:p>
        </p:txBody>
      </p:sp>
      <p:sp>
        <p:nvSpPr>
          <p:cNvPr id="7" name="Title 1"/>
          <p:cNvSpPr txBox="1">
            <a:spLocks/>
          </p:cNvSpPr>
          <p:nvPr userDrawn="1"/>
        </p:nvSpPr>
        <p:spPr bwMode="auto">
          <a:xfrm>
            <a:off x="508000" y="3810000"/>
            <a:ext cx="4876800" cy="2514600"/>
          </a:xfrm>
          <a:prstGeom prst="rect">
            <a:avLst/>
          </a:prstGeom>
          <a:noFill/>
          <a:ln w="9525">
            <a:noFill/>
            <a:miter lim="800000"/>
            <a:headEnd/>
            <a:tailEnd/>
          </a:ln>
        </p:spPr>
        <p:txBody>
          <a:bodyPr anchor="ctr"/>
          <a:lstStyle>
            <a:lvl1pPr algn="l">
              <a:defRPr sz="3200">
                <a:solidFill>
                  <a:srgbClr val="FFFFFF"/>
                </a:solidFill>
                <a:latin typeface="Tahoma"/>
                <a:cs typeface="Tahoma"/>
              </a:defRPr>
            </a:lvl1pPr>
          </a:lstStyle>
          <a:p>
            <a:pPr defTabSz="457200" eaLnBrk="0" hangingPunct="0">
              <a:defRPr/>
            </a:pPr>
            <a:r>
              <a:rPr lang="en-US" sz="2500" dirty="0">
                <a:ea typeface="ＭＳ Ｐゴシック" pitchFamily="-65" charset="-128"/>
              </a:rPr>
              <a:t>Click to edit text</a:t>
            </a:r>
          </a:p>
        </p:txBody>
      </p:sp>
      <p:sp>
        <p:nvSpPr>
          <p:cNvPr id="2" name="Title 1"/>
          <p:cNvSpPr>
            <a:spLocks noGrp="1"/>
          </p:cNvSpPr>
          <p:nvPr>
            <p:ph type="title"/>
          </p:nvPr>
        </p:nvSpPr>
        <p:spPr>
          <a:xfrm>
            <a:off x="508000" y="304800"/>
            <a:ext cx="4876800" cy="2514600"/>
          </a:xfrm>
        </p:spPr>
        <p:txBody>
          <a:bodyPr/>
          <a:lstStyle>
            <a:lvl1pPr algn="l">
              <a:defRPr sz="3500" cap="small">
                <a:solidFill>
                  <a:srgbClr val="FFFFFF"/>
                </a:solidFill>
                <a:latin typeface="Tahoma"/>
                <a:cs typeface="Tahoma"/>
              </a:defRPr>
            </a:lvl1pPr>
          </a:lstStyle>
          <a:p>
            <a:r>
              <a:rPr lang="fr-FR"/>
              <a:t>Cliquez pour modifier le style du titre</a:t>
            </a:r>
            <a:endParaRPr lang="en-US" dirty="0"/>
          </a:p>
        </p:txBody>
      </p:sp>
      <p:sp>
        <p:nvSpPr>
          <p:cNvPr id="8" name="Date Placeholder 2"/>
          <p:cNvSpPr>
            <a:spLocks noGrp="1"/>
          </p:cNvSpPr>
          <p:nvPr>
            <p:ph type="dt" sz="half" idx="10"/>
          </p:nvPr>
        </p:nvSpPr>
        <p:spPr/>
        <p:txBody>
          <a:bodyPr/>
          <a:lstStyle>
            <a:lvl1pPr>
              <a:defRPr smtClean="0"/>
            </a:lvl1pPr>
          </a:lstStyle>
          <a:p>
            <a:pPr>
              <a:defRPr/>
            </a:pPr>
            <a:fld id="{6A9A6B6B-7388-45A6-86BE-3C9616E834FA}" type="datetime1">
              <a:rPr lang="en-SG" smtClean="0"/>
              <a:t>26/7/2021</a:t>
            </a:fld>
            <a:endParaRPr lang="en-US" dirty="0"/>
          </a:p>
        </p:txBody>
      </p:sp>
      <p:sp>
        <p:nvSpPr>
          <p:cNvPr id="9" name="Slide Number Placeholder 4"/>
          <p:cNvSpPr>
            <a:spLocks noGrp="1"/>
          </p:cNvSpPr>
          <p:nvPr>
            <p:ph type="sldNum" sz="quarter" idx="11"/>
          </p:nvPr>
        </p:nvSpPr>
        <p:spPr/>
        <p:txBody>
          <a:bodyPr/>
          <a:lstStyle>
            <a:lvl1pPr>
              <a:defRPr smtClean="0"/>
            </a:lvl1pPr>
          </a:lstStyle>
          <a:p>
            <a:pPr>
              <a:defRPr/>
            </a:pPr>
            <a:fld id="{870964D2-55DC-4546-AF54-C016CEA3BF83}" type="slidenum">
              <a:rPr lang="en-US"/>
              <a:pPr>
                <a:defRPr/>
              </a:pPr>
              <a:t>‹#›</a:t>
            </a:fld>
            <a:endParaRPr lang="en-US" dirty="0"/>
          </a:p>
        </p:txBody>
      </p:sp>
      <p:sp>
        <p:nvSpPr>
          <p:cNvPr id="10" name="Footer Placeholder 3"/>
          <p:cNvSpPr>
            <a:spLocks noGrp="1"/>
          </p:cNvSpPr>
          <p:nvPr>
            <p:ph type="ftr" sz="quarter" idx="12"/>
          </p:nvPr>
        </p:nvSpPr>
        <p:spPr>
          <a:xfrm>
            <a:off x="812800" y="6356352"/>
            <a:ext cx="3860800" cy="365125"/>
          </a:xfrm>
        </p:spPr>
        <p:txBody>
          <a:bodyPr/>
          <a:lstStyle>
            <a:lvl1pPr>
              <a:defRPr smtClean="0">
                <a:solidFill>
                  <a:srgbClr val="FFFFFF"/>
                </a:solidFill>
              </a:defRPr>
            </a:lvl1pPr>
          </a:lstStyle>
          <a:p>
            <a:pPr>
              <a:defRPr/>
            </a:pPr>
            <a:endParaRPr lang="en-US" dirty="0"/>
          </a:p>
        </p:txBody>
      </p:sp>
    </p:spTree>
    <p:extLst>
      <p:ext uri="{BB962C8B-B14F-4D97-AF65-F5344CB8AC3E}">
        <p14:creationId xmlns:p14="http://schemas.microsoft.com/office/powerpoint/2010/main" val="5840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1BA10D-E6F6-4CAD-8325-FACFD7105872}" type="datetime1">
              <a:rPr lang="en-SG" smtClean="0"/>
              <a:t>26/7/2021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6681F5A5-5BF7-4733-BB55-3113BEA95D26}" type="slidenum">
              <a:rPr lang="en-SG" smtClean="0"/>
              <a:pPr/>
              <a:t>‹#›</a:t>
            </a:fld>
            <a:endParaRPr lang="en-SG"/>
          </a:p>
        </p:txBody>
      </p:sp>
    </p:spTree>
    <p:extLst>
      <p:ext uri="{BB962C8B-B14F-4D97-AF65-F5344CB8AC3E}">
        <p14:creationId xmlns:p14="http://schemas.microsoft.com/office/powerpoint/2010/main" val="34718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F0291682-9001-4796-90F2-E86E182F835C}" type="datetime1">
              <a:rPr lang="en-SG" smtClean="0"/>
              <a:t>26/7/2021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6681F5A5-5BF7-4733-BB55-3113BEA95D26}" type="slidenum">
              <a:rPr lang="en-SG" smtClean="0"/>
              <a:pPr/>
              <a:t>‹#›</a:t>
            </a:fld>
            <a:endParaRPr lang="en-SG"/>
          </a:p>
        </p:txBody>
      </p:sp>
    </p:spTree>
    <p:extLst>
      <p:ext uri="{BB962C8B-B14F-4D97-AF65-F5344CB8AC3E}">
        <p14:creationId xmlns:p14="http://schemas.microsoft.com/office/powerpoint/2010/main" val="76816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06DF594D-79B7-4D94-8241-C66FBD49159F}" type="datetime1">
              <a:rPr lang="en-SG" smtClean="0"/>
              <a:t>26/7/2021</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6681F5A5-5BF7-4733-BB55-3113BEA95D26}" type="slidenum">
              <a:rPr lang="en-SG" smtClean="0"/>
              <a:pPr/>
              <a:t>‹#›</a:t>
            </a:fld>
            <a:endParaRPr lang="en-SG"/>
          </a:p>
        </p:txBody>
      </p:sp>
    </p:spTree>
    <p:extLst>
      <p:ext uri="{BB962C8B-B14F-4D97-AF65-F5344CB8AC3E}">
        <p14:creationId xmlns:p14="http://schemas.microsoft.com/office/powerpoint/2010/main" val="3511599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1753B73F-6314-4AEA-A43F-8366FD20F3BA}" type="datetime1">
              <a:rPr lang="en-SG" smtClean="0"/>
              <a:t>26/7/2021</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6681F5A5-5BF7-4733-BB55-3113BEA95D26}" type="slidenum">
              <a:rPr lang="en-SG" smtClean="0"/>
              <a:pPr/>
              <a:t>‹#›</a:t>
            </a:fld>
            <a:endParaRPr lang="en-SG"/>
          </a:p>
        </p:txBody>
      </p:sp>
    </p:spTree>
    <p:extLst>
      <p:ext uri="{BB962C8B-B14F-4D97-AF65-F5344CB8AC3E}">
        <p14:creationId xmlns:p14="http://schemas.microsoft.com/office/powerpoint/2010/main" val="2611238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6429F6-58DC-44BF-B5AD-8C071557D1D3}" type="datetime1">
              <a:rPr lang="en-SG" smtClean="0"/>
              <a:t>26/7/2021</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6681F5A5-5BF7-4733-BB55-3113BEA95D26}" type="slidenum">
              <a:rPr lang="en-SG" smtClean="0"/>
              <a:pPr/>
              <a:t>‹#›</a:t>
            </a:fld>
            <a:endParaRPr lang="en-SG"/>
          </a:p>
        </p:txBody>
      </p:sp>
    </p:spTree>
    <p:extLst>
      <p:ext uri="{BB962C8B-B14F-4D97-AF65-F5344CB8AC3E}">
        <p14:creationId xmlns:p14="http://schemas.microsoft.com/office/powerpoint/2010/main" val="2851305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B43DF5-0952-4BB4-8372-D1534DD129F1}" type="datetime1">
              <a:rPr lang="en-SG" smtClean="0"/>
              <a:t>26/7/2021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6681F5A5-5BF7-4733-BB55-3113BEA95D26}" type="slidenum">
              <a:rPr lang="en-SG" smtClean="0"/>
              <a:pPr/>
              <a:t>‹#›</a:t>
            </a:fld>
            <a:endParaRPr lang="en-SG"/>
          </a:p>
        </p:txBody>
      </p:sp>
    </p:spTree>
    <p:extLst>
      <p:ext uri="{BB962C8B-B14F-4D97-AF65-F5344CB8AC3E}">
        <p14:creationId xmlns:p14="http://schemas.microsoft.com/office/powerpoint/2010/main" val="3689540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8F3390-EED8-407C-8A50-08CFEEE4E142}" type="datetime1">
              <a:rPr lang="en-SG" smtClean="0"/>
              <a:t>26/7/2021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6681F5A5-5BF7-4733-BB55-3113BEA95D26}" type="slidenum">
              <a:rPr lang="en-SG" smtClean="0"/>
              <a:pPr/>
              <a:t>‹#›</a:t>
            </a:fld>
            <a:endParaRPr lang="en-SG"/>
          </a:p>
        </p:txBody>
      </p:sp>
    </p:spTree>
    <p:extLst>
      <p:ext uri="{BB962C8B-B14F-4D97-AF65-F5344CB8AC3E}">
        <p14:creationId xmlns:p14="http://schemas.microsoft.com/office/powerpoint/2010/main" val="1668430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A7E43-5EFF-4B3A-B993-C89AEA3539B6}" type="datetime1">
              <a:rPr lang="en-SG" smtClean="0"/>
              <a:t>26/7/2021</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1F5A5-5BF7-4733-BB55-3113BEA95D26}" type="slidenum">
              <a:rPr lang="en-SG" smtClean="0"/>
              <a:pPr/>
              <a:t>‹#›</a:t>
            </a:fld>
            <a:endParaRPr lang="en-SG"/>
          </a:p>
        </p:txBody>
      </p:sp>
    </p:spTree>
    <p:extLst>
      <p:ext uri="{BB962C8B-B14F-4D97-AF65-F5344CB8AC3E}">
        <p14:creationId xmlns:p14="http://schemas.microsoft.com/office/powerpoint/2010/main" val="3282357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endParaRPr lang="en-US"/>
          </a:p>
        </p:txBody>
      </p:sp>
      <p:sp>
        <p:nvSpPr>
          <p:cNvPr id="1027" name="Text Placeholder 2"/>
          <p:cNvSpPr>
            <a:spLocks noGrp="1"/>
          </p:cNvSpPr>
          <p:nvPr>
            <p:ph type="body" idx="1"/>
          </p:nvPr>
        </p:nvSpPr>
        <p:spPr bwMode="auto">
          <a:xfrm>
            <a:off x="609600" y="1600202"/>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000090"/>
                </a:solidFill>
                <a:latin typeface="Tahoma" pitchFamily="34" charset="0"/>
                <a:cs typeface="Tahoma" pitchFamily="34" charset="0"/>
              </a:defRPr>
            </a:lvl1pPr>
          </a:lstStyle>
          <a:p>
            <a:pPr>
              <a:defRPr/>
            </a:pPr>
            <a:fld id="{EF8B8BA4-98B0-4BF0-9FA8-8ADC0E912BF4}" type="datetime1">
              <a:rPr lang="en-SG" smtClean="0"/>
              <a:t>26/7/2021</a:t>
            </a:fld>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000090"/>
                </a:solidFill>
                <a:latin typeface="Tahoma" pitchFamily="34" charset="0"/>
                <a:cs typeface="Tahoma" pitchFamily="34" charset="0"/>
              </a:defRPr>
            </a:lvl1pPr>
          </a:lstStyle>
          <a:p>
            <a:pPr>
              <a:defRPr/>
            </a:pPr>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000090"/>
                </a:solidFill>
                <a:latin typeface="Tahoma" pitchFamily="34" charset="0"/>
                <a:cs typeface="Tahoma" pitchFamily="34" charset="0"/>
              </a:defRPr>
            </a:lvl1pPr>
          </a:lstStyle>
          <a:p>
            <a:pPr>
              <a:defRPr/>
            </a:pPr>
            <a:fld id="{B4C3C026-9674-4D30-BA31-80E9B42CC785}" type="slidenum">
              <a:rPr lang="en-US"/>
              <a:pPr>
                <a:defRPr/>
              </a:pPr>
              <a:t>‹#›</a:t>
            </a:fld>
            <a:endParaRPr lang="en-US" dirty="0"/>
          </a:p>
        </p:txBody>
      </p:sp>
    </p:spTree>
    <p:extLst>
      <p:ext uri="{BB962C8B-B14F-4D97-AF65-F5344CB8AC3E}">
        <p14:creationId xmlns:p14="http://schemas.microsoft.com/office/powerpoint/2010/main" val="20500385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ctr" defTabSz="457200" rtl="0" eaLnBrk="0" fontAlgn="base" hangingPunct="0">
        <a:spcBef>
          <a:spcPct val="0"/>
        </a:spcBef>
        <a:spcAft>
          <a:spcPct val="0"/>
        </a:spcAft>
        <a:defRPr sz="3500" kern="1200">
          <a:solidFill>
            <a:srgbClr val="000090"/>
          </a:solidFill>
          <a:latin typeface="Tahoma"/>
          <a:ea typeface="ＭＳ Ｐゴシック" pitchFamily="-65" charset="-128"/>
          <a:cs typeface="Tahoma"/>
        </a:defRPr>
      </a:lvl1pPr>
      <a:lvl2pPr algn="ctr" defTabSz="457200" rtl="0" eaLnBrk="0" fontAlgn="base" hangingPunct="0">
        <a:spcBef>
          <a:spcPct val="0"/>
        </a:spcBef>
        <a:spcAft>
          <a:spcPct val="0"/>
        </a:spcAft>
        <a:defRPr sz="3500">
          <a:solidFill>
            <a:srgbClr val="000090"/>
          </a:solidFill>
          <a:latin typeface="Tahoma" pitchFamily="34" charset="0"/>
          <a:ea typeface="ＭＳ Ｐゴシック" pitchFamily="-65" charset="-128"/>
          <a:cs typeface="Tahoma" pitchFamily="34" charset="0"/>
        </a:defRPr>
      </a:lvl2pPr>
      <a:lvl3pPr algn="ctr" defTabSz="457200" rtl="0" eaLnBrk="0" fontAlgn="base" hangingPunct="0">
        <a:spcBef>
          <a:spcPct val="0"/>
        </a:spcBef>
        <a:spcAft>
          <a:spcPct val="0"/>
        </a:spcAft>
        <a:defRPr sz="3500">
          <a:solidFill>
            <a:srgbClr val="000090"/>
          </a:solidFill>
          <a:latin typeface="Tahoma" pitchFamily="34" charset="0"/>
          <a:ea typeface="ＭＳ Ｐゴシック" pitchFamily="-65" charset="-128"/>
          <a:cs typeface="Tahoma" pitchFamily="34" charset="0"/>
        </a:defRPr>
      </a:lvl3pPr>
      <a:lvl4pPr algn="ctr" defTabSz="457200" rtl="0" eaLnBrk="0" fontAlgn="base" hangingPunct="0">
        <a:spcBef>
          <a:spcPct val="0"/>
        </a:spcBef>
        <a:spcAft>
          <a:spcPct val="0"/>
        </a:spcAft>
        <a:defRPr sz="3500">
          <a:solidFill>
            <a:srgbClr val="000090"/>
          </a:solidFill>
          <a:latin typeface="Tahoma" pitchFamily="34" charset="0"/>
          <a:ea typeface="ＭＳ Ｐゴシック" pitchFamily="-65" charset="-128"/>
          <a:cs typeface="Tahoma" pitchFamily="34" charset="0"/>
        </a:defRPr>
      </a:lvl4pPr>
      <a:lvl5pPr algn="ctr" defTabSz="457200" rtl="0" eaLnBrk="0" fontAlgn="base" hangingPunct="0">
        <a:spcBef>
          <a:spcPct val="0"/>
        </a:spcBef>
        <a:spcAft>
          <a:spcPct val="0"/>
        </a:spcAft>
        <a:defRPr sz="3500">
          <a:solidFill>
            <a:srgbClr val="000090"/>
          </a:solidFill>
          <a:latin typeface="Tahoma" pitchFamily="34" charset="0"/>
          <a:ea typeface="ＭＳ Ｐゴシック" pitchFamily="-65" charset="-128"/>
          <a:cs typeface="Tahoma" pitchFamily="34" charset="0"/>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2800" kern="1200">
          <a:solidFill>
            <a:schemeClr val="tx1"/>
          </a:solidFill>
          <a:latin typeface="Tahoma"/>
          <a:ea typeface="ＭＳ Ｐゴシック" pitchFamily="-65" charset="-128"/>
          <a:cs typeface="Tahoma"/>
        </a:defRPr>
      </a:lvl1pPr>
      <a:lvl2pPr marL="742950" indent="-285750" algn="l" defTabSz="457200" rtl="0" eaLnBrk="0" fontAlgn="base" hangingPunct="0">
        <a:spcBef>
          <a:spcPct val="20000"/>
        </a:spcBef>
        <a:spcAft>
          <a:spcPct val="0"/>
        </a:spcAft>
        <a:buFont typeface="Arial" pitchFamily="34" charset="0"/>
        <a:buChar char="–"/>
        <a:defRPr sz="2500" kern="1200">
          <a:solidFill>
            <a:schemeClr val="tx1"/>
          </a:solidFill>
          <a:latin typeface="Tahoma"/>
          <a:ea typeface="ＭＳ Ｐゴシック" pitchFamily="-65" charset="-128"/>
          <a:cs typeface="Tahoma"/>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Tahoma"/>
          <a:ea typeface="ＭＳ Ｐゴシック" pitchFamily="-65" charset="-128"/>
          <a:cs typeface="Tahoma"/>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ahoma"/>
          <a:ea typeface="ＭＳ Ｐゴシック" pitchFamily="-65" charset="-128"/>
          <a:cs typeface="Tahoma"/>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ahoma"/>
          <a:ea typeface="ＭＳ Ｐゴシック" pitchFamily="-65" charset="-128"/>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0.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9.png"/><Relationship Id="rId10" Type="http://schemas.openxmlformats.org/officeDocument/2006/relationships/image" Target="../media/image180.png"/><Relationship Id="rId9" Type="http://schemas.openxmlformats.org/officeDocument/2006/relationships/image" Target="../media/image22.emf"/></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1.xml"/><Relationship Id="rId7" Type="http://schemas.openxmlformats.org/officeDocument/2006/relationships/image" Target="../media/image24.png"/><Relationship Id="rId12"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tags" Target="../tags/tag7.xml"/><Relationship Id="rId11" Type="http://schemas.openxmlformats.org/officeDocument/2006/relationships/image" Target="../media/image160.png"/><Relationship Id="rId10" Type="http://schemas.openxmlformats.org/officeDocument/2006/relationships/image" Target="../media/image22.png"/><Relationship Id="rId4" Type="http://schemas.openxmlformats.org/officeDocument/2006/relationships/image" Target="../media/image23.png"/><Relationship Id="rId9" Type="http://schemas.openxmlformats.org/officeDocument/2006/relationships/image" Target="../media/image15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8.emf"/><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9.jpe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2.xml"/><Relationship Id="rId7" Type="http://schemas.openxmlformats.org/officeDocument/2006/relationships/image" Target="../media/image33.png"/><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image" Target="../media/image32.wmf"/><Relationship Id="rId5" Type="http://schemas.openxmlformats.org/officeDocument/2006/relationships/oleObject" Target="../embeddings/oleObject1.bin"/><Relationship Id="rId4" Type="http://schemas.openxmlformats.org/officeDocument/2006/relationships/notesSlide" Target="../notesSlides/notesSlide16.xml"/><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8.emf"/><Relationship Id="rId5" Type="http://schemas.openxmlformats.org/officeDocument/2006/relationships/image" Target="../media/image39.tif"/><Relationship Id="rId4" Type="http://schemas.openxmlformats.org/officeDocument/2006/relationships/image" Target="../media/image38.emf"/></Relationships>
</file>

<file path=ppt/slides/_rels/slide2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tif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8.wmf"/></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2.emf"/><Relationship Id="rId5" Type="http://schemas.openxmlformats.org/officeDocument/2006/relationships/image" Target="../media/image11.jpeg"/><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p:cNvSpPr>
          <p:nvPr/>
        </p:nvSpPr>
        <p:spPr bwMode="auto">
          <a:xfrm>
            <a:off x="1104900" y="333375"/>
            <a:ext cx="10306050" cy="2560853"/>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smtClean="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Electric Field and </a:t>
            </a:r>
            <a:br>
              <a:rPr kumimoji="0" lang="en-US" sz="4800" b="1" i="0" u="none" strike="noStrike" kern="1200" cap="none" spc="0" normalizeH="0" baseline="0" noProof="0" dirty="0" smtClean="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br>
            <a:r>
              <a:rPr kumimoji="0" lang="en-US" sz="4800" b="1" i="0" u="none" strike="noStrike" kern="1200" cap="none" spc="0" normalizeH="0" baseline="0" noProof="0" dirty="0" smtClean="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Atomic Nitrogen Density Measurements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smtClean="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Nanosecond Discharges</a:t>
            </a:r>
            <a:endParaRPr kumimoji="0" lang="ru-RU" sz="4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4" name="Rectangle 3"/>
          <p:cNvSpPr>
            <a:spLocks noChangeArrowheads="1"/>
          </p:cNvSpPr>
          <p:nvPr/>
        </p:nvSpPr>
        <p:spPr bwMode="auto">
          <a:xfrm>
            <a:off x="4139041" y="4109299"/>
            <a:ext cx="4298325" cy="58477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strike="noStrike" kern="1200" cap="none" spc="0" normalizeH="0" baseline="0" noProof="0" dirty="0" smtClean="0">
                <a:ln>
                  <a:noFill/>
                </a:ln>
                <a:solidFill>
                  <a:srgbClr val="000000"/>
                </a:solidFill>
                <a:effectLst/>
                <a:uLnTx/>
                <a:uFillTx/>
                <a:latin typeface="Arial" charset="0"/>
                <a:ea typeface="ＭＳ Ｐゴシック" pitchFamily="34" charset="-128"/>
                <a:cs typeface="Tahoma"/>
              </a:rPr>
              <a:t>Tat Loon (TL) Chng</a:t>
            </a:r>
            <a:endParaRPr kumimoji="0" lang="en-US" sz="3200" b="1" i="0" u="none" strike="noStrike" kern="1200" cap="none" spc="0" normalizeH="0" baseline="30000" noProof="0" dirty="0">
              <a:ln>
                <a:noFill/>
              </a:ln>
              <a:solidFill>
                <a:srgbClr val="000000"/>
              </a:solidFill>
              <a:effectLst/>
              <a:uLnTx/>
              <a:uFillTx/>
              <a:latin typeface="Arial" charset="0"/>
              <a:ea typeface="ＭＳ Ｐゴシック" pitchFamily="34" charset="-128"/>
              <a:cs typeface="Tahoma"/>
            </a:endParaRPr>
          </a:p>
        </p:txBody>
      </p:sp>
      <p:pic>
        <p:nvPicPr>
          <p:cNvPr id="16" name="Picture 6" descr="logo-cnrs-new.jpg"/>
          <p:cNvPicPr>
            <a:picLocks noChangeAspect="1"/>
          </p:cNvPicPr>
          <p:nvPr/>
        </p:nvPicPr>
        <p:blipFill>
          <a:blip r:embed="rId2"/>
          <a:srcRect/>
          <a:stretch>
            <a:fillRect/>
          </a:stretch>
        </p:blipFill>
        <p:spPr bwMode="auto">
          <a:xfrm>
            <a:off x="419926" y="5612965"/>
            <a:ext cx="953512" cy="971366"/>
          </a:xfrm>
          <a:prstGeom prst="rect">
            <a:avLst/>
          </a:prstGeom>
          <a:noFill/>
          <a:ln w="9525">
            <a:noFill/>
            <a:miter lim="800000"/>
            <a:headEnd/>
            <a:tailEnd/>
          </a:ln>
        </p:spPr>
      </p:pic>
      <p:pic>
        <p:nvPicPr>
          <p:cNvPr id="17" name="Picture 7" descr="LogoUPSUD.png"/>
          <p:cNvPicPr>
            <a:picLocks noChangeAspect="1"/>
          </p:cNvPicPr>
          <p:nvPr/>
        </p:nvPicPr>
        <p:blipFill>
          <a:blip r:embed="rId3"/>
          <a:srcRect/>
          <a:stretch>
            <a:fillRect/>
          </a:stretch>
        </p:blipFill>
        <p:spPr bwMode="auto">
          <a:xfrm>
            <a:off x="10534321" y="4363456"/>
            <a:ext cx="1571932" cy="815076"/>
          </a:xfrm>
          <a:prstGeom prst="rect">
            <a:avLst/>
          </a:prstGeom>
          <a:noFill/>
          <a:ln w="9525">
            <a:noFill/>
            <a:miter lim="800000"/>
            <a:headEnd/>
            <a:tailEnd/>
          </a:ln>
        </p:spPr>
      </p:pic>
      <p:pic>
        <p:nvPicPr>
          <p:cNvPr id="18" name="Picture 2" descr="C:\DISQUE UTILE\COM\papier entete LPP\131212\logo-X.jpg"/>
          <p:cNvPicPr>
            <a:picLocks noChangeAspect="1" noChangeArrowheads="1"/>
          </p:cNvPicPr>
          <p:nvPr/>
        </p:nvPicPr>
        <p:blipFill>
          <a:blip r:embed="rId4"/>
          <a:srcRect/>
          <a:stretch>
            <a:fillRect/>
          </a:stretch>
        </p:blipFill>
        <p:spPr bwMode="auto">
          <a:xfrm>
            <a:off x="11190700" y="5620183"/>
            <a:ext cx="835538" cy="1052350"/>
          </a:xfrm>
          <a:prstGeom prst="rect">
            <a:avLst/>
          </a:prstGeom>
          <a:noFill/>
        </p:spPr>
      </p:pic>
      <p:sp>
        <p:nvSpPr>
          <p:cNvPr id="10" name="Rectangle 3"/>
          <p:cNvSpPr>
            <a:spLocks noChangeArrowheads="1"/>
          </p:cNvSpPr>
          <p:nvPr/>
        </p:nvSpPr>
        <p:spPr bwMode="auto">
          <a:xfrm>
            <a:off x="1914953" y="4723372"/>
            <a:ext cx="8726899" cy="830997"/>
          </a:xfrm>
          <a:prstGeom prst="rect">
            <a:avLst/>
          </a:prstGeom>
          <a:noFill/>
          <a:ln w="9525">
            <a:noFill/>
            <a:miter lim="800000"/>
            <a:headEnd/>
            <a:tailEnd/>
          </a:ln>
        </p:spPr>
        <p:txBody>
          <a:bodyPr wrap="square">
            <a:spAutoFit/>
          </a:bodyPr>
          <a:lstStyle/>
          <a:p>
            <a:pPr algn="ctr"/>
            <a:r>
              <a:rPr lang="en-US" sz="2400" dirty="0" smtClean="0">
                <a:latin typeface="Arial" panose="020B0604020202020204" pitchFamily="34" charset="0"/>
                <a:cs typeface="Arial" panose="020B0604020202020204" pitchFamily="34" charset="0"/>
              </a:rPr>
              <a:t>26</a:t>
            </a:r>
            <a:r>
              <a:rPr lang="en-US" sz="2400" baseline="30000" dirty="0" smtClean="0">
                <a:latin typeface="Arial" panose="020B0604020202020204" pitchFamily="34" charset="0"/>
                <a:cs typeface="Arial" panose="020B0604020202020204" pitchFamily="34" charset="0"/>
              </a:rPr>
              <a:t>th</a:t>
            </a:r>
            <a:r>
              <a:rPr lang="en-US" sz="2400" dirty="0" smtClean="0">
                <a:latin typeface="Arial" panose="020B0604020202020204" pitchFamily="34" charset="0"/>
                <a:cs typeface="Arial" panose="020B0604020202020204" pitchFamily="34" charset="0"/>
              </a:rPr>
              <a:t> Jul 2021</a:t>
            </a:r>
          </a:p>
          <a:p>
            <a:pPr algn="ctr"/>
            <a:r>
              <a:rPr lang="en-US" sz="2400" dirty="0" smtClean="0">
                <a:latin typeface="Arial" panose="020B0604020202020204" pitchFamily="34" charset="0"/>
                <a:cs typeface="Arial" panose="020B0604020202020204" pitchFamily="34" charset="0"/>
              </a:rPr>
              <a:t>Princeton Plasma Physics Laboratory (PPPL)</a:t>
            </a:r>
            <a:endParaRPr lang="en-SG" sz="2400" dirty="0">
              <a:latin typeface="Arial" panose="020B0604020202020204" pitchFamily="34" charset="0"/>
              <a:cs typeface="Arial" panose="020B0604020202020204" pitchFamily="34" charset="0"/>
            </a:endParaRPr>
          </a:p>
        </p:txBody>
      </p:sp>
      <p:pic>
        <p:nvPicPr>
          <p:cNvPr id="11" name="Picture 7" descr="ANR07-3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360" y="4290960"/>
            <a:ext cx="1709738"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6" name="Picture 2" descr="Image illustrative de l’article Direction générale de l'Armem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1540" y="5612965"/>
            <a:ext cx="973138" cy="1004417"/>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descr="PLAS@PAR, Plasmas Ã  Pari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2480" y="5668116"/>
            <a:ext cx="1764665" cy="958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7619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p:cNvCxnSpPr/>
          <p:nvPr/>
        </p:nvCxnSpPr>
        <p:spPr>
          <a:xfrm flipV="1">
            <a:off x="8142229" y="2194728"/>
            <a:ext cx="2268596" cy="468638"/>
          </a:xfrm>
          <a:prstGeom prst="straightConnector1">
            <a:avLst/>
          </a:prstGeom>
          <a:ln w="76200">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8303895" y="2694258"/>
            <a:ext cx="2106930" cy="72566"/>
          </a:xfrm>
          <a:prstGeom prst="straightConnector1">
            <a:avLst/>
          </a:prstGeom>
          <a:ln w="762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6" name="Isosceles Triangle 5"/>
          <p:cNvSpPr>
            <a:spLocks/>
          </p:cNvSpPr>
          <p:nvPr/>
        </p:nvSpPr>
        <p:spPr>
          <a:xfrm>
            <a:off x="8009255" y="2306867"/>
            <a:ext cx="1371600" cy="2011680"/>
          </a:xfrm>
          <a:prstGeom prst="triangle">
            <a:avLst/>
          </a:prstGeom>
          <a:solidFill>
            <a:schemeClr val="bg1"/>
          </a:solidFill>
          <a:ln>
            <a:solidFill>
              <a:schemeClr val="tx1"/>
            </a:solidFill>
          </a:ln>
          <a:scene3d>
            <a:camera prst="perspectiveRelaxedModerately" fov="2100000">
              <a:rot lat="3895642" lon="4710595" rev="4761814"/>
            </a:camera>
            <a:lightRig rig="threePt" dir="t"/>
          </a:scene3d>
          <a:sp3d extrusionH="1270000" prstMaterial="legacyWirefram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838200" y="155575"/>
            <a:ext cx="10515600" cy="1325563"/>
          </a:xfrm>
        </p:spPr>
        <p:txBody>
          <a:bodyPr>
            <a:normAutofit/>
          </a:bodyPr>
          <a:lstStyle/>
          <a:p>
            <a:r>
              <a:rPr lang="en-US" sz="4000" b="1" dirty="0" smtClean="0">
                <a:latin typeface="Arial" panose="020B0604020202020204" pitchFamily="34" charset="0"/>
                <a:cs typeface="Arial" panose="020B0604020202020204" pitchFamily="34" charset="0"/>
              </a:rPr>
              <a:t>E-FISH: Working Principles</a:t>
            </a:r>
            <a:endParaRPr lang="ru-RU"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86301" y="4992607"/>
            <a:ext cx="6138716" cy="1719601"/>
          </a:xfrm>
        </p:spPr>
        <p:txBody>
          <a:bodyPr>
            <a:noAutofit/>
          </a:bodyPr>
          <a:lstStyle/>
          <a:p>
            <a:r>
              <a:rPr lang="en-US" sz="2200" b="1" dirty="0" smtClean="0">
                <a:solidFill>
                  <a:schemeClr val="accent1">
                    <a:lumMod val="75000"/>
                  </a:schemeClr>
                </a:solidFill>
                <a:latin typeface="Bookman Old Style" panose="02050604050505020204" pitchFamily="18" charset="0"/>
              </a:rPr>
              <a:t>Probe beam intensity &gt;&gt; Signal</a:t>
            </a:r>
          </a:p>
          <a:p>
            <a:r>
              <a:rPr lang="en-US" sz="2200" dirty="0" smtClean="0">
                <a:solidFill>
                  <a:schemeClr val="accent1">
                    <a:lumMod val="75000"/>
                  </a:schemeClr>
                </a:solidFill>
                <a:latin typeface="Bookman Old Style" panose="02050604050505020204" pitchFamily="18" charset="0"/>
              </a:rPr>
              <a:t>Separate these two beams</a:t>
            </a:r>
            <a:endParaRPr lang="en-US" sz="2200" b="1" dirty="0" smtClean="0">
              <a:solidFill>
                <a:schemeClr val="accent1">
                  <a:lumMod val="75000"/>
                </a:schemeClr>
              </a:solidFill>
              <a:latin typeface="Bookman Old Style" panose="02050604050505020204" pitchFamily="18" charset="0"/>
            </a:endParaRPr>
          </a:p>
          <a:p>
            <a:r>
              <a:rPr lang="en-US" sz="2200" dirty="0" smtClean="0">
                <a:solidFill>
                  <a:schemeClr val="accent1">
                    <a:lumMod val="75000"/>
                  </a:schemeClr>
                </a:solidFill>
                <a:latin typeface="Bookman Old Style" panose="02050604050505020204" pitchFamily="18" charset="0"/>
              </a:rPr>
              <a:t>Focus signal into a photomultiplier (PMT) or ICCD camera</a:t>
            </a:r>
            <a:endParaRPr lang="en-US" sz="2200" b="1" dirty="0" smtClean="0">
              <a:solidFill>
                <a:schemeClr val="accent1">
                  <a:lumMod val="75000"/>
                </a:schemeClr>
              </a:solidFill>
              <a:latin typeface="Bookman Old Style" panose="02050604050505020204" pitchFamily="18" charset="0"/>
            </a:endParaRPr>
          </a:p>
        </p:txBody>
      </p:sp>
      <p:sp>
        <p:nvSpPr>
          <p:cNvPr id="4" name="Slide Number Placeholder 3"/>
          <p:cNvSpPr>
            <a:spLocks noGrp="1"/>
          </p:cNvSpPr>
          <p:nvPr>
            <p:ph type="sldNum" sz="quarter" idx="12"/>
          </p:nvPr>
        </p:nvSpPr>
        <p:spPr/>
        <p:txBody>
          <a:bodyPr/>
          <a:lstStyle/>
          <a:p>
            <a:fld id="{6681F5A5-5BF7-4733-BB55-3113BEA95D26}" type="slidenum">
              <a:rPr lang="en-SG" smtClean="0"/>
              <a:pPr/>
              <a:t>10</a:t>
            </a:fld>
            <a:endParaRPr lang="en-SG"/>
          </a:p>
        </p:txBody>
      </p:sp>
      <p:sp>
        <p:nvSpPr>
          <p:cNvPr id="37" name="Oval 36"/>
          <p:cNvSpPr/>
          <p:nvPr/>
        </p:nvSpPr>
        <p:spPr>
          <a:xfrm>
            <a:off x="5188155" y="3630938"/>
            <a:ext cx="91440" cy="91440"/>
          </a:xfrm>
          <a:prstGeom prst="ellipse">
            <a:avLst/>
          </a:prstGeom>
          <a:ln>
            <a:noFill/>
          </a:ln>
          <a:scene3d>
            <a:camera prst="isometricOffAxis2Top"/>
            <a:lightRig rig="threePt" dir="t"/>
          </a:scene3d>
          <a:sp3d extrusionH="787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094129" y="3602327"/>
            <a:ext cx="2286000" cy="146304"/>
          </a:xfrm>
          <a:prstGeom prst="rect">
            <a:avLst/>
          </a:prstGeom>
          <a:ln>
            <a:noFill/>
          </a:ln>
          <a:scene3d>
            <a:camera prst="isometricOffAxis1Left"/>
            <a:lightRig rig="threePt" dir="t"/>
          </a:scene3d>
          <a:sp3d extrusionH="2540000" prstMaterial="flat">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15606143">
            <a:off x="4962988" y="2770485"/>
            <a:ext cx="914400" cy="914400"/>
          </a:xfrm>
          <a:prstGeom prst="ellipse">
            <a:avLst/>
          </a:prstGeom>
          <a:gradFill>
            <a:gsLst>
              <a:gs pos="42000">
                <a:schemeClr val="bg2">
                  <a:lumMod val="75000"/>
                </a:schemeClr>
              </a:gs>
              <a:gs pos="0">
                <a:schemeClr val="accent3">
                  <a:lumMod val="97000"/>
                  <a:lumOff val="3000"/>
                </a:schemeClr>
              </a:gs>
              <a:gs pos="88000">
                <a:schemeClr val="bg1"/>
              </a:gs>
            </a:gsLst>
            <a:path path="circle">
              <a:fillToRect l="100000" t="100000"/>
            </a:path>
          </a:gradFill>
          <a:ln w="0">
            <a:solidFill>
              <a:schemeClr val="bg2"/>
            </a:solidFill>
          </a:ln>
          <a:effectLst>
            <a:reflection endPos="0" dir="5400000" sy="-100000" algn="bl" rotWithShape="0"/>
          </a:effectLst>
          <a:scene3d>
            <a:camera prst="orthographicFront">
              <a:rot lat="3502108" lon="12956739" rev="13294637"/>
            </a:camera>
            <a:lightRig rig="threePt" dir="t"/>
          </a:scene3d>
          <a:sp3d prstMaterial="flat">
            <a:bevelT w="457200" h="4495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4806143">
            <a:off x="4969362" y="2767026"/>
            <a:ext cx="914400" cy="914400"/>
          </a:xfrm>
          <a:prstGeom prst="ellipse">
            <a:avLst/>
          </a:prstGeom>
          <a:gradFill flip="none" rotWithShape="1">
            <a:gsLst>
              <a:gs pos="42000">
                <a:schemeClr val="bg2">
                  <a:lumMod val="75000"/>
                </a:schemeClr>
              </a:gs>
              <a:gs pos="0">
                <a:schemeClr val="accent3">
                  <a:lumMod val="97000"/>
                  <a:lumOff val="3000"/>
                </a:schemeClr>
              </a:gs>
              <a:gs pos="88000">
                <a:schemeClr val="bg1"/>
              </a:gs>
            </a:gsLst>
            <a:path path="circle">
              <a:fillToRect l="100000" t="100000"/>
            </a:path>
            <a:tileRect r="-100000" b="-100000"/>
          </a:gradFill>
          <a:ln w="0">
            <a:solidFill>
              <a:schemeClr val="bg2"/>
            </a:solidFill>
          </a:ln>
          <a:effectLst>
            <a:reflection endPos="0" dir="5400000" sy="-100000" algn="bl" rotWithShape="0"/>
          </a:effectLst>
          <a:scene3d>
            <a:camera prst="orthographicFront">
              <a:rot lat="3478594" lon="19348076" rev="19138629"/>
            </a:camera>
            <a:lightRig rig="threePt" dir="t"/>
          </a:scene3d>
          <a:sp3d prstMaterial="metal">
            <a:bevelT w="457200" h="3175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985975" y="2694258"/>
            <a:ext cx="2286000" cy="146304"/>
          </a:xfrm>
          <a:prstGeom prst="rect">
            <a:avLst/>
          </a:prstGeom>
          <a:ln cap="flat">
            <a:noFill/>
            <a:round/>
          </a:ln>
          <a:effectLst>
            <a:softEdge rad="0"/>
          </a:effectLst>
          <a:scene3d>
            <a:camera prst="isometricOffAxis1Left"/>
            <a:lightRig rig="threePt" dir="t"/>
          </a:scene3d>
          <a:sp3d extrusionH="2540000" prstMaterial="flat">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200347" y="1856233"/>
            <a:ext cx="91440" cy="91440"/>
          </a:xfrm>
          <a:prstGeom prst="ellipse">
            <a:avLst/>
          </a:prstGeom>
          <a:ln>
            <a:noFill/>
          </a:ln>
          <a:scene3d>
            <a:camera prst="isometricOffAxis2Top"/>
            <a:lightRig rig="threePt" dir="t"/>
          </a:scene3d>
          <a:sp3d extrusionH="635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147007" y="1767841"/>
            <a:ext cx="182880" cy="182880"/>
          </a:xfrm>
          <a:prstGeom prst="ellipse">
            <a:avLst/>
          </a:prstGeom>
          <a:scene3d>
            <a:camera prst="orthographicFront"/>
            <a:lightRig rig="threePt" dir="t"/>
          </a:scene3d>
          <a:sp3d>
            <a:bevelT w="1016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V="1">
            <a:off x="5003600" y="4457766"/>
            <a:ext cx="457200" cy="0"/>
          </a:xfrm>
          <a:prstGeom prst="line">
            <a:avLst/>
          </a:prstGeom>
          <a:ln w="571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102660" y="4587306"/>
            <a:ext cx="274320" cy="0"/>
          </a:xfrm>
          <a:prstGeom prst="line">
            <a:avLst/>
          </a:prstGeom>
          <a:ln w="571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194100" y="4701606"/>
            <a:ext cx="91440" cy="0"/>
          </a:xfrm>
          <a:prstGeom prst="line">
            <a:avLst/>
          </a:prstGeom>
          <a:ln w="571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Oval 58"/>
          <p:cNvSpPr>
            <a:spLocks noChangeAspect="1"/>
          </p:cNvSpPr>
          <p:nvPr/>
        </p:nvSpPr>
        <p:spPr>
          <a:xfrm rot="15606143">
            <a:off x="6250635" y="2972649"/>
            <a:ext cx="155448" cy="155448"/>
          </a:xfrm>
          <a:prstGeom prst="ellipse">
            <a:avLst/>
          </a:prstGeom>
          <a:gradFill>
            <a:gsLst>
              <a:gs pos="72000">
                <a:srgbClr val="00B050"/>
              </a:gs>
              <a:gs pos="0">
                <a:schemeClr val="accent3">
                  <a:lumMod val="97000"/>
                  <a:lumOff val="3000"/>
                </a:schemeClr>
              </a:gs>
              <a:gs pos="88000">
                <a:schemeClr val="bg1"/>
              </a:gs>
            </a:gsLst>
            <a:path path="circle">
              <a:fillToRect l="100000" t="100000"/>
            </a:path>
          </a:gradFill>
          <a:ln w="0">
            <a:noFill/>
          </a:ln>
          <a:effectLst>
            <a:reflection endPos="0" dir="5400000" sy="-100000" algn="bl" rotWithShape="0"/>
          </a:effectLst>
          <a:scene3d>
            <a:camera prst="orthographicFront">
              <a:rot lat="3715934" lon="13380405" rev="13662392"/>
            </a:camera>
            <a:lightRig rig="threePt" dir="t"/>
          </a:scene3d>
          <a:sp3d prstMaterial="flat">
            <a:bevelT w="127000" h="23812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4806143">
            <a:off x="4938084" y="2962102"/>
            <a:ext cx="594360" cy="594360"/>
          </a:xfrm>
          <a:prstGeom prst="ellipse">
            <a:avLst/>
          </a:prstGeom>
          <a:gradFill flip="none" rotWithShape="1">
            <a:gsLst>
              <a:gs pos="42000">
                <a:srgbClr val="00B050"/>
              </a:gs>
              <a:gs pos="0">
                <a:schemeClr val="accent3">
                  <a:lumMod val="97000"/>
                  <a:lumOff val="3000"/>
                </a:schemeClr>
              </a:gs>
              <a:gs pos="88000">
                <a:schemeClr val="bg1"/>
              </a:gs>
            </a:gsLst>
            <a:path path="circle">
              <a:fillToRect l="100000" t="100000"/>
            </a:path>
            <a:tileRect r="-100000" b="-100000"/>
          </a:gradFill>
          <a:ln w="0">
            <a:solidFill>
              <a:schemeClr val="bg2"/>
            </a:solidFill>
          </a:ln>
          <a:effectLst>
            <a:reflection endPos="0" dir="5400000" sy="-100000" algn="bl" rotWithShape="0"/>
          </a:effectLst>
          <a:scene3d>
            <a:camera prst="orthographicFront">
              <a:rot lat="3269346" lon="12613856" rev="13008707"/>
            </a:camera>
            <a:lightRig rig="threePt" dir="t"/>
          </a:scene3d>
          <a:sp3d prstMaterial="flat">
            <a:bevelT w="317500" h="3422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99676" y="3413554"/>
            <a:ext cx="1783080" cy="3217667"/>
          </a:xfrm>
          <a:prstGeom prst="rect">
            <a:avLst/>
          </a:prstGeom>
        </p:spPr>
      </p:pic>
      <p:sp>
        <p:nvSpPr>
          <p:cNvPr id="17" name="Content Placeholder 2"/>
          <p:cNvSpPr txBox="1">
            <a:spLocks/>
          </p:cNvSpPr>
          <p:nvPr/>
        </p:nvSpPr>
        <p:spPr>
          <a:xfrm>
            <a:off x="3815547" y="1627773"/>
            <a:ext cx="1339080" cy="566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err="1" smtClean="0"/>
              <a:t>E</a:t>
            </a:r>
            <a:r>
              <a:rPr lang="en-US" b="1" baseline="-25000" dirty="0" err="1" smtClean="0"/>
              <a:t>ext</a:t>
            </a:r>
            <a:r>
              <a:rPr lang="en-US" b="1" dirty="0" smtClean="0"/>
              <a:t> &gt; 0</a:t>
            </a:r>
            <a:endParaRPr lang="en-US" b="1" dirty="0"/>
          </a:p>
        </p:txBody>
      </p:sp>
      <p:sp>
        <p:nvSpPr>
          <p:cNvPr id="18" name="Content Placeholder 2"/>
          <p:cNvSpPr txBox="1">
            <a:spLocks/>
          </p:cNvSpPr>
          <p:nvPr/>
        </p:nvSpPr>
        <p:spPr>
          <a:xfrm>
            <a:off x="243176" y="2694811"/>
            <a:ext cx="2129203" cy="56695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Probe beam, </a:t>
            </a:r>
            <a:r>
              <a:rPr lang="en-US" b="1" dirty="0" smtClean="0">
                <a:sym typeface="Symbol" panose="05050102010706020507" pitchFamily="18" charset="2"/>
              </a:rPr>
              <a:t></a:t>
            </a:r>
            <a:endParaRPr lang="en-US" b="1" dirty="0"/>
          </a:p>
        </p:txBody>
      </p:sp>
      <p:cxnSp>
        <p:nvCxnSpPr>
          <p:cNvPr id="19" name="Straight Connector 18"/>
          <p:cNvCxnSpPr/>
          <p:nvPr/>
        </p:nvCxnSpPr>
        <p:spPr>
          <a:xfrm>
            <a:off x="1585404" y="3095793"/>
            <a:ext cx="465447" cy="506534"/>
          </a:xfrm>
          <a:prstGeom prst="line">
            <a:avLst/>
          </a:prstGeom>
        </p:spPr>
        <p:style>
          <a:lnRef idx="1">
            <a:schemeClr val="dk1"/>
          </a:lnRef>
          <a:fillRef idx="0">
            <a:schemeClr val="dk1"/>
          </a:fillRef>
          <a:effectRef idx="0">
            <a:schemeClr val="dk1"/>
          </a:effectRef>
          <a:fontRef idx="minor">
            <a:schemeClr val="tx1"/>
          </a:fontRef>
        </p:style>
      </p:cxnSp>
      <p:sp>
        <p:nvSpPr>
          <p:cNvPr id="20" name="Content Placeholder 2"/>
          <p:cNvSpPr txBox="1">
            <a:spLocks/>
          </p:cNvSpPr>
          <p:nvPr/>
        </p:nvSpPr>
        <p:spPr>
          <a:xfrm>
            <a:off x="7180532" y="3939975"/>
            <a:ext cx="2129203" cy="566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Signal, </a:t>
            </a:r>
            <a:r>
              <a:rPr lang="en-US" sz="2400" b="1" dirty="0" smtClean="0">
                <a:sym typeface="Symbol" panose="05050102010706020507" pitchFamily="18" charset="2"/>
              </a:rPr>
              <a:t>/2</a:t>
            </a:r>
            <a:endParaRPr lang="en-US" sz="2400" b="1" dirty="0"/>
          </a:p>
        </p:txBody>
      </p:sp>
      <p:cxnSp>
        <p:nvCxnSpPr>
          <p:cNvPr id="21" name="Straight Connector 20"/>
          <p:cNvCxnSpPr>
            <a:endCxn id="20" idx="0"/>
          </p:cNvCxnSpPr>
          <p:nvPr/>
        </p:nvCxnSpPr>
        <p:spPr>
          <a:xfrm>
            <a:off x="7616607" y="2840562"/>
            <a:ext cx="628527" cy="1099413"/>
          </a:xfrm>
          <a:prstGeom prst="line">
            <a:avLst/>
          </a:prstGeom>
        </p:spPr>
        <p:style>
          <a:lnRef idx="1">
            <a:schemeClr val="dk1"/>
          </a:lnRef>
          <a:fillRef idx="0">
            <a:schemeClr val="dk1"/>
          </a:fillRef>
          <a:effectRef idx="0">
            <a:schemeClr val="dk1"/>
          </a:effectRef>
          <a:fontRef idx="minor">
            <a:schemeClr val="tx1"/>
          </a:fontRef>
        </p:style>
      </p:cxnSp>
      <p:sp>
        <p:nvSpPr>
          <p:cNvPr id="49" name="Content Placeholder 2"/>
          <p:cNvSpPr txBox="1">
            <a:spLocks/>
          </p:cNvSpPr>
          <p:nvPr/>
        </p:nvSpPr>
        <p:spPr>
          <a:xfrm>
            <a:off x="8303895" y="1495113"/>
            <a:ext cx="925954" cy="566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Prism</a:t>
            </a:r>
            <a:endParaRPr lang="en-US" sz="2400" b="1" dirty="0"/>
          </a:p>
        </p:txBody>
      </p:sp>
      <p:pic>
        <p:nvPicPr>
          <p:cNvPr id="37890" name="Picture 2" descr="nu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0201" y="3045244"/>
            <a:ext cx="1715722" cy="1715723"/>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0410825" y="2433731"/>
            <a:ext cx="1514475" cy="531398"/>
          </a:xfrm>
          <a:prstGeom prst="roundRect">
            <a:avLst/>
          </a:prstGeom>
          <a:solidFill>
            <a:schemeClr val="bg1"/>
          </a:solidFill>
          <a:ln w="38100">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sz="2400" b="1" dirty="0" smtClean="0">
                <a:solidFill>
                  <a:schemeClr val="tx1"/>
                </a:solidFill>
              </a:rPr>
              <a:t>PMT</a:t>
            </a:r>
            <a:endParaRPr lang="en-US" b="1" dirty="0">
              <a:solidFill>
                <a:schemeClr val="tx1"/>
              </a:solidFill>
            </a:endParaRPr>
          </a:p>
        </p:txBody>
      </p:sp>
      <p:sp>
        <p:nvSpPr>
          <p:cNvPr id="32" name="Content Placeholder 2"/>
          <p:cNvSpPr txBox="1">
            <a:spLocks/>
          </p:cNvSpPr>
          <p:nvPr/>
        </p:nvSpPr>
        <p:spPr>
          <a:xfrm>
            <a:off x="89770" y="3890811"/>
            <a:ext cx="981786" cy="566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Lens</a:t>
            </a:r>
            <a:endParaRPr lang="en-US" sz="2400" b="1" dirty="0"/>
          </a:p>
        </p:txBody>
      </p:sp>
    </p:spTree>
    <p:custDataLst>
      <p:tags r:id="rId1"/>
    </p:custDataLst>
    <p:extLst>
      <p:ext uri="{BB962C8B-B14F-4D97-AF65-F5344CB8AC3E}">
        <p14:creationId xmlns:p14="http://schemas.microsoft.com/office/powerpoint/2010/main" val="23060372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8732" y="366567"/>
            <a:ext cx="3219660" cy="767334"/>
          </a:xfrm>
        </p:spPr>
        <p:txBody>
          <a:bodyPr>
            <a:normAutofit fontScale="90000"/>
          </a:bodyPr>
          <a:lstStyle/>
          <a:p>
            <a:r>
              <a:rPr lang="en-US" b="1" dirty="0" smtClean="0">
                <a:latin typeface="Arial" panose="020B0604020202020204" pitchFamily="34" charset="0"/>
                <a:cs typeface="Arial" panose="020B0604020202020204" pitchFamily="34" charset="0"/>
              </a:rPr>
              <a:t>In a Plasma</a:t>
            </a:r>
            <a:endParaRPr lang="ru-RU" sz="4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207452" y="4887068"/>
            <a:ext cx="7475914" cy="1038675"/>
          </a:xfrm>
        </p:spPr>
        <p:txBody>
          <a:bodyPr>
            <a:noAutofit/>
          </a:bodyPr>
          <a:lstStyle/>
          <a:p>
            <a:r>
              <a:rPr lang="en-US" sz="2400" dirty="0" smtClean="0">
                <a:solidFill>
                  <a:schemeClr val="accent1">
                    <a:lumMod val="75000"/>
                  </a:schemeClr>
                </a:solidFill>
                <a:latin typeface="Bookman Old Style" panose="02050604050505020204" pitchFamily="18" charset="0"/>
              </a:rPr>
              <a:t>Calibration (typically) in electrostatic field</a:t>
            </a:r>
          </a:p>
          <a:p>
            <a:r>
              <a:rPr lang="en-US" sz="2400" dirty="0" smtClean="0">
                <a:solidFill>
                  <a:schemeClr val="accent1">
                    <a:lumMod val="75000"/>
                  </a:schemeClr>
                </a:solidFill>
                <a:latin typeface="Bookman Old Style" panose="02050604050505020204" pitchFamily="18" charset="0"/>
              </a:rPr>
              <a:t>Field sensitivity ~ kV/cm</a:t>
            </a:r>
            <a:endParaRPr lang="en-US" sz="2400" dirty="0">
              <a:solidFill>
                <a:schemeClr val="accent1">
                  <a:lumMod val="75000"/>
                </a:schemeClr>
              </a:solidFill>
              <a:latin typeface="Bookman Old Style" panose="02050604050505020204" pitchFamily="18" charset="0"/>
            </a:endParaRPr>
          </a:p>
        </p:txBody>
      </p:sp>
      <p:sp>
        <p:nvSpPr>
          <p:cNvPr id="39" name="Oval 38"/>
          <p:cNvSpPr>
            <a:spLocks noChangeAspect="1"/>
          </p:cNvSpPr>
          <p:nvPr/>
        </p:nvSpPr>
        <p:spPr>
          <a:xfrm rot="15606143">
            <a:off x="6330334" y="2527291"/>
            <a:ext cx="914400" cy="914400"/>
          </a:xfrm>
          <a:prstGeom prst="ellipse">
            <a:avLst/>
          </a:prstGeom>
          <a:gradFill>
            <a:gsLst>
              <a:gs pos="42000">
                <a:schemeClr val="bg2">
                  <a:lumMod val="75000"/>
                </a:schemeClr>
              </a:gs>
              <a:gs pos="0">
                <a:schemeClr val="accent3">
                  <a:lumMod val="97000"/>
                  <a:lumOff val="3000"/>
                </a:schemeClr>
              </a:gs>
              <a:gs pos="88000">
                <a:schemeClr val="bg1"/>
              </a:gs>
            </a:gsLst>
            <a:path path="circle">
              <a:fillToRect l="100000" t="100000"/>
            </a:path>
          </a:gradFill>
          <a:ln w="0">
            <a:solidFill>
              <a:schemeClr val="bg2"/>
            </a:solidFill>
          </a:ln>
          <a:effectLst>
            <a:reflection endPos="0" dir="5400000" sy="-100000" algn="bl" rotWithShape="0"/>
          </a:effectLst>
          <a:scene3d>
            <a:camera prst="orthographicFront">
              <a:rot lat="3502108" lon="12956739" rev="13294637"/>
            </a:camera>
            <a:lightRig rig="threePt" dir="t"/>
          </a:scene3d>
          <a:sp3d prstMaterial="flat">
            <a:bevelT w="457200" h="4495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4806143">
            <a:off x="6336708" y="2523400"/>
            <a:ext cx="914400" cy="914400"/>
          </a:xfrm>
          <a:prstGeom prst="ellipse">
            <a:avLst/>
          </a:prstGeom>
          <a:gradFill flip="none" rotWithShape="1">
            <a:gsLst>
              <a:gs pos="42000">
                <a:schemeClr val="bg2">
                  <a:lumMod val="75000"/>
                </a:schemeClr>
              </a:gs>
              <a:gs pos="0">
                <a:schemeClr val="accent3">
                  <a:lumMod val="97000"/>
                  <a:lumOff val="3000"/>
                </a:schemeClr>
              </a:gs>
              <a:gs pos="88000">
                <a:schemeClr val="bg1"/>
              </a:gs>
            </a:gsLst>
            <a:path path="circle">
              <a:fillToRect l="100000" t="100000"/>
            </a:path>
            <a:tileRect r="-100000" b="-100000"/>
          </a:gradFill>
          <a:ln w="0">
            <a:solidFill>
              <a:schemeClr val="bg2"/>
            </a:solidFill>
          </a:ln>
          <a:effectLst>
            <a:reflection endPos="0" dir="5400000" sy="-100000" algn="bl" rotWithShape="0"/>
          </a:effectLst>
          <a:scene3d>
            <a:camera prst="orthographicFront">
              <a:rot lat="3478594" lon="19348076" rev="19138629"/>
            </a:camera>
            <a:lightRig rig="threePt" dir="t"/>
          </a:scene3d>
          <a:sp3d prstMaterial="metal">
            <a:bevelT w="457200" h="4489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4806143">
            <a:off x="6305430" y="2718476"/>
            <a:ext cx="594360" cy="594360"/>
          </a:xfrm>
          <a:prstGeom prst="ellipse">
            <a:avLst/>
          </a:prstGeom>
          <a:gradFill flip="none" rotWithShape="1">
            <a:gsLst>
              <a:gs pos="42000">
                <a:srgbClr val="00B050"/>
              </a:gs>
              <a:gs pos="0">
                <a:schemeClr val="accent3">
                  <a:lumMod val="97000"/>
                  <a:lumOff val="3000"/>
                </a:schemeClr>
              </a:gs>
              <a:gs pos="88000">
                <a:schemeClr val="bg1"/>
              </a:gs>
            </a:gsLst>
            <a:path path="circle">
              <a:fillToRect l="100000" t="100000"/>
            </a:path>
            <a:tileRect r="-100000" b="-100000"/>
          </a:gradFill>
          <a:ln w="0">
            <a:solidFill>
              <a:schemeClr val="bg2"/>
            </a:solidFill>
          </a:ln>
          <a:effectLst>
            <a:reflection endPos="0" dir="5400000" sy="-100000" algn="bl" rotWithShape="0"/>
          </a:effectLst>
          <a:scene3d>
            <a:camera prst="orthographicFront">
              <a:rot lat="3269346" lon="12613856" rev="13008707"/>
            </a:camera>
            <a:lightRig rig="threePt" dir="t"/>
          </a:scene3d>
          <a:sp3d prstMaterial="flat">
            <a:bevelT w="317500" h="4845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p:cNvPicPr>
            <a:picLocks noChangeAspect="1"/>
          </p:cNvPicPr>
          <p:nvPr/>
        </p:nvPicPr>
        <p:blipFill rotWithShape="1">
          <a:blip r:embed="rId3">
            <a:extLst>
              <a:ext uri="{28A0092B-C50C-407E-A947-70E740481C1C}">
                <a14:useLocalDpi xmlns:a14="http://schemas.microsoft.com/office/drawing/2010/main" val="0"/>
              </a:ext>
            </a:extLst>
          </a:blip>
          <a:srcRect l="39545" t="14720" r="42728" b="12274"/>
          <a:stretch/>
        </p:blipFill>
        <p:spPr>
          <a:xfrm>
            <a:off x="1567022" y="3170360"/>
            <a:ext cx="1783080" cy="3217667"/>
          </a:xfrm>
          <a:prstGeom prst="rect">
            <a:avLst/>
          </a:prstGeom>
        </p:spPr>
      </p:pic>
      <p:sp>
        <p:nvSpPr>
          <p:cNvPr id="18" name="Content Placeholder 2"/>
          <p:cNvSpPr txBox="1">
            <a:spLocks/>
          </p:cNvSpPr>
          <p:nvPr/>
        </p:nvSpPr>
        <p:spPr>
          <a:xfrm>
            <a:off x="1610522" y="2451617"/>
            <a:ext cx="2129203" cy="56695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Probe beam, </a:t>
            </a:r>
            <a:r>
              <a:rPr lang="en-US" b="1" dirty="0" smtClean="0">
                <a:sym typeface="Symbol" panose="05050102010706020507" pitchFamily="18" charset="2"/>
              </a:rPr>
              <a:t></a:t>
            </a:r>
            <a:endParaRPr lang="en-US" b="1" dirty="0"/>
          </a:p>
        </p:txBody>
      </p:sp>
      <p:cxnSp>
        <p:nvCxnSpPr>
          <p:cNvPr id="19" name="Straight Connector 18"/>
          <p:cNvCxnSpPr/>
          <p:nvPr/>
        </p:nvCxnSpPr>
        <p:spPr>
          <a:xfrm>
            <a:off x="2952750" y="2852599"/>
            <a:ext cx="465447" cy="506534"/>
          </a:xfrm>
          <a:prstGeom prst="line">
            <a:avLst/>
          </a:prstGeom>
        </p:spPr>
        <p:style>
          <a:lnRef idx="1">
            <a:schemeClr val="dk1"/>
          </a:lnRef>
          <a:fillRef idx="0">
            <a:schemeClr val="dk1"/>
          </a:fillRef>
          <a:effectRef idx="0">
            <a:schemeClr val="dk1"/>
          </a:effectRef>
          <a:fontRef idx="minor">
            <a:schemeClr val="tx1"/>
          </a:fontRef>
        </p:style>
      </p:cxnSp>
      <p:sp>
        <p:nvSpPr>
          <p:cNvPr id="20" name="Content Placeholder 2"/>
          <p:cNvSpPr txBox="1">
            <a:spLocks/>
          </p:cNvSpPr>
          <p:nvPr/>
        </p:nvSpPr>
        <p:spPr>
          <a:xfrm>
            <a:off x="9113593" y="3028873"/>
            <a:ext cx="2129203" cy="566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Signal, </a:t>
            </a:r>
            <a:r>
              <a:rPr lang="en-US" b="1" dirty="0" smtClean="0">
                <a:sym typeface="Symbol" panose="05050102010706020507" pitchFamily="18" charset="2"/>
              </a:rPr>
              <a:t>/2</a:t>
            </a:r>
            <a:endParaRPr lang="en-US" b="1" dirty="0"/>
          </a:p>
        </p:txBody>
      </p:sp>
      <p:cxnSp>
        <p:nvCxnSpPr>
          <p:cNvPr id="21" name="Straight Connector 20"/>
          <p:cNvCxnSpPr/>
          <p:nvPr/>
        </p:nvCxnSpPr>
        <p:spPr>
          <a:xfrm>
            <a:off x="9691424" y="2553912"/>
            <a:ext cx="465447" cy="506534"/>
          </a:xfrm>
          <a:prstGeom prst="line">
            <a:avLst/>
          </a:prstGeom>
        </p:spPr>
        <p:style>
          <a:lnRef idx="1">
            <a:schemeClr val="dk1"/>
          </a:lnRef>
          <a:fillRef idx="0">
            <a:schemeClr val="dk1"/>
          </a:fillRef>
          <a:effectRef idx="0">
            <a:schemeClr val="dk1"/>
          </a:effectRef>
          <a:fontRef idx="minor">
            <a:schemeClr val="tx1"/>
          </a:fontRef>
        </p:style>
      </p:cxnSp>
      <p:sp>
        <p:nvSpPr>
          <p:cNvPr id="24" name="Teardrop 23"/>
          <p:cNvSpPr/>
          <p:nvPr/>
        </p:nvSpPr>
        <p:spPr>
          <a:xfrm rot="-2700000">
            <a:off x="6311184" y="2640995"/>
            <a:ext cx="914400" cy="914400"/>
          </a:xfrm>
          <a:prstGeom prst="teardrop">
            <a:avLst>
              <a:gd name="adj" fmla="val 102681"/>
            </a:avLst>
          </a:prstGeom>
          <a:gradFill flip="none" rotWithShape="1">
            <a:gsLst>
              <a:gs pos="85000">
                <a:srgbClr val="7030A0">
                  <a:alpha val="90000"/>
                </a:srgbClr>
              </a:gs>
              <a:gs pos="0">
                <a:schemeClr val="accent3">
                  <a:lumMod val="97000"/>
                  <a:lumOff val="3000"/>
                </a:schemeClr>
              </a:gs>
            </a:gsLst>
            <a:path path="circle">
              <a:fillToRect l="100000" b="100000"/>
            </a:path>
            <a:tileRect t="-100000" r="-100000"/>
          </a:gradFill>
          <a:ln>
            <a:noFill/>
          </a:ln>
          <a:effectLst>
            <a:glow rad="228600">
              <a:srgbClr val="7030A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rot="6156264">
            <a:off x="6539783" y="2223016"/>
            <a:ext cx="457200" cy="457200"/>
          </a:xfrm>
          <a:prstGeom prst="ellipse">
            <a:avLst/>
          </a:prstGeom>
          <a:gradFill>
            <a:gsLst>
              <a:gs pos="61000">
                <a:schemeClr val="tx1"/>
              </a:gs>
              <a:gs pos="0">
                <a:schemeClr val="accent3">
                  <a:lumMod val="97000"/>
                  <a:lumOff val="3000"/>
                </a:schemeClr>
              </a:gs>
              <a:gs pos="85000">
                <a:schemeClr val="bg1"/>
              </a:gs>
            </a:gsLst>
            <a:lin ang="2700000" scaled="1"/>
          </a:gradFill>
          <a:ln w="0">
            <a:noFill/>
          </a:ln>
          <a:effectLst>
            <a:reflection endPos="0" dir="5400000" sy="-100000" algn="bl" rotWithShape="0"/>
          </a:effectLst>
          <a:scene3d>
            <a:camera prst="orthographicFront">
              <a:rot lat="3881731" lon="7669059" rev="13698470"/>
            </a:camera>
            <a:lightRig rig="twoPt" dir="t"/>
          </a:scene3d>
          <a:sp3d prstMaterial="flat">
            <a:bevelT w="222250" h="1270000" prst="angle"/>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6519463" y="137967"/>
            <a:ext cx="457200" cy="457200"/>
          </a:xfrm>
          <a:prstGeom prst="ellipse">
            <a:avLst/>
          </a:prstGeom>
          <a:gradFill>
            <a:gsLst>
              <a:gs pos="83000">
                <a:schemeClr val="tx1"/>
              </a:gs>
              <a:gs pos="0">
                <a:schemeClr val="accent3">
                  <a:lumMod val="97000"/>
                  <a:lumOff val="3000"/>
                </a:schemeClr>
              </a:gs>
              <a:gs pos="85000">
                <a:schemeClr val="bg1"/>
              </a:gs>
            </a:gsLst>
            <a:lin ang="2700000" scaled="1"/>
          </a:gradFill>
          <a:ln>
            <a:noFill/>
          </a:ln>
          <a:scene3d>
            <a:camera prst="isometricOffAxis2Top"/>
            <a:lightRig rig="threePt" dir="t"/>
          </a:scene3d>
          <a:sp3d extrusionH="8699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6681F5A5-5BF7-4733-BB55-3113BEA95D26}" type="slidenum">
              <a:rPr lang="en-SG" smtClean="0"/>
              <a:pPr/>
              <a:t>11</a:t>
            </a:fld>
            <a:endParaRPr lang="en-SG"/>
          </a:p>
        </p:txBody>
      </p:sp>
    </p:spTree>
    <p:extLst>
      <p:ext uri="{BB962C8B-B14F-4D97-AF65-F5344CB8AC3E}">
        <p14:creationId xmlns:p14="http://schemas.microsoft.com/office/powerpoint/2010/main" val="34379155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099522" y="4355894"/>
                <a:ext cx="7272953" cy="1415387"/>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sSup>
                        <m:sSupPr>
                          <m:ctrlPr>
                            <a:rPr lang="en-US" sz="2800" b="1" i="1" smtClean="0">
                              <a:solidFill>
                                <a:srgbClr val="00B050"/>
                              </a:solidFill>
                              <a:latin typeface="Cambria Math" panose="02040503050406030204" pitchFamily="18" charset="0"/>
                            </a:rPr>
                          </m:ctrlPr>
                        </m:sSupPr>
                        <m:e>
                          <m:r>
                            <a:rPr lang="en-US" sz="2800" b="1" i="1">
                              <a:solidFill>
                                <a:srgbClr val="00B050"/>
                              </a:solidFill>
                              <a:latin typeface="Cambria Math" panose="02040503050406030204" pitchFamily="18" charset="0"/>
                            </a:rPr>
                            <m:t>𝑰</m:t>
                          </m:r>
                        </m:e>
                        <m:sup>
                          <m:d>
                            <m:dPr>
                              <m:ctrlPr>
                                <a:rPr lang="en-US" sz="2800" b="1" i="1">
                                  <a:solidFill>
                                    <a:srgbClr val="00B050"/>
                                  </a:solidFill>
                                  <a:latin typeface="Cambria Math" panose="02040503050406030204" pitchFamily="18" charset="0"/>
                                </a:rPr>
                              </m:ctrlPr>
                            </m:dPr>
                            <m:e>
                              <m:r>
                                <a:rPr lang="en-US" sz="2800" b="1" i="1">
                                  <a:solidFill>
                                    <a:srgbClr val="00B050"/>
                                  </a:solidFill>
                                  <a:latin typeface="Cambria Math" panose="02040503050406030204" pitchFamily="18" charset="0"/>
                                </a:rPr>
                                <m:t>𝟐</m:t>
                              </m:r>
                              <m:r>
                                <a:rPr lang="en-US" sz="2800" b="1" i="1">
                                  <a:solidFill>
                                    <a:srgbClr val="00B050"/>
                                  </a:solidFill>
                                  <a:latin typeface="Cambria Math" panose="02040503050406030204" pitchFamily="18" charset="0"/>
                                  <a:ea typeface="Cambria Math" panose="02040503050406030204" pitchFamily="18" charset="0"/>
                                </a:rPr>
                                <m:t>𝝎</m:t>
                              </m:r>
                            </m:e>
                          </m:d>
                        </m:sup>
                      </m:sSup>
                      <m:r>
                        <a:rPr lang="en-US" sz="2800" i="1">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d>
                                <m:dPr>
                                  <m:begChr m:val="["/>
                                  <m:endChr m:val="]"/>
                                  <m:ctrlPr>
                                    <a:rPr lang="en-US" sz="2800" i="1" smtClean="0">
                                      <a:latin typeface="Cambria Math" panose="02040503050406030204" pitchFamily="18" charset="0"/>
                                      <a:ea typeface="Cambria Math" panose="02040503050406030204" pitchFamily="18" charset="0"/>
                                    </a:rPr>
                                  </m:ctrlPr>
                                </m:dPr>
                                <m:e>
                                  <m:sSup>
                                    <m:sSupPr>
                                      <m:ctrlPr>
                                        <a:rPr lang="en-US" sz="2800" i="1">
                                          <a:latin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𝛼</m:t>
                                      </m:r>
                                    </m:e>
                                    <m:sup>
                                      <m:r>
                                        <a:rPr lang="en-US" sz="2800" i="1">
                                          <a:latin typeface="Cambria Math" panose="02040503050406030204" pitchFamily="18" charset="0"/>
                                        </a:rPr>
                                        <m:t>(3)</m:t>
                                      </m:r>
                                    </m:sup>
                                  </m:sSup>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𝑁</m:t>
                                  </m:r>
                                  <m:r>
                                    <a:rPr lang="en-US" sz="2800" i="1">
                                      <a:latin typeface="Cambria Math" panose="02040503050406030204" pitchFamily="18" charset="0"/>
                                      <a:ea typeface="Cambria Math" panose="02040503050406030204" pitchFamily="18" charset="0"/>
                                    </a:rPr>
                                    <m:t>∙</m:t>
                                  </m:r>
                                  <m:sSup>
                                    <m:sSupPr>
                                      <m:ctrlPr>
                                        <a:rPr lang="en-US" sz="2800" i="1">
                                          <a:solidFill>
                                            <a:prstClr val="black"/>
                                          </a:solidFill>
                                          <a:latin typeface="Cambria Math" panose="02040503050406030204" pitchFamily="18" charset="0"/>
                                          <a:ea typeface="Cambria Math" panose="02040503050406030204" pitchFamily="18" charset="0"/>
                                        </a:rPr>
                                      </m:ctrlPr>
                                    </m:sSupPr>
                                    <m:e>
                                      <m:r>
                                        <a:rPr lang="en-US" sz="2800" i="1">
                                          <a:solidFill>
                                            <a:prstClr val="black"/>
                                          </a:solidFill>
                                          <a:latin typeface="Cambria Math" panose="02040503050406030204" pitchFamily="18" charset="0"/>
                                          <a:ea typeface="Cambria Math" panose="02040503050406030204" pitchFamily="18" charset="0"/>
                                        </a:rPr>
                                        <m:t>𝐼</m:t>
                                      </m:r>
                                    </m:e>
                                    <m:sup>
                                      <m:d>
                                        <m:dPr>
                                          <m:ctrlPr>
                                            <a:rPr lang="en-US" sz="2800" i="1">
                                              <a:solidFill>
                                                <a:prstClr val="black"/>
                                              </a:solidFill>
                                              <a:latin typeface="Cambria Math" panose="02040503050406030204" pitchFamily="18" charset="0"/>
                                              <a:ea typeface="Cambria Math" panose="02040503050406030204" pitchFamily="18" charset="0"/>
                                            </a:rPr>
                                          </m:ctrlPr>
                                        </m:dPr>
                                        <m:e>
                                          <m:r>
                                            <a:rPr lang="en-US" sz="2800" i="1">
                                              <a:solidFill>
                                                <a:prstClr val="black"/>
                                              </a:solidFill>
                                              <a:latin typeface="Cambria Math" panose="02040503050406030204" pitchFamily="18" charset="0"/>
                                              <a:ea typeface="Cambria Math" panose="02040503050406030204" pitchFamily="18" charset="0"/>
                                            </a:rPr>
                                            <m:t>𝜔</m:t>
                                          </m:r>
                                        </m:e>
                                      </m:d>
                                    </m:sup>
                                  </m:sSup>
                                  <m:r>
                                    <a:rPr lang="en-US" sz="2800" i="1">
                                      <a:latin typeface="Cambria Math" panose="02040503050406030204" pitchFamily="18" charset="0"/>
                                      <a:ea typeface="Cambria Math" panose="02040503050406030204" pitchFamily="18" charset="0"/>
                                    </a:rPr>
                                    <m:t>∙</m:t>
                                  </m:r>
                                  <m:sSub>
                                    <m:sSubPr>
                                      <m:ctrlPr>
                                        <a:rPr lang="en-US" sz="2800" b="1" i="1">
                                          <a:solidFill>
                                            <a:srgbClr val="FF0000"/>
                                          </a:solidFill>
                                          <a:latin typeface="Cambria Math" panose="02040503050406030204" pitchFamily="18" charset="0"/>
                                          <a:ea typeface="Cambria Math" panose="02040503050406030204" pitchFamily="18" charset="0"/>
                                        </a:rPr>
                                      </m:ctrlPr>
                                    </m:sSubPr>
                                    <m:e>
                                      <m:r>
                                        <a:rPr lang="en-US" sz="2800" b="1" i="1">
                                          <a:solidFill>
                                            <a:srgbClr val="FF0000"/>
                                          </a:solidFill>
                                          <a:latin typeface="Cambria Math" panose="02040503050406030204" pitchFamily="18" charset="0"/>
                                          <a:ea typeface="Cambria Math" panose="02040503050406030204" pitchFamily="18" charset="0"/>
                                        </a:rPr>
                                        <m:t>𝑬</m:t>
                                      </m:r>
                                    </m:e>
                                    <m:sub>
                                      <m:r>
                                        <a:rPr lang="en-US" sz="2800" b="1" i="0" smtClean="0">
                                          <a:solidFill>
                                            <a:srgbClr val="FF0000"/>
                                          </a:solidFill>
                                          <a:latin typeface="Cambria Math" panose="02040503050406030204" pitchFamily="18" charset="0"/>
                                          <a:ea typeface="Cambria Math" panose="02040503050406030204" pitchFamily="18" charset="0"/>
                                        </a:rPr>
                                        <m:t>𝐞</m:t>
                                      </m:r>
                                      <m:r>
                                        <a:rPr lang="en-US" sz="2800" b="1">
                                          <a:solidFill>
                                            <a:srgbClr val="FF0000"/>
                                          </a:solidFill>
                                          <a:latin typeface="Cambria Math" panose="02040503050406030204" pitchFamily="18" charset="0"/>
                                          <a:ea typeface="Cambria Math" panose="02040503050406030204" pitchFamily="18" charset="0"/>
                                        </a:rPr>
                                        <m:t>𝐱𝐭</m:t>
                                      </m:r>
                                    </m:sub>
                                  </m:sSub>
                                </m:e>
                              </m:d>
                              <m:r>
                                <a:rPr lang="en-US" sz="2800" i="1">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r>
                                    <m:rPr>
                                      <m:sty m:val="p"/>
                                    </m:rPr>
                                    <a:rPr lang="en-US" sz="2800">
                                      <a:latin typeface="Cambria Math" panose="02040503050406030204" pitchFamily="18" charset="0"/>
                                      <a:ea typeface="Cambria Math" panose="02040503050406030204" pitchFamily="18" charset="0"/>
                                    </a:rPr>
                                    <m:t>sin</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𝑘𝐿</m:t>
                                      </m:r>
                                    </m:e>
                                  </m:d>
                                </m:num>
                                <m:den>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𝑘</m:t>
                                  </m:r>
                                </m:den>
                              </m:f>
                            </m:e>
                          </m:d>
                        </m:e>
                        <m:sup>
                          <m:r>
                            <a:rPr lang="en-US" sz="2800" i="1">
                              <a:latin typeface="Cambria Math" panose="02040503050406030204" pitchFamily="18" charset="0"/>
                              <a:ea typeface="Cambria Math" panose="02040503050406030204" pitchFamily="18" charset="0"/>
                            </a:rPr>
                            <m:t>2</m:t>
                          </m:r>
                        </m:sup>
                      </m:sSup>
                    </m:oMath>
                  </m:oMathPara>
                </a14:m>
                <a:endParaRPr lang="en-US" sz="3600" dirty="0" smtClean="0"/>
              </a:p>
              <a:p>
                <a:pPr lvl="1"/>
                <a:endParaRPr lang="en-US" sz="1500" dirty="0"/>
              </a:p>
            </p:txBody>
          </p:sp>
        </mc:Choice>
        <mc:Fallback xmlns="">
          <p:sp>
            <p:nvSpPr>
              <p:cNvPr id="3" name="Rectangle 2"/>
              <p:cNvSpPr>
                <a:spLocks noRot="1" noChangeAspect="1" noMove="1" noResize="1" noEditPoints="1" noAdjustHandles="1" noChangeArrowheads="1" noChangeShapeType="1" noTextEdit="1"/>
              </p:cNvSpPr>
              <p:nvPr/>
            </p:nvSpPr>
            <p:spPr>
              <a:xfrm>
                <a:off x="1099522" y="4355894"/>
                <a:ext cx="7272953" cy="1415387"/>
              </a:xfrm>
              <a:prstGeom prst="rect">
                <a:avLst/>
              </a:prstGeom>
              <a:blipFill>
                <a:blip r:embed="rId6"/>
                <a:stretch>
                  <a:fillRect/>
                </a:stretch>
              </a:blipFill>
            </p:spPr>
            <p:txBody>
              <a:bodyPr/>
              <a:lstStyle/>
              <a:p>
                <a:r>
                  <a:rPr lang="en-US">
                    <a:noFill/>
                  </a:rPr>
                  <a:t> </a:t>
                </a:r>
              </a:p>
            </p:txBody>
          </p:sp>
        </mc:Fallback>
      </mc:AlternateContent>
      <p:sp>
        <p:nvSpPr>
          <p:cNvPr id="21" name="Заголовок 1"/>
          <p:cNvSpPr>
            <a:spLocks noGrp="1"/>
          </p:cNvSpPr>
          <p:nvPr>
            <p:ph type="title"/>
          </p:nvPr>
        </p:nvSpPr>
        <p:spPr>
          <a:xfrm>
            <a:off x="762000" y="193675"/>
            <a:ext cx="10677525" cy="1325563"/>
          </a:xfrm>
        </p:spPr>
        <p:txBody>
          <a:bodyPr>
            <a:normAutofit/>
          </a:bodyPr>
          <a:lstStyle/>
          <a:p>
            <a:pPr algn="ctr"/>
            <a:r>
              <a:rPr lang="en-US" sz="4000" b="1" dirty="0" smtClean="0">
                <a:latin typeface="Arial" panose="020B0604020202020204" pitchFamily="34" charset="0"/>
                <a:cs typeface="Arial" panose="020B0604020202020204" pitchFamily="34" charset="0"/>
              </a:rPr>
              <a:t>E-FISH Signal (Plane-Wave Approximation)</a:t>
            </a:r>
            <a:endParaRPr lang="ru-RU" sz="4000" b="1" dirty="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2"/>
          </p:nvPr>
        </p:nvSpPr>
        <p:spPr/>
        <p:txBody>
          <a:bodyPr/>
          <a:lstStyle/>
          <a:p>
            <a:pPr>
              <a:defRPr/>
            </a:pPr>
            <a:fld id="{77EF52CE-3BDE-4F93-BE2E-F2EEC73C22A7}" type="slidenum">
              <a:rPr lang="en-US" smtClean="0"/>
              <a:pPr>
                <a:defRPr/>
              </a:pPr>
              <a:t>12</a:t>
            </a:fld>
            <a:endParaRPr lang="en-US" dirty="0"/>
          </a:p>
        </p:txBody>
      </p:sp>
      <p:cxnSp>
        <p:nvCxnSpPr>
          <p:cNvPr id="31" name="Straight Connector 30"/>
          <p:cNvCxnSpPr/>
          <p:nvPr/>
        </p:nvCxnSpPr>
        <p:spPr>
          <a:xfrm flipV="1">
            <a:off x="2022678" y="4341035"/>
            <a:ext cx="0" cy="36576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32" name="Rectangle 31"/>
          <p:cNvSpPr/>
          <p:nvPr/>
        </p:nvSpPr>
        <p:spPr>
          <a:xfrm>
            <a:off x="1428750" y="3417705"/>
            <a:ext cx="1182856" cy="923330"/>
          </a:xfrm>
          <a:prstGeom prst="rect">
            <a:avLst/>
          </a:prstGeom>
        </p:spPr>
        <p:txBody>
          <a:bodyPr wrap="square">
            <a:spAutoFit/>
          </a:bodyPr>
          <a:lstStyle/>
          <a:p>
            <a:pPr algn="ctr"/>
            <a:r>
              <a:rPr lang="en-US" dirty="0" smtClean="0">
                <a:solidFill>
                  <a:srgbClr val="00B050"/>
                </a:solidFill>
                <a:latin typeface="Bookman Old Style" panose="02050604050505020204" pitchFamily="18" charset="0"/>
              </a:rPr>
              <a:t>E-FISH signal intensity</a:t>
            </a:r>
            <a:endParaRPr lang="en-US" dirty="0">
              <a:solidFill>
                <a:srgbClr val="00B050"/>
              </a:solidFill>
              <a:latin typeface="Bookman Old Style" panose="02050604050505020204" pitchFamily="18" charset="0"/>
            </a:endParaRPr>
          </a:p>
        </p:txBody>
      </p:sp>
      <p:cxnSp>
        <p:nvCxnSpPr>
          <p:cNvPr id="33" name="Straight Connector 32"/>
          <p:cNvCxnSpPr/>
          <p:nvPr/>
        </p:nvCxnSpPr>
        <p:spPr>
          <a:xfrm flipV="1">
            <a:off x="4175159" y="4355894"/>
            <a:ext cx="0" cy="36576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3273078" y="3425879"/>
            <a:ext cx="1674017" cy="923330"/>
          </a:xfrm>
          <a:prstGeom prst="rect">
            <a:avLst/>
          </a:prstGeom>
        </p:spPr>
        <p:txBody>
          <a:bodyPr wrap="square">
            <a:spAutoFit/>
          </a:bodyPr>
          <a:lstStyle/>
          <a:p>
            <a:pPr algn="ctr"/>
            <a:r>
              <a:rPr lang="en-US" dirty="0" smtClean="0">
                <a:solidFill>
                  <a:schemeClr val="accent1">
                    <a:lumMod val="75000"/>
                  </a:schemeClr>
                </a:solidFill>
                <a:latin typeface="Bookman Old Style" panose="02050604050505020204" pitchFamily="18" charset="0"/>
              </a:rPr>
              <a:t>Neutral number density</a:t>
            </a:r>
            <a:endParaRPr lang="en-US" dirty="0">
              <a:solidFill>
                <a:schemeClr val="accent1">
                  <a:lumMod val="75000"/>
                </a:schemeClr>
              </a:solidFill>
              <a:latin typeface="Bookman Old Style" panose="02050604050505020204" pitchFamily="18" charset="0"/>
            </a:endParaRPr>
          </a:p>
        </p:txBody>
      </p:sp>
      <p:cxnSp>
        <p:nvCxnSpPr>
          <p:cNvPr id="39" name="Straight Connector 38"/>
          <p:cNvCxnSpPr/>
          <p:nvPr/>
        </p:nvCxnSpPr>
        <p:spPr>
          <a:xfrm flipV="1">
            <a:off x="4816954" y="5184569"/>
            <a:ext cx="0" cy="36576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40" name="Rectangle 39"/>
          <p:cNvSpPr/>
          <p:nvPr/>
        </p:nvSpPr>
        <p:spPr>
          <a:xfrm>
            <a:off x="4004640" y="5466950"/>
            <a:ext cx="1674017" cy="646331"/>
          </a:xfrm>
          <a:prstGeom prst="rect">
            <a:avLst/>
          </a:prstGeom>
        </p:spPr>
        <p:txBody>
          <a:bodyPr wrap="square">
            <a:spAutoFit/>
          </a:bodyPr>
          <a:lstStyle/>
          <a:p>
            <a:pPr algn="ctr"/>
            <a:r>
              <a:rPr lang="en-US" dirty="0" smtClean="0">
                <a:solidFill>
                  <a:schemeClr val="accent1">
                    <a:lumMod val="75000"/>
                  </a:schemeClr>
                </a:solidFill>
                <a:latin typeface="Bookman Old Style" panose="02050604050505020204" pitchFamily="18" charset="0"/>
              </a:rPr>
              <a:t>Probe beam </a:t>
            </a:r>
          </a:p>
          <a:p>
            <a:pPr algn="ctr"/>
            <a:r>
              <a:rPr lang="en-US" dirty="0" smtClean="0">
                <a:solidFill>
                  <a:schemeClr val="accent1">
                    <a:lumMod val="75000"/>
                  </a:schemeClr>
                </a:solidFill>
                <a:latin typeface="Bookman Old Style" panose="02050604050505020204" pitchFamily="18" charset="0"/>
              </a:rPr>
              <a:t>intensity</a:t>
            </a:r>
            <a:endParaRPr lang="en-US" dirty="0">
              <a:solidFill>
                <a:schemeClr val="accent1">
                  <a:lumMod val="75000"/>
                </a:schemeClr>
              </a:solidFill>
              <a:latin typeface="Bookman Old Style" panose="02050604050505020204" pitchFamily="18" charset="0"/>
            </a:endParaRPr>
          </a:p>
        </p:txBody>
      </p:sp>
      <p:cxnSp>
        <p:nvCxnSpPr>
          <p:cNvPr id="41" name="Straight Connector 40"/>
          <p:cNvCxnSpPr/>
          <p:nvPr/>
        </p:nvCxnSpPr>
        <p:spPr>
          <a:xfrm flipV="1">
            <a:off x="5754616" y="4379060"/>
            <a:ext cx="0" cy="36576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42" name="Rectangle 41"/>
          <p:cNvSpPr/>
          <p:nvPr/>
        </p:nvSpPr>
        <p:spPr>
          <a:xfrm>
            <a:off x="4696889" y="3652469"/>
            <a:ext cx="1887327" cy="707886"/>
          </a:xfrm>
          <a:prstGeom prst="rect">
            <a:avLst/>
          </a:prstGeom>
        </p:spPr>
        <p:txBody>
          <a:bodyPr wrap="square">
            <a:spAutoFit/>
          </a:bodyPr>
          <a:lstStyle/>
          <a:p>
            <a:pPr algn="ctr"/>
            <a:r>
              <a:rPr lang="en-US" sz="2000" b="1" dirty="0" smtClean="0">
                <a:solidFill>
                  <a:srgbClr val="FF0000"/>
                </a:solidFill>
                <a:latin typeface="Bookman Old Style" panose="02050604050505020204" pitchFamily="18" charset="0"/>
              </a:rPr>
              <a:t>Externally applied field</a:t>
            </a:r>
            <a:endParaRPr lang="en-US" sz="2000" b="1" dirty="0">
              <a:solidFill>
                <a:srgbClr val="FF0000"/>
              </a:solidFill>
              <a:latin typeface="Bookman Old Style" panose="02050604050505020204" pitchFamily="18" charset="0"/>
            </a:endParaRPr>
          </a:p>
        </p:txBody>
      </p:sp>
      <p:cxnSp>
        <p:nvCxnSpPr>
          <p:cNvPr id="43" name="Straight Connector 42"/>
          <p:cNvCxnSpPr/>
          <p:nvPr/>
        </p:nvCxnSpPr>
        <p:spPr>
          <a:xfrm flipV="1">
            <a:off x="7502922" y="4122969"/>
            <a:ext cx="0" cy="36576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44" name="Rectangle 43"/>
          <p:cNvSpPr/>
          <p:nvPr/>
        </p:nvSpPr>
        <p:spPr>
          <a:xfrm>
            <a:off x="6588199" y="3454454"/>
            <a:ext cx="1674017" cy="646331"/>
          </a:xfrm>
          <a:prstGeom prst="rect">
            <a:avLst/>
          </a:prstGeom>
        </p:spPr>
        <p:txBody>
          <a:bodyPr wrap="square">
            <a:spAutoFit/>
          </a:bodyPr>
          <a:lstStyle/>
          <a:p>
            <a:pPr algn="ctr"/>
            <a:r>
              <a:rPr lang="en-US" dirty="0" smtClean="0">
                <a:solidFill>
                  <a:schemeClr val="accent1">
                    <a:lumMod val="75000"/>
                  </a:schemeClr>
                </a:solidFill>
                <a:latin typeface="Bookman Old Style" panose="02050604050505020204" pitchFamily="18" charset="0"/>
              </a:rPr>
              <a:t>Electrode half-length</a:t>
            </a:r>
            <a:endParaRPr lang="en-US" dirty="0">
              <a:solidFill>
                <a:schemeClr val="accent1">
                  <a:lumMod val="75000"/>
                </a:schemeClr>
              </a:solidFill>
              <a:latin typeface="Bookman Old Style" panose="02050604050505020204" pitchFamily="18" charset="0"/>
            </a:endParaRPr>
          </a:p>
        </p:txBody>
      </p:sp>
      <p:cxnSp>
        <p:nvCxnSpPr>
          <p:cNvPr id="45" name="Straight Connector 44"/>
          <p:cNvCxnSpPr/>
          <p:nvPr/>
        </p:nvCxnSpPr>
        <p:spPr>
          <a:xfrm flipV="1">
            <a:off x="7076506" y="5379328"/>
            <a:ext cx="0" cy="365760"/>
          </a:xfrm>
          <a:prstGeom prst="line">
            <a:avLst/>
          </a:prstGeom>
          <a:ln>
            <a:prstDash val="lg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6" name="Rectangle 45"/>
              <p:cNvSpPr/>
              <p:nvPr/>
            </p:nvSpPr>
            <p:spPr>
              <a:xfrm>
                <a:off x="6091552" y="5720077"/>
                <a:ext cx="2002305" cy="923330"/>
              </a:xfrm>
              <a:prstGeom prst="rect">
                <a:avLst/>
              </a:prstGeom>
            </p:spPr>
            <p:txBody>
              <a:bodyPr wrap="square">
                <a:spAutoFit/>
              </a:bodyPr>
              <a:lstStyle/>
              <a:p>
                <a:pPr algn="ctr"/>
                <a:r>
                  <a:rPr lang="en-US" dirty="0" smtClean="0">
                    <a:solidFill>
                      <a:schemeClr val="accent1">
                        <a:lumMod val="75000"/>
                      </a:schemeClr>
                    </a:solidFill>
                    <a:latin typeface="Bookman Old Style" panose="02050604050505020204" pitchFamily="18" charset="0"/>
                  </a:rPr>
                  <a:t>Wave-vector mismatch</a:t>
                </a:r>
              </a:p>
              <a:p>
                <a:pPr algn="ctr"/>
                <a14:m>
                  <m:oMathPara xmlns:m="http://schemas.openxmlformats.org/officeDocument/2006/math">
                    <m:oMathParaPr>
                      <m:jc m:val="centerGroup"/>
                    </m:oMathParaPr>
                    <m:oMath xmlns:m="http://schemas.openxmlformats.org/officeDocument/2006/math">
                      <m:d>
                        <m:dPr>
                          <m:ctrlPr>
                            <a:rPr lang="en-US" i="1">
                              <a:solidFill>
                                <a:schemeClr val="accent1">
                                  <a:lumMod val="75000"/>
                                </a:schemeClr>
                              </a:solidFill>
                              <a:latin typeface="Cambria Math" panose="02040503050406030204" pitchFamily="18" charset="0"/>
                              <a:ea typeface="Cambria Math" panose="02040503050406030204" pitchFamily="18" charset="0"/>
                            </a:rPr>
                          </m:ctrlPr>
                        </m:dPr>
                        <m:e>
                          <m:r>
                            <m:rPr>
                              <m:sty m:val="p"/>
                            </m:rPr>
                            <a:rPr lang="en-US" b="0" i="0" smtClean="0">
                              <a:solidFill>
                                <a:schemeClr val="accent1">
                                  <a:lumMod val="75000"/>
                                </a:schemeClr>
                              </a:solidFill>
                              <a:latin typeface="Cambria Math" panose="02040503050406030204" pitchFamily="18" charset="0"/>
                              <a:ea typeface="Cambria Math" panose="02040503050406030204" pitchFamily="18" charset="0"/>
                            </a:rPr>
                            <m:t>Δ</m:t>
                          </m:r>
                          <m:r>
                            <a:rPr lang="en-US" b="0" i="1" smtClean="0">
                              <a:solidFill>
                                <a:schemeClr val="accent1">
                                  <a:lumMod val="75000"/>
                                </a:schemeClr>
                              </a:solidFill>
                              <a:latin typeface="Cambria Math" panose="02040503050406030204" pitchFamily="18" charset="0"/>
                              <a:ea typeface="Cambria Math" panose="02040503050406030204" pitchFamily="18" charset="0"/>
                            </a:rPr>
                            <m:t>𝑘</m:t>
                          </m:r>
                          <m:r>
                            <a:rPr lang="en-US" b="0" i="1" smtClean="0">
                              <a:solidFill>
                                <a:schemeClr val="accent1">
                                  <a:lumMod val="75000"/>
                                </a:schemeClr>
                              </a:solidFill>
                              <a:latin typeface="Cambria Math" panose="02040503050406030204" pitchFamily="18" charset="0"/>
                              <a:ea typeface="Cambria Math" panose="02040503050406030204" pitchFamily="18" charset="0"/>
                            </a:rPr>
                            <m:t>=2</m:t>
                          </m:r>
                          <m:sSub>
                            <m:sSubPr>
                              <m:ctrlPr>
                                <a:rPr lang="en-US" i="1">
                                  <a:solidFill>
                                    <a:schemeClr val="accent1">
                                      <a:lumMod val="75000"/>
                                    </a:schemeClr>
                                  </a:solidFill>
                                  <a:latin typeface="Cambria Math" panose="02040503050406030204" pitchFamily="18" charset="0"/>
                                  <a:ea typeface="Cambria Math" panose="02040503050406030204" pitchFamily="18" charset="0"/>
                                </a:rPr>
                              </m:ctrlPr>
                            </m:sSubPr>
                            <m:e>
                              <m:r>
                                <a:rPr lang="en-US" i="1">
                                  <a:solidFill>
                                    <a:schemeClr val="accent1">
                                      <a:lumMod val="75000"/>
                                    </a:schemeClr>
                                  </a:solidFill>
                                  <a:latin typeface="Cambria Math" panose="02040503050406030204" pitchFamily="18" charset="0"/>
                                  <a:ea typeface="Cambria Math" panose="02040503050406030204" pitchFamily="18" charset="0"/>
                                </a:rPr>
                                <m:t>𝑘</m:t>
                              </m:r>
                            </m:e>
                            <m:sub>
                              <m:r>
                                <a:rPr lang="en-US" i="1">
                                  <a:solidFill>
                                    <a:schemeClr val="accent1">
                                      <a:lumMod val="75000"/>
                                    </a:schemeClr>
                                  </a:solidFill>
                                  <a:latin typeface="Cambria Math" panose="02040503050406030204" pitchFamily="18" charset="0"/>
                                  <a:ea typeface="Cambria Math" panose="02040503050406030204" pitchFamily="18" charset="0"/>
                                </a:rPr>
                                <m:t>𝜔</m:t>
                              </m:r>
                            </m:sub>
                          </m:sSub>
                          <m:r>
                            <a:rPr lang="en-US" i="1">
                              <a:solidFill>
                                <a:schemeClr val="accent1">
                                  <a:lumMod val="75000"/>
                                </a:schemeClr>
                              </a:solidFill>
                              <a:latin typeface="Cambria Math" panose="02040503050406030204" pitchFamily="18" charset="0"/>
                              <a:ea typeface="Cambria Math" panose="02040503050406030204" pitchFamily="18" charset="0"/>
                            </a:rPr>
                            <m:t>−</m:t>
                          </m:r>
                          <m:sSub>
                            <m:sSubPr>
                              <m:ctrlPr>
                                <a:rPr lang="en-US" i="1">
                                  <a:solidFill>
                                    <a:schemeClr val="accent1">
                                      <a:lumMod val="75000"/>
                                    </a:schemeClr>
                                  </a:solidFill>
                                  <a:latin typeface="Cambria Math" panose="02040503050406030204" pitchFamily="18" charset="0"/>
                                  <a:ea typeface="Cambria Math" panose="02040503050406030204" pitchFamily="18" charset="0"/>
                                </a:rPr>
                              </m:ctrlPr>
                            </m:sSubPr>
                            <m:e>
                              <m:r>
                                <a:rPr lang="en-US" i="1">
                                  <a:solidFill>
                                    <a:schemeClr val="accent1">
                                      <a:lumMod val="75000"/>
                                    </a:schemeClr>
                                  </a:solidFill>
                                  <a:latin typeface="Cambria Math" panose="02040503050406030204" pitchFamily="18" charset="0"/>
                                  <a:ea typeface="Cambria Math" panose="02040503050406030204" pitchFamily="18" charset="0"/>
                                </a:rPr>
                                <m:t>𝑘</m:t>
                              </m:r>
                            </m:e>
                            <m:sub>
                              <m:r>
                                <a:rPr lang="en-US" i="1">
                                  <a:solidFill>
                                    <a:schemeClr val="accent1">
                                      <a:lumMod val="75000"/>
                                    </a:schemeClr>
                                  </a:solidFill>
                                  <a:latin typeface="Cambria Math" panose="02040503050406030204" pitchFamily="18" charset="0"/>
                                  <a:ea typeface="Cambria Math" panose="02040503050406030204" pitchFamily="18" charset="0"/>
                                </a:rPr>
                                <m:t>2</m:t>
                              </m:r>
                              <m:r>
                                <a:rPr lang="en-US" i="1">
                                  <a:solidFill>
                                    <a:schemeClr val="accent1">
                                      <a:lumMod val="75000"/>
                                    </a:schemeClr>
                                  </a:solidFill>
                                  <a:latin typeface="Cambria Math" panose="02040503050406030204" pitchFamily="18" charset="0"/>
                                  <a:ea typeface="Cambria Math" panose="02040503050406030204" pitchFamily="18" charset="0"/>
                                </a:rPr>
                                <m:t>𝜔</m:t>
                              </m:r>
                            </m:sub>
                          </m:sSub>
                        </m:e>
                      </m:d>
                    </m:oMath>
                  </m:oMathPara>
                </a14:m>
                <a:endParaRPr lang="en-US" dirty="0">
                  <a:solidFill>
                    <a:schemeClr val="accent1">
                      <a:lumMod val="75000"/>
                    </a:schemeClr>
                  </a:solidFill>
                  <a:latin typeface="Bookman Old Style" panose="02050604050505020204" pitchFamily="18"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6091552" y="5720077"/>
                <a:ext cx="2002305" cy="923330"/>
              </a:xfrm>
              <a:prstGeom prst="rect">
                <a:avLst/>
              </a:prstGeom>
              <a:blipFill>
                <a:blip r:embed="rId7"/>
                <a:stretch>
                  <a:fillRect t="-2632"/>
                </a:stretch>
              </a:blipFill>
            </p:spPr>
            <p:txBody>
              <a:bodyPr/>
              <a:lstStyle/>
              <a:p>
                <a:r>
                  <a:rPr lang="en-US">
                    <a:noFill/>
                  </a:rPr>
                  <a:t> </a:t>
                </a:r>
              </a:p>
            </p:txBody>
          </p:sp>
        </mc:Fallback>
      </mc:AlternateContent>
      <p:cxnSp>
        <p:nvCxnSpPr>
          <p:cNvPr id="47" name="Straight Connector 46"/>
          <p:cNvCxnSpPr/>
          <p:nvPr/>
        </p:nvCxnSpPr>
        <p:spPr>
          <a:xfrm flipV="1">
            <a:off x="3418021" y="5184569"/>
            <a:ext cx="0" cy="830485"/>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48" name="Rectangle 47"/>
          <p:cNvSpPr/>
          <p:nvPr/>
        </p:nvSpPr>
        <p:spPr>
          <a:xfrm>
            <a:off x="2273942" y="6015054"/>
            <a:ext cx="2263580" cy="646331"/>
          </a:xfrm>
          <a:prstGeom prst="rect">
            <a:avLst/>
          </a:prstGeom>
        </p:spPr>
        <p:txBody>
          <a:bodyPr wrap="square">
            <a:spAutoFit/>
          </a:bodyPr>
          <a:lstStyle/>
          <a:p>
            <a:pPr algn="ctr"/>
            <a:r>
              <a:rPr lang="en-US" dirty="0" smtClean="0">
                <a:solidFill>
                  <a:schemeClr val="accent1">
                    <a:lumMod val="75000"/>
                  </a:schemeClr>
                </a:solidFill>
                <a:latin typeface="Bookman Old Style" panose="02050604050505020204" pitchFamily="18" charset="0"/>
              </a:rPr>
              <a:t>Non-linear hyperpolarizability</a:t>
            </a:r>
            <a:endParaRPr lang="en-US" dirty="0">
              <a:solidFill>
                <a:schemeClr val="accent1">
                  <a:lumMod val="75000"/>
                </a:schemeClr>
              </a:solidFill>
              <a:latin typeface="Bookman Old Style" panose="02050604050505020204" pitchFamily="18" charset="0"/>
            </a:endParaRP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4372" y="1371576"/>
            <a:ext cx="8053514" cy="1639966"/>
          </a:xfrm>
          <a:prstGeom prst="rect">
            <a:avLst/>
          </a:prstGeom>
        </p:spPr>
      </p:pic>
      <p:grpSp>
        <p:nvGrpSpPr>
          <p:cNvPr id="16" name="Group 15"/>
          <p:cNvGrpSpPr/>
          <p:nvPr/>
        </p:nvGrpSpPr>
        <p:grpSpPr>
          <a:xfrm>
            <a:off x="8304529" y="4911272"/>
            <a:ext cx="2663707" cy="1523915"/>
            <a:chOff x="9009379" y="4911272"/>
            <a:chExt cx="2663707" cy="1523915"/>
          </a:xfrm>
        </p:grpSpPr>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l="12589" t="6770" r="9091" b="10238"/>
            <a:stretch/>
          </p:blipFill>
          <p:spPr>
            <a:xfrm>
              <a:off x="9009379" y="5063587"/>
              <a:ext cx="2663707" cy="1371600"/>
            </a:xfrm>
            <a:prstGeom prst="rect">
              <a:avLst/>
            </a:prstGeom>
          </p:spPr>
        </p:pic>
        <p:cxnSp>
          <p:nvCxnSpPr>
            <p:cNvPr id="10" name="Straight Connector 9"/>
            <p:cNvCxnSpPr/>
            <p:nvPr/>
          </p:nvCxnSpPr>
          <p:spPr>
            <a:xfrm>
              <a:off x="9671593" y="4911272"/>
              <a:ext cx="0" cy="676656"/>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9827168" y="4912336"/>
              <a:ext cx="0" cy="676656"/>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9483857" y="5435372"/>
              <a:ext cx="18773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flipH="1">
              <a:off x="9826757" y="5435372"/>
              <a:ext cx="18773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3" name="Rectangle 12"/>
                <p:cNvSpPr/>
                <p:nvPr/>
              </p:nvSpPr>
              <p:spPr>
                <a:xfrm>
                  <a:off x="9270394" y="5579870"/>
                  <a:ext cx="9950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𝒌</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𝒛</m:t>
                            </m:r>
                          </m:e>
                        </m:d>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9270394" y="5579870"/>
                  <a:ext cx="995016" cy="369332"/>
                </a:xfrm>
                <a:prstGeom prst="rect">
                  <a:avLst/>
                </a:prstGeom>
                <a:blipFill>
                  <a:blip r:embed="rId10"/>
                  <a:stretch>
                    <a:fillRect/>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36143517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8" grpId="0"/>
      <p:bldP spid="40" grpId="0"/>
      <p:bldP spid="42" grpId="0"/>
      <p:bldP spid="44" grpId="0"/>
      <p:bldP spid="46" grpId="0"/>
      <p:bldP spid="48" grpId="0"/>
    </p:bldLst>
  </p:timing>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176120" y="2924944"/>
            <a:ext cx="4752528" cy="2428875"/>
          </a:xfrm>
          <a:prstGeom prst="rect">
            <a:avLst/>
          </a:prstGeom>
        </p:spPr>
      </p:pic>
      <p:sp>
        <p:nvSpPr>
          <p:cNvPr id="13" name="Заголовок 1"/>
          <p:cNvSpPr>
            <a:spLocks noGrp="1"/>
          </p:cNvSpPr>
          <p:nvPr>
            <p:ph type="title"/>
          </p:nvPr>
        </p:nvSpPr>
        <p:spPr>
          <a:xfrm>
            <a:off x="838200" y="174625"/>
            <a:ext cx="10515600" cy="1325563"/>
          </a:xfrm>
        </p:spPr>
        <p:txBody>
          <a:bodyPr/>
          <a:lstStyle/>
          <a:p>
            <a:r>
              <a:rPr lang="en-US" sz="4000" b="1" dirty="0" smtClean="0">
                <a:latin typeface="Arial" panose="020B0604020202020204" pitchFamily="34" charset="0"/>
                <a:cs typeface="Arial" panose="020B0604020202020204" pitchFamily="34" charset="0"/>
              </a:rPr>
              <a:t>E-FISH : Strengths</a:t>
            </a:r>
            <a:endParaRPr lang="ru-RU"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25625"/>
                <a:ext cx="10515600" cy="4351338"/>
              </a:xfrm>
            </p:spPr>
            <p:txBody>
              <a:bodyPr>
                <a:normAutofit fontScale="92500" lnSpcReduction="10000"/>
              </a:bodyPr>
              <a:lstStyle/>
              <a:p>
                <a:pPr marL="457200" indent="-457200">
                  <a:buFont typeface="+mj-lt"/>
                  <a:buAutoNum type="alphaUcPeriod"/>
                </a:pPr>
                <a:r>
                  <a:rPr lang="en-US" sz="2400" b="1" dirty="0" smtClean="0">
                    <a:solidFill>
                      <a:schemeClr val="accent1">
                        <a:lumMod val="75000"/>
                      </a:schemeClr>
                    </a:solidFill>
                    <a:latin typeface="Bookman Old Style" panose="02050604050505020204" pitchFamily="18" charset="0"/>
                  </a:rPr>
                  <a:t>High temporal and spatial resolution</a:t>
                </a:r>
              </a:p>
              <a:p>
                <a:pPr lvl="1"/>
                <a:r>
                  <a:rPr lang="en-US" sz="2000" dirty="0" smtClean="0">
                    <a:solidFill>
                      <a:schemeClr val="tx1"/>
                    </a:solidFill>
                    <a:latin typeface="Bookman Old Style" panose="02050604050505020204" pitchFamily="18" charset="0"/>
                  </a:rPr>
                  <a:t>Temporal resolution: Pulse duration of probe beam</a:t>
                </a:r>
              </a:p>
              <a:p>
                <a:pPr lvl="2"/>
                <a:r>
                  <a:rPr lang="en-US" sz="1800" dirty="0" smtClean="0">
                    <a:solidFill>
                      <a:schemeClr val="tx1"/>
                    </a:solidFill>
                    <a:latin typeface="Bookman Old Style" panose="02050604050505020204" pitchFamily="18" charset="0"/>
                  </a:rPr>
                  <a:t>Typically sub-ns (even &lt; 1 </a:t>
                </a:r>
                <a:r>
                  <a:rPr lang="en-US" sz="1800" dirty="0" err="1" smtClean="0">
                    <a:solidFill>
                      <a:schemeClr val="tx1"/>
                    </a:solidFill>
                    <a:latin typeface="Bookman Old Style" panose="02050604050505020204" pitchFamily="18" charset="0"/>
                  </a:rPr>
                  <a:t>psec</a:t>
                </a:r>
                <a:r>
                  <a:rPr lang="en-US" sz="1800" dirty="0" smtClean="0">
                    <a:solidFill>
                      <a:schemeClr val="tx1"/>
                    </a:solidFill>
                    <a:latin typeface="Bookman Old Style" panose="02050604050505020204" pitchFamily="18" charset="0"/>
                  </a:rPr>
                  <a:t>)</a:t>
                </a:r>
              </a:p>
              <a:p>
                <a:pPr lvl="1"/>
                <a:r>
                  <a:rPr lang="en-US" sz="2000" dirty="0" smtClean="0">
                    <a:solidFill>
                      <a:schemeClr val="tx1"/>
                    </a:solidFill>
                    <a:latin typeface="Bookman Old Style" panose="02050604050505020204" pitchFamily="18" charset="0"/>
                  </a:rPr>
                  <a:t>Spatial resolution </a:t>
                </a:r>
                <a:r>
                  <a:rPr lang="en-US" sz="2000" u="sng" dirty="0" smtClean="0">
                    <a:solidFill>
                      <a:schemeClr val="tx1"/>
                    </a:solidFill>
                    <a:latin typeface="Bookman Old Style" panose="02050604050505020204" pitchFamily="18" charset="0"/>
                  </a:rPr>
                  <a:t>limit</a:t>
                </a:r>
                <a:r>
                  <a:rPr lang="en-US" sz="2000" dirty="0" smtClean="0">
                    <a:solidFill>
                      <a:schemeClr val="tx1"/>
                    </a:solidFill>
                    <a:latin typeface="Bookman Old Style" panose="02050604050505020204" pitchFamily="18" charset="0"/>
                  </a:rPr>
                  <a:t>: 2 x Rayleigh range (</a:t>
                </a:r>
                <a:r>
                  <a:rPr lang="en-US" sz="2000" dirty="0" err="1" smtClean="0">
                    <a:solidFill>
                      <a:schemeClr val="tx1"/>
                    </a:solidFill>
                    <a:latin typeface="Bookman Old Style" panose="02050604050505020204" pitchFamily="18" charset="0"/>
                  </a:rPr>
                  <a:t>z</a:t>
                </a:r>
                <a:r>
                  <a:rPr lang="en-US" sz="2000" baseline="-25000" dirty="0" err="1" smtClean="0">
                    <a:solidFill>
                      <a:schemeClr val="tx1"/>
                    </a:solidFill>
                    <a:latin typeface="Bookman Old Style" panose="02050604050505020204" pitchFamily="18" charset="0"/>
                  </a:rPr>
                  <a:t>R</a:t>
                </a:r>
                <a:r>
                  <a:rPr lang="en-US" sz="2000" dirty="0" smtClean="0">
                    <a:solidFill>
                      <a:schemeClr val="tx1"/>
                    </a:solidFill>
                    <a:latin typeface="Bookman Old Style" panose="02050604050505020204" pitchFamily="18" charset="0"/>
                  </a:rPr>
                  <a:t>)</a:t>
                </a:r>
              </a:p>
              <a:p>
                <a:pPr lvl="2"/>
                <a:r>
                  <a:rPr lang="en-US" sz="1800" dirty="0" smtClean="0">
                    <a:solidFill>
                      <a:schemeClr val="tx1"/>
                    </a:solidFill>
                    <a:latin typeface="Bookman Old Style" panose="02050604050505020204" pitchFamily="18" charset="0"/>
                  </a:rPr>
                  <a:t>Typically a few mm (even sub-mm)</a:t>
                </a:r>
              </a:p>
              <a:p>
                <a:pPr marL="457200" indent="-457200">
                  <a:buFont typeface="+mj-lt"/>
                  <a:buAutoNum type="alphaUcPeriod"/>
                </a:pPr>
                <a:r>
                  <a:rPr lang="en-US" sz="2400" b="1" dirty="0" smtClean="0">
                    <a:solidFill>
                      <a:schemeClr val="accent1">
                        <a:lumMod val="75000"/>
                      </a:schemeClr>
                    </a:solidFill>
                    <a:latin typeface="Bookman Old Style" panose="02050604050505020204" pitchFamily="18" charset="0"/>
                  </a:rPr>
                  <a:t>Non-resonant method</a:t>
                </a:r>
              </a:p>
              <a:p>
                <a:pPr lvl="1"/>
                <a:r>
                  <a:rPr lang="en-US" sz="2000" dirty="0" smtClean="0">
                    <a:solidFill>
                      <a:schemeClr val="tx1"/>
                    </a:solidFill>
                    <a:latin typeface="Bookman Old Style" panose="02050604050505020204" pitchFamily="18" charset="0"/>
                  </a:rPr>
                  <a:t>Works with most centrosymmetric gases</a:t>
                </a:r>
              </a:p>
              <a:p>
                <a:pPr lvl="1"/>
                <a:r>
                  <a:rPr lang="en-US" sz="2000" dirty="0" smtClean="0">
                    <a:solidFill>
                      <a:schemeClr val="tx1"/>
                    </a:solidFill>
                    <a:latin typeface="Bookman Old Style" panose="02050604050505020204" pitchFamily="18" charset="0"/>
                  </a:rPr>
                  <a:t>No constraint on laser wavelength</a:t>
                </a:r>
              </a:p>
              <a:p>
                <a:pPr marL="457200" indent="-457200">
                  <a:buFont typeface="+mj-lt"/>
                  <a:buAutoNum type="alphaUcPeriod"/>
                </a:pPr>
                <a:r>
                  <a:rPr lang="en-US" sz="2400" b="1" dirty="0" smtClean="0">
                    <a:solidFill>
                      <a:schemeClr val="accent1">
                        <a:lumMod val="75000"/>
                      </a:schemeClr>
                    </a:solidFill>
                    <a:latin typeface="Bookman Old Style" panose="02050604050505020204" pitchFamily="18" charset="0"/>
                  </a:rPr>
                  <a:t>Sensitive, one beam technique</a:t>
                </a:r>
              </a:p>
              <a:p>
                <a:pPr lvl="1"/>
                <a:r>
                  <a:rPr lang="en-US" sz="2000" dirty="0" smtClean="0">
                    <a:solidFill>
                      <a:schemeClr val="tx1"/>
                    </a:solidFill>
                    <a:latin typeface="Bookman Old Style" panose="02050604050505020204" pitchFamily="18" charset="0"/>
                  </a:rPr>
                  <a:t>Detection </a:t>
                </a:r>
                <a:r>
                  <a:rPr lang="en-US" sz="2000" dirty="0">
                    <a:solidFill>
                      <a:schemeClr val="tx1"/>
                    </a:solidFill>
                    <a:latin typeface="Bookman Old Style" panose="02050604050505020204" pitchFamily="18" charset="0"/>
                  </a:rPr>
                  <a:t>sensitivity (&lt; 1 kV/cm at 100 </a:t>
                </a:r>
                <a:r>
                  <a:rPr lang="en-US" sz="2000" dirty="0" err="1">
                    <a:solidFill>
                      <a:schemeClr val="tx1"/>
                    </a:solidFill>
                    <a:latin typeface="Bookman Old Style" panose="02050604050505020204" pitchFamily="18" charset="0"/>
                  </a:rPr>
                  <a:t>Torr</a:t>
                </a:r>
                <a:r>
                  <a:rPr lang="en-US" sz="2000" dirty="0">
                    <a:solidFill>
                      <a:schemeClr val="tx1"/>
                    </a:solidFill>
                    <a:latin typeface="Bookman Old Style" panose="02050604050505020204" pitchFamily="18" charset="0"/>
                  </a:rPr>
                  <a:t>)</a:t>
                </a:r>
                <a:endParaRPr lang="en-US" sz="2000" dirty="0" smtClean="0">
                  <a:solidFill>
                    <a:schemeClr val="tx1"/>
                  </a:solidFill>
                  <a:latin typeface="Bookman Old Style" panose="02050604050505020204" pitchFamily="18" charset="0"/>
                </a:endParaRPr>
              </a:p>
              <a:p>
                <a:pPr lvl="1"/>
                <a:r>
                  <a:rPr lang="en-US" sz="2000" dirty="0">
                    <a:solidFill>
                      <a:schemeClr val="tx1"/>
                    </a:solidFill>
                    <a:latin typeface="Bookman Old Style" panose="02050604050505020204" pitchFamily="18" charset="0"/>
                  </a:rPr>
                  <a:t>Minimal </a:t>
                </a:r>
                <a:r>
                  <a:rPr lang="en-US" sz="2000" dirty="0" smtClean="0">
                    <a:solidFill>
                      <a:schemeClr val="tx1"/>
                    </a:solidFill>
                    <a:latin typeface="Bookman Old Style" panose="02050604050505020204" pitchFamily="18" charset="0"/>
                  </a:rPr>
                  <a:t>alignment required</a:t>
                </a:r>
              </a:p>
              <a:p>
                <a:pPr marL="457200" indent="-457200">
                  <a:buFont typeface="+mj-lt"/>
                  <a:buAutoNum type="alphaUcPeriod"/>
                </a:pPr>
                <a:r>
                  <a:rPr lang="en-US" sz="2400" b="1" dirty="0" smtClean="0">
                    <a:solidFill>
                      <a:schemeClr val="accent1">
                        <a:lumMod val="75000"/>
                      </a:schemeClr>
                    </a:solidFill>
                    <a:latin typeface="Bookman Old Style" panose="02050604050505020204" pitchFamily="18" charset="0"/>
                  </a:rPr>
                  <a:t>Field vector sensitivity</a:t>
                </a:r>
              </a:p>
              <a:p>
                <a:pPr lvl="1" indent="-342900"/>
                <a:r>
                  <a:rPr lang="en-US" sz="2000" dirty="0" smtClean="0">
                    <a:solidFill>
                      <a:schemeClr val="tx1"/>
                    </a:solidFill>
                    <a:latin typeface="Bookman Old Style" panose="02050604050505020204" pitchFamily="18" charset="0"/>
                  </a:rPr>
                  <a:t>Signal polarization follows </a:t>
                </a:r>
                <a14:m>
                  <m:oMath xmlns:m="http://schemas.openxmlformats.org/officeDocument/2006/math">
                    <m:sSub>
                      <m:sSubPr>
                        <m:ctrlPr>
                          <a:rPr lang="en-US" sz="2000" b="1" i="1" smtClean="0">
                            <a:solidFill>
                              <a:srgbClr val="FF0000"/>
                            </a:solidFill>
                            <a:latin typeface="Cambria Math" panose="02040503050406030204" pitchFamily="18" charset="0"/>
                            <a:ea typeface="Cambria Math" panose="02040503050406030204" pitchFamily="18" charset="0"/>
                          </a:rPr>
                        </m:ctrlPr>
                      </m:sSubPr>
                      <m:e>
                        <m:r>
                          <a:rPr lang="en-US" sz="2000" b="1" i="1">
                            <a:solidFill>
                              <a:srgbClr val="FF0000"/>
                            </a:solidFill>
                            <a:latin typeface="Cambria Math" panose="02040503050406030204" pitchFamily="18" charset="0"/>
                            <a:ea typeface="Cambria Math" panose="02040503050406030204" pitchFamily="18" charset="0"/>
                          </a:rPr>
                          <m:t>𝑬</m:t>
                        </m:r>
                      </m:e>
                      <m:sub>
                        <m:r>
                          <a:rPr lang="en-US" sz="2000" b="1">
                            <a:solidFill>
                              <a:srgbClr val="FF0000"/>
                            </a:solidFill>
                            <a:latin typeface="Cambria Math" panose="02040503050406030204" pitchFamily="18" charset="0"/>
                            <a:ea typeface="Cambria Math" panose="02040503050406030204" pitchFamily="18" charset="0"/>
                          </a:rPr>
                          <m:t>𝐞𝐱𝐭</m:t>
                        </m:r>
                      </m:sub>
                    </m:sSub>
                  </m:oMath>
                </a14:m>
                <a:r>
                  <a:rPr lang="en-US" sz="2000" dirty="0" smtClean="0">
                    <a:solidFill>
                      <a:schemeClr val="tx1"/>
                    </a:solidFill>
                    <a:latin typeface="Bookman Old Style" panose="02050604050505020204" pitchFamily="18" charset="0"/>
                  </a:rPr>
                  <a:t> polarization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25625"/>
                <a:ext cx="10515600" cy="4351338"/>
              </a:xfrm>
              <a:blipFill>
                <a:blip r:embed="rId7"/>
                <a:stretch>
                  <a:fillRect l="-696" t="-23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77EF52CE-3BDE-4F93-BE2E-F2EEC73C22A7}" type="slidenum">
              <a:rPr lang="en-US" smtClean="0"/>
              <a:pPr>
                <a:defRPr/>
              </a:pPr>
              <a:t>13</a:t>
            </a:fld>
            <a:endParaRPr lang="en-US" dirty="0"/>
          </a:p>
        </p:txBody>
      </p:sp>
      <p:grpSp>
        <p:nvGrpSpPr>
          <p:cNvPr id="6" name="Group 5"/>
          <p:cNvGrpSpPr/>
          <p:nvPr/>
        </p:nvGrpSpPr>
        <p:grpSpPr>
          <a:xfrm>
            <a:off x="7406545" y="2305618"/>
            <a:ext cx="4190255" cy="3653377"/>
            <a:chOff x="7810401" y="2205622"/>
            <a:chExt cx="4190255" cy="3653377"/>
          </a:xfrm>
        </p:grpSpPr>
        <p:pic>
          <p:nvPicPr>
            <p:cNvPr id="7" name="Content Placeholder 10"/>
            <p:cNvPicPr>
              <a:picLocks noChangeAspect="1"/>
            </p:cNvPicPr>
            <p:nvPr/>
          </p:nvPicPr>
          <p:blipFill rotWithShape="1">
            <a:blip r:embed="rId8" cstate="print">
              <a:extLst>
                <a:ext uri="{28A0092B-C50C-407E-A947-70E740481C1C}">
                  <a14:useLocalDpi xmlns:a14="http://schemas.microsoft.com/office/drawing/2010/main" val="0"/>
                </a:ext>
              </a:extLst>
            </a:blip>
            <a:srcRect l="5006" t="4514" b="4766"/>
            <a:stretch/>
          </p:blipFill>
          <p:spPr>
            <a:xfrm>
              <a:off x="7900781" y="2205622"/>
              <a:ext cx="4099875" cy="3312368"/>
            </a:xfrm>
            <a:prstGeom prst="rect">
              <a:avLst/>
            </a:prstGeom>
          </p:spPr>
        </p:pic>
        <p:sp>
          <p:nvSpPr>
            <p:cNvPr id="8" name="Rectangle 7">
              <a:extLst>
                <a:ext uri="{FF2B5EF4-FFF2-40B4-BE49-F238E27FC236}">
                  <a16:creationId xmlns:a16="http://schemas.microsoft.com/office/drawing/2014/main" id="{9CC0CD2A-254A-4C20-96AA-969F167830F9}"/>
                </a:ext>
              </a:extLst>
            </p:cNvPr>
            <p:cNvSpPr/>
            <p:nvPr/>
          </p:nvSpPr>
          <p:spPr>
            <a:xfrm>
              <a:off x="8324374" y="5582000"/>
              <a:ext cx="3676282" cy="276999"/>
            </a:xfrm>
            <a:prstGeom prst="rect">
              <a:avLst/>
            </a:prstGeom>
          </p:spPr>
          <p:txBody>
            <a:bodyPr wrap="square">
              <a:spAutoFit/>
            </a:bodyPr>
            <a:lstStyle/>
            <a:p>
              <a:pPr algn="ctr"/>
              <a:r>
                <a:rPr lang="en-US" sz="1200" dirty="0" err="1" smtClean="0">
                  <a:latin typeface="Bookman Old Style" panose="02050604050505020204" pitchFamily="18" charset="0"/>
                </a:rPr>
                <a:t>Dogariu</a:t>
              </a:r>
              <a:r>
                <a:rPr lang="en-US" sz="1200" dirty="0" smtClean="0">
                  <a:latin typeface="Bookman Old Style" panose="02050604050505020204" pitchFamily="18" charset="0"/>
                </a:rPr>
                <a:t> </a:t>
              </a:r>
              <a:r>
                <a:rPr lang="en-US" sz="1200" i="1" dirty="0" smtClean="0">
                  <a:latin typeface="Bookman Old Style" panose="02050604050505020204" pitchFamily="18" charset="0"/>
                </a:rPr>
                <a:t>et al</a:t>
              </a:r>
              <a:r>
                <a:rPr lang="en-US" sz="1200" dirty="0" smtClean="0">
                  <a:latin typeface="Bookman Old Style" panose="02050604050505020204" pitchFamily="18" charset="0"/>
                </a:rPr>
                <a:t> </a:t>
              </a:r>
              <a:r>
                <a:rPr lang="en-US" sz="1200" i="1" dirty="0" smtClean="0">
                  <a:latin typeface="Bookman Old Style" panose="02050604050505020204" pitchFamily="18" charset="0"/>
                </a:rPr>
                <a:t>Phys. Rev. App.</a:t>
              </a:r>
              <a:r>
                <a:rPr lang="en-US" sz="1200" dirty="0" smtClean="0">
                  <a:latin typeface="Bookman Old Style" panose="02050604050505020204" pitchFamily="18" charset="0"/>
                </a:rPr>
                <a:t>, </a:t>
              </a:r>
              <a:r>
                <a:rPr lang="en-US" sz="1200" i="1" dirty="0">
                  <a:latin typeface="Bookman Old Style" panose="02050604050505020204" pitchFamily="18" charset="0"/>
                </a:rPr>
                <a:t>7</a:t>
              </a:r>
              <a:r>
                <a:rPr lang="en-US" sz="1200" dirty="0">
                  <a:latin typeface="Bookman Old Style" panose="02050604050505020204" pitchFamily="18" charset="0"/>
                </a:rPr>
                <a:t>(2), 024024.</a:t>
              </a:r>
            </a:p>
          </p:txBody>
        </p:sp>
        <p:sp>
          <p:nvSpPr>
            <p:cNvPr id="11" name="Rectangle 10">
              <a:extLst>
                <a:ext uri="{FF2B5EF4-FFF2-40B4-BE49-F238E27FC236}">
                  <a16:creationId xmlns:a16="http://schemas.microsoft.com/office/drawing/2014/main" id="{9CC0CD2A-254A-4C20-96AA-969F167830F9}"/>
                </a:ext>
              </a:extLst>
            </p:cNvPr>
            <p:cNvSpPr/>
            <p:nvPr/>
          </p:nvSpPr>
          <p:spPr>
            <a:xfrm rot="16200000">
              <a:off x="6770930" y="3499869"/>
              <a:ext cx="2448274" cy="369332"/>
            </a:xfrm>
            <a:prstGeom prst="rect">
              <a:avLst/>
            </a:prstGeom>
            <a:solidFill>
              <a:schemeClr val="bg1"/>
            </a:solidFill>
          </p:spPr>
          <p:txBody>
            <a:bodyPr wrap="square">
              <a:spAutoFit/>
            </a:bodyPr>
            <a:lstStyle/>
            <a:p>
              <a:pPr algn="ctr"/>
              <a:r>
                <a:rPr lang="en-US" dirty="0" smtClean="0"/>
                <a:t>Norm. E-FISH signal</a:t>
              </a:r>
              <a:endParaRPr lang="en-US" dirty="0"/>
            </a:p>
          </p:txBody>
        </p:sp>
      </p:grpSp>
      <p:sp>
        <p:nvSpPr>
          <p:cNvPr id="14" name="Rectangle 13">
            <a:extLst>
              <a:ext uri="{FF2B5EF4-FFF2-40B4-BE49-F238E27FC236}">
                <a16:creationId xmlns:a16="http://schemas.microsoft.com/office/drawing/2014/main" id="{9CC0CD2A-254A-4C20-96AA-969F167830F9}"/>
              </a:ext>
            </a:extLst>
          </p:cNvPr>
          <p:cNvSpPr/>
          <p:nvPr/>
        </p:nvSpPr>
        <p:spPr>
          <a:xfrm>
            <a:off x="8508268" y="5067626"/>
            <a:ext cx="2088232" cy="276999"/>
          </a:xfrm>
          <a:prstGeom prst="rect">
            <a:avLst/>
          </a:prstGeom>
        </p:spPr>
        <p:txBody>
          <a:bodyPr wrap="square">
            <a:spAutoFit/>
          </a:bodyPr>
          <a:lstStyle/>
          <a:p>
            <a:r>
              <a:rPr lang="en-US" sz="1200" dirty="0" smtClean="0">
                <a:latin typeface="Bookman Old Style" panose="02050604050505020204" pitchFamily="18" charset="0"/>
              </a:rPr>
              <a:t>Source: Wikipedia</a:t>
            </a:r>
            <a:endParaRPr lang="en-US" sz="1200" dirty="0">
              <a:latin typeface="Bookman Old Style" panose="020506040505050202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7108415" y="1376079"/>
                <a:ext cx="4805833" cy="7648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b="1" i="1">
                              <a:solidFill>
                                <a:srgbClr val="00B050"/>
                              </a:solidFill>
                              <a:latin typeface="Cambria Math" panose="02040503050406030204" pitchFamily="18" charset="0"/>
                            </a:rPr>
                          </m:ctrlPr>
                        </m:sSupPr>
                        <m:e>
                          <m:r>
                            <a:rPr lang="en-US" b="1" i="1">
                              <a:solidFill>
                                <a:srgbClr val="00B050"/>
                              </a:solidFill>
                              <a:latin typeface="Cambria Math" panose="02040503050406030204" pitchFamily="18" charset="0"/>
                            </a:rPr>
                            <m:t>𝑰</m:t>
                          </m:r>
                        </m:e>
                        <m:sup>
                          <m:d>
                            <m:dPr>
                              <m:ctrlPr>
                                <a:rPr lang="en-US" b="1" i="1">
                                  <a:solidFill>
                                    <a:srgbClr val="00B050"/>
                                  </a:solidFill>
                                  <a:latin typeface="Cambria Math" panose="02040503050406030204" pitchFamily="18" charset="0"/>
                                </a:rPr>
                              </m:ctrlPr>
                            </m:dPr>
                            <m:e>
                              <m:r>
                                <a:rPr lang="en-US" b="1" i="1">
                                  <a:solidFill>
                                    <a:srgbClr val="00B050"/>
                                  </a:solidFill>
                                  <a:latin typeface="Cambria Math" panose="02040503050406030204" pitchFamily="18" charset="0"/>
                                </a:rPr>
                                <m:t>𝟐</m:t>
                              </m:r>
                              <m:r>
                                <a:rPr lang="en-US" b="1" i="1">
                                  <a:solidFill>
                                    <a:srgbClr val="00B050"/>
                                  </a:solidFill>
                                  <a:latin typeface="Cambria Math" panose="02040503050406030204" pitchFamily="18" charset="0"/>
                                  <a:ea typeface="Cambria Math" panose="02040503050406030204" pitchFamily="18" charset="0"/>
                                </a:rPr>
                                <m:t>𝝎</m:t>
                              </m:r>
                            </m:e>
                          </m:d>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𝛼</m:t>
                                      </m:r>
                                    </m:e>
                                    <m:sup>
                                      <m:r>
                                        <a:rPr lang="en-US" i="1">
                                          <a:latin typeface="Cambria Math" panose="02040503050406030204" pitchFamily="18" charset="0"/>
                                        </a:rPr>
                                        <m:t>(3)</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𝐼</m:t>
                                      </m:r>
                                    </m:e>
                                    <m:sup>
                                      <m:d>
                                        <m:dPr>
                                          <m:ctrlPr>
                                            <a:rPr lang="en-US" i="1">
                                              <a:solidFill>
                                                <a:prstClr val="black"/>
                                              </a:solidFill>
                                              <a:latin typeface="Cambria Math" panose="02040503050406030204" pitchFamily="18" charset="0"/>
                                              <a:ea typeface="Cambria Math" panose="02040503050406030204" pitchFamily="18" charset="0"/>
                                            </a:rPr>
                                          </m:ctrlPr>
                                        </m:dPr>
                                        <m:e>
                                          <m:r>
                                            <a:rPr lang="en-US" i="1">
                                              <a:solidFill>
                                                <a:prstClr val="black"/>
                                              </a:solidFill>
                                              <a:latin typeface="Cambria Math" panose="02040503050406030204" pitchFamily="18" charset="0"/>
                                              <a:ea typeface="Cambria Math" panose="02040503050406030204" pitchFamily="18" charset="0"/>
                                            </a:rPr>
                                            <m:t>𝜔</m:t>
                                          </m:r>
                                        </m:e>
                                      </m:d>
                                    </m:sup>
                                  </m:sSup>
                                  <m:r>
                                    <a:rPr lang="en-US" i="1">
                                      <a:latin typeface="Cambria Math" panose="02040503050406030204" pitchFamily="18" charset="0"/>
                                      <a:ea typeface="Cambria Math" panose="02040503050406030204" pitchFamily="18" charset="0"/>
                                    </a:rPr>
                                    <m:t>∙</m:t>
                                  </m:r>
                                  <m:sSub>
                                    <m:sSubPr>
                                      <m:ctrlPr>
                                        <a:rPr lang="en-US" b="1" i="1">
                                          <a:solidFill>
                                            <a:srgbClr val="FF0000"/>
                                          </a:solidFill>
                                          <a:latin typeface="Cambria Math" panose="02040503050406030204" pitchFamily="18" charset="0"/>
                                          <a:ea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𝑬</m:t>
                                      </m:r>
                                    </m:e>
                                    <m:sub>
                                      <m:r>
                                        <a:rPr lang="en-US" b="1">
                                          <a:solidFill>
                                            <a:srgbClr val="FF0000"/>
                                          </a:solidFill>
                                          <a:latin typeface="Cambria Math" panose="02040503050406030204" pitchFamily="18" charset="0"/>
                                          <a:ea typeface="Cambria Math" panose="02040503050406030204" pitchFamily="18" charset="0"/>
                                        </a:rPr>
                                        <m:t>𝐞𝐱𝐭</m:t>
                                      </m:r>
                                    </m:sub>
                                  </m:sSub>
                                </m:e>
                              </m:d>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m:rPr>
                                      <m:sty m:val="p"/>
                                    </m:rPr>
                                    <a:rPr lang="en-US">
                                      <a:latin typeface="Cambria Math" panose="02040503050406030204" pitchFamily="18" charset="0"/>
                                      <a:ea typeface="Cambria Math" panose="02040503050406030204" pitchFamily="18" charset="0"/>
                                    </a:rPr>
                                    <m:t>sin</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𝑘𝐿</m:t>
                                      </m:r>
                                    </m:e>
                                  </m:d>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den>
                              </m:f>
                            </m:e>
                          </m:d>
                        </m:e>
                        <m:sup>
                          <m:r>
                            <a:rPr lang="en-US" i="1">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7108415" y="1376079"/>
                <a:ext cx="4805833" cy="76488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533334" y="4233707"/>
                <a:ext cx="1745819" cy="38792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b="1" i="1" smtClean="0">
                              <a:solidFill>
                                <a:srgbClr val="00B050"/>
                              </a:solidFill>
                              <a:latin typeface="Cambria Math" panose="02040503050406030204" pitchFamily="18" charset="0"/>
                            </a:rPr>
                          </m:ctrlPr>
                        </m:sSupPr>
                        <m:e>
                          <m:r>
                            <a:rPr lang="en-US" b="1" i="1">
                              <a:solidFill>
                                <a:srgbClr val="00B050"/>
                              </a:solidFill>
                              <a:latin typeface="Cambria Math" panose="02040503050406030204" pitchFamily="18" charset="0"/>
                            </a:rPr>
                            <m:t>𝑰</m:t>
                          </m:r>
                        </m:e>
                        <m:sup>
                          <m:d>
                            <m:dPr>
                              <m:ctrlPr>
                                <a:rPr lang="en-US" b="1" i="1">
                                  <a:solidFill>
                                    <a:srgbClr val="00B050"/>
                                  </a:solidFill>
                                  <a:latin typeface="Cambria Math" panose="02040503050406030204" pitchFamily="18" charset="0"/>
                                </a:rPr>
                              </m:ctrlPr>
                            </m:dPr>
                            <m:e>
                              <m:r>
                                <a:rPr lang="en-US" b="1" i="1">
                                  <a:solidFill>
                                    <a:srgbClr val="00B050"/>
                                  </a:solidFill>
                                  <a:latin typeface="Cambria Math" panose="02040503050406030204" pitchFamily="18" charset="0"/>
                                </a:rPr>
                                <m:t>𝟐</m:t>
                              </m:r>
                              <m:r>
                                <a:rPr lang="en-US" b="1" i="1">
                                  <a:solidFill>
                                    <a:srgbClr val="00B050"/>
                                  </a:solidFill>
                                  <a:latin typeface="Cambria Math" panose="02040503050406030204" pitchFamily="18" charset="0"/>
                                  <a:ea typeface="Cambria Math" panose="02040503050406030204" pitchFamily="18" charset="0"/>
                                </a:rPr>
                                <m:t>𝝎</m:t>
                              </m:r>
                            </m:e>
                          </m:d>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sSub>
                                <m:sSubPr>
                                  <m:ctrlPr>
                                    <a:rPr lang="en-US" b="1" i="1">
                                      <a:solidFill>
                                        <a:srgbClr val="FF0000"/>
                                      </a:solidFill>
                                      <a:latin typeface="Cambria Math" panose="02040503050406030204" pitchFamily="18" charset="0"/>
                                      <a:ea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𝑬</m:t>
                                  </m:r>
                                </m:e>
                                <m:sub>
                                  <m:r>
                                    <a:rPr lang="en-US" b="1" i="0" smtClean="0">
                                      <a:solidFill>
                                        <a:srgbClr val="FF0000"/>
                                      </a:solidFill>
                                      <a:latin typeface="Cambria Math" panose="02040503050406030204" pitchFamily="18" charset="0"/>
                                      <a:ea typeface="Cambria Math" panose="02040503050406030204" pitchFamily="18" charset="0"/>
                                    </a:rPr>
                                    <m:t>𝐞</m:t>
                                  </m:r>
                                  <m:r>
                                    <a:rPr lang="en-US" b="1" i="0">
                                      <a:solidFill>
                                        <a:srgbClr val="FF0000"/>
                                      </a:solidFill>
                                      <a:latin typeface="Cambria Math" panose="02040503050406030204" pitchFamily="18" charset="0"/>
                                      <a:ea typeface="Cambria Math" panose="02040503050406030204" pitchFamily="18" charset="0"/>
                                    </a:rPr>
                                    <m:t>𝐱𝐭</m:t>
                                  </m:r>
                                </m:sub>
                              </m:sSub>
                            </m:e>
                          </m:d>
                        </m:e>
                        <m:sup>
                          <m:r>
                            <a:rPr lang="en-US" i="1">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9533334" y="4233707"/>
                <a:ext cx="1745819" cy="38792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8390160" y="2510181"/>
                <a:ext cx="2242344" cy="598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1" i="1">
                              <a:solidFill>
                                <a:srgbClr val="00B050"/>
                              </a:solidFill>
                              <a:latin typeface="Cambria Math" panose="02040503050406030204" pitchFamily="18" charset="0"/>
                            </a:rPr>
                          </m:ctrlPr>
                        </m:sSupPr>
                        <m:e>
                          <m:r>
                            <a:rPr lang="en-US" sz="2400" b="1" i="1">
                              <a:solidFill>
                                <a:srgbClr val="00B050"/>
                              </a:solidFill>
                              <a:latin typeface="Cambria Math" panose="02040503050406030204" pitchFamily="18" charset="0"/>
                            </a:rPr>
                            <m:t>𝑰</m:t>
                          </m:r>
                        </m:e>
                        <m:sup>
                          <m:d>
                            <m:dPr>
                              <m:ctrlPr>
                                <a:rPr lang="en-US" sz="2400" b="1" i="1">
                                  <a:solidFill>
                                    <a:srgbClr val="00B050"/>
                                  </a:solidFill>
                                  <a:latin typeface="Cambria Math" panose="02040503050406030204" pitchFamily="18" charset="0"/>
                                </a:rPr>
                              </m:ctrlPr>
                            </m:dPr>
                            <m:e>
                              <m:r>
                                <a:rPr lang="en-US" sz="2400" b="1" i="1">
                                  <a:solidFill>
                                    <a:srgbClr val="00B050"/>
                                  </a:solidFill>
                                  <a:latin typeface="Cambria Math" panose="02040503050406030204" pitchFamily="18" charset="0"/>
                                </a:rPr>
                                <m:t>𝟐</m:t>
                              </m:r>
                              <m:r>
                                <a:rPr lang="en-US" sz="2400" b="1" i="1">
                                  <a:solidFill>
                                    <a:srgbClr val="00B050"/>
                                  </a:solidFill>
                                  <a:latin typeface="Cambria Math" panose="02040503050406030204" pitchFamily="18" charset="0"/>
                                  <a:ea typeface="Cambria Math" panose="02040503050406030204" pitchFamily="18" charset="0"/>
                                </a:rPr>
                                <m:t>𝝎</m:t>
                              </m:r>
                            </m:e>
                          </m:d>
                        </m:sup>
                      </m:sSup>
                      <m:r>
                        <a:rPr lang="en-US" sz="2400" i="1">
                          <a:latin typeface="Cambria Math" panose="02040503050406030204" pitchFamily="18" charset="0"/>
                          <a:ea typeface="Cambria Math" panose="02040503050406030204" pitchFamily="18" charset="0"/>
                        </a:rPr>
                        <m:t>∝</m:t>
                      </m:r>
                      <m:sSup>
                        <m:sSupPr>
                          <m:ctrlPr>
                            <a:rPr lang="en-US" sz="2400" b="1" i="1" smtClean="0">
                              <a:solidFill>
                                <a:srgbClr val="FF0000"/>
                              </a:solidFill>
                              <a:latin typeface="Cambria Math" panose="02040503050406030204" pitchFamily="18" charset="0"/>
                              <a:ea typeface="Cambria Math" panose="02040503050406030204" pitchFamily="18" charset="0"/>
                            </a:rPr>
                          </m:ctrlPr>
                        </m:sSupPr>
                        <m:e>
                          <m:d>
                            <m:dPr>
                              <m:ctrlPr>
                                <a:rPr lang="en-US" sz="2400" b="1" i="1" smtClean="0">
                                  <a:solidFill>
                                    <a:srgbClr val="FF0000"/>
                                  </a:solidFill>
                                  <a:latin typeface="Cambria Math" panose="02040503050406030204" pitchFamily="18" charset="0"/>
                                  <a:ea typeface="Cambria Math" panose="02040503050406030204" pitchFamily="18" charset="0"/>
                                </a:rPr>
                              </m:ctrlPr>
                            </m:dPr>
                            <m:e>
                              <m:sSup>
                                <m:sSupPr>
                                  <m:ctrlPr>
                                    <a:rPr lang="en-US" sz="2400" b="1" i="1" smtClean="0">
                                      <a:solidFill>
                                        <a:srgbClr val="FF0000"/>
                                      </a:solidFill>
                                      <a:latin typeface="Cambria Math" panose="02040503050406030204" pitchFamily="18" charset="0"/>
                                      <a:ea typeface="Cambria Math" panose="02040503050406030204" pitchFamily="18" charset="0"/>
                                    </a:rPr>
                                  </m:ctrlPr>
                                </m:sSupPr>
                                <m:e>
                                  <m:r>
                                    <a:rPr lang="en-US" sz="2400" b="1" i="1">
                                      <a:solidFill>
                                        <a:srgbClr val="FF0000"/>
                                      </a:solidFill>
                                      <a:latin typeface="Cambria Math" panose="02040503050406030204" pitchFamily="18" charset="0"/>
                                      <a:ea typeface="Cambria Math" panose="02040503050406030204" pitchFamily="18" charset="0"/>
                                    </a:rPr>
                                    <m:t>𝑰</m:t>
                                  </m:r>
                                </m:e>
                                <m:sup>
                                  <m:d>
                                    <m:dPr>
                                      <m:ctrlPr>
                                        <a:rPr lang="en-US" sz="2400" b="1" i="1">
                                          <a:solidFill>
                                            <a:srgbClr val="FF0000"/>
                                          </a:solidFill>
                                          <a:latin typeface="Cambria Math" panose="02040503050406030204" pitchFamily="18" charset="0"/>
                                          <a:ea typeface="Cambria Math" panose="02040503050406030204" pitchFamily="18" charset="0"/>
                                        </a:rPr>
                                      </m:ctrlPr>
                                    </m:dPr>
                                    <m:e>
                                      <m:r>
                                        <a:rPr lang="en-US" sz="2400" b="1" i="1">
                                          <a:solidFill>
                                            <a:srgbClr val="FF0000"/>
                                          </a:solidFill>
                                          <a:latin typeface="Cambria Math" panose="02040503050406030204" pitchFamily="18" charset="0"/>
                                          <a:ea typeface="Cambria Math" panose="02040503050406030204" pitchFamily="18" charset="0"/>
                                        </a:rPr>
                                        <m:t>𝝎</m:t>
                                      </m:r>
                                    </m:e>
                                  </m:d>
                                </m:sup>
                              </m:sSup>
                            </m:e>
                          </m:d>
                        </m:e>
                        <m:sup>
                          <m:r>
                            <a:rPr lang="en-US" sz="2400" b="1" i="1">
                              <a:solidFill>
                                <a:srgbClr val="FF0000"/>
                              </a:solidFill>
                              <a:latin typeface="Cambria Math" panose="02040503050406030204" pitchFamily="18" charset="0"/>
                              <a:ea typeface="Cambria Math" panose="02040503050406030204" pitchFamily="18" charset="0"/>
                            </a:rPr>
                            <m:t>𝟐</m:t>
                          </m:r>
                        </m:sup>
                      </m:sSup>
                    </m:oMath>
                  </m:oMathPara>
                </a14:m>
                <a:endParaRPr lang="en-US" sz="2400" b="1" dirty="0"/>
              </a:p>
            </p:txBody>
          </p:sp>
        </mc:Choice>
        <mc:Fallback xmlns="">
          <p:sp>
            <p:nvSpPr>
              <p:cNvPr id="15" name="Rectangle 14"/>
              <p:cNvSpPr>
                <a:spLocks noRot="1" noChangeAspect="1" noMove="1" noResize="1" noEditPoints="1" noAdjustHandles="1" noChangeArrowheads="1" noChangeShapeType="1" noTextEdit="1"/>
              </p:cNvSpPr>
              <p:nvPr/>
            </p:nvSpPr>
            <p:spPr>
              <a:xfrm>
                <a:off x="8390160" y="2510181"/>
                <a:ext cx="2242344" cy="598690"/>
              </a:xfrm>
              <a:prstGeom prst="rect">
                <a:avLst/>
              </a:prstGeom>
              <a:blipFill>
                <a:blip r:embed="rId11"/>
                <a:stretch>
                  <a:fillRect/>
                </a:stretch>
              </a:blipFill>
            </p:spPr>
            <p:txBody>
              <a:bodyPr/>
              <a:lstStyle/>
              <a:p>
                <a:r>
                  <a:rPr lang="en-US">
                    <a:noFill/>
                  </a:rPr>
                  <a:t> </a:t>
                </a:r>
              </a:p>
            </p:txBody>
          </p:sp>
        </mc:Fallback>
      </mc:AlternateContent>
      <p:grpSp>
        <p:nvGrpSpPr>
          <p:cNvPr id="25" name="Group 24"/>
          <p:cNvGrpSpPr/>
          <p:nvPr/>
        </p:nvGrpSpPr>
        <p:grpSpPr>
          <a:xfrm>
            <a:off x="7069623" y="2744601"/>
            <a:ext cx="4859025" cy="3097264"/>
            <a:chOff x="7055223" y="2605094"/>
            <a:chExt cx="4859025" cy="3097264"/>
          </a:xfrm>
        </p:grpSpPr>
        <p:pic>
          <p:nvPicPr>
            <p:cNvPr id="12" name="Picture 11"/>
            <p:cNvPicPr>
              <a:picLocks noChangeAspect="1"/>
            </p:cNvPicPr>
            <p:nvPr/>
          </p:nvPicPr>
          <p:blipFill rotWithShape="1">
            <a:blip r:embed="rId12" cstate="print">
              <a:extLst>
                <a:ext uri="{28A0092B-C50C-407E-A947-70E740481C1C}">
                  <a14:useLocalDpi xmlns:a14="http://schemas.microsoft.com/office/drawing/2010/main" val="0"/>
                </a:ext>
              </a:extLst>
            </a:blip>
            <a:srcRect l="6287" r="7640"/>
            <a:stretch/>
          </p:blipFill>
          <p:spPr>
            <a:xfrm>
              <a:off x="7055223" y="2605094"/>
              <a:ext cx="4859025" cy="2743200"/>
            </a:xfrm>
            <a:prstGeom prst="rect">
              <a:avLst/>
            </a:prstGeom>
          </p:spPr>
        </p:pic>
        <p:grpSp>
          <p:nvGrpSpPr>
            <p:cNvPr id="16" name="Group 15"/>
            <p:cNvGrpSpPr/>
            <p:nvPr/>
          </p:nvGrpSpPr>
          <p:grpSpPr>
            <a:xfrm>
              <a:off x="10822698" y="3351865"/>
              <a:ext cx="766902" cy="613410"/>
              <a:chOff x="213195" y="232474"/>
              <a:chExt cx="766902" cy="613472"/>
            </a:xfrm>
          </p:grpSpPr>
          <p:cxnSp>
            <p:nvCxnSpPr>
              <p:cNvPr id="17" name="Straight Arrow Connector 16"/>
              <p:cNvCxnSpPr/>
              <p:nvPr/>
            </p:nvCxnSpPr>
            <p:spPr>
              <a:xfrm flipV="1">
                <a:off x="347636" y="419225"/>
                <a:ext cx="0" cy="36577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V="1">
                <a:off x="501292" y="499076"/>
                <a:ext cx="0" cy="4572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2700000" flipV="1">
                <a:off x="533249" y="234881"/>
                <a:ext cx="0" cy="640107"/>
              </a:xfrm>
              <a:prstGeom prst="straightConnector1">
                <a:avLst/>
              </a:prstGeom>
              <a:ln w="19050">
                <a:solidFill>
                  <a:schemeClr val="bg1">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cxnSp>
          <p:sp>
            <p:nvSpPr>
              <p:cNvPr id="20" name="TextBox 11"/>
              <p:cNvSpPr txBox="1"/>
              <p:nvPr/>
            </p:nvSpPr>
            <p:spPr>
              <a:xfrm>
                <a:off x="237534" y="232474"/>
                <a:ext cx="243248" cy="222894"/>
              </a:xfrm>
              <a:prstGeom prst="rect">
                <a:avLst/>
              </a:prstGeom>
              <a:noFill/>
            </p:spPr>
            <p:txBody>
              <a:bodyPr wrap="square" rtlCol="0">
                <a:spAutoFit/>
              </a:bodyPr>
              <a:lstStyle/>
              <a:p>
                <a:pPr marL="0" marR="0">
                  <a:spcBef>
                    <a:spcPts val="0"/>
                  </a:spcBef>
                  <a:spcAft>
                    <a:spcPts val="0"/>
                  </a:spcAft>
                </a:pPr>
                <a:r>
                  <a:rPr lang="en-US" sz="900" b="1" i="1" kern="1200">
                    <a:solidFill>
                      <a:srgbClr val="000000"/>
                    </a:solidFill>
                    <a:effectLst/>
                    <a:latin typeface="Times New Roman" panose="02020603050405020304" pitchFamily="18" charset="0"/>
                    <a:ea typeface="Times New Roman" panose="02020603050405020304" pitchFamily="18" charset="0"/>
                  </a:rPr>
                  <a:t>y</a:t>
                </a:r>
                <a:endParaRPr lang="en-US" sz="1200">
                  <a:effectLst/>
                  <a:latin typeface="Times New Roman" panose="02020603050405020304" pitchFamily="18" charset="0"/>
                  <a:ea typeface="Times New Roman" panose="02020603050405020304" pitchFamily="18" charset="0"/>
                </a:endParaRPr>
              </a:p>
            </p:txBody>
          </p:sp>
          <p:sp>
            <p:nvSpPr>
              <p:cNvPr id="21" name="TextBox 12"/>
              <p:cNvSpPr txBox="1"/>
              <p:nvPr/>
            </p:nvSpPr>
            <p:spPr>
              <a:xfrm>
                <a:off x="686704" y="623052"/>
                <a:ext cx="268017" cy="222894"/>
              </a:xfrm>
              <a:prstGeom prst="rect">
                <a:avLst/>
              </a:prstGeom>
              <a:noFill/>
            </p:spPr>
            <p:txBody>
              <a:bodyPr wrap="square" rtlCol="0">
                <a:spAutoFit/>
              </a:bodyPr>
              <a:lstStyle/>
              <a:p>
                <a:pPr marL="0" marR="0">
                  <a:spcBef>
                    <a:spcPts val="0"/>
                  </a:spcBef>
                  <a:spcAft>
                    <a:spcPts val="0"/>
                  </a:spcAft>
                </a:pPr>
                <a:r>
                  <a:rPr lang="en-US" sz="900" b="1" i="1" kern="1200">
                    <a:solidFill>
                      <a:srgbClr val="000000"/>
                    </a:solidFill>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endParaRPr>
              </a:p>
            </p:txBody>
          </p:sp>
          <p:sp>
            <p:nvSpPr>
              <p:cNvPr id="22" name="TextBox 13"/>
              <p:cNvSpPr txBox="1"/>
              <p:nvPr/>
            </p:nvSpPr>
            <p:spPr>
              <a:xfrm>
                <a:off x="623799" y="345142"/>
                <a:ext cx="356298" cy="260996"/>
              </a:xfrm>
              <a:prstGeom prst="rect">
                <a:avLst/>
              </a:prstGeom>
              <a:noFill/>
            </p:spPr>
            <p:txBody>
              <a:bodyPr wrap="square" rtlCol="0">
                <a:spAutoFit/>
              </a:bodyPr>
              <a:lstStyle/>
              <a:p>
                <a:pPr marL="0" marR="0">
                  <a:spcBef>
                    <a:spcPts val="0"/>
                  </a:spcBef>
                  <a:spcAft>
                    <a:spcPts val="0"/>
                  </a:spcAft>
                </a:pPr>
                <a:r>
                  <a:rPr lang="en-US" sz="900" b="1" i="1" kern="1200">
                    <a:solidFill>
                      <a:srgbClr val="76923C"/>
                    </a:solidFill>
                    <a:effectLst/>
                    <a:latin typeface="Times New Roman" panose="02020603050405020304" pitchFamily="18" charset="0"/>
                    <a:ea typeface="Times New Roman" panose="02020603050405020304" pitchFamily="18" charset="0"/>
                  </a:rPr>
                  <a:t>E</a:t>
                </a:r>
                <a:r>
                  <a:rPr lang="en-US" sz="900" b="1" i="1" kern="1200" baseline="-25000">
                    <a:solidFill>
                      <a:srgbClr val="76923C"/>
                    </a:solidFill>
                    <a:effectLst/>
                    <a:latin typeface="Times New Roman" panose="02020603050405020304" pitchFamily="18" charset="0"/>
                    <a:ea typeface="Times New Roman" panose="02020603050405020304" pitchFamily="18" charset="0"/>
                  </a:rPr>
                  <a:t>ext</a:t>
                </a:r>
                <a:endParaRPr lang="en-US" sz="1200">
                  <a:effectLst/>
                  <a:latin typeface="Times New Roman" panose="02020603050405020304" pitchFamily="18" charset="0"/>
                  <a:ea typeface="Times New Roman" panose="02020603050405020304" pitchFamily="18" charset="0"/>
                </a:endParaRPr>
              </a:p>
            </p:txBody>
          </p:sp>
          <p:sp>
            <p:nvSpPr>
              <p:cNvPr id="23" name="TextBox 14"/>
              <p:cNvSpPr txBox="1"/>
              <p:nvPr/>
            </p:nvSpPr>
            <p:spPr>
              <a:xfrm>
                <a:off x="421015" y="524497"/>
                <a:ext cx="314380" cy="231784"/>
              </a:xfrm>
              <a:prstGeom prst="rect">
                <a:avLst/>
              </a:prstGeom>
              <a:noFill/>
            </p:spPr>
            <p:txBody>
              <a:bodyPr wrap="square" rtlCol="0">
                <a:spAutoFit/>
              </a:bodyPr>
              <a:lstStyle/>
              <a:p>
                <a:pPr marL="0" marR="0">
                  <a:spcBef>
                    <a:spcPts val="0"/>
                  </a:spcBef>
                  <a:spcAft>
                    <a:spcPts val="0"/>
                  </a:spcAft>
                </a:pPr>
                <a:r>
                  <a:rPr lang="en-US" sz="900" b="1" i="1" kern="1200">
                    <a:solidFill>
                      <a:srgbClr val="76923C"/>
                    </a:solidFill>
                    <a:effectLst/>
                    <a:latin typeface="Times New Roman" panose="02020603050405020304" pitchFamily="18" charset="0"/>
                    <a:ea typeface="Times New Roman" panose="02020603050405020304" pitchFamily="18" charset="0"/>
                    <a:sym typeface="Symbol" panose="05050102010706020507" pitchFamily="18" charset="2"/>
                  </a:rPr>
                  <a:t></a:t>
                </a:r>
                <a:endParaRPr lang="en-US" sz="1200">
                  <a:effectLst/>
                  <a:latin typeface="Times New Roman" panose="02020603050405020304" pitchFamily="18" charset="0"/>
                  <a:ea typeface="Times New Roman" panose="02020603050405020304" pitchFamily="18" charset="0"/>
                </a:endParaRPr>
              </a:p>
            </p:txBody>
          </p:sp>
        </p:grpSp>
        <p:sp>
          <p:nvSpPr>
            <p:cNvPr id="24" name="TextBox 23"/>
            <p:cNvSpPr txBox="1"/>
            <p:nvPr/>
          </p:nvSpPr>
          <p:spPr>
            <a:xfrm>
              <a:off x="7898702" y="5414903"/>
              <a:ext cx="3267519" cy="287455"/>
            </a:xfrm>
            <a:prstGeom prst="rect">
              <a:avLst/>
            </a:prstGeom>
            <a:noFill/>
          </p:spPr>
          <p:txBody>
            <a:bodyPr wrap="square" rtlCol="0">
              <a:spAutoFit/>
            </a:bodyPr>
            <a:lstStyle/>
            <a:p>
              <a:r>
                <a:rPr lang="fr-FR" sz="1200" dirty="0" smtClean="0">
                  <a:latin typeface="Bookman Old Style" panose="02050604050505020204" pitchFamily="18" charset="0"/>
                  <a:ea typeface="Calibri" panose="020F0502020204030204" pitchFamily="34" charset="0"/>
                  <a:cs typeface="Times New Roman" panose="02020603050405020304" pitchFamily="18" charset="0"/>
                </a:rPr>
                <a:t>Chng et al (2020), </a:t>
              </a:r>
              <a:r>
                <a:rPr lang="fr-FR" sz="1200" dirty="0" err="1" smtClean="0">
                  <a:latin typeface="Bookman Old Style" panose="02050604050505020204" pitchFamily="18" charset="0"/>
                  <a:ea typeface="Calibri" panose="020F0502020204030204" pitchFamily="34" charset="0"/>
                  <a:cs typeface="Times New Roman" panose="02020603050405020304" pitchFamily="18" charset="0"/>
                </a:rPr>
                <a:t>Opt</a:t>
              </a:r>
              <a:r>
                <a:rPr lang="fr-FR" sz="1200" dirty="0" smtClean="0">
                  <a:latin typeface="Bookman Old Style" panose="02050604050505020204" pitchFamily="18" charset="0"/>
                  <a:ea typeface="Calibri" panose="020F0502020204030204" pitchFamily="34" charset="0"/>
                  <a:cs typeface="Times New Roman" panose="02020603050405020304" pitchFamily="18" charset="0"/>
                </a:rPr>
                <a:t>. </a:t>
              </a:r>
              <a:r>
                <a:rPr lang="fr-FR" sz="1200" dirty="0" err="1" smtClean="0">
                  <a:latin typeface="Bookman Old Style" panose="02050604050505020204" pitchFamily="18" charset="0"/>
                  <a:ea typeface="Calibri" panose="020F0502020204030204" pitchFamily="34" charset="0"/>
                  <a:cs typeface="Times New Roman" panose="02020603050405020304" pitchFamily="18" charset="0"/>
                </a:rPr>
                <a:t>Lett</a:t>
              </a:r>
              <a:r>
                <a:rPr lang="fr-FR" sz="1200" dirty="0" smtClean="0">
                  <a:latin typeface="Bookman Old Style" panose="02050604050505020204" pitchFamily="18" charset="0"/>
                  <a:ea typeface="Calibri" panose="020F0502020204030204" pitchFamily="34" charset="0"/>
                  <a:cs typeface="Times New Roman" panose="02020603050405020304" pitchFamily="18" charset="0"/>
                </a:rPr>
                <a:t>.</a:t>
              </a:r>
              <a:r>
                <a:rPr lang="en-US" sz="1200" dirty="0" smtClean="0">
                  <a:latin typeface="Bookman Old Style" panose="02050604050505020204" pitchFamily="18" charset="0"/>
                  <a:ea typeface="Calibri" panose="020F0502020204030204" pitchFamily="34" charset="0"/>
                  <a:cs typeface="Times New Roman" panose="02020603050405020304" pitchFamily="18" charset="0"/>
                </a:rPr>
                <a:t>,</a:t>
              </a:r>
              <a:r>
                <a:rPr lang="en-US" sz="1200" dirty="0">
                  <a:latin typeface="Bookman Old Style" panose="02050604050505020204" pitchFamily="18" charset="0"/>
                  <a:ea typeface="Calibri" panose="020F0502020204030204" pitchFamily="34" charset="0"/>
                  <a:cs typeface="Times New Roman" panose="02020603050405020304" pitchFamily="18" charset="0"/>
                </a:rPr>
                <a:t> </a:t>
              </a:r>
              <a:r>
                <a:rPr lang="en-US" sz="1200" i="1" dirty="0" smtClean="0">
                  <a:latin typeface="Bookman Old Style" panose="02050604050505020204" pitchFamily="18" charset="0"/>
                  <a:ea typeface="Calibri" panose="020F0502020204030204" pitchFamily="34" charset="0"/>
                  <a:cs typeface="Times New Roman" panose="02020603050405020304" pitchFamily="18" charset="0"/>
                </a:rPr>
                <a:t>45</a:t>
              </a:r>
              <a:r>
                <a:rPr lang="en-US" sz="1200" dirty="0" smtClean="0">
                  <a:latin typeface="Bookman Old Style" panose="02050604050505020204" pitchFamily="18" charset="0"/>
                  <a:ea typeface="Calibri" panose="020F0502020204030204" pitchFamily="34" charset="0"/>
                  <a:cs typeface="Times New Roman" panose="02020603050405020304" pitchFamily="18" charset="0"/>
                </a:rPr>
                <a:t>(7), 1942</a:t>
              </a:r>
              <a:endParaRPr lang="en-US" sz="1200" b="1" dirty="0">
                <a:latin typeface="Bookman Old Style" panose="02050604050505020204" pitchFamily="18" charset="0"/>
              </a:endParaRPr>
            </a:p>
          </p:txBody>
        </p:sp>
      </p:grpSp>
    </p:spTree>
    <p:custDataLst>
      <p:tags r:id="rId1"/>
    </p:custDataLst>
    <p:extLst>
      <p:ext uri="{BB962C8B-B14F-4D97-AF65-F5344CB8AC3E}">
        <p14:creationId xmlns:p14="http://schemas.microsoft.com/office/powerpoint/2010/main" val="26917867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9" presetClass="emph" presetSubtype="0" nodeType="withEffect">
                                  <p:stCondLst>
                                    <p:cond delay="0"/>
                                  </p:stCondLst>
                                  <p:childTnLst>
                                    <p:set>
                                      <p:cBhvr rctx="PPT">
                                        <p:cTn id="32" dur="indefinite"/>
                                        <p:tgtEl>
                                          <p:spTgt spid="3">
                                            <p:txEl>
                                              <p:pRg st="0" end="0"/>
                                            </p:txEl>
                                          </p:spTgt>
                                        </p:tgtEl>
                                        <p:attrNameLst>
                                          <p:attrName>style.opacity</p:attrName>
                                        </p:attrNameLst>
                                      </p:cBhvr>
                                      <p:to>
                                        <p:strVal val="0.5"/>
                                      </p:to>
                                    </p:set>
                                    <p:animEffect filter="image" prLst="opacity: 0.5">
                                      <p:cBhvr rctx="IE">
                                        <p:cTn id="33" dur="indefinite"/>
                                        <p:tgtEl>
                                          <p:spTgt spid="3">
                                            <p:txEl>
                                              <p:pRg st="0" end="0"/>
                                            </p:txEl>
                                          </p:spTgt>
                                        </p:tgtEl>
                                      </p:cBhvr>
                                    </p:animEffect>
                                  </p:childTnLst>
                                </p:cTn>
                              </p:par>
                              <p:par>
                                <p:cTn id="34" presetID="9" presetClass="emph" presetSubtype="0" nodeType="withEffect">
                                  <p:stCondLst>
                                    <p:cond delay="0"/>
                                  </p:stCondLst>
                                  <p:childTnLst>
                                    <p:set>
                                      <p:cBhvr rctx="PPT">
                                        <p:cTn id="35" dur="indefinite"/>
                                        <p:tgtEl>
                                          <p:spTgt spid="3">
                                            <p:txEl>
                                              <p:pRg st="1" end="1"/>
                                            </p:txEl>
                                          </p:spTgt>
                                        </p:tgtEl>
                                        <p:attrNameLst>
                                          <p:attrName>style.opacity</p:attrName>
                                        </p:attrNameLst>
                                      </p:cBhvr>
                                      <p:to>
                                        <p:strVal val="0.5"/>
                                      </p:to>
                                    </p:set>
                                    <p:animEffect filter="image" prLst="opacity: 0.5">
                                      <p:cBhvr rctx="IE">
                                        <p:cTn id="36" dur="indefinite"/>
                                        <p:tgtEl>
                                          <p:spTgt spid="3">
                                            <p:txEl>
                                              <p:pRg st="1" end="1"/>
                                            </p:txEl>
                                          </p:spTgt>
                                        </p:tgtEl>
                                      </p:cBhvr>
                                    </p:animEffect>
                                  </p:childTnLst>
                                </p:cTn>
                              </p:par>
                              <p:par>
                                <p:cTn id="37" presetID="9" presetClass="emph" presetSubtype="0" nodeType="withEffect">
                                  <p:stCondLst>
                                    <p:cond delay="0"/>
                                  </p:stCondLst>
                                  <p:childTnLst>
                                    <p:set>
                                      <p:cBhvr rctx="PPT">
                                        <p:cTn id="38" dur="indefinite"/>
                                        <p:tgtEl>
                                          <p:spTgt spid="3">
                                            <p:txEl>
                                              <p:pRg st="2" end="2"/>
                                            </p:txEl>
                                          </p:spTgt>
                                        </p:tgtEl>
                                        <p:attrNameLst>
                                          <p:attrName>style.opacity</p:attrName>
                                        </p:attrNameLst>
                                      </p:cBhvr>
                                      <p:to>
                                        <p:strVal val="0.5"/>
                                      </p:to>
                                    </p:set>
                                    <p:animEffect filter="image" prLst="opacity: 0.5">
                                      <p:cBhvr rctx="IE">
                                        <p:cTn id="39" dur="indefinite"/>
                                        <p:tgtEl>
                                          <p:spTgt spid="3">
                                            <p:txEl>
                                              <p:pRg st="2" end="2"/>
                                            </p:txEl>
                                          </p:spTgt>
                                        </p:tgtEl>
                                      </p:cBhvr>
                                    </p:animEffect>
                                  </p:childTnLst>
                                </p:cTn>
                              </p:par>
                              <p:par>
                                <p:cTn id="40" presetID="9" presetClass="emph" presetSubtype="0" nodeType="withEffect">
                                  <p:stCondLst>
                                    <p:cond delay="0"/>
                                  </p:stCondLst>
                                  <p:childTnLst>
                                    <p:set>
                                      <p:cBhvr rctx="PPT">
                                        <p:cTn id="41" dur="indefinite"/>
                                        <p:tgtEl>
                                          <p:spTgt spid="3">
                                            <p:txEl>
                                              <p:pRg st="3" end="3"/>
                                            </p:txEl>
                                          </p:spTgt>
                                        </p:tgtEl>
                                        <p:attrNameLst>
                                          <p:attrName>style.opacity</p:attrName>
                                        </p:attrNameLst>
                                      </p:cBhvr>
                                      <p:to>
                                        <p:strVal val="0.5"/>
                                      </p:to>
                                    </p:set>
                                    <p:animEffect filter="image" prLst="opacity: 0.5">
                                      <p:cBhvr rctx="IE">
                                        <p:cTn id="42" dur="indefinite"/>
                                        <p:tgtEl>
                                          <p:spTgt spid="3">
                                            <p:txEl>
                                              <p:pRg st="3" end="3"/>
                                            </p:txEl>
                                          </p:spTgt>
                                        </p:tgtEl>
                                      </p:cBhvr>
                                    </p:animEffect>
                                  </p:childTnLst>
                                </p:cTn>
                              </p:par>
                              <p:par>
                                <p:cTn id="43" presetID="9" presetClass="emph" presetSubtype="0" nodeType="withEffect">
                                  <p:stCondLst>
                                    <p:cond delay="0"/>
                                  </p:stCondLst>
                                  <p:childTnLst>
                                    <p:set>
                                      <p:cBhvr rctx="PPT">
                                        <p:cTn id="44" dur="indefinite"/>
                                        <p:tgtEl>
                                          <p:spTgt spid="3">
                                            <p:txEl>
                                              <p:pRg st="4" end="4"/>
                                            </p:txEl>
                                          </p:spTgt>
                                        </p:tgtEl>
                                        <p:attrNameLst>
                                          <p:attrName>style.opacity</p:attrName>
                                        </p:attrNameLst>
                                      </p:cBhvr>
                                      <p:to>
                                        <p:strVal val="0.5"/>
                                      </p:to>
                                    </p:set>
                                    <p:animEffect filter="image" prLst="opacity: 0.5">
                                      <p:cBhvr rctx="IE">
                                        <p:cTn id="45" dur="indefinite"/>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5"/>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childTnLst>
                                </p:cTn>
                              </p:par>
                              <p:par>
                                <p:cTn id="58" presetID="9" presetClass="emph" presetSubtype="0" nodeType="withEffect">
                                  <p:stCondLst>
                                    <p:cond delay="0"/>
                                  </p:stCondLst>
                                  <p:childTnLst>
                                    <p:set>
                                      <p:cBhvr rctx="PPT">
                                        <p:cTn id="59" dur="indefinite"/>
                                        <p:tgtEl>
                                          <p:spTgt spid="3">
                                            <p:txEl>
                                              <p:pRg st="5" end="5"/>
                                            </p:txEl>
                                          </p:spTgt>
                                        </p:tgtEl>
                                        <p:attrNameLst>
                                          <p:attrName>style.opacity</p:attrName>
                                        </p:attrNameLst>
                                      </p:cBhvr>
                                      <p:to>
                                        <p:strVal val="0.5"/>
                                      </p:to>
                                    </p:set>
                                    <p:animEffect filter="image" prLst="opacity: 0.5">
                                      <p:cBhvr rctx="IE">
                                        <p:cTn id="60" dur="indefinite"/>
                                        <p:tgtEl>
                                          <p:spTgt spid="3">
                                            <p:txEl>
                                              <p:pRg st="5" end="5"/>
                                            </p:txEl>
                                          </p:spTgt>
                                        </p:tgtEl>
                                      </p:cBhvr>
                                    </p:animEffect>
                                  </p:childTnLst>
                                </p:cTn>
                              </p:par>
                              <p:par>
                                <p:cTn id="61" presetID="9" presetClass="emph" presetSubtype="0" nodeType="withEffect">
                                  <p:stCondLst>
                                    <p:cond delay="0"/>
                                  </p:stCondLst>
                                  <p:childTnLst>
                                    <p:set>
                                      <p:cBhvr rctx="PPT">
                                        <p:cTn id="62" dur="indefinite"/>
                                        <p:tgtEl>
                                          <p:spTgt spid="3">
                                            <p:txEl>
                                              <p:pRg st="6" end="6"/>
                                            </p:txEl>
                                          </p:spTgt>
                                        </p:tgtEl>
                                        <p:attrNameLst>
                                          <p:attrName>style.opacity</p:attrName>
                                        </p:attrNameLst>
                                      </p:cBhvr>
                                      <p:to>
                                        <p:strVal val="0.5"/>
                                      </p:to>
                                    </p:set>
                                    <p:animEffect filter="image" prLst="opacity: 0.5">
                                      <p:cBhvr rctx="IE">
                                        <p:cTn id="63" dur="indefinite"/>
                                        <p:tgtEl>
                                          <p:spTgt spid="3">
                                            <p:txEl>
                                              <p:pRg st="6" end="6"/>
                                            </p:txEl>
                                          </p:spTgt>
                                        </p:tgtEl>
                                      </p:cBhvr>
                                    </p:animEffect>
                                  </p:childTnLst>
                                </p:cTn>
                              </p:par>
                              <p:par>
                                <p:cTn id="64" presetID="9" presetClass="emph" presetSubtype="0" nodeType="withEffect">
                                  <p:stCondLst>
                                    <p:cond delay="0"/>
                                  </p:stCondLst>
                                  <p:childTnLst>
                                    <p:set>
                                      <p:cBhvr rctx="PPT">
                                        <p:cTn id="65" dur="indefinite"/>
                                        <p:tgtEl>
                                          <p:spTgt spid="3">
                                            <p:txEl>
                                              <p:pRg st="7" end="7"/>
                                            </p:txEl>
                                          </p:spTgt>
                                        </p:tgtEl>
                                        <p:attrNameLst>
                                          <p:attrName>style.opacity</p:attrName>
                                        </p:attrNameLst>
                                      </p:cBhvr>
                                      <p:to>
                                        <p:strVal val="0.5"/>
                                      </p:to>
                                    </p:set>
                                    <p:animEffect filter="image" prLst="opacity: 0.5">
                                      <p:cBhvr rctx="IE">
                                        <p:cTn id="66" dur="indefinite"/>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childTnLst>
                                </p:cTn>
                              </p:par>
                              <p:par>
                                <p:cTn id="73" presetID="9" presetClass="emph" presetSubtype="0" nodeType="withEffect">
                                  <p:stCondLst>
                                    <p:cond delay="0"/>
                                  </p:stCondLst>
                                  <p:childTnLst>
                                    <p:set>
                                      <p:cBhvr rctx="PPT">
                                        <p:cTn id="74" dur="indefinite"/>
                                        <p:tgtEl>
                                          <p:spTgt spid="3">
                                            <p:txEl>
                                              <p:pRg st="8" end="8"/>
                                            </p:txEl>
                                          </p:spTgt>
                                        </p:tgtEl>
                                        <p:attrNameLst>
                                          <p:attrName>style.opacity</p:attrName>
                                        </p:attrNameLst>
                                      </p:cBhvr>
                                      <p:to>
                                        <p:strVal val="0.5"/>
                                      </p:to>
                                    </p:set>
                                    <p:animEffect filter="image" prLst="opacity: 0.5">
                                      <p:cBhvr rctx="IE">
                                        <p:cTn id="75" dur="indefinite"/>
                                        <p:tgtEl>
                                          <p:spTgt spid="3">
                                            <p:txEl>
                                              <p:pRg st="8" end="8"/>
                                            </p:txEl>
                                          </p:spTgt>
                                        </p:tgtEl>
                                      </p:cBhvr>
                                    </p:animEffect>
                                  </p:childTnLst>
                                </p:cTn>
                              </p:par>
                              <p:par>
                                <p:cTn id="76" presetID="9" presetClass="emph" presetSubtype="0" nodeType="withEffect">
                                  <p:stCondLst>
                                    <p:cond delay="0"/>
                                  </p:stCondLst>
                                  <p:childTnLst>
                                    <p:set>
                                      <p:cBhvr rctx="PPT">
                                        <p:cTn id="77" dur="indefinite"/>
                                        <p:tgtEl>
                                          <p:spTgt spid="3">
                                            <p:txEl>
                                              <p:pRg st="9" end="9"/>
                                            </p:txEl>
                                          </p:spTgt>
                                        </p:tgtEl>
                                        <p:attrNameLst>
                                          <p:attrName>style.opacity</p:attrName>
                                        </p:attrNameLst>
                                      </p:cBhvr>
                                      <p:to>
                                        <p:strVal val="0.5"/>
                                      </p:to>
                                    </p:set>
                                    <p:animEffect filter="image" prLst="opacity: 0.5">
                                      <p:cBhvr rctx="IE">
                                        <p:cTn id="78" dur="indefinite"/>
                                        <p:tgtEl>
                                          <p:spTgt spid="3">
                                            <p:txEl>
                                              <p:pRg st="9" end="9"/>
                                            </p:txEl>
                                          </p:spTgt>
                                        </p:tgtEl>
                                      </p:cBhvr>
                                    </p:animEffect>
                                  </p:childTnLst>
                                </p:cTn>
                              </p:par>
                              <p:par>
                                <p:cTn id="79" presetID="9" presetClass="emph" presetSubtype="0" nodeType="withEffect">
                                  <p:stCondLst>
                                    <p:cond delay="0"/>
                                  </p:stCondLst>
                                  <p:childTnLst>
                                    <p:set>
                                      <p:cBhvr rctx="PPT">
                                        <p:cTn id="80" dur="indefinite"/>
                                        <p:tgtEl>
                                          <p:spTgt spid="3">
                                            <p:txEl>
                                              <p:pRg st="10" end="10"/>
                                            </p:txEl>
                                          </p:spTgt>
                                        </p:tgtEl>
                                        <p:attrNameLst>
                                          <p:attrName>style.opacity</p:attrName>
                                        </p:attrNameLst>
                                      </p:cBhvr>
                                      <p:to>
                                        <p:strVal val="0.5"/>
                                      </p:to>
                                    </p:set>
                                    <p:animEffect filter="image" prLst="opacity: 0.5">
                                      <p:cBhvr rctx="IE">
                                        <p:cTn id="81" dur="indefinite"/>
                                        <p:tgtEl>
                                          <p:spTgt spid="3">
                                            <p:txEl>
                                              <p:pRg st="10" end="10"/>
                                            </p:txEl>
                                          </p:spTgt>
                                        </p:tgtEl>
                                      </p:cBhvr>
                                    </p:animEffect>
                                  </p:childTnLst>
                                </p:cTn>
                              </p:par>
                              <p:par>
                                <p:cTn id="82" presetID="1" presetClass="entr" presetSubtype="0" fill="hold" nodeType="withEffect">
                                  <p:stCondLst>
                                    <p:cond delay="0"/>
                                  </p:stCondLst>
                                  <p:childTnLst>
                                    <p:set>
                                      <p:cBhvr>
                                        <p:cTn id="83" dur="1" fill="hold">
                                          <p:stCondLst>
                                            <p:cond delay="0"/>
                                          </p:stCondLst>
                                        </p:cTn>
                                        <p:tgtEl>
                                          <p:spTgt spid="25"/>
                                        </p:tgtEl>
                                        <p:attrNameLst>
                                          <p:attrName>style.visibility</p:attrName>
                                        </p:attrNameLst>
                                      </p:cBhvr>
                                      <p:to>
                                        <p:strVal val="visible"/>
                                      </p:to>
                                    </p:set>
                                  </p:childTnLst>
                                </p:cTn>
                              </p:par>
                              <p:par>
                                <p:cTn id="84" presetID="1" presetClass="exit" presetSubtype="0" fill="hold" nodeType="withEffect">
                                  <p:stCondLst>
                                    <p:cond delay="0"/>
                                  </p:stCondLst>
                                  <p:childTnLst>
                                    <p:set>
                                      <p:cBhvr>
                                        <p:cTn id="85"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5" grpId="0"/>
      <p:bldP spid="5" grpId="1"/>
      <p:bldP spid="9" grpId="0" animBg="1"/>
      <p:bldP spid="9" grpId="1" animBg="1"/>
      <p:bldP spid="15" grpId="0"/>
      <p:bldP spid="15" grpId="1"/>
    </p:bldLst>
  </p:timing>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
          <p:cNvSpPr>
            <a:spLocks noGrp="1"/>
          </p:cNvSpPr>
          <p:nvPr>
            <p:ph type="title"/>
          </p:nvPr>
        </p:nvSpPr>
        <p:spPr>
          <a:xfrm>
            <a:off x="619125" y="174625"/>
            <a:ext cx="10945014" cy="1325563"/>
          </a:xfrm>
        </p:spPr>
        <p:txBody>
          <a:bodyPr>
            <a:normAutofit/>
          </a:bodyPr>
          <a:lstStyle/>
          <a:p>
            <a:r>
              <a:rPr lang="en-US" sz="4000" b="1" dirty="0" smtClean="0">
                <a:latin typeface="Arial" panose="020B0604020202020204" pitchFamily="34" charset="0"/>
                <a:cs typeface="Arial" panose="020B0604020202020204" pitchFamily="34" charset="0"/>
              </a:rPr>
              <a:t>Nanosecond Discharge Setup</a:t>
            </a:r>
            <a:endParaRPr lang="en-US" sz="4000" b="1" dirty="0">
              <a:latin typeface="Arial" panose="020B0604020202020204" pitchFamily="34" charset="0"/>
              <a:cs typeface="Arial" panose="020B0604020202020204" pitchFamily="34" charset="0"/>
            </a:endParaRPr>
          </a:p>
        </p:txBody>
      </p:sp>
      <p:sp>
        <p:nvSpPr>
          <p:cNvPr id="15" name="Content Placeholder 1"/>
          <p:cNvSpPr>
            <a:spLocks noGrp="1"/>
          </p:cNvSpPr>
          <p:nvPr>
            <p:ph idx="1"/>
          </p:nvPr>
        </p:nvSpPr>
        <p:spPr>
          <a:xfrm>
            <a:off x="838200" y="1568450"/>
            <a:ext cx="10515600" cy="750046"/>
          </a:xfrm>
        </p:spPr>
        <p:txBody>
          <a:bodyPr>
            <a:normAutofit/>
          </a:bodyPr>
          <a:lstStyle/>
          <a:p>
            <a:r>
              <a:rPr lang="en-US" sz="3200" dirty="0" smtClean="0">
                <a:latin typeface="Bookman Old Style" panose="02050604050505020204" pitchFamily="18" charset="0"/>
              </a:rPr>
              <a:t> </a:t>
            </a:r>
            <a:r>
              <a:rPr lang="en-US" sz="2400" dirty="0" smtClean="0">
                <a:latin typeface="Bookman Old Style" panose="02050604050505020204" pitchFamily="18" charset="0"/>
              </a:rPr>
              <a:t>Feed gas: </a:t>
            </a:r>
            <a:r>
              <a:rPr lang="en-US" sz="2400" b="1" dirty="0" smtClean="0">
                <a:solidFill>
                  <a:schemeClr val="accent1">
                    <a:lumMod val="75000"/>
                  </a:schemeClr>
                </a:solidFill>
                <a:latin typeface="Bookman Old Style" panose="02050604050505020204" pitchFamily="18" charset="0"/>
              </a:rPr>
              <a:t>Pure N</a:t>
            </a:r>
            <a:r>
              <a:rPr lang="en-US" sz="2400" b="1" baseline="-25000" dirty="0" smtClean="0">
                <a:solidFill>
                  <a:schemeClr val="accent1">
                    <a:lumMod val="75000"/>
                  </a:schemeClr>
                </a:solidFill>
                <a:latin typeface="Bookman Old Style" panose="02050604050505020204" pitchFamily="18" charset="0"/>
              </a:rPr>
              <a:t>2</a:t>
            </a:r>
            <a:r>
              <a:rPr lang="en-US" sz="2400" dirty="0" smtClean="0">
                <a:latin typeface="Bookman Old Style" panose="02050604050505020204" pitchFamily="18" charset="0"/>
              </a:rPr>
              <a:t>, Pressure:</a:t>
            </a:r>
            <a:r>
              <a:rPr lang="en-US" sz="2400" b="1" dirty="0" smtClean="0">
                <a:solidFill>
                  <a:srgbClr val="FF0000"/>
                </a:solidFill>
                <a:latin typeface="Bookman Old Style" panose="02050604050505020204" pitchFamily="18" charset="0"/>
              </a:rPr>
              <a:t> </a:t>
            </a:r>
            <a:r>
              <a:rPr lang="en-US" sz="2400" b="1" dirty="0">
                <a:solidFill>
                  <a:schemeClr val="accent1">
                    <a:lumMod val="75000"/>
                  </a:schemeClr>
                </a:solidFill>
                <a:latin typeface="Bookman Old Style" panose="02050604050505020204" pitchFamily="18" charset="0"/>
              </a:rPr>
              <a:t>20 – 100 </a:t>
            </a:r>
            <a:r>
              <a:rPr lang="en-US" sz="2400" b="1" dirty="0" smtClean="0">
                <a:solidFill>
                  <a:schemeClr val="accent1">
                    <a:lumMod val="75000"/>
                  </a:schemeClr>
                </a:solidFill>
                <a:latin typeface="Bookman Old Style" panose="02050604050505020204" pitchFamily="18" charset="0"/>
              </a:rPr>
              <a:t>mbar</a:t>
            </a:r>
          </a:p>
        </p:txBody>
      </p:sp>
      <p:sp>
        <p:nvSpPr>
          <p:cNvPr id="4" name="Espace réservé du numéro de diapositive 3"/>
          <p:cNvSpPr>
            <a:spLocks noGrp="1"/>
          </p:cNvSpPr>
          <p:nvPr>
            <p:ph type="sldNum" sz="quarter" idx="12"/>
          </p:nvPr>
        </p:nvSpPr>
        <p:spPr/>
        <p:txBody>
          <a:bodyPr/>
          <a:lstStyle/>
          <a:p>
            <a:pPr>
              <a:defRPr/>
            </a:pPr>
            <a:fld id="{77EF52CE-3BDE-4F93-BE2E-F2EEC73C22A7}" type="slidenum">
              <a:rPr lang="en-US" smtClean="0"/>
              <a:pPr>
                <a:defRPr/>
              </a:pPr>
              <a:t>14</a:t>
            </a:fld>
            <a:endParaRPr lang="en-US"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46310" y="2324563"/>
            <a:ext cx="8136904" cy="3897324"/>
          </a:xfrm>
          <a:prstGeom prst="rect">
            <a:avLst/>
          </a:prstGeom>
        </p:spPr>
      </p:pic>
      <p:sp>
        <p:nvSpPr>
          <p:cNvPr id="6" name="TextBox 5"/>
          <p:cNvSpPr txBox="1"/>
          <p:nvPr/>
        </p:nvSpPr>
        <p:spPr>
          <a:xfrm>
            <a:off x="8599971" y="4252001"/>
            <a:ext cx="1656184" cy="646331"/>
          </a:xfrm>
          <a:prstGeom prst="rect">
            <a:avLst/>
          </a:prstGeom>
          <a:solidFill>
            <a:schemeClr val="bg1"/>
          </a:solidFill>
          <a:ln w="19050">
            <a:noFill/>
          </a:ln>
        </p:spPr>
        <p:txBody>
          <a:bodyPr wrap="square" rtlCol="0">
            <a:spAutoFit/>
          </a:bodyPr>
          <a:lstStyle/>
          <a:p>
            <a:pPr algn="ctr"/>
            <a:r>
              <a:rPr lang="en-US" b="1" dirty="0" smtClean="0">
                <a:solidFill>
                  <a:schemeClr val="accent1">
                    <a:lumMod val="75000"/>
                  </a:schemeClr>
                </a:solidFill>
              </a:rPr>
              <a:t>Grounded metallic screen</a:t>
            </a:r>
            <a:endParaRPr lang="en-US" b="1" dirty="0">
              <a:solidFill>
                <a:schemeClr val="accent1">
                  <a:lumMod val="75000"/>
                </a:schemeClr>
              </a:solidFill>
            </a:endParaRPr>
          </a:p>
        </p:txBody>
      </p:sp>
      <p:cxnSp>
        <p:nvCxnSpPr>
          <p:cNvPr id="9" name="Straight Arrow Connector 8"/>
          <p:cNvCxnSpPr/>
          <p:nvPr/>
        </p:nvCxnSpPr>
        <p:spPr>
          <a:xfrm flipH="1" flipV="1">
            <a:off x="8023907" y="4057991"/>
            <a:ext cx="648072" cy="26601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7835503" y="4345999"/>
            <a:ext cx="836476" cy="8293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485031" y="3971630"/>
            <a:ext cx="1733815" cy="646331"/>
          </a:xfrm>
          <a:prstGeom prst="rect">
            <a:avLst/>
          </a:prstGeom>
          <a:solidFill>
            <a:schemeClr val="bg1"/>
          </a:solidFill>
          <a:ln w="19050">
            <a:noFill/>
          </a:ln>
        </p:spPr>
        <p:txBody>
          <a:bodyPr wrap="square" rtlCol="0">
            <a:spAutoFit/>
          </a:bodyPr>
          <a:lstStyle/>
          <a:p>
            <a:pPr algn="ctr"/>
            <a:r>
              <a:rPr lang="en-US" b="1" dirty="0" smtClean="0">
                <a:solidFill>
                  <a:schemeClr val="accent1">
                    <a:lumMod val="75000"/>
                  </a:schemeClr>
                </a:solidFill>
              </a:rPr>
              <a:t>Discharge tube, D = 2 cm </a:t>
            </a:r>
          </a:p>
        </p:txBody>
      </p:sp>
      <p:cxnSp>
        <p:nvCxnSpPr>
          <p:cNvPr id="13" name="Straight Arrow Connector 12"/>
          <p:cNvCxnSpPr/>
          <p:nvPr/>
        </p:nvCxnSpPr>
        <p:spPr>
          <a:xfrm flipV="1">
            <a:off x="7204226" y="3725045"/>
            <a:ext cx="316366" cy="2465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rotWithShape="1">
          <a:blip r:embed="rId5"/>
          <a:srcRect l="30142" t="12733" r="33038" b="25267"/>
          <a:stretch/>
        </p:blipFill>
        <p:spPr>
          <a:xfrm>
            <a:off x="1077770" y="2852670"/>
            <a:ext cx="2468880" cy="1744750"/>
          </a:xfrm>
          <a:prstGeom prst="rect">
            <a:avLst/>
          </a:prstGeom>
        </p:spPr>
      </p:pic>
      <p:cxnSp>
        <p:nvCxnSpPr>
          <p:cNvPr id="17" name="Straight Arrow Connector 16"/>
          <p:cNvCxnSpPr/>
          <p:nvPr/>
        </p:nvCxnSpPr>
        <p:spPr>
          <a:xfrm>
            <a:off x="1724213" y="4430583"/>
            <a:ext cx="1005840" cy="0"/>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1740896" y="3606897"/>
            <a:ext cx="0" cy="865239"/>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2748706" y="3601983"/>
            <a:ext cx="0" cy="865239"/>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1499262" y="2935283"/>
            <a:ext cx="0" cy="14097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0" y="3384522"/>
            <a:ext cx="1848679" cy="369332"/>
          </a:xfrm>
          <a:prstGeom prst="rect">
            <a:avLst/>
          </a:prstGeom>
          <a:noFill/>
        </p:spPr>
        <p:txBody>
          <a:bodyPr wrap="square" rtlCol="0">
            <a:spAutoFit/>
          </a:bodyPr>
          <a:lstStyle/>
          <a:p>
            <a:r>
              <a:rPr lang="en-US" b="1" dirty="0" smtClean="0">
                <a:latin typeface="Bookman Old Style" panose="02050604050505020204" pitchFamily="18" charset="0"/>
              </a:rPr>
              <a:t>V</a:t>
            </a:r>
            <a:r>
              <a:rPr lang="en-US" b="1" baseline="-25000" dirty="0">
                <a:latin typeface="Bookman Old Style" panose="02050604050505020204" pitchFamily="18" charset="0"/>
              </a:rPr>
              <a:t> </a:t>
            </a:r>
            <a:r>
              <a:rPr lang="en-US" b="1" dirty="0" smtClean="0">
                <a:latin typeface="Bookman Old Style" panose="02050604050505020204" pitchFamily="18" charset="0"/>
              </a:rPr>
              <a:t>= 18.6kV</a:t>
            </a:r>
            <a:endParaRPr lang="en-US" b="1" dirty="0">
              <a:latin typeface="Bookman Old Style" panose="02050604050505020204" pitchFamily="18" charset="0"/>
            </a:endParaRPr>
          </a:p>
        </p:txBody>
      </p:sp>
      <p:sp>
        <p:nvSpPr>
          <p:cNvPr id="22" name="TextBox 21"/>
          <p:cNvSpPr txBox="1"/>
          <p:nvPr/>
        </p:nvSpPr>
        <p:spPr>
          <a:xfrm>
            <a:off x="1569777" y="4514741"/>
            <a:ext cx="1395621" cy="646331"/>
          </a:xfrm>
          <a:prstGeom prst="rect">
            <a:avLst/>
          </a:prstGeom>
          <a:noFill/>
        </p:spPr>
        <p:txBody>
          <a:bodyPr wrap="square" rtlCol="0">
            <a:spAutoFit/>
          </a:bodyPr>
          <a:lstStyle/>
          <a:p>
            <a:r>
              <a:rPr lang="en-US" b="1" dirty="0" err="1" smtClean="0">
                <a:latin typeface="Bookman Old Style" panose="02050604050505020204" pitchFamily="18" charset="0"/>
              </a:rPr>
              <a:t>t</a:t>
            </a:r>
            <a:r>
              <a:rPr lang="en-US" b="1" baseline="-25000" dirty="0" err="1" smtClean="0">
                <a:latin typeface="Bookman Old Style" panose="02050604050505020204" pitchFamily="18" charset="0"/>
              </a:rPr>
              <a:t>p</a:t>
            </a:r>
            <a:r>
              <a:rPr lang="en-US" b="1" dirty="0" smtClean="0">
                <a:latin typeface="Bookman Old Style" panose="02050604050505020204" pitchFamily="18" charset="0"/>
              </a:rPr>
              <a:t> ~ 30 ns (FWHM)</a:t>
            </a:r>
            <a:endParaRPr lang="en-US" b="1" dirty="0">
              <a:latin typeface="Bookman Old Style" panose="02050604050505020204" pitchFamily="18" charset="0"/>
            </a:endParaRPr>
          </a:p>
        </p:txBody>
      </p:sp>
      <p:sp>
        <p:nvSpPr>
          <p:cNvPr id="23" name="Right Arrow 22"/>
          <p:cNvSpPr/>
          <p:nvPr/>
        </p:nvSpPr>
        <p:spPr>
          <a:xfrm>
            <a:off x="6783270" y="3482579"/>
            <a:ext cx="321296" cy="242466"/>
          </a:xfrm>
          <a:prstGeom prst="rightArrow">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559440" y="2438105"/>
            <a:ext cx="1351766" cy="369332"/>
          </a:xfrm>
          <a:prstGeom prst="rect">
            <a:avLst/>
          </a:prstGeom>
          <a:noFill/>
        </p:spPr>
        <p:txBody>
          <a:bodyPr wrap="square" rtlCol="0">
            <a:spAutoFit/>
          </a:bodyPr>
          <a:lstStyle/>
          <a:p>
            <a:r>
              <a:rPr lang="en-US" b="1" dirty="0" smtClean="0">
                <a:latin typeface="Bookman Old Style" panose="02050604050505020204" pitchFamily="18" charset="0"/>
              </a:rPr>
              <a:t>HV Pulse</a:t>
            </a:r>
            <a:endParaRPr lang="en-US" b="1" dirty="0">
              <a:latin typeface="Bookman Old Style" panose="02050604050505020204" pitchFamily="18" charset="0"/>
            </a:endParaRPr>
          </a:p>
        </p:txBody>
      </p:sp>
    </p:spTree>
    <p:custDataLst>
      <p:tags r:id="rId1"/>
    </p:custDataLst>
    <p:extLst>
      <p:ext uri="{BB962C8B-B14F-4D97-AF65-F5344CB8AC3E}">
        <p14:creationId xmlns:p14="http://schemas.microsoft.com/office/powerpoint/2010/main" val="41385557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animBg="1"/>
      <p:bldP spid="24" grpId="0"/>
    </p:bldLst>
  </p:timing>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
          <p:cNvSpPr>
            <a:spLocks noGrp="1"/>
          </p:cNvSpPr>
          <p:nvPr>
            <p:ph type="title"/>
          </p:nvPr>
        </p:nvSpPr>
        <p:spPr>
          <a:xfrm>
            <a:off x="647699" y="107950"/>
            <a:ext cx="10906125" cy="1325563"/>
          </a:xfrm>
        </p:spPr>
        <p:txBody>
          <a:bodyPr>
            <a:normAutofit/>
          </a:bodyPr>
          <a:lstStyle/>
          <a:p>
            <a:r>
              <a:rPr lang="en-US" sz="4000" b="1" dirty="0" smtClean="0">
                <a:latin typeface="Arial" panose="020B0604020202020204" pitchFamily="34" charset="0"/>
                <a:cs typeface="Arial" panose="020B0604020202020204" pitchFamily="34" charset="0"/>
              </a:rPr>
              <a:t>Optical Schematic</a:t>
            </a:r>
            <a:endParaRPr lang="en-US" sz="4000" b="1"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1190624" y="6029324"/>
            <a:ext cx="10163175" cy="498411"/>
          </a:xfrm>
        </p:spPr>
        <p:txBody>
          <a:bodyPr>
            <a:normAutofit/>
          </a:bodyPr>
          <a:lstStyle/>
          <a:p>
            <a:pPr lvl="1"/>
            <a:r>
              <a:rPr lang="en-US" b="1" dirty="0" smtClean="0">
                <a:solidFill>
                  <a:schemeClr val="accent1">
                    <a:lumMod val="75000"/>
                  </a:schemeClr>
                </a:solidFill>
                <a:latin typeface="Bookman Old Style" panose="02050604050505020204" pitchFamily="18" charset="0"/>
              </a:rPr>
              <a:t>30 </a:t>
            </a:r>
            <a:r>
              <a:rPr lang="en-US" b="1" dirty="0" err="1" smtClean="0">
                <a:solidFill>
                  <a:schemeClr val="accent1">
                    <a:lumMod val="75000"/>
                  </a:schemeClr>
                </a:solidFill>
                <a:latin typeface="Bookman Old Style" panose="02050604050505020204" pitchFamily="18" charset="0"/>
              </a:rPr>
              <a:t>ps</a:t>
            </a:r>
            <a:r>
              <a:rPr lang="en-US" dirty="0" smtClean="0">
                <a:solidFill>
                  <a:schemeClr val="accent1">
                    <a:lumMod val="75000"/>
                  </a:schemeClr>
                </a:solidFill>
                <a:latin typeface="Bookman Old Style" panose="02050604050505020204" pitchFamily="18" charset="0"/>
              </a:rPr>
              <a:t>, 6 </a:t>
            </a:r>
            <a:r>
              <a:rPr lang="en-US" dirty="0" err="1" smtClean="0">
                <a:solidFill>
                  <a:schemeClr val="accent1">
                    <a:lumMod val="75000"/>
                  </a:schemeClr>
                </a:solidFill>
                <a:latin typeface="Bookman Old Style" panose="02050604050505020204" pitchFamily="18" charset="0"/>
              </a:rPr>
              <a:t>mJ</a:t>
            </a:r>
            <a:r>
              <a:rPr lang="en-US" dirty="0" smtClean="0">
                <a:solidFill>
                  <a:schemeClr val="accent1">
                    <a:lumMod val="75000"/>
                  </a:schemeClr>
                </a:solidFill>
                <a:latin typeface="Bookman Old Style" panose="02050604050505020204" pitchFamily="18" charset="0"/>
              </a:rPr>
              <a:t>, 1064 nm, 10 Hz, </a:t>
            </a:r>
            <a:r>
              <a:rPr lang="en-US" dirty="0" err="1" smtClean="0">
                <a:solidFill>
                  <a:schemeClr val="accent1">
                    <a:lumMod val="75000"/>
                  </a:schemeClr>
                </a:solidFill>
                <a:latin typeface="Bookman Old Style" panose="02050604050505020204" pitchFamily="18" charset="0"/>
              </a:rPr>
              <a:t>Nd:YAG</a:t>
            </a:r>
            <a:r>
              <a:rPr lang="en-US" dirty="0" smtClean="0">
                <a:solidFill>
                  <a:schemeClr val="accent1">
                    <a:lumMod val="75000"/>
                  </a:schemeClr>
                </a:solidFill>
                <a:latin typeface="Bookman Old Style" panose="02050604050505020204" pitchFamily="18" charset="0"/>
              </a:rPr>
              <a:t> laser </a:t>
            </a:r>
            <a:endParaRPr lang="en-US" dirty="0">
              <a:solidFill>
                <a:schemeClr val="accent1">
                  <a:lumMod val="75000"/>
                </a:schemeClr>
              </a:solidFill>
              <a:latin typeface="Bookman Old Style" panose="02050604050505020204" pitchFamily="18" charset="0"/>
            </a:endParaRPr>
          </a:p>
        </p:txBody>
      </p:sp>
      <p:sp>
        <p:nvSpPr>
          <p:cNvPr id="4" name="Espace réservé du numéro de diapositive 3"/>
          <p:cNvSpPr>
            <a:spLocks noGrp="1"/>
          </p:cNvSpPr>
          <p:nvPr>
            <p:ph type="sldNum" sz="quarter" idx="12"/>
          </p:nvPr>
        </p:nvSpPr>
        <p:spPr/>
        <p:txBody>
          <a:bodyPr/>
          <a:lstStyle/>
          <a:p>
            <a:pPr>
              <a:defRPr/>
            </a:pPr>
            <a:fld id="{77EF52CE-3BDE-4F93-BE2E-F2EEC73C22A7}" type="slidenum">
              <a:rPr lang="en-US" smtClean="0"/>
              <a:pPr>
                <a:defRPr/>
              </a:pPr>
              <a:t>15</a:t>
            </a:fld>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03512" y="1562885"/>
            <a:ext cx="8895905" cy="4260862"/>
          </a:xfrm>
          <a:prstGeom prst="rect">
            <a:avLst/>
          </a:prstGeom>
        </p:spPr>
      </p:pic>
      <p:sp>
        <p:nvSpPr>
          <p:cNvPr id="12" name="TextBox 11"/>
          <p:cNvSpPr txBox="1"/>
          <p:nvPr/>
        </p:nvSpPr>
        <p:spPr>
          <a:xfrm>
            <a:off x="5079727" y="4980056"/>
            <a:ext cx="2002007" cy="400110"/>
          </a:xfrm>
          <a:prstGeom prst="rect">
            <a:avLst/>
          </a:prstGeom>
          <a:solidFill>
            <a:schemeClr val="bg1"/>
          </a:solidFill>
        </p:spPr>
        <p:txBody>
          <a:bodyPr wrap="square" rtlCol="0">
            <a:spAutoFit/>
          </a:bodyPr>
          <a:lstStyle/>
          <a:p>
            <a:pPr algn="ctr"/>
            <a:r>
              <a:rPr lang="en-US" sz="2000" b="1" dirty="0" smtClean="0">
                <a:solidFill>
                  <a:schemeClr val="bg1">
                    <a:lumMod val="50000"/>
                  </a:schemeClr>
                </a:solidFill>
                <a:latin typeface="Bookman Old Style" panose="02050604050505020204" pitchFamily="18" charset="0"/>
              </a:rPr>
              <a:t>Probe beam</a:t>
            </a:r>
            <a:endParaRPr lang="en-US" sz="1600" b="1" dirty="0">
              <a:solidFill>
                <a:schemeClr val="bg1">
                  <a:lumMod val="50000"/>
                </a:schemeClr>
              </a:solidFill>
              <a:latin typeface="Bookman Old Style" panose="02050604050505020204" pitchFamily="18" charset="0"/>
            </a:endParaRPr>
          </a:p>
        </p:txBody>
      </p:sp>
      <p:sp>
        <p:nvSpPr>
          <p:cNvPr id="13" name="Isosceles Triangle 12"/>
          <p:cNvSpPr/>
          <p:nvPr/>
        </p:nvSpPr>
        <p:spPr>
          <a:xfrm flipV="1">
            <a:off x="5957640" y="1563201"/>
            <a:ext cx="193824" cy="1547363"/>
          </a:xfrm>
          <a:prstGeom prst="triangle">
            <a:avLst/>
          </a:prstGeom>
          <a:solidFill>
            <a:schemeClr val="tx1">
              <a:lumMod val="50000"/>
              <a:lumOff val="50000"/>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Isosceles Triangle 14"/>
          <p:cNvSpPr/>
          <p:nvPr/>
        </p:nvSpPr>
        <p:spPr>
          <a:xfrm>
            <a:off x="5957640" y="3012950"/>
            <a:ext cx="193824" cy="1547363"/>
          </a:xfrm>
          <a:prstGeom prst="triangle">
            <a:avLst/>
          </a:prstGeom>
          <a:solidFill>
            <a:schemeClr val="tx1">
              <a:lumMod val="50000"/>
              <a:lumOff val="50000"/>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Up Arrow 4"/>
          <p:cNvSpPr/>
          <p:nvPr/>
        </p:nvSpPr>
        <p:spPr>
          <a:xfrm>
            <a:off x="5934810" y="4612688"/>
            <a:ext cx="277584" cy="417944"/>
          </a:xfrm>
          <a:prstGeom prst="upArrow">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9383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726430" y="3338763"/>
            <a:ext cx="795528" cy="795528"/>
            <a:chOff x="10598135" y="5071723"/>
            <a:chExt cx="795528" cy="795528"/>
          </a:xfrm>
        </p:grpSpPr>
        <p:sp>
          <p:nvSpPr>
            <p:cNvPr id="5" name="Oval 4"/>
            <p:cNvSpPr/>
            <p:nvPr/>
          </p:nvSpPr>
          <p:spPr>
            <a:xfrm>
              <a:off x="10643611" y="5117623"/>
              <a:ext cx="731520" cy="731520"/>
            </a:xfrm>
            <a:prstGeom prst="ellipse">
              <a:avLst/>
            </a:prstGeom>
            <a:solidFill>
              <a:schemeClr val="bg1">
                <a:lumMod val="65000"/>
              </a:schemeClr>
            </a:solidFill>
            <a:ln w="6350">
              <a:solidFill>
                <a:schemeClr val="bg1">
                  <a:lumMod val="85000"/>
                </a:schemeClr>
              </a:solidFill>
            </a:ln>
            <a:scene3d>
              <a:camera prst="orthographicFront">
                <a:rot lat="299999" lon="21120000" rev="0"/>
              </a:camera>
              <a:lightRig rig="threePt" dir="t"/>
            </a:scene3d>
            <a:sp3d extrusionH="76200" contourW="127000" prstMaterial="powder">
              <a:bevelB w="0" h="1270000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0598135" y="5071723"/>
              <a:ext cx="795528" cy="795528"/>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1" name="Straight Arrow Connector 10"/>
          <p:cNvCxnSpPr/>
          <p:nvPr/>
        </p:nvCxnSpPr>
        <p:spPr>
          <a:xfrm flipV="1">
            <a:off x="8142229" y="2194728"/>
            <a:ext cx="2268596" cy="468638"/>
          </a:xfrm>
          <a:prstGeom prst="straightConnector1">
            <a:avLst/>
          </a:prstGeom>
          <a:ln w="76200">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8303895" y="2694258"/>
            <a:ext cx="2106930" cy="72566"/>
          </a:xfrm>
          <a:prstGeom prst="straightConnector1">
            <a:avLst/>
          </a:prstGeom>
          <a:ln w="762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6" name="Isosceles Triangle 5"/>
          <p:cNvSpPr>
            <a:spLocks/>
          </p:cNvSpPr>
          <p:nvPr/>
        </p:nvSpPr>
        <p:spPr>
          <a:xfrm>
            <a:off x="8009255" y="2306867"/>
            <a:ext cx="1371600" cy="2011680"/>
          </a:xfrm>
          <a:prstGeom prst="triangle">
            <a:avLst/>
          </a:prstGeom>
          <a:solidFill>
            <a:schemeClr val="bg1"/>
          </a:solidFill>
          <a:ln>
            <a:solidFill>
              <a:schemeClr val="tx1"/>
            </a:solidFill>
          </a:ln>
          <a:scene3d>
            <a:camera prst="perspectiveRelaxedModerately" fov="2100000">
              <a:rot lat="3895642" lon="4710595" rev="4761814"/>
            </a:camera>
            <a:lightRig rig="threePt" dir="t"/>
          </a:scene3d>
          <a:sp3d extrusionH="1270000" prstMaterial="legacyWirefram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666368" y="146600"/>
            <a:ext cx="10915651" cy="1325563"/>
          </a:xfrm>
        </p:spPr>
        <p:txBody>
          <a:bodyPr>
            <a:normAutofit/>
          </a:bodyPr>
          <a:lstStyle/>
          <a:p>
            <a:r>
              <a:rPr lang="en-US" sz="4000" b="1" dirty="0" smtClean="0">
                <a:latin typeface="Arial" panose="020B0604020202020204" pitchFamily="34" charset="0"/>
                <a:cs typeface="Arial" panose="020B0604020202020204" pitchFamily="34" charset="0"/>
              </a:rPr>
              <a:t>E-FISH Optical Setup</a:t>
            </a:r>
            <a:endParaRPr lang="ru-RU" sz="4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681F5A5-5BF7-4733-BB55-3113BEA95D26}" type="slidenum">
              <a:rPr lang="en-SG" smtClean="0"/>
              <a:pPr/>
              <a:t>16</a:t>
            </a:fld>
            <a:endParaRPr lang="en-SG"/>
          </a:p>
        </p:txBody>
      </p:sp>
      <p:sp>
        <p:nvSpPr>
          <p:cNvPr id="39" name="Oval 38"/>
          <p:cNvSpPr>
            <a:spLocks noChangeAspect="1"/>
          </p:cNvSpPr>
          <p:nvPr/>
        </p:nvSpPr>
        <p:spPr>
          <a:xfrm rot="15606143">
            <a:off x="4962988" y="2770485"/>
            <a:ext cx="914400" cy="914400"/>
          </a:xfrm>
          <a:prstGeom prst="ellipse">
            <a:avLst/>
          </a:prstGeom>
          <a:gradFill>
            <a:gsLst>
              <a:gs pos="42000">
                <a:schemeClr val="bg2">
                  <a:lumMod val="75000"/>
                </a:schemeClr>
              </a:gs>
              <a:gs pos="0">
                <a:schemeClr val="accent3">
                  <a:lumMod val="97000"/>
                  <a:lumOff val="3000"/>
                </a:schemeClr>
              </a:gs>
              <a:gs pos="88000">
                <a:schemeClr val="bg1"/>
              </a:gs>
            </a:gsLst>
            <a:path path="circle">
              <a:fillToRect l="100000" t="100000"/>
            </a:path>
          </a:gradFill>
          <a:ln w="0">
            <a:solidFill>
              <a:schemeClr val="bg2"/>
            </a:solidFill>
          </a:ln>
          <a:effectLst>
            <a:reflection endPos="0" dir="5400000" sy="-100000" algn="bl" rotWithShape="0"/>
          </a:effectLst>
          <a:scene3d>
            <a:camera prst="orthographicFront">
              <a:rot lat="3502108" lon="12956739" rev="13294637"/>
            </a:camera>
            <a:lightRig rig="threePt" dir="t"/>
          </a:scene3d>
          <a:sp3d prstMaterial="flat">
            <a:bevelT w="457200" h="4495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4806143">
            <a:off x="4969362" y="2767026"/>
            <a:ext cx="914400" cy="914400"/>
          </a:xfrm>
          <a:prstGeom prst="ellipse">
            <a:avLst/>
          </a:prstGeom>
          <a:gradFill flip="none" rotWithShape="1">
            <a:gsLst>
              <a:gs pos="42000">
                <a:schemeClr val="bg2">
                  <a:lumMod val="75000"/>
                </a:schemeClr>
              </a:gs>
              <a:gs pos="0">
                <a:schemeClr val="accent3">
                  <a:lumMod val="97000"/>
                  <a:lumOff val="3000"/>
                </a:schemeClr>
              </a:gs>
              <a:gs pos="88000">
                <a:schemeClr val="bg1"/>
              </a:gs>
            </a:gsLst>
            <a:path path="circle">
              <a:fillToRect l="100000" t="100000"/>
            </a:path>
            <a:tileRect r="-100000" b="-100000"/>
          </a:gradFill>
          <a:ln w="0">
            <a:solidFill>
              <a:schemeClr val="bg2"/>
            </a:solidFill>
          </a:ln>
          <a:effectLst>
            <a:reflection endPos="0" dir="5400000" sy="-100000" algn="bl" rotWithShape="0"/>
          </a:effectLst>
          <a:scene3d>
            <a:camera prst="orthographicFront">
              <a:rot lat="3478594" lon="19348076" rev="19138629"/>
            </a:camera>
            <a:lightRig rig="threePt" dir="t"/>
          </a:scene3d>
          <a:sp3d prstMaterial="metal">
            <a:bevelT w="457200" h="3175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15606143">
            <a:off x="6431894" y="3000148"/>
            <a:ext cx="64008" cy="64008"/>
          </a:xfrm>
          <a:prstGeom prst="ellipse">
            <a:avLst/>
          </a:prstGeom>
          <a:gradFill>
            <a:gsLst>
              <a:gs pos="72000">
                <a:srgbClr val="00B050"/>
              </a:gs>
              <a:gs pos="0">
                <a:schemeClr val="accent3">
                  <a:lumMod val="97000"/>
                  <a:lumOff val="3000"/>
                </a:schemeClr>
              </a:gs>
              <a:gs pos="88000">
                <a:schemeClr val="bg1"/>
              </a:gs>
            </a:gsLst>
            <a:path path="circle">
              <a:fillToRect l="100000" t="100000"/>
            </a:path>
          </a:gradFill>
          <a:ln w="0">
            <a:noFill/>
          </a:ln>
          <a:effectLst>
            <a:reflection endPos="0" dir="5400000" sy="-100000" algn="bl" rotWithShape="0"/>
          </a:effectLst>
          <a:scene3d>
            <a:camera prst="orthographicFront">
              <a:rot lat="3715934" lon="13380405" rev="13662392"/>
            </a:camera>
            <a:lightRig rig="threePt" dir="t"/>
          </a:scene3d>
          <a:sp3d prstMaterial="flat">
            <a:bevelT w="95250" h="16002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4806143">
            <a:off x="4938084" y="2962102"/>
            <a:ext cx="594360" cy="594360"/>
          </a:xfrm>
          <a:prstGeom prst="ellipse">
            <a:avLst/>
          </a:prstGeom>
          <a:gradFill flip="none" rotWithShape="1">
            <a:gsLst>
              <a:gs pos="42000">
                <a:srgbClr val="00B050"/>
              </a:gs>
              <a:gs pos="0">
                <a:schemeClr val="accent3">
                  <a:lumMod val="97000"/>
                  <a:lumOff val="3000"/>
                </a:schemeClr>
              </a:gs>
              <a:gs pos="88000">
                <a:schemeClr val="bg1"/>
              </a:gs>
            </a:gsLst>
            <a:path path="circle">
              <a:fillToRect l="100000" t="100000"/>
            </a:path>
            <a:tileRect r="-100000" b="-100000"/>
          </a:gradFill>
          <a:ln w="0">
            <a:solidFill>
              <a:schemeClr val="bg2"/>
            </a:solidFill>
          </a:ln>
          <a:effectLst>
            <a:reflection endPos="0" dir="5400000" sy="-100000" algn="bl" rotWithShape="0"/>
          </a:effectLst>
          <a:scene3d>
            <a:camera prst="orthographicFront">
              <a:rot lat="3269346" lon="12613856" rev="13008707"/>
            </a:camera>
            <a:lightRig rig="threePt" dir="t"/>
          </a:scene3d>
          <a:sp3d prstMaterial="flat">
            <a:bevelT w="317500" h="3422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99676" y="3413554"/>
            <a:ext cx="1783080" cy="3217667"/>
          </a:xfrm>
          <a:prstGeom prst="rect">
            <a:avLst/>
          </a:prstGeom>
        </p:spPr>
      </p:pic>
      <p:sp>
        <p:nvSpPr>
          <p:cNvPr id="18" name="Content Placeholder 2"/>
          <p:cNvSpPr txBox="1">
            <a:spLocks/>
          </p:cNvSpPr>
          <p:nvPr/>
        </p:nvSpPr>
        <p:spPr>
          <a:xfrm>
            <a:off x="243176" y="2694811"/>
            <a:ext cx="2129203" cy="566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latin typeface="Bookman Old Style" panose="02050604050505020204" pitchFamily="18" charset="0"/>
              </a:rPr>
              <a:t>Probe beam, </a:t>
            </a:r>
            <a:r>
              <a:rPr lang="en-US" sz="2000" dirty="0" smtClean="0">
                <a:latin typeface="Bookman Old Style" panose="02050604050505020204" pitchFamily="18" charset="0"/>
                <a:sym typeface="Symbol" panose="05050102010706020507" pitchFamily="18" charset="2"/>
              </a:rPr>
              <a:t></a:t>
            </a:r>
            <a:endParaRPr lang="en-US" sz="2000" dirty="0">
              <a:latin typeface="Bookman Old Style" panose="02050604050505020204" pitchFamily="18" charset="0"/>
            </a:endParaRPr>
          </a:p>
        </p:txBody>
      </p:sp>
      <p:cxnSp>
        <p:nvCxnSpPr>
          <p:cNvPr id="19" name="Straight Connector 18"/>
          <p:cNvCxnSpPr/>
          <p:nvPr/>
        </p:nvCxnSpPr>
        <p:spPr>
          <a:xfrm>
            <a:off x="1585404" y="3095793"/>
            <a:ext cx="465447" cy="506534"/>
          </a:xfrm>
          <a:prstGeom prst="line">
            <a:avLst/>
          </a:prstGeom>
        </p:spPr>
        <p:style>
          <a:lnRef idx="1">
            <a:schemeClr val="dk1"/>
          </a:lnRef>
          <a:fillRef idx="0">
            <a:schemeClr val="dk1"/>
          </a:fillRef>
          <a:effectRef idx="0">
            <a:schemeClr val="dk1"/>
          </a:effectRef>
          <a:fontRef idx="minor">
            <a:schemeClr val="tx1"/>
          </a:fontRef>
        </p:style>
      </p:cxnSp>
      <p:sp>
        <p:nvSpPr>
          <p:cNvPr id="20" name="Content Placeholder 2"/>
          <p:cNvSpPr txBox="1">
            <a:spLocks/>
          </p:cNvSpPr>
          <p:nvPr/>
        </p:nvSpPr>
        <p:spPr>
          <a:xfrm>
            <a:off x="7180532" y="3939975"/>
            <a:ext cx="2129203" cy="566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latin typeface="Bookman Old Style" panose="02050604050505020204" pitchFamily="18" charset="0"/>
              </a:rPr>
              <a:t>Signal, </a:t>
            </a:r>
            <a:r>
              <a:rPr lang="en-US" sz="2000" dirty="0" smtClean="0">
                <a:latin typeface="Bookman Old Style" panose="02050604050505020204" pitchFamily="18" charset="0"/>
                <a:sym typeface="Symbol" panose="05050102010706020507" pitchFamily="18" charset="2"/>
              </a:rPr>
              <a:t>/2</a:t>
            </a:r>
            <a:endParaRPr lang="en-US" sz="2000" dirty="0">
              <a:latin typeface="Bookman Old Style" panose="02050604050505020204" pitchFamily="18" charset="0"/>
            </a:endParaRPr>
          </a:p>
        </p:txBody>
      </p:sp>
      <p:cxnSp>
        <p:nvCxnSpPr>
          <p:cNvPr id="21" name="Straight Connector 20"/>
          <p:cNvCxnSpPr>
            <a:endCxn id="20" idx="0"/>
          </p:cNvCxnSpPr>
          <p:nvPr/>
        </p:nvCxnSpPr>
        <p:spPr>
          <a:xfrm>
            <a:off x="7616607" y="2840562"/>
            <a:ext cx="628527" cy="1099413"/>
          </a:xfrm>
          <a:prstGeom prst="line">
            <a:avLst/>
          </a:prstGeom>
        </p:spPr>
        <p:style>
          <a:lnRef idx="1">
            <a:schemeClr val="dk1"/>
          </a:lnRef>
          <a:fillRef idx="0">
            <a:schemeClr val="dk1"/>
          </a:fillRef>
          <a:effectRef idx="0">
            <a:schemeClr val="dk1"/>
          </a:effectRef>
          <a:fontRef idx="minor">
            <a:schemeClr val="tx1"/>
          </a:fontRef>
        </p:style>
      </p:cxnSp>
      <p:sp>
        <p:nvSpPr>
          <p:cNvPr id="49" name="Content Placeholder 2"/>
          <p:cNvSpPr txBox="1">
            <a:spLocks/>
          </p:cNvSpPr>
          <p:nvPr/>
        </p:nvSpPr>
        <p:spPr>
          <a:xfrm>
            <a:off x="8303895" y="1495113"/>
            <a:ext cx="925954" cy="5669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latin typeface="Bookman Old Style" panose="02050604050505020204" pitchFamily="18" charset="0"/>
              </a:rPr>
              <a:t>Prism</a:t>
            </a:r>
            <a:endParaRPr lang="en-US" sz="2000" dirty="0">
              <a:latin typeface="Bookman Old Style" panose="02050604050505020204" pitchFamily="18" charset="0"/>
            </a:endParaRPr>
          </a:p>
        </p:txBody>
      </p:sp>
      <p:sp>
        <p:nvSpPr>
          <p:cNvPr id="9" name="Rounded Rectangle 8"/>
          <p:cNvSpPr/>
          <p:nvPr/>
        </p:nvSpPr>
        <p:spPr>
          <a:xfrm>
            <a:off x="10410825" y="2433731"/>
            <a:ext cx="1514475" cy="531398"/>
          </a:xfrm>
          <a:prstGeom prst="roundRect">
            <a:avLst/>
          </a:prstGeom>
          <a:solidFill>
            <a:schemeClr val="bg1"/>
          </a:solidFill>
          <a:ln w="38100">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sz="2400" b="1" dirty="0" smtClean="0">
                <a:solidFill>
                  <a:schemeClr val="tx1"/>
                </a:solidFill>
              </a:rPr>
              <a:t>PMT</a:t>
            </a:r>
            <a:endParaRPr lang="en-US" b="1" dirty="0">
              <a:solidFill>
                <a:schemeClr val="tx1"/>
              </a:solidFill>
            </a:endParaRPr>
          </a:p>
        </p:txBody>
      </p:sp>
      <p:sp>
        <p:nvSpPr>
          <p:cNvPr id="32" name="Content Placeholder 2"/>
          <p:cNvSpPr txBox="1">
            <a:spLocks/>
          </p:cNvSpPr>
          <p:nvPr/>
        </p:nvSpPr>
        <p:spPr>
          <a:xfrm>
            <a:off x="89770" y="3890811"/>
            <a:ext cx="981786" cy="566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latin typeface="Bookman Old Style" panose="02050604050505020204" pitchFamily="18" charset="0"/>
              </a:rPr>
              <a:t>Lens</a:t>
            </a:r>
            <a:endParaRPr lang="en-US" sz="2000" dirty="0">
              <a:latin typeface="Bookman Old Style" panose="02050604050505020204" pitchFamily="18" charset="0"/>
            </a:endParaRPr>
          </a:p>
        </p:txBody>
      </p:sp>
      <p:sp>
        <p:nvSpPr>
          <p:cNvPr id="35" name="Content Placeholder 2"/>
          <p:cNvSpPr txBox="1">
            <a:spLocks/>
          </p:cNvSpPr>
          <p:nvPr/>
        </p:nvSpPr>
        <p:spPr>
          <a:xfrm>
            <a:off x="3997889" y="4353212"/>
            <a:ext cx="2129203" cy="4321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smtClean="0">
                <a:solidFill>
                  <a:schemeClr val="accent1">
                    <a:lumMod val="75000"/>
                  </a:schemeClr>
                </a:solidFill>
                <a:latin typeface="Bookman Old Style" panose="02050604050505020204" pitchFamily="18" charset="0"/>
              </a:rPr>
              <a:t>Discharge tube</a:t>
            </a:r>
            <a:endParaRPr lang="en-US" sz="1800" b="1" dirty="0">
              <a:solidFill>
                <a:schemeClr val="accent1">
                  <a:lumMod val="75000"/>
                </a:schemeClr>
              </a:solidFill>
              <a:latin typeface="Bookman Old Style" panose="02050604050505020204" pitchFamily="18" charset="0"/>
            </a:endParaRPr>
          </a:p>
        </p:txBody>
      </p:sp>
      <p:cxnSp>
        <p:nvCxnSpPr>
          <p:cNvPr id="36" name="Straight Connector 35"/>
          <p:cNvCxnSpPr/>
          <p:nvPr/>
        </p:nvCxnSpPr>
        <p:spPr>
          <a:xfrm flipH="1">
            <a:off x="5081320" y="3476831"/>
            <a:ext cx="319517" cy="841225"/>
          </a:xfrm>
          <a:prstGeom prst="line">
            <a:avLst/>
          </a:prstGeom>
        </p:spPr>
        <p:style>
          <a:lnRef idx="1">
            <a:schemeClr val="dk1"/>
          </a:lnRef>
          <a:fillRef idx="0">
            <a:schemeClr val="dk1"/>
          </a:fillRef>
          <a:effectRef idx="0">
            <a:schemeClr val="dk1"/>
          </a:effectRef>
          <a:fontRef idx="minor">
            <a:schemeClr val="tx1"/>
          </a:fontRef>
        </p:style>
      </p:cxnSp>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353491" y="4961607"/>
            <a:ext cx="3769880" cy="1805655"/>
          </a:xfrm>
          <a:prstGeom prst="rect">
            <a:avLst/>
          </a:prstGeom>
        </p:spPr>
      </p:pic>
      <p:cxnSp>
        <p:nvCxnSpPr>
          <p:cNvPr id="8" name="Straight Connector 7"/>
          <p:cNvCxnSpPr/>
          <p:nvPr/>
        </p:nvCxnSpPr>
        <p:spPr>
          <a:xfrm>
            <a:off x="5724525" y="4801523"/>
            <a:ext cx="513906" cy="756799"/>
          </a:xfrm>
          <a:prstGeom prst="line">
            <a:avLst/>
          </a:prstGeom>
          <a:ln w="5715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2588246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a:xfrm>
            <a:off x="1562936" y="3280117"/>
            <a:ext cx="9326880" cy="2290305"/>
            <a:chOff x="1445013" y="4855108"/>
            <a:chExt cx="4549331" cy="1095657"/>
          </a:xfrm>
        </p:grpSpPr>
        <p:sp>
          <p:nvSpPr>
            <p:cNvPr id="13" name="Rectangle 12"/>
            <p:cNvSpPr/>
            <p:nvPr/>
          </p:nvSpPr>
          <p:spPr>
            <a:xfrm>
              <a:off x="1445013" y="4855108"/>
              <a:ext cx="258968" cy="1095375"/>
            </a:xfrm>
            <a:prstGeom prst="rect">
              <a:avLst/>
            </a:prstGeom>
            <a:solidFill>
              <a:schemeClr val="tx1">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Rectangle 13"/>
            <p:cNvSpPr/>
            <p:nvPr/>
          </p:nvSpPr>
          <p:spPr>
            <a:xfrm>
              <a:off x="1702076" y="5082082"/>
              <a:ext cx="365760" cy="640080"/>
            </a:xfrm>
            <a:prstGeom prst="rect">
              <a:avLst/>
            </a:prstGeom>
            <a:solidFill>
              <a:schemeClr val="tx1">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Isosceles Triangle 14"/>
            <p:cNvSpPr/>
            <p:nvPr/>
          </p:nvSpPr>
          <p:spPr>
            <a:xfrm rot="5400000">
              <a:off x="1883481" y="5270102"/>
              <a:ext cx="640080" cy="274320"/>
            </a:xfrm>
            <a:prstGeom prst="triangle">
              <a:avLst/>
            </a:prstGeom>
            <a:solidFill>
              <a:schemeClr val="tx1">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Rectangle 15"/>
            <p:cNvSpPr/>
            <p:nvPr/>
          </p:nvSpPr>
          <p:spPr>
            <a:xfrm>
              <a:off x="1702711" y="5010544"/>
              <a:ext cx="4023360" cy="64008"/>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703981" y="5726824"/>
              <a:ext cx="4023360" cy="64008"/>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H="1">
              <a:off x="5734961" y="4855390"/>
              <a:ext cx="258968" cy="1095375"/>
            </a:xfrm>
            <a:prstGeom prst="rect">
              <a:avLst/>
            </a:prstGeom>
            <a:solidFill>
              <a:schemeClr val="tx1">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ectangle 18"/>
            <p:cNvSpPr/>
            <p:nvPr/>
          </p:nvSpPr>
          <p:spPr>
            <a:xfrm flipH="1">
              <a:off x="5369201" y="5082364"/>
              <a:ext cx="365760" cy="640080"/>
            </a:xfrm>
            <a:prstGeom prst="rect">
              <a:avLst/>
            </a:prstGeom>
            <a:solidFill>
              <a:schemeClr val="tx1">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Isosceles Triangle 19"/>
            <p:cNvSpPr/>
            <p:nvPr/>
          </p:nvSpPr>
          <p:spPr>
            <a:xfrm rot="16200000" flipH="1">
              <a:off x="4910936" y="5270384"/>
              <a:ext cx="640080" cy="274320"/>
            </a:xfrm>
            <a:prstGeom prst="triangle">
              <a:avLst/>
            </a:prstGeom>
            <a:solidFill>
              <a:schemeClr val="tx1">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Rectangle 20"/>
            <p:cNvSpPr/>
            <p:nvPr/>
          </p:nvSpPr>
          <p:spPr>
            <a:xfrm>
              <a:off x="1445013" y="5355590"/>
              <a:ext cx="898208"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096136" y="5349494"/>
              <a:ext cx="898208"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p:cNvSpPr>
            <a:spLocks noGrp="1"/>
          </p:cNvSpPr>
          <p:nvPr>
            <p:ph type="title"/>
          </p:nvPr>
        </p:nvSpPr>
        <p:spPr>
          <a:xfrm>
            <a:off x="838200" y="212725"/>
            <a:ext cx="10515600" cy="1325563"/>
          </a:xfrm>
        </p:spPr>
        <p:txBody>
          <a:bodyPr/>
          <a:lstStyle/>
          <a:p>
            <a:r>
              <a:rPr lang="en-US" sz="3600" b="1" dirty="0" smtClean="0">
                <a:latin typeface="Arial" panose="020B0604020202020204" pitchFamily="34" charset="0"/>
                <a:cs typeface="Arial" panose="020B0604020202020204" pitchFamily="34" charset="0"/>
              </a:rPr>
              <a:t>Fast </a:t>
            </a:r>
            <a:r>
              <a:rPr lang="en-US" sz="3600" b="1" dirty="0">
                <a:latin typeface="Arial" panose="020B0604020202020204" pitchFamily="34" charset="0"/>
                <a:cs typeface="Arial" panose="020B0604020202020204" pitchFamily="34" charset="0"/>
              </a:rPr>
              <a:t>I</a:t>
            </a:r>
            <a:r>
              <a:rPr lang="en-US" sz="3600" b="1" dirty="0" smtClean="0">
                <a:latin typeface="Arial" panose="020B0604020202020204" pitchFamily="34" charset="0"/>
                <a:cs typeface="Arial" panose="020B0604020202020204" pitchFamily="34" charset="0"/>
              </a:rPr>
              <a:t>onization Wave (FIW) Animation</a:t>
            </a:r>
            <a:endParaRPr lang="en-US" sz="3600" b="1" dirty="0">
              <a:latin typeface="Arial" panose="020B0604020202020204" pitchFamily="34" charset="0"/>
              <a:cs typeface="Arial" panose="020B0604020202020204" pitchFamily="34" charset="0"/>
            </a:endParaRPr>
          </a:p>
        </p:txBody>
      </p:sp>
      <p:sp>
        <p:nvSpPr>
          <p:cNvPr id="12" name="Content Placeholder 1"/>
          <p:cNvSpPr>
            <a:spLocks noGrp="1"/>
          </p:cNvSpPr>
          <p:nvPr>
            <p:ph idx="1"/>
          </p:nvPr>
        </p:nvSpPr>
        <p:spPr>
          <a:xfrm>
            <a:off x="838199" y="1663700"/>
            <a:ext cx="10963275" cy="1551966"/>
          </a:xfrm>
        </p:spPr>
        <p:txBody>
          <a:bodyPr/>
          <a:lstStyle/>
          <a:p>
            <a:r>
              <a:rPr lang="en-US" dirty="0" smtClean="0">
                <a:latin typeface="+mn-lt"/>
              </a:rPr>
              <a:t> </a:t>
            </a:r>
            <a:r>
              <a:rPr lang="en-US" sz="2200" dirty="0" smtClean="0">
                <a:latin typeface="Bookman Old Style" panose="02050604050505020204" pitchFamily="18" charset="0"/>
              </a:rPr>
              <a:t>Feed gas: </a:t>
            </a:r>
            <a:r>
              <a:rPr lang="en-US" sz="2200" b="1" dirty="0" smtClean="0">
                <a:solidFill>
                  <a:schemeClr val="accent1">
                    <a:lumMod val="75000"/>
                  </a:schemeClr>
                </a:solidFill>
                <a:latin typeface="Bookman Old Style" panose="02050604050505020204" pitchFamily="18" charset="0"/>
              </a:rPr>
              <a:t>Pure N</a:t>
            </a:r>
            <a:r>
              <a:rPr lang="en-US" sz="2200" b="1" baseline="-25000" dirty="0" smtClean="0">
                <a:solidFill>
                  <a:schemeClr val="accent1">
                    <a:lumMod val="75000"/>
                  </a:schemeClr>
                </a:solidFill>
                <a:latin typeface="Bookman Old Style" panose="02050604050505020204" pitchFamily="18" charset="0"/>
              </a:rPr>
              <a:t>2</a:t>
            </a:r>
            <a:r>
              <a:rPr lang="en-US" sz="2200" dirty="0" smtClean="0">
                <a:latin typeface="Bookman Old Style" panose="02050604050505020204" pitchFamily="18" charset="0"/>
              </a:rPr>
              <a:t>, Pressure:</a:t>
            </a:r>
            <a:r>
              <a:rPr lang="en-US" sz="2200" b="1" dirty="0" smtClean="0">
                <a:solidFill>
                  <a:srgbClr val="FF0000"/>
                </a:solidFill>
                <a:latin typeface="Bookman Old Style" panose="02050604050505020204" pitchFamily="18" charset="0"/>
              </a:rPr>
              <a:t> </a:t>
            </a:r>
            <a:r>
              <a:rPr lang="en-US" sz="2200" b="1" dirty="0">
                <a:solidFill>
                  <a:schemeClr val="accent1">
                    <a:lumMod val="75000"/>
                  </a:schemeClr>
                </a:solidFill>
                <a:latin typeface="Bookman Old Style" panose="02050604050505020204" pitchFamily="18" charset="0"/>
              </a:rPr>
              <a:t>20 – 100 </a:t>
            </a:r>
            <a:r>
              <a:rPr lang="en-US" sz="2200" b="1" dirty="0" smtClean="0">
                <a:solidFill>
                  <a:schemeClr val="accent1">
                    <a:lumMod val="75000"/>
                  </a:schemeClr>
                </a:solidFill>
                <a:latin typeface="Bookman Old Style" panose="02050604050505020204" pitchFamily="18" charset="0"/>
              </a:rPr>
              <a:t>mbar</a:t>
            </a:r>
          </a:p>
          <a:p>
            <a:pPr lvl="0"/>
            <a:r>
              <a:rPr lang="en-US" sz="2200" dirty="0" smtClean="0">
                <a:solidFill>
                  <a:prstClr val="black"/>
                </a:solidFill>
                <a:latin typeface="Bookman Old Style" panose="02050604050505020204" pitchFamily="18" charset="0"/>
              </a:rPr>
              <a:t> </a:t>
            </a:r>
            <a:r>
              <a:rPr lang="en-US" sz="2200" b="1" dirty="0" smtClean="0">
                <a:solidFill>
                  <a:schemeClr val="accent1">
                    <a:lumMod val="75000"/>
                  </a:schemeClr>
                </a:solidFill>
                <a:latin typeface="Bookman Old Style" panose="02050604050505020204" pitchFamily="18" charset="0"/>
              </a:rPr>
              <a:t>Positive</a:t>
            </a:r>
            <a:r>
              <a:rPr lang="en-US" sz="2200" dirty="0" smtClean="0">
                <a:solidFill>
                  <a:prstClr val="black"/>
                </a:solidFill>
                <a:latin typeface="Bookman Old Style" panose="02050604050505020204" pitchFamily="18" charset="0"/>
              </a:rPr>
              <a:t> </a:t>
            </a:r>
            <a:r>
              <a:rPr lang="en-US" sz="2200" dirty="0">
                <a:solidFill>
                  <a:prstClr val="black"/>
                </a:solidFill>
                <a:latin typeface="Bookman Old Style" panose="02050604050505020204" pitchFamily="18" charset="0"/>
              </a:rPr>
              <a:t>polarity, Peak voltage: </a:t>
            </a:r>
            <a:r>
              <a:rPr lang="en-US" sz="2200" b="1" dirty="0">
                <a:solidFill>
                  <a:schemeClr val="accent1">
                    <a:lumMod val="75000"/>
                  </a:schemeClr>
                </a:solidFill>
                <a:latin typeface="Bookman Old Style" panose="02050604050505020204" pitchFamily="18" charset="0"/>
              </a:rPr>
              <a:t>18.6 kV</a:t>
            </a:r>
            <a:r>
              <a:rPr lang="en-US" sz="2200" dirty="0">
                <a:solidFill>
                  <a:prstClr val="black"/>
                </a:solidFill>
                <a:latin typeface="Bookman Old Style" panose="02050604050505020204" pitchFamily="18" charset="0"/>
              </a:rPr>
              <a:t>, </a:t>
            </a:r>
            <a:r>
              <a:rPr lang="en-US" sz="2200" dirty="0" smtClean="0">
                <a:latin typeface="Bookman Old Style" panose="02050604050505020204" pitchFamily="18" charset="0"/>
              </a:rPr>
              <a:t>FWHM</a:t>
            </a:r>
            <a:r>
              <a:rPr lang="en-US" sz="2200" dirty="0">
                <a:latin typeface="Bookman Old Style" panose="02050604050505020204" pitchFamily="18" charset="0"/>
              </a:rPr>
              <a:t>:</a:t>
            </a:r>
            <a:r>
              <a:rPr lang="en-US" sz="2200" b="1" dirty="0">
                <a:solidFill>
                  <a:schemeClr val="accent1">
                    <a:lumMod val="75000"/>
                  </a:schemeClr>
                </a:solidFill>
                <a:latin typeface="Bookman Old Style" panose="02050604050505020204" pitchFamily="18" charset="0"/>
              </a:rPr>
              <a:t> 30 ns</a:t>
            </a:r>
            <a:r>
              <a:rPr lang="en-US" sz="2200" dirty="0">
                <a:solidFill>
                  <a:prstClr val="black"/>
                </a:solidFill>
                <a:latin typeface="Bookman Old Style" panose="02050604050505020204" pitchFamily="18" charset="0"/>
              </a:rPr>
              <a:t>, Rise time: </a:t>
            </a:r>
            <a:r>
              <a:rPr lang="en-US" sz="2200" b="1" dirty="0">
                <a:solidFill>
                  <a:schemeClr val="accent1">
                    <a:lumMod val="75000"/>
                  </a:schemeClr>
                </a:solidFill>
                <a:latin typeface="Bookman Old Style" panose="02050604050505020204" pitchFamily="18" charset="0"/>
              </a:rPr>
              <a:t>3 – 4 ns</a:t>
            </a:r>
          </a:p>
          <a:p>
            <a:endParaRPr lang="en-US" dirty="0" smtClean="0">
              <a:latin typeface="+mn-lt"/>
            </a:endParaRPr>
          </a:p>
        </p:txBody>
      </p:sp>
      <p:sp>
        <p:nvSpPr>
          <p:cNvPr id="4" name="Espace réservé du numéro de diapositive 3"/>
          <p:cNvSpPr>
            <a:spLocks noGrp="1"/>
          </p:cNvSpPr>
          <p:nvPr>
            <p:ph type="sldNum" sz="quarter" idx="12"/>
          </p:nvPr>
        </p:nvSpPr>
        <p:spPr/>
        <p:txBody>
          <a:bodyPr/>
          <a:lstStyle/>
          <a:p>
            <a:pPr>
              <a:defRPr/>
            </a:pPr>
            <a:fld id="{77EF52CE-3BDE-4F93-BE2E-F2EEC73C22A7}" type="slidenum">
              <a:rPr lang="en-US" smtClean="0"/>
              <a:pPr>
                <a:defRPr/>
              </a:pPr>
              <a:t>17</a:t>
            </a:fld>
            <a:endParaRPr lang="en-US"/>
          </a:p>
        </p:txBody>
      </p:sp>
      <p:sp>
        <p:nvSpPr>
          <p:cNvPr id="26" name="TextBox 25"/>
          <p:cNvSpPr txBox="1"/>
          <p:nvPr/>
        </p:nvSpPr>
        <p:spPr>
          <a:xfrm>
            <a:off x="5072054" y="18637014"/>
            <a:ext cx="2002813" cy="307777"/>
          </a:xfrm>
          <a:prstGeom prst="rect">
            <a:avLst/>
          </a:prstGeom>
          <a:noFill/>
        </p:spPr>
        <p:txBody>
          <a:bodyPr wrap="square" rtlCol="0">
            <a:spAutoFit/>
          </a:bodyPr>
          <a:lstStyle/>
          <a:p>
            <a:r>
              <a:rPr lang="en-US" sz="1400" dirty="0">
                <a:solidFill>
                  <a:schemeClr val="bg1"/>
                </a:solidFill>
              </a:rPr>
              <a:t>t</a:t>
            </a:r>
            <a:r>
              <a:rPr lang="en-US" sz="1400" dirty="0" smtClean="0">
                <a:solidFill>
                  <a:schemeClr val="bg1"/>
                </a:solidFill>
              </a:rPr>
              <a:t> = 0 ns</a:t>
            </a:r>
            <a:endParaRPr lang="en-US" sz="1400" dirty="0">
              <a:solidFill>
                <a:schemeClr val="bg1"/>
              </a:solidFill>
            </a:endParaRPr>
          </a:p>
        </p:txBody>
      </p:sp>
      <p:sp>
        <p:nvSpPr>
          <p:cNvPr id="28" name="TextBox 27"/>
          <p:cNvSpPr txBox="1"/>
          <p:nvPr/>
        </p:nvSpPr>
        <p:spPr>
          <a:xfrm>
            <a:off x="6368234" y="22766335"/>
            <a:ext cx="2002813" cy="307777"/>
          </a:xfrm>
          <a:prstGeom prst="rect">
            <a:avLst/>
          </a:prstGeom>
          <a:noFill/>
        </p:spPr>
        <p:txBody>
          <a:bodyPr wrap="square" rtlCol="0">
            <a:spAutoFit/>
          </a:bodyPr>
          <a:lstStyle/>
          <a:p>
            <a:r>
              <a:rPr lang="en-US" sz="1400" dirty="0">
                <a:solidFill>
                  <a:schemeClr val="bg1"/>
                </a:solidFill>
              </a:rPr>
              <a:t>t</a:t>
            </a:r>
            <a:r>
              <a:rPr lang="en-US" sz="1400" dirty="0" smtClean="0">
                <a:solidFill>
                  <a:schemeClr val="bg1"/>
                </a:solidFill>
              </a:rPr>
              <a:t> = 0.8 ns</a:t>
            </a:r>
            <a:endParaRPr lang="en-US" sz="1400" dirty="0">
              <a:solidFill>
                <a:schemeClr val="bg1"/>
              </a:solidFill>
            </a:endParaRPr>
          </a:p>
        </p:txBody>
      </p:sp>
      <p:sp>
        <p:nvSpPr>
          <p:cNvPr id="29" name="TextBox 28"/>
          <p:cNvSpPr txBox="1"/>
          <p:nvPr/>
        </p:nvSpPr>
        <p:spPr>
          <a:xfrm>
            <a:off x="3682258" y="5718039"/>
            <a:ext cx="4928002" cy="523220"/>
          </a:xfrm>
          <a:prstGeom prst="rect">
            <a:avLst/>
          </a:prstGeom>
          <a:noFill/>
          <a:ln>
            <a:solidFill>
              <a:schemeClr val="tx1"/>
            </a:solidFill>
          </a:ln>
        </p:spPr>
        <p:txBody>
          <a:bodyPr wrap="square" rtlCol="0">
            <a:spAutoFit/>
          </a:bodyPr>
          <a:lstStyle/>
          <a:p>
            <a:pPr algn="ctr"/>
            <a:r>
              <a:rPr lang="en-US" sz="2800" b="1" dirty="0" smtClean="0">
                <a:solidFill>
                  <a:schemeClr val="accent1">
                    <a:lumMod val="75000"/>
                  </a:schemeClr>
                </a:solidFill>
                <a:latin typeface="Bookman Old Style" panose="02050604050505020204" pitchFamily="18" charset="0"/>
                <a:cs typeface="Calibri" panose="020F0502020204030204" pitchFamily="34" charset="0"/>
              </a:rPr>
              <a:t>Wave speed: </a:t>
            </a:r>
            <a:r>
              <a:rPr lang="en-US" sz="2800" b="1" dirty="0" smtClean="0">
                <a:solidFill>
                  <a:schemeClr val="accent1">
                    <a:lumMod val="75000"/>
                  </a:schemeClr>
                </a:solidFill>
                <a:latin typeface="Bookman Old Style" panose="02050604050505020204" pitchFamily="18" charset="0"/>
                <a:cs typeface="Calibri" panose="020F0502020204030204" pitchFamily="34" charset="0"/>
                <a:sym typeface="Symbol" panose="05050102010706020507" pitchFamily="18" charset="2"/>
              </a:rPr>
              <a:t> </a:t>
            </a:r>
            <a:r>
              <a:rPr lang="en-US" sz="2800" b="1" dirty="0" smtClean="0">
                <a:solidFill>
                  <a:schemeClr val="accent1">
                    <a:lumMod val="75000"/>
                  </a:schemeClr>
                </a:solidFill>
                <a:latin typeface="Bookman Old Style" panose="02050604050505020204" pitchFamily="18" charset="0"/>
                <a:cs typeface="Calibri" panose="020F0502020204030204" pitchFamily="34" charset="0"/>
              </a:rPr>
              <a:t>1.6 cm/ns</a:t>
            </a:r>
            <a:endParaRPr lang="en-US" sz="2800" b="1" dirty="0">
              <a:solidFill>
                <a:schemeClr val="accent1">
                  <a:lumMod val="75000"/>
                </a:schemeClr>
              </a:solidFill>
              <a:latin typeface="Bookman Old Style" panose="02050604050505020204" pitchFamily="18" charset="0"/>
              <a:cs typeface="Calibri" panose="020F0502020204030204" pitchFamily="34" charset="0"/>
            </a:endParaRPr>
          </a:p>
        </p:txBody>
      </p:sp>
      <p:pic>
        <p:nvPicPr>
          <p:cNvPr id="10" name="your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17067" t="19272" r="17530" b="22663"/>
          <a:stretch>
            <a:fillRect/>
          </a:stretch>
        </p:blipFill>
        <p:spPr>
          <a:xfrm>
            <a:off x="2875626" y="3748988"/>
            <a:ext cx="6696744" cy="1289031"/>
          </a:xfrm>
          <a:prstGeom prst="rect">
            <a:avLst/>
          </a:prstGeom>
          <a:ln>
            <a:noFill/>
          </a:ln>
          <a:effectLst>
            <a:outerShdw blurRad="190500" algn="tl" rotWithShape="0">
              <a:srgbClr val="000000">
                <a:alpha val="70000"/>
              </a:srgbClr>
            </a:outerShdw>
          </a:effectLst>
        </p:spPr>
      </p:pic>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1280" y="5718039"/>
            <a:ext cx="2286000" cy="1094923"/>
          </a:xfrm>
          <a:prstGeom prst="rect">
            <a:avLst/>
          </a:prstGeom>
        </p:spPr>
      </p:pic>
    </p:spTree>
    <p:extLst>
      <p:ext uri="{BB962C8B-B14F-4D97-AF65-F5344CB8AC3E}">
        <p14:creationId xmlns:p14="http://schemas.microsoft.com/office/powerpoint/2010/main" val="11858249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0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re 1"/>
          <p:cNvSpPr>
            <a:spLocks noGrp="1"/>
          </p:cNvSpPr>
          <p:nvPr>
            <p:ph type="title"/>
          </p:nvPr>
        </p:nvSpPr>
        <p:spPr>
          <a:xfrm>
            <a:off x="695324" y="98425"/>
            <a:ext cx="10848975" cy="1325563"/>
          </a:xfrm>
        </p:spPr>
        <p:txBody>
          <a:bodyPr/>
          <a:lstStyle/>
          <a:p>
            <a:r>
              <a:rPr lang="en-US" sz="3600" b="1" dirty="0" smtClean="0">
                <a:latin typeface="Arial" panose="020B0604020202020204" pitchFamily="34" charset="0"/>
                <a:cs typeface="Arial" panose="020B0604020202020204" pitchFamily="34" charset="0"/>
              </a:rPr>
              <a:t>Electric Field Evolution in a Fast </a:t>
            </a:r>
            <a:r>
              <a:rPr lang="en-US" sz="3600" b="1" dirty="0">
                <a:latin typeface="Arial" panose="020B0604020202020204" pitchFamily="34" charset="0"/>
                <a:cs typeface="Arial" panose="020B0604020202020204" pitchFamily="34" charset="0"/>
              </a:rPr>
              <a:t>I</a:t>
            </a:r>
            <a:r>
              <a:rPr lang="en-US" sz="3600" b="1" dirty="0" smtClean="0">
                <a:latin typeface="Arial" panose="020B0604020202020204" pitchFamily="34" charset="0"/>
                <a:cs typeface="Arial" panose="020B0604020202020204" pitchFamily="34" charset="0"/>
              </a:rPr>
              <a:t>onization Wave</a:t>
            </a:r>
            <a:endParaRPr lang="en-US" sz="3600" b="1"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pPr>
              <a:defRPr/>
            </a:pPr>
            <a:fld id="{77EF52CE-3BDE-4F93-BE2E-F2EEC73C22A7}" type="slidenum">
              <a:rPr lang="en-US" smtClean="0"/>
              <a:pPr>
                <a:defRPr/>
              </a:pPr>
              <a:t>18</a:t>
            </a:fld>
            <a:endParaRPr lang="en-US" dirty="0"/>
          </a:p>
        </p:txBody>
      </p:sp>
      <p:graphicFrame>
        <p:nvGraphicFramePr>
          <p:cNvPr id="34" name="Object 33"/>
          <p:cNvGraphicFramePr>
            <a:graphicFrameLocks noChangeAspect="1"/>
          </p:cNvGraphicFramePr>
          <p:nvPr>
            <p:extLst>
              <p:ext uri="{D42A27DB-BD31-4B8C-83A1-F6EECF244321}">
                <p14:modId xmlns:p14="http://schemas.microsoft.com/office/powerpoint/2010/main" val="662817266"/>
              </p:ext>
            </p:extLst>
          </p:nvPr>
        </p:nvGraphicFramePr>
        <p:xfrm>
          <a:off x="5783825" y="1597959"/>
          <a:ext cx="6408175" cy="4903421"/>
        </p:xfrm>
        <a:graphic>
          <a:graphicData uri="http://schemas.openxmlformats.org/presentationml/2006/ole">
            <mc:AlternateContent xmlns:mc="http://schemas.openxmlformats.org/markup-compatibility/2006">
              <mc:Choice xmlns:v="urn:schemas-microsoft-com:vml" Requires="v">
                <p:oleObj spid="_x0000_s39969" name="Graph" r:id="rId5" imgW="3920760" imgH="3000960" progId="Origin95.Graph">
                  <p:embed/>
                </p:oleObj>
              </mc:Choice>
              <mc:Fallback>
                <p:oleObj name="Graph" r:id="rId5" imgW="3920760" imgH="3000960" progId="Origin95.Graph">
                  <p:embed/>
                  <p:pic>
                    <p:nvPicPr>
                      <p:cNvPr id="34" name="Object 33"/>
                      <p:cNvPicPr/>
                      <p:nvPr/>
                    </p:nvPicPr>
                    <p:blipFill>
                      <a:blip r:embed="rId6"/>
                      <a:stretch>
                        <a:fillRect/>
                      </a:stretch>
                    </p:blipFill>
                    <p:spPr>
                      <a:xfrm>
                        <a:off x="5783825" y="1597959"/>
                        <a:ext cx="6408175" cy="4903421"/>
                      </a:xfrm>
                      <a:prstGeom prst="rect">
                        <a:avLst/>
                      </a:prstGeom>
                    </p:spPr>
                  </p:pic>
                </p:oleObj>
              </mc:Fallback>
            </mc:AlternateContent>
          </a:graphicData>
        </a:graphic>
      </p:graphicFrame>
      <p:grpSp>
        <p:nvGrpSpPr>
          <p:cNvPr id="35" name="Group 5"/>
          <p:cNvGrpSpPr/>
          <p:nvPr/>
        </p:nvGrpSpPr>
        <p:grpSpPr>
          <a:xfrm>
            <a:off x="6908492" y="1500371"/>
            <a:ext cx="4477567" cy="2463372"/>
            <a:chOff x="926024" y="178304"/>
            <a:chExt cx="1958315" cy="1537353"/>
          </a:xfrm>
        </p:grpSpPr>
        <p:sp>
          <p:nvSpPr>
            <p:cNvPr id="36" name="ZoneTexte 25"/>
            <p:cNvSpPr txBox="1"/>
            <p:nvPr/>
          </p:nvSpPr>
          <p:spPr>
            <a:xfrm>
              <a:off x="926024" y="947491"/>
              <a:ext cx="569459" cy="740819"/>
            </a:xfrm>
            <a:prstGeom prst="rect">
              <a:avLst/>
            </a:prstGeom>
            <a:noFill/>
          </p:spPr>
          <p:txBody>
            <a:bodyPr wrap="square" rtlCol="0">
              <a:noAutofit/>
            </a:bodyPr>
            <a:lstStyle/>
            <a:p>
              <a:pPr marL="0" marR="0" algn="ctr">
                <a:spcBef>
                  <a:spcPts val="0"/>
                </a:spcBef>
                <a:spcAft>
                  <a:spcPts val="0"/>
                </a:spcAft>
              </a:pPr>
              <a:r>
                <a:rPr lang="fr-FR" kern="1200" dirty="0" smtClean="0">
                  <a:solidFill>
                    <a:schemeClr val="accent1">
                      <a:lumMod val="75000"/>
                    </a:schemeClr>
                  </a:solidFill>
                  <a:effectLst/>
                  <a:latin typeface="Bookman Old Style" panose="02050604050505020204" pitchFamily="18" charset="0"/>
                  <a:ea typeface="DengXian"/>
                </a:rPr>
                <a:t>I. Field </a:t>
              </a:r>
              <a:r>
                <a:rPr lang="fr-FR" kern="1200" dirty="0" err="1" smtClean="0">
                  <a:solidFill>
                    <a:schemeClr val="accent1">
                      <a:lumMod val="75000"/>
                    </a:schemeClr>
                  </a:solidFill>
                  <a:effectLst/>
                  <a:latin typeface="Bookman Old Style" panose="02050604050505020204" pitchFamily="18" charset="0"/>
                  <a:ea typeface="DengXian"/>
                </a:rPr>
                <a:t>overshoot</a:t>
              </a:r>
              <a:r>
                <a:rPr lang="fr-FR" kern="1200" dirty="0" smtClean="0">
                  <a:solidFill>
                    <a:schemeClr val="accent1">
                      <a:lumMod val="75000"/>
                    </a:schemeClr>
                  </a:solidFill>
                  <a:effectLst/>
                  <a:latin typeface="Bookman Old Style" panose="02050604050505020204" pitchFamily="18" charset="0"/>
                  <a:ea typeface="DengXian"/>
                </a:rPr>
                <a:t> </a:t>
              </a:r>
              <a:r>
                <a:rPr lang="fr-FR" kern="1200" dirty="0" err="1" smtClean="0">
                  <a:solidFill>
                    <a:schemeClr val="accent1">
                      <a:lumMod val="75000"/>
                    </a:schemeClr>
                  </a:solidFill>
                  <a:effectLst/>
                  <a:latin typeface="Bookman Old Style" panose="02050604050505020204" pitchFamily="18" charset="0"/>
                  <a:ea typeface="DengXian"/>
                </a:rPr>
                <a:t>ahead</a:t>
              </a:r>
              <a:r>
                <a:rPr lang="fr-FR" kern="1200" dirty="0" smtClean="0">
                  <a:solidFill>
                    <a:schemeClr val="accent1">
                      <a:lumMod val="75000"/>
                    </a:schemeClr>
                  </a:solidFill>
                  <a:effectLst/>
                  <a:latin typeface="Bookman Old Style" panose="02050604050505020204" pitchFamily="18" charset="0"/>
                  <a:ea typeface="DengXian"/>
                </a:rPr>
                <a:t> of</a:t>
              </a:r>
              <a:br>
                <a:rPr lang="fr-FR" kern="1200" dirty="0" smtClean="0">
                  <a:solidFill>
                    <a:schemeClr val="accent1">
                      <a:lumMod val="75000"/>
                    </a:schemeClr>
                  </a:solidFill>
                  <a:effectLst/>
                  <a:latin typeface="Bookman Old Style" panose="02050604050505020204" pitchFamily="18" charset="0"/>
                  <a:ea typeface="DengXian"/>
                </a:rPr>
              </a:br>
              <a:r>
                <a:rPr lang="fr-FR" kern="1200" dirty="0" smtClean="0">
                  <a:solidFill>
                    <a:schemeClr val="accent1">
                      <a:lumMod val="75000"/>
                    </a:schemeClr>
                  </a:solidFill>
                  <a:effectLst/>
                  <a:latin typeface="Bookman Old Style" panose="02050604050505020204" pitchFamily="18" charset="0"/>
                  <a:ea typeface="DengXian"/>
                </a:rPr>
                <a:t>front</a:t>
              </a:r>
              <a:endParaRPr lang="en-US" sz="3600" dirty="0">
                <a:solidFill>
                  <a:schemeClr val="accent1">
                    <a:lumMod val="75000"/>
                  </a:schemeClr>
                </a:solidFill>
                <a:effectLst/>
                <a:latin typeface="Bookman Old Style" panose="02050604050505020204" pitchFamily="18" charset="0"/>
                <a:ea typeface="Times New Roman" panose="02020603050405020304" pitchFamily="18" charset="0"/>
              </a:endParaRPr>
            </a:p>
          </p:txBody>
        </p:sp>
        <p:sp>
          <p:nvSpPr>
            <p:cNvPr id="37" name="ZoneTexte 25"/>
            <p:cNvSpPr txBox="1"/>
            <p:nvPr/>
          </p:nvSpPr>
          <p:spPr>
            <a:xfrm>
              <a:off x="1312872" y="178304"/>
              <a:ext cx="911647" cy="450633"/>
            </a:xfrm>
            <a:prstGeom prst="rect">
              <a:avLst/>
            </a:prstGeom>
            <a:noFill/>
          </p:spPr>
          <p:txBody>
            <a:bodyPr wrap="square" rtlCol="0">
              <a:noAutofit/>
            </a:bodyPr>
            <a:lstStyle/>
            <a:p>
              <a:pPr marL="0" marR="0" algn="ctr">
                <a:spcBef>
                  <a:spcPts val="0"/>
                </a:spcBef>
                <a:spcAft>
                  <a:spcPts val="0"/>
                </a:spcAft>
              </a:pPr>
              <a:r>
                <a:rPr lang="fr-FR" kern="1200" dirty="0" smtClean="0">
                  <a:solidFill>
                    <a:schemeClr val="accent1">
                      <a:lumMod val="75000"/>
                    </a:schemeClr>
                  </a:solidFill>
                  <a:effectLst/>
                  <a:latin typeface="Bookman Old Style" panose="02050604050505020204" pitchFamily="18" charset="0"/>
                  <a:ea typeface="DengXian"/>
                </a:rPr>
                <a:t>II. Field drop </a:t>
              </a:r>
              <a:r>
                <a:rPr lang="fr-FR" dirty="0" err="1">
                  <a:solidFill>
                    <a:schemeClr val="accent1">
                      <a:lumMod val="75000"/>
                    </a:schemeClr>
                  </a:solidFill>
                  <a:latin typeface="Bookman Old Style" panose="02050604050505020204" pitchFamily="18" charset="0"/>
                  <a:ea typeface="DengXian"/>
                </a:rPr>
                <a:t>b</a:t>
              </a:r>
              <a:r>
                <a:rPr lang="fr-FR" kern="1200" dirty="0" err="1" smtClean="0">
                  <a:solidFill>
                    <a:schemeClr val="accent1">
                      <a:lumMod val="75000"/>
                    </a:schemeClr>
                  </a:solidFill>
                  <a:effectLst/>
                  <a:latin typeface="Bookman Old Style" panose="02050604050505020204" pitchFamily="18" charset="0"/>
                  <a:ea typeface="DengXian"/>
                </a:rPr>
                <a:t>ehind</a:t>
              </a:r>
              <a:r>
                <a:rPr lang="fr-FR" kern="1200" dirty="0" smtClean="0">
                  <a:solidFill>
                    <a:schemeClr val="accent1">
                      <a:lumMod val="75000"/>
                    </a:schemeClr>
                  </a:solidFill>
                  <a:effectLst/>
                  <a:latin typeface="Bookman Old Style" panose="02050604050505020204" pitchFamily="18" charset="0"/>
                  <a:ea typeface="DengXian"/>
                </a:rPr>
                <a:t> the front</a:t>
              </a:r>
              <a:endParaRPr lang="en-US" dirty="0">
                <a:solidFill>
                  <a:schemeClr val="accent1">
                    <a:lumMod val="75000"/>
                  </a:schemeClr>
                </a:solidFill>
                <a:effectLst/>
                <a:latin typeface="Bookman Old Style" panose="02050604050505020204" pitchFamily="18" charset="0"/>
                <a:ea typeface="Times New Roman" panose="02020603050405020304" pitchFamily="18" charset="0"/>
              </a:endParaRPr>
            </a:p>
          </p:txBody>
        </p:sp>
        <p:sp>
          <p:nvSpPr>
            <p:cNvPr id="38" name="ZoneTexte 25"/>
            <p:cNvSpPr txBox="1"/>
            <p:nvPr/>
          </p:nvSpPr>
          <p:spPr>
            <a:xfrm>
              <a:off x="1935466" y="1318656"/>
              <a:ext cx="948873" cy="397001"/>
            </a:xfrm>
            <a:prstGeom prst="rect">
              <a:avLst/>
            </a:prstGeom>
            <a:noFill/>
          </p:spPr>
          <p:txBody>
            <a:bodyPr wrap="square" rtlCol="0">
              <a:noAutofit/>
            </a:bodyPr>
            <a:lstStyle/>
            <a:p>
              <a:pPr marL="0" marR="0" algn="ctr">
                <a:spcBef>
                  <a:spcPts val="0"/>
                </a:spcBef>
                <a:spcAft>
                  <a:spcPts val="0"/>
                </a:spcAft>
              </a:pPr>
              <a:r>
                <a:rPr lang="fr-FR" kern="1200" dirty="0" smtClean="0">
                  <a:solidFill>
                    <a:schemeClr val="accent1">
                      <a:lumMod val="75000"/>
                    </a:schemeClr>
                  </a:solidFill>
                  <a:effectLst/>
                  <a:latin typeface="Bookman Old Style" panose="02050604050505020204" pitchFamily="18" charset="0"/>
                  <a:ea typeface="DengXian"/>
                </a:rPr>
                <a:t>III. Quasi-</a:t>
              </a:r>
              <a:r>
                <a:rPr lang="fr-FR" kern="1200" dirty="0" err="1" smtClean="0">
                  <a:solidFill>
                    <a:schemeClr val="accent1">
                      <a:lumMod val="75000"/>
                    </a:schemeClr>
                  </a:solidFill>
                  <a:effectLst/>
                  <a:latin typeface="Bookman Old Style" panose="02050604050505020204" pitchFamily="18" charset="0"/>
                  <a:ea typeface="DengXian"/>
                </a:rPr>
                <a:t>steady</a:t>
              </a:r>
              <a:r>
                <a:rPr lang="fr-FR" kern="1200" dirty="0" smtClean="0">
                  <a:solidFill>
                    <a:schemeClr val="accent1">
                      <a:lumMod val="75000"/>
                    </a:schemeClr>
                  </a:solidFill>
                  <a:effectLst/>
                  <a:latin typeface="Bookman Old Style" panose="02050604050505020204" pitchFamily="18" charset="0"/>
                  <a:ea typeface="DengXian"/>
                </a:rPr>
                <a:t>-</a:t>
              </a:r>
              <a:br>
                <a:rPr lang="fr-FR" kern="1200" dirty="0" smtClean="0">
                  <a:solidFill>
                    <a:schemeClr val="accent1">
                      <a:lumMod val="75000"/>
                    </a:schemeClr>
                  </a:solidFill>
                  <a:effectLst/>
                  <a:latin typeface="Bookman Old Style" panose="02050604050505020204" pitchFamily="18" charset="0"/>
                  <a:ea typeface="DengXian"/>
                </a:rPr>
              </a:br>
              <a:r>
                <a:rPr lang="fr-FR" kern="1200" dirty="0" smtClean="0">
                  <a:solidFill>
                    <a:schemeClr val="accent1">
                      <a:lumMod val="75000"/>
                    </a:schemeClr>
                  </a:solidFill>
                  <a:effectLst/>
                  <a:latin typeface="Bookman Old Style" panose="02050604050505020204" pitchFamily="18" charset="0"/>
                  <a:ea typeface="DengXian"/>
                </a:rPr>
                <a:t>state </a:t>
              </a:r>
              <a:r>
                <a:rPr lang="fr-FR" kern="1200" dirty="0" err="1">
                  <a:solidFill>
                    <a:schemeClr val="accent1">
                      <a:lumMod val="75000"/>
                    </a:schemeClr>
                  </a:solidFill>
                  <a:effectLst/>
                  <a:latin typeface="Bookman Old Style" panose="02050604050505020204" pitchFamily="18" charset="0"/>
                  <a:ea typeface="DengXian"/>
                </a:rPr>
                <a:t>discharge</a:t>
              </a:r>
              <a:endParaRPr lang="en-US" dirty="0">
                <a:solidFill>
                  <a:schemeClr val="accent1">
                    <a:lumMod val="75000"/>
                  </a:schemeClr>
                </a:solidFill>
                <a:effectLst/>
                <a:latin typeface="Bookman Old Style" panose="02050604050505020204" pitchFamily="18" charset="0"/>
                <a:ea typeface="Times New Roman" panose="02020603050405020304" pitchFamily="18" charset="0"/>
              </a:endParaRPr>
            </a:p>
          </p:txBody>
        </p:sp>
        <p:cxnSp>
          <p:nvCxnSpPr>
            <p:cNvPr id="40" name="Straight Connector 10"/>
            <p:cNvCxnSpPr/>
            <p:nvPr/>
          </p:nvCxnSpPr>
          <p:spPr>
            <a:xfrm rot="16200000" flipH="1">
              <a:off x="1594775" y="772857"/>
              <a:ext cx="342397" cy="0"/>
            </a:xfrm>
            <a:prstGeom prst="line">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2" name="Овал 15"/>
          <p:cNvSpPr/>
          <p:nvPr/>
        </p:nvSpPr>
        <p:spPr>
          <a:xfrm>
            <a:off x="7216307" y="6412684"/>
            <a:ext cx="128205" cy="12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TextBox 42"/>
          <p:cNvSpPr txBox="1"/>
          <p:nvPr/>
        </p:nvSpPr>
        <p:spPr>
          <a:xfrm>
            <a:off x="7344512" y="6304161"/>
            <a:ext cx="1699504"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Single laser shot</a:t>
            </a:r>
            <a:endParaRPr lang="ru-RU" sz="1600" dirty="0">
              <a:latin typeface="Arial" panose="020B0604020202020204" pitchFamily="34" charset="0"/>
              <a:cs typeface="Arial" panose="020B0604020202020204" pitchFamily="34" charset="0"/>
            </a:endParaRPr>
          </a:p>
        </p:txBody>
      </p:sp>
      <p:sp>
        <p:nvSpPr>
          <p:cNvPr id="44" name="TextBox 43"/>
          <p:cNvSpPr txBox="1"/>
          <p:nvPr/>
        </p:nvSpPr>
        <p:spPr>
          <a:xfrm>
            <a:off x="9445399" y="6308963"/>
            <a:ext cx="1057790"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Averaged</a:t>
            </a:r>
            <a:endParaRPr lang="ru-RU" sz="1600" dirty="0">
              <a:latin typeface="Arial" panose="020B0604020202020204" pitchFamily="34" charset="0"/>
              <a:cs typeface="Arial" panose="020B0604020202020204" pitchFamily="34" charset="0"/>
            </a:endParaRPr>
          </a:p>
        </p:txBody>
      </p:sp>
      <p:sp>
        <p:nvSpPr>
          <p:cNvPr id="45" name="Овал 15"/>
          <p:cNvSpPr/>
          <p:nvPr/>
        </p:nvSpPr>
        <p:spPr>
          <a:xfrm>
            <a:off x="9317194" y="6417933"/>
            <a:ext cx="128205" cy="1290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0869" y="4310990"/>
            <a:ext cx="2969010" cy="963262"/>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0870" y="2271364"/>
            <a:ext cx="2969009" cy="963262"/>
          </a:xfrm>
          <a:prstGeom prst="rect">
            <a:avLst/>
          </a:prstGeom>
        </p:spPr>
      </p:pic>
      <p:pic>
        <p:nvPicPr>
          <p:cNvPr id="57" name="Picture 5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10869" y="3292527"/>
            <a:ext cx="2969010" cy="963262"/>
          </a:xfrm>
          <a:prstGeom prst="rect">
            <a:avLst/>
          </a:prstGeom>
        </p:spPr>
      </p:pic>
      <p:sp>
        <p:nvSpPr>
          <p:cNvPr id="58" name="Rectangle 57"/>
          <p:cNvSpPr/>
          <p:nvPr/>
        </p:nvSpPr>
        <p:spPr>
          <a:xfrm>
            <a:off x="1088749" y="2568329"/>
            <a:ext cx="253596" cy="400110"/>
          </a:xfrm>
          <a:prstGeom prst="rect">
            <a:avLst/>
          </a:prstGeom>
        </p:spPr>
        <p:txBody>
          <a:bodyPr wrap="none">
            <a:spAutoFit/>
          </a:bodyPr>
          <a:lstStyle/>
          <a:p>
            <a:r>
              <a:rPr lang="fr-FR" sz="2000" b="1" dirty="0">
                <a:solidFill>
                  <a:schemeClr val="accent1">
                    <a:lumMod val="75000"/>
                  </a:schemeClr>
                </a:solidFill>
                <a:latin typeface="+mj-lt"/>
                <a:ea typeface="DengXian"/>
              </a:rPr>
              <a:t>I</a:t>
            </a:r>
            <a:endParaRPr lang="en-US" sz="2000" dirty="0">
              <a:solidFill>
                <a:schemeClr val="accent1">
                  <a:lumMod val="75000"/>
                </a:schemeClr>
              </a:solidFill>
              <a:latin typeface="+mj-lt"/>
            </a:endParaRPr>
          </a:p>
        </p:txBody>
      </p:sp>
      <p:sp>
        <p:nvSpPr>
          <p:cNvPr id="59" name="Rectangle 58"/>
          <p:cNvSpPr/>
          <p:nvPr/>
        </p:nvSpPr>
        <p:spPr>
          <a:xfrm>
            <a:off x="1049791" y="3591584"/>
            <a:ext cx="306494" cy="400110"/>
          </a:xfrm>
          <a:prstGeom prst="rect">
            <a:avLst/>
          </a:prstGeom>
        </p:spPr>
        <p:txBody>
          <a:bodyPr wrap="none">
            <a:spAutoFit/>
          </a:bodyPr>
          <a:lstStyle/>
          <a:p>
            <a:r>
              <a:rPr lang="fr-FR" sz="2000" b="1" dirty="0" smtClean="0">
                <a:solidFill>
                  <a:schemeClr val="accent1">
                    <a:lumMod val="75000"/>
                  </a:schemeClr>
                </a:solidFill>
                <a:latin typeface="+mj-lt"/>
                <a:ea typeface="DengXian"/>
              </a:rPr>
              <a:t>II</a:t>
            </a:r>
            <a:endParaRPr lang="en-US" sz="2000" dirty="0">
              <a:solidFill>
                <a:schemeClr val="accent1">
                  <a:lumMod val="75000"/>
                </a:schemeClr>
              </a:solidFill>
              <a:latin typeface="+mj-lt"/>
            </a:endParaRPr>
          </a:p>
        </p:txBody>
      </p:sp>
      <p:sp>
        <p:nvSpPr>
          <p:cNvPr id="60" name="Rectangle 59"/>
          <p:cNvSpPr/>
          <p:nvPr/>
        </p:nvSpPr>
        <p:spPr>
          <a:xfrm>
            <a:off x="998981" y="4601831"/>
            <a:ext cx="367408" cy="400110"/>
          </a:xfrm>
          <a:prstGeom prst="rect">
            <a:avLst/>
          </a:prstGeom>
        </p:spPr>
        <p:txBody>
          <a:bodyPr wrap="none">
            <a:spAutoFit/>
          </a:bodyPr>
          <a:lstStyle/>
          <a:p>
            <a:r>
              <a:rPr lang="fr-FR" sz="2000" b="1" dirty="0" smtClean="0">
                <a:solidFill>
                  <a:schemeClr val="accent1">
                    <a:lumMod val="75000"/>
                  </a:schemeClr>
                </a:solidFill>
                <a:latin typeface="+mj-lt"/>
                <a:ea typeface="DengXian"/>
              </a:rPr>
              <a:t>III</a:t>
            </a:r>
            <a:endParaRPr lang="en-US" sz="2000" dirty="0">
              <a:solidFill>
                <a:schemeClr val="accent1">
                  <a:lumMod val="75000"/>
                </a:schemeClr>
              </a:solidFill>
              <a:latin typeface="+mj-lt"/>
            </a:endParaRPr>
          </a:p>
        </p:txBody>
      </p:sp>
      <p:sp>
        <p:nvSpPr>
          <p:cNvPr id="61" name="5-Point Star 60"/>
          <p:cNvSpPr/>
          <p:nvPr/>
        </p:nvSpPr>
        <p:spPr>
          <a:xfrm>
            <a:off x="2862150" y="4667819"/>
            <a:ext cx="266448" cy="237355"/>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5-Point Star 61"/>
          <p:cNvSpPr/>
          <p:nvPr/>
        </p:nvSpPr>
        <p:spPr>
          <a:xfrm>
            <a:off x="2862150" y="3650112"/>
            <a:ext cx="266448" cy="237355"/>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5-Point Star 62"/>
          <p:cNvSpPr/>
          <p:nvPr/>
        </p:nvSpPr>
        <p:spPr>
          <a:xfrm>
            <a:off x="2862150" y="2634317"/>
            <a:ext cx="266448" cy="237355"/>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5-Point Star 63"/>
          <p:cNvSpPr/>
          <p:nvPr/>
        </p:nvSpPr>
        <p:spPr>
          <a:xfrm>
            <a:off x="1848845" y="5527758"/>
            <a:ext cx="266448" cy="237355"/>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2150269" y="5486683"/>
            <a:ext cx="2202847" cy="338554"/>
          </a:xfrm>
          <a:prstGeom prst="rect">
            <a:avLst/>
          </a:prstGeom>
        </p:spPr>
        <p:txBody>
          <a:bodyPr wrap="none">
            <a:spAutoFit/>
          </a:bodyPr>
          <a:lstStyle/>
          <a:p>
            <a:r>
              <a:rPr lang="en-US" sz="1600" dirty="0" smtClean="0">
                <a:latin typeface="Arial" panose="020B0604020202020204" pitchFamily="34" charset="0"/>
                <a:cs typeface="Arial" panose="020B0604020202020204" pitchFamily="34" charset="0"/>
              </a:rPr>
              <a:t>Measurement location</a:t>
            </a:r>
            <a:endParaRPr lang="en-US" sz="1600" dirty="0">
              <a:latin typeface="Arial" panose="020B0604020202020204" pitchFamily="34" charset="0"/>
              <a:cs typeface="Arial" panose="020B0604020202020204" pitchFamily="34" charset="0"/>
            </a:endParaRPr>
          </a:p>
        </p:txBody>
      </p:sp>
      <p:sp>
        <p:nvSpPr>
          <p:cNvPr id="66" name="Rectangle 65"/>
          <p:cNvSpPr/>
          <p:nvPr/>
        </p:nvSpPr>
        <p:spPr>
          <a:xfrm>
            <a:off x="916118" y="1678331"/>
            <a:ext cx="4232249" cy="400110"/>
          </a:xfrm>
          <a:prstGeom prst="rect">
            <a:avLst/>
          </a:prstGeom>
        </p:spPr>
        <p:txBody>
          <a:bodyPr wrap="none">
            <a:spAutoFit/>
          </a:bodyPr>
          <a:lstStyle/>
          <a:p>
            <a:r>
              <a:rPr lang="en-US" sz="2000" dirty="0" smtClean="0">
                <a:solidFill>
                  <a:schemeClr val="accent1">
                    <a:lumMod val="75000"/>
                  </a:schemeClr>
                </a:solidFill>
                <a:latin typeface="Bookman Old Style" panose="02050604050505020204" pitchFamily="18" charset="0"/>
                <a:cs typeface="Arial" panose="020B0604020202020204" pitchFamily="34" charset="0"/>
              </a:rPr>
              <a:t>Representative Emission </a:t>
            </a:r>
            <a:r>
              <a:rPr lang="en-US" sz="2000" dirty="0">
                <a:solidFill>
                  <a:schemeClr val="accent1">
                    <a:lumMod val="75000"/>
                  </a:schemeClr>
                </a:solidFill>
                <a:latin typeface="Bookman Old Style" panose="02050604050505020204" pitchFamily="18" charset="0"/>
                <a:cs typeface="Arial" panose="020B0604020202020204" pitchFamily="34" charset="0"/>
              </a:rPr>
              <a:t>I</a:t>
            </a:r>
            <a:r>
              <a:rPr lang="en-US" sz="2000" dirty="0" smtClean="0">
                <a:solidFill>
                  <a:schemeClr val="accent1">
                    <a:lumMod val="75000"/>
                  </a:schemeClr>
                </a:solidFill>
                <a:latin typeface="Bookman Old Style" panose="02050604050505020204" pitchFamily="18" charset="0"/>
                <a:cs typeface="Arial" panose="020B0604020202020204" pitchFamily="34" charset="0"/>
              </a:rPr>
              <a:t>mages</a:t>
            </a:r>
            <a:endParaRPr lang="en-US" sz="2000" dirty="0">
              <a:solidFill>
                <a:schemeClr val="accent1">
                  <a:lumMod val="75000"/>
                </a:schemeClr>
              </a:solidFill>
              <a:latin typeface="Bookman Old Style" panose="02050604050505020204" pitchFamily="18" charset="0"/>
              <a:cs typeface="Arial" panose="020B0604020202020204" pitchFamily="34" charset="0"/>
            </a:endParaRPr>
          </a:p>
        </p:txBody>
      </p:sp>
      <p:cxnSp>
        <p:nvCxnSpPr>
          <p:cNvPr id="5" name="Straight Connector 4"/>
          <p:cNvCxnSpPr/>
          <p:nvPr/>
        </p:nvCxnSpPr>
        <p:spPr>
          <a:xfrm>
            <a:off x="8382635" y="2162175"/>
            <a:ext cx="0" cy="352425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9239250" y="2162175"/>
            <a:ext cx="0" cy="352425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1687156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animBg="1"/>
      <p:bldP spid="62" grpId="0" animBg="1"/>
      <p:bldP spid="63" grpId="0" animBg="1"/>
      <p:bldP spid="64" grpId="0" animBg="1"/>
      <p:bldP spid="65" grpId="0"/>
      <p:bldP spid="66" grpId="0"/>
    </p:bldLst>
  </p:timing>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re 1"/>
          <p:cNvSpPr>
            <a:spLocks noGrp="1"/>
          </p:cNvSpPr>
          <p:nvPr>
            <p:ph type="title"/>
          </p:nvPr>
        </p:nvSpPr>
        <p:spPr>
          <a:xfrm>
            <a:off x="533400" y="146050"/>
            <a:ext cx="11137900" cy="1325563"/>
          </a:xfrm>
        </p:spPr>
        <p:txBody>
          <a:bodyPr/>
          <a:lstStyle/>
          <a:p>
            <a:r>
              <a:rPr lang="en-US" sz="4000" b="1" dirty="0" smtClean="0">
                <a:latin typeface="Arial" panose="020B0604020202020204" pitchFamily="34" charset="0"/>
                <a:cs typeface="Arial" panose="020B0604020202020204" pitchFamily="34" charset="0"/>
              </a:rPr>
              <a:t>Effect of Pressure on Electric Field Evolution</a:t>
            </a:r>
            <a:endParaRPr lang="en-US" sz="4000" b="1"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pPr>
              <a:defRPr/>
            </a:pPr>
            <a:fld id="{77EF52CE-3BDE-4F93-BE2E-F2EEC73C22A7}" type="slidenum">
              <a:rPr lang="en-US" smtClean="0"/>
              <a:pPr>
                <a:defRPr/>
              </a:pPr>
              <a:t>19</a:t>
            </a:fld>
            <a:endParaRPr lang="en-US" dirty="0"/>
          </a:p>
        </p:txBody>
      </p:sp>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3962" y="1484784"/>
            <a:ext cx="5411871" cy="4432381"/>
          </a:xfrm>
          <a:prstGeom prst="rect">
            <a:avLst/>
          </a:prstGeom>
        </p:spPr>
      </p:pic>
      <p:pic>
        <p:nvPicPr>
          <p:cNvPr id="3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528048" y="1484784"/>
            <a:ext cx="5469053" cy="4432381"/>
          </a:xfrm>
          <a:prstGeom prst="rect">
            <a:avLst/>
          </a:prstGeom>
        </p:spPr>
      </p:pic>
      <p:cxnSp>
        <p:nvCxnSpPr>
          <p:cNvPr id="3" name="Straight Arrow Connector 2"/>
          <p:cNvCxnSpPr/>
          <p:nvPr/>
        </p:nvCxnSpPr>
        <p:spPr>
          <a:xfrm flipV="1">
            <a:off x="2063552" y="3861048"/>
            <a:ext cx="43204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flipH="1" flipV="1">
            <a:off x="2783632" y="3864225"/>
            <a:ext cx="43204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flipV="1">
            <a:off x="7585472" y="4145903"/>
            <a:ext cx="43204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flipH="1" flipV="1">
            <a:off x="8305552" y="4149080"/>
            <a:ext cx="43204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3259897" y="3676382"/>
            <a:ext cx="1794685" cy="369332"/>
          </a:xfrm>
          <a:prstGeom prst="rect">
            <a:avLst/>
          </a:prstGeom>
          <a:noFill/>
        </p:spPr>
        <p:txBody>
          <a:bodyPr wrap="square" rtlCol="0">
            <a:spAutoFit/>
          </a:bodyPr>
          <a:lstStyle/>
          <a:p>
            <a:r>
              <a:rPr lang="en-US" dirty="0" smtClean="0">
                <a:solidFill>
                  <a:schemeClr val="accent1">
                    <a:lumMod val="75000"/>
                  </a:schemeClr>
                </a:solidFill>
                <a:latin typeface="Bookman Old Style" panose="02050604050505020204" pitchFamily="18" charset="0"/>
              </a:rPr>
              <a:t>FWHM: ~3 ns</a:t>
            </a:r>
            <a:endParaRPr lang="en-US" dirty="0">
              <a:solidFill>
                <a:schemeClr val="accent1">
                  <a:lumMod val="75000"/>
                </a:schemeClr>
              </a:solidFill>
              <a:latin typeface="Bookman Old Style" panose="02050604050505020204" pitchFamily="18" charset="0"/>
            </a:endParaRPr>
          </a:p>
        </p:txBody>
      </p:sp>
      <p:sp>
        <p:nvSpPr>
          <p:cNvPr id="39" name="TextBox 38"/>
          <p:cNvSpPr txBox="1"/>
          <p:nvPr/>
        </p:nvSpPr>
        <p:spPr>
          <a:xfrm>
            <a:off x="8914584" y="3961237"/>
            <a:ext cx="1770658" cy="369332"/>
          </a:xfrm>
          <a:prstGeom prst="rect">
            <a:avLst/>
          </a:prstGeom>
          <a:noFill/>
        </p:spPr>
        <p:txBody>
          <a:bodyPr wrap="square" rtlCol="0">
            <a:spAutoFit/>
          </a:bodyPr>
          <a:lstStyle/>
          <a:p>
            <a:r>
              <a:rPr lang="en-US" dirty="0" smtClean="0">
                <a:solidFill>
                  <a:schemeClr val="accent1">
                    <a:lumMod val="75000"/>
                  </a:schemeClr>
                </a:solidFill>
                <a:latin typeface="Bookman Old Style" panose="02050604050505020204" pitchFamily="18" charset="0"/>
              </a:rPr>
              <a:t>FWHM: ~1 ns</a:t>
            </a:r>
            <a:endParaRPr lang="en-US" dirty="0">
              <a:solidFill>
                <a:schemeClr val="accent1">
                  <a:lumMod val="75000"/>
                </a:schemeClr>
              </a:solidFill>
              <a:latin typeface="Bookman Old Style" panose="02050604050505020204" pitchFamily="18" charset="0"/>
            </a:endParaRPr>
          </a:p>
        </p:txBody>
      </p:sp>
      <p:sp>
        <p:nvSpPr>
          <p:cNvPr id="42" name="TextBox 41"/>
          <p:cNvSpPr txBox="1"/>
          <p:nvPr/>
        </p:nvSpPr>
        <p:spPr>
          <a:xfrm>
            <a:off x="1617787" y="5960313"/>
            <a:ext cx="3528392" cy="461665"/>
          </a:xfrm>
          <a:prstGeom prst="rect">
            <a:avLst/>
          </a:prstGeom>
          <a:noFill/>
          <a:ln>
            <a:solidFill>
              <a:schemeClr val="tx1"/>
            </a:solidFill>
          </a:ln>
        </p:spPr>
        <p:txBody>
          <a:bodyPr wrap="square" rtlCol="0">
            <a:spAutoFit/>
          </a:bodyPr>
          <a:lstStyle/>
          <a:p>
            <a:pPr algn="ctr"/>
            <a:r>
              <a:rPr lang="en-US" sz="2400" dirty="0" smtClean="0">
                <a:solidFill>
                  <a:schemeClr val="accent1">
                    <a:lumMod val="75000"/>
                  </a:schemeClr>
                </a:solidFill>
                <a:latin typeface="Bookman Old Style" panose="02050604050505020204" pitchFamily="18" charset="0"/>
              </a:rPr>
              <a:t>FIW Speed: 0.4 cm/ns </a:t>
            </a:r>
            <a:endParaRPr lang="en-US" sz="2400" dirty="0">
              <a:solidFill>
                <a:schemeClr val="accent1">
                  <a:lumMod val="75000"/>
                </a:schemeClr>
              </a:solidFill>
              <a:latin typeface="Bookman Old Style" panose="02050604050505020204" pitchFamily="18" charset="0"/>
            </a:endParaRPr>
          </a:p>
        </p:txBody>
      </p:sp>
      <p:sp>
        <p:nvSpPr>
          <p:cNvPr id="43" name="TextBox 42"/>
          <p:cNvSpPr txBox="1"/>
          <p:nvPr/>
        </p:nvSpPr>
        <p:spPr>
          <a:xfrm>
            <a:off x="7666459" y="5960313"/>
            <a:ext cx="3528392" cy="461665"/>
          </a:xfrm>
          <a:prstGeom prst="rect">
            <a:avLst/>
          </a:prstGeom>
          <a:noFill/>
          <a:ln>
            <a:solidFill>
              <a:schemeClr val="tx1"/>
            </a:solidFill>
          </a:ln>
        </p:spPr>
        <p:txBody>
          <a:bodyPr wrap="square" rtlCol="0">
            <a:spAutoFit/>
          </a:bodyPr>
          <a:lstStyle/>
          <a:p>
            <a:pPr algn="ctr"/>
            <a:r>
              <a:rPr lang="en-US" sz="2400" dirty="0" smtClean="0">
                <a:solidFill>
                  <a:schemeClr val="accent1">
                    <a:lumMod val="75000"/>
                  </a:schemeClr>
                </a:solidFill>
                <a:latin typeface="Bookman Old Style" panose="02050604050505020204" pitchFamily="18" charset="0"/>
              </a:rPr>
              <a:t>FIW Speed: 1.6 cm/ns </a:t>
            </a:r>
            <a:endParaRPr lang="en-US" sz="2400" dirty="0">
              <a:solidFill>
                <a:schemeClr val="accent1">
                  <a:lumMod val="75000"/>
                </a:schemeClr>
              </a:solidFill>
              <a:latin typeface="Bookman Old Style" panose="02050604050505020204" pitchFamily="18" charset="0"/>
            </a:endParaRPr>
          </a:p>
        </p:txBody>
      </p:sp>
      <p:sp>
        <p:nvSpPr>
          <p:cNvPr id="44" name="TextBox 43"/>
          <p:cNvSpPr txBox="1"/>
          <p:nvPr/>
        </p:nvSpPr>
        <p:spPr>
          <a:xfrm>
            <a:off x="1415480" y="2056780"/>
            <a:ext cx="2310214" cy="369332"/>
          </a:xfrm>
          <a:prstGeom prst="rect">
            <a:avLst/>
          </a:prstGeom>
          <a:noFill/>
        </p:spPr>
        <p:txBody>
          <a:bodyPr wrap="square" rtlCol="0">
            <a:spAutoFit/>
          </a:bodyPr>
          <a:lstStyle/>
          <a:p>
            <a:r>
              <a:rPr lang="en-US" dirty="0" smtClean="0">
                <a:solidFill>
                  <a:schemeClr val="accent1">
                    <a:lumMod val="75000"/>
                  </a:schemeClr>
                </a:solidFill>
                <a:latin typeface="Bookman Old Style" panose="02050604050505020204" pitchFamily="18" charset="0"/>
              </a:rPr>
              <a:t>(E/N)</a:t>
            </a:r>
            <a:r>
              <a:rPr lang="en-US" baseline="-25000" dirty="0" smtClean="0">
                <a:solidFill>
                  <a:schemeClr val="accent1">
                    <a:lumMod val="75000"/>
                  </a:schemeClr>
                </a:solidFill>
                <a:latin typeface="Bookman Old Style" panose="02050604050505020204" pitchFamily="18" charset="0"/>
              </a:rPr>
              <a:t>max</a:t>
            </a:r>
            <a:r>
              <a:rPr lang="en-US" dirty="0" smtClean="0">
                <a:solidFill>
                  <a:schemeClr val="accent1">
                    <a:lumMod val="75000"/>
                  </a:schemeClr>
                </a:solidFill>
                <a:latin typeface="Bookman Old Style" panose="02050604050505020204" pitchFamily="18" charset="0"/>
              </a:rPr>
              <a:t>: ~ 500 Td</a:t>
            </a:r>
            <a:endParaRPr lang="en-US" dirty="0">
              <a:solidFill>
                <a:schemeClr val="accent1">
                  <a:lumMod val="75000"/>
                </a:schemeClr>
              </a:solidFill>
              <a:latin typeface="Bookman Old Style" panose="02050604050505020204" pitchFamily="18" charset="0"/>
            </a:endParaRPr>
          </a:p>
        </p:txBody>
      </p:sp>
      <p:sp>
        <p:nvSpPr>
          <p:cNvPr id="45" name="TextBox 44"/>
          <p:cNvSpPr txBox="1"/>
          <p:nvPr/>
        </p:nvSpPr>
        <p:spPr>
          <a:xfrm>
            <a:off x="7405451" y="2056780"/>
            <a:ext cx="2469539" cy="369332"/>
          </a:xfrm>
          <a:prstGeom prst="rect">
            <a:avLst/>
          </a:prstGeom>
          <a:noFill/>
        </p:spPr>
        <p:txBody>
          <a:bodyPr wrap="square" rtlCol="0">
            <a:spAutoFit/>
          </a:bodyPr>
          <a:lstStyle/>
          <a:p>
            <a:r>
              <a:rPr lang="en-US" dirty="0" smtClean="0">
                <a:solidFill>
                  <a:schemeClr val="accent1">
                    <a:lumMod val="75000"/>
                  </a:schemeClr>
                </a:solidFill>
                <a:latin typeface="Bookman Old Style" panose="02050604050505020204" pitchFamily="18" charset="0"/>
              </a:rPr>
              <a:t>(E/N)</a:t>
            </a:r>
            <a:r>
              <a:rPr lang="en-US" baseline="-25000" dirty="0" smtClean="0">
                <a:solidFill>
                  <a:schemeClr val="accent1">
                    <a:lumMod val="75000"/>
                  </a:schemeClr>
                </a:solidFill>
                <a:latin typeface="Bookman Old Style" panose="02050604050505020204" pitchFamily="18" charset="0"/>
              </a:rPr>
              <a:t>max</a:t>
            </a:r>
            <a:r>
              <a:rPr lang="en-US" dirty="0" smtClean="0">
                <a:solidFill>
                  <a:schemeClr val="accent1">
                    <a:lumMod val="75000"/>
                  </a:schemeClr>
                </a:solidFill>
                <a:latin typeface="Bookman Old Style" panose="02050604050505020204" pitchFamily="18" charset="0"/>
              </a:rPr>
              <a:t>: ~ 2000 Td</a:t>
            </a:r>
            <a:endParaRPr lang="en-US" dirty="0">
              <a:solidFill>
                <a:schemeClr val="accent1">
                  <a:lumMod val="75000"/>
                </a:schemeClr>
              </a:solidFill>
              <a:latin typeface="Bookman Old Style" panose="02050604050505020204" pitchFamily="18" charset="0"/>
            </a:endParaRPr>
          </a:p>
        </p:txBody>
      </p:sp>
    </p:spTree>
    <p:extLst>
      <p:ext uri="{BB962C8B-B14F-4D97-AF65-F5344CB8AC3E}">
        <p14:creationId xmlns:p14="http://schemas.microsoft.com/office/powerpoint/2010/main" val="8275086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3200"/>
            <a:ext cx="10515600" cy="1325563"/>
          </a:xfrm>
        </p:spPr>
        <p:txBody>
          <a:bodyPr/>
          <a:lstStyle/>
          <a:p>
            <a:r>
              <a:rPr lang="en-US" b="1" dirty="0" smtClean="0">
                <a:latin typeface="Arial" panose="020B0604020202020204" pitchFamily="34" charset="0"/>
                <a:cs typeface="Arial" panose="020B0604020202020204" pitchFamily="34" charset="0"/>
              </a:rPr>
              <a:t>Outline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69372" y="1495425"/>
            <a:ext cx="8629650" cy="1411262"/>
          </a:xfrm>
          <a:noFill/>
          <a:ln>
            <a:solidFill>
              <a:schemeClr val="tx1"/>
            </a:solidFill>
          </a:ln>
        </p:spPr>
        <p:txBody>
          <a:bodyPr>
            <a:normAutofit/>
          </a:bodyPr>
          <a:lstStyle/>
          <a:p>
            <a:r>
              <a:rPr lang="en-US" b="1" dirty="0" smtClean="0">
                <a:latin typeface="Bookman Old Style" panose="02050604050505020204" pitchFamily="18" charset="0"/>
              </a:rPr>
              <a:t> </a:t>
            </a:r>
            <a:r>
              <a:rPr lang="en-US" b="1" dirty="0" smtClean="0">
                <a:solidFill>
                  <a:schemeClr val="accent1">
                    <a:lumMod val="75000"/>
                  </a:schemeClr>
                </a:solidFill>
                <a:latin typeface="Bookman Old Style" panose="02050604050505020204" pitchFamily="18" charset="0"/>
              </a:rPr>
              <a:t>Non-Equilibrium Nanosecond Plasmas</a:t>
            </a:r>
          </a:p>
          <a:p>
            <a:pPr lvl="1"/>
            <a:r>
              <a:rPr lang="en-US" dirty="0" smtClean="0">
                <a:latin typeface="Bookman Old Style" panose="02050604050505020204" pitchFamily="18" charset="0"/>
              </a:rPr>
              <a:t>What are they?</a:t>
            </a:r>
          </a:p>
          <a:p>
            <a:pPr lvl="1"/>
            <a:r>
              <a:rPr lang="en-US" dirty="0" smtClean="0">
                <a:latin typeface="Bookman Old Style" panose="02050604050505020204" pitchFamily="18" charset="0"/>
              </a:rPr>
              <a:t>Why is there research interest?</a:t>
            </a:r>
            <a:endParaRPr lang="en-US" dirty="0">
              <a:latin typeface="Bookman Old Style" panose="02050604050505020204" pitchFamily="18" charset="0"/>
            </a:endParaRPr>
          </a:p>
        </p:txBody>
      </p:sp>
      <p:sp>
        <p:nvSpPr>
          <p:cNvPr id="4" name="Slide Number Placeholder 3"/>
          <p:cNvSpPr>
            <a:spLocks noGrp="1"/>
          </p:cNvSpPr>
          <p:nvPr>
            <p:ph type="sldNum" sz="quarter" idx="12"/>
          </p:nvPr>
        </p:nvSpPr>
        <p:spPr/>
        <p:txBody>
          <a:bodyPr/>
          <a:lstStyle/>
          <a:p>
            <a:fld id="{6681F5A5-5BF7-4733-BB55-3113BEA95D26}" type="slidenum">
              <a:rPr lang="en-SG" smtClean="0"/>
              <a:pPr/>
              <a:t>2</a:t>
            </a:fld>
            <a:endParaRPr lang="en-SG"/>
          </a:p>
        </p:txBody>
      </p:sp>
      <p:graphicFrame>
        <p:nvGraphicFramePr>
          <p:cNvPr id="6" name="Table 5"/>
          <p:cNvGraphicFramePr>
            <a:graphicFrameLocks noGrp="1"/>
          </p:cNvGraphicFramePr>
          <p:nvPr>
            <p:extLst>
              <p:ext uri="{D42A27DB-BD31-4B8C-83A1-F6EECF244321}">
                <p14:modId xmlns:p14="http://schemas.microsoft.com/office/powerpoint/2010/main" val="2238946143"/>
              </p:ext>
            </p:extLst>
          </p:nvPr>
        </p:nvGraphicFramePr>
        <p:xfrm>
          <a:off x="323851" y="3641347"/>
          <a:ext cx="5098222" cy="2435014"/>
        </p:xfrm>
        <a:graphic>
          <a:graphicData uri="http://schemas.openxmlformats.org/drawingml/2006/table">
            <a:tbl>
              <a:tblPr firstRow="1" bandRow="1">
                <a:tableStyleId>{5C22544A-7EE6-4342-B048-85BDC9FD1C3A}</a:tableStyleId>
              </a:tblPr>
              <a:tblGrid>
                <a:gridCol w="5098222">
                  <a:extLst>
                    <a:ext uri="{9D8B030D-6E8A-4147-A177-3AD203B41FA5}">
                      <a16:colId xmlns:a16="http://schemas.microsoft.com/office/drawing/2014/main" val="2380325225"/>
                    </a:ext>
                  </a:extLst>
                </a:gridCol>
              </a:tblGrid>
              <a:tr h="728134">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Bookman Old Style" panose="02050604050505020204" pitchFamily="18" charset="0"/>
                        </a:rPr>
                        <a:t>Electric Field Measurements</a:t>
                      </a:r>
                    </a:p>
                  </a:txBody>
                  <a:tcPr anchor="ctr"/>
                </a:tc>
                <a:extLst>
                  <a:ext uri="{0D108BD9-81ED-4DB2-BD59-A6C34878D82A}">
                    <a16:rowId xmlns:a16="http://schemas.microsoft.com/office/drawing/2014/main" val="2059006918"/>
                  </a:ext>
                </a:extLst>
              </a:tr>
              <a:tr h="370840">
                <a:tc>
                  <a:txBody>
                    <a:bodyPr/>
                    <a:lstStyle/>
                    <a:p>
                      <a:pPr marL="285750" marR="0" lvl="0" indent="-285750" defTabSz="91440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sysClr val="windowText" lastClr="000000"/>
                          </a:solidFill>
                          <a:effectLst/>
                          <a:uLnTx/>
                          <a:uFillTx/>
                          <a:latin typeface="Bookman Old Style" panose="02050604050505020204" pitchFamily="18" charset="0"/>
                        </a:rPr>
                        <a:t>Fast ionization wave (FIW)</a:t>
                      </a:r>
                    </a:p>
                    <a:p>
                      <a:pPr marL="285750" marR="0" lvl="0" indent="-285750" defTabSz="91440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sysClr val="windowText" lastClr="000000"/>
                          </a:solidFill>
                          <a:effectLst/>
                          <a:uLnTx/>
                          <a:uFillTx/>
                          <a:latin typeface="Bookman Old Style" panose="02050604050505020204" pitchFamily="18" charset="0"/>
                        </a:rPr>
                        <a:t>Discharge inception </a:t>
                      </a:r>
                    </a:p>
                    <a:p>
                      <a:pPr marL="285750" marR="0" lvl="0" indent="-285750" defTabSz="91440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sysClr val="windowText" lastClr="000000"/>
                          </a:solidFill>
                          <a:effectLst/>
                          <a:uLnTx/>
                          <a:uFillTx/>
                          <a:latin typeface="Bookman Old Style" panose="02050604050505020204" pitchFamily="18" charset="0"/>
                        </a:rPr>
                        <a:t>Electric field induced second harmonic generation (EFISH)</a:t>
                      </a:r>
                      <a:endParaRPr lang="en-US" dirty="0">
                        <a:latin typeface="Bookman Old Style" panose="02050604050505020204" pitchFamily="18" charset="0"/>
                      </a:endParaRPr>
                    </a:p>
                  </a:txBody>
                  <a:tcPr/>
                </a:tc>
                <a:extLst>
                  <a:ext uri="{0D108BD9-81ED-4DB2-BD59-A6C34878D82A}">
                    <a16:rowId xmlns:a16="http://schemas.microsoft.com/office/drawing/2014/main" val="286355304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8920236"/>
              </p:ext>
            </p:extLst>
          </p:nvPr>
        </p:nvGraphicFramePr>
        <p:xfrm>
          <a:off x="6841571" y="3629131"/>
          <a:ext cx="5121828" cy="2435014"/>
        </p:xfrm>
        <a:graphic>
          <a:graphicData uri="http://schemas.openxmlformats.org/drawingml/2006/table">
            <a:tbl>
              <a:tblPr firstRow="1" bandRow="1">
                <a:tableStyleId>{5C22544A-7EE6-4342-B048-85BDC9FD1C3A}</a:tableStyleId>
              </a:tblPr>
              <a:tblGrid>
                <a:gridCol w="5121828">
                  <a:extLst>
                    <a:ext uri="{9D8B030D-6E8A-4147-A177-3AD203B41FA5}">
                      <a16:colId xmlns:a16="http://schemas.microsoft.com/office/drawing/2014/main" val="2380325225"/>
                    </a:ext>
                  </a:extLst>
                </a:gridCol>
              </a:tblGrid>
              <a:tr h="728134">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Bookman Old Style" panose="02050604050505020204" pitchFamily="18" charset="0"/>
                        </a:rPr>
                        <a:t>Species Density Measurements</a:t>
                      </a:r>
                    </a:p>
                  </a:txBody>
                  <a:tcPr anchor="ctr"/>
                </a:tc>
                <a:extLst>
                  <a:ext uri="{0D108BD9-81ED-4DB2-BD59-A6C34878D82A}">
                    <a16:rowId xmlns:a16="http://schemas.microsoft.com/office/drawing/2014/main" val="2059006918"/>
                  </a:ext>
                </a:extLst>
              </a:tr>
              <a:tr h="370840">
                <a:tc>
                  <a:txBody>
                    <a:bodyPr/>
                    <a:lstStyle/>
                    <a:p>
                      <a:pPr marL="342900" lvl="0" indent="-342900">
                        <a:spcBef>
                          <a:spcPts val="300"/>
                        </a:spcBef>
                        <a:spcAft>
                          <a:spcPts val="300"/>
                        </a:spcAft>
                        <a:buFont typeface="Arial" panose="020B0604020202020204" pitchFamily="34" charset="0"/>
                        <a:buChar char="•"/>
                      </a:pPr>
                      <a:r>
                        <a:rPr lang="en-US" sz="2400" dirty="0" smtClean="0">
                          <a:latin typeface="Bookman Old Style" panose="02050604050505020204" pitchFamily="18" charset="0"/>
                        </a:rPr>
                        <a:t>Atomic nitrogen (N</a:t>
                      </a:r>
                      <a:r>
                        <a:rPr lang="en-US" sz="2400" baseline="-25000" dirty="0" smtClean="0">
                          <a:latin typeface="Bookman Old Style" panose="02050604050505020204" pitchFamily="18" charset="0"/>
                        </a:rPr>
                        <a:t>2</a:t>
                      </a:r>
                      <a:r>
                        <a:rPr lang="en-US" sz="2400" dirty="0" smtClean="0">
                          <a:latin typeface="Bookman Old Style" panose="02050604050505020204" pitchFamily="18" charset="0"/>
                        </a:rPr>
                        <a:t> </a:t>
                      </a:r>
                      <a:r>
                        <a:rPr lang="en-US" sz="2400" dirty="0" smtClean="0">
                          <a:latin typeface="Bookman Old Style" panose="02050604050505020204" pitchFamily="18" charset="0"/>
                          <a:sym typeface="Wingdings" panose="05000000000000000000" pitchFamily="2" charset="2"/>
                        </a:rPr>
                        <a:t> N + N)</a:t>
                      </a:r>
                      <a:endParaRPr lang="en-US" sz="2400" dirty="0" smtClean="0">
                        <a:latin typeface="Bookman Old Style" panose="02050604050505020204" pitchFamily="18" charset="0"/>
                      </a:endParaRPr>
                    </a:p>
                    <a:p>
                      <a:pPr marL="342900" lvl="0" indent="-342900">
                        <a:spcBef>
                          <a:spcPts val="300"/>
                        </a:spcBef>
                        <a:spcAft>
                          <a:spcPts val="300"/>
                        </a:spcAft>
                        <a:buFont typeface="Arial" panose="020B0604020202020204" pitchFamily="34" charset="0"/>
                        <a:buChar char="•"/>
                      </a:pPr>
                      <a:r>
                        <a:rPr lang="en-US" sz="2400" dirty="0" smtClean="0">
                          <a:latin typeface="Bookman Old Style" panose="02050604050505020204" pitchFamily="18" charset="0"/>
                        </a:rPr>
                        <a:t>Late afterglow</a:t>
                      </a:r>
                    </a:p>
                    <a:p>
                      <a:pPr marL="342900" lvl="0" indent="-342900">
                        <a:spcBef>
                          <a:spcPts val="300"/>
                        </a:spcBef>
                        <a:spcAft>
                          <a:spcPts val="300"/>
                        </a:spcAft>
                        <a:buFont typeface="Arial" panose="020B0604020202020204" pitchFamily="34" charset="0"/>
                        <a:buChar char="•"/>
                      </a:pPr>
                      <a:r>
                        <a:rPr lang="en-US" sz="2400" dirty="0" smtClean="0">
                          <a:latin typeface="Bookman Old Style" panose="02050604050505020204" pitchFamily="18" charset="0"/>
                        </a:rPr>
                        <a:t>Two-photon absorption laser-induced fluorescence (TALIF)</a:t>
                      </a:r>
                      <a:endParaRPr lang="en-US" dirty="0">
                        <a:latin typeface="Bookman Old Style" panose="02050604050505020204" pitchFamily="18" charset="0"/>
                      </a:endParaRPr>
                    </a:p>
                  </a:txBody>
                  <a:tcPr/>
                </a:tc>
                <a:extLst>
                  <a:ext uri="{0D108BD9-81ED-4DB2-BD59-A6C34878D82A}">
                    <a16:rowId xmlns:a16="http://schemas.microsoft.com/office/drawing/2014/main" val="2863553045"/>
                  </a:ext>
                </a:extLst>
              </a:tr>
            </a:tbl>
          </a:graphicData>
        </a:graphic>
      </p:graphicFrame>
      <p:sp>
        <p:nvSpPr>
          <p:cNvPr id="8" name="Left-Right Arrow 7"/>
          <p:cNvSpPr/>
          <p:nvPr/>
        </p:nvSpPr>
        <p:spPr>
          <a:xfrm>
            <a:off x="5747233" y="4671695"/>
            <a:ext cx="826328" cy="382256"/>
          </a:xfrm>
          <a:prstGeom prst="leftRightArrow">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5011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re 1"/>
          <p:cNvSpPr>
            <a:spLocks noGrp="1"/>
          </p:cNvSpPr>
          <p:nvPr>
            <p:ph type="title"/>
          </p:nvPr>
        </p:nvSpPr>
        <p:spPr>
          <a:xfrm>
            <a:off x="857250" y="136525"/>
            <a:ext cx="10515600" cy="1325563"/>
          </a:xfrm>
        </p:spPr>
        <p:txBody>
          <a:bodyPr/>
          <a:lstStyle/>
          <a:p>
            <a:r>
              <a:rPr lang="en-US" sz="4000" b="1" dirty="0" smtClean="0">
                <a:latin typeface="Arial" panose="020B0604020202020204" pitchFamily="34" charset="0"/>
                <a:cs typeface="Arial" panose="020B0604020202020204" pitchFamily="34" charset="0"/>
              </a:rPr>
              <a:t>Pin-Plane Atm. Pressure </a:t>
            </a:r>
            <a:r>
              <a:rPr lang="en-US" sz="4000" b="1" dirty="0" err="1" smtClean="0">
                <a:latin typeface="Arial" panose="020B0604020202020204" pitchFamily="34" charset="0"/>
                <a:cs typeface="Arial" panose="020B0604020202020204" pitchFamily="34" charset="0"/>
              </a:rPr>
              <a:t>Nsec</a:t>
            </a:r>
            <a:r>
              <a:rPr lang="en-US" sz="4000" b="1" dirty="0" smtClean="0">
                <a:latin typeface="Arial" panose="020B0604020202020204" pitchFamily="34" charset="0"/>
                <a:cs typeface="Arial" panose="020B0604020202020204" pitchFamily="34" charset="0"/>
              </a:rPr>
              <a:t> Discharge</a:t>
            </a:r>
            <a:endParaRPr lang="en-US" sz="4000" b="1"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pPr>
              <a:defRPr/>
            </a:pPr>
            <a:fld id="{77EF52CE-3BDE-4F93-BE2E-F2EEC73C22A7}" type="slidenum">
              <a:rPr lang="en-US" smtClean="0"/>
              <a:pPr>
                <a:defRPr/>
              </a:pPr>
              <a:t>20</a:t>
            </a:fld>
            <a:endParaRPr lang="en-US" dirty="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0000">
            <a:off x="4133684" y="1712700"/>
            <a:ext cx="4896544" cy="4635291"/>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8946317" y="2682816"/>
            <a:ext cx="2664296" cy="1953817"/>
          </a:xfrm>
          <a:prstGeom prst="rect">
            <a:avLst/>
          </a:prstGeom>
        </p:spPr>
      </p:pic>
      <p:sp>
        <p:nvSpPr>
          <p:cNvPr id="19" name="TextBox 18"/>
          <p:cNvSpPr txBox="1"/>
          <p:nvPr/>
        </p:nvSpPr>
        <p:spPr>
          <a:xfrm>
            <a:off x="9072776" y="1758751"/>
            <a:ext cx="2411376" cy="430887"/>
          </a:xfrm>
          <a:prstGeom prst="rect">
            <a:avLst/>
          </a:prstGeom>
          <a:noFill/>
          <a:ln>
            <a:solidFill>
              <a:schemeClr val="tx1"/>
            </a:solidFill>
          </a:ln>
        </p:spPr>
        <p:txBody>
          <a:bodyPr wrap="square" rtlCol="0">
            <a:spAutoFit/>
          </a:bodyPr>
          <a:lstStyle/>
          <a:p>
            <a:pPr algn="ctr"/>
            <a:r>
              <a:rPr lang="en-US" sz="2200" dirty="0" smtClean="0">
                <a:solidFill>
                  <a:schemeClr val="accent1">
                    <a:lumMod val="75000"/>
                  </a:schemeClr>
                </a:solidFill>
                <a:latin typeface="Bookman Old Style" panose="02050604050505020204" pitchFamily="18" charset="0"/>
              </a:rPr>
              <a:t>Emission Image </a:t>
            </a:r>
            <a:endParaRPr lang="en-US" sz="2200" dirty="0">
              <a:solidFill>
                <a:schemeClr val="accent1">
                  <a:lumMod val="75000"/>
                </a:schemeClr>
              </a:solidFill>
              <a:latin typeface="Bookman Old Style" panose="02050604050505020204" pitchFamily="18" charset="0"/>
            </a:endParaRPr>
          </a:p>
        </p:txBody>
      </p:sp>
      <p:sp>
        <p:nvSpPr>
          <p:cNvPr id="20" name="TextBox 19"/>
          <p:cNvSpPr txBox="1"/>
          <p:nvPr/>
        </p:nvSpPr>
        <p:spPr>
          <a:xfrm>
            <a:off x="8698172" y="5099033"/>
            <a:ext cx="3244495" cy="1015663"/>
          </a:xfrm>
          <a:prstGeom prst="rect">
            <a:avLst/>
          </a:prstGeom>
          <a:noFill/>
          <a:ln>
            <a:noFill/>
          </a:ln>
        </p:spPr>
        <p:txBody>
          <a:bodyPr wrap="square" rtlCol="0">
            <a:spAutoFit/>
          </a:bodyPr>
          <a:lstStyle/>
          <a:p>
            <a:pPr algn="ctr"/>
            <a:r>
              <a:rPr lang="en-US" sz="2000" b="1" dirty="0" smtClean="0">
                <a:latin typeface="Bookman Old Style" panose="02050604050505020204" pitchFamily="18" charset="0"/>
              </a:rPr>
              <a:t>Discharge remains diffuse even at ambient pressure</a:t>
            </a:r>
            <a:endParaRPr lang="en-US" sz="2000" b="1" dirty="0">
              <a:latin typeface="Bookman Old Style" panose="02050604050505020204" pitchFamily="18"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3007687366"/>
              </p:ext>
            </p:extLst>
          </p:nvPr>
        </p:nvGraphicFramePr>
        <p:xfrm>
          <a:off x="485268" y="1798140"/>
          <a:ext cx="3496016" cy="1854200"/>
        </p:xfrm>
        <a:graphic>
          <a:graphicData uri="http://schemas.openxmlformats.org/drawingml/2006/table">
            <a:tbl>
              <a:tblPr firstRow="1" bandRow="1">
                <a:tableStyleId>{5C22544A-7EE6-4342-B048-85BDC9FD1C3A}</a:tableStyleId>
              </a:tblPr>
              <a:tblGrid>
                <a:gridCol w="2194243">
                  <a:extLst>
                    <a:ext uri="{9D8B030D-6E8A-4147-A177-3AD203B41FA5}">
                      <a16:colId xmlns:a16="http://schemas.microsoft.com/office/drawing/2014/main" val="556153783"/>
                    </a:ext>
                  </a:extLst>
                </a:gridCol>
                <a:gridCol w="1301773">
                  <a:extLst>
                    <a:ext uri="{9D8B030D-6E8A-4147-A177-3AD203B41FA5}">
                      <a16:colId xmlns:a16="http://schemas.microsoft.com/office/drawing/2014/main" val="776392467"/>
                    </a:ext>
                  </a:extLst>
                </a:gridCol>
              </a:tblGrid>
              <a:tr h="370840">
                <a:tc gridSpan="2">
                  <a:txBody>
                    <a:bodyPr/>
                    <a:lstStyle/>
                    <a:p>
                      <a:pPr algn="ctr"/>
                      <a:r>
                        <a:rPr lang="en-US" u="none" dirty="0" smtClean="0">
                          <a:solidFill>
                            <a:schemeClr val="accent1">
                              <a:lumMod val="75000"/>
                            </a:schemeClr>
                          </a:solidFill>
                        </a:rPr>
                        <a:t>Discharge Specifics</a:t>
                      </a:r>
                      <a:endParaRPr lang="en-US" u="none" dirty="0">
                        <a:solidFill>
                          <a:schemeClr val="accent1">
                            <a:lumMod val="75000"/>
                          </a:schemeClr>
                        </a:solidFill>
                      </a:endParaRPr>
                    </a:p>
                  </a:txBody>
                  <a:tcP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extLst>
                  <a:ext uri="{0D108BD9-81ED-4DB2-BD59-A6C34878D82A}">
                    <a16:rowId xmlns:a16="http://schemas.microsoft.com/office/drawing/2014/main" val="3638295061"/>
                  </a:ext>
                </a:extLst>
              </a:tr>
              <a:tr h="370840">
                <a:tc>
                  <a:txBody>
                    <a:bodyPr/>
                    <a:lstStyle/>
                    <a:p>
                      <a:r>
                        <a:rPr lang="en-US" sz="1800" b="1" dirty="0" smtClean="0"/>
                        <a:t>Pin tip radius</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800" b="1" dirty="0" smtClean="0">
                          <a:solidFill>
                            <a:schemeClr val="accent1">
                              <a:lumMod val="75000"/>
                            </a:schemeClr>
                          </a:solidFill>
                        </a:rPr>
                        <a:t>100 µm</a:t>
                      </a:r>
                      <a:endParaRPr lang="en-US" dirty="0">
                        <a:solidFill>
                          <a:schemeClr val="accent1">
                            <a:lumMod val="75000"/>
                          </a:schemeClr>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976850686"/>
                  </a:ext>
                </a:extLst>
              </a:tr>
              <a:tr h="370840">
                <a:tc>
                  <a:txBody>
                    <a:bodyPr/>
                    <a:lstStyle/>
                    <a:p>
                      <a:r>
                        <a:rPr lang="en-US" sz="1800" b="1" dirty="0" smtClean="0"/>
                        <a:t>Inter-electrode gap</a:t>
                      </a:r>
                      <a:endParaRPr lang="en-US" dirty="0"/>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1">
                              <a:lumMod val="75000"/>
                            </a:schemeClr>
                          </a:solidFill>
                        </a:rPr>
                        <a:t>16 mm</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54181189"/>
                  </a:ext>
                </a:extLst>
              </a:tr>
              <a:tr h="370840">
                <a:tc>
                  <a:txBody>
                    <a:bodyPr/>
                    <a:lstStyle/>
                    <a:p>
                      <a:r>
                        <a:rPr lang="en-US" sz="1800" b="1" dirty="0" smtClean="0"/>
                        <a:t>Pulse repetition rate</a:t>
                      </a:r>
                      <a:endParaRPr lang="en-US" dirty="0"/>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1">
                              <a:lumMod val="75000"/>
                            </a:schemeClr>
                          </a:solidFill>
                        </a:rPr>
                        <a:t>5 Hz</a:t>
                      </a:r>
                      <a:endParaRPr lang="en-US" dirty="0">
                        <a:solidFill>
                          <a:schemeClr val="accent1">
                            <a:lumMod val="75000"/>
                          </a:schemeClr>
                        </a:solidFill>
                      </a:endParaRP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8046512"/>
                  </a:ext>
                </a:extLst>
              </a:tr>
              <a:tr h="370840">
                <a:tc>
                  <a:txBody>
                    <a:bodyPr/>
                    <a:lstStyle/>
                    <a:p>
                      <a:r>
                        <a:rPr lang="en-US" sz="1800" b="1" dirty="0" smtClean="0"/>
                        <a:t>Working pressure</a:t>
                      </a:r>
                      <a:endParaRPr lang="en-US" dirty="0"/>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1">
                              <a:lumMod val="75000"/>
                            </a:schemeClr>
                          </a:solidFill>
                        </a:rPr>
                        <a:t>1 </a:t>
                      </a:r>
                      <a:r>
                        <a:rPr lang="en-US" sz="1800" b="1" dirty="0" err="1" smtClean="0">
                          <a:solidFill>
                            <a:schemeClr val="accent1">
                              <a:lumMod val="75000"/>
                            </a:schemeClr>
                          </a:solidFill>
                        </a:rPr>
                        <a:t>atm</a:t>
                      </a:r>
                      <a:r>
                        <a:rPr lang="en-US" sz="1800" b="1" dirty="0" smtClean="0">
                          <a:solidFill>
                            <a:schemeClr val="accent1">
                              <a:lumMod val="75000"/>
                            </a:schemeClr>
                          </a:solidFill>
                        </a:rPr>
                        <a:t> air</a:t>
                      </a:r>
                      <a:endParaRPr lang="en-US" dirty="0">
                        <a:solidFill>
                          <a:schemeClr val="accent1">
                            <a:lumMod val="75000"/>
                          </a:schemeClr>
                        </a:solidFill>
                      </a:endParaRP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205852248"/>
                  </a:ext>
                </a:extLst>
              </a:tr>
            </a:tbl>
          </a:graphicData>
        </a:graphic>
      </p:graphicFrame>
      <p:cxnSp>
        <p:nvCxnSpPr>
          <p:cNvPr id="22" name="Straight Arrow Connector 21"/>
          <p:cNvCxnSpPr/>
          <p:nvPr/>
        </p:nvCxnSpPr>
        <p:spPr>
          <a:xfrm>
            <a:off x="11091265" y="2682815"/>
            <a:ext cx="0" cy="731520"/>
          </a:xfrm>
          <a:prstGeom prst="straightConnector1">
            <a:avLst/>
          </a:prstGeom>
          <a:ln w="28575">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828267" y="4611922"/>
            <a:ext cx="984307" cy="400110"/>
          </a:xfrm>
          <a:prstGeom prst="rect">
            <a:avLst/>
          </a:prstGeom>
          <a:noFill/>
          <a:ln>
            <a:noFill/>
          </a:ln>
        </p:spPr>
        <p:txBody>
          <a:bodyPr wrap="square" rtlCol="0">
            <a:spAutoFit/>
          </a:bodyPr>
          <a:lstStyle/>
          <a:p>
            <a:pPr algn="ctr"/>
            <a:r>
              <a:rPr lang="en-US" sz="2000" dirty="0" smtClean="0">
                <a:latin typeface="Bookman Old Style" panose="02050604050505020204" pitchFamily="18" charset="0"/>
              </a:rPr>
              <a:t>Plane</a:t>
            </a:r>
            <a:endParaRPr lang="en-US" sz="2000" dirty="0">
              <a:latin typeface="Bookman Old Style" panose="02050604050505020204" pitchFamily="18" charset="0"/>
            </a:endParaRPr>
          </a:p>
        </p:txBody>
      </p:sp>
      <p:sp>
        <p:nvSpPr>
          <p:cNvPr id="24" name="TextBox 23"/>
          <p:cNvSpPr txBox="1"/>
          <p:nvPr/>
        </p:nvSpPr>
        <p:spPr>
          <a:xfrm>
            <a:off x="9786311" y="2345263"/>
            <a:ext cx="984307" cy="400110"/>
          </a:xfrm>
          <a:prstGeom prst="rect">
            <a:avLst/>
          </a:prstGeom>
          <a:noFill/>
          <a:ln>
            <a:noFill/>
          </a:ln>
        </p:spPr>
        <p:txBody>
          <a:bodyPr wrap="square" rtlCol="0">
            <a:spAutoFit/>
          </a:bodyPr>
          <a:lstStyle/>
          <a:p>
            <a:pPr algn="ctr"/>
            <a:r>
              <a:rPr lang="en-US" sz="2000" dirty="0" smtClean="0">
                <a:latin typeface="Bookman Old Style" panose="02050604050505020204" pitchFamily="18" charset="0"/>
              </a:rPr>
              <a:t>Pin</a:t>
            </a:r>
            <a:endParaRPr lang="en-US" sz="2000" dirty="0">
              <a:latin typeface="Bookman Old Style" panose="02050604050505020204" pitchFamily="18" charset="0"/>
            </a:endParaRPr>
          </a:p>
        </p:txBody>
      </p:sp>
      <p:sp>
        <p:nvSpPr>
          <p:cNvPr id="25" name="TextBox 24"/>
          <p:cNvSpPr txBox="1"/>
          <p:nvPr/>
        </p:nvSpPr>
        <p:spPr>
          <a:xfrm>
            <a:off x="10687266" y="3452544"/>
            <a:ext cx="984307" cy="400110"/>
          </a:xfrm>
          <a:prstGeom prst="rect">
            <a:avLst/>
          </a:prstGeom>
          <a:noFill/>
          <a:ln>
            <a:noFill/>
          </a:ln>
        </p:spPr>
        <p:txBody>
          <a:bodyPr wrap="square" rtlCol="0">
            <a:spAutoFit/>
          </a:bodyPr>
          <a:lstStyle/>
          <a:p>
            <a:pPr algn="ctr"/>
            <a:r>
              <a:rPr lang="en-US" sz="2000" dirty="0" smtClean="0">
                <a:solidFill>
                  <a:schemeClr val="bg1"/>
                </a:solidFill>
              </a:rPr>
              <a:t>16 mm</a:t>
            </a:r>
            <a:endParaRPr lang="en-US" sz="2000" dirty="0">
              <a:solidFill>
                <a:schemeClr val="bg1"/>
              </a:solidFill>
            </a:endParaRPr>
          </a:p>
        </p:txBody>
      </p:sp>
      <p:cxnSp>
        <p:nvCxnSpPr>
          <p:cNvPr id="26" name="Straight Arrow Connector 25"/>
          <p:cNvCxnSpPr/>
          <p:nvPr/>
        </p:nvCxnSpPr>
        <p:spPr>
          <a:xfrm flipV="1">
            <a:off x="11091265" y="3902015"/>
            <a:ext cx="0" cy="731520"/>
          </a:xfrm>
          <a:prstGeom prst="straightConnector1">
            <a:avLst/>
          </a:prstGeom>
          <a:ln w="28575">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537960" y="2693670"/>
            <a:ext cx="2410262" cy="918210"/>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6509385" y="3975735"/>
            <a:ext cx="2438837" cy="647617"/>
          </a:xfrm>
          <a:prstGeom prst="line">
            <a:avLst/>
          </a:prstGeom>
        </p:spPr>
        <p:style>
          <a:lnRef idx="2">
            <a:schemeClr val="dk1"/>
          </a:lnRef>
          <a:fillRef idx="0">
            <a:schemeClr val="dk1"/>
          </a:fillRef>
          <a:effectRef idx="1">
            <a:schemeClr val="dk1"/>
          </a:effectRef>
          <a:fontRef idx="minor">
            <a:schemeClr val="tx1"/>
          </a:fontRef>
        </p:style>
      </p:cxnSp>
      <p:pic>
        <p:nvPicPr>
          <p:cNvPr id="16" name="Picture 15"/>
          <p:cNvPicPr>
            <a:picLocks noChangeAspect="1"/>
          </p:cNvPicPr>
          <p:nvPr/>
        </p:nvPicPr>
        <p:blipFill rotWithShape="1">
          <a:blip r:embed="rId6"/>
          <a:srcRect l="30142" t="12733" r="33038" b="25267"/>
          <a:stretch/>
        </p:blipFill>
        <p:spPr>
          <a:xfrm>
            <a:off x="1256700" y="4316580"/>
            <a:ext cx="2468880" cy="1744750"/>
          </a:xfrm>
          <a:prstGeom prst="rect">
            <a:avLst/>
          </a:prstGeom>
        </p:spPr>
      </p:pic>
      <p:cxnSp>
        <p:nvCxnSpPr>
          <p:cNvPr id="27" name="Straight Arrow Connector 26"/>
          <p:cNvCxnSpPr/>
          <p:nvPr/>
        </p:nvCxnSpPr>
        <p:spPr>
          <a:xfrm>
            <a:off x="1903143" y="5894493"/>
            <a:ext cx="1005840" cy="0"/>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1919826" y="5070807"/>
            <a:ext cx="0" cy="865239"/>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2927636" y="5065893"/>
            <a:ext cx="0" cy="865239"/>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a:xfrm>
            <a:off x="1678192" y="4399193"/>
            <a:ext cx="0" cy="14097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178930" y="4848432"/>
            <a:ext cx="1848679" cy="369332"/>
          </a:xfrm>
          <a:prstGeom prst="rect">
            <a:avLst/>
          </a:prstGeom>
          <a:noFill/>
        </p:spPr>
        <p:txBody>
          <a:bodyPr wrap="square" rtlCol="0">
            <a:spAutoFit/>
          </a:bodyPr>
          <a:lstStyle/>
          <a:p>
            <a:r>
              <a:rPr lang="en-US" b="1" dirty="0" smtClean="0">
                <a:latin typeface="Bookman Old Style" panose="02050604050505020204" pitchFamily="18" charset="0"/>
              </a:rPr>
              <a:t>V</a:t>
            </a:r>
            <a:r>
              <a:rPr lang="en-US" b="1" baseline="-25000" dirty="0">
                <a:latin typeface="Bookman Old Style" panose="02050604050505020204" pitchFamily="18" charset="0"/>
              </a:rPr>
              <a:t> </a:t>
            </a:r>
            <a:r>
              <a:rPr lang="en-US" b="1" dirty="0" smtClean="0">
                <a:latin typeface="Bookman Old Style" panose="02050604050505020204" pitchFamily="18" charset="0"/>
              </a:rPr>
              <a:t>= </a:t>
            </a:r>
            <a:r>
              <a:rPr lang="en-US" b="1" dirty="0" smtClean="0">
                <a:latin typeface="Bookman Old Style" panose="02050604050505020204" pitchFamily="18" charset="0"/>
              </a:rPr>
              <a:t>85 kV</a:t>
            </a:r>
            <a:endParaRPr lang="en-US" b="1" dirty="0">
              <a:latin typeface="Bookman Old Style" panose="02050604050505020204" pitchFamily="18" charset="0"/>
            </a:endParaRPr>
          </a:p>
        </p:txBody>
      </p:sp>
      <p:sp>
        <p:nvSpPr>
          <p:cNvPr id="34" name="TextBox 33"/>
          <p:cNvSpPr txBox="1"/>
          <p:nvPr/>
        </p:nvSpPr>
        <p:spPr>
          <a:xfrm>
            <a:off x="1748707" y="5978651"/>
            <a:ext cx="1395621" cy="646331"/>
          </a:xfrm>
          <a:prstGeom prst="rect">
            <a:avLst/>
          </a:prstGeom>
          <a:noFill/>
        </p:spPr>
        <p:txBody>
          <a:bodyPr wrap="square" rtlCol="0">
            <a:spAutoFit/>
          </a:bodyPr>
          <a:lstStyle/>
          <a:p>
            <a:r>
              <a:rPr lang="en-US" b="1" dirty="0" err="1" smtClean="0">
                <a:latin typeface="Bookman Old Style" panose="02050604050505020204" pitchFamily="18" charset="0"/>
              </a:rPr>
              <a:t>t</a:t>
            </a:r>
            <a:r>
              <a:rPr lang="en-US" b="1" baseline="-25000" dirty="0" err="1" smtClean="0">
                <a:latin typeface="Bookman Old Style" panose="02050604050505020204" pitchFamily="18" charset="0"/>
              </a:rPr>
              <a:t>p</a:t>
            </a:r>
            <a:r>
              <a:rPr lang="en-US" b="1" dirty="0" smtClean="0">
                <a:latin typeface="Bookman Old Style" panose="02050604050505020204" pitchFamily="18" charset="0"/>
              </a:rPr>
              <a:t> ~ </a:t>
            </a:r>
            <a:r>
              <a:rPr lang="en-US" b="1" dirty="0" smtClean="0">
                <a:latin typeface="Bookman Old Style" panose="02050604050505020204" pitchFamily="18" charset="0"/>
              </a:rPr>
              <a:t>5 </a:t>
            </a:r>
            <a:r>
              <a:rPr lang="en-US" b="1" dirty="0" smtClean="0">
                <a:latin typeface="Bookman Old Style" panose="02050604050505020204" pitchFamily="18" charset="0"/>
              </a:rPr>
              <a:t>ns (FWHM)</a:t>
            </a:r>
            <a:endParaRPr lang="en-US" b="1" dirty="0">
              <a:latin typeface="Bookman Old Style" panose="02050604050505020204" pitchFamily="18" charset="0"/>
            </a:endParaRPr>
          </a:p>
        </p:txBody>
      </p:sp>
      <p:sp>
        <p:nvSpPr>
          <p:cNvPr id="35" name="TextBox 34"/>
          <p:cNvSpPr txBox="1"/>
          <p:nvPr/>
        </p:nvSpPr>
        <p:spPr>
          <a:xfrm>
            <a:off x="1738370" y="3902015"/>
            <a:ext cx="1351766" cy="369332"/>
          </a:xfrm>
          <a:prstGeom prst="rect">
            <a:avLst/>
          </a:prstGeom>
          <a:noFill/>
        </p:spPr>
        <p:txBody>
          <a:bodyPr wrap="square" rtlCol="0">
            <a:spAutoFit/>
          </a:bodyPr>
          <a:lstStyle/>
          <a:p>
            <a:r>
              <a:rPr lang="en-US" b="1" dirty="0" smtClean="0">
                <a:latin typeface="Bookman Old Style" panose="02050604050505020204" pitchFamily="18" charset="0"/>
              </a:rPr>
              <a:t>HV Pulse</a:t>
            </a:r>
            <a:endParaRPr lang="en-US" b="1" dirty="0">
              <a:latin typeface="Bookman Old Style" panose="02050604050505020204" pitchFamily="18" charset="0"/>
            </a:endParaRPr>
          </a:p>
        </p:txBody>
      </p:sp>
    </p:spTree>
    <p:custDataLst>
      <p:tags r:id="rId1"/>
    </p:custDataLst>
    <p:extLst>
      <p:ext uri="{BB962C8B-B14F-4D97-AF65-F5344CB8AC3E}">
        <p14:creationId xmlns:p14="http://schemas.microsoft.com/office/powerpoint/2010/main" val="35822987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3" grpId="0"/>
      <p:bldP spid="24" grpId="0"/>
      <p:bldP spid="25" grpId="0"/>
    </p:bldLst>
  </p:timing>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re 1"/>
          <p:cNvSpPr>
            <a:spLocks noGrp="1"/>
          </p:cNvSpPr>
          <p:nvPr>
            <p:ph type="title"/>
          </p:nvPr>
        </p:nvSpPr>
        <p:spPr>
          <a:xfrm>
            <a:off x="838200" y="88900"/>
            <a:ext cx="10515600" cy="1325563"/>
          </a:xfrm>
        </p:spPr>
        <p:txBody>
          <a:bodyPr/>
          <a:lstStyle/>
          <a:p>
            <a:r>
              <a:rPr lang="en-US" sz="4000" b="1" dirty="0" smtClean="0">
                <a:latin typeface="Arial" panose="020B0604020202020204" pitchFamily="34" charset="0"/>
                <a:cs typeface="Arial" panose="020B0604020202020204" pitchFamily="34" charset="0"/>
              </a:rPr>
              <a:t>Similar Shape of E-Field Evolution Curve</a:t>
            </a:r>
            <a:endParaRPr lang="en-US" sz="4000" b="1"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pPr>
              <a:defRPr/>
            </a:pPr>
            <a:fld id="{77EF52CE-3BDE-4F93-BE2E-F2EEC73C22A7}" type="slidenum">
              <a:rPr lang="en-US" smtClean="0"/>
              <a:pPr>
                <a:defRPr/>
              </a:pPr>
              <a:t>21</a:t>
            </a:fld>
            <a:endParaRPr lang="en-US" dirty="0"/>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6008" y="1362672"/>
            <a:ext cx="6157792" cy="5429785"/>
          </a:xfrm>
          <a:prstGeom prst="rect">
            <a:avLst/>
          </a:prstGeom>
        </p:spPr>
      </p:pic>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V="1">
            <a:off x="1607736" y="2517591"/>
            <a:ext cx="3054699" cy="2983516"/>
          </a:xfrm>
          <a:prstGeom prst="rect">
            <a:avLst/>
          </a:prstGeom>
        </p:spPr>
      </p:pic>
      <p:cxnSp>
        <p:nvCxnSpPr>
          <p:cNvPr id="31" name="Straight Connector 30"/>
          <p:cNvCxnSpPr/>
          <p:nvPr/>
        </p:nvCxnSpPr>
        <p:spPr>
          <a:xfrm>
            <a:off x="487687" y="3314053"/>
            <a:ext cx="3200400" cy="0"/>
          </a:xfrm>
          <a:prstGeom prst="line">
            <a:avLst/>
          </a:prstGeom>
          <a:ln>
            <a:solidFill>
              <a:schemeClr val="tx1">
                <a:lumMod val="50000"/>
                <a:lumOff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1317946" y="2174594"/>
            <a:ext cx="0" cy="34544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517943" y="2526038"/>
            <a:ext cx="3200400" cy="0"/>
          </a:xfrm>
          <a:prstGeom prst="line">
            <a:avLst/>
          </a:prstGeom>
          <a:ln>
            <a:solidFill>
              <a:schemeClr val="tx1">
                <a:lumMod val="50000"/>
                <a:lumOff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flipV="1">
            <a:off x="1317946" y="3328251"/>
            <a:ext cx="0" cy="34544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266700" y="2733366"/>
            <a:ext cx="1340042" cy="400110"/>
          </a:xfrm>
          <a:prstGeom prst="rect">
            <a:avLst/>
          </a:prstGeom>
          <a:noFill/>
          <a:ln>
            <a:noFill/>
          </a:ln>
        </p:spPr>
        <p:txBody>
          <a:bodyPr wrap="square" rtlCol="0">
            <a:spAutoFit/>
          </a:bodyPr>
          <a:lstStyle/>
          <a:p>
            <a:pPr algn="ctr"/>
            <a:r>
              <a:rPr lang="en-US" sz="2000" dirty="0" smtClean="0">
                <a:latin typeface="Bookman Old Style" panose="02050604050505020204" pitchFamily="18" charset="0"/>
              </a:rPr>
              <a:t>z = 3 mm</a:t>
            </a:r>
            <a:endParaRPr lang="en-US" sz="2000" dirty="0">
              <a:latin typeface="Bookman Old Style" panose="02050604050505020204" pitchFamily="18" charset="0"/>
            </a:endParaRPr>
          </a:p>
        </p:txBody>
      </p:sp>
      <p:sp>
        <p:nvSpPr>
          <p:cNvPr id="37" name="TextBox 36"/>
          <p:cNvSpPr txBox="1"/>
          <p:nvPr/>
        </p:nvSpPr>
        <p:spPr>
          <a:xfrm>
            <a:off x="2456663" y="2105612"/>
            <a:ext cx="1218066" cy="400110"/>
          </a:xfrm>
          <a:prstGeom prst="rect">
            <a:avLst/>
          </a:prstGeom>
          <a:noFill/>
          <a:ln>
            <a:noFill/>
          </a:ln>
        </p:spPr>
        <p:txBody>
          <a:bodyPr wrap="square" rtlCol="0">
            <a:spAutoFit/>
          </a:bodyPr>
          <a:lstStyle/>
          <a:p>
            <a:pPr algn="ctr"/>
            <a:r>
              <a:rPr lang="en-US" sz="2000" dirty="0" smtClean="0">
                <a:latin typeface="Bookman Old Style" panose="02050604050505020204" pitchFamily="18" charset="0"/>
              </a:rPr>
              <a:t>Pin</a:t>
            </a:r>
            <a:endParaRPr lang="en-US" sz="2000" dirty="0">
              <a:latin typeface="Bookman Old Style" panose="02050604050505020204" pitchFamily="18" charset="0"/>
            </a:endParaRPr>
          </a:p>
        </p:txBody>
      </p:sp>
      <p:sp>
        <p:nvSpPr>
          <p:cNvPr id="38" name="TextBox 37"/>
          <p:cNvSpPr txBox="1"/>
          <p:nvPr/>
        </p:nvSpPr>
        <p:spPr>
          <a:xfrm>
            <a:off x="2456663" y="5488619"/>
            <a:ext cx="1218066" cy="400110"/>
          </a:xfrm>
          <a:prstGeom prst="rect">
            <a:avLst/>
          </a:prstGeom>
          <a:noFill/>
          <a:ln>
            <a:noFill/>
          </a:ln>
        </p:spPr>
        <p:txBody>
          <a:bodyPr wrap="square" rtlCol="0">
            <a:spAutoFit/>
          </a:bodyPr>
          <a:lstStyle/>
          <a:p>
            <a:pPr algn="ctr"/>
            <a:r>
              <a:rPr lang="en-US" sz="2000" dirty="0" smtClean="0">
                <a:latin typeface="Bookman Old Style" panose="02050604050505020204" pitchFamily="18" charset="0"/>
              </a:rPr>
              <a:t>Plane</a:t>
            </a:r>
            <a:endParaRPr lang="en-US" sz="2000" dirty="0">
              <a:latin typeface="Bookman Old Style" panose="02050604050505020204" pitchFamily="18" charset="0"/>
            </a:endParaRPr>
          </a:p>
        </p:txBody>
      </p:sp>
    </p:spTree>
    <p:extLst>
      <p:ext uri="{BB962C8B-B14F-4D97-AF65-F5344CB8AC3E}">
        <p14:creationId xmlns:p14="http://schemas.microsoft.com/office/powerpoint/2010/main" val="36254449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7798" y="2057401"/>
            <a:ext cx="9371331" cy="23622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latin typeface="Arial" panose="020B0604020202020204" pitchFamily="34" charset="0"/>
                <a:cs typeface="Arial" panose="020B0604020202020204" pitchFamily="34" charset="0"/>
              </a:rPr>
              <a:t>Tracking the consequent species production </a:t>
            </a:r>
            <a:br>
              <a:rPr lang="en-US" sz="5400" b="1" dirty="0" smtClean="0">
                <a:latin typeface="Arial" panose="020B0604020202020204" pitchFamily="34" charset="0"/>
                <a:cs typeface="Arial" panose="020B0604020202020204" pitchFamily="34" charset="0"/>
              </a:rPr>
            </a:br>
            <a:r>
              <a:rPr lang="en-US" sz="5400" b="1" dirty="0" smtClean="0">
                <a:latin typeface="Arial" panose="020B0604020202020204" pitchFamily="34" charset="0"/>
                <a:cs typeface="Arial" panose="020B0604020202020204" pitchFamily="34" charset="0"/>
              </a:rPr>
              <a:t>using N-TALIF</a:t>
            </a:r>
            <a:endParaRPr lang="en-US" sz="54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6681F5A5-5BF7-4733-BB55-3113BEA95D26}" type="slidenum">
              <a:rPr lang="en-SG" smtClean="0"/>
              <a:pPr/>
              <a:t>22</a:t>
            </a:fld>
            <a:endParaRPr lang="en-SG"/>
          </a:p>
        </p:txBody>
      </p:sp>
    </p:spTree>
    <p:extLst>
      <p:ext uri="{BB962C8B-B14F-4D97-AF65-F5344CB8AC3E}">
        <p14:creationId xmlns:p14="http://schemas.microsoft.com/office/powerpoint/2010/main" val="21166193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6710" y="105799"/>
            <a:ext cx="11703050" cy="1325563"/>
          </a:xfrm>
        </p:spPr>
        <p:txBody>
          <a:bodyPr>
            <a:normAutofit/>
          </a:bodyPr>
          <a:lstStyle/>
          <a:p>
            <a:r>
              <a:rPr lang="en-US" sz="3600" b="1" dirty="0" smtClean="0">
                <a:latin typeface="Arial" panose="020B0604020202020204" pitchFamily="34" charset="0"/>
                <a:cs typeface="Arial" panose="020B0604020202020204" pitchFamily="34" charset="0"/>
              </a:rPr>
              <a:t>Two-Photon Absorption Laser-Induced Fluorescence</a:t>
            </a:r>
            <a:endParaRPr lang="ru-RU" sz="3600" b="1"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66775" y="1443157"/>
            <a:ext cx="10515600" cy="2025602"/>
          </a:xfrm>
        </p:spPr>
        <p:txBody>
          <a:bodyPr>
            <a:normAutofit/>
          </a:bodyPr>
          <a:lstStyle/>
          <a:p>
            <a:r>
              <a:rPr lang="en-US" sz="2400" b="1" dirty="0">
                <a:solidFill>
                  <a:schemeClr val="accent1">
                    <a:lumMod val="75000"/>
                  </a:schemeClr>
                </a:solidFill>
                <a:latin typeface="Bookman Old Style" panose="02050604050505020204" pitchFamily="18" charset="0"/>
              </a:rPr>
              <a:t>Relates </a:t>
            </a:r>
            <a:r>
              <a:rPr lang="en-US" sz="2400" b="1" dirty="0">
                <a:solidFill>
                  <a:srgbClr val="FF0000"/>
                </a:solidFill>
                <a:latin typeface="Bookman Old Style" panose="02050604050505020204" pitchFamily="18" charset="0"/>
              </a:rPr>
              <a:t>fluorescence</a:t>
            </a:r>
            <a:r>
              <a:rPr lang="en-US" sz="2400" b="1" dirty="0">
                <a:solidFill>
                  <a:schemeClr val="accent1">
                    <a:lumMod val="75000"/>
                  </a:schemeClr>
                </a:solidFill>
                <a:latin typeface="Bookman Old Style" panose="02050604050505020204" pitchFamily="18" charset="0"/>
              </a:rPr>
              <a:t> from a </a:t>
            </a:r>
            <a:r>
              <a:rPr lang="en-US" sz="2400" b="1" dirty="0">
                <a:latin typeface="Bookman Old Style" panose="02050604050505020204" pitchFamily="18" charset="0"/>
              </a:rPr>
              <a:t>two-photon excited state </a:t>
            </a:r>
            <a:r>
              <a:rPr lang="en-US" sz="2400" b="1" dirty="0">
                <a:solidFill>
                  <a:schemeClr val="accent1">
                    <a:lumMod val="75000"/>
                  </a:schemeClr>
                </a:solidFill>
                <a:latin typeface="Bookman Old Style" panose="02050604050505020204" pitchFamily="18" charset="0"/>
              </a:rPr>
              <a:t>to the ground state number density</a:t>
            </a:r>
          </a:p>
          <a:p>
            <a:pPr lvl="1"/>
            <a:r>
              <a:rPr lang="en-US" sz="2000" dirty="0">
                <a:latin typeface="Bookman Old Style" panose="02050604050505020204" pitchFamily="18" charset="0"/>
              </a:rPr>
              <a:t>Ground state number density </a:t>
            </a:r>
            <a:r>
              <a:rPr lang="en-US" sz="2000" dirty="0" smtClean="0">
                <a:latin typeface="Bookman Old Style" panose="02050604050505020204" pitchFamily="18" charset="0"/>
              </a:rPr>
              <a:t>= </a:t>
            </a:r>
            <a:r>
              <a:rPr lang="en-US" sz="2000" dirty="0">
                <a:latin typeface="Bookman Old Style" panose="02050604050505020204" pitchFamily="18" charset="0"/>
              </a:rPr>
              <a:t>species number </a:t>
            </a:r>
            <a:r>
              <a:rPr lang="en-US" sz="2000" dirty="0" smtClean="0">
                <a:latin typeface="Bookman Old Style" panose="02050604050505020204" pitchFamily="18" charset="0"/>
              </a:rPr>
              <a:t>density (for most cases)</a:t>
            </a:r>
            <a:endParaRPr lang="ru-RU" sz="1600" dirty="0">
              <a:latin typeface="Bookman Old Style" panose="02050604050505020204" pitchFamily="18" charset="0"/>
            </a:endParaRPr>
          </a:p>
          <a:p>
            <a:r>
              <a:rPr lang="en-US" sz="2400" b="1" dirty="0" smtClean="0">
                <a:solidFill>
                  <a:schemeClr val="accent1">
                    <a:lumMod val="75000"/>
                  </a:schemeClr>
                </a:solidFill>
                <a:latin typeface="Bookman Old Style" panose="02050604050505020204" pitchFamily="18" charset="0"/>
              </a:rPr>
              <a:t>Calibration with a noble gas (Kr)</a:t>
            </a:r>
          </a:p>
          <a:p>
            <a:pPr lvl="1"/>
            <a:r>
              <a:rPr lang="en-US" sz="2000" dirty="0" smtClean="0">
                <a:latin typeface="Bookman Old Style" panose="02050604050505020204" pitchFamily="18" charset="0"/>
              </a:rPr>
              <a:t>Challenging to produce a known amount of N-atoms</a:t>
            </a:r>
            <a:endParaRPr lang="ru-RU" sz="2000" dirty="0">
              <a:latin typeface="Bookman Old Style" panose="02050604050505020204" pitchFamily="18" charset="0"/>
            </a:endParaRPr>
          </a:p>
        </p:txBody>
      </p:sp>
      <p:sp>
        <p:nvSpPr>
          <p:cNvPr id="4" name="Номер слайда 3"/>
          <p:cNvSpPr>
            <a:spLocks noGrp="1"/>
          </p:cNvSpPr>
          <p:nvPr>
            <p:ph type="sldNum" sz="quarter" idx="12"/>
          </p:nvPr>
        </p:nvSpPr>
        <p:spPr/>
        <p:txBody>
          <a:bodyPr/>
          <a:lstStyle/>
          <a:p>
            <a:pPr>
              <a:defRPr/>
            </a:pPr>
            <a:fld id="{77EF52CE-3BDE-4F93-BE2E-F2EEC73C22A7}" type="slidenum">
              <a:rPr lang="en-US" smtClean="0"/>
              <a:pPr>
                <a:defRPr/>
              </a:pPr>
              <a:t>23</a:t>
            </a:fld>
            <a:endParaRPr lang="en-US" dirty="0"/>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r="52572"/>
          <a:stretch/>
        </p:blipFill>
        <p:spPr bwMode="auto">
          <a:xfrm>
            <a:off x="1295819" y="4403297"/>
            <a:ext cx="4647782" cy="2103120"/>
          </a:xfrm>
          <a:prstGeom prst="rect">
            <a:avLst/>
          </a:prstGeom>
          <a:noFill/>
        </p:spPr>
      </p:pic>
      <p:sp>
        <p:nvSpPr>
          <p:cNvPr id="23" name="Объект 2"/>
          <p:cNvSpPr txBox="1">
            <a:spLocks/>
          </p:cNvSpPr>
          <p:nvPr/>
        </p:nvSpPr>
        <p:spPr bwMode="auto">
          <a:xfrm>
            <a:off x="1871882" y="4045358"/>
            <a:ext cx="2287456" cy="388788"/>
          </a:xfrm>
          <a:prstGeom prst="rect">
            <a:avLst/>
          </a:prstGeom>
          <a:no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500" kern="1200">
                <a:solidFill>
                  <a:schemeClr val="tx1"/>
                </a:solidFill>
                <a:latin typeface="Tahoma"/>
                <a:ea typeface="ＭＳ Ｐゴシック" pitchFamily="-65" charset="-128"/>
                <a:cs typeface="Tahoma"/>
              </a:defRPr>
            </a:lvl1pPr>
            <a:lvl2pPr marL="742950" indent="-285750" algn="l" defTabSz="457200" rtl="0" eaLnBrk="0" fontAlgn="base" hangingPunct="0">
              <a:spcBef>
                <a:spcPct val="20000"/>
              </a:spcBef>
              <a:spcAft>
                <a:spcPct val="0"/>
              </a:spcAft>
              <a:buFont typeface="Arial" pitchFamily="34" charset="0"/>
              <a:buChar char="–"/>
              <a:defRPr sz="2200" kern="1200">
                <a:solidFill>
                  <a:srgbClr val="000090"/>
                </a:solidFill>
                <a:latin typeface="Tahoma"/>
                <a:ea typeface="ＭＳ Ｐゴシック" pitchFamily="-65" charset="-128"/>
                <a:cs typeface="Tahoma"/>
              </a:defRPr>
            </a:lvl2pPr>
            <a:lvl3pPr marL="1143000" indent="-228600" algn="l" defTabSz="457200" rtl="0" eaLnBrk="0" fontAlgn="base" hangingPunct="0">
              <a:spcBef>
                <a:spcPct val="20000"/>
              </a:spcBef>
              <a:spcAft>
                <a:spcPct val="0"/>
              </a:spcAft>
              <a:buFont typeface="Arial" pitchFamily="34" charset="0"/>
              <a:buChar char="•"/>
              <a:defRPr sz="2000" kern="1200">
                <a:solidFill>
                  <a:srgbClr val="000090"/>
                </a:solidFill>
                <a:latin typeface="Tahoma"/>
                <a:ea typeface="ＭＳ Ｐゴシック" pitchFamily="-65" charset="-128"/>
                <a:cs typeface="Tahom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000090"/>
                </a:solidFill>
                <a:latin typeface="Tahoma"/>
                <a:ea typeface="ＭＳ Ｐゴシック" pitchFamily="-65" charset="-128"/>
                <a:cs typeface="Tahoma"/>
              </a:defRPr>
            </a:lvl4pPr>
            <a:lvl5pPr marL="2057400" indent="-228600" algn="l" defTabSz="457200" rtl="0" eaLnBrk="0" fontAlgn="base" hangingPunct="0">
              <a:spcBef>
                <a:spcPct val="20000"/>
              </a:spcBef>
              <a:spcAft>
                <a:spcPct val="0"/>
              </a:spcAft>
              <a:buFont typeface="Arial" pitchFamily="34" charset="0"/>
              <a:buChar char="»"/>
              <a:defRPr sz="1800" kern="1200">
                <a:solidFill>
                  <a:srgbClr val="000090"/>
                </a:solidFill>
                <a:latin typeface="Tahoma"/>
                <a:ea typeface="ＭＳ Ｐゴシック" pitchFamily="-65" charset="-128"/>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smtClean="0"/>
              <a:t>N TALIF Scheme</a:t>
            </a:r>
            <a:endParaRPr lang="ru-RU" sz="2000" b="1" dirty="0"/>
          </a:p>
        </p:txBody>
      </p:sp>
      <p:sp>
        <p:nvSpPr>
          <p:cNvPr id="24" name="Объект 2"/>
          <p:cNvSpPr txBox="1">
            <a:spLocks/>
          </p:cNvSpPr>
          <p:nvPr/>
        </p:nvSpPr>
        <p:spPr bwMode="auto">
          <a:xfrm>
            <a:off x="7200474" y="4049333"/>
            <a:ext cx="2376264" cy="388788"/>
          </a:xfrm>
          <a:prstGeom prst="rect">
            <a:avLst/>
          </a:prstGeom>
          <a:no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500" kern="1200">
                <a:solidFill>
                  <a:schemeClr val="tx1"/>
                </a:solidFill>
                <a:latin typeface="Tahoma"/>
                <a:ea typeface="ＭＳ Ｐゴシック" pitchFamily="-65" charset="-128"/>
                <a:cs typeface="Tahoma"/>
              </a:defRPr>
            </a:lvl1pPr>
            <a:lvl2pPr marL="742950" indent="-285750" algn="l" defTabSz="457200" rtl="0" eaLnBrk="0" fontAlgn="base" hangingPunct="0">
              <a:spcBef>
                <a:spcPct val="20000"/>
              </a:spcBef>
              <a:spcAft>
                <a:spcPct val="0"/>
              </a:spcAft>
              <a:buFont typeface="Arial" pitchFamily="34" charset="0"/>
              <a:buChar char="–"/>
              <a:defRPr sz="2200" kern="1200">
                <a:solidFill>
                  <a:srgbClr val="000090"/>
                </a:solidFill>
                <a:latin typeface="Tahoma"/>
                <a:ea typeface="ＭＳ Ｐゴシック" pitchFamily="-65" charset="-128"/>
                <a:cs typeface="Tahoma"/>
              </a:defRPr>
            </a:lvl2pPr>
            <a:lvl3pPr marL="1143000" indent="-228600" algn="l" defTabSz="457200" rtl="0" eaLnBrk="0" fontAlgn="base" hangingPunct="0">
              <a:spcBef>
                <a:spcPct val="20000"/>
              </a:spcBef>
              <a:spcAft>
                <a:spcPct val="0"/>
              </a:spcAft>
              <a:buFont typeface="Arial" pitchFamily="34" charset="0"/>
              <a:buChar char="•"/>
              <a:defRPr sz="2000" kern="1200">
                <a:solidFill>
                  <a:srgbClr val="000090"/>
                </a:solidFill>
                <a:latin typeface="Tahoma"/>
                <a:ea typeface="ＭＳ Ｐゴシック" pitchFamily="-65" charset="-128"/>
                <a:cs typeface="Tahom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000090"/>
                </a:solidFill>
                <a:latin typeface="Tahoma"/>
                <a:ea typeface="ＭＳ Ｐゴシック" pitchFamily="-65" charset="-128"/>
                <a:cs typeface="Tahoma"/>
              </a:defRPr>
            </a:lvl4pPr>
            <a:lvl5pPr marL="2057400" indent="-228600" algn="l" defTabSz="457200" rtl="0" eaLnBrk="0" fontAlgn="base" hangingPunct="0">
              <a:spcBef>
                <a:spcPct val="20000"/>
              </a:spcBef>
              <a:spcAft>
                <a:spcPct val="0"/>
              </a:spcAft>
              <a:buFont typeface="Arial" pitchFamily="34" charset="0"/>
              <a:buChar char="»"/>
              <a:defRPr sz="1800" kern="1200">
                <a:solidFill>
                  <a:srgbClr val="000090"/>
                </a:solidFill>
                <a:latin typeface="Tahoma"/>
                <a:ea typeface="ＭＳ Ｐゴシック" pitchFamily="-65" charset="-128"/>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smtClean="0"/>
              <a:t>Kr TALIF Scheme</a:t>
            </a:r>
            <a:endParaRPr lang="ru-RU" sz="2000" b="1"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56344"/>
          <a:stretch/>
        </p:blipFill>
        <p:spPr bwMode="auto">
          <a:xfrm>
            <a:off x="6775974" y="4403297"/>
            <a:ext cx="4278107" cy="2103120"/>
          </a:xfrm>
          <a:prstGeom prst="rect">
            <a:avLst/>
          </a:prstGeom>
          <a:noFill/>
        </p:spPr>
      </p:pic>
    </p:spTree>
    <p:extLst>
      <p:ext uri="{BB962C8B-B14F-4D97-AF65-F5344CB8AC3E}">
        <p14:creationId xmlns:p14="http://schemas.microsoft.com/office/powerpoint/2010/main" val="41910548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0800"/>
            <a:ext cx="10515600" cy="1325563"/>
          </a:xfrm>
        </p:spPr>
        <p:txBody>
          <a:bodyPr/>
          <a:lstStyle/>
          <a:p>
            <a:r>
              <a:rPr lang="en-US" sz="4400" dirty="0" smtClean="0">
                <a:latin typeface="Arial" panose="020B0604020202020204" pitchFamily="34" charset="0"/>
                <a:cs typeface="Arial" panose="020B0604020202020204" pitchFamily="34" charset="0"/>
              </a:rPr>
              <a:t>Discharge </a:t>
            </a:r>
            <a:r>
              <a:rPr lang="en-US" sz="4400" dirty="0">
                <a:latin typeface="Arial" panose="020B0604020202020204" pitchFamily="34" charset="0"/>
                <a:cs typeface="Arial" panose="020B0604020202020204" pitchFamily="34" charset="0"/>
              </a:rPr>
              <a:t>Setup for </a:t>
            </a:r>
            <a:r>
              <a:rPr lang="en-US" sz="4400" dirty="0" smtClean="0">
                <a:latin typeface="Arial" panose="020B0604020202020204" pitchFamily="34" charset="0"/>
                <a:cs typeface="Arial" panose="020B0604020202020204" pitchFamily="34" charset="0"/>
              </a:rPr>
              <a:t>TALIF</a:t>
            </a:r>
            <a:endParaRPr lang="en-US" sz="4400"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2215680" y="6164262"/>
            <a:ext cx="3766020" cy="576263"/>
          </a:xfrm>
        </p:spPr>
        <p:txBody>
          <a:bodyPr>
            <a:noAutofit/>
          </a:bodyPr>
          <a:lstStyle/>
          <a:p>
            <a:r>
              <a:rPr lang="en-US" sz="2400" dirty="0" smtClean="0">
                <a:solidFill>
                  <a:schemeClr val="accent1">
                    <a:lumMod val="75000"/>
                  </a:schemeClr>
                </a:solidFill>
                <a:latin typeface="Bookman Old Style" panose="02050604050505020204" pitchFamily="18" charset="0"/>
              </a:rPr>
              <a:t>N</a:t>
            </a:r>
            <a:r>
              <a:rPr lang="en-US" sz="2400" baseline="-25000" dirty="0" smtClean="0">
                <a:solidFill>
                  <a:schemeClr val="accent1">
                    <a:lumMod val="75000"/>
                  </a:schemeClr>
                </a:solidFill>
                <a:latin typeface="Bookman Old Style" panose="02050604050505020204" pitchFamily="18" charset="0"/>
              </a:rPr>
              <a:t>2</a:t>
            </a:r>
            <a:r>
              <a:rPr lang="en-US" sz="2400" dirty="0" smtClean="0">
                <a:solidFill>
                  <a:schemeClr val="accent1">
                    <a:lumMod val="75000"/>
                  </a:schemeClr>
                </a:solidFill>
                <a:latin typeface="Bookman Old Style" panose="02050604050505020204" pitchFamily="18" charset="0"/>
              </a:rPr>
              <a:t> pressure: 20 mbar</a:t>
            </a:r>
            <a:endParaRPr lang="en-US" sz="2400" dirty="0">
              <a:solidFill>
                <a:schemeClr val="accent1">
                  <a:lumMod val="75000"/>
                </a:schemeClr>
              </a:solidFill>
              <a:latin typeface="Bookman Old Style" panose="02050604050505020204" pitchFamily="18" charset="0"/>
            </a:endParaRPr>
          </a:p>
        </p:txBody>
      </p:sp>
      <p:sp>
        <p:nvSpPr>
          <p:cNvPr id="4" name="Номер слайда 3"/>
          <p:cNvSpPr>
            <a:spLocks noGrp="1"/>
          </p:cNvSpPr>
          <p:nvPr>
            <p:ph type="sldNum" sz="quarter" idx="12"/>
          </p:nvPr>
        </p:nvSpPr>
        <p:spPr/>
        <p:txBody>
          <a:bodyPr/>
          <a:lstStyle/>
          <a:p>
            <a:pPr>
              <a:defRPr/>
            </a:pPr>
            <a:fld id="{77EF52CE-3BDE-4F93-BE2E-F2EEC73C22A7}" type="slidenum">
              <a:rPr lang="en-US" smtClean="0"/>
              <a:pPr>
                <a:defRPr/>
              </a:pPr>
              <a:t>24</a:t>
            </a:fld>
            <a:endParaRPr lang="en-US" dirty="0"/>
          </a:p>
        </p:txBody>
      </p:sp>
      <p:pic>
        <p:nvPicPr>
          <p:cNvPr id="36" name="Picture 35"/>
          <p:cNvPicPr>
            <a:picLocks noChangeAspect="1"/>
          </p:cNvPicPr>
          <p:nvPr/>
        </p:nvPicPr>
        <p:blipFill rotWithShape="1">
          <a:blip r:embed="rId3">
            <a:extLst>
              <a:ext uri="{28A0092B-C50C-407E-A947-70E740481C1C}">
                <a14:useLocalDpi xmlns:a14="http://schemas.microsoft.com/office/drawing/2010/main" val="0"/>
              </a:ext>
            </a:extLst>
          </a:blip>
          <a:srcRect l="5833" t="30067" b="9796"/>
          <a:stretch/>
        </p:blipFill>
        <p:spPr>
          <a:xfrm>
            <a:off x="1749911" y="1556792"/>
            <a:ext cx="9471662" cy="4536631"/>
          </a:xfrm>
          <a:prstGeom prst="rect">
            <a:avLst/>
          </a:prstGeom>
        </p:spPr>
      </p:pic>
      <p:sp>
        <p:nvSpPr>
          <p:cNvPr id="39" name="TextBox 38"/>
          <p:cNvSpPr txBox="1"/>
          <p:nvPr/>
        </p:nvSpPr>
        <p:spPr>
          <a:xfrm>
            <a:off x="5632720" y="1884015"/>
            <a:ext cx="1490455" cy="646331"/>
          </a:xfrm>
          <a:prstGeom prst="rect">
            <a:avLst/>
          </a:prstGeom>
          <a:solidFill>
            <a:schemeClr val="bg1"/>
          </a:solidFill>
          <a:ln w="19050">
            <a:noFill/>
          </a:ln>
        </p:spPr>
        <p:txBody>
          <a:bodyPr wrap="square" rtlCol="0">
            <a:spAutoFit/>
          </a:bodyPr>
          <a:lstStyle/>
          <a:p>
            <a:pPr algn="ctr"/>
            <a:r>
              <a:rPr lang="en-US" b="1" dirty="0" smtClean="0">
                <a:latin typeface="Bookman Old Style" panose="02050604050505020204" pitchFamily="18" charset="0"/>
              </a:rPr>
              <a:t>Discharge tube</a:t>
            </a:r>
            <a:endParaRPr lang="en-US" b="1" dirty="0">
              <a:latin typeface="Bookman Old Style" panose="02050604050505020204" pitchFamily="18" charset="0"/>
            </a:endParaRPr>
          </a:p>
        </p:txBody>
      </p:sp>
      <p:cxnSp>
        <p:nvCxnSpPr>
          <p:cNvPr id="40" name="Straight Arrow Connector 39"/>
          <p:cNvCxnSpPr>
            <a:stCxn id="39" idx="2"/>
          </p:cNvCxnSpPr>
          <p:nvPr/>
        </p:nvCxnSpPr>
        <p:spPr>
          <a:xfrm>
            <a:off x="6372233" y="2530346"/>
            <a:ext cx="0" cy="46594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165735" y="3249813"/>
            <a:ext cx="1465769" cy="1754326"/>
          </a:xfrm>
          <a:prstGeom prst="rect">
            <a:avLst/>
          </a:prstGeom>
          <a:solidFill>
            <a:schemeClr val="bg1"/>
          </a:solidFill>
          <a:ln w="19050">
            <a:noFill/>
          </a:ln>
        </p:spPr>
        <p:txBody>
          <a:bodyPr wrap="square" rtlCol="0">
            <a:spAutoFit/>
          </a:bodyPr>
          <a:lstStyle/>
          <a:p>
            <a:pPr algn="ctr"/>
            <a:r>
              <a:rPr lang="en-US" b="1" dirty="0" smtClean="0">
                <a:latin typeface="Bookman Old Style" panose="02050604050505020204" pitchFamily="18" charset="0"/>
              </a:rPr>
              <a:t>UV laser beam</a:t>
            </a:r>
          </a:p>
          <a:p>
            <a:pPr algn="ctr"/>
            <a:r>
              <a:rPr lang="en-US" b="1" dirty="0" smtClean="0">
                <a:latin typeface="Bookman Old Style" panose="02050604050505020204" pitchFamily="18" charset="0"/>
              </a:rPr>
              <a:t>200 µJ, </a:t>
            </a:r>
          </a:p>
          <a:p>
            <a:pPr algn="ctr"/>
            <a:r>
              <a:rPr lang="en-US" b="1" dirty="0" smtClean="0">
                <a:latin typeface="Bookman Old Style" panose="02050604050505020204" pitchFamily="18" charset="0"/>
              </a:rPr>
              <a:t>10 Hz</a:t>
            </a:r>
          </a:p>
          <a:p>
            <a:pPr algn="ctr"/>
            <a:r>
              <a:rPr lang="en-US" b="1" dirty="0" smtClean="0">
                <a:latin typeface="Bookman Old Style" panose="02050604050505020204" pitchFamily="18" charset="0"/>
              </a:rPr>
              <a:t>(</a:t>
            </a:r>
            <a:r>
              <a:rPr lang="en-US" b="1" dirty="0" err="1" smtClean="0">
                <a:latin typeface="Bookman Old Style" panose="02050604050505020204" pitchFamily="18" charset="0"/>
              </a:rPr>
              <a:t>Nsec</a:t>
            </a:r>
            <a:r>
              <a:rPr lang="en-US" b="1" dirty="0" smtClean="0">
                <a:latin typeface="Bookman Old Style" panose="02050604050505020204" pitchFamily="18" charset="0"/>
              </a:rPr>
              <a:t> dye laser)</a:t>
            </a:r>
            <a:endParaRPr lang="en-US" b="1" dirty="0">
              <a:latin typeface="Bookman Old Style" panose="02050604050505020204" pitchFamily="18" charset="0"/>
            </a:endParaRPr>
          </a:p>
        </p:txBody>
      </p:sp>
      <p:sp>
        <p:nvSpPr>
          <p:cNvPr id="44" name="Right Arrow 43"/>
          <p:cNvSpPr/>
          <p:nvPr/>
        </p:nvSpPr>
        <p:spPr>
          <a:xfrm>
            <a:off x="983432" y="2862100"/>
            <a:ext cx="540060" cy="387713"/>
          </a:xfrm>
          <a:prstGeom prst="rightArrow">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Content Placeholder 4"/>
          <p:cNvSpPr txBox="1">
            <a:spLocks/>
          </p:cNvSpPr>
          <p:nvPr/>
        </p:nvSpPr>
        <p:spPr bwMode="auto">
          <a:xfrm>
            <a:off x="6625928" y="6143677"/>
            <a:ext cx="3758208" cy="6809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500" kern="1200">
                <a:solidFill>
                  <a:schemeClr val="tx1"/>
                </a:solidFill>
                <a:latin typeface="Tahoma"/>
                <a:ea typeface="ＭＳ Ｐゴシック" pitchFamily="-65" charset="-128"/>
                <a:cs typeface="Tahoma"/>
              </a:defRPr>
            </a:lvl1pPr>
            <a:lvl2pPr marL="742950" indent="-285750" algn="l" defTabSz="457200" rtl="0" eaLnBrk="0" fontAlgn="base" hangingPunct="0">
              <a:spcBef>
                <a:spcPct val="20000"/>
              </a:spcBef>
              <a:spcAft>
                <a:spcPct val="0"/>
              </a:spcAft>
              <a:buFont typeface="Arial" pitchFamily="34" charset="0"/>
              <a:buChar char="–"/>
              <a:defRPr sz="2200" kern="1200">
                <a:solidFill>
                  <a:srgbClr val="000090"/>
                </a:solidFill>
                <a:latin typeface="Tahoma"/>
                <a:ea typeface="ＭＳ Ｐゴシック" pitchFamily="-65" charset="-128"/>
                <a:cs typeface="Tahoma"/>
              </a:defRPr>
            </a:lvl2pPr>
            <a:lvl3pPr marL="1143000" indent="-228600" algn="l" defTabSz="457200" rtl="0" eaLnBrk="0" fontAlgn="base" hangingPunct="0">
              <a:spcBef>
                <a:spcPct val="20000"/>
              </a:spcBef>
              <a:spcAft>
                <a:spcPct val="0"/>
              </a:spcAft>
              <a:buFont typeface="Arial" pitchFamily="34" charset="0"/>
              <a:buChar char="•"/>
              <a:defRPr sz="2000" kern="1200">
                <a:solidFill>
                  <a:srgbClr val="000090"/>
                </a:solidFill>
                <a:latin typeface="Tahoma"/>
                <a:ea typeface="ＭＳ Ｐゴシック" pitchFamily="-65" charset="-128"/>
                <a:cs typeface="Tahom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000090"/>
                </a:solidFill>
                <a:latin typeface="Tahoma"/>
                <a:ea typeface="ＭＳ Ｐゴシック" pitchFamily="-65" charset="-128"/>
                <a:cs typeface="Tahoma"/>
              </a:defRPr>
            </a:lvl4pPr>
            <a:lvl5pPr marL="2057400" indent="-228600" algn="l" defTabSz="457200" rtl="0" eaLnBrk="0" fontAlgn="base" hangingPunct="0">
              <a:spcBef>
                <a:spcPct val="20000"/>
              </a:spcBef>
              <a:spcAft>
                <a:spcPct val="0"/>
              </a:spcAft>
              <a:buFont typeface="Arial" pitchFamily="34" charset="0"/>
              <a:buChar char="»"/>
              <a:defRPr sz="1800" kern="1200">
                <a:solidFill>
                  <a:srgbClr val="000090"/>
                </a:solidFill>
                <a:latin typeface="Tahoma"/>
                <a:ea typeface="ＭＳ Ｐゴシック" pitchFamily="-65" charset="-128"/>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solidFill>
                  <a:schemeClr val="accent1">
                    <a:lumMod val="75000"/>
                  </a:schemeClr>
                </a:solidFill>
                <a:latin typeface="Bookman Old Style" panose="02050604050505020204" pitchFamily="18" charset="0"/>
              </a:rPr>
              <a:t>Flow rate: 10 </a:t>
            </a:r>
            <a:r>
              <a:rPr lang="en-US" sz="2400" dirty="0" err="1" smtClean="0">
                <a:solidFill>
                  <a:schemeClr val="accent1">
                    <a:lumMod val="75000"/>
                  </a:schemeClr>
                </a:solidFill>
                <a:latin typeface="Bookman Old Style" panose="02050604050505020204" pitchFamily="18" charset="0"/>
              </a:rPr>
              <a:t>sccm</a:t>
            </a:r>
            <a:endParaRPr lang="en-US" sz="2400" dirty="0">
              <a:solidFill>
                <a:schemeClr val="accent1">
                  <a:lumMod val="75000"/>
                </a:schemeClr>
              </a:solidFill>
              <a:latin typeface="Bookman Old Style" panose="02050604050505020204" pitchFamily="18" charset="0"/>
            </a:endParaRPr>
          </a:p>
        </p:txBody>
      </p:sp>
      <p:sp>
        <p:nvSpPr>
          <p:cNvPr id="3" name="Isosceles Triangle 2"/>
          <p:cNvSpPr/>
          <p:nvPr/>
        </p:nvSpPr>
        <p:spPr>
          <a:xfrm rot="5400000">
            <a:off x="4025529" y="757711"/>
            <a:ext cx="94847" cy="45720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Isosceles Triangle 14"/>
          <p:cNvSpPr/>
          <p:nvPr/>
        </p:nvSpPr>
        <p:spPr>
          <a:xfrm rot="16200000" flipH="1">
            <a:off x="8590587" y="761404"/>
            <a:ext cx="94847" cy="45720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4702662" y="4622448"/>
            <a:ext cx="3566160" cy="142429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Bookman Old Style" panose="02050604050505020204" pitchFamily="18" charset="0"/>
                <a:cs typeface="Calibri" panose="020F0502020204030204" pitchFamily="34" charset="0"/>
              </a:rPr>
              <a:t>TALIF </a:t>
            </a:r>
            <a:r>
              <a:rPr lang="en-US" sz="2000" b="1" dirty="0">
                <a:latin typeface="Bookman Old Style" panose="02050604050505020204" pitchFamily="18" charset="0"/>
                <a:cs typeface="Calibri" panose="020F0502020204030204" pitchFamily="34" charset="0"/>
              </a:rPr>
              <a:t>i</a:t>
            </a:r>
            <a:r>
              <a:rPr lang="en-US" sz="2000" b="1" dirty="0" smtClean="0">
                <a:latin typeface="Bookman Old Style" panose="02050604050505020204" pitchFamily="18" charset="0"/>
                <a:cs typeface="Calibri" panose="020F0502020204030204" pitchFamily="34" charset="0"/>
              </a:rPr>
              <a:t>maging </a:t>
            </a:r>
            <a:r>
              <a:rPr lang="en-US" sz="2000" b="1" dirty="0">
                <a:latin typeface="Bookman Old Style" panose="02050604050505020204" pitchFamily="18" charset="0"/>
                <a:cs typeface="Calibri" panose="020F0502020204030204" pitchFamily="34" charset="0"/>
              </a:rPr>
              <a:t>s</a:t>
            </a:r>
            <a:r>
              <a:rPr lang="en-US" sz="2000" b="1" dirty="0" smtClean="0">
                <a:latin typeface="Bookman Old Style" panose="02050604050505020204" pitchFamily="18" charset="0"/>
                <a:cs typeface="Calibri" panose="020F0502020204030204" pitchFamily="34" charset="0"/>
              </a:rPr>
              <a:t>ystem</a:t>
            </a:r>
          </a:p>
          <a:p>
            <a:pPr algn="ctr"/>
            <a:r>
              <a:rPr lang="en-US" sz="2000" b="1" dirty="0" smtClean="0">
                <a:latin typeface="Bookman Old Style" panose="02050604050505020204" pitchFamily="18" charset="0"/>
                <a:cs typeface="Calibri" panose="020F0502020204030204" pitchFamily="34" charset="0"/>
              </a:rPr>
              <a:t>(PMT with bandpass filter)</a:t>
            </a:r>
            <a:endParaRPr lang="en-US" sz="2000" b="1" dirty="0">
              <a:latin typeface="Bookman Old Style" panose="02050604050505020204" pitchFamily="18" charset="0"/>
              <a:cs typeface="Calibri" panose="020F0502020204030204" pitchFamily="34" charset="0"/>
            </a:endParaRPr>
          </a:p>
        </p:txBody>
      </p:sp>
      <p:sp>
        <p:nvSpPr>
          <p:cNvPr id="7" name="Down Arrow 6"/>
          <p:cNvSpPr/>
          <p:nvPr/>
        </p:nvSpPr>
        <p:spPr>
          <a:xfrm>
            <a:off x="6111218" y="3713046"/>
            <a:ext cx="514710" cy="807645"/>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5-Point Star 7"/>
          <p:cNvSpPr/>
          <p:nvPr/>
        </p:nvSpPr>
        <p:spPr>
          <a:xfrm>
            <a:off x="6283743" y="2953482"/>
            <a:ext cx="182880" cy="18288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717209" y="3894423"/>
            <a:ext cx="1868297" cy="369332"/>
          </a:xfrm>
          <a:prstGeom prst="rect">
            <a:avLst/>
          </a:prstGeom>
          <a:solidFill>
            <a:schemeClr val="bg1"/>
          </a:solidFill>
          <a:ln w="19050">
            <a:noFill/>
          </a:ln>
        </p:spPr>
        <p:txBody>
          <a:bodyPr wrap="square" rtlCol="0">
            <a:spAutoFit/>
          </a:bodyPr>
          <a:lstStyle/>
          <a:p>
            <a:pPr algn="ctr"/>
            <a:r>
              <a:rPr lang="en-US" b="1" dirty="0" smtClean="0">
                <a:solidFill>
                  <a:srgbClr val="FF0000"/>
                </a:solidFill>
                <a:latin typeface="Bookman Old Style" panose="02050604050505020204" pitchFamily="18" charset="0"/>
              </a:rPr>
              <a:t>Fluorescence</a:t>
            </a:r>
            <a:endParaRPr lang="en-US" b="1"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14104094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20241"/>
            <a:ext cx="10515600" cy="1325563"/>
          </a:xfrm>
        </p:spPr>
        <p:txBody>
          <a:bodyPr/>
          <a:lstStyle/>
          <a:p>
            <a:r>
              <a:rPr lang="en-US" sz="4400" dirty="0" smtClean="0">
                <a:latin typeface="Arial" panose="020B0604020202020204" pitchFamily="34" charset="0"/>
                <a:cs typeface="Arial" panose="020B0604020202020204" pitchFamily="34" charset="0"/>
              </a:rPr>
              <a:t>Time Evolution of N-atom Density</a:t>
            </a:r>
            <a:endParaRPr lang="ru-RU" sz="4400"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8392822" y="2120276"/>
            <a:ext cx="3589628" cy="4004299"/>
          </a:xfrm>
        </p:spPr>
        <p:txBody>
          <a:bodyPr>
            <a:normAutofit/>
          </a:bodyPr>
          <a:lstStyle/>
          <a:p>
            <a:r>
              <a:rPr lang="en-US" sz="2300" dirty="0">
                <a:solidFill>
                  <a:schemeClr val="accent1">
                    <a:lumMod val="75000"/>
                  </a:schemeClr>
                </a:solidFill>
                <a:latin typeface="Bookman Old Style" panose="02050604050505020204" pitchFamily="18" charset="0"/>
                <a:ea typeface="Tahoma" panose="020B0604030504040204" pitchFamily="34" charset="0"/>
                <a:cs typeface="Calibri" panose="020F0502020204030204" pitchFamily="34" charset="0"/>
              </a:rPr>
              <a:t>1</a:t>
            </a:r>
            <a:r>
              <a:rPr lang="en-US" sz="2300" baseline="30000" dirty="0">
                <a:solidFill>
                  <a:schemeClr val="accent1">
                    <a:lumMod val="75000"/>
                  </a:schemeClr>
                </a:solidFill>
                <a:latin typeface="Bookman Old Style" panose="02050604050505020204" pitchFamily="18" charset="0"/>
                <a:ea typeface="Tahoma" panose="020B0604030504040204" pitchFamily="34" charset="0"/>
                <a:cs typeface="Calibri" panose="020F0502020204030204" pitchFamily="34" charset="0"/>
              </a:rPr>
              <a:t>st</a:t>
            </a:r>
            <a:r>
              <a:rPr lang="en-US" sz="2300" dirty="0">
                <a:solidFill>
                  <a:schemeClr val="accent1">
                    <a:lumMod val="75000"/>
                  </a:schemeClr>
                </a:solidFill>
                <a:latin typeface="Bookman Old Style" panose="02050604050505020204" pitchFamily="18" charset="0"/>
                <a:ea typeface="Tahoma" panose="020B0604030504040204" pitchFamily="34" charset="0"/>
                <a:cs typeface="Calibri" panose="020F0502020204030204" pitchFamily="34" charset="0"/>
              </a:rPr>
              <a:t> measurement point is </a:t>
            </a:r>
            <a:r>
              <a:rPr lang="en-US" sz="2300" dirty="0" smtClean="0">
                <a:solidFill>
                  <a:schemeClr val="accent1">
                    <a:lumMod val="75000"/>
                  </a:schemeClr>
                </a:solidFill>
                <a:latin typeface="Bookman Old Style" panose="02050604050505020204" pitchFamily="18" charset="0"/>
                <a:ea typeface="Tahoma" panose="020B0604030504040204" pitchFamily="34" charset="0"/>
                <a:cs typeface="Calibri" panose="020F0502020204030204" pitchFamily="34" charset="0"/>
              </a:rPr>
              <a:t>t = 5 </a:t>
            </a:r>
            <a:r>
              <a:rPr lang="en-US" sz="2300" dirty="0">
                <a:solidFill>
                  <a:schemeClr val="accent1">
                    <a:lumMod val="75000"/>
                  </a:schemeClr>
                </a:solidFill>
                <a:latin typeface="Bookman Old Style" panose="02050604050505020204" pitchFamily="18" charset="0"/>
                <a:ea typeface="Tahoma" panose="020B0604030504040204" pitchFamily="34" charset="0"/>
                <a:cs typeface="Calibri" panose="020F0502020204030204" pitchFamily="34" charset="0"/>
              </a:rPr>
              <a:t>µs after discharge </a:t>
            </a:r>
            <a:r>
              <a:rPr lang="en-US" sz="2300" dirty="0" smtClean="0">
                <a:solidFill>
                  <a:schemeClr val="accent1">
                    <a:lumMod val="75000"/>
                  </a:schemeClr>
                </a:solidFill>
                <a:latin typeface="Bookman Old Style" panose="02050604050505020204" pitchFamily="18" charset="0"/>
                <a:ea typeface="Tahoma" panose="020B0604030504040204" pitchFamily="34" charset="0"/>
                <a:cs typeface="Calibri" panose="020F0502020204030204" pitchFamily="34" charset="0"/>
              </a:rPr>
              <a:t>initiation</a:t>
            </a:r>
          </a:p>
          <a:p>
            <a:endParaRPr lang="en-US" sz="1400" dirty="0">
              <a:solidFill>
                <a:schemeClr val="accent1">
                  <a:lumMod val="75000"/>
                </a:schemeClr>
              </a:solidFill>
              <a:latin typeface="Bookman Old Style" panose="02050604050505020204" pitchFamily="18" charset="0"/>
              <a:ea typeface="Tahoma" panose="020B0604030504040204" pitchFamily="34" charset="0"/>
              <a:cs typeface="Calibri" panose="020F0502020204030204" pitchFamily="34" charset="0"/>
            </a:endParaRPr>
          </a:p>
          <a:p>
            <a:r>
              <a:rPr lang="en-US" sz="2300" dirty="0" smtClean="0">
                <a:solidFill>
                  <a:schemeClr val="accent1">
                    <a:lumMod val="75000"/>
                  </a:schemeClr>
                </a:solidFill>
                <a:latin typeface="Bookman Old Style" panose="02050604050505020204" pitchFamily="18" charset="0"/>
                <a:ea typeface="Tahoma" panose="020B0604030504040204" pitchFamily="34" charset="0"/>
                <a:cs typeface="Calibri" panose="020F0502020204030204" pitchFamily="34" charset="0"/>
              </a:rPr>
              <a:t>Peak N-atom density of about 5 x 10</a:t>
            </a:r>
            <a:r>
              <a:rPr lang="en-US" sz="2300" baseline="30000" dirty="0" smtClean="0">
                <a:solidFill>
                  <a:schemeClr val="accent1">
                    <a:lumMod val="75000"/>
                  </a:schemeClr>
                </a:solidFill>
                <a:latin typeface="Bookman Old Style" panose="02050604050505020204" pitchFamily="18" charset="0"/>
                <a:ea typeface="Tahoma" panose="020B0604030504040204" pitchFamily="34" charset="0"/>
                <a:cs typeface="Calibri" panose="020F0502020204030204" pitchFamily="34" charset="0"/>
              </a:rPr>
              <a:t>12</a:t>
            </a:r>
            <a:r>
              <a:rPr lang="en-US" sz="2300" dirty="0" smtClean="0">
                <a:solidFill>
                  <a:schemeClr val="accent1">
                    <a:lumMod val="75000"/>
                  </a:schemeClr>
                </a:solidFill>
                <a:latin typeface="Bookman Old Style" panose="02050604050505020204" pitchFamily="18" charset="0"/>
                <a:ea typeface="Tahoma" panose="020B0604030504040204" pitchFamily="34" charset="0"/>
                <a:cs typeface="Calibri" panose="020F0502020204030204" pitchFamily="34" charset="0"/>
              </a:rPr>
              <a:t> cm</a:t>
            </a:r>
            <a:r>
              <a:rPr lang="en-US" sz="2300" baseline="30000" dirty="0" smtClean="0">
                <a:solidFill>
                  <a:schemeClr val="accent1">
                    <a:lumMod val="75000"/>
                  </a:schemeClr>
                </a:solidFill>
                <a:latin typeface="Bookman Old Style" panose="02050604050505020204" pitchFamily="18" charset="0"/>
                <a:ea typeface="Tahoma" panose="020B0604030504040204" pitchFamily="34" charset="0"/>
                <a:cs typeface="Calibri" panose="020F0502020204030204" pitchFamily="34" charset="0"/>
              </a:rPr>
              <a:t>-3</a:t>
            </a:r>
          </a:p>
          <a:p>
            <a:endParaRPr lang="en-US" sz="1400" baseline="30000" dirty="0" smtClean="0">
              <a:solidFill>
                <a:schemeClr val="accent1">
                  <a:lumMod val="75000"/>
                </a:schemeClr>
              </a:solidFill>
              <a:latin typeface="Bookman Old Style" panose="02050604050505020204" pitchFamily="18" charset="0"/>
              <a:ea typeface="Tahoma" panose="020B0604030504040204" pitchFamily="34" charset="0"/>
              <a:cs typeface="Calibri" panose="020F0502020204030204" pitchFamily="34" charset="0"/>
            </a:endParaRPr>
          </a:p>
          <a:p>
            <a:r>
              <a:rPr lang="en-US" sz="2300" dirty="0" smtClean="0">
                <a:solidFill>
                  <a:schemeClr val="accent1">
                    <a:lumMod val="75000"/>
                  </a:schemeClr>
                </a:solidFill>
                <a:latin typeface="Bookman Old Style" panose="02050604050505020204" pitchFamily="18" charset="0"/>
                <a:ea typeface="Tahoma" panose="020B0604030504040204" pitchFamily="34" charset="0"/>
                <a:cs typeface="Calibri" panose="020F0502020204030204" pitchFamily="34" charset="0"/>
              </a:rPr>
              <a:t>Reasonable for a specific deposited energy of 0.01 eV/molecule</a:t>
            </a:r>
          </a:p>
        </p:txBody>
      </p:sp>
      <p:sp>
        <p:nvSpPr>
          <p:cNvPr id="4" name="Номер слайда 3"/>
          <p:cNvSpPr>
            <a:spLocks noGrp="1"/>
          </p:cNvSpPr>
          <p:nvPr>
            <p:ph type="sldNum" sz="quarter" idx="12"/>
          </p:nvPr>
        </p:nvSpPr>
        <p:spPr/>
        <p:txBody>
          <a:bodyPr/>
          <a:lstStyle/>
          <a:p>
            <a:pPr>
              <a:defRPr/>
            </a:pPr>
            <a:fld id="{77EF52CE-3BDE-4F93-BE2E-F2EEC73C22A7}" type="slidenum">
              <a:rPr lang="en-US" smtClean="0"/>
              <a:pPr>
                <a:defRPr/>
              </a:pPr>
              <a:t>25</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090" r="9000"/>
          <a:stretch/>
        </p:blipFill>
        <p:spPr>
          <a:xfrm>
            <a:off x="264328" y="1807020"/>
            <a:ext cx="7775888" cy="4503174"/>
          </a:xfrm>
          <a:prstGeom prst="rect">
            <a:avLst/>
          </a:prstGeom>
        </p:spPr>
      </p:pic>
      <p:grpSp>
        <p:nvGrpSpPr>
          <p:cNvPr id="9" name="Group 8"/>
          <p:cNvGrpSpPr/>
          <p:nvPr/>
        </p:nvGrpSpPr>
        <p:grpSpPr>
          <a:xfrm>
            <a:off x="1506921" y="3241693"/>
            <a:ext cx="3004365" cy="1938615"/>
            <a:chOff x="8458327" y="4925959"/>
            <a:chExt cx="3004365" cy="1938615"/>
          </a:xfrm>
        </p:grpSpPr>
        <p:sp>
          <p:nvSpPr>
            <p:cNvPr id="10" name="Freeform 9"/>
            <p:cNvSpPr/>
            <p:nvPr/>
          </p:nvSpPr>
          <p:spPr>
            <a:xfrm>
              <a:off x="9120336" y="5248215"/>
              <a:ext cx="1838325" cy="981106"/>
            </a:xfrm>
            <a:custGeom>
              <a:avLst/>
              <a:gdLst>
                <a:gd name="connsiteX0" fmla="*/ 0 w 1838325"/>
                <a:gd name="connsiteY0" fmla="*/ 981106 h 981106"/>
                <a:gd name="connsiteX1" fmla="*/ 600075 w 1838325"/>
                <a:gd name="connsiteY1" fmla="*/ 695356 h 981106"/>
                <a:gd name="connsiteX2" fmla="*/ 885825 w 1838325"/>
                <a:gd name="connsiteY2" fmla="*/ 31 h 981106"/>
                <a:gd name="connsiteX3" fmla="*/ 1181100 w 1838325"/>
                <a:gd name="connsiteY3" fmla="*/ 723931 h 981106"/>
                <a:gd name="connsiteX4" fmla="*/ 1838325 w 1838325"/>
                <a:gd name="connsiteY4" fmla="*/ 914431 h 981106"/>
                <a:gd name="connsiteX5" fmla="*/ 1838325 w 1838325"/>
                <a:gd name="connsiteY5" fmla="*/ 914431 h 98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8325" h="981106">
                  <a:moveTo>
                    <a:pt x="0" y="981106"/>
                  </a:moveTo>
                  <a:cubicBezTo>
                    <a:pt x="226219" y="919987"/>
                    <a:pt x="452438" y="858868"/>
                    <a:pt x="600075" y="695356"/>
                  </a:cubicBezTo>
                  <a:cubicBezTo>
                    <a:pt x="747712" y="531844"/>
                    <a:pt x="788987" y="-4732"/>
                    <a:pt x="885825" y="31"/>
                  </a:cubicBezTo>
                  <a:cubicBezTo>
                    <a:pt x="982663" y="4794"/>
                    <a:pt x="1022350" y="571531"/>
                    <a:pt x="1181100" y="723931"/>
                  </a:cubicBezTo>
                  <a:cubicBezTo>
                    <a:pt x="1339850" y="876331"/>
                    <a:pt x="1838325" y="914431"/>
                    <a:pt x="1838325" y="914431"/>
                  </a:cubicBezTo>
                  <a:lnTo>
                    <a:pt x="1838325" y="914431"/>
                  </a:lnTo>
                </a:path>
              </a:pathLst>
            </a:custGeom>
            <a:noFill/>
            <a:ln w="28575">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V="1">
              <a:off x="8904312" y="5047841"/>
              <a:ext cx="0" cy="16004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5400000" flipV="1">
              <a:off x="10136812" y="4931238"/>
              <a:ext cx="0" cy="265176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9249844" y="6218243"/>
              <a:ext cx="1603002" cy="646331"/>
            </a:xfrm>
            <a:prstGeom prst="rect">
              <a:avLst/>
            </a:prstGeom>
            <a:noFill/>
          </p:spPr>
          <p:txBody>
            <a:bodyPr wrap="square" rtlCol="0">
              <a:spAutoFit/>
            </a:bodyPr>
            <a:lstStyle/>
            <a:p>
              <a:pPr algn="ctr"/>
              <a:r>
                <a:rPr lang="en-US" dirty="0" smtClean="0">
                  <a:latin typeface="Bookman Old Style" panose="02050604050505020204" pitchFamily="18" charset="0"/>
                </a:rPr>
                <a:t>Excitation Wavelength</a:t>
              </a:r>
              <a:endParaRPr lang="en-US" dirty="0">
                <a:latin typeface="Bookman Old Style" panose="02050604050505020204" pitchFamily="18" charset="0"/>
              </a:endParaRPr>
            </a:p>
          </p:txBody>
        </p:sp>
        <p:sp>
          <p:nvSpPr>
            <p:cNvPr id="14" name="TextBox 13"/>
            <p:cNvSpPr txBox="1"/>
            <p:nvPr/>
          </p:nvSpPr>
          <p:spPr>
            <a:xfrm rot="16200000">
              <a:off x="7805989" y="5578297"/>
              <a:ext cx="1674007" cy="369332"/>
            </a:xfrm>
            <a:prstGeom prst="rect">
              <a:avLst/>
            </a:prstGeom>
            <a:noFill/>
          </p:spPr>
          <p:txBody>
            <a:bodyPr wrap="square" rtlCol="0">
              <a:spAutoFit/>
            </a:bodyPr>
            <a:lstStyle/>
            <a:p>
              <a:r>
                <a:rPr lang="en-US" dirty="0" smtClean="0">
                  <a:latin typeface="Bookman Old Style" panose="02050604050505020204" pitchFamily="18" charset="0"/>
                </a:rPr>
                <a:t>Fluorescence</a:t>
              </a:r>
              <a:endParaRPr lang="en-US" dirty="0">
                <a:latin typeface="Bookman Old Style" panose="02050604050505020204" pitchFamily="18" charset="0"/>
              </a:endParaRPr>
            </a:p>
          </p:txBody>
        </p:sp>
      </p:grpSp>
      <p:sp>
        <p:nvSpPr>
          <p:cNvPr id="17" name="Up Arrow 16"/>
          <p:cNvSpPr/>
          <p:nvPr/>
        </p:nvSpPr>
        <p:spPr>
          <a:xfrm rot="-1860000">
            <a:off x="1159727" y="3095589"/>
            <a:ext cx="262340" cy="530100"/>
          </a:xfrm>
          <a:prstGeom prst="upArrow">
            <a:avLst/>
          </a:prstGeom>
          <a:solidFill>
            <a:schemeClr val="bg1"/>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0354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42925" y="5701160"/>
            <a:ext cx="11220450" cy="881899"/>
          </a:xfrm>
        </p:spPr>
        <p:txBody>
          <a:bodyPr>
            <a:noAutofit/>
          </a:bodyPr>
          <a:lstStyle/>
          <a:p>
            <a:r>
              <a:rPr lang="en-US" sz="2400" dirty="0" smtClean="0">
                <a:solidFill>
                  <a:schemeClr val="accent1">
                    <a:lumMod val="75000"/>
                  </a:schemeClr>
                </a:solidFill>
                <a:latin typeface="Bookman Old Style" panose="02050604050505020204" pitchFamily="18" charset="0"/>
                <a:cs typeface="Calibri" panose="020F0502020204030204" pitchFamily="34" charset="0"/>
              </a:rPr>
              <a:t>Intensity at the center of the tube is ~60 times smaller than at the edge</a:t>
            </a:r>
          </a:p>
          <a:p>
            <a:r>
              <a:rPr lang="en-US" sz="2400" dirty="0" smtClean="0">
                <a:solidFill>
                  <a:schemeClr val="accent1">
                    <a:lumMod val="75000"/>
                  </a:schemeClr>
                </a:solidFill>
                <a:latin typeface="Bookman Old Style" panose="02050604050505020204" pitchFamily="18" charset="0"/>
                <a:cs typeface="Calibri" panose="020F0502020204030204" pitchFamily="34" charset="0"/>
              </a:rPr>
              <a:t>Challenge for comparisons with modeling predictions</a:t>
            </a:r>
          </a:p>
        </p:txBody>
      </p:sp>
      <p:sp>
        <p:nvSpPr>
          <p:cNvPr id="4" name="Slide Number Placeholder 3"/>
          <p:cNvSpPr>
            <a:spLocks noGrp="1"/>
          </p:cNvSpPr>
          <p:nvPr>
            <p:ph type="sldNum" sz="quarter" idx="12"/>
          </p:nvPr>
        </p:nvSpPr>
        <p:spPr/>
        <p:txBody>
          <a:bodyPr/>
          <a:lstStyle/>
          <a:p>
            <a:pPr>
              <a:defRPr/>
            </a:pPr>
            <a:fld id="{77EF52CE-3BDE-4F93-BE2E-F2EEC73C22A7}" type="slidenum">
              <a:rPr lang="en-US" smtClean="0"/>
              <a:pPr>
                <a:defRPr/>
              </a:pPr>
              <a:t>26</a:t>
            </a:fld>
            <a:endParaRPr lang="en-US" dirty="0"/>
          </a:p>
        </p:txBody>
      </p:sp>
      <p:sp>
        <p:nvSpPr>
          <p:cNvPr id="12" name="Заголовок 1"/>
          <p:cNvSpPr txBox="1">
            <a:spLocks/>
          </p:cNvSpPr>
          <p:nvPr/>
        </p:nvSpPr>
        <p:spPr bwMode="auto">
          <a:xfrm>
            <a:off x="386383" y="241346"/>
            <a:ext cx="1141509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500" kern="1200">
                <a:solidFill>
                  <a:schemeClr val="bg1"/>
                </a:solidFill>
                <a:latin typeface="Tahoma"/>
                <a:ea typeface="ＭＳ Ｐゴシック" pitchFamily="-65" charset="-128"/>
                <a:cs typeface="Tahoma"/>
              </a:defRPr>
            </a:lvl1pPr>
            <a:lvl2pPr algn="ctr" defTabSz="457200" rtl="0" eaLnBrk="0" fontAlgn="base" hangingPunct="0">
              <a:spcBef>
                <a:spcPct val="0"/>
              </a:spcBef>
              <a:spcAft>
                <a:spcPct val="0"/>
              </a:spcAft>
              <a:defRPr sz="3500">
                <a:solidFill>
                  <a:srgbClr val="000090"/>
                </a:solidFill>
                <a:latin typeface="Tahoma" pitchFamily="34" charset="0"/>
                <a:ea typeface="ＭＳ Ｐゴシック" pitchFamily="-65" charset="-128"/>
                <a:cs typeface="Tahoma" pitchFamily="34" charset="0"/>
              </a:defRPr>
            </a:lvl2pPr>
            <a:lvl3pPr algn="ctr" defTabSz="457200" rtl="0" eaLnBrk="0" fontAlgn="base" hangingPunct="0">
              <a:spcBef>
                <a:spcPct val="0"/>
              </a:spcBef>
              <a:spcAft>
                <a:spcPct val="0"/>
              </a:spcAft>
              <a:defRPr sz="3500">
                <a:solidFill>
                  <a:srgbClr val="000090"/>
                </a:solidFill>
                <a:latin typeface="Tahoma" pitchFamily="34" charset="0"/>
                <a:ea typeface="ＭＳ Ｐゴシック" pitchFamily="-65" charset="-128"/>
                <a:cs typeface="Tahoma" pitchFamily="34" charset="0"/>
              </a:defRPr>
            </a:lvl3pPr>
            <a:lvl4pPr algn="ctr" defTabSz="457200" rtl="0" eaLnBrk="0" fontAlgn="base" hangingPunct="0">
              <a:spcBef>
                <a:spcPct val="0"/>
              </a:spcBef>
              <a:spcAft>
                <a:spcPct val="0"/>
              </a:spcAft>
              <a:defRPr sz="3500">
                <a:solidFill>
                  <a:srgbClr val="000090"/>
                </a:solidFill>
                <a:latin typeface="Tahoma" pitchFamily="34" charset="0"/>
                <a:ea typeface="ＭＳ Ｐゴシック" pitchFamily="-65" charset="-128"/>
                <a:cs typeface="Tahoma" pitchFamily="34" charset="0"/>
              </a:defRPr>
            </a:lvl4pPr>
            <a:lvl5pPr algn="ctr" defTabSz="457200" rtl="0" eaLnBrk="0" fontAlgn="base" hangingPunct="0">
              <a:spcBef>
                <a:spcPct val="0"/>
              </a:spcBef>
              <a:spcAft>
                <a:spcPct val="0"/>
              </a:spcAft>
              <a:defRPr sz="3500">
                <a:solidFill>
                  <a:srgbClr val="000090"/>
                </a:solidFill>
                <a:latin typeface="Tahoma" pitchFamily="34" charset="0"/>
                <a:ea typeface="ＭＳ Ｐゴシック" pitchFamily="-65" charset="-128"/>
                <a:cs typeface="Tahoma" pitchFamily="34" charset="0"/>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r>
              <a:rPr lang="en-US" sz="4000" b="1" dirty="0" smtClean="0">
                <a:solidFill>
                  <a:schemeClr val="tx1"/>
                </a:solidFill>
                <a:latin typeface="Arial" panose="020B0604020202020204" pitchFamily="34" charset="0"/>
                <a:cs typeface="Arial" panose="020B0604020202020204" pitchFamily="34" charset="0"/>
              </a:rPr>
              <a:t>Problems Encountered: Radial Non-Uniformity</a:t>
            </a:r>
            <a:endParaRPr lang="ru-RU" sz="4000" b="1" dirty="0">
              <a:solidFill>
                <a:schemeClr val="tx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5323" t="12069" r="5455" b="8941"/>
          <a:stretch/>
        </p:blipFill>
        <p:spPr>
          <a:xfrm>
            <a:off x="319360" y="2400526"/>
            <a:ext cx="5738846" cy="2468880"/>
          </a:xfrm>
          <a:prstGeom prst="rect">
            <a:avLst/>
          </a:prstGeom>
        </p:spPr>
      </p:pic>
      <p:cxnSp>
        <p:nvCxnSpPr>
          <p:cNvPr id="10" name="Straight Connector 9"/>
          <p:cNvCxnSpPr/>
          <p:nvPr/>
        </p:nvCxnSpPr>
        <p:spPr>
          <a:xfrm>
            <a:off x="3151526" y="2410287"/>
            <a:ext cx="0" cy="1188720"/>
          </a:xfrm>
          <a:prstGeom prst="line">
            <a:avLst/>
          </a:prstGeom>
          <a:ln w="25400">
            <a:solidFill>
              <a:schemeClr val="accent1">
                <a:lumMod val="60000"/>
                <a:lumOff val="40000"/>
              </a:schemeClr>
            </a:solidFill>
            <a:prstDash val="dash"/>
            <a:round/>
            <a:head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26745" y="1766296"/>
            <a:ext cx="4026280" cy="461665"/>
          </a:xfrm>
          <a:prstGeom prst="rect">
            <a:avLst/>
          </a:prstGeom>
          <a:noFill/>
          <a:ln>
            <a:solidFill>
              <a:schemeClr val="tx1"/>
            </a:solidFill>
          </a:ln>
        </p:spPr>
        <p:txBody>
          <a:bodyPr wrap="square" rtlCol="0">
            <a:spAutoFit/>
          </a:bodyPr>
          <a:lstStyle/>
          <a:p>
            <a:r>
              <a:rPr lang="en-US" sz="2400" dirty="0" smtClean="0">
                <a:latin typeface="Bookman Old Style" panose="02050604050505020204" pitchFamily="18" charset="0"/>
              </a:rPr>
              <a:t>Emission Intensity Image</a:t>
            </a:r>
            <a:endParaRPr lang="en-US" sz="2400" dirty="0">
              <a:latin typeface="Bookman Old Style" panose="02050604050505020204" pitchFamily="18" charset="0"/>
            </a:endParaRPr>
          </a:p>
        </p:txBody>
      </p:sp>
      <p:sp>
        <p:nvSpPr>
          <p:cNvPr id="13" name="TextBox 12"/>
          <p:cNvSpPr txBox="1"/>
          <p:nvPr/>
        </p:nvSpPr>
        <p:spPr>
          <a:xfrm>
            <a:off x="338759" y="4479678"/>
            <a:ext cx="823358" cy="584775"/>
          </a:xfrm>
          <a:prstGeom prst="rect">
            <a:avLst/>
          </a:prstGeom>
          <a:noFill/>
        </p:spPr>
        <p:txBody>
          <a:bodyPr wrap="square" rtlCol="0">
            <a:spAutoFit/>
          </a:bodyPr>
          <a:lstStyle/>
          <a:p>
            <a:r>
              <a:rPr lang="en-US" sz="3200" dirty="0" smtClean="0">
                <a:latin typeface="Bookman Old Style" panose="02050604050505020204" pitchFamily="18" charset="0"/>
              </a:rPr>
              <a:t>HV</a:t>
            </a:r>
            <a:endParaRPr lang="en-US" sz="4400" dirty="0">
              <a:latin typeface="Bookman Old Style" panose="02050604050505020204" pitchFamily="18" charset="0"/>
            </a:endParaRPr>
          </a:p>
        </p:txBody>
      </p:sp>
      <p:sp>
        <p:nvSpPr>
          <p:cNvPr id="16" name="TextBox 15"/>
          <p:cNvSpPr txBox="1"/>
          <p:nvPr/>
        </p:nvSpPr>
        <p:spPr>
          <a:xfrm>
            <a:off x="5408278" y="4479677"/>
            <a:ext cx="823358" cy="584775"/>
          </a:xfrm>
          <a:prstGeom prst="rect">
            <a:avLst/>
          </a:prstGeom>
          <a:noFill/>
        </p:spPr>
        <p:txBody>
          <a:bodyPr wrap="square" rtlCol="0">
            <a:spAutoFit/>
          </a:bodyPr>
          <a:lstStyle/>
          <a:p>
            <a:r>
              <a:rPr lang="en-US" sz="3200" dirty="0">
                <a:latin typeface="Bookman Old Style" panose="02050604050505020204" pitchFamily="18" charset="0"/>
              </a:rPr>
              <a:t>L</a:t>
            </a:r>
            <a:r>
              <a:rPr lang="en-US" sz="3200" dirty="0" smtClean="0">
                <a:latin typeface="Bookman Old Style" panose="02050604050505020204" pitchFamily="18" charset="0"/>
              </a:rPr>
              <a:t>V</a:t>
            </a:r>
            <a:endParaRPr lang="en-US" sz="4400" dirty="0">
              <a:latin typeface="Bookman Old Style" panose="02050604050505020204" pitchFamily="18" charset="0"/>
            </a:endParaRPr>
          </a:p>
        </p:txBody>
      </p:sp>
      <p:pic>
        <p:nvPicPr>
          <p:cNvPr id="3" name="Picture 2"/>
          <p:cNvPicPr>
            <a:picLocks noChangeAspect="1"/>
          </p:cNvPicPr>
          <p:nvPr/>
        </p:nvPicPr>
        <p:blipFill>
          <a:blip r:embed="rId3"/>
          <a:stretch>
            <a:fillRect/>
          </a:stretch>
        </p:blipFill>
        <p:spPr>
          <a:xfrm>
            <a:off x="6534264" y="1475303"/>
            <a:ext cx="4772025" cy="3810000"/>
          </a:xfrm>
          <a:prstGeom prst="rect">
            <a:avLst/>
          </a:prstGeom>
        </p:spPr>
      </p:pic>
      <p:sp>
        <p:nvSpPr>
          <p:cNvPr id="17" name="TextBox 16"/>
          <p:cNvSpPr txBox="1"/>
          <p:nvPr/>
        </p:nvSpPr>
        <p:spPr>
          <a:xfrm>
            <a:off x="7659988" y="2378201"/>
            <a:ext cx="2520575" cy="369332"/>
          </a:xfrm>
          <a:prstGeom prst="rect">
            <a:avLst/>
          </a:prstGeom>
          <a:noFill/>
        </p:spPr>
        <p:txBody>
          <a:bodyPr wrap="square" rtlCol="0">
            <a:spAutoFit/>
          </a:bodyPr>
          <a:lstStyle/>
          <a:p>
            <a:r>
              <a:rPr lang="en-US" dirty="0" smtClean="0">
                <a:latin typeface="Bookman Old Style" panose="02050604050505020204" pitchFamily="18" charset="0"/>
                <a:cs typeface="Calibri" panose="020F0502020204030204" pitchFamily="34" charset="0"/>
              </a:rPr>
              <a:t>Raw emission profile</a:t>
            </a:r>
            <a:endParaRPr lang="en-US" dirty="0">
              <a:latin typeface="Bookman Old Style" panose="02050604050505020204" pitchFamily="18" charset="0"/>
              <a:cs typeface="Calibri" panose="020F0502020204030204" pitchFamily="34" charset="0"/>
            </a:endParaRPr>
          </a:p>
        </p:txBody>
      </p:sp>
      <p:sp>
        <p:nvSpPr>
          <p:cNvPr id="18" name="TextBox 17"/>
          <p:cNvSpPr txBox="1"/>
          <p:nvPr/>
        </p:nvSpPr>
        <p:spPr>
          <a:xfrm>
            <a:off x="7563225" y="4112131"/>
            <a:ext cx="2889986" cy="646331"/>
          </a:xfrm>
          <a:prstGeom prst="rect">
            <a:avLst/>
          </a:prstGeom>
          <a:noFill/>
        </p:spPr>
        <p:txBody>
          <a:bodyPr wrap="square" rtlCol="0">
            <a:spAutoFit/>
          </a:bodyPr>
          <a:lstStyle/>
          <a:p>
            <a:r>
              <a:rPr lang="en-US" dirty="0" smtClean="0">
                <a:latin typeface="Bookman Old Style" panose="02050604050505020204" pitchFamily="18" charset="0"/>
                <a:cs typeface="Calibri" panose="020F0502020204030204" pitchFamily="34" charset="0"/>
              </a:rPr>
              <a:t>True emission profile</a:t>
            </a:r>
          </a:p>
          <a:p>
            <a:r>
              <a:rPr lang="en-US" dirty="0" smtClean="0">
                <a:latin typeface="Bookman Old Style" panose="02050604050505020204" pitchFamily="18" charset="0"/>
                <a:cs typeface="Calibri" panose="020F0502020204030204" pitchFamily="34" charset="0"/>
              </a:rPr>
              <a:t>(inverse-</a:t>
            </a:r>
            <a:r>
              <a:rPr lang="en-US" dirty="0" err="1" smtClean="0">
                <a:latin typeface="Bookman Old Style" panose="02050604050505020204" pitchFamily="18" charset="0"/>
                <a:cs typeface="Calibri" panose="020F0502020204030204" pitchFamily="34" charset="0"/>
              </a:rPr>
              <a:t>abelized</a:t>
            </a:r>
            <a:r>
              <a:rPr lang="en-US" dirty="0" smtClean="0">
                <a:latin typeface="Bookman Old Style" panose="02050604050505020204" pitchFamily="18" charset="0"/>
                <a:cs typeface="Calibri" panose="020F0502020204030204" pitchFamily="34" charset="0"/>
              </a:rPr>
              <a:t>)</a:t>
            </a:r>
            <a:endParaRPr lang="en-US" dirty="0">
              <a:latin typeface="Bookman Old Style" panose="02050604050505020204" pitchFamily="18" charset="0"/>
              <a:cs typeface="Calibri" panose="020F0502020204030204" pitchFamily="34" charset="0"/>
            </a:endParaRPr>
          </a:p>
        </p:txBody>
      </p:sp>
      <p:cxnSp>
        <p:nvCxnSpPr>
          <p:cNvPr id="9" name="Straight Arrow Connector 8"/>
          <p:cNvCxnSpPr/>
          <p:nvPr/>
        </p:nvCxnSpPr>
        <p:spPr>
          <a:xfrm flipV="1">
            <a:off x="9841604" y="3887537"/>
            <a:ext cx="594360" cy="3231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8737600" y="2747533"/>
            <a:ext cx="616712" cy="60743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Connector 21"/>
          <p:cNvCxnSpPr>
            <a:stCxn id="8" idx="0"/>
          </p:cNvCxnSpPr>
          <p:nvPr/>
        </p:nvCxnSpPr>
        <p:spPr>
          <a:xfrm flipV="1">
            <a:off x="3188783" y="2048256"/>
            <a:ext cx="3916105" cy="35227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151526" y="3634966"/>
            <a:ext cx="4032404" cy="1511391"/>
          </a:xfrm>
          <a:prstGeom prst="line">
            <a:avLst/>
          </a:prstGeom>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rot="16200000">
            <a:off x="5441261" y="3371969"/>
            <a:ext cx="2332229" cy="369332"/>
          </a:xfrm>
          <a:prstGeom prst="rect">
            <a:avLst/>
          </a:prstGeom>
          <a:solidFill>
            <a:schemeClr val="bg1"/>
          </a:solidFill>
        </p:spPr>
        <p:txBody>
          <a:bodyPr wrap="square" rtlCol="0">
            <a:spAutoFit/>
          </a:bodyPr>
          <a:lstStyle/>
          <a:p>
            <a:r>
              <a:rPr lang="en-US" dirty="0" smtClean="0">
                <a:latin typeface="Bookman Old Style" panose="02050604050505020204" pitchFamily="18" charset="0"/>
              </a:rPr>
              <a:t>Emission Intensity</a:t>
            </a:r>
            <a:endParaRPr lang="en-US" dirty="0">
              <a:latin typeface="Bookman Old Style" panose="02050604050505020204" pitchFamily="18" charset="0"/>
            </a:endParaRPr>
          </a:p>
        </p:txBody>
      </p:sp>
    </p:spTree>
    <p:extLst>
      <p:ext uri="{BB962C8B-B14F-4D97-AF65-F5344CB8AC3E}">
        <p14:creationId xmlns:p14="http://schemas.microsoft.com/office/powerpoint/2010/main" val="17738785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7" grpId="0"/>
      <p:bldP spid="18"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00405" y="4998789"/>
            <a:ext cx="10943919" cy="1733334"/>
          </a:xfrm>
        </p:spPr>
        <p:txBody>
          <a:bodyPr>
            <a:noAutofit/>
          </a:bodyPr>
          <a:lstStyle/>
          <a:p>
            <a:r>
              <a:rPr lang="en-US" sz="2400" dirty="0" smtClean="0">
                <a:solidFill>
                  <a:schemeClr val="accent1">
                    <a:lumMod val="75000"/>
                  </a:schemeClr>
                </a:solidFill>
                <a:latin typeface="Bookman Old Style" panose="02050604050505020204" pitchFamily="18" charset="0"/>
                <a:cs typeface="Calibri" panose="020F0502020204030204" pitchFamily="34" charset="0"/>
              </a:rPr>
              <a:t>Influences the initial electron density distribution (input to the model)</a:t>
            </a:r>
          </a:p>
          <a:p>
            <a:pPr marL="0" indent="0">
              <a:buNone/>
            </a:pPr>
            <a:r>
              <a:rPr lang="en-US" sz="2400" dirty="0" smtClean="0">
                <a:solidFill>
                  <a:schemeClr val="accent1">
                    <a:lumMod val="75000"/>
                  </a:schemeClr>
                </a:solidFill>
                <a:latin typeface="Bookman Old Style" panose="02050604050505020204" pitchFamily="18" charset="0"/>
                <a:cs typeface="Calibri" panose="020F0502020204030204" pitchFamily="34" charset="0"/>
              </a:rPr>
              <a:t>=&gt; Predicted N-atom density is very sensitive to radial position</a:t>
            </a:r>
          </a:p>
          <a:p>
            <a:r>
              <a:rPr lang="en-US" sz="2400" dirty="0" smtClean="0">
                <a:solidFill>
                  <a:schemeClr val="accent1">
                    <a:lumMod val="75000"/>
                  </a:schemeClr>
                </a:solidFill>
                <a:latin typeface="Bookman Old Style" panose="02050604050505020204" pitchFamily="18" charset="0"/>
                <a:cs typeface="Calibri" panose="020F0502020204030204" pitchFamily="34" charset="0"/>
              </a:rPr>
              <a:t>Uncertainties in inverse Abel transform translate to uncertainties in N-atom density</a:t>
            </a:r>
            <a:endParaRPr lang="en-US" sz="2400" dirty="0">
              <a:solidFill>
                <a:schemeClr val="accent1">
                  <a:lumMod val="75000"/>
                </a:schemeClr>
              </a:solidFill>
              <a:latin typeface="Bookman Old Style" panose="02050604050505020204" pitchFamily="18"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77EF52CE-3BDE-4F93-BE2E-F2EEC73C22A7}" type="slidenum">
              <a:rPr lang="en-US" smtClean="0"/>
              <a:pPr>
                <a:defRPr/>
              </a:pPr>
              <a:t>27</a:t>
            </a:fld>
            <a:endParaRPr lang="en-US" dirty="0"/>
          </a:p>
        </p:txBody>
      </p:sp>
      <p:sp>
        <p:nvSpPr>
          <p:cNvPr id="12" name="Заголовок 1"/>
          <p:cNvSpPr txBox="1">
            <a:spLocks/>
          </p:cNvSpPr>
          <p:nvPr/>
        </p:nvSpPr>
        <p:spPr bwMode="auto">
          <a:xfrm>
            <a:off x="505131" y="153700"/>
            <a:ext cx="11201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500" kern="1200">
                <a:solidFill>
                  <a:schemeClr val="bg1"/>
                </a:solidFill>
                <a:latin typeface="Tahoma"/>
                <a:ea typeface="ＭＳ Ｐゴシック" pitchFamily="-65" charset="-128"/>
                <a:cs typeface="Tahoma"/>
              </a:defRPr>
            </a:lvl1pPr>
            <a:lvl2pPr algn="ctr" defTabSz="457200" rtl="0" eaLnBrk="0" fontAlgn="base" hangingPunct="0">
              <a:spcBef>
                <a:spcPct val="0"/>
              </a:spcBef>
              <a:spcAft>
                <a:spcPct val="0"/>
              </a:spcAft>
              <a:defRPr sz="3500">
                <a:solidFill>
                  <a:srgbClr val="000090"/>
                </a:solidFill>
                <a:latin typeface="Tahoma" pitchFamily="34" charset="0"/>
                <a:ea typeface="ＭＳ Ｐゴシック" pitchFamily="-65" charset="-128"/>
                <a:cs typeface="Tahoma" pitchFamily="34" charset="0"/>
              </a:defRPr>
            </a:lvl2pPr>
            <a:lvl3pPr algn="ctr" defTabSz="457200" rtl="0" eaLnBrk="0" fontAlgn="base" hangingPunct="0">
              <a:spcBef>
                <a:spcPct val="0"/>
              </a:spcBef>
              <a:spcAft>
                <a:spcPct val="0"/>
              </a:spcAft>
              <a:defRPr sz="3500">
                <a:solidFill>
                  <a:srgbClr val="000090"/>
                </a:solidFill>
                <a:latin typeface="Tahoma" pitchFamily="34" charset="0"/>
                <a:ea typeface="ＭＳ Ｐゴシック" pitchFamily="-65" charset="-128"/>
                <a:cs typeface="Tahoma" pitchFamily="34" charset="0"/>
              </a:defRPr>
            </a:lvl3pPr>
            <a:lvl4pPr algn="ctr" defTabSz="457200" rtl="0" eaLnBrk="0" fontAlgn="base" hangingPunct="0">
              <a:spcBef>
                <a:spcPct val="0"/>
              </a:spcBef>
              <a:spcAft>
                <a:spcPct val="0"/>
              </a:spcAft>
              <a:defRPr sz="3500">
                <a:solidFill>
                  <a:srgbClr val="000090"/>
                </a:solidFill>
                <a:latin typeface="Tahoma" pitchFamily="34" charset="0"/>
                <a:ea typeface="ＭＳ Ｐゴシック" pitchFamily="-65" charset="-128"/>
                <a:cs typeface="Tahoma" pitchFamily="34" charset="0"/>
              </a:defRPr>
            </a:lvl4pPr>
            <a:lvl5pPr algn="ctr" defTabSz="457200" rtl="0" eaLnBrk="0" fontAlgn="base" hangingPunct="0">
              <a:spcBef>
                <a:spcPct val="0"/>
              </a:spcBef>
              <a:spcAft>
                <a:spcPct val="0"/>
              </a:spcAft>
              <a:defRPr sz="3500">
                <a:solidFill>
                  <a:srgbClr val="000090"/>
                </a:solidFill>
                <a:latin typeface="Tahoma" pitchFamily="34" charset="0"/>
                <a:ea typeface="ＭＳ Ｐゴシック" pitchFamily="-65" charset="-128"/>
                <a:cs typeface="Tahoma" pitchFamily="34" charset="0"/>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r>
              <a:rPr lang="en-US" sz="4000" b="1" dirty="0" smtClean="0">
                <a:solidFill>
                  <a:schemeClr val="tx1"/>
                </a:solidFill>
                <a:latin typeface="Arial" panose="020B0604020202020204" pitchFamily="34" charset="0"/>
                <a:cs typeface="Arial" panose="020B0604020202020204" pitchFamily="34" charset="0"/>
              </a:rPr>
              <a:t>Non-Uniformity Affects Modeling Predictions</a:t>
            </a:r>
            <a:endParaRPr lang="ru-RU" sz="4000" b="1" dirty="0">
              <a:solidFill>
                <a:schemeClr val="tx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5323" t="12069" r="5455" b="8941"/>
          <a:stretch/>
        </p:blipFill>
        <p:spPr>
          <a:xfrm>
            <a:off x="319360" y="1989046"/>
            <a:ext cx="5738846" cy="2468880"/>
          </a:xfrm>
          <a:prstGeom prst="rect">
            <a:avLst/>
          </a:prstGeom>
        </p:spPr>
      </p:pic>
      <p:sp>
        <p:nvSpPr>
          <p:cNvPr id="13" name="TextBox 12"/>
          <p:cNvSpPr txBox="1"/>
          <p:nvPr/>
        </p:nvSpPr>
        <p:spPr>
          <a:xfrm>
            <a:off x="338759" y="4068198"/>
            <a:ext cx="823358" cy="584775"/>
          </a:xfrm>
          <a:prstGeom prst="rect">
            <a:avLst/>
          </a:prstGeom>
          <a:noFill/>
        </p:spPr>
        <p:txBody>
          <a:bodyPr wrap="square" rtlCol="0">
            <a:spAutoFit/>
          </a:bodyPr>
          <a:lstStyle/>
          <a:p>
            <a:r>
              <a:rPr lang="en-US" sz="3200" dirty="0" smtClean="0">
                <a:latin typeface="Bookman Old Style" panose="02050604050505020204" pitchFamily="18" charset="0"/>
              </a:rPr>
              <a:t>HV</a:t>
            </a:r>
            <a:endParaRPr lang="en-US" sz="4400" dirty="0">
              <a:latin typeface="Bookman Old Style" panose="02050604050505020204" pitchFamily="18" charset="0"/>
            </a:endParaRPr>
          </a:p>
        </p:txBody>
      </p:sp>
      <p:sp>
        <p:nvSpPr>
          <p:cNvPr id="16" name="TextBox 15"/>
          <p:cNvSpPr txBox="1"/>
          <p:nvPr/>
        </p:nvSpPr>
        <p:spPr>
          <a:xfrm>
            <a:off x="5408278" y="4068197"/>
            <a:ext cx="823358" cy="584775"/>
          </a:xfrm>
          <a:prstGeom prst="rect">
            <a:avLst/>
          </a:prstGeom>
          <a:noFill/>
        </p:spPr>
        <p:txBody>
          <a:bodyPr wrap="square" rtlCol="0">
            <a:spAutoFit/>
          </a:bodyPr>
          <a:lstStyle/>
          <a:p>
            <a:r>
              <a:rPr lang="en-US" sz="3200" dirty="0">
                <a:latin typeface="Bookman Old Style" panose="02050604050505020204" pitchFamily="18" charset="0"/>
              </a:rPr>
              <a:t>L</a:t>
            </a:r>
            <a:r>
              <a:rPr lang="en-US" sz="3200" dirty="0" smtClean="0">
                <a:latin typeface="Bookman Old Style" panose="02050604050505020204" pitchFamily="18" charset="0"/>
              </a:rPr>
              <a:t>V</a:t>
            </a:r>
            <a:endParaRPr lang="en-US" sz="4400" dirty="0">
              <a:latin typeface="Bookman Old Style" panose="02050604050505020204" pitchFamily="18" charset="0"/>
            </a:endParaRPr>
          </a:p>
        </p:txBody>
      </p:sp>
      <p:pic>
        <p:nvPicPr>
          <p:cNvPr id="2" name="Picture 1"/>
          <p:cNvPicPr>
            <a:picLocks noChangeAspect="1"/>
          </p:cNvPicPr>
          <p:nvPr/>
        </p:nvPicPr>
        <p:blipFill>
          <a:blip r:embed="rId4"/>
          <a:stretch>
            <a:fillRect/>
          </a:stretch>
        </p:blipFill>
        <p:spPr>
          <a:xfrm>
            <a:off x="6758178" y="1328192"/>
            <a:ext cx="4824222" cy="3566160"/>
          </a:xfrm>
          <a:prstGeom prst="rect">
            <a:avLst/>
          </a:prstGeom>
        </p:spPr>
      </p:pic>
      <p:sp>
        <p:nvSpPr>
          <p:cNvPr id="11" name="TextBox 10"/>
          <p:cNvSpPr txBox="1"/>
          <p:nvPr/>
        </p:nvSpPr>
        <p:spPr>
          <a:xfrm>
            <a:off x="1126745" y="1537696"/>
            <a:ext cx="4026280" cy="461665"/>
          </a:xfrm>
          <a:prstGeom prst="rect">
            <a:avLst/>
          </a:prstGeom>
          <a:noFill/>
          <a:ln>
            <a:solidFill>
              <a:schemeClr val="tx1"/>
            </a:solidFill>
          </a:ln>
        </p:spPr>
        <p:txBody>
          <a:bodyPr wrap="square" rtlCol="0">
            <a:spAutoFit/>
          </a:bodyPr>
          <a:lstStyle/>
          <a:p>
            <a:r>
              <a:rPr lang="en-US" sz="2400" dirty="0" smtClean="0">
                <a:latin typeface="Bookman Old Style" panose="02050604050505020204" pitchFamily="18" charset="0"/>
              </a:rPr>
              <a:t>Emission Intensity Image</a:t>
            </a:r>
            <a:endParaRPr lang="en-US" sz="2400" dirty="0">
              <a:latin typeface="Bookman Old Style" panose="02050604050505020204" pitchFamily="18" charset="0"/>
            </a:endParaRPr>
          </a:p>
        </p:txBody>
      </p:sp>
    </p:spTree>
    <p:extLst>
      <p:ext uri="{BB962C8B-B14F-4D97-AF65-F5344CB8AC3E}">
        <p14:creationId xmlns:p14="http://schemas.microsoft.com/office/powerpoint/2010/main" val="7162175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7491845" y="2048014"/>
            <a:ext cx="4105275" cy="4007346"/>
          </a:xfrm>
        </p:spPr>
        <p:txBody>
          <a:bodyPr/>
          <a:lstStyle/>
          <a:p>
            <a:r>
              <a:rPr lang="en-US" sz="2400" dirty="0" smtClean="0">
                <a:solidFill>
                  <a:schemeClr val="accent1">
                    <a:lumMod val="75000"/>
                  </a:schemeClr>
                </a:solidFill>
                <a:latin typeface="Bookman Old Style" panose="02050604050505020204" pitchFamily="18" charset="0"/>
                <a:cs typeface="Calibri" panose="020F0502020204030204" pitchFamily="34" charset="0"/>
              </a:rPr>
              <a:t>Better agreement with expt. </a:t>
            </a:r>
            <a:r>
              <a:rPr lang="en-US" sz="2400" dirty="0">
                <a:solidFill>
                  <a:schemeClr val="accent1">
                    <a:lumMod val="75000"/>
                  </a:schemeClr>
                </a:solidFill>
                <a:latin typeface="Bookman Old Style" panose="02050604050505020204" pitchFamily="18" charset="0"/>
                <a:cs typeface="Calibri" panose="020F0502020204030204" pitchFamily="34" charset="0"/>
              </a:rPr>
              <a:t>d</a:t>
            </a:r>
            <a:r>
              <a:rPr lang="en-US" sz="2400" dirty="0" smtClean="0">
                <a:solidFill>
                  <a:schemeClr val="accent1">
                    <a:lumMod val="75000"/>
                  </a:schemeClr>
                </a:solidFill>
                <a:latin typeface="Bookman Old Style" panose="02050604050505020204" pitchFamily="18" charset="0"/>
                <a:cs typeface="Calibri" panose="020F0502020204030204" pitchFamily="34" charset="0"/>
              </a:rPr>
              <a:t>ata</a:t>
            </a:r>
          </a:p>
          <a:p>
            <a:endParaRPr lang="en-US" sz="1200" dirty="0" smtClean="0">
              <a:solidFill>
                <a:schemeClr val="accent1">
                  <a:lumMod val="75000"/>
                </a:schemeClr>
              </a:solidFill>
              <a:latin typeface="Bookman Old Style" panose="02050604050505020204" pitchFamily="18" charset="0"/>
              <a:cs typeface="Calibri" panose="020F0502020204030204" pitchFamily="34" charset="0"/>
            </a:endParaRPr>
          </a:p>
          <a:p>
            <a:r>
              <a:rPr lang="en-US" sz="2400" dirty="0" smtClean="0">
                <a:solidFill>
                  <a:schemeClr val="accent1">
                    <a:lumMod val="75000"/>
                  </a:schemeClr>
                </a:solidFill>
                <a:latin typeface="Bookman Old Style" panose="02050604050505020204" pitchFamily="18" charset="0"/>
                <a:cs typeface="Calibri" panose="020F0502020204030204" pitchFamily="34" charset="0"/>
              </a:rPr>
              <a:t>Provided </a:t>
            </a:r>
            <a:r>
              <a:rPr lang="en-US" sz="2400" b="1" dirty="0" smtClean="0">
                <a:latin typeface="Bookman Old Style" panose="02050604050505020204" pitchFamily="18" charset="0"/>
                <a:cs typeface="Calibri" panose="020F0502020204030204" pitchFamily="34" charset="0"/>
              </a:rPr>
              <a:t>non-uniform radial distribution</a:t>
            </a:r>
            <a:r>
              <a:rPr lang="en-US" sz="2400" dirty="0" smtClean="0">
                <a:latin typeface="Bookman Old Style" panose="02050604050505020204" pitchFamily="18" charset="0"/>
                <a:cs typeface="Calibri" panose="020F0502020204030204" pitchFamily="34" charset="0"/>
              </a:rPr>
              <a:t> </a:t>
            </a:r>
            <a:r>
              <a:rPr lang="en-US" sz="2400" dirty="0" smtClean="0">
                <a:solidFill>
                  <a:schemeClr val="accent1">
                    <a:lumMod val="75000"/>
                  </a:schemeClr>
                </a:solidFill>
                <a:latin typeface="Bookman Old Style" panose="02050604050505020204" pitchFamily="18" charset="0"/>
                <a:cs typeface="Calibri" panose="020F0502020204030204" pitchFamily="34" charset="0"/>
              </a:rPr>
              <a:t>is considered</a:t>
            </a:r>
          </a:p>
          <a:p>
            <a:endParaRPr lang="en-US" sz="1200" dirty="0" smtClean="0">
              <a:solidFill>
                <a:schemeClr val="accent1">
                  <a:lumMod val="75000"/>
                </a:schemeClr>
              </a:solidFill>
              <a:latin typeface="Bookman Old Style" panose="02050604050505020204" pitchFamily="18" charset="0"/>
              <a:cs typeface="Calibri" panose="020F0502020204030204" pitchFamily="34" charset="0"/>
            </a:endParaRPr>
          </a:p>
          <a:p>
            <a:r>
              <a:rPr lang="en-US" sz="2400" dirty="0" smtClean="0">
                <a:solidFill>
                  <a:schemeClr val="accent1">
                    <a:lumMod val="75000"/>
                  </a:schemeClr>
                </a:solidFill>
                <a:latin typeface="Bookman Old Style" panose="02050604050505020204" pitchFamily="18" charset="0"/>
                <a:cs typeface="Calibri" panose="020F0502020204030204" pitchFamily="34" charset="0"/>
              </a:rPr>
              <a:t>Main pathway: </a:t>
            </a:r>
            <a:r>
              <a:rPr lang="en-US" sz="2400" b="1" dirty="0" smtClean="0">
                <a:latin typeface="Bookman Old Style" panose="02050604050505020204" pitchFamily="18" charset="0"/>
                <a:cs typeface="Calibri" panose="020F0502020204030204" pitchFamily="34" charset="0"/>
              </a:rPr>
              <a:t>electron impact dissociation</a:t>
            </a:r>
          </a:p>
          <a:p>
            <a:pPr marL="800100" lvl="2" indent="-342900"/>
            <a:r>
              <a:rPr lang="en-US" sz="2400" dirty="0">
                <a:latin typeface="Bookman Old Style" panose="02050604050505020204" pitchFamily="18" charset="0"/>
              </a:rPr>
              <a:t>e- + N</a:t>
            </a:r>
            <a:r>
              <a:rPr lang="en-US" sz="2400" baseline="-25000" dirty="0">
                <a:latin typeface="Bookman Old Style" panose="02050604050505020204" pitchFamily="18" charset="0"/>
              </a:rPr>
              <a:t>2</a:t>
            </a:r>
            <a:r>
              <a:rPr lang="en-US" sz="2400" dirty="0">
                <a:latin typeface="Bookman Old Style" panose="02050604050505020204" pitchFamily="18" charset="0"/>
              </a:rPr>
              <a:t> -&gt; N + N</a:t>
            </a:r>
          </a:p>
          <a:p>
            <a:endParaRPr lang="en-US" sz="2400" dirty="0">
              <a:solidFill>
                <a:schemeClr val="accent1">
                  <a:lumMod val="75000"/>
                </a:schemeClr>
              </a:solidFill>
              <a:latin typeface="Bookman Old Style" panose="02050604050505020204" pitchFamily="18"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77EF52CE-3BDE-4F93-BE2E-F2EEC73C22A7}" type="slidenum">
              <a:rPr lang="en-US" smtClean="0"/>
              <a:pPr>
                <a:defRPr/>
              </a:pPr>
              <a:t>28</a:t>
            </a:fld>
            <a:endParaRPr lang="en-US" dirty="0"/>
          </a:p>
        </p:txBody>
      </p:sp>
      <p:sp>
        <p:nvSpPr>
          <p:cNvPr id="12" name="Заголовок 1"/>
          <p:cNvSpPr txBox="1">
            <a:spLocks/>
          </p:cNvSpPr>
          <p:nvPr/>
        </p:nvSpPr>
        <p:spPr bwMode="auto">
          <a:xfrm>
            <a:off x="624321" y="212753"/>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500" kern="1200">
                <a:solidFill>
                  <a:schemeClr val="bg1"/>
                </a:solidFill>
                <a:latin typeface="Tahoma"/>
                <a:ea typeface="ＭＳ Ｐゴシック" pitchFamily="-65" charset="-128"/>
                <a:cs typeface="Tahoma"/>
              </a:defRPr>
            </a:lvl1pPr>
            <a:lvl2pPr algn="ctr" defTabSz="457200" rtl="0" eaLnBrk="0" fontAlgn="base" hangingPunct="0">
              <a:spcBef>
                <a:spcPct val="0"/>
              </a:spcBef>
              <a:spcAft>
                <a:spcPct val="0"/>
              </a:spcAft>
              <a:defRPr sz="3500">
                <a:solidFill>
                  <a:srgbClr val="000090"/>
                </a:solidFill>
                <a:latin typeface="Tahoma" pitchFamily="34" charset="0"/>
                <a:ea typeface="ＭＳ Ｐゴシック" pitchFamily="-65" charset="-128"/>
                <a:cs typeface="Tahoma" pitchFamily="34" charset="0"/>
              </a:defRPr>
            </a:lvl2pPr>
            <a:lvl3pPr algn="ctr" defTabSz="457200" rtl="0" eaLnBrk="0" fontAlgn="base" hangingPunct="0">
              <a:spcBef>
                <a:spcPct val="0"/>
              </a:spcBef>
              <a:spcAft>
                <a:spcPct val="0"/>
              </a:spcAft>
              <a:defRPr sz="3500">
                <a:solidFill>
                  <a:srgbClr val="000090"/>
                </a:solidFill>
                <a:latin typeface="Tahoma" pitchFamily="34" charset="0"/>
                <a:ea typeface="ＭＳ Ｐゴシック" pitchFamily="-65" charset="-128"/>
                <a:cs typeface="Tahoma" pitchFamily="34" charset="0"/>
              </a:defRPr>
            </a:lvl3pPr>
            <a:lvl4pPr algn="ctr" defTabSz="457200" rtl="0" eaLnBrk="0" fontAlgn="base" hangingPunct="0">
              <a:spcBef>
                <a:spcPct val="0"/>
              </a:spcBef>
              <a:spcAft>
                <a:spcPct val="0"/>
              </a:spcAft>
              <a:defRPr sz="3500">
                <a:solidFill>
                  <a:srgbClr val="000090"/>
                </a:solidFill>
                <a:latin typeface="Tahoma" pitchFamily="34" charset="0"/>
                <a:ea typeface="ＭＳ Ｐゴシック" pitchFamily="-65" charset="-128"/>
                <a:cs typeface="Tahoma" pitchFamily="34" charset="0"/>
              </a:defRPr>
            </a:lvl4pPr>
            <a:lvl5pPr algn="ctr" defTabSz="457200" rtl="0" eaLnBrk="0" fontAlgn="base" hangingPunct="0">
              <a:spcBef>
                <a:spcPct val="0"/>
              </a:spcBef>
              <a:spcAft>
                <a:spcPct val="0"/>
              </a:spcAft>
              <a:defRPr sz="3500">
                <a:solidFill>
                  <a:srgbClr val="000090"/>
                </a:solidFill>
                <a:latin typeface="Tahoma" pitchFamily="34" charset="0"/>
                <a:ea typeface="ＭＳ Ｐゴシック" pitchFamily="-65" charset="-128"/>
                <a:cs typeface="Tahoma" pitchFamily="34" charset="0"/>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pPr algn="l"/>
            <a:r>
              <a:rPr lang="en-US" sz="4000" b="1" dirty="0" smtClean="0">
                <a:solidFill>
                  <a:schemeClr val="tx1"/>
                </a:solidFill>
                <a:latin typeface="Arial" panose="020B0604020202020204" pitchFamily="34" charset="0"/>
                <a:cs typeface="Arial" panose="020B0604020202020204" pitchFamily="34" charset="0"/>
              </a:rPr>
              <a:t>Comparison with Modeling Predictions</a:t>
            </a:r>
            <a:endParaRPr lang="ru-RU" sz="4000" b="1" dirty="0">
              <a:solidFill>
                <a:schemeClr val="tx1"/>
              </a:solidFill>
              <a:latin typeface="Arial" panose="020B0604020202020204" pitchFamily="34" charset="0"/>
              <a:cs typeface="Arial" panose="020B0604020202020204" pitchFamily="34"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058655879"/>
              </p:ext>
            </p:extLst>
          </p:nvPr>
        </p:nvGraphicFramePr>
        <p:xfrm>
          <a:off x="370409" y="1645955"/>
          <a:ext cx="6967896" cy="4892957"/>
        </p:xfrm>
        <a:graphic>
          <a:graphicData uri="http://schemas.openxmlformats.org/presentationml/2006/ole">
            <mc:AlternateContent xmlns:mc="http://schemas.openxmlformats.org/markup-compatibility/2006">
              <mc:Choice xmlns:v="urn:schemas-microsoft-com:vml" Requires="v">
                <p:oleObj spid="_x0000_s36938" name="Graph" r:id="rId3" imgW="4202130" imgH="2948683" progId="Origin50.Graph">
                  <p:embed/>
                </p:oleObj>
              </mc:Choice>
              <mc:Fallback>
                <p:oleObj name="Graph" r:id="rId3" imgW="4202130" imgH="2948683" progId="Origin50.Graph">
                  <p:embed/>
                  <p:pic>
                    <p:nvPicPr>
                      <p:cNvPr id="1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409" y="1645955"/>
                        <a:ext cx="6967896" cy="4892957"/>
                      </a:xfrm>
                      <a:prstGeom prst="rect">
                        <a:avLst/>
                      </a:prstGeom>
                      <a:noFill/>
                    </p:spPr>
                  </p:pic>
                </p:oleObj>
              </mc:Fallback>
            </mc:AlternateContent>
          </a:graphicData>
        </a:graphic>
      </p:graphicFrame>
      <p:sp>
        <p:nvSpPr>
          <p:cNvPr id="14" name="Rectangle 13"/>
          <p:cNvSpPr/>
          <p:nvPr/>
        </p:nvSpPr>
        <p:spPr>
          <a:xfrm>
            <a:off x="2381682" y="1677876"/>
            <a:ext cx="137160" cy="137160"/>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bwMode="auto">
          <a:xfrm>
            <a:off x="2539032" y="1572533"/>
            <a:ext cx="3556967"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500" kern="1200">
                <a:solidFill>
                  <a:schemeClr val="tx1"/>
                </a:solidFill>
                <a:latin typeface="Tahoma"/>
                <a:ea typeface="ＭＳ Ｐゴシック" pitchFamily="-65" charset="-128"/>
                <a:cs typeface="Tahoma"/>
              </a:defRPr>
            </a:lvl1pPr>
            <a:lvl2pPr marL="742950" indent="-285750" algn="l" defTabSz="457200" rtl="0" eaLnBrk="0" fontAlgn="base" hangingPunct="0">
              <a:spcBef>
                <a:spcPct val="20000"/>
              </a:spcBef>
              <a:spcAft>
                <a:spcPct val="0"/>
              </a:spcAft>
              <a:buFont typeface="Arial" pitchFamily="34" charset="0"/>
              <a:buChar char="–"/>
              <a:defRPr sz="2200" kern="1200">
                <a:solidFill>
                  <a:srgbClr val="000090"/>
                </a:solidFill>
                <a:latin typeface="Tahoma"/>
                <a:ea typeface="ＭＳ Ｐゴシック" pitchFamily="-65" charset="-128"/>
                <a:cs typeface="Tahoma"/>
              </a:defRPr>
            </a:lvl2pPr>
            <a:lvl3pPr marL="1143000" indent="-228600" algn="l" defTabSz="457200" rtl="0" eaLnBrk="0" fontAlgn="base" hangingPunct="0">
              <a:spcBef>
                <a:spcPct val="20000"/>
              </a:spcBef>
              <a:spcAft>
                <a:spcPct val="0"/>
              </a:spcAft>
              <a:buFont typeface="Arial" pitchFamily="34" charset="0"/>
              <a:buChar char="•"/>
              <a:defRPr sz="2000" kern="1200">
                <a:solidFill>
                  <a:srgbClr val="000090"/>
                </a:solidFill>
                <a:latin typeface="Tahoma"/>
                <a:ea typeface="ＭＳ Ｐゴシック" pitchFamily="-65" charset="-128"/>
                <a:cs typeface="Tahom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000090"/>
                </a:solidFill>
                <a:latin typeface="Tahoma"/>
                <a:ea typeface="ＭＳ Ｐゴシック" pitchFamily="-65" charset="-128"/>
                <a:cs typeface="Tahoma"/>
              </a:defRPr>
            </a:lvl4pPr>
            <a:lvl5pPr marL="2057400" indent="-228600" algn="l" defTabSz="457200" rtl="0" eaLnBrk="0" fontAlgn="base" hangingPunct="0">
              <a:spcBef>
                <a:spcPct val="20000"/>
              </a:spcBef>
              <a:spcAft>
                <a:spcPct val="0"/>
              </a:spcAft>
              <a:buFont typeface="Arial" pitchFamily="34" charset="0"/>
              <a:buChar char="»"/>
              <a:defRPr sz="1800" kern="1200">
                <a:solidFill>
                  <a:srgbClr val="000090"/>
                </a:solidFill>
                <a:latin typeface="Tahoma"/>
                <a:ea typeface="ＭＳ Ｐゴシック" pitchFamily="-65" charset="-128"/>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latin typeface="Bookman Old Style" panose="02050604050505020204" pitchFamily="18" charset="0"/>
                <a:cs typeface="Calibri" panose="020F0502020204030204" pitchFamily="34" charset="0"/>
              </a:rPr>
              <a:t>First TALIF expt. </a:t>
            </a:r>
            <a:r>
              <a:rPr lang="en-US" sz="1800" dirty="0">
                <a:latin typeface="Bookman Old Style" panose="02050604050505020204" pitchFamily="18" charset="0"/>
                <a:cs typeface="Calibri" panose="020F0502020204030204" pitchFamily="34" charset="0"/>
              </a:rPr>
              <a:t>d</a:t>
            </a:r>
            <a:r>
              <a:rPr lang="en-US" sz="1800" dirty="0" smtClean="0">
                <a:latin typeface="Bookman Old Style" panose="02050604050505020204" pitchFamily="18" charset="0"/>
                <a:cs typeface="Calibri" panose="020F0502020204030204" pitchFamily="34" charset="0"/>
              </a:rPr>
              <a:t>ata point</a:t>
            </a:r>
            <a:endParaRPr lang="en-US" sz="1800" dirty="0">
              <a:latin typeface="Bookman Old Style" panose="02050604050505020204" pitchFamily="18" charset="0"/>
              <a:cs typeface="Calibri" panose="020F0502020204030204" pitchFamily="34" charset="0"/>
            </a:endParaRPr>
          </a:p>
        </p:txBody>
      </p:sp>
    </p:spTree>
    <p:extLst>
      <p:ext uri="{BB962C8B-B14F-4D97-AF65-F5344CB8AC3E}">
        <p14:creationId xmlns:p14="http://schemas.microsoft.com/office/powerpoint/2010/main" val="17525903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000"/>
            <a:ext cx="10515600" cy="1325563"/>
          </a:xfrm>
        </p:spPr>
        <p:txBody>
          <a:bodyPr>
            <a:normAutofit/>
          </a:bodyPr>
          <a:lstStyle/>
          <a:p>
            <a:r>
              <a:rPr lang="en-US" sz="4000" dirty="0" smtClean="0">
                <a:latin typeface="Arial" panose="020B0604020202020204" pitchFamily="34" charset="0"/>
                <a:cs typeface="Arial" panose="020B0604020202020204" pitchFamily="34" charset="0"/>
              </a:rPr>
              <a:t>Summary</a:t>
            </a:r>
            <a:endParaRPr lang="en-US" sz="4000" dirty="0">
              <a:latin typeface="Arial" panose="020B0604020202020204" pitchFamily="34" charset="0"/>
              <a:cs typeface="Arial" panose="020B0604020202020204" pitchFamily="34" charset="0"/>
            </a:endParaRPr>
          </a:p>
        </p:txBody>
      </p:sp>
      <p:sp>
        <p:nvSpPr>
          <p:cNvPr id="32" name="Content Placeholder 31"/>
          <p:cNvSpPr>
            <a:spLocks noGrp="1"/>
          </p:cNvSpPr>
          <p:nvPr>
            <p:ph idx="1"/>
          </p:nvPr>
        </p:nvSpPr>
        <p:spPr>
          <a:xfrm>
            <a:off x="887161" y="1384846"/>
            <a:ext cx="10515600" cy="858193"/>
          </a:xfrm>
        </p:spPr>
        <p:txBody>
          <a:bodyPr>
            <a:noAutofit/>
          </a:bodyPr>
          <a:lstStyle/>
          <a:p>
            <a:pPr>
              <a:lnSpc>
                <a:spcPct val="100000"/>
              </a:lnSpc>
            </a:pPr>
            <a:r>
              <a:rPr lang="en-US" sz="2400" dirty="0" smtClean="0">
                <a:solidFill>
                  <a:schemeClr val="accent1">
                    <a:lumMod val="75000"/>
                  </a:schemeClr>
                </a:solidFill>
                <a:latin typeface="Bookman Old Style" panose="02050604050505020204" pitchFamily="18" charset="0"/>
              </a:rPr>
              <a:t>First step towards connecting discharge inception phenomena with the consequent plasma chemistry</a:t>
            </a:r>
            <a:endParaRPr lang="en-US" sz="2400" b="1" dirty="0">
              <a:solidFill>
                <a:schemeClr val="accent1">
                  <a:lumMod val="75000"/>
                </a:schemeClr>
              </a:solidFill>
              <a:latin typeface="Bookman Old Style" panose="02050604050505020204" pitchFamily="18" charset="0"/>
            </a:endParaRPr>
          </a:p>
        </p:txBody>
      </p:sp>
      <p:sp>
        <p:nvSpPr>
          <p:cNvPr id="5" name="TextBox 4"/>
          <p:cNvSpPr txBox="1"/>
          <p:nvPr/>
        </p:nvSpPr>
        <p:spPr>
          <a:xfrm>
            <a:off x="11127854" y="6033095"/>
            <a:ext cx="997472" cy="461665"/>
          </a:xfrm>
          <a:prstGeom prst="rect">
            <a:avLst/>
          </a:prstGeom>
          <a:noFill/>
        </p:spPr>
        <p:txBody>
          <a:bodyPr wrap="square" rtlCol="0">
            <a:spAutoFit/>
          </a:bodyPr>
          <a:lstStyle/>
          <a:p>
            <a:r>
              <a:rPr lang="en-US" sz="2400" b="1" dirty="0" smtClean="0">
                <a:latin typeface="Bookman Old Style" panose="02050604050505020204" pitchFamily="18" charset="0"/>
              </a:rPr>
              <a:t>Time</a:t>
            </a:r>
            <a:endParaRPr lang="en-US" sz="2400" b="1" dirty="0">
              <a:latin typeface="Bookman Old Style" panose="02050604050505020204" pitchFamily="18" charset="0"/>
            </a:endParaRPr>
          </a:p>
        </p:txBody>
      </p:sp>
      <p:sp>
        <p:nvSpPr>
          <p:cNvPr id="7" name="Rectangle 6"/>
          <p:cNvSpPr/>
          <p:nvPr/>
        </p:nvSpPr>
        <p:spPr>
          <a:xfrm>
            <a:off x="1435062" y="2375650"/>
            <a:ext cx="3873896" cy="400110"/>
          </a:xfrm>
          <a:prstGeom prst="rect">
            <a:avLst/>
          </a:prstGeom>
        </p:spPr>
        <p:txBody>
          <a:bodyPr wrap="square">
            <a:spAutoFit/>
          </a:bodyPr>
          <a:lstStyle/>
          <a:p>
            <a:pPr algn="ctr"/>
            <a:r>
              <a:rPr lang="en-US" sz="2000" dirty="0" smtClean="0">
                <a:latin typeface="Bookman Old Style" panose="02050604050505020204" pitchFamily="18" charset="0"/>
              </a:rPr>
              <a:t>Electric field evolution in FIW</a:t>
            </a:r>
            <a:endParaRPr lang="en-US" sz="2000" dirty="0">
              <a:latin typeface="Bookman Old Style" panose="02050604050505020204" pitchFamily="18" charset="0"/>
            </a:endParaRPr>
          </a:p>
        </p:txBody>
      </p:sp>
      <p:sp>
        <p:nvSpPr>
          <p:cNvPr id="12" name="Rectangle 11"/>
          <p:cNvSpPr/>
          <p:nvPr/>
        </p:nvSpPr>
        <p:spPr>
          <a:xfrm>
            <a:off x="6309881" y="2417727"/>
            <a:ext cx="5377293" cy="400110"/>
          </a:xfrm>
          <a:prstGeom prst="rect">
            <a:avLst/>
          </a:prstGeom>
        </p:spPr>
        <p:txBody>
          <a:bodyPr wrap="square">
            <a:spAutoFit/>
          </a:bodyPr>
          <a:lstStyle/>
          <a:p>
            <a:pPr algn="ctr"/>
            <a:r>
              <a:rPr lang="en-US" sz="2000" dirty="0" smtClean="0">
                <a:latin typeface="Bookman Old Style" panose="02050604050505020204" pitchFamily="18" charset="0"/>
              </a:rPr>
              <a:t>N-atom density evolution in late afterglow</a:t>
            </a:r>
            <a:endParaRPr lang="en-US" sz="2000" dirty="0">
              <a:latin typeface="Bookman Old Style" panose="02050604050505020204" pitchFamily="18" charset="0"/>
            </a:endParaRPr>
          </a:p>
        </p:txBody>
      </p:sp>
      <p:sp>
        <p:nvSpPr>
          <p:cNvPr id="3" name="Slide Number Placeholder 2"/>
          <p:cNvSpPr>
            <a:spLocks noGrp="1"/>
          </p:cNvSpPr>
          <p:nvPr>
            <p:ph type="sldNum" sz="quarter" idx="12"/>
          </p:nvPr>
        </p:nvSpPr>
        <p:spPr/>
        <p:txBody>
          <a:bodyPr/>
          <a:lstStyle/>
          <a:p>
            <a:fld id="{6681F5A5-5BF7-4733-BB55-3113BEA95D26}" type="slidenum">
              <a:rPr lang="en-SG" smtClean="0"/>
              <a:pPr/>
              <a:t>29</a:t>
            </a:fld>
            <a:endParaRPr lang="en-SG"/>
          </a:p>
        </p:txBody>
      </p:sp>
      <p:sp>
        <p:nvSpPr>
          <p:cNvPr id="11" name="TextBox 10"/>
          <p:cNvSpPr txBox="1"/>
          <p:nvPr/>
        </p:nvSpPr>
        <p:spPr>
          <a:xfrm>
            <a:off x="1904742" y="6366039"/>
            <a:ext cx="3648333" cy="384721"/>
          </a:xfrm>
          <a:prstGeom prst="rect">
            <a:avLst/>
          </a:prstGeom>
          <a:noFill/>
        </p:spPr>
        <p:txBody>
          <a:bodyPr wrap="square" rtlCol="0">
            <a:spAutoFit/>
          </a:bodyPr>
          <a:lstStyle/>
          <a:p>
            <a:r>
              <a:rPr lang="en-US" sz="1900" b="1" dirty="0" smtClean="0">
                <a:latin typeface="Bookman Old Style" panose="02050604050505020204" pitchFamily="18" charset="0"/>
              </a:rPr>
              <a:t>Initiation phase t &lt; 100 ns</a:t>
            </a:r>
            <a:endParaRPr lang="en-US" sz="1900" b="1" dirty="0">
              <a:latin typeface="Bookman Old Style" panose="02050604050505020204" pitchFamily="18" charset="0"/>
            </a:endParaRPr>
          </a:p>
        </p:txBody>
      </p:sp>
      <p:sp>
        <p:nvSpPr>
          <p:cNvPr id="14" name="TextBox 13"/>
          <p:cNvSpPr txBox="1"/>
          <p:nvPr/>
        </p:nvSpPr>
        <p:spPr>
          <a:xfrm>
            <a:off x="6529218" y="6366039"/>
            <a:ext cx="4120759" cy="384721"/>
          </a:xfrm>
          <a:prstGeom prst="rect">
            <a:avLst/>
          </a:prstGeom>
          <a:noFill/>
        </p:spPr>
        <p:txBody>
          <a:bodyPr wrap="square" rtlCol="0">
            <a:spAutoFit/>
          </a:bodyPr>
          <a:lstStyle/>
          <a:p>
            <a:r>
              <a:rPr lang="en-US" sz="1900" b="1" dirty="0" smtClean="0">
                <a:latin typeface="Bookman Old Style" panose="02050604050505020204" pitchFamily="18" charset="0"/>
              </a:rPr>
              <a:t>Post-discharge phase (t &gt; 5 µs)</a:t>
            </a:r>
            <a:endParaRPr lang="en-US" sz="1900" b="1" dirty="0">
              <a:latin typeface="Bookman Old Style" panose="02050604050505020204" pitchFamily="18" charset="0"/>
            </a:endParaRPr>
          </a:p>
        </p:txBody>
      </p:sp>
      <p:sp>
        <p:nvSpPr>
          <p:cNvPr id="4" name="Down Arrow 3"/>
          <p:cNvSpPr/>
          <p:nvPr/>
        </p:nvSpPr>
        <p:spPr>
          <a:xfrm rot="16200000">
            <a:off x="10704077" y="6039400"/>
            <a:ext cx="268906" cy="457200"/>
          </a:xfrm>
          <a:prstGeom prst="downArrow">
            <a:avLst>
              <a:gd name="adj1" fmla="val 50000"/>
              <a:gd name="adj2" fmla="val 170022"/>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26026" y="6123941"/>
            <a:ext cx="9144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882886" y="6126742"/>
            <a:ext cx="9144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001901" y="6130944"/>
            <a:ext cx="9144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endCxn id="4" idx="0"/>
          </p:cNvCxnSpPr>
          <p:nvPr/>
        </p:nvCxnSpPr>
        <p:spPr>
          <a:xfrm>
            <a:off x="962025" y="6268000"/>
            <a:ext cx="964790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82960" y="6356350"/>
            <a:ext cx="329321" cy="400110"/>
          </a:xfrm>
          <a:prstGeom prst="rect">
            <a:avLst/>
          </a:prstGeom>
          <a:noFill/>
        </p:spPr>
        <p:txBody>
          <a:bodyPr wrap="square" rtlCol="0">
            <a:spAutoFit/>
          </a:bodyPr>
          <a:lstStyle/>
          <a:p>
            <a:r>
              <a:rPr lang="en-US" sz="2000" b="1" dirty="0" smtClean="0">
                <a:latin typeface="Bookman Old Style" panose="02050604050505020204" pitchFamily="18" charset="0"/>
              </a:rPr>
              <a:t>0</a:t>
            </a:r>
            <a:endParaRPr lang="en-US" sz="2000" b="1" dirty="0">
              <a:latin typeface="Bookman Old Style" panose="02050604050505020204" pitchFamily="18" charset="0"/>
            </a:endParaRP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7090" r="9000"/>
          <a:stretch/>
        </p:blipFill>
        <p:spPr>
          <a:xfrm>
            <a:off x="6154530" y="2855748"/>
            <a:ext cx="5257893" cy="3044952"/>
          </a:xfrm>
          <a:prstGeom prst="rect">
            <a:avLst/>
          </a:prstGeom>
        </p:spPr>
      </p:pic>
      <p:pic>
        <p:nvPicPr>
          <p:cNvPr id="8" name="Picture 7"/>
          <p:cNvPicPr>
            <a:picLocks noChangeAspect="1"/>
          </p:cNvPicPr>
          <p:nvPr/>
        </p:nvPicPr>
        <p:blipFill rotWithShape="1">
          <a:blip r:embed="rId3"/>
          <a:srcRect l="3046" r="4927" b="3266"/>
          <a:stretch/>
        </p:blipFill>
        <p:spPr>
          <a:xfrm>
            <a:off x="1412240" y="2636174"/>
            <a:ext cx="4185920" cy="3449666"/>
          </a:xfrm>
          <a:prstGeom prst="rect">
            <a:avLst/>
          </a:prstGeom>
        </p:spPr>
      </p:pic>
    </p:spTree>
    <p:extLst>
      <p:ext uri="{BB962C8B-B14F-4D97-AF65-F5344CB8AC3E}">
        <p14:creationId xmlns:p14="http://schemas.microsoft.com/office/powerpoint/2010/main" val="42783856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11" grpId="0"/>
      <p:bldP spid="14" grpId="0"/>
      <p:bldP spid="4" grpId="0" animBg="1"/>
      <p:bldP spid="6" grpId="0" animBg="1"/>
      <p:bldP spid="15" grpId="0" animBg="1"/>
      <p:bldP spid="27"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3200"/>
            <a:ext cx="10515600" cy="1325563"/>
          </a:xfrm>
        </p:spPr>
        <p:txBody>
          <a:bodyPr/>
          <a:lstStyle/>
          <a:p>
            <a:r>
              <a:rPr lang="en-US" sz="4400" b="1" dirty="0" smtClean="0">
                <a:latin typeface="Arial" panose="020B0604020202020204" pitchFamily="34" charset="0"/>
                <a:ea typeface="Tahoma" panose="020B0604030504040204" pitchFamily="34" charset="0"/>
                <a:cs typeface="Arial" panose="020B0604020202020204" pitchFamily="34" charset="0"/>
              </a:rPr>
              <a:t>Non-Equilibrium Plasmas</a:t>
            </a:r>
            <a:endParaRPr lang="en-US" sz="4400" b="1" dirty="0">
              <a:latin typeface="Arial" panose="020B0604020202020204" pitchFamily="34" charset="0"/>
              <a:ea typeface="Tahoma" panose="020B060403050404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US" sz="2400" b="1" dirty="0" smtClean="0">
                <a:latin typeface="Bookman Old Style" panose="02050604050505020204" pitchFamily="18" charset="0"/>
              </a:rPr>
              <a:t> </a:t>
            </a:r>
            <a:r>
              <a:rPr lang="en-US" sz="2400" b="1" dirty="0" smtClean="0">
                <a:solidFill>
                  <a:schemeClr val="accent1">
                    <a:lumMod val="75000"/>
                  </a:schemeClr>
                </a:solidFill>
                <a:latin typeface="Bookman Old Style" panose="02050604050505020204" pitchFamily="18" charset="0"/>
              </a:rPr>
              <a:t>Commonly known as ‘Low Temperature’ or ‘Cold’ plasmas</a:t>
            </a:r>
          </a:p>
          <a:p>
            <a:endParaRPr lang="en-US" sz="2000" b="1" dirty="0">
              <a:solidFill>
                <a:schemeClr val="accent1">
                  <a:lumMod val="75000"/>
                </a:schemeClr>
              </a:solidFill>
              <a:latin typeface="Bookman Old Style" panose="02050604050505020204" pitchFamily="18" charset="0"/>
            </a:endParaRPr>
          </a:p>
          <a:p>
            <a:r>
              <a:rPr lang="en-US" sz="2400" b="1" dirty="0" smtClean="0">
                <a:latin typeface="Bookman Old Style" panose="02050604050505020204" pitchFamily="18" charset="0"/>
              </a:rPr>
              <a:t> </a:t>
            </a:r>
            <a:r>
              <a:rPr lang="en-US" sz="2400" b="1" dirty="0" smtClean="0">
                <a:solidFill>
                  <a:schemeClr val="accent1">
                    <a:lumMod val="75000"/>
                  </a:schemeClr>
                </a:solidFill>
                <a:latin typeface="Bookman Old Style" panose="02050604050505020204" pitchFamily="18" charset="0"/>
              </a:rPr>
              <a:t>Special class of plasmas</a:t>
            </a:r>
          </a:p>
          <a:p>
            <a:pPr lvl="1"/>
            <a:r>
              <a:rPr lang="en-US" sz="2000" dirty="0" smtClean="0">
                <a:solidFill>
                  <a:schemeClr val="tx1"/>
                </a:solidFill>
                <a:latin typeface="Bookman Old Style" panose="02050604050505020204" pitchFamily="18" charset="0"/>
              </a:rPr>
              <a:t>Temperature of ions and neutrals </a:t>
            </a:r>
            <a:r>
              <a:rPr lang="en-US" sz="2000" b="1" dirty="0" smtClean="0">
                <a:solidFill>
                  <a:schemeClr val="tx1"/>
                </a:solidFill>
                <a:latin typeface="Bookman Old Style" panose="02050604050505020204" pitchFamily="18" charset="0"/>
              </a:rPr>
              <a:t>&lt;&lt;</a:t>
            </a:r>
            <a:r>
              <a:rPr lang="en-US" sz="2000" dirty="0" smtClean="0">
                <a:solidFill>
                  <a:schemeClr val="tx1"/>
                </a:solidFill>
                <a:latin typeface="Bookman Old Style" panose="02050604050505020204" pitchFamily="18" charset="0"/>
              </a:rPr>
              <a:t> Temperature of electrons</a:t>
            </a:r>
          </a:p>
          <a:p>
            <a:pPr lvl="1"/>
            <a:r>
              <a:rPr lang="en-US" sz="2000" dirty="0" smtClean="0">
                <a:solidFill>
                  <a:schemeClr val="tx1"/>
                </a:solidFill>
                <a:latin typeface="Bookman Old Style" panose="02050604050505020204" pitchFamily="18" charset="0"/>
              </a:rPr>
              <a:t>Minimal thermal stress exerted on system</a:t>
            </a:r>
          </a:p>
          <a:p>
            <a:pPr lvl="1"/>
            <a:endParaRPr lang="en-US" sz="2000" dirty="0" smtClean="0">
              <a:latin typeface="Bookman Old Style" panose="02050604050505020204" pitchFamily="18" charset="0"/>
            </a:endParaRPr>
          </a:p>
          <a:p>
            <a:r>
              <a:rPr lang="en-US" sz="2400" b="1" dirty="0" smtClean="0">
                <a:latin typeface="Bookman Old Style" panose="02050604050505020204" pitchFamily="18" charset="0"/>
              </a:rPr>
              <a:t> </a:t>
            </a:r>
            <a:r>
              <a:rPr lang="en-US" sz="2400" b="1" dirty="0" smtClean="0">
                <a:solidFill>
                  <a:schemeClr val="accent1">
                    <a:lumMod val="75000"/>
                  </a:schemeClr>
                </a:solidFill>
                <a:latin typeface="Bookman Old Style" panose="02050604050505020204" pitchFamily="18" charset="0"/>
              </a:rPr>
              <a:t>Initiated by a (</a:t>
            </a:r>
            <a:r>
              <a:rPr lang="en-US" sz="2400" b="1" dirty="0" err="1" smtClean="0">
                <a:solidFill>
                  <a:schemeClr val="accent1">
                    <a:lumMod val="75000"/>
                  </a:schemeClr>
                </a:solidFill>
                <a:latin typeface="Bookman Old Style" panose="02050604050505020204" pitchFamily="18" charset="0"/>
              </a:rPr>
              <a:t>nsec</a:t>
            </a:r>
            <a:r>
              <a:rPr lang="en-US" sz="2400" b="1" dirty="0" smtClean="0">
                <a:solidFill>
                  <a:schemeClr val="accent1">
                    <a:lumMod val="75000"/>
                  </a:schemeClr>
                </a:solidFill>
                <a:latin typeface="Bookman Old Style" panose="02050604050505020204" pitchFamily="18" charset="0"/>
              </a:rPr>
              <a:t> to µsec duration) high voltage pulse</a:t>
            </a:r>
          </a:p>
          <a:p>
            <a:pPr lvl="1"/>
            <a:r>
              <a:rPr lang="en-US" sz="2000" dirty="0" smtClean="0">
                <a:solidFill>
                  <a:schemeClr val="tx1"/>
                </a:solidFill>
                <a:latin typeface="Bookman Old Style" panose="02050604050505020204" pitchFamily="18" charset="0"/>
              </a:rPr>
              <a:t>Rapid response time, energy efficient</a:t>
            </a:r>
          </a:p>
          <a:p>
            <a:pPr lvl="1"/>
            <a:endParaRPr lang="en-US" sz="2000" dirty="0" smtClean="0">
              <a:latin typeface="Bookman Old Style" panose="02050604050505020204" pitchFamily="18" charset="0"/>
            </a:endParaRPr>
          </a:p>
          <a:p>
            <a:r>
              <a:rPr lang="en-US" sz="2400" b="1" dirty="0" smtClean="0">
                <a:latin typeface="Bookman Old Style" panose="02050604050505020204" pitchFamily="18" charset="0"/>
              </a:rPr>
              <a:t> </a:t>
            </a:r>
            <a:r>
              <a:rPr lang="en-US" sz="2400" b="1" dirty="0" smtClean="0">
                <a:solidFill>
                  <a:schemeClr val="accent1">
                    <a:lumMod val="75000"/>
                  </a:schemeClr>
                </a:solidFill>
                <a:latin typeface="Bookman Old Style" panose="02050604050505020204" pitchFamily="18" charset="0"/>
              </a:rPr>
              <a:t>High electric fields (above breakdown)</a:t>
            </a:r>
          </a:p>
          <a:p>
            <a:pPr lvl="1"/>
            <a:r>
              <a:rPr lang="en-US" sz="2000" dirty="0" smtClean="0">
                <a:solidFill>
                  <a:schemeClr val="tx1"/>
                </a:solidFill>
                <a:latin typeface="Bookman Old Style" panose="02050604050505020204" pitchFamily="18" charset="0"/>
              </a:rPr>
              <a:t>Enhances chemical reactivity of system</a:t>
            </a:r>
          </a:p>
          <a:p>
            <a:pPr lvl="1"/>
            <a:r>
              <a:rPr lang="en-US" sz="2000" dirty="0" smtClean="0">
                <a:solidFill>
                  <a:schemeClr val="tx1"/>
                </a:solidFill>
                <a:latin typeface="Bookman Old Style" panose="02050604050505020204" pitchFamily="18" charset="0"/>
              </a:rPr>
              <a:t>Ideal as standalone or assistive technology</a:t>
            </a:r>
          </a:p>
        </p:txBody>
      </p:sp>
      <p:sp>
        <p:nvSpPr>
          <p:cNvPr id="4" name="Slide Number Placeholder 3"/>
          <p:cNvSpPr>
            <a:spLocks noGrp="1"/>
          </p:cNvSpPr>
          <p:nvPr>
            <p:ph type="sldNum" sz="quarter" idx="12"/>
          </p:nvPr>
        </p:nvSpPr>
        <p:spPr/>
        <p:txBody>
          <a:bodyPr/>
          <a:lstStyle/>
          <a:p>
            <a:fld id="{6681F5A5-5BF7-4733-BB55-3113BEA95D26}" type="slidenum">
              <a:rPr lang="en-SG" smtClean="0"/>
              <a:pPr/>
              <a:t>3</a:t>
            </a:fld>
            <a:endParaRPr lang="en-SG"/>
          </a:p>
        </p:txBody>
      </p:sp>
    </p:spTree>
    <p:custDataLst>
      <p:tags r:id="rId1"/>
    </p:custDataLst>
    <p:extLst>
      <p:ext uri="{BB962C8B-B14F-4D97-AF65-F5344CB8AC3E}">
        <p14:creationId xmlns:p14="http://schemas.microsoft.com/office/powerpoint/2010/main" val="13037094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Arial" panose="020B0604020202020204" pitchFamily="34" charset="0"/>
                <a:cs typeface="Arial" panose="020B0604020202020204" pitchFamily="34" charset="0"/>
              </a:rPr>
              <a:t>Other Research Themes</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676399"/>
                <a:ext cx="10515600" cy="4683761"/>
              </a:xfrm>
            </p:spPr>
            <p:txBody>
              <a:bodyPr>
                <a:normAutofit fontScale="92500" lnSpcReduction="10000"/>
              </a:bodyPr>
              <a:lstStyle/>
              <a:p>
                <a:r>
                  <a:rPr lang="en-US" b="1" dirty="0" smtClean="0">
                    <a:solidFill>
                      <a:schemeClr val="accent1">
                        <a:lumMod val="75000"/>
                      </a:schemeClr>
                    </a:solidFill>
                    <a:latin typeface="Bookman Old Style" panose="02050604050505020204" pitchFamily="18" charset="0"/>
                  </a:rPr>
                  <a:t>Nsec E-FISH</a:t>
                </a:r>
              </a:p>
              <a:p>
                <a:pPr lvl="1"/>
                <a:r>
                  <a:rPr lang="en-US" dirty="0" smtClean="0">
                    <a:solidFill>
                      <a:schemeClr val="tx1"/>
                    </a:solidFill>
                    <a:latin typeface="Bookman Old Style" panose="02050604050505020204" pitchFamily="18" charset="0"/>
                  </a:rPr>
                  <a:t>Extending the diagnostic to a wider audience</a:t>
                </a:r>
              </a:p>
              <a:p>
                <a:pPr lvl="1"/>
                <a:r>
                  <a:rPr lang="en-US" dirty="0" smtClean="0">
                    <a:solidFill>
                      <a:schemeClr val="tx1"/>
                    </a:solidFill>
                    <a:latin typeface="Bookman Old Style" panose="02050604050505020204" pitchFamily="18" charset="0"/>
                  </a:rPr>
                  <a:t>Pulse-slicing: </a:t>
                </a:r>
                <a14:m>
                  <m:oMath xmlns:m="http://schemas.openxmlformats.org/officeDocument/2006/math">
                    <m:r>
                      <a:rPr lang="en-US" i="1" dirty="0" smtClean="0">
                        <a:solidFill>
                          <a:schemeClr val="tx1"/>
                        </a:solidFill>
                        <a:latin typeface="Cambria Math" panose="02040503050406030204" pitchFamily="18" charset="0"/>
                        <a:ea typeface="Cambria Math" panose="02040503050406030204" pitchFamily="18" charset="0"/>
                      </a:rPr>
                      <m:t>↓</m:t>
                    </m:r>
                  </m:oMath>
                </a14:m>
                <a:r>
                  <a:rPr lang="en-US" dirty="0" smtClean="0">
                    <a:solidFill>
                      <a:schemeClr val="tx1"/>
                    </a:solidFill>
                    <a:latin typeface="Bookman Old Style" panose="02050604050505020204" pitchFamily="18" charset="0"/>
                  </a:rPr>
                  <a:t> pulse width of a </a:t>
                </a:r>
                <a:r>
                  <a:rPr lang="en-US" dirty="0" err="1" smtClean="0">
                    <a:solidFill>
                      <a:schemeClr val="tx1"/>
                    </a:solidFill>
                    <a:latin typeface="Bookman Old Style" panose="02050604050505020204" pitchFamily="18" charset="0"/>
                  </a:rPr>
                  <a:t>nsec</a:t>
                </a:r>
                <a:r>
                  <a:rPr lang="en-US" dirty="0" smtClean="0">
                    <a:solidFill>
                      <a:schemeClr val="tx1"/>
                    </a:solidFill>
                    <a:latin typeface="Bookman Old Style" panose="02050604050505020204" pitchFamily="18" charset="0"/>
                  </a:rPr>
                  <a:t> laser to </a:t>
                </a:r>
                <a14:m>
                  <m:oMath xmlns:m="http://schemas.openxmlformats.org/officeDocument/2006/math">
                    <m:r>
                      <a:rPr lang="en-US" b="0" i="1" dirty="0" smtClean="0">
                        <a:solidFill>
                          <a:schemeClr val="tx1"/>
                        </a:solidFill>
                        <a:latin typeface="Cambria Math" panose="02040503050406030204" pitchFamily="18" charset="0"/>
                        <a:ea typeface="Cambria Math" panose="02040503050406030204" pitchFamily="18" charset="0"/>
                      </a:rPr>
                      <m:t>↑</m:t>
                    </m:r>
                  </m:oMath>
                </a14:m>
                <a:r>
                  <a:rPr lang="en-US" dirty="0" smtClean="0">
                    <a:solidFill>
                      <a:schemeClr val="tx1"/>
                    </a:solidFill>
                    <a:latin typeface="Bookman Old Style" panose="02050604050505020204" pitchFamily="18" charset="0"/>
                  </a:rPr>
                  <a:t> time resolution</a:t>
                </a:r>
              </a:p>
              <a:p>
                <a:endParaRPr lang="en-US" sz="1600" dirty="0" smtClean="0">
                  <a:solidFill>
                    <a:schemeClr val="accent1"/>
                  </a:solidFill>
                  <a:latin typeface="Bookman Old Style" panose="02050604050505020204" pitchFamily="18" charset="0"/>
                </a:endParaRPr>
              </a:p>
              <a:p>
                <a:r>
                  <a:rPr lang="en-US" b="1" dirty="0" smtClean="0">
                    <a:solidFill>
                      <a:schemeClr val="accent1">
                        <a:lumMod val="75000"/>
                      </a:schemeClr>
                    </a:solidFill>
                    <a:latin typeface="Bookman Old Style" panose="02050604050505020204" pitchFamily="18" charset="0"/>
                  </a:rPr>
                  <a:t>Surface E-FISH </a:t>
                </a:r>
              </a:p>
              <a:p>
                <a:pPr lvl="1"/>
                <a:r>
                  <a:rPr lang="en-US" dirty="0" smtClean="0">
                    <a:solidFill>
                      <a:schemeClr val="tx1"/>
                    </a:solidFill>
                    <a:latin typeface="Bookman Old Style" panose="02050604050505020204" pitchFamily="18" charset="0"/>
                  </a:rPr>
                  <a:t>Probing fields at a surface or within solid bulk</a:t>
                </a:r>
              </a:p>
              <a:p>
                <a:pPr lvl="1"/>
                <a:r>
                  <a:rPr lang="en-US" dirty="0" smtClean="0">
                    <a:solidFill>
                      <a:schemeClr val="tx1"/>
                    </a:solidFill>
                    <a:latin typeface="Bookman Old Style" panose="02050604050505020204" pitchFamily="18" charset="0"/>
                  </a:rPr>
                  <a:t>Plasma-target interactions</a:t>
                </a:r>
              </a:p>
              <a:p>
                <a:endParaRPr lang="en-US" sz="1600" dirty="0" smtClean="0">
                  <a:solidFill>
                    <a:schemeClr val="accent1"/>
                  </a:solidFill>
                  <a:latin typeface="Bookman Old Style" panose="02050604050505020204" pitchFamily="18" charset="0"/>
                </a:endParaRPr>
              </a:p>
              <a:p>
                <a:r>
                  <a:rPr lang="en-US" b="1" dirty="0" smtClean="0">
                    <a:solidFill>
                      <a:srgbClr val="FF0000"/>
                    </a:solidFill>
                    <a:latin typeface="Bookman Old Style" panose="02050604050505020204" pitchFamily="18" charset="0"/>
                  </a:rPr>
                  <a:t>Combining E-FISH with other (incoherent) diagnostics</a:t>
                </a:r>
              </a:p>
              <a:p>
                <a:pPr lvl="1"/>
                <a:r>
                  <a:rPr lang="en-US" dirty="0" smtClean="0">
                    <a:solidFill>
                      <a:schemeClr val="tx1"/>
                    </a:solidFill>
                    <a:latin typeface="Bookman Old Style" panose="02050604050505020204" pitchFamily="18" charset="0"/>
                  </a:rPr>
                  <a:t>More information from the same laser beam</a:t>
                </a:r>
              </a:p>
              <a:p>
                <a:pPr lvl="1"/>
                <a:r>
                  <a:rPr lang="en-US" dirty="0" smtClean="0">
                    <a:solidFill>
                      <a:schemeClr val="tx1"/>
                    </a:solidFill>
                    <a:latin typeface="Bookman Old Style" panose="02050604050505020204" pitchFamily="18" charset="0"/>
                  </a:rPr>
                  <a:t>Rayleigh, Thomson, Raman scattering</a:t>
                </a:r>
              </a:p>
              <a:p>
                <a:endParaRPr lang="en-US" sz="1600" dirty="0" smtClean="0">
                  <a:solidFill>
                    <a:schemeClr val="accent1"/>
                  </a:solidFill>
                  <a:latin typeface="Bookman Old Style" panose="02050604050505020204" pitchFamily="18" charset="0"/>
                </a:endParaRPr>
              </a:p>
              <a:p>
                <a:r>
                  <a:rPr lang="en-US" b="1" dirty="0" smtClean="0">
                    <a:solidFill>
                      <a:schemeClr val="accent1">
                        <a:lumMod val="75000"/>
                      </a:schemeClr>
                    </a:solidFill>
                    <a:latin typeface="Bookman Old Style" panose="02050604050505020204" pitchFamily="18" charset="0"/>
                  </a:rPr>
                  <a:t>Homodyne detection: recovering sign of E-Field vector</a:t>
                </a:r>
                <a:r>
                  <a:rPr lang="en-US" dirty="0" smtClean="0">
                    <a:solidFill>
                      <a:schemeClr val="accent1"/>
                    </a:solidFill>
                    <a:latin typeface="Bookman Old Style" panose="02050604050505020204" pitchFamily="18" charset="0"/>
                  </a:rPr>
                  <a:t> </a:t>
                </a:r>
                <a:endParaRPr lang="en-US" dirty="0">
                  <a:solidFill>
                    <a:schemeClr val="accent1"/>
                  </a:solidFill>
                  <a:latin typeface="Bookman Old Style" panose="0205060405050502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676399"/>
                <a:ext cx="10515600" cy="4683761"/>
              </a:xfrm>
              <a:blipFill>
                <a:blip r:embed="rId2"/>
                <a:stretch>
                  <a:fillRect l="-928" t="-2995" b="-273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EF52CE-3BDE-4F93-BE2E-F2EEC73C22A7}" type="slidenum">
              <a:rPr kumimoji="0" lang="en-US" sz="1200" b="0" i="0" u="none" strike="noStrike" kern="1200" cap="none" spc="0" normalizeH="0" baseline="0" noProof="0" smtClean="0">
                <a:ln>
                  <a:noFill/>
                </a:ln>
                <a:solidFill>
                  <a:srgbClr val="000090"/>
                </a:solidFill>
                <a:effectLst/>
                <a:uLnTx/>
                <a:uFillTx/>
                <a:latin typeface="Tahoma" pitchFamily="34" charset="0"/>
                <a:ea typeface="+mn-ea"/>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0090"/>
              </a:solidFill>
              <a:effectLst/>
              <a:uLnTx/>
              <a:uFillTx/>
              <a:latin typeface="Tahoma" pitchFamily="34" charset="0"/>
              <a:ea typeface="+mn-ea"/>
              <a:cs typeface="Tahoma" pitchFamily="34" charset="0"/>
            </a:endParaRPr>
          </a:p>
        </p:txBody>
      </p:sp>
    </p:spTree>
    <p:extLst>
      <p:ext uri="{BB962C8B-B14F-4D97-AF65-F5344CB8AC3E}">
        <p14:creationId xmlns:p14="http://schemas.microsoft.com/office/powerpoint/2010/main" val="28774085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883" y="81595"/>
            <a:ext cx="11505098" cy="1325563"/>
          </a:xfrm>
        </p:spPr>
        <p:txBody>
          <a:bodyPr/>
          <a:lstStyle/>
          <a:p>
            <a:r>
              <a:rPr lang="en-US" sz="3400" b="1" dirty="0" smtClean="0">
                <a:latin typeface="Arial" panose="020B0604020202020204" pitchFamily="34" charset="0"/>
                <a:cs typeface="Arial" panose="020B0604020202020204" pitchFamily="34" charset="0"/>
              </a:rPr>
              <a:t>Simultaneous Measurements with a Single Laser Beam</a:t>
            </a:r>
            <a:endParaRPr lang="en-US" sz="3400" b="1" dirty="0">
              <a:latin typeface="Arial" panose="020B0604020202020204" pitchFamily="34" charset="0"/>
              <a:cs typeface="Arial" panose="020B0604020202020204" pitchFamily="34" charset="0"/>
            </a:endParaRPr>
          </a:p>
        </p:txBody>
      </p:sp>
      <p:sp>
        <p:nvSpPr>
          <p:cNvPr id="22" name="Content Placeholder 21"/>
          <p:cNvSpPr>
            <a:spLocks noGrp="1"/>
          </p:cNvSpPr>
          <p:nvPr>
            <p:ph idx="1"/>
          </p:nvPr>
        </p:nvSpPr>
        <p:spPr>
          <a:xfrm>
            <a:off x="4833453" y="5242812"/>
            <a:ext cx="6274187" cy="1399288"/>
          </a:xfrm>
        </p:spPr>
        <p:txBody>
          <a:bodyPr>
            <a:normAutofit/>
          </a:bodyPr>
          <a:lstStyle/>
          <a:p>
            <a:pPr marL="0" indent="0">
              <a:lnSpc>
                <a:spcPct val="120000"/>
              </a:lnSpc>
              <a:spcBef>
                <a:spcPts val="300"/>
              </a:spcBef>
              <a:spcAft>
                <a:spcPts val="300"/>
              </a:spcAft>
              <a:buNone/>
            </a:pPr>
            <a:r>
              <a:rPr lang="en-US" sz="1900" dirty="0" smtClean="0">
                <a:latin typeface="Bookman Old Style" panose="02050604050505020204" pitchFamily="18" charset="0"/>
              </a:rPr>
              <a:t>-   </a:t>
            </a:r>
            <a:r>
              <a:rPr lang="en-US" sz="1900" dirty="0" smtClean="0">
                <a:solidFill>
                  <a:srgbClr val="00B050"/>
                </a:solidFill>
                <a:latin typeface="Bookman Old Style" panose="02050604050505020204" pitchFamily="18" charset="0"/>
              </a:rPr>
              <a:t>E-FISH</a:t>
            </a:r>
            <a:r>
              <a:rPr lang="en-US" sz="1900" dirty="0" smtClean="0">
                <a:latin typeface="Bookman Old Style" panose="02050604050505020204" pitchFamily="18" charset="0"/>
              </a:rPr>
              <a:t>		: PMT (or ICCD camera)</a:t>
            </a:r>
          </a:p>
          <a:p>
            <a:pPr marL="0" indent="0">
              <a:lnSpc>
                <a:spcPct val="120000"/>
              </a:lnSpc>
              <a:spcBef>
                <a:spcPts val="300"/>
              </a:spcBef>
              <a:spcAft>
                <a:spcPts val="300"/>
              </a:spcAft>
              <a:buNone/>
            </a:pPr>
            <a:r>
              <a:rPr lang="en-US" sz="1900" dirty="0" smtClean="0">
                <a:latin typeface="Bookman Old Style" panose="02050604050505020204" pitchFamily="18" charset="0"/>
              </a:rPr>
              <a:t>-   </a:t>
            </a:r>
            <a:r>
              <a:rPr lang="en-US" sz="1900" dirty="0" smtClean="0">
                <a:solidFill>
                  <a:schemeClr val="accent1">
                    <a:lumMod val="75000"/>
                  </a:schemeClr>
                </a:solidFill>
                <a:latin typeface="Bookman Old Style" panose="02050604050505020204" pitchFamily="18" charset="0"/>
              </a:rPr>
              <a:t>Thomson scattering </a:t>
            </a:r>
            <a:r>
              <a:rPr lang="en-US" sz="1900" dirty="0" smtClean="0">
                <a:latin typeface="Bookman Old Style" panose="02050604050505020204" pitchFamily="18" charset="0"/>
              </a:rPr>
              <a:t>: Bragg filter + Spectrometer</a:t>
            </a:r>
          </a:p>
          <a:p>
            <a:pPr marL="0" indent="0">
              <a:lnSpc>
                <a:spcPct val="120000"/>
              </a:lnSpc>
              <a:spcBef>
                <a:spcPts val="300"/>
              </a:spcBef>
              <a:spcAft>
                <a:spcPts val="300"/>
              </a:spcAft>
              <a:buNone/>
            </a:pPr>
            <a:r>
              <a:rPr lang="en-US" sz="1900" dirty="0" smtClean="0">
                <a:latin typeface="Bookman Old Style" panose="02050604050505020204" pitchFamily="18" charset="0"/>
              </a:rPr>
              <a:t>-   </a:t>
            </a:r>
            <a:r>
              <a:rPr lang="en-US" sz="1900" dirty="0" smtClean="0">
                <a:solidFill>
                  <a:schemeClr val="accent1">
                    <a:lumMod val="75000"/>
                  </a:schemeClr>
                </a:solidFill>
                <a:latin typeface="Bookman Old Style" panose="02050604050505020204" pitchFamily="18" charset="0"/>
              </a:rPr>
              <a:t>Rayleigh scattering  </a:t>
            </a:r>
            <a:r>
              <a:rPr lang="en-US" sz="1900" dirty="0" smtClean="0">
                <a:latin typeface="Bookman Old Style" panose="02050604050505020204" pitchFamily="18" charset="0"/>
              </a:rPr>
              <a:t>: ICCD camera</a:t>
            </a:r>
            <a:endParaRPr lang="en-US" sz="1900" dirty="0">
              <a:latin typeface="Bookman Old Style" panose="02050604050505020204" pitchFamily="18" charset="0"/>
            </a:endParaRPr>
          </a:p>
        </p:txBody>
      </p:sp>
      <p:sp>
        <p:nvSpPr>
          <p:cNvPr id="3" name="Slide Number Placeholder 2"/>
          <p:cNvSpPr>
            <a:spLocks noGrp="1"/>
          </p:cNvSpPr>
          <p:nvPr>
            <p:ph type="sldNum" sz="quarter" idx="12"/>
          </p:nvPr>
        </p:nvSpPr>
        <p:spPr/>
        <p:txBody>
          <a:bodyPr/>
          <a:lstStyle/>
          <a:p>
            <a:fld id="{09EF7196-C9C4-490A-B549-F92A6FACC655}" type="slidenum">
              <a:rPr lang="en-US" smtClean="0"/>
              <a:t>31</a:t>
            </a:fld>
            <a:endParaRPr lang="en-US"/>
          </a:p>
        </p:txBody>
      </p:sp>
      <p:sp>
        <p:nvSpPr>
          <p:cNvPr id="6" name="Oval 5"/>
          <p:cNvSpPr>
            <a:spLocks noChangeAspect="1"/>
          </p:cNvSpPr>
          <p:nvPr/>
        </p:nvSpPr>
        <p:spPr>
          <a:xfrm rot="15606143">
            <a:off x="5589670" y="3267955"/>
            <a:ext cx="914400" cy="914400"/>
          </a:xfrm>
          <a:prstGeom prst="ellipse">
            <a:avLst/>
          </a:prstGeom>
          <a:gradFill>
            <a:gsLst>
              <a:gs pos="42000">
                <a:schemeClr val="bg2">
                  <a:lumMod val="75000"/>
                </a:schemeClr>
              </a:gs>
              <a:gs pos="0">
                <a:schemeClr val="accent3">
                  <a:lumMod val="97000"/>
                  <a:lumOff val="3000"/>
                </a:schemeClr>
              </a:gs>
              <a:gs pos="88000">
                <a:schemeClr val="bg1"/>
              </a:gs>
            </a:gsLst>
            <a:path path="circle">
              <a:fillToRect l="100000" t="100000"/>
            </a:path>
          </a:gradFill>
          <a:ln w="0">
            <a:solidFill>
              <a:schemeClr val="bg2"/>
            </a:solidFill>
          </a:ln>
          <a:effectLst>
            <a:reflection endPos="0" dir="5400000" sy="-100000" algn="bl" rotWithShape="0"/>
          </a:effectLst>
          <a:scene3d>
            <a:camera prst="orthographicFront">
              <a:rot lat="3502108" lon="12956739" rev="13294637"/>
            </a:camera>
            <a:lightRig rig="threePt" dir="t"/>
          </a:scene3d>
          <a:sp3d prstMaterial="flat">
            <a:bevelT w="457200" h="4495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rot="4806143">
            <a:off x="5596044" y="3264064"/>
            <a:ext cx="914400" cy="914400"/>
          </a:xfrm>
          <a:prstGeom prst="ellipse">
            <a:avLst/>
          </a:prstGeom>
          <a:gradFill flip="none" rotWithShape="1">
            <a:gsLst>
              <a:gs pos="42000">
                <a:schemeClr val="bg2">
                  <a:lumMod val="75000"/>
                </a:schemeClr>
              </a:gs>
              <a:gs pos="0">
                <a:schemeClr val="accent3">
                  <a:lumMod val="97000"/>
                  <a:lumOff val="3000"/>
                </a:schemeClr>
              </a:gs>
              <a:gs pos="88000">
                <a:schemeClr val="bg1"/>
              </a:gs>
            </a:gsLst>
            <a:path path="circle">
              <a:fillToRect l="100000" t="100000"/>
            </a:path>
            <a:tileRect r="-100000" b="-100000"/>
          </a:gradFill>
          <a:ln w="0">
            <a:solidFill>
              <a:schemeClr val="bg2"/>
            </a:solidFill>
          </a:ln>
          <a:effectLst>
            <a:reflection endPos="0" dir="5400000" sy="-100000" algn="bl" rotWithShape="0"/>
          </a:effectLst>
          <a:scene3d>
            <a:camera prst="orthographicFront">
              <a:rot lat="3478594" lon="19348076" rev="19138629"/>
            </a:camera>
            <a:lightRig rig="threePt" dir="t"/>
          </a:scene3d>
          <a:sp3d prstMaterial="metal">
            <a:bevelT w="457200" h="4489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rot="4806143">
            <a:off x="5564766" y="3459140"/>
            <a:ext cx="594360" cy="594360"/>
          </a:xfrm>
          <a:prstGeom prst="ellipse">
            <a:avLst/>
          </a:prstGeom>
          <a:gradFill flip="none" rotWithShape="1">
            <a:gsLst>
              <a:gs pos="42000">
                <a:srgbClr val="00B050"/>
              </a:gs>
              <a:gs pos="0">
                <a:schemeClr val="accent3">
                  <a:lumMod val="97000"/>
                  <a:lumOff val="3000"/>
                </a:schemeClr>
              </a:gs>
              <a:gs pos="88000">
                <a:schemeClr val="bg1"/>
              </a:gs>
            </a:gsLst>
            <a:path path="circle">
              <a:fillToRect l="100000" t="100000"/>
            </a:path>
            <a:tileRect r="-100000" b="-100000"/>
          </a:gradFill>
          <a:ln w="0">
            <a:solidFill>
              <a:schemeClr val="bg2"/>
            </a:solidFill>
          </a:ln>
          <a:effectLst>
            <a:reflection endPos="0" dir="5400000" sy="-100000" algn="bl" rotWithShape="0"/>
          </a:effectLst>
          <a:scene3d>
            <a:camera prst="orthographicFront">
              <a:rot lat="3269346" lon="12613856" rev="13008707"/>
            </a:camera>
            <a:lightRig rig="threePt" dir="t"/>
          </a:scene3d>
          <a:sp3d prstMaterial="flat">
            <a:bevelT w="317500" h="4845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39545" t="14720" r="42728" b="23659"/>
          <a:stretch/>
        </p:blipFill>
        <p:spPr>
          <a:xfrm>
            <a:off x="826358" y="3911025"/>
            <a:ext cx="1783080" cy="2715917"/>
          </a:xfrm>
          <a:prstGeom prst="rect">
            <a:avLst/>
          </a:prstGeom>
        </p:spPr>
      </p:pic>
      <p:sp>
        <p:nvSpPr>
          <p:cNvPr id="18" name="Content Placeholder 2"/>
          <p:cNvSpPr txBox="1">
            <a:spLocks/>
          </p:cNvSpPr>
          <p:nvPr/>
        </p:nvSpPr>
        <p:spPr>
          <a:xfrm>
            <a:off x="869858" y="3192281"/>
            <a:ext cx="2129203" cy="56695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Probe beam, </a:t>
            </a:r>
            <a:r>
              <a:rPr lang="en-US" b="1" dirty="0" smtClean="0">
                <a:sym typeface="Symbol" panose="05050102010706020507" pitchFamily="18" charset="2"/>
              </a:rPr>
              <a:t></a:t>
            </a:r>
            <a:endParaRPr lang="en-US" b="1" dirty="0"/>
          </a:p>
        </p:txBody>
      </p:sp>
      <p:cxnSp>
        <p:nvCxnSpPr>
          <p:cNvPr id="19" name="Straight Connector 18"/>
          <p:cNvCxnSpPr/>
          <p:nvPr/>
        </p:nvCxnSpPr>
        <p:spPr>
          <a:xfrm>
            <a:off x="2212086" y="3593263"/>
            <a:ext cx="465447" cy="506534"/>
          </a:xfrm>
          <a:prstGeom prst="line">
            <a:avLst/>
          </a:prstGeom>
        </p:spPr>
        <p:style>
          <a:lnRef idx="1">
            <a:schemeClr val="dk1"/>
          </a:lnRef>
          <a:fillRef idx="0">
            <a:schemeClr val="dk1"/>
          </a:fillRef>
          <a:effectRef idx="0">
            <a:schemeClr val="dk1"/>
          </a:effectRef>
          <a:fontRef idx="minor">
            <a:schemeClr val="tx1"/>
          </a:fontRef>
        </p:style>
      </p:cxnSp>
      <p:sp>
        <p:nvSpPr>
          <p:cNvPr id="20" name="Content Placeholder 2"/>
          <p:cNvSpPr txBox="1">
            <a:spLocks/>
          </p:cNvSpPr>
          <p:nvPr/>
        </p:nvSpPr>
        <p:spPr>
          <a:xfrm>
            <a:off x="8285255" y="1668976"/>
            <a:ext cx="2936626" cy="566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solidFill>
                  <a:srgbClr val="00B050"/>
                </a:solidFill>
              </a:rPr>
              <a:t>E-FISH Signal, </a:t>
            </a:r>
            <a:r>
              <a:rPr lang="en-US" sz="2400" b="1" dirty="0" smtClean="0">
                <a:solidFill>
                  <a:srgbClr val="00B050"/>
                </a:solidFill>
                <a:sym typeface="Symbol" panose="05050102010706020507" pitchFamily="18" charset="2"/>
              </a:rPr>
              <a:t>/2</a:t>
            </a:r>
            <a:endParaRPr lang="en-US" sz="2400" b="1" dirty="0">
              <a:solidFill>
                <a:srgbClr val="00B050"/>
              </a:solidFill>
            </a:endParaRPr>
          </a:p>
        </p:txBody>
      </p:sp>
      <p:cxnSp>
        <p:nvCxnSpPr>
          <p:cNvPr id="21" name="Straight Connector 20"/>
          <p:cNvCxnSpPr/>
          <p:nvPr/>
        </p:nvCxnSpPr>
        <p:spPr>
          <a:xfrm flipV="1">
            <a:off x="9007771" y="2061048"/>
            <a:ext cx="239097" cy="1080096"/>
          </a:xfrm>
          <a:prstGeom prst="line">
            <a:avLst/>
          </a:prstGeom>
        </p:spPr>
        <p:style>
          <a:lnRef idx="1">
            <a:schemeClr val="dk1"/>
          </a:lnRef>
          <a:fillRef idx="0">
            <a:schemeClr val="dk1"/>
          </a:fillRef>
          <a:effectRef idx="0">
            <a:schemeClr val="dk1"/>
          </a:effectRef>
          <a:fontRef idx="minor">
            <a:schemeClr val="tx1"/>
          </a:fontRef>
        </p:style>
      </p:cxnSp>
      <p:sp>
        <p:nvSpPr>
          <p:cNvPr id="23" name="Oval 22"/>
          <p:cNvSpPr>
            <a:spLocks noChangeAspect="1"/>
          </p:cNvSpPr>
          <p:nvPr/>
        </p:nvSpPr>
        <p:spPr>
          <a:xfrm rot="4806143">
            <a:off x="5628269" y="3269623"/>
            <a:ext cx="914400" cy="914400"/>
          </a:xfrm>
          <a:prstGeom prst="ellipse">
            <a:avLst/>
          </a:prstGeom>
          <a:gradFill flip="none" rotWithShape="1">
            <a:gsLst>
              <a:gs pos="42000">
                <a:schemeClr val="bg2">
                  <a:lumMod val="75000"/>
                </a:schemeClr>
              </a:gs>
              <a:gs pos="0">
                <a:schemeClr val="accent3">
                  <a:lumMod val="97000"/>
                  <a:lumOff val="3000"/>
                </a:schemeClr>
              </a:gs>
              <a:gs pos="88000">
                <a:schemeClr val="bg1"/>
              </a:gs>
            </a:gsLst>
            <a:path path="circle">
              <a:fillToRect l="100000" t="100000"/>
            </a:path>
            <a:tileRect r="-100000" b="-100000"/>
          </a:gradFill>
          <a:ln w="0">
            <a:solidFill>
              <a:schemeClr val="bg2"/>
            </a:solidFill>
          </a:ln>
          <a:effectLst>
            <a:reflection endPos="0" dir="5400000" sy="-100000" algn="bl" rotWithShape="0"/>
          </a:effectLst>
          <a:scene3d>
            <a:camera prst="orthographicFront">
              <a:rot lat="1411145" lon="11042255" rev="9048382"/>
            </a:camera>
            <a:lightRig rig="threePt" dir="t"/>
          </a:scene3d>
          <a:sp3d prstMaterial="metal">
            <a:bevelT w="457200" h="4489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rot="4806143">
            <a:off x="5621896" y="3258504"/>
            <a:ext cx="914400" cy="914400"/>
          </a:xfrm>
          <a:prstGeom prst="ellipse">
            <a:avLst/>
          </a:prstGeom>
          <a:gradFill flip="none" rotWithShape="1">
            <a:gsLst>
              <a:gs pos="42000">
                <a:schemeClr val="bg2">
                  <a:lumMod val="75000"/>
                </a:schemeClr>
              </a:gs>
              <a:gs pos="0">
                <a:schemeClr val="accent3">
                  <a:lumMod val="97000"/>
                  <a:lumOff val="3000"/>
                </a:schemeClr>
              </a:gs>
              <a:gs pos="88000">
                <a:schemeClr val="bg1"/>
              </a:gs>
            </a:gsLst>
            <a:path path="circle">
              <a:fillToRect l="100000" t="100000"/>
            </a:path>
            <a:tileRect r="-100000" b="-100000"/>
          </a:gradFill>
          <a:ln w="0">
            <a:solidFill>
              <a:schemeClr val="bg2"/>
            </a:solidFill>
          </a:ln>
          <a:effectLst>
            <a:reflection endPos="0" dir="5400000" sy="-100000" algn="bl" rotWithShape="0"/>
          </a:effectLst>
          <a:scene3d>
            <a:camera prst="orthographicFront">
              <a:rot lat="20827296" lon="20666462" rev="204337"/>
            </a:camera>
            <a:lightRig rig="threePt" dir="t"/>
          </a:scene3d>
          <a:sp3d prstMaterial="metal">
            <a:bevelT w="457200" h="6413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p:cNvSpPr txBox="1">
            <a:spLocks/>
          </p:cNvSpPr>
          <p:nvPr/>
        </p:nvSpPr>
        <p:spPr>
          <a:xfrm>
            <a:off x="8098844" y="4174411"/>
            <a:ext cx="2996679" cy="56695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chemeClr val="accent1">
                    <a:lumMod val="75000"/>
                  </a:schemeClr>
                </a:solidFill>
              </a:rPr>
              <a:t>Thomson scattering, </a:t>
            </a:r>
            <a:r>
              <a:rPr lang="en-US" b="1" dirty="0">
                <a:solidFill>
                  <a:schemeClr val="accent1">
                    <a:lumMod val="75000"/>
                  </a:schemeClr>
                </a:solidFill>
                <a:sym typeface="Symbol" panose="05050102010706020507" pitchFamily="18" charset="2"/>
              </a:rPr>
              <a:t></a:t>
            </a:r>
            <a:r>
              <a:rPr lang="en-US" b="1" dirty="0" smtClean="0">
                <a:solidFill>
                  <a:schemeClr val="accent1">
                    <a:lumMod val="75000"/>
                  </a:schemeClr>
                </a:solidFill>
              </a:rPr>
              <a:t> </a:t>
            </a:r>
            <a:endParaRPr lang="en-US" b="1" dirty="0">
              <a:solidFill>
                <a:schemeClr val="accent1">
                  <a:lumMod val="75000"/>
                </a:schemeClr>
              </a:solidFill>
            </a:endParaRPr>
          </a:p>
        </p:txBody>
      </p:sp>
      <p:sp>
        <p:nvSpPr>
          <p:cNvPr id="26" name="Content Placeholder 2"/>
          <p:cNvSpPr txBox="1">
            <a:spLocks/>
          </p:cNvSpPr>
          <p:nvPr/>
        </p:nvSpPr>
        <p:spPr>
          <a:xfrm>
            <a:off x="1098083" y="1892385"/>
            <a:ext cx="2996679" cy="56695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chemeClr val="accent1">
                    <a:lumMod val="75000"/>
                  </a:schemeClr>
                </a:solidFill>
              </a:rPr>
              <a:t>Rayleigh scattering, </a:t>
            </a:r>
            <a:r>
              <a:rPr lang="en-US" b="1" dirty="0">
                <a:solidFill>
                  <a:schemeClr val="accent1">
                    <a:lumMod val="75000"/>
                  </a:schemeClr>
                </a:solidFill>
                <a:sym typeface="Symbol" panose="05050102010706020507" pitchFamily="18" charset="2"/>
              </a:rPr>
              <a:t></a:t>
            </a:r>
            <a:r>
              <a:rPr lang="en-US" b="1" dirty="0" smtClean="0">
                <a:solidFill>
                  <a:schemeClr val="accent1">
                    <a:lumMod val="75000"/>
                  </a:schemeClr>
                </a:solidFill>
              </a:rPr>
              <a:t> </a:t>
            </a:r>
            <a:endParaRPr lang="en-US" b="1" dirty="0">
              <a:solidFill>
                <a:schemeClr val="accent1">
                  <a:lumMod val="75000"/>
                </a:schemeClr>
              </a:solidFill>
            </a:endParaRPr>
          </a:p>
        </p:txBody>
      </p:sp>
      <p:sp>
        <p:nvSpPr>
          <p:cNvPr id="31" name="Teardrop 30"/>
          <p:cNvSpPr/>
          <p:nvPr/>
        </p:nvSpPr>
        <p:spPr>
          <a:xfrm rot="-2700000">
            <a:off x="5646111" y="3354110"/>
            <a:ext cx="914400" cy="914400"/>
          </a:xfrm>
          <a:prstGeom prst="teardrop">
            <a:avLst>
              <a:gd name="adj" fmla="val 102681"/>
            </a:avLst>
          </a:prstGeom>
          <a:gradFill flip="none" rotWithShape="1">
            <a:gsLst>
              <a:gs pos="85000">
                <a:srgbClr val="7030A0">
                  <a:alpha val="90000"/>
                </a:srgbClr>
              </a:gs>
              <a:gs pos="0">
                <a:schemeClr val="accent3">
                  <a:lumMod val="97000"/>
                  <a:lumOff val="3000"/>
                </a:schemeClr>
              </a:gs>
            </a:gsLst>
            <a:path path="circle">
              <a:fillToRect l="100000" b="100000"/>
            </a:path>
            <a:tileRect t="-100000" r="-100000"/>
          </a:gradFill>
          <a:ln>
            <a:noFill/>
          </a:ln>
          <a:effectLst>
            <a:glow rad="228600">
              <a:srgbClr val="7030A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rot="6156264">
            <a:off x="5874710" y="2966611"/>
            <a:ext cx="457200" cy="457200"/>
          </a:xfrm>
          <a:prstGeom prst="ellipse">
            <a:avLst/>
          </a:prstGeom>
          <a:gradFill>
            <a:gsLst>
              <a:gs pos="61000">
                <a:schemeClr val="tx1"/>
              </a:gs>
              <a:gs pos="0">
                <a:schemeClr val="accent3">
                  <a:lumMod val="97000"/>
                  <a:lumOff val="3000"/>
                </a:schemeClr>
              </a:gs>
              <a:gs pos="85000">
                <a:schemeClr val="bg1"/>
              </a:gs>
            </a:gsLst>
            <a:lin ang="2700000" scaled="1"/>
          </a:gradFill>
          <a:ln w="0">
            <a:noFill/>
          </a:ln>
          <a:effectLst>
            <a:reflection endPos="0" dir="5400000" sy="-100000" algn="bl" rotWithShape="0"/>
          </a:effectLst>
          <a:scene3d>
            <a:camera prst="orthographicFront">
              <a:rot lat="3881731" lon="7669059" rev="13698470"/>
            </a:camera>
            <a:lightRig rig="twoPt" dir="t"/>
          </a:scene3d>
          <a:sp3d prstMaterial="flat">
            <a:bevelT w="222250" h="1270000" prst="angle"/>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5859470" y="1186363"/>
            <a:ext cx="457200" cy="457200"/>
          </a:xfrm>
          <a:prstGeom prst="ellipse">
            <a:avLst/>
          </a:prstGeom>
          <a:gradFill>
            <a:gsLst>
              <a:gs pos="83000">
                <a:schemeClr val="tx1"/>
              </a:gs>
              <a:gs pos="0">
                <a:schemeClr val="accent3">
                  <a:lumMod val="97000"/>
                  <a:lumOff val="3000"/>
                </a:schemeClr>
              </a:gs>
              <a:gs pos="85000">
                <a:schemeClr val="bg1"/>
              </a:gs>
            </a:gsLst>
            <a:lin ang="2700000" scaled="1"/>
          </a:gradFill>
          <a:ln>
            <a:noFill/>
          </a:ln>
          <a:scene3d>
            <a:camera prst="isometricOffAxis2Top"/>
            <a:lightRig rig="threePt" dir="t"/>
          </a:scene3d>
          <a:sp3d extrusionH="565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1"/>
          <p:cNvSpPr txBox="1">
            <a:spLocks/>
          </p:cNvSpPr>
          <p:nvPr/>
        </p:nvSpPr>
        <p:spPr bwMode="auto">
          <a:xfrm>
            <a:off x="2915916" y="5904995"/>
            <a:ext cx="1782600" cy="4580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342900" indent="-342900" algn="l" defTabSz="457200" rtl="0" eaLnBrk="0" fontAlgn="base" hangingPunct="0">
              <a:spcBef>
                <a:spcPct val="20000"/>
              </a:spcBef>
              <a:spcAft>
                <a:spcPct val="0"/>
              </a:spcAft>
              <a:buFont typeface="Arial" pitchFamily="34" charset="0"/>
              <a:buChar char="•"/>
              <a:defRPr sz="2500" kern="1200">
                <a:solidFill>
                  <a:schemeClr val="tx1"/>
                </a:solidFill>
                <a:latin typeface="Tahoma"/>
                <a:ea typeface="ＭＳ Ｐゴシック" pitchFamily="-65" charset="-128"/>
                <a:cs typeface="Tahoma"/>
              </a:defRPr>
            </a:lvl1pPr>
            <a:lvl2pPr marL="742950" indent="-285750" algn="l" defTabSz="457200" rtl="0" eaLnBrk="0" fontAlgn="base" hangingPunct="0">
              <a:spcBef>
                <a:spcPct val="20000"/>
              </a:spcBef>
              <a:spcAft>
                <a:spcPct val="0"/>
              </a:spcAft>
              <a:buFont typeface="Arial" pitchFamily="34" charset="0"/>
              <a:buChar char="–"/>
              <a:defRPr sz="2200" kern="1200">
                <a:solidFill>
                  <a:srgbClr val="000090"/>
                </a:solidFill>
                <a:latin typeface="Tahoma"/>
                <a:ea typeface="ＭＳ Ｐゴシック" pitchFamily="-65" charset="-128"/>
                <a:cs typeface="Tahoma"/>
              </a:defRPr>
            </a:lvl2pPr>
            <a:lvl3pPr marL="1143000" indent="-228600" algn="l" defTabSz="457200" rtl="0" eaLnBrk="0" fontAlgn="base" hangingPunct="0">
              <a:spcBef>
                <a:spcPct val="20000"/>
              </a:spcBef>
              <a:spcAft>
                <a:spcPct val="0"/>
              </a:spcAft>
              <a:buFont typeface="Arial" pitchFamily="34" charset="0"/>
              <a:buChar char="•"/>
              <a:defRPr sz="2000" kern="1200">
                <a:solidFill>
                  <a:srgbClr val="000090"/>
                </a:solidFill>
                <a:latin typeface="Tahoma"/>
                <a:ea typeface="ＭＳ Ｐゴシック" pitchFamily="-65" charset="-128"/>
                <a:cs typeface="Tahom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000090"/>
                </a:solidFill>
                <a:latin typeface="Tahoma"/>
                <a:ea typeface="ＭＳ Ｐゴシック" pitchFamily="-65" charset="-128"/>
                <a:cs typeface="Tahoma"/>
              </a:defRPr>
            </a:lvl4pPr>
            <a:lvl5pPr marL="2057400" indent="-228600" algn="l" defTabSz="457200" rtl="0" eaLnBrk="0" fontAlgn="base" hangingPunct="0">
              <a:spcBef>
                <a:spcPct val="20000"/>
              </a:spcBef>
              <a:spcAft>
                <a:spcPct val="0"/>
              </a:spcAft>
              <a:buFont typeface="Arial" pitchFamily="34" charset="0"/>
              <a:buChar char="»"/>
              <a:defRPr sz="1800" kern="1200">
                <a:solidFill>
                  <a:srgbClr val="000090"/>
                </a:solidFill>
                <a:latin typeface="Tahoma"/>
                <a:ea typeface="ＭＳ Ｐゴシック" pitchFamily="-65" charset="-128"/>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300"/>
              </a:spcBef>
              <a:spcAft>
                <a:spcPts val="300"/>
              </a:spcAft>
              <a:buFont typeface="Arial" pitchFamily="34" charset="0"/>
              <a:buNone/>
            </a:pPr>
            <a:r>
              <a:rPr lang="en-US" sz="2200" b="1" dirty="0" smtClean="0">
                <a:latin typeface="Bookman Old Style" panose="02050604050505020204" pitchFamily="18" charset="0"/>
              </a:rPr>
              <a:t>Incoherent</a:t>
            </a:r>
            <a:endParaRPr lang="en-US" sz="2200" b="1" dirty="0">
              <a:latin typeface="Bookman Old Style" panose="02050604050505020204" pitchFamily="18" charset="0"/>
            </a:endParaRPr>
          </a:p>
        </p:txBody>
      </p:sp>
      <p:sp>
        <p:nvSpPr>
          <p:cNvPr id="4" name="Left Brace 3"/>
          <p:cNvSpPr/>
          <p:nvPr/>
        </p:nvSpPr>
        <p:spPr>
          <a:xfrm>
            <a:off x="4545541" y="5904995"/>
            <a:ext cx="181452" cy="446351"/>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552743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P spid="23" grpId="0" uiExpand="1" animBg="1"/>
      <p:bldP spid="24" grpId="0" animBg="1"/>
      <p:bldP spid="25" grpId="0" uiExpand="1"/>
      <p:bldP spid="26" grpId="0"/>
      <p:bldP spid="27" grpId="0" build="p"/>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185" y="1679029"/>
            <a:ext cx="9390935" cy="4859883"/>
          </a:xfrm>
        </p:spPr>
        <p:txBody>
          <a:bodyPr>
            <a:noAutofit/>
          </a:bodyPr>
          <a:lstStyle/>
          <a:p>
            <a:pPr marL="0" indent="0">
              <a:buNone/>
            </a:pPr>
            <a:r>
              <a:rPr lang="en-US" sz="2000" b="1" dirty="0" smtClean="0">
                <a:latin typeface="Bookman Old Style" panose="02050604050505020204" pitchFamily="18" charset="0"/>
              </a:rPr>
              <a:t>Co-workers:</a:t>
            </a:r>
          </a:p>
          <a:p>
            <a:r>
              <a:rPr lang="en-US" sz="2000" dirty="0" smtClean="0">
                <a:latin typeface="Bookman Old Style" panose="02050604050505020204" pitchFamily="18" charset="0"/>
              </a:rPr>
              <a:t>Svetlana </a:t>
            </a:r>
            <a:r>
              <a:rPr lang="en-US" sz="2000" dirty="0" err="1" smtClean="0">
                <a:latin typeface="Bookman Old Style" panose="02050604050505020204" pitchFamily="18" charset="0"/>
              </a:rPr>
              <a:t>Starikovskaia</a:t>
            </a:r>
            <a:r>
              <a:rPr lang="en-US" sz="2000" dirty="0" smtClean="0">
                <a:latin typeface="Bookman Old Style" panose="02050604050505020204" pitchFamily="18" charset="0"/>
              </a:rPr>
              <a:t>, </a:t>
            </a:r>
            <a:r>
              <a:rPr lang="en-US" sz="2000" dirty="0" err="1" smtClean="0">
                <a:latin typeface="Bookman Old Style" panose="02050604050505020204" pitchFamily="18" charset="0"/>
              </a:rPr>
              <a:t>École</a:t>
            </a:r>
            <a:r>
              <a:rPr lang="en-US" sz="2000" dirty="0" smtClean="0">
                <a:latin typeface="Bookman Old Style" panose="02050604050505020204" pitchFamily="18" charset="0"/>
              </a:rPr>
              <a:t> </a:t>
            </a:r>
            <a:r>
              <a:rPr lang="en-US" sz="2000" dirty="0" err="1" smtClean="0">
                <a:latin typeface="Bookman Old Style" panose="02050604050505020204" pitchFamily="18" charset="0"/>
              </a:rPr>
              <a:t>Polytechnique</a:t>
            </a:r>
            <a:r>
              <a:rPr lang="en-US" sz="2000" dirty="0" smtClean="0">
                <a:latin typeface="Bookman Old Style" panose="02050604050505020204" pitchFamily="18" charset="0"/>
              </a:rPr>
              <a:t> (Post-doctoral advisor)</a:t>
            </a:r>
          </a:p>
          <a:p>
            <a:r>
              <a:rPr lang="en-US" sz="2000" dirty="0">
                <a:latin typeface="Bookman Old Style" panose="02050604050505020204" pitchFamily="18" charset="0"/>
              </a:rPr>
              <a:t>Igor </a:t>
            </a:r>
            <a:r>
              <a:rPr lang="en-US" sz="2000" dirty="0" err="1">
                <a:latin typeface="Bookman Old Style" panose="02050604050505020204" pitchFamily="18" charset="0"/>
              </a:rPr>
              <a:t>Adamovich</a:t>
            </a:r>
            <a:r>
              <a:rPr lang="en-US" sz="2000" dirty="0">
                <a:latin typeface="Bookman Old Style" panose="02050604050505020204" pitchFamily="18" charset="0"/>
              </a:rPr>
              <a:t>, Ohio State University, USA</a:t>
            </a:r>
          </a:p>
          <a:p>
            <a:r>
              <a:rPr lang="en-US" sz="2000" dirty="0" smtClean="0">
                <a:latin typeface="Bookman Old Style" panose="02050604050505020204" pitchFamily="18" charset="0"/>
              </a:rPr>
              <a:t>Nikolay </a:t>
            </a:r>
            <a:r>
              <a:rPr lang="en-US" sz="2000" dirty="0">
                <a:latin typeface="Bookman Old Style" panose="02050604050505020204" pitchFamily="18" charset="0"/>
              </a:rPr>
              <a:t>Popov, Moscow State University</a:t>
            </a:r>
          </a:p>
          <a:p>
            <a:r>
              <a:rPr lang="en-US" sz="2000" dirty="0" smtClean="0">
                <a:solidFill>
                  <a:prstClr val="black"/>
                </a:solidFill>
                <a:latin typeface="Bookman Old Style" panose="02050604050505020204" pitchFamily="18" charset="0"/>
              </a:rPr>
              <a:t>Nikita </a:t>
            </a:r>
            <a:r>
              <a:rPr lang="en-US" sz="2000" dirty="0" err="1">
                <a:solidFill>
                  <a:prstClr val="black"/>
                </a:solidFill>
                <a:latin typeface="Bookman Old Style" panose="02050604050505020204" pitchFamily="18" charset="0"/>
              </a:rPr>
              <a:t>Lepikhin</a:t>
            </a:r>
            <a:r>
              <a:rPr lang="en-US" sz="2000" dirty="0">
                <a:solidFill>
                  <a:prstClr val="black"/>
                </a:solidFill>
                <a:latin typeface="Bookman Old Style" panose="02050604050505020204" pitchFamily="18" charset="0"/>
              </a:rPr>
              <a:t>, Ruhr </a:t>
            </a:r>
            <a:r>
              <a:rPr lang="en-US" sz="2000" dirty="0" smtClean="0">
                <a:solidFill>
                  <a:prstClr val="black"/>
                </a:solidFill>
                <a:latin typeface="Bookman Old Style" panose="02050604050505020204" pitchFamily="18" charset="0"/>
              </a:rPr>
              <a:t>University </a:t>
            </a:r>
            <a:r>
              <a:rPr lang="en-US" sz="2000" dirty="0" smtClean="0">
                <a:solidFill>
                  <a:prstClr val="black"/>
                </a:solidFill>
                <a:latin typeface="Bookman Old Style" panose="02050604050505020204" pitchFamily="18" charset="0"/>
              </a:rPr>
              <a:t>Bochum, Germany</a:t>
            </a:r>
            <a:endParaRPr lang="en-US" sz="2000" dirty="0" smtClean="0">
              <a:solidFill>
                <a:prstClr val="black"/>
              </a:solidFill>
              <a:latin typeface="Bookman Old Style" panose="02050604050505020204" pitchFamily="18" charset="0"/>
            </a:endParaRPr>
          </a:p>
          <a:p>
            <a:pPr lvl="0"/>
            <a:r>
              <a:rPr lang="en-US" sz="2000" dirty="0">
                <a:solidFill>
                  <a:prstClr val="black"/>
                </a:solidFill>
                <a:latin typeface="Bookman Old Style" panose="02050604050505020204" pitchFamily="18" charset="0"/>
                <a:cs typeface="+mn-cs"/>
              </a:rPr>
              <a:t>Orel Inna, </a:t>
            </a:r>
            <a:r>
              <a:rPr lang="en-US" sz="2000" dirty="0" err="1">
                <a:solidFill>
                  <a:prstClr val="black"/>
                </a:solidFill>
                <a:latin typeface="Bookman Old Style" panose="02050604050505020204" pitchFamily="18" charset="0"/>
                <a:cs typeface="+mn-cs"/>
              </a:rPr>
              <a:t>École</a:t>
            </a:r>
            <a:r>
              <a:rPr lang="en-US" sz="2000" dirty="0">
                <a:solidFill>
                  <a:prstClr val="black"/>
                </a:solidFill>
                <a:latin typeface="Bookman Old Style" panose="02050604050505020204" pitchFamily="18" charset="0"/>
                <a:cs typeface="+mn-cs"/>
              </a:rPr>
              <a:t> </a:t>
            </a:r>
            <a:r>
              <a:rPr lang="en-US" sz="2000" dirty="0" err="1" smtClean="0">
                <a:solidFill>
                  <a:prstClr val="black"/>
                </a:solidFill>
                <a:latin typeface="Bookman Old Style" panose="02050604050505020204" pitchFamily="18" charset="0"/>
                <a:cs typeface="+mn-cs"/>
              </a:rPr>
              <a:t>Polytechnique</a:t>
            </a:r>
            <a:r>
              <a:rPr lang="en-US" sz="2000" dirty="0" smtClean="0">
                <a:solidFill>
                  <a:prstClr val="black"/>
                </a:solidFill>
                <a:latin typeface="Bookman Old Style" panose="02050604050505020204" pitchFamily="18" charset="0"/>
                <a:cs typeface="+mn-cs"/>
              </a:rPr>
              <a:t>, France</a:t>
            </a:r>
          </a:p>
          <a:p>
            <a:r>
              <a:rPr lang="en-US" sz="2000" dirty="0">
                <a:latin typeface="Bookman Old Style" panose="02050604050505020204" pitchFamily="18" charset="0"/>
              </a:rPr>
              <a:t>Pierre </a:t>
            </a:r>
            <a:r>
              <a:rPr lang="en-US" sz="2000" dirty="0" err="1">
                <a:latin typeface="Bookman Old Style" panose="02050604050505020204" pitchFamily="18" charset="0"/>
              </a:rPr>
              <a:t>Tardiveau</a:t>
            </a:r>
            <a:r>
              <a:rPr lang="en-US" sz="2000" dirty="0">
                <a:latin typeface="Bookman Old Style" panose="02050604050505020204" pitchFamily="18" charset="0"/>
              </a:rPr>
              <a:t>, Univ. Paris-</a:t>
            </a:r>
            <a:r>
              <a:rPr lang="en-US" sz="2000" dirty="0" err="1">
                <a:latin typeface="Bookman Old Style" panose="02050604050505020204" pitchFamily="18" charset="0"/>
              </a:rPr>
              <a:t>Sud</a:t>
            </a:r>
            <a:r>
              <a:rPr lang="en-US" sz="2000" dirty="0">
                <a:latin typeface="Bookman Old Style" panose="02050604050505020204" pitchFamily="18" charset="0"/>
              </a:rPr>
              <a:t>, France</a:t>
            </a:r>
          </a:p>
          <a:p>
            <a:r>
              <a:rPr lang="en-US" sz="2000" dirty="0">
                <a:latin typeface="Bookman Old Style" panose="02050604050505020204" pitchFamily="18" charset="0"/>
              </a:rPr>
              <a:t>Alexandra </a:t>
            </a:r>
            <a:r>
              <a:rPr lang="en-US" sz="2000" dirty="0" err="1">
                <a:latin typeface="Bookman Old Style" panose="02050604050505020204" pitchFamily="18" charset="0"/>
              </a:rPr>
              <a:t>Brisset</a:t>
            </a:r>
            <a:r>
              <a:rPr lang="en-US" sz="2000" dirty="0">
                <a:latin typeface="Bookman Old Style" panose="02050604050505020204" pitchFamily="18" charset="0"/>
              </a:rPr>
              <a:t>, Univ. Paris-</a:t>
            </a:r>
            <a:r>
              <a:rPr lang="en-US" sz="2000" dirty="0" err="1">
                <a:latin typeface="Bookman Old Style" panose="02050604050505020204" pitchFamily="18" charset="0"/>
              </a:rPr>
              <a:t>Sud</a:t>
            </a:r>
            <a:r>
              <a:rPr lang="en-US" sz="2000" dirty="0">
                <a:latin typeface="Bookman Old Style" panose="02050604050505020204" pitchFamily="18" charset="0"/>
              </a:rPr>
              <a:t>, </a:t>
            </a:r>
            <a:r>
              <a:rPr lang="en-US" sz="2000" dirty="0" smtClean="0">
                <a:latin typeface="Bookman Old Style" panose="02050604050505020204" pitchFamily="18" charset="0"/>
              </a:rPr>
              <a:t>France</a:t>
            </a:r>
            <a:endParaRPr lang="en-US" sz="2000" dirty="0" smtClean="0">
              <a:latin typeface="Bookman Old Style" panose="02050604050505020204" pitchFamily="18" charset="0"/>
            </a:endParaRPr>
          </a:p>
          <a:p>
            <a:pPr marL="0" indent="0">
              <a:buNone/>
            </a:pPr>
            <a:endParaRPr lang="en-US" sz="800" dirty="0" smtClean="0">
              <a:latin typeface="Bookman Old Style" panose="02050604050505020204" pitchFamily="18" charset="0"/>
            </a:endParaRPr>
          </a:p>
          <a:p>
            <a:pPr marL="0" indent="0">
              <a:buNone/>
            </a:pPr>
            <a:r>
              <a:rPr lang="en-US" sz="2000" b="1" dirty="0" smtClean="0">
                <a:latin typeface="Bookman Old Style" panose="02050604050505020204" pitchFamily="18" charset="0"/>
              </a:rPr>
              <a:t>Others:</a:t>
            </a:r>
          </a:p>
          <a:p>
            <a:r>
              <a:rPr lang="en-US" sz="2000" dirty="0" smtClean="0">
                <a:latin typeface="Bookman Old Style" panose="02050604050505020204" pitchFamily="18" charset="0"/>
              </a:rPr>
              <a:t>Cyril Drag and Jean Paul Booth (</a:t>
            </a:r>
            <a:r>
              <a:rPr lang="en-US" sz="2000" dirty="0" err="1">
                <a:solidFill>
                  <a:prstClr val="black"/>
                </a:solidFill>
                <a:latin typeface="Bookman Old Style" panose="02050604050505020204" pitchFamily="18" charset="0"/>
              </a:rPr>
              <a:t>École</a:t>
            </a:r>
            <a:r>
              <a:rPr lang="en-US" sz="2000" dirty="0">
                <a:solidFill>
                  <a:prstClr val="black"/>
                </a:solidFill>
                <a:latin typeface="Bookman Old Style" panose="02050604050505020204" pitchFamily="18" charset="0"/>
              </a:rPr>
              <a:t> </a:t>
            </a:r>
            <a:r>
              <a:rPr lang="en-US" sz="2000" dirty="0" err="1">
                <a:solidFill>
                  <a:prstClr val="black"/>
                </a:solidFill>
                <a:latin typeface="Bookman Old Style" panose="02050604050505020204" pitchFamily="18" charset="0"/>
              </a:rPr>
              <a:t>Polytechnique</a:t>
            </a:r>
            <a:r>
              <a:rPr lang="en-US" sz="2000" dirty="0" smtClean="0">
                <a:solidFill>
                  <a:prstClr val="black"/>
                </a:solidFill>
                <a:latin typeface="Bookman Old Style" panose="02050604050505020204" pitchFamily="18" charset="0"/>
              </a:rPr>
              <a:t>) </a:t>
            </a:r>
            <a:r>
              <a:rPr lang="en-US" sz="2000" dirty="0" smtClean="0">
                <a:latin typeface="Bookman Old Style" panose="02050604050505020204" pitchFamily="18" charset="0"/>
              </a:rPr>
              <a:t>for advice and equipment loan</a:t>
            </a:r>
          </a:p>
          <a:p>
            <a:r>
              <a:rPr lang="en-US" sz="2000" dirty="0" smtClean="0">
                <a:latin typeface="Bookman Old Style" panose="02050604050505020204" pitchFamily="18" charset="0"/>
              </a:rPr>
              <a:t>Pascal </a:t>
            </a:r>
            <a:r>
              <a:rPr lang="en-US" sz="2000" dirty="0" err="1" smtClean="0">
                <a:latin typeface="Bookman Old Style" panose="02050604050505020204" pitchFamily="18" charset="0"/>
              </a:rPr>
              <a:t>Pariset</a:t>
            </a:r>
            <a:r>
              <a:rPr lang="en-US" sz="2000" dirty="0" smtClean="0">
                <a:latin typeface="Bookman Old Style" panose="02050604050505020204" pitchFamily="18" charset="0"/>
              </a:rPr>
              <a:t> (</a:t>
            </a:r>
            <a:r>
              <a:rPr lang="en-US" sz="2000" dirty="0" err="1">
                <a:solidFill>
                  <a:prstClr val="black"/>
                </a:solidFill>
                <a:latin typeface="Bookman Old Style" panose="02050604050505020204" pitchFamily="18" charset="0"/>
              </a:rPr>
              <a:t>École</a:t>
            </a:r>
            <a:r>
              <a:rPr lang="en-US" sz="2000" dirty="0">
                <a:solidFill>
                  <a:prstClr val="black"/>
                </a:solidFill>
                <a:latin typeface="Bookman Old Style" panose="02050604050505020204" pitchFamily="18" charset="0"/>
              </a:rPr>
              <a:t> </a:t>
            </a:r>
            <a:r>
              <a:rPr lang="en-US" sz="2000" dirty="0" err="1">
                <a:solidFill>
                  <a:prstClr val="black"/>
                </a:solidFill>
                <a:latin typeface="Bookman Old Style" panose="02050604050505020204" pitchFamily="18" charset="0"/>
              </a:rPr>
              <a:t>Polytechnique</a:t>
            </a:r>
            <a:r>
              <a:rPr lang="en-US" sz="2000" dirty="0" smtClean="0">
                <a:solidFill>
                  <a:prstClr val="black"/>
                </a:solidFill>
                <a:latin typeface="Bookman Old Style" panose="02050604050505020204" pitchFamily="18" charset="0"/>
              </a:rPr>
              <a:t>) </a:t>
            </a:r>
            <a:r>
              <a:rPr lang="en-US" sz="2000" dirty="0" smtClean="0">
                <a:latin typeface="Bookman Old Style" panose="02050604050505020204" pitchFamily="18" charset="0"/>
              </a:rPr>
              <a:t>for mechanical design and support</a:t>
            </a:r>
          </a:p>
          <a:p>
            <a:endParaRPr lang="en-US" sz="800" dirty="0">
              <a:latin typeface="Bookman Old Style" panose="02050604050505020204" pitchFamily="18" charset="0"/>
            </a:endParaRPr>
          </a:p>
          <a:p>
            <a:pPr lvl="1"/>
            <a:endParaRPr lang="en-US" sz="1800" dirty="0">
              <a:latin typeface="Bookman Old Style" panose="02050604050505020204" pitchFamily="18" charset="0"/>
            </a:endParaRPr>
          </a:p>
        </p:txBody>
      </p:sp>
      <p:sp>
        <p:nvSpPr>
          <p:cNvPr id="4" name="Slide Number Placeholder 3"/>
          <p:cNvSpPr>
            <a:spLocks noGrp="1"/>
          </p:cNvSpPr>
          <p:nvPr>
            <p:ph type="sldNum" sz="quarter" idx="12"/>
          </p:nvPr>
        </p:nvSpPr>
        <p:spPr/>
        <p:txBody>
          <a:bodyPr/>
          <a:lstStyle/>
          <a:p>
            <a:pPr>
              <a:defRPr/>
            </a:pPr>
            <a:fld id="{77EF52CE-3BDE-4F93-BE2E-F2EEC73C22A7}" type="slidenum">
              <a:rPr lang="en-US" smtClean="0"/>
              <a:pPr>
                <a:defRPr/>
              </a:pPr>
              <a:t>32</a:t>
            </a:fld>
            <a:endParaRPr lang="en-US" dirty="0"/>
          </a:p>
        </p:txBody>
      </p:sp>
      <p:sp>
        <p:nvSpPr>
          <p:cNvPr id="5" name="Заголовок 1"/>
          <p:cNvSpPr>
            <a:spLocks noGrp="1"/>
          </p:cNvSpPr>
          <p:nvPr>
            <p:ph type="title"/>
          </p:nvPr>
        </p:nvSpPr>
        <p:spPr>
          <a:xfrm>
            <a:off x="609600" y="95407"/>
            <a:ext cx="10972800" cy="1143000"/>
          </a:xfrm>
        </p:spPr>
        <p:txBody>
          <a:bodyPr/>
          <a:lstStyle/>
          <a:p>
            <a:pPr algn="ctr"/>
            <a:r>
              <a:rPr lang="en-US" sz="4400" b="1" dirty="0" smtClean="0">
                <a:latin typeface="Arial" panose="020B0604020202020204" pitchFamily="34" charset="0"/>
                <a:cs typeface="Arial" panose="020B0604020202020204" pitchFamily="34" charset="0"/>
              </a:rPr>
              <a:t>Acknowledgments</a:t>
            </a:r>
            <a:endParaRPr lang="ru-RU"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95746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8057"/>
            <a:ext cx="10972800" cy="1143000"/>
          </a:xfrm>
        </p:spPr>
        <p:txBody>
          <a:bodyPr/>
          <a:lstStyle/>
          <a:p>
            <a:pPr algn="ctr"/>
            <a:r>
              <a:rPr lang="en-US" sz="4400" b="1" dirty="0" smtClean="0">
                <a:latin typeface="Arial" panose="020B0604020202020204" pitchFamily="34" charset="0"/>
                <a:cs typeface="Arial" panose="020B0604020202020204" pitchFamily="34" charset="0"/>
              </a:rPr>
              <a:t>Acknowledgments</a:t>
            </a:r>
            <a:endParaRPr lang="en-US" sz="4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809752"/>
            <a:ext cx="10972800" cy="4205062"/>
          </a:xfrm>
        </p:spPr>
        <p:txBody>
          <a:bodyPr/>
          <a:lstStyle/>
          <a:p>
            <a:r>
              <a:rPr lang="en-US" sz="2400" dirty="0" smtClean="0">
                <a:latin typeface="Bookman Old Style" panose="02050604050505020204" pitchFamily="18" charset="0"/>
                <a:cs typeface="Arial" panose="020B0604020202020204" pitchFamily="34" charset="0"/>
              </a:rPr>
              <a:t>This </a:t>
            </a:r>
            <a:r>
              <a:rPr lang="en-US" sz="2400" dirty="0">
                <a:latin typeface="Bookman Old Style" panose="02050604050505020204" pitchFamily="18" charset="0"/>
                <a:cs typeface="Arial" panose="020B0604020202020204" pitchFamily="34" charset="0"/>
              </a:rPr>
              <a:t>work was </a:t>
            </a:r>
            <a:r>
              <a:rPr lang="en-US" sz="2400" dirty="0" smtClean="0">
                <a:latin typeface="Bookman Old Style" panose="02050604050505020204" pitchFamily="18" charset="0"/>
                <a:cs typeface="Arial" panose="020B0604020202020204" pitchFamily="34" charset="0"/>
              </a:rPr>
              <a:t>supported </a:t>
            </a:r>
            <a:r>
              <a:rPr lang="en-US" sz="2400" dirty="0">
                <a:latin typeface="Bookman Old Style" panose="02050604050505020204" pitchFamily="18" charset="0"/>
                <a:cs typeface="Arial" panose="020B0604020202020204" pitchFamily="34" charset="0"/>
              </a:rPr>
              <a:t>by the following projects and organizations:</a:t>
            </a:r>
          </a:p>
          <a:p>
            <a:pPr lvl="1">
              <a:lnSpc>
                <a:spcPct val="150000"/>
              </a:lnSpc>
            </a:pPr>
            <a:r>
              <a:rPr lang="en-US" sz="2000" dirty="0" smtClean="0">
                <a:latin typeface="Bookman Old Style" panose="02050604050505020204" pitchFamily="18" charset="0"/>
                <a:cs typeface="Arial" panose="020B0604020202020204" pitchFamily="34" charset="0"/>
              </a:rPr>
              <a:t>Laboratories of Excellence (</a:t>
            </a:r>
            <a:r>
              <a:rPr lang="en-US" sz="2000" dirty="0" err="1" smtClean="0">
                <a:latin typeface="Bookman Old Style" panose="02050604050505020204" pitchFamily="18" charset="0"/>
                <a:cs typeface="Arial" panose="020B0604020202020204" pitchFamily="34" charset="0"/>
              </a:rPr>
              <a:t>LabEx</a:t>
            </a:r>
            <a:r>
              <a:rPr lang="en-US" sz="2000" dirty="0" smtClean="0">
                <a:latin typeface="Bookman Old Style" panose="02050604050505020204" pitchFamily="18" charset="0"/>
                <a:cs typeface="Arial" panose="020B0604020202020204" pitchFamily="34" charset="0"/>
              </a:rPr>
              <a:t>): </a:t>
            </a:r>
            <a:r>
              <a:rPr lang="en-US" sz="2000" dirty="0" err="1">
                <a:latin typeface="Bookman Old Style" panose="02050604050505020204" pitchFamily="18" charset="0"/>
                <a:cs typeface="Arial" panose="020B0604020202020204" pitchFamily="34" charset="0"/>
              </a:rPr>
              <a:t>Plas@Par</a:t>
            </a:r>
            <a:endParaRPr lang="en-US" sz="2000" dirty="0">
              <a:latin typeface="Bookman Old Style" panose="02050604050505020204" pitchFamily="18" charset="0"/>
              <a:cs typeface="Arial" panose="020B0604020202020204" pitchFamily="34" charset="0"/>
            </a:endParaRPr>
          </a:p>
          <a:p>
            <a:pPr lvl="1">
              <a:lnSpc>
                <a:spcPct val="150000"/>
              </a:lnSpc>
            </a:pPr>
            <a:r>
              <a:rPr lang="en-US" sz="2000" dirty="0" smtClean="0">
                <a:latin typeface="Bookman Old Style" panose="02050604050505020204" pitchFamily="18" charset="0"/>
                <a:cs typeface="Arial" panose="020B0604020202020204" pitchFamily="34" charset="0"/>
              </a:rPr>
              <a:t>French National Research Agency (ANR): ASPEN project</a:t>
            </a:r>
          </a:p>
          <a:p>
            <a:pPr lvl="1">
              <a:lnSpc>
                <a:spcPct val="150000"/>
              </a:lnSpc>
            </a:pPr>
            <a:r>
              <a:rPr lang="en-US" sz="2000" dirty="0" smtClean="0">
                <a:latin typeface="Bookman Old Style" panose="02050604050505020204" pitchFamily="18" charset="0"/>
                <a:cs typeface="Arial" panose="020B0604020202020204" pitchFamily="34" charset="0"/>
              </a:rPr>
              <a:t>Direction </a:t>
            </a:r>
            <a:r>
              <a:rPr lang="en-US" sz="2000" dirty="0" err="1" smtClean="0">
                <a:latin typeface="Bookman Old Style" panose="02050604050505020204" pitchFamily="18" charset="0"/>
                <a:cs typeface="Arial" panose="020B0604020202020204" pitchFamily="34" charset="0"/>
              </a:rPr>
              <a:t>Générale</a:t>
            </a:r>
            <a:r>
              <a:rPr lang="en-US" sz="2000" dirty="0" smtClean="0">
                <a:latin typeface="Bookman Old Style" panose="02050604050505020204" pitchFamily="18" charset="0"/>
                <a:cs typeface="Arial" panose="020B0604020202020204" pitchFamily="34" charset="0"/>
              </a:rPr>
              <a:t> de </a:t>
            </a:r>
            <a:r>
              <a:rPr lang="en-US" sz="2000" dirty="0" err="1" smtClean="0">
                <a:latin typeface="Bookman Old Style" panose="02050604050505020204" pitchFamily="18" charset="0"/>
                <a:cs typeface="Arial" panose="020B0604020202020204" pitchFamily="34" charset="0"/>
              </a:rPr>
              <a:t>l’armament</a:t>
            </a:r>
            <a:r>
              <a:rPr lang="en-US" sz="2000" dirty="0" smtClean="0">
                <a:latin typeface="Bookman Old Style" panose="02050604050505020204" pitchFamily="18" charset="0"/>
                <a:cs typeface="Arial" panose="020B0604020202020204" pitchFamily="34" charset="0"/>
              </a:rPr>
              <a:t> (DGA)</a:t>
            </a:r>
            <a:endParaRPr lang="en-US" sz="2000" dirty="0">
              <a:latin typeface="Bookman Old Style" panose="02050604050505020204" pitchFamily="18" charset="0"/>
              <a:cs typeface="Arial" panose="020B0604020202020204" pitchFamily="34" charset="0"/>
            </a:endParaRPr>
          </a:p>
          <a:p>
            <a:pPr lvl="1">
              <a:lnSpc>
                <a:spcPct val="150000"/>
              </a:lnSpc>
            </a:pPr>
            <a:r>
              <a:rPr lang="en-US" sz="2000" dirty="0" smtClean="0">
                <a:latin typeface="Bookman Old Style" panose="02050604050505020204" pitchFamily="18" charset="0"/>
                <a:cs typeface="Arial" panose="020B0604020202020204" pitchFamily="34" charset="0"/>
              </a:rPr>
              <a:t>French-Russian International Laboratory (LIA): </a:t>
            </a:r>
            <a:r>
              <a:rPr lang="en-US" sz="2000" dirty="0" err="1" smtClean="0">
                <a:latin typeface="Bookman Old Style" panose="02050604050505020204" pitchFamily="18" charset="0"/>
                <a:cs typeface="Arial" panose="020B0604020202020204" pitchFamily="34" charset="0"/>
              </a:rPr>
              <a:t>KaPPA</a:t>
            </a:r>
            <a:r>
              <a:rPr lang="en-US" sz="2000" dirty="0" smtClean="0">
                <a:latin typeface="Bookman Old Style" panose="02050604050505020204" pitchFamily="18" charset="0"/>
                <a:cs typeface="Arial" panose="020B0604020202020204" pitchFamily="34" charset="0"/>
              </a:rPr>
              <a:t> project</a:t>
            </a:r>
          </a:p>
          <a:p>
            <a:pPr lvl="1">
              <a:lnSpc>
                <a:spcPct val="150000"/>
              </a:lnSpc>
            </a:pPr>
            <a:r>
              <a:rPr lang="en-US" sz="2000" dirty="0" smtClean="0">
                <a:latin typeface="Bookman Old Style" panose="02050604050505020204" pitchFamily="18" charset="0"/>
                <a:cs typeface="Arial" panose="020B0604020202020204" pitchFamily="34" charset="0"/>
              </a:rPr>
              <a:t>Various fellowships from the Department of International Relations (DRI), </a:t>
            </a:r>
            <a:r>
              <a:rPr lang="en-US" sz="2000" dirty="0" err="1" smtClean="0">
                <a:latin typeface="Bookman Old Style" panose="02050604050505020204" pitchFamily="18" charset="0"/>
                <a:cs typeface="Arial" panose="020B0604020202020204" pitchFamily="34" charset="0"/>
              </a:rPr>
              <a:t>École</a:t>
            </a:r>
            <a:r>
              <a:rPr lang="en-US" sz="2000" dirty="0" smtClean="0">
                <a:latin typeface="Bookman Old Style" panose="02050604050505020204" pitchFamily="18" charset="0"/>
                <a:cs typeface="Arial" panose="020B0604020202020204" pitchFamily="34" charset="0"/>
              </a:rPr>
              <a:t> </a:t>
            </a:r>
            <a:r>
              <a:rPr lang="en-US" sz="2000" dirty="0" err="1" smtClean="0">
                <a:latin typeface="Bookman Old Style" panose="02050604050505020204" pitchFamily="18" charset="0"/>
                <a:cs typeface="Arial" panose="020B0604020202020204" pitchFamily="34" charset="0"/>
              </a:rPr>
              <a:t>Polytechnique</a:t>
            </a:r>
            <a:r>
              <a:rPr lang="en-US" sz="2000" dirty="0" smtClean="0">
                <a:latin typeface="Bookman Old Style" panose="02050604050505020204" pitchFamily="18" charset="0"/>
                <a:cs typeface="Arial" panose="020B0604020202020204" pitchFamily="34" charset="0"/>
              </a:rPr>
              <a:t> </a:t>
            </a:r>
            <a:endParaRPr lang="en-US" sz="2000" dirty="0">
              <a:latin typeface="Bookman Old Style" panose="02050604050505020204" pitchFamily="18" charset="0"/>
              <a:cs typeface="Arial" panose="020B0604020202020204" pitchFamily="34" charset="0"/>
            </a:endParaRPr>
          </a:p>
          <a:p>
            <a:endParaRPr lang="en-US" dirty="0">
              <a:latin typeface="Bookman Old Style" panose="02050604050505020204" pitchFamily="18" charset="0"/>
            </a:endParaRPr>
          </a:p>
        </p:txBody>
      </p:sp>
      <p:sp>
        <p:nvSpPr>
          <p:cNvPr id="4" name="Slide Number Placeholder 3"/>
          <p:cNvSpPr>
            <a:spLocks noGrp="1"/>
          </p:cNvSpPr>
          <p:nvPr>
            <p:ph type="sldNum" sz="quarter" idx="12"/>
          </p:nvPr>
        </p:nvSpPr>
        <p:spPr/>
        <p:txBody>
          <a:bodyPr/>
          <a:lstStyle/>
          <a:p>
            <a:pPr>
              <a:defRPr/>
            </a:pPr>
            <a:fld id="{77EF52CE-3BDE-4F93-BE2E-F2EEC73C22A7}" type="slidenum">
              <a:rPr lang="en-US" smtClean="0"/>
              <a:pPr>
                <a:defRPr/>
              </a:pPr>
              <a:t>33</a:t>
            </a:fld>
            <a:endParaRPr lang="en-US" dirty="0"/>
          </a:p>
        </p:txBody>
      </p:sp>
    </p:spTree>
    <p:extLst>
      <p:ext uri="{BB962C8B-B14F-4D97-AF65-F5344CB8AC3E}">
        <p14:creationId xmlns:p14="http://schemas.microsoft.com/office/powerpoint/2010/main" val="33913433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3728" y="2315183"/>
            <a:ext cx="9144000" cy="1875716"/>
          </a:xfrm>
        </p:spPr>
        <p:txBody>
          <a:bodyPr/>
          <a:lstStyle/>
          <a:p>
            <a:r>
              <a:rPr lang="en-US" b="1" dirty="0" smtClean="0">
                <a:latin typeface="Arial" panose="020B0604020202020204" pitchFamily="34" charset="0"/>
                <a:cs typeface="Arial" panose="020B0604020202020204" pitchFamily="34" charset="0"/>
              </a:rPr>
              <a:t>Thank </a:t>
            </a:r>
            <a:r>
              <a:rPr lang="en-US" b="1" dirty="0" smtClean="0">
                <a:latin typeface="Arial" panose="020B0604020202020204" pitchFamily="34" charset="0"/>
                <a:cs typeface="Arial" panose="020B0604020202020204" pitchFamily="34" charset="0"/>
              </a:rPr>
              <a:t>you</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for </a:t>
            </a:r>
            <a:r>
              <a:rPr lang="en-US" b="1" dirty="0">
                <a:latin typeface="Arial" panose="020B0604020202020204" pitchFamily="34" charset="0"/>
                <a:cs typeface="Arial" panose="020B0604020202020204" pitchFamily="34" charset="0"/>
              </a:rPr>
              <a:t>y</a:t>
            </a:r>
            <a:r>
              <a:rPr lang="en-US" b="1" dirty="0" smtClean="0">
                <a:latin typeface="Arial" panose="020B0604020202020204" pitchFamily="34" charset="0"/>
                <a:cs typeface="Arial" panose="020B0604020202020204" pitchFamily="34" charset="0"/>
              </a:rPr>
              <a:t>our attention!</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78071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000"/>
            <a:ext cx="10515600" cy="1325563"/>
          </a:xfrm>
        </p:spPr>
        <p:txBody>
          <a:bodyPr>
            <a:normAutofit/>
          </a:bodyPr>
          <a:lstStyle/>
          <a:p>
            <a:r>
              <a:rPr lang="en-US" sz="4400" b="1" dirty="0" smtClean="0">
                <a:latin typeface="Arial" panose="020B0604020202020204" pitchFamily="34" charset="0"/>
                <a:ea typeface="Tahoma" panose="020B0604030504040204" pitchFamily="34" charset="0"/>
                <a:cs typeface="Arial" panose="020B0604020202020204" pitchFamily="34" charset="0"/>
              </a:rPr>
              <a:t>Non-Equilibrium Plasma Applications</a:t>
            </a:r>
            <a:endParaRPr lang="en-US" sz="4400" b="1" dirty="0">
              <a:latin typeface="Arial" panose="020B0604020202020204" pitchFamily="34" charset="0"/>
              <a:ea typeface="Tahoma" panose="020B060403050404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681F5A5-5BF7-4733-BB55-3113BEA95D26}" type="slidenum">
              <a:rPr lang="en-SG" smtClean="0"/>
              <a:pPr/>
              <a:t>4</a:t>
            </a:fld>
            <a:endParaRPr lang="en-SG"/>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68" y="1939626"/>
            <a:ext cx="4074150" cy="2841849"/>
          </a:xfrm>
          <a:prstGeom prst="rect">
            <a:avLst/>
          </a:prstGeom>
        </p:spPr>
      </p:pic>
      <p:sp>
        <p:nvSpPr>
          <p:cNvPr id="8" name="TextBox 7"/>
          <p:cNvSpPr txBox="1"/>
          <p:nvPr/>
        </p:nvSpPr>
        <p:spPr>
          <a:xfrm>
            <a:off x="1249896" y="1598982"/>
            <a:ext cx="1800302" cy="430887"/>
          </a:xfrm>
          <a:prstGeom prst="rect">
            <a:avLst/>
          </a:prstGeom>
          <a:noFill/>
        </p:spPr>
        <p:txBody>
          <a:bodyPr wrap="square" rtlCol="0">
            <a:spAutoFit/>
          </a:bodyPr>
          <a:lstStyle/>
          <a:p>
            <a:r>
              <a:rPr lang="en-US" sz="2200" b="1" dirty="0" smtClean="0">
                <a:solidFill>
                  <a:schemeClr val="accent1">
                    <a:lumMod val="75000"/>
                  </a:schemeClr>
                </a:solidFill>
                <a:latin typeface="Bookman Old Style" panose="02050604050505020204" pitchFamily="18" charset="0"/>
              </a:rPr>
              <a:t>Medicine</a:t>
            </a:r>
            <a:endParaRPr lang="en-US" sz="2200" b="1" dirty="0">
              <a:solidFill>
                <a:schemeClr val="accent1">
                  <a:lumMod val="75000"/>
                </a:schemeClr>
              </a:solidFill>
              <a:latin typeface="Bookman Old Style" panose="02050604050505020204" pitchFamily="18"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8936" y="1974551"/>
            <a:ext cx="3566161" cy="3566160"/>
          </a:xfrm>
          <a:prstGeom prst="rect">
            <a:avLst/>
          </a:prstGeom>
        </p:spPr>
      </p:pic>
      <p:sp>
        <p:nvSpPr>
          <p:cNvPr id="10" name="TextBox 9"/>
          <p:cNvSpPr txBox="1"/>
          <p:nvPr/>
        </p:nvSpPr>
        <p:spPr>
          <a:xfrm>
            <a:off x="5267326" y="1571935"/>
            <a:ext cx="1934728" cy="430887"/>
          </a:xfrm>
          <a:prstGeom prst="rect">
            <a:avLst/>
          </a:prstGeom>
          <a:noFill/>
        </p:spPr>
        <p:txBody>
          <a:bodyPr wrap="square" rtlCol="0">
            <a:spAutoFit/>
          </a:bodyPr>
          <a:lstStyle/>
          <a:p>
            <a:r>
              <a:rPr lang="en-US" sz="2200" b="1" dirty="0" smtClean="0">
                <a:solidFill>
                  <a:schemeClr val="accent1">
                    <a:lumMod val="75000"/>
                  </a:schemeClr>
                </a:solidFill>
                <a:latin typeface="Bookman Old Style" panose="02050604050505020204" pitchFamily="18" charset="0"/>
              </a:rPr>
              <a:t>Agriculture</a:t>
            </a:r>
            <a:endParaRPr lang="en-US" sz="2200" b="1" dirty="0">
              <a:solidFill>
                <a:schemeClr val="accent1">
                  <a:lumMod val="75000"/>
                </a:schemeClr>
              </a:solidFill>
              <a:latin typeface="Bookman Old Style" panose="02050604050505020204" pitchFamily="18" charset="0"/>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8080" y="1957796"/>
            <a:ext cx="3788700" cy="194000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8186" y="3946810"/>
            <a:ext cx="3840600" cy="1894734"/>
          </a:xfrm>
          <a:prstGeom prst="rect">
            <a:avLst/>
          </a:prstGeom>
        </p:spPr>
      </p:pic>
      <p:sp>
        <p:nvSpPr>
          <p:cNvPr id="14" name="TextBox 13"/>
          <p:cNvSpPr txBox="1"/>
          <p:nvPr/>
        </p:nvSpPr>
        <p:spPr>
          <a:xfrm>
            <a:off x="9038899" y="1599633"/>
            <a:ext cx="2278096" cy="430887"/>
          </a:xfrm>
          <a:prstGeom prst="rect">
            <a:avLst/>
          </a:prstGeom>
          <a:noFill/>
        </p:spPr>
        <p:txBody>
          <a:bodyPr wrap="square" rtlCol="0">
            <a:spAutoFit/>
          </a:bodyPr>
          <a:lstStyle/>
          <a:p>
            <a:r>
              <a:rPr lang="en-US" sz="2200" b="1" dirty="0" smtClean="0">
                <a:solidFill>
                  <a:schemeClr val="accent1">
                    <a:lumMod val="75000"/>
                  </a:schemeClr>
                </a:solidFill>
                <a:latin typeface="Bookman Old Style" panose="02050604050505020204" pitchFamily="18" charset="0"/>
              </a:rPr>
              <a:t>Aerodynamics</a:t>
            </a:r>
            <a:endParaRPr lang="en-US" sz="2200" b="1" dirty="0">
              <a:solidFill>
                <a:schemeClr val="accent1">
                  <a:lumMod val="75000"/>
                </a:schemeClr>
              </a:solidFill>
              <a:latin typeface="Bookman Old Style" panose="02050604050505020204" pitchFamily="18" charset="0"/>
            </a:endParaRPr>
          </a:p>
        </p:txBody>
      </p:sp>
      <p:sp>
        <p:nvSpPr>
          <p:cNvPr id="15" name="TextBox 14"/>
          <p:cNvSpPr txBox="1"/>
          <p:nvPr/>
        </p:nvSpPr>
        <p:spPr>
          <a:xfrm>
            <a:off x="8392099" y="1996664"/>
            <a:ext cx="1648099" cy="369332"/>
          </a:xfrm>
          <a:prstGeom prst="rect">
            <a:avLst/>
          </a:prstGeom>
          <a:solidFill>
            <a:schemeClr val="bg1"/>
          </a:solidFill>
        </p:spPr>
        <p:txBody>
          <a:bodyPr wrap="square" rtlCol="0">
            <a:spAutoFit/>
          </a:bodyPr>
          <a:lstStyle/>
          <a:p>
            <a:r>
              <a:rPr lang="en-US" b="1" dirty="0" smtClean="0"/>
              <a:t>Plasma ‘OFF”</a:t>
            </a:r>
            <a:endParaRPr lang="en-US" b="1" dirty="0"/>
          </a:p>
        </p:txBody>
      </p:sp>
      <p:sp>
        <p:nvSpPr>
          <p:cNvPr id="16" name="TextBox 15"/>
          <p:cNvSpPr txBox="1"/>
          <p:nvPr/>
        </p:nvSpPr>
        <p:spPr>
          <a:xfrm>
            <a:off x="8392098" y="3983357"/>
            <a:ext cx="1648099" cy="369332"/>
          </a:xfrm>
          <a:prstGeom prst="rect">
            <a:avLst/>
          </a:prstGeom>
          <a:solidFill>
            <a:schemeClr val="bg1"/>
          </a:solidFill>
        </p:spPr>
        <p:txBody>
          <a:bodyPr wrap="square" rtlCol="0">
            <a:spAutoFit/>
          </a:bodyPr>
          <a:lstStyle/>
          <a:p>
            <a:r>
              <a:rPr lang="en-US" b="1" dirty="0" smtClean="0"/>
              <a:t>Plasma ‘ON”</a:t>
            </a:r>
            <a:endParaRPr lang="en-US" b="1" dirty="0"/>
          </a:p>
        </p:txBody>
      </p:sp>
      <p:sp>
        <p:nvSpPr>
          <p:cNvPr id="17" name="Rectangle 16"/>
          <p:cNvSpPr/>
          <p:nvPr/>
        </p:nvSpPr>
        <p:spPr>
          <a:xfrm>
            <a:off x="160392" y="4770786"/>
            <a:ext cx="3905769" cy="248686"/>
          </a:xfrm>
          <a:prstGeom prst="rect">
            <a:avLst/>
          </a:prstGeom>
        </p:spPr>
        <p:txBody>
          <a:bodyPr wrap="square">
            <a:spAutoFit/>
          </a:bodyPr>
          <a:lstStyle/>
          <a:p>
            <a:r>
              <a:rPr lang="en-US" sz="1000" dirty="0" err="1" smtClean="0">
                <a:solidFill>
                  <a:srgbClr val="222222"/>
                </a:solidFill>
              </a:rPr>
              <a:t>Weltmann</a:t>
            </a:r>
            <a:r>
              <a:rPr lang="en-US" sz="1000" dirty="0" smtClean="0">
                <a:solidFill>
                  <a:srgbClr val="222222"/>
                </a:solidFill>
              </a:rPr>
              <a:t> and </a:t>
            </a:r>
            <a:r>
              <a:rPr lang="en-US" sz="1000" dirty="0" err="1" smtClean="0">
                <a:solidFill>
                  <a:srgbClr val="222222"/>
                </a:solidFill>
              </a:rPr>
              <a:t>Woedtke</a:t>
            </a:r>
            <a:r>
              <a:rPr lang="en-US" sz="1000" dirty="0" smtClean="0">
                <a:solidFill>
                  <a:srgbClr val="222222"/>
                </a:solidFill>
              </a:rPr>
              <a:t>, (2017). </a:t>
            </a:r>
            <a:r>
              <a:rPr lang="en-US" sz="1000" i="1" dirty="0" smtClean="0">
                <a:solidFill>
                  <a:srgbClr val="222222"/>
                </a:solidFill>
              </a:rPr>
              <a:t>Plasma Phys. Control Fusion, </a:t>
            </a:r>
            <a:r>
              <a:rPr lang="en-US" sz="1000" dirty="0" smtClean="0">
                <a:solidFill>
                  <a:srgbClr val="222222"/>
                </a:solidFill>
              </a:rPr>
              <a:t>(014031).</a:t>
            </a:r>
            <a:endParaRPr lang="en-US" sz="1000" dirty="0"/>
          </a:p>
        </p:txBody>
      </p:sp>
      <p:sp>
        <p:nvSpPr>
          <p:cNvPr id="18" name="Rectangle 17"/>
          <p:cNvSpPr/>
          <p:nvPr/>
        </p:nvSpPr>
        <p:spPr>
          <a:xfrm>
            <a:off x="8949447" y="5841918"/>
            <a:ext cx="2579451" cy="246221"/>
          </a:xfrm>
          <a:prstGeom prst="rect">
            <a:avLst/>
          </a:prstGeom>
        </p:spPr>
        <p:txBody>
          <a:bodyPr wrap="square">
            <a:spAutoFit/>
          </a:bodyPr>
          <a:lstStyle/>
          <a:p>
            <a:r>
              <a:rPr lang="en-US" sz="1000" dirty="0" smtClean="0">
                <a:solidFill>
                  <a:srgbClr val="222222"/>
                </a:solidFill>
              </a:rPr>
              <a:t>Zheng </a:t>
            </a:r>
            <a:r>
              <a:rPr lang="en-US" sz="1000" i="1" dirty="0" smtClean="0">
                <a:solidFill>
                  <a:srgbClr val="222222"/>
                </a:solidFill>
              </a:rPr>
              <a:t>et al</a:t>
            </a:r>
            <a:r>
              <a:rPr lang="en-US" sz="1000" dirty="0" smtClean="0">
                <a:solidFill>
                  <a:srgbClr val="222222"/>
                </a:solidFill>
              </a:rPr>
              <a:t>, (2016). </a:t>
            </a:r>
            <a:r>
              <a:rPr lang="en-US" sz="1000" i="1" dirty="0" smtClean="0">
                <a:solidFill>
                  <a:srgbClr val="222222"/>
                </a:solidFill>
              </a:rPr>
              <a:t>Phys. Rev. Fluids, </a:t>
            </a:r>
            <a:r>
              <a:rPr lang="en-US" sz="1000" dirty="0" smtClean="0">
                <a:solidFill>
                  <a:srgbClr val="222222"/>
                </a:solidFill>
              </a:rPr>
              <a:t>(073501)</a:t>
            </a:r>
            <a:endParaRPr lang="en-US" sz="1000" dirty="0"/>
          </a:p>
        </p:txBody>
      </p:sp>
      <p:sp>
        <p:nvSpPr>
          <p:cNvPr id="19" name="Rectangle 18"/>
          <p:cNvSpPr/>
          <p:nvPr/>
        </p:nvSpPr>
        <p:spPr>
          <a:xfrm>
            <a:off x="800100" y="6194144"/>
            <a:ext cx="2506079" cy="5143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Bookman Old Style" panose="02050604050505020204" pitchFamily="18" charset="0"/>
                <a:cs typeface="Arial" panose="020B0604020202020204" pitchFamily="34" charset="0"/>
              </a:rPr>
              <a:t>Wound Healing</a:t>
            </a:r>
            <a:endParaRPr lang="en-US" sz="2400" dirty="0">
              <a:solidFill>
                <a:schemeClr val="tx1"/>
              </a:solidFill>
              <a:latin typeface="Bookman Old Style" panose="02050604050505020204" pitchFamily="18" charset="0"/>
              <a:cs typeface="Arial" panose="020B0604020202020204" pitchFamily="34" charset="0"/>
            </a:endParaRPr>
          </a:p>
        </p:txBody>
      </p:sp>
      <p:sp>
        <p:nvSpPr>
          <p:cNvPr id="20" name="Rectangle 19"/>
          <p:cNvSpPr/>
          <p:nvPr/>
        </p:nvSpPr>
        <p:spPr>
          <a:xfrm>
            <a:off x="4925448" y="6194144"/>
            <a:ext cx="2562355" cy="5143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Bookman Old Style" panose="02050604050505020204" pitchFamily="18" charset="0"/>
                <a:cs typeface="Arial" panose="020B0604020202020204" pitchFamily="34" charset="0"/>
              </a:rPr>
              <a:t>Better produce</a:t>
            </a:r>
            <a:endParaRPr lang="en-US" sz="2400" dirty="0">
              <a:solidFill>
                <a:schemeClr val="tx1"/>
              </a:solidFill>
              <a:latin typeface="Bookman Old Style" panose="02050604050505020204" pitchFamily="18" charset="0"/>
              <a:cs typeface="Arial" panose="020B0604020202020204" pitchFamily="34" charset="0"/>
            </a:endParaRPr>
          </a:p>
        </p:txBody>
      </p:sp>
      <p:sp>
        <p:nvSpPr>
          <p:cNvPr id="21" name="Rectangle 20"/>
          <p:cNvSpPr/>
          <p:nvPr/>
        </p:nvSpPr>
        <p:spPr>
          <a:xfrm>
            <a:off x="8433654" y="6225009"/>
            <a:ext cx="2299805" cy="49895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Bookman Old Style" panose="02050604050505020204" pitchFamily="18" charset="0"/>
                <a:cs typeface="Arial" panose="020B0604020202020204" pitchFamily="34" charset="0"/>
              </a:rPr>
              <a:t>Flow Control</a:t>
            </a:r>
            <a:endParaRPr lang="en-US" sz="2400" dirty="0">
              <a:solidFill>
                <a:schemeClr val="tx1"/>
              </a:solidFill>
              <a:latin typeface="Bookman Old Style" panose="020506040505050202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25017822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raction of electron energy lost in excitation of internal energy modes and ionization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8859" y="2878316"/>
            <a:ext cx="4590065" cy="3566160"/>
          </a:xfrm>
          <a:prstGeom prst="rect">
            <a:avLst/>
          </a:prstGeom>
          <a:noFill/>
          <a:ln>
            <a:noFill/>
          </a:ln>
        </p:spPr>
      </p:pic>
      <p:sp>
        <p:nvSpPr>
          <p:cNvPr id="2" name="Title 1"/>
          <p:cNvSpPr>
            <a:spLocks noGrp="1"/>
          </p:cNvSpPr>
          <p:nvPr>
            <p:ph type="title"/>
          </p:nvPr>
        </p:nvSpPr>
        <p:spPr>
          <a:xfrm>
            <a:off x="657225" y="107950"/>
            <a:ext cx="10944225" cy="1325563"/>
          </a:xfrm>
        </p:spPr>
        <p:txBody>
          <a:bodyPr>
            <a:normAutofit/>
          </a:bodyPr>
          <a:lstStyle/>
          <a:p>
            <a:pPr algn="ctr"/>
            <a:r>
              <a:rPr lang="en-US" sz="4000" b="1" dirty="0" smtClean="0">
                <a:latin typeface="Arial" panose="020B0604020202020204" pitchFamily="34" charset="0"/>
                <a:ea typeface="Tahoma" panose="020B0604030504040204" pitchFamily="34" charset="0"/>
                <a:cs typeface="Arial" panose="020B0604020202020204" pitchFamily="34" charset="0"/>
              </a:rPr>
              <a:t>Importance of E-Field in N-E Plasmas</a:t>
            </a:r>
            <a:endParaRPr lang="en-US" sz="4000" b="1" dirty="0">
              <a:latin typeface="Arial" panose="020B0604020202020204" pitchFamily="34" charset="0"/>
              <a:ea typeface="Tahoma" panose="020B0604030504040204" pitchFamily="34" charset="0"/>
              <a:cs typeface="Arial" panose="020B0604020202020204" pitchFamily="34" charset="0"/>
            </a:endParaRPr>
          </a:p>
        </p:txBody>
      </p:sp>
      <p:sp>
        <p:nvSpPr>
          <p:cNvPr id="3" name="Content Placeholder 2"/>
          <p:cNvSpPr>
            <a:spLocks noGrp="1"/>
          </p:cNvSpPr>
          <p:nvPr>
            <p:ph idx="1"/>
          </p:nvPr>
        </p:nvSpPr>
        <p:spPr>
          <a:xfrm>
            <a:off x="838200" y="1549400"/>
            <a:ext cx="10515600" cy="4351338"/>
          </a:xfrm>
        </p:spPr>
        <p:txBody>
          <a:bodyPr>
            <a:normAutofit/>
          </a:bodyPr>
          <a:lstStyle/>
          <a:p>
            <a:pPr>
              <a:lnSpc>
                <a:spcPct val="100000"/>
              </a:lnSpc>
              <a:spcBef>
                <a:spcPts val="300"/>
              </a:spcBef>
              <a:spcAft>
                <a:spcPts val="300"/>
              </a:spcAft>
            </a:pPr>
            <a:r>
              <a:rPr lang="en-US" sz="2400" b="1" dirty="0" smtClean="0">
                <a:latin typeface="Bookman Old Style" panose="02050604050505020204" pitchFamily="18" charset="0"/>
              </a:rPr>
              <a:t>Reduced E-field (E/N) </a:t>
            </a:r>
            <a:r>
              <a:rPr lang="en-US" sz="2400" b="1" dirty="0" smtClean="0">
                <a:solidFill>
                  <a:schemeClr val="accent1">
                    <a:lumMod val="75000"/>
                  </a:schemeClr>
                </a:solidFill>
                <a:latin typeface="Bookman Old Style" panose="02050604050505020204" pitchFamily="18" charset="0"/>
              </a:rPr>
              <a:t>controls the energy partition in a plasma</a:t>
            </a:r>
          </a:p>
          <a:p>
            <a:pPr lvl="1">
              <a:lnSpc>
                <a:spcPct val="100000"/>
              </a:lnSpc>
              <a:spcBef>
                <a:spcPts val="300"/>
              </a:spcBef>
              <a:spcAft>
                <a:spcPts val="300"/>
              </a:spcAft>
            </a:pPr>
            <a:r>
              <a:rPr lang="en-US" sz="2000" dirty="0" smtClean="0">
                <a:solidFill>
                  <a:schemeClr val="tx1"/>
                </a:solidFill>
                <a:latin typeface="Bookman Old Style" panose="02050604050505020204" pitchFamily="18" charset="0"/>
              </a:rPr>
              <a:t>Determines how the coupled energy is distributed</a:t>
            </a:r>
            <a:endParaRPr lang="en-US" sz="2000" dirty="0">
              <a:solidFill>
                <a:schemeClr val="tx1"/>
              </a:solidFill>
              <a:latin typeface="Bookman Old Style" panose="02050604050505020204" pitchFamily="18" charset="0"/>
            </a:endParaRPr>
          </a:p>
        </p:txBody>
      </p:sp>
      <p:sp>
        <p:nvSpPr>
          <p:cNvPr id="4" name="Slide Number Placeholder 3"/>
          <p:cNvSpPr>
            <a:spLocks noGrp="1"/>
          </p:cNvSpPr>
          <p:nvPr>
            <p:ph type="sldNum" sz="quarter" idx="12"/>
          </p:nvPr>
        </p:nvSpPr>
        <p:spPr/>
        <p:txBody>
          <a:bodyPr/>
          <a:lstStyle/>
          <a:p>
            <a:fld id="{6681F5A5-5BF7-4733-BB55-3113BEA95D26}" type="slidenum">
              <a:rPr lang="en-SG" smtClean="0"/>
              <a:pPr/>
              <a:t>5</a:t>
            </a:fld>
            <a:endParaRPr lang="en-SG"/>
          </a:p>
        </p:txBody>
      </p:sp>
      <p:sp>
        <p:nvSpPr>
          <p:cNvPr id="8" name="TextBox 7"/>
          <p:cNvSpPr txBox="1"/>
          <p:nvPr/>
        </p:nvSpPr>
        <p:spPr>
          <a:xfrm>
            <a:off x="67420" y="6444476"/>
            <a:ext cx="3745810" cy="276999"/>
          </a:xfrm>
          <a:prstGeom prst="rect">
            <a:avLst/>
          </a:prstGeom>
          <a:noFill/>
        </p:spPr>
        <p:txBody>
          <a:bodyPr wrap="square" rtlCol="0">
            <a:spAutoFit/>
          </a:bodyPr>
          <a:lstStyle/>
          <a:p>
            <a:r>
              <a:rPr lang="fr-FR" sz="1200" dirty="0" smtClean="0">
                <a:latin typeface="Bookman Old Style" panose="02050604050505020204" pitchFamily="18" charset="0"/>
                <a:ea typeface="Calibri" panose="020F0502020204030204" pitchFamily="34" charset="0"/>
                <a:cs typeface="Times New Roman" panose="02020603050405020304" pitchFamily="18" charset="0"/>
              </a:rPr>
              <a:t>Yang et al (2017), </a:t>
            </a:r>
            <a:r>
              <a:rPr lang="en-US" sz="1200" i="1" dirty="0" smtClean="0">
                <a:latin typeface="Bookman Old Style" panose="02050604050505020204" pitchFamily="18" charset="0"/>
                <a:ea typeface="Calibri" panose="020F0502020204030204" pitchFamily="34" charset="0"/>
                <a:cs typeface="Times New Roman" panose="02020603050405020304" pitchFamily="18" charset="0"/>
              </a:rPr>
              <a:t>J. Phys. D</a:t>
            </a:r>
            <a:r>
              <a:rPr lang="en-US" sz="1200" dirty="0" smtClean="0">
                <a:latin typeface="Bookman Old Style" panose="02050604050505020204" pitchFamily="18" charset="0"/>
                <a:ea typeface="Calibri" panose="020F0502020204030204" pitchFamily="34" charset="0"/>
                <a:cs typeface="Times New Roman" panose="02020603050405020304" pitchFamily="18" charset="0"/>
              </a:rPr>
              <a:t>,</a:t>
            </a:r>
            <a:r>
              <a:rPr lang="en-US" sz="1200" dirty="0">
                <a:latin typeface="Bookman Old Style" panose="02050604050505020204" pitchFamily="18" charset="0"/>
                <a:ea typeface="Calibri" panose="020F0502020204030204" pitchFamily="34" charset="0"/>
                <a:cs typeface="Times New Roman" panose="02020603050405020304" pitchFamily="18" charset="0"/>
              </a:rPr>
              <a:t> </a:t>
            </a:r>
            <a:r>
              <a:rPr lang="en-US" sz="1200" i="1" dirty="0">
                <a:latin typeface="Bookman Old Style" panose="02050604050505020204" pitchFamily="18" charset="0"/>
                <a:ea typeface="Calibri" panose="020F0502020204030204" pitchFamily="34" charset="0"/>
                <a:cs typeface="Times New Roman" panose="02020603050405020304" pitchFamily="18" charset="0"/>
              </a:rPr>
              <a:t>50</a:t>
            </a:r>
            <a:r>
              <a:rPr lang="en-US" sz="1200" dirty="0">
                <a:latin typeface="Bookman Old Style" panose="02050604050505020204" pitchFamily="18" charset="0"/>
                <a:ea typeface="Calibri" panose="020F0502020204030204" pitchFamily="34" charset="0"/>
                <a:cs typeface="Times New Roman" panose="02020603050405020304" pitchFamily="18" charset="0"/>
              </a:rPr>
              <a:t>(43), 433001</a:t>
            </a:r>
            <a:endParaRPr lang="en-US" sz="1200" b="1" dirty="0">
              <a:latin typeface="Bookman Old Style" panose="02050604050505020204" pitchFamily="18" charset="0"/>
            </a:endParaRPr>
          </a:p>
        </p:txBody>
      </p:sp>
      <p:sp>
        <p:nvSpPr>
          <p:cNvPr id="10" name="TextBox 9"/>
          <p:cNvSpPr txBox="1"/>
          <p:nvPr/>
        </p:nvSpPr>
        <p:spPr>
          <a:xfrm>
            <a:off x="4398402" y="4047848"/>
            <a:ext cx="1500450" cy="461665"/>
          </a:xfrm>
          <a:prstGeom prst="rect">
            <a:avLst/>
          </a:prstGeom>
          <a:noFill/>
        </p:spPr>
        <p:txBody>
          <a:bodyPr wrap="square" rtlCol="0">
            <a:spAutoFit/>
          </a:bodyPr>
          <a:lstStyle/>
          <a:p>
            <a:r>
              <a:rPr lang="en-US" sz="2400" b="1" dirty="0" smtClean="0">
                <a:latin typeface="Bookman Old Style" panose="02050604050505020204" pitchFamily="18" charset="0"/>
              </a:rPr>
              <a:t>Pure N</a:t>
            </a:r>
            <a:r>
              <a:rPr lang="en-US" sz="2400" b="1" baseline="-25000" dirty="0" smtClean="0">
                <a:latin typeface="Bookman Old Style" panose="02050604050505020204" pitchFamily="18" charset="0"/>
              </a:rPr>
              <a:t>2</a:t>
            </a:r>
            <a:endParaRPr lang="en-US" sz="2400" b="1" baseline="-25000" dirty="0">
              <a:latin typeface="Bookman Old Style" panose="02050604050505020204" pitchFamily="18" charset="0"/>
            </a:endParaRPr>
          </a:p>
        </p:txBody>
      </p:sp>
    </p:spTree>
    <p:extLst>
      <p:ext uri="{BB962C8B-B14F-4D97-AF65-F5344CB8AC3E}">
        <p14:creationId xmlns:p14="http://schemas.microsoft.com/office/powerpoint/2010/main" val="10761303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raction of electron energy lost in excitation of internal energy modes and ionization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8859" y="2878316"/>
            <a:ext cx="4590065" cy="3566160"/>
          </a:xfrm>
          <a:prstGeom prst="rect">
            <a:avLst/>
          </a:prstGeom>
          <a:noFill/>
          <a:ln>
            <a:noFill/>
          </a:ln>
        </p:spPr>
      </p:pic>
      <p:sp>
        <p:nvSpPr>
          <p:cNvPr id="2" name="Title 1"/>
          <p:cNvSpPr>
            <a:spLocks noGrp="1"/>
          </p:cNvSpPr>
          <p:nvPr>
            <p:ph type="title"/>
          </p:nvPr>
        </p:nvSpPr>
        <p:spPr>
          <a:xfrm>
            <a:off x="657225" y="107950"/>
            <a:ext cx="10944225" cy="1325563"/>
          </a:xfrm>
        </p:spPr>
        <p:txBody>
          <a:bodyPr>
            <a:normAutofit/>
          </a:bodyPr>
          <a:lstStyle/>
          <a:p>
            <a:pPr algn="ctr"/>
            <a:r>
              <a:rPr lang="en-US" sz="4000" b="1" dirty="0" smtClean="0">
                <a:latin typeface="Arial" panose="020B0604020202020204" pitchFamily="34" charset="0"/>
                <a:ea typeface="Tahoma" panose="020B0604030504040204" pitchFamily="34" charset="0"/>
                <a:cs typeface="Arial" panose="020B0604020202020204" pitchFamily="34" charset="0"/>
              </a:rPr>
              <a:t>Importance of E-Field in N-E Plasmas</a:t>
            </a:r>
            <a:endParaRPr lang="en-US" sz="4000" b="1" dirty="0">
              <a:latin typeface="Arial" panose="020B0604020202020204" pitchFamily="34" charset="0"/>
              <a:ea typeface="Tahoma" panose="020B0604030504040204" pitchFamily="34" charset="0"/>
              <a:cs typeface="Arial" panose="020B0604020202020204" pitchFamily="34" charset="0"/>
            </a:endParaRPr>
          </a:p>
        </p:txBody>
      </p:sp>
      <p:sp>
        <p:nvSpPr>
          <p:cNvPr id="3" name="Content Placeholder 2"/>
          <p:cNvSpPr>
            <a:spLocks noGrp="1"/>
          </p:cNvSpPr>
          <p:nvPr>
            <p:ph idx="1"/>
          </p:nvPr>
        </p:nvSpPr>
        <p:spPr>
          <a:xfrm>
            <a:off x="838200" y="1549400"/>
            <a:ext cx="10515600" cy="4351338"/>
          </a:xfrm>
        </p:spPr>
        <p:txBody>
          <a:bodyPr>
            <a:normAutofit/>
          </a:bodyPr>
          <a:lstStyle/>
          <a:p>
            <a:r>
              <a:rPr lang="en-US" sz="2400" b="1" dirty="0">
                <a:solidFill>
                  <a:prstClr val="black"/>
                </a:solidFill>
                <a:latin typeface="Bookman Old Style" panose="02050604050505020204" pitchFamily="18" charset="0"/>
              </a:rPr>
              <a:t>E/N </a:t>
            </a:r>
            <a:r>
              <a:rPr lang="en-US" sz="2400" b="1" dirty="0">
                <a:solidFill>
                  <a:srgbClr val="5B9BD5">
                    <a:lumMod val="75000"/>
                  </a:srgbClr>
                </a:solidFill>
                <a:latin typeface="Bookman Old Style" panose="02050604050505020204" pitchFamily="18" charset="0"/>
              </a:rPr>
              <a:t>directly influences the reactive species generation</a:t>
            </a:r>
            <a:endParaRPr lang="en-US" sz="2400" b="1" dirty="0">
              <a:solidFill>
                <a:schemeClr val="accent1">
                  <a:lumMod val="75000"/>
                </a:schemeClr>
              </a:solidFill>
              <a:latin typeface="Bookman Old Style" panose="02050604050505020204" pitchFamily="18" charset="0"/>
            </a:endParaRPr>
          </a:p>
          <a:p>
            <a:pPr lvl="1"/>
            <a:r>
              <a:rPr lang="en-US" sz="2000" dirty="0">
                <a:latin typeface="Bookman Old Style" panose="02050604050505020204" pitchFamily="18" charset="0"/>
              </a:rPr>
              <a:t>i.e. plasma-induced chemistry and system reactivity</a:t>
            </a:r>
            <a:endParaRPr lang="en-US" sz="2000" dirty="0">
              <a:solidFill>
                <a:schemeClr val="tx1"/>
              </a:solidFill>
              <a:latin typeface="Bookman Old Style" panose="02050604050505020204" pitchFamily="18" charset="0"/>
            </a:endParaRPr>
          </a:p>
        </p:txBody>
      </p:sp>
      <p:sp>
        <p:nvSpPr>
          <p:cNvPr id="4" name="Slide Number Placeholder 3"/>
          <p:cNvSpPr>
            <a:spLocks noGrp="1"/>
          </p:cNvSpPr>
          <p:nvPr>
            <p:ph type="sldNum" sz="quarter" idx="12"/>
          </p:nvPr>
        </p:nvSpPr>
        <p:spPr/>
        <p:txBody>
          <a:bodyPr/>
          <a:lstStyle/>
          <a:p>
            <a:fld id="{6681F5A5-5BF7-4733-BB55-3113BEA95D26}" type="slidenum">
              <a:rPr lang="en-SG" smtClean="0"/>
              <a:pPr/>
              <a:t>6</a:t>
            </a:fld>
            <a:endParaRPr lang="en-SG"/>
          </a:p>
        </p:txBody>
      </p:sp>
      <p:sp>
        <p:nvSpPr>
          <p:cNvPr id="8" name="TextBox 7"/>
          <p:cNvSpPr txBox="1"/>
          <p:nvPr/>
        </p:nvSpPr>
        <p:spPr>
          <a:xfrm>
            <a:off x="67420" y="6444476"/>
            <a:ext cx="3745810" cy="276999"/>
          </a:xfrm>
          <a:prstGeom prst="rect">
            <a:avLst/>
          </a:prstGeom>
          <a:noFill/>
        </p:spPr>
        <p:txBody>
          <a:bodyPr wrap="square" rtlCol="0">
            <a:spAutoFit/>
          </a:bodyPr>
          <a:lstStyle/>
          <a:p>
            <a:r>
              <a:rPr lang="fr-FR" sz="1200" dirty="0" smtClean="0">
                <a:latin typeface="Bookman Old Style" panose="02050604050505020204" pitchFamily="18" charset="0"/>
                <a:ea typeface="Calibri" panose="020F0502020204030204" pitchFamily="34" charset="0"/>
                <a:cs typeface="Times New Roman" panose="02020603050405020304" pitchFamily="18" charset="0"/>
              </a:rPr>
              <a:t>Yang et al (2017), </a:t>
            </a:r>
            <a:r>
              <a:rPr lang="en-US" sz="1200" i="1" dirty="0" smtClean="0">
                <a:latin typeface="Bookman Old Style" panose="02050604050505020204" pitchFamily="18" charset="0"/>
                <a:ea typeface="Calibri" panose="020F0502020204030204" pitchFamily="34" charset="0"/>
                <a:cs typeface="Times New Roman" panose="02020603050405020304" pitchFamily="18" charset="0"/>
              </a:rPr>
              <a:t>J. Phys. D</a:t>
            </a:r>
            <a:r>
              <a:rPr lang="en-US" sz="1200" dirty="0" smtClean="0">
                <a:latin typeface="Bookman Old Style" panose="02050604050505020204" pitchFamily="18" charset="0"/>
                <a:ea typeface="Calibri" panose="020F0502020204030204" pitchFamily="34" charset="0"/>
                <a:cs typeface="Times New Roman" panose="02020603050405020304" pitchFamily="18" charset="0"/>
              </a:rPr>
              <a:t>,</a:t>
            </a:r>
            <a:r>
              <a:rPr lang="en-US" sz="1200" dirty="0">
                <a:latin typeface="Bookman Old Style" panose="02050604050505020204" pitchFamily="18" charset="0"/>
                <a:ea typeface="Calibri" panose="020F0502020204030204" pitchFamily="34" charset="0"/>
                <a:cs typeface="Times New Roman" panose="02020603050405020304" pitchFamily="18" charset="0"/>
              </a:rPr>
              <a:t> </a:t>
            </a:r>
            <a:r>
              <a:rPr lang="en-US" sz="1200" i="1" dirty="0">
                <a:latin typeface="Bookman Old Style" panose="02050604050505020204" pitchFamily="18" charset="0"/>
                <a:ea typeface="Calibri" panose="020F0502020204030204" pitchFamily="34" charset="0"/>
                <a:cs typeface="Times New Roman" panose="02020603050405020304" pitchFamily="18" charset="0"/>
              </a:rPr>
              <a:t>50</a:t>
            </a:r>
            <a:r>
              <a:rPr lang="en-US" sz="1200" dirty="0">
                <a:latin typeface="Bookman Old Style" panose="02050604050505020204" pitchFamily="18" charset="0"/>
                <a:ea typeface="Calibri" panose="020F0502020204030204" pitchFamily="34" charset="0"/>
                <a:cs typeface="Times New Roman" panose="02020603050405020304" pitchFamily="18" charset="0"/>
              </a:rPr>
              <a:t>(43), 433001</a:t>
            </a:r>
            <a:endParaRPr lang="en-US" sz="1200" b="1" dirty="0">
              <a:latin typeface="Bookman Old Style" panose="02050604050505020204" pitchFamily="18" charset="0"/>
            </a:endParaRPr>
          </a:p>
        </p:txBody>
      </p:sp>
      <p:sp>
        <p:nvSpPr>
          <p:cNvPr id="10" name="TextBox 9"/>
          <p:cNvSpPr txBox="1"/>
          <p:nvPr/>
        </p:nvSpPr>
        <p:spPr>
          <a:xfrm>
            <a:off x="4398402" y="4047848"/>
            <a:ext cx="1500450" cy="461665"/>
          </a:xfrm>
          <a:prstGeom prst="rect">
            <a:avLst/>
          </a:prstGeom>
          <a:noFill/>
        </p:spPr>
        <p:txBody>
          <a:bodyPr wrap="square" rtlCol="0">
            <a:spAutoFit/>
          </a:bodyPr>
          <a:lstStyle/>
          <a:p>
            <a:r>
              <a:rPr lang="en-US" sz="2400" b="1" dirty="0" smtClean="0">
                <a:latin typeface="Bookman Old Style" panose="02050604050505020204" pitchFamily="18" charset="0"/>
              </a:rPr>
              <a:t>Pure N</a:t>
            </a:r>
            <a:r>
              <a:rPr lang="en-US" sz="2400" b="1" baseline="-25000" dirty="0" smtClean="0">
                <a:latin typeface="Bookman Old Style" panose="02050604050505020204" pitchFamily="18" charset="0"/>
              </a:rPr>
              <a:t>2</a:t>
            </a:r>
            <a:endParaRPr lang="en-US" sz="2400" b="1" baseline="-25000" dirty="0">
              <a:latin typeface="Bookman Old Style" panose="02050604050505020204" pitchFamily="18" charset="0"/>
            </a:endParaRPr>
          </a:p>
        </p:txBody>
      </p:sp>
      <p:sp>
        <p:nvSpPr>
          <p:cNvPr id="11" name="TextBox 10"/>
          <p:cNvSpPr txBox="1"/>
          <p:nvPr/>
        </p:nvSpPr>
        <p:spPr>
          <a:xfrm>
            <a:off x="198636" y="3724682"/>
            <a:ext cx="3021219" cy="1015663"/>
          </a:xfrm>
          <a:prstGeom prst="rect">
            <a:avLst/>
          </a:prstGeom>
          <a:noFill/>
        </p:spPr>
        <p:txBody>
          <a:bodyPr wrap="square" rtlCol="0">
            <a:spAutoFit/>
          </a:bodyPr>
          <a:lstStyle/>
          <a:p>
            <a:r>
              <a:rPr lang="en-US" sz="2000" b="1" dirty="0" smtClean="0">
                <a:latin typeface="Bookman Old Style" panose="02050604050505020204" pitchFamily="18" charset="0"/>
              </a:rPr>
              <a:t>Vibrational excitation – </a:t>
            </a:r>
            <a:r>
              <a:rPr lang="en-US" sz="2000" b="1" dirty="0" smtClean="0">
                <a:solidFill>
                  <a:schemeClr val="accent1">
                    <a:lumMod val="75000"/>
                  </a:schemeClr>
                </a:solidFill>
                <a:latin typeface="Bookman Old Style" panose="02050604050505020204" pitchFamily="18" charset="0"/>
              </a:rPr>
              <a:t>slower </a:t>
            </a:r>
            <a:r>
              <a:rPr lang="en-US" sz="2000" b="1" dirty="0" err="1" smtClean="0">
                <a:solidFill>
                  <a:schemeClr val="accent1">
                    <a:lumMod val="75000"/>
                  </a:schemeClr>
                </a:solidFill>
                <a:latin typeface="Bookman Old Style" panose="02050604050505020204" pitchFamily="18" charset="0"/>
              </a:rPr>
              <a:t>thermalization</a:t>
            </a:r>
            <a:endParaRPr lang="en-US" sz="2000" b="1" dirty="0">
              <a:solidFill>
                <a:schemeClr val="accent1">
                  <a:lumMod val="75000"/>
                </a:schemeClr>
              </a:solidFill>
              <a:latin typeface="Bookman Old Style" panose="02050604050505020204" pitchFamily="18" charset="0"/>
            </a:endParaRPr>
          </a:p>
        </p:txBody>
      </p:sp>
      <p:sp>
        <p:nvSpPr>
          <p:cNvPr id="12" name="TextBox 11"/>
          <p:cNvSpPr txBox="1"/>
          <p:nvPr/>
        </p:nvSpPr>
        <p:spPr>
          <a:xfrm>
            <a:off x="8121070" y="3555405"/>
            <a:ext cx="4009970" cy="1323439"/>
          </a:xfrm>
          <a:prstGeom prst="rect">
            <a:avLst/>
          </a:prstGeom>
          <a:noFill/>
        </p:spPr>
        <p:txBody>
          <a:bodyPr wrap="square" rtlCol="0">
            <a:spAutoFit/>
          </a:bodyPr>
          <a:lstStyle/>
          <a:p>
            <a:pPr algn="ctr"/>
            <a:r>
              <a:rPr lang="en-US" sz="2000" b="1" dirty="0" smtClean="0">
                <a:latin typeface="Bookman Old Style" panose="02050604050505020204" pitchFamily="18" charset="0"/>
              </a:rPr>
              <a:t>Electronic excitation, dissociation, ionization – </a:t>
            </a:r>
            <a:r>
              <a:rPr lang="en-US" sz="2000" b="1" dirty="0" smtClean="0">
                <a:solidFill>
                  <a:schemeClr val="accent1">
                    <a:lumMod val="75000"/>
                  </a:schemeClr>
                </a:solidFill>
                <a:latin typeface="Bookman Old Style" panose="02050604050505020204" pitchFamily="18" charset="0"/>
              </a:rPr>
              <a:t>rapid </a:t>
            </a:r>
            <a:r>
              <a:rPr lang="en-US" sz="2000" b="1" dirty="0" err="1" smtClean="0">
                <a:solidFill>
                  <a:schemeClr val="accent1">
                    <a:lumMod val="75000"/>
                  </a:schemeClr>
                </a:solidFill>
                <a:latin typeface="Bookman Old Style" panose="02050604050505020204" pitchFamily="18" charset="0"/>
              </a:rPr>
              <a:t>thermalization</a:t>
            </a:r>
            <a:r>
              <a:rPr lang="en-US" sz="2000" b="1" dirty="0" smtClean="0">
                <a:solidFill>
                  <a:schemeClr val="accent1">
                    <a:lumMod val="75000"/>
                  </a:schemeClr>
                </a:solidFill>
                <a:latin typeface="Bookman Old Style" panose="02050604050505020204" pitchFamily="18" charset="0"/>
              </a:rPr>
              <a:t> </a:t>
            </a:r>
            <a:r>
              <a:rPr lang="en-US" sz="2000" b="1" dirty="0" smtClean="0">
                <a:solidFill>
                  <a:schemeClr val="accent1">
                    <a:lumMod val="75000"/>
                  </a:schemeClr>
                </a:solidFill>
                <a:latin typeface="Bookman Old Style" panose="02050604050505020204" pitchFamily="18" charset="0"/>
                <a:sym typeface="Symbol" panose="05050102010706020507" pitchFamily="18" charset="2"/>
              </a:rPr>
              <a:t></a:t>
            </a:r>
            <a:r>
              <a:rPr lang="en-US" sz="2000" b="1" dirty="0" smtClean="0">
                <a:solidFill>
                  <a:schemeClr val="accent1">
                    <a:lumMod val="75000"/>
                  </a:schemeClr>
                </a:solidFill>
                <a:latin typeface="Bookman Old Style" panose="02050604050505020204" pitchFamily="18" charset="0"/>
              </a:rPr>
              <a:t> high reactivity</a:t>
            </a:r>
            <a:endParaRPr lang="en-US" sz="2000" b="1" dirty="0">
              <a:solidFill>
                <a:schemeClr val="accent1">
                  <a:lumMod val="75000"/>
                </a:schemeClr>
              </a:solidFill>
              <a:latin typeface="Bookman Old Style" panose="02050604050505020204" pitchFamily="18" charset="0"/>
            </a:endParaRPr>
          </a:p>
        </p:txBody>
      </p:sp>
    </p:spTree>
    <p:extLst>
      <p:ext uri="{BB962C8B-B14F-4D97-AF65-F5344CB8AC3E}">
        <p14:creationId xmlns:p14="http://schemas.microsoft.com/office/powerpoint/2010/main" val="1140348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203200"/>
            <a:ext cx="10877550" cy="1325563"/>
          </a:xfrm>
        </p:spPr>
        <p:txBody>
          <a:bodyPr>
            <a:normAutofit/>
          </a:bodyPr>
          <a:lstStyle/>
          <a:p>
            <a:pPr algn="ctr"/>
            <a:r>
              <a:rPr lang="en-US" sz="4000" b="1" dirty="0" smtClean="0">
                <a:latin typeface="Arial" panose="020B0604020202020204" pitchFamily="34" charset="0"/>
                <a:ea typeface="Tahoma" panose="020B0604030504040204" pitchFamily="34" charset="0"/>
                <a:cs typeface="Arial" panose="020B0604020202020204" pitchFamily="34" charset="0"/>
              </a:rPr>
              <a:t>Efficiency of N-atom Production vs E/N</a:t>
            </a:r>
            <a:endParaRPr lang="en-US" sz="4000" b="1" dirty="0">
              <a:latin typeface="Arial" panose="020B0604020202020204" pitchFamily="34" charset="0"/>
              <a:ea typeface="Tahoma" panose="020B0604030504040204" pitchFamily="34" charset="0"/>
              <a:cs typeface="Arial" panose="020B0604020202020204" pitchFamily="34" charset="0"/>
            </a:endParaRPr>
          </a:p>
        </p:txBody>
      </p:sp>
      <p:sp>
        <p:nvSpPr>
          <p:cNvPr id="3" name="Content Placeholder 2"/>
          <p:cNvSpPr>
            <a:spLocks noGrp="1"/>
          </p:cNvSpPr>
          <p:nvPr>
            <p:ph idx="1"/>
          </p:nvPr>
        </p:nvSpPr>
        <p:spPr>
          <a:xfrm>
            <a:off x="813915" y="1630363"/>
            <a:ext cx="10677045" cy="1011237"/>
          </a:xfrm>
        </p:spPr>
        <p:txBody>
          <a:bodyPr>
            <a:normAutofit/>
          </a:bodyPr>
          <a:lstStyle/>
          <a:p>
            <a:pPr marL="0" indent="0">
              <a:lnSpc>
                <a:spcPct val="100000"/>
              </a:lnSpc>
              <a:spcAft>
                <a:spcPts val="600"/>
              </a:spcAft>
              <a:buNone/>
            </a:pPr>
            <a:r>
              <a:rPr lang="en-US" sz="2400" b="1" dirty="0" smtClean="0">
                <a:latin typeface="Bookman Old Style" panose="02050604050505020204" pitchFamily="18" charset="0"/>
              </a:rPr>
              <a:t>Objective: </a:t>
            </a:r>
            <a:r>
              <a:rPr lang="en-US" sz="2400" b="1" dirty="0" smtClean="0">
                <a:solidFill>
                  <a:schemeClr val="accent1">
                    <a:lumMod val="75000"/>
                  </a:schemeClr>
                </a:solidFill>
                <a:latin typeface="Bookman Old Style" panose="02050604050505020204" pitchFamily="18" charset="0"/>
              </a:rPr>
              <a:t>Characterize atomic species production in nanosecond discharges as a function of E/N</a:t>
            </a:r>
            <a:endParaRPr lang="en-US" sz="2000" dirty="0">
              <a:solidFill>
                <a:schemeClr val="accent1">
                  <a:lumMod val="75000"/>
                </a:schemeClr>
              </a:solidFill>
              <a:latin typeface="Bookman Old Style" panose="02050604050505020204" pitchFamily="18" charset="0"/>
            </a:endParaRPr>
          </a:p>
        </p:txBody>
      </p:sp>
      <p:sp>
        <p:nvSpPr>
          <p:cNvPr id="4" name="Slide Number Placeholder 3"/>
          <p:cNvSpPr>
            <a:spLocks noGrp="1"/>
          </p:cNvSpPr>
          <p:nvPr>
            <p:ph type="sldNum" sz="quarter" idx="12"/>
          </p:nvPr>
        </p:nvSpPr>
        <p:spPr/>
        <p:txBody>
          <a:bodyPr/>
          <a:lstStyle/>
          <a:p>
            <a:fld id="{6681F5A5-5BF7-4733-BB55-3113BEA95D26}" type="slidenum">
              <a:rPr lang="en-SG" smtClean="0"/>
              <a:pPr/>
              <a:t>7</a:t>
            </a:fld>
            <a:endParaRPr lang="en-SG"/>
          </a:p>
        </p:txBody>
      </p:sp>
      <p:sp>
        <p:nvSpPr>
          <p:cNvPr id="11" name="Espace réservé du contenu 2"/>
          <p:cNvSpPr txBox="1">
            <a:spLocks/>
          </p:cNvSpPr>
          <p:nvPr/>
        </p:nvSpPr>
        <p:spPr>
          <a:xfrm>
            <a:off x="1180154" y="2731203"/>
            <a:ext cx="2283649" cy="8743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600"/>
              </a:spcAft>
              <a:buFont typeface="Arial" panose="020B0604020202020204" pitchFamily="34" charset="0"/>
              <a:buNone/>
            </a:pPr>
            <a:r>
              <a:rPr lang="en-US" sz="1800" dirty="0" smtClean="0">
                <a:solidFill>
                  <a:schemeClr val="accent1">
                    <a:lumMod val="75000"/>
                  </a:schemeClr>
                </a:solidFill>
                <a:latin typeface="Bookman Old Style" panose="02050604050505020204" pitchFamily="18" charset="0"/>
                <a:cs typeface="Calibri" panose="020F0502020204030204" pitchFamily="34" charset="0"/>
              </a:rPr>
              <a:t>Amount of energy needed to produce one N-atom</a:t>
            </a:r>
            <a:r>
              <a:rPr lang="en-US" sz="1600" dirty="0" smtClean="0">
                <a:solidFill>
                  <a:schemeClr val="accent1">
                    <a:lumMod val="75000"/>
                  </a:schemeClr>
                </a:solidFill>
                <a:latin typeface="Bookman Old Style" panose="02050604050505020204" pitchFamily="18" charset="0"/>
                <a:cs typeface="Calibri" panose="020F0502020204030204" pitchFamily="34" charset="0"/>
              </a:rPr>
              <a:t/>
            </a:r>
            <a:br>
              <a:rPr lang="en-US" sz="1600" dirty="0" smtClean="0">
                <a:solidFill>
                  <a:schemeClr val="accent1">
                    <a:lumMod val="75000"/>
                  </a:schemeClr>
                </a:solidFill>
                <a:latin typeface="Bookman Old Style" panose="02050604050505020204" pitchFamily="18" charset="0"/>
                <a:cs typeface="Calibri" panose="020F0502020204030204" pitchFamily="34" charset="0"/>
              </a:rPr>
            </a:br>
            <a:endParaRPr lang="en-US" sz="1600" dirty="0" smtClean="0">
              <a:solidFill>
                <a:schemeClr val="accent1">
                  <a:lumMod val="75000"/>
                </a:schemeClr>
              </a:solidFill>
              <a:latin typeface="Bookman Old Style" panose="02050604050505020204" pitchFamily="18" charset="0"/>
              <a:cs typeface="Calibri" panose="020F0502020204030204" pitchFamily="34" charset="0"/>
            </a:endParaRPr>
          </a:p>
        </p:txBody>
      </p:sp>
      <p:pic>
        <p:nvPicPr>
          <p:cNvPr id="12" name="Picture 11"/>
          <p:cNvPicPr>
            <a:picLocks noChangeAspect="1"/>
          </p:cNvPicPr>
          <p:nvPr/>
        </p:nvPicPr>
        <p:blipFill>
          <a:blip r:embed="rId4"/>
          <a:stretch>
            <a:fillRect/>
          </a:stretch>
        </p:blipFill>
        <p:spPr>
          <a:xfrm>
            <a:off x="3852423" y="2666592"/>
            <a:ext cx="4574277" cy="3921533"/>
          </a:xfrm>
          <a:prstGeom prst="rect">
            <a:avLst/>
          </a:prstGeom>
          <a:ln>
            <a:solidFill>
              <a:schemeClr val="tx1"/>
            </a:solidFill>
          </a:ln>
        </p:spPr>
      </p:pic>
      <p:sp>
        <p:nvSpPr>
          <p:cNvPr id="13" name="Rectangle 12"/>
          <p:cNvSpPr/>
          <p:nvPr/>
        </p:nvSpPr>
        <p:spPr>
          <a:xfrm>
            <a:off x="109731" y="6351250"/>
            <a:ext cx="3613490" cy="461665"/>
          </a:xfrm>
          <a:prstGeom prst="rect">
            <a:avLst/>
          </a:prstGeom>
        </p:spPr>
        <p:txBody>
          <a:bodyPr wrap="none">
            <a:spAutoFit/>
          </a:bodyPr>
          <a:lstStyle/>
          <a:p>
            <a:r>
              <a:rPr lang="en-US" sz="1200" dirty="0">
                <a:latin typeface="Bookman Old Style" panose="02050604050505020204" pitchFamily="18" charset="0"/>
                <a:cs typeface="Calibri" panose="020F0502020204030204" pitchFamily="34" charset="0"/>
              </a:rPr>
              <a:t>(N. A. Popov, Plasma Physics Reports, 2013)</a:t>
            </a:r>
            <a:r>
              <a:rPr lang="en-US" sz="2400" dirty="0">
                <a:latin typeface="Bookman Old Style" panose="02050604050505020204" pitchFamily="18" charset="0"/>
                <a:cs typeface="Calibri" panose="020F0502020204030204" pitchFamily="34" charset="0"/>
              </a:rPr>
              <a:t> </a:t>
            </a:r>
            <a:endParaRPr lang="en-US" dirty="0">
              <a:latin typeface="Bookman Old Style" panose="02050604050505020204" pitchFamily="18" charset="0"/>
            </a:endParaRPr>
          </a:p>
        </p:txBody>
      </p:sp>
      <p:cxnSp>
        <p:nvCxnSpPr>
          <p:cNvPr id="15" name="Straight Arrow Connector 14"/>
          <p:cNvCxnSpPr/>
          <p:nvPr/>
        </p:nvCxnSpPr>
        <p:spPr>
          <a:xfrm flipV="1">
            <a:off x="3367389" y="2927063"/>
            <a:ext cx="457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17419972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66750" y="2451100"/>
            <a:ext cx="11020425" cy="24352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latin typeface="Arial" panose="020B0604020202020204" pitchFamily="34" charset="0"/>
                <a:cs typeface="Arial" panose="020B0604020202020204" pitchFamily="34" charset="0"/>
              </a:rPr>
              <a:t>Electric field evolution in a </a:t>
            </a:r>
            <a:br>
              <a:rPr lang="en-US" sz="5400" b="1" dirty="0" smtClean="0">
                <a:latin typeface="Arial" panose="020B0604020202020204" pitchFamily="34" charset="0"/>
                <a:cs typeface="Arial" panose="020B0604020202020204" pitchFamily="34" charset="0"/>
              </a:rPr>
            </a:br>
            <a:r>
              <a:rPr lang="en-US" sz="5400" b="1" dirty="0" smtClean="0">
                <a:latin typeface="Arial" panose="020B0604020202020204" pitchFamily="34" charset="0"/>
                <a:cs typeface="Arial" panose="020B0604020202020204" pitchFamily="34" charset="0"/>
              </a:rPr>
              <a:t>nanosecond plasma</a:t>
            </a:r>
            <a:br>
              <a:rPr lang="en-US" sz="5400" b="1" dirty="0" smtClean="0">
                <a:latin typeface="Arial" panose="020B0604020202020204" pitchFamily="34" charset="0"/>
                <a:cs typeface="Arial" panose="020B0604020202020204" pitchFamily="34" charset="0"/>
              </a:rPr>
            </a:br>
            <a:r>
              <a:rPr lang="en-US" sz="5400" b="1" dirty="0" smtClean="0">
                <a:latin typeface="Arial" panose="020B0604020202020204" pitchFamily="34" charset="0"/>
                <a:cs typeface="Arial" panose="020B0604020202020204" pitchFamily="34" charset="0"/>
              </a:rPr>
              <a:t>using E-FISH</a:t>
            </a:r>
            <a:endParaRPr lang="en-US" sz="54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6681F5A5-5BF7-4733-BB55-3113BEA95D26}" type="slidenum">
              <a:rPr lang="en-SG" smtClean="0"/>
              <a:pPr/>
              <a:t>8</a:t>
            </a:fld>
            <a:endParaRPr lang="en-SG"/>
          </a:p>
        </p:txBody>
      </p:sp>
    </p:spTree>
    <p:extLst>
      <p:ext uri="{BB962C8B-B14F-4D97-AF65-F5344CB8AC3E}">
        <p14:creationId xmlns:p14="http://schemas.microsoft.com/office/powerpoint/2010/main" val="16603243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36525"/>
            <a:ext cx="10515600" cy="1325563"/>
          </a:xfrm>
        </p:spPr>
        <p:txBody>
          <a:bodyPr>
            <a:normAutofit/>
          </a:bodyPr>
          <a:lstStyle/>
          <a:p>
            <a:r>
              <a:rPr lang="en-US" sz="4000" b="1" dirty="0" smtClean="0">
                <a:latin typeface="Arial" panose="020B0604020202020204" pitchFamily="34" charset="0"/>
                <a:cs typeface="Arial" panose="020B0604020202020204" pitchFamily="34" charset="0"/>
              </a:rPr>
              <a:t>E-FISH: Working Principles</a:t>
            </a:r>
            <a:endParaRPr lang="ru-RU"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208554" y="5022387"/>
            <a:ext cx="6858000" cy="1437868"/>
          </a:xfrm>
        </p:spPr>
        <p:txBody>
          <a:bodyPr>
            <a:noAutofit/>
          </a:bodyPr>
          <a:lstStyle/>
          <a:p>
            <a:r>
              <a:rPr lang="en-US" sz="2200" dirty="0" smtClean="0">
                <a:solidFill>
                  <a:schemeClr val="accent1">
                    <a:lumMod val="75000"/>
                  </a:schemeClr>
                </a:solidFill>
                <a:latin typeface="Bookman Old Style" panose="02050604050505020204" pitchFamily="18" charset="0"/>
              </a:rPr>
              <a:t>Optical </a:t>
            </a:r>
            <a:r>
              <a:rPr lang="en-US" sz="2200" u="sng" dirty="0" smtClean="0">
                <a:solidFill>
                  <a:schemeClr val="accent1">
                    <a:lumMod val="75000"/>
                  </a:schemeClr>
                </a:solidFill>
                <a:latin typeface="Bookman Old Style" panose="02050604050505020204" pitchFamily="18" charset="0"/>
              </a:rPr>
              <a:t>second harmonic</a:t>
            </a:r>
            <a:r>
              <a:rPr lang="en-US" sz="2200" dirty="0" smtClean="0">
                <a:solidFill>
                  <a:schemeClr val="accent1">
                    <a:lumMod val="75000"/>
                  </a:schemeClr>
                </a:solidFill>
                <a:latin typeface="Bookman Old Style" panose="02050604050505020204" pitchFamily="18" charset="0"/>
              </a:rPr>
              <a:t> signal when </a:t>
            </a:r>
            <a:r>
              <a:rPr lang="en-US" sz="2200" b="1" dirty="0" err="1">
                <a:solidFill>
                  <a:schemeClr val="accent1">
                    <a:lumMod val="75000"/>
                  </a:schemeClr>
                </a:solidFill>
                <a:latin typeface="Bookman Old Style" panose="02050604050505020204" pitchFamily="18" charset="0"/>
              </a:rPr>
              <a:t>E</a:t>
            </a:r>
            <a:r>
              <a:rPr lang="en-US" sz="2200" b="1" baseline="-25000" dirty="0" err="1">
                <a:solidFill>
                  <a:schemeClr val="accent1">
                    <a:lumMod val="75000"/>
                  </a:schemeClr>
                </a:solidFill>
                <a:latin typeface="Bookman Old Style" panose="02050604050505020204" pitchFamily="18" charset="0"/>
              </a:rPr>
              <a:t>ext</a:t>
            </a:r>
            <a:r>
              <a:rPr lang="en-US" sz="2200" b="1" dirty="0">
                <a:solidFill>
                  <a:schemeClr val="accent1">
                    <a:lumMod val="75000"/>
                  </a:schemeClr>
                </a:solidFill>
                <a:latin typeface="Bookman Old Style" panose="02050604050505020204" pitchFamily="18" charset="0"/>
              </a:rPr>
              <a:t> &gt; </a:t>
            </a:r>
            <a:r>
              <a:rPr lang="en-US" sz="2200" b="1" dirty="0" smtClean="0">
                <a:solidFill>
                  <a:schemeClr val="accent1">
                    <a:lumMod val="75000"/>
                  </a:schemeClr>
                </a:solidFill>
                <a:latin typeface="Bookman Old Style" panose="02050604050505020204" pitchFamily="18" charset="0"/>
              </a:rPr>
              <a:t>0</a:t>
            </a:r>
          </a:p>
          <a:p>
            <a:r>
              <a:rPr lang="en-US" sz="2200" dirty="0" smtClean="0">
                <a:solidFill>
                  <a:schemeClr val="accent1">
                    <a:lumMod val="75000"/>
                  </a:schemeClr>
                </a:solidFill>
                <a:latin typeface="Bookman Old Style" panose="02050604050505020204" pitchFamily="18" charset="0"/>
              </a:rPr>
              <a:t>No signal when</a:t>
            </a:r>
            <a:r>
              <a:rPr lang="en-US" sz="2200" b="1" dirty="0" smtClean="0">
                <a:solidFill>
                  <a:schemeClr val="accent1">
                    <a:lumMod val="75000"/>
                  </a:schemeClr>
                </a:solidFill>
                <a:latin typeface="Bookman Old Style" panose="02050604050505020204" pitchFamily="18" charset="0"/>
              </a:rPr>
              <a:t> </a:t>
            </a:r>
            <a:r>
              <a:rPr lang="en-US" sz="2200" b="1" dirty="0" err="1">
                <a:solidFill>
                  <a:schemeClr val="accent1">
                    <a:lumMod val="75000"/>
                  </a:schemeClr>
                </a:solidFill>
                <a:latin typeface="Bookman Old Style" panose="02050604050505020204" pitchFamily="18" charset="0"/>
              </a:rPr>
              <a:t>E</a:t>
            </a:r>
            <a:r>
              <a:rPr lang="en-US" sz="2200" b="1" baseline="-25000" dirty="0" err="1">
                <a:solidFill>
                  <a:schemeClr val="accent1">
                    <a:lumMod val="75000"/>
                  </a:schemeClr>
                </a:solidFill>
                <a:latin typeface="Bookman Old Style" panose="02050604050505020204" pitchFamily="18" charset="0"/>
              </a:rPr>
              <a:t>ext</a:t>
            </a:r>
            <a:r>
              <a:rPr lang="en-US" sz="2200" b="1" dirty="0">
                <a:solidFill>
                  <a:schemeClr val="accent1">
                    <a:lumMod val="75000"/>
                  </a:schemeClr>
                </a:solidFill>
                <a:latin typeface="Bookman Old Style" panose="02050604050505020204" pitchFamily="18" charset="0"/>
              </a:rPr>
              <a:t> </a:t>
            </a:r>
            <a:r>
              <a:rPr lang="en-US" sz="2200" b="1" dirty="0" smtClean="0">
                <a:solidFill>
                  <a:schemeClr val="accent1">
                    <a:lumMod val="75000"/>
                  </a:schemeClr>
                </a:solidFill>
                <a:latin typeface="Bookman Old Style" panose="02050604050505020204" pitchFamily="18" charset="0"/>
              </a:rPr>
              <a:t>= 0</a:t>
            </a:r>
          </a:p>
          <a:p>
            <a:r>
              <a:rPr lang="en-US" sz="2200" dirty="0" smtClean="0">
                <a:solidFill>
                  <a:schemeClr val="accent1">
                    <a:lumMod val="75000"/>
                  </a:schemeClr>
                </a:solidFill>
                <a:latin typeface="Bookman Old Style" panose="02050604050505020204" pitchFamily="18" charset="0"/>
              </a:rPr>
              <a:t>Signal is coherent but path-integrated</a:t>
            </a:r>
            <a:endParaRPr lang="en-US" sz="2200" dirty="0">
              <a:solidFill>
                <a:srgbClr val="FF0000"/>
              </a:solidFill>
              <a:latin typeface="Bookman Old Style" panose="02050604050505020204" pitchFamily="18" charset="0"/>
            </a:endParaRPr>
          </a:p>
        </p:txBody>
      </p:sp>
      <p:sp>
        <p:nvSpPr>
          <p:cNvPr id="4" name="Slide Number Placeholder 3"/>
          <p:cNvSpPr>
            <a:spLocks noGrp="1"/>
          </p:cNvSpPr>
          <p:nvPr>
            <p:ph type="sldNum" sz="quarter" idx="12"/>
          </p:nvPr>
        </p:nvSpPr>
        <p:spPr/>
        <p:txBody>
          <a:bodyPr/>
          <a:lstStyle/>
          <a:p>
            <a:fld id="{6681F5A5-5BF7-4733-BB55-3113BEA95D26}" type="slidenum">
              <a:rPr lang="en-SG" smtClean="0"/>
              <a:pPr/>
              <a:t>9</a:t>
            </a:fld>
            <a:endParaRPr lang="en-SG"/>
          </a:p>
        </p:txBody>
      </p:sp>
      <p:sp>
        <p:nvSpPr>
          <p:cNvPr id="37" name="Oval 36"/>
          <p:cNvSpPr/>
          <p:nvPr/>
        </p:nvSpPr>
        <p:spPr>
          <a:xfrm>
            <a:off x="6302580" y="3630938"/>
            <a:ext cx="91440" cy="91440"/>
          </a:xfrm>
          <a:prstGeom prst="ellipse">
            <a:avLst/>
          </a:prstGeom>
          <a:ln>
            <a:noFill/>
          </a:ln>
          <a:scene3d>
            <a:camera prst="isometricOffAxis2Top"/>
            <a:lightRig rig="threePt" dir="t"/>
          </a:scene3d>
          <a:sp3d extrusionH="787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208554" y="3602327"/>
            <a:ext cx="2286000" cy="146304"/>
          </a:xfrm>
          <a:prstGeom prst="rect">
            <a:avLst/>
          </a:prstGeom>
          <a:ln>
            <a:noFill/>
          </a:ln>
          <a:scene3d>
            <a:camera prst="isometricOffAxis1Left"/>
            <a:lightRig rig="threePt" dir="t"/>
          </a:scene3d>
          <a:sp3d extrusionH="2540000" prstMaterial="flat">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15606143">
            <a:off x="6077413" y="2770485"/>
            <a:ext cx="914400" cy="914400"/>
          </a:xfrm>
          <a:prstGeom prst="ellipse">
            <a:avLst/>
          </a:prstGeom>
          <a:gradFill>
            <a:gsLst>
              <a:gs pos="42000">
                <a:schemeClr val="bg2">
                  <a:lumMod val="75000"/>
                </a:schemeClr>
              </a:gs>
              <a:gs pos="0">
                <a:schemeClr val="accent3">
                  <a:lumMod val="97000"/>
                  <a:lumOff val="3000"/>
                </a:schemeClr>
              </a:gs>
              <a:gs pos="88000">
                <a:schemeClr val="bg1"/>
              </a:gs>
            </a:gsLst>
            <a:path path="circle">
              <a:fillToRect l="100000" t="100000"/>
            </a:path>
          </a:gradFill>
          <a:ln w="0">
            <a:solidFill>
              <a:schemeClr val="bg2"/>
            </a:solidFill>
          </a:ln>
          <a:effectLst>
            <a:reflection endPos="0" dir="5400000" sy="-100000" algn="bl" rotWithShape="0"/>
          </a:effectLst>
          <a:scene3d>
            <a:camera prst="orthographicFront">
              <a:rot lat="3502108" lon="12956739" rev="13294637"/>
            </a:camera>
            <a:lightRig rig="threePt" dir="t"/>
          </a:scene3d>
          <a:sp3d prstMaterial="flat">
            <a:bevelT w="457200" h="4495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4806143">
            <a:off x="6083787" y="2767026"/>
            <a:ext cx="914400" cy="914400"/>
          </a:xfrm>
          <a:prstGeom prst="ellipse">
            <a:avLst/>
          </a:prstGeom>
          <a:gradFill flip="none" rotWithShape="1">
            <a:gsLst>
              <a:gs pos="42000">
                <a:schemeClr val="bg2">
                  <a:lumMod val="75000"/>
                </a:schemeClr>
              </a:gs>
              <a:gs pos="0">
                <a:schemeClr val="accent3">
                  <a:lumMod val="97000"/>
                  <a:lumOff val="3000"/>
                </a:schemeClr>
              </a:gs>
              <a:gs pos="88000">
                <a:schemeClr val="bg1"/>
              </a:gs>
            </a:gsLst>
            <a:path path="circle">
              <a:fillToRect l="100000" t="100000"/>
            </a:path>
            <a:tileRect r="-100000" b="-100000"/>
          </a:gradFill>
          <a:ln w="0">
            <a:solidFill>
              <a:schemeClr val="bg2"/>
            </a:solidFill>
          </a:ln>
          <a:effectLst>
            <a:reflection endPos="0" dir="5400000" sy="-100000" algn="bl" rotWithShape="0"/>
          </a:effectLst>
          <a:scene3d>
            <a:camera prst="orthographicFront">
              <a:rot lat="3478594" lon="19348076" rev="19138629"/>
            </a:camera>
            <a:lightRig rig="threePt" dir="t"/>
          </a:scene3d>
          <a:sp3d prstMaterial="metal">
            <a:bevelT w="457200" h="4489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100400" y="2694258"/>
            <a:ext cx="2286000" cy="146304"/>
          </a:xfrm>
          <a:prstGeom prst="rect">
            <a:avLst/>
          </a:prstGeom>
          <a:ln cap="flat">
            <a:noFill/>
            <a:round/>
          </a:ln>
          <a:effectLst>
            <a:softEdge rad="0"/>
          </a:effectLst>
          <a:scene3d>
            <a:camera prst="isometricOffAxis1Left"/>
            <a:lightRig rig="threePt" dir="t"/>
          </a:scene3d>
          <a:sp3d extrusionH="2540000" prstMaterial="flat">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314772" y="1856233"/>
            <a:ext cx="91440" cy="91440"/>
          </a:xfrm>
          <a:prstGeom prst="ellipse">
            <a:avLst/>
          </a:prstGeom>
          <a:ln>
            <a:noFill/>
          </a:ln>
          <a:scene3d>
            <a:camera prst="isometricOffAxis2Top"/>
            <a:lightRig rig="threePt" dir="t"/>
          </a:scene3d>
          <a:sp3d extrusionH="635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261432" y="1767841"/>
            <a:ext cx="182880" cy="182880"/>
          </a:xfrm>
          <a:prstGeom prst="ellipse">
            <a:avLst/>
          </a:prstGeom>
          <a:scene3d>
            <a:camera prst="orthographicFront"/>
            <a:lightRig rig="threePt" dir="t"/>
          </a:scene3d>
          <a:sp3d>
            <a:bevelT w="1016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V="1">
            <a:off x="6118025" y="4457766"/>
            <a:ext cx="457200" cy="0"/>
          </a:xfrm>
          <a:prstGeom prst="line">
            <a:avLst/>
          </a:prstGeom>
          <a:ln w="571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6217085" y="4587306"/>
            <a:ext cx="274320" cy="0"/>
          </a:xfrm>
          <a:prstGeom prst="line">
            <a:avLst/>
          </a:prstGeom>
          <a:ln w="571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6308525" y="4701606"/>
            <a:ext cx="91440" cy="0"/>
          </a:xfrm>
          <a:prstGeom prst="line">
            <a:avLst/>
          </a:prstGeom>
          <a:ln w="571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Oval 58"/>
          <p:cNvSpPr>
            <a:spLocks noChangeAspect="1"/>
          </p:cNvSpPr>
          <p:nvPr/>
        </p:nvSpPr>
        <p:spPr>
          <a:xfrm rot="15606143">
            <a:off x="7365060" y="2972649"/>
            <a:ext cx="155448" cy="155448"/>
          </a:xfrm>
          <a:prstGeom prst="ellipse">
            <a:avLst/>
          </a:prstGeom>
          <a:gradFill>
            <a:gsLst>
              <a:gs pos="72000">
                <a:srgbClr val="00B050"/>
              </a:gs>
              <a:gs pos="0">
                <a:schemeClr val="accent3">
                  <a:lumMod val="97000"/>
                  <a:lumOff val="3000"/>
                </a:schemeClr>
              </a:gs>
              <a:gs pos="88000">
                <a:schemeClr val="bg1"/>
              </a:gs>
            </a:gsLst>
            <a:path path="circle">
              <a:fillToRect l="100000" t="100000"/>
            </a:path>
          </a:gradFill>
          <a:ln w="0">
            <a:noFill/>
          </a:ln>
          <a:effectLst>
            <a:reflection endPos="0" dir="5400000" sy="-100000" algn="bl" rotWithShape="0"/>
          </a:effectLst>
          <a:scene3d>
            <a:camera prst="orthographicFront">
              <a:rot lat="3715934" lon="13380405" rev="13662392"/>
            </a:camera>
            <a:lightRig rig="threePt" dir="t"/>
          </a:scene3d>
          <a:sp3d prstMaterial="flat">
            <a:bevelT w="127000" h="23812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4806143">
            <a:off x="6052509" y="2962102"/>
            <a:ext cx="594360" cy="594360"/>
          </a:xfrm>
          <a:prstGeom prst="ellipse">
            <a:avLst/>
          </a:prstGeom>
          <a:gradFill flip="none" rotWithShape="1">
            <a:gsLst>
              <a:gs pos="42000">
                <a:srgbClr val="00B050"/>
              </a:gs>
              <a:gs pos="0">
                <a:schemeClr val="accent3">
                  <a:lumMod val="97000"/>
                  <a:lumOff val="3000"/>
                </a:schemeClr>
              </a:gs>
              <a:gs pos="88000">
                <a:schemeClr val="bg1"/>
              </a:gs>
            </a:gsLst>
            <a:path path="circle">
              <a:fillToRect l="100000" t="100000"/>
            </a:path>
            <a:tileRect r="-100000" b="-100000"/>
          </a:gradFill>
          <a:ln w="0">
            <a:solidFill>
              <a:schemeClr val="bg2"/>
            </a:solidFill>
          </a:ln>
          <a:effectLst>
            <a:reflection endPos="0" dir="5400000" sy="-100000" algn="bl" rotWithShape="0"/>
          </a:effectLst>
          <a:scene3d>
            <a:camera prst="orthographicFront">
              <a:rot lat="3269346" lon="12613856" rev="13008707"/>
            </a:camera>
            <a:lightRig rig="threePt" dir="t"/>
          </a:scene3d>
          <a:sp3d prstMaterial="flat">
            <a:bevelT w="317500" h="4845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314101" y="3413554"/>
            <a:ext cx="1783080" cy="3217667"/>
          </a:xfrm>
          <a:prstGeom prst="rect">
            <a:avLst/>
          </a:prstGeom>
        </p:spPr>
      </p:pic>
      <p:sp>
        <p:nvSpPr>
          <p:cNvPr id="17" name="Content Placeholder 2"/>
          <p:cNvSpPr txBox="1">
            <a:spLocks/>
          </p:cNvSpPr>
          <p:nvPr/>
        </p:nvSpPr>
        <p:spPr>
          <a:xfrm>
            <a:off x="4929972" y="1627773"/>
            <a:ext cx="1339080" cy="566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err="1" smtClean="0"/>
              <a:t>E</a:t>
            </a:r>
            <a:r>
              <a:rPr lang="en-US" b="1" baseline="-25000" dirty="0" err="1" smtClean="0"/>
              <a:t>ext</a:t>
            </a:r>
            <a:r>
              <a:rPr lang="en-US" b="1" dirty="0" smtClean="0"/>
              <a:t> &gt; 0</a:t>
            </a:r>
            <a:endParaRPr lang="en-US" b="1" dirty="0"/>
          </a:p>
        </p:txBody>
      </p:sp>
      <p:sp>
        <p:nvSpPr>
          <p:cNvPr id="18" name="Content Placeholder 2"/>
          <p:cNvSpPr txBox="1">
            <a:spLocks/>
          </p:cNvSpPr>
          <p:nvPr/>
        </p:nvSpPr>
        <p:spPr>
          <a:xfrm>
            <a:off x="1357601" y="2694811"/>
            <a:ext cx="2129203" cy="56695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Probe beam, </a:t>
            </a:r>
            <a:r>
              <a:rPr lang="en-US" b="1" dirty="0" smtClean="0">
                <a:sym typeface="Symbol" panose="05050102010706020507" pitchFamily="18" charset="2"/>
              </a:rPr>
              <a:t></a:t>
            </a:r>
            <a:endParaRPr lang="en-US" b="1" dirty="0"/>
          </a:p>
        </p:txBody>
      </p:sp>
      <p:cxnSp>
        <p:nvCxnSpPr>
          <p:cNvPr id="19" name="Straight Connector 18"/>
          <p:cNvCxnSpPr/>
          <p:nvPr/>
        </p:nvCxnSpPr>
        <p:spPr>
          <a:xfrm>
            <a:off x="2699829" y="3095793"/>
            <a:ext cx="465447" cy="506534"/>
          </a:xfrm>
          <a:prstGeom prst="line">
            <a:avLst/>
          </a:prstGeom>
        </p:spPr>
        <p:style>
          <a:lnRef idx="1">
            <a:schemeClr val="dk1"/>
          </a:lnRef>
          <a:fillRef idx="0">
            <a:schemeClr val="dk1"/>
          </a:fillRef>
          <a:effectRef idx="0">
            <a:schemeClr val="dk1"/>
          </a:effectRef>
          <a:fontRef idx="minor">
            <a:schemeClr val="tx1"/>
          </a:fontRef>
        </p:style>
      </p:cxnSp>
      <p:sp>
        <p:nvSpPr>
          <p:cNvPr id="20" name="Content Placeholder 2"/>
          <p:cNvSpPr txBox="1">
            <a:spLocks/>
          </p:cNvSpPr>
          <p:nvPr/>
        </p:nvSpPr>
        <p:spPr>
          <a:xfrm>
            <a:off x="8860672" y="3272067"/>
            <a:ext cx="2129203" cy="566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Signal, </a:t>
            </a:r>
            <a:r>
              <a:rPr lang="en-US" sz="2400" b="1" dirty="0" smtClean="0">
                <a:sym typeface="Symbol" panose="05050102010706020507" pitchFamily="18" charset="2"/>
              </a:rPr>
              <a:t>/2</a:t>
            </a:r>
            <a:endParaRPr lang="en-US" sz="2400" b="1" dirty="0"/>
          </a:p>
        </p:txBody>
      </p:sp>
      <p:cxnSp>
        <p:nvCxnSpPr>
          <p:cNvPr id="21" name="Straight Connector 20"/>
          <p:cNvCxnSpPr/>
          <p:nvPr/>
        </p:nvCxnSpPr>
        <p:spPr>
          <a:xfrm>
            <a:off x="9438503" y="2797106"/>
            <a:ext cx="465447" cy="506534"/>
          </a:xfrm>
          <a:prstGeom prst="line">
            <a:avLst/>
          </a:prstGeom>
        </p:spPr>
        <p:style>
          <a:lnRef idx="1">
            <a:schemeClr val="dk1"/>
          </a:lnRef>
          <a:fillRef idx="0">
            <a:schemeClr val="dk1"/>
          </a:fillRef>
          <a:effectRef idx="0">
            <a:schemeClr val="dk1"/>
          </a:effectRef>
          <a:fontRef idx="minor">
            <a:schemeClr val="tx1"/>
          </a:fontRef>
        </p:style>
      </p:cxnSp>
      <p:sp>
        <p:nvSpPr>
          <p:cNvPr id="23" name="Content Placeholder 2"/>
          <p:cNvSpPr txBox="1">
            <a:spLocks/>
          </p:cNvSpPr>
          <p:nvPr/>
        </p:nvSpPr>
        <p:spPr>
          <a:xfrm>
            <a:off x="1314101" y="3890811"/>
            <a:ext cx="981786" cy="566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Lens</a:t>
            </a:r>
            <a:endParaRPr lang="en-US" sz="2400" b="1" dirty="0"/>
          </a:p>
        </p:txBody>
      </p:sp>
    </p:spTree>
    <p:custDataLst>
      <p:tags r:id="rId1"/>
    </p:custDataLst>
    <p:extLst>
      <p:ext uri="{BB962C8B-B14F-4D97-AF65-F5344CB8AC3E}">
        <p14:creationId xmlns:p14="http://schemas.microsoft.com/office/powerpoint/2010/main" val="22069592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tags/tag1.xml><?xml version="1.0" encoding="utf-8"?>
<p:tagLst xmlns:a="http://schemas.openxmlformats.org/drawingml/2006/main" xmlns:r="http://schemas.openxmlformats.org/officeDocument/2006/relationships" xmlns:p="http://schemas.openxmlformats.org/presentationml/2006/main">
  <p:tag name="TIMING" val="|59.5"/>
</p:tagLst>
</file>

<file path=ppt/tags/tag10.xml><?xml version="1.0" encoding="utf-8"?>
<p:tagLst xmlns:a="http://schemas.openxmlformats.org/drawingml/2006/main" xmlns:r="http://schemas.openxmlformats.org/officeDocument/2006/relationships" xmlns:p="http://schemas.openxmlformats.org/presentationml/2006/main">
  <p:tag name="TIMING" val="|97.6"/>
</p:tagLst>
</file>

<file path=ppt/tags/tag11.xml><?xml version="1.0" encoding="utf-8"?>
<p:tagLst xmlns:a="http://schemas.openxmlformats.org/drawingml/2006/main" xmlns:r="http://schemas.openxmlformats.org/officeDocument/2006/relationships" xmlns:p="http://schemas.openxmlformats.org/presentationml/2006/main">
  <p:tag name="TIMING" val="|24.6"/>
</p:tagLst>
</file>

<file path=ppt/tags/tag12.xml><?xml version="1.0" encoding="utf-8"?>
<p:tagLst xmlns:a="http://schemas.openxmlformats.org/drawingml/2006/main" xmlns:r="http://schemas.openxmlformats.org/officeDocument/2006/relationships" xmlns:p="http://schemas.openxmlformats.org/presentationml/2006/main">
  <p:tag name="TIMING" val="|0.1|0.1|0.1|0.1|0.1"/>
</p:tagLst>
</file>

<file path=ppt/tags/tag2.xml><?xml version="1.0" encoding="utf-8"?>
<p:tagLst xmlns:a="http://schemas.openxmlformats.org/drawingml/2006/main" xmlns:r="http://schemas.openxmlformats.org/officeDocument/2006/relationships" xmlns:p="http://schemas.openxmlformats.org/presentationml/2006/main">
  <p:tag name="TIMING" val="|0.4|0|0|0|0"/>
</p:tagLst>
</file>

<file path=ppt/tags/tag3.xml><?xml version="1.0" encoding="utf-8"?>
<p:tagLst xmlns:a="http://schemas.openxmlformats.org/drawingml/2006/main" xmlns:r="http://schemas.openxmlformats.org/officeDocument/2006/relationships" xmlns:p="http://schemas.openxmlformats.org/presentationml/2006/main">
  <p:tag name="TIMING" val="|4.6"/>
</p:tagLst>
</file>

<file path=ppt/tags/tag4.xml><?xml version="1.0" encoding="utf-8"?>
<p:tagLst xmlns:a="http://schemas.openxmlformats.org/drawingml/2006/main" xmlns:r="http://schemas.openxmlformats.org/officeDocument/2006/relationships" xmlns:p="http://schemas.openxmlformats.org/presentationml/2006/main">
  <p:tag name="TIMING" val="|54.6"/>
</p:tagLst>
</file>

<file path=ppt/tags/tag5.xml><?xml version="1.0" encoding="utf-8"?>
<p:tagLst xmlns:a="http://schemas.openxmlformats.org/drawingml/2006/main" xmlns:r="http://schemas.openxmlformats.org/officeDocument/2006/relationships" xmlns:p="http://schemas.openxmlformats.org/presentationml/2006/main">
  <p:tag name="TIMING" val="|19.6"/>
</p:tagLst>
</file>

<file path=ppt/tags/tag6.xml><?xml version="1.0" encoding="utf-8"?>
<p:tagLst xmlns:a="http://schemas.openxmlformats.org/drawingml/2006/main" xmlns:r="http://schemas.openxmlformats.org/officeDocument/2006/relationships" xmlns:p="http://schemas.openxmlformats.org/presentationml/2006/main">
  <p:tag name="TIMING" val="|23.2|6.5|21.2|23|4.2|14|44.1|28.7"/>
</p:tagLst>
</file>

<file path=ppt/tags/tag7.xml><?xml version="1.0" encoding="utf-8"?>
<p:tagLst xmlns:a="http://schemas.openxmlformats.org/drawingml/2006/main" xmlns:r="http://schemas.openxmlformats.org/officeDocument/2006/relationships" xmlns:p="http://schemas.openxmlformats.org/presentationml/2006/main">
  <p:tag name="TIMING" val="|62.9|54.5|61.6|21.2"/>
</p:tagLst>
</file>

<file path=ppt/tags/tag8.xml><?xml version="1.0" encoding="utf-8"?>
<p:tagLst xmlns:a="http://schemas.openxmlformats.org/drawingml/2006/main" xmlns:r="http://schemas.openxmlformats.org/officeDocument/2006/relationships" xmlns:p="http://schemas.openxmlformats.org/presentationml/2006/main">
  <p:tag name="TIMING" val="|22.3"/>
</p:tagLst>
</file>

<file path=ppt/tags/tag9.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14775</TotalTime>
  <Words>2029</Words>
  <Application>Microsoft Office PowerPoint</Application>
  <PresentationFormat>Widescreen</PresentationFormat>
  <Paragraphs>361</Paragraphs>
  <Slides>34</Slides>
  <Notes>25</Notes>
  <HiddenSlides>0</HiddenSlides>
  <MMClips>1</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9" baseType="lpstr">
      <vt:lpstr>ＭＳ Ｐゴシック</vt:lpstr>
      <vt:lpstr>Arial</vt:lpstr>
      <vt:lpstr>Bookman Old Style</vt:lpstr>
      <vt:lpstr>Calibri</vt:lpstr>
      <vt:lpstr>Calibri Light</vt:lpstr>
      <vt:lpstr>Cambria Math</vt:lpstr>
      <vt:lpstr>Century Gothic</vt:lpstr>
      <vt:lpstr>DengXian</vt:lpstr>
      <vt:lpstr>Symbol</vt:lpstr>
      <vt:lpstr>Tahoma</vt:lpstr>
      <vt:lpstr>Times New Roman</vt:lpstr>
      <vt:lpstr>Wingdings</vt:lpstr>
      <vt:lpstr>Office Theme</vt:lpstr>
      <vt:lpstr>LPP-template</vt:lpstr>
      <vt:lpstr>Graph</vt:lpstr>
      <vt:lpstr>PowerPoint Presentation</vt:lpstr>
      <vt:lpstr>Outline</vt:lpstr>
      <vt:lpstr>Non-Equilibrium Plasmas</vt:lpstr>
      <vt:lpstr>Non-Equilibrium Plasma Applications</vt:lpstr>
      <vt:lpstr>Importance of E-Field in N-E Plasmas</vt:lpstr>
      <vt:lpstr>Importance of E-Field in N-E Plasmas</vt:lpstr>
      <vt:lpstr>Efficiency of N-atom Production vs E/N</vt:lpstr>
      <vt:lpstr>PowerPoint Presentation</vt:lpstr>
      <vt:lpstr>E-FISH: Working Principles</vt:lpstr>
      <vt:lpstr>E-FISH: Working Principles</vt:lpstr>
      <vt:lpstr>In a Plasma</vt:lpstr>
      <vt:lpstr>E-FISH Signal (Plane-Wave Approximation)</vt:lpstr>
      <vt:lpstr>E-FISH : Strengths</vt:lpstr>
      <vt:lpstr>Nanosecond Discharge Setup</vt:lpstr>
      <vt:lpstr>Optical Schematic</vt:lpstr>
      <vt:lpstr>E-FISH Optical Setup</vt:lpstr>
      <vt:lpstr>Fast Ionization Wave (FIW) Animation</vt:lpstr>
      <vt:lpstr>Electric Field Evolution in a Fast Ionization Wave</vt:lpstr>
      <vt:lpstr>Effect of Pressure on Electric Field Evolution</vt:lpstr>
      <vt:lpstr>Pin-Plane Atm. Pressure Nsec Discharge</vt:lpstr>
      <vt:lpstr>Similar Shape of E-Field Evolution Curve</vt:lpstr>
      <vt:lpstr>PowerPoint Presentation</vt:lpstr>
      <vt:lpstr>Two-Photon Absorption Laser-Induced Fluorescence</vt:lpstr>
      <vt:lpstr>Discharge Setup for TALIF</vt:lpstr>
      <vt:lpstr>Time Evolution of N-atom Density</vt:lpstr>
      <vt:lpstr>PowerPoint Presentation</vt:lpstr>
      <vt:lpstr>PowerPoint Presentation</vt:lpstr>
      <vt:lpstr>PowerPoint Presentation</vt:lpstr>
      <vt:lpstr>Summary</vt:lpstr>
      <vt:lpstr>Other Research Themes</vt:lpstr>
      <vt:lpstr>Simultaneous Measurements with a Single Laser Beam</vt:lpstr>
      <vt:lpstr>Acknowledgments</vt:lpstr>
      <vt:lpstr>Acknowledgments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 Diagnostics Using Ultrashort Pulses for Gas Flows &amp; Plasmas</dc:title>
  <dc:creator>chng</dc:creator>
  <cp:lastModifiedBy>chng</cp:lastModifiedBy>
  <cp:revision>345</cp:revision>
  <dcterms:created xsi:type="dcterms:W3CDTF">2018-03-16T12:39:22Z</dcterms:created>
  <dcterms:modified xsi:type="dcterms:W3CDTF">2021-07-26T13:48:34Z</dcterms:modified>
</cp:coreProperties>
</file>