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63" r:id="rId4"/>
    <p:sldId id="259" r:id="rId5"/>
    <p:sldId id="284" r:id="rId6"/>
    <p:sldId id="278" r:id="rId7"/>
    <p:sldId id="285" r:id="rId8"/>
    <p:sldId id="277" r:id="rId9"/>
    <p:sldId id="275" r:id="rId10"/>
    <p:sldId id="279" r:id="rId11"/>
    <p:sldId id="280" r:id="rId12"/>
    <p:sldId id="281" r:id="rId13"/>
    <p:sldId id="260" r:id="rId14"/>
    <p:sldId id="266" r:id="rId15"/>
    <p:sldId id="268" r:id="rId16"/>
    <p:sldId id="287" r:id="rId17"/>
    <p:sldId id="273" r:id="rId18"/>
    <p:sldId id="267" r:id="rId19"/>
    <p:sldId id="261" r:id="rId20"/>
    <p:sldId id="262" r:id="rId21"/>
    <p:sldId id="286" r:id="rId22"/>
    <p:sldId id="288" r:id="rId23"/>
    <p:sldId id="283" r:id="rId24"/>
    <p:sldId id="289" r:id="rId25"/>
    <p:sldId id="26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Capecchi" initials="WC" lastIdx="1" clrIdx="0">
    <p:extLst>
      <p:ext uri="{19B8F6BF-5375-455C-9EA6-DF929625EA0E}">
        <p15:presenceInfo xmlns:p15="http://schemas.microsoft.com/office/powerpoint/2012/main" userId="S::wcapecch@pppl.gov::e7527e15-7cd0-4d87-a559-9aedfd3ff1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4" y="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8B503-2E58-4F8B-BA2B-BBD6BC179887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6311-7E97-49C8-8645-3DE907AEA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0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similarity of POET to SPIRAL code, but no incorporation of mode, slowing, or other effects- test particle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311-7E97-49C8-8645-3DE907AEA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4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puff valves</a:t>
            </a:r>
          </a:p>
          <a:p>
            <a:r>
              <a:rPr lang="en-US" dirty="0"/>
              <a:t>Replaced bad caps</a:t>
            </a:r>
          </a:p>
          <a:p>
            <a:r>
              <a:rPr lang="en-US" dirty="0"/>
              <a:t>Cap restack possible for extended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311-7E97-49C8-8645-3DE907AEA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6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puff valves</a:t>
            </a:r>
          </a:p>
          <a:p>
            <a:r>
              <a:rPr lang="en-US" dirty="0"/>
              <a:t>Replaced bad caps</a:t>
            </a:r>
          </a:p>
          <a:p>
            <a:r>
              <a:rPr lang="en-US" dirty="0"/>
              <a:t>Cap restack possible for extended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311-7E97-49C8-8645-3DE907AEA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puff valves</a:t>
            </a:r>
          </a:p>
          <a:p>
            <a:r>
              <a:rPr lang="en-US" dirty="0"/>
              <a:t>Replaced bad caps</a:t>
            </a:r>
          </a:p>
          <a:p>
            <a:r>
              <a:rPr lang="en-US" dirty="0"/>
              <a:t>Cap restack possible for extended pulse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6311-7E97-49C8-8645-3DE907AEA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B3854-24AB-4582-BE2A-9A8EE560E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724B6-9D7C-4ADB-82B6-C6A211CAB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956A1-A5AA-46FC-84D8-DB307297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19FE9-3184-46B9-847E-A5B2D6E5FE11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37561-909F-4E9A-8B13-43229662F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4422D-69B3-46CF-9692-A055D8B0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17" y="71053"/>
            <a:ext cx="682591" cy="365125"/>
          </a:xfrm>
        </p:spPr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6424-2BD4-44CB-B6C7-209CCA40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E4813-B856-43AE-918F-380F9B733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DD91A-97B2-4C6F-9DD1-CB885E3F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3E3C-6A2A-4E8E-8621-27F8D35887BC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D2182-F9D3-47B7-B0C3-2DC6165B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4E808-DF87-4176-B8E0-B01A2B63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5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F17D74-F71B-4338-94C1-55F4CFA92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1202-62C9-4121-BDF0-A30101713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FDE45-E4BE-433A-B004-F0C312FE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1F25-BCA1-4C02-AF84-51F742F27038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84976-71D6-4F58-A424-D5C56264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AB51C-7B1B-480C-A7C3-E2A2B9C3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95C8-42B9-46B6-A9EF-82919D1C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8240C-3824-4E87-A9A5-8CC1C70BE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D6B6-943A-4A1C-98F0-928C0200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9BD5F-FA59-4A80-ADEB-AD6EBEADBCF2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661C4-158E-4E1C-B94D-C66E344B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D42DE-984B-4524-8B6B-B352D4D2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868A-4065-4C51-A6CE-E68B9676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30A8A-6E2A-4970-A753-19A7D678F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653C6-71B3-4E4F-AAC6-D1805D7D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D340E-0CC4-43B9-B728-6C42F0987990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20E13-A0F3-457F-8FDB-B73085D1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919D3-5684-49F8-AAEF-CEEDD113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65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0457-0D7E-46D4-BE37-67B32EA7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3C26-84EB-435F-ABE5-1487A9192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2AD71-01A6-44EA-8AB2-8741410F3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C566A-965A-43FF-9A29-FF94B799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A8CA-CF19-466B-812F-171D970A45D4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55F9D-3EAB-417E-86EF-DD84BCFC7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6AC10-6712-4867-B442-12E2667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09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0315B-A7A7-4912-976E-B33C06194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32ECF-E804-48AF-999F-A8B43911B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0F72A-D19F-49F5-85FB-50BD16C27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1B365-F489-4974-B925-A22734744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45136-686A-4D95-B779-3B5A2562B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A04E7C-4320-4E25-92DB-FE44E69A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F72A-1E9F-44AD-BD03-55F71D958F35}" type="datetime1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B2ED5-9D64-45C4-9B7F-C3D54B4B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D9209-18D5-4D37-9792-4E3E9625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5468-9233-422B-8305-9153196A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3BD04-7407-470B-811D-04AFC446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0AFB-A0BC-4EF4-9E75-7D0D6A7A02FE}" type="datetime1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49506-631D-4FFA-9549-78B5E3F6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99604-ABEB-40F6-9540-F2F2ADA2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6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4B8017-FB82-4491-A216-128D7179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79B2-6B0D-4A62-B6B1-6C121A7914C8}" type="datetime1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A68DF4-C03A-4BC7-A751-84FDA1D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61C92-8689-4E96-9672-D394DA86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2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A640-48FB-4AA9-86DD-091B4425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8CB5E-2D7B-4F65-8F89-3430BB07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D1AE9-046C-4565-B817-5B68D3E78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92183-72BE-4716-A39C-F41D93D4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D3D4-C6B5-464B-A348-0281C71DE086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2D648-CD92-4B6D-B495-3D8C5C957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83F84-B053-4159-9D09-1E4B87EBE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9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5872-03E1-46C4-B962-CE69FA27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1A13E-5715-4796-A11A-C5CC461DF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C948A-5B64-4CA7-A61F-1382C8329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9D6D9-C797-43BB-B827-F5353F1A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AEDE-A516-439E-8F5D-AF8FE0A3AB5D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50240-5766-4F28-A893-FC40D2AB5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E5B2C-165B-4580-A6CE-52F32A3C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2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F30C0-ED20-4328-A4E4-DD4D143B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8C447-38D9-46F0-9D3E-16E961DFE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57E0E-7B9D-48C2-9B00-CCA56117A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8DCB8-F810-42AB-BCD1-5E87C91C8A33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60AAA-1667-490E-AFD4-156648978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BFE4D-236B-4CCC-8E24-487C4BE76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0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83AFE-73FD-4A9C-B18B-921B5BC89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1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tiff"/><Relationship Id="rId7" Type="http://schemas.openxmlformats.org/officeDocument/2006/relationships/image" Target="../media/image16.png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F183-DCAA-47EC-9BC3-0E7025A22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6025"/>
            <a:ext cx="9144000" cy="1023938"/>
          </a:xfrm>
        </p:spPr>
        <p:txBody>
          <a:bodyPr>
            <a:normAutofit/>
          </a:bodyPr>
          <a:lstStyle/>
          <a:p>
            <a:r>
              <a:rPr lang="en-US" sz="4800" dirty="0"/>
              <a:t>NBI fast-ions in the RFP and LTX-</a:t>
            </a:r>
            <a:r>
              <a:rPr lang="el-GR" sz="4800" dirty="0"/>
              <a:t>β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B359C-2165-4F95-B6F7-759E4CDAB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Studies on well-developed to developing EP populations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9B9E7-0602-484A-B72D-7894C53F2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82" y="5296764"/>
            <a:ext cx="1560183" cy="1143629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844C92F1-50FC-49ED-8872-9592721E4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97066"/>
            <a:ext cx="14224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01EB2DA8-AAA0-463B-83DF-C8D0AA83D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347" y="5633882"/>
            <a:ext cx="2487168" cy="46939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8EA984A-7EA4-44DA-BF90-B8C5A21A0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97" y="5383904"/>
            <a:ext cx="1579001" cy="969348"/>
          </a:xfrm>
          <a:prstGeom prst="rect">
            <a:avLst/>
          </a:prstGeom>
        </p:spPr>
      </p:pic>
      <p:pic>
        <p:nvPicPr>
          <p:cNvPr id="10" name="Picture 1" descr="PPPL-LOGO-FNL-158-Y-GRADIENT-KW-LMC.eps">
            <a:extLst>
              <a:ext uri="{FF2B5EF4-FFF2-40B4-BE49-F238E27FC236}">
                <a16:creationId xmlns:a16="http://schemas.microsoft.com/office/drawing/2014/main" id="{8772F092-75E2-4306-BC21-646C38DD0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481" y="5372982"/>
            <a:ext cx="1794686" cy="99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CBE2-6DD6-4BA5-9D37-3104AF53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9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Collimated neutron measure of EP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20" y="842593"/>
            <a:ext cx="6744098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EP beta profile inverted onto 2-parameter model</a:t>
            </a:r>
          </a:p>
          <a:p>
            <a:pPr lvl="1"/>
            <a:r>
              <a:rPr lang="en-US" sz="2000" kern="0" dirty="0"/>
              <a:t>Good agreement between experimental/modeled flux</a:t>
            </a:r>
          </a:p>
          <a:p>
            <a:pPr lvl="1"/>
            <a:r>
              <a:rPr lang="en-US" sz="2000" kern="0" dirty="0"/>
              <a:t>“early” and “late” time windows were analyzed to provide information on profile development while maintaining good statistics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D5E49BE-A9C7-4F01-BE47-F0D5AE2C77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64" y="1048431"/>
            <a:ext cx="5808898" cy="44924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F1311-59ED-4EC6-AD24-2F2826D0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5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Collimated neutron measure of EP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20" y="842593"/>
            <a:ext cx="6744098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EP beta profile inverted onto 2-parameter model</a:t>
            </a:r>
          </a:p>
          <a:p>
            <a:pPr lvl="1"/>
            <a:r>
              <a:rPr lang="en-US" sz="2000" kern="0" dirty="0"/>
              <a:t>Good agreement between experimental/modeled flux</a:t>
            </a:r>
          </a:p>
          <a:p>
            <a:pPr lvl="1"/>
            <a:r>
              <a:rPr lang="en-US" sz="2000" kern="0" dirty="0"/>
              <a:t>“early” and “late” time windows were analyzed to provide information on profile development while maintaining good statistics</a:t>
            </a:r>
          </a:p>
          <a:p>
            <a:r>
              <a:rPr lang="en-US" sz="2400" kern="0" dirty="0"/>
              <a:t>Burst ensemble showed no drop in neutron rate</a:t>
            </a:r>
          </a:p>
          <a:p>
            <a:pPr lvl="1"/>
            <a:r>
              <a:rPr lang="en-US" sz="2000" kern="0" dirty="0"/>
              <a:t>Prior work with H-NBI saw drop in NPA signal</a:t>
            </a:r>
          </a:p>
          <a:p>
            <a:pPr lvl="2"/>
            <a:r>
              <a:rPr lang="en-US" sz="1600" kern="0" dirty="0"/>
              <a:t>Triplet mode activity- mode coupling enhanced losses</a:t>
            </a:r>
          </a:p>
          <a:p>
            <a:pPr lvl="1"/>
            <a:r>
              <a:rPr lang="en-US" sz="2000" kern="0" dirty="0"/>
              <a:t>Suggests transport but not loss- local flattening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5FBF4C-A133-42A0-B1D3-EA1301E31C43}"/>
              </a:ext>
            </a:extLst>
          </p:cNvPr>
          <p:cNvGrpSpPr/>
          <p:nvPr/>
        </p:nvGrpSpPr>
        <p:grpSpPr>
          <a:xfrm>
            <a:off x="6413879" y="2837142"/>
            <a:ext cx="5720012" cy="3962036"/>
            <a:chOff x="3657600" y="1474054"/>
            <a:chExt cx="5503321" cy="3811942"/>
          </a:xfrm>
        </p:grpSpPr>
        <p:pic>
          <p:nvPicPr>
            <p:cNvPr id="18" name="Picture 2" descr="C:\Users\Bill Capecchi\Dropbox\Talks &amp; Posters (&amp; Publications)\Defense\300kA_Chord0.png">
              <a:extLst>
                <a:ext uri="{FF2B5EF4-FFF2-40B4-BE49-F238E27FC236}">
                  <a16:creationId xmlns:a16="http://schemas.microsoft.com/office/drawing/2014/main" id="{36FFBFCB-9FB3-47AB-B702-EDC6393D4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402" y="1474054"/>
              <a:ext cx="4799519" cy="3622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Bill Capecchi\Dropbox\Talks &amp; Posters (&amp; Publications)\Defense\bursting_modes.png">
              <a:extLst>
                <a:ext uri="{FF2B5EF4-FFF2-40B4-BE49-F238E27FC236}">
                  <a16:creationId xmlns:a16="http://schemas.microsoft.com/office/drawing/2014/main" id="{72D9655E-4340-484A-9883-B2DBCAEF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3285331"/>
              <a:ext cx="3103562" cy="200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A7DD3-C37A-47FE-B99C-B121AE601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0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Collimated neutron measure of EP profile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20" y="842593"/>
                <a:ext cx="6744098" cy="5815382"/>
              </a:xfrm>
            </p:spPr>
            <p:txBody>
              <a:bodyPr>
                <a:normAutofit/>
              </a:bodyPr>
              <a:lstStyle/>
              <a:p>
                <a:r>
                  <a:rPr lang="en-US" sz="2400" kern="0" dirty="0"/>
                  <a:t>EP beta profile inverted onto 2-parameter model</a:t>
                </a:r>
              </a:p>
              <a:p>
                <a:pPr lvl="1"/>
                <a:r>
                  <a:rPr lang="en-US" sz="2000" kern="0" dirty="0"/>
                  <a:t>Good agreement between experimental/modeled flux</a:t>
                </a:r>
              </a:p>
              <a:p>
                <a:pPr lvl="1"/>
                <a:r>
                  <a:rPr lang="en-US" sz="2000" kern="0" dirty="0"/>
                  <a:t>“early” and “late” time windows were analyzed to provide information on profile development while maintaining good statistics</a:t>
                </a:r>
              </a:p>
              <a:p>
                <a:r>
                  <a:rPr lang="en-US" sz="2400" kern="0" dirty="0"/>
                  <a:t>Burst ensemble showed no drop in neutron rate</a:t>
                </a:r>
              </a:p>
              <a:p>
                <a:pPr lvl="1"/>
                <a:r>
                  <a:rPr lang="en-US" sz="2000" kern="0" dirty="0"/>
                  <a:t>Prior work with H-NBI saw drop in NPA signal</a:t>
                </a:r>
              </a:p>
              <a:p>
                <a:pPr lvl="2"/>
                <a:r>
                  <a:rPr lang="en-US" sz="1600" kern="0" dirty="0"/>
                  <a:t>Triplet mode activity- mode coupling enhanced losses</a:t>
                </a:r>
              </a:p>
              <a:p>
                <a:pPr lvl="1"/>
                <a:r>
                  <a:rPr lang="en-US" sz="2000" kern="0" dirty="0"/>
                  <a:t>Suggests transport but not loss- local flattening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Reconstructed profiles show ~2.5% reduction in core-beta due to EPM activity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=2.2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±0.3%</m:t>
                    </m:r>
                  </m:oMath>
                </a14:m>
                <a:endParaRPr lang="en-US" sz="16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0.52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0.02%/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20" y="842593"/>
                <a:ext cx="6744098" cy="5815382"/>
              </a:xfrm>
              <a:blipFill>
                <a:blip r:embed="rId2"/>
                <a:stretch>
                  <a:fillRect l="-1266" t="-1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99FD12B-93DB-4F14-A1BA-BFDEB87D0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3320" y="1601147"/>
            <a:ext cx="355047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E13C4-40BB-4386-8355-3CE4FAC8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13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084FF75-5518-42E3-A498-F21648152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28" y="887551"/>
            <a:ext cx="4660263" cy="1984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Fast-ion studies in LTX-</a:t>
            </a:r>
            <a:r>
              <a:rPr lang="el-GR" dirty="0"/>
              <a:t>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43" y="963576"/>
            <a:ext cx="7189408" cy="4967368"/>
          </a:xfrm>
        </p:spPr>
        <p:txBody>
          <a:bodyPr/>
          <a:lstStyle/>
          <a:p>
            <a:r>
              <a:rPr lang="en-US" dirty="0"/>
              <a:t>Flat </a:t>
            </a:r>
            <a:r>
              <a:rPr lang="en-US" dirty="0" err="1"/>
              <a:t>Te</a:t>
            </a:r>
            <a:r>
              <a:rPr lang="en-US" dirty="0"/>
              <a:t> achieved with Li walls</a:t>
            </a:r>
          </a:p>
          <a:p>
            <a:r>
              <a:rPr lang="en-US" dirty="0"/>
              <a:t>NBI installed 2019 to further low-recycling boundary studies</a:t>
            </a:r>
          </a:p>
          <a:p>
            <a:pPr lvl="1"/>
            <a:r>
              <a:rPr lang="en-US" dirty="0"/>
              <a:t>Core fueling to sustain plasma</a:t>
            </a:r>
          </a:p>
          <a:p>
            <a:pPr lvl="1"/>
            <a:r>
              <a:rPr lang="en-US" dirty="0"/>
              <a:t>Heating for study of energy scaling</a:t>
            </a:r>
          </a:p>
          <a:p>
            <a:pPr lvl="1"/>
            <a:r>
              <a:rPr lang="en-US" dirty="0"/>
              <a:t>Possible stabilization against density gradient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oup 0">
            <a:extLst>
              <a:ext uri="{FF2B5EF4-FFF2-40B4-BE49-F238E27FC236}">
                <a16:creationId xmlns:a16="http://schemas.microsoft.com/office/drawing/2014/main" id="{38380491-A307-4CEE-8E6C-8D92037EF1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285779"/>
              </p:ext>
            </p:extLst>
          </p:nvPr>
        </p:nvGraphicFramePr>
        <p:xfrm>
          <a:off x="9626435" y="3133433"/>
          <a:ext cx="2318686" cy="1684259"/>
        </p:xfrm>
        <a:graphic>
          <a:graphicData uri="http://schemas.openxmlformats.org/drawingml/2006/table">
            <a:tbl>
              <a:tblPr/>
              <a:tblGrid>
                <a:gridCol w="1140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NBI Parameter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Specification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Beam energy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20 keV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Beam power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700 kW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Pulse length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5-7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Composition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100% H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0">
            <a:extLst>
              <a:ext uri="{FF2B5EF4-FFF2-40B4-BE49-F238E27FC236}">
                <a16:creationId xmlns:a16="http://schemas.microsoft.com/office/drawing/2014/main" id="{86661AB5-7ECF-447F-A985-46EF5649461D}"/>
              </a:ext>
            </a:extLst>
          </p:cNvPr>
          <p:cNvSpPr txBox="1">
            <a:spLocks/>
          </p:cNvSpPr>
          <p:nvPr/>
        </p:nvSpPr>
        <p:spPr bwMode="auto">
          <a:xfrm>
            <a:off x="9190492" y="4817692"/>
            <a:ext cx="2754629" cy="1943674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b="1" dirty="0">
                <a:sym typeface="Arial" panose="020B0604020202020204" pitchFamily="34" charset="0"/>
              </a:rPr>
              <a:t>Lithium Tokamak Experiment Beta</a:t>
            </a:r>
          </a:p>
          <a:p>
            <a:pPr>
              <a:lnSpc>
                <a:spcPct val="120000"/>
              </a:lnSpc>
            </a:pPr>
            <a:r>
              <a:rPr lang="en-US" altLang="en-US" sz="1400" dirty="0">
                <a:sym typeface="Arial" panose="020B0604020202020204" pitchFamily="34" charset="0"/>
              </a:rPr>
              <a:t>R=0.4 m;  a=0.25 m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I</a:t>
            </a:r>
            <a:r>
              <a:rPr lang="en-US" altLang="en-US" sz="1400" baseline="-25000" dirty="0">
                <a:sym typeface="Wingdings" panose="05000000000000000000" pitchFamily="2" charset="2"/>
              </a:rPr>
              <a:t>p</a:t>
            </a:r>
            <a:r>
              <a:rPr lang="en-US" altLang="en-US" sz="1400" dirty="0">
                <a:sym typeface="Wingdings" panose="05000000000000000000" pitchFamily="2" charset="2"/>
              </a:rPr>
              <a:t> ~ 100 – 150(?) kA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|B| ~ 0.3 T </a:t>
            </a:r>
          </a:p>
          <a:p>
            <a:pPr>
              <a:lnSpc>
                <a:spcPct val="130000"/>
              </a:lnSpc>
            </a:pPr>
            <a:r>
              <a:rPr lang="en-US" altLang="en-US" sz="1400" dirty="0" err="1">
                <a:sym typeface="Wingdings" panose="05000000000000000000" pitchFamily="2" charset="2"/>
              </a:rPr>
              <a:t>T</a:t>
            </a:r>
            <a:r>
              <a:rPr lang="en-US" altLang="en-US" sz="1400" baseline="-25000" dirty="0" err="1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(0) ~ 200 eV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n</a:t>
            </a:r>
            <a:r>
              <a:rPr lang="en-US" altLang="en-US" sz="1400" baseline="-25000" dirty="0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 ~ 10</a:t>
            </a:r>
            <a:r>
              <a:rPr lang="en-US" altLang="en-US" sz="1400" baseline="30000" dirty="0">
                <a:sym typeface="Wingdings" panose="05000000000000000000" pitchFamily="2" charset="2"/>
              </a:rPr>
              <a:t>13</a:t>
            </a:r>
            <a:r>
              <a:rPr lang="en-US" altLang="en-US" sz="1400" dirty="0">
                <a:sym typeface="Wingdings" panose="05000000000000000000" pitchFamily="2" charset="2"/>
              </a:rPr>
              <a:t> cm</a:t>
            </a:r>
            <a:r>
              <a:rPr lang="en-US" altLang="en-US" sz="1400" baseline="30000" dirty="0">
                <a:sym typeface="Wingdings" panose="05000000000000000000" pitchFamily="2" charset="2"/>
              </a:rPr>
              <a:t>-3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Pulse length ~ 50 </a:t>
            </a:r>
            <a:r>
              <a:rPr lang="en-US" altLang="en-US" sz="1400" dirty="0" err="1">
                <a:sym typeface="Wingdings" panose="05000000000000000000" pitchFamily="2" charset="2"/>
              </a:rPr>
              <a:t>ms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3F8AD0-44E4-406B-80A8-B7A150C5D3B6}"/>
              </a:ext>
            </a:extLst>
          </p:cNvPr>
          <p:cNvGrpSpPr/>
          <p:nvPr/>
        </p:nvGrpSpPr>
        <p:grpSpPr>
          <a:xfrm>
            <a:off x="1746249" y="3965745"/>
            <a:ext cx="3562350" cy="2795621"/>
            <a:chOff x="1746249" y="3965745"/>
            <a:chExt cx="3562350" cy="279562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5C2A2EE-7B6E-4521-BC07-3C8B48EA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6249" y="3965745"/>
              <a:ext cx="3562350" cy="25908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DCD33A-EF3B-4533-ABF9-BA4296B377D6}"/>
                </a:ext>
              </a:extLst>
            </p:cNvPr>
            <p:cNvSpPr txBox="1"/>
            <p:nvPr/>
          </p:nvSpPr>
          <p:spPr>
            <a:xfrm>
              <a:off x="3090316" y="6392034"/>
              <a:ext cx="1364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[Boyle 2017]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2BAE5-593F-493C-8F70-EC556E63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3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ltx_17kev_81kA_coinj">
            <a:hlinkClick r:id="" action="ppaction://media"/>
            <a:extLst>
              <a:ext uri="{FF2B5EF4-FFF2-40B4-BE49-F238E27FC236}">
                <a16:creationId xmlns:a16="http://schemas.microsoft.com/office/drawing/2014/main" id="{4476BE11-8419-489A-A1FF-E1C1DA2EE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118" y="4206506"/>
            <a:ext cx="5302986" cy="265149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084FF75-5518-42E3-A498-F21648152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28" y="887551"/>
            <a:ext cx="4660263" cy="1984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Fast-ion studies in LTX-</a:t>
            </a:r>
            <a:r>
              <a:rPr lang="el-GR" dirty="0"/>
              <a:t>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43" y="963576"/>
            <a:ext cx="7189408" cy="4967368"/>
          </a:xfrm>
        </p:spPr>
        <p:txBody>
          <a:bodyPr/>
          <a:lstStyle/>
          <a:p>
            <a:r>
              <a:rPr lang="en-US" dirty="0"/>
              <a:t>Flat </a:t>
            </a:r>
            <a:r>
              <a:rPr lang="en-US" dirty="0" err="1"/>
              <a:t>Te</a:t>
            </a:r>
            <a:r>
              <a:rPr lang="en-US" dirty="0"/>
              <a:t> achieved with Li walls</a:t>
            </a:r>
          </a:p>
          <a:p>
            <a:r>
              <a:rPr lang="en-US" dirty="0"/>
              <a:t>NBI installed 2019 to further low-recycling boundary studies</a:t>
            </a:r>
          </a:p>
          <a:p>
            <a:pPr lvl="1"/>
            <a:r>
              <a:rPr lang="en-US" dirty="0"/>
              <a:t>Core fueling to sustain plasma</a:t>
            </a:r>
          </a:p>
          <a:p>
            <a:pPr lvl="1"/>
            <a:r>
              <a:rPr lang="en-US" dirty="0"/>
              <a:t>Heating for study of energy scaling</a:t>
            </a:r>
          </a:p>
          <a:p>
            <a:pPr lvl="1"/>
            <a:r>
              <a:rPr lang="en-US" dirty="0"/>
              <a:t>Possible stabilization against density gradient modes</a:t>
            </a:r>
          </a:p>
          <a:p>
            <a:r>
              <a:rPr lang="en-US" dirty="0"/>
              <a:t>Initial operation (Ip&lt;100kA) total loss of 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575C082-5813-42A6-9861-7540C2D545DF}"/>
              </a:ext>
            </a:extLst>
          </p:cNvPr>
          <p:cNvGrpSpPr/>
          <p:nvPr/>
        </p:nvGrpSpPr>
        <p:grpSpPr>
          <a:xfrm>
            <a:off x="7734390" y="2972826"/>
            <a:ext cx="3619410" cy="3637044"/>
            <a:chOff x="3948209" y="2422610"/>
            <a:chExt cx="3251661" cy="32675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F534C73-E76A-489D-817E-E1680D2D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8209" y="2422610"/>
              <a:ext cx="3251661" cy="296451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5EDC94-C830-45ED-8DB0-A60C6D9CC123}"/>
                </a:ext>
              </a:extLst>
            </p:cNvPr>
            <p:cNvSpPr txBox="1"/>
            <p:nvPr/>
          </p:nvSpPr>
          <p:spPr>
            <a:xfrm>
              <a:off x="4386335" y="5358307"/>
              <a:ext cx="2375408" cy="331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[Hughes et. al, PPCF 2021]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86AC4-606A-44D6-8318-0E27BCEA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F3FF62E-09AE-4514-9D4E-DD567B4F3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67" y="960079"/>
            <a:ext cx="6457633" cy="2148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Optimizing NBI coupling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0460" y="907967"/>
                <a:ext cx="4795413" cy="564617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TRANSP maps potential gains in adjusting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𝑛𝑏𝑖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2"/>
                  </a:solidFill>
                </a:endParaRPr>
              </a:p>
              <a:p>
                <a:r>
                  <a:rPr lang="en-US" sz="2400" dirty="0"/>
                  <a:t>POET (3d orbits)- FLR effects, non-adiabatic effects unimportant</a:t>
                </a:r>
              </a:p>
              <a:p>
                <a:r>
                  <a:rPr lang="en-US" sz="2400" dirty="0"/>
                  <a:t>CONBEAM- retrofit to ST geometry, illustrates EP confinement regions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460" y="907967"/>
                <a:ext cx="4795413" cy="5646179"/>
              </a:xfrm>
              <a:blipFill>
                <a:blip r:embed="rId4"/>
                <a:stretch>
                  <a:fillRect l="-1779" t="-1512" r="-2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817" y="-49828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DA741533-2F36-4430-8796-B1AED49C4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" y="3898981"/>
            <a:ext cx="6457633" cy="2079930"/>
          </a:xfrm>
          <a:prstGeom prst="rect">
            <a:avLst/>
          </a:prstGeom>
        </p:spPr>
      </p:pic>
      <p:pic>
        <p:nvPicPr>
          <p:cNvPr id="24" name="Picture 23" descr="Chart, diagram&#10;&#10;Description automatically generated">
            <a:extLst>
              <a:ext uri="{FF2B5EF4-FFF2-40B4-BE49-F238E27FC236}">
                <a16:creationId xmlns:a16="http://schemas.microsoft.com/office/drawing/2014/main" id="{269DBA9B-15EB-4DD3-ACF9-CA45C0A50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29" y="3683967"/>
            <a:ext cx="5019915" cy="250995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08A1A8-0772-4751-86C5-93FF2DE6028B}"/>
              </a:ext>
            </a:extLst>
          </p:cNvPr>
          <p:cNvCxnSpPr/>
          <p:nvPr/>
        </p:nvCxnSpPr>
        <p:spPr>
          <a:xfrm>
            <a:off x="4543425" y="1329148"/>
            <a:ext cx="1171575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AC1DD2-237C-4E5B-A3AB-0EDA92901895}"/>
              </a:ext>
            </a:extLst>
          </p:cNvPr>
          <p:cNvCxnSpPr>
            <a:cxnSpLocks/>
          </p:cNvCxnSpPr>
          <p:nvPr/>
        </p:nvCxnSpPr>
        <p:spPr>
          <a:xfrm>
            <a:off x="4562792" y="2291173"/>
            <a:ext cx="2876233" cy="143988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040FA3-F1E6-4D62-A27E-D6197DAC4062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3209925" y="3215098"/>
            <a:ext cx="77963" cy="68388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43F50-9C87-4784-B323-CD0A8904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7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DAD8B9B2-AE65-4E3A-8B97-2E230DD40B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9"/>
          <a:stretch/>
        </p:blipFill>
        <p:spPr>
          <a:xfrm>
            <a:off x="7491369" y="815101"/>
            <a:ext cx="4159397" cy="2079930"/>
          </a:xfrm>
          <a:prstGeom prst="rect">
            <a:avLst/>
          </a:prstGeom>
        </p:spPr>
      </p:pic>
      <p:pic>
        <p:nvPicPr>
          <p:cNvPr id="5" name="ltx_17kev_155kA_ctrinj">
            <a:hlinkClick r:id="" action="ppaction://media"/>
            <a:extLst>
              <a:ext uri="{FF2B5EF4-FFF2-40B4-BE49-F238E27FC236}">
                <a16:creationId xmlns:a16="http://schemas.microsoft.com/office/drawing/2014/main" id="{F09A0F1A-B0FE-47C2-9EF6-E68AA3128C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151" y="3696646"/>
            <a:ext cx="57150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Optimizing NBI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60" y="907967"/>
            <a:ext cx="5760043" cy="5646179"/>
          </a:xfrm>
        </p:spPr>
        <p:txBody>
          <a:bodyPr>
            <a:normAutofit/>
          </a:bodyPr>
          <a:lstStyle/>
          <a:p>
            <a:r>
              <a:rPr lang="en-US" sz="2400" dirty="0"/>
              <a:t>Preference for HFS/LFS coupling</a:t>
            </a:r>
          </a:p>
          <a:p>
            <a:pPr lvl="1"/>
            <a:r>
              <a:rPr lang="en-US" sz="2000" dirty="0"/>
              <a:t>Reversed-current operation for HFS coupling</a:t>
            </a:r>
          </a:p>
          <a:p>
            <a:pPr lvl="1"/>
            <a:r>
              <a:rPr lang="en-US" sz="2000" dirty="0"/>
              <a:t>Tangency scan optimum at 35cm</a:t>
            </a:r>
          </a:p>
          <a:p>
            <a:r>
              <a:rPr lang="en-US" sz="2400" dirty="0"/>
              <a:t>Large (but very localized) heat flux to walls</a:t>
            </a:r>
          </a:p>
          <a:p>
            <a:r>
              <a:rPr lang="en-US" sz="2400" dirty="0"/>
              <a:t>Results very sensitive to equilibrium geometry, data gathering ongoing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817" y="-49828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0799F92-B051-4EE9-8B58-180E5460DE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440" y="3071836"/>
            <a:ext cx="5364409" cy="256217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C1369C-EF4B-4D88-8CFD-E7CF00FB25F5}"/>
              </a:ext>
            </a:extLst>
          </p:cNvPr>
          <p:cNvCxnSpPr>
            <a:cxnSpLocks/>
          </p:cNvCxnSpPr>
          <p:nvPr/>
        </p:nvCxnSpPr>
        <p:spPr>
          <a:xfrm>
            <a:off x="5802561" y="1560352"/>
            <a:ext cx="2541339" cy="151148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1376DA-C6E3-43F9-AB8F-DD2A02AC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16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FDE9E8-A04D-4111-8EEA-66B0FE7B17FF}"/>
              </a:ext>
            </a:extLst>
          </p:cNvPr>
          <p:cNvSpPr txBox="1"/>
          <p:nvPr/>
        </p:nvSpPr>
        <p:spPr>
          <a:xfrm>
            <a:off x="6761682" y="1467221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</a:t>
            </a:r>
            <a:r>
              <a:rPr lang="en-US" dirty="0" err="1"/>
              <a:t>inj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1239AF-AE0B-4882-8663-9DB0E214B2FB}"/>
              </a:ext>
            </a:extLst>
          </p:cNvPr>
          <p:cNvSpPr txBox="1"/>
          <p:nvPr/>
        </p:nvSpPr>
        <p:spPr>
          <a:xfrm>
            <a:off x="6096000" y="301490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Ctr-</a:t>
            </a:r>
            <a:r>
              <a:rPr lang="en-US" dirty="0" err="1"/>
              <a:t>inj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Optimizing NBI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60" y="907967"/>
            <a:ext cx="5760043" cy="5646179"/>
          </a:xfrm>
        </p:spPr>
        <p:txBody>
          <a:bodyPr>
            <a:normAutofit/>
          </a:bodyPr>
          <a:lstStyle/>
          <a:p>
            <a:r>
              <a:rPr lang="en-US" sz="2400" dirty="0"/>
              <a:t>Preference for HFS/LFS coupling</a:t>
            </a:r>
          </a:p>
          <a:p>
            <a:pPr lvl="1"/>
            <a:r>
              <a:rPr lang="en-US" sz="2000" dirty="0"/>
              <a:t>Reversed-current operation for HFS coupling</a:t>
            </a:r>
          </a:p>
          <a:p>
            <a:pPr lvl="1"/>
            <a:r>
              <a:rPr lang="en-US" sz="2000" dirty="0"/>
              <a:t>Tangency scan optimum at 35cm</a:t>
            </a:r>
          </a:p>
          <a:p>
            <a:r>
              <a:rPr lang="en-US" sz="2400" dirty="0"/>
              <a:t>Large (but very localized) heat flux to walls</a:t>
            </a:r>
          </a:p>
          <a:p>
            <a:r>
              <a:rPr lang="en-US" sz="2400" dirty="0"/>
              <a:t>Results very sensitive to equilibrium geometry, data gathering ongoing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1817" y="-49828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Histogram&#10;&#10;Description automatically generated with low confidence">
            <a:extLst>
              <a:ext uri="{FF2B5EF4-FFF2-40B4-BE49-F238E27FC236}">
                <a16:creationId xmlns:a16="http://schemas.microsoft.com/office/drawing/2014/main" id="{A97116BB-DB43-4E00-8B17-CB981CDE7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4" y="3979283"/>
            <a:ext cx="7419110" cy="21197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FF8A4B-2BEB-4C81-A48E-6E24B3A719E8}"/>
              </a:ext>
            </a:extLst>
          </p:cNvPr>
          <p:cNvGrpSpPr/>
          <p:nvPr/>
        </p:nvGrpSpPr>
        <p:grpSpPr>
          <a:xfrm>
            <a:off x="7841749" y="1011411"/>
            <a:ext cx="3106925" cy="2616201"/>
            <a:chOff x="2053982" y="1708151"/>
            <a:chExt cx="4042018" cy="3403600"/>
          </a:xfrm>
        </p:grpSpPr>
        <p:pic>
          <p:nvPicPr>
            <p:cNvPr id="13" name="Picture 12" descr="Chart&#10;&#10;Description automatically generated">
              <a:extLst>
                <a:ext uri="{FF2B5EF4-FFF2-40B4-BE49-F238E27FC236}">
                  <a16:creationId xmlns:a16="http://schemas.microsoft.com/office/drawing/2014/main" id="{A7C02D96-23F4-4470-90B8-4DC0CF31D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2953" r="49999" b="3993"/>
            <a:stretch/>
          </p:blipFill>
          <p:spPr>
            <a:xfrm>
              <a:off x="2053982" y="1708151"/>
              <a:ext cx="4042018" cy="3403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17B03B-5B3B-4599-A4EC-BC0EF41155F4}"/>
                </a:ext>
              </a:extLst>
            </p:cNvPr>
            <p:cNvSpPr/>
            <p:nvPr/>
          </p:nvSpPr>
          <p:spPr>
            <a:xfrm>
              <a:off x="4724647" y="1708151"/>
              <a:ext cx="1310907" cy="634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8B3720-75A1-48B2-A563-7FCC4AFAC741}"/>
              </a:ext>
            </a:extLst>
          </p:cNvPr>
          <p:cNvCxnSpPr>
            <a:cxnSpLocks/>
          </p:cNvCxnSpPr>
          <p:nvPr/>
        </p:nvCxnSpPr>
        <p:spPr>
          <a:xfrm>
            <a:off x="4622334" y="1853967"/>
            <a:ext cx="2980910" cy="9865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B6D316-F796-4E33-93C4-CE76FFEF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153FAE-8DD0-4265-B4DE-4AB3ED773C65}"/>
              </a:ext>
            </a:extLst>
          </p:cNvPr>
          <p:cNvGrpSpPr/>
          <p:nvPr/>
        </p:nvGrpSpPr>
        <p:grpSpPr>
          <a:xfrm>
            <a:off x="8298312" y="3731056"/>
            <a:ext cx="3055488" cy="2616201"/>
            <a:chOff x="8298312" y="3731056"/>
            <a:chExt cx="3055488" cy="26162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A153EE-01BA-423A-B9DF-59E9B762F0D0}"/>
                </a:ext>
              </a:extLst>
            </p:cNvPr>
            <p:cNvGrpSpPr/>
            <p:nvPr/>
          </p:nvGrpSpPr>
          <p:grpSpPr>
            <a:xfrm>
              <a:off x="8298312" y="3731056"/>
              <a:ext cx="3055488" cy="2616201"/>
              <a:chOff x="6096000" y="1708151"/>
              <a:chExt cx="3975100" cy="3403600"/>
            </a:xfrm>
          </p:grpSpPr>
          <p:pic>
            <p:nvPicPr>
              <p:cNvPr id="15" name="Picture 14" descr="Chart&#10;&#10;Description automatically generated">
                <a:extLst>
                  <a:ext uri="{FF2B5EF4-FFF2-40B4-BE49-F238E27FC236}">
                    <a16:creationId xmlns:a16="http://schemas.microsoft.com/office/drawing/2014/main" id="{A7684FFB-176D-4A0C-8F72-DCFC80ACD6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2953" r="1698" b="3993"/>
              <a:stretch/>
            </p:blipFill>
            <p:spPr>
              <a:xfrm>
                <a:off x="6096000" y="1708151"/>
                <a:ext cx="3975100" cy="3403600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9867F12-D66D-4F12-9427-671201006289}"/>
                  </a:ext>
                </a:extLst>
              </p:cNvPr>
              <p:cNvSpPr/>
              <p:nvPr/>
            </p:nvSpPr>
            <p:spPr>
              <a:xfrm>
                <a:off x="6096000" y="1708151"/>
                <a:ext cx="1310907" cy="63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D95D47-D35C-4192-A948-7AA35C21C9F0}"/>
                </a:ext>
              </a:extLst>
            </p:cNvPr>
            <p:cNvCxnSpPr>
              <a:cxnSpLocks/>
            </p:cNvCxnSpPr>
            <p:nvPr/>
          </p:nvCxnSpPr>
          <p:spPr>
            <a:xfrm>
              <a:off x="8619710" y="4899171"/>
              <a:ext cx="0" cy="109237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E5CB57-4505-42E3-B8E6-300D01269938}"/>
                </a:ext>
              </a:extLst>
            </p:cNvPr>
            <p:cNvSpPr txBox="1"/>
            <p:nvPr/>
          </p:nvSpPr>
          <p:spPr>
            <a:xfrm>
              <a:off x="8298312" y="4564909"/>
              <a:ext cx="882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LTX NBI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9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Recent upgrades enable EP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460" y="907968"/>
            <a:ext cx="7171781" cy="3389905"/>
          </a:xfrm>
        </p:spPr>
        <p:txBody>
          <a:bodyPr/>
          <a:lstStyle/>
          <a:p>
            <a:r>
              <a:rPr lang="en-US" dirty="0"/>
              <a:t>Recent shot development Ip~130kA</a:t>
            </a:r>
          </a:p>
          <a:p>
            <a:r>
              <a:rPr lang="en-US" sz="2800" dirty="0"/>
              <a:t>Mechanical upgrades</a:t>
            </a:r>
            <a:endParaRPr lang="en-US" dirty="0"/>
          </a:p>
          <a:p>
            <a:r>
              <a:rPr lang="en-US" dirty="0"/>
              <a:t>TRANSP/NUBEAM shows growth of population mid-outboard region</a:t>
            </a:r>
          </a:p>
          <a:p>
            <a:pPr lvl="1"/>
            <a:r>
              <a:rPr lang="en-US" dirty="0"/>
              <a:t>Appreciable shine-through, orbit, and cx loss</a:t>
            </a:r>
          </a:p>
          <a:p>
            <a:pPr lvl="1"/>
            <a:r>
              <a:rPr lang="en-US" dirty="0"/>
              <a:t>But measurable beam heating (ohmic ~200kW)</a:t>
            </a:r>
          </a:p>
          <a:p>
            <a:pPr lvl="1"/>
            <a:r>
              <a:rPr lang="en-US" dirty="0"/>
              <a:t>Just sub-</a:t>
            </a:r>
            <a:r>
              <a:rPr lang="en-US" dirty="0" err="1"/>
              <a:t>Alfv</a:t>
            </a:r>
            <a:r>
              <a:rPr lang="en-US" sz="2400" dirty="0" err="1"/>
              <a:t>é</a:t>
            </a:r>
            <a:r>
              <a:rPr lang="en-US" dirty="0" err="1"/>
              <a:t>nic</a:t>
            </a:r>
            <a:r>
              <a:rPr lang="en-US" dirty="0"/>
              <a:t>, could see modes in future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0">
            <a:extLst>
              <a:ext uri="{FF2B5EF4-FFF2-40B4-BE49-F238E27FC236}">
                <a16:creationId xmlns:a16="http://schemas.microsoft.com/office/drawing/2014/main" id="{9753E1FB-19B5-4958-9AAA-CFB70FE9508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7481" y="3974500"/>
            <a:ext cx="5066762" cy="2865244"/>
            <a:chOff x="3022587" y="3083837"/>
            <a:chExt cx="6121775" cy="3462913"/>
          </a:xfrm>
        </p:grpSpPr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FBC8DA52-8F8A-46BF-AF42-214C5C391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3" b="4137"/>
            <a:stretch/>
          </p:blipFill>
          <p:spPr bwMode="auto">
            <a:xfrm>
              <a:off x="3022587" y="3441726"/>
              <a:ext cx="6121775" cy="310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36F303EC-DB9D-4BBA-BEBC-FF17B7104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5702" y="3083837"/>
              <a:ext cx="3055822" cy="35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Helvetica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/>
                <a:t>TRANSP Fast Ion Distribution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18F463-85A0-4D62-B12C-195389CC1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6275" y="907968"/>
            <a:ext cx="3760537" cy="300843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9FAD934-674B-4566-AE43-68BA7D8B2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96" y="3831314"/>
            <a:ext cx="3760538" cy="30084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14860-B48F-4BDC-9C9E-5A39914A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BBC78-F788-4040-A6AF-928D8B67243F}"/>
              </a:ext>
            </a:extLst>
          </p:cNvPr>
          <p:cNvSpPr txBox="1"/>
          <p:nvPr/>
        </p:nvSpPr>
        <p:spPr>
          <a:xfrm>
            <a:off x="8793752" y="1133906"/>
            <a:ext cx="127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Eb = 11 keV</a:t>
            </a:r>
          </a:p>
          <a:p>
            <a:r>
              <a:rPr lang="en-US" dirty="0" err="1"/>
              <a:t>Ib</a:t>
            </a:r>
            <a:r>
              <a:rPr lang="en-US" dirty="0"/>
              <a:t> = 15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6F2B9-B84B-4167-A490-9011E6A2AB00}"/>
              </a:ext>
            </a:extLst>
          </p:cNvPr>
          <p:cNvSpPr txBox="1"/>
          <p:nvPr/>
        </p:nvSpPr>
        <p:spPr>
          <a:xfrm>
            <a:off x="5831967" y="4524803"/>
            <a:ext cx="127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Eb = 20 keV</a:t>
            </a:r>
          </a:p>
          <a:p>
            <a:r>
              <a:rPr lang="en-US" dirty="0" err="1"/>
              <a:t>Ib</a:t>
            </a:r>
            <a:r>
              <a:rPr lang="en-US" dirty="0"/>
              <a:t> = 40 A</a:t>
            </a:r>
          </a:p>
        </p:txBody>
      </p:sp>
    </p:spTree>
    <p:extLst>
      <p:ext uri="{BB962C8B-B14F-4D97-AF65-F5344CB8AC3E}">
        <p14:creationId xmlns:p14="http://schemas.microsoft.com/office/powerpoint/2010/main" val="3066135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Post-discharge tools for NBI coupling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0323"/>
            <a:ext cx="10515600" cy="5296640"/>
          </a:xfrm>
        </p:spPr>
        <p:txBody>
          <a:bodyPr/>
          <a:lstStyle/>
          <a:p>
            <a:r>
              <a:rPr lang="en-US" dirty="0"/>
              <a:t>Equilibrium reconstruction is (semi) automatic</a:t>
            </a:r>
          </a:p>
          <a:p>
            <a:r>
              <a:rPr lang="en-US" dirty="0"/>
              <a:t>Equilibrium is dynamic</a:t>
            </a:r>
          </a:p>
          <a:p>
            <a:pPr lvl="1"/>
            <a:r>
              <a:rPr lang="en-US" dirty="0"/>
              <a:t>Amassing data on coupling as mag axis shifts</a:t>
            </a:r>
          </a:p>
          <a:p>
            <a:pPr lvl="1"/>
            <a:r>
              <a:rPr lang="en-US" dirty="0"/>
              <a:t>CONBEAM set up to analyze equilibria (no TS data)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E0E099B4-6D9A-466D-BE1B-2F1F987ED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5744"/>
            <a:ext cx="12192000" cy="4064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8D48F-1EC9-4FC2-9098-92417D3E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Fast-ion studies* in the RFP and 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595"/>
            <a:ext cx="10515600" cy="49673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Critical fast-ion pressure measured on Madison Symmetric Torus</a:t>
            </a:r>
          </a:p>
          <a:p>
            <a:pPr lvl="1"/>
            <a:r>
              <a:rPr lang="en-US" dirty="0"/>
              <a:t>Natural fast-ions in RFP</a:t>
            </a:r>
          </a:p>
          <a:p>
            <a:pPr lvl="1"/>
            <a:r>
              <a:rPr lang="en-US" dirty="0"/>
              <a:t>Fast-ion dynamics in RFP</a:t>
            </a:r>
          </a:p>
          <a:p>
            <a:pPr lvl="1"/>
            <a:r>
              <a:rPr lang="en-US" dirty="0"/>
              <a:t>Large NBI ion population drives Alfv</a:t>
            </a:r>
            <a:r>
              <a:rPr lang="en-US" sz="2400" dirty="0"/>
              <a:t>é</a:t>
            </a:r>
            <a:r>
              <a:rPr lang="en-US" dirty="0"/>
              <a:t>n continuum mode (bursting mode)</a:t>
            </a:r>
          </a:p>
          <a:p>
            <a:pPr lvl="1"/>
            <a:r>
              <a:rPr lang="en-US" dirty="0"/>
              <a:t>Collimated D-D neutron flux diagnostic developed to measure fast-ion profile</a:t>
            </a:r>
          </a:p>
          <a:p>
            <a:r>
              <a:rPr lang="en-US" dirty="0"/>
              <a:t>Start of fast-ion studies in LTX-β</a:t>
            </a:r>
          </a:p>
          <a:p>
            <a:pPr lvl="1"/>
            <a:r>
              <a:rPr lang="en-US" dirty="0"/>
              <a:t>Initial NBI operation- no coupling to plasma</a:t>
            </a:r>
          </a:p>
          <a:p>
            <a:pPr lvl="1"/>
            <a:r>
              <a:rPr lang="en-US" dirty="0"/>
              <a:t>Extensive modeling to optimize coupling</a:t>
            </a:r>
          </a:p>
          <a:p>
            <a:pPr lvl="1"/>
            <a:r>
              <a:rPr lang="en-US" dirty="0"/>
              <a:t>New higher current equilibria</a:t>
            </a:r>
          </a:p>
          <a:p>
            <a:pPr lvl="1"/>
            <a:r>
              <a:rPr lang="en-US" dirty="0"/>
              <a:t>Upcoming work</a:t>
            </a:r>
          </a:p>
          <a:p>
            <a:pPr lvl="2"/>
            <a:r>
              <a:rPr lang="en-US" dirty="0"/>
              <a:t>Characterization of beam: NPA, IR thermography, spectroscopy</a:t>
            </a:r>
          </a:p>
          <a:p>
            <a:pPr lvl="2"/>
            <a:r>
              <a:rPr lang="en-US" dirty="0"/>
              <a:t>3d equilibria- large toroidal asymmetry due to shells could drive significant loss</a:t>
            </a:r>
          </a:p>
          <a:p>
            <a:pPr lvl="2"/>
            <a:r>
              <a:rPr lang="en-US" dirty="0"/>
              <a:t>Mode activity (?)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412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CE7FD69-76FC-4302-BA91-6206C91A1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94" y="109222"/>
            <a:ext cx="1560183" cy="9577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5B5BA9-33A5-47E6-9CCA-095E75019AD7}"/>
              </a:ext>
            </a:extLst>
          </p:cNvPr>
          <p:cNvCxnSpPr>
            <a:cxnSpLocks/>
          </p:cNvCxnSpPr>
          <p:nvPr/>
        </p:nvCxnSpPr>
        <p:spPr>
          <a:xfrm>
            <a:off x="2721429" y="7663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1A3A8-9529-44A4-BEF2-13301EC37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A96E4E2-06A0-4E88-BE22-682B4ADC2A63}"/>
              </a:ext>
            </a:extLst>
          </p:cNvPr>
          <p:cNvGrpSpPr/>
          <p:nvPr/>
        </p:nvGrpSpPr>
        <p:grpSpPr>
          <a:xfrm>
            <a:off x="9121270" y="775391"/>
            <a:ext cx="2686761" cy="2582570"/>
            <a:chOff x="22503715" y="11229473"/>
            <a:chExt cx="6677563" cy="54357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A3B3A7-A45F-4568-A239-6D1228A7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03715" y="11229473"/>
              <a:ext cx="6677563" cy="511743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A126DF-D8C7-45BB-A308-51CBAB612849}"/>
                </a:ext>
              </a:extLst>
            </p:cNvPr>
            <p:cNvSpPr txBox="1"/>
            <p:nvPr/>
          </p:nvSpPr>
          <p:spPr>
            <a:xfrm>
              <a:off x="24779701" y="16017434"/>
              <a:ext cx="3379418" cy="647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[J. </a:t>
              </a:r>
              <a:r>
                <a:rPr lang="en-US" sz="1400" dirty="0" err="1"/>
                <a:t>Reusch</a:t>
              </a:r>
              <a:r>
                <a:rPr lang="en-US" sz="1400" dirty="0"/>
                <a:t> 2012]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Fast-ion studies in LTX-</a:t>
            </a:r>
            <a:r>
              <a:rPr lang="el-GR" dirty="0"/>
              <a:t>β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97809"/>
            <a:ext cx="8296276" cy="5379154"/>
          </a:xfrm>
        </p:spPr>
        <p:txBody>
          <a:bodyPr>
            <a:normAutofit/>
          </a:bodyPr>
          <a:lstStyle/>
          <a:p>
            <a:r>
              <a:rPr lang="en-US" sz="2400" dirty="0"/>
              <a:t>Upcoming: IR thermography, spectroscopy</a:t>
            </a:r>
          </a:p>
          <a:p>
            <a:r>
              <a:rPr lang="en-US" sz="2400" dirty="0"/>
              <a:t>NPA: diagnose EP pitch/energy distribution</a:t>
            </a:r>
          </a:p>
          <a:p>
            <a:pPr lvl="1"/>
            <a:r>
              <a:rPr lang="en-US" sz="2000" dirty="0"/>
              <a:t>Degas2 modeling underway</a:t>
            </a:r>
          </a:p>
          <a:p>
            <a:r>
              <a:rPr lang="en-US" sz="2400" dirty="0"/>
              <a:t>Inter-shot beam analysis (no real-time plasma control)</a:t>
            </a:r>
          </a:p>
          <a:p>
            <a:pPr lvl="1"/>
            <a:r>
              <a:rPr lang="en-US" sz="2000" dirty="0"/>
              <a:t>“tangency” scan data</a:t>
            </a:r>
          </a:p>
          <a:p>
            <a:pPr lvl="1"/>
            <a:r>
              <a:rPr lang="en-US" sz="2000" dirty="0"/>
              <a:t>Assess impact of reversed-current ops</a:t>
            </a:r>
          </a:p>
          <a:p>
            <a:r>
              <a:rPr lang="en-US" sz="2400" dirty="0"/>
              <a:t>Fast-ion transport in 3D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8E8D49-C4DE-4C97-87F0-A5F93E67C662}"/>
              </a:ext>
            </a:extLst>
          </p:cNvPr>
          <p:cNvGrpSpPr/>
          <p:nvPr/>
        </p:nvGrpSpPr>
        <p:grpSpPr>
          <a:xfrm>
            <a:off x="331746" y="3708961"/>
            <a:ext cx="3720495" cy="2948571"/>
            <a:chOff x="6921923" y="1209593"/>
            <a:chExt cx="4431877" cy="3512356"/>
          </a:xfrm>
        </p:grpSpPr>
        <p:pic>
          <p:nvPicPr>
            <p:cNvPr id="9" name="Picture 8" descr="A picture containing text, display&#10;&#10;Description automatically generated">
              <a:extLst>
                <a:ext uri="{FF2B5EF4-FFF2-40B4-BE49-F238E27FC236}">
                  <a16:creationId xmlns:a16="http://schemas.microsoft.com/office/drawing/2014/main" id="{20D47BAC-966F-4F69-901C-2AD77EC0D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923" y="1209593"/>
              <a:ext cx="4431877" cy="35123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F2BB56-3532-4CEC-8490-50D86FDFDFAA}"/>
                </a:ext>
              </a:extLst>
            </p:cNvPr>
            <p:cNvSpPr txBox="1"/>
            <p:nvPr/>
          </p:nvSpPr>
          <p:spPr>
            <a:xfrm>
              <a:off x="7969541" y="2781105"/>
              <a:ext cx="1531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beam- yet!</a:t>
              </a:r>
            </a:p>
          </p:txBody>
        </p:sp>
      </p:grp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A7A4265-8C75-4CC8-A179-9D010BAC2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20" y="3988039"/>
            <a:ext cx="3218188" cy="26694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508A30-9D8E-4D7D-BD05-3EC81CEA5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r="15828"/>
          <a:stretch/>
        </p:blipFill>
        <p:spPr>
          <a:xfrm>
            <a:off x="9411617" y="3624051"/>
            <a:ext cx="2743086" cy="31841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AE7E7A-F413-463E-9A47-4B8647704C17}"/>
              </a:ext>
            </a:extLst>
          </p:cNvPr>
          <p:cNvGrpSpPr/>
          <p:nvPr/>
        </p:nvGrpSpPr>
        <p:grpSpPr>
          <a:xfrm>
            <a:off x="7231988" y="2269284"/>
            <a:ext cx="2211845" cy="2046595"/>
            <a:chOff x="9857411" y="1207031"/>
            <a:chExt cx="2211845" cy="2046595"/>
          </a:xfrm>
        </p:grpSpPr>
        <p:pic>
          <p:nvPicPr>
            <p:cNvPr id="15" name="Content Placeholder 5">
              <a:extLst>
                <a:ext uri="{FF2B5EF4-FFF2-40B4-BE49-F238E27FC236}">
                  <a16:creationId xmlns:a16="http://schemas.microsoft.com/office/drawing/2014/main" id="{F8352643-5995-CE48-A8C4-2923224E9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2" t="14406" r="9283" b="13021"/>
            <a:stretch/>
          </p:blipFill>
          <p:spPr bwMode="auto">
            <a:xfrm>
              <a:off x="9857411" y="1207031"/>
              <a:ext cx="2211845" cy="1791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7CD096-99C3-4E61-BC19-971A757B4F1C}"/>
                </a:ext>
              </a:extLst>
            </p:cNvPr>
            <p:cNvSpPr/>
            <p:nvPr/>
          </p:nvSpPr>
          <p:spPr>
            <a:xfrm>
              <a:off x="10468889" y="2976627"/>
              <a:ext cx="9092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lvl="0">
                <a:spcBef>
                  <a:spcPct val="3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C. Hansen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8158F-629A-4D5D-87CB-B219AAB6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66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8345-3C79-476F-B849-17255936E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488" y="3110100"/>
            <a:ext cx="2105024" cy="637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D13AA5-14A0-42A5-A719-3A9CA4E5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6DA6-475E-4BC8-89E1-83BAEBF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DAD0-9ECD-4640-B885-B51C078AB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EPs stabilizing effect on core tearing mode, suppress transition to QSH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E16178-1D48-40A1-9309-6FC7D6AB8824}"/>
              </a:ext>
            </a:extLst>
          </p:cNvPr>
          <p:cNvGrpSpPr/>
          <p:nvPr/>
        </p:nvGrpSpPr>
        <p:grpSpPr>
          <a:xfrm>
            <a:off x="1024403" y="3596999"/>
            <a:ext cx="4319614" cy="2714901"/>
            <a:chOff x="236378" y="3209875"/>
            <a:chExt cx="4319614" cy="2714901"/>
          </a:xfrm>
        </p:grpSpPr>
        <p:pic>
          <p:nvPicPr>
            <p:cNvPr id="7" name="Picture 6" descr="200ka_mode_suppression_factor_def.pdf">
              <a:extLst>
                <a:ext uri="{FF2B5EF4-FFF2-40B4-BE49-F238E27FC236}">
                  <a16:creationId xmlns:a16="http://schemas.microsoft.com/office/drawing/2014/main" id="{C2F19151-9983-466A-8AB9-991A7C860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20"/>
            <a:stretch/>
          </p:blipFill>
          <p:spPr bwMode="auto">
            <a:xfrm>
              <a:off x="236378" y="3209875"/>
              <a:ext cx="3946392" cy="23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200ka_mode_suppression_factor_def.pdf">
              <a:extLst>
                <a:ext uri="{FF2B5EF4-FFF2-40B4-BE49-F238E27FC236}">
                  <a16:creationId xmlns:a16="http://schemas.microsoft.com/office/drawing/2014/main" id="{8082227C-AD3D-4D9C-9F5E-3D881A118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826"/>
            <a:stretch/>
          </p:blipFill>
          <p:spPr bwMode="auto">
            <a:xfrm>
              <a:off x="609600" y="5603207"/>
              <a:ext cx="3946392" cy="32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E45E0-AEAB-4CF6-9159-019AF946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DB50F-CE32-47AB-A040-504A862B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675" y="3586163"/>
            <a:ext cx="630555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6B997E-AE75-41DB-B3C9-B2C771B7D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1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93C9-04FA-4D4F-8023-F90622AF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338E6-E5B3-4C6B-94E2-EFA979CAC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Explanation of differing neutron flux saturation</a:t>
            </a:r>
          </a:p>
          <a:p>
            <a:pPr lvl="1"/>
            <a:r>
              <a:rPr lang="en-US" dirty="0"/>
              <a:t>Diffusive boundary at mid-radius set by fast-ion island overlap</a:t>
            </a:r>
          </a:p>
          <a:p>
            <a:pPr lvl="1"/>
            <a:r>
              <a:rPr lang="en-US" dirty="0"/>
              <a:t>Lower Ip reduces particle flux, slowing lowers average energy</a:t>
            </a:r>
          </a:p>
          <a:p>
            <a:pPr lvl="1"/>
            <a:r>
              <a:rPr lang="en-US" dirty="0"/>
              <a:t>This reduces </a:t>
            </a:r>
            <a:r>
              <a:rPr lang="en-US" dirty="0" err="1"/>
              <a:t>qfi</a:t>
            </a:r>
            <a:r>
              <a:rPr lang="en-US" dirty="0"/>
              <a:t> moving diffusive boundary inward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5AA64-4BEF-4E1C-A29D-8A5AFCB86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0510AE-F0F3-4030-B5E3-CFE0108457CB}"/>
              </a:ext>
            </a:extLst>
          </p:cNvPr>
          <p:cNvGrpSpPr/>
          <p:nvPr/>
        </p:nvGrpSpPr>
        <p:grpSpPr>
          <a:xfrm>
            <a:off x="6096000" y="3353627"/>
            <a:ext cx="4036007" cy="3214065"/>
            <a:chOff x="4826789" y="3181273"/>
            <a:chExt cx="4036007" cy="32140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4186D5D-DDE2-4B15-B59F-C8802F95E12B}"/>
                </a:ext>
              </a:extLst>
            </p:cNvPr>
            <p:cNvGrpSpPr/>
            <p:nvPr/>
          </p:nvGrpSpPr>
          <p:grpSpPr>
            <a:xfrm>
              <a:off x="5282425" y="3181273"/>
              <a:ext cx="2138983" cy="825450"/>
              <a:chOff x="5265674" y="2052063"/>
              <a:chExt cx="2297022" cy="886438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8640038-60E5-4FE1-9B44-DE27A54569CD}"/>
                  </a:ext>
                </a:extLst>
              </p:cNvPr>
              <p:cNvCxnSpPr/>
              <p:nvPr/>
            </p:nvCxnSpPr>
            <p:spPr bwMode="auto">
              <a:xfrm flipV="1">
                <a:off x="6629400" y="2181518"/>
                <a:ext cx="0" cy="75698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D7E6F0-F2FA-4B4E-8BD3-5EB62A001C99}"/>
                  </a:ext>
                </a:extLst>
              </p:cNvPr>
              <p:cNvSpPr txBox="1"/>
              <p:nvPr/>
            </p:nvSpPr>
            <p:spPr>
              <a:xfrm>
                <a:off x="6629400" y="2153479"/>
                <a:ext cx="933296" cy="33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Diffusive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5F33CC-4BE5-4D4E-871F-34CCF817978F}"/>
                  </a:ext>
                </a:extLst>
              </p:cNvPr>
              <p:cNvSpPr txBox="1"/>
              <p:nvPr/>
            </p:nvSpPr>
            <p:spPr>
              <a:xfrm>
                <a:off x="5265674" y="2052063"/>
                <a:ext cx="1363725" cy="561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0000"/>
                    </a:solidFill>
                  </a:rPr>
                  <a:t>EPM gradient</a:t>
                </a:r>
              </a:p>
              <a:p>
                <a:pPr algn="r"/>
                <a:r>
                  <a:rPr lang="en-US" sz="1400" dirty="0">
                    <a:solidFill>
                      <a:srgbClr val="FF0000"/>
                    </a:solidFill>
                  </a:rPr>
                  <a:t>limited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0A961A4-80F5-4C9A-9750-5CD1E31B2634}"/>
                  </a:ext>
                </a:extLst>
              </p:cNvPr>
              <p:cNvCxnSpPr/>
              <p:nvPr/>
            </p:nvCxnSpPr>
            <p:spPr bwMode="auto">
              <a:xfrm>
                <a:off x="6761480" y="2589641"/>
                <a:ext cx="33020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AFD43E-C620-4F85-AD48-6356FBA00994}"/>
                  </a:ext>
                </a:extLst>
              </p:cNvPr>
              <p:cNvCxnSpPr/>
              <p:nvPr/>
            </p:nvCxnSpPr>
            <p:spPr bwMode="auto">
              <a:xfrm flipH="1">
                <a:off x="6167120" y="2589641"/>
                <a:ext cx="396240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7" name="Picture 2" descr="C:\Users\Bill Capecchi\Dropbox\Talks &amp; Posters (&amp; Publications)\Defense\investigate_dbeam_powerscan_bill.png">
              <a:extLst>
                <a:ext uri="{FF2B5EF4-FFF2-40B4-BE49-F238E27FC236}">
                  <a16:creationId xmlns:a16="http://schemas.microsoft.com/office/drawing/2014/main" id="{C37DC434-EFBC-4220-AD19-9AF2C1007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789" y="3774133"/>
              <a:ext cx="4036007" cy="2621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C:\Users\Bill Capecchi\Dropbox\Talks &amp; Posters (&amp; Publications)\Defense\deut_ibeam_scan_tearing.png">
            <a:extLst>
              <a:ext uri="{FF2B5EF4-FFF2-40B4-BE49-F238E27FC236}">
                <a16:creationId xmlns:a16="http://schemas.microsoft.com/office/drawing/2014/main" id="{289F4051-F594-4468-B22D-FE23ABB6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11" y="3648230"/>
            <a:ext cx="4267200" cy="306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8D54CC-F4CC-460D-AA84-5103FBC4A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0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D15FEDA-AFFF-483E-B012-356B28277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28" y="0"/>
            <a:ext cx="8006371" cy="65209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C631A-9A54-41F1-9B99-1EB0B645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B5DC8-C591-41AD-8B09-EF9FA5DF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60817" cy="4351338"/>
          </a:xfrm>
        </p:spPr>
        <p:txBody>
          <a:bodyPr/>
          <a:lstStyle/>
          <a:p>
            <a:r>
              <a:rPr lang="en-US" dirty="0"/>
              <a:t>Beta-&gt;pressure-&gt;density</a:t>
            </a:r>
          </a:p>
          <a:p>
            <a:r>
              <a:rPr lang="en-US" dirty="0"/>
              <a:t>E spatially constant, B fields well known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96266-EFFE-4A36-B667-3925FC08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872CA-47E9-404C-A1EC-A77B329D9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936D1-8BB2-4FD3-8D97-13AE4094FEF3}"/>
              </a:ext>
            </a:extLst>
          </p:cNvPr>
          <p:cNvSpPr txBox="1"/>
          <p:nvPr/>
        </p:nvSpPr>
        <p:spPr>
          <a:xfrm>
            <a:off x="6607173" y="6480447"/>
            <a:ext cx="3966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[Capecchi thesis, TRANSP, Liu, Anderson et al]</a:t>
            </a:r>
          </a:p>
        </p:txBody>
      </p:sp>
    </p:spTree>
    <p:extLst>
      <p:ext uri="{BB962C8B-B14F-4D97-AF65-F5344CB8AC3E}">
        <p14:creationId xmlns:p14="http://schemas.microsoft.com/office/powerpoint/2010/main" val="2407956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D08D84-F57A-4B14-936D-662B34F8D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04" y="2717797"/>
            <a:ext cx="4727458" cy="3904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F6DA6-475E-4BC8-89E1-83BAEBF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DAD0-9ECD-4640-B885-B51C078AB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small EP population sensitive to chances in magnetic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E45E0-AEAB-4CF6-9159-019AF946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006B6-CF2A-4E78-A8B3-2AC458659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5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BF11-908A-42F4-A074-89C51509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662AF-1477-432A-8672-D8B5B950D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352"/>
            <a:ext cx="10515600" cy="4616611"/>
          </a:xfrm>
        </p:spPr>
        <p:txBody>
          <a:bodyPr/>
          <a:lstStyle/>
          <a:p>
            <a:r>
              <a:rPr lang="en-US" dirty="0"/>
              <a:t>TRANSP scan shows good beam heating at higher Eb despite increases to orbit loss/shine-through</a:t>
            </a:r>
          </a:p>
          <a:p>
            <a:r>
              <a:rPr lang="en-US" dirty="0"/>
              <a:t>Assumes identical beam optics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C1991AF-781F-4C16-9557-CFB80EE1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2474" y="3315770"/>
            <a:ext cx="8387051" cy="3494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F5830-9411-41F0-AFA9-9F8696B8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B11D00-876A-47C9-BEB0-0E40A3FFA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4651" y="135027"/>
            <a:ext cx="1560183" cy="9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Good EP population to study in RFP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9" y="842593"/>
            <a:ext cx="11202981" cy="5334370"/>
          </a:xfrm>
        </p:spPr>
        <p:txBody>
          <a:bodyPr>
            <a:normAutofit/>
          </a:bodyPr>
          <a:lstStyle/>
          <a:p>
            <a:r>
              <a:rPr lang="en-US" sz="2400" dirty="0"/>
              <a:t>Madison Symmetric Torus- good testbed for interesting EP physics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kern="0" dirty="0"/>
              <a:t>Low magnetic field → higher fast-ion beta (stronger drive)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kern="0" dirty="0"/>
              <a:t>High shear → Increased stability against continuum modes (EPMs)</a:t>
            </a:r>
          </a:p>
          <a:p>
            <a:r>
              <a:rPr lang="en-US" sz="2400" kern="0" dirty="0"/>
              <a:t>Dynamics influenced by tearing instability</a:t>
            </a:r>
          </a:p>
          <a:p>
            <a:pPr lvl="1"/>
            <a:r>
              <a:rPr lang="en-US" sz="2000" kern="0" dirty="0"/>
              <a:t>Largely impacts evolution of equilibrium, heat/particle transport</a:t>
            </a:r>
          </a:p>
          <a:p>
            <a:pPr lvl="1"/>
            <a:r>
              <a:rPr lang="en-US" sz="2000" kern="0" dirty="0"/>
              <a:t>Ion heating- natural fast ion population</a:t>
            </a:r>
          </a:p>
          <a:p>
            <a:pPr lvl="2"/>
            <a:r>
              <a:rPr lang="en-US" sz="1600" kern="0" dirty="0"/>
              <a:t>Perpendicular heating at sawtooth</a:t>
            </a:r>
          </a:p>
          <a:p>
            <a:pPr lvl="2"/>
            <a:r>
              <a:rPr lang="en-US" sz="1600" kern="0" dirty="0"/>
              <a:t>Runaway ion tail develops during relaxation</a:t>
            </a:r>
          </a:p>
          <a:p>
            <a:pPr lvl="2"/>
            <a:r>
              <a:rPr lang="en-US" sz="1600" kern="0" dirty="0"/>
              <a:t>Large anisotropy in confinement phase space</a:t>
            </a:r>
          </a:p>
          <a:p>
            <a:endParaRPr lang="en-US" sz="24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0">
            <a:extLst>
              <a:ext uri="{FF2B5EF4-FFF2-40B4-BE49-F238E27FC236}">
                <a16:creationId xmlns:a16="http://schemas.microsoft.com/office/drawing/2014/main" id="{0B06B0D7-92C6-4CDE-9D78-7EB3B8793D8B}"/>
              </a:ext>
            </a:extLst>
          </p:cNvPr>
          <p:cNvSpPr txBox="1">
            <a:spLocks/>
          </p:cNvSpPr>
          <p:nvPr/>
        </p:nvSpPr>
        <p:spPr bwMode="auto">
          <a:xfrm>
            <a:off x="9711132" y="4805104"/>
            <a:ext cx="2330049" cy="1943674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b="1" dirty="0">
                <a:sym typeface="Arial" panose="020B0604020202020204" pitchFamily="34" charset="0"/>
              </a:rPr>
              <a:t>Madison Symmetric Torus</a:t>
            </a:r>
          </a:p>
          <a:p>
            <a:pPr>
              <a:lnSpc>
                <a:spcPct val="120000"/>
              </a:lnSpc>
            </a:pPr>
            <a:r>
              <a:rPr lang="en-US" altLang="en-US" sz="1400" dirty="0">
                <a:sym typeface="Arial" panose="020B0604020202020204" pitchFamily="34" charset="0"/>
              </a:rPr>
              <a:t>R=1.5 m;  a=0.52 m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I</a:t>
            </a:r>
            <a:r>
              <a:rPr lang="en-US" altLang="en-US" sz="1400" baseline="-25000" dirty="0">
                <a:sym typeface="Wingdings" panose="05000000000000000000" pitchFamily="2" charset="2"/>
              </a:rPr>
              <a:t>p</a:t>
            </a:r>
            <a:r>
              <a:rPr lang="en-US" altLang="en-US" sz="1400" dirty="0">
                <a:sym typeface="Wingdings" panose="05000000000000000000" pitchFamily="2" charset="2"/>
              </a:rPr>
              <a:t> ~ 200 – 500 kA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|B| ~ 0.2 – 0.5 T </a:t>
            </a:r>
          </a:p>
          <a:p>
            <a:pPr>
              <a:lnSpc>
                <a:spcPct val="130000"/>
              </a:lnSpc>
            </a:pPr>
            <a:r>
              <a:rPr lang="en-US" altLang="en-US" sz="1400" dirty="0" err="1">
                <a:sym typeface="Wingdings" panose="05000000000000000000" pitchFamily="2" charset="2"/>
              </a:rPr>
              <a:t>T</a:t>
            </a:r>
            <a:r>
              <a:rPr lang="en-US" altLang="en-US" sz="1400" baseline="-25000" dirty="0" err="1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(0) ~ 200 – 2000 eV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n</a:t>
            </a:r>
            <a:r>
              <a:rPr lang="en-US" altLang="en-US" sz="1400" baseline="-25000" dirty="0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 ~ </a:t>
            </a:r>
            <a:r>
              <a:rPr lang="en-US" altLang="en-US" sz="1400" dirty="0" err="1">
                <a:sym typeface="Wingdings" panose="05000000000000000000" pitchFamily="2" charset="2"/>
              </a:rPr>
              <a:t>n</a:t>
            </a:r>
            <a:r>
              <a:rPr lang="en-US" altLang="en-US" sz="1400" baseline="-25000" dirty="0" err="1">
                <a:sym typeface="Wingdings" panose="05000000000000000000" pitchFamily="2" charset="2"/>
              </a:rPr>
              <a:t>D</a:t>
            </a:r>
            <a:r>
              <a:rPr lang="en-US" altLang="en-US" sz="1400" dirty="0">
                <a:sym typeface="Wingdings" panose="05000000000000000000" pitchFamily="2" charset="2"/>
              </a:rPr>
              <a:t> ~ 10</a:t>
            </a:r>
            <a:r>
              <a:rPr lang="en-US" altLang="en-US" sz="1400" baseline="30000" dirty="0">
                <a:sym typeface="Wingdings" panose="05000000000000000000" pitchFamily="2" charset="2"/>
              </a:rPr>
              <a:t>13</a:t>
            </a:r>
            <a:r>
              <a:rPr lang="en-US" altLang="en-US" sz="1400" dirty="0">
                <a:sym typeface="Wingdings" panose="05000000000000000000" pitchFamily="2" charset="2"/>
              </a:rPr>
              <a:t> cm</a:t>
            </a:r>
            <a:r>
              <a:rPr lang="en-US" altLang="en-US" sz="1400" baseline="30000" dirty="0">
                <a:sym typeface="Wingdings" panose="05000000000000000000" pitchFamily="2" charset="2"/>
              </a:rPr>
              <a:t>-3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Pulse length ~ 60-100 </a:t>
            </a:r>
            <a:r>
              <a:rPr lang="en-US" altLang="en-US" sz="1400" dirty="0" err="1">
                <a:sym typeface="Wingdings" panose="05000000000000000000" pitchFamily="2" charset="2"/>
              </a:rPr>
              <a:t>ms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ED9443-F854-41C6-8676-019DCE57B60A}"/>
              </a:ext>
            </a:extLst>
          </p:cNvPr>
          <p:cNvGrpSpPr/>
          <p:nvPr/>
        </p:nvGrpSpPr>
        <p:grpSpPr>
          <a:xfrm>
            <a:off x="394220" y="4061700"/>
            <a:ext cx="4800600" cy="2654178"/>
            <a:chOff x="150819" y="2745945"/>
            <a:chExt cx="6019800" cy="3328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C792C5-BBDB-4BA9-AA01-FF707403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9" y="2745945"/>
              <a:ext cx="6019800" cy="332825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37CDD4-97ED-46B6-A805-31DA763CE7A3}"/>
                </a:ext>
              </a:extLst>
            </p:cNvPr>
            <p:cNvSpPr/>
            <p:nvPr/>
          </p:nvSpPr>
          <p:spPr bwMode="auto">
            <a:xfrm>
              <a:off x="3176761" y="3686964"/>
              <a:ext cx="1446215" cy="1446215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249C347A-E021-455D-8308-8497BD7E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507"/>
          <a:stretch>
            <a:fillRect/>
          </a:stretch>
        </p:blipFill>
        <p:spPr bwMode="auto">
          <a:xfrm>
            <a:off x="8574072" y="1135653"/>
            <a:ext cx="3375171" cy="199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E5E12A-8DDA-4004-AE76-AEA4097A2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44" y="2705018"/>
            <a:ext cx="2599041" cy="1936609"/>
          </a:xfrm>
          <a:prstGeom prst="rect">
            <a:avLst/>
          </a:prstGeom>
        </p:spPr>
      </p:pic>
      <p:pic>
        <p:nvPicPr>
          <p:cNvPr id="38" name="Picture 2" descr="C:\Users\Bill Capecchi\Dropbox\Talks &amp; Posters (&amp; Publications)\Group Talks\03Dec15\Impurity anisotropic heating.jpg">
            <a:extLst>
              <a:ext uri="{FF2B5EF4-FFF2-40B4-BE49-F238E27FC236}">
                <a16:creationId xmlns:a16="http://schemas.microsoft.com/office/drawing/2014/main" id="{32D6DCE2-D255-48BE-A43F-BB8D373B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1" y="4714531"/>
            <a:ext cx="3771685" cy="192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E253F-21F4-4FB8-8859-0280263B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189DA-AC92-4C4B-8477-28D502A91E61}"/>
              </a:ext>
            </a:extLst>
          </p:cNvPr>
          <p:cNvSpPr txBox="1"/>
          <p:nvPr/>
        </p:nvSpPr>
        <p:spPr>
          <a:xfrm>
            <a:off x="6665901" y="6504052"/>
            <a:ext cx="157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[Anderson 2016]</a:t>
            </a:r>
          </a:p>
        </p:txBody>
      </p:sp>
    </p:spTree>
    <p:extLst>
      <p:ext uri="{BB962C8B-B14F-4D97-AF65-F5344CB8AC3E}">
        <p14:creationId xmlns:p14="http://schemas.microsoft.com/office/powerpoint/2010/main" val="354643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0BBBC41-CFCB-4D29-9D2D-B6A51158F1FA}"/>
              </a:ext>
            </a:extLst>
          </p:cNvPr>
          <p:cNvGrpSpPr/>
          <p:nvPr/>
        </p:nvGrpSpPr>
        <p:grpSpPr>
          <a:xfrm>
            <a:off x="7481493" y="1383293"/>
            <a:ext cx="4434221" cy="5025863"/>
            <a:chOff x="4813573" y="1233875"/>
            <a:chExt cx="4434221" cy="50258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2652B10-1BA0-4300-985C-EBD8FA918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573" y="3399403"/>
              <a:ext cx="4261611" cy="286033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CD42DE7-AA32-4363-B735-2A98264A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475" y="1233875"/>
              <a:ext cx="4205319" cy="2102662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5A49AE-B5A5-433E-96B0-B74145D68E1C}"/>
                </a:ext>
              </a:extLst>
            </p:cNvPr>
            <p:cNvSpPr/>
            <p:nvPr/>
          </p:nvSpPr>
          <p:spPr>
            <a:xfrm>
              <a:off x="6480514" y="3672369"/>
              <a:ext cx="228361" cy="5709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D6F487-0282-473A-8A5C-5158C159AAA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8256"/>
                <a:ext cx="10515600" cy="662782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/>
                  <a:t>EP motion decoupled from local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D6F487-0282-473A-8A5C-5158C159AA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8256"/>
                <a:ext cx="10515600" cy="662782"/>
              </a:xfrm>
              <a:blipFill>
                <a:blip r:embed="rId4"/>
                <a:stretch>
                  <a:fillRect t="-23853" b="-37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9" y="842593"/>
                <a:ext cx="7240581" cy="5334370"/>
              </a:xfrm>
            </p:spPr>
            <p:txBody>
              <a:bodyPr>
                <a:normAutofit/>
              </a:bodyPr>
              <a:lstStyle/>
              <a:p>
                <a:r>
                  <a:rPr lang="en-US" sz="2400" kern="0" dirty="0"/>
                  <a:t>Fast-ion drift velocity stays </a:t>
                </a:r>
                <a:r>
                  <a:rPr lang="en-US" sz="2400" b="1" kern="0" dirty="0">
                    <a:solidFill>
                      <a:srgbClr val="C00000"/>
                    </a:solidFill>
                  </a:rPr>
                  <a:t>on</a:t>
                </a:r>
                <a:r>
                  <a:rPr lang="en-US" sz="2400" kern="0" dirty="0"/>
                  <a:t> flux surface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𝐺𝐶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𝜿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ea typeface="Cambria Math" panose="02040503050406030204" pitchFamily="18" charset="0"/>
                </a:endParaRPr>
              </a:p>
              <a:p>
                <a:r>
                  <a:rPr lang="en-US" sz="2400" kern="0" dirty="0"/>
                  <a:t>Rational surfaces shifted from locations of tearing mode activity</a:t>
                </a:r>
              </a:p>
              <a:p>
                <a:pPr lvl="1"/>
                <a:r>
                  <a:rPr lang="en-US" sz="2000" kern="0" dirty="0"/>
                  <a:t>Near classical confinement of co-injected EP (~10ms)</a:t>
                </a:r>
              </a:p>
              <a:p>
                <a:pPr lvl="1"/>
                <a:r>
                  <a:rPr lang="en-US" sz="2000" kern="0" dirty="0"/>
                  <a:t>(Counter-Ip: ~1ms, perpendicular injection ~4-5ms)</a:t>
                </a:r>
              </a:p>
              <a:p>
                <a:endParaRPr lang="en-US" sz="2400" kern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9" y="842593"/>
                <a:ext cx="7240581" cy="5334370"/>
              </a:xfrm>
              <a:blipFill>
                <a:blip r:embed="rId5"/>
                <a:stretch>
                  <a:fillRect l="-1178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6501CF6-F18C-4C45-AC79-828954698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666353"/>
                  </p:ext>
                </p:extLst>
              </p:nvPr>
            </p:nvGraphicFramePr>
            <p:xfrm>
              <a:off x="4562223" y="3645338"/>
              <a:ext cx="2520051" cy="1112520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1000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9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  <m:t>𝛁</m:t>
                                </m:r>
                                <m:r>
                                  <a:rPr lang="en-US" sz="1600" b="1" i="1" smtClean="0">
                                    <a:latin typeface="Cambria Math"/>
                                    <a:ea typeface="Cambria Math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  <m:t>𝜿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Tokamak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RFP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C6501CF6-F18C-4C45-AC79-8289546983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666353"/>
                  </p:ext>
                </p:extLst>
              </p:nvPr>
            </p:nvGraphicFramePr>
            <p:xfrm>
              <a:off x="4562223" y="3645338"/>
              <a:ext cx="2520051" cy="1112520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1000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92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62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200" t="-1639" r="-100800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1200" t="-1639" r="-800" b="-2131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Tokamak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200" t="-100000" r="-100800" b="-1096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1200" t="-100000" r="-800" b="-1096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RFP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31200" t="-203279" r="-100800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1200" t="-203279" r="-800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BC54057-1097-42EE-B29F-F747F34D6F70}"/>
              </a:ext>
            </a:extLst>
          </p:cNvPr>
          <p:cNvGrpSpPr/>
          <p:nvPr/>
        </p:nvGrpSpPr>
        <p:grpSpPr>
          <a:xfrm>
            <a:off x="4223943" y="5071687"/>
            <a:ext cx="3257550" cy="1443830"/>
            <a:chOff x="4223943" y="5071687"/>
            <a:chExt cx="3257550" cy="144383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D9EC32E-017E-4B59-BC6F-B1D07B175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943" y="5071687"/>
              <a:ext cx="3257550" cy="10871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1C53946-CCAC-4FD2-8118-03D97F114F41}"/>
                </a:ext>
              </a:extLst>
            </p:cNvPr>
            <p:cNvSpPr txBox="1"/>
            <p:nvPr/>
          </p:nvSpPr>
          <p:spPr>
            <a:xfrm>
              <a:off x="5150140" y="6176963"/>
              <a:ext cx="1518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[Hudson 2006]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E34D23-C7A0-4E86-AEB7-57591211923C}"/>
              </a:ext>
            </a:extLst>
          </p:cNvPr>
          <p:cNvGrpSpPr/>
          <p:nvPr/>
        </p:nvGrpSpPr>
        <p:grpSpPr>
          <a:xfrm>
            <a:off x="584353" y="4071442"/>
            <a:ext cx="3257550" cy="2676268"/>
            <a:chOff x="589921" y="3277572"/>
            <a:chExt cx="3257550" cy="267626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DB29ABB-1527-4322-9166-515C01E5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9921" y="3277572"/>
              <a:ext cx="3257550" cy="241935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E65CEA-2B91-466E-B30A-91FCB15098F3}"/>
                </a:ext>
              </a:extLst>
            </p:cNvPr>
            <p:cNvSpPr txBox="1"/>
            <p:nvPr/>
          </p:nvSpPr>
          <p:spPr>
            <a:xfrm>
              <a:off x="1377834" y="5615286"/>
              <a:ext cx="20331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[Anderson et al. 2011]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3D9B5-118C-4F6D-847D-E863A64D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5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Good EP population to study in RFP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9" y="842593"/>
            <a:ext cx="8122391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Wanted to investigate what limits fast-ion content in RFP</a:t>
            </a:r>
          </a:p>
          <a:p>
            <a:r>
              <a:rPr lang="en-US" sz="2400" kern="0" dirty="0"/>
              <a:t>NBI provides well-confined super-</a:t>
            </a:r>
            <a:r>
              <a:rPr lang="en-US" sz="2400" kern="0" dirty="0" err="1"/>
              <a:t>Alfv</a:t>
            </a:r>
            <a:r>
              <a:rPr lang="en-US" sz="2400" dirty="0" err="1"/>
              <a:t>é</a:t>
            </a:r>
            <a:r>
              <a:rPr lang="en-US" sz="2400" kern="0" dirty="0" err="1"/>
              <a:t>nic</a:t>
            </a:r>
            <a:r>
              <a:rPr lang="en-US" sz="2400" kern="0" dirty="0"/>
              <a:t> population to study</a:t>
            </a:r>
          </a:p>
          <a:p>
            <a:pPr lvl="1"/>
            <a:r>
              <a:rPr lang="en-US" sz="2000" kern="0" dirty="0"/>
              <a:t>Mode activity is species dependent- ran D-beam into D-plasma</a:t>
            </a:r>
            <a:endParaRPr lang="en-US" sz="2400" kern="0" dirty="0"/>
          </a:p>
          <a:p>
            <a:pPr lvl="1"/>
            <a:r>
              <a:rPr lang="en-US" sz="2000" kern="0" dirty="0"/>
              <a:t>Discharge style chosen to isolate single mode activity</a:t>
            </a:r>
          </a:p>
          <a:p>
            <a:pPr lvl="2"/>
            <a:r>
              <a:rPr lang="en-US" sz="1600" kern="0" dirty="0"/>
              <a:t>Removal of m=0 surface eliminates most </a:t>
            </a:r>
            <a:r>
              <a:rPr lang="en-US" sz="1600" kern="0" dirty="0" err="1"/>
              <a:t>sawteeth</a:t>
            </a:r>
            <a:endParaRPr lang="en-US" sz="1600" kern="0" dirty="0"/>
          </a:p>
          <a:p>
            <a:pPr lvl="2"/>
            <a:r>
              <a:rPr lang="en-US" sz="1600" kern="0" dirty="0"/>
              <a:t>Mode activity observed during NBI then corresponds to an “unavoidable” limit in these discharges</a:t>
            </a:r>
          </a:p>
          <a:p>
            <a:pPr lvl="2"/>
            <a:endParaRPr lang="en-US" sz="1600" kern="0" dirty="0"/>
          </a:p>
          <a:p>
            <a:pPr lvl="1"/>
            <a:endParaRPr lang="en-US" sz="20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BAE32BA3-BD73-4634-864B-BCDA695E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477" y="4025782"/>
            <a:ext cx="4769030" cy="248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378FE1A-6285-4A2A-B813-EB3B45F28C9D}"/>
              </a:ext>
            </a:extLst>
          </p:cNvPr>
          <p:cNvGrpSpPr/>
          <p:nvPr/>
        </p:nvGrpSpPr>
        <p:grpSpPr>
          <a:xfrm>
            <a:off x="5752309" y="3897850"/>
            <a:ext cx="3224969" cy="2850928"/>
            <a:chOff x="4255232" y="3737164"/>
            <a:chExt cx="3224969" cy="2850928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65F9FEBA-6E71-4781-97E4-52008382744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55232" y="3737164"/>
              <a:ext cx="3224969" cy="2616122"/>
              <a:chOff x="5503713" y="3432345"/>
              <a:chExt cx="3408095" cy="2765523"/>
            </a:xfrm>
          </p:grpSpPr>
          <p:pic>
            <p:nvPicPr>
              <p:cNvPr id="20" name="Picture 1">
                <a:extLst>
                  <a:ext uri="{FF2B5EF4-FFF2-40B4-BE49-F238E27FC236}">
                    <a16:creationId xmlns:a16="http://schemas.microsoft.com/office/drawing/2014/main" id="{C2408923-4E2E-4819-868D-95595C066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4931" y="3733800"/>
                <a:ext cx="2388931" cy="2232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2">
                <a:extLst>
                  <a:ext uri="{FF2B5EF4-FFF2-40B4-BE49-F238E27FC236}">
                    <a16:creationId xmlns:a16="http://schemas.microsoft.com/office/drawing/2014/main" id="{3F00ACAC-9431-4AD2-95E3-D8D764150E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2389" y="4391078"/>
                <a:ext cx="457727" cy="390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1800" b="1" i="1">
                    <a:solidFill>
                      <a:srgbClr val="FFFF00"/>
                    </a:solidFill>
                    <a:latin typeface="Times" panose="02020603050405020304" pitchFamily="18" charset="0"/>
                  </a:rPr>
                  <a:t>V</a:t>
                </a:r>
                <a:r>
                  <a:rPr lang="en-US" altLang="en-US" sz="1800" i="1" baseline="-25000">
                    <a:solidFill>
                      <a:srgbClr val="FFFF00"/>
                    </a:solidFill>
                    <a:latin typeface="Times" panose="02020603050405020304" pitchFamily="18" charset="0"/>
                  </a:rPr>
                  <a:t>A</a:t>
                </a:r>
              </a:p>
            </p:txBody>
          </p:sp>
          <p:sp>
            <p:nvSpPr>
              <p:cNvPr id="22" name="TextBox 3">
                <a:extLst>
                  <a:ext uri="{FF2B5EF4-FFF2-40B4-BE49-F238E27FC236}">
                    <a16:creationId xmlns:a16="http://schemas.microsoft.com/office/drawing/2014/main" id="{1772F720-7416-425A-805A-4E38DFFA1F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7434" y="5872515"/>
                <a:ext cx="300182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1400"/>
                  <a:t>0</a:t>
                </a:r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CF00BA48-C595-4B5F-824F-785BAB64D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27386" y="5872515"/>
                <a:ext cx="457727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0.1</a:t>
                </a:r>
              </a:p>
            </p:txBody>
          </p: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2A1AD5F7-9794-4275-AFDC-685C9258F6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0278" y="5872515"/>
                <a:ext cx="457727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0.2</a:t>
                </a:r>
              </a:p>
            </p:txBody>
          </p:sp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66721553-985C-4288-B84B-00D3CFF9D2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3168" y="5872515"/>
                <a:ext cx="457727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0.3</a:t>
                </a:r>
              </a:p>
            </p:txBody>
          </p:sp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1432D2C3-C5E0-4257-91BC-67EC07E6F5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6060" y="5872515"/>
                <a:ext cx="457727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400"/>
                  <a:t>0.4</a:t>
                </a:r>
              </a:p>
            </p:txBody>
          </p:sp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EF8D017A-6D05-4DC7-8CA6-6FD89D8F01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505915" y="5172248"/>
                <a:ext cx="449393" cy="453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en-US" sz="2000" i="1" dirty="0">
                    <a:latin typeface="Times" panose="02020603050405020304" pitchFamily="18" charset="0"/>
                  </a:rPr>
                  <a:t>V</a:t>
                </a:r>
                <a:r>
                  <a:rPr lang="en-US" altLang="en-US" sz="2400" baseline="-25000" dirty="0">
                    <a:latin typeface="Times" panose="02020603050405020304" pitchFamily="18" charset="0"/>
                  </a:rPr>
                  <a:t>||</a:t>
                </a:r>
                <a:endParaRPr lang="en-US" altLang="en-US" sz="1800" baseline="-25000" dirty="0">
                  <a:latin typeface="Times" panose="02020603050405020304" pitchFamily="18" charset="0"/>
                </a:endParaRPr>
              </a:p>
            </p:txBody>
          </p:sp>
          <p:sp>
            <p:nvSpPr>
              <p:cNvPr id="28" name="TextBox 18">
                <a:extLst>
                  <a:ext uri="{FF2B5EF4-FFF2-40B4-BE49-F238E27FC236}">
                    <a16:creationId xmlns:a16="http://schemas.microsoft.com/office/drawing/2014/main" id="{05EE17AD-20F4-4B67-9EBE-52FAEFD3BE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7461" y="5740316"/>
                <a:ext cx="300181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/>
                  <a:t>0</a:t>
                </a:r>
              </a:p>
            </p:txBody>
          </p:sp>
          <p:sp>
            <p:nvSpPr>
              <p:cNvPr id="29" name="TextBox 20">
                <a:extLst>
                  <a:ext uri="{FF2B5EF4-FFF2-40B4-BE49-F238E27FC236}">
                    <a16:creationId xmlns:a16="http://schemas.microsoft.com/office/drawing/2014/main" id="{1CC85D53-1CE4-4A6D-A195-B834297F9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4628" y="4889711"/>
                <a:ext cx="457726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 dirty="0"/>
                  <a:t>1.0</a:t>
                </a:r>
              </a:p>
            </p:txBody>
          </p:sp>
          <p:sp>
            <p:nvSpPr>
              <p:cNvPr id="30" name="TextBox 22">
                <a:extLst>
                  <a:ext uri="{FF2B5EF4-FFF2-40B4-BE49-F238E27FC236}">
                    <a16:creationId xmlns:a16="http://schemas.microsoft.com/office/drawing/2014/main" id="{726D4E2E-F18B-4167-A336-D6F911BBD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9339" y="4018910"/>
                <a:ext cx="457726" cy="3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/>
                  <a:t>2.0</a:t>
                </a:r>
              </a:p>
            </p:txBody>
          </p:sp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82AE7ED0-65AC-4DE4-B561-9602A2075E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5986" y="3432345"/>
                <a:ext cx="3055822" cy="357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 dirty="0"/>
                  <a:t>TRANSP Fast Ion Distribution</a:t>
                </a:r>
              </a:p>
            </p:txBody>
          </p:sp>
          <p:sp>
            <p:nvSpPr>
              <p:cNvPr id="32" name="Rectangle 9">
                <a:extLst>
                  <a:ext uri="{FF2B5EF4-FFF2-40B4-BE49-F238E27FC236}">
                    <a16:creationId xmlns:a16="http://schemas.microsoft.com/office/drawing/2014/main" id="{19DB486B-133A-4AE5-80BE-A4B6659C4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2267" y="3810000"/>
                <a:ext cx="974404" cy="4554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100"/>
                  <a:t>TRANSP</a:t>
                </a:r>
              </a:p>
              <a:p>
                <a:pPr algn="ctr"/>
                <a:r>
                  <a:rPr lang="en-US" altLang="en-US" sz="1100"/>
                  <a:t>(NUBEAM) </a:t>
                </a:r>
              </a:p>
            </p:txBody>
          </p:sp>
          <p:sp>
            <p:nvSpPr>
              <p:cNvPr id="33" name="TextBox 5">
                <a:extLst>
                  <a:ext uri="{FF2B5EF4-FFF2-40B4-BE49-F238E27FC236}">
                    <a16:creationId xmlns:a16="http://schemas.microsoft.com/office/drawing/2014/main" id="{BFD460C2-7DF1-4439-AACC-03F5671F90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126814" y="4480802"/>
                <a:ext cx="1207595" cy="40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en-US" sz="1600" dirty="0"/>
                  <a:t>(10</a:t>
                </a:r>
                <a:r>
                  <a:rPr lang="en-US" altLang="en-US" sz="1600" baseline="30000" dirty="0"/>
                  <a:t>6</a:t>
                </a:r>
                <a:r>
                  <a:rPr lang="en-US" altLang="en-US" sz="1600" dirty="0"/>
                  <a:t> m/s)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A5598F-7ED6-401F-B33A-357C44D51D19}"/>
                </a:ext>
              </a:extLst>
            </p:cNvPr>
            <p:cNvSpPr txBox="1"/>
            <p:nvPr/>
          </p:nvSpPr>
          <p:spPr>
            <a:xfrm>
              <a:off x="5634143" y="6249538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r (m)</a:t>
              </a: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249C347A-E021-455D-8308-8497BD7E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507"/>
          <a:stretch>
            <a:fillRect/>
          </a:stretch>
        </p:blipFill>
        <p:spPr bwMode="auto">
          <a:xfrm>
            <a:off x="8574072" y="1135653"/>
            <a:ext cx="3375171" cy="199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0">
            <a:extLst>
              <a:ext uri="{FF2B5EF4-FFF2-40B4-BE49-F238E27FC236}">
                <a16:creationId xmlns:a16="http://schemas.microsoft.com/office/drawing/2014/main" id="{42FBC790-BEDA-4B4A-AEC0-4302C09B01B8}"/>
              </a:ext>
            </a:extLst>
          </p:cNvPr>
          <p:cNvSpPr txBox="1">
            <a:spLocks/>
          </p:cNvSpPr>
          <p:nvPr/>
        </p:nvSpPr>
        <p:spPr bwMode="auto">
          <a:xfrm>
            <a:off x="9711132" y="4805104"/>
            <a:ext cx="2330049" cy="1943674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b="1" dirty="0">
                <a:sym typeface="Arial" panose="020B0604020202020204" pitchFamily="34" charset="0"/>
              </a:rPr>
              <a:t>Madison Symmetric Torus</a:t>
            </a:r>
          </a:p>
          <a:p>
            <a:pPr>
              <a:lnSpc>
                <a:spcPct val="120000"/>
              </a:lnSpc>
            </a:pPr>
            <a:r>
              <a:rPr lang="en-US" altLang="en-US" sz="1400" dirty="0">
                <a:sym typeface="Arial" panose="020B0604020202020204" pitchFamily="34" charset="0"/>
              </a:rPr>
              <a:t>R=1.5 m;  a=0.52 m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I</a:t>
            </a:r>
            <a:r>
              <a:rPr lang="en-US" altLang="en-US" sz="1400" baseline="-25000" dirty="0">
                <a:sym typeface="Wingdings" panose="05000000000000000000" pitchFamily="2" charset="2"/>
              </a:rPr>
              <a:t>p</a:t>
            </a:r>
            <a:r>
              <a:rPr lang="en-US" altLang="en-US" sz="1400" dirty="0">
                <a:sym typeface="Wingdings" panose="05000000000000000000" pitchFamily="2" charset="2"/>
              </a:rPr>
              <a:t> ~ 200 – 500 kA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|B| ~ 0.2 – 0.5 T </a:t>
            </a:r>
          </a:p>
          <a:p>
            <a:pPr>
              <a:lnSpc>
                <a:spcPct val="130000"/>
              </a:lnSpc>
            </a:pPr>
            <a:r>
              <a:rPr lang="en-US" altLang="en-US" sz="1400" dirty="0" err="1">
                <a:sym typeface="Wingdings" panose="05000000000000000000" pitchFamily="2" charset="2"/>
              </a:rPr>
              <a:t>T</a:t>
            </a:r>
            <a:r>
              <a:rPr lang="en-US" altLang="en-US" sz="1400" baseline="-25000" dirty="0" err="1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(0) ~ 200 – 2000 eV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n</a:t>
            </a:r>
            <a:r>
              <a:rPr lang="en-US" altLang="en-US" sz="1400" baseline="-25000" dirty="0">
                <a:sym typeface="Wingdings" panose="05000000000000000000" pitchFamily="2" charset="2"/>
              </a:rPr>
              <a:t>e</a:t>
            </a:r>
            <a:r>
              <a:rPr lang="en-US" altLang="en-US" sz="1400" dirty="0">
                <a:sym typeface="Wingdings" panose="05000000000000000000" pitchFamily="2" charset="2"/>
              </a:rPr>
              <a:t> ~ </a:t>
            </a:r>
            <a:r>
              <a:rPr lang="en-US" altLang="en-US" sz="1400" dirty="0" err="1">
                <a:sym typeface="Wingdings" panose="05000000000000000000" pitchFamily="2" charset="2"/>
              </a:rPr>
              <a:t>n</a:t>
            </a:r>
            <a:r>
              <a:rPr lang="en-US" altLang="en-US" sz="1400" baseline="-25000" dirty="0" err="1">
                <a:sym typeface="Wingdings" panose="05000000000000000000" pitchFamily="2" charset="2"/>
              </a:rPr>
              <a:t>D</a:t>
            </a:r>
            <a:r>
              <a:rPr lang="en-US" altLang="en-US" sz="1400" dirty="0">
                <a:sym typeface="Wingdings" panose="05000000000000000000" pitchFamily="2" charset="2"/>
              </a:rPr>
              <a:t> ~ 10</a:t>
            </a:r>
            <a:r>
              <a:rPr lang="en-US" altLang="en-US" sz="1400" baseline="30000" dirty="0">
                <a:sym typeface="Wingdings" panose="05000000000000000000" pitchFamily="2" charset="2"/>
              </a:rPr>
              <a:t>13</a:t>
            </a:r>
            <a:r>
              <a:rPr lang="en-US" altLang="en-US" sz="1400" dirty="0">
                <a:sym typeface="Wingdings" panose="05000000000000000000" pitchFamily="2" charset="2"/>
              </a:rPr>
              <a:t> cm</a:t>
            </a:r>
            <a:r>
              <a:rPr lang="en-US" altLang="en-US" sz="1400" baseline="30000" dirty="0">
                <a:sym typeface="Wingdings" panose="05000000000000000000" pitchFamily="2" charset="2"/>
              </a:rPr>
              <a:t>-3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en-US" sz="1400" dirty="0">
                <a:sym typeface="Wingdings" panose="05000000000000000000" pitchFamily="2" charset="2"/>
              </a:rPr>
              <a:t>Pulse length ~ 60-100 </a:t>
            </a:r>
            <a:r>
              <a:rPr lang="en-US" altLang="en-US" sz="1400" dirty="0" err="1">
                <a:sym typeface="Wingdings" panose="05000000000000000000" pitchFamily="2" charset="2"/>
              </a:rPr>
              <a:t>ms</a:t>
            </a:r>
            <a:r>
              <a:rPr lang="en-US" altLang="en-US" sz="1400" dirty="0">
                <a:sym typeface="Wingdings" panose="05000000000000000000" pitchFamily="2" charset="2"/>
              </a:rPr>
              <a:t> </a:t>
            </a:r>
          </a:p>
        </p:txBody>
      </p:sp>
      <p:graphicFrame>
        <p:nvGraphicFramePr>
          <p:cNvPr id="11" name="Group 0">
            <a:extLst>
              <a:ext uri="{FF2B5EF4-FFF2-40B4-BE49-F238E27FC236}">
                <a16:creationId xmlns:a16="http://schemas.microsoft.com/office/drawing/2014/main" id="{26B014B4-C199-4743-85B2-19330AB629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7236231"/>
              </p:ext>
            </p:extLst>
          </p:nvPr>
        </p:nvGraphicFramePr>
        <p:xfrm>
          <a:off x="9707399" y="3125626"/>
          <a:ext cx="2318686" cy="1684259"/>
        </p:xfrm>
        <a:graphic>
          <a:graphicData uri="http://schemas.openxmlformats.org/drawingml/2006/table">
            <a:tbl>
              <a:tblPr/>
              <a:tblGrid>
                <a:gridCol w="1140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NBI Parameter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Specification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Beam energy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Beam power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 MW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Pulse length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Composition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100% D</a:t>
                      </a:r>
                    </a:p>
                  </a:txBody>
                  <a:tcPr marL="86067" marR="86067" marT="43073" marB="4307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16C8D-2EDC-4080-836B-1CA075CF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3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EPM resonant with NBI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9" y="842593"/>
            <a:ext cx="7616662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Periodic “bursting” mode observed during NBI, concurrent with saturation of neutron signal</a:t>
            </a:r>
          </a:p>
          <a:p>
            <a:r>
              <a:rPr lang="en-US" sz="2400" kern="0" dirty="0"/>
              <a:t>Mode indicative of destabilization of Alfv</a:t>
            </a:r>
            <a:r>
              <a:rPr lang="en-US" sz="2400" dirty="0"/>
              <a:t>én continuum mode via strong particle drive</a:t>
            </a:r>
          </a:p>
          <a:p>
            <a:pPr lvl="1"/>
            <a:r>
              <a:rPr lang="en-US" sz="2000" kern="0" dirty="0"/>
              <a:t>Alfv</a:t>
            </a:r>
            <a:r>
              <a:rPr lang="en-US" sz="2000" dirty="0"/>
              <a:t>én eigenmodes cause resonant transport and were avoided</a:t>
            </a:r>
          </a:p>
          <a:p>
            <a:pPr lvl="1"/>
            <a:r>
              <a:rPr lang="en-US" sz="2000" kern="0" dirty="0"/>
              <a:t>Without AE activity EP population grows until EPM destabilized</a:t>
            </a:r>
          </a:p>
          <a:p>
            <a:pPr lvl="1"/>
            <a:r>
              <a:rPr lang="en-US" sz="2000" kern="0" dirty="0"/>
              <a:t>Isolated mode: only (1,5) activity (prior MST work on n=4 IAE)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8585B14-1803-4678-A61A-58BFA4E992BB}"/>
              </a:ext>
            </a:extLst>
          </p:cNvPr>
          <p:cNvGrpSpPr/>
          <p:nvPr/>
        </p:nvGrpSpPr>
        <p:grpSpPr>
          <a:xfrm>
            <a:off x="7278098" y="3964293"/>
            <a:ext cx="4855793" cy="2722810"/>
            <a:chOff x="7278098" y="3964293"/>
            <a:chExt cx="4855793" cy="2722810"/>
          </a:xfrm>
        </p:grpSpPr>
        <p:pic>
          <p:nvPicPr>
            <p:cNvPr id="20" name="Picture 2" descr="C:\Users\Bill Capecchi\Dropbox\Talks &amp; Posters (&amp; Publications)\Defense\deut_ibeam_scan_noepm.png">
              <a:extLst>
                <a:ext uri="{FF2B5EF4-FFF2-40B4-BE49-F238E27FC236}">
                  <a16:creationId xmlns:a16="http://schemas.microsoft.com/office/drawing/2014/main" id="{DD32972E-BBEE-4F15-A632-F5F45547E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098" y="3964293"/>
              <a:ext cx="4855793" cy="2722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1C87FD-3354-41EF-B042-3BC18351A583}"/>
                </a:ext>
              </a:extLst>
            </p:cNvPr>
            <p:cNvSpPr txBox="1"/>
            <p:nvPr/>
          </p:nvSpPr>
          <p:spPr>
            <a:xfrm>
              <a:off x="8723717" y="5049079"/>
              <a:ext cx="127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 AE/EPM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A0D3A1-FF09-40C9-8C9F-A6ED58DC3A50}"/>
              </a:ext>
            </a:extLst>
          </p:cNvPr>
          <p:cNvGrpSpPr/>
          <p:nvPr/>
        </p:nvGrpSpPr>
        <p:grpSpPr>
          <a:xfrm>
            <a:off x="7582136" y="1052584"/>
            <a:ext cx="4127961" cy="2660623"/>
            <a:chOff x="7582136" y="1052584"/>
            <a:chExt cx="4127961" cy="26606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FE468D-3118-48F7-A63D-7094A7CF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136" y="1052584"/>
              <a:ext cx="4127961" cy="266062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166A63E-12FD-4406-8CDC-49536A659136}"/>
                </a:ext>
              </a:extLst>
            </p:cNvPr>
            <p:cNvCxnSpPr/>
            <p:nvPr/>
          </p:nvCxnSpPr>
          <p:spPr>
            <a:xfrm>
              <a:off x="8458200" y="1400175"/>
              <a:ext cx="236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CE22DD-78D9-412C-BA01-E82C4BD2B9BC}"/>
                </a:ext>
              </a:extLst>
            </p:cNvPr>
            <p:cNvSpPr txBox="1"/>
            <p:nvPr/>
          </p:nvSpPr>
          <p:spPr>
            <a:xfrm>
              <a:off x="9116262" y="1329380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4FEB91F-421E-4051-875C-14C0494D05EF}"/>
              </a:ext>
            </a:extLst>
          </p:cNvPr>
          <p:cNvSpPr txBox="1"/>
          <p:nvPr/>
        </p:nvSpPr>
        <p:spPr>
          <a:xfrm>
            <a:off x="1348003" y="644209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[Lin 2014]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020605-26E3-4F4D-98B3-D2992DD68364}"/>
              </a:ext>
            </a:extLst>
          </p:cNvPr>
          <p:cNvGrpSpPr/>
          <p:nvPr/>
        </p:nvGrpSpPr>
        <p:grpSpPr>
          <a:xfrm>
            <a:off x="141381" y="3741078"/>
            <a:ext cx="7022654" cy="2701016"/>
            <a:chOff x="141381" y="3741078"/>
            <a:chExt cx="7022654" cy="270101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1AC2F5-8F8D-47CD-9D4E-3B68CA24E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381" y="3775118"/>
              <a:ext cx="3257707" cy="266697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E38BD0D-FCF3-4283-A538-1AC68417F0D7}"/>
                </a:ext>
              </a:extLst>
            </p:cNvPr>
            <p:cNvGrpSpPr/>
            <p:nvPr/>
          </p:nvGrpSpPr>
          <p:grpSpPr>
            <a:xfrm>
              <a:off x="3468217" y="3741078"/>
              <a:ext cx="3695818" cy="2616001"/>
              <a:chOff x="426835" y="3886200"/>
              <a:chExt cx="3831345" cy="271193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93D7387-F203-4A43-8FEF-0E4E961A2520}"/>
                  </a:ext>
                </a:extLst>
              </p:cNvPr>
              <p:cNvGrpSpPr/>
              <p:nvPr/>
            </p:nvGrpSpPr>
            <p:grpSpPr>
              <a:xfrm>
                <a:off x="426835" y="3886200"/>
                <a:ext cx="3831345" cy="2711931"/>
                <a:chOff x="5437627" y="3663115"/>
                <a:chExt cx="3831345" cy="2711931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879368C-EE44-4667-B27A-3EE86FAD93B1}"/>
                    </a:ext>
                  </a:extLst>
                </p:cNvPr>
                <p:cNvGrpSpPr/>
                <p:nvPr/>
              </p:nvGrpSpPr>
              <p:grpSpPr>
                <a:xfrm>
                  <a:off x="5437627" y="3663115"/>
                  <a:ext cx="3831345" cy="2711931"/>
                  <a:chOff x="5257799" y="3914427"/>
                  <a:chExt cx="3831345" cy="2711931"/>
                </a:xfrm>
              </p:grpSpPr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41DC4B3-2A9B-4C28-A873-8BADA37159AB}"/>
                      </a:ext>
                    </a:extLst>
                  </p:cNvPr>
                  <p:cNvSpPr txBox="1"/>
                  <p:nvPr/>
                </p:nvSpPr>
                <p:spPr>
                  <a:xfrm>
                    <a:off x="6942292" y="4267200"/>
                    <a:ext cx="50045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(0,5)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4EF99ED-82C9-41CD-84D2-7A076E38707C}"/>
                      </a:ext>
                    </a:extLst>
                  </p:cNvPr>
                  <p:cNvSpPr txBox="1"/>
                  <p:nvPr/>
                </p:nvSpPr>
                <p:spPr>
                  <a:xfrm>
                    <a:off x="6923242" y="5563888"/>
                    <a:ext cx="50045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(1,5)</a:t>
                    </a:r>
                  </a:p>
                </p:txBody>
              </p:sp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71A67CE7-6B5A-4BE0-A118-408AA7E7D0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57799" y="3914427"/>
                    <a:ext cx="3831345" cy="27119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BFF970D-A359-4028-924D-084763265422}"/>
                    </a:ext>
                  </a:extLst>
                </p:cNvPr>
                <p:cNvSpPr txBox="1"/>
                <p:nvPr/>
              </p:nvSpPr>
              <p:spPr>
                <a:xfrm>
                  <a:off x="7860198" y="4255336"/>
                  <a:ext cx="10652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TAE gap</a:t>
                  </a:r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DDCA90C-0AC3-42EC-BED7-E5C58B22F799}"/>
                  </a:ext>
                </a:extLst>
              </p:cNvPr>
              <p:cNvSpPr/>
              <p:nvPr/>
            </p:nvSpPr>
            <p:spPr bwMode="auto">
              <a:xfrm>
                <a:off x="1905000" y="5715000"/>
                <a:ext cx="187278" cy="9766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2CC0D7-E52B-465B-A38F-01AA927A3418}"/>
                  </a:ext>
                </a:extLst>
              </p:cNvPr>
              <p:cNvSpPr/>
              <p:nvPr/>
            </p:nvSpPr>
            <p:spPr bwMode="auto">
              <a:xfrm>
                <a:off x="2656007" y="4663087"/>
                <a:ext cx="187278" cy="9766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3D01D1B-53F7-46EA-A288-88C1F9856AD9}"/>
                  </a:ext>
                </a:extLst>
              </p:cNvPr>
              <p:cNvCxnSpPr/>
              <p:nvPr/>
            </p:nvCxnSpPr>
            <p:spPr bwMode="auto">
              <a:xfrm flipH="1">
                <a:off x="2286000" y="4724400"/>
                <a:ext cx="350957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2D9F965-D009-439D-AD4C-0A4D6A09E1DA}"/>
                  </a:ext>
                </a:extLst>
              </p:cNvPr>
              <p:cNvSpPr txBox="1"/>
              <p:nvPr/>
            </p:nvSpPr>
            <p:spPr>
              <a:xfrm>
                <a:off x="1134591" y="4556811"/>
                <a:ext cx="12490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7030A0"/>
                    </a:solidFill>
                  </a:rPr>
                  <a:t>weakly damped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6BAA6B7-FFB3-4CFA-AC1F-89B8CAFF418E}"/>
                  </a:ext>
                </a:extLst>
              </p:cNvPr>
              <p:cNvSpPr txBox="1"/>
              <p:nvPr/>
            </p:nvSpPr>
            <p:spPr>
              <a:xfrm>
                <a:off x="914400" y="5300472"/>
                <a:ext cx="13179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7030A0"/>
                    </a:solidFill>
                  </a:rPr>
                  <a:t>strongly damped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D512224-368E-4F71-8383-F78EDCE484D9}"/>
                  </a:ext>
                </a:extLst>
              </p:cNvPr>
              <p:cNvCxnSpPr>
                <a:stCxn id="28" idx="2"/>
                <a:endCxn id="24" idx="1"/>
              </p:cNvCxnSpPr>
              <p:nvPr/>
            </p:nvCxnSpPr>
            <p:spPr bwMode="auto">
              <a:xfrm>
                <a:off x="1573395" y="5577471"/>
                <a:ext cx="331605" cy="186359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DE0159-5B90-412A-88A6-BBEB5B99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6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EPM resonant with NBI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9" y="842593"/>
            <a:ext cx="7331595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Full orbit code (POET) developed to probe mode-particle resonance</a:t>
            </a:r>
          </a:p>
          <a:p>
            <a:r>
              <a:rPr lang="en-US" sz="2400" kern="0" dirty="0"/>
              <a:t>Energy transfer to mode:</a:t>
            </a:r>
          </a:p>
          <a:p>
            <a:pPr lvl="1"/>
            <a:r>
              <a:rPr lang="en-US" sz="1600" kern="0" dirty="0"/>
              <a:t>From spatial gradient in fast-ion distribution (NPA shows E constant with r)</a:t>
            </a:r>
          </a:p>
          <a:p>
            <a:pPr lvl="1"/>
            <a:r>
              <a:rPr lang="en-US" sz="1600" kern="0" dirty="0"/>
              <a:t>Transfer via resonant fast-ions</a:t>
            </a:r>
          </a:p>
          <a:p>
            <a:r>
              <a:rPr lang="en-US" sz="2400" kern="0" dirty="0"/>
              <a:t>Resonance observed with mode</a:t>
            </a:r>
          </a:p>
          <a:p>
            <a:pPr lvl="1"/>
            <a:r>
              <a:rPr lang="en-US" sz="2000" kern="0" dirty="0"/>
              <a:t>Power transferred observed using simple (1,5) mode structure</a:t>
            </a:r>
          </a:p>
          <a:p>
            <a:pPr lvl="1"/>
            <a:r>
              <a:rPr lang="en-US" sz="2000" kern="0" dirty="0"/>
              <a:t>Multiple full orbits representative of NBI born ions modeled that showed positive power transfer</a:t>
            </a:r>
          </a:p>
          <a:p>
            <a:pPr lvl="1"/>
            <a:r>
              <a:rPr lang="en-US" sz="2000" kern="0" dirty="0"/>
              <a:t>Consistent with radial location and frequency of observed bursting mode</a:t>
            </a:r>
          </a:p>
          <a:p>
            <a:pPr lvl="1"/>
            <a:endParaRPr lang="en-US" sz="20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632080-1ED2-4A5D-8553-249CF2857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19" y="3228903"/>
            <a:ext cx="4855793" cy="361084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A0D3A1-FF09-40C9-8C9F-A6ED58DC3A50}"/>
              </a:ext>
            </a:extLst>
          </p:cNvPr>
          <p:cNvGrpSpPr/>
          <p:nvPr/>
        </p:nvGrpSpPr>
        <p:grpSpPr>
          <a:xfrm>
            <a:off x="8127186" y="1209595"/>
            <a:ext cx="2991572" cy="1928178"/>
            <a:chOff x="7582136" y="1052584"/>
            <a:chExt cx="4127961" cy="26606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FE468D-3118-48F7-A63D-7094A7CFA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136" y="1052584"/>
              <a:ext cx="4127961" cy="266062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166A63E-12FD-4406-8CDC-49536A659136}"/>
                </a:ext>
              </a:extLst>
            </p:cNvPr>
            <p:cNvCxnSpPr/>
            <p:nvPr/>
          </p:nvCxnSpPr>
          <p:spPr>
            <a:xfrm>
              <a:off x="8458200" y="1400175"/>
              <a:ext cx="2362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CE22DD-78D9-412C-BA01-E82C4BD2B9BC}"/>
                </a:ext>
              </a:extLst>
            </p:cNvPr>
            <p:cNvSpPr txBox="1"/>
            <p:nvPr/>
          </p:nvSpPr>
          <p:spPr>
            <a:xfrm>
              <a:off x="9116262" y="1329380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on</a:t>
              </a:r>
            </a:p>
          </p:txBody>
        </p:sp>
      </p:grpSp>
      <p:pic>
        <p:nvPicPr>
          <p:cNvPr id="17" name="Picture 16" descr="A picture containing compact disk, electronics&#10;&#10;Description automatically generated">
            <a:extLst>
              <a:ext uri="{FF2B5EF4-FFF2-40B4-BE49-F238E27FC236}">
                <a16:creationId xmlns:a16="http://schemas.microsoft.com/office/drawing/2014/main" id="{3F7E15E3-222D-474D-9550-20BB98677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55" y="4687733"/>
            <a:ext cx="3652095" cy="20656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D1E0B-4E00-4E98-A0E7-3ED0715E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1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EP profile measured via D-D neutron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9" y="842593"/>
                <a:ext cx="8186692" cy="5334370"/>
              </a:xfrm>
            </p:spPr>
            <p:txBody>
              <a:bodyPr>
                <a:normAutofit/>
              </a:bodyPr>
              <a:lstStyle/>
              <a:p>
                <a:r>
                  <a:rPr lang="en-US" sz="2400" kern="0" dirty="0"/>
                  <a:t>Full D beam, almost all fusion from beam-plasma interactions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2F2B2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2F2B2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2F2B20"/>
                              </a:solidFill>
                              <a:latin typeface="Cambria Math"/>
                            </a:rPr>
                            <m:t>𝑀𝑆𝑇</m:t>
                          </m:r>
                        </m:sub>
                      </m:sSub>
                      <m:r>
                        <a:rPr lang="en-US" sz="2400" i="1">
                          <a:solidFill>
                            <a:srgbClr val="2F2B20"/>
                          </a:solidFill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2F2B2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2F2B2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2F2B20"/>
                              </a:solidFill>
                              <a:latin typeface="Cambria Math"/>
                              <a:ea typeface="Cambria Math"/>
                            </a:rPr>
                            <m:t>𝑏𝑡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2F2B2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solidFill>
                                <a:srgbClr val="2F2B2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2F2B2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2F2B2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2F2B20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400" i="1">
                              <a:solidFill>
                                <a:srgbClr val="2F2B20"/>
                              </a:solidFill>
                              <a:latin typeface="Cambria Math"/>
                            </a:rPr>
                            <m:t>𝑑𝑉𝑑𝐸</m:t>
                          </m:r>
                        </m:e>
                      </m:nary>
                    </m:oMath>
                  </m:oMathPara>
                </a14:m>
                <a:endParaRPr lang="en-US" sz="2000" kern="0" dirty="0"/>
              </a:p>
              <a:p>
                <a:r>
                  <a:rPr lang="en-US" sz="2400" kern="0" dirty="0"/>
                  <a:t>Neutron detectors calibrated via multiple methods, good linearity over MST flux range</a:t>
                </a:r>
              </a:p>
              <a:p>
                <a:r>
                  <a:rPr lang="en-US" sz="2400" kern="0" dirty="0"/>
                  <a:t>Novel collimated neutron detector measured EP profile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487EA6-E10B-468F-94FE-C2F74134E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9" y="842593"/>
                <a:ext cx="8186692" cy="5334370"/>
              </a:xfrm>
              <a:blipFill>
                <a:blip r:embed="rId2"/>
                <a:stretch>
                  <a:fillRect l="-1042"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8970DA-F972-42F6-9306-3F4F4FA7462E}"/>
              </a:ext>
            </a:extLst>
          </p:cNvPr>
          <p:cNvGrpSpPr/>
          <p:nvPr/>
        </p:nvGrpSpPr>
        <p:grpSpPr>
          <a:xfrm>
            <a:off x="0" y="3509778"/>
            <a:ext cx="8771930" cy="3289881"/>
            <a:chOff x="22718" y="3527236"/>
            <a:chExt cx="8771930" cy="328988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45EB85-5D6C-477B-A99A-D5B263D9641D}"/>
                </a:ext>
              </a:extLst>
            </p:cNvPr>
            <p:cNvGrpSpPr/>
            <p:nvPr/>
          </p:nvGrpSpPr>
          <p:grpSpPr>
            <a:xfrm>
              <a:off x="22718" y="3836743"/>
              <a:ext cx="4246993" cy="2980374"/>
              <a:chOff x="1427900" y="2745945"/>
              <a:chExt cx="4742719" cy="33282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28A0520-B606-4D55-BBDA-60EDA2EDF8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89"/>
              <a:stretch/>
            </p:blipFill>
            <p:spPr>
              <a:xfrm>
                <a:off x="1516694" y="2745945"/>
                <a:ext cx="4653925" cy="3328255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89A053A-1115-477A-8E66-79EDF978D759}"/>
                  </a:ext>
                </a:extLst>
              </p:cNvPr>
              <p:cNvSpPr/>
              <p:nvPr/>
            </p:nvSpPr>
            <p:spPr bwMode="auto">
              <a:xfrm>
                <a:off x="1427900" y="4191000"/>
                <a:ext cx="1086700" cy="1883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95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Lucida Sans Unicode" pitchFamily="34" charset="0"/>
                  <a:cs typeface="Lucida Sans Unicode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9F8BB9-4671-46B5-B928-7AE0E54B9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36"/>
            <a:stretch/>
          </p:blipFill>
          <p:spPr>
            <a:xfrm>
              <a:off x="4698605" y="3527236"/>
              <a:ext cx="4096043" cy="1463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252115-6B00-410F-850D-9A88C1DFF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605" y="4978400"/>
              <a:ext cx="3830518" cy="174604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9145B6-586C-4E7B-B2C3-71A385247F9D}"/>
                </a:ext>
              </a:extLst>
            </p:cNvPr>
            <p:cNvCxnSpPr/>
            <p:nvPr/>
          </p:nvCxnSpPr>
          <p:spPr bwMode="auto">
            <a:xfrm flipV="1">
              <a:off x="4120906" y="4495801"/>
              <a:ext cx="450302" cy="990599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DD18E3-3E64-4A97-8B7A-6C95620EF9D2}"/>
                </a:ext>
              </a:extLst>
            </p:cNvPr>
            <p:cNvCxnSpPr/>
            <p:nvPr/>
          </p:nvCxnSpPr>
          <p:spPr bwMode="auto">
            <a:xfrm flipV="1">
              <a:off x="4120906" y="5326930"/>
              <a:ext cx="450302" cy="15947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5D18BB48-84EF-457F-966F-EA1262D35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685686" y="2409795"/>
            <a:ext cx="5693702" cy="320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70EAD-9AC1-4BE1-A3AF-A6375B7F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2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E65D72-F85D-4042-AAA2-DCA866F5B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708" y="109222"/>
            <a:ext cx="1560183" cy="1143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6F487-0282-473A-8A5C-5158C15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Collimated neutron measure of EP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87EA6-E10B-468F-94FE-C2F74134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9" y="842593"/>
            <a:ext cx="6840531" cy="5334370"/>
          </a:xfrm>
        </p:spPr>
        <p:txBody>
          <a:bodyPr>
            <a:normAutofit/>
          </a:bodyPr>
          <a:lstStyle/>
          <a:p>
            <a:r>
              <a:rPr lang="en-US" sz="2400" kern="0" dirty="0"/>
              <a:t>Code developed to validate collimator design</a:t>
            </a:r>
          </a:p>
          <a:p>
            <a:pPr lvl="1"/>
            <a:r>
              <a:rPr lang="en-US" sz="2000" kern="0" dirty="0"/>
              <a:t>Model of background suppression of moderating material (validated with MCNP)</a:t>
            </a:r>
          </a:p>
          <a:p>
            <a:pPr lvl="1"/>
            <a:r>
              <a:rPr lang="en-US" sz="2000" kern="0" dirty="0"/>
              <a:t>Optimization of scintillator to increase sensitivity to direct capture neutrons</a:t>
            </a:r>
          </a:p>
          <a:p>
            <a:r>
              <a:rPr lang="en-US" sz="2400" kern="0" dirty="0"/>
              <a:t>Large background persisted</a:t>
            </a:r>
          </a:p>
          <a:p>
            <a:pPr lvl="1"/>
            <a:r>
              <a:rPr lang="en-US" sz="2000" kern="0" dirty="0"/>
              <a:t>Scintillator-PMT type detector sensitive to </a:t>
            </a:r>
            <a:br>
              <a:rPr lang="en-US" sz="2000" kern="0" dirty="0"/>
            </a:br>
            <a:r>
              <a:rPr lang="en-US" sz="2000" kern="0" dirty="0"/>
              <a:t>fast neutrons, but also high energy photons</a:t>
            </a:r>
          </a:p>
          <a:p>
            <a:pPr lvl="1"/>
            <a:r>
              <a:rPr lang="en-US" sz="2000" kern="0" dirty="0"/>
              <a:t>Pulse shape discrimination possible</a:t>
            </a:r>
          </a:p>
          <a:p>
            <a:pPr lvl="1"/>
            <a:r>
              <a:rPr lang="en-US" sz="2000" kern="0" dirty="0"/>
              <a:t>Differencing technique on large datasets</a:t>
            </a:r>
          </a:p>
          <a:p>
            <a:pPr lvl="1"/>
            <a:endParaRPr lang="en-US" sz="2000" kern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9A4B94-1A20-424C-A13D-78370A1E910A}"/>
              </a:ext>
            </a:extLst>
          </p:cNvPr>
          <p:cNvCxnSpPr>
            <a:cxnSpLocks/>
          </p:cNvCxnSpPr>
          <p:nvPr/>
        </p:nvCxnSpPr>
        <p:spPr>
          <a:xfrm>
            <a:off x="2569029" y="613925"/>
            <a:ext cx="705394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05E6EC1-D569-4456-B92E-7E36449B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899730" y="2623839"/>
            <a:ext cx="5419725" cy="304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19F2FD-904F-46C2-A333-1688D66F5975}"/>
              </a:ext>
            </a:extLst>
          </p:cNvPr>
          <p:cNvGrpSpPr/>
          <p:nvPr/>
        </p:nvGrpSpPr>
        <p:grpSpPr>
          <a:xfrm>
            <a:off x="2569029" y="2597912"/>
            <a:ext cx="6516265" cy="4113648"/>
            <a:chOff x="381000" y="1278841"/>
            <a:chExt cx="8686726" cy="54838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95F87E-7CAB-4C84-8FC6-CB70064C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278841"/>
              <a:ext cx="4571926" cy="28200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4D7E12-13A7-4556-8554-67CBB2F17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208427"/>
              <a:ext cx="4039392" cy="255425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B695D2-3B43-4E20-8D35-E1451CE02FE0}"/>
                </a:ext>
              </a:extLst>
            </p:cNvPr>
            <p:cNvCxnSpPr/>
            <p:nvPr/>
          </p:nvCxnSpPr>
          <p:spPr bwMode="auto">
            <a:xfrm flipV="1">
              <a:off x="4141714" y="2476502"/>
              <a:ext cx="963686" cy="1104898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" name="Picture 2" descr="C:\Users\Bill Capecchi\Dropbox\Talks &amp; Posters (&amp; Publications)\Defense\chord0_diff_plot.png">
              <a:extLst>
                <a:ext uri="{FF2B5EF4-FFF2-40B4-BE49-F238E27FC236}">
                  <a16:creationId xmlns:a16="http://schemas.microsoft.com/office/drawing/2014/main" id="{5F592B33-EAB0-47A5-9A59-BD058DE17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581400"/>
              <a:ext cx="3760714" cy="258982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lg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B0B85-8B83-4734-B515-B3936E12A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83AFE-73FD-4A9C-B18B-921B5BC899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64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7763</TotalTime>
  <Words>1577</Words>
  <Application>Microsoft Office PowerPoint</Application>
  <PresentationFormat>Widescreen</PresentationFormat>
  <Paragraphs>288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</vt:lpstr>
      <vt:lpstr>Times</vt:lpstr>
      <vt:lpstr>Times New Roman</vt:lpstr>
      <vt:lpstr>Office Theme</vt:lpstr>
      <vt:lpstr>NBI fast-ions in the RFP and LTX-β</vt:lpstr>
      <vt:lpstr>Fast-ion studies* in the RFP and ST</vt:lpstr>
      <vt:lpstr>Good EP population to study in RFP</vt:lpstr>
      <vt:lpstr>EP motion decoupled from local b_r</vt:lpstr>
      <vt:lpstr>Good EP population to study in RFP</vt:lpstr>
      <vt:lpstr>EPM resonant with NBI population</vt:lpstr>
      <vt:lpstr>EPM resonant with NBI population</vt:lpstr>
      <vt:lpstr>EP profile measured via D-D neutron flux</vt:lpstr>
      <vt:lpstr>Collimated neutron measure of EP profile</vt:lpstr>
      <vt:lpstr>Collimated neutron measure of EP profile</vt:lpstr>
      <vt:lpstr>Collimated neutron measure of EP profile</vt:lpstr>
      <vt:lpstr>Collimated neutron measure of EP profile</vt:lpstr>
      <vt:lpstr>Fast-ion studies in LTX-β</vt:lpstr>
      <vt:lpstr>Fast-ion studies in LTX-β</vt:lpstr>
      <vt:lpstr>Optimizing NBI coupling</vt:lpstr>
      <vt:lpstr>Optimizing NBI coupling</vt:lpstr>
      <vt:lpstr>Optimizing NBI coupling</vt:lpstr>
      <vt:lpstr>Recent upgrades enable EP population</vt:lpstr>
      <vt:lpstr>Post-discharge tools for NBI coupling data</vt:lpstr>
      <vt:lpstr>Fast-ion studies in LTX-β</vt:lpstr>
      <vt:lpstr>PowerPoint Presentation</vt:lpstr>
      <vt:lpstr>Extras</vt:lpstr>
      <vt:lpstr>Extras</vt:lpstr>
      <vt:lpstr>Extras</vt:lpstr>
      <vt:lpstr>Extras</vt:lpstr>
      <vt:lpstr>Extras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Capecchi</dc:creator>
  <cp:lastModifiedBy>William Capecchi</cp:lastModifiedBy>
  <cp:revision>73</cp:revision>
  <dcterms:created xsi:type="dcterms:W3CDTF">2021-09-10T16:05:48Z</dcterms:created>
  <dcterms:modified xsi:type="dcterms:W3CDTF">2021-09-16T19:15:27Z</dcterms:modified>
</cp:coreProperties>
</file>