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05" r:id="rId3"/>
    <p:sldId id="308" r:id="rId4"/>
    <p:sldId id="309" r:id="rId5"/>
    <p:sldId id="310" r:id="rId6"/>
    <p:sldId id="366" r:id="rId7"/>
    <p:sldId id="367" r:id="rId8"/>
    <p:sldId id="368" r:id="rId9"/>
    <p:sldId id="312" r:id="rId10"/>
    <p:sldId id="311" r:id="rId11"/>
    <p:sldId id="313" r:id="rId12"/>
    <p:sldId id="351" r:id="rId13"/>
    <p:sldId id="315" r:id="rId14"/>
    <p:sldId id="316" r:id="rId15"/>
    <p:sldId id="317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60" r:id="rId29"/>
    <p:sldId id="364" r:id="rId30"/>
    <p:sldId id="331" r:id="rId31"/>
    <p:sldId id="333" r:id="rId32"/>
    <p:sldId id="332" r:id="rId33"/>
    <p:sldId id="365" r:id="rId34"/>
    <p:sldId id="334" r:id="rId35"/>
    <p:sldId id="336" r:id="rId36"/>
    <p:sldId id="335" r:id="rId37"/>
    <p:sldId id="337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8" r:id="rId46"/>
    <p:sldId id="346" r:id="rId47"/>
    <p:sldId id="347" r:id="rId48"/>
    <p:sldId id="349" r:id="rId49"/>
    <p:sldId id="350" r:id="rId50"/>
    <p:sldId id="353" r:id="rId51"/>
    <p:sldId id="354" r:id="rId52"/>
    <p:sldId id="355" r:id="rId53"/>
    <p:sldId id="356" r:id="rId54"/>
    <p:sldId id="357" r:id="rId55"/>
    <p:sldId id="361" r:id="rId56"/>
    <p:sldId id="362" r:id="rId57"/>
    <p:sldId id="363" r:id="rId58"/>
    <p:sldId id="358" r:id="rId59"/>
    <p:sldId id="359" r:id="rId60"/>
    <p:sldId id="369" r:id="rId6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CB83F-41C8-49C2-BF71-D86AB12D6A5A}" type="datetimeFigureOut">
              <a:rPr lang="de-DE" smtClean="0"/>
              <a:t>31.01.2022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8CD5B-D254-4C74-8A42-F698FE0388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3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4424-C619-41F8-844E-70F26C0C5344}" type="datetime1">
              <a:rPr lang="de-DE" smtClean="0"/>
              <a:t>31.01.2022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75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F5B-2BE1-4544-B249-FC0F5ACFBA7D}" type="datetime1">
              <a:rPr lang="de-DE" smtClean="0"/>
              <a:t>31.01.2022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63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03E7-1DA1-439F-933A-217F16346552}" type="datetime1">
              <a:rPr lang="de-DE" smtClean="0"/>
              <a:t>31.01.2022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59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ADC-C4D3-404C-B057-4E4458268225}" type="datetime1">
              <a:rPr lang="de-DE" smtClean="0"/>
              <a:t>31.01.2022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162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2EC6-4966-4CD4-AA9B-CF7806B651C3}" type="datetime1">
              <a:rPr lang="de-DE" smtClean="0"/>
              <a:t>31.01.2022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57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E13-0C6B-4019-B54A-37BCB40F67C1}" type="datetime1">
              <a:rPr lang="de-DE" smtClean="0"/>
              <a:t>31.01.2022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58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AA45-F3C8-4DF8-A4E6-8133215DFCD9}" type="datetime1">
              <a:rPr lang="de-DE" smtClean="0"/>
              <a:t>31.01.2022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87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7C3-3EF7-4F1A-A987-EB0A2F2CEF4A}" type="datetime1">
              <a:rPr lang="de-DE" smtClean="0"/>
              <a:t>31.01.2022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F07-C223-44E7-AFA9-5DCBA3BB427A}" type="datetime1">
              <a:rPr lang="de-DE" smtClean="0"/>
              <a:t>31.01.2022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16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17DC-6E88-4033-A08A-55C2134B2E8C}" type="datetime1">
              <a:rPr lang="de-DE" smtClean="0"/>
              <a:t>31.01.2022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041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913-C9C8-447F-9A28-3C5FA8C82910}" type="datetime1">
              <a:rPr lang="de-DE" smtClean="0"/>
              <a:t>31.01.2022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33688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AFB8AC1-6727-413C-8D6C-D850B0B6AD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14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A1893-5E99-4788-939F-2D8D91CE3D9D}" type="datetime1">
              <a:rPr lang="de-DE" smtClean="0"/>
              <a:t>31.01.2022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81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am.columbia.edu/files/seasdepts/applied-physics-and-applied-math/pdf-files/Smithe_Colloquium_06.pdf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952500"/>
            <a:ext cx="12192000" cy="1747342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Filaments as the origin of HHFW losses in NSTX</a:t>
            </a:r>
            <a:endParaRPr lang="de-DE" b="1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W. Tierens, R. </a:t>
            </a:r>
            <a:r>
              <a:rPr lang="de-DE" dirty="0" err="1" smtClean="0"/>
              <a:t>Bilato</a:t>
            </a:r>
            <a:r>
              <a:rPr lang="de-DE" dirty="0" smtClean="0"/>
              <a:t>, N. </a:t>
            </a:r>
            <a:r>
              <a:rPr lang="de-DE" dirty="0" err="1" smtClean="0"/>
              <a:t>Bertelli</a:t>
            </a:r>
            <a:r>
              <a:rPr lang="de-DE" dirty="0" smtClean="0"/>
              <a:t>, S. </a:t>
            </a:r>
            <a:r>
              <a:rPr lang="de-DE" dirty="0" err="1" smtClean="0"/>
              <a:t>Shiraiwa</a:t>
            </a:r>
            <a:r>
              <a:rPr lang="de-DE" dirty="0" smtClean="0"/>
              <a:t>, J.R. Myra, L. Colas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29" y="6256255"/>
            <a:ext cx="619515" cy="50649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017545" y="6393418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14" y="5367074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54" y="5366738"/>
            <a:ext cx="566986" cy="506495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3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>
                <a:latin typeface="+mn-lt"/>
              </a:rPr>
              <a:t>edge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losses</a:t>
            </a:r>
            <a:r>
              <a:rPr lang="de-DE" b="1" dirty="0">
                <a:latin typeface="+mn-lt"/>
              </a:rPr>
              <a:t> in NSTX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dirty="0" smtClean="0"/>
                  <a:t>Up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about</a:t>
                </a:r>
                <a:r>
                  <a:rPr lang="de-DE" dirty="0" smtClean="0"/>
                  <a:t> 60%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incident</a:t>
                </a:r>
                <a:r>
                  <a:rPr lang="de-DE" dirty="0" smtClean="0"/>
                  <a:t> power lost</a:t>
                </a:r>
                <a:r>
                  <a:rPr lang="de-DE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/>
                </a:r>
                <a:br>
                  <a:rPr lang="de-DE" b="1" dirty="0" smtClean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de-DE" dirty="0" smtClean="0"/>
                  <a:t>Power </a:t>
                </a:r>
                <a:r>
                  <a:rPr lang="de-DE" dirty="0" err="1" smtClean="0"/>
                  <a:t>flow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along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field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lines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err="1"/>
                  <a:t>Losses</a:t>
                </a:r>
                <a:r>
                  <a:rPr lang="de-DE" dirty="0"/>
                  <a:t> </a:t>
                </a:r>
                <a:r>
                  <a:rPr lang="de-DE" dirty="0" err="1"/>
                  <a:t>increase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increasing</a:t>
                </a:r>
                <a:r>
                  <a:rPr lang="de-DE" dirty="0"/>
                  <a:t> </a:t>
                </a:r>
                <a:r>
                  <a:rPr lang="de-DE" dirty="0" err="1" smtClean="0"/>
                  <a:t>density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/>
                </a:r>
                <a:b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de-DE" dirty="0" err="1"/>
                  <a:t>Losses</a:t>
                </a:r>
                <a:r>
                  <a:rPr lang="de-DE" dirty="0"/>
                  <a:t> </a:t>
                </a:r>
                <a:r>
                  <a:rPr lang="de-DE" dirty="0" err="1"/>
                  <a:t>increase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decreasing</a:t>
                </a:r>
                <a:r>
                  <a:rPr lang="de-DE" dirty="0"/>
                  <a:t> </a:t>
                </a:r>
                <a:r>
                  <a:rPr lang="de-DE" dirty="0" smtClean="0"/>
                  <a:t>B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/>
                </a:r>
                <a:b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de-DE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Losses</a:t>
                </a: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increase</a:t>
                </a: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with</a:t>
                </a: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decreasing</a:t>
                </a: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de-DE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208" y="790912"/>
            <a:ext cx="3822087" cy="5610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9075124" y="6448399"/>
            <a:ext cx="18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</a:t>
            </a:r>
            <a:r>
              <a:rPr lang="de-DE" dirty="0" err="1" smtClean="0"/>
              <a:t>Hosea</a:t>
            </a:r>
            <a:r>
              <a:rPr lang="de-DE" dirty="0" smtClean="0"/>
              <a:t> et al 2009]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0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>
                <a:latin typeface="+mn-lt"/>
              </a:rPr>
              <a:t>edge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losses</a:t>
            </a:r>
            <a:r>
              <a:rPr lang="de-DE" b="1" dirty="0">
                <a:latin typeface="+mn-lt"/>
              </a:rPr>
              <a:t> in NSTX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dirty="0" smtClean="0"/>
                  <a:t>Up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60%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incident</a:t>
                </a:r>
                <a:r>
                  <a:rPr lang="de-DE" dirty="0"/>
                  <a:t> power lost</a:t>
                </a:r>
                <a:r>
                  <a:rPr lang="de-DE" b="1" dirty="0">
                    <a:solidFill>
                      <a:schemeClr val="tx2">
                        <a:lumMod val="75000"/>
                      </a:schemeClr>
                    </a:solidFill>
                  </a:rPr>
                  <a:t/>
                </a:r>
                <a:br>
                  <a:rPr lang="de-DE" b="1" dirty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de-DE" dirty="0"/>
                  <a:t>Power </a:t>
                </a:r>
                <a:r>
                  <a:rPr lang="de-DE" dirty="0" err="1"/>
                  <a:t>flow</a:t>
                </a:r>
                <a:r>
                  <a:rPr lang="de-DE" dirty="0"/>
                  <a:t> </a:t>
                </a:r>
                <a:r>
                  <a:rPr lang="de-DE" dirty="0" err="1"/>
                  <a:t>along</a:t>
                </a:r>
                <a:r>
                  <a:rPr lang="de-DE" dirty="0"/>
                  <a:t> </a:t>
                </a:r>
                <a:r>
                  <a:rPr lang="de-DE" dirty="0" err="1"/>
                  <a:t>field</a:t>
                </a:r>
                <a:r>
                  <a:rPr lang="de-DE" dirty="0"/>
                  <a:t> </a:t>
                </a:r>
                <a:r>
                  <a:rPr lang="de-DE" dirty="0" err="1"/>
                  <a:t>lines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 err="1"/>
                  <a:t>Losses</a:t>
                </a:r>
                <a:r>
                  <a:rPr lang="de-DE" dirty="0"/>
                  <a:t> </a:t>
                </a:r>
                <a:r>
                  <a:rPr lang="de-DE" dirty="0" err="1"/>
                  <a:t>increase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increasing</a:t>
                </a:r>
                <a:r>
                  <a:rPr lang="de-DE" dirty="0"/>
                  <a:t> </a:t>
                </a:r>
                <a:r>
                  <a:rPr lang="de-DE" dirty="0" err="1"/>
                  <a:t>density</a:t>
                </a: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  <a:t/>
                </a:r>
                <a:b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de-DE" dirty="0" err="1"/>
                  <a:t>Losses</a:t>
                </a:r>
                <a:r>
                  <a:rPr lang="de-DE" dirty="0"/>
                  <a:t> </a:t>
                </a:r>
                <a:r>
                  <a:rPr lang="de-DE" dirty="0" err="1"/>
                  <a:t>increase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decreasing</a:t>
                </a:r>
                <a:r>
                  <a:rPr lang="de-DE" dirty="0"/>
                  <a:t> B</a:t>
                </a: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  <a:t/>
                </a:r>
                <a:b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de-DE" dirty="0" smtClean="0">
                    <a:solidFill>
                      <a:schemeClr val="tx1"/>
                    </a:solidFill>
                  </a:rPr>
                  <a:t>Losses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increase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with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decreasing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/>
                </a:r>
                <a:b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Double-</a:t>
                </a:r>
                <a:r>
                  <a:rPr lang="de-DE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peaked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loss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profile</a:t>
                </a:r>
                <a:endParaRPr lang="de-DE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725" y="1825623"/>
            <a:ext cx="3638550" cy="3571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6943725" y="5417898"/>
            <a:ext cx="19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[Perkins et al 2013]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5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>
                <a:latin typeface="+mn-lt"/>
              </a:rPr>
              <a:t>edge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losses</a:t>
            </a:r>
            <a:r>
              <a:rPr lang="de-DE" b="1" dirty="0">
                <a:latin typeface="+mn-lt"/>
              </a:rPr>
              <a:t> in NSTX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7622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dirty="0" smtClean="0"/>
                  <a:t>Up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60%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incident</a:t>
                </a:r>
                <a:r>
                  <a:rPr lang="de-DE" dirty="0"/>
                  <a:t> power lost</a:t>
                </a:r>
                <a:r>
                  <a:rPr lang="de-DE" b="1" dirty="0">
                    <a:solidFill>
                      <a:schemeClr val="tx2">
                        <a:lumMod val="75000"/>
                      </a:schemeClr>
                    </a:solidFill>
                  </a:rPr>
                  <a:t/>
                </a:r>
                <a:br>
                  <a:rPr lang="de-DE" b="1" dirty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de-DE" dirty="0"/>
                  <a:t>Power </a:t>
                </a:r>
                <a:r>
                  <a:rPr lang="de-DE" dirty="0" err="1"/>
                  <a:t>flow</a:t>
                </a:r>
                <a:r>
                  <a:rPr lang="de-DE" dirty="0"/>
                  <a:t> </a:t>
                </a:r>
                <a:r>
                  <a:rPr lang="de-DE" dirty="0" err="1"/>
                  <a:t>along</a:t>
                </a:r>
                <a:r>
                  <a:rPr lang="de-DE" dirty="0"/>
                  <a:t> </a:t>
                </a:r>
                <a:r>
                  <a:rPr lang="de-DE" dirty="0" err="1"/>
                  <a:t>field</a:t>
                </a:r>
                <a:r>
                  <a:rPr lang="de-DE" dirty="0"/>
                  <a:t> </a:t>
                </a:r>
                <a:r>
                  <a:rPr lang="de-DE" dirty="0" err="1"/>
                  <a:t>lines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 err="1"/>
                  <a:t>Losses</a:t>
                </a:r>
                <a:r>
                  <a:rPr lang="de-DE" dirty="0"/>
                  <a:t> </a:t>
                </a:r>
                <a:r>
                  <a:rPr lang="de-DE" dirty="0" err="1"/>
                  <a:t>increase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increasing</a:t>
                </a:r>
                <a:r>
                  <a:rPr lang="de-DE" dirty="0"/>
                  <a:t> </a:t>
                </a:r>
                <a:r>
                  <a:rPr lang="de-DE" dirty="0" err="1"/>
                  <a:t>density</a:t>
                </a: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  <a:t/>
                </a:r>
                <a:b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de-DE" dirty="0" err="1"/>
                  <a:t>Losses</a:t>
                </a:r>
                <a:r>
                  <a:rPr lang="de-DE" dirty="0"/>
                  <a:t> </a:t>
                </a:r>
                <a:r>
                  <a:rPr lang="de-DE" dirty="0" err="1"/>
                  <a:t>increase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decreasing</a:t>
                </a:r>
                <a:r>
                  <a:rPr lang="de-DE" dirty="0"/>
                  <a:t> B</a:t>
                </a: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  <a:t/>
                </a:r>
                <a:b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de-DE" dirty="0" smtClean="0">
                    <a:solidFill>
                      <a:schemeClr val="tx1"/>
                    </a:solidFill>
                  </a:rPr>
                  <a:t>Losses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increase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with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decreasing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/>
                </a:r>
                <a:b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de-DE" dirty="0" smtClean="0"/>
                  <a:t>Double-</a:t>
                </a:r>
                <a:r>
                  <a:rPr lang="de-DE" dirty="0" err="1" smtClean="0"/>
                  <a:t>peaked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profile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Divertor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sheath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rectification</a:t>
                </a:r>
                <a:endParaRPr lang="de-DE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76228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429" y="2952250"/>
            <a:ext cx="3924300" cy="3400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6943725" y="6292187"/>
            <a:ext cx="19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[Perkins et al 2015]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5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Filaments </a:t>
            </a:r>
            <a:r>
              <a:rPr lang="de-DE" b="1" dirty="0">
                <a:latin typeface="+mn-lt"/>
              </a:rPr>
              <a:t>in NSTX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Gas puff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imaging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reveals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filaments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perturbation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725" y="1836736"/>
            <a:ext cx="4333875" cy="4695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6943725" y="6441559"/>
            <a:ext cx="20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</a:t>
            </a:r>
            <a:r>
              <a:rPr lang="de-DE" dirty="0" err="1" smtClean="0"/>
              <a:t>Zweben</a:t>
            </a:r>
            <a:r>
              <a:rPr lang="de-DE" dirty="0" smtClean="0"/>
              <a:t> et al 2016]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236920" y="3166899"/>
            <a:ext cx="3924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400" dirty="0" err="1" smtClean="0"/>
              <a:t>Localized</a:t>
            </a:r>
            <a:r>
              <a:rPr lang="de-DE" sz="2400" dirty="0" smtClean="0"/>
              <a:t> </a:t>
            </a:r>
            <a:r>
              <a:rPr lang="de-DE" sz="2400" dirty="0" err="1" smtClean="0"/>
              <a:t>radially</a:t>
            </a:r>
            <a:r>
              <a:rPr lang="de-DE" sz="2400" dirty="0" smtClean="0"/>
              <a:t>/</a:t>
            </a:r>
            <a:r>
              <a:rPr lang="de-DE" sz="2400" dirty="0" err="1" smtClean="0"/>
              <a:t>poloidally</a:t>
            </a:r>
            <a:endParaRPr lang="de-DE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400" dirty="0" err="1" smtClean="0"/>
              <a:t>Stretched</a:t>
            </a:r>
            <a:r>
              <a:rPr lang="de-DE" sz="2400" dirty="0" smtClean="0"/>
              <a:t> </a:t>
            </a:r>
            <a:r>
              <a:rPr lang="de-DE" sz="2400" dirty="0" err="1" smtClean="0"/>
              <a:t>along</a:t>
            </a:r>
            <a:r>
              <a:rPr lang="de-DE" sz="2400" dirty="0" smtClean="0"/>
              <a:t> B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Filaments </a:t>
            </a:r>
            <a:r>
              <a:rPr lang="de-DE" b="1" dirty="0">
                <a:latin typeface="+mn-lt"/>
              </a:rPr>
              <a:t>in NSTX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Gas puff </a:t>
            </a:r>
            <a:r>
              <a:rPr lang="de-DE" dirty="0" err="1" smtClean="0"/>
              <a:t>imaging</a:t>
            </a:r>
            <a:r>
              <a:rPr lang="de-DE" dirty="0" smtClean="0"/>
              <a:t> </a:t>
            </a:r>
            <a:r>
              <a:rPr lang="de-DE" dirty="0" err="1" smtClean="0"/>
              <a:t>reveals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filaments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filaments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in SOL at all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times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725" y="1836736"/>
            <a:ext cx="4333875" cy="4695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6943725" y="6441559"/>
            <a:ext cx="20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</a:t>
            </a:r>
            <a:r>
              <a:rPr lang="de-DE" dirty="0" err="1" smtClean="0"/>
              <a:t>Zweben</a:t>
            </a:r>
            <a:r>
              <a:rPr lang="de-DE" dirty="0" smtClean="0"/>
              <a:t> et al 2016]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6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Filaments </a:t>
            </a:r>
            <a:r>
              <a:rPr lang="de-DE" b="1" dirty="0">
                <a:latin typeface="+mn-lt"/>
              </a:rPr>
              <a:t>in NSTX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Gas puff </a:t>
            </a:r>
            <a:r>
              <a:rPr lang="de-DE" dirty="0" err="1" smtClean="0"/>
              <a:t>imaging</a:t>
            </a:r>
            <a:r>
              <a:rPr lang="de-DE" dirty="0" smtClean="0"/>
              <a:t> </a:t>
            </a:r>
            <a:r>
              <a:rPr lang="de-DE" dirty="0" err="1" smtClean="0"/>
              <a:t>reveals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filaments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filaments</a:t>
            </a:r>
            <a:r>
              <a:rPr lang="de-DE" dirty="0" smtClean="0"/>
              <a:t> in SOL at all </a:t>
            </a:r>
            <a:r>
              <a:rPr lang="de-DE" dirty="0" err="1" smtClean="0"/>
              <a:t>times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Filaments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B-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aligned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725" y="1836736"/>
            <a:ext cx="4333875" cy="4695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6943725" y="6441559"/>
            <a:ext cx="20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</a:t>
            </a:r>
            <a:r>
              <a:rPr lang="de-DE" dirty="0" err="1" smtClean="0"/>
              <a:t>Zweben</a:t>
            </a:r>
            <a:r>
              <a:rPr lang="de-DE" dirty="0" smtClean="0"/>
              <a:t> et al 2016]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4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Given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an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incident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amplitude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amplitude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transmitted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wave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amplitude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reflected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wave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98573" y="4998789"/>
            <a:ext cx="2895600" cy="1395663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394173" y="4998788"/>
            <a:ext cx="2895600" cy="1395663"/>
          </a:xfrm>
          <a:prstGeom prst="rect">
            <a:avLst/>
          </a:prstGeom>
          <a:solidFill>
            <a:srgbClr val="FF993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98573" y="5002376"/>
            <a:ext cx="114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Material 1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95091" y="4998787"/>
            <a:ext cx="114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Material 2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334126" y="6079958"/>
            <a:ext cx="9946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471115" y="5720683"/>
            <a:ext cx="99461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2553438" y="5720683"/>
            <a:ext cx="77529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249163" y="6073622"/>
            <a:ext cx="11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Incident</a:t>
            </a:r>
            <a:r>
              <a:rPr lang="de-DE" dirty="0" smtClean="0"/>
              <a:t> </a:t>
            </a:r>
            <a:r>
              <a:rPr lang="de-DE" i="1" dirty="0" smtClean="0"/>
              <a:t>a</a:t>
            </a:r>
            <a:endParaRPr lang="de-DE" i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426891" y="5696619"/>
            <a:ext cx="130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Transmitted</a:t>
            </a:r>
            <a:endParaRPr lang="de-DE" i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344254" y="5351351"/>
            <a:ext cx="10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Reflected</a:t>
            </a:r>
            <a:endParaRPr lang="de-DE" i="1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1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 err="1" smtClean="0"/>
              <a:t>Given</a:t>
            </a:r>
            <a:r>
              <a:rPr lang="de-DE" dirty="0" smtClean="0"/>
              <a:t> an </a:t>
            </a:r>
            <a:r>
              <a:rPr lang="de-DE" dirty="0" err="1" smtClean="0"/>
              <a:t>incident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i="1" dirty="0" smtClean="0"/>
              <a:t>a</a:t>
            </a:r>
            <a:r>
              <a:rPr lang="de-DE" dirty="0" smtClean="0"/>
              <a:t>,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transmitted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 smtClean="0"/>
              <a:t>?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reflected</a:t>
            </a:r>
            <a:r>
              <a:rPr lang="de-DE" dirty="0" smtClean="0"/>
              <a:t> </a:t>
            </a:r>
            <a:r>
              <a:rPr lang="de-DE" dirty="0" err="1"/>
              <a:t>wave</a:t>
            </a:r>
            <a:r>
              <a:rPr lang="de-DE" dirty="0" smtClean="0"/>
              <a:t>?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problem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underspecified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98573" y="4998789"/>
            <a:ext cx="2895600" cy="1395663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394173" y="4998788"/>
            <a:ext cx="2895600" cy="1395663"/>
          </a:xfrm>
          <a:prstGeom prst="rect">
            <a:avLst/>
          </a:prstGeom>
          <a:solidFill>
            <a:srgbClr val="FF993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98573" y="5002376"/>
            <a:ext cx="114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Material 1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95091" y="4998787"/>
            <a:ext cx="114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Material 2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334126" y="6079958"/>
            <a:ext cx="9946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471115" y="5720683"/>
            <a:ext cx="99461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2553438" y="5720683"/>
            <a:ext cx="77529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249163" y="6073622"/>
            <a:ext cx="11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Incident</a:t>
            </a:r>
            <a:r>
              <a:rPr lang="de-DE" dirty="0" smtClean="0"/>
              <a:t> </a:t>
            </a:r>
            <a:r>
              <a:rPr lang="de-DE" i="1" dirty="0" smtClean="0"/>
              <a:t>a</a:t>
            </a:r>
            <a:endParaRPr lang="de-DE" i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426891" y="5696619"/>
            <a:ext cx="130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Transmitted</a:t>
            </a:r>
            <a:endParaRPr lang="de-DE" i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344254" y="5351351"/>
            <a:ext cx="10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Reflected</a:t>
            </a:r>
            <a:endParaRPr lang="de-DE" i="1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8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 err="1" smtClean="0"/>
              <a:t>Given</a:t>
            </a:r>
            <a:r>
              <a:rPr lang="de-DE" dirty="0" smtClean="0"/>
              <a:t> an </a:t>
            </a:r>
            <a:r>
              <a:rPr lang="de-DE" dirty="0" err="1" smtClean="0"/>
              <a:t>incident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i="1" dirty="0" smtClean="0"/>
              <a:t>a</a:t>
            </a:r>
            <a:r>
              <a:rPr lang="de-DE" dirty="0" smtClean="0"/>
              <a:t>,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transmitted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 smtClean="0"/>
              <a:t>?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reflected</a:t>
            </a:r>
            <a:r>
              <a:rPr lang="de-DE" dirty="0" smtClean="0"/>
              <a:t> </a:t>
            </a:r>
            <a:r>
              <a:rPr lang="de-DE" dirty="0" err="1"/>
              <a:t>wave</a:t>
            </a:r>
            <a:r>
              <a:rPr lang="de-DE" dirty="0" smtClean="0"/>
              <a:t>?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problem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underspecified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98573" y="4998789"/>
            <a:ext cx="2895600" cy="1395663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394173" y="4998788"/>
            <a:ext cx="2895600" cy="1395663"/>
          </a:xfrm>
          <a:prstGeom prst="rect">
            <a:avLst/>
          </a:prstGeom>
          <a:solidFill>
            <a:srgbClr val="FF993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98573" y="5002376"/>
            <a:ext cx="114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Material 1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95091" y="4998787"/>
            <a:ext cx="114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Material 2</a:t>
            </a:r>
            <a:endParaRPr lang="de-DE" dirty="0"/>
          </a:p>
        </p:txBody>
      </p:sp>
      <p:sp>
        <p:nvSpPr>
          <p:cNvPr id="12" name="Bogen 11"/>
          <p:cNvSpPr/>
          <p:nvPr/>
        </p:nvSpPr>
        <p:spPr>
          <a:xfrm rot="10800000">
            <a:off x="3394173" y="4421272"/>
            <a:ext cx="1973179" cy="1973179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Bogen 20"/>
          <p:cNvSpPr/>
          <p:nvPr/>
        </p:nvSpPr>
        <p:spPr>
          <a:xfrm rot="10800000" flipH="1">
            <a:off x="1420075" y="4421272"/>
            <a:ext cx="1973179" cy="1973179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63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Steep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density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gradient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acts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material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interface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290" y="2462464"/>
            <a:ext cx="3961435" cy="4292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feld 14"/>
          <p:cNvSpPr txBox="1"/>
          <p:nvPr/>
        </p:nvSpPr>
        <p:spPr>
          <a:xfrm>
            <a:off x="6943725" y="6441559"/>
            <a:ext cx="20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</a:t>
            </a:r>
            <a:r>
              <a:rPr lang="de-DE" dirty="0" err="1" smtClean="0"/>
              <a:t>Zweben</a:t>
            </a:r>
            <a:r>
              <a:rPr lang="de-DE" dirty="0" smtClean="0"/>
              <a:t> et al 2016]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50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 smtClean="0">
                <a:latin typeface="+mn-lt"/>
              </a:rPr>
              <a:t>heating</a:t>
            </a:r>
            <a:r>
              <a:rPr lang="de-DE" b="1" dirty="0" smtClean="0">
                <a:latin typeface="+mn-lt"/>
              </a:rPr>
              <a:t> in </a:t>
            </a:r>
            <a:r>
              <a:rPr lang="de-DE" b="1" dirty="0">
                <a:latin typeface="+mn-lt"/>
              </a:rPr>
              <a:t>NSTX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High </a:t>
                </a:r>
                <a:r>
                  <a:rPr lang="de-DE" dirty="0" err="1" smtClean="0"/>
                  <a:t>Harmonic</a:t>
                </a:r>
                <a:r>
                  <a:rPr lang="de-DE" dirty="0" smtClean="0"/>
                  <a:t> Fast Wave </a:t>
                </a:r>
                <a:r>
                  <a:rPr lang="de-DE" dirty="0" err="1" smtClean="0"/>
                  <a:t>heating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1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725" y="1825624"/>
            <a:ext cx="4410075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6943725" y="6364376"/>
            <a:ext cx="19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[Perkins et al 2013]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5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smtClean="0"/>
              <a:t>"</a:t>
            </a:r>
            <a:r>
              <a:rPr lang="de-DE" dirty="0"/>
              <a:t>material </a:t>
            </a:r>
            <a:r>
              <a:rPr lang="de-DE" dirty="0" err="1" smtClean="0"/>
              <a:t>interface</a:t>
            </a:r>
            <a:r>
              <a:rPr lang="de-DE" dirty="0" smtClean="0"/>
              <a:t>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Analytic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description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possible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928" y="2483774"/>
            <a:ext cx="3817894" cy="4369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feld 11"/>
          <p:cNvSpPr txBox="1"/>
          <p:nvPr/>
        </p:nvSpPr>
        <p:spPr>
          <a:xfrm>
            <a:off x="9445577" y="6441559"/>
            <a:ext cx="19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[Tierens et al 2020]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7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smtClean="0"/>
              <a:t>"</a:t>
            </a:r>
            <a:r>
              <a:rPr lang="de-DE" dirty="0"/>
              <a:t>material </a:t>
            </a:r>
            <a:r>
              <a:rPr lang="de-DE" dirty="0" err="1" smtClean="0"/>
              <a:t>interface</a:t>
            </a:r>
            <a:r>
              <a:rPr lang="de-DE" dirty="0" smtClean="0"/>
              <a:t>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Analytic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Simplified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dispersion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relation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45946" y="4222282"/>
                <a:ext cx="3917034" cy="166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46" y="4222282"/>
                <a:ext cx="3917034" cy="166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456203" y="3600816"/>
            <a:ext cx="81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[Myra]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79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smtClean="0"/>
              <a:t>"</a:t>
            </a:r>
            <a:r>
              <a:rPr lang="de-DE" dirty="0"/>
              <a:t>material </a:t>
            </a:r>
            <a:r>
              <a:rPr lang="de-DE" dirty="0" err="1" smtClean="0"/>
              <a:t>interface</a:t>
            </a:r>
            <a:r>
              <a:rPr lang="de-DE" dirty="0" smtClean="0"/>
              <a:t>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Analytic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Simplified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dispersion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relation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45946" y="4222282"/>
                <a:ext cx="3917034" cy="166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46" y="4222282"/>
                <a:ext cx="3917034" cy="166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bgerundete rechteckige Legende 8"/>
          <p:cNvSpPr/>
          <p:nvPr/>
        </p:nvSpPr>
        <p:spPr>
          <a:xfrm>
            <a:off x="2835771" y="5056196"/>
            <a:ext cx="970548" cy="767088"/>
          </a:xfrm>
          <a:prstGeom prst="wedgeRoundRectCallout">
            <a:avLst>
              <a:gd name="adj1" fmla="val 89226"/>
              <a:gd name="adj2" fmla="val -51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ratio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7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smtClean="0"/>
              <a:t>"</a:t>
            </a:r>
            <a:r>
              <a:rPr lang="de-DE" dirty="0"/>
              <a:t>material </a:t>
            </a:r>
            <a:r>
              <a:rPr lang="de-DE" dirty="0" err="1" smtClean="0"/>
              <a:t>interface</a:t>
            </a:r>
            <a:r>
              <a:rPr lang="de-DE" dirty="0" smtClean="0"/>
              <a:t>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Analytic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Simplified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dispersion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relation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45946" y="4222282"/>
                <a:ext cx="3900107" cy="166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46" y="4222282"/>
                <a:ext cx="3900107" cy="166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bgerundete rechteckige Legende 10"/>
          <p:cNvSpPr/>
          <p:nvPr/>
        </p:nvSpPr>
        <p:spPr>
          <a:xfrm>
            <a:off x="5610725" y="3818020"/>
            <a:ext cx="2699086" cy="336793"/>
          </a:xfrm>
          <a:prstGeom prst="wedgeRoundRectCallout">
            <a:avLst>
              <a:gd name="adj1" fmla="val -30139"/>
              <a:gd name="adj2" fmla="val 1541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Azimuthal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30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smtClean="0"/>
              <a:t>"</a:t>
            </a:r>
            <a:r>
              <a:rPr lang="de-DE" dirty="0"/>
              <a:t>material </a:t>
            </a:r>
            <a:r>
              <a:rPr lang="de-DE" dirty="0" err="1" smtClean="0"/>
              <a:t>interface</a:t>
            </a:r>
            <a:r>
              <a:rPr lang="de-DE" dirty="0" smtClean="0"/>
              <a:t>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Analytic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Simplified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dispersion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relation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45946" y="4222282"/>
                <a:ext cx="3900107" cy="166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46" y="4222282"/>
                <a:ext cx="3900107" cy="166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bgerundete rechteckige Legende 11"/>
              <p:cNvSpPr/>
              <p:nvPr/>
            </p:nvSpPr>
            <p:spPr>
              <a:xfrm>
                <a:off x="4145946" y="5928356"/>
                <a:ext cx="2435328" cy="767088"/>
              </a:xfrm>
              <a:prstGeom prst="wedgeRoundRectCallout">
                <a:avLst>
                  <a:gd name="adj1" fmla="val 19731"/>
                  <a:gd name="adj2" fmla="val -8284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de-DE" dirty="0" smtClean="0"/>
                  <a:t> in HHFW</a:t>
                </a:r>
                <a:endParaRPr lang="de-DE" dirty="0"/>
              </a:p>
            </p:txBody>
          </p:sp>
        </mc:Choice>
        <mc:Fallback xmlns="">
          <p:sp>
            <p:nvSpPr>
              <p:cNvPr id="12" name="Abgerundete rechteckige Legend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46" y="5928356"/>
                <a:ext cx="2435328" cy="767088"/>
              </a:xfrm>
              <a:prstGeom prst="wedgeRoundRectCallout">
                <a:avLst>
                  <a:gd name="adj1" fmla="val 19731"/>
                  <a:gd name="adj2" fmla="val -8284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2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smtClean="0"/>
              <a:t>"</a:t>
            </a:r>
            <a:r>
              <a:rPr lang="de-DE" dirty="0"/>
              <a:t>material </a:t>
            </a:r>
            <a:r>
              <a:rPr lang="de-DE" dirty="0" err="1" smtClean="0"/>
              <a:t>interface</a:t>
            </a:r>
            <a:r>
              <a:rPr lang="de-DE" dirty="0" smtClean="0"/>
              <a:t>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Analytic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Simplified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dispersion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relation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45946" y="4222282"/>
                <a:ext cx="3900107" cy="166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46" y="4222282"/>
                <a:ext cx="3900107" cy="166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bgerundete rechteckige Legende 12"/>
              <p:cNvSpPr/>
              <p:nvPr/>
            </p:nvSpPr>
            <p:spPr>
              <a:xfrm>
                <a:off x="6768830" y="5916366"/>
                <a:ext cx="2435328" cy="767088"/>
              </a:xfrm>
              <a:prstGeom prst="wedgeRoundRectCallout">
                <a:avLst>
                  <a:gd name="adj1" fmla="val -43507"/>
                  <a:gd name="adj2" fmla="val -7761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13" name="Abgerundete rechteckige Legend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830" y="5916366"/>
                <a:ext cx="2435328" cy="767088"/>
              </a:xfrm>
              <a:prstGeom prst="wedgeRoundRectCallout">
                <a:avLst>
                  <a:gd name="adj1" fmla="val -43507"/>
                  <a:gd name="adj2" fmla="val -77618"/>
                  <a:gd name="adj3" fmla="val 16667"/>
                </a:avLst>
              </a:prstGeom>
              <a:blipFill>
                <a:blip r:embed="rId6"/>
                <a:stretch>
                  <a:fillRect r="-1990" b="-478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smtClean="0"/>
              <a:t>"</a:t>
            </a:r>
            <a:r>
              <a:rPr lang="de-DE" dirty="0"/>
              <a:t>material </a:t>
            </a:r>
            <a:r>
              <a:rPr lang="de-DE" dirty="0" err="1" smtClean="0"/>
              <a:t>interface</a:t>
            </a:r>
            <a:r>
              <a:rPr lang="de-DE" dirty="0" smtClean="0"/>
              <a:t>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Analytic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Simplified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dispersion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relation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45946" y="4222282"/>
                <a:ext cx="3900107" cy="166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46" y="4222282"/>
                <a:ext cx="3900107" cy="166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bgerundete rechteckige Legende 13"/>
          <p:cNvSpPr/>
          <p:nvPr/>
        </p:nvSpPr>
        <p:spPr>
          <a:xfrm>
            <a:off x="8173299" y="4222282"/>
            <a:ext cx="2435328" cy="767088"/>
          </a:xfrm>
          <a:prstGeom prst="wedgeRoundRectCallout">
            <a:avLst>
              <a:gd name="adj1" fmla="val -60305"/>
              <a:gd name="adj2" fmla="val -23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Bessel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8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smtClean="0"/>
              <a:t>"</a:t>
            </a:r>
            <a:r>
              <a:rPr lang="de-DE" dirty="0"/>
              <a:t>material </a:t>
            </a:r>
            <a:r>
              <a:rPr lang="de-DE" dirty="0" err="1" smtClean="0"/>
              <a:t>interface</a:t>
            </a:r>
            <a:r>
              <a:rPr lang="de-DE" dirty="0" smtClean="0"/>
              <a:t>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Analytic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Simplified</a:t>
            </a:r>
            <a:r>
              <a:rPr lang="de-DE" dirty="0" smtClean="0"/>
              <a:t> </a:t>
            </a:r>
            <a:r>
              <a:rPr lang="de-DE" dirty="0" err="1" smtClean="0"/>
              <a:t>dispersion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favours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HHFW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45946" y="4222282"/>
                <a:ext cx="3900107" cy="166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46" y="4222282"/>
                <a:ext cx="3900107" cy="166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bgerundete rechteckige Legende 10"/>
              <p:cNvSpPr/>
              <p:nvPr/>
            </p:nvSpPr>
            <p:spPr>
              <a:xfrm>
                <a:off x="4145946" y="5928356"/>
                <a:ext cx="2435328" cy="767088"/>
              </a:xfrm>
              <a:prstGeom prst="wedgeRoundRectCallout">
                <a:avLst>
                  <a:gd name="adj1" fmla="val 19731"/>
                  <a:gd name="adj2" fmla="val -8284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de-DE" dirty="0" smtClean="0"/>
                  <a:t> in HHFW</a:t>
                </a:r>
                <a:endParaRPr lang="de-DE" dirty="0"/>
              </a:p>
            </p:txBody>
          </p:sp>
        </mc:Choice>
        <mc:Fallback xmlns="">
          <p:sp>
            <p:nvSpPr>
              <p:cNvPr id="11" name="Abgerundete rechteckige Legend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46" y="5928356"/>
                <a:ext cx="2435328" cy="767088"/>
              </a:xfrm>
              <a:prstGeom prst="wedgeRoundRectCallout">
                <a:avLst>
                  <a:gd name="adj1" fmla="val 19731"/>
                  <a:gd name="adj2" fmla="val -8284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1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Simplified</a:t>
            </a:r>
            <a:r>
              <a:rPr lang="de-DE" dirty="0" smtClean="0"/>
              <a:t> </a:t>
            </a:r>
            <a:r>
              <a:rPr lang="de-DE" dirty="0" err="1" smtClean="0"/>
              <a:t>dispersion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113988" y="3013998"/>
                <a:ext cx="3900107" cy="166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88" y="3013998"/>
                <a:ext cx="3900107" cy="166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125" y="1343318"/>
            <a:ext cx="4467225" cy="5219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feld 11"/>
          <p:cNvSpPr txBox="1"/>
          <p:nvPr/>
        </p:nvSpPr>
        <p:spPr>
          <a:xfrm>
            <a:off x="9100674" y="6481664"/>
            <a:ext cx="19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[Tierens et al 2021]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0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Surface </a:t>
            </a:r>
            <a:r>
              <a:rPr lang="de-DE" b="1" dirty="0" err="1" smtClean="0">
                <a:latin typeface="+mn-lt"/>
              </a:rPr>
              <a:t>waves</a:t>
            </a:r>
            <a:r>
              <a:rPr lang="de-DE" b="1" dirty="0" smtClean="0">
                <a:latin typeface="+mn-lt"/>
              </a:rPr>
              <a:t> on </a:t>
            </a:r>
            <a:r>
              <a:rPr lang="de-DE" b="1" dirty="0" err="1" smtClean="0">
                <a:latin typeface="+mn-lt"/>
              </a:rPr>
              <a:t>filaments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Simplified</a:t>
            </a:r>
            <a:r>
              <a:rPr lang="de-DE" dirty="0" smtClean="0"/>
              <a:t> </a:t>
            </a:r>
            <a:r>
              <a:rPr lang="de-DE" dirty="0" err="1" smtClean="0"/>
              <a:t>dispersion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113988" y="3013998"/>
                <a:ext cx="3900107" cy="1667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88" y="3013998"/>
                <a:ext cx="3900107" cy="1667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125" y="1343318"/>
            <a:ext cx="4467225" cy="5219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feld 11"/>
          <p:cNvSpPr txBox="1"/>
          <p:nvPr/>
        </p:nvSpPr>
        <p:spPr>
          <a:xfrm>
            <a:off x="9100674" y="6481664"/>
            <a:ext cx="19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[Tierens et al 2021]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13" name="Abgerundete rechteckige Legende 12"/>
          <p:cNvSpPr/>
          <p:nvPr/>
        </p:nvSpPr>
        <p:spPr>
          <a:xfrm>
            <a:off x="8321807" y="1825624"/>
            <a:ext cx="2134538" cy="431926"/>
          </a:xfrm>
          <a:prstGeom prst="wedgeRoundRectCallout">
            <a:avLst>
              <a:gd name="adj1" fmla="val -549"/>
              <a:gd name="adj2" fmla="val 1267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Blob</a:t>
            </a:r>
            <a:r>
              <a:rPr lang="de-DE" dirty="0" smtClean="0"/>
              <a:t>-filaments: m=1</a:t>
            </a:r>
            <a:endParaRPr lang="de-DE" dirty="0"/>
          </a:p>
        </p:txBody>
      </p:sp>
      <p:sp>
        <p:nvSpPr>
          <p:cNvPr id="14" name="Abgerundete rechteckige Legende 13"/>
          <p:cNvSpPr/>
          <p:nvPr/>
        </p:nvSpPr>
        <p:spPr>
          <a:xfrm>
            <a:off x="8594522" y="3737205"/>
            <a:ext cx="2218793" cy="431926"/>
          </a:xfrm>
          <a:prstGeom prst="wedgeRoundRectCallout">
            <a:avLst>
              <a:gd name="adj1" fmla="val -34892"/>
              <a:gd name="adj2" fmla="val -1202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</a:t>
            </a:r>
            <a:r>
              <a:rPr lang="de-DE" dirty="0" smtClean="0"/>
              <a:t>ole-filaments: m=-1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1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>
                <a:latin typeface="+mn-lt"/>
              </a:rPr>
              <a:t>edge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losses</a:t>
            </a:r>
            <a:r>
              <a:rPr lang="de-DE" b="1" dirty="0">
                <a:latin typeface="+mn-lt"/>
              </a:rPr>
              <a:t> in NSTX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conditions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up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60%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incident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power lost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725" y="1825624"/>
            <a:ext cx="4410075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6943725" y="6364376"/>
            <a:ext cx="19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[Perkins et al 2013]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4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Filaments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exist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Surface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waves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filaments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exist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6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Filaments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exist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Surface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waves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filaments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exist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41095" y="3112170"/>
            <a:ext cx="5435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400" dirty="0" smtClean="0"/>
              <a:t>Carry power </a:t>
            </a:r>
            <a:r>
              <a:rPr lang="de-DE" sz="2400" dirty="0" err="1" smtClean="0"/>
              <a:t>along</a:t>
            </a:r>
            <a:r>
              <a:rPr lang="de-DE" sz="2400" dirty="0" smtClean="0"/>
              <a:t> </a:t>
            </a:r>
            <a:r>
              <a:rPr lang="de-DE" sz="2400" dirty="0" err="1" smtClean="0"/>
              <a:t>filaments</a:t>
            </a:r>
            <a:r>
              <a:rPr lang="de-DE" sz="2400" dirty="0" smtClean="0"/>
              <a:t> i.e. </a:t>
            </a:r>
            <a:r>
              <a:rPr lang="de-DE" sz="2400" dirty="0" err="1" smtClean="0"/>
              <a:t>along</a:t>
            </a:r>
            <a:r>
              <a:rPr lang="de-DE" sz="2400" dirty="0" smtClean="0"/>
              <a:t> B</a:t>
            </a:r>
          </a:p>
          <a:p>
            <a:pPr marL="285750" indent="-285750">
              <a:buFontTx/>
              <a:buChar char="-"/>
            </a:pPr>
            <a:r>
              <a:rPr lang="de-DE" sz="2400" dirty="0" err="1" smtClean="0"/>
              <a:t>Favour</a:t>
            </a:r>
            <a:r>
              <a:rPr lang="de-DE" sz="2400" dirty="0" smtClean="0"/>
              <a:t> HHFW </a:t>
            </a:r>
            <a:r>
              <a:rPr lang="de-DE" sz="2400" dirty="0" err="1" smtClean="0"/>
              <a:t>conditions</a:t>
            </a:r>
            <a:endParaRPr lang="de-DE" sz="2400" dirty="0" smtClean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51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Filaments </a:t>
            </a:r>
            <a:r>
              <a:rPr lang="de-DE" dirty="0" err="1" smtClean="0"/>
              <a:t>exist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Surface </a:t>
            </a:r>
            <a:r>
              <a:rPr lang="de-DE" dirty="0" err="1" smtClean="0"/>
              <a:t>waves</a:t>
            </a:r>
            <a:r>
              <a:rPr lang="de-DE" dirty="0" smtClean="0"/>
              <a:t> on </a:t>
            </a:r>
            <a:r>
              <a:rPr lang="de-DE" dirty="0" err="1" smtClean="0"/>
              <a:t>filaments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much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power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lost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these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waves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2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Filaments </a:t>
            </a:r>
            <a:r>
              <a:rPr lang="de-DE" dirty="0" err="1" smtClean="0"/>
              <a:t>exist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Surface </a:t>
            </a:r>
            <a:r>
              <a:rPr lang="de-DE" dirty="0" err="1" smtClean="0"/>
              <a:t>waves</a:t>
            </a:r>
            <a:r>
              <a:rPr lang="de-DE" dirty="0" smtClean="0"/>
              <a:t> on </a:t>
            </a:r>
            <a:r>
              <a:rPr lang="de-DE" dirty="0" err="1" smtClean="0"/>
              <a:t>filaments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power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lost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3216442" y="4144335"/>
            <a:ext cx="6144126" cy="1598740"/>
          </a:xfrm>
          <a:prstGeom prst="wedgeRoundRectCallout">
            <a:avLst>
              <a:gd name="adj1" fmla="val -23750"/>
              <a:gd name="adj2" fmla="val -62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2400" dirty="0" smtClean="0"/>
              <a:t>I.e. mode-</a:t>
            </a:r>
            <a:r>
              <a:rPr lang="de-DE" sz="2400" dirty="0" err="1" smtClean="0"/>
              <a:t>converted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filament</a:t>
            </a:r>
            <a:r>
              <a:rPr lang="de-DE" sz="2400" dirty="0" smtClean="0"/>
              <a:t> </a:t>
            </a:r>
            <a:r>
              <a:rPr lang="de-DE" sz="2400" dirty="0" err="1" smtClean="0"/>
              <a:t>surface</a:t>
            </a:r>
            <a:r>
              <a:rPr lang="de-DE" sz="2400" dirty="0" smtClean="0"/>
              <a:t> </a:t>
            </a:r>
            <a:r>
              <a:rPr lang="de-DE" sz="2400" dirty="0" err="1" smtClean="0"/>
              <a:t>waves</a:t>
            </a:r>
            <a:r>
              <a:rPr lang="de-DE" sz="2400" dirty="0" smtClean="0"/>
              <a:t>,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absorbed</a:t>
            </a:r>
            <a:r>
              <a:rPr lang="de-DE" sz="2400" dirty="0" smtClean="0"/>
              <a:t> </a:t>
            </a:r>
            <a:r>
              <a:rPr lang="de-DE" sz="2400" dirty="0" err="1" smtClean="0"/>
              <a:t>either</a:t>
            </a:r>
            <a:r>
              <a:rPr lang="de-DE" sz="2400" dirty="0" smtClean="0"/>
              <a:t> </a:t>
            </a:r>
            <a:r>
              <a:rPr lang="de-DE" sz="2400" dirty="0" err="1" smtClean="0"/>
              <a:t>collisionally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propagate</a:t>
            </a:r>
            <a:r>
              <a:rPr lang="de-DE" sz="2400" dirty="0" smtClean="0"/>
              <a:t> </a:t>
            </a:r>
            <a:r>
              <a:rPr lang="de-DE" sz="2400" dirty="0" err="1" smtClean="0"/>
              <a:t>along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filament</a:t>
            </a:r>
            <a:r>
              <a:rPr lang="de-DE" sz="2400" dirty="0" smtClean="0"/>
              <a:t>, </a:t>
            </a:r>
            <a:r>
              <a:rPr lang="de-DE" sz="2400" dirty="0" err="1" smtClean="0"/>
              <a:t>or</a:t>
            </a:r>
            <a:r>
              <a:rPr lang="de-DE" sz="2400" dirty="0" smtClean="0"/>
              <a:t> via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loss</a:t>
            </a:r>
            <a:r>
              <a:rPr lang="de-DE" sz="2400" dirty="0" smtClean="0"/>
              <a:t> </a:t>
            </a:r>
            <a:r>
              <a:rPr lang="de-DE" sz="2400" dirty="0" err="1" smtClean="0"/>
              <a:t>mechanisms</a:t>
            </a:r>
            <a:r>
              <a:rPr lang="de-DE" sz="2400" dirty="0" smtClean="0"/>
              <a:t>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filament</a:t>
            </a:r>
            <a:r>
              <a:rPr lang="de-DE" sz="2400" dirty="0" smtClean="0"/>
              <a:t> </a:t>
            </a:r>
            <a:r>
              <a:rPr lang="de-DE" sz="2400" dirty="0" err="1" smtClean="0"/>
              <a:t>endpoints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905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Power lost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filament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surface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For</a:t>
            </a:r>
            <a:r>
              <a:rPr lang="de-DE" dirty="0" smtClean="0"/>
              <a:t> infinite </a:t>
            </a:r>
            <a:r>
              <a:rPr lang="de-DE" dirty="0" err="1" smtClean="0"/>
              <a:t>filaments</a:t>
            </a:r>
            <a:r>
              <a:rPr lang="de-DE" dirty="0" smtClean="0"/>
              <a:t>, </a:t>
            </a:r>
            <a:r>
              <a:rPr lang="de-DE" dirty="0" err="1" smtClean="0"/>
              <a:t>losses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quantified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Regularizing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scattering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problem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6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Power lost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filament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surface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For</a:t>
            </a:r>
            <a:r>
              <a:rPr lang="de-DE" dirty="0" smtClean="0"/>
              <a:t> infinite </a:t>
            </a:r>
            <a:r>
              <a:rPr lang="de-DE" dirty="0" err="1" smtClean="0"/>
              <a:t>filaments</a:t>
            </a:r>
            <a:r>
              <a:rPr lang="de-DE" dirty="0" smtClean="0"/>
              <a:t>, </a:t>
            </a:r>
            <a:r>
              <a:rPr lang="de-DE" dirty="0" err="1" smtClean="0"/>
              <a:t>losses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quantified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Regularizing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scattering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Taking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collisionless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limit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5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Power lost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filament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surface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For</a:t>
            </a:r>
            <a:r>
              <a:rPr lang="de-DE" dirty="0" smtClean="0"/>
              <a:t> infinite </a:t>
            </a:r>
            <a:r>
              <a:rPr lang="de-DE" dirty="0" err="1" smtClean="0"/>
              <a:t>filaments</a:t>
            </a:r>
            <a:r>
              <a:rPr lang="de-DE" dirty="0" smtClean="0"/>
              <a:t>, </a:t>
            </a:r>
            <a:r>
              <a:rPr lang="de-DE" dirty="0" err="1" smtClean="0"/>
              <a:t>losses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quantified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Regularizing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scattering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collisionless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,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finite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545305" y="4948989"/>
            <a:ext cx="780849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de-DE" sz="2400" dirty="0" smtClean="0"/>
              <a:t>This </a:t>
            </a:r>
            <a:r>
              <a:rPr lang="de-DE" sz="2400" dirty="0"/>
              <a:t>counter-intuitive </a:t>
            </a:r>
            <a:r>
              <a:rPr lang="de-DE" sz="2400" dirty="0" err="1"/>
              <a:t>result</a:t>
            </a:r>
            <a:r>
              <a:rPr lang="de-DE" sz="2400" dirty="0"/>
              <a:t> </a:t>
            </a:r>
            <a:r>
              <a:rPr lang="de-DE" sz="2400" dirty="0" err="1"/>
              <a:t>stresses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need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regularize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initial </a:t>
            </a:r>
            <a:r>
              <a:rPr lang="de-DE" sz="2400" dirty="0" err="1"/>
              <a:t>scattering</a:t>
            </a:r>
            <a:r>
              <a:rPr lang="de-DE" sz="2400" dirty="0"/>
              <a:t> </a:t>
            </a:r>
            <a:r>
              <a:rPr lang="de-DE" sz="2400" dirty="0" err="1" smtClean="0"/>
              <a:t>problem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take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 smtClean="0"/>
              <a:t>collisionless</a:t>
            </a:r>
            <a:r>
              <a:rPr lang="de-DE" sz="2400" dirty="0" smtClean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end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calculations</a:t>
            </a:r>
            <a:r>
              <a:rPr lang="de-DE" sz="2400" dirty="0"/>
              <a:t>,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valid </a:t>
            </a:r>
            <a:r>
              <a:rPr lang="de-DE" sz="2400" dirty="0" err="1" smtClean="0"/>
              <a:t>results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- </a:t>
            </a:r>
            <a:r>
              <a:rPr lang="de-DE" sz="2400" dirty="0"/>
              <a:t>L. Colas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705009" y="3297307"/>
            <a:ext cx="19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[Tierens et al 2021]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Power lost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filament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surface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537" y="3425031"/>
            <a:ext cx="816292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445577" y="6441559"/>
            <a:ext cx="19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[Tierens et al 2021]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5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537" y="3425031"/>
            <a:ext cx="816292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Abgerundete rechteckige Legende 13"/>
          <p:cNvSpPr/>
          <p:nvPr/>
        </p:nvSpPr>
        <p:spPr>
          <a:xfrm>
            <a:off x="4745202" y="2545771"/>
            <a:ext cx="970548" cy="767088"/>
          </a:xfrm>
          <a:prstGeom prst="wedgeRoundRectCallout">
            <a:avLst>
              <a:gd name="adj1" fmla="val 42118"/>
              <a:gd name="adj2" fmla="val 802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ratio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Power lost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filament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surface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445577" y="6441559"/>
            <a:ext cx="19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[Tierens et al 2021]</a:t>
            </a:r>
            <a:endParaRPr lang="de-DE" dirty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2023026" y="3044204"/>
            <a:ext cx="2615800" cy="273259"/>
          </a:xfrm>
          <a:prstGeom prst="wedgeRoundRectCallout">
            <a:avLst>
              <a:gd name="adj1" fmla="val 39105"/>
              <a:gd name="adj2" fmla="val 1234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Incident</a:t>
            </a:r>
            <a:r>
              <a:rPr lang="de-DE" dirty="0" smtClean="0"/>
              <a:t> power </a:t>
            </a:r>
            <a:r>
              <a:rPr lang="de-DE" dirty="0" err="1" smtClean="0"/>
              <a:t>spectrum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bgerundete rechteckige Legende 12"/>
              <p:cNvSpPr/>
              <p:nvPr/>
            </p:nvSpPr>
            <p:spPr>
              <a:xfrm>
                <a:off x="6006829" y="4130343"/>
                <a:ext cx="2435328" cy="767088"/>
              </a:xfrm>
              <a:prstGeom prst="wedgeRoundRectCallout">
                <a:avLst>
                  <a:gd name="adj1" fmla="val -32967"/>
                  <a:gd name="adj2" fmla="val -8702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de-DE" dirty="0" smtClean="0"/>
                  <a:t> in HHFW</a:t>
                </a:r>
                <a:endParaRPr lang="de-DE" dirty="0"/>
              </a:p>
            </p:txBody>
          </p:sp>
        </mc:Choice>
        <mc:Fallback xmlns="">
          <p:sp>
            <p:nvSpPr>
              <p:cNvPr id="13" name="Abgerundete rechteckige Legend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829" y="4130343"/>
                <a:ext cx="2435328" cy="767088"/>
              </a:xfrm>
              <a:prstGeom prst="wedgeRoundRectCallout">
                <a:avLst>
                  <a:gd name="adj1" fmla="val -32967"/>
                  <a:gd name="adj2" fmla="val -8702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537" y="3425031"/>
            <a:ext cx="816292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Power lost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filament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surface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445577" y="6441559"/>
            <a:ext cx="19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[Tierens et al 2021]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bgerundete rechteckige Legende 12"/>
              <p:cNvSpPr/>
              <p:nvPr/>
            </p:nvSpPr>
            <p:spPr>
              <a:xfrm>
                <a:off x="5051597" y="4685124"/>
                <a:ext cx="4814298" cy="1709327"/>
              </a:xfrm>
              <a:prstGeom prst="wedgeRoundRectCallout">
                <a:avLst>
                  <a:gd name="adj1" fmla="val 22181"/>
                  <a:gd name="adj2" fmla="val -8365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Root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surface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wave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dispersion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relation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f>
                          <m:f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f>
                          <m:f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de-DE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de-D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endParaRPr lang="de-DE" sz="2800" dirty="0"/>
              </a:p>
              <a:p>
                <a:pPr algn="ctr"/>
                <a:endParaRPr lang="de-DE" dirty="0"/>
              </a:p>
            </p:txBody>
          </p:sp>
        </mc:Choice>
        <mc:Fallback xmlns="">
          <p:sp>
            <p:nvSpPr>
              <p:cNvPr id="13" name="Abgerundete rechteckige Legend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97" y="4685124"/>
                <a:ext cx="4814298" cy="1709327"/>
              </a:xfrm>
              <a:prstGeom prst="wedgeRoundRectCallout">
                <a:avLst>
                  <a:gd name="adj1" fmla="val 22181"/>
                  <a:gd name="adj2" fmla="val -83658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9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>
                <a:latin typeface="+mn-lt"/>
              </a:rPr>
              <a:t>edge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losses</a:t>
            </a:r>
            <a:r>
              <a:rPr lang="de-DE" b="1" dirty="0">
                <a:latin typeface="+mn-lt"/>
              </a:rPr>
              <a:t> in NSTX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60%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power lost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Power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flow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along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field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lines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725" y="1825624"/>
            <a:ext cx="4410075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6943725" y="6364376"/>
            <a:ext cx="19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[Perkins et al 2013]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Power lost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filament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surface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445577" y="6441559"/>
            <a:ext cx="19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[Tierens et al 2021]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Power lost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b="1" dirty="0" err="1" smtClean="0"/>
                  <a:t>specific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filament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Power lost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b="1" dirty="0" err="1" smtClean="0"/>
                  <a:t>average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filament</a:t>
                </a: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&gt;=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Inhalts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nhaltsplatzhalter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537" y="2334174"/>
            <a:ext cx="816292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Power lost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filament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surface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Power lost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average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filament</a:t>
                </a: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&gt;=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Inhalts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43" y="2962791"/>
            <a:ext cx="4295775" cy="3848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Geschweifte Klammer links 8"/>
          <p:cNvSpPr/>
          <p:nvPr/>
        </p:nvSpPr>
        <p:spPr>
          <a:xfrm rot="16200000">
            <a:off x="6354681" y="2521118"/>
            <a:ext cx="192506" cy="1439780"/>
          </a:xfrm>
          <a:prstGeom prst="leftBrace">
            <a:avLst>
              <a:gd name="adj1" fmla="val 87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471307" y="3421433"/>
            <a:ext cx="193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[Biswas et al 2021</a:t>
            </a:r>
            <a:r>
              <a:rPr lang="de-DE" dirty="0" smtClean="0"/>
              <a:t>]</a:t>
            </a:r>
            <a:br>
              <a:rPr lang="de-DE" dirty="0" smtClean="0"/>
            </a:br>
            <a:r>
              <a:rPr lang="de-DE" dirty="0" smtClean="0"/>
              <a:t>[Garcia et al 2016]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561707" y="4123042"/>
                <a:ext cx="3402726" cy="1527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f>
                                    <m:f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707" y="4123042"/>
                <a:ext cx="3402726" cy="15275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/>
          <p:nvPr/>
        </p:nvCxnSpPr>
        <p:spPr>
          <a:xfrm flipH="1">
            <a:off x="4580021" y="3609474"/>
            <a:ext cx="954505" cy="401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439618" y="4041845"/>
            <a:ext cx="298066" cy="6467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Power lost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filament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surface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waves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Power lost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average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filament</a:t>
                </a: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&gt;=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Inhalts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links 8"/>
          <p:cNvSpPr/>
          <p:nvPr/>
        </p:nvSpPr>
        <p:spPr>
          <a:xfrm rot="16200000">
            <a:off x="6354681" y="2521118"/>
            <a:ext cx="192506" cy="1439780"/>
          </a:xfrm>
          <a:prstGeom prst="leftBrace">
            <a:avLst>
              <a:gd name="adj1" fmla="val 87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118404" y="3472198"/>
            <a:ext cx="4588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Or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experimental </a:t>
            </a:r>
            <a:r>
              <a:rPr lang="de-DE" dirty="0" err="1" smtClean="0"/>
              <a:t>measurements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[NSTX: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Zweben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et al 2016]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drawn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/>
              <a:t> </a:t>
            </a:r>
            <a:r>
              <a:rPr lang="de-DE" dirty="0" err="1" smtClean="0"/>
              <a:t>distribution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5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884" y="-3841"/>
            <a:ext cx="11582400" cy="1325563"/>
          </a:xfrm>
        </p:spPr>
        <p:txBody>
          <a:bodyPr>
            <a:normAutofit/>
          </a:bodyPr>
          <a:lstStyle/>
          <a:p>
            <a:r>
              <a:rPr lang="de-DE" sz="4200" b="1" dirty="0" smtClean="0">
                <a:latin typeface="+mn-lt"/>
              </a:rPr>
              <a:t>Data </a:t>
            </a:r>
            <a:r>
              <a:rPr lang="de-DE" sz="4200" b="1" dirty="0" err="1" smtClean="0">
                <a:latin typeface="+mn-lt"/>
              </a:rPr>
              <a:t>from</a:t>
            </a:r>
            <a:r>
              <a:rPr lang="de-DE" sz="4200" b="1" dirty="0" smtClean="0">
                <a:latin typeface="+mn-lt"/>
              </a:rPr>
              <a:t> [</a:t>
            </a:r>
            <a:r>
              <a:rPr lang="de-DE" sz="4200" b="1" dirty="0" err="1" smtClean="0">
                <a:latin typeface="+mn-lt"/>
              </a:rPr>
              <a:t>Zweben</a:t>
            </a:r>
            <a:r>
              <a:rPr lang="de-DE" sz="4200" b="1" dirty="0" smtClean="0">
                <a:latin typeface="+mn-lt"/>
              </a:rPr>
              <a:t> et al 2016]: a </a:t>
            </a:r>
            <a:r>
              <a:rPr lang="de-DE" sz="4200" b="1" dirty="0" err="1" smtClean="0">
                <a:latin typeface="+mn-lt"/>
              </a:rPr>
              <a:t>new</a:t>
            </a:r>
            <a:r>
              <a:rPr lang="de-DE" sz="4200" b="1" dirty="0" smtClean="0">
                <a:latin typeface="+mn-lt"/>
              </a:rPr>
              <a:t> </a:t>
            </a:r>
            <a:r>
              <a:rPr lang="de-DE" sz="4200" b="1" dirty="0" err="1" smtClean="0">
                <a:latin typeface="+mn-lt"/>
              </a:rPr>
              <a:t>perspective</a:t>
            </a:r>
            <a:endParaRPr lang="de-DE" sz="4200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" y="1299912"/>
            <a:ext cx="11153775" cy="553402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 rot="16200000">
            <a:off x="922042" y="5726176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LCFS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3916658" y="5536054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antenna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4298907" y="5726177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LCFS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7293523" y="5536055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antenna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7683788" y="5726178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LCFS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 rot="16200000">
            <a:off x="10678404" y="5536056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antenna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5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" y="-11862"/>
            <a:ext cx="11153775" cy="1325563"/>
          </a:xfrm>
        </p:spPr>
        <p:txBody>
          <a:bodyPr/>
          <a:lstStyle/>
          <a:p>
            <a:r>
              <a:rPr lang="de-DE" b="1" dirty="0" err="1" smtClean="0">
                <a:latin typeface="+mn-lt"/>
              </a:rPr>
              <a:t>We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promised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explain</a:t>
            </a:r>
            <a:r>
              <a:rPr lang="de-DE" b="1" dirty="0" smtClean="0">
                <a:latin typeface="+mn-lt"/>
              </a:rPr>
              <a:t> experimental </a:t>
            </a:r>
            <a:r>
              <a:rPr lang="de-DE" b="1" dirty="0" err="1" smtClean="0">
                <a:latin typeface="+mn-lt"/>
              </a:rPr>
              <a:t>results</a:t>
            </a:r>
            <a:r>
              <a:rPr lang="de-DE" b="1" dirty="0" smtClean="0">
                <a:latin typeface="+mn-lt"/>
              </a:rPr>
              <a:t>…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" y="1299912"/>
            <a:ext cx="11153775" cy="55340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989" y="1513008"/>
            <a:ext cx="4331733" cy="31755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Gerade Verbindung mit Pfeil 9"/>
          <p:cNvCxnSpPr/>
          <p:nvPr/>
        </p:nvCxnSpPr>
        <p:spPr>
          <a:xfrm flipH="1" flipV="1">
            <a:off x="8285747" y="3697705"/>
            <a:ext cx="1395663" cy="5617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0" y="6406028"/>
            <a:ext cx="499711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Double-</a:t>
            </a:r>
            <a:r>
              <a:rPr lang="de-DE" sz="2400" b="1" dirty="0" err="1" smtClean="0"/>
              <a:t>peaked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absorption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profile</a:t>
            </a:r>
            <a:r>
              <a:rPr lang="de-DE" sz="2400" b="1" dirty="0" smtClean="0"/>
              <a:t>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endParaRPr lang="de-DE" sz="2400" b="1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44</a:t>
            </a:fld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403" y="1511433"/>
            <a:ext cx="3236429" cy="31771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feld 22"/>
          <p:cNvSpPr txBox="1"/>
          <p:nvPr/>
        </p:nvSpPr>
        <p:spPr>
          <a:xfrm>
            <a:off x="1524153" y="2105593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accent1">
                    <a:lumMod val="75000"/>
                  </a:schemeClr>
                </a:solidFill>
              </a:rPr>
              <a:t>[Perkins et al</a:t>
            </a:r>
            <a:br>
              <a:rPr lang="de-DE" sz="1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000" b="1" dirty="0" smtClean="0">
                <a:solidFill>
                  <a:schemeClr val="accent1">
                    <a:lumMod val="75000"/>
                  </a:schemeClr>
                </a:solidFill>
              </a:rPr>
              <a:t>2013]</a:t>
            </a:r>
            <a:endParaRPr lang="de-DE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" y="-3841"/>
            <a:ext cx="11153775" cy="1325563"/>
          </a:xfrm>
        </p:spPr>
        <p:txBody>
          <a:bodyPr/>
          <a:lstStyle/>
          <a:p>
            <a:r>
              <a:rPr lang="de-DE" b="1" dirty="0" err="1" smtClean="0">
                <a:latin typeface="+mn-lt"/>
              </a:rPr>
              <a:t>We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promised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explain</a:t>
            </a:r>
            <a:r>
              <a:rPr lang="de-DE" b="1" dirty="0" smtClean="0">
                <a:latin typeface="+mn-lt"/>
              </a:rPr>
              <a:t> experimental </a:t>
            </a:r>
            <a:r>
              <a:rPr lang="de-DE" b="1" dirty="0" err="1" smtClean="0">
                <a:latin typeface="+mn-lt"/>
              </a:rPr>
              <a:t>results</a:t>
            </a:r>
            <a:r>
              <a:rPr lang="de-DE" b="1" dirty="0" smtClean="0">
                <a:latin typeface="+mn-lt"/>
              </a:rPr>
              <a:t>…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" y="1299912"/>
            <a:ext cx="11153775" cy="553402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6021020"/>
            <a:ext cx="501315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Double-</a:t>
            </a:r>
            <a:r>
              <a:rPr lang="de-DE" sz="2400" b="1" dirty="0" err="1" smtClean="0"/>
              <a:t>peaked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absorption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profile</a:t>
            </a:r>
            <a:r>
              <a:rPr lang="de-DE" sz="2400" b="1" dirty="0" smtClean="0"/>
              <a:t>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br>
              <a:rPr lang="de-DE" sz="2400" b="1" dirty="0" smtClean="0">
                <a:sym typeface="Wingdings" panose="05000000000000000000" pitchFamily="2" charset="2"/>
              </a:rPr>
            </a:br>
            <a:r>
              <a:rPr lang="de-DE" sz="2400" b="1" dirty="0"/>
              <a:t>k</a:t>
            </a:r>
            <a:r>
              <a:rPr lang="de-DE" sz="2400" b="1" baseline="-25000" dirty="0" smtClean="0"/>
              <a:t>||</a:t>
            </a:r>
            <a:r>
              <a:rPr lang="de-DE" sz="2400" b="1" dirty="0" smtClean="0"/>
              <a:t>-</a:t>
            </a:r>
            <a:r>
              <a:rPr lang="de-DE" sz="2400" b="1" dirty="0" err="1" smtClean="0"/>
              <a:t>dependence</a:t>
            </a:r>
            <a:r>
              <a:rPr lang="de-DE" sz="2400" b="1" dirty="0" smtClean="0"/>
              <a:t>		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endParaRPr lang="de-DE" sz="2400" b="1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45</a:t>
            </a:fld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185" y="968292"/>
            <a:ext cx="3848100" cy="18573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7"/>
          <a:srcRect b="37347"/>
          <a:stretch/>
        </p:blipFill>
        <p:spPr>
          <a:xfrm>
            <a:off x="1212185" y="2925767"/>
            <a:ext cx="3822087" cy="35151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4" name="Gerade Verbindung mit Pfeil 23"/>
          <p:cNvCxnSpPr/>
          <p:nvPr/>
        </p:nvCxnSpPr>
        <p:spPr>
          <a:xfrm flipH="1" flipV="1">
            <a:off x="4884821" y="2583030"/>
            <a:ext cx="1395663" cy="5617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180101" y="6198318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de-DE" sz="1000" b="1" dirty="0" err="1" smtClean="0">
                <a:solidFill>
                  <a:schemeClr val="accent1">
                    <a:lumMod val="75000"/>
                  </a:schemeClr>
                </a:solidFill>
              </a:rPr>
              <a:t>Hosea</a:t>
            </a:r>
            <a:r>
              <a:rPr lang="de-DE" sz="1000" b="1" dirty="0" smtClean="0">
                <a:solidFill>
                  <a:schemeClr val="accent1">
                    <a:lumMod val="75000"/>
                  </a:schemeClr>
                </a:solidFill>
              </a:rPr>
              <a:t> et al 2009]</a:t>
            </a:r>
            <a:endParaRPr lang="de-DE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" y="365125"/>
            <a:ext cx="11153775" cy="1325563"/>
          </a:xfrm>
        </p:spPr>
        <p:txBody>
          <a:bodyPr/>
          <a:lstStyle/>
          <a:p>
            <a:r>
              <a:rPr lang="de-DE" b="1" dirty="0" err="1" smtClean="0">
                <a:latin typeface="+mn-lt"/>
              </a:rPr>
              <a:t>We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promised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explain</a:t>
            </a:r>
            <a:r>
              <a:rPr lang="de-DE" b="1" dirty="0" smtClean="0">
                <a:latin typeface="+mn-lt"/>
              </a:rPr>
              <a:t> experimental </a:t>
            </a:r>
            <a:r>
              <a:rPr lang="de-DE" b="1" dirty="0" err="1" smtClean="0">
                <a:latin typeface="+mn-lt"/>
              </a:rPr>
              <a:t>results</a:t>
            </a:r>
            <a:r>
              <a:rPr lang="de-DE" b="1" dirty="0" smtClean="0">
                <a:latin typeface="+mn-lt"/>
              </a:rPr>
              <a:t>…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5660075"/>
            <a:ext cx="499711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Double-</a:t>
            </a:r>
            <a:r>
              <a:rPr lang="de-DE" sz="2400" b="1" dirty="0" err="1" smtClean="0"/>
              <a:t>peaked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absorption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profile</a:t>
            </a:r>
            <a:r>
              <a:rPr lang="de-DE" sz="2400" b="1" dirty="0" smtClean="0"/>
              <a:t>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r>
              <a:rPr lang="de-DE" sz="2400" b="1" dirty="0">
                <a:sym typeface="Wingdings" panose="05000000000000000000" pitchFamily="2" charset="2"/>
              </a:rPr>
              <a:t/>
            </a:r>
            <a:br>
              <a:rPr lang="de-DE" sz="2400" b="1" dirty="0">
                <a:sym typeface="Wingdings" panose="05000000000000000000" pitchFamily="2" charset="2"/>
              </a:rPr>
            </a:br>
            <a:r>
              <a:rPr lang="de-DE" sz="2400" b="1" dirty="0"/>
              <a:t>k</a:t>
            </a:r>
            <a:r>
              <a:rPr lang="de-DE" sz="2400" b="1" baseline="-25000" dirty="0"/>
              <a:t>||</a:t>
            </a:r>
            <a:r>
              <a:rPr lang="de-DE" sz="2400" b="1" dirty="0"/>
              <a:t>-</a:t>
            </a:r>
            <a:r>
              <a:rPr lang="de-DE" sz="2400" b="1" dirty="0" err="1"/>
              <a:t>dependence</a:t>
            </a:r>
            <a:r>
              <a:rPr lang="de-DE" sz="2400" b="1" dirty="0"/>
              <a:t>		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br>
              <a:rPr lang="de-DE" sz="2400" b="1" dirty="0" smtClean="0">
                <a:sym typeface="Wingdings" panose="05000000000000000000" pitchFamily="2" charset="2"/>
              </a:rPr>
            </a:br>
            <a:r>
              <a:rPr lang="de-DE" sz="2400" b="1" dirty="0" err="1" smtClean="0">
                <a:sym typeface="Wingdings" panose="05000000000000000000" pitchFamily="2" charset="2"/>
              </a:rPr>
              <a:t>Density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dependence</a:t>
            </a:r>
            <a:r>
              <a:rPr lang="de-DE" sz="2400" b="1" dirty="0" smtClean="0">
                <a:sym typeface="Wingdings" panose="05000000000000000000" pitchFamily="2" charset="2"/>
              </a:rPr>
              <a:t>			</a:t>
            </a:r>
            <a:endParaRPr lang="de-DE" sz="2400" b="1" dirty="0"/>
          </a:p>
        </p:txBody>
      </p:sp>
      <p:pic>
        <p:nvPicPr>
          <p:cNvPr id="18" name="Inhaltsplatzhalter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537" y="2334174"/>
            <a:ext cx="816292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llipse 8"/>
          <p:cNvSpPr/>
          <p:nvPr/>
        </p:nvSpPr>
        <p:spPr>
          <a:xfrm>
            <a:off x="3272589" y="2334174"/>
            <a:ext cx="529390" cy="59351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bgerundete rechteckige Legende 19"/>
              <p:cNvSpPr/>
              <p:nvPr/>
            </p:nvSpPr>
            <p:spPr>
              <a:xfrm>
                <a:off x="2422358" y="1371600"/>
                <a:ext cx="4275221" cy="737937"/>
              </a:xfrm>
              <a:prstGeom prst="wedgeRoundRectCallout">
                <a:avLst>
                  <a:gd name="adj1" fmla="val -23033"/>
                  <a:gd name="adj2" fmla="val 8016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/>
                  <a:t>P</a:t>
                </a:r>
                <a:r>
                  <a:rPr lang="de-DE" sz="2400" baseline="-25000" dirty="0" smtClean="0"/>
                  <a:t>0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scales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with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density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0" name="Abgerundete rechteckige Legend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358" y="1371600"/>
                <a:ext cx="4275221" cy="737937"/>
              </a:xfrm>
              <a:prstGeom prst="wedgeRoundRectCallout">
                <a:avLst>
                  <a:gd name="adj1" fmla="val -23033"/>
                  <a:gd name="adj2" fmla="val 80169"/>
                  <a:gd name="adj3" fmla="val 16667"/>
                </a:avLst>
              </a:prstGeom>
              <a:blipFill>
                <a:blip r:embed="rId6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35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" y="365125"/>
            <a:ext cx="11153775" cy="1325563"/>
          </a:xfrm>
        </p:spPr>
        <p:txBody>
          <a:bodyPr/>
          <a:lstStyle/>
          <a:p>
            <a:r>
              <a:rPr lang="de-DE" b="1" dirty="0" err="1" smtClean="0">
                <a:latin typeface="+mn-lt"/>
              </a:rPr>
              <a:t>We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promised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explain</a:t>
            </a:r>
            <a:r>
              <a:rPr lang="de-DE" b="1" dirty="0" smtClean="0">
                <a:latin typeface="+mn-lt"/>
              </a:rPr>
              <a:t> experimental </a:t>
            </a:r>
            <a:r>
              <a:rPr lang="de-DE" b="1" dirty="0" err="1" smtClean="0">
                <a:latin typeface="+mn-lt"/>
              </a:rPr>
              <a:t>results</a:t>
            </a:r>
            <a:r>
              <a:rPr lang="de-DE" b="1" dirty="0" smtClean="0">
                <a:latin typeface="+mn-lt"/>
              </a:rPr>
              <a:t>…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5291109"/>
            <a:ext cx="500513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Double-</a:t>
            </a:r>
            <a:r>
              <a:rPr lang="de-DE" sz="2400" b="1" dirty="0" err="1" smtClean="0"/>
              <a:t>peaked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absorption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profile</a:t>
            </a:r>
            <a:r>
              <a:rPr lang="de-DE" sz="2400" b="1" dirty="0" smtClean="0"/>
              <a:t>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r>
              <a:rPr lang="de-DE" sz="2400" b="1" dirty="0">
                <a:sym typeface="Wingdings" panose="05000000000000000000" pitchFamily="2" charset="2"/>
              </a:rPr>
              <a:t/>
            </a:r>
            <a:br>
              <a:rPr lang="de-DE" sz="2400" b="1" dirty="0">
                <a:sym typeface="Wingdings" panose="05000000000000000000" pitchFamily="2" charset="2"/>
              </a:rPr>
            </a:br>
            <a:r>
              <a:rPr lang="de-DE" sz="2400" b="1" dirty="0"/>
              <a:t>k</a:t>
            </a:r>
            <a:r>
              <a:rPr lang="de-DE" sz="2400" b="1" baseline="-25000" dirty="0"/>
              <a:t>||</a:t>
            </a:r>
            <a:r>
              <a:rPr lang="de-DE" sz="2400" b="1" dirty="0"/>
              <a:t>-</a:t>
            </a:r>
            <a:r>
              <a:rPr lang="de-DE" sz="2400" b="1" dirty="0" err="1"/>
              <a:t>dependence</a:t>
            </a:r>
            <a:r>
              <a:rPr lang="de-DE" sz="2400" b="1" dirty="0"/>
              <a:t>		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br>
              <a:rPr lang="de-DE" sz="2400" b="1" dirty="0" smtClean="0">
                <a:sym typeface="Wingdings" panose="05000000000000000000" pitchFamily="2" charset="2"/>
              </a:rPr>
            </a:br>
            <a:r>
              <a:rPr lang="de-DE" sz="2400" b="1" dirty="0" err="1" smtClean="0">
                <a:sym typeface="Wingdings" panose="05000000000000000000" pitchFamily="2" charset="2"/>
              </a:rPr>
              <a:t>Density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dependence</a:t>
            </a:r>
            <a:r>
              <a:rPr lang="de-DE" sz="2400" b="1" dirty="0" smtClean="0">
                <a:sym typeface="Wingdings" panose="05000000000000000000" pitchFamily="2" charset="2"/>
              </a:rPr>
              <a:t>			</a:t>
            </a:r>
          </a:p>
          <a:p>
            <a:r>
              <a:rPr lang="de-DE" sz="2400" b="1" dirty="0" err="1" smtClean="0">
                <a:sym typeface="Wingdings" panose="05000000000000000000" pitchFamily="2" charset="2"/>
              </a:rPr>
              <a:t>Magnetic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field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dependence</a:t>
            </a:r>
            <a:r>
              <a:rPr lang="de-DE" sz="2400" b="1" dirty="0" smtClean="0">
                <a:sym typeface="Wingdings" panose="05000000000000000000" pitchFamily="2" charset="2"/>
              </a:rPr>
              <a:t>		</a:t>
            </a:r>
            <a:endParaRPr lang="de-DE" sz="2400" b="1" dirty="0"/>
          </a:p>
        </p:txBody>
      </p:sp>
      <p:pic>
        <p:nvPicPr>
          <p:cNvPr id="18" name="Inhaltsplatzhalter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537" y="2334174"/>
            <a:ext cx="816292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llipse 8"/>
          <p:cNvSpPr/>
          <p:nvPr/>
        </p:nvSpPr>
        <p:spPr>
          <a:xfrm>
            <a:off x="6160168" y="2334174"/>
            <a:ext cx="529390" cy="59351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bgerundete rechteckige Legende 19"/>
              <p:cNvSpPr/>
              <p:nvPr/>
            </p:nvSpPr>
            <p:spPr>
              <a:xfrm>
                <a:off x="4628147" y="1443789"/>
                <a:ext cx="3593432" cy="697832"/>
              </a:xfrm>
              <a:prstGeom prst="wedgeRoundRectCallout">
                <a:avLst>
                  <a:gd name="adj1" fmla="val -4189"/>
                  <a:gd name="adj2" fmla="val 8294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/>
                  <a:t>P</a:t>
                </a:r>
                <a:r>
                  <a:rPr lang="de-DE" sz="2400" baseline="-25000" dirty="0" smtClean="0"/>
                  <a:t>0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scales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with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0" name="Abgerundete rechteckige Legend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147" y="1443789"/>
                <a:ext cx="3593432" cy="697832"/>
              </a:xfrm>
              <a:prstGeom prst="wedgeRoundRectCallout">
                <a:avLst>
                  <a:gd name="adj1" fmla="val -4189"/>
                  <a:gd name="adj2" fmla="val 8294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2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" y="365125"/>
            <a:ext cx="11153775" cy="1325563"/>
          </a:xfrm>
        </p:spPr>
        <p:txBody>
          <a:bodyPr/>
          <a:lstStyle/>
          <a:p>
            <a:r>
              <a:rPr lang="de-DE" b="1" dirty="0" err="1" smtClean="0">
                <a:latin typeface="+mn-lt"/>
              </a:rPr>
              <a:t>We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promised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explain</a:t>
            </a:r>
            <a:r>
              <a:rPr lang="de-DE" b="1" dirty="0" smtClean="0">
                <a:latin typeface="+mn-lt"/>
              </a:rPr>
              <a:t> experimental </a:t>
            </a:r>
            <a:r>
              <a:rPr lang="de-DE" b="1" dirty="0" err="1" smtClean="0">
                <a:latin typeface="+mn-lt"/>
              </a:rPr>
              <a:t>results</a:t>
            </a:r>
            <a:r>
              <a:rPr lang="de-DE" b="1" dirty="0" smtClean="0">
                <a:latin typeface="+mn-lt"/>
              </a:rPr>
              <a:t>…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4914122"/>
            <a:ext cx="500513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Double-</a:t>
            </a:r>
            <a:r>
              <a:rPr lang="de-DE" sz="2400" b="1" dirty="0" err="1" smtClean="0"/>
              <a:t>peaked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absorption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profile</a:t>
            </a:r>
            <a:r>
              <a:rPr lang="de-DE" sz="2400" b="1" dirty="0" smtClean="0"/>
              <a:t>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r>
              <a:rPr lang="de-DE" sz="2400" b="1" dirty="0">
                <a:sym typeface="Wingdings" panose="05000000000000000000" pitchFamily="2" charset="2"/>
              </a:rPr>
              <a:t/>
            </a:r>
            <a:br>
              <a:rPr lang="de-DE" sz="2400" b="1" dirty="0">
                <a:sym typeface="Wingdings" panose="05000000000000000000" pitchFamily="2" charset="2"/>
              </a:rPr>
            </a:br>
            <a:r>
              <a:rPr lang="de-DE" sz="2400" b="1" dirty="0"/>
              <a:t>k</a:t>
            </a:r>
            <a:r>
              <a:rPr lang="de-DE" sz="2400" b="1" baseline="-25000" dirty="0"/>
              <a:t>||</a:t>
            </a:r>
            <a:r>
              <a:rPr lang="de-DE" sz="2400" b="1" dirty="0"/>
              <a:t>-</a:t>
            </a:r>
            <a:r>
              <a:rPr lang="de-DE" sz="2400" b="1" dirty="0" err="1"/>
              <a:t>dependence</a:t>
            </a:r>
            <a:r>
              <a:rPr lang="de-DE" sz="2400" b="1" dirty="0"/>
              <a:t>		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br>
              <a:rPr lang="de-DE" sz="2400" b="1" dirty="0" smtClean="0">
                <a:sym typeface="Wingdings" panose="05000000000000000000" pitchFamily="2" charset="2"/>
              </a:rPr>
            </a:br>
            <a:r>
              <a:rPr lang="de-DE" sz="2400" b="1" dirty="0" err="1" smtClean="0">
                <a:sym typeface="Wingdings" panose="05000000000000000000" pitchFamily="2" charset="2"/>
              </a:rPr>
              <a:t>Density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dependence</a:t>
            </a:r>
            <a:r>
              <a:rPr lang="de-DE" sz="2400" b="1" dirty="0" smtClean="0">
                <a:sym typeface="Wingdings" panose="05000000000000000000" pitchFamily="2" charset="2"/>
              </a:rPr>
              <a:t>			</a:t>
            </a:r>
          </a:p>
          <a:p>
            <a:r>
              <a:rPr lang="de-DE" sz="2400" b="1" dirty="0" err="1" smtClean="0">
                <a:sym typeface="Wingdings" panose="05000000000000000000" pitchFamily="2" charset="2"/>
              </a:rPr>
              <a:t>Magnetic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field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dependence</a:t>
            </a:r>
            <a:r>
              <a:rPr lang="de-DE" sz="2400" b="1" dirty="0" smtClean="0">
                <a:sym typeface="Wingdings" panose="05000000000000000000" pitchFamily="2" charset="2"/>
              </a:rPr>
              <a:t>		</a:t>
            </a:r>
            <a:br>
              <a:rPr lang="de-DE" sz="2400" b="1" dirty="0" smtClean="0">
                <a:sym typeface="Wingdings" panose="05000000000000000000" pitchFamily="2" charset="2"/>
              </a:rPr>
            </a:br>
            <a:r>
              <a:rPr lang="de-DE" sz="2400" b="1" dirty="0" smtClean="0">
                <a:sym typeface="Wingdings" panose="05000000000000000000" pitchFamily="2" charset="2"/>
              </a:rPr>
              <a:t>Power </a:t>
            </a:r>
            <a:r>
              <a:rPr lang="de-DE" sz="2400" b="1" dirty="0" err="1" smtClean="0">
                <a:sym typeface="Wingdings" panose="05000000000000000000" pitchFamily="2" charset="2"/>
              </a:rPr>
              <a:t>flow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along</a:t>
            </a:r>
            <a:r>
              <a:rPr lang="de-DE" sz="2400" b="1" dirty="0">
                <a:sym typeface="Wingdings" panose="05000000000000000000" pitchFamily="2" charset="2"/>
              </a:rPr>
              <a:t> B		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endParaRPr lang="de-DE" sz="2400" b="1" dirty="0"/>
          </a:p>
        </p:txBody>
      </p:sp>
      <p:pic>
        <p:nvPicPr>
          <p:cNvPr id="18" name="Inhaltsplatzhalter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537" y="2334174"/>
            <a:ext cx="816292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4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" y="365125"/>
            <a:ext cx="11153775" cy="1325563"/>
          </a:xfrm>
        </p:spPr>
        <p:txBody>
          <a:bodyPr/>
          <a:lstStyle/>
          <a:p>
            <a:r>
              <a:rPr lang="de-DE" b="1" dirty="0" err="1" smtClean="0">
                <a:latin typeface="+mn-lt"/>
              </a:rPr>
              <a:t>We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promised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explain</a:t>
            </a:r>
            <a:r>
              <a:rPr lang="de-DE" b="1" dirty="0" smtClean="0">
                <a:latin typeface="+mn-lt"/>
              </a:rPr>
              <a:t> experimental </a:t>
            </a:r>
            <a:r>
              <a:rPr lang="de-DE" b="1" dirty="0" err="1" smtClean="0">
                <a:latin typeface="+mn-lt"/>
              </a:rPr>
              <a:t>results</a:t>
            </a:r>
            <a:r>
              <a:rPr lang="de-DE" b="1" dirty="0" smtClean="0">
                <a:latin typeface="+mn-lt"/>
              </a:rPr>
              <a:t>…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4545156"/>
            <a:ext cx="5005137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Double-</a:t>
            </a:r>
            <a:r>
              <a:rPr lang="de-DE" sz="2400" b="1" dirty="0" err="1" smtClean="0"/>
              <a:t>peaked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absorption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profile</a:t>
            </a:r>
            <a:r>
              <a:rPr lang="de-DE" sz="2400" b="1" dirty="0" smtClean="0"/>
              <a:t>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r>
              <a:rPr lang="de-DE" sz="2400" b="1" dirty="0">
                <a:sym typeface="Wingdings" panose="05000000000000000000" pitchFamily="2" charset="2"/>
              </a:rPr>
              <a:t/>
            </a:r>
            <a:br>
              <a:rPr lang="de-DE" sz="2400" b="1" dirty="0">
                <a:sym typeface="Wingdings" panose="05000000000000000000" pitchFamily="2" charset="2"/>
              </a:rPr>
            </a:br>
            <a:r>
              <a:rPr lang="de-DE" sz="2400" b="1" dirty="0"/>
              <a:t>k</a:t>
            </a:r>
            <a:r>
              <a:rPr lang="de-DE" sz="2400" b="1" baseline="-25000" dirty="0"/>
              <a:t>||</a:t>
            </a:r>
            <a:r>
              <a:rPr lang="de-DE" sz="2400" b="1" dirty="0"/>
              <a:t>-</a:t>
            </a:r>
            <a:r>
              <a:rPr lang="de-DE" sz="2400" b="1" dirty="0" err="1"/>
              <a:t>dependence</a:t>
            </a:r>
            <a:r>
              <a:rPr lang="de-DE" sz="2400" b="1" dirty="0"/>
              <a:t>		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br>
              <a:rPr lang="de-DE" sz="2400" b="1" dirty="0" smtClean="0">
                <a:sym typeface="Wingdings" panose="05000000000000000000" pitchFamily="2" charset="2"/>
              </a:rPr>
            </a:br>
            <a:r>
              <a:rPr lang="de-DE" sz="2400" b="1" dirty="0" err="1" smtClean="0">
                <a:sym typeface="Wingdings" panose="05000000000000000000" pitchFamily="2" charset="2"/>
              </a:rPr>
              <a:t>Density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dependence</a:t>
            </a:r>
            <a:r>
              <a:rPr lang="de-DE" sz="2400" b="1" dirty="0" smtClean="0">
                <a:sym typeface="Wingdings" panose="05000000000000000000" pitchFamily="2" charset="2"/>
              </a:rPr>
              <a:t>			</a:t>
            </a:r>
          </a:p>
          <a:p>
            <a:r>
              <a:rPr lang="de-DE" sz="2400" b="1" dirty="0" err="1" smtClean="0">
                <a:sym typeface="Wingdings" panose="05000000000000000000" pitchFamily="2" charset="2"/>
              </a:rPr>
              <a:t>Magnetic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field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dependence</a:t>
            </a:r>
            <a:r>
              <a:rPr lang="de-DE" sz="2400" b="1" dirty="0" smtClean="0">
                <a:sym typeface="Wingdings" panose="05000000000000000000" pitchFamily="2" charset="2"/>
              </a:rPr>
              <a:t>		</a:t>
            </a:r>
            <a:br>
              <a:rPr lang="de-DE" sz="2400" b="1" dirty="0" smtClean="0">
                <a:sym typeface="Wingdings" panose="05000000000000000000" pitchFamily="2" charset="2"/>
              </a:rPr>
            </a:br>
            <a:r>
              <a:rPr lang="de-DE" sz="2400" b="1" dirty="0" smtClean="0">
                <a:sym typeface="Wingdings" panose="05000000000000000000" pitchFamily="2" charset="2"/>
              </a:rPr>
              <a:t>Power </a:t>
            </a:r>
            <a:r>
              <a:rPr lang="de-DE" sz="2400" b="1" dirty="0" err="1" smtClean="0">
                <a:sym typeface="Wingdings" panose="05000000000000000000" pitchFamily="2" charset="2"/>
              </a:rPr>
              <a:t>flow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along</a:t>
            </a:r>
            <a:r>
              <a:rPr lang="de-DE" sz="2400" b="1" dirty="0">
                <a:sym typeface="Wingdings" panose="05000000000000000000" pitchFamily="2" charset="2"/>
              </a:rPr>
              <a:t> B			</a:t>
            </a:r>
            <a:r>
              <a:rPr lang="de-DE" sz="2400" b="1" dirty="0" smtClean="0">
                <a:sym typeface="Wingdings" panose="05000000000000000000" pitchFamily="2" charset="2"/>
              </a:rPr>
              <a:t></a:t>
            </a:r>
            <a:br>
              <a:rPr lang="de-DE" sz="2400" b="1" dirty="0" smtClean="0">
                <a:sym typeface="Wingdings" panose="05000000000000000000" pitchFamily="2" charset="2"/>
              </a:rPr>
            </a:br>
            <a:r>
              <a:rPr lang="de-DE" sz="2400" b="1" dirty="0" err="1" smtClean="0">
                <a:sym typeface="Wingdings" panose="05000000000000000000" pitchFamily="2" charset="2"/>
              </a:rPr>
              <a:t>Divertor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sheath</a:t>
            </a: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rectification</a:t>
            </a:r>
            <a:r>
              <a:rPr lang="de-DE" sz="2400" b="1" dirty="0" smtClean="0">
                <a:sym typeface="Wingdings" panose="05000000000000000000" pitchFamily="2" charset="2"/>
              </a:rPr>
              <a:t>		</a:t>
            </a:r>
            <a:endParaRPr lang="de-DE" sz="2400" b="1" dirty="0"/>
          </a:p>
        </p:txBody>
      </p:sp>
      <p:pic>
        <p:nvPicPr>
          <p:cNvPr id="18" name="Inhaltsplatzhalter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537" y="2334174"/>
            <a:ext cx="8162925" cy="115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6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>
                <a:latin typeface="+mn-lt"/>
              </a:rPr>
              <a:t>edge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losses</a:t>
            </a:r>
            <a:r>
              <a:rPr lang="de-DE" b="1" dirty="0">
                <a:latin typeface="+mn-lt"/>
              </a:rPr>
              <a:t> in NSTX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60%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power lost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/>
              <a:t>Power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Losses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increase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increasing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density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43725" y="4685518"/>
            <a:ext cx="19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[Phillips et al 2009]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943725" y="1823196"/>
            <a:ext cx="441007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“A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dramatic increase in core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heating efficiency </a:t>
            </a:r>
            <a:r>
              <a:rPr lang="en-US" dirty="0"/>
              <a:t>was first achieved </a:t>
            </a:r>
            <a:r>
              <a:rPr lang="en-US" dirty="0" smtClean="0"/>
              <a:t>[...] when </a:t>
            </a:r>
            <a:r>
              <a:rPr lang="en-US" dirty="0"/>
              <a:t>the onset for perpendicular wave propagation was moved </a:t>
            </a:r>
            <a:r>
              <a:rPr lang="en-US" dirty="0" smtClean="0"/>
              <a:t>away from </a:t>
            </a:r>
            <a:r>
              <a:rPr lang="en-US" dirty="0"/>
              <a:t>the antenna and nearby vessel </a:t>
            </a:r>
            <a:r>
              <a:rPr lang="en-US" dirty="0" smtClean="0"/>
              <a:t>structures.</a:t>
            </a:r>
          </a:p>
          <a:p>
            <a:pPr algn="just"/>
            <a:r>
              <a:rPr lang="en-US" dirty="0" smtClean="0"/>
              <a:t>Efficient </a:t>
            </a:r>
            <a:r>
              <a:rPr lang="en-US" dirty="0"/>
              <a:t>core heating [...] </a:t>
            </a:r>
            <a:r>
              <a:rPr lang="en-US" dirty="0" smtClean="0"/>
              <a:t>was then accomplished </a:t>
            </a:r>
            <a:r>
              <a:rPr lang="en-US" dirty="0"/>
              <a:t>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reducing the edge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density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/>
              <a:t>in </a:t>
            </a:r>
            <a:r>
              <a:rPr lang="en-US" dirty="0"/>
              <a:t>front of the </a:t>
            </a:r>
            <a:r>
              <a:rPr lang="en-US" dirty="0" smtClean="0"/>
              <a:t>launcher with lithium conditioning </a:t>
            </a:r>
            <a:r>
              <a:rPr lang="en-US" dirty="0"/>
              <a:t>and </a:t>
            </a:r>
            <a:r>
              <a:rPr lang="en-US" dirty="0" smtClean="0"/>
              <a:t>avoiding operational points </a:t>
            </a:r>
            <a:r>
              <a:rPr lang="en-US" dirty="0"/>
              <a:t>prone to instabilities</a:t>
            </a:r>
            <a:r>
              <a:rPr lang="en-US" dirty="0" smtClean="0"/>
              <a:t>.”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4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Other </a:t>
            </a:r>
            <a:r>
              <a:rPr lang="de-DE" b="1" dirty="0" err="1" smtClean="0">
                <a:latin typeface="+mn-lt"/>
              </a:rPr>
              <a:t>explanations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660957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020582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68376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9467709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464171483"/>
                    </a:ext>
                  </a:extLst>
                </a:gridCol>
                <a:gridCol w="2109537">
                  <a:extLst>
                    <a:ext uri="{9D8B030D-6E8A-4147-A177-3AD203B41FA5}">
                      <a16:colId xmlns:a16="http://schemas.microsoft.com/office/drawing/2014/main" val="41123946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845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Standing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FW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Propagating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SW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DC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currents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Parametric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decay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Filaments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</a:t>
                      </a:r>
                      <a:r>
                        <a:rPr lang="de-DE" baseline="-25000" dirty="0" smtClean="0"/>
                        <a:t>||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Parallel power </a:t>
                      </a:r>
                      <a:r>
                        <a:rPr lang="de-DE" dirty="0" err="1" smtClean="0"/>
                        <a:t>flow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15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Edge </a:t>
                      </a:r>
                      <a:r>
                        <a:rPr lang="de-DE" dirty="0" err="1" smtClean="0"/>
                        <a:t>heating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 (</a:t>
                      </a:r>
                      <a:r>
                        <a:rPr lang="de-DE" sz="1800" b="1" dirty="0" err="1" smtClean="0">
                          <a:sym typeface="Wingdings" panose="05000000000000000000" pitchFamily="2" charset="2"/>
                        </a:rPr>
                        <a:t>ion</a:t>
                      </a:r>
                      <a:r>
                        <a:rPr lang="de-DE" sz="1800" b="1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b="1" baseline="0" dirty="0" err="1" smtClean="0">
                          <a:sym typeface="Wingdings" panose="05000000000000000000" pitchFamily="2" charset="2"/>
                        </a:rPr>
                        <a:t>specific</a:t>
                      </a: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0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IBW </a:t>
                      </a:r>
                      <a:r>
                        <a:rPr lang="de-DE" dirty="0" err="1" smtClean="0"/>
                        <a:t>harmonics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5861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Divertor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sheath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rectification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038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smtClean="0"/>
                        <a:t>Deposition </a:t>
                      </a:r>
                      <a:r>
                        <a:rPr lang="de-DE" dirty="0" err="1" smtClean="0"/>
                        <a:t>profile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29955"/>
                  </a:ext>
                </a:extLst>
              </a:tr>
            </a:tbl>
          </a:graphicData>
        </a:graphic>
      </p:graphicFrame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4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Other </a:t>
            </a:r>
            <a:r>
              <a:rPr lang="de-DE" b="1" dirty="0" err="1" smtClean="0">
                <a:latin typeface="+mn-lt"/>
              </a:rPr>
              <a:t>explanations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8" name="Abgerundete rechteckige Legende 7"/>
          <p:cNvSpPr/>
          <p:nvPr/>
        </p:nvSpPr>
        <p:spPr>
          <a:xfrm>
            <a:off x="2590799" y="218324"/>
            <a:ext cx="5518485" cy="1460500"/>
          </a:xfrm>
          <a:prstGeom prst="wedgeRoundRectCallout">
            <a:avLst>
              <a:gd name="adj1" fmla="val -34940"/>
              <a:gd name="adj2" fmla="val 686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[</a:t>
            </a:r>
            <a:r>
              <a:rPr lang="de-DE" sz="2400" dirty="0" err="1" smtClean="0"/>
              <a:t>Bertelli</a:t>
            </a:r>
            <a:r>
              <a:rPr lang="de-DE" sz="2400" dirty="0" smtClean="0"/>
              <a:t> et al 2014] </a:t>
            </a:r>
            <a:r>
              <a:rPr lang="de-DE" sz="2400" dirty="0" err="1" smtClean="0"/>
              <a:t>proposed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a </a:t>
            </a:r>
            <a:r>
              <a:rPr lang="de-DE" sz="2400" dirty="0" err="1" smtClean="0"/>
              <a:t>standing</a:t>
            </a:r>
            <a:r>
              <a:rPr lang="de-DE" sz="2400" dirty="0" smtClean="0"/>
              <a:t> fast </a:t>
            </a:r>
            <a:r>
              <a:rPr lang="de-DE" sz="2400" dirty="0" err="1" smtClean="0"/>
              <a:t>wave</a:t>
            </a:r>
            <a:r>
              <a:rPr lang="de-DE" sz="2400" dirty="0" smtClean="0"/>
              <a:t> </a:t>
            </a:r>
            <a:r>
              <a:rPr lang="de-DE" sz="2400" dirty="0" err="1" smtClean="0"/>
              <a:t>might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trapped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antenna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plasma</a:t>
            </a:r>
            <a:endParaRPr lang="de-DE" sz="2400" dirty="0"/>
          </a:p>
        </p:txBody>
      </p:sp>
      <p:graphicFrame>
        <p:nvGraphicFramePr>
          <p:cNvPr id="11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988811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020582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68376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9467709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464171483"/>
                    </a:ext>
                  </a:extLst>
                </a:gridCol>
                <a:gridCol w="2109537">
                  <a:extLst>
                    <a:ext uri="{9D8B030D-6E8A-4147-A177-3AD203B41FA5}">
                      <a16:colId xmlns:a16="http://schemas.microsoft.com/office/drawing/2014/main" val="41123946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845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Standing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FW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Propagating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SW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DC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currents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Parametric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decay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Filaments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</a:t>
                      </a:r>
                      <a:r>
                        <a:rPr lang="de-DE" baseline="-25000" dirty="0" smtClean="0"/>
                        <a:t>||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Parallel power </a:t>
                      </a:r>
                      <a:r>
                        <a:rPr lang="de-DE" dirty="0" err="1" smtClean="0"/>
                        <a:t>flow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15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Edge </a:t>
                      </a:r>
                      <a:r>
                        <a:rPr lang="de-DE" dirty="0" err="1" smtClean="0"/>
                        <a:t>heating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 (</a:t>
                      </a:r>
                      <a:r>
                        <a:rPr lang="de-DE" sz="1800" b="1" dirty="0" err="1" smtClean="0">
                          <a:sym typeface="Wingdings" panose="05000000000000000000" pitchFamily="2" charset="2"/>
                        </a:rPr>
                        <a:t>ion</a:t>
                      </a:r>
                      <a:r>
                        <a:rPr lang="de-DE" sz="1800" b="1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b="1" baseline="0" dirty="0" err="1" smtClean="0">
                          <a:sym typeface="Wingdings" panose="05000000000000000000" pitchFamily="2" charset="2"/>
                        </a:rPr>
                        <a:t>specific</a:t>
                      </a: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0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IBW </a:t>
                      </a:r>
                      <a:r>
                        <a:rPr lang="de-DE" dirty="0" err="1" smtClean="0"/>
                        <a:t>harmonics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5861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Divertor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sheath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rectification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038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smtClean="0"/>
                        <a:t>Deposition </a:t>
                      </a:r>
                      <a:r>
                        <a:rPr lang="de-DE" dirty="0" err="1" smtClean="0"/>
                        <a:t>profile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29955"/>
                  </a:ext>
                </a:extLst>
              </a:tr>
            </a:tbl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0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Other </a:t>
            </a:r>
            <a:r>
              <a:rPr lang="de-DE" b="1" dirty="0" err="1" smtClean="0">
                <a:latin typeface="+mn-lt"/>
              </a:rPr>
              <a:t>explanations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8" name="Abgerundete rechteckige Legende 7"/>
          <p:cNvSpPr/>
          <p:nvPr/>
        </p:nvSpPr>
        <p:spPr>
          <a:xfrm>
            <a:off x="2590799" y="218324"/>
            <a:ext cx="5518485" cy="1460500"/>
          </a:xfrm>
          <a:prstGeom prst="wedgeRoundRectCallout">
            <a:avLst>
              <a:gd name="adj1" fmla="val -3109"/>
              <a:gd name="adj2" fmla="val 680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[</a:t>
            </a:r>
            <a:r>
              <a:rPr lang="de-DE" sz="2400" dirty="0" err="1" smtClean="0"/>
              <a:t>Smithe</a:t>
            </a:r>
            <a:r>
              <a:rPr lang="de-DE" sz="2400" dirty="0" smtClean="0"/>
              <a:t> et al 2014] </a:t>
            </a:r>
            <a:r>
              <a:rPr lang="de-DE" sz="2400" dirty="0" err="1" smtClean="0"/>
              <a:t>proposed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a </a:t>
            </a:r>
            <a:r>
              <a:rPr lang="de-DE" sz="2400" dirty="0" err="1" smtClean="0"/>
              <a:t>propagating</a:t>
            </a:r>
            <a:r>
              <a:rPr lang="de-DE" sz="2400" dirty="0" smtClean="0"/>
              <a:t> </a:t>
            </a:r>
            <a:r>
              <a:rPr lang="de-DE" sz="2400" dirty="0" err="1" smtClean="0"/>
              <a:t>slow</a:t>
            </a:r>
            <a:r>
              <a:rPr lang="de-DE" sz="2400" dirty="0" smtClean="0"/>
              <a:t> </a:t>
            </a:r>
            <a:r>
              <a:rPr lang="de-DE" sz="2400" dirty="0" err="1" smtClean="0"/>
              <a:t>wave</a:t>
            </a:r>
            <a:r>
              <a:rPr lang="de-DE" sz="2400" dirty="0" smtClean="0"/>
              <a:t>,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propagates</a:t>
            </a:r>
            <a:r>
              <a:rPr lang="de-DE" sz="2400" dirty="0" smtClean="0"/>
              <a:t> </a:t>
            </a:r>
            <a:r>
              <a:rPr lang="de-DE" sz="2400" dirty="0" err="1" smtClean="0"/>
              <a:t>nearly</a:t>
            </a:r>
            <a:r>
              <a:rPr lang="de-DE" sz="2400" dirty="0" smtClean="0"/>
              <a:t> parallel </a:t>
            </a:r>
            <a:r>
              <a:rPr lang="de-DE" sz="2400" dirty="0" err="1" smtClean="0"/>
              <a:t>to</a:t>
            </a:r>
            <a:r>
              <a:rPr lang="de-DE" sz="2400" dirty="0" smtClean="0"/>
              <a:t> B, </a:t>
            </a:r>
            <a:r>
              <a:rPr lang="de-DE" sz="2400" dirty="0" err="1" smtClean="0"/>
              <a:t>might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responsible</a:t>
            </a:r>
            <a:endParaRPr lang="de-DE" sz="2400" dirty="0"/>
          </a:p>
        </p:txBody>
      </p:sp>
      <p:graphicFrame>
        <p:nvGraphicFramePr>
          <p:cNvPr id="11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103483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020582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68376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9467709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464171483"/>
                    </a:ext>
                  </a:extLst>
                </a:gridCol>
                <a:gridCol w="2109537">
                  <a:extLst>
                    <a:ext uri="{9D8B030D-6E8A-4147-A177-3AD203B41FA5}">
                      <a16:colId xmlns:a16="http://schemas.microsoft.com/office/drawing/2014/main" val="41123946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845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Standing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FW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Propagating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SW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DC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currents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Parametric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decay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Filaments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</a:t>
                      </a:r>
                      <a:r>
                        <a:rPr lang="de-DE" baseline="-25000" dirty="0" smtClean="0"/>
                        <a:t>||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Parallel power </a:t>
                      </a:r>
                      <a:r>
                        <a:rPr lang="de-DE" dirty="0" err="1" smtClean="0"/>
                        <a:t>flow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15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Edge </a:t>
                      </a:r>
                      <a:r>
                        <a:rPr lang="de-DE" dirty="0" err="1" smtClean="0"/>
                        <a:t>heating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 (</a:t>
                      </a:r>
                      <a:r>
                        <a:rPr lang="de-DE" sz="1800" b="1" dirty="0" err="1" smtClean="0">
                          <a:sym typeface="Wingdings" panose="05000000000000000000" pitchFamily="2" charset="2"/>
                        </a:rPr>
                        <a:t>ion</a:t>
                      </a:r>
                      <a:r>
                        <a:rPr lang="de-DE" sz="1800" b="1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b="1" baseline="0" dirty="0" err="1" smtClean="0">
                          <a:sym typeface="Wingdings" panose="05000000000000000000" pitchFamily="2" charset="2"/>
                        </a:rPr>
                        <a:t>specific</a:t>
                      </a: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0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IBW </a:t>
                      </a:r>
                      <a:r>
                        <a:rPr lang="de-DE" dirty="0" err="1" smtClean="0"/>
                        <a:t>harmonics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5861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Divertor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sheath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rectification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038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smtClean="0"/>
                        <a:t>Deposition </a:t>
                      </a:r>
                      <a:r>
                        <a:rPr lang="de-DE" dirty="0" err="1" smtClean="0"/>
                        <a:t>profile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29955"/>
                  </a:ext>
                </a:extLst>
              </a:tr>
            </a:tbl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8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Other </a:t>
            </a:r>
            <a:r>
              <a:rPr lang="de-DE" b="1" dirty="0" err="1" smtClean="0">
                <a:latin typeface="+mn-lt"/>
              </a:rPr>
              <a:t>explanations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8" name="Abgerundete rechteckige Legende 7"/>
          <p:cNvSpPr/>
          <p:nvPr/>
        </p:nvSpPr>
        <p:spPr>
          <a:xfrm>
            <a:off x="2590799" y="218324"/>
            <a:ext cx="5518485" cy="1460500"/>
          </a:xfrm>
          <a:prstGeom prst="wedgeRoundRectCallout">
            <a:avLst>
              <a:gd name="adj1" fmla="val 26251"/>
              <a:gd name="adj2" fmla="val 66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[Perkins et al 2015] </a:t>
            </a:r>
            <a:r>
              <a:rPr lang="de-DE" sz="2400" dirty="0" err="1" smtClean="0"/>
              <a:t>investigated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role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DC </a:t>
            </a:r>
            <a:r>
              <a:rPr lang="de-DE" sz="2400" dirty="0" err="1" smtClean="0"/>
              <a:t>currents</a:t>
            </a:r>
            <a:r>
              <a:rPr lang="de-DE" sz="2400" dirty="0" smtClean="0"/>
              <a:t>, </a:t>
            </a:r>
            <a:r>
              <a:rPr lang="de-DE" sz="2400" dirty="0" err="1" smtClean="0"/>
              <a:t>excited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sheath</a:t>
            </a:r>
            <a:r>
              <a:rPr lang="de-DE" sz="2400" dirty="0" smtClean="0"/>
              <a:t> </a:t>
            </a:r>
            <a:r>
              <a:rPr lang="de-DE" sz="2400" dirty="0" err="1" smtClean="0"/>
              <a:t>rectification</a:t>
            </a:r>
            <a:r>
              <a:rPr lang="de-DE" sz="2400" dirty="0" smtClean="0"/>
              <a:t>, </a:t>
            </a:r>
            <a:r>
              <a:rPr lang="de-DE" sz="2400" dirty="0" err="1" smtClean="0"/>
              <a:t>flowing</a:t>
            </a:r>
            <a:r>
              <a:rPr lang="de-DE" sz="2400" dirty="0" smtClean="0"/>
              <a:t> </a:t>
            </a:r>
            <a:r>
              <a:rPr lang="de-DE" sz="2400" dirty="0" err="1" smtClean="0"/>
              <a:t>along</a:t>
            </a:r>
            <a:r>
              <a:rPr lang="de-DE" sz="2400" dirty="0" smtClean="0"/>
              <a:t> B</a:t>
            </a:r>
            <a:endParaRPr lang="de-DE" sz="2400" dirty="0"/>
          </a:p>
        </p:txBody>
      </p:sp>
      <p:graphicFrame>
        <p:nvGraphicFramePr>
          <p:cNvPr id="10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596648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020582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68376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9467709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464171483"/>
                    </a:ext>
                  </a:extLst>
                </a:gridCol>
                <a:gridCol w="2109537">
                  <a:extLst>
                    <a:ext uri="{9D8B030D-6E8A-4147-A177-3AD203B41FA5}">
                      <a16:colId xmlns:a16="http://schemas.microsoft.com/office/drawing/2014/main" val="41123946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845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Standing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FW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Propagating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SW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DC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currents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Parametric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decay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Filaments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</a:t>
                      </a:r>
                      <a:r>
                        <a:rPr lang="de-DE" baseline="-25000" dirty="0" smtClean="0"/>
                        <a:t>||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Parallel power </a:t>
                      </a:r>
                      <a:r>
                        <a:rPr lang="de-DE" dirty="0" err="1" smtClean="0"/>
                        <a:t>flow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15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Edge </a:t>
                      </a:r>
                      <a:r>
                        <a:rPr lang="de-DE" dirty="0" err="1" smtClean="0"/>
                        <a:t>heating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 (</a:t>
                      </a:r>
                      <a:r>
                        <a:rPr lang="de-DE" sz="1800" b="1" dirty="0" err="1" smtClean="0">
                          <a:sym typeface="Wingdings" panose="05000000000000000000" pitchFamily="2" charset="2"/>
                        </a:rPr>
                        <a:t>ion</a:t>
                      </a:r>
                      <a:r>
                        <a:rPr lang="de-DE" sz="1800" b="1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b="1" baseline="0" dirty="0" err="1" smtClean="0">
                          <a:sym typeface="Wingdings" panose="05000000000000000000" pitchFamily="2" charset="2"/>
                        </a:rPr>
                        <a:t>specific</a:t>
                      </a: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0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IBW </a:t>
                      </a:r>
                      <a:r>
                        <a:rPr lang="de-DE" dirty="0" err="1" smtClean="0"/>
                        <a:t>harmonics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5861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Divertor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sheath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rectification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038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smtClean="0"/>
                        <a:t>Deposition </a:t>
                      </a:r>
                      <a:r>
                        <a:rPr lang="de-DE" dirty="0" err="1" smtClean="0"/>
                        <a:t>profile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29955"/>
                  </a:ext>
                </a:extLst>
              </a:tr>
            </a:tbl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6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Other </a:t>
            </a:r>
            <a:r>
              <a:rPr lang="de-DE" b="1" dirty="0" err="1" smtClean="0">
                <a:latin typeface="+mn-lt"/>
              </a:rPr>
              <a:t>explanations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graphicFrame>
        <p:nvGraphicFramePr>
          <p:cNvPr id="10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976335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020582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68376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9467709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464171483"/>
                    </a:ext>
                  </a:extLst>
                </a:gridCol>
                <a:gridCol w="2109537">
                  <a:extLst>
                    <a:ext uri="{9D8B030D-6E8A-4147-A177-3AD203B41FA5}">
                      <a16:colId xmlns:a16="http://schemas.microsoft.com/office/drawing/2014/main" val="41123946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845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Standing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FW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Propagating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SW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DC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currents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Parametric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decay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Filaments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</a:t>
                      </a:r>
                      <a:r>
                        <a:rPr lang="de-DE" baseline="-25000" dirty="0" smtClean="0"/>
                        <a:t>||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Parallel power </a:t>
                      </a:r>
                      <a:r>
                        <a:rPr lang="de-DE" dirty="0" err="1" smtClean="0"/>
                        <a:t>flow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15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Edge </a:t>
                      </a:r>
                      <a:r>
                        <a:rPr lang="de-DE" dirty="0" err="1" smtClean="0"/>
                        <a:t>heating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 (</a:t>
                      </a:r>
                      <a:r>
                        <a:rPr lang="de-DE" sz="1800" b="1" dirty="0" err="1" smtClean="0">
                          <a:sym typeface="Wingdings" panose="05000000000000000000" pitchFamily="2" charset="2"/>
                        </a:rPr>
                        <a:t>ion</a:t>
                      </a:r>
                      <a:r>
                        <a:rPr lang="de-DE" sz="1800" b="1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b="1" baseline="0" dirty="0" err="1" smtClean="0">
                          <a:sym typeface="Wingdings" panose="05000000000000000000" pitchFamily="2" charset="2"/>
                        </a:rPr>
                        <a:t>specific</a:t>
                      </a: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0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IBW </a:t>
                      </a:r>
                      <a:r>
                        <a:rPr lang="de-DE" dirty="0" err="1" smtClean="0"/>
                        <a:t>harmonics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5861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Divertor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sheath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rectification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038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smtClean="0"/>
                        <a:t>Deposition </a:t>
                      </a:r>
                      <a:r>
                        <a:rPr lang="de-DE" dirty="0" err="1" smtClean="0"/>
                        <a:t>profile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29955"/>
                  </a:ext>
                </a:extLst>
              </a:tr>
            </a:tbl>
          </a:graphicData>
        </a:graphic>
      </p:graphicFrame>
      <p:sp>
        <p:nvSpPr>
          <p:cNvPr id="8" name="Abgerundete rechteckige Legende 7"/>
          <p:cNvSpPr/>
          <p:nvPr/>
        </p:nvSpPr>
        <p:spPr>
          <a:xfrm>
            <a:off x="2590799" y="218324"/>
            <a:ext cx="5518485" cy="1460500"/>
          </a:xfrm>
          <a:prstGeom prst="wedgeRoundRectCallout">
            <a:avLst>
              <a:gd name="adj1" fmla="val 48780"/>
              <a:gd name="adj2" fmla="val 66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[Wilson et al 2005] </a:t>
            </a:r>
            <a:r>
              <a:rPr lang="de-DE" sz="2400" dirty="0" err="1" smtClean="0"/>
              <a:t>investigated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role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parametric</a:t>
            </a:r>
            <a:r>
              <a:rPr lang="de-DE" sz="2400" dirty="0" smtClean="0"/>
              <a:t> </a:t>
            </a:r>
            <a:r>
              <a:rPr lang="de-DE" sz="2400" dirty="0" err="1" smtClean="0"/>
              <a:t>decay</a:t>
            </a:r>
            <a:r>
              <a:rPr lang="de-DE" sz="2400" dirty="0" smtClean="0"/>
              <a:t> </a:t>
            </a:r>
            <a:r>
              <a:rPr lang="de-DE" sz="2400" dirty="0" err="1" smtClean="0"/>
              <a:t>instabilities</a:t>
            </a:r>
            <a:endParaRPr lang="de-DE" sz="240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Other </a:t>
            </a:r>
            <a:r>
              <a:rPr lang="de-DE" b="1" dirty="0" err="1" smtClean="0">
                <a:latin typeface="+mn-lt"/>
              </a:rPr>
              <a:t>explanations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graphicFrame>
        <p:nvGraphicFramePr>
          <p:cNvPr id="10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379083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020582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68376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9467709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464171483"/>
                    </a:ext>
                  </a:extLst>
                </a:gridCol>
                <a:gridCol w="2109537">
                  <a:extLst>
                    <a:ext uri="{9D8B030D-6E8A-4147-A177-3AD203B41FA5}">
                      <a16:colId xmlns:a16="http://schemas.microsoft.com/office/drawing/2014/main" val="41123946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845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Standing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FW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Propagating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SW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DC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currents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Parametric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decay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Filaments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</a:t>
                      </a:r>
                      <a:r>
                        <a:rPr lang="de-DE" baseline="-25000" dirty="0" smtClean="0"/>
                        <a:t>||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Parallel power </a:t>
                      </a:r>
                      <a:r>
                        <a:rPr lang="de-DE" dirty="0" err="1" smtClean="0"/>
                        <a:t>flow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15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Edge </a:t>
                      </a:r>
                      <a:r>
                        <a:rPr lang="de-DE" dirty="0" err="1" smtClean="0"/>
                        <a:t>heating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 (</a:t>
                      </a:r>
                      <a:r>
                        <a:rPr lang="de-DE" sz="1800" b="1" dirty="0" err="1" smtClean="0">
                          <a:sym typeface="Wingdings" panose="05000000000000000000" pitchFamily="2" charset="2"/>
                        </a:rPr>
                        <a:t>ion</a:t>
                      </a:r>
                      <a:r>
                        <a:rPr lang="de-DE" sz="1800" b="1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b="1" baseline="0" dirty="0" err="1" smtClean="0">
                          <a:sym typeface="Wingdings" panose="05000000000000000000" pitchFamily="2" charset="2"/>
                        </a:rPr>
                        <a:t>specific</a:t>
                      </a: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0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IBW </a:t>
                      </a:r>
                      <a:r>
                        <a:rPr lang="de-DE" dirty="0" err="1" smtClean="0"/>
                        <a:t>harmonics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5861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Divertor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sheath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rectification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038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smtClean="0"/>
                        <a:t>Deposition </a:t>
                      </a:r>
                      <a:r>
                        <a:rPr lang="de-DE" dirty="0" err="1" smtClean="0"/>
                        <a:t>profile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29955"/>
                  </a:ext>
                </a:extLst>
              </a:tr>
            </a:tbl>
          </a:graphicData>
        </a:graphic>
      </p:graphicFrame>
      <p:sp>
        <p:nvSpPr>
          <p:cNvPr id="13" name="Bogen 12"/>
          <p:cNvSpPr/>
          <p:nvPr/>
        </p:nvSpPr>
        <p:spPr>
          <a:xfrm>
            <a:off x="6753726" y="1451811"/>
            <a:ext cx="3416969" cy="898358"/>
          </a:xfrm>
          <a:prstGeom prst="arc">
            <a:avLst>
              <a:gd name="adj1" fmla="val 1079480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025589" y="805480"/>
            <a:ext cx="297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Model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sheath</a:t>
            </a:r>
            <a:r>
              <a:rPr lang="de-DE" dirty="0" smtClean="0"/>
              <a:t> </a:t>
            </a:r>
            <a:r>
              <a:rPr lang="de-DE" dirty="0" err="1" smtClean="0"/>
              <a:t>rectification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filament</a:t>
            </a:r>
            <a:r>
              <a:rPr lang="de-DE" dirty="0" smtClean="0"/>
              <a:t> </a:t>
            </a:r>
            <a:r>
              <a:rPr lang="de-DE" dirty="0" err="1" smtClean="0"/>
              <a:t>strikes</a:t>
            </a:r>
            <a:r>
              <a:rPr lang="de-DE" dirty="0" smtClean="0"/>
              <a:t> wall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5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Other </a:t>
            </a:r>
            <a:r>
              <a:rPr lang="de-DE" b="1" dirty="0" err="1" smtClean="0">
                <a:latin typeface="+mn-lt"/>
              </a:rPr>
              <a:t>explanations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graphicFrame>
        <p:nvGraphicFramePr>
          <p:cNvPr id="10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361769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020582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68376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9467709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464171483"/>
                    </a:ext>
                  </a:extLst>
                </a:gridCol>
                <a:gridCol w="2109537">
                  <a:extLst>
                    <a:ext uri="{9D8B030D-6E8A-4147-A177-3AD203B41FA5}">
                      <a16:colId xmlns:a16="http://schemas.microsoft.com/office/drawing/2014/main" val="41123946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845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Standing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FW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Propagating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SW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DC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currents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Parametric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decay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Filaments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</a:t>
                      </a:r>
                      <a:r>
                        <a:rPr lang="de-DE" baseline="-25000" dirty="0" smtClean="0"/>
                        <a:t>||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Parallel power </a:t>
                      </a:r>
                      <a:r>
                        <a:rPr lang="de-DE" dirty="0" err="1" smtClean="0"/>
                        <a:t>flow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15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Edge </a:t>
                      </a:r>
                      <a:r>
                        <a:rPr lang="de-DE" dirty="0" err="1" smtClean="0"/>
                        <a:t>heating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 (</a:t>
                      </a:r>
                      <a:r>
                        <a:rPr lang="de-DE" sz="1800" b="1" dirty="0" err="1" smtClean="0">
                          <a:sym typeface="Wingdings" panose="05000000000000000000" pitchFamily="2" charset="2"/>
                        </a:rPr>
                        <a:t>ion</a:t>
                      </a:r>
                      <a:r>
                        <a:rPr lang="de-DE" sz="1800" b="1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b="1" baseline="0" dirty="0" err="1" smtClean="0">
                          <a:sym typeface="Wingdings" panose="05000000000000000000" pitchFamily="2" charset="2"/>
                        </a:rPr>
                        <a:t>specific</a:t>
                      </a: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0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IBW </a:t>
                      </a:r>
                      <a:r>
                        <a:rPr lang="de-DE" dirty="0" err="1" smtClean="0"/>
                        <a:t>harmonics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5861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Divertor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sheath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rectification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038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smtClean="0"/>
                        <a:t>Deposition </a:t>
                      </a:r>
                      <a:r>
                        <a:rPr lang="de-DE" dirty="0" err="1" smtClean="0"/>
                        <a:t>profile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29955"/>
                  </a:ext>
                </a:extLst>
              </a:tr>
            </a:tbl>
          </a:graphicData>
        </a:graphic>
      </p:graphicFrame>
      <p:sp>
        <p:nvSpPr>
          <p:cNvPr id="13" name="Bogen 12"/>
          <p:cNvSpPr/>
          <p:nvPr/>
        </p:nvSpPr>
        <p:spPr>
          <a:xfrm>
            <a:off x="8357937" y="1451811"/>
            <a:ext cx="1812758" cy="898358"/>
          </a:xfrm>
          <a:prstGeom prst="arc">
            <a:avLst>
              <a:gd name="adj1" fmla="val 1079480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18613" y="762074"/>
            <a:ext cx="3491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Speculation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FW,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in PD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5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Other </a:t>
            </a:r>
            <a:r>
              <a:rPr lang="de-DE" b="1" dirty="0" err="1" smtClean="0">
                <a:latin typeface="+mn-lt"/>
              </a:rPr>
              <a:t>explanations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graphicFrame>
        <p:nvGraphicFramePr>
          <p:cNvPr id="10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231647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020582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68376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9467709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464171483"/>
                    </a:ext>
                  </a:extLst>
                </a:gridCol>
                <a:gridCol w="2109537">
                  <a:extLst>
                    <a:ext uri="{9D8B030D-6E8A-4147-A177-3AD203B41FA5}">
                      <a16:colId xmlns:a16="http://schemas.microsoft.com/office/drawing/2014/main" val="41123946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845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Standing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FW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Propagating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SW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DC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currents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Parametric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decay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Filaments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</a:t>
                      </a:r>
                      <a:r>
                        <a:rPr lang="de-DE" baseline="-25000" dirty="0" smtClean="0"/>
                        <a:t>||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Parallel power </a:t>
                      </a:r>
                      <a:r>
                        <a:rPr lang="de-DE" dirty="0" err="1" smtClean="0"/>
                        <a:t>flow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15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Edge </a:t>
                      </a:r>
                      <a:r>
                        <a:rPr lang="de-DE" dirty="0" err="1" smtClean="0"/>
                        <a:t>heating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 (</a:t>
                      </a:r>
                      <a:r>
                        <a:rPr lang="de-DE" sz="1800" b="1" dirty="0" err="1" smtClean="0">
                          <a:sym typeface="Wingdings" panose="05000000000000000000" pitchFamily="2" charset="2"/>
                        </a:rPr>
                        <a:t>ion</a:t>
                      </a:r>
                      <a:r>
                        <a:rPr lang="de-DE" sz="1800" b="1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b="1" baseline="0" dirty="0" err="1" smtClean="0">
                          <a:sym typeface="Wingdings" panose="05000000000000000000" pitchFamily="2" charset="2"/>
                        </a:rPr>
                        <a:t>specific</a:t>
                      </a: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0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IBW </a:t>
                      </a:r>
                      <a:r>
                        <a:rPr lang="de-DE" dirty="0" err="1" smtClean="0"/>
                        <a:t>harmonics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5861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Divertor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sheath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rectification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038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smtClean="0"/>
                        <a:t>Deposition </a:t>
                      </a:r>
                      <a:r>
                        <a:rPr lang="de-DE" dirty="0" err="1" smtClean="0"/>
                        <a:t>profile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429955"/>
                  </a:ext>
                </a:extLst>
              </a:tr>
            </a:tbl>
          </a:graphicData>
        </a:graphic>
      </p:graphicFrame>
      <p:sp>
        <p:nvSpPr>
          <p:cNvPr id="13" name="Bogen 12"/>
          <p:cNvSpPr/>
          <p:nvPr/>
        </p:nvSpPr>
        <p:spPr>
          <a:xfrm>
            <a:off x="3424990" y="1376445"/>
            <a:ext cx="1812758" cy="898358"/>
          </a:xfrm>
          <a:prstGeom prst="arc">
            <a:avLst>
              <a:gd name="adj1" fmla="val 1079480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Bogen 10"/>
          <p:cNvSpPr/>
          <p:nvPr/>
        </p:nvSpPr>
        <p:spPr>
          <a:xfrm>
            <a:off x="5334000" y="1376445"/>
            <a:ext cx="4788568" cy="880562"/>
          </a:xfrm>
          <a:prstGeom prst="arc">
            <a:avLst>
              <a:gd name="adj1" fmla="val 1079480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Kreuz 2"/>
          <p:cNvSpPr/>
          <p:nvPr/>
        </p:nvSpPr>
        <p:spPr>
          <a:xfrm rot="2685323">
            <a:off x="7442374" y="1153531"/>
            <a:ext cx="445826" cy="445826"/>
          </a:xfrm>
          <a:prstGeom prst="plus">
            <a:avLst>
              <a:gd name="adj" fmla="val 441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Kreuz 11"/>
          <p:cNvSpPr/>
          <p:nvPr/>
        </p:nvSpPr>
        <p:spPr>
          <a:xfrm rot="2685323">
            <a:off x="4108456" y="1153530"/>
            <a:ext cx="445826" cy="445826"/>
          </a:xfrm>
          <a:prstGeom prst="plus">
            <a:avLst>
              <a:gd name="adj" fmla="val 441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atin typeface="+mn-lt"/>
              </a:rPr>
              <a:t>Conclusion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graphicFrame>
        <p:nvGraphicFramePr>
          <p:cNvPr id="9" name="Inhaltsplatzhalt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509203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020582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68376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9467709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464171483"/>
                    </a:ext>
                  </a:extLst>
                </a:gridCol>
                <a:gridCol w="2109537">
                  <a:extLst>
                    <a:ext uri="{9D8B030D-6E8A-4147-A177-3AD203B41FA5}">
                      <a16:colId xmlns:a16="http://schemas.microsoft.com/office/drawing/2014/main" val="41123946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845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Standing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FW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Propagating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SW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DC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currents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Parametric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decay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Filaments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</a:t>
                      </a:r>
                      <a:r>
                        <a:rPr lang="de-DE" baseline="-25000" dirty="0" smtClean="0"/>
                        <a:t>||</a:t>
                      </a:r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8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B-</a:t>
                      </a:r>
                      <a:r>
                        <a:rPr lang="de-DE" dirty="0" err="1" smtClean="0"/>
                        <a:t>dependence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Parallel power </a:t>
                      </a:r>
                      <a:r>
                        <a:rPr lang="de-DE" dirty="0" err="1" smtClean="0"/>
                        <a:t>flow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Edge </a:t>
                      </a:r>
                      <a:r>
                        <a:rPr lang="de-DE" dirty="0" err="1" smtClean="0"/>
                        <a:t>heating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 (</a:t>
                      </a:r>
                      <a:r>
                        <a:rPr lang="de-DE" sz="1800" b="1" dirty="0" err="1" smtClean="0">
                          <a:sym typeface="Wingdings" panose="05000000000000000000" pitchFamily="2" charset="2"/>
                        </a:rPr>
                        <a:t>ion</a:t>
                      </a:r>
                      <a:r>
                        <a:rPr lang="de-DE" sz="1800" b="1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b="1" baseline="0" dirty="0" err="1" smtClean="0">
                          <a:sym typeface="Wingdings" panose="05000000000000000000" pitchFamily="2" charset="2"/>
                        </a:rPr>
                        <a:t>specific</a:t>
                      </a: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0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IBW </a:t>
                      </a:r>
                      <a:r>
                        <a:rPr lang="de-DE" dirty="0" err="1" smtClean="0"/>
                        <a:t>harmonics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5861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Divertor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sheath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rectification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038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dirty="0" smtClean="0"/>
                        <a:t>Deposition </a:t>
                      </a:r>
                      <a:r>
                        <a:rPr lang="de-DE" dirty="0" err="1" smtClean="0"/>
                        <a:t>profile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29955"/>
                  </a:ext>
                </a:extLst>
              </a:tr>
            </a:tbl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5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Future </a:t>
            </a:r>
            <a:r>
              <a:rPr lang="de-DE" b="1" dirty="0" err="1" smtClean="0">
                <a:latin typeface="+mn-lt"/>
              </a:rPr>
              <a:t>work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Interaction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waves</a:t>
            </a:r>
            <a:r>
              <a:rPr lang="de-DE" dirty="0" smtClean="0"/>
              <a:t> on </a:t>
            </a:r>
            <a:r>
              <a:rPr lang="de-DE" dirty="0" err="1" smtClean="0"/>
              <a:t>filaments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sheaths</a:t>
            </a: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Applicability</a:t>
            </a:r>
            <a:r>
              <a:rPr lang="de-DE" dirty="0" smtClean="0"/>
              <a:t> outside </a:t>
            </a:r>
            <a:r>
              <a:rPr lang="de-DE" dirty="0" err="1" smtClean="0"/>
              <a:t>of</a:t>
            </a:r>
            <a:r>
              <a:rPr lang="de-DE" dirty="0" smtClean="0"/>
              <a:t> HHFW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Full-wave</a:t>
            </a:r>
            <a:r>
              <a:rPr lang="de-DE" dirty="0" smtClean="0"/>
              <a:t> </a:t>
            </a:r>
            <a:r>
              <a:rPr lang="de-DE" dirty="0" err="1" smtClean="0"/>
              <a:t>dispersion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5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>
                <a:latin typeface="+mn-lt"/>
              </a:rPr>
              <a:t>edge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losses</a:t>
            </a:r>
            <a:r>
              <a:rPr lang="de-DE" b="1" dirty="0">
                <a:latin typeface="+mn-lt"/>
              </a:rPr>
              <a:t> in NSTX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60%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power lost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/>
              <a:t>Power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Losses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increase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increasing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density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43725" y="4685518"/>
            <a:ext cx="19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[Phillips et al 2009]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943725" y="1823196"/>
            <a:ext cx="441007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“A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dramatic increase in core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heating efficiency </a:t>
            </a:r>
            <a:r>
              <a:rPr lang="en-US" dirty="0"/>
              <a:t>was first achieved </a:t>
            </a:r>
            <a:r>
              <a:rPr lang="en-US" dirty="0" smtClean="0"/>
              <a:t>[...] when </a:t>
            </a:r>
            <a:r>
              <a:rPr lang="en-US" dirty="0"/>
              <a:t>the onset for perpendicular wave propagation was moved </a:t>
            </a:r>
            <a:r>
              <a:rPr lang="en-US" dirty="0" smtClean="0"/>
              <a:t>away from </a:t>
            </a:r>
            <a:r>
              <a:rPr lang="en-US" dirty="0"/>
              <a:t>the antenna and nearby vessel </a:t>
            </a:r>
            <a:r>
              <a:rPr lang="en-US" dirty="0" smtClean="0"/>
              <a:t>structures.</a:t>
            </a:r>
          </a:p>
          <a:p>
            <a:pPr algn="just"/>
            <a:r>
              <a:rPr lang="en-US" dirty="0" smtClean="0"/>
              <a:t>Efficient </a:t>
            </a:r>
            <a:r>
              <a:rPr lang="en-US" dirty="0"/>
              <a:t>core heating [...] </a:t>
            </a:r>
            <a:r>
              <a:rPr lang="en-US" dirty="0" smtClean="0"/>
              <a:t>was then accomplished </a:t>
            </a:r>
            <a:r>
              <a:rPr lang="en-US" dirty="0"/>
              <a:t>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reducing the edge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density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/>
              <a:t>in </a:t>
            </a:r>
            <a:r>
              <a:rPr lang="en-US" dirty="0"/>
              <a:t>front of the </a:t>
            </a:r>
            <a:r>
              <a:rPr lang="en-US" dirty="0" smtClean="0"/>
              <a:t>launcher with lithium conditioning </a:t>
            </a:r>
            <a:r>
              <a:rPr lang="en-US" dirty="0"/>
              <a:t>and </a:t>
            </a:r>
            <a:r>
              <a:rPr lang="en-US" dirty="0" smtClean="0"/>
              <a:t>avoiding operational points </a:t>
            </a:r>
            <a:r>
              <a:rPr lang="en-US" dirty="0"/>
              <a:t>prone to instabilities</a:t>
            </a:r>
            <a:r>
              <a:rPr lang="en-US" dirty="0" smtClean="0"/>
              <a:t>.”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6713433" y="1564105"/>
            <a:ext cx="4640367" cy="4499811"/>
          </a:xfrm>
          <a:prstGeom prst="wedgeRoundRectCallout">
            <a:avLst>
              <a:gd name="adj1" fmla="val -57539"/>
              <a:gd name="adj2" fmla="val -10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Note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conventional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The Fast Wave must </a:t>
            </a:r>
            <a:r>
              <a:rPr lang="de-DE" b="1" dirty="0" err="1" smtClean="0"/>
              <a:t>tunnel</a:t>
            </a:r>
            <a:r>
              <a:rPr lang="de-DE" b="1" dirty="0" smtClean="0"/>
              <a:t> </a:t>
            </a:r>
            <a:r>
              <a:rPr lang="de-DE" b="1" dirty="0" err="1" smtClean="0"/>
              <a:t>through</a:t>
            </a:r>
            <a:r>
              <a:rPr lang="de-DE" b="1" dirty="0" smtClean="0"/>
              <a:t> an </a:t>
            </a:r>
            <a:r>
              <a:rPr lang="de-DE" b="1" dirty="0" err="1" smtClean="0"/>
              <a:t>evanescent</a:t>
            </a:r>
            <a:r>
              <a:rPr lang="de-DE" b="1" dirty="0" smtClean="0"/>
              <a:t> </a:t>
            </a:r>
            <a:r>
              <a:rPr lang="de-DE" b="1" dirty="0" err="1" smtClean="0"/>
              <a:t>layer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This </a:t>
            </a:r>
            <a:r>
              <a:rPr lang="de-DE" dirty="0" err="1" smtClean="0"/>
              <a:t>evanescent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narrower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increases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Thus,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improves</a:t>
            </a:r>
            <a:r>
              <a:rPr lang="de-DE" dirty="0" smtClean="0"/>
              <a:t> ICRF power </a:t>
            </a:r>
            <a:r>
              <a:rPr lang="de-DE" dirty="0" err="1" smtClean="0"/>
              <a:t>coupling</a:t>
            </a:r>
            <a:endParaRPr lang="de-DE" dirty="0" smtClean="0"/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gas </a:t>
            </a:r>
            <a:r>
              <a:rPr lang="de-DE" dirty="0" err="1" smtClean="0"/>
              <a:t>puffing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successfully</a:t>
            </a:r>
            <a:r>
              <a:rPr lang="de-DE" dirty="0" smtClean="0"/>
              <a:t> on AUG [Zhang et al 2017]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on ITER [Zhang et al 2022].</a:t>
            </a:r>
          </a:p>
          <a:p>
            <a:endParaRPr lang="de-DE" dirty="0"/>
          </a:p>
          <a:p>
            <a:r>
              <a:rPr lang="de-DE" dirty="0" smtClean="0"/>
              <a:t>But NSTX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opposite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3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References</a:t>
            </a:r>
            <a:endParaRPr lang="de-DE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[Perkins et al 2013] Perkins, R. J., et al. "Fast-</a:t>
            </a:r>
            <a:r>
              <a:rPr lang="de-DE" dirty="0" err="1"/>
              <a:t>wave</a:t>
            </a:r>
            <a:r>
              <a:rPr lang="de-DE" dirty="0"/>
              <a:t> power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SOL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in NSTX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associated</a:t>
            </a:r>
            <a:r>
              <a:rPr lang="de-DE" dirty="0"/>
              <a:t> power </a:t>
            </a:r>
            <a:r>
              <a:rPr lang="de-DE" dirty="0" err="1"/>
              <a:t>deposition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SOL in front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antenna</a:t>
            </a:r>
            <a:r>
              <a:rPr lang="de-DE" dirty="0"/>
              <a:t>." </a:t>
            </a:r>
            <a:r>
              <a:rPr lang="de-DE" dirty="0" err="1"/>
              <a:t>Nuclear</a:t>
            </a:r>
            <a:r>
              <a:rPr lang="de-DE" dirty="0"/>
              <a:t> Fusion 53.8 (2013): 083025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/>
              <a:t>Phillips et al 2009] Phillips, C. K., et al. "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on fast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." </a:t>
            </a:r>
            <a:r>
              <a:rPr lang="de-DE" dirty="0" err="1"/>
              <a:t>Nuclear</a:t>
            </a:r>
            <a:r>
              <a:rPr lang="de-DE" dirty="0"/>
              <a:t> Fusion 49.7 (2009): 075015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 err="1"/>
              <a:t>Hosea</a:t>
            </a:r>
            <a:r>
              <a:rPr lang="de-DE" dirty="0"/>
              <a:t> et al 2008] </a:t>
            </a:r>
            <a:r>
              <a:rPr lang="de-DE" dirty="0" err="1"/>
              <a:t>Hosea</a:t>
            </a:r>
            <a:r>
              <a:rPr lang="de-DE" dirty="0"/>
              <a:t>, J., et al. "High </a:t>
            </a:r>
            <a:r>
              <a:rPr lang="de-DE" dirty="0" err="1"/>
              <a:t>harmonic</a:t>
            </a:r>
            <a:r>
              <a:rPr lang="de-DE" dirty="0"/>
              <a:t> fast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enhancement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at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wavelength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National </a:t>
            </a:r>
            <a:r>
              <a:rPr lang="de-DE" dirty="0" err="1"/>
              <a:t>Spherical</a:t>
            </a:r>
            <a:r>
              <a:rPr lang="de-DE" dirty="0"/>
              <a:t> Torus Experiment."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Plasmas 15.5 (2008): 056104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 err="1"/>
              <a:t>Hosea</a:t>
            </a:r>
            <a:r>
              <a:rPr lang="de-DE" dirty="0"/>
              <a:t> et al 2009] </a:t>
            </a:r>
            <a:r>
              <a:rPr lang="de-DE" dirty="0" err="1"/>
              <a:t>Hosea</a:t>
            </a:r>
            <a:r>
              <a:rPr lang="de-DE" dirty="0"/>
              <a:t>, J. C., et al. "</a:t>
            </a:r>
            <a:r>
              <a:rPr lang="de-DE" dirty="0" err="1"/>
              <a:t>Recent</a:t>
            </a:r>
            <a:r>
              <a:rPr lang="de-DE" dirty="0"/>
              <a:t> fast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coupling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on NSTX,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ITER." AIP Conference </a:t>
            </a:r>
            <a:r>
              <a:rPr lang="de-DE" dirty="0" err="1"/>
              <a:t>Proceedings</a:t>
            </a:r>
            <a:r>
              <a:rPr lang="de-DE" dirty="0"/>
              <a:t>. Vol. 1187. </a:t>
            </a:r>
            <a:r>
              <a:rPr lang="de-DE" dirty="0" err="1"/>
              <a:t>No</a:t>
            </a:r>
            <a:r>
              <a:rPr lang="de-DE" dirty="0"/>
              <a:t>. 1. American Institute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, 2009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/>
              <a:t>Perkins et al 2015] Perkins, R. J., et al. "The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radio-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rectification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field-aligned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high-</a:t>
            </a:r>
            <a:r>
              <a:rPr lang="de-DE" dirty="0" err="1"/>
              <a:t>harmonic</a:t>
            </a:r>
            <a:r>
              <a:rPr lang="de-DE" dirty="0"/>
              <a:t> fast </a:t>
            </a:r>
            <a:r>
              <a:rPr lang="de-DE" dirty="0" err="1"/>
              <a:t>wave</a:t>
            </a:r>
            <a:r>
              <a:rPr lang="de-DE" dirty="0"/>
              <a:t> power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divertor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National </a:t>
            </a:r>
            <a:r>
              <a:rPr lang="de-DE" dirty="0" err="1"/>
              <a:t>Spherical</a:t>
            </a:r>
            <a:r>
              <a:rPr lang="de-DE" dirty="0"/>
              <a:t> Torus </a:t>
            </a:r>
            <a:r>
              <a:rPr lang="de-DE" dirty="0" err="1"/>
              <a:t>eXperiment</a:t>
            </a:r>
            <a:r>
              <a:rPr lang="de-DE" dirty="0"/>
              <a:t>."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Plasmas 22.4 (2015): 042506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 err="1"/>
              <a:t>Zweben</a:t>
            </a:r>
            <a:r>
              <a:rPr lang="de-DE" dirty="0"/>
              <a:t> et al 2016] </a:t>
            </a:r>
            <a:r>
              <a:rPr lang="de-DE" dirty="0" err="1"/>
              <a:t>Zweben</a:t>
            </a:r>
            <a:r>
              <a:rPr lang="de-DE" dirty="0"/>
              <a:t>, S. J., et al. "</a:t>
            </a:r>
            <a:r>
              <a:rPr lang="de-DE" dirty="0" err="1"/>
              <a:t>Blob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SOL </a:t>
            </a:r>
            <a:r>
              <a:rPr lang="de-DE" dirty="0" err="1"/>
              <a:t>of</a:t>
            </a:r>
            <a:r>
              <a:rPr lang="de-DE" dirty="0"/>
              <a:t> NSTX." Plasma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Fusion 58.4 (2016): 044007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/>
              <a:t>Tierens et al 2020] Tierens, Wouter, et al. "Filament-</a:t>
            </a:r>
            <a:r>
              <a:rPr lang="de-DE" dirty="0" err="1"/>
              <a:t>assisted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conversion</a:t>
            </a:r>
            <a:r>
              <a:rPr lang="de-DE" dirty="0"/>
              <a:t> in </a:t>
            </a:r>
            <a:r>
              <a:rPr lang="de-DE" dirty="0" err="1"/>
              <a:t>magnetized</a:t>
            </a:r>
            <a:r>
              <a:rPr lang="de-DE" dirty="0"/>
              <a:t> </a:t>
            </a:r>
            <a:r>
              <a:rPr lang="de-DE" dirty="0" err="1"/>
              <a:t>plasmas</a:t>
            </a:r>
            <a:r>
              <a:rPr lang="de-DE" dirty="0"/>
              <a:t>."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Plasmas 27.1 (2020): 010702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/>
              <a:t>Tierens et al 2021] Tierens, Wouter, et al. "Resonant </a:t>
            </a:r>
            <a:r>
              <a:rPr lang="de-DE" dirty="0" err="1"/>
              <a:t>wave</a:t>
            </a:r>
            <a:r>
              <a:rPr lang="de-DE" dirty="0"/>
              <a:t>–</a:t>
            </a:r>
            <a:r>
              <a:rPr lang="de-DE" dirty="0" err="1"/>
              <a:t>filament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mechanism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HHFW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." Plasma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Fusion 64.3 (2022): 035001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/>
              <a:t>Biswas et al 2021] Biswas, </a:t>
            </a:r>
            <a:r>
              <a:rPr lang="de-DE" dirty="0" err="1"/>
              <a:t>Bodhi</a:t>
            </a:r>
            <a:r>
              <a:rPr lang="de-DE" dirty="0"/>
              <a:t>, et al. "A hybrid </a:t>
            </a:r>
            <a:r>
              <a:rPr lang="de-DE" dirty="0" err="1"/>
              <a:t>full-wave</a:t>
            </a:r>
            <a:r>
              <a:rPr lang="de-DE" dirty="0"/>
              <a:t> </a:t>
            </a:r>
            <a:r>
              <a:rPr lang="de-DE" dirty="0" err="1"/>
              <a:t>Markov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calculating</a:t>
            </a:r>
            <a:r>
              <a:rPr lang="de-DE" dirty="0"/>
              <a:t> radio-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scattering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scrape</a:t>
            </a:r>
            <a:r>
              <a:rPr lang="de-DE" dirty="0"/>
              <a:t>-off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filaments</a:t>
            </a:r>
            <a:r>
              <a:rPr lang="de-DE" dirty="0"/>
              <a:t>." Journal </a:t>
            </a:r>
            <a:r>
              <a:rPr lang="de-DE" dirty="0" err="1"/>
              <a:t>of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87.5 (2021</a:t>
            </a:r>
            <a:r>
              <a:rPr lang="de-DE" dirty="0" smtClean="0"/>
              <a:t>).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/>
              <a:t>Garcia et al 2016] Garcia, </a:t>
            </a:r>
            <a:r>
              <a:rPr lang="de-DE" dirty="0" err="1"/>
              <a:t>Odd</a:t>
            </a:r>
            <a:r>
              <a:rPr lang="de-DE" dirty="0"/>
              <a:t> Erik, et al. "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intermittent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scrape</a:t>
            </a:r>
            <a:r>
              <a:rPr lang="de-DE" dirty="0"/>
              <a:t>-off </a:t>
            </a:r>
            <a:r>
              <a:rPr lang="de-DE" dirty="0" err="1"/>
              <a:t>layer</a:t>
            </a:r>
            <a:r>
              <a:rPr lang="de-DE" dirty="0"/>
              <a:t>: </a:t>
            </a:r>
            <a:r>
              <a:rPr lang="de-DE" dirty="0" err="1"/>
              <a:t>Correlations</a:t>
            </a:r>
            <a:r>
              <a:rPr lang="de-DE" dirty="0"/>
              <a:t>, </a:t>
            </a:r>
            <a:r>
              <a:rPr lang="de-DE" dirty="0" err="1"/>
              <a:t>distributions</a:t>
            </a:r>
            <a:r>
              <a:rPr lang="de-DE" dirty="0"/>
              <a:t>,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crossings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."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Plasmas 23.5 (2016): 052308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 err="1"/>
              <a:t>Bertelli</a:t>
            </a:r>
            <a:r>
              <a:rPr lang="de-DE" dirty="0"/>
              <a:t> et al 2014] </a:t>
            </a:r>
            <a:r>
              <a:rPr lang="de-DE" dirty="0" err="1"/>
              <a:t>Bertelli</a:t>
            </a:r>
            <a:r>
              <a:rPr lang="de-DE" dirty="0"/>
              <a:t>, Nicola, et al. "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fast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scrape</a:t>
            </a:r>
            <a:r>
              <a:rPr lang="de-DE" dirty="0"/>
              <a:t>-off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NSTX </a:t>
            </a:r>
            <a:r>
              <a:rPr lang="de-DE" dirty="0" err="1"/>
              <a:t>and</a:t>
            </a:r>
            <a:r>
              <a:rPr lang="de-DE" dirty="0"/>
              <a:t> NSTX-U." </a:t>
            </a:r>
            <a:r>
              <a:rPr lang="de-DE" dirty="0" err="1"/>
              <a:t>Nuclear</a:t>
            </a:r>
            <a:r>
              <a:rPr lang="de-DE" dirty="0"/>
              <a:t> Fusion 54.8 (2014): 083004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 err="1"/>
              <a:t>Smithe</a:t>
            </a:r>
            <a:r>
              <a:rPr lang="de-DE" dirty="0"/>
              <a:t> et al 2014] D. </a:t>
            </a:r>
            <a:r>
              <a:rPr lang="de-DE" dirty="0" err="1"/>
              <a:t>Smithe</a:t>
            </a:r>
            <a:r>
              <a:rPr lang="de-DE" dirty="0"/>
              <a:t> et al, Plasma in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metal</a:t>
            </a:r>
            <a:r>
              <a:rPr lang="de-DE" dirty="0"/>
              <a:t>: RF </a:t>
            </a:r>
            <a:r>
              <a:rPr lang="de-DE" dirty="0" err="1"/>
              <a:t>antenna</a:t>
            </a:r>
            <a:r>
              <a:rPr lang="de-DE" dirty="0"/>
              <a:t>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behaviors</a:t>
            </a:r>
            <a:r>
              <a:rPr lang="de-DE" dirty="0"/>
              <a:t> in </a:t>
            </a:r>
            <a:r>
              <a:rPr lang="de-DE" dirty="0" err="1"/>
              <a:t>tokamaks</a:t>
            </a:r>
            <a:r>
              <a:rPr lang="de-DE" dirty="0"/>
              <a:t>,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apam.columbia.edu/files/seasdepts/applied-physics-and-applied-math/pdf-files/Smithe_Colloquium_06.pdf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[Wilson </a:t>
            </a:r>
            <a:r>
              <a:rPr lang="de-DE" dirty="0"/>
              <a:t>et al 2005] Wilson, J. R., et al. "</a:t>
            </a: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decay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HHFW on NSTX." AIP Conference </a:t>
            </a:r>
            <a:r>
              <a:rPr lang="de-DE" dirty="0" err="1"/>
              <a:t>Proceedings</a:t>
            </a:r>
            <a:r>
              <a:rPr lang="de-DE" dirty="0"/>
              <a:t>. Vol. 787. </a:t>
            </a:r>
            <a:r>
              <a:rPr lang="de-DE" dirty="0" err="1"/>
              <a:t>No</a:t>
            </a:r>
            <a:r>
              <a:rPr lang="de-DE" dirty="0"/>
              <a:t>. 1. American Institute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, 2005.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2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>
                <a:latin typeface="+mn-lt"/>
              </a:rPr>
              <a:t>edge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losses</a:t>
            </a:r>
            <a:r>
              <a:rPr lang="de-DE" b="1" dirty="0">
                <a:latin typeface="+mn-lt"/>
              </a:rPr>
              <a:t> in NSTX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60%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power lost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/>
              <a:t>Power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Losses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increase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increasing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density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43725" y="4685518"/>
            <a:ext cx="19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[Phillips et al 2009]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943725" y="1823196"/>
            <a:ext cx="441007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“A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dramatic increase in core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heating efficiency </a:t>
            </a:r>
            <a:r>
              <a:rPr lang="en-US" dirty="0"/>
              <a:t>was first achieved </a:t>
            </a:r>
            <a:r>
              <a:rPr lang="en-US" dirty="0" smtClean="0"/>
              <a:t>[...] when </a:t>
            </a:r>
            <a:r>
              <a:rPr lang="en-US" dirty="0"/>
              <a:t>the onset for perpendicular wave propagation was moved </a:t>
            </a:r>
            <a:r>
              <a:rPr lang="en-US" dirty="0" smtClean="0"/>
              <a:t>away from </a:t>
            </a:r>
            <a:r>
              <a:rPr lang="en-US" dirty="0"/>
              <a:t>the antenna and nearby vessel </a:t>
            </a:r>
            <a:r>
              <a:rPr lang="en-US" dirty="0" smtClean="0"/>
              <a:t>structures.</a:t>
            </a:r>
          </a:p>
          <a:p>
            <a:pPr algn="just"/>
            <a:r>
              <a:rPr lang="en-US" dirty="0" smtClean="0"/>
              <a:t>Efficient </a:t>
            </a:r>
            <a:r>
              <a:rPr lang="en-US" dirty="0"/>
              <a:t>core heating [...] </a:t>
            </a:r>
            <a:r>
              <a:rPr lang="en-US" dirty="0" smtClean="0"/>
              <a:t>was then accomplished </a:t>
            </a:r>
            <a:r>
              <a:rPr lang="en-US" dirty="0"/>
              <a:t>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reducing the edge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density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/>
              <a:t>in </a:t>
            </a:r>
            <a:r>
              <a:rPr lang="en-US" dirty="0"/>
              <a:t>front of the </a:t>
            </a:r>
            <a:r>
              <a:rPr lang="en-US" dirty="0" smtClean="0"/>
              <a:t>launcher with lithium conditioning </a:t>
            </a:r>
            <a:r>
              <a:rPr lang="en-US" dirty="0"/>
              <a:t>and </a:t>
            </a:r>
            <a:r>
              <a:rPr lang="en-US" dirty="0" smtClean="0"/>
              <a:t>avoiding operational points </a:t>
            </a:r>
            <a:r>
              <a:rPr lang="en-US" dirty="0"/>
              <a:t>prone to instabilities</a:t>
            </a:r>
            <a:r>
              <a:rPr lang="en-US" dirty="0" smtClean="0"/>
              <a:t>.”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6713433" y="1564105"/>
            <a:ext cx="4640367" cy="4499811"/>
          </a:xfrm>
          <a:prstGeom prst="wedgeRoundRectCallout">
            <a:avLst>
              <a:gd name="adj1" fmla="val -57539"/>
              <a:gd name="adj2" fmla="val -10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Note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conventional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Fast Wave must </a:t>
            </a:r>
            <a:r>
              <a:rPr lang="de-DE" dirty="0" err="1" smtClean="0"/>
              <a:t>tunnel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an </a:t>
            </a:r>
            <a:r>
              <a:rPr lang="de-DE" dirty="0" err="1" smtClean="0"/>
              <a:t>evanescent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This </a:t>
            </a:r>
            <a:r>
              <a:rPr lang="de-DE" b="1" dirty="0" err="1" smtClean="0"/>
              <a:t>evanescent</a:t>
            </a:r>
            <a:r>
              <a:rPr lang="de-DE" b="1" dirty="0" smtClean="0"/>
              <a:t> </a:t>
            </a:r>
            <a:r>
              <a:rPr lang="de-DE" b="1" dirty="0" err="1" smtClean="0"/>
              <a:t>layer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made</a:t>
            </a:r>
            <a:r>
              <a:rPr lang="de-DE" b="1" dirty="0" smtClean="0"/>
              <a:t> </a:t>
            </a:r>
            <a:r>
              <a:rPr lang="de-DE" b="1" dirty="0" err="1" smtClean="0"/>
              <a:t>narrower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density</a:t>
            </a:r>
            <a:r>
              <a:rPr lang="de-DE" b="1" dirty="0" smtClean="0"/>
              <a:t> </a:t>
            </a:r>
            <a:r>
              <a:rPr lang="de-DE" b="1" dirty="0" err="1" smtClean="0"/>
              <a:t>increases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Thus,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improves</a:t>
            </a:r>
            <a:r>
              <a:rPr lang="de-DE" dirty="0" smtClean="0"/>
              <a:t> ICRF power </a:t>
            </a:r>
            <a:r>
              <a:rPr lang="de-DE" dirty="0" err="1" smtClean="0"/>
              <a:t>coupling</a:t>
            </a:r>
            <a:endParaRPr lang="de-DE" dirty="0" smtClean="0"/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gas </a:t>
            </a:r>
            <a:r>
              <a:rPr lang="de-DE" dirty="0" err="1" smtClean="0"/>
              <a:t>puffing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successfully</a:t>
            </a:r>
            <a:r>
              <a:rPr lang="de-DE" dirty="0" smtClean="0"/>
              <a:t> on AUG [Zhang et al 2017]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on ITER [Zhang et al 2022].</a:t>
            </a:r>
          </a:p>
          <a:p>
            <a:endParaRPr lang="de-DE" dirty="0"/>
          </a:p>
          <a:p>
            <a:r>
              <a:rPr lang="de-DE" dirty="0" smtClean="0"/>
              <a:t>But NSTX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opposite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2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>
                <a:latin typeface="+mn-lt"/>
              </a:rPr>
              <a:t>edge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losses</a:t>
            </a:r>
            <a:r>
              <a:rPr lang="de-DE" b="1" dirty="0">
                <a:latin typeface="+mn-lt"/>
              </a:rPr>
              <a:t> in NSTX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60%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power lost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/>
              <a:t>Power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Losses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increase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increasing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density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43725" y="4685518"/>
            <a:ext cx="19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[Phillips et al 2009]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943725" y="1823196"/>
            <a:ext cx="441007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“A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dramatic increase in core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heating efficiency </a:t>
            </a:r>
            <a:r>
              <a:rPr lang="en-US" dirty="0"/>
              <a:t>was first achieved </a:t>
            </a:r>
            <a:r>
              <a:rPr lang="en-US" dirty="0" smtClean="0"/>
              <a:t>[...] when </a:t>
            </a:r>
            <a:r>
              <a:rPr lang="en-US" dirty="0"/>
              <a:t>the onset for perpendicular wave propagation was moved </a:t>
            </a:r>
            <a:r>
              <a:rPr lang="en-US" dirty="0" smtClean="0"/>
              <a:t>away from </a:t>
            </a:r>
            <a:r>
              <a:rPr lang="en-US" dirty="0"/>
              <a:t>the antenna and nearby vessel </a:t>
            </a:r>
            <a:r>
              <a:rPr lang="en-US" dirty="0" smtClean="0"/>
              <a:t>structures.</a:t>
            </a:r>
          </a:p>
          <a:p>
            <a:pPr algn="just"/>
            <a:r>
              <a:rPr lang="en-US" dirty="0" smtClean="0"/>
              <a:t>Efficient </a:t>
            </a:r>
            <a:r>
              <a:rPr lang="en-US" dirty="0"/>
              <a:t>core heating [...] </a:t>
            </a:r>
            <a:r>
              <a:rPr lang="en-US" dirty="0" smtClean="0"/>
              <a:t>was then accomplished </a:t>
            </a:r>
            <a:r>
              <a:rPr lang="en-US" dirty="0"/>
              <a:t>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reducing the edge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density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/>
              <a:t>in </a:t>
            </a:r>
            <a:r>
              <a:rPr lang="en-US" dirty="0"/>
              <a:t>front of the </a:t>
            </a:r>
            <a:r>
              <a:rPr lang="en-US" dirty="0" smtClean="0"/>
              <a:t>launcher with lithium conditioning </a:t>
            </a:r>
            <a:r>
              <a:rPr lang="en-US" dirty="0"/>
              <a:t>and </a:t>
            </a:r>
            <a:r>
              <a:rPr lang="en-US" dirty="0" smtClean="0"/>
              <a:t>avoiding operational points </a:t>
            </a:r>
            <a:r>
              <a:rPr lang="en-US" dirty="0"/>
              <a:t>prone to instabilities</a:t>
            </a:r>
            <a:r>
              <a:rPr lang="en-US" dirty="0" smtClean="0"/>
              <a:t>.”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6713433" y="1564105"/>
            <a:ext cx="4640367" cy="4499811"/>
          </a:xfrm>
          <a:prstGeom prst="wedgeRoundRectCallout">
            <a:avLst>
              <a:gd name="adj1" fmla="val -57539"/>
              <a:gd name="adj2" fmla="val -10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Note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conventional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Fast Wave must </a:t>
            </a:r>
            <a:r>
              <a:rPr lang="de-DE" dirty="0" err="1" smtClean="0"/>
              <a:t>tunnel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an </a:t>
            </a:r>
            <a:r>
              <a:rPr lang="de-DE" dirty="0" err="1" smtClean="0"/>
              <a:t>evanescent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This </a:t>
            </a:r>
            <a:r>
              <a:rPr lang="de-DE" dirty="0" err="1" smtClean="0"/>
              <a:t>evanescent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narrower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increases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Thus, </a:t>
            </a:r>
            <a:r>
              <a:rPr lang="de-DE" b="1" dirty="0" err="1" smtClean="0"/>
              <a:t>higher</a:t>
            </a:r>
            <a:r>
              <a:rPr lang="de-DE" b="1" dirty="0" smtClean="0"/>
              <a:t> </a:t>
            </a:r>
            <a:r>
              <a:rPr lang="de-DE" b="1" dirty="0" err="1" smtClean="0"/>
              <a:t>edge</a:t>
            </a:r>
            <a:r>
              <a:rPr lang="de-DE" b="1" dirty="0" smtClean="0"/>
              <a:t> </a:t>
            </a:r>
            <a:r>
              <a:rPr lang="de-DE" b="1" dirty="0" err="1" smtClean="0"/>
              <a:t>density</a:t>
            </a:r>
            <a:r>
              <a:rPr lang="de-DE" b="1" dirty="0" smtClean="0"/>
              <a:t> </a:t>
            </a:r>
            <a:r>
              <a:rPr lang="de-DE" b="1" dirty="0" err="1" smtClean="0"/>
              <a:t>improves</a:t>
            </a:r>
            <a:r>
              <a:rPr lang="de-DE" b="1" dirty="0" smtClean="0"/>
              <a:t> ICRF power </a:t>
            </a:r>
            <a:r>
              <a:rPr lang="de-DE" b="1" dirty="0" err="1" smtClean="0"/>
              <a:t>coupling</a:t>
            </a:r>
            <a:endParaRPr lang="de-DE" b="1" dirty="0" smtClean="0"/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gas </a:t>
            </a:r>
            <a:r>
              <a:rPr lang="de-DE" dirty="0" err="1" smtClean="0"/>
              <a:t>puffing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successfully</a:t>
            </a:r>
            <a:r>
              <a:rPr lang="de-DE" dirty="0" smtClean="0"/>
              <a:t> on AUG [Zhang et al 2017]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on ITER [Zhang et al 2022].</a:t>
            </a:r>
          </a:p>
          <a:p>
            <a:endParaRPr lang="de-DE" dirty="0"/>
          </a:p>
          <a:p>
            <a:r>
              <a:rPr lang="de-DE" dirty="0" smtClean="0"/>
              <a:t>But NSTX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opposite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32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HHFW </a:t>
            </a:r>
            <a:r>
              <a:rPr lang="de-DE" b="1" dirty="0" err="1">
                <a:latin typeface="+mn-lt"/>
              </a:rPr>
              <a:t>edge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losses</a:t>
            </a:r>
            <a:r>
              <a:rPr lang="de-DE" b="1" dirty="0">
                <a:latin typeface="+mn-lt"/>
              </a:rPr>
              <a:t> in NSTX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60%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power lost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/>
              <a:t>Power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Losses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 smtClean="0"/>
              <a:t>density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Losses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increase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decreasing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B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6394451"/>
            <a:ext cx="566986" cy="4635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0334291" y="4503890"/>
            <a:ext cx="30876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Lodestar</a:t>
            </a:r>
            <a:r>
              <a:rPr lang="de-DE" dirty="0"/>
              <a:t> Research </a:t>
            </a:r>
            <a:r>
              <a:rPr lang="de-DE" dirty="0" smtClean="0"/>
              <a:t>Corporation</a:t>
            </a:r>
            <a:endParaRPr lang="de-DE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9720" y="1572545"/>
            <a:ext cx="2376747" cy="5061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14" y="0"/>
            <a:ext cx="566986" cy="5064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43725" y="6209462"/>
            <a:ext cx="18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</a:t>
            </a:r>
            <a:r>
              <a:rPr lang="de-DE" dirty="0" err="1" smtClean="0"/>
              <a:t>Hosea</a:t>
            </a:r>
            <a:r>
              <a:rPr lang="de-DE" dirty="0" smtClean="0"/>
              <a:t> et al 2008]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725" y="1825623"/>
            <a:ext cx="4057650" cy="4400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8AC1-6727-413C-8D6C-D850B0B6ADC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4273</Words>
  <Application>Microsoft Office PowerPoint</Application>
  <PresentationFormat>Breitbild</PresentationFormat>
  <Paragraphs>651</Paragraphs>
  <Slides>60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Wingdings</vt:lpstr>
      <vt:lpstr>Office</vt:lpstr>
      <vt:lpstr>Filaments as the origin of HHFW losses in NSTX</vt:lpstr>
      <vt:lpstr>HHFW heating in NSTX</vt:lpstr>
      <vt:lpstr>HHFW edge losses in NSTX</vt:lpstr>
      <vt:lpstr>HHFW edge losses in NSTX</vt:lpstr>
      <vt:lpstr>HHFW edge losses in NSTX</vt:lpstr>
      <vt:lpstr>HHFW edge losses in NSTX</vt:lpstr>
      <vt:lpstr>HHFW edge losses in NSTX</vt:lpstr>
      <vt:lpstr>HHFW edge losses in NSTX</vt:lpstr>
      <vt:lpstr>HHFW edge losses in NSTX</vt:lpstr>
      <vt:lpstr>HHFW edge losses in NSTX</vt:lpstr>
      <vt:lpstr>HHFW edge losses in NSTX</vt:lpstr>
      <vt:lpstr>HHFW edge losses in NSTX</vt:lpstr>
      <vt:lpstr>Filaments in NSTX</vt:lpstr>
      <vt:lpstr>Filaments in NSTX</vt:lpstr>
      <vt:lpstr>Filaments in NSTX</vt:lpstr>
      <vt:lpstr>Surface waves</vt:lpstr>
      <vt:lpstr>Surface waves</vt:lpstr>
      <vt:lpstr>Surface waves</vt:lpstr>
      <vt:lpstr>Surface waves on filaments</vt:lpstr>
      <vt:lpstr>Surface waves on filaments</vt:lpstr>
      <vt:lpstr>Surface waves on filaments</vt:lpstr>
      <vt:lpstr>Surface waves on filaments</vt:lpstr>
      <vt:lpstr>Surface waves on filaments</vt:lpstr>
      <vt:lpstr>Surface waves on filaments</vt:lpstr>
      <vt:lpstr>Surface waves on filaments</vt:lpstr>
      <vt:lpstr>Surface waves on filaments</vt:lpstr>
      <vt:lpstr>Surface waves on filaments</vt:lpstr>
      <vt:lpstr>Surface waves on filaments</vt:lpstr>
      <vt:lpstr>Surface waves on filaments</vt:lpstr>
      <vt:lpstr>PowerPoint-Präsentation</vt:lpstr>
      <vt:lpstr>PowerPoint-Präsentation</vt:lpstr>
      <vt:lpstr>PowerPoint-Präsentation</vt:lpstr>
      <vt:lpstr>PowerPoint-Präsentation</vt:lpstr>
      <vt:lpstr>Power lost to filament surface waves</vt:lpstr>
      <vt:lpstr>Power lost to filament surface waves</vt:lpstr>
      <vt:lpstr>Power lost to filament surface waves</vt:lpstr>
      <vt:lpstr>Power lost to filament surface waves</vt:lpstr>
      <vt:lpstr>Power lost to filament surface waves</vt:lpstr>
      <vt:lpstr>Power lost to filament surface waves</vt:lpstr>
      <vt:lpstr>Power lost to filament surface waves</vt:lpstr>
      <vt:lpstr>Power lost to filament surface waves</vt:lpstr>
      <vt:lpstr>Power lost to filament surface waves</vt:lpstr>
      <vt:lpstr>Data from [Zweben et al 2016]: a new perspective</vt:lpstr>
      <vt:lpstr>We promised to explain experimental results…</vt:lpstr>
      <vt:lpstr>We promised to explain experimental results…</vt:lpstr>
      <vt:lpstr>We promised to explain experimental results…</vt:lpstr>
      <vt:lpstr>We promised to explain experimental results…</vt:lpstr>
      <vt:lpstr>We promised to explain experimental results…</vt:lpstr>
      <vt:lpstr>We promised to explain experimental results…</vt:lpstr>
      <vt:lpstr>Other explanations</vt:lpstr>
      <vt:lpstr>Other explanations</vt:lpstr>
      <vt:lpstr>Other explanations</vt:lpstr>
      <vt:lpstr>Other explanations</vt:lpstr>
      <vt:lpstr>Other explanations</vt:lpstr>
      <vt:lpstr>Other explanations</vt:lpstr>
      <vt:lpstr>Other explanations</vt:lpstr>
      <vt:lpstr>Other explanations</vt:lpstr>
      <vt:lpstr>Conclusion</vt:lpstr>
      <vt:lpstr>Future work</vt:lpstr>
      <vt:lpstr>References</vt:lpstr>
    </vt:vector>
  </TitlesOfParts>
  <Company>MPG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origin of High Harmonic Fast Wave edge losses in NSTX</dc:title>
  <dc:creator>Wouter Tierens</dc:creator>
  <cp:lastModifiedBy>Wouter Tierens</cp:lastModifiedBy>
  <cp:revision>132</cp:revision>
  <dcterms:created xsi:type="dcterms:W3CDTF">2021-11-19T11:51:38Z</dcterms:created>
  <dcterms:modified xsi:type="dcterms:W3CDTF">2022-01-31T12:16:08Z</dcterms:modified>
</cp:coreProperties>
</file>