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media2.gif" ContentType="video/unknown"/>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10" r:id="rId2"/>
    <p:sldMasterId id="2147483738" r:id="rId3"/>
    <p:sldMasterId id="2147483751" r:id="rId4"/>
  </p:sldMasterIdLst>
  <p:notesMasterIdLst>
    <p:notesMasterId r:id="rId34"/>
  </p:notesMasterIdLst>
  <p:handoutMasterIdLst>
    <p:handoutMasterId r:id="rId35"/>
  </p:handoutMasterIdLst>
  <p:sldIdLst>
    <p:sldId id="257" r:id="rId5"/>
    <p:sldId id="259" r:id="rId6"/>
    <p:sldId id="1767" r:id="rId7"/>
    <p:sldId id="1766" r:id="rId8"/>
    <p:sldId id="857" r:id="rId9"/>
    <p:sldId id="858" r:id="rId10"/>
    <p:sldId id="854" r:id="rId11"/>
    <p:sldId id="1764" r:id="rId12"/>
    <p:sldId id="1327" r:id="rId13"/>
    <p:sldId id="977" r:id="rId14"/>
    <p:sldId id="336" r:id="rId15"/>
    <p:sldId id="1753" r:id="rId16"/>
    <p:sldId id="1765" r:id="rId17"/>
    <p:sldId id="262" r:id="rId18"/>
    <p:sldId id="264" r:id="rId19"/>
    <p:sldId id="265" r:id="rId20"/>
    <p:sldId id="1729" r:id="rId21"/>
    <p:sldId id="1750" r:id="rId22"/>
    <p:sldId id="464" r:id="rId23"/>
    <p:sldId id="352" r:id="rId24"/>
    <p:sldId id="276" r:id="rId25"/>
    <p:sldId id="279" r:id="rId26"/>
    <p:sldId id="278" r:id="rId27"/>
    <p:sldId id="955" r:id="rId28"/>
    <p:sldId id="1751" r:id="rId29"/>
    <p:sldId id="256" r:id="rId30"/>
    <p:sldId id="263" r:id="rId31"/>
    <p:sldId id="1755" r:id="rId32"/>
    <p:sldId id="1763" r:id="rId33"/>
  </p:sldIdLst>
  <p:sldSz cx="9144000" cy="5143500" type="screen16x9"/>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0" userDrawn="1">
          <p15:clr>
            <a:srgbClr val="A4A3A4"/>
          </p15:clr>
        </p15:guide>
        <p15:guide id="2" pos="4944" userDrawn="1">
          <p15:clr>
            <a:srgbClr val="A4A3A4"/>
          </p15:clr>
        </p15:guide>
        <p15:guide id="3" orient="horz" pos="1720" userDrawn="1">
          <p15:clr>
            <a:srgbClr val="A4A3A4"/>
          </p15:clr>
        </p15:guide>
        <p15:guide id="4" orient="horz" pos="1620" userDrawn="1">
          <p15:clr>
            <a:srgbClr val="A4A3A4"/>
          </p15:clr>
        </p15:guide>
        <p15:guide id="5" pos="5602"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00">
          <p15:clr>
            <a:srgbClr val="A4A3A4"/>
          </p15:clr>
        </p15:guide>
        <p15:guide id="3" orient="horz" pos="3109">
          <p15:clr>
            <a:srgbClr val="A4A3A4"/>
          </p15:clr>
        </p15:guide>
        <p15:guide id="4"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FF"/>
    <a:srgbClr val="376192"/>
    <a:srgbClr val="2B3D5A"/>
    <a:srgbClr val="F53A71"/>
    <a:srgbClr val="F7D555"/>
    <a:srgbClr val="E88938"/>
    <a:srgbClr val="DA4622"/>
    <a:srgbClr val="752E1E"/>
    <a:srgbClr val="37AFB8"/>
    <a:srgbClr val="283D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97" autoAdjust="0"/>
    <p:restoredTop sz="96344" autoAdjust="0"/>
  </p:normalViewPr>
  <p:slideViewPr>
    <p:cSldViewPr snapToGrid="0" showGuides="1">
      <p:cViewPr varScale="1">
        <p:scale>
          <a:sx n="154" d="100"/>
          <a:sy n="154" d="100"/>
        </p:scale>
        <p:origin x="216" y="536"/>
      </p:cViewPr>
      <p:guideLst>
        <p:guide orient="horz" pos="3140"/>
        <p:guide pos="4944"/>
        <p:guide orient="horz" pos="1720"/>
        <p:guide orient="horz" pos="1620"/>
        <p:guide pos="560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9" d="100"/>
          <a:sy n="69" d="100"/>
        </p:scale>
        <p:origin x="-3234" y="-114"/>
      </p:cViewPr>
      <p:guideLst>
        <p:guide orient="horz" pos="3126"/>
        <p:guide pos="2100"/>
        <p:guide orient="horz" pos="3109"/>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402B6714-7BAF-4DAF-8232-AA0EFD3D7F80}" type="datetimeFigureOut">
              <a:rPr lang="en-US" smtClean="0"/>
              <a:t>3/26/23</a:t>
            </a:fld>
            <a:endParaRPr lang="en-US"/>
          </a:p>
        </p:txBody>
      </p:sp>
      <p:sp>
        <p:nvSpPr>
          <p:cNvPr id="4" name="Footer Placehold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C71C4779-9F3B-4023-9A64-72230967F0CF}" type="slidenum">
              <a:rPr lang="en-US" smtClean="0"/>
              <a:t>‹#›</a:t>
            </a:fld>
            <a:endParaRPr lang="en-US"/>
          </a:p>
        </p:txBody>
      </p:sp>
    </p:spTree>
    <p:extLst>
      <p:ext uri="{BB962C8B-B14F-4D97-AF65-F5344CB8AC3E}">
        <p14:creationId xmlns:p14="http://schemas.microsoft.com/office/powerpoint/2010/main" val="1758114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7272E4AE-A23F-4D9F-B4EF-A6ED45CEC049}" type="datetimeFigureOut">
              <a:rPr lang="en-GB" smtClean="0"/>
              <a:t>26/03/2023</a:t>
            </a:fld>
            <a:endParaRPr lang="en-GB"/>
          </a:p>
        </p:txBody>
      </p:sp>
      <p:sp>
        <p:nvSpPr>
          <p:cNvPr id="4" name="Slide Image Placeholder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E0649404-AEEE-4B4E-B616-1BC6E4EEEF5D}" type="slidenum">
              <a:rPr lang="en-GB" smtClean="0"/>
              <a:t>‹#›</a:t>
            </a:fld>
            <a:endParaRPr lang="en-GB"/>
          </a:p>
        </p:txBody>
      </p:sp>
    </p:spTree>
    <p:extLst>
      <p:ext uri="{BB962C8B-B14F-4D97-AF65-F5344CB8AC3E}">
        <p14:creationId xmlns:p14="http://schemas.microsoft.com/office/powerpoint/2010/main" val="31736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BCC1B-768F-4212-85C1-DB262620E459}" type="slidenum">
              <a:rPr lang="en-US" smtClean="0"/>
              <a:t>9</a:t>
            </a:fld>
            <a:endParaRPr lang="en-US"/>
          </a:p>
        </p:txBody>
      </p:sp>
    </p:spTree>
    <p:extLst>
      <p:ext uri="{BB962C8B-B14F-4D97-AF65-F5344CB8AC3E}">
        <p14:creationId xmlns:p14="http://schemas.microsoft.com/office/powerpoint/2010/main" val="1054774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21B24-DD52-41D2-AB9C-B8406F54A9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801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맑은 고딕"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맑은 고딕" panose="020F0502020204030204"/>
              <a:ea typeface="+mn-ea"/>
              <a:cs typeface="+mn-cs"/>
            </a:endParaRPr>
          </a:p>
        </p:txBody>
      </p:sp>
    </p:spTree>
    <p:extLst>
      <p:ext uri="{BB962C8B-B14F-4D97-AF65-F5344CB8AC3E}">
        <p14:creationId xmlns:p14="http://schemas.microsoft.com/office/powerpoint/2010/main" val="2137250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28.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Bottom">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250825" y="2555524"/>
            <a:ext cx="8316913" cy="519694"/>
          </a:xfrm>
          <a:prstGeom prst="rect">
            <a:avLst/>
          </a:prstGeom>
        </p:spPr>
        <p:txBody>
          <a:bodyPr lIns="0" anchor="b" anchorCtr="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3200" b="1" kern="1200">
                <a:solidFill>
                  <a:schemeClr val="tx1"/>
                </a:solidFill>
                <a:latin typeface="Calibri" panose="020F0502020204030204" pitchFamily="34" charset="0"/>
                <a:ea typeface="+mj-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GB" dirty="0"/>
              <a:t>Title Slide v. 1 (logo at bottom)</a:t>
            </a:r>
            <a:endParaRPr lang="en-US" dirty="0"/>
          </a:p>
        </p:txBody>
      </p:sp>
      <p:sp>
        <p:nvSpPr>
          <p:cNvPr id="5" name="Text Placeholder 4"/>
          <p:cNvSpPr>
            <a:spLocks noGrp="1"/>
          </p:cNvSpPr>
          <p:nvPr>
            <p:ph type="body" sz="quarter" idx="13" hasCustomPrompt="1"/>
          </p:nvPr>
        </p:nvSpPr>
        <p:spPr>
          <a:xfrm>
            <a:off x="250825" y="3219112"/>
            <a:ext cx="8316912"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600" kern="1200" baseline="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Name of presenter, affiliation</a:t>
            </a:r>
          </a:p>
        </p:txBody>
      </p:sp>
      <p:sp>
        <p:nvSpPr>
          <p:cNvPr id="22" name="Text Placeholder 4">
            <a:extLst>
              <a:ext uri="{FF2B5EF4-FFF2-40B4-BE49-F238E27FC236}">
                <a16:creationId xmlns:a16="http://schemas.microsoft.com/office/drawing/2014/main" id="{C9034874-11D5-DA4F-9B23-34D9DE8C6D01}"/>
              </a:ext>
            </a:extLst>
          </p:cNvPr>
          <p:cNvSpPr>
            <a:spLocks noGrp="1"/>
          </p:cNvSpPr>
          <p:nvPr>
            <p:ph type="body" sz="quarter" idx="14" hasCustomPrompt="1"/>
          </p:nvPr>
        </p:nvSpPr>
        <p:spPr>
          <a:xfrm>
            <a:off x="250825" y="3647152"/>
            <a:ext cx="8316912"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Location &amp; date of presentation</a:t>
            </a:r>
          </a:p>
        </p:txBody>
      </p:sp>
      <p:grpSp>
        <p:nvGrpSpPr>
          <p:cNvPr id="6" name="Group 5"/>
          <p:cNvGrpSpPr/>
          <p:nvPr userDrawn="1"/>
        </p:nvGrpSpPr>
        <p:grpSpPr>
          <a:xfrm>
            <a:off x="0" y="4566602"/>
            <a:ext cx="9144000" cy="576898"/>
            <a:chOff x="0" y="4566602"/>
            <a:chExt cx="9144000" cy="576898"/>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6602"/>
              <a:ext cx="3509963" cy="576897"/>
            </a:xfrm>
            <a:prstGeom prst="rect">
              <a:avLst/>
            </a:prstGeom>
          </p:spPr>
        </p:pic>
        <p:sp>
          <p:nvSpPr>
            <p:cNvPr id="4" name="Rectangle 3"/>
            <p:cNvSpPr/>
            <p:nvPr userDrawn="1"/>
          </p:nvSpPr>
          <p:spPr>
            <a:xfrm>
              <a:off x="3362325" y="4566602"/>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517537838"/>
      </p:ext>
    </p:extLst>
  </p:cSld>
  <p:clrMapOvr>
    <a:masterClrMapping/>
  </p:clrMapOvr>
  <p:extLst>
    <p:ext uri="{DCECCB84-F9BA-43D5-87BE-67443E8EF086}">
      <p15:sldGuideLst xmlns:p15="http://schemas.microsoft.com/office/powerpoint/2012/main">
        <p15:guide id="1" pos="158" userDrawn="1">
          <p15:clr>
            <a:srgbClr val="FBAE40"/>
          </p15:clr>
        </p15:guide>
        <p15:guide id="2" orient="horz" pos="826" userDrawn="1">
          <p15:clr>
            <a:srgbClr val="FBAE40"/>
          </p15:clr>
        </p15:guide>
        <p15:guide id="3" pos="5602" userDrawn="1">
          <p15:clr>
            <a:srgbClr val="FBAE40"/>
          </p15:clr>
        </p15:guide>
        <p15:guide id="4" pos="539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2" name="Title 1"/>
          <p:cNvSpPr>
            <a:spLocks noGrp="1"/>
          </p:cNvSpPr>
          <p:nvPr>
            <p:ph type="ctrTitle"/>
          </p:nvPr>
        </p:nvSpPr>
        <p:spPr>
          <a:xfrm>
            <a:off x="810000" y="1984500"/>
            <a:ext cx="4860000" cy="756000"/>
          </a:xfrm>
        </p:spPr>
        <p:txBody>
          <a:bodyPr anchor="b" anchorCtr="0"/>
          <a:lstStyle>
            <a:lvl1pPr algn="l">
              <a:defRPr sz="3000"/>
            </a:lvl1pPr>
          </a:lstStyle>
          <a:p>
            <a:r>
              <a:rPr lang="en-US" noProof="0"/>
              <a:t>Click to edit Master title style</a:t>
            </a:r>
            <a:endParaRPr lang="en-GB" noProof="0" dirty="0"/>
          </a:p>
        </p:txBody>
      </p:sp>
      <p:sp>
        <p:nvSpPr>
          <p:cNvPr id="3" name="Subtitle 2"/>
          <p:cNvSpPr>
            <a:spLocks noGrp="1"/>
          </p:cNvSpPr>
          <p:nvPr>
            <p:ph type="subTitle" idx="1"/>
          </p:nvPr>
        </p:nvSpPr>
        <p:spPr>
          <a:xfrm>
            <a:off x="810000" y="2902500"/>
            <a:ext cx="4860000" cy="344214"/>
          </a:xfrm>
        </p:spPr>
        <p:txBody>
          <a:bodyPr/>
          <a:lstStyle>
            <a:lvl1pPr marL="0" indent="0" algn="l">
              <a:lnSpc>
                <a:spcPct val="85000"/>
              </a:lnSpc>
              <a:buNone/>
              <a:defRPr>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en-GB" noProof="0" dirty="0"/>
          </a:p>
        </p:txBody>
      </p:sp>
      <p:grpSp>
        <p:nvGrpSpPr>
          <p:cNvPr id="12" name="Group 11">
            <a:extLst>
              <a:ext uri="{FF2B5EF4-FFF2-40B4-BE49-F238E27FC236}">
                <a16:creationId xmlns:a16="http://schemas.microsoft.com/office/drawing/2014/main" id="{3CA69B23-4A0F-0D0D-790A-749DA608DFFB}"/>
              </a:ext>
            </a:extLst>
          </p:cNvPr>
          <p:cNvGrpSpPr/>
          <p:nvPr userDrawn="1"/>
        </p:nvGrpSpPr>
        <p:grpSpPr>
          <a:xfrm>
            <a:off x="400030" y="404999"/>
            <a:ext cx="2582433" cy="621620"/>
            <a:chOff x="533373" y="539998"/>
            <a:chExt cx="3443244" cy="828827"/>
          </a:xfrm>
        </p:grpSpPr>
        <p:pic>
          <p:nvPicPr>
            <p:cNvPr id="6" name="Graphic 5">
              <a:extLst>
                <a:ext uri="{FF2B5EF4-FFF2-40B4-BE49-F238E27FC236}">
                  <a16:creationId xmlns:a16="http://schemas.microsoft.com/office/drawing/2014/main" id="{1766FDC9-BC78-7DF4-C97F-9C04BC7065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373" y="963444"/>
              <a:ext cx="3128316" cy="405381"/>
            </a:xfrm>
            <a:prstGeom prst="rect">
              <a:avLst/>
            </a:prstGeom>
          </p:spPr>
        </p:pic>
        <p:pic>
          <p:nvPicPr>
            <p:cNvPr id="10" name="Picture 9">
              <a:extLst>
                <a:ext uri="{FF2B5EF4-FFF2-40B4-BE49-F238E27FC236}">
                  <a16:creationId xmlns:a16="http://schemas.microsoft.com/office/drawing/2014/main" id="{0D6FAD81-84A7-6177-DE36-90328ECAA6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61817" y="539998"/>
              <a:ext cx="514800" cy="514800"/>
            </a:xfrm>
            <a:prstGeom prst="rect">
              <a:avLst/>
            </a:prstGeom>
          </p:spPr>
        </p:pic>
      </p:grpSp>
    </p:spTree>
    <p:extLst>
      <p:ext uri="{BB962C8B-B14F-4D97-AF65-F5344CB8AC3E}">
        <p14:creationId xmlns:p14="http://schemas.microsoft.com/office/powerpoint/2010/main" val="1089128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26/03/2023</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1323226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26/03/2023</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4078964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26/03/2023</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2288899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26/03/2023</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3775120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677984"/>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2"/>
                </a:solidFill>
              </a:defRPr>
            </a:lvl1pPr>
          </a:lstStyle>
          <a:p>
            <a:r>
              <a:rPr lang="en-US" noProof="0"/>
              <a:t>Click to edit Master title style</a:t>
            </a:r>
            <a:endParaRPr lang="en-GB" noProof="0" dirty="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1CB2B14-F26C-4BBB-8C23-00AFCB89B5EF}" type="datetime1">
              <a:rPr lang="en-GB" smtClean="0"/>
              <a:t>26/03/2023</a:t>
            </a:fld>
            <a:endParaRPr lang="en-GB" dirty="0"/>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endParaRPr lang="en-GB" dirty="0"/>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dirty="0"/>
          </a:p>
        </p:txBody>
      </p:sp>
    </p:spTree>
    <p:extLst>
      <p:ext uri="{BB962C8B-B14F-4D97-AF65-F5344CB8AC3E}">
        <p14:creationId xmlns:p14="http://schemas.microsoft.com/office/powerpoint/2010/main" val="3777063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59832" y="0"/>
            <a:ext cx="6084168"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2"/>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584F1045-F36D-4DA1-8827-18EDF932B07D}" type="datetime1">
              <a:rPr lang="en-GB" noProof="0" smtClean="0"/>
              <a:t>26/03/2023</a:t>
            </a:fld>
            <a:endParaRPr lang="en-GB" noProof="0"/>
          </a:p>
        </p:txBody>
      </p:sp>
      <p:sp>
        <p:nvSpPr>
          <p:cNvPr id="5" name="Footer Placeholder 4"/>
          <p:cNvSpPr>
            <a:spLocks noGrp="1"/>
          </p:cNvSpPr>
          <p:nvPr>
            <p:ph type="ftr" sz="quarter" idx="11"/>
          </p:nvPr>
        </p:nvSpPr>
        <p:spPr/>
        <p:txBody>
          <a:bodyPr/>
          <a:lstStyle/>
          <a:p>
            <a:r>
              <a:rPr lang="en-GB" noProof="0"/>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930499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677984"/>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2"/>
                </a:solidFill>
              </a:defRPr>
            </a:lvl1pPr>
          </a:lstStyle>
          <a:p>
            <a:r>
              <a:rPr lang="en-US" noProof="0"/>
              <a:t>Click to edit Master title style</a:t>
            </a:r>
            <a:endParaRPr lang="en-GB" noProof="0" dirty="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1CB2B14-F26C-4BBB-8C23-00AFCB89B5EF}" type="datetime1">
              <a:rPr lang="en-GB" smtClean="0"/>
              <a:t>26/03/2023</a:t>
            </a:fld>
            <a:endParaRPr lang="en-GB" dirty="0"/>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endParaRPr lang="en-GB" dirty="0"/>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dirty="0"/>
          </a:p>
        </p:txBody>
      </p:sp>
    </p:spTree>
    <p:extLst>
      <p:ext uri="{BB962C8B-B14F-4D97-AF65-F5344CB8AC3E}">
        <p14:creationId xmlns:p14="http://schemas.microsoft.com/office/powerpoint/2010/main" val="3278544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2B23528-DCB5-FF0F-B0F8-1911599D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1CB2B14-F26C-4BBB-8C23-00AFCB89B5EF}" type="datetime1">
              <a:rPr lang="en-GB" smtClean="0"/>
              <a:t>26/03/2023</a:t>
            </a:fld>
            <a:endParaRPr lang="en-GB" dirty="0"/>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lvl1pPr>
              <a:defRPr>
                <a:solidFill>
                  <a:schemeClr val="bg1"/>
                </a:solidFill>
              </a:defRPr>
            </a:lvl1pPr>
          </a:lstStyle>
          <a:p>
            <a:r>
              <a:rPr lang="en-GB" dirty="0"/>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pic>
        <p:nvPicPr>
          <p:cNvPr id="9" name="Picture 9">
            <a:extLst>
              <a:ext uri="{FF2B5EF4-FFF2-40B4-BE49-F238E27FC236}">
                <a16:creationId xmlns:a16="http://schemas.microsoft.com/office/drawing/2014/main" id="{E4F2ECD9-0BE0-7C95-1CAF-C8AFDB341D7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1765560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000" cy="243000"/>
          </a:xfrm>
        </p:spPr>
        <p:txBody>
          <a:bodyPr/>
          <a:lstStyle/>
          <a:p>
            <a:r>
              <a:rPr lang="en-US" noProof="0"/>
              <a:t>Click to edit Master title style</a:t>
            </a:r>
            <a:endParaRPr lang="en-GB" noProof="0" dirty="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F98B6C13-2867-41EB-A894-020571790519}" type="datetime1">
              <a:rPr lang="en-GB" noProof="0" smtClean="0"/>
              <a:t>26/03/2023</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Tree>
    <p:extLst>
      <p:ext uri="{BB962C8B-B14F-4D97-AF65-F5344CB8AC3E}">
        <p14:creationId xmlns:p14="http://schemas.microsoft.com/office/powerpoint/2010/main" val="3538630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Top">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250825" y="2555524"/>
            <a:ext cx="8316913" cy="519694"/>
          </a:xfrm>
          <a:prstGeom prst="rect">
            <a:avLst/>
          </a:prstGeom>
        </p:spPr>
        <p:txBody>
          <a:bodyPr lIns="0" anchor="b" anchorCtr="0">
            <a:noAutofit/>
          </a:bodyPr>
          <a:lstStyle>
            <a:lvl1pPr marL="0" marR="0" indent="0" algn="l" defTabSz="914400" rtl="0" eaLnBrk="1" fontAlgn="auto" latinLnBrk="0" hangingPunct="1">
              <a:lnSpc>
                <a:spcPct val="100000"/>
              </a:lnSpc>
              <a:spcBef>
                <a:spcPct val="0"/>
              </a:spcBef>
              <a:spcAft>
                <a:spcPts val="0"/>
              </a:spcAft>
              <a:buClr>
                <a:schemeClr val="bg1">
                  <a:lumMod val="65000"/>
                </a:schemeClr>
              </a:buClr>
              <a:buSzPct val="100000"/>
              <a:buFont typeface="Calibri" panose="020F0502020204030204" pitchFamily="34" charset="0"/>
              <a:buNone/>
              <a:tabLst/>
              <a:defRPr lang="en-US" sz="3200" b="1" kern="1200" dirty="0">
                <a:solidFill>
                  <a:schemeClr val="tx1"/>
                </a:solidFill>
                <a:latin typeface="Calibri" panose="020F0502020204030204" pitchFamily="34" charset="0"/>
                <a:ea typeface="+mj-ea"/>
                <a:cs typeface="Calibri" panose="020F0502020204030204" pitchFamily="34" charset="0"/>
              </a:defRPr>
            </a:lvl1pPr>
          </a:lstStyle>
          <a:p>
            <a:r>
              <a:rPr lang="en-GB" dirty="0"/>
              <a:t>Title Slide v. 2 (logo at top)</a:t>
            </a:r>
          </a:p>
        </p:txBody>
      </p:sp>
      <p:sp>
        <p:nvSpPr>
          <p:cNvPr id="5" name="Text Placeholder 4"/>
          <p:cNvSpPr>
            <a:spLocks noGrp="1"/>
          </p:cNvSpPr>
          <p:nvPr>
            <p:ph type="body" sz="quarter" idx="13" hasCustomPrompt="1"/>
          </p:nvPr>
        </p:nvSpPr>
        <p:spPr>
          <a:xfrm>
            <a:off x="250825" y="3219112"/>
            <a:ext cx="8316912"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600" kern="1200" baseline="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Name of presenter, affiliation</a:t>
            </a:r>
          </a:p>
        </p:txBody>
      </p:sp>
      <p:sp>
        <p:nvSpPr>
          <p:cNvPr id="22" name="Text Placeholder 4">
            <a:extLst>
              <a:ext uri="{FF2B5EF4-FFF2-40B4-BE49-F238E27FC236}">
                <a16:creationId xmlns:a16="http://schemas.microsoft.com/office/drawing/2014/main" id="{C9034874-11D5-DA4F-9B23-34D9DE8C6D01}"/>
              </a:ext>
            </a:extLst>
          </p:cNvPr>
          <p:cNvSpPr>
            <a:spLocks noGrp="1"/>
          </p:cNvSpPr>
          <p:nvPr>
            <p:ph type="body" sz="quarter" idx="14" hasCustomPrompt="1"/>
          </p:nvPr>
        </p:nvSpPr>
        <p:spPr>
          <a:xfrm>
            <a:off x="250825" y="3647149"/>
            <a:ext cx="8316912"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Location &amp; date of presentation</a:t>
            </a:r>
          </a:p>
        </p:txBody>
      </p:sp>
      <p:grpSp>
        <p:nvGrpSpPr>
          <p:cNvPr id="6" name="Group 5"/>
          <p:cNvGrpSpPr/>
          <p:nvPr userDrawn="1"/>
        </p:nvGrpSpPr>
        <p:grpSpPr>
          <a:xfrm>
            <a:off x="0" y="0"/>
            <a:ext cx="9144000" cy="576898"/>
            <a:chOff x="0" y="0"/>
            <a:chExt cx="9144000" cy="576898"/>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09963" cy="576897"/>
            </a:xfrm>
            <a:prstGeom prst="rect">
              <a:avLst/>
            </a:prstGeom>
          </p:spPr>
        </p:pic>
        <p:sp>
          <p:nvSpPr>
            <p:cNvPr id="4" name="Rectangle 3"/>
            <p:cNvSpPr/>
            <p:nvPr userDrawn="1"/>
          </p:nvSpPr>
          <p:spPr>
            <a:xfrm>
              <a:off x="3362325" y="0"/>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567085593"/>
      </p:ext>
    </p:extLst>
  </p:cSld>
  <p:clrMapOvr>
    <a:masterClrMapping/>
  </p:clrMapOvr>
  <p:extLst>
    <p:ext uri="{DCECCB84-F9BA-43D5-87BE-67443E8EF086}">
      <p15:sldGuideLst xmlns:p15="http://schemas.microsoft.com/office/powerpoint/2012/main">
        <p15:guide id="1" pos="158">
          <p15:clr>
            <a:srgbClr val="FBAE40"/>
          </p15:clr>
        </p15:guide>
        <p15:guide id="2" orient="horz" pos="826">
          <p15:clr>
            <a:srgbClr val="FBAE40"/>
          </p15:clr>
        </p15:guide>
        <p15:guide id="3" pos="5602">
          <p15:clr>
            <a:srgbClr val="FBAE40"/>
          </p15:clr>
        </p15:guide>
        <p15:guide id="4" pos="539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graphic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000" cy="243000"/>
          </a:xfrm>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405000" y="1215000"/>
            <a:ext cx="4087229" cy="3105000"/>
          </a:xfrm>
        </p:spPr>
        <p:txBody>
          <a:bodyPr anchor="ctr"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F98B6C13-2867-41EB-A894-020571790519}" type="datetime1">
              <a:rPr lang="en-GB" noProof="0" smtClean="0"/>
              <a:t>26/03/2023</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4650581" y="1215000"/>
            <a:ext cx="4087416" cy="3105000"/>
          </a:xfrm>
        </p:spPr>
        <p:txBody>
          <a:bodyPr/>
          <a:lstStyle>
            <a:lvl1pPr>
              <a:defRPr/>
            </a:lvl1pPr>
          </a:lstStyle>
          <a:p>
            <a:pPr lvl="0"/>
            <a:r>
              <a:rPr lang="en-US" dirty="0"/>
              <a:t>Click on icon to insert image/chart/graphic</a:t>
            </a:r>
            <a:endParaRPr lang="en-GB" dirty="0"/>
          </a:p>
        </p:txBody>
      </p:sp>
    </p:spTree>
    <p:extLst>
      <p:ext uri="{BB962C8B-B14F-4D97-AF65-F5344CB8AC3E}">
        <p14:creationId xmlns:p14="http://schemas.microsoft.com/office/powerpoint/2010/main" val="4076630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amp; graphic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0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05000" y="1215000"/>
            <a:ext cx="4087229" cy="3105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F98B6C13-2867-41EB-A894-020571790519}" type="datetime1">
              <a:rPr lang="en-GB" smtClean="0"/>
              <a:pPr/>
              <a:t>26/03/2023</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4650581" y="1215000"/>
            <a:ext cx="4087416" cy="3105000"/>
          </a:xfrm>
        </p:spPr>
        <p:txBody>
          <a:bodyPr/>
          <a:lstStyle>
            <a:lvl1pPr>
              <a:defRPr>
                <a:solidFill>
                  <a:schemeClr val="bg1"/>
                </a:solidFill>
              </a:defRPr>
            </a:lvl1pPr>
          </a:lstStyle>
          <a:p>
            <a:pPr lvl="0"/>
            <a:r>
              <a:rPr lang="en-US" dirty="0"/>
              <a:t>Click on icon to insert image/chart/graphic</a:t>
            </a:r>
            <a:endParaRPr lang="en-GB" dirty="0"/>
          </a:p>
        </p:txBody>
      </p:sp>
      <p:pic>
        <p:nvPicPr>
          <p:cNvPr id="4" name="Picture 9">
            <a:extLst>
              <a:ext uri="{FF2B5EF4-FFF2-40B4-BE49-F238E27FC236}">
                <a16:creationId xmlns:a16="http://schemas.microsoft.com/office/drawing/2014/main" id="{E3778E13-51D2-71AA-D2B2-A715672296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1985264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xt &amp; graphic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0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05000" y="1215000"/>
            <a:ext cx="4087229" cy="3105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F98B6C13-2867-41EB-A894-020571790519}" type="datetime1">
              <a:rPr lang="en-GB" smtClean="0"/>
              <a:pPr/>
              <a:t>26/03/2023</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4650581" y="1215000"/>
            <a:ext cx="4087416" cy="3105000"/>
          </a:xfrm>
        </p:spPr>
        <p:txBody>
          <a:bodyPr/>
          <a:lstStyle>
            <a:lvl1pPr>
              <a:defRPr>
                <a:solidFill>
                  <a:schemeClr val="bg1"/>
                </a:solidFill>
              </a:defRPr>
            </a:lvl1pPr>
          </a:lstStyle>
          <a:p>
            <a:pPr lvl="0"/>
            <a:r>
              <a:rPr lang="en-US" dirty="0"/>
              <a:t>Click on icon to insert image/chart/graphic</a:t>
            </a:r>
            <a:endParaRPr lang="en-GB" dirty="0"/>
          </a:p>
        </p:txBody>
      </p:sp>
      <p:pic>
        <p:nvPicPr>
          <p:cNvPr id="4" name="Picture 9">
            <a:extLst>
              <a:ext uri="{FF2B5EF4-FFF2-40B4-BE49-F238E27FC236}">
                <a16:creationId xmlns:a16="http://schemas.microsoft.com/office/drawing/2014/main" id="{E85E517A-A1B9-8915-730D-6ABD807A2C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2211013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defRPr sz="1350"/>
            </a:lvl1pPr>
            <a:lvl2pPr>
              <a:defRPr sz="1125"/>
            </a:lvl2pPr>
            <a:lvl3pPr>
              <a:defRPr sz="1125"/>
            </a:lvl3pPr>
            <a:lvl4pPr>
              <a:defRPr sz="1125"/>
            </a:lvl4pPr>
            <a:lvl5pPr>
              <a:defRPr sz="1125"/>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defRPr sz="1350"/>
            </a:lvl1pPr>
            <a:lvl2pPr>
              <a:defRPr sz="1125"/>
            </a:lvl2pPr>
            <a:lvl3pPr>
              <a:defRPr sz="1125"/>
            </a:lvl3pPr>
            <a:lvl4pPr>
              <a:defRPr sz="1125"/>
            </a:lvl4pPr>
            <a:lvl5pPr>
              <a:defRPr sz="1125"/>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fld id="{17C264FC-0907-4969-8903-F1DBD1AFB195}" type="datetime1">
              <a:rPr lang="en-GB" noProof="0" smtClean="0"/>
              <a:t>26/03/2023</a:t>
            </a:fld>
            <a:endParaRPr lang="en-GB" noProof="0"/>
          </a:p>
        </p:txBody>
      </p:sp>
      <p:sp>
        <p:nvSpPr>
          <p:cNvPr id="6" name="Footer Placeholder 5"/>
          <p:cNvSpPr>
            <a:spLocks noGrp="1"/>
          </p:cNvSpPr>
          <p:nvPr>
            <p:ph type="ftr" sz="quarter" idx="11"/>
          </p:nvPr>
        </p:nvSpPr>
        <p:spPr/>
        <p:txBody>
          <a:bodyPr/>
          <a:lstStyle/>
          <a:p>
            <a:r>
              <a:rPr lang="en-GB" noProof="0"/>
              <a:t>© 2022 Tokamak Energy  Private and Confidential</a:t>
            </a:r>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Tree>
    <p:extLst>
      <p:ext uri="{BB962C8B-B14F-4D97-AF65-F5344CB8AC3E}">
        <p14:creationId xmlns:p14="http://schemas.microsoft.com/office/powerpoint/2010/main" val="1129390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spcAft>
                <a:spcPts val="0"/>
              </a:spcAft>
              <a:defRPr sz="1350" b="1"/>
            </a:lvl1pPr>
            <a:lvl2pPr marL="0" indent="0">
              <a:buNone/>
              <a:defRPr sz="1350"/>
            </a:lvl2pPr>
            <a:lvl3pPr marL="162000">
              <a:defRPr sz="1125"/>
            </a:lvl3pPr>
            <a:lvl4pPr marL="324000">
              <a:defRPr sz="1125"/>
            </a:lvl4pPr>
            <a:lvl5pPr marL="486000">
              <a:defRPr sz="1125"/>
            </a:lvl5pPr>
            <a:lvl6pPr marL="648000">
              <a:defRPr sz="1125"/>
            </a:lvl6pPr>
            <a:lvl7pPr marL="810000">
              <a:defRPr sz="1125"/>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spcAft>
                <a:spcPts val="0"/>
              </a:spcAft>
              <a:defRPr sz="1350" b="1"/>
            </a:lvl1pPr>
            <a:lvl2pPr marL="0" indent="0">
              <a:buNone/>
              <a:defRPr sz="1350"/>
            </a:lvl2pPr>
            <a:lvl3pPr marL="162000">
              <a:defRPr sz="1125"/>
            </a:lvl3pPr>
            <a:lvl4pPr marL="324000">
              <a:defRPr sz="1125"/>
            </a:lvl4pPr>
            <a:lvl5pPr marL="486000">
              <a:defRPr sz="1125"/>
            </a:lvl5pPr>
            <a:lvl6pPr marL="648000">
              <a:defRPr sz="1125"/>
            </a:lvl6pPr>
            <a:lvl7pPr marL="810000">
              <a:defRPr sz="1125"/>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fld id="{17C264FC-0907-4969-8903-F1DBD1AFB195}" type="datetime1">
              <a:rPr lang="en-GB" noProof="0" smtClean="0"/>
              <a:t>26/03/2023</a:t>
            </a:fld>
            <a:endParaRPr lang="en-GB" noProof="0"/>
          </a:p>
        </p:txBody>
      </p:sp>
      <p:sp>
        <p:nvSpPr>
          <p:cNvPr id="6" name="Footer Placeholder 5"/>
          <p:cNvSpPr>
            <a:spLocks noGrp="1"/>
          </p:cNvSpPr>
          <p:nvPr>
            <p:ph type="ftr" sz="quarter" idx="11"/>
          </p:nvPr>
        </p:nvSpPr>
        <p:spPr/>
        <p:txBody>
          <a:bodyPr/>
          <a:lstStyle/>
          <a:p>
            <a:r>
              <a:rPr lang="en-GB" noProof="0"/>
              <a:t>© 2022 Tokamak Energy  Private and Confidential</a:t>
            </a:r>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Tree>
    <p:extLst>
      <p:ext uri="{BB962C8B-B14F-4D97-AF65-F5344CB8AC3E}">
        <p14:creationId xmlns:p14="http://schemas.microsoft.com/office/powerpoint/2010/main" val="2776753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wo Content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defRPr sz="1350">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defRPr sz="1350">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26/03/2023</a:t>
            </a:fld>
            <a:endParaRPr lang="en-GB"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dirty="0"/>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274B5914-65A1-6DB2-ED75-9E97F077F5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45670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spcAft>
                <a:spcPts val="0"/>
              </a:spcAft>
              <a:defRPr sz="1350" b="1">
                <a:solidFill>
                  <a:schemeClr val="bg1"/>
                </a:solidFill>
              </a:defRPr>
            </a:lvl1pPr>
            <a:lvl2pPr marL="0" indent="0">
              <a:buNone/>
              <a:defRPr sz="1350">
                <a:solidFill>
                  <a:schemeClr val="bg1"/>
                </a:solidFill>
              </a:defRPr>
            </a:lvl2pPr>
            <a:lvl3pPr marL="162000">
              <a:defRPr sz="1125">
                <a:solidFill>
                  <a:schemeClr val="bg1"/>
                </a:solidFill>
              </a:defRPr>
            </a:lvl3pPr>
            <a:lvl4pPr marL="324000">
              <a:defRPr sz="1125">
                <a:solidFill>
                  <a:schemeClr val="bg1"/>
                </a:solidFill>
              </a:defRPr>
            </a:lvl4pPr>
            <a:lvl5pPr marL="486000">
              <a:defRPr sz="1125">
                <a:solidFill>
                  <a:schemeClr val="bg1"/>
                </a:solidFill>
              </a:defRPr>
            </a:lvl5pPr>
            <a:lvl6pPr marL="648000">
              <a:defRPr sz="1125">
                <a:solidFill>
                  <a:schemeClr val="bg1"/>
                </a:solidFill>
              </a:defRPr>
            </a:lvl6pPr>
            <a:lvl7pPr marL="810000">
              <a:defRPr sz="1125">
                <a:solidFill>
                  <a:schemeClr val="bg1"/>
                </a:solidFill>
              </a:defRPr>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spcAft>
                <a:spcPts val="0"/>
              </a:spcAft>
              <a:defRPr sz="1350" b="1">
                <a:solidFill>
                  <a:schemeClr val="bg1"/>
                </a:solidFill>
              </a:defRPr>
            </a:lvl1pPr>
            <a:lvl2pPr marL="0" indent="0">
              <a:buNone/>
              <a:defRPr sz="1350">
                <a:solidFill>
                  <a:schemeClr val="bg1"/>
                </a:solidFill>
              </a:defRPr>
            </a:lvl2pPr>
            <a:lvl3pPr marL="162000">
              <a:defRPr sz="1125">
                <a:solidFill>
                  <a:schemeClr val="bg1"/>
                </a:solidFill>
              </a:defRPr>
            </a:lvl3pPr>
            <a:lvl4pPr marL="324000">
              <a:defRPr sz="1125">
                <a:solidFill>
                  <a:schemeClr val="bg1"/>
                </a:solidFill>
              </a:defRPr>
            </a:lvl4pPr>
            <a:lvl5pPr marL="486000">
              <a:defRPr sz="1125">
                <a:solidFill>
                  <a:schemeClr val="bg1"/>
                </a:solidFill>
              </a:defRPr>
            </a:lvl5pPr>
            <a:lvl6pPr marL="648000">
              <a:defRPr sz="1125">
                <a:solidFill>
                  <a:schemeClr val="bg1"/>
                </a:solidFill>
              </a:defRPr>
            </a:lvl6pPr>
            <a:lvl7pPr marL="810000">
              <a:defRPr sz="1125">
                <a:solidFill>
                  <a:schemeClr val="bg1"/>
                </a:solidFill>
              </a:defRPr>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26/03/2023</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EAC6F5D2-3920-2E54-6DD8-F6C75FDB1D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3754532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Content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defRPr sz="1350">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defRPr sz="1350">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26/03/2023</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00F531E5-46C0-43F7-F302-C165FC359D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1079677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spcAft>
                <a:spcPts val="0"/>
              </a:spcAft>
              <a:defRPr sz="1350" b="1">
                <a:solidFill>
                  <a:schemeClr val="bg1"/>
                </a:solidFill>
              </a:defRPr>
            </a:lvl1pPr>
            <a:lvl2pPr marL="0" indent="0">
              <a:buNone/>
              <a:defRPr sz="1350">
                <a:solidFill>
                  <a:schemeClr val="bg1"/>
                </a:solidFill>
              </a:defRPr>
            </a:lvl2pPr>
            <a:lvl3pPr marL="162000">
              <a:defRPr sz="1125">
                <a:solidFill>
                  <a:schemeClr val="bg1"/>
                </a:solidFill>
              </a:defRPr>
            </a:lvl3pPr>
            <a:lvl4pPr marL="324000">
              <a:defRPr sz="1125">
                <a:solidFill>
                  <a:schemeClr val="bg1"/>
                </a:solidFill>
              </a:defRPr>
            </a:lvl4pPr>
            <a:lvl5pPr marL="486000">
              <a:defRPr sz="1125">
                <a:solidFill>
                  <a:schemeClr val="bg1"/>
                </a:solidFill>
              </a:defRPr>
            </a:lvl5pPr>
            <a:lvl6pPr marL="648000">
              <a:defRPr sz="1125">
                <a:solidFill>
                  <a:schemeClr val="bg1"/>
                </a:solidFill>
              </a:defRPr>
            </a:lvl6pPr>
            <a:lvl7pPr marL="810000">
              <a:defRPr sz="1125">
                <a:solidFill>
                  <a:schemeClr val="bg1"/>
                </a:solidFill>
              </a:defRPr>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spcAft>
                <a:spcPts val="0"/>
              </a:spcAft>
              <a:defRPr sz="1350" b="1">
                <a:solidFill>
                  <a:schemeClr val="bg1"/>
                </a:solidFill>
              </a:defRPr>
            </a:lvl1pPr>
            <a:lvl2pPr marL="0" indent="0">
              <a:buNone/>
              <a:defRPr sz="1350">
                <a:solidFill>
                  <a:schemeClr val="bg1"/>
                </a:solidFill>
              </a:defRPr>
            </a:lvl2pPr>
            <a:lvl3pPr marL="162000">
              <a:defRPr sz="1125">
                <a:solidFill>
                  <a:schemeClr val="bg1"/>
                </a:solidFill>
              </a:defRPr>
            </a:lvl3pPr>
            <a:lvl4pPr marL="324000">
              <a:defRPr sz="1125">
                <a:solidFill>
                  <a:schemeClr val="bg1"/>
                </a:solidFill>
              </a:defRPr>
            </a:lvl4pPr>
            <a:lvl5pPr marL="486000">
              <a:defRPr sz="1125">
                <a:solidFill>
                  <a:schemeClr val="bg1"/>
                </a:solidFill>
              </a:defRPr>
            </a:lvl5pPr>
            <a:lvl6pPr marL="648000">
              <a:defRPr sz="1125">
                <a:solidFill>
                  <a:schemeClr val="bg1"/>
                </a:solidFill>
              </a:defRPr>
            </a:lvl6pPr>
            <a:lvl7pPr marL="810000">
              <a:defRPr sz="1125">
                <a:solidFill>
                  <a:schemeClr val="bg1"/>
                </a:solidFill>
              </a:defRPr>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26/03/2023</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B402C59E-1D2A-4CC0-9EB7-6988067DC1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525139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743491EF-F946-46A1-B095-3FDE7B8DA460}" type="datetime1">
              <a:rPr lang="en-GB" noProof="0" smtClean="0"/>
              <a:t>26/03/2023</a:t>
            </a:fld>
            <a:endParaRPr lang="en-GB" noProof="0"/>
          </a:p>
        </p:txBody>
      </p:sp>
      <p:sp>
        <p:nvSpPr>
          <p:cNvPr id="4" name="Footer Placeholder 3"/>
          <p:cNvSpPr>
            <a:spLocks noGrp="1"/>
          </p:cNvSpPr>
          <p:nvPr>
            <p:ph type="ftr" sz="quarter" idx="11"/>
          </p:nvPr>
        </p:nvSpPr>
        <p:spPr/>
        <p:txBody>
          <a:bodyPr/>
          <a:lstStyle/>
          <a:p>
            <a:r>
              <a:rPr lang="en-GB" noProof="0" dirty="0"/>
              <a:t>© 2022 Tokamak Energy  Private and Confidential</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D890DC43-AD75-5AB3-589E-C0858C8B9374}"/>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Tree>
    <p:extLst>
      <p:ext uri="{BB962C8B-B14F-4D97-AF65-F5344CB8AC3E}">
        <p14:creationId xmlns:p14="http://schemas.microsoft.com/office/powerpoint/2010/main" val="1064091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441CA57-6943-9F41-9E1E-50E2F585B99E}"/>
              </a:ext>
            </a:extLst>
          </p:cNvPr>
          <p:cNvSpPr>
            <a:spLocks noGrp="1"/>
          </p:cNvSpPr>
          <p:nvPr>
            <p:ph type="body" sz="quarter" idx="12" hasCustomPrompt="1"/>
          </p:nvPr>
        </p:nvSpPr>
        <p:spPr>
          <a:xfrm>
            <a:off x="250824" y="231775"/>
            <a:ext cx="8316913" cy="434767"/>
          </a:xfrm>
          <a:prstGeom prst="rect">
            <a:avLst/>
          </a:prstGeom>
        </p:spPr>
        <p:txBody>
          <a:bodyPr lIns="0">
            <a:noAutofit/>
          </a:bodyPr>
          <a:lstStyle>
            <a:lvl1pPr marL="0" indent="0">
              <a:buNone/>
              <a:defRPr lang="en-US" sz="2400" b="1" kern="1200" baseline="0" dirty="0">
                <a:solidFill>
                  <a:schemeClr val="tx1"/>
                </a:solidFill>
                <a:uFill>
                  <a:solidFill>
                    <a:schemeClr val="tx2"/>
                  </a:solidFill>
                </a:uFill>
                <a:latin typeface="Calibri" panose="020F0502020204030204" pitchFamily="34" charset="0"/>
                <a:ea typeface="+mj-ea"/>
                <a:cs typeface="Calibri" panose="020F0502020204030204" pitchFamily="34" charset="0"/>
              </a:defRPr>
            </a:lvl1pPr>
          </a:lstStyle>
          <a:p>
            <a:pPr lvl="0"/>
            <a:r>
              <a:rPr lang="en-US" dirty="0"/>
              <a:t>Title – one line</a:t>
            </a:r>
          </a:p>
        </p:txBody>
      </p:sp>
      <p:sp>
        <p:nvSpPr>
          <p:cNvPr id="5" name="Text Placeholder 4">
            <a:extLst>
              <a:ext uri="{FF2B5EF4-FFF2-40B4-BE49-F238E27FC236}">
                <a16:creationId xmlns:a16="http://schemas.microsoft.com/office/drawing/2014/main" id="{A26A7C0A-1BA5-C74C-BEC1-1A990858C7D9}"/>
              </a:ext>
            </a:extLst>
          </p:cNvPr>
          <p:cNvSpPr>
            <a:spLocks noGrp="1"/>
          </p:cNvSpPr>
          <p:nvPr>
            <p:ph type="body" sz="quarter" idx="13" hasCustomPrompt="1"/>
          </p:nvPr>
        </p:nvSpPr>
        <p:spPr>
          <a:xfrm>
            <a:off x="250825" y="779463"/>
            <a:ext cx="8316913" cy="3871118"/>
          </a:xfrm>
          <a:prstGeom prst="rect">
            <a:avLst/>
          </a:prstGeom>
        </p:spPr>
        <p:txBody>
          <a:bodyPr lIns="0"/>
          <a:lstStyle>
            <a:lvl1pPr marL="360000" indent="-179388">
              <a:spcBef>
                <a:spcPts val="1000"/>
              </a:spcBef>
              <a:buClr>
                <a:schemeClr val="tx1"/>
              </a:buClr>
              <a:buFont typeface="Arial" panose="020B0604020202020204" pitchFamily="34" charset="0"/>
              <a:buChar char="•"/>
              <a:defRPr sz="2000" baseline="0">
                <a:solidFill>
                  <a:schemeClr val="tx1"/>
                </a:solidFill>
                <a:latin typeface="Calibri" panose="020F0502020204030204" pitchFamily="34" charset="0"/>
                <a:cs typeface="Calibri" panose="020F0502020204030204" pitchFamily="34" charset="0"/>
              </a:defRPr>
            </a:lvl1pPr>
            <a:lvl2pPr marL="540000" indent="-180000">
              <a:buClr>
                <a:schemeClr val="tx1"/>
              </a:buClr>
              <a:buFont typeface="Arial" panose="020B0604020202020204" pitchFamily="34" charset="0"/>
              <a:buChar char="•"/>
              <a:defRPr sz="1800">
                <a:latin typeface="Calibri" panose="020F0502020204030204" pitchFamily="34" charset="0"/>
                <a:cs typeface="Calibri" panose="020F0502020204030204" pitchFamily="34" charset="0"/>
              </a:defRPr>
            </a:lvl2pPr>
            <a:lvl3pPr marL="719138" indent="-179388">
              <a:buClr>
                <a:schemeClr val="tx1"/>
              </a:buClr>
              <a:buFont typeface="Arial" panose="020B0604020202020204" pitchFamily="34" charset="0"/>
              <a:buChar char="•"/>
              <a:defRPr sz="1600">
                <a:latin typeface="Calibri" panose="020F0502020204030204" pitchFamily="34" charset="0"/>
                <a:cs typeface="Calibri" panose="020F0502020204030204" pitchFamily="34" charset="0"/>
              </a:defRPr>
            </a:lvl3pPr>
            <a:lvl4pPr marL="900113" indent="-180975">
              <a:spcBef>
                <a:spcPts val="500"/>
              </a:spcBef>
              <a:buClr>
                <a:schemeClr val="tx1"/>
              </a:buClr>
              <a:buFont typeface="Arial" panose="020B0604020202020204" pitchFamily="34" charset="0"/>
              <a:buChar char="•"/>
              <a:defRPr sz="1400">
                <a:latin typeface="Calibri" panose="020F0502020204030204" pitchFamily="34" charset="0"/>
                <a:cs typeface="Calibri" panose="020F0502020204030204" pitchFamily="34" charset="0"/>
              </a:defRPr>
            </a:lvl4pPr>
            <a:lvl5pPr marL="1080000" indent="-180000">
              <a:spcBef>
                <a:spcPts val="500"/>
              </a:spcBef>
              <a:buClr>
                <a:schemeClr val="tx1"/>
              </a:buClr>
              <a:buFont typeface="Arial" panose="020B0604020202020204" pitchFamily="34" charset="0"/>
              <a:buChar char="•"/>
              <a:defRPr sz="1200">
                <a:latin typeface="Calibri" panose="020F0502020204030204" pitchFamily="34" charset="0"/>
                <a:cs typeface="Calibri" panose="020F0502020204030204" pitchFamily="34" charset="0"/>
              </a:defRPr>
            </a:lvl5pPr>
          </a:lstStyle>
          <a:p>
            <a:pPr lvl="0"/>
            <a:r>
              <a:rPr lang="en-US" dirty="0"/>
              <a:t>Content slide – TCP logo only necessary on first slide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3663072"/>
      </p:ext>
    </p:extLst>
  </p:cSld>
  <p:clrMapOvr>
    <a:masterClrMapping/>
  </p:clrMapOvr>
  <p:extLst>
    <p:ext uri="{DCECCB84-F9BA-43D5-87BE-67443E8EF086}">
      <p15:sldGuideLst xmlns:p15="http://schemas.microsoft.com/office/powerpoint/2012/main">
        <p15:guide id="1" orient="horz" pos="146" userDrawn="1">
          <p15:clr>
            <a:srgbClr val="FBAE40"/>
          </p15:clr>
        </p15:guide>
        <p15:guide id="2" pos="158" userDrawn="1">
          <p15:clr>
            <a:srgbClr val="FBAE40"/>
          </p15:clr>
        </p15:guide>
        <p15:guide id="3" orient="horz" pos="1620" userDrawn="1">
          <p15:clr>
            <a:srgbClr val="FBAE40"/>
          </p15:clr>
        </p15:guide>
        <p15:guide id="4" pos="5602" userDrawn="1">
          <p15:clr>
            <a:srgbClr val="FBAE40"/>
          </p15:clr>
        </p15:guide>
        <p15:guide id="5" pos="539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CA35D-0309-4E5B-84CA-A16EAA76986F}" type="datetime1">
              <a:rPr lang="en-GB" noProof="0" smtClean="0"/>
              <a:t>26/03/2023</a:t>
            </a:fld>
            <a:endParaRPr lang="en-GB" noProof="0"/>
          </a:p>
        </p:txBody>
      </p:sp>
      <p:sp>
        <p:nvSpPr>
          <p:cNvPr id="3" name="Footer Placeholder 2"/>
          <p:cNvSpPr>
            <a:spLocks noGrp="1"/>
          </p:cNvSpPr>
          <p:nvPr>
            <p:ph type="ftr" sz="quarter" idx="11"/>
          </p:nvPr>
        </p:nvSpPr>
        <p:spPr/>
        <p:txBody>
          <a:bodyPr/>
          <a:lstStyle/>
          <a:p>
            <a:r>
              <a:rPr lang="en-GB" noProof="0"/>
              <a:t>© 2022 Tokamak Energy  Private and Confidential</a:t>
            </a:r>
          </a:p>
        </p:txBody>
      </p:sp>
      <p:sp>
        <p:nvSpPr>
          <p:cNvPr id="4" name="Slide Number Placeholder 3"/>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1455598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Only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lvl1pPr>
              <a:defRPr>
                <a:solidFill>
                  <a:schemeClr val="bg1"/>
                </a:solidFill>
              </a:defRPr>
            </a:lvl1pPr>
          </a:lstStyle>
          <a:p>
            <a:fld id="{743491EF-F946-46A1-B095-3FDE7B8DA460}" type="datetime1">
              <a:rPr lang="en-GB" smtClean="0"/>
              <a:pPr/>
              <a:t>26/03/2023</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880F9393-033B-93F9-51E4-A966B706DD26}"/>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E187868D-1638-3AA8-226A-6A7E84AE73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41682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dark backgroun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94DCA35D-0309-4E5B-84CA-A16EAA76986F}" type="datetime1">
              <a:rPr lang="en-GB" smtClean="0"/>
              <a:pPr/>
              <a:t>26/03/2023</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5" name="Picture 9">
            <a:extLst>
              <a:ext uri="{FF2B5EF4-FFF2-40B4-BE49-F238E27FC236}">
                <a16:creationId xmlns:a16="http://schemas.microsoft.com/office/drawing/2014/main" id="{363730A0-9161-5E75-E630-B4E4203108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2353582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Only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lvl1pPr>
              <a:defRPr>
                <a:solidFill>
                  <a:schemeClr val="bg1"/>
                </a:solidFill>
              </a:defRPr>
            </a:lvl1pPr>
          </a:lstStyle>
          <a:p>
            <a:fld id="{743491EF-F946-46A1-B095-3FDE7B8DA460}" type="datetime1">
              <a:rPr lang="en-GB" smtClean="0"/>
              <a:pPr/>
              <a:t>26/03/2023</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7E9E32AA-5E6C-CED9-BE03-23899331B762}"/>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7D768794-5946-E79F-8152-6BB7FE8376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3887228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94DCA35D-0309-4E5B-84CA-A16EAA76986F}" type="datetime1">
              <a:rPr lang="en-GB" smtClean="0"/>
              <a:pPr/>
              <a:t>26/03/2023</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5" name="Picture 9">
            <a:extLst>
              <a:ext uri="{FF2B5EF4-FFF2-40B4-BE49-F238E27FC236}">
                <a16:creationId xmlns:a16="http://schemas.microsoft.com/office/drawing/2014/main" id="{4C0ACE74-E148-F4F0-681D-824A0CC42F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2431864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874806" y="4767269"/>
            <a:ext cx="2057400" cy="273844"/>
          </a:xfrm>
          <a:prstGeom prst="rect">
            <a:avLst/>
          </a:prstGeom>
        </p:spPr>
        <p:txBody>
          <a:bodyPr/>
          <a:lstStyle/>
          <a:p>
            <a:fld id="{BAB4242A-7597-4396-9EE1-D9180C3C3249}" type="slidenum">
              <a:rPr lang="en-GB" smtClean="0"/>
              <a:t>‹#›</a:t>
            </a:fld>
            <a:endParaRPr lang="en-GB"/>
          </a:p>
        </p:txBody>
      </p:sp>
      <p:sp>
        <p:nvSpPr>
          <p:cNvPr id="4" name="TextBox 3">
            <a:extLst>
              <a:ext uri="{FF2B5EF4-FFF2-40B4-BE49-F238E27FC236}">
                <a16:creationId xmlns:a16="http://schemas.microsoft.com/office/drawing/2014/main" id="{93DD27B6-5F61-DF6C-E606-019DAA1709F2}"/>
              </a:ext>
            </a:extLst>
          </p:cNvPr>
          <p:cNvSpPr txBox="1"/>
          <p:nvPr userDrawn="1"/>
        </p:nvSpPr>
        <p:spPr>
          <a:xfrm>
            <a:off x="588981" y="4849010"/>
            <a:ext cx="0" cy="0"/>
          </a:xfrm>
          <a:prstGeom prst="rect">
            <a:avLst/>
          </a:prstGeom>
          <a:noFill/>
        </p:spPr>
        <p:txBody>
          <a:bodyPr wrap="none" lIns="0" tIns="0" rIns="0" bIns="0" rtlCol="0">
            <a:noAutofit/>
          </a:bodyPr>
          <a:lstStyle/>
          <a:p>
            <a:pPr algn="l"/>
            <a:endParaRPr lang="en-GB" sz="1350" dirty="0" err="1"/>
          </a:p>
        </p:txBody>
      </p:sp>
    </p:spTree>
    <p:extLst>
      <p:ext uri="{BB962C8B-B14F-4D97-AF65-F5344CB8AC3E}">
        <p14:creationId xmlns:p14="http://schemas.microsoft.com/office/powerpoint/2010/main" val="1136990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02239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2967AF2-BF93-46C8-AADF-8ABBD0296966}"/>
              </a:ext>
            </a:extLst>
          </p:cNvPr>
          <p:cNvSpPr/>
          <p:nvPr userDrawn="1"/>
        </p:nvSpPr>
        <p:spPr>
          <a:xfrm>
            <a:off x="5257801" y="-4301"/>
            <a:ext cx="3907232" cy="5147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descr="Resultado de imagen de sun pictures NASA">
            <a:extLst>
              <a:ext uri="{FF2B5EF4-FFF2-40B4-BE49-F238E27FC236}">
                <a16:creationId xmlns:a16="http://schemas.microsoft.com/office/drawing/2014/main" id="{4B6D7C2D-D86F-4365-9824-DB26C4ACDC4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7239" t="10566" b="14237"/>
          <a:stretch/>
        </p:blipFill>
        <p:spPr bwMode="auto">
          <a:xfrm>
            <a:off x="0" y="0"/>
            <a:ext cx="5295108"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76200" y="4925452"/>
            <a:ext cx="9097362" cy="230832"/>
          </a:xfrm>
          <a:prstGeom prst="rect">
            <a:avLst/>
          </a:prstGeom>
          <a:noFill/>
        </p:spPr>
        <p:txBody>
          <a:bodyPr wrap="non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DE" sz="900" b="0" dirty="0">
                <a:solidFill>
                  <a:schemeClr val="bg1"/>
                </a:solidFill>
                <a:latin typeface="Arial" pitchFamily="34" charset="0"/>
                <a:cs typeface="Arial" pitchFamily="34" charset="0"/>
              </a:rPr>
              <a:t> 5</a:t>
            </a:r>
            <a:r>
              <a:rPr lang="de-DE" sz="900" b="0" baseline="30000" dirty="0">
                <a:solidFill>
                  <a:schemeClr val="bg1"/>
                </a:solidFill>
                <a:latin typeface="Arial" pitchFamily="34" charset="0"/>
                <a:cs typeface="Arial" pitchFamily="34" charset="0"/>
              </a:rPr>
              <a:t>th</a:t>
            </a:r>
            <a:r>
              <a:rPr lang="de-DE" sz="900" b="0" dirty="0">
                <a:solidFill>
                  <a:schemeClr val="bg1"/>
                </a:solidFill>
                <a:latin typeface="Arial" pitchFamily="34" charset="0"/>
                <a:cs typeface="Arial" pitchFamily="34" charset="0"/>
              </a:rPr>
              <a:t> October, 2021   	 	</a:t>
            </a:r>
            <a:r>
              <a:rPr lang="de-DE" sz="900" b="0" baseline="0" dirty="0">
                <a:solidFill>
                  <a:schemeClr val="bg1"/>
                </a:solidFill>
                <a:latin typeface="Arial" pitchFamily="34" charset="0"/>
                <a:cs typeface="Arial" pitchFamily="34" charset="0"/>
              </a:rPr>
              <a:t>                                                                                                                               XII Iberian Vacuum Conference (RIVA), Virtual Edition</a:t>
            </a:r>
            <a:endParaRPr lang="de-DE" sz="900" b="0" dirty="0">
              <a:solidFill>
                <a:schemeClr val="bg1"/>
              </a:solidFill>
              <a:latin typeface="Arial" pitchFamily="34" charset="0"/>
              <a:cs typeface="Arial" pitchFamily="34" charset="0"/>
            </a:endParaRPr>
          </a:p>
        </p:txBody>
      </p:sp>
      <p:sp>
        <p:nvSpPr>
          <p:cNvPr id="2" name="Title 1"/>
          <p:cNvSpPr>
            <a:spLocks noGrp="1"/>
          </p:cNvSpPr>
          <p:nvPr>
            <p:ph type="ctrTitle"/>
          </p:nvPr>
        </p:nvSpPr>
        <p:spPr>
          <a:xfrm>
            <a:off x="685800" y="1597823"/>
            <a:ext cx="7772400" cy="1102519"/>
          </a:xfrm>
        </p:spPr>
        <p:txBody>
          <a:bodyPr/>
          <a:lstStyle>
            <a:lvl1pPr>
              <a:defRPr>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Arial" pitchFamily="34" charset="0"/>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Click to edit Master subtitle style</a:t>
            </a:r>
          </a:p>
        </p:txBody>
      </p:sp>
      <p:sp>
        <p:nvSpPr>
          <p:cNvPr id="8"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fld id="{2FF94F23-0BF6-48C1-8223-56B2B59ABEB8}" type="datetimeFigureOut">
              <a:rPr lang="en-US"/>
              <a:pPr>
                <a:defRPr/>
              </a:pPr>
              <a:t>3/26/23</a:t>
            </a:fld>
            <a:endParaRPr lang="en-US" dirty="0"/>
          </a:p>
        </p:txBody>
      </p:sp>
      <p:sp>
        <p:nvSpPr>
          <p:cNvPr id="10"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a:defRPr/>
            </a:pPr>
            <a:r>
              <a:rPr lang="en-US" dirty="0"/>
              <a:t> E. </a:t>
            </a:r>
            <a:r>
              <a:rPr lang="en-US" dirty="0" err="1"/>
              <a:t>Viezzer</a:t>
            </a:r>
            <a:endParaRPr lang="en-US" dirty="0"/>
          </a:p>
        </p:txBody>
      </p:sp>
      <p:pic>
        <p:nvPicPr>
          <p:cNvPr id="18" name="Picture 17" descr="A picture containing text&#10;&#10;Description automatically generated">
            <a:extLst>
              <a:ext uri="{FF2B5EF4-FFF2-40B4-BE49-F238E27FC236}">
                <a16:creationId xmlns:a16="http://schemas.microsoft.com/office/drawing/2014/main" id="{7234EDEC-7851-4A7D-9F97-03EE1E3230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34462" y="95295"/>
            <a:ext cx="959391" cy="783960"/>
          </a:xfrm>
          <a:prstGeom prst="rect">
            <a:avLst/>
          </a:prstGeom>
        </p:spPr>
      </p:pic>
      <p:pic>
        <p:nvPicPr>
          <p:cNvPr id="21" name="Picture 20" descr="A black and white image of a person's face&#10;&#10;Description automatically generated with medium confidence">
            <a:extLst>
              <a:ext uri="{FF2B5EF4-FFF2-40B4-BE49-F238E27FC236}">
                <a16:creationId xmlns:a16="http://schemas.microsoft.com/office/drawing/2014/main" id="{EA8BF3F5-FF8B-4ABA-B26E-3A2C4E206E0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58151" y="95297"/>
            <a:ext cx="882473" cy="768163"/>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83EAE9F6-DB79-44D7-AA33-3064E17DB59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822" t="28889" r="6822" b="31111"/>
          <a:stretch/>
        </p:blipFill>
        <p:spPr>
          <a:xfrm>
            <a:off x="3241282" y="44311"/>
            <a:ext cx="3143250" cy="975491"/>
          </a:xfrm>
          <a:prstGeom prst="rect">
            <a:avLst/>
          </a:prstGeom>
        </p:spPr>
      </p:pic>
      <p:pic>
        <p:nvPicPr>
          <p:cNvPr id="27" name="Picture 26" descr="A screenshot of a computer screen&#10;&#10;Description automatically generated with medium confidence">
            <a:extLst>
              <a:ext uri="{FF2B5EF4-FFF2-40B4-BE49-F238E27FC236}">
                <a16:creationId xmlns:a16="http://schemas.microsoft.com/office/drawing/2014/main" id="{CF0EF797-00B9-4842-B69E-9B9C3AE5854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20772"/>
          <a:stretch/>
        </p:blipFill>
        <p:spPr>
          <a:xfrm>
            <a:off x="2301281" y="191330"/>
            <a:ext cx="998141" cy="672130"/>
          </a:xfrm>
          <a:prstGeom prst="rect">
            <a:avLst/>
          </a:prstGeom>
        </p:spPr>
      </p:pic>
      <p:pic>
        <p:nvPicPr>
          <p:cNvPr id="28" name="Picture 27" descr="Logo&#10;&#10;Description automatically generated">
            <a:extLst>
              <a:ext uri="{FF2B5EF4-FFF2-40B4-BE49-F238E27FC236}">
                <a16:creationId xmlns:a16="http://schemas.microsoft.com/office/drawing/2014/main" id="{8F87FC83-CA5F-427D-B4BC-5988ACF5469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20557"/>
          <a:stretch/>
        </p:blipFill>
        <p:spPr>
          <a:xfrm>
            <a:off x="1485901" y="288637"/>
            <a:ext cx="1066729" cy="484763"/>
          </a:xfrm>
          <a:prstGeom prst="rect">
            <a:avLst/>
          </a:prstGeom>
        </p:spPr>
      </p:pic>
      <p:pic>
        <p:nvPicPr>
          <p:cNvPr id="5" name="Picture 4" descr="Icon&#10;&#10;Description automatically generated">
            <a:extLst>
              <a:ext uri="{FF2B5EF4-FFF2-40B4-BE49-F238E27FC236}">
                <a16:creationId xmlns:a16="http://schemas.microsoft.com/office/drawing/2014/main" id="{CE8DD549-1BD3-4BEC-AE26-7D991063B0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84533" y="198896"/>
            <a:ext cx="605242" cy="669968"/>
          </a:xfrm>
          <a:prstGeom prst="rect">
            <a:avLst/>
          </a:prstGeom>
        </p:spPr>
      </p:pic>
    </p:spTree>
    <p:extLst>
      <p:ext uri="{BB962C8B-B14F-4D97-AF65-F5344CB8AC3E}">
        <p14:creationId xmlns:p14="http://schemas.microsoft.com/office/powerpoint/2010/main" val="2017389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2967AF2-BF93-46C8-AADF-8ABBD0296966}"/>
              </a:ext>
            </a:extLst>
          </p:cNvPr>
          <p:cNvSpPr/>
          <p:nvPr userDrawn="1"/>
        </p:nvSpPr>
        <p:spPr>
          <a:xfrm>
            <a:off x="1" y="-4301"/>
            <a:ext cx="9165032" cy="5147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685800" y="1597823"/>
            <a:ext cx="7772400" cy="1102519"/>
          </a:xfrm>
        </p:spPr>
        <p:txBody>
          <a:bodyPr/>
          <a:lstStyle>
            <a:lvl1pPr>
              <a:defRPr>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Arial" pitchFamily="34" charset="0"/>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Click to edit Master subtitle style</a:t>
            </a:r>
          </a:p>
        </p:txBody>
      </p:sp>
      <p:pic>
        <p:nvPicPr>
          <p:cNvPr id="18" name="Picture 17" descr="A picture containing text&#10;&#10;Description automatically generated">
            <a:extLst>
              <a:ext uri="{FF2B5EF4-FFF2-40B4-BE49-F238E27FC236}">
                <a16:creationId xmlns:a16="http://schemas.microsoft.com/office/drawing/2014/main" id="{7234EDEC-7851-4A7D-9F97-03EE1E323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2276" y="95295"/>
            <a:ext cx="791674" cy="646911"/>
          </a:xfrm>
          <a:prstGeom prst="rect">
            <a:avLst/>
          </a:prstGeom>
        </p:spPr>
      </p:pic>
      <p:pic>
        <p:nvPicPr>
          <p:cNvPr id="21" name="Picture 20" descr="A black and white image of a person's face&#10;&#10;Description automatically generated with medium confidence">
            <a:extLst>
              <a:ext uri="{FF2B5EF4-FFF2-40B4-BE49-F238E27FC236}">
                <a16:creationId xmlns:a16="http://schemas.microsoft.com/office/drawing/2014/main" id="{EA8BF3F5-FF8B-4ABA-B26E-3A2C4E206E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92517" y="95297"/>
            <a:ext cx="728202" cy="633875"/>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83EAE9F6-DB79-44D7-AA33-3064E17DB59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822" t="28889" r="6822" b="31111"/>
          <a:stretch/>
        </p:blipFill>
        <p:spPr>
          <a:xfrm>
            <a:off x="3601439" y="44311"/>
            <a:ext cx="2593758" cy="804959"/>
          </a:xfrm>
          <a:prstGeom prst="rect">
            <a:avLst/>
          </a:prstGeom>
        </p:spPr>
      </p:pic>
      <p:pic>
        <p:nvPicPr>
          <p:cNvPr id="27" name="Picture 26" descr="A screenshot of a computer screen&#10;&#10;Description automatically generated with medium confidence">
            <a:extLst>
              <a:ext uri="{FF2B5EF4-FFF2-40B4-BE49-F238E27FC236}">
                <a16:creationId xmlns:a16="http://schemas.microsoft.com/office/drawing/2014/main" id="{CF0EF797-00B9-4842-B69E-9B9C3AE5854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20772"/>
          <a:stretch/>
        </p:blipFill>
        <p:spPr>
          <a:xfrm>
            <a:off x="2628349" y="191330"/>
            <a:ext cx="823649" cy="554630"/>
          </a:xfrm>
          <a:prstGeom prst="rect">
            <a:avLst/>
          </a:prstGeom>
        </p:spPr>
      </p:pic>
      <p:pic>
        <p:nvPicPr>
          <p:cNvPr id="28" name="Picture 27" descr="Logo&#10;&#10;Description automatically generated">
            <a:extLst>
              <a:ext uri="{FF2B5EF4-FFF2-40B4-BE49-F238E27FC236}">
                <a16:creationId xmlns:a16="http://schemas.microsoft.com/office/drawing/2014/main" id="{8F87FC83-CA5F-427D-B4BC-5988ACF5469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20557"/>
          <a:stretch/>
        </p:blipFill>
        <p:spPr>
          <a:xfrm>
            <a:off x="1943101" y="309111"/>
            <a:ext cx="880247" cy="400018"/>
          </a:xfrm>
          <a:prstGeom prst="rect">
            <a:avLst/>
          </a:prstGeom>
        </p:spPr>
      </p:pic>
      <p:pic>
        <p:nvPicPr>
          <p:cNvPr id="5" name="Picture 4" descr="Icon&#10;&#10;Description automatically generated">
            <a:extLst>
              <a:ext uri="{FF2B5EF4-FFF2-40B4-BE49-F238E27FC236}">
                <a16:creationId xmlns:a16="http://schemas.microsoft.com/office/drawing/2014/main" id="{CE8DD549-1BD3-4BEC-AE26-7D991063B03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67262" y="198896"/>
            <a:ext cx="499436" cy="552846"/>
          </a:xfrm>
          <a:prstGeom prst="rect">
            <a:avLst/>
          </a:prstGeom>
        </p:spPr>
      </p:pic>
      <p:pic>
        <p:nvPicPr>
          <p:cNvPr id="1026" name="Picture 2" descr="Seoul National University - APRU">
            <a:extLst>
              <a:ext uri="{FF2B5EF4-FFF2-40B4-BE49-F238E27FC236}">
                <a16:creationId xmlns:a16="http://schemas.microsoft.com/office/drawing/2014/main" id="{60B7F2B9-1ED9-4266-99AC-84BC6782FF3D}"/>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524568" y="188322"/>
            <a:ext cx="532832" cy="55463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C027B7F9-4DDE-4B32-8AAE-73106F5FEE32}"/>
              </a:ext>
            </a:extLst>
          </p:cNvPr>
          <p:cNvPicPr>
            <a:picLocks noChangeAspect="1"/>
          </p:cNvPicPr>
          <p:nvPr userDrawn="1"/>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0101" y="198898"/>
            <a:ext cx="590603" cy="596128"/>
          </a:xfrm>
          <a:prstGeom prst="rect">
            <a:avLst/>
          </a:prstGeom>
        </p:spPr>
      </p:pic>
    </p:spTree>
    <p:extLst>
      <p:ext uri="{BB962C8B-B14F-4D97-AF65-F5344CB8AC3E}">
        <p14:creationId xmlns:p14="http://schemas.microsoft.com/office/powerpoint/2010/main" val="53077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5" name="Straight Connector 4"/>
          <p:cNvCxnSpPr/>
          <p:nvPr userDrawn="1"/>
        </p:nvCxnSpPr>
        <p:spPr>
          <a:xfrm>
            <a:off x="228600" y="800100"/>
            <a:ext cx="8763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228600" y="114300"/>
            <a:ext cx="8763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228600" y="4914900"/>
            <a:ext cx="8763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2" y="103754"/>
            <a:ext cx="8000999" cy="673894"/>
          </a:xfrm>
        </p:spPr>
        <p:txBody>
          <a:bodyPr/>
          <a:lstStyle>
            <a:lvl1pPr algn="l">
              <a:defRPr sz="24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28600" y="906744"/>
            <a:ext cx="8686800" cy="3914457"/>
          </a:xfrm>
        </p:spPr>
        <p:txBody>
          <a:bodyPr/>
          <a:lstStyle>
            <a:lvl1pPr marL="257168" indent="-257168">
              <a:buFont typeface="Wingdings" panose="05000000000000000000" pitchFamily="2" charset="2"/>
              <a:buChar char="§"/>
              <a:defRPr sz="1500">
                <a:latin typeface="Arial" panose="020B0604020202020204" pitchFamily="34" charset="0"/>
                <a:cs typeface="Arial" panose="020B0604020202020204" pitchFamily="34" charset="0"/>
              </a:defRPr>
            </a:lvl1pPr>
            <a:lvl2pPr marL="557199" indent="-214308">
              <a:buFont typeface="Wingdings" panose="05000000000000000000" pitchFamily="2" charset="2"/>
              <a:buChar char="§"/>
              <a:defRPr sz="1500">
                <a:latin typeface="Arial" panose="020B0604020202020204" pitchFamily="34" charset="0"/>
                <a:cs typeface="Arial" panose="020B0604020202020204" pitchFamily="34" charset="0"/>
              </a:defRPr>
            </a:lvl2pPr>
            <a:lvl3pPr marL="857228" indent="-171446">
              <a:buFont typeface="Wingdings" panose="05000000000000000000" pitchFamily="2" charset="2"/>
              <a:buChar char="§"/>
              <a:defRPr sz="1500">
                <a:latin typeface="Arial" panose="020B0604020202020204" pitchFamily="34" charset="0"/>
                <a:cs typeface="Arial" panose="020B0604020202020204" pitchFamily="34" charset="0"/>
              </a:defRPr>
            </a:lvl3pPr>
            <a:lvl4pPr marL="1200120" indent="-171446">
              <a:buFont typeface="Wingdings" panose="05000000000000000000" pitchFamily="2" charset="2"/>
              <a:buChar char="§"/>
              <a:defRPr sz="1500">
                <a:latin typeface="Arial" panose="020B0604020202020204" pitchFamily="34" charset="0"/>
                <a:cs typeface="Arial" panose="020B0604020202020204" pitchFamily="34" charset="0"/>
              </a:defRPr>
            </a:lvl4pPr>
            <a:lvl5pPr marL="1543012" indent="-171446">
              <a:buFont typeface="Wingdings" panose="05000000000000000000" pitchFamily="2" charset="2"/>
              <a:buChar char="§"/>
              <a:defRPr sz="15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n 11">
            <a:extLst>
              <a:ext uri="{FF2B5EF4-FFF2-40B4-BE49-F238E27FC236}">
                <a16:creationId xmlns:a16="http://schemas.microsoft.com/office/drawing/2014/main" id="{4C1EF1D9-625A-4392-B410-9CFD2702F4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6752" y="156923"/>
            <a:ext cx="683285" cy="596735"/>
          </a:xfrm>
          <a:prstGeom prst="rect">
            <a:avLst/>
          </a:prstGeom>
        </p:spPr>
      </p:pic>
      <p:sp>
        <p:nvSpPr>
          <p:cNvPr id="11" name="Footer Placeholder 4">
            <a:extLst>
              <a:ext uri="{FF2B5EF4-FFF2-40B4-BE49-F238E27FC236}">
                <a16:creationId xmlns:a16="http://schemas.microsoft.com/office/drawing/2014/main" id="{A2E9E68E-7D4A-4D72-B4F2-58BB33EF31F3}"/>
              </a:ext>
            </a:extLst>
          </p:cNvPr>
          <p:cNvSpPr>
            <a:spLocks noGrp="1"/>
          </p:cNvSpPr>
          <p:nvPr>
            <p:ph type="ftr" sz="quarter" idx="11"/>
          </p:nvPr>
        </p:nvSpPr>
        <p:spPr>
          <a:xfrm>
            <a:off x="963580" y="4908930"/>
            <a:ext cx="6180171" cy="201104"/>
          </a:xfrm>
        </p:spPr>
        <p:txBody>
          <a:bodyPr/>
          <a:lstStyle>
            <a:lvl1pPr>
              <a:defRPr sz="825">
                <a:solidFill>
                  <a:schemeClr val="tx1"/>
                </a:solidFill>
                <a:latin typeface="Arial" panose="020B0604020202020204" pitchFamily="34" charset="0"/>
                <a:cs typeface="Arial" panose="020B0604020202020204" pitchFamily="34" charset="0"/>
              </a:defRPr>
            </a:lvl1pPr>
          </a:lstStyle>
          <a:p>
            <a:pPr algn="r"/>
            <a:r>
              <a:rPr lang="en-GB" dirty="0"/>
              <a:t>M. Garcia-Munoz | EPFL </a:t>
            </a:r>
            <a:r>
              <a:rPr lang="en-US" dirty="0"/>
              <a:t>Seminar </a:t>
            </a:r>
            <a:r>
              <a:rPr lang="en-GB" dirty="0"/>
              <a:t>| ZOOM | January 31 - 2022 | Page </a:t>
            </a:r>
            <a:fld id="{6A6D9FA1-99C7-4910-8E32-B85D378B0060}" type="slidenum">
              <a:rPr lang="en-GB" smtClean="0"/>
              <a:pPr algn="r"/>
              <a:t>‹#›</a:t>
            </a:fld>
            <a:endParaRPr lang="en-GB" dirty="0"/>
          </a:p>
        </p:txBody>
      </p:sp>
    </p:spTree>
    <p:extLst>
      <p:ext uri="{BB962C8B-B14F-4D97-AF65-F5344CB8AC3E}">
        <p14:creationId xmlns:p14="http://schemas.microsoft.com/office/powerpoint/2010/main" val="541139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 &amp; Key Poi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C7B6C7-20A7-0644-AFFD-0DC74CEEAA6B}"/>
              </a:ext>
            </a:extLst>
          </p:cNvPr>
          <p:cNvSpPr>
            <a:spLocks noGrp="1"/>
          </p:cNvSpPr>
          <p:nvPr>
            <p:ph type="body" sz="quarter" idx="12" hasCustomPrompt="1"/>
          </p:nvPr>
        </p:nvSpPr>
        <p:spPr>
          <a:xfrm>
            <a:off x="250824" y="231775"/>
            <a:ext cx="8316913" cy="434767"/>
          </a:xfrm>
          <a:prstGeom prst="rect">
            <a:avLst/>
          </a:prstGeom>
        </p:spPr>
        <p:txBody>
          <a:bodyPr lIns="0">
            <a:noAutofit/>
          </a:bodyPr>
          <a:lstStyle>
            <a:lvl1pPr marL="0" indent="0">
              <a:buNone/>
              <a:defRPr lang="en-US" sz="2400" b="1" kern="1200" baseline="0" dirty="0">
                <a:solidFill>
                  <a:schemeClr val="tx1"/>
                </a:solidFill>
                <a:uFill>
                  <a:solidFill>
                    <a:schemeClr val="tx2"/>
                  </a:solidFill>
                </a:uFill>
                <a:latin typeface="Calibri" panose="020F0502020204030204" pitchFamily="34" charset="0"/>
                <a:ea typeface="+mj-ea"/>
                <a:cs typeface="Calibri" panose="020F0502020204030204" pitchFamily="34" charset="0"/>
              </a:defRPr>
            </a:lvl1pPr>
          </a:lstStyle>
          <a:p>
            <a:pPr lvl="0"/>
            <a:r>
              <a:rPr lang="en-US" dirty="0"/>
              <a:t>Title – one line</a:t>
            </a:r>
          </a:p>
        </p:txBody>
      </p:sp>
      <p:sp>
        <p:nvSpPr>
          <p:cNvPr id="14" name="Text Placeholder 3">
            <a:extLst>
              <a:ext uri="{FF2B5EF4-FFF2-40B4-BE49-F238E27FC236}">
                <a16:creationId xmlns:a16="http://schemas.microsoft.com/office/drawing/2014/main" id="{83349B83-1EFF-784E-93D0-021CF6186D9A}"/>
              </a:ext>
            </a:extLst>
          </p:cNvPr>
          <p:cNvSpPr>
            <a:spLocks noGrp="1"/>
          </p:cNvSpPr>
          <p:nvPr>
            <p:ph type="body" sz="quarter" idx="13" hasCustomPrompt="1"/>
          </p:nvPr>
        </p:nvSpPr>
        <p:spPr>
          <a:xfrm>
            <a:off x="1416858" y="4420917"/>
            <a:ext cx="6431742" cy="434767"/>
          </a:xfrm>
          <a:prstGeom prst="rect">
            <a:avLst/>
          </a:prstGeom>
        </p:spPr>
        <p:txBody>
          <a:bodyPr lIns="0" anchor="ctr">
            <a:noAutofit/>
          </a:bodyPr>
          <a:lstStyle>
            <a:lvl1pPr marL="0" indent="0">
              <a:buNone/>
              <a:defRPr lang="en-US" sz="1600" b="0" kern="1200" baseline="0" dirty="0">
                <a:solidFill>
                  <a:schemeClr val="tx1"/>
                </a:solidFill>
                <a:uFill>
                  <a:solidFill>
                    <a:schemeClr val="tx2"/>
                  </a:solidFill>
                </a:uFill>
                <a:latin typeface="Calibri" panose="020F0502020204030204" pitchFamily="34" charset="0"/>
                <a:ea typeface="+mj-ea"/>
                <a:cs typeface="Calibri" panose="020F0502020204030204" pitchFamily="34" charset="0"/>
              </a:defRPr>
            </a:lvl1pPr>
          </a:lstStyle>
          <a:p>
            <a:pPr lvl="0"/>
            <a:r>
              <a:rPr lang="en-US" dirty="0"/>
              <a:t>Key point</a:t>
            </a:r>
          </a:p>
        </p:txBody>
      </p:sp>
      <p:sp>
        <p:nvSpPr>
          <p:cNvPr id="19" name="Text Placeholder 18">
            <a:extLst>
              <a:ext uri="{FF2B5EF4-FFF2-40B4-BE49-F238E27FC236}">
                <a16:creationId xmlns:a16="http://schemas.microsoft.com/office/drawing/2014/main" id="{9246A33C-4CCA-D94F-B63F-FDDF33C59417}"/>
              </a:ext>
            </a:extLst>
          </p:cNvPr>
          <p:cNvSpPr>
            <a:spLocks noGrp="1"/>
          </p:cNvSpPr>
          <p:nvPr>
            <p:ph type="body" sz="quarter" idx="14" hasCustomPrompt="1"/>
          </p:nvPr>
        </p:nvSpPr>
        <p:spPr>
          <a:xfrm>
            <a:off x="250825" y="728870"/>
            <a:ext cx="8316913" cy="284370"/>
          </a:xfrm>
          <a:prstGeom prst="rect">
            <a:avLst/>
          </a:prstGeom>
        </p:spPr>
        <p:txBody>
          <a:bodyPr/>
          <a:lstStyle>
            <a:lvl1pPr marL="0" indent="0" algn="ctr">
              <a:buNone/>
              <a:def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Graph title, centered</a:t>
            </a:r>
          </a:p>
        </p:txBody>
      </p:sp>
      <p:sp>
        <p:nvSpPr>
          <p:cNvPr id="3" name="Picture Placeholder 2"/>
          <p:cNvSpPr>
            <a:spLocks noGrp="1"/>
          </p:cNvSpPr>
          <p:nvPr>
            <p:ph type="pic" sz="quarter" idx="15"/>
          </p:nvPr>
        </p:nvSpPr>
        <p:spPr>
          <a:xfrm>
            <a:off x="844500" y="1075568"/>
            <a:ext cx="7576458" cy="3053747"/>
          </a:xfrm>
          <a:prstGeom prst="rect">
            <a:avLst/>
          </a:prstGeom>
        </p:spPr>
        <p:txBody>
          <a:bodyPr/>
          <a:lstStyle/>
          <a:p>
            <a:endParaRPr lang="en-GB" dirty="0"/>
          </a:p>
        </p:txBody>
      </p:sp>
    </p:spTree>
    <p:extLst>
      <p:ext uri="{BB962C8B-B14F-4D97-AF65-F5344CB8AC3E}">
        <p14:creationId xmlns:p14="http://schemas.microsoft.com/office/powerpoint/2010/main" val="277405737"/>
      </p:ext>
    </p:extLst>
  </p:cSld>
  <p:clrMapOvr>
    <a:masterClrMapping/>
  </p:clrMapOvr>
  <p:extLst>
    <p:ext uri="{DCECCB84-F9BA-43D5-87BE-67443E8EF086}">
      <p15:sldGuideLst xmlns:p15="http://schemas.microsoft.com/office/powerpoint/2012/main">
        <p15:guide id="1" pos="158" userDrawn="1">
          <p15:clr>
            <a:srgbClr val="FBAE40"/>
          </p15:clr>
        </p15:guide>
        <p15:guide id="2" pos="5602" userDrawn="1">
          <p15:clr>
            <a:srgbClr val="FBAE40"/>
          </p15:clr>
        </p15:guide>
        <p15:guide id="3" orient="horz" pos="146" userDrawn="1">
          <p15:clr>
            <a:srgbClr val="FBAE40"/>
          </p15:clr>
        </p15:guide>
        <p15:guide id="4" pos="5397"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AB07BF2-4EE1-4A3E-9E2A-B4D16C234A8D}" type="datetimeFigureOut">
              <a:rPr lang="en-US"/>
              <a:pPr>
                <a:defRPr/>
              </a:pPr>
              <a:t>3/26/23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45B320-E7CE-4E5F-962A-FAF2F5641743}" type="slidenum">
              <a:rPr lang="en-US"/>
              <a:pPr>
                <a:defRPr/>
              </a:pPr>
              <a:t>‹#›</a:t>
            </a:fld>
            <a:endParaRPr lang="en-US"/>
          </a:p>
        </p:txBody>
      </p:sp>
      <p:pic>
        <p:nvPicPr>
          <p:cNvPr id="7" name="Picture 6">
            <a:extLst>
              <a:ext uri="{FF2B5EF4-FFF2-40B4-BE49-F238E27FC236}">
                <a16:creationId xmlns:a16="http://schemas.microsoft.com/office/drawing/2014/main" id="{E9462002-C77D-4D2A-B586-15BD970E7A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52169" y="3692469"/>
            <a:ext cx="2743131" cy="1371236"/>
          </a:xfrm>
          <a:prstGeom prst="rect">
            <a:avLst/>
          </a:prstGeom>
        </p:spPr>
      </p:pic>
      <p:pic>
        <p:nvPicPr>
          <p:cNvPr id="8" name="Picture 7">
            <a:extLst>
              <a:ext uri="{FF2B5EF4-FFF2-40B4-BE49-F238E27FC236}">
                <a16:creationId xmlns:a16="http://schemas.microsoft.com/office/drawing/2014/main" id="{03C6567B-C923-4852-A20A-70812D9A8C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0202" y="4087669"/>
            <a:ext cx="2466599" cy="587504"/>
          </a:xfrm>
          <a:prstGeom prst="rect">
            <a:avLst/>
          </a:prstGeom>
        </p:spPr>
      </p:pic>
      <p:pic>
        <p:nvPicPr>
          <p:cNvPr id="9" name="Picture 8" descr="A close up of a logo&#10;&#10;Description automatically generated">
            <a:extLst>
              <a:ext uri="{FF2B5EF4-FFF2-40B4-BE49-F238E27FC236}">
                <a16:creationId xmlns:a16="http://schemas.microsoft.com/office/drawing/2014/main" id="{E29E2326-D637-41E5-BAA0-D447264D21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98846" y="4084336"/>
            <a:ext cx="587504" cy="587504"/>
          </a:xfrm>
          <a:prstGeom prst="rect">
            <a:avLst/>
          </a:prstGeom>
        </p:spPr>
      </p:pic>
      <p:pic>
        <p:nvPicPr>
          <p:cNvPr id="10" name="Picture 9">
            <a:extLst>
              <a:ext uri="{FF2B5EF4-FFF2-40B4-BE49-F238E27FC236}">
                <a16:creationId xmlns:a16="http://schemas.microsoft.com/office/drawing/2014/main" id="{A0E3F5A3-7F8C-4220-9320-81F8079BDA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3252" y="4084333"/>
            <a:ext cx="2466599" cy="587504"/>
          </a:xfrm>
          <a:prstGeom prst="rect">
            <a:avLst/>
          </a:prstGeom>
        </p:spPr>
      </p:pic>
    </p:spTree>
    <p:extLst>
      <p:ext uri="{BB962C8B-B14F-4D97-AF65-F5344CB8AC3E}">
        <p14:creationId xmlns:p14="http://schemas.microsoft.com/office/powerpoint/2010/main" val="2460713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508DE22-3CA4-4999-8505-4B4065DA53CB}" type="datetimeFigureOut">
              <a:rPr lang="en-US"/>
              <a:pPr>
                <a:defRPr/>
              </a:pPr>
              <a:t>3/26/23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556DAB-7E35-4158-B53D-3CB545C105DB}" type="slidenum">
              <a:rPr lang="en-US"/>
              <a:pPr>
                <a:defRPr/>
              </a:pPr>
              <a:t>‹#›</a:t>
            </a:fld>
            <a:endParaRPr lang="en-US"/>
          </a:p>
        </p:txBody>
      </p:sp>
    </p:spTree>
    <p:extLst>
      <p:ext uri="{BB962C8B-B14F-4D97-AF65-F5344CB8AC3E}">
        <p14:creationId xmlns:p14="http://schemas.microsoft.com/office/powerpoint/2010/main" val="1294858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3AC23E9-A8C1-420A-B0FE-54D7741B3184}" type="datetimeFigureOut">
              <a:rPr lang="en-US"/>
              <a:pPr>
                <a:defRPr/>
              </a:pPr>
              <a:t>3/26/23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E86A9CE-37DE-429D-8EB6-C7C9B98F7A18}" type="slidenum">
              <a:rPr lang="en-US"/>
              <a:pPr>
                <a:defRPr/>
              </a:pPr>
              <a:t>‹#›</a:t>
            </a:fld>
            <a:endParaRPr lang="en-US"/>
          </a:p>
        </p:txBody>
      </p:sp>
    </p:spTree>
    <p:extLst>
      <p:ext uri="{BB962C8B-B14F-4D97-AF65-F5344CB8AC3E}">
        <p14:creationId xmlns:p14="http://schemas.microsoft.com/office/powerpoint/2010/main" val="25926242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97F9A3-D674-44CC-BC8C-268C4EB62D40}" type="datetimeFigureOut">
              <a:rPr lang="en-US"/>
              <a:pPr>
                <a:defRPr/>
              </a:pPr>
              <a:t>3/26/23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EB8DE6A-4D22-480A-9000-AC957C3BB169}" type="slidenum">
              <a:rPr lang="en-US"/>
              <a:pPr>
                <a:defRPr/>
              </a:pPr>
              <a:t>‹#›</a:t>
            </a:fld>
            <a:endParaRPr lang="en-US"/>
          </a:p>
        </p:txBody>
      </p:sp>
    </p:spTree>
    <p:extLst>
      <p:ext uri="{BB962C8B-B14F-4D97-AF65-F5344CB8AC3E}">
        <p14:creationId xmlns:p14="http://schemas.microsoft.com/office/powerpoint/2010/main" val="4235550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414BDE7-4573-44EA-826C-846DA59F7250}" type="datetimeFigureOut">
              <a:rPr lang="en-US"/>
              <a:pPr>
                <a:defRPr/>
              </a:pPr>
              <a:t>3/26/23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79B2DBE-E319-4D8F-8801-6FD2080CAF0D}" type="slidenum">
              <a:rPr lang="en-US"/>
              <a:pPr>
                <a:defRPr/>
              </a:pPr>
              <a:t>‹#›</a:t>
            </a:fld>
            <a:endParaRPr lang="en-US"/>
          </a:p>
        </p:txBody>
      </p:sp>
    </p:spTree>
    <p:extLst>
      <p:ext uri="{BB962C8B-B14F-4D97-AF65-F5344CB8AC3E}">
        <p14:creationId xmlns:p14="http://schemas.microsoft.com/office/powerpoint/2010/main" val="1893673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EDA834A-33BC-4517-A294-FFD9512A9D9B}" type="datetimeFigureOut">
              <a:rPr lang="en-US"/>
              <a:pPr>
                <a:defRPr/>
              </a:pPr>
              <a:t>3/26/23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96EA85-BB71-4ED7-B30B-9D1B2FAFF287}" type="slidenum">
              <a:rPr lang="en-US"/>
              <a:pPr>
                <a:defRPr/>
              </a:pPr>
              <a:t>‹#›</a:t>
            </a:fld>
            <a:endParaRPr lang="en-US"/>
          </a:p>
        </p:txBody>
      </p:sp>
    </p:spTree>
    <p:extLst>
      <p:ext uri="{BB962C8B-B14F-4D97-AF65-F5344CB8AC3E}">
        <p14:creationId xmlns:p14="http://schemas.microsoft.com/office/powerpoint/2010/main" val="1410476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B1C6B92-F3C4-4EA0-9264-21624D514AF9}" type="datetimeFigureOut">
              <a:rPr lang="en-US"/>
              <a:pPr>
                <a:defRPr/>
              </a:pPr>
              <a:t>3/26/23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97AB47-DA89-4AED-8F2B-95E0E62635DD}" type="slidenum">
              <a:rPr lang="en-US"/>
              <a:pPr>
                <a:defRPr/>
              </a:pPr>
              <a:t>‹#›</a:t>
            </a:fld>
            <a:endParaRPr lang="en-US"/>
          </a:p>
        </p:txBody>
      </p:sp>
    </p:spTree>
    <p:extLst>
      <p:ext uri="{BB962C8B-B14F-4D97-AF65-F5344CB8AC3E}">
        <p14:creationId xmlns:p14="http://schemas.microsoft.com/office/powerpoint/2010/main" val="4473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46BD2FB-4BE3-462A-A3A9-CBB9D6BF76DE}" type="datetimeFigureOut">
              <a:rPr lang="en-US"/>
              <a:pPr>
                <a:defRPr/>
              </a:pPr>
              <a:t>3/26/23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E93308-6328-404C-BEE1-D0CA74D82A0A}" type="slidenum">
              <a:rPr lang="en-US"/>
              <a:pPr>
                <a:defRPr/>
              </a:pPr>
              <a:t>‹#›</a:t>
            </a:fld>
            <a:endParaRPr lang="en-US"/>
          </a:p>
        </p:txBody>
      </p:sp>
    </p:spTree>
    <p:extLst>
      <p:ext uri="{BB962C8B-B14F-4D97-AF65-F5344CB8AC3E}">
        <p14:creationId xmlns:p14="http://schemas.microsoft.com/office/powerpoint/2010/main" val="4135803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910E19-155C-49C5-AD1D-8A3EB2343AD0}" type="datetimeFigureOut">
              <a:rPr lang="en-US"/>
              <a:pPr>
                <a:defRPr/>
              </a:pPr>
              <a:t>3/26/23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B332DB-4B13-4DC0-9900-E1AFB5F24045}" type="slidenum">
              <a:rPr lang="en-US"/>
              <a:pPr>
                <a:defRPr/>
              </a:pPr>
              <a:t>‹#›</a:t>
            </a:fld>
            <a:endParaRPr lang="en-US"/>
          </a:p>
        </p:txBody>
      </p:sp>
    </p:spTree>
    <p:extLst>
      <p:ext uri="{BB962C8B-B14F-4D97-AF65-F5344CB8AC3E}">
        <p14:creationId xmlns:p14="http://schemas.microsoft.com/office/powerpoint/2010/main" val="29404453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B8C5-9EBF-87C8-8F7D-962229B12B4F}"/>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IT"/>
          </a:p>
        </p:txBody>
      </p:sp>
      <p:sp>
        <p:nvSpPr>
          <p:cNvPr id="3" name="Subtitle 2">
            <a:extLst>
              <a:ext uri="{FF2B5EF4-FFF2-40B4-BE49-F238E27FC236}">
                <a16:creationId xmlns:a16="http://schemas.microsoft.com/office/drawing/2014/main" id="{E46BD3D5-CFC7-3777-8885-EC720A07340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1E999920-0DDF-B408-8651-ADC100F7ED34}"/>
              </a:ext>
            </a:extLst>
          </p:cNvPr>
          <p:cNvSpPr>
            <a:spLocks noGrp="1"/>
          </p:cNvSpPr>
          <p:nvPr>
            <p:ph type="dt" sz="half" idx="10"/>
          </p:nvPr>
        </p:nvSpPr>
        <p:spPr/>
        <p:txBody>
          <a:bodyPr/>
          <a:lstStyle/>
          <a:p>
            <a:fld id="{FEA5D1BA-6F91-9246-9850-54470F97CED9}" type="datetimeFigureOut">
              <a:rPr lang="en-IT" smtClean="0"/>
              <a:t>3/26/23</a:t>
            </a:fld>
            <a:endParaRPr lang="en-IT"/>
          </a:p>
        </p:txBody>
      </p:sp>
      <p:sp>
        <p:nvSpPr>
          <p:cNvPr id="5" name="Footer Placeholder 4">
            <a:extLst>
              <a:ext uri="{FF2B5EF4-FFF2-40B4-BE49-F238E27FC236}">
                <a16:creationId xmlns:a16="http://schemas.microsoft.com/office/drawing/2014/main" id="{0ACA4DFF-4E23-7F2B-B3F0-4C1D600625AF}"/>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36AB5868-F2B5-34D4-B09D-6F41C690589C}"/>
              </a:ext>
            </a:extLst>
          </p:cNvPr>
          <p:cNvSpPr>
            <a:spLocks noGrp="1"/>
          </p:cNvSpPr>
          <p:nvPr>
            <p:ph type="sldNum" sz="quarter" idx="12"/>
          </p:nvPr>
        </p:nvSpPr>
        <p:spPr/>
        <p:txBody>
          <a:bodyPr/>
          <a:lstStyle/>
          <a:p>
            <a:fld id="{98D48F3C-30F4-7A49-9664-9F4DDDBC8F9A}" type="slidenum">
              <a:rPr lang="en-IT" smtClean="0"/>
              <a:t>‹#›</a:t>
            </a:fld>
            <a:endParaRPr lang="en-IT"/>
          </a:p>
        </p:txBody>
      </p:sp>
    </p:spTree>
    <p:extLst>
      <p:ext uri="{BB962C8B-B14F-4D97-AF65-F5344CB8AC3E}">
        <p14:creationId xmlns:p14="http://schemas.microsoft.com/office/powerpoint/2010/main" val="414148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95F3DF4-8EA0-6440-9F6C-69B61C554843}"/>
              </a:ext>
            </a:extLst>
          </p:cNvPr>
          <p:cNvSpPr>
            <a:spLocks noGrp="1"/>
          </p:cNvSpPr>
          <p:nvPr>
            <p:ph type="body" sz="quarter" idx="12" hasCustomPrompt="1"/>
          </p:nvPr>
        </p:nvSpPr>
        <p:spPr>
          <a:xfrm>
            <a:off x="250825" y="1804726"/>
            <a:ext cx="8316913" cy="519694"/>
          </a:xfrm>
          <a:prstGeom prst="rect">
            <a:avLst/>
          </a:prstGeom>
        </p:spPr>
        <p:txBody>
          <a:bodyPr lIns="0" anchor="b" anchorCtr="0">
            <a:noAutofit/>
          </a:bodyPr>
          <a:lstStyle>
            <a:lvl1pPr marL="0" marR="0" indent="0" algn="l" defTabSz="914400" rtl="0" eaLnBrk="1" fontAlgn="auto" latinLnBrk="0" hangingPunct="1">
              <a:lnSpc>
                <a:spcPct val="100000"/>
              </a:lnSpc>
              <a:spcBef>
                <a:spcPct val="0"/>
              </a:spcBef>
              <a:spcAft>
                <a:spcPts val="0"/>
              </a:spcAft>
              <a:buClr>
                <a:schemeClr val="bg1">
                  <a:lumMod val="65000"/>
                </a:schemeClr>
              </a:buClr>
              <a:buSzPct val="100000"/>
              <a:buFont typeface="Calibri" panose="020F0502020204030204" pitchFamily="34" charset="0"/>
              <a:buNone/>
              <a:tabLst/>
              <a:defRPr lang="en-US" sz="3200" b="1" kern="1200" dirty="0">
                <a:solidFill>
                  <a:schemeClr val="tx1"/>
                </a:solidFill>
                <a:latin typeface="Calibri" panose="020F0502020204030204" pitchFamily="34" charset="0"/>
                <a:ea typeface="+mj-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Transition slide – TCP logo on bottom (optional)</a:t>
            </a:r>
          </a:p>
        </p:txBody>
      </p:sp>
      <p:sp>
        <p:nvSpPr>
          <p:cNvPr id="12" name="Text Placeholder 4">
            <a:extLst>
              <a:ext uri="{FF2B5EF4-FFF2-40B4-BE49-F238E27FC236}">
                <a16:creationId xmlns:a16="http://schemas.microsoft.com/office/drawing/2014/main" id="{835992F8-323D-EF4B-867E-02F746EE31C0}"/>
              </a:ext>
            </a:extLst>
          </p:cNvPr>
          <p:cNvSpPr>
            <a:spLocks noGrp="1"/>
          </p:cNvSpPr>
          <p:nvPr>
            <p:ph type="body" sz="quarter" idx="13" hasCustomPrompt="1"/>
          </p:nvPr>
        </p:nvSpPr>
        <p:spPr>
          <a:xfrm>
            <a:off x="250825" y="2339080"/>
            <a:ext cx="8316913" cy="293284"/>
          </a:xfrm>
          <a:prstGeom prst="rect">
            <a:avLst/>
          </a:prstGeom>
        </p:spPr>
        <p:txBody>
          <a:bodyPr lIns="0">
            <a:noAutofit/>
          </a:bodyPr>
          <a:lstStyle>
            <a:lvl1pPr marL="216000" marR="0" indent="-216000" algn="l" defTabSz="914400" rtl="0" eaLnBrk="1" fontAlgn="auto" latinLnBrk="0" hangingPunct="1">
              <a:lnSpc>
                <a:spcPct val="100000"/>
              </a:lnSpc>
              <a:spcBef>
                <a:spcPts val="10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Line 1</a:t>
            </a:r>
          </a:p>
        </p:txBody>
      </p:sp>
      <p:sp>
        <p:nvSpPr>
          <p:cNvPr id="9" name="Text Placeholder 4">
            <a:extLst>
              <a:ext uri="{FF2B5EF4-FFF2-40B4-BE49-F238E27FC236}">
                <a16:creationId xmlns:a16="http://schemas.microsoft.com/office/drawing/2014/main" id="{856184C6-4F83-044B-B28D-60A04D01A543}"/>
              </a:ext>
            </a:extLst>
          </p:cNvPr>
          <p:cNvSpPr>
            <a:spLocks noGrp="1"/>
          </p:cNvSpPr>
          <p:nvPr>
            <p:ph type="body" sz="quarter" idx="14" hasCustomPrompt="1"/>
          </p:nvPr>
        </p:nvSpPr>
        <p:spPr>
          <a:xfrm>
            <a:off x="253596" y="2646651"/>
            <a:ext cx="8316913" cy="293284"/>
          </a:xfrm>
          <a:prstGeom prst="rect">
            <a:avLst/>
          </a:prstGeom>
        </p:spPr>
        <p:txBody>
          <a:bodyPr lIns="0">
            <a:noAutofit/>
          </a:bodyPr>
          <a:lstStyle>
            <a:lvl1pPr marL="216000" marR="0" indent="-216000" algn="l" defTabSz="914400" rtl="0" eaLnBrk="1" fontAlgn="auto" latinLnBrk="0" hangingPunct="1">
              <a:lnSpc>
                <a:spcPct val="100000"/>
              </a:lnSpc>
              <a:spcBef>
                <a:spcPts val="10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Line 2</a:t>
            </a:r>
          </a:p>
        </p:txBody>
      </p:sp>
      <p:grpSp>
        <p:nvGrpSpPr>
          <p:cNvPr id="5" name="Group 4"/>
          <p:cNvGrpSpPr/>
          <p:nvPr userDrawn="1"/>
        </p:nvGrpSpPr>
        <p:grpSpPr>
          <a:xfrm>
            <a:off x="0" y="4566602"/>
            <a:ext cx="9144000" cy="576898"/>
            <a:chOff x="0" y="4566602"/>
            <a:chExt cx="9144000" cy="576898"/>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6602"/>
              <a:ext cx="3509963" cy="576897"/>
            </a:xfrm>
            <a:prstGeom prst="rect">
              <a:avLst/>
            </a:prstGeom>
          </p:spPr>
        </p:pic>
        <p:sp>
          <p:nvSpPr>
            <p:cNvPr id="7" name="Rectangle 6"/>
            <p:cNvSpPr/>
            <p:nvPr userDrawn="1"/>
          </p:nvSpPr>
          <p:spPr>
            <a:xfrm>
              <a:off x="3362325" y="4566602"/>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Tree>
  </p:cSld>
  <p:clrMapOvr>
    <a:masterClrMapping/>
  </p:clrMapOvr>
  <p:extLst>
    <p:ext uri="{DCECCB84-F9BA-43D5-87BE-67443E8EF086}">
      <p15:sldGuideLst xmlns:p15="http://schemas.microsoft.com/office/powerpoint/2012/main">
        <p15:guide id="1" pos="158" userDrawn="1">
          <p15:clr>
            <a:srgbClr val="FBAE40"/>
          </p15:clr>
        </p15:guide>
        <p15:guide id="2" pos="5397"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28DFB-926A-13D7-AC46-F226A6FE5870}"/>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9AFE2EB8-6FEB-DC7C-5F69-0DDC6EC0E6C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327A123A-B0E7-0375-EF42-51661446122F}"/>
              </a:ext>
            </a:extLst>
          </p:cNvPr>
          <p:cNvSpPr>
            <a:spLocks noGrp="1"/>
          </p:cNvSpPr>
          <p:nvPr>
            <p:ph type="dt" sz="half" idx="10"/>
          </p:nvPr>
        </p:nvSpPr>
        <p:spPr/>
        <p:txBody>
          <a:bodyPr/>
          <a:lstStyle/>
          <a:p>
            <a:fld id="{FEA5D1BA-6F91-9246-9850-54470F97CED9}" type="datetimeFigureOut">
              <a:rPr lang="en-IT" smtClean="0"/>
              <a:t>3/26/23</a:t>
            </a:fld>
            <a:endParaRPr lang="en-IT"/>
          </a:p>
        </p:txBody>
      </p:sp>
      <p:sp>
        <p:nvSpPr>
          <p:cNvPr id="5" name="Footer Placeholder 4">
            <a:extLst>
              <a:ext uri="{FF2B5EF4-FFF2-40B4-BE49-F238E27FC236}">
                <a16:creationId xmlns:a16="http://schemas.microsoft.com/office/drawing/2014/main" id="{F152F3C0-95CE-8828-642A-86284FF87A55}"/>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BDEEC358-D38A-EA10-8E94-3075003F8465}"/>
              </a:ext>
            </a:extLst>
          </p:cNvPr>
          <p:cNvSpPr>
            <a:spLocks noGrp="1"/>
          </p:cNvSpPr>
          <p:nvPr>
            <p:ph type="sldNum" sz="quarter" idx="12"/>
          </p:nvPr>
        </p:nvSpPr>
        <p:spPr/>
        <p:txBody>
          <a:bodyPr/>
          <a:lstStyle/>
          <a:p>
            <a:fld id="{98D48F3C-30F4-7A49-9664-9F4DDDBC8F9A}" type="slidenum">
              <a:rPr lang="en-IT" smtClean="0"/>
              <a:t>‹#›</a:t>
            </a:fld>
            <a:endParaRPr lang="en-IT"/>
          </a:p>
        </p:txBody>
      </p:sp>
    </p:spTree>
    <p:extLst>
      <p:ext uri="{BB962C8B-B14F-4D97-AF65-F5344CB8AC3E}">
        <p14:creationId xmlns:p14="http://schemas.microsoft.com/office/powerpoint/2010/main" val="42644407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63B52-1500-E387-0AD2-9259FEA4853E}"/>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05A5A61D-1F32-1B6D-63DD-C4678F132A2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3BE9A5A-DFB5-241D-93A4-2C1A1F095368}"/>
              </a:ext>
            </a:extLst>
          </p:cNvPr>
          <p:cNvSpPr>
            <a:spLocks noGrp="1"/>
          </p:cNvSpPr>
          <p:nvPr>
            <p:ph type="dt" sz="half" idx="10"/>
          </p:nvPr>
        </p:nvSpPr>
        <p:spPr/>
        <p:txBody>
          <a:bodyPr/>
          <a:lstStyle/>
          <a:p>
            <a:fld id="{FEA5D1BA-6F91-9246-9850-54470F97CED9}" type="datetimeFigureOut">
              <a:rPr lang="en-IT" smtClean="0"/>
              <a:t>3/26/23</a:t>
            </a:fld>
            <a:endParaRPr lang="en-IT"/>
          </a:p>
        </p:txBody>
      </p:sp>
      <p:sp>
        <p:nvSpPr>
          <p:cNvPr id="5" name="Footer Placeholder 4">
            <a:extLst>
              <a:ext uri="{FF2B5EF4-FFF2-40B4-BE49-F238E27FC236}">
                <a16:creationId xmlns:a16="http://schemas.microsoft.com/office/drawing/2014/main" id="{5F511E99-7857-B042-FEFE-34D44CD56CD3}"/>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80F93D3D-FED6-A558-42B7-0C01988FA4E2}"/>
              </a:ext>
            </a:extLst>
          </p:cNvPr>
          <p:cNvSpPr>
            <a:spLocks noGrp="1"/>
          </p:cNvSpPr>
          <p:nvPr>
            <p:ph type="sldNum" sz="quarter" idx="12"/>
          </p:nvPr>
        </p:nvSpPr>
        <p:spPr/>
        <p:txBody>
          <a:bodyPr/>
          <a:lstStyle/>
          <a:p>
            <a:fld id="{98D48F3C-30F4-7A49-9664-9F4DDDBC8F9A}" type="slidenum">
              <a:rPr lang="en-IT" smtClean="0"/>
              <a:t>‹#›</a:t>
            </a:fld>
            <a:endParaRPr lang="en-IT"/>
          </a:p>
        </p:txBody>
      </p:sp>
    </p:spTree>
    <p:extLst>
      <p:ext uri="{BB962C8B-B14F-4D97-AF65-F5344CB8AC3E}">
        <p14:creationId xmlns:p14="http://schemas.microsoft.com/office/powerpoint/2010/main" val="8494195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CEC4-1C4E-E53B-B431-FA9C8609F43B}"/>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3E37EE09-F50E-E516-AB21-214F57BC62DC}"/>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A4AA9000-7994-4BE8-EDD4-318B203DEEB7}"/>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2C1FB678-D836-B7EB-AB99-65EE702C6E32}"/>
              </a:ext>
            </a:extLst>
          </p:cNvPr>
          <p:cNvSpPr>
            <a:spLocks noGrp="1"/>
          </p:cNvSpPr>
          <p:nvPr>
            <p:ph type="dt" sz="half" idx="10"/>
          </p:nvPr>
        </p:nvSpPr>
        <p:spPr/>
        <p:txBody>
          <a:bodyPr/>
          <a:lstStyle/>
          <a:p>
            <a:fld id="{FEA5D1BA-6F91-9246-9850-54470F97CED9}" type="datetimeFigureOut">
              <a:rPr lang="en-IT" smtClean="0"/>
              <a:t>3/26/23</a:t>
            </a:fld>
            <a:endParaRPr lang="en-IT"/>
          </a:p>
        </p:txBody>
      </p:sp>
      <p:sp>
        <p:nvSpPr>
          <p:cNvPr id="6" name="Footer Placeholder 5">
            <a:extLst>
              <a:ext uri="{FF2B5EF4-FFF2-40B4-BE49-F238E27FC236}">
                <a16:creationId xmlns:a16="http://schemas.microsoft.com/office/drawing/2014/main" id="{37E62413-0281-F1AE-4EB2-45E942A0EEEC}"/>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1C512230-FBAB-F7DE-405C-98F1179D6A63}"/>
              </a:ext>
            </a:extLst>
          </p:cNvPr>
          <p:cNvSpPr>
            <a:spLocks noGrp="1"/>
          </p:cNvSpPr>
          <p:nvPr>
            <p:ph type="sldNum" sz="quarter" idx="12"/>
          </p:nvPr>
        </p:nvSpPr>
        <p:spPr/>
        <p:txBody>
          <a:bodyPr/>
          <a:lstStyle/>
          <a:p>
            <a:fld id="{98D48F3C-30F4-7A49-9664-9F4DDDBC8F9A}" type="slidenum">
              <a:rPr lang="en-IT" smtClean="0"/>
              <a:t>‹#›</a:t>
            </a:fld>
            <a:endParaRPr lang="en-IT"/>
          </a:p>
        </p:txBody>
      </p:sp>
    </p:spTree>
    <p:extLst>
      <p:ext uri="{BB962C8B-B14F-4D97-AF65-F5344CB8AC3E}">
        <p14:creationId xmlns:p14="http://schemas.microsoft.com/office/powerpoint/2010/main" val="1761669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01BC4-FC34-A906-BB53-D8923D039DFB}"/>
              </a:ext>
            </a:extLst>
          </p:cNvPr>
          <p:cNvSpPr>
            <a:spLocks noGrp="1"/>
          </p:cNvSpPr>
          <p:nvPr>
            <p:ph type="title"/>
          </p:nvPr>
        </p:nvSpPr>
        <p:spPr>
          <a:xfrm>
            <a:off x="629841" y="273844"/>
            <a:ext cx="7886700" cy="994172"/>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5C5868CF-D4EF-E56E-0437-EFF675541DE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76DB4E8-6757-A3A4-C967-B2C8893CDAE8}"/>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D8FFCD19-ADAD-46CD-1168-B499BDAF8B6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1BF51EEA-4279-C025-660E-A0383A886580}"/>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F06BEDE6-04EB-28C6-8FCC-303A2E1CAD05}"/>
              </a:ext>
            </a:extLst>
          </p:cNvPr>
          <p:cNvSpPr>
            <a:spLocks noGrp="1"/>
          </p:cNvSpPr>
          <p:nvPr>
            <p:ph type="dt" sz="half" idx="10"/>
          </p:nvPr>
        </p:nvSpPr>
        <p:spPr/>
        <p:txBody>
          <a:bodyPr/>
          <a:lstStyle/>
          <a:p>
            <a:fld id="{FEA5D1BA-6F91-9246-9850-54470F97CED9}" type="datetimeFigureOut">
              <a:rPr lang="en-IT" smtClean="0"/>
              <a:t>3/26/23</a:t>
            </a:fld>
            <a:endParaRPr lang="en-IT"/>
          </a:p>
        </p:txBody>
      </p:sp>
      <p:sp>
        <p:nvSpPr>
          <p:cNvPr id="8" name="Footer Placeholder 7">
            <a:extLst>
              <a:ext uri="{FF2B5EF4-FFF2-40B4-BE49-F238E27FC236}">
                <a16:creationId xmlns:a16="http://schemas.microsoft.com/office/drawing/2014/main" id="{695186A8-742B-55EF-54DB-D33DF7ED575F}"/>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D00B2F9D-F869-8C30-9AB7-C535E3896DC0}"/>
              </a:ext>
            </a:extLst>
          </p:cNvPr>
          <p:cNvSpPr>
            <a:spLocks noGrp="1"/>
          </p:cNvSpPr>
          <p:nvPr>
            <p:ph type="sldNum" sz="quarter" idx="12"/>
          </p:nvPr>
        </p:nvSpPr>
        <p:spPr/>
        <p:txBody>
          <a:bodyPr/>
          <a:lstStyle/>
          <a:p>
            <a:fld id="{98D48F3C-30F4-7A49-9664-9F4DDDBC8F9A}" type="slidenum">
              <a:rPr lang="en-IT" smtClean="0"/>
              <a:t>‹#›</a:t>
            </a:fld>
            <a:endParaRPr lang="en-IT"/>
          </a:p>
        </p:txBody>
      </p:sp>
    </p:spTree>
    <p:extLst>
      <p:ext uri="{BB962C8B-B14F-4D97-AF65-F5344CB8AC3E}">
        <p14:creationId xmlns:p14="http://schemas.microsoft.com/office/powerpoint/2010/main" val="4122306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C21D9-B4DA-CB2D-F8CC-B25EF7762D0B}"/>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2DA9BF25-A12D-21B8-8848-6FFA7FAFE5A3}"/>
              </a:ext>
            </a:extLst>
          </p:cNvPr>
          <p:cNvSpPr>
            <a:spLocks noGrp="1"/>
          </p:cNvSpPr>
          <p:nvPr>
            <p:ph type="dt" sz="half" idx="10"/>
          </p:nvPr>
        </p:nvSpPr>
        <p:spPr/>
        <p:txBody>
          <a:bodyPr/>
          <a:lstStyle/>
          <a:p>
            <a:fld id="{FEA5D1BA-6F91-9246-9850-54470F97CED9}" type="datetimeFigureOut">
              <a:rPr lang="en-IT" smtClean="0"/>
              <a:t>3/26/23</a:t>
            </a:fld>
            <a:endParaRPr lang="en-IT"/>
          </a:p>
        </p:txBody>
      </p:sp>
      <p:sp>
        <p:nvSpPr>
          <p:cNvPr id="4" name="Footer Placeholder 3">
            <a:extLst>
              <a:ext uri="{FF2B5EF4-FFF2-40B4-BE49-F238E27FC236}">
                <a16:creationId xmlns:a16="http://schemas.microsoft.com/office/drawing/2014/main" id="{1A6CA1A6-78DC-B3F7-050A-4CF1FD5C51BD}"/>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7D253E59-1D4C-1729-E514-699715CA40BE}"/>
              </a:ext>
            </a:extLst>
          </p:cNvPr>
          <p:cNvSpPr>
            <a:spLocks noGrp="1"/>
          </p:cNvSpPr>
          <p:nvPr>
            <p:ph type="sldNum" sz="quarter" idx="12"/>
          </p:nvPr>
        </p:nvSpPr>
        <p:spPr/>
        <p:txBody>
          <a:bodyPr/>
          <a:lstStyle/>
          <a:p>
            <a:fld id="{98D48F3C-30F4-7A49-9664-9F4DDDBC8F9A}" type="slidenum">
              <a:rPr lang="en-IT" smtClean="0"/>
              <a:t>‹#›</a:t>
            </a:fld>
            <a:endParaRPr lang="en-IT"/>
          </a:p>
        </p:txBody>
      </p:sp>
    </p:spTree>
    <p:extLst>
      <p:ext uri="{BB962C8B-B14F-4D97-AF65-F5344CB8AC3E}">
        <p14:creationId xmlns:p14="http://schemas.microsoft.com/office/powerpoint/2010/main" val="2598722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50F63-D71A-39EB-FA65-BF36BD155660}"/>
              </a:ext>
            </a:extLst>
          </p:cNvPr>
          <p:cNvSpPr>
            <a:spLocks noGrp="1"/>
          </p:cNvSpPr>
          <p:nvPr>
            <p:ph type="dt" sz="half" idx="10"/>
          </p:nvPr>
        </p:nvSpPr>
        <p:spPr/>
        <p:txBody>
          <a:bodyPr/>
          <a:lstStyle/>
          <a:p>
            <a:fld id="{FEA5D1BA-6F91-9246-9850-54470F97CED9}" type="datetimeFigureOut">
              <a:rPr lang="en-IT" smtClean="0"/>
              <a:t>3/26/23</a:t>
            </a:fld>
            <a:endParaRPr lang="en-IT"/>
          </a:p>
        </p:txBody>
      </p:sp>
      <p:sp>
        <p:nvSpPr>
          <p:cNvPr id="3" name="Footer Placeholder 2">
            <a:extLst>
              <a:ext uri="{FF2B5EF4-FFF2-40B4-BE49-F238E27FC236}">
                <a16:creationId xmlns:a16="http://schemas.microsoft.com/office/drawing/2014/main" id="{28407B4F-C1EC-10A9-8DB6-5071F03063CD}"/>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DB716F41-5766-DE69-C5EF-680305A9DE68}"/>
              </a:ext>
            </a:extLst>
          </p:cNvPr>
          <p:cNvSpPr>
            <a:spLocks noGrp="1"/>
          </p:cNvSpPr>
          <p:nvPr>
            <p:ph type="sldNum" sz="quarter" idx="12"/>
          </p:nvPr>
        </p:nvSpPr>
        <p:spPr/>
        <p:txBody>
          <a:bodyPr/>
          <a:lstStyle/>
          <a:p>
            <a:fld id="{98D48F3C-30F4-7A49-9664-9F4DDDBC8F9A}" type="slidenum">
              <a:rPr lang="en-IT" smtClean="0"/>
              <a:t>‹#›</a:t>
            </a:fld>
            <a:endParaRPr lang="en-IT"/>
          </a:p>
        </p:txBody>
      </p:sp>
    </p:spTree>
    <p:extLst>
      <p:ext uri="{BB962C8B-B14F-4D97-AF65-F5344CB8AC3E}">
        <p14:creationId xmlns:p14="http://schemas.microsoft.com/office/powerpoint/2010/main" val="1759904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941C3-3C04-3B34-0298-502E4A9647C2}"/>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A63AA1FD-2484-D9BB-0E6D-111DAC6F0FF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A53D8B17-104D-12FE-9761-5AE2B137607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609249BD-C6FD-8F9E-4F14-305BED4B8573}"/>
              </a:ext>
            </a:extLst>
          </p:cNvPr>
          <p:cNvSpPr>
            <a:spLocks noGrp="1"/>
          </p:cNvSpPr>
          <p:nvPr>
            <p:ph type="dt" sz="half" idx="10"/>
          </p:nvPr>
        </p:nvSpPr>
        <p:spPr/>
        <p:txBody>
          <a:bodyPr/>
          <a:lstStyle/>
          <a:p>
            <a:fld id="{FEA5D1BA-6F91-9246-9850-54470F97CED9}" type="datetimeFigureOut">
              <a:rPr lang="en-IT" smtClean="0"/>
              <a:t>3/26/23</a:t>
            </a:fld>
            <a:endParaRPr lang="en-IT"/>
          </a:p>
        </p:txBody>
      </p:sp>
      <p:sp>
        <p:nvSpPr>
          <p:cNvPr id="6" name="Footer Placeholder 5">
            <a:extLst>
              <a:ext uri="{FF2B5EF4-FFF2-40B4-BE49-F238E27FC236}">
                <a16:creationId xmlns:a16="http://schemas.microsoft.com/office/drawing/2014/main" id="{FF4D6878-0107-A30D-5489-F4E17E3FF2C9}"/>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F1E21637-2330-416F-1D45-AF80425C254D}"/>
              </a:ext>
            </a:extLst>
          </p:cNvPr>
          <p:cNvSpPr>
            <a:spLocks noGrp="1"/>
          </p:cNvSpPr>
          <p:nvPr>
            <p:ph type="sldNum" sz="quarter" idx="12"/>
          </p:nvPr>
        </p:nvSpPr>
        <p:spPr/>
        <p:txBody>
          <a:bodyPr/>
          <a:lstStyle/>
          <a:p>
            <a:fld id="{98D48F3C-30F4-7A49-9664-9F4DDDBC8F9A}" type="slidenum">
              <a:rPr lang="en-IT" smtClean="0"/>
              <a:t>‹#›</a:t>
            </a:fld>
            <a:endParaRPr lang="en-IT"/>
          </a:p>
        </p:txBody>
      </p:sp>
    </p:spTree>
    <p:extLst>
      <p:ext uri="{BB962C8B-B14F-4D97-AF65-F5344CB8AC3E}">
        <p14:creationId xmlns:p14="http://schemas.microsoft.com/office/powerpoint/2010/main" val="28202648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F519-637E-106A-9A0C-4ABF24AA53C6}"/>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13D14D5A-77B4-8087-AF0F-34E7D314F6D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T"/>
          </a:p>
        </p:txBody>
      </p:sp>
      <p:sp>
        <p:nvSpPr>
          <p:cNvPr id="4" name="Text Placeholder 3">
            <a:extLst>
              <a:ext uri="{FF2B5EF4-FFF2-40B4-BE49-F238E27FC236}">
                <a16:creationId xmlns:a16="http://schemas.microsoft.com/office/drawing/2014/main" id="{3525F5F3-7DD8-3797-4927-8A68DF46A5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E21A68D-154B-E428-0CE2-64A425DCD79C}"/>
              </a:ext>
            </a:extLst>
          </p:cNvPr>
          <p:cNvSpPr>
            <a:spLocks noGrp="1"/>
          </p:cNvSpPr>
          <p:nvPr>
            <p:ph type="dt" sz="half" idx="10"/>
          </p:nvPr>
        </p:nvSpPr>
        <p:spPr/>
        <p:txBody>
          <a:bodyPr/>
          <a:lstStyle/>
          <a:p>
            <a:fld id="{FEA5D1BA-6F91-9246-9850-54470F97CED9}" type="datetimeFigureOut">
              <a:rPr lang="en-IT" smtClean="0"/>
              <a:t>3/26/23</a:t>
            </a:fld>
            <a:endParaRPr lang="en-IT"/>
          </a:p>
        </p:txBody>
      </p:sp>
      <p:sp>
        <p:nvSpPr>
          <p:cNvPr id="6" name="Footer Placeholder 5">
            <a:extLst>
              <a:ext uri="{FF2B5EF4-FFF2-40B4-BE49-F238E27FC236}">
                <a16:creationId xmlns:a16="http://schemas.microsoft.com/office/drawing/2014/main" id="{C83EF023-E186-DD48-018A-EE2DE014B61D}"/>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668E5CA3-3DD7-7274-5F92-A53FD3723ACA}"/>
              </a:ext>
            </a:extLst>
          </p:cNvPr>
          <p:cNvSpPr>
            <a:spLocks noGrp="1"/>
          </p:cNvSpPr>
          <p:nvPr>
            <p:ph type="sldNum" sz="quarter" idx="12"/>
          </p:nvPr>
        </p:nvSpPr>
        <p:spPr/>
        <p:txBody>
          <a:bodyPr/>
          <a:lstStyle/>
          <a:p>
            <a:fld id="{98D48F3C-30F4-7A49-9664-9F4DDDBC8F9A}" type="slidenum">
              <a:rPr lang="en-IT" smtClean="0"/>
              <a:t>‹#›</a:t>
            </a:fld>
            <a:endParaRPr lang="en-IT"/>
          </a:p>
        </p:txBody>
      </p:sp>
    </p:spTree>
    <p:extLst>
      <p:ext uri="{BB962C8B-B14F-4D97-AF65-F5344CB8AC3E}">
        <p14:creationId xmlns:p14="http://schemas.microsoft.com/office/powerpoint/2010/main" val="16112965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412A-0476-8D56-0CFC-350D1BFEB68F}"/>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88736376-DF76-348D-96A1-6B1A082E36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A80CA15B-C3BE-E061-0DCE-AE904362E288}"/>
              </a:ext>
            </a:extLst>
          </p:cNvPr>
          <p:cNvSpPr>
            <a:spLocks noGrp="1"/>
          </p:cNvSpPr>
          <p:nvPr>
            <p:ph type="dt" sz="half" idx="10"/>
          </p:nvPr>
        </p:nvSpPr>
        <p:spPr/>
        <p:txBody>
          <a:bodyPr/>
          <a:lstStyle/>
          <a:p>
            <a:fld id="{FEA5D1BA-6F91-9246-9850-54470F97CED9}" type="datetimeFigureOut">
              <a:rPr lang="en-IT" smtClean="0"/>
              <a:t>3/26/23</a:t>
            </a:fld>
            <a:endParaRPr lang="en-IT"/>
          </a:p>
        </p:txBody>
      </p:sp>
      <p:sp>
        <p:nvSpPr>
          <p:cNvPr id="5" name="Footer Placeholder 4">
            <a:extLst>
              <a:ext uri="{FF2B5EF4-FFF2-40B4-BE49-F238E27FC236}">
                <a16:creationId xmlns:a16="http://schemas.microsoft.com/office/drawing/2014/main" id="{1C4003DB-2DBC-6BF2-9F7C-716139813D77}"/>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932CC99D-852D-0A1B-ECE9-F0112E5667CE}"/>
              </a:ext>
            </a:extLst>
          </p:cNvPr>
          <p:cNvSpPr>
            <a:spLocks noGrp="1"/>
          </p:cNvSpPr>
          <p:nvPr>
            <p:ph type="sldNum" sz="quarter" idx="12"/>
          </p:nvPr>
        </p:nvSpPr>
        <p:spPr/>
        <p:txBody>
          <a:bodyPr/>
          <a:lstStyle/>
          <a:p>
            <a:fld id="{98D48F3C-30F4-7A49-9664-9F4DDDBC8F9A}" type="slidenum">
              <a:rPr lang="en-IT" smtClean="0"/>
              <a:t>‹#›</a:t>
            </a:fld>
            <a:endParaRPr lang="en-IT"/>
          </a:p>
        </p:txBody>
      </p:sp>
    </p:spTree>
    <p:extLst>
      <p:ext uri="{BB962C8B-B14F-4D97-AF65-F5344CB8AC3E}">
        <p14:creationId xmlns:p14="http://schemas.microsoft.com/office/powerpoint/2010/main" val="14826938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2AC561-FF1A-B6C3-48ED-6D7C84B6BE35}"/>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284761AE-868B-E248-2FDB-7302B1001341}"/>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6F0261C4-8DDD-91CC-7B09-11615DBFCE4E}"/>
              </a:ext>
            </a:extLst>
          </p:cNvPr>
          <p:cNvSpPr>
            <a:spLocks noGrp="1"/>
          </p:cNvSpPr>
          <p:nvPr>
            <p:ph type="dt" sz="half" idx="10"/>
          </p:nvPr>
        </p:nvSpPr>
        <p:spPr/>
        <p:txBody>
          <a:bodyPr/>
          <a:lstStyle/>
          <a:p>
            <a:fld id="{FEA5D1BA-6F91-9246-9850-54470F97CED9}" type="datetimeFigureOut">
              <a:rPr lang="en-IT" smtClean="0"/>
              <a:t>3/26/23</a:t>
            </a:fld>
            <a:endParaRPr lang="en-IT"/>
          </a:p>
        </p:txBody>
      </p:sp>
      <p:sp>
        <p:nvSpPr>
          <p:cNvPr id="5" name="Footer Placeholder 4">
            <a:extLst>
              <a:ext uri="{FF2B5EF4-FFF2-40B4-BE49-F238E27FC236}">
                <a16:creationId xmlns:a16="http://schemas.microsoft.com/office/drawing/2014/main" id="{D37392F2-3549-C6D8-1A8D-D86CAEE63578}"/>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836BC246-7B12-3C17-100E-EDCD168B58A6}"/>
              </a:ext>
            </a:extLst>
          </p:cNvPr>
          <p:cNvSpPr>
            <a:spLocks noGrp="1"/>
          </p:cNvSpPr>
          <p:nvPr>
            <p:ph type="sldNum" sz="quarter" idx="12"/>
          </p:nvPr>
        </p:nvSpPr>
        <p:spPr/>
        <p:txBody>
          <a:bodyPr/>
          <a:lstStyle/>
          <a:p>
            <a:fld id="{98D48F3C-30F4-7A49-9664-9F4DDDBC8F9A}" type="slidenum">
              <a:rPr lang="en-IT" smtClean="0"/>
              <a:t>‹#›</a:t>
            </a:fld>
            <a:endParaRPr lang="en-IT"/>
          </a:p>
        </p:txBody>
      </p:sp>
    </p:spTree>
    <p:extLst>
      <p:ext uri="{BB962C8B-B14F-4D97-AF65-F5344CB8AC3E}">
        <p14:creationId xmlns:p14="http://schemas.microsoft.com/office/powerpoint/2010/main" val="1650214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4CE0A-1CAE-1C4C-88B0-F4F60623D6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FFD23B-BDCD-2C41-89AC-D822FFDE032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295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EFAULT">
    <p:bg>
      <p:bgRef idx="1001">
        <a:schemeClr val="bg1"/>
      </p:bgRef>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A6C86B9-30BD-004D-BCB5-D9670B0E6082}"/>
              </a:ext>
            </a:extLst>
          </p:cNvPr>
          <p:cNvPicPr>
            <a:picLocks noChangeAspect="1"/>
          </p:cNvPicPr>
          <p:nvPr userDrawn="1"/>
        </p:nvPicPr>
        <p:blipFill>
          <a:blip r:embed="rId2"/>
          <a:stretch>
            <a:fillRect/>
          </a:stretch>
        </p:blipFill>
        <p:spPr>
          <a:xfrm>
            <a:off x="7570903" y="20619"/>
            <a:ext cx="1551448" cy="615389"/>
          </a:xfrm>
          <a:prstGeom prst="rect">
            <a:avLst/>
          </a:prstGeom>
          <a:solidFill>
            <a:schemeClr val="bg1"/>
          </a:solidFill>
        </p:spPr>
      </p:pic>
      <p:sp>
        <p:nvSpPr>
          <p:cNvPr id="3" name="직사각형 2"/>
          <p:cNvSpPr/>
          <p:nvPr userDrawn="1"/>
        </p:nvSpPr>
        <p:spPr>
          <a:xfrm>
            <a:off x="0" y="611168"/>
            <a:ext cx="9144000" cy="238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sz="937"/>
          </a:p>
        </p:txBody>
      </p:sp>
    </p:spTree>
    <p:extLst>
      <p:ext uri="{BB962C8B-B14F-4D97-AF65-F5344CB8AC3E}">
        <p14:creationId xmlns:p14="http://schemas.microsoft.com/office/powerpoint/2010/main" val="3495599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efaul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Default Text</a:t>
            </a:r>
          </a:p>
        </p:txBody>
      </p:sp>
      <p:sp>
        <p:nvSpPr>
          <p:cNvPr id="3" name="Footer Placeholder 2"/>
          <p:cNvSpPr>
            <a:spLocks noGrp="1"/>
          </p:cNvSpPr>
          <p:nvPr>
            <p:ph type="ftr" sz="quarter" idx="10"/>
          </p:nvPr>
        </p:nvSpPr>
        <p:spPr/>
        <p:txBody>
          <a:bodyPr/>
          <a:lstStyle/>
          <a:p>
            <a:pPr>
              <a:lnSpc>
                <a:spcPct val="100000"/>
              </a:lnSpc>
            </a:pPr>
            <a:r>
              <a:rPr lang="it-IT">
                <a:solidFill>
                  <a:schemeClr val="tx1"/>
                </a:solidFill>
              </a:rPr>
              <a:t>Diem, APS-DPP , MM/YYYY</a:t>
            </a:r>
            <a:endParaRPr lang="en-US">
              <a:solidFill>
                <a:schemeClr val="tx1"/>
              </a:solidFill>
            </a:endParaRPr>
          </a:p>
        </p:txBody>
      </p:sp>
      <p:sp>
        <p:nvSpPr>
          <p:cNvPr id="6" name="Text Placeholder 5"/>
          <p:cNvSpPr>
            <a:spLocks noGrp="1"/>
          </p:cNvSpPr>
          <p:nvPr>
            <p:ph type="body" sz="quarter" idx="11"/>
          </p:nvPr>
        </p:nvSpPr>
        <p:spPr>
          <a:xfrm>
            <a:off x="457200" y="800100"/>
            <a:ext cx="8229600" cy="3829050"/>
          </a:xfrm>
        </p:spPr>
        <p:txBody>
          <a:bodyPr/>
          <a:lstStyle>
            <a:lvl1pPr>
              <a:defRPr sz="166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36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15F9C0-6D68-BA45-9D2F-E592ECB5802E}"/>
              </a:ext>
            </a:extLst>
          </p:cNvPr>
          <p:cNvSpPr>
            <a:spLocks noGrp="1"/>
          </p:cNvSpPr>
          <p:nvPr>
            <p:ph type="title"/>
          </p:nvPr>
        </p:nvSpPr>
        <p:spPr>
          <a:xfrm>
            <a:off x="-1" y="1"/>
            <a:ext cx="7811815" cy="543910"/>
          </a:xfrm>
        </p:spPr>
        <p:txBody>
          <a:bodyPr/>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2DDAFD8A-5277-1246-8E10-601E67D2C127}"/>
              </a:ext>
            </a:extLst>
          </p:cNvPr>
          <p:cNvSpPr>
            <a:spLocks noGrp="1"/>
          </p:cNvSpPr>
          <p:nvPr>
            <p:ph type="sldNum" sz="quarter" idx="10"/>
          </p:nvPr>
        </p:nvSpPr>
        <p:spPr/>
        <p:txBody>
          <a:bodyPr/>
          <a:lstStyle/>
          <a:p>
            <a:fld id="{D7DB8F76-31D0-8E48-9A33-E79BFE0EA87E}" type="slidenum">
              <a:rPr lang="en-US" smtClean="0"/>
              <a:pPr/>
              <a:t>‹#›</a:t>
            </a:fld>
            <a:endParaRPr lang="en-US" dirty="0"/>
          </a:p>
        </p:txBody>
      </p:sp>
      <p:sp>
        <p:nvSpPr>
          <p:cNvPr id="14" name="Content Placeholder 13">
            <a:extLst>
              <a:ext uri="{FF2B5EF4-FFF2-40B4-BE49-F238E27FC236}">
                <a16:creationId xmlns:a16="http://schemas.microsoft.com/office/drawing/2014/main" id="{A482FC28-A0C4-3D42-BBB2-CE05BC08073C}"/>
              </a:ext>
            </a:extLst>
          </p:cNvPr>
          <p:cNvSpPr>
            <a:spLocks noGrp="1"/>
          </p:cNvSpPr>
          <p:nvPr>
            <p:ph sz="quarter" idx="11"/>
          </p:nvPr>
        </p:nvSpPr>
        <p:spPr>
          <a:xfrm>
            <a:off x="190500" y="740979"/>
            <a:ext cx="8420100" cy="4078670"/>
          </a:xfrm>
        </p:spPr>
        <p:txBody>
          <a:bodyPr anchor="ctr"/>
          <a:lstStyle>
            <a:lvl1pPr>
              <a:buClr>
                <a:schemeClr val="accent3"/>
              </a:buClr>
              <a:defRPr/>
            </a:lvl1pPr>
            <a:lvl2pPr>
              <a:buClr>
                <a:schemeClr val="bg2">
                  <a:lumMod val="50000"/>
                </a:schemeClr>
              </a:buClr>
              <a:defRPr/>
            </a:lvl2pPr>
            <a:lvl3pPr>
              <a:buClr>
                <a:schemeClr val="bg2">
                  <a:lumMod val="50000"/>
                </a:schemeClr>
              </a:buClr>
              <a:defRPr/>
            </a:lvl3pPr>
            <a:lvl4pPr>
              <a:buClr>
                <a:schemeClr val="bg2">
                  <a:lumMod val="50000"/>
                </a:schemeClr>
              </a:buClr>
              <a:defRPr/>
            </a:lvl4pPr>
            <a:lvl5pPr>
              <a:buClr>
                <a:schemeClr val="bg2">
                  <a:lumMod val="5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2AAA7F76-8E26-4D4B-B958-D2E7D50DD383}"/>
              </a:ext>
            </a:extLst>
          </p:cNvPr>
          <p:cNvSpPr>
            <a:spLocks noGrp="1"/>
          </p:cNvSpPr>
          <p:nvPr>
            <p:ph type="dt" sz="half" idx="12"/>
          </p:nvPr>
        </p:nvSpPr>
        <p:spPr/>
        <p:txBody>
          <a:bodyPr/>
          <a:lstStyle>
            <a:lvl1pPr>
              <a:defRPr>
                <a:latin typeface="Roboto" panose="02000000000000000000" pitchFamily="2" charset="0"/>
                <a:ea typeface="Roboto" panose="02000000000000000000" pitchFamily="2" charset="0"/>
              </a:defRPr>
            </a:lvl1pPr>
          </a:lstStyle>
          <a:p>
            <a:r>
              <a:rPr lang="en-US" dirty="0"/>
              <a:t>9/6/22</a:t>
            </a:r>
          </a:p>
        </p:txBody>
      </p:sp>
      <p:sp>
        <p:nvSpPr>
          <p:cNvPr id="3" name="Footer Placeholder 2">
            <a:extLst>
              <a:ext uri="{FF2B5EF4-FFF2-40B4-BE49-F238E27FC236}">
                <a16:creationId xmlns:a16="http://schemas.microsoft.com/office/drawing/2014/main" id="{0955FE9B-7F3E-1E47-ABAE-59EF208B7B1C}"/>
              </a:ext>
            </a:extLst>
          </p:cNvPr>
          <p:cNvSpPr>
            <a:spLocks noGrp="1"/>
          </p:cNvSpPr>
          <p:nvPr>
            <p:ph type="ftr" sz="quarter" idx="13"/>
          </p:nvPr>
        </p:nvSpPr>
        <p:spPr/>
        <p:txBody>
          <a:bodyPr/>
          <a:lstStyle>
            <a:lvl1pPr algn="ctr">
              <a:defRPr>
                <a:latin typeface="Roboto" panose="02000000000000000000" pitchFamily="2" charset="0"/>
                <a:ea typeface="Roboto" panose="02000000000000000000" pitchFamily="2" charset="0"/>
              </a:defRPr>
            </a:lvl1pPr>
          </a:lstStyle>
          <a:p>
            <a:r>
              <a:rPr lang="en-US" dirty="0"/>
              <a:t>NSTX-U Tri-annual Science Progress</a:t>
            </a:r>
          </a:p>
        </p:txBody>
      </p:sp>
      <p:pic>
        <p:nvPicPr>
          <p:cNvPr id="9" name="Picture 2">
            <a:extLst>
              <a:ext uri="{FF2B5EF4-FFF2-40B4-BE49-F238E27FC236}">
                <a16:creationId xmlns:a16="http://schemas.microsoft.com/office/drawing/2014/main" id="{69D2FD2F-6132-784C-B7EA-DDADBB8A46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23" y="4905027"/>
            <a:ext cx="746957" cy="1926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drawing&#10;&#10;Description automatically generated">
            <a:extLst>
              <a:ext uri="{FF2B5EF4-FFF2-40B4-BE49-F238E27FC236}">
                <a16:creationId xmlns:a16="http://schemas.microsoft.com/office/drawing/2014/main" id="{AA581AB4-0644-9D45-976B-025525600AD3}"/>
              </a:ext>
            </a:extLst>
          </p:cNvPr>
          <p:cNvPicPr>
            <a:picLocks noChangeAspect="1"/>
          </p:cNvPicPr>
          <p:nvPr userDrawn="1"/>
        </p:nvPicPr>
        <p:blipFill rotWithShape="1">
          <a:blip r:embed="rId3"/>
          <a:srcRect r="71812"/>
          <a:stretch/>
        </p:blipFill>
        <p:spPr>
          <a:xfrm>
            <a:off x="7740870" y="-86710"/>
            <a:ext cx="575442" cy="692686"/>
          </a:xfrm>
          <a:prstGeom prst="rect">
            <a:avLst/>
          </a:prstGeom>
        </p:spPr>
      </p:pic>
    </p:spTree>
    <p:extLst>
      <p:ext uri="{BB962C8B-B14F-4D97-AF65-F5344CB8AC3E}">
        <p14:creationId xmlns:p14="http://schemas.microsoft.com/office/powerpoint/2010/main" val="3998576330"/>
      </p:ext>
    </p:extLst>
  </p:cSld>
  <p:clrMapOvr>
    <a:masterClrMapping/>
  </p:clrMapOvr>
  <p:extLst>
    <p:ext uri="{DCECCB84-F9BA-43D5-87BE-67443E8EF086}">
      <p15:sldGuideLst xmlns:p15="http://schemas.microsoft.com/office/powerpoint/2012/main">
        <p15:guide id="1" orient="horz" pos="46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image" Target="../media/image5.emf"/><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theme" Target="../theme/theme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735107"/>
      </p:ext>
    </p:extLst>
  </p:cSld>
  <p:clrMap bg1="lt1" tx1="dk1" bg2="lt2" tx2="dk2" accent1="accent1" accent2="accent2" accent3="accent3" accent4="accent4" accent5="accent5" accent6="accent6" hlink="hlink" folHlink="folHlink"/>
  <p:sldLayoutIdLst>
    <p:sldLayoutId id="2147483684" r:id="rId1"/>
    <p:sldLayoutId id="2147483709" r:id="rId2"/>
    <p:sldLayoutId id="2147483704" r:id="rId3"/>
    <p:sldLayoutId id="2147483703" r:id="rId4"/>
    <p:sldLayoutId id="2147483708" r:id="rId5"/>
    <p:sldLayoutId id="2147483763" r:id="rId6"/>
    <p:sldLayoutId id="2147483764" r:id="rId7"/>
    <p:sldLayoutId id="2147483765" r:id="rId8"/>
    <p:sldLayoutId id="2147483766" r:id="rId9"/>
  </p:sldLayoutIdLst>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16000" indent="-216000" algn="l" defTabSz="914400" rtl="0" eaLnBrk="1" latinLnBrk="0" hangingPunct="1">
        <a:spcBef>
          <a:spcPts val="2200"/>
        </a:spcBef>
        <a:buClr>
          <a:schemeClr val="bg1">
            <a:lumMod val="65000"/>
          </a:schemeClr>
        </a:buClr>
        <a:buSzPct val="100000"/>
        <a:buFont typeface="Calibri" panose="020F0502020204030204" pitchFamily="34" charset="0"/>
        <a:buChar char="•"/>
        <a:defRPr sz="1800" kern="1200">
          <a:solidFill>
            <a:schemeClr val="tx1"/>
          </a:solidFill>
          <a:latin typeface="+mn-lt"/>
          <a:ea typeface="+mn-ea"/>
          <a:cs typeface="+mn-cs"/>
        </a:defRPr>
      </a:lvl1pPr>
      <a:lvl2pPr marL="540000" indent="-180000" algn="l" defTabSz="914400" rtl="0" eaLnBrk="1" latinLnBrk="0" hangingPunct="1">
        <a:spcBef>
          <a:spcPts val="500"/>
        </a:spcBef>
        <a:buClr>
          <a:schemeClr val="bg1">
            <a:lumMod val="65000"/>
          </a:schemeClr>
        </a:buClr>
        <a:buSzPct val="100000"/>
        <a:buFont typeface="Segoe UI" panose="020B0502040204020203" pitchFamily="34" charset="0"/>
        <a:buChar char="-"/>
        <a:defRPr sz="1600" kern="1200">
          <a:solidFill>
            <a:schemeClr val="tx1"/>
          </a:solidFill>
          <a:latin typeface="+mn-lt"/>
          <a:ea typeface="+mn-ea"/>
          <a:cs typeface="+mn-cs"/>
        </a:defRPr>
      </a:lvl2pPr>
      <a:lvl3pPr marL="756000" indent="-180000" algn="l" defTabSz="914400" rtl="0" eaLnBrk="1" latinLnBrk="0" hangingPunct="1">
        <a:spcBef>
          <a:spcPts val="500"/>
        </a:spcBef>
        <a:buClr>
          <a:schemeClr val="bg1">
            <a:lumMod val="75000"/>
          </a:schemeClr>
        </a:buClr>
        <a:buFont typeface="Segoe UI" panose="020B0502040204020203"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5000" y="405000"/>
            <a:ext cx="8334000" cy="243000"/>
          </a:xfrm>
          <a:prstGeom prst="rect">
            <a:avLst/>
          </a:prstGeom>
        </p:spPr>
        <p:txBody>
          <a:bodyPr vert="horz" lIns="0" tIns="0" rIns="0" bIns="0" rtlCol="0" anchor="t" anchorCtr="0">
            <a:no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405000" y="1714500"/>
            <a:ext cx="8334000" cy="2889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a:xfrm>
            <a:off x="4860000" y="4779000"/>
            <a:ext cx="1350000" cy="135000"/>
          </a:xfrm>
          <a:prstGeom prst="rect">
            <a:avLst/>
          </a:prstGeom>
        </p:spPr>
        <p:txBody>
          <a:bodyPr vert="horz" lIns="0" tIns="0" rIns="0" bIns="0" rtlCol="0" anchor="b" anchorCtr="0">
            <a:noAutofit/>
          </a:bodyPr>
          <a:lstStyle>
            <a:lvl1pPr algn="l">
              <a:defRPr sz="600">
                <a:solidFill>
                  <a:schemeClr val="tx2"/>
                </a:solidFill>
              </a:defRPr>
            </a:lvl1pPr>
          </a:lstStyle>
          <a:p>
            <a:fld id="{81CB2B14-F26C-4BBB-8C23-00AFCB89B5EF}" type="datetime1">
              <a:rPr lang="en-GB" smtClean="0"/>
              <a:t>26/03/2023</a:t>
            </a:fld>
            <a:endParaRPr lang="en-GB" dirty="0"/>
          </a:p>
        </p:txBody>
      </p:sp>
      <p:sp>
        <p:nvSpPr>
          <p:cNvPr id="5" name="Footer Placeholder 4"/>
          <p:cNvSpPr>
            <a:spLocks noGrp="1"/>
          </p:cNvSpPr>
          <p:nvPr>
            <p:ph type="ftr" sz="quarter" idx="3"/>
          </p:nvPr>
        </p:nvSpPr>
        <p:spPr>
          <a:xfrm>
            <a:off x="726300" y="4779000"/>
            <a:ext cx="3510000" cy="135000"/>
          </a:xfrm>
          <a:prstGeom prst="rect">
            <a:avLst/>
          </a:prstGeom>
        </p:spPr>
        <p:txBody>
          <a:bodyPr vert="horz" lIns="0" tIns="0" rIns="0" bIns="0" rtlCol="0" anchor="b" anchorCtr="0">
            <a:noAutofit/>
          </a:bodyPr>
          <a:lstStyle>
            <a:lvl1pPr algn="l">
              <a:defRPr sz="600">
                <a:solidFill>
                  <a:schemeClr val="tx2"/>
                </a:solidFill>
              </a:defRPr>
            </a:lvl1pPr>
          </a:lstStyle>
          <a:p>
            <a:r>
              <a:rPr lang="en-GB" dirty="0"/>
              <a:t>© 2022 Tokamak Energy  Private and Confidential</a:t>
            </a:r>
          </a:p>
        </p:txBody>
      </p:sp>
      <p:sp>
        <p:nvSpPr>
          <p:cNvPr id="6" name="Slide Number Placeholder 5"/>
          <p:cNvSpPr>
            <a:spLocks noGrp="1"/>
          </p:cNvSpPr>
          <p:nvPr>
            <p:ph type="sldNum" sz="quarter" idx="4"/>
          </p:nvPr>
        </p:nvSpPr>
        <p:spPr>
          <a:xfrm>
            <a:off x="8197580" y="4779000"/>
            <a:ext cx="540000" cy="135000"/>
          </a:xfrm>
          <a:prstGeom prst="rect">
            <a:avLst/>
          </a:prstGeom>
        </p:spPr>
        <p:txBody>
          <a:bodyPr vert="horz" lIns="0" tIns="0" rIns="0" bIns="0" rtlCol="0" anchor="b" anchorCtr="0">
            <a:noAutofit/>
          </a:bodyPr>
          <a:lstStyle>
            <a:lvl1pPr algn="r">
              <a:defRPr sz="750" b="1">
                <a:solidFill>
                  <a:schemeClr val="accent1"/>
                </a:solidFill>
              </a:defRPr>
            </a:lvl1pPr>
          </a:lstStyle>
          <a:p>
            <a:fld id="{0B868178-02AE-42FC-958D-6B8F13B60175}" type="slidenum">
              <a:rPr lang="en-GB" smtClean="0"/>
              <a:pPr/>
              <a:t>‹#›</a:t>
            </a:fld>
            <a:endParaRPr lang="en-GB" dirty="0"/>
          </a:p>
        </p:txBody>
      </p:sp>
      <p:pic>
        <p:nvPicPr>
          <p:cNvPr id="8" name="Picture 7">
            <a:extLst>
              <a:ext uri="{FF2B5EF4-FFF2-40B4-BE49-F238E27FC236}">
                <a16:creationId xmlns:a16="http://schemas.microsoft.com/office/drawing/2014/main" id="{0944EC89-3B1B-D7BA-4831-FA2381BF736D}"/>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400755" y="4736714"/>
            <a:ext cx="221400" cy="221400"/>
          </a:xfrm>
          <a:prstGeom prst="rect">
            <a:avLst/>
          </a:prstGeom>
        </p:spPr>
      </p:pic>
    </p:spTree>
    <p:extLst>
      <p:ext uri="{BB962C8B-B14F-4D97-AF65-F5344CB8AC3E}">
        <p14:creationId xmlns:p14="http://schemas.microsoft.com/office/powerpoint/2010/main" val="424938793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Lst>
  <p:hf hdr="0" dt="0"/>
  <p:txStyles>
    <p:titleStyle>
      <a:lvl1pPr algn="l" defTabSz="685800" rtl="0" eaLnBrk="1" latinLnBrk="0" hangingPunct="1">
        <a:lnSpc>
          <a:spcPct val="85000"/>
        </a:lnSpc>
        <a:spcBef>
          <a:spcPct val="0"/>
        </a:spcBef>
        <a:buNone/>
        <a:defRPr sz="1800" kern="1200">
          <a:solidFill>
            <a:schemeClr val="accent1"/>
          </a:solidFill>
          <a:latin typeface="+mj-lt"/>
          <a:ea typeface="+mj-ea"/>
          <a:cs typeface="+mj-cs"/>
        </a:defRPr>
      </a:lvl1pPr>
    </p:titleStyle>
    <p:bodyStyle>
      <a:lvl1pPr marL="0" indent="0" algn="l" defTabSz="685800" rtl="0" eaLnBrk="1" latinLnBrk="0" hangingPunct="1">
        <a:spcBef>
          <a:spcPts val="0"/>
        </a:spcBef>
        <a:spcAft>
          <a:spcPts val="1125"/>
        </a:spcAft>
        <a:buFontTx/>
        <a:buNone/>
        <a:defRPr sz="1350" kern="1200">
          <a:solidFill>
            <a:schemeClr val="tx2"/>
          </a:solidFill>
          <a:latin typeface="+mn-lt"/>
          <a:ea typeface="+mn-ea"/>
          <a:cs typeface="+mn-cs"/>
        </a:defRPr>
      </a:lvl1pPr>
      <a:lvl2pPr marL="162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2pPr>
      <a:lvl3pPr marL="324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3pPr>
      <a:lvl4pPr marL="486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4pPr>
      <a:lvl5pPr marL="648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5pPr>
      <a:lvl6pPr marL="810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6pPr>
      <a:lvl7pPr marL="972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Text Placeholder 2"/>
          <p:cNvSpPr>
            <a:spLocks noGrp="1"/>
          </p:cNvSpPr>
          <p:nvPr>
            <p:ph type="body" idx="1"/>
          </p:nvPr>
        </p:nvSpPr>
        <p:spPr bwMode="auto">
          <a:xfrm>
            <a:off x="457200" y="1200154"/>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7"/>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FC65EC2F-E679-474F-AB04-4240F6D281F0}" type="datetimeFigureOut">
              <a:rPr lang="en-US"/>
              <a:pPr>
                <a:defRPr/>
              </a:pPr>
              <a:t>3/26/23</a:t>
            </a:fld>
            <a:endParaRPr lang="en-US"/>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D8292BE3-9B7F-4347-A509-A4FAC2BCD04B}" type="slidenum">
              <a:rPr lang="en-US"/>
              <a:pPr>
                <a:defRPr/>
              </a:pPr>
              <a:t>‹#›</a:t>
            </a:fld>
            <a:endParaRPr lang="en-US"/>
          </a:p>
        </p:txBody>
      </p:sp>
    </p:spTree>
    <p:extLst>
      <p:ext uri="{BB962C8B-B14F-4D97-AF65-F5344CB8AC3E}">
        <p14:creationId xmlns:p14="http://schemas.microsoft.com/office/powerpoint/2010/main" val="42790441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p:titleStyle>
    <p:bodyStyle>
      <a:lvl1pPr marL="257168" indent="-257168"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199" indent="-214308"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28" indent="-171446"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20" indent="-171446"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12" indent="-171446"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1EC6AD-6335-1991-1792-F1E3FAD8336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EE37B221-19A7-7607-1571-54CA0315DF9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7316CDCF-3739-6DD8-616D-4223B1D8851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EA5D1BA-6F91-9246-9850-54470F97CED9}" type="datetimeFigureOut">
              <a:rPr lang="en-IT" smtClean="0"/>
              <a:t>3/26/23</a:t>
            </a:fld>
            <a:endParaRPr lang="en-IT"/>
          </a:p>
        </p:txBody>
      </p:sp>
      <p:sp>
        <p:nvSpPr>
          <p:cNvPr id="5" name="Footer Placeholder 4">
            <a:extLst>
              <a:ext uri="{FF2B5EF4-FFF2-40B4-BE49-F238E27FC236}">
                <a16:creationId xmlns:a16="http://schemas.microsoft.com/office/drawing/2014/main" id="{95EEC32D-8EE0-E37E-E645-ED4066E7F84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T"/>
          </a:p>
        </p:txBody>
      </p:sp>
      <p:sp>
        <p:nvSpPr>
          <p:cNvPr id="6" name="Slide Number Placeholder 5">
            <a:extLst>
              <a:ext uri="{FF2B5EF4-FFF2-40B4-BE49-F238E27FC236}">
                <a16:creationId xmlns:a16="http://schemas.microsoft.com/office/drawing/2014/main" id="{EDCADE0F-DE11-3F81-BB17-327B37FEEC7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8D48F3C-30F4-7A49-9664-9F4DDDBC8F9A}" type="slidenum">
              <a:rPr lang="en-IT" smtClean="0"/>
              <a:t>‹#›</a:t>
            </a:fld>
            <a:endParaRPr lang="en-IT"/>
          </a:p>
        </p:txBody>
      </p:sp>
    </p:spTree>
    <p:extLst>
      <p:ext uri="{BB962C8B-B14F-4D97-AF65-F5344CB8AC3E}">
        <p14:creationId xmlns:p14="http://schemas.microsoft.com/office/powerpoint/2010/main" val="288147873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6.png"/><Relationship Id="rId7" Type="http://schemas.openxmlformats.org/officeDocument/2006/relationships/image" Target="../media/image5.emf"/><Relationship Id="rId2" Type="http://schemas.openxmlformats.org/officeDocument/2006/relationships/image" Target="../media/image55.png"/><Relationship Id="rId1" Type="http://schemas.openxmlformats.org/officeDocument/2006/relationships/slideLayout" Target="../slideLayouts/slideLayout3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59.jpe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60.emf"/><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media" Target="../media/media2.gif"/><Relationship Id="rId7" Type="http://schemas.openxmlformats.org/officeDocument/2006/relationships/image" Target="../media/image6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video" Target="../media/media2.gif"/><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emf"/><Relationship Id="rId1" Type="http://schemas.openxmlformats.org/officeDocument/2006/relationships/slideLayout" Target="../slideLayouts/slideLayout3.xml"/><Relationship Id="rId6" Type="http://schemas.openxmlformats.org/officeDocument/2006/relationships/image" Target="../media/image72.emf"/><Relationship Id="rId5" Type="http://schemas.openxmlformats.org/officeDocument/2006/relationships/image" Target="../media/image71.png"/><Relationship Id="rId4" Type="http://schemas.openxmlformats.org/officeDocument/2006/relationships/image" Target="../media/image69.tiff"/></Relationships>
</file>

<file path=ppt/slides/_rels/slide22.xml.rels><?xml version="1.0" encoding="UTF-8" standalone="yes"?>
<Relationships xmlns="http://schemas.openxmlformats.org/package/2006/relationships"><Relationship Id="rId8" Type="http://schemas.openxmlformats.org/officeDocument/2006/relationships/image" Target="../media/image79.tiff"/><Relationship Id="rId3" Type="http://schemas.openxmlformats.org/officeDocument/2006/relationships/image" Target="../media/image74.tiff"/><Relationship Id="rId7" Type="http://schemas.openxmlformats.org/officeDocument/2006/relationships/image" Target="../media/image78.tiff"/><Relationship Id="rId2" Type="http://schemas.openxmlformats.org/officeDocument/2006/relationships/image" Target="../media/image73.tiff"/><Relationship Id="rId1" Type="http://schemas.openxmlformats.org/officeDocument/2006/relationships/slideLayout" Target="../slideLayouts/slideLayout3.xml"/><Relationship Id="rId6" Type="http://schemas.openxmlformats.org/officeDocument/2006/relationships/image" Target="../media/image77.tiff"/><Relationship Id="rId11" Type="http://schemas.openxmlformats.org/officeDocument/2006/relationships/image" Target="../media/image82.png"/><Relationship Id="rId5" Type="http://schemas.openxmlformats.org/officeDocument/2006/relationships/image" Target="../media/image76.tiff"/><Relationship Id="rId10" Type="http://schemas.openxmlformats.org/officeDocument/2006/relationships/image" Target="../media/image81.tiff"/><Relationship Id="rId4" Type="http://schemas.openxmlformats.org/officeDocument/2006/relationships/image" Target="../media/image75.tiff"/><Relationship Id="rId9" Type="http://schemas.openxmlformats.org/officeDocument/2006/relationships/image" Target="../media/image80.tiff"/></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8" Type="http://schemas.openxmlformats.org/officeDocument/2006/relationships/image" Target="../media/image92.jpg"/><Relationship Id="rId13" Type="http://schemas.openxmlformats.org/officeDocument/2006/relationships/image" Target="../media/image97.jpeg"/><Relationship Id="rId3" Type="http://schemas.openxmlformats.org/officeDocument/2006/relationships/image" Target="../media/image87.jpg"/><Relationship Id="rId7" Type="http://schemas.openxmlformats.org/officeDocument/2006/relationships/image" Target="../media/image91.jpg"/><Relationship Id="rId12" Type="http://schemas.openxmlformats.org/officeDocument/2006/relationships/image" Target="../media/image96.png"/><Relationship Id="rId2" Type="http://schemas.openxmlformats.org/officeDocument/2006/relationships/image" Target="../media/image86.jpg"/><Relationship Id="rId1" Type="http://schemas.openxmlformats.org/officeDocument/2006/relationships/slideLayout" Target="../slideLayouts/slideLayout49.xml"/><Relationship Id="rId6" Type="http://schemas.openxmlformats.org/officeDocument/2006/relationships/image" Target="../media/image90.jpg"/><Relationship Id="rId11" Type="http://schemas.openxmlformats.org/officeDocument/2006/relationships/image" Target="../media/image95.png"/><Relationship Id="rId5" Type="http://schemas.openxmlformats.org/officeDocument/2006/relationships/image" Target="../media/image89.jpg"/><Relationship Id="rId10" Type="http://schemas.openxmlformats.org/officeDocument/2006/relationships/image" Target="../media/image94.gif"/><Relationship Id="rId4" Type="http://schemas.openxmlformats.org/officeDocument/2006/relationships/image" Target="../media/image88.jpg"/><Relationship Id="rId9" Type="http://schemas.openxmlformats.org/officeDocument/2006/relationships/image" Target="../media/image93.jp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50.xml"/><Relationship Id="rId5" Type="http://schemas.openxmlformats.org/officeDocument/2006/relationships/image" Target="../media/image101.pn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marL="6350" indent="-6350"/>
            <a:r>
              <a:rPr lang="en-GB" dirty="0"/>
              <a:t>IEA Spherical Torus Technology Coordination Program (TCP) Annual Report</a:t>
            </a:r>
          </a:p>
        </p:txBody>
      </p:sp>
      <p:sp>
        <p:nvSpPr>
          <p:cNvPr id="3" name="Text Placeholder 2"/>
          <p:cNvSpPr>
            <a:spLocks noGrp="1"/>
          </p:cNvSpPr>
          <p:nvPr>
            <p:ph type="body" sz="quarter" idx="13"/>
          </p:nvPr>
        </p:nvSpPr>
        <p:spPr/>
        <p:txBody>
          <a:bodyPr/>
          <a:lstStyle/>
          <a:p>
            <a:r>
              <a:rPr lang="en-GB" dirty="0"/>
              <a:t>Rajesh Maingi, Chair of the ST TCP Executive Committee</a:t>
            </a:r>
          </a:p>
        </p:txBody>
      </p:sp>
      <p:sp>
        <p:nvSpPr>
          <p:cNvPr id="4" name="Text Placeholder 3"/>
          <p:cNvSpPr>
            <a:spLocks noGrp="1"/>
          </p:cNvSpPr>
          <p:nvPr>
            <p:ph type="body" sz="quarter" idx="14"/>
          </p:nvPr>
        </p:nvSpPr>
        <p:spPr/>
        <p:txBody>
          <a:bodyPr/>
          <a:lstStyle/>
          <a:p>
            <a:r>
              <a:rPr lang="en-GB" dirty="0"/>
              <a:t>NSTX-U Magnetic Fusion </a:t>
            </a:r>
            <a:r>
              <a:rPr lang="en-GB"/>
              <a:t>Science Meeting, 27 March 2023</a:t>
            </a:r>
            <a:endParaRPr lang="en-GB" dirty="0"/>
          </a:p>
        </p:txBody>
      </p:sp>
      <p:pic>
        <p:nvPicPr>
          <p:cNvPr id="5" name="Picture 4" descr="A picture containing drawing&#10;&#10;Description automatically generated">
            <a:extLst>
              <a:ext uri="{FF2B5EF4-FFF2-40B4-BE49-F238E27FC236}">
                <a16:creationId xmlns:a16="http://schemas.microsoft.com/office/drawing/2014/main" id="{CE54F0EB-8339-83C7-F910-DF8D438853FE}"/>
              </a:ext>
            </a:extLst>
          </p:cNvPr>
          <p:cNvPicPr>
            <a:picLocks noChangeAspect="1"/>
          </p:cNvPicPr>
          <p:nvPr/>
        </p:nvPicPr>
        <p:blipFill>
          <a:blip r:embed="rId2"/>
          <a:stretch>
            <a:fillRect/>
          </a:stretch>
        </p:blipFill>
        <p:spPr>
          <a:xfrm>
            <a:off x="4780547" y="3014842"/>
            <a:ext cx="2041451" cy="692686"/>
          </a:xfrm>
          <a:prstGeom prst="rect">
            <a:avLst/>
          </a:prstGeom>
        </p:spPr>
      </p:pic>
    </p:spTree>
    <p:extLst>
      <p:ext uri="{BB962C8B-B14F-4D97-AF65-F5344CB8AC3E}">
        <p14:creationId xmlns:p14="http://schemas.microsoft.com/office/powerpoint/2010/main" val="817572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020CBBF-81BD-27C9-EA79-5685408640CF}"/>
              </a:ext>
            </a:extLst>
          </p:cNvPr>
          <p:cNvGrpSpPr>
            <a:grpSpLocks noChangeAspect="1"/>
          </p:cNvGrpSpPr>
          <p:nvPr/>
        </p:nvGrpSpPr>
        <p:grpSpPr>
          <a:xfrm>
            <a:off x="7647528" y="48099"/>
            <a:ext cx="1496472" cy="1368870"/>
            <a:chOff x="2479270" y="120346"/>
            <a:chExt cx="1499456" cy="1371600"/>
          </a:xfrm>
        </p:grpSpPr>
        <p:sp>
          <p:nvSpPr>
            <p:cNvPr id="4" name="Oval 3">
              <a:extLst>
                <a:ext uri="{FF2B5EF4-FFF2-40B4-BE49-F238E27FC236}">
                  <a16:creationId xmlns:a16="http://schemas.microsoft.com/office/drawing/2014/main" id="{15949BD6-5E40-0B69-A40D-EC210CEEDE02}"/>
                </a:ext>
              </a:extLst>
            </p:cNvPr>
            <p:cNvSpPr/>
            <p:nvPr userDrawn="1"/>
          </p:nvSpPr>
          <p:spPr>
            <a:xfrm>
              <a:off x="2479270" y="120346"/>
              <a:ext cx="1371600" cy="1371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79121374-42B4-FF9E-F407-1C142F995BEE}"/>
                </a:ext>
              </a:extLst>
            </p:cNvPr>
            <p:cNvPicPr>
              <a:picLocks noChangeAspect="1"/>
            </p:cNvPicPr>
            <p:nvPr userDrawn="1"/>
          </p:nvPicPr>
          <p:blipFill>
            <a:blip r:embed="rId2"/>
            <a:stretch>
              <a:fillRect/>
            </a:stretch>
          </p:blipFill>
          <p:spPr>
            <a:xfrm>
              <a:off x="3070611" y="120347"/>
              <a:ext cx="908115" cy="908115"/>
            </a:xfrm>
            <a:prstGeom prst="rect">
              <a:avLst/>
            </a:prstGeom>
          </p:spPr>
        </p:pic>
      </p:grpSp>
      <p:grpSp>
        <p:nvGrpSpPr>
          <p:cNvPr id="32" name="Group 31">
            <a:extLst>
              <a:ext uri="{FF2B5EF4-FFF2-40B4-BE49-F238E27FC236}">
                <a16:creationId xmlns:a16="http://schemas.microsoft.com/office/drawing/2014/main" id="{01013BAB-8AB2-D645-AA49-31D865EA95B3}"/>
              </a:ext>
            </a:extLst>
          </p:cNvPr>
          <p:cNvGrpSpPr>
            <a:grpSpLocks noChangeAspect="1"/>
          </p:cNvGrpSpPr>
          <p:nvPr/>
        </p:nvGrpSpPr>
        <p:grpSpPr>
          <a:xfrm>
            <a:off x="1943686" y="285140"/>
            <a:ext cx="5101350" cy="4881221"/>
            <a:chOff x="19902156" y="13153222"/>
            <a:chExt cx="11830669" cy="11324287"/>
          </a:xfrm>
        </p:grpSpPr>
        <p:grpSp>
          <p:nvGrpSpPr>
            <p:cNvPr id="33" name="Group 32">
              <a:extLst>
                <a:ext uri="{FF2B5EF4-FFF2-40B4-BE49-F238E27FC236}">
                  <a16:creationId xmlns:a16="http://schemas.microsoft.com/office/drawing/2014/main" id="{E41B2C16-FC26-0040-88BD-909D1961FFA9}"/>
                </a:ext>
              </a:extLst>
            </p:cNvPr>
            <p:cNvGrpSpPr/>
            <p:nvPr/>
          </p:nvGrpSpPr>
          <p:grpSpPr>
            <a:xfrm>
              <a:off x="19902156" y="13414829"/>
              <a:ext cx="11209759" cy="10969769"/>
              <a:chOff x="19902156" y="13414829"/>
              <a:chExt cx="11209759" cy="10969769"/>
            </a:xfrm>
          </p:grpSpPr>
          <p:pic>
            <p:nvPicPr>
              <p:cNvPr id="36" name="Picture 7" descr="page34image30080240">
                <a:extLst>
                  <a:ext uri="{FF2B5EF4-FFF2-40B4-BE49-F238E27FC236}">
                    <a16:creationId xmlns:a16="http://schemas.microsoft.com/office/drawing/2014/main" id="{C90F816C-6ACB-A648-9D75-0B41B03AA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2035" y="13414829"/>
                <a:ext cx="10469880" cy="1096976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7" name="Picture 8" descr="page34image30075040">
                <a:extLst>
                  <a:ext uri="{FF2B5EF4-FFF2-40B4-BE49-F238E27FC236}">
                    <a16:creationId xmlns:a16="http://schemas.microsoft.com/office/drawing/2014/main" id="{E8324987-A5BC-074C-9937-C4D7BACAC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2156" y="16859455"/>
                <a:ext cx="361130" cy="4083548"/>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4" name="Rectangle 33">
              <a:extLst>
                <a:ext uri="{FF2B5EF4-FFF2-40B4-BE49-F238E27FC236}">
                  <a16:creationId xmlns:a16="http://schemas.microsoft.com/office/drawing/2014/main" id="{F48859E1-B21B-DF40-A97E-6CFA553E91FE}"/>
                </a:ext>
              </a:extLst>
            </p:cNvPr>
            <p:cNvSpPr/>
            <p:nvPr/>
          </p:nvSpPr>
          <p:spPr>
            <a:xfrm>
              <a:off x="20609076" y="24342749"/>
              <a:ext cx="11123749" cy="98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BEF012B9-97A2-6447-84C3-3853DA53C15D}"/>
                </a:ext>
              </a:extLst>
            </p:cNvPr>
            <p:cNvSpPr/>
            <p:nvPr/>
          </p:nvSpPr>
          <p:spPr>
            <a:xfrm flipH="1">
              <a:off x="20621412" y="13153222"/>
              <a:ext cx="140066" cy="1132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Rectangle 1">
            <a:extLst>
              <a:ext uri="{FF2B5EF4-FFF2-40B4-BE49-F238E27FC236}">
                <a16:creationId xmlns:a16="http://schemas.microsoft.com/office/drawing/2014/main" id="{2E998260-F473-574B-BB61-EA40C838143A}"/>
              </a:ext>
            </a:extLst>
          </p:cNvPr>
          <p:cNvSpPr/>
          <p:nvPr/>
        </p:nvSpPr>
        <p:spPr>
          <a:xfrm>
            <a:off x="1184383" y="448486"/>
            <a:ext cx="6463145" cy="471037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 name="Group 8">
            <a:extLst>
              <a:ext uri="{FF2B5EF4-FFF2-40B4-BE49-F238E27FC236}">
                <a16:creationId xmlns:a16="http://schemas.microsoft.com/office/drawing/2014/main" id="{DB49A8D9-2064-BE42-9010-F146E061D383}"/>
              </a:ext>
            </a:extLst>
          </p:cNvPr>
          <p:cNvGrpSpPr/>
          <p:nvPr/>
        </p:nvGrpSpPr>
        <p:grpSpPr>
          <a:xfrm>
            <a:off x="380665" y="825190"/>
            <a:ext cx="3478837" cy="4263527"/>
            <a:chOff x="12895889" y="14948082"/>
            <a:chExt cx="4638449" cy="5684703"/>
          </a:xfrm>
        </p:grpSpPr>
        <p:sp>
          <p:nvSpPr>
            <p:cNvPr id="10" name="TextBox 9">
              <a:extLst>
                <a:ext uri="{FF2B5EF4-FFF2-40B4-BE49-F238E27FC236}">
                  <a16:creationId xmlns:a16="http://schemas.microsoft.com/office/drawing/2014/main" id="{7760C2AF-20F6-2247-A052-F8E91BEEF49E}"/>
                </a:ext>
              </a:extLst>
            </p:cNvPr>
            <p:cNvSpPr txBox="1"/>
            <p:nvPr/>
          </p:nvSpPr>
          <p:spPr>
            <a:xfrm>
              <a:off x="12895889" y="14948082"/>
              <a:ext cx="4638449" cy="492443"/>
            </a:xfrm>
            <a:prstGeom prst="rect">
              <a:avLst/>
            </a:prstGeom>
            <a:solidFill>
              <a:srgbClr val="FFFFFF"/>
            </a:solidFill>
          </p:spPr>
          <p:txBody>
            <a:bodyPr wrap="none" rtlCol="0">
              <a:spAutoFit/>
            </a:bodyPr>
            <a:lstStyle/>
            <a:p>
              <a:r>
                <a:rPr lang="en-US" i="1" dirty="0">
                  <a:latin typeface="Lato" panose="020F0502020204030203" pitchFamily="34" charset="0"/>
                  <a:ea typeface="Lato" panose="020F0502020204030203" pitchFamily="34" charset="0"/>
                  <a:cs typeface="Lato" panose="020F0502020204030203" pitchFamily="34" charset="0"/>
                </a:rPr>
                <a:t>TF bundle installed in vacuum wall</a:t>
              </a:r>
            </a:p>
          </p:txBody>
        </p:sp>
        <p:pic>
          <p:nvPicPr>
            <p:cNvPr id="11" name="Picture 10" descr="A picture containing engine, miller&#10;&#10;Description automatically generated">
              <a:extLst>
                <a:ext uri="{FF2B5EF4-FFF2-40B4-BE49-F238E27FC236}">
                  <a16:creationId xmlns:a16="http://schemas.microsoft.com/office/drawing/2014/main" id="{999186F4-12F9-D241-9438-47D31A9D25E6}"/>
                </a:ext>
              </a:extLst>
            </p:cNvPr>
            <p:cNvPicPr>
              <a:picLocks noChangeAspect="1"/>
            </p:cNvPicPr>
            <p:nvPr/>
          </p:nvPicPr>
          <p:blipFill>
            <a:blip r:embed="rId5"/>
            <a:stretch>
              <a:fillRect/>
            </a:stretch>
          </p:blipFill>
          <p:spPr>
            <a:xfrm rot="5400000">
              <a:off x="12891506" y="16003499"/>
              <a:ext cx="4267200" cy="3200400"/>
            </a:xfrm>
            <a:prstGeom prst="rect">
              <a:avLst/>
            </a:prstGeom>
          </p:spPr>
        </p:pic>
        <p:sp>
          <p:nvSpPr>
            <p:cNvPr id="18" name="TextBox 17">
              <a:extLst>
                <a:ext uri="{FF2B5EF4-FFF2-40B4-BE49-F238E27FC236}">
                  <a16:creationId xmlns:a16="http://schemas.microsoft.com/office/drawing/2014/main" id="{36F003F6-4EDC-1547-A546-55CD99C8F87A}"/>
                </a:ext>
              </a:extLst>
            </p:cNvPr>
            <p:cNvSpPr txBox="1"/>
            <p:nvPr/>
          </p:nvSpPr>
          <p:spPr>
            <a:xfrm>
              <a:off x="14260636" y="19894121"/>
              <a:ext cx="2818089" cy="738664"/>
            </a:xfrm>
            <a:prstGeom prst="rect">
              <a:avLst/>
            </a:prstGeom>
            <a:noFill/>
          </p:spPr>
          <p:txBody>
            <a:bodyPr wrap="square" rtlCol="0" anchor="t">
              <a:spAutoFit/>
            </a:bodyPr>
            <a:lstStyle/>
            <a:p>
              <a:r>
                <a:rPr lang="en-US" sz="1500" dirty="0">
                  <a:latin typeface="Lato" panose="020F0502020204030203" pitchFamily="34" charset="0"/>
                  <a:ea typeface="Lato" panose="020F0502020204030203" pitchFamily="34" charset="0"/>
                  <a:cs typeface="Lato" panose="020F0502020204030203" pitchFamily="34" charset="0"/>
                </a:rPr>
                <a:t>Contact - indexing area</a:t>
              </a:r>
            </a:p>
          </p:txBody>
        </p:sp>
        <p:cxnSp>
          <p:nvCxnSpPr>
            <p:cNvPr id="19" name="Straight Arrow Connector 18">
              <a:extLst>
                <a:ext uri="{FF2B5EF4-FFF2-40B4-BE49-F238E27FC236}">
                  <a16:creationId xmlns:a16="http://schemas.microsoft.com/office/drawing/2014/main" id="{B0D74405-409D-0145-8CBD-DBC3B75B70E6}"/>
                </a:ext>
              </a:extLst>
            </p:cNvPr>
            <p:cNvCxnSpPr>
              <a:cxnSpLocks/>
            </p:cNvCxnSpPr>
            <p:nvPr/>
          </p:nvCxnSpPr>
          <p:spPr bwMode="auto">
            <a:xfrm flipH="1" flipV="1">
              <a:off x="15313907" y="18308505"/>
              <a:ext cx="703275" cy="1539488"/>
            </a:xfrm>
            <a:prstGeom prst="straightConnector1">
              <a:avLst/>
            </a:prstGeom>
            <a:solidFill>
              <a:srgbClr val="00B8FF"/>
            </a:solidFill>
            <a:ln w="12700" cap="flat" cmpd="sng" algn="ctr">
              <a:solidFill>
                <a:srgbClr val="FF0000"/>
              </a:solidFill>
              <a:prstDash val="solid"/>
              <a:round/>
              <a:headEnd type="none" w="med" len="med"/>
              <a:tailEnd type="triangle"/>
            </a:ln>
            <a:effectLst/>
          </p:spPr>
        </p:cxnSp>
      </p:grpSp>
      <p:grpSp>
        <p:nvGrpSpPr>
          <p:cNvPr id="26" name="Group 25">
            <a:extLst>
              <a:ext uri="{FF2B5EF4-FFF2-40B4-BE49-F238E27FC236}">
                <a16:creationId xmlns:a16="http://schemas.microsoft.com/office/drawing/2014/main" id="{4EAD3357-849C-D944-B8A6-5853AED49FAD}"/>
              </a:ext>
            </a:extLst>
          </p:cNvPr>
          <p:cNvGrpSpPr/>
          <p:nvPr/>
        </p:nvGrpSpPr>
        <p:grpSpPr>
          <a:xfrm>
            <a:off x="5458668" y="1003300"/>
            <a:ext cx="3301944" cy="4027951"/>
            <a:chOff x="34471441" y="13991166"/>
            <a:chExt cx="4402592" cy="5370601"/>
          </a:xfrm>
        </p:grpSpPr>
        <p:grpSp>
          <p:nvGrpSpPr>
            <p:cNvPr id="27" name="Group 26">
              <a:extLst>
                <a:ext uri="{FF2B5EF4-FFF2-40B4-BE49-F238E27FC236}">
                  <a16:creationId xmlns:a16="http://schemas.microsoft.com/office/drawing/2014/main" id="{B31EA8F5-013C-0046-B1B9-1AA47A6EDC95}"/>
                </a:ext>
              </a:extLst>
            </p:cNvPr>
            <p:cNvGrpSpPr/>
            <p:nvPr/>
          </p:nvGrpSpPr>
          <p:grpSpPr>
            <a:xfrm>
              <a:off x="34471441" y="13991166"/>
              <a:ext cx="4402592" cy="4160403"/>
              <a:chOff x="34093292" y="24235124"/>
              <a:chExt cx="4402592" cy="4160403"/>
            </a:xfrm>
          </p:grpSpPr>
          <p:sp>
            <p:nvSpPr>
              <p:cNvPr id="30" name="TextBox 29">
                <a:extLst>
                  <a:ext uri="{FF2B5EF4-FFF2-40B4-BE49-F238E27FC236}">
                    <a16:creationId xmlns:a16="http://schemas.microsoft.com/office/drawing/2014/main" id="{E2A0E02E-C11D-894E-B3E8-F8439161B824}"/>
                  </a:ext>
                </a:extLst>
              </p:cNvPr>
              <p:cNvSpPr txBox="1"/>
              <p:nvPr/>
            </p:nvSpPr>
            <p:spPr>
              <a:xfrm>
                <a:off x="34175896" y="24235124"/>
                <a:ext cx="4319988" cy="861775"/>
              </a:xfrm>
              <a:prstGeom prst="rect">
                <a:avLst/>
              </a:prstGeom>
              <a:solidFill>
                <a:srgbClr val="FFFFFF"/>
              </a:solidFill>
            </p:spPr>
            <p:txBody>
              <a:bodyPr wrap="none" rtlCol="0">
                <a:spAutoFit/>
              </a:bodyPr>
              <a:lstStyle/>
              <a:p>
                <a:pPr algn="ctr"/>
                <a:r>
                  <a:rPr lang="en-US" i="1" dirty="0">
                    <a:latin typeface="Lato" panose="020F0502020204030203" pitchFamily="34" charset="0"/>
                    <a:ea typeface="Lato" panose="020F0502020204030203" pitchFamily="34" charset="0"/>
                    <a:cs typeface="Lato" panose="020F0502020204030203" pitchFamily="34" charset="0"/>
                  </a:rPr>
                  <a:t>Six pin blocks and pins installed </a:t>
                </a:r>
              </a:p>
              <a:p>
                <a:pPr algn="ctr"/>
                <a:r>
                  <a:rPr lang="en-US" i="1" dirty="0">
                    <a:latin typeface="Lato" panose="020F0502020204030203" pitchFamily="34" charset="0"/>
                    <a:ea typeface="Lato" panose="020F0502020204030203" pitchFamily="34" charset="0"/>
                    <a:cs typeface="Lato" panose="020F0502020204030203" pitchFamily="34" charset="0"/>
                  </a:rPr>
                  <a:t>on vessel (top shown here)</a:t>
                </a:r>
              </a:p>
            </p:txBody>
          </p:sp>
          <p:pic>
            <p:nvPicPr>
              <p:cNvPr id="31" name="Picture 30" descr="A picture containing indoor, bicycle, engine&#10;&#10;Description automatically generated">
                <a:extLst>
                  <a:ext uri="{FF2B5EF4-FFF2-40B4-BE49-F238E27FC236}">
                    <a16:creationId xmlns:a16="http://schemas.microsoft.com/office/drawing/2014/main" id="{504CF8C7-A5B6-4148-80DB-F87B25D30EC8}"/>
                  </a:ext>
                </a:extLst>
              </p:cNvPr>
              <p:cNvPicPr>
                <a:picLocks noChangeAspect="1"/>
              </p:cNvPicPr>
              <p:nvPr/>
            </p:nvPicPr>
            <p:blipFill>
              <a:blip r:embed="rId6"/>
              <a:stretch>
                <a:fillRect/>
              </a:stretch>
            </p:blipFill>
            <p:spPr>
              <a:xfrm rot="10800000">
                <a:off x="34093292" y="25195127"/>
                <a:ext cx="4267200" cy="3200400"/>
              </a:xfrm>
              <a:prstGeom prst="rect">
                <a:avLst/>
              </a:prstGeom>
            </p:spPr>
          </p:pic>
        </p:grpSp>
        <p:cxnSp>
          <p:nvCxnSpPr>
            <p:cNvPr id="28" name="Straight Arrow Connector 27">
              <a:extLst>
                <a:ext uri="{FF2B5EF4-FFF2-40B4-BE49-F238E27FC236}">
                  <a16:creationId xmlns:a16="http://schemas.microsoft.com/office/drawing/2014/main" id="{FF4B8274-FD81-C143-80E2-B6843E7298EF}"/>
                </a:ext>
              </a:extLst>
            </p:cNvPr>
            <p:cNvCxnSpPr>
              <a:cxnSpLocks/>
            </p:cNvCxnSpPr>
            <p:nvPr/>
          </p:nvCxnSpPr>
          <p:spPr bwMode="auto">
            <a:xfrm flipV="1">
              <a:off x="35235663" y="16733078"/>
              <a:ext cx="329346" cy="1501851"/>
            </a:xfrm>
            <a:prstGeom prst="straightConnector1">
              <a:avLst/>
            </a:prstGeom>
            <a:solidFill>
              <a:srgbClr val="00B8FF"/>
            </a:solidFill>
            <a:ln w="38100" cap="flat" cmpd="sng" algn="ctr">
              <a:solidFill>
                <a:schemeClr val="accent6"/>
              </a:solidFill>
              <a:prstDash val="solid"/>
              <a:round/>
              <a:headEnd type="none" w="med" len="med"/>
              <a:tailEnd type="triangle"/>
            </a:ln>
            <a:effectLst/>
          </p:spPr>
        </p:cxnSp>
        <p:sp>
          <p:nvSpPr>
            <p:cNvPr id="29" name="TextBox 28">
              <a:extLst>
                <a:ext uri="{FF2B5EF4-FFF2-40B4-BE49-F238E27FC236}">
                  <a16:creationId xmlns:a16="http://schemas.microsoft.com/office/drawing/2014/main" id="{BC7ADF8E-29B2-CB40-9C17-8FF26569895B}"/>
                </a:ext>
              </a:extLst>
            </p:cNvPr>
            <p:cNvSpPr txBox="1"/>
            <p:nvPr/>
          </p:nvSpPr>
          <p:spPr>
            <a:xfrm>
              <a:off x="34478024" y="18499992"/>
              <a:ext cx="4362733" cy="861775"/>
            </a:xfrm>
            <a:prstGeom prst="rect">
              <a:avLst/>
            </a:prstGeom>
            <a:noFill/>
          </p:spPr>
          <p:txBody>
            <a:bodyPr wrap="none" rtlCol="0">
              <a:spAutoFit/>
            </a:bodyPr>
            <a:lstStyle/>
            <a:p>
              <a:r>
                <a:rPr lang="en-US" dirty="0">
                  <a:latin typeface="Lato" panose="020F0502020204030203" pitchFamily="34" charset="0"/>
                  <a:ea typeface="Lato" panose="020F0502020204030203" pitchFamily="34" charset="0"/>
                  <a:cs typeface="Lato" panose="020F0502020204030203" pitchFamily="34" charset="0"/>
                </a:rPr>
                <a:t>Pin block with pin attached to </a:t>
              </a:r>
            </a:p>
            <a:p>
              <a:r>
                <a:rPr lang="en-US" dirty="0">
                  <a:latin typeface="Lato" panose="020F0502020204030203" pitchFamily="34" charset="0"/>
                  <a:ea typeface="Lato" panose="020F0502020204030203" pitchFamily="34" charset="0"/>
                  <a:cs typeface="Lato" panose="020F0502020204030203" pitchFamily="34" charset="0"/>
                </a:rPr>
                <a:t>gusset plate reinforced ribs</a:t>
              </a:r>
            </a:p>
          </p:txBody>
        </p:sp>
      </p:grpSp>
      <p:sp>
        <p:nvSpPr>
          <p:cNvPr id="5" name="Title 4">
            <a:extLst>
              <a:ext uri="{FF2B5EF4-FFF2-40B4-BE49-F238E27FC236}">
                <a16:creationId xmlns:a16="http://schemas.microsoft.com/office/drawing/2014/main" id="{7C6D287E-F0FD-4946-9514-DD45ABDD926A}"/>
              </a:ext>
            </a:extLst>
          </p:cNvPr>
          <p:cNvSpPr>
            <a:spLocks noGrp="1"/>
          </p:cNvSpPr>
          <p:nvPr>
            <p:ph type="title"/>
          </p:nvPr>
        </p:nvSpPr>
        <p:spPr>
          <a:xfrm>
            <a:off x="-2064" y="78493"/>
            <a:ext cx="8661132" cy="480702"/>
          </a:xfrm>
        </p:spPr>
        <p:txBody>
          <a:bodyPr>
            <a:noAutofit/>
          </a:bodyPr>
          <a:lstStyle/>
          <a:p>
            <a:r>
              <a:rPr lang="en-US" sz="2200" dirty="0">
                <a:latin typeface="Calibri" panose="020F0502020204030204" pitchFamily="34" charset="0"/>
                <a:ea typeface="Lato" panose="020F0502020204030203" pitchFamily="34" charset="0"/>
                <a:cs typeface="Calibri" panose="020F0502020204030204" pitchFamily="34" charset="0"/>
              </a:rPr>
              <a:t>US: All Major P</a:t>
            </a:r>
            <a:r>
              <a:rPr lang="en-US" sz="2200" cap="small" dirty="0">
                <a:latin typeface="Calibri" panose="020F0502020204030204" pitchFamily="34" charset="0"/>
                <a:ea typeface="Lato" panose="020F0502020204030203" pitchFamily="34" charset="0"/>
                <a:cs typeface="Calibri" panose="020F0502020204030204" pitchFamily="34" charset="0"/>
              </a:rPr>
              <a:t>egasus</a:t>
            </a:r>
            <a:r>
              <a:rPr lang="en-US" sz="2200" dirty="0">
                <a:latin typeface="Calibri" panose="020F0502020204030204" pitchFamily="34" charset="0"/>
                <a:ea typeface="Lato" panose="020F0502020204030203" pitchFamily="34" charset="0"/>
                <a:cs typeface="Calibri" panose="020F0502020204030204" pitchFamily="34" charset="0"/>
              </a:rPr>
              <a:t>-III Upgrade Sub-Assemblies Nearing Completion</a:t>
            </a:r>
          </a:p>
        </p:txBody>
      </p:sp>
      <p:sp>
        <p:nvSpPr>
          <p:cNvPr id="21" name="Date Placeholder 3">
            <a:extLst>
              <a:ext uri="{FF2B5EF4-FFF2-40B4-BE49-F238E27FC236}">
                <a16:creationId xmlns:a16="http://schemas.microsoft.com/office/drawing/2014/main" id="{D62F504A-0E99-754C-9EB8-C13DE872A117}"/>
              </a:ext>
            </a:extLst>
          </p:cNvPr>
          <p:cNvSpPr txBox="1">
            <a:spLocks/>
          </p:cNvSpPr>
          <p:nvPr/>
        </p:nvSpPr>
        <p:spPr>
          <a:xfrm>
            <a:off x="337421" y="4861208"/>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Diem – ISTW 2022</a:t>
            </a:r>
          </a:p>
        </p:txBody>
      </p:sp>
      <p:sp>
        <p:nvSpPr>
          <p:cNvPr id="22" name="Slide Number Placeholder 5">
            <a:extLst>
              <a:ext uri="{FF2B5EF4-FFF2-40B4-BE49-F238E27FC236}">
                <a16:creationId xmlns:a16="http://schemas.microsoft.com/office/drawing/2014/main" id="{4E9C1654-A5A0-6F42-8888-3EB399124905}"/>
              </a:ext>
            </a:extLst>
          </p:cNvPr>
          <p:cNvSpPr txBox="1">
            <a:spLocks/>
          </p:cNvSpPr>
          <p:nvPr/>
        </p:nvSpPr>
        <p:spPr>
          <a:xfrm>
            <a:off x="7034952" y="4866594"/>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5DE6D7-F04D-7741-82FC-941AB368F7CA}" type="slidenum">
              <a:rPr lang="en-US" sz="900"/>
              <a:pPr/>
              <a:t>10</a:t>
            </a:fld>
            <a:endParaRPr lang="en-US" sz="900" dirty="0"/>
          </a:p>
        </p:txBody>
      </p:sp>
      <p:sp>
        <p:nvSpPr>
          <p:cNvPr id="7" name="TextBox 6">
            <a:extLst>
              <a:ext uri="{FF2B5EF4-FFF2-40B4-BE49-F238E27FC236}">
                <a16:creationId xmlns:a16="http://schemas.microsoft.com/office/drawing/2014/main" id="{900A02A0-9529-CB55-D079-8A98F7A58489}"/>
              </a:ext>
            </a:extLst>
          </p:cNvPr>
          <p:cNvSpPr txBox="1"/>
          <p:nvPr/>
        </p:nvSpPr>
        <p:spPr>
          <a:xfrm>
            <a:off x="2262720" y="4972350"/>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S. Diem</a:t>
            </a: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953786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DABA6-B207-0A4D-A329-D1A3DB4A8695}"/>
              </a:ext>
            </a:extLst>
          </p:cNvPr>
          <p:cNvSpPr>
            <a:spLocks noGrp="1"/>
          </p:cNvSpPr>
          <p:nvPr>
            <p:ph type="title"/>
          </p:nvPr>
        </p:nvSpPr>
        <p:spPr>
          <a:xfrm>
            <a:off x="64736" y="-5143"/>
            <a:ext cx="7916780" cy="543910"/>
          </a:xfrm>
        </p:spPr>
        <p:txBody>
          <a:bodyPr>
            <a:noAutofit/>
          </a:bodyPr>
          <a:lstStyle/>
          <a:p>
            <a:pPr marL="6350">
              <a:spcBef>
                <a:spcPts val="400"/>
              </a:spcBef>
              <a:buSzPts val="1900"/>
            </a:pPr>
            <a:r>
              <a:rPr lang="en-US" sz="2400" dirty="0">
                <a:latin typeface="Calibri" panose="020F0502020204030204" pitchFamily="34" charset="0"/>
                <a:cs typeface="Calibri" panose="020F0502020204030204" pitchFamily="34" charset="0"/>
              </a:rPr>
              <a:t>Three high-level Objectives comprise the mission-oriented NSTX-U research program</a:t>
            </a:r>
          </a:p>
        </p:txBody>
      </p:sp>
      <p:sp>
        <p:nvSpPr>
          <p:cNvPr id="3" name="Slide Number Placeholder 2">
            <a:extLst>
              <a:ext uri="{FF2B5EF4-FFF2-40B4-BE49-F238E27FC236}">
                <a16:creationId xmlns:a16="http://schemas.microsoft.com/office/drawing/2014/main" id="{E7549221-450E-7A49-B27D-09790D72B747}"/>
              </a:ext>
            </a:extLst>
          </p:cNvPr>
          <p:cNvSpPr>
            <a:spLocks noGrp="1"/>
          </p:cNvSpPr>
          <p:nvPr>
            <p:ph type="sldNum" sz="quarter" idx="10"/>
          </p:nvPr>
        </p:nvSpPr>
        <p:spPr/>
        <p:txBody>
          <a:bodyPr/>
          <a:lstStyle/>
          <a:p>
            <a:fld id="{D7DB8F76-31D0-8E48-9A33-E79BFE0EA87E}" type="slidenum">
              <a:rPr lang="en-US" sz="200" smtClean="0"/>
              <a:pPr/>
              <a:t>11</a:t>
            </a:fld>
            <a:endParaRPr lang="en-US" sz="200" dirty="0"/>
          </a:p>
        </p:txBody>
      </p:sp>
      <p:sp>
        <p:nvSpPr>
          <p:cNvPr id="5" name="Date Placeholder 4">
            <a:extLst>
              <a:ext uri="{FF2B5EF4-FFF2-40B4-BE49-F238E27FC236}">
                <a16:creationId xmlns:a16="http://schemas.microsoft.com/office/drawing/2014/main" id="{B84CD523-D967-0A4F-B0A5-DD37769D2F71}"/>
              </a:ext>
            </a:extLst>
          </p:cNvPr>
          <p:cNvSpPr>
            <a:spLocks noGrp="1"/>
          </p:cNvSpPr>
          <p:nvPr>
            <p:ph type="dt" sz="half" idx="12"/>
          </p:nvPr>
        </p:nvSpPr>
        <p:spPr/>
        <p:txBody>
          <a:bodyPr/>
          <a:lstStyle/>
          <a:p>
            <a:endParaRPr lang="en-US" sz="100" dirty="0">
              <a:solidFill>
                <a:schemeClr val="bg1"/>
              </a:solidFill>
            </a:endParaRPr>
          </a:p>
        </p:txBody>
      </p:sp>
      <p:sp>
        <p:nvSpPr>
          <p:cNvPr id="6" name="Footer Placeholder 5">
            <a:extLst>
              <a:ext uri="{FF2B5EF4-FFF2-40B4-BE49-F238E27FC236}">
                <a16:creationId xmlns:a16="http://schemas.microsoft.com/office/drawing/2014/main" id="{016D08A1-BF2C-2B4F-B5A0-15BCDEB145FD}"/>
              </a:ext>
            </a:extLst>
          </p:cNvPr>
          <p:cNvSpPr>
            <a:spLocks noGrp="1"/>
          </p:cNvSpPr>
          <p:nvPr>
            <p:ph type="ftr" sz="quarter" idx="13"/>
          </p:nvPr>
        </p:nvSpPr>
        <p:spPr/>
        <p:txBody>
          <a:bodyPr/>
          <a:lstStyle/>
          <a:p>
            <a:endParaRPr lang="en-US" sz="200" dirty="0"/>
          </a:p>
        </p:txBody>
      </p:sp>
      <p:sp>
        <p:nvSpPr>
          <p:cNvPr id="10" name="Content Placeholder 2">
            <a:extLst>
              <a:ext uri="{FF2B5EF4-FFF2-40B4-BE49-F238E27FC236}">
                <a16:creationId xmlns:a16="http://schemas.microsoft.com/office/drawing/2014/main" id="{88862AF1-AE2E-5D46-B23B-73CF304A3D10}"/>
              </a:ext>
            </a:extLst>
          </p:cNvPr>
          <p:cNvSpPr txBox="1">
            <a:spLocks/>
          </p:cNvSpPr>
          <p:nvPr/>
        </p:nvSpPr>
        <p:spPr>
          <a:xfrm>
            <a:off x="0" y="757825"/>
            <a:ext cx="6441036" cy="4163312"/>
          </a:xfrm>
          <a:prstGeom prst="rect">
            <a:avLst/>
          </a:prstGeom>
        </p:spPr>
        <p:txBody>
          <a:bodyPr vert="horz" lIns="91440" tIns="45720" rIns="91440" bIns="45720" rtlCol="0" anchor="ctr">
            <a:normAutofit/>
          </a:bodyPr>
          <a:lstStyle>
            <a:lvl1pPr marL="227013" indent="-227013" algn="l" defTabSz="457200" rtl="0" eaLnBrk="1" latinLnBrk="0" hangingPunct="1">
              <a:spcBef>
                <a:spcPct val="20000"/>
              </a:spcBef>
              <a:buClr>
                <a:schemeClr val="accent3"/>
              </a:buClr>
              <a:buFont typeface="Arial"/>
              <a:buChar char="•"/>
              <a:defRPr sz="1800" kern="1200">
                <a:solidFill>
                  <a:schemeClr val="tx1"/>
                </a:solidFill>
                <a:latin typeface="Roboto" panose="02000000000000000000" pitchFamily="2" charset="0"/>
                <a:ea typeface="Roboto" panose="02000000000000000000" pitchFamily="2" charset="0"/>
                <a:cs typeface="Calibri" panose="020F0502020204030204" pitchFamily="34" charset="0"/>
              </a:defRPr>
            </a:lvl1pPr>
            <a:lvl2pPr marL="458788" indent="-231775" algn="l" defTabSz="457200" rtl="0" eaLnBrk="1" latinLnBrk="0" hangingPunct="1">
              <a:spcBef>
                <a:spcPct val="20000"/>
              </a:spcBef>
              <a:buClr>
                <a:schemeClr val="bg2">
                  <a:lumMod val="50000"/>
                </a:schemeClr>
              </a:buClr>
              <a:buFont typeface="Arial"/>
              <a:buChar char="•"/>
              <a:defRPr sz="1600" kern="1200">
                <a:solidFill>
                  <a:srgbClr val="0033CC"/>
                </a:solidFill>
                <a:latin typeface="Roboto" panose="02000000000000000000" pitchFamily="2" charset="0"/>
                <a:ea typeface="Roboto" panose="02000000000000000000" pitchFamily="2" charset="0"/>
                <a:cs typeface="Calibri" panose="020F0502020204030204" pitchFamily="34" charset="0"/>
              </a:defRPr>
            </a:lvl2pPr>
            <a:lvl3pPr marL="687388" indent="-228600" algn="l" defTabSz="457200" rtl="0" eaLnBrk="1" latinLnBrk="0" hangingPunct="1">
              <a:spcBef>
                <a:spcPct val="20000"/>
              </a:spcBef>
              <a:buClr>
                <a:schemeClr val="bg2">
                  <a:lumMod val="50000"/>
                </a:schemeClr>
              </a:buClr>
              <a:buFont typeface="Arial"/>
              <a:buChar char="•"/>
              <a:defRPr sz="1400" kern="1200">
                <a:solidFill>
                  <a:srgbClr val="C00000"/>
                </a:solidFill>
                <a:latin typeface="Roboto" panose="02000000000000000000" pitchFamily="2" charset="0"/>
                <a:ea typeface="Roboto" panose="02000000000000000000" pitchFamily="2" charset="0"/>
                <a:cs typeface="Calibri" panose="020F0502020204030204" pitchFamily="34" charset="0"/>
              </a:defRPr>
            </a:lvl3pPr>
            <a:lvl4pPr marL="914400" indent="-227013" algn="l" defTabSz="457200" rtl="0" eaLnBrk="1" latinLnBrk="0" hangingPunct="1">
              <a:spcBef>
                <a:spcPct val="20000"/>
              </a:spcBef>
              <a:buClr>
                <a:schemeClr val="bg2">
                  <a:lumMod val="50000"/>
                </a:schemeClr>
              </a:buClr>
              <a:buFont typeface="Arial"/>
              <a:buChar char="•"/>
              <a:defRPr sz="1200" kern="1200">
                <a:solidFill>
                  <a:schemeClr val="tx1"/>
                </a:solidFill>
                <a:latin typeface="Roboto" panose="02000000000000000000" pitchFamily="2" charset="0"/>
                <a:ea typeface="Roboto" panose="02000000000000000000" pitchFamily="2" charset="0"/>
                <a:cs typeface="Calibri" panose="020F0502020204030204" pitchFamily="34" charset="0"/>
              </a:defRPr>
            </a:lvl4pPr>
            <a:lvl5pPr marL="1141413" indent="-227013" algn="l" defTabSz="457200" rtl="0" eaLnBrk="1" latinLnBrk="0" hangingPunct="1">
              <a:spcBef>
                <a:spcPct val="20000"/>
              </a:spcBef>
              <a:buClr>
                <a:schemeClr val="bg2">
                  <a:lumMod val="50000"/>
                </a:schemeClr>
              </a:buClr>
              <a:buFont typeface="Arial"/>
              <a:buChar char="•"/>
              <a:defRPr sz="1200" kern="1200">
                <a:solidFill>
                  <a:schemeClr val="tx1"/>
                </a:solidFill>
                <a:latin typeface="Roboto" panose="02000000000000000000" pitchFamily="2" charset="0"/>
                <a:ea typeface="Roboto" panose="02000000000000000000" pitchFamily="2" charset="0"/>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30250" lvl="1" indent="-342900">
              <a:lnSpc>
                <a:spcPts val="1600"/>
              </a:lnSpc>
              <a:spcBef>
                <a:spcPts val="0"/>
              </a:spcBef>
              <a:buSzPts val="1100"/>
              <a:buFont typeface="+mj-lt"/>
              <a:buAutoNum type="arabicPeriod"/>
            </a:pPr>
            <a:r>
              <a:rPr lang="en-US" dirty="0">
                <a:solidFill>
                  <a:schemeClr val="tx1"/>
                </a:solidFill>
              </a:rPr>
              <a:t>Extend confinement and stability physics basis at low aspect ratio and high beta to lower </a:t>
            </a:r>
            <a:r>
              <a:rPr lang="en-US" dirty="0" err="1">
                <a:solidFill>
                  <a:schemeClr val="tx1"/>
                </a:solidFill>
              </a:rPr>
              <a:t>collisionality</a:t>
            </a:r>
            <a:r>
              <a:rPr lang="en-US" dirty="0">
                <a:solidFill>
                  <a:schemeClr val="tx1"/>
                </a:solidFill>
              </a:rPr>
              <a:t> </a:t>
            </a:r>
          </a:p>
          <a:p>
            <a:pPr marL="958850" lvl="2" indent="-342900">
              <a:lnSpc>
                <a:spcPts val="1600"/>
              </a:lnSpc>
              <a:spcBef>
                <a:spcPts val="0"/>
              </a:spcBef>
              <a:buSzPts val="1100"/>
            </a:pPr>
            <a:r>
              <a:rPr lang="en-US" dirty="0">
                <a:solidFill>
                  <a:srgbClr val="0044FF"/>
                </a:solidFill>
              </a:rPr>
              <a:t>Enhanced confinement necessary for FPP (of any aspect ratio)</a:t>
            </a:r>
          </a:p>
          <a:p>
            <a:pPr marL="958850" lvl="2" indent="-342900">
              <a:lnSpc>
                <a:spcPts val="1600"/>
              </a:lnSpc>
              <a:spcBef>
                <a:spcPts val="0"/>
              </a:spcBef>
              <a:buSzPts val="1100"/>
            </a:pPr>
            <a:r>
              <a:rPr lang="en-US" dirty="0">
                <a:solidFill>
                  <a:srgbClr val="0044FF"/>
                </a:solidFill>
              </a:rPr>
              <a:t>Does good ST confinement extend to low </a:t>
            </a:r>
            <a:r>
              <a:rPr lang="en-US" dirty="0" err="1">
                <a:solidFill>
                  <a:srgbClr val="0044FF"/>
                </a:solidFill>
              </a:rPr>
              <a:t>collisionality</a:t>
            </a:r>
            <a:r>
              <a:rPr lang="en-US" dirty="0">
                <a:solidFill>
                  <a:srgbClr val="0044FF"/>
                </a:solidFill>
              </a:rPr>
              <a:t>?</a:t>
            </a:r>
            <a:endParaRPr lang="en-US" sz="1200" dirty="0">
              <a:solidFill>
                <a:srgbClr val="0044FF"/>
              </a:solidFill>
            </a:endParaRPr>
          </a:p>
          <a:p>
            <a:pPr marL="730250" lvl="1" indent="-342900">
              <a:lnSpc>
                <a:spcPts val="1600"/>
              </a:lnSpc>
              <a:spcBef>
                <a:spcPts val="0"/>
              </a:spcBef>
              <a:buSzPts val="1100"/>
              <a:buFont typeface="+mj-lt"/>
              <a:buAutoNum type="arabicPeriod"/>
            </a:pPr>
            <a:endParaRPr lang="en-US" dirty="0">
              <a:solidFill>
                <a:schemeClr val="tx1"/>
              </a:solidFill>
            </a:endParaRPr>
          </a:p>
          <a:p>
            <a:pPr marL="730250" lvl="1" indent="-342900">
              <a:lnSpc>
                <a:spcPts val="1600"/>
              </a:lnSpc>
              <a:spcBef>
                <a:spcPts val="0"/>
              </a:spcBef>
              <a:buSzPts val="1100"/>
              <a:buFont typeface="+mj-lt"/>
              <a:buAutoNum type="arabicPeriod"/>
            </a:pPr>
            <a:r>
              <a:rPr lang="en-US" dirty="0">
                <a:solidFill>
                  <a:schemeClr val="tx1"/>
                </a:solidFill>
              </a:rPr>
              <a:t>Develop non-inductive (NI) operation at high-performance and low-</a:t>
            </a:r>
            <a:r>
              <a:rPr lang="en-US" dirty="0" err="1">
                <a:solidFill>
                  <a:schemeClr val="tx1"/>
                </a:solidFill>
              </a:rPr>
              <a:t>disruptivity</a:t>
            </a:r>
            <a:endParaRPr lang="en-US" dirty="0">
              <a:solidFill>
                <a:schemeClr val="tx1"/>
              </a:solidFill>
            </a:endParaRPr>
          </a:p>
          <a:p>
            <a:pPr marL="958850" lvl="2" indent="-342900">
              <a:lnSpc>
                <a:spcPts val="1600"/>
              </a:lnSpc>
              <a:spcBef>
                <a:spcPts val="0"/>
              </a:spcBef>
              <a:buSzPts val="1100"/>
            </a:pPr>
            <a:r>
              <a:rPr lang="en-US" dirty="0">
                <a:solidFill>
                  <a:srgbClr val="0044FF"/>
                </a:solidFill>
              </a:rPr>
              <a:t>Steady-state compact ST fusion devices require enhanced confinement, NI operation</a:t>
            </a:r>
          </a:p>
          <a:p>
            <a:pPr marL="958850" lvl="2" indent="-342900">
              <a:lnSpc>
                <a:spcPts val="1600"/>
              </a:lnSpc>
              <a:spcBef>
                <a:spcPts val="0"/>
              </a:spcBef>
              <a:buSzPts val="1100"/>
            </a:pPr>
            <a:r>
              <a:rPr lang="en-US" dirty="0">
                <a:solidFill>
                  <a:srgbClr val="0044FF"/>
                </a:solidFill>
              </a:rPr>
              <a:t>Develop unique high-beta, strong shaping route to NI operation</a:t>
            </a:r>
          </a:p>
          <a:p>
            <a:pPr marL="958850" lvl="2" indent="-342900">
              <a:lnSpc>
                <a:spcPts val="1600"/>
              </a:lnSpc>
              <a:spcBef>
                <a:spcPts val="0"/>
              </a:spcBef>
              <a:buSzPts val="1100"/>
            </a:pPr>
            <a:endParaRPr lang="en-US" sz="1600" dirty="0">
              <a:solidFill>
                <a:schemeClr val="tx1"/>
              </a:solidFill>
            </a:endParaRPr>
          </a:p>
          <a:p>
            <a:pPr marL="730250" lvl="1" indent="-342900">
              <a:lnSpc>
                <a:spcPts val="1600"/>
              </a:lnSpc>
              <a:spcBef>
                <a:spcPts val="0"/>
              </a:spcBef>
              <a:buSzPts val="1100"/>
              <a:buFont typeface="+mj-lt"/>
              <a:buAutoNum type="arabicPeriod"/>
            </a:pPr>
            <a:r>
              <a:rPr lang="en-US" dirty="0">
                <a:solidFill>
                  <a:schemeClr val="tx1"/>
                </a:solidFill>
              </a:rPr>
              <a:t>Develop and evaluate conventional and innovative power and particle handling techniques</a:t>
            </a:r>
          </a:p>
          <a:p>
            <a:pPr marL="958850" lvl="2" indent="-342900">
              <a:lnSpc>
                <a:spcPts val="1600"/>
              </a:lnSpc>
              <a:spcBef>
                <a:spcPts val="0"/>
              </a:spcBef>
              <a:buSzPts val="1100"/>
            </a:pPr>
            <a:r>
              <a:rPr lang="en-US" dirty="0">
                <a:solidFill>
                  <a:srgbClr val="0044FF"/>
                </a:solidFill>
              </a:rPr>
              <a:t>NSTX-U designed for 8 MW/m</a:t>
            </a:r>
            <a:r>
              <a:rPr lang="en-US" baseline="30000" dirty="0">
                <a:solidFill>
                  <a:srgbClr val="0044FF"/>
                </a:solidFill>
              </a:rPr>
              <a:t>2</a:t>
            </a:r>
            <a:r>
              <a:rPr lang="en-US" dirty="0">
                <a:solidFill>
                  <a:srgbClr val="0044FF"/>
                </a:solidFill>
              </a:rPr>
              <a:t> for 5 s; can access 50-100 MW/m</a:t>
            </a:r>
            <a:r>
              <a:rPr lang="en-US" baseline="30000" dirty="0">
                <a:solidFill>
                  <a:srgbClr val="0044FF"/>
                </a:solidFill>
              </a:rPr>
              <a:t>2</a:t>
            </a:r>
          </a:p>
          <a:p>
            <a:pPr marL="958850" lvl="2" indent="-342900">
              <a:lnSpc>
                <a:spcPts val="1600"/>
              </a:lnSpc>
              <a:spcBef>
                <a:spcPts val="0"/>
              </a:spcBef>
              <a:buSzPts val="1100"/>
            </a:pPr>
            <a:endParaRPr lang="en-US" baseline="30000" dirty="0">
              <a:solidFill>
                <a:schemeClr val="tx1"/>
              </a:solidFill>
            </a:endParaRPr>
          </a:p>
          <a:p>
            <a:pPr marL="155575" indent="0">
              <a:lnSpc>
                <a:spcPts val="1600"/>
              </a:lnSpc>
              <a:spcBef>
                <a:spcPts val="0"/>
              </a:spcBef>
              <a:buSzPts val="1100"/>
              <a:buNone/>
            </a:pPr>
            <a:endParaRPr lang="en-US" dirty="0"/>
          </a:p>
          <a:p>
            <a:pPr marL="155575" indent="0">
              <a:lnSpc>
                <a:spcPts val="1600"/>
              </a:lnSpc>
              <a:spcBef>
                <a:spcPts val="0"/>
              </a:spcBef>
              <a:buSzPts val="1100"/>
              <a:buNone/>
            </a:pPr>
            <a:r>
              <a:rPr lang="en-US" dirty="0"/>
              <a:t>NSTX-U rebuild continues, First Plasma 3/2025 (early finish)</a:t>
            </a:r>
          </a:p>
        </p:txBody>
      </p:sp>
      <p:pic>
        <p:nvPicPr>
          <p:cNvPr id="11" name="Google Shape;186;p17">
            <a:extLst>
              <a:ext uri="{FF2B5EF4-FFF2-40B4-BE49-F238E27FC236}">
                <a16:creationId xmlns:a16="http://schemas.microsoft.com/office/drawing/2014/main" id="{D0D1F203-E716-144E-8BEA-1B714878957F}"/>
              </a:ext>
            </a:extLst>
          </p:cNvPr>
          <p:cNvPicPr preferRelativeResize="0">
            <a:picLocks noChangeAspect="1"/>
          </p:cNvPicPr>
          <p:nvPr/>
        </p:nvPicPr>
        <p:blipFill>
          <a:blip r:embed="rId2">
            <a:alphaModFix/>
          </a:blip>
          <a:stretch>
            <a:fillRect/>
          </a:stretch>
        </p:blipFill>
        <p:spPr>
          <a:xfrm>
            <a:off x="6723219" y="557688"/>
            <a:ext cx="2155714" cy="2114199"/>
          </a:xfrm>
          <a:prstGeom prst="rect">
            <a:avLst/>
          </a:prstGeom>
          <a:noFill/>
          <a:ln>
            <a:noFill/>
          </a:ln>
        </p:spPr>
      </p:pic>
      <p:pic>
        <p:nvPicPr>
          <p:cNvPr id="12" name="Google Shape;187;p17">
            <a:extLst>
              <a:ext uri="{FF2B5EF4-FFF2-40B4-BE49-F238E27FC236}">
                <a16:creationId xmlns:a16="http://schemas.microsoft.com/office/drawing/2014/main" id="{AB87A2C8-8DE4-3D44-81D5-02E5764BB0D2}"/>
              </a:ext>
            </a:extLst>
          </p:cNvPr>
          <p:cNvPicPr preferRelativeResize="0">
            <a:picLocks noChangeAspect="1"/>
          </p:cNvPicPr>
          <p:nvPr/>
        </p:nvPicPr>
        <p:blipFill>
          <a:blip r:embed="rId3">
            <a:alphaModFix/>
          </a:blip>
          <a:stretch>
            <a:fillRect/>
          </a:stretch>
        </p:blipFill>
        <p:spPr>
          <a:xfrm>
            <a:off x="6690160" y="2801639"/>
            <a:ext cx="2221831" cy="2119498"/>
          </a:xfrm>
          <a:prstGeom prst="rect">
            <a:avLst/>
          </a:prstGeom>
          <a:noFill/>
          <a:ln>
            <a:noFill/>
          </a:ln>
        </p:spPr>
      </p:pic>
    </p:spTree>
    <p:extLst>
      <p:ext uri="{BB962C8B-B14F-4D97-AF65-F5344CB8AC3E}">
        <p14:creationId xmlns:p14="http://schemas.microsoft.com/office/powerpoint/2010/main" val="3751463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US: NSTX Data Analysis in key objective areas</a:t>
            </a:r>
          </a:p>
        </p:txBody>
      </p:sp>
      <p:sp>
        <p:nvSpPr>
          <p:cNvPr id="6" name="Text Placeholder 5"/>
          <p:cNvSpPr>
            <a:spLocks noGrp="1"/>
          </p:cNvSpPr>
          <p:nvPr>
            <p:ph type="body" sz="quarter" idx="13"/>
          </p:nvPr>
        </p:nvSpPr>
        <p:spPr>
          <a:xfrm>
            <a:off x="250826" y="779463"/>
            <a:ext cx="4954838" cy="3871118"/>
          </a:xfrm>
        </p:spPr>
        <p:txBody>
          <a:bodyPr/>
          <a:lstStyle/>
          <a:p>
            <a:r>
              <a:rPr lang="en-GB" dirty="0"/>
              <a:t>Core physics: gyrokinetic simulations of electron heat flux match data</a:t>
            </a:r>
          </a:p>
          <a:p>
            <a:pPr lvl="1"/>
            <a:r>
              <a:rPr lang="en-GB" dirty="0">
                <a:solidFill>
                  <a:srgbClr val="0044FF"/>
                </a:solidFill>
              </a:rPr>
              <a:t>Substantial work on developing an R/a independent pedestal model, both on pressure gradient limits and ideal MHD limits</a:t>
            </a:r>
          </a:p>
          <a:p>
            <a:endParaRPr lang="en-GB" dirty="0"/>
          </a:p>
          <a:p>
            <a:r>
              <a:rPr lang="en-GB" dirty="0"/>
              <a:t>Evaluating ECCD effectiveness for next step STs based on NSTX-U physics basis</a:t>
            </a:r>
          </a:p>
          <a:p>
            <a:endParaRPr lang="en-GB" dirty="0"/>
          </a:p>
          <a:p>
            <a:r>
              <a:rPr lang="en-GB" dirty="0"/>
              <a:t>Developing liquid metal PFCs to be tested in NSTX-U, based on designs for FNSF</a:t>
            </a:r>
          </a:p>
        </p:txBody>
      </p:sp>
      <p:pic>
        <p:nvPicPr>
          <p:cNvPr id="2" name="Picture 1">
            <a:extLst>
              <a:ext uri="{FF2B5EF4-FFF2-40B4-BE49-F238E27FC236}">
                <a16:creationId xmlns:a16="http://schemas.microsoft.com/office/drawing/2014/main" id="{26002920-2E5C-0E54-48AB-6B80B96E7CB8}"/>
              </a:ext>
            </a:extLst>
          </p:cNvPr>
          <p:cNvPicPr>
            <a:picLocks noChangeAspect="1"/>
          </p:cNvPicPr>
          <p:nvPr/>
        </p:nvPicPr>
        <p:blipFill>
          <a:blip r:embed="rId2"/>
          <a:stretch>
            <a:fillRect/>
          </a:stretch>
        </p:blipFill>
        <p:spPr>
          <a:xfrm>
            <a:off x="5109438" y="666542"/>
            <a:ext cx="4034562" cy="4418806"/>
          </a:xfrm>
          <a:prstGeom prst="rect">
            <a:avLst/>
          </a:prstGeom>
        </p:spPr>
      </p:pic>
      <p:sp>
        <p:nvSpPr>
          <p:cNvPr id="3" name="Text Placeholder 5">
            <a:extLst>
              <a:ext uri="{FF2B5EF4-FFF2-40B4-BE49-F238E27FC236}">
                <a16:creationId xmlns:a16="http://schemas.microsoft.com/office/drawing/2014/main" id="{BE3398B3-683A-3DA1-3149-27C0F528ECD8}"/>
              </a:ext>
            </a:extLst>
          </p:cNvPr>
          <p:cNvSpPr txBox="1">
            <a:spLocks/>
          </p:cNvSpPr>
          <p:nvPr/>
        </p:nvSpPr>
        <p:spPr>
          <a:xfrm>
            <a:off x="4923103" y="4820110"/>
            <a:ext cx="2203616" cy="392739"/>
          </a:xfrm>
          <a:prstGeom prst="rect">
            <a:avLst/>
          </a:prstGeom>
        </p:spPr>
        <p:txBody>
          <a:bodyPr lIns="0"/>
          <a:lstStyle>
            <a:lvl1pPr marL="360000" indent="-179388" algn="l" defTabSz="914400" rtl="0" eaLnBrk="1" latinLnBrk="0" hangingPunct="1">
              <a:spcBef>
                <a:spcPts val="1000"/>
              </a:spcBef>
              <a:buClr>
                <a:schemeClr val="tx1"/>
              </a:buClr>
              <a:buSzPct val="100000"/>
              <a:buFont typeface="Arial" panose="020B0604020202020204" pitchFamily="34" charset="0"/>
              <a:buChar char="•"/>
              <a:defRPr sz="2000" kern="1200" baseline="0">
                <a:solidFill>
                  <a:schemeClr val="tx1"/>
                </a:solidFill>
                <a:latin typeface="Calibri" panose="020F0502020204030204" pitchFamily="34" charset="0"/>
                <a:ea typeface="+mn-ea"/>
                <a:cs typeface="Calibri" panose="020F0502020204030204" pitchFamily="34" charset="0"/>
              </a:defRPr>
            </a:lvl1pPr>
            <a:lvl2pPr marL="540000" indent="-180000" algn="l" defTabSz="914400" rtl="0" eaLnBrk="1" latinLnBrk="0" hangingPunct="1">
              <a:spcBef>
                <a:spcPts val="500"/>
              </a:spcBef>
              <a:buClr>
                <a:schemeClr val="tx1"/>
              </a:buClr>
              <a:buSzPct val="10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719138" indent="-179388" algn="l" defTabSz="914400" rtl="0" eaLnBrk="1" latinLnBrk="0" hangingPunct="1">
              <a:spcBef>
                <a:spcPts val="500"/>
              </a:spcBef>
              <a:buClr>
                <a:schemeClr val="tx1"/>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900113" indent="-180975" algn="l" defTabSz="914400" rtl="0" eaLnBrk="1" latinLnBrk="0" hangingPunct="1">
              <a:spcBef>
                <a:spcPts val="500"/>
              </a:spcBef>
              <a:buClr>
                <a:schemeClr val="tx1"/>
              </a:buClr>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4pPr>
            <a:lvl5pPr marL="1080000" indent="-180000" algn="l" defTabSz="914400" rtl="0" eaLnBrk="1" latinLnBrk="0" hangingPunct="1">
              <a:spcBef>
                <a:spcPts val="500"/>
              </a:spcBef>
              <a:buClr>
                <a:schemeClr val="tx1"/>
              </a:buClr>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0612" indent="0">
              <a:buNone/>
            </a:pPr>
            <a:r>
              <a:rPr lang="en-GB" sz="1200" dirty="0" err="1"/>
              <a:t>Guttenfelder</a:t>
            </a:r>
            <a:r>
              <a:rPr lang="en-GB" sz="1200" dirty="0"/>
              <a:t> IAEA FEC 2023</a:t>
            </a:r>
          </a:p>
        </p:txBody>
      </p:sp>
      <p:pic>
        <p:nvPicPr>
          <p:cNvPr id="4" name="Picture 3" descr="A picture containing drawing&#10;&#10;Description automatically generated">
            <a:extLst>
              <a:ext uri="{FF2B5EF4-FFF2-40B4-BE49-F238E27FC236}">
                <a16:creationId xmlns:a16="http://schemas.microsoft.com/office/drawing/2014/main" id="{789C386A-E40A-2515-04D1-2B497BB4EBC4}"/>
              </a:ext>
            </a:extLst>
          </p:cNvPr>
          <p:cNvPicPr>
            <a:picLocks noChangeAspect="1"/>
          </p:cNvPicPr>
          <p:nvPr/>
        </p:nvPicPr>
        <p:blipFill rotWithShape="1">
          <a:blip r:embed="rId3"/>
          <a:srcRect r="71812"/>
          <a:stretch/>
        </p:blipFill>
        <p:spPr>
          <a:xfrm>
            <a:off x="7740870" y="-86710"/>
            <a:ext cx="575442" cy="692686"/>
          </a:xfrm>
          <a:prstGeom prst="rect">
            <a:avLst/>
          </a:prstGeom>
        </p:spPr>
      </p:pic>
    </p:spTree>
    <p:extLst>
      <p:ext uri="{BB962C8B-B14F-4D97-AF65-F5344CB8AC3E}">
        <p14:creationId xmlns:p14="http://schemas.microsoft.com/office/powerpoint/2010/main" val="2869266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50824" y="231775"/>
            <a:ext cx="8443997" cy="434767"/>
          </a:xfrm>
        </p:spPr>
        <p:txBody>
          <a:bodyPr/>
          <a:lstStyle/>
          <a:p>
            <a:r>
              <a:rPr lang="en-GB" dirty="0"/>
              <a:t>US: LTX-beta sustained flat </a:t>
            </a:r>
            <a:r>
              <a:rPr lang="en-GB" dirty="0" err="1"/>
              <a:t>T</a:t>
            </a:r>
            <a:r>
              <a:rPr lang="en-GB" baseline="-25000" dirty="0" err="1"/>
              <a:t>e</a:t>
            </a:r>
            <a:r>
              <a:rPr lang="en-GB" dirty="0"/>
              <a:t> profiles with lithium PFCs</a:t>
            </a:r>
          </a:p>
        </p:txBody>
      </p:sp>
      <p:sp>
        <p:nvSpPr>
          <p:cNvPr id="6" name="Text Placeholder 5"/>
          <p:cNvSpPr>
            <a:spLocks noGrp="1"/>
          </p:cNvSpPr>
          <p:nvPr>
            <p:ph type="body" sz="quarter" idx="13"/>
          </p:nvPr>
        </p:nvSpPr>
        <p:spPr>
          <a:xfrm>
            <a:off x="250826" y="779463"/>
            <a:ext cx="4954838" cy="1792287"/>
          </a:xfrm>
        </p:spPr>
        <p:txBody>
          <a:bodyPr/>
          <a:lstStyle/>
          <a:p>
            <a:r>
              <a:rPr lang="en-GB" dirty="0"/>
              <a:t>Flat </a:t>
            </a:r>
            <a:r>
              <a:rPr lang="en-GB" dirty="0" err="1"/>
              <a:t>T</a:t>
            </a:r>
            <a:r>
              <a:rPr lang="en-GB" baseline="-25000" dirty="0" err="1"/>
              <a:t>e</a:t>
            </a:r>
            <a:r>
              <a:rPr lang="en-GB" dirty="0"/>
              <a:t> profiles sustained: edge </a:t>
            </a:r>
            <a:r>
              <a:rPr lang="en-GB" dirty="0" err="1"/>
              <a:t>Te</a:t>
            </a:r>
            <a:r>
              <a:rPr lang="en-GB" dirty="0"/>
              <a:t> ~ core </a:t>
            </a:r>
            <a:r>
              <a:rPr lang="en-GB" dirty="0" err="1"/>
              <a:t>T</a:t>
            </a:r>
            <a:r>
              <a:rPr lang="en-GB" baseline="-25000" dirty="0" err="1"/>
              <a:t>e</a:t>
            </a:r>
            <a:endParaRPr lang="en-GB" baseline="-25000" dirty="0"/>
          </a:p>
          <a:p>
            <a:pPr lvl="1"/>
            <a:r>
              <a:rPr lang="en-GB" dirty="0">
                <a:solidFill>
                  <a:srgbClr val="0044FF"/>
                </a:solidFill>
              </a:rPr>
              <a:t>Results extended with neutral beam injection to extend core heating beyond ohmic heating</a:t>
            </a:r>
          </a:p>
          <a:p>
            <a:r>
              <a:rPr lang="en-GB" dirty="0"/>
              <a:t>Recycling reduced with Li PFCs: </a:t>
            </a:r>
            <a:r>
              <a:rPr lang="en-GB" dirty="0" err="1">
                <a:latin typeface="Symbol" pitchFamily="2" charset="2"/>
              </a:rPr>
              <a:t>t</a:t>
            </a:r>
            <a:r>
              <a:rPr lang="en-GB" baseline="-25000" dirty="0" err="1"/>
              <a:t>p</a:t>
            </a:r>
            <a:r>
              <a:rPr lang="en-GB" dirty="0"/>
              <a:t>* ~ </a:t>
            </a:r>
            <a:r>
              <a:rPr lang="en-GB" dirty="0" err="1">
                <a:latin typeface="Symbol" pitchFamily="2" charset="2"/>
              </a:rPr>
              <a:t>t</a:t>
            </a:r>
            <a:r>
              <a:rPr lang="en-GB" baseline="-25000" dirty="0" err="1"/>
              <a:t>E</a:t>
            </a:r>
            <a:endParaRPr lang="en-GB" baseline="-25000" dirty="0"/>
          </a:p>
        </p:txBody>
      </p:sp>
      <p:sp>
        <p:nvSpPr>
          <p:cNvPr id="3" name="Text Placeholder 5">
            <a:extLst>
              <a:ext uri="{FF2B5EF4-FFF2-40B4-BE49-F238E27FC236}">
                <a16:creationId xmlns:a16="http://schemas.microsoft.com/office/drawing/2014/main" id="{BE3398B3-683A-3DA1-3149-27C0F528ECD8}"/>
              </a:ext>
            </a:extLst>
          </p:cNvPr>
          <p:cNvSpPr txBox="1">
            <a:spLocks/>
          </p:cNvSpPr>
          <p:nvPr/>
        </p:nvSpPr>
        <p:spPr>
          <a:xfrm>
            <a:off x="6390487" y="4903105"/>
            <a:ext cx="1476256" cy="392739"/>
          </a:xfrm>
          <a:prstGeom prst="rect">
            <a:avLst/>
          </a:prstGeom>
        </p:spPr>
        <p:txBody>
          <a:bodyPr lIns="0"/>
          <a:lstStyle>
            <a:lvl1pPr marL="360000" indent="-179388" algn="l" defTabSz="914400" rtl="0" eaLnBrk="1" latinLnBrk="0" hangingPunct="1">
              <a:spcBef>
                <a:spcPts val="1000"/>
              </a:spcBef>
              <a:buClr>
                <a:schemeClr val="tx1"/>
              </a:buClr>
              <a:buSzPct val="100000"/>
              <a:buFont typeface="Arial" panose="020B0604020202020204" pitchFamily="34" charset="0"/>
              <a:buChar char="•"/>
              <a:defRPr sz="2000" kern="1200" baseline="0">
                <a:solidFill>
                  <a:schemeClr val="tx1"/>
                </a:solidFill>
                <a:latin typeface="Calibri" panose="020F0502020204030204" pitchFamily="34" charset="0"/>
                <a:ea typeface="+mn-ea"/>
                <a:cs typeface="Calibri" panose="020F0502020204030204" pitchFamily="34" charset="0"/>
              </a:defRPr>
            </a:lvl1pPr>
            <a:lvl2pPr marL="540000" indent="-180000" algn="l" defTabSz="914400" rtl="0" eaLnBrk="1" latinLnBrk="0" hangingPunct="1">
              <a:spcBef>
                <a:spcPts val="500"/>
              </a:spcBef>
              <a:buClr>
                <a:schemeClr val="tx1"/>
              </a:buClr>
              <a:buSzPct val="10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719138" indent="-179388" algn="l" defTabSz="914400" rtl="0" eaLnBrk="1" latinLnBrk="0" hangingPunct="1">
              <a:spcBef>
                <a:spcPts val="500"/>
              </a:spcBef>
              <a:buClr>
                <a:schemeClr val="tx1"/>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900113" indent="-180975" algn="l" defTabSz="914400" rtl="0" eaLnBrk="1" latinLnBrk="0" hangingPunct="1">
              <a:spcBef>
                <a:spcPts val="500"/>
              </a:spcBef>
              <a:buClr>
                <a:schemeClr val="tx1"/>
              </a:buClr>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4pPr>
            <a:lvl5pPr marL="1080000" indent="-180000" algn="l" defTabSz="914400" rtl="0" eaLnBrk="1" latinLnBrk="0" hangingPunct="1">
              <a:spcBef>
                <a:spcPts val="500"/>
              </a:spcBef>
              <a:buClr>
                <a:schemeClr val="tx1"/>
              </a:buClr>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0612" indent="0">
              <a:buNone/>
            </a:pPr>
            <a:r>
              <a:rPr lang="en-GB" sz="1200" dirty="0"/>
              <a:t>Boyle NF 2023</a:t>
            </a:r>
          </a:p>
        </p:txBody>
      </p:sp>
      <p:pic>
        <p:nvPicPr>
          <p:cNvPr id="4" name="Google Shape;252;p8">
            <a:extLst>
              <a:ext uri="{FF2B5EF4-FFF2-40B4-BE49-F238E27FC236}">
                <a16:creationId xmlns:a16="http://schemas.microsoft.com/office/drawing/2014/main" id="{5B449153-B8F4-2A32-0AAA-98417FEFD0E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108773" y="666541"/>
            <a:ext cx="3586047" cy="4245183"/>
          </a:xfrm>
          <a:prstGeom prst="rect">
            <a:avLst/>
          </a:prstGeom>
          <a:noFill/>
          <a:ln>
            <a:noFill/>
          </a:ln>
        </p:spPr>
      </p:pic>
      <p:pic>
        <p:nvPicPr>
          <p:cNvPr id="7" name="Google Shape;267;p9" descr="Chart, line chart&#10;&#10;Description automatically generated">
            <a:extLst>
              <a:ext uri="{FF2B5EF4-FFF2-40B4-BE49-F238E27FC236}">
                <a16:creationId xmlns:a16="http://schemas.microsoft.com/office/drawing/2014/main" id="{1E1E5D0E-5A99-4D9C-9FB6-FD1EE985580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48337" y="2571750"/>
            <a:ext cx="3462923" cy="2441408"/>
          </a:xfrm>
          <a:prstGeom prst="rect">
            <a:avLst/>
          </a:prstGeom>
          <a:noFill/>
          <a:ln>
            <a:noFill/>
          </a:ln>
        </p:spPr>
      </p:pic>
      <p:pic>
        <p:nvPicPr>
          <p:cNvPr id="8" name="Picture 7" descr="A picture containing drawing&#10;&#10;Description automatically generated">
            <a:extLst>
              <a:ext uri="{FF2B5EF4-FFF2-40B4-BE49-F238E27FC236}">
                <a16:creationId xmlns:a16="http://schemas.microsoft.com/office/drawing/2014/main" id="{584CD722-B4F6-6EAA-54CC-DABC72A5B0B8}"/>
              </a:ext>
            </a:extLst>
          </p:cNvPr>
          <p:cNvPicPr>
            <a:picLocks noChangeAspect="1"/>
          </p:cNvPicPr>
          <p:nvPr/>
        </p:nvPicPr>
        <p:blipFill rotWithShape="1">
          <a:blip r:embed="rId4"/>
          <a:srcRect r="71812"/>
          <a:stretch/>
        </p:blipFill>
        <p:spPr>
          <a:xfrm>
            <a:off x="7740870" y="-86710"/>
            <a:ext cx="575442" cy="692686"/>
          </a:xfrm>
          <a:prstGeom prst="rect">
            <a:avLst/>
          </a:prstGeom>
        </p:spPr>
      </p:pic>
      <p:sp>
        <p:nvSpPr>
          <p:cNvPr id="2" name="Text Placeholder 5">
            <a:extLst>
              <a:ext uri="{FF2B5EF4-FFF2-40B4-BE49-F238E27FC236}">
                <a16:creationId xmlns:a16="http://schemas.microsoft.com/office/drawing/2014/main" id="{651502DD-A0D7-4EEC-1B11-1AF97FCABA36}"/>
              </a:ext>
            </a:extLst>
          </p:cNvPr>
          <p:cNvSpPr txBox="1">
            <a:spLocks/>
          </p:cNvSpPr>
          <p:nvPr/>
        </p:nvSpPr>
        <p:spPr>
          <a:xfrm>
            <a:off x="1047910" y="4903104"/>
            <a:ext cx="1476256" cy="392739"/>
          </a:xfrm>
          <a:prstGeom prst="rect">
            <a:avLst/>
          </a:prstGeom>
        </p:spPr>
        <p:txBody>
          <a:bodyPr lIns="0"/>
          <a:lstStyle>
            <a:lvl1pPr marL="360000" indent="-179388" algn="l" defTabSz="914400" rtl="0" eaLnBrk="1" latinLnBrk="0" hangingPunct="1">
              <a:spcBef>
                <a:spcPts val="1000"/>
              </a:spcBef>
              <a:buClr>
                <a:schemeClr val="tx1"/>
              </a:buClr>
              <a:buSzPct val="100000"/>
              <a:buFont typeface="Arial" panose="020B0604020202020204" pitchFamily="34" charset="0"/>
              <a:buChar char="•"/>
              <a:defRPr sz="2000" kern="1200" baseline="0">
                <a:solidFill>
                  <a:schemeClr val="tx1"/>
                </a:solidFill>
                <a:latin typeface="Calibri" panose="020F0502020204030204" pitchFamily="34" charset="0"/>
                <a:ea typeface="+mn-ea"/>
                <a:cs typeface="Calibri" panose="020F0502020204030204" pitchFamily="34" charset="0"/>
              </a:defRPr>
            </a:lvl1pPr>
            <a:lvl2pPr marL="540000" indent="-180000" algn="l" defTabSz="914400" rtl="0" eaLnBrk="1" latinLnBrk="0" hangingPunct="1">
              <a:spcBef>
                <a:spcPts val="500"/>
              </a:spcBef>
              <a:buClr>
                <a:schemeClr val="tx1"/>
              </a:buClr>
              <a:buSzPct val="10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719138" indent="-179388" algn="l" defTabSz="914400" rtl="0" eaLnBrk="1" latinLnBrk="0" hangingPunct="1">
              <a:spcBef>
                <a:spcPts val="500"/>
              </a:spcBef>
              <a:buClr>
                <a:schemeClr val="tx1"/>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900113" indent="-180975" algn="l" defTabSz="914400" rtl="0" eaLnBrk="1" latinLnBrk="0" hangingPunct="1">
              <a:spcBef>
                <a:spcPts val="500"/>
              </a:spcBef>
              <a:buClr>
                <a:schemeClr val="tx1"/>
              </a:buClr>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4pPr>
            <a:lvl5pPr marL="1080000" indent="-180000" algn="l" defTabSz="914400" rtl="0" eaLnBrk="1" latinLnBrk="0" hangingPunct="1">
              <a:spcBef>
                <a:spcPts val="500"/>
              </a:spcBef>
              <a:buClr>
                <a:schemeClr val="tx1"/>
              </a:buClr>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0612" indent="0">
              <a:buNone/>
            </a:pPr>
            <a:r>
              <a:rPr lang="en-GB" sz="1200" dirty="0" err="1"/>
              <a:t>Maan</a:t>
            </a:r>
            <a:r>
              <a:rPr lang="en-GB" sz="1200" dirty="0"/>
              <a:t> NME 2022</a:t>
            </a:r>
          </a:p>
        </p:txBody>
      </p:sp>
    </p:spTree>
    <p:extLst>
      <p:ext uri="{BB962C8B-B14F-4D97-AF65-F5344CB8AC3E}">
        <p14:creationId xmlns:p14="http://schemas.microsoft.com/office/powerpoint/2010/main" val="987895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UK: MAST-U achieved high performance operating scenarios</a:t>
            </a:r>
          </a:p>
        </p:txBody>
      </p:sp>
      <p:sp>
        <p:nvSpPr>
          <p:cNvPr id="9" name="Content Placeholder 1">
            <a:extLst>
              <a:ext uri="{FF2B5EF4-FFF2-40B4-BE49-F238E27FC236}">
                <a16:creationId xmlns:a16="http://schemas.microsoft.com/office/drawing/2014/main" id="{6BBDE12E-285F-E3BD-75E8-06C98B11AF6C}"/>
              </a:ext>
            </a:extLst>
          </p:cNvPr>
          <p:cNvSpPr txBox="1">
            <a:spLocks/>
          </p:cNvSpPr>
          <p:nvPr/>
        </p:nvSpPr>
        <p:spPr>
          <a:xfrm>
            <a:off x="-68471" y="956621"/>
            <a:ext cx="6048655" cy="3937357"/>
          </a:xfrm>
          <a:prstGeom prst="rect">
            <a:avLst/>
          </a:prstGeom>
        </p:spPr>
        <p:txBody>
          <a:bodyPr vert="horz" lIns="91440" tIns="45720" rIns="91440" bIns="45720" rtlCol="0">
            <a:normAutofit fontScale="92500"/>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2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effectLst/>
                <a:uLnTx/>
                <a:uFillTx/>
                <a:latin typeface="Arial" charset="0"/>
                <a:cs typeface="Arial" charset="0"/>
              </a:rPr>
              <a:t>Developed 1s long type-I ELMy H-mode scenarios</a:t>
            </a: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44FF"/>
                </a:solidFill>
                <a:effectLst/>
                <a:uLnTx/>
                <a:uFillTx/>
                <a:latin typeface="Arial" charset="0"/>
                <a:cs typeface="Arial" charset="0"/>
              </a:rPr>
              <a:t>Sustained </a:t>
            </a:r>
            <a:r>
              <a:rPr kumimoji="0" lang="en-GB" sz="2400" b="0" i="0" u="none" strike="noStrike" kern="1200" cap="none" spc="0" normalizeH="0" baseline="0" noProof="0" dirty="0" err="1">
                <a:ln>
                  <a:noFill/>
                </a:ln>
                <a:solidFill>
                  <a:srgbClr val="0044FF"/>
                </a:solidFill>
                <a:effectLst/>
                <a:uLnTx/>
                <a:uFillTx/>
                <a:latin typeface="Arial" charset="0"/>
                <a:cs typeface="Arial" charset="0"/>
              </a:rPr>
              <a:t>T</a:t>
            </a:r>
            <a:r>
              <a:rPr kumimoji="0" lang="en-GB" sz="2400" b="0" i="0" u="none" strike="noStrike" kern="1200" cap="none" spc="0" normalizeH="0" baseline="-25000" noProof="0" dirty="0" err="1">
                <a:ln>
                  <a:noFill/>
                </a:ln>
                <a:solidFill>
                  <a:srgbClr val="0044FF"/>
                </a:solidFill>
                <a:effectLst/>
                <a:uLnTx/>
                <a:uFillTx/>
                <a:latin typeface="Arial" charset="0"/>
                <a:cs typeface="Arial" charset="0"/>
              </a:rPr>
              <a:t>e,ped</a:t>
            </a:r>
            <a:r>
              <a:rPr kumimoji="0" lang="en-GB" sz="2400" b="0" i="0" u="none" strike="noStrike" kern="1200" cap="none" spc="0" normalizeH="0" baseline="0" noProof="0" dirty="0">
                <a:ln>
                  <a:noFill/>
                </a:ln>
                <a:solidFill>
                  <a:srgbClr val="0044FF"/>
                </a:solidFill>
                <a:effectLst/>
                <a:uLnTx/>
                <a:uFillTx/>
                <a:latin typeface="Arial" charset="0"/>
                <a:cs typeface="Arial" charset="0"/>
              </a:rPr>
              <a:t> up to ~340 eV, 400 eV transiently</a:t>
            </a: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rgbClr val="0044FF"/>
                </a:solidFill>
                <a:effectLst/>
                <a:uLnTx/>
                <a:uFillTx/>
                <a:latin typeface="Arial" charset="0"/>
                <a:cs typeface="Arial" charset="0"/>
              </a:rPr>
              <a:t>T</a:t>
            </a:r>
            <a:r>
              <a:rPr kumimoji="0" lang="en-GB" sz="2400" b="0" i="0" u="none" strike="noStrike" kern="1200" cap="none" spc="0" normalizeH="0" baseline="-25000" noProof="0" dirty="0" err="1">
                <a:ln>
                  <a:noFill/>
                </a:ln>
                <a:solidFill>
                  <a:srgbClr val="0044FF"/>
                </a:solidFill>
                <a:effectLst/>
                <a:uLnTx/>
                <a:uFillTx/>
                <a:latin typeface="Arial" charset="0"/>
                <a:cs typeface="Arial" charset="0"/>
              </a:rPr>
              <a:t>e,core</a:t>
            </a:r>
            <a:r>
              <a:rPr kumimoji="0" lang="en-GB" sz="2400" b="0" i="0" u="none" strike="noStrike" kern="1200" cap="none" spc="0" normalizeH="0" baseline="0" noProof="0" dirty="0">
                <a:ln>
                  <a:noFill/>
                </a:ln>
                <a:solidFill>
                  <a:srgbClr val="0044FF"/>
                </a:solidFill>
                <a:effectLst/>
                <a:uLnTx/>
                <a:uFillTx/>
                <a:latin typeface="Arial" charset="0"/>
                <a:cs typeface="Arial" charset="0"/>
              </a:rPr>
              <a:t> up to 2 keV, </a:t>
            </a:r>
            <a:r>
              <a:rPr kumimoji="0" lang="en-GB" sz="2400" b="0" i="0" u="none" strike="noStrike" kern="1200" cap="none" spc="0" normalizeH="0" baseline="0" noProof="0" dirty="0" err="1">
                <a:ln>
                  <a:noFill/>
                </a:ln>
                <a:solidFill>
                  <a:srgbClr val="0044FF"/>
                </a:solidFill>
                <a:effectLst/>
                <a:uLnTx/>
                <a:uFillTx/>
                <a:latin typeface="Arial" charset="0"/>
                <a:cs typeface="Arial" charset="0"/>
              </a:rPr>
              <a:t>T</a:t>
            </a:r>
            <a:r>
              <a:rPr kumimoji="0" lang="en-GB" sz="2400" b="0" i="0" u="none" strike="noStrike" kern="1200" cap="none" spc="0" normalizeH="0" baseline="-25000" noProof="0" dirty="0" err="1">
                <a:ln>
                  <a:noFill/>
                </a:ln>
                <a:solidFill>
                  <a:srgbClr val="0044FF"/>
                </a:solidFill>
                <a:effectLst/>
                <a:uLnTx/>
                <a:uFillTx/>
                <a:latin typeface="Arial" charset="0"/>
                <a:cs typeface="Arial" charset="0"/>
              </a:rPr>
              <a:t>i,core</a:t>
            </a:r>
            <a:r>
              <a:rPr kumimoji="0" lang="en-GB" sz="2400" b="0" i="0" u="none" strike="noStrike" kern="1200" cap="none" spc="0" normalizeH="0" baseline="0" noProof="0" dirty="0">
                <a:ln>
                  <a:noFill/>
                </a:ln>
                <a:solidFill>
                  <a:srgbClr val="0044FF"/>
                </a:solidFill>
                <a:effectLst/>
                <a:uLnTx/>
                <a:uFillTx/>
                <a:latin typeface="Arial" charset="0"/>
                <a:cs typeface="Arial" charset="0"/>
              </a:rPr>
              <a:t> up to 3 keV</a:t>
            </a: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44FF"/>
                </a:solidFill>
                <a:effectLst/>
                <a:uLnTx/>
                <a:uFillTx/>
                <a:latin typeface="Arial" charset="0"/>
                <a:cs typeface="Arial" charset="0"/>
              </a:rPr>
              <a:t>Injected NBI power up to 3.6 MW</a:t>
            </a: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44FF"/>
                </a:solidFill>
                <a:effectLst/>
                <a:uLnTx/>
                <a:uFillTx/>
                <a:latin typeface="Arial" charset="0"/>
                <a:cs typeface="Arial" charset="0"/>
              </a:rPr>
              <a:t>ELM mitigation with RMPs observed</a:t>
            </a:r>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effectLst/>
              <a:uLnTx/>
              <a:uFillTx/>
              <a:latin typeface="Arial" charset="0"/>
              <a:cs typeface="Arial" charset="0"/>
            </a:endParaRPr>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effectLst/>
                <a:uLnTx/>
                <a:uFillTx/>
                <a:latin typeface="Arial" charset="0"/>
                <a:cs typeface="Arial" charset="0"/>
              </a:rPr>
              <a:t>Developed initial 1 MA plasma scenario</a:t>
            </a: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44FF"/>
                </a:solidFill>
                <a:effectLst/>
                <a:uLnTx/>
                <a:uFillTx/>
                <a:latin typeface="Arial" charset="0"/>
                <a:cs typeface="Arial" charset="0"/>
              </a:rPr>
              <a:t>Increased toroidal field from 0.65T to 0.72T on axis</a:t>
            </a:r>
          </a:p>
        </p:txBody>
      </p:sp>
      <p:pic>
        <p:nvPicPr>
          <p:cNvPr id="10" name="Picture 9">
            <a:extLst>
              <a:ext uri="{FF2B5EF4-FFF2-40B4-BE49-F238E27FC236}">
                <a16:creationId xmlns:a16="http://schemas.microsoft.com/office/drawing/2014/main" id="{5E0FB638-58A2-E15D-829E-3083959B6020}"/>
              </a:ext>
            </a:extLst>
          </p:cNvPr>
          <p:cNvPicPr>
            <a:picLocks noChangeAspect="1"/>
          </p:cNvPicPr>
          <p:nvPr/>
        </p:nvPicPr>
        <p:blipFill>
          <a:blip r:embed="rId2"/>
          <a:stretch>
            <a:fillRect/>
          </a:stretch>
        </p:blipFill>
        <p:spPr>
          <a:xfrm>
            <a:off x="5675384" y="1129689"/>
            <a:ext cx="3163816" cy="3353970"/>
          </a:xfrm>
          <a:prstGeom prst="rect">
            <a:avLst/>
          </a:prstGeom>
        </p:spPr>
      </p:pic>
      <p:pic>
        <p:nvPicPr>
          <p:cNvPr id="11" name="Picture 2" descr="EUROfusion-LOGO">
            <a:extLst>
              <a:ext uri="{FF2B5EF4-FFF2-40B4-BE49-F238E27FC236}">
                <a16:creationId xmlns:a16="http://schemas.microsoft.com/office/drawing/2014/main" id="{61582657-964B-EB0A-E8A9-63F2023D3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5767" y="4366731"/>
            <a:ext cx="2548233" cy="7767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7BC7C29-82F8-354C-3B1B-FAC039BE600C}"/>
              </a:ext>
            </a:extLst>
          </p:cNvPr>
          <p:cNvPicPr>
            <a:picLocks noChangeAspect="1"/>
          </p:cNvPicPr>
          <p:nvPr/>
        </p:nvPicPr>
        <p:blipFill>
          <a:blip r:embed="rId4"/>
          <a:stretch>
            <a:fillRect/>
          </a:stretch>
        </p:blipFill>
        <p:spPr>
          <a:xfrm>
            <a:off x="7626684" y="0"/>
            <a:ext cx="1517316" cy="1507713"/>
          </a:xfrm>
          <a:prstGeom prst="rect">
            <a:avLst/>
          </a:prstGeom>
        </p:spPr>
      </p:pic>
      <p:sp>
        <p:nvSpPr>
          <p:cNvPr id="2" name="TextBox 1">
            <a:extLst>
              <a:ext uri="{FF2B5EF4-FFF2-40B4-BE49-F238E27FC236}">
                <a16:creationId xmlns:a16="http://schemas.microsoft.com/office/drawing/2014/main" id="{3E88B7AB-6491-C0BD-1E22-EEEA38B22D4F}"/>
              </a:ext>
            </a:extLst>
          </p:cNvPr>
          <p:cNvSpPr txBox="1"/>
          <p:nvPr/>
        </p:nvSpPr>
        <p:spPr>
          <a:xfrm>
            <a:off x="1495375" y="4933519"/>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H. Meyer</a:t>
            </a: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2673515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50824" y="231775"/>
            <a:ext cx="8018881" cy="434767"/>
          </a:xfrm>
        </p:spPr>
        <p:txBody>
          <a:bodyPr/>
          <a:lstStyle/>
          <a:p>
            <a:r>
              <a:rPr lang="en-GB" dirty="0"/>
              <a:t>UK: Preferred non-inductive operating points on STEP give access to ECCD and EBW </a:t>
            </a:r>
          </a:p>
        </p:txBody>
      </p:sp>
      <p:pic>
        <p:nvPicPr>
          <p:cNvPr id="13" name="Picture 12">
            <a:extLst>
              <a:ext uri="{FF2B5EF4-FFF2-40B4-BE49-F238E27FC236}">
                <a16:creationId xmlns:a16="http://schemas.microsoft.com/office/drawing/2014/main" id="{B7BC7C29-82F8-354C-3B1B-FAC039BE600C}"/>
              </a:ext>
            </a:extLst>
          </p:cNvPr>
          <p:cNvPicPr>
            <a:picLocks noChangeAspect="1"/>
          </p:cNvPicPr>
          <p:nvPr/>
        </p:nvPicPr>
        <p:blipFill>
          <a:blip r:embed="rId2"/>
          <a:stretch>
            <a:fillRect/>
          </a:stretch>
        </p:blipFill>
        <p:spPr>
          <a:xfrm>
            <a:off x="7626684" y="0"/>
            <a:ext cx="1517316" cy="1507713"/>
          </a:xfrm>
          <a:prstGeom prst="rect">
            <a:avLst/>
          </a:prstGeom>
        </p:spPr>
      </p:pic>
      <p:sp>
        <p:nvSpPr>
          <p:cNvPr id="3" name="TextBox 2">
            <a:extLst>
              <a:ext uri="{FF2B5EF4-FFF2-40B4-BE49-F238E27FC236}">
                <a16:creationId xmlns:a16="http://schemas.microsoft.com/office/drawing/2014/main" id="{05DBA064-54D2-CAB8-2959-64EC4D37EC49}"/>
              </a:ext>
            </a:extLst>
          </p:cNvPr>
          <p:cNvSpPr txBox="1"/>
          <p:nvPr/>
        </p:nvSpPr>
        <p:spPr>
          <a:xfrm>
            <a:off x="4973053" y="4961681"/>
            <a:ext cx="41709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868B"/>
                </a:solidFill>
                <a:effectLst/>
                <a:uLnTx/>
                <a:uFillTx/>
                <a:latin typeface="Arial" panose="020B0604020202020204"/>
                <a:ea typeface="+mn-ea"/>
                <a:cs typeface="+mn-cs"/>
              </a:rPr>
              <a:t>F. Casson, F. </a:t>
            </a:r>
            <a:r>
              <a:rPr kumimoji="0" lang="en-GB" sz="1000" b="0" i="1" u="none" strike="noStrike" kern="1200" cap="none" spc="0" normalizeH="0" baseline="0" noProof="0" dirty="0" err="1">
                <a:ln>
                  <a:noFill/>
                </a:ln>
                <a:solidFill>
                  <a:srgbClr val="00868B"/>
                </a:solidFill>
                <a:effectLst/>
                <a:uLnTx/>
                <a:uFillTx/>
                <a:latin typeface="Arial" panose="020B0604020202020204"/>
                <a:ea typeface="+mn-ea"/>
                <a:cs typeface="+mn-cs"/>
              </a:rPr>
              <a:t>Koechl</a:t>
            </a:r>
            <a:r>
              <a:rPr kumimoji="0" lang="en-GB" sz="1000" b="0" i="1" u="none" strike="noStrike" kern="1200" cap="none" spc="0" normalizeH="0" baseline="0" noProof="0" dirty="0">
                <a:ln>
                  <a:noFill/>
                </a:ln>
                <a:solidFill>
                  <a:srgbClr val="00868B"/>
                </a:solidFill>
                <a:effectLst/>
                <a:uLnTx/>
                <a:uFillTx/>
                <a:latin typeface="Arial" panose="020B0604020202020204"/>
                <a:ea typeface="+mn-ea"/>
                <a:cs typeface="+mn-cs"/>
              </a:rPr>
              <a:t>, S. Marsden, G. </a:t>
            </a:r>
            <a:r>
              <a:rPr kumimoji="0" lang="en-GB" sz="1000" b="0" i="1" u="none" strike="noStrike" kern="1200" cap="none" spc="0" normalizeH="0" baseline="0" noProof="0" dirty="0" err="1">
                <a:ln>
                  <a:noFill/>
                </a:ln>
                <a:solidFill>
                  <a:srgbClr val="00868B"/>
                </a:solidFill>
                <a:effectLst/>
                <a:uLnTx/>
                <a:uFillTx/>
                <a:latin typeface="Arial" panose="020B0604020202020204"/>
                <a:ea typeface="+mn-ea"/>
                <a:cs typeface="+mn-cs"/>
              </a:rPr>
              <a:t>Szepesi</a:t>
            </a:r>
            <a:r>
              <a:rPr kumimoji="0" lang="en-GB" sz="1000" b="0" i="1" u="none" strike="noStrike" kern="1200" cap="none" spc="0" normalizeH="0" baseline="0" noProof="0" dirty="0">
                <a:ln>
                  <a:noFill/>
                </a:ln>
                <a:solidFill>
                  <a:srgbClr val="00868B"/>
                </a:solidFill>
                <a:effectLst/>
                <a:uLnTx/>
                <a:uFillTx/>
                <a:latin typeface="Arial" panose="020B0604020202020204"/>
                <a:ea typeface="+mn-ea"/>
                <a:cs typeface="+mn-cs"/>
              </a:rPr>
              <a:t>, E. </a:t>
            </a:r>
            <a:r>
              <a:rPr kumimoji="0" lang="en-GB" sz="1000" b="0" i="1" u="none" strike="noStrike" kern="1200" cap="none" spc="0" normalizeH="0" baseline="0" noProof="0" dirty="0" err="1">
                <a:ln>
                  <a:noFill/>
                </a:ln>
                <a:solidFill>
                  <a:srgbClr val="00868B"/>
                </a:solidFill>
                <a:effectLst/>
                <a:uLnTx/>
                <a:uFillTx/>
                <a:latin typeface="Arial" panose="020B0604020202020204"/>
                <a:ea typeface="+mn-ea"/>
                <a:cs typeface="+mn-cs"/>
              </a:rPr>
              <a:t>Tholerus</a:t>
            </a:r>
            <a:r>
              <a:rPr kumimoji="0" lang="en-GB" sz="1000" b="0" i="1" u="none" strike="noStrike" kern="1200" cap="none" spc="0" normalizeH="0" baseline="0" noProof="0" dirty="0">
                <a:ln>
                  <a:noFill/>
                </a:ln>
                <a:solidFill>
                  <a:srgbClr val="00868B"/>
                </a:solidFill>
                <a:effectLst/>
                <a:uLnTx/>
                <a:uFillTx/>
                <a:latin typeface="Arial" panose="020B0604020202020204"/>
                <a:ea typeface="+mn-ea"/>
                <a:cs typeface="+mn-cs"/>
              </a:rPr>
              <a:t>, T. Wilson</a:t>
            </a:r>
          </a:p>
        </p:txBody>
      </p:sp>
      <p:pic>
        <p:nvPicPr>
          <p:cNvPr id="4" name="Picture 2">
            <a:extLst>
              <a:ext uri="{FF2B5EF4-FFF2-40B4-BE49-F238E27FC236}">
                <a16:creationId xmlns:a16="http://schemas.microsoft.com/office/drawing/2014/main" id="{001E1A5F-239E-D5D1-462C-6393CA125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53" y="1230646"/>
            <a:ext cx="5040447" cy="36457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D61D2B-00E7-9DFE-9FAF-266EBC1D0ED3}"/>
              </a:ext>
            </a:extLst>
          </p:cNvPr>
          <p:cNvSpPr txBox="1"/>
          <p:nvPr/>
        </p:nvSpPr>
        <p:spPr>
          <a:xfrm>
            <a:off x="61787" y="898317"/>
            <a:ext cx="38605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F56"/>
                </a:solidFill>
                <a:effectLst/>
                <a:uLnTx/>
                <a:uFillTx/>
                <a:latin typeface="Arial" panose="020B0604020202020204"/>
                <a:ea typeface="+mn-ea"/>
                <a:cs typeface="+mn-cs"/>
              </a:rPr>
              <a:t>ECCD: Electron cyclotron heating &amp; current drive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F56"/>
                </a:solidFill>
                <a:effectLst/>
                <a:uLnTx/>
                <a:uFillTx/>
                <a:latin typeface="Arial" panose="020B0604020202020204"/>
                <a:ea typeface="+mn-ea"/>
                <a:cs typeface="+mn-cs"/>
              </a:rPr>
              <a:t>EBW: Electron Bernstein wave heating &amp; current drive</a:t>
            </a:r>
          </a:p>
        </p:txBody>
      </p:sp>
      <p:sp>
        <p:nvSpPr>
          <p:cNvPr id="7" name="Footer Placeholder 3">
            <a:extLst>
              <a:ext uri="{FF2B5EF4-FFF2-40B4-BE49-F238E27FC236}">
                <a16:creationId xmlns:a16="http://schemas.microsoft.com/office/drawing/2014/main" id="{A5BCFA7F-52AC-6163-BDE5-EA5F9703D586}"/>
              </a:ext>
            </a:extLst>
          </p:cNvPr>
          <p:cNvSpPr txBox="1">
            <a:spLocks/>
          </p:cNvSpPr>
          <p:nvPr/>
        </p:nvSpPr>
        <p:spPr>
          <a:xfrm>
            <a:off x="61787" y="4747069"/>
            <a:ext cx="3719842" cy="3293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F56"/>
                </a:solidFill>
                <a:effectLst/>
                <a:uLnTx/>
                <a:uFillTx/>
                <a:latin typeface="Arial" panose="020B0604020202020204"/>
                <a:ea typeface="+mn-ea"/>
                <a:cs typeface="+mn-cs"/>
              </a:rPr>
              <a:t>K. McClements et al. —  21</a:t>
            </a:r>
            <a:r>
              <a:rPr kumimoji="0" lang="en-US" sz="1100" b="1" i="0" u="none" strike="noStrike" kern="1200" cap="none" spc="0" normalizeH="0" baseline="30000" noProof="0" dirty="0">
                <a:ln>
                  <a:noFill/>
                </a:ln>
                <a:solidFill>
                  <a:srgbClr val="002F56"/>
                </a:solidFill>
                <a:effectLst/>
                <a:uLnTx/>
                <a:uFillTx/>
                <a:latin typeface="Arial" panose="020B0604020202020204"/>
                <a:ea typeface="+mn-ea"/>
                <a:cs typeface="+mn-cs"/>
              </a:rPr>
              <a:t>st</a:t>
            </a:r>
            <a:r>
              <a:rPr kumimoji="0" lang="en-US" sz="1100" b="1" i="0" u="none" strike="noStrike" kern="1200" cap="none" spc="0" normalizeH="0" baseline="0" noProof="0" dirty="0">
                <a:ln>
                  <a:noFill/>
                </a:ln>
                <a:solidFill>
                  <a:srgbClr val="002F56"/>
                </a:solidFill>
                <a:effectLst/>
                <a:uLnTx/>
                <a:uFillTx/>
                <a:latin typeface="Arial" panose="020B0604020202020204"/>
                <a:ea typeface="+mn-ea"/>
                <a:cs typeface="+mn-cs"/>
              </a:rPr>
              <a:t> International Spherical Torus Workshop (ISTW 2022), 1/11/2022</a:t>
            </a:r>
          </a:p>
        </p:txBody>
      </p:sp>
      <p:pic>
        <p:nvPicPr>
          <p:cNvPr id="12" name="Picture 11">
            <a:extLst>
              <a:ext uri="{FF2B5EF4-FFF2-40B4-BE49-F238E27FC236}">
                <a16:creationId xmlns:a16="http://schemas.microsoft.com/office/drawing/2014/main" id="{B03FEE56-F8F1-8602-D772-26490953B49A}"/>
              </a:ext>
            </a:extLst>
          </p:cNvPr>
          <p:cNvPicPr>
            <a:picLocks noChangeAspect="1"/>
          </p:cNvPicPr>
          <p:nvPr/>
        </p:nvPicPr>
        <p:blipFill>
          <a:blip r:embed="rId4"/>
          <a:stretch>
            <a:fillRect/>
          </a:stretch>
        </p:blipFill>
        <p:spPr>
          <a:xfrm>
            <a:off x="6382947" y="716498"/>
            <a:ext cx="2458389" cy="4380737"/>
          </a:xfrm>
          <a:prstGeom prst="rect">
            <a:avLst/>
          </a:prstGeom>
        </p:spPr>
      </p:pic>
      <p:sp>
        <p:nvSpPr>
          <p:cNvPr id="2" name="TextBox 1">
            <a:extLst>
              <a:ext uri="{FF2B5EF4-FFF2-40B4-BE49-F238E27FC236}">
                <a16:creationId xmlns:a16="http://schemas.microsoft.com/office/drawing/2014/main" id="{EC05EB0E-19E9-6618-1BD8-2689F8593BCE}"/>
              </a:ext>
            </a:extLst>
          </p:cNvPr>
          <p:cNvSpPr txBox="1"/>
          <p:nvPr/>
        </p:nvSpPr>
        <p:spPr>
          <a:xfrm>
            <a:off x="3420713" y="4961681"/>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H. Meyer</a:t>
            </a: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2145768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50824" y="231775"/>
            <a:ext cx="8018881" cy="434767"/>
          </a:xfrm>
        </p:spPr>
        <p:txBody>
          <a:bodyPr/>
          <a:lstStyle/>
          <a:p>
            <a:r>
              <a:rPr lang="en-GB" dirty="0"/>
              <a:t>UK: Preferred non-inductive operating points on STEP give access to ECCD and EBW </a:t>
            </a:r>
          </a:p>
        </p:txBody>
      </p:sp>
      <p:pic>
        <p:nvPicPr>
          <p:cNvPr id="13" name="Picture 12">
            <a:extLst>
              <a:ext uri="{FF2B5EF4-FFF2-40B4-BE49-F238E27FC236}">
                <a16:creationId xmlns:a16="http://schemas.microsoft.com/office/drawing/2014/main" id="{B7BC7C29-82F8-354C-3B1B-FAC039BE600C}"/>
              </a:ext>
            </a:extLst>
          </p:cNvPr>
          <p:cNvPicPr>
            <a:picLocks noChangeAspect="1"/>
          </p:cNvPicPr>
          <p:nvPr/>
        </p:nvPicPr>
        <p:blipFill>
          <a:blip r:embed="rId2"/>
          <a:stretch>
            <a:fillRect/>
          </a:stretch>
        </p:blipFill>
        <p:spPr>
          <a:xfrm>
            <a:off x="7626684" y="0"/>
            <a:ext cx="1517316" cy="1507713"/>
          </a:xfrm>
          <a:prstGeom prst="rect">
            <a:avLst/>
          </a:prstGeom>
        </p:spPr>
      </p:pic>
      <p:sp>
        <p:nvSpPr>
          <p:cNvPr id="3" name="TextBox 2">
            <a:extLst>
              <a:ext uri="{FF2B5EF4-FFF2-40B4-BE49-F238E27FC236}">
                <a16:creationId xmlns:a16="http://schemas.microsoft.com/office/drawing/2014/main" id="{05DBA064-54D2-CAB8-2959-64EC4D37EC49}"/>
              </a:ext>
            </a:extLst>
          </p:cNvPr>
          <p:cNvSpPr txBox="1"/>
          <p:nvPr/>
        </p:nvSpPr>
        <p:spPr>
          <a:xfrm>
            <a:off x="4973053" y="4961681"/>
            <a:ext cx="41709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868B"/>
                </a:solidFill>
                <a:effectLst/>
                <a:uLnTx/>
                <a:uFillTx/>
                <a:latin typeface="Arial" panose="020B0604020202020204"/>
                <a:ea typeface="+mn-ea"/>
                <a:cs typeface="+mn-cs"/>
              </a:rPr>
              <a:t>F. Casson, F. </a:t>
            </a:r>
            <a:r>
              <a:rPr kumimoji="0" lang="en-GB" sz="1000" b="0" i="1" u="none" strike="noStrike" kern="1200" cap="none" spc="0" normalizeH="0" baseline="0" noProof="0" dirty="0" err="1">
                <a:ln>
                  <a:noFill/>
                </a:ln>
                <a:solidFill>
                  <a:srgbClr val="00868B"/>
                </a:solidFill>
                <a:effectLst/>
                <a:uLnTx/>
                <a:uFillTx/>
                <a:latin typeface="Arial" panose="020B0604020202020204"/>
                <a:ea typeface="+mn-ea"/>
                <a:cs typeface="+mn-cs"/>
              </a:rPr>
              <a:t>Koechl</a:t>
            </a:r>
            <a:r>
              <a:rPr kumimoji="0" lang="en-GB" sz="1000" b="0" i="1" u="none" strike="noStrike" kern="1200" cap="none" spc="0" normalizeH="0" baseline="0" noProof="0" dirty="0">
                <a:ln>
                  <a:noFill/>
                </a:ln>
                <a:solidFill>
                  <a:srgbClr val="00868B"/>
                </a:solidFill>
                <a:effectLst/>
                <a:uLnTx/>
                <a:uFillTx/>
                <a:latin typeface="Arial" panose="020B0604020202020204"/>
                <a:ea typeface="+mn-ea"/>
                <a:cs typeface="+mn-cs"/>
              </a:rPr>
              <a:t>, S. Marsden, G. </a:t>
            </a:r>
            <a:r>
              <a:rPr kumimoji="0" lang="en-GB" sz="1000" b="0" i="1" u="none" strike="noStrike" kern="1200" cap="none" spc="0" normalizeH="0" baseline="0" noProof="0" dirty="0" err="1">
                <a:ln>
                  <a:noFill/>
                </a:ln>
                <a:solidFill>
                  <a:srgbClr val="00868B"/>
                </a:solidFill>
                <a:effectLst/>
                <a:uLnTx/>
                <a:uFillTx/>
                <a:latin typeface="Arial" panose="020B0604020202020204"/>
                <a:ea typeface="+mn-ea"/>
                <a:cs typeface="+mn-cs"/>
              </a:rPr>
              <a:t>Szepesi</a:t>
            </a:r>
            <a:r>
              <a:rPr kumimoji="0" lang="en-GB" sz="1000" b="0" i="1" u="none" strike="noStrike" kern="1200" cap="none" spc="0" normalizeH="0" baseline="0" noProof="0" dirty="0">
                <a:ln>
                  <a:noFill/>
                </a:ln>
                <a:solidFill>
                  <a:srgbClr val="00868B"/>
                </a:solidFill>
                <a:effectLst/>
                <a:uLnTx/>
                <a:uFillTx/>
                <a:latin typeface="Arial" panose="020B0604020202020204"/>
                <a:ea typeface="+mn-ea"/>
                <a:cs typeface="+mn-cs"/>
              </a:rPr>
              <a:t>, E. </a:t>
            </a:r>
            <a:r>
              <a:rPr kumimoji="0" lang="en-GB" sz="1000" b="0" i="1" u="none" strike="noStrike" kern="1200" cap="none" spc="0" normalizeH="0" baseline="0" noProof="0" dirty="0" err="1">
                <a:ln>
                  <a:noFill/>
                </a:ln>
                <a:solidFill>
                  <a:srgbClr val="00868B"/>
                </a:solidFill>
                <a:effectLst/>
                <a:uLnTx/>
                <a:uFillTx/>
                <a:latin typeface="Arial" panose="020B0604020202020204"/>
                <a:ea typeface="+mn-ea"/>
                <a:cs typeface="+mn-cs"/>
              </a:rPr>
              <a:t>Tholerus</a:t>
            </a:r>
            <a:r>
              <a:rPr kumimoji="0" lang="en-GB" sz="1000" b="0" i="1" u="none" strike="noStrike" kern="1200" cap="none" spc="0" normalizeH="0" baseline="0" noProof="0" dirty="0">
                <a:ln>
                  <a:noFill/>
                </a:ln>
                <a:solidFill>
                  <a:srgbClr val="00868B"/>
                </a:solidFill>
                <a:effectLst/>
                <a:uLnTx/>
                <a:uFillTx/>
                <a:latin typeface="Arial" panose="020B0604020202020204"/>
                <a:ea typeface="+mn-ea"/>
                <a:cs typeface="+mn-cs"/>
              </a:rPr>
              <a:t>, T. Wilson</a:t>
            </a:r>
          </a:p>
        </p:txBody>
      </p:sp>
      <p:pic>
        <p:nvPicPr>
          <p:cNvPr id="4" name="Picture 2">
            <a:extLst>
              <a:ext uri="{FF2B5EF4-FFF2-40B4-BE49-F238E27FC236}">
                <a16:creationId xmlns:a16="http://schemas.microsoft.com/office/drawing/2014/main" id="{001E1A5F-239E-D5D1-462C-6393CA125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53" y="1230646"/>
            <a:ext cx="5040447" cy="36457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D61D2B-00E7-9DFE-9FAF-266EBC1D0ED3}"/>
              </a:ext>
            </a:extLst>
          </p:cNvPr>
          <p:cNvSpPr txBox="1"/>
          <p:nvPr/>
        </p:nvSpPr>
        <p:spPr>
          <a:xfrm>
            <a:off x="61787" y="898317"/>
            <a:ext cx="38605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F56"/>
                </a:solidFill>
                <a:effectLst/>
                <a:uLnTx/>
                <a:uFillTx/>
                <a:latin typeface="Arial" panose="020B0604020202020204"/>
                <a:ea typeface="+mn-ea"/>
                <a:cs typeface="+mn-cs"/>
              </a:rPr>
              <a:t>ECCD: Electron cyclotron heating &amp; current drive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F56"/>
                </a:solidFill>
                <a:effectLst/>
                <a:uLnTx/>
                <a:uFillTx/>
                <a:latin typeface="Arial" panose="020B0604020202020204"/>
                <a:ea typeface="+mn-ea"/>
                <a:cs typeface="+mn-cs"/>
              </a:rPr>
              <a:t>EBW: Electron Bernstein wave heating &amp; current drive</a:t>
            </a:r>
          </a:p>
        </p:txBody>
      </p:sp>
      <p:sp>
        <p:nvSpPr>
          <p:cNvPr id="7" name="Footer Placeholder 3">
            <a:extLst>
              <a:ext uri="{FF2B5EF4-FFF2-40B4-BE49-F238E27FC236}">
                <a16:creationId xmlns:a16="http://schemas.microsoft.com/office/drawing/2014/main" id="{A5BCFA7F-52AC-6163-BDE5-EA5F9703D586}"/>
              </a:ext>
            </a:extLst>
          </p:cNvPr>
          <p:cNvSpPr txBox="1">
            <a:spLocks/>
          </p:cNvSpPr>
          <p:nvPr/>
        </p:nvSpPr>
        <p:spPr>
          <a:xfrm>
            <a:off x="61787" y="4747069"/>
            <a:ext cx="3719842" cy="3293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F56"/>
                </a:solidFill>
                <a:effectLst/>
                <a:uLnTx/>
                <a:uFillTx/>
                <a:latin typeface="Arial" panose="020B0604020202020204"/>
                <a:ea typeface="+mn-ea"/>
                <a:cs typeface="+mn-cs"/>
              </a:rPr>
              <a:t>K. McClements et al. —  21</a:t>
            </a:r>
            <a:r>
              <a:rPr kumimoji="0" lang="en-US" sz="1100" b="1" i="0" u="none" strike="noStrike" kern="1200" cap="none" spc="0" normalizeH="0" baseline="30000" noProof="0" dirty="0">
                <a:ln>
                  <a:noFill/>
                </a:ln>
                <a:solidFill>
                  <a:srgbClr val="002F56"/>
                </a:solidFill>
                <a:effectLst/>
                <a:uLnTx/>
                <a:uFillTx/>
                <a:latin typeface="Arial" panose="020B0604020202020204"/>
                <a:ea typeface="+mn-ea"/>
                <a:cs typeface="+mn-cs"/>
              </a:rPr>
              <a:t>st</a:t>
            </a:r>
            <a:r>
              <a:rPr kumimoji="0" lang="en-US" sz="1100" b="1" i="0" u="none" strike="noStrike" kern="1200" cap="none" spc="0" normalizeH="0" baseline="0" noProof="0" dirty="0">
                <a:ln>
                  <a:noFill/>
                </a:ln>
                <a:solidFill>
                  <a:srgbClr val="002F56"/>
                </a:solidFill>
                <a:effectLst/>
                <a:uLnTx/>
                <a:uFillTx/>
                <a:latin typeface="Arial" panose="020B0604020202020204"/>
                <a:ea typeface="+mn-ea"/>
                <a:cs typeface="+mn-cs"/>
              </a:rPr>
              <a:t> International Spherical Torus Workshop (ISTW 2022), 1/11/2022</a:t>
            </a:r>
          </a:p>
        </p:txBody>
      </p:sp>
      <p:pic>
        <p:nvPicPr>
          <p:cNvPr id="12" name="Picture 11">
            <a:extLst>
              <a:ext uri="{FF2B5EF4-FFF2-40B4-BE49-F238E27FC236}">
                <a16:creationId xmlns:a16="http://schemas.microsoft.com/office/drawing/2014/main" id="{B03FEE56-F8F1-8602-D772-26490953B49A}"/>
              </a:ext>
            </a:extLst>
          </p:cNvPr>
          <p:cNvPicPr>
            <a:picLocks noChangeAspect="1"/>
          </p:cNvPicPr>
          <p:nvPr/>
        </p:nvPicPr>
        <p:blipFill>
          <a:blip r:embed="rId4"/>
          <a:stretch>
            <a:fillRect/>
          </a:stretch>
        </p:blipFill>
        <p:spPr>
          <a:xfrm>
            <a:off x="6382947" y="716498"/>
            <a:ext cx="2458389" cy="4380737"/>
          </a:xfrm>
          <a:prstGeom prst="rect">
            <a:avLst/>
          </a:prstGeom>
        </p:spPr>
      </p:pic>
      <p:pic>
        <p:nvPicPr>
          <p:cNvPr id="8" name="Picture 7">
            <a:extLst>
              <a:ext uri="{FF2B5EF4-FFF2-40B4-BE49-F238E27FC236}">
                <a16:creationId xmlns:a16="http://schemas.microsoft.com/office/drawing/2014/main" id="{09544D38-8EFA-B958-F2B6-00CD97F7CFD4}"/>
              </a:ext>
            </a:extLst>
          </p:cNvPr>
          <p:cNvPicPr>
            <a:picLocks noChangeAspect="1"/>
          </p:cNvPicPr>
          <p:nvPr/>
        </p:nvPicPr>
        <p:blipFill>
          <a:blip r:embed="rId5"/>
          <a:stretch>
            <a:fillRect/>
          </a:stretch>
        </p:blipFill>
        <p:spPr>
          <a:xfrm>
            <a:off x="1561853" y="639471"/>
            <a:ext cx="5425830" cy="4141238"/>
          </a:xfrm>
          <a:prstGeom prst="rect">
            <a:avLst/>
          </a:prstGeom>
        </p:spPr>
      </p:pic>
      <p:sp>
        <p:nvSpPr>
          <p:cNvPr id="9" name="TextBox 8">
            <a:extLst>
              <a:ext uri="{FF2B5EF4-FFF2-40B4-BE49-F238E27FC236}">
                <a16:creationId xmlns:a16="http://schemas.microsoft.com/office/drawing/2014/main" id="{3DBA5C54-0990-652E-8AFD-30EEBFD5EFC2}"/>
              </a:ext>
            </a:extLst>
          </p:cNvPr>
          <p:cNvSpPr txBox="1"/>
          <p:nvPr/>
        </p:nvSpPr>
        <p:spPr>
          <a:xfrm>
            <a:off x="3420713" y="4961681"/>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H. Meyer</a:t>
            </a: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3982773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E6B2768A-2210-BB5C-8FB7-D6572BAAF5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000" y="945576"/>
            <a:ext cx="2944499" cy="3246355"/>
          </a:xfrm>
          <a:prstGeom prst="rect">
            <a:avLst/>
          </a:prstGeom>
        </p:spPr>
      </p:pic>
      <p:pic>
        <p:nvPicPr>
          <p:cNvPr id="6" name="Picture 5">
            <a:extLst>
              <a:ext uri="{FF2B5EF4-FFF2-40B4-BE49-F238E27FC236}">
                <a16:creationId xmlns:a16="http://schemas.microsoft.com/office/drawing/2014/main" id="{7242AD69-6666-A5D7-CA76-A0509BD58F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2818" y="945576"/>
            <a:ext cx="2084153" cy="3199877"/>
          </a:xfrm>
          <a:prstGeom prst="rect">
            <a:avLst/>
          </a:prstGeom>
          <a:noFill/>
          <a:ln>
            <a:noFill/>
          </a:ln>
        </p:spPr>
      </p:pic>
      <p:pic>
        <p:nvPicPr>
          <p:cNvPr id="7" name="Picture 6" descr="Chart&#10;&#10;Description automatically generated">
            <a:extLst>
              <a:ext uri="{FF2B5EF4-FFF2-40B4-BE49-F238E27FC236}">
                <a16:creationId xmlns:a16="http://schemas.microsoft.com/office/drawing/2014/main" id="{21607F59-5C3D-69EE-EE6A-31BCF94927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5" y="893445"/>
            <a:ext cx="2214245" cy="3298668"/>
          </a:xfrm>
          <a:prstGeom prst="rect">
            <a:avLst/>
          </a:prstGeom>
        </p:spPr>
      </p:pic>
      <p:sp>
        <p:nvSpPr>
          <p:cNvPr id="8" name="TextBox 7">
            <a:extLst>
              <a:ext uri="{FF2B5EF4-FFF2-40B4-BE49-F238E27FC236}">
                <a16:creationId xmlns:a16="http://schemas.microsoft.com/office/drawing/2014/main" id="{3319B9B2-673C-8352-14D4-332D8A147203}"/>
              </a:ext>
            </a:extLst>
          </p:cNvPr>
          <p:cNvSpPr txBox="1"/>
          <p:nvPr/>
        </p:nvSpPr>
        <p:spPr>
          <a:xfrm>
            <a:off x="2159980" y="4913710"/>
            <a:ext cx="1461333"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S. McNamara, NF 2023</a:t>
            </a: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
        <p:nvSpPr>
          <p:cNvPr id="10" name="TextBox 9">
            <a:extLst>
              <a:ext uri="{FF2B5EF4-FFF2-40B4-BE49-F238E27FC236}">
                <a16:creationId xmlns:a16="http://schemas.microsoft.com/office/drawing/2014/main" id="{9C20B317-9234-CAF9-510C-FFD8B92B8958}"/>
              </a:ext>
            </a:extLst>
          </p:cNvPr>
          <p:cNvSpPr txBox="1"/>
          <p:nvPr/>
        </p:nvSpPr>
        <p:spPr>
          <a:xfrm>
            <a:off x="3707904" y="4245937"/>
            <a:ext cx="4573098" cy="646331"/>
          </a:xfrm>
          <a:prstGeom prst="rect">
            <a:avLst/>
          </a:prstGeom>
          <a:solidFill>
            <a:schemeClr val="bg1"/>
          </a:solidFill>
        </p:spPr>
        <p:txBody>
          <a:bodyPr wrap="square">
            <a:spAutoFit/>
          </a:bodyPr>
          <a:lstStyle/>
          <a:p>
            <a:pPr algn="just" defTabSz="685800">
              <a:spcAft>
                <a:spcPts val="750"/>
              </a:spcAft>
              <a:defRPr/>
            </a:pPr>
            <a:r>
              <a:rPr lang="en-GB" sz="1200" dirty="0">
                <a:solidFill>
                  <a:prstClr val="black"/>
                </a:solidFill>
                <a:latin typeface="Gotham Rounded"/>
                <a:ea typeface="Calibri" panose="020F0502020204030204" pitchFamily="34" charset="0"/>
                <a:cs typeface="Times New Roman" panose="02020603050405020304" pitchFamily="18" charset="0"/>
              </a:rPr>
              <a:t>Profiles of (a) electron density, ion and fast particle densities, (b) ion and electron temperature determined using the integrated data analysis approach (#10009, t=58 </a:t>
            </a:r>
            <a:r>
              <a:rPr lang="en-GB" sz="1200" dirty="0" err="1">
                <a:solidFill>
                  <a:prstClr val="black"/>
                </a:solidFill>
                <a:latin typeface="Gotham Rounded"/>
                <a:ea typeface="Calibri" panose="020F0502020204030204" pitchFamily="34" charset="0"/>
                <a:cs typeface="Times New Roman" panose="02020603050405020304" pitchFamily="18" charset="0"/>
              </a:rPr>
              <a:t>ms</a:t>
            </a:r>
            <a:r>
              <a:rPr lang="en-GB" sz="1200" dirty="0">
                <a:solidFill>
                  <a:prstClr val="black"/>
                </a:solidFill>
                <a:latin typeface="Gotham Rounded"/>
                <a:ea typeface="Calibri" panose="020F0502020204030204" pitchFamily="34" charset="0"/>
                <a:cs typeface="Times New Roman" panose="02020603050405020304" pitchFamily="18" charset="0"/>
              </a:rPr>
              <a:t> at maximum </a:t>
            </a:r>
            <a:r>
              <a:rPr lang="en-GB" sz="1200" dirty="0" err="1">
                <a:solidFill>
                  <a:prstClr val="black"/>
                </a:solidFill>
                <a:latin typeface="Gotham Rounded"/>
                <a:ea typeface="Calibri" panose="020F0502020204030204" pitchFamily="34" charset="0"/>
                <a:cs typeface="Times New Roman" panose="02020603050405020304" pitchFamily="18" charset="0"/>
              </a:rPr>
              <a:t>T</a:t>
            </a:r>
            <a:r>
              <a:rPr lang="en-GB" sz="1200" baseline="-25000" dirty="0" err="1">
                <a:solidFill>
                  <a:prstClr val="black"/>
                </a:solidFill>
                <a:latin typeface="Gotham Rounded"/>
                <a:ea typeface="Calibri" panose="020F0502020204030204" pitchFamily="34" charset="0"/>
                <a:cs typeface="Times New Roman" panose="02020603050405020304" pitchFamily="18" charset="0"/>
              </a:rPr>
              <a:t>i</a:t>
            </a:r>
            <a:r>
              <a:rPr lang="en-GB" sz="1200" dirty="0">
                <a:solidFill>
                  <a:prstClr val="black"/>
                </a:solidFill>
                <a:latin typeface="Gotham Rounded"/>
                <a:ea typeface="Calibri" panose="020F0502020204030204" pitchFamily="34" charset="0"/>
                <a:cs typeface="Times New Roman" panose="02020603050405020304" pitchFamily="18" charset="0"/>
              </a:rPr>
              <a:t>)</a:t>
            </a:r>
            <a:endParaRPr lang="en-GB" sz="1200" i="1" dirty="0">
              <a:solidFill>
                <a:prstClr val="black"/>
              </a:solidFill>
              <a:latin typeface="Gotham Rounded"/>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B3EE9B6F-780E-FEAF-CFFC-5A6C6555DAFD}"/>
              </a:ext>
            </a:extLst>
          </p:cNvPr>
          <p:cNvGrpSpPr/>
          <p:nvPr/>
        </p:nvGrpSpPr>
        <p:grpSpPr>
          <a:xfrm>
            <a:off x="7534539" y="18725"/>
            <a:ext cx="1492927" cy="359364"/>
            <a:chOff x="533373" y="539998"/>
            <a:chExt cx="3443244" cy="828827"/>
          </a:xfrm>
        </p:grpSpPr>
        <p:pic>
          <p:nvPicPr>
            <p:cNvPr id="9" name="Graphic 8">
              <a:extLst>
                <a:ext uri="{FF2B5EF4-FFF2-40B4-BE49-F238E27FC236}">
                  <a16:creationId xmlns:a16="http://schemas.microsoft.com/office/drawing/2014/main" id="{7AC16CAF-08FA-0584-B487-73EA0E99267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3373" y="963444"/>
              <a:ext cx="3128316" cy="405381"/>
            </a:xfrm>
            <a:prstGeom prst="rect">
              <a:avLst/>
            </a:prstGeom>
          </p:spPr>
        </p:pic>
        <p:pic>
          <p:nvPicPr>
            <p:cNvPr id="11" name="Picture 10">
              <a:extLst>
                <a:ext uri="{FF2B5EF4-FFF2-40B4-BE49-F238E27FC236}">
                  <a16:creationId xmlns:a16="http://schemas.microsoft.com/office/drawing/2014/main" id="{4A1004E5-088E-02EE-1698-5471E156EAA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461817" y="539998"/>
              <a:ext cx="514800" cy="514800"/>
            </a:xfrm>
            <a:prstGeom prst="rect">
              <a:avLst/>
            </a:prstGeom>
          </p:spPr>
        </p:pic>
      </p:grpSp>
      <p:pic>
        <p:nvPicPr>
          <p:cNvPr id="17" name="Picture 16">
            <a:extLst>
              <a:ext uri="{FF2B5EF4-FFF2-40B4-BE49-F238E27FC236}">
                <a16:creationId xmlns:a16="http://schemas.microsoft.com/office/drawing/2014/main" id="{288FB423-111B-293B-FC2E-1A545F068B96}"/>
              </a:ext>
            </a:extLst>
          </p:cNvPr>
          <p:cNvPicPr>
            <a:picLocks noChangeAspect="1"/>
          </p:cNvPicPr>
          <p:nvPr/>
        </p:nvPicPr>
        <p:blipFill rotWithShape="1">
          <a:blip r:embed="rId8"/>
          <a:srcRect r="71441" b="8026"/>
          <a:stretch/>
        </p:blipFill>
        <p:spPr>
          <a:xfrm>
            <a:off x="685015" y="4738500"/>
            <a:ext cx="1017383" cy="175210"/>
          </a:xfrm>
          <a:prstGeom prst="rect">
            <a:avLst/>
          </a:prstGeom>
        </p:spPr>
      </p:pic>
      <p:sp>
        <p:nvSpPr>
          <p:cNvPr id="13" name="Text Placeholder 4">
            <a:extLst>
              <a:ext uri="{FF2B5EF4-FFF2-40B4-BE49-F238E27FC236}">
                <a16:creationId xmlns:a16="http://schemas.microsoft.com/office/drawing/2014/main" id="{C2FC6D60-07BE-A2DB-1C22-2A379F766CED}"/>
              </a:ext>
            </a:extLst>
          </p:cNvPr>
          <p:cNvSpPr txBox="1">
            <a:spLocks/>
          </p:cNvSpPr>
          <p:nvPr/>
        </p:nvSpPr>
        <p:spPr>
          <a:xfrm>
            <a:off x="405000" y="106241"/>
            <a:ext cx="8018881" cy="434767"/>
          </a:xfrm>
          <a:prstGeom prst="rect">
            <a:avLst/>
          </a:prstGeom>
        </p:spPr>
        <p:txBody>
          <a:bodyPr lIns="0">
            <a:noAutofit/>
          </a:bodyPr>
          <a:lstStyle>
            <a:lvl1pPr marL="0" indent="0" algn="l" defTabSz="914400" rtl="0" eaLnBrk="1" latinLnBrk="0" hangingPunct="1">
              <a:spcBef>
                <a:spcPts val="2200"/>
              </a:spcBef>
              <a:buClr>
                <a:schemeClr val="bg1">
                  <a:lumMod val="65000"/>
                </a:schemeClr>
              </a:buClr>
              <a:buSzPct val="100000"/>
              <a:buFont typeface="Calibri" panose="020F0502020204030204" pitchFamily="34" charset="0"/>
              <a:buNone/>
              <a:defRPr lang="en-US" sz="2400" b="1" kern="1200" baseline="0" dirty="0">
                <a:solidFill>
                  <a:schemeClr val="tx1"/>
                </a:solidFill>
                <a:uFill>
                  <a:solidFill>
                    <a:schemeClr val="tx2"/>
                  </a:solidFill>
                </a:uFill>
                <a:latin typeface="Calibri" panose="020F0502020204030204" pitchFamily="34" charset="0"/>
                <a:ea typeface="+mj-ea"/>
                <a:cs typeface="Calibri" panose="020F0502020204030204" pitchFamily="34" charset="0"/>
              </a:defRPr>
            </a:lvl1pPr>
            <a:lvl2pPr marL="540000" indent="-180000" algn="l" defTabSz="914400" rtl="0" eaLnBrk="1" latinLnBrk="0" hangingPunct="1">
              <a:spcBef>
                <a:spcPts val="500"/>
              </a:spcBef>
              <a:buClr>
                <a:schemeClr val="bg1">
                  <a:lumMod val="65000"/>
                </a:schemeClr>
              </a:buClr>
              <a:buSzPct val="100000"/>
              <a:buFont typeface="Segoe UI" panose="020B0502040204020203" pitchFamily="34" charset="0"/>
              <a:buChar char="-"/>
              <a:defRPr sz="1600" kern="1200">
                <a:solidFill>
                  <a:schemeClr val="tx1"/>
                </a:solidFill>
                <a:latin typeface="+mn-lt"/>
                <a:ea typeface="+mn-ea"/>
                <a:cs typeface="+mn-cs"/>
              </a:defRPr>
            </a:lvl2pPr>
            <a:lvl3pPr marL="756000" indent="-180000" algn="l" defTabSz="914400" rtl="0" eaLnBrk="1" latinLnBrk="0" hangingPunct="1">
              <a:spcBef>
                <a:spcPts val="500"/>
              </a:spcBef>
              <a:buClr>
                <a:schemeClr val="bg1">
                  <a:lumMod val="75000"/>
                </a:schemeClr>
              </a:buClr>
              <a:buFont typeface="Segoe UI" panose="020B0502040204020203"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200"/>
              </a:spcBef>
              <a:spcAft>
                <a:spcPts val="0"/>
              </a:spcAft>
              <a:buClr>
                <a:sysClr val="window" lastClr="FFFFFF">
                  <a:lumMod val="65000"/>
                </a:sysClr>
              </a:buClr>
              <a:buSzPct val="100000"/>
              <a:buFont typeface="Calibri" panose="020F0502020204030204" pitchFamily="34" charset="0"/>
              <a:buNone/>
              <a:tabLst/>
              <a:defRPr/>
            </a:pPr>
            <a:r>
              <a:rPr lang="en-GB" dirty="0">
                <a:ea typeface="Calibri" panose="020F0502020204030204" pitchFamily="34" charset="0"/>
                <a:cs typeface="Times New Roman" panose="02020603050405020304" pitchFamily="18" charset="0"/>
              </a:rPr>
              <a:t>UK: </a:t>
            </a:r>
            <a:r>
              <a:rPr lang="en-GB" dirty="0">
                <a:effectLst/>
                <a:ea typeface="Calibri" panose="020F0502020204030204" pitchFamily="34" charset="0"/>
                <a:cs typeface="Times New Roman" panose="02020603050405020304" pitchFamily="18" charset="0"/>
              </a:rPr>
              <a:t>ST-40 achieved </a:t>
            </a:r>
            <a:r>
              <a:rPr lang="en-GB" dirty="0" err="1">
                <a:effectLst/>
                <a:ea typeface="Calibri" panose="020F0502020204030204" pitchFamily="34" charset="0"/>
                <a:cs typeface="Times New Roman" panose="02020603050405020304" pitchFamily="18" charset="0"/>
              </a:rPr>
              <a:t>T</a:t>
            </a:r>
            <a:r>
              <a:rPr lang="en-GB" baseline="-25000" dirty="0" err="1">
                <a:effectLst/>
                <a:ea typeface="Calibri" panose="020F0502020204030204" pitchFamily="34" charset="0"/>
                <a:cs typeface="Times New Roman" panose="02020603050405020304" pitchFamily="18" charset="0"/>
              </a:rPr>
              <a:t>i</a:t>
            </a:r>
            <a:r>
              <a:rPr lang="en-GB" dirty="0">
                <a:effectLst/>
                <a:ea typeface="Calibri" panose="020F0502020204030204" pitchFamily="34" charset="0"/>
                <a:cs typeface="Times New Roman" panose="02020603050405020304" pitchFamily="18" charset="0"/>
              </a:rPr>
              <a:t> in excess of 100 million Kelvins</a:t>
            </a:r>
            <a:r>
              <a:rPr kumimoji="0" lang="en-GB" sz="2400" b="1" i="0" u="none" strike="noStrike" kern="1200" cap="none" spc="0" normalizeH="0" baseline="0" noProof="0" dirty="0">
                <a:ln>
                  <a:noFill/>
                </a:ln>
                <a:solidFill>
                  <a:srgbClr val="000000"/>
                </a:solidFill>
                <a:effectLst/>
                <a:uLnTx/>
                <a:uFill>
                  <a:solidFill>
                    <a:srgbClr val="5EBB51"/>
                  </a:solidFill>
                </a:uFill>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1710482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scatter chart&#10;&#10;Description automatically generated">
            <a:extLst>
              <a:ext uri="{FF2B5EF4-FFF2-40B4-BE49-F238E27FC236}">
                <a16:creationId xmlns:a16="http://schemas.microsoft.com/office/drawing/2014/main" id="{05CD0831-B976-9121-37CB-2FB5A55A057A}"/>
              </a:ext>
            </a:extLst>
          </p:cNvPr>
          <p:cNvPicPr>
            <a:picLocks noChangeAspect="1"/>
          </p:cNvPicPr>
          <p:nvPr/>
        </p:nvPicPr>
        <p:blipFill>
          <a:blip r:embed="rId3"/>
          <a:stretch>
            <a:fillRect/>
          </a:stretch>
        </p:blipFill>
        <p:spPr>
          <a:xfrm>
            <a:off x="35496" y="648001"/>
            <a:ext cx="5862080" cy="4080818"/>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67CC4E9-2BBE-4804-CBEE-0CEFC5C5F4C0}"/>
                  </a:ext>
                </a:extLst>
              </p:cNvPr>
              <p:cNvSpPr>
                <a:spLocks noGrp="1"/>
              </p:cNvSpPr>
              <p:nvPr>
                <p:ph type="title"/>
              </p:nvPr>
            </p:nvSpPr>
            <p:spPr>
              <a:xfrm>
                <a:off x="405000" y="300271"/>
                <a:ext cx="8334000" cy="243000"/>
              </a:xfrm>
            </p:spPr>
            <p:txBody>
              <a:bodyPr/>
              <a:lstStyle/>
              <a:p>
                <a:r>
                  <a:rPr lang="en-GB" sz="2000" b="1" dirty="0">
                    <a:solidFill>
                      <a:schemeClr val="tx1"/>
                    </a:solidFill>
                    <a:latin typeface="Calibri" panose="020F0502020204030204" pitchFamily="34" charset="0"/>
                    <a:cs typeface="Calibri" panose="020F0502020204030204" pitchFamily="34" charset="0"/>
                  </a:rPr>
                  <a:t>UK: Higher </a:t>
                </a:r>
                <a14:m>
                  <m:oMath xmlns:m="http://schemas.openxmlformats.org/officeDocument/2006/math">
                    <m:sSub>
                      <m:sSubPr>
                        <m:ctrlPr>
                          <a:rPr lang="en-GB" sz="2000" b="1" i="1" smtClean="0">
                            <a:solidFill>
                              <a:schemeClr val="tx1"/>
                            </a:solidFill>
                            <a:latin typeface="Cambria Math" panose="02040503050406030204" pitchFamily="18" charset="0"/>
                          </a:rPr>
                        </m:ctrlPr>
                      </m:sSubPr>
                      <m:e>
                        <m:r>
                          <a:rPr lang="en-GB" sz="2000" b="1" i="0" smtClean="0">
                            <a:solidFill>
                              <a:schemeClr val="tx1"/>
                            </a:solidFill>
                            <a:latin typeface="Cambria Math" panose="02040503050406030204" pitchFamily="18" charset="0"/>
                          </a:rPr>
                          <m:t>𝐁</m:t>
                        </m:r>
                      </m:e>
                      <m:sub>
                        <m:r>
                          <a:rPr lang="en-GB" sz="2000" b="1" i="0" smtClean="0">
                            <a:solidFill>
                              <a:schemeClr val="tx1"/>
                            </a:solidFill>
                            <a:latin typeface="Cambria Math" panose="02040503050406030204" pitchFamily="18" charset="0"/>
                          </a:rPr>
                          <m:t>𝐭</m:t>
                        </m:r>
                      </m:sub>
                    </m:sSub>
                  </m:oMath>
                </a14:m>
                <a:r>
                  <a:rPr lang="en-GB" sz="2000" b="1" dirty="0">
                    <a:solidFill>
                      <a:schemeClr val="tx1"/>
                    </a:solidFill>
                    <a:latin typeface="Calibri" panose="020F0502020204030204" pitchFamily="34" charset="0"/>
                    <a:cs typeface="Calibri" panose="020F0502020204030204" pitchFamily="34" charset="0"/>
                  </a:rPr>
                  <a:t> and NBI enables access to higher </a:t>
                </a:r>
                <a14:m>
                  <m:oMath xmlns:m="http://schemas.openxmlformats.org/officeDocument/2006/math">
                    <m:sSub>
                      <m:sSubPr>
                        <m:ctrlPr>
                          <a:rPr lang="en-GB" sz="2000" b="1" i="1" smtClean="0">
                            <a:solidFill>
                              <a:schemeClr val="tx1"/>
                            </a:solidFill>
                            <a:latin typeface="Cambria Math" panose="02040503050406030204" pitchFamily="18" charset="0"/>
                          </a:rPr>
                        </m:ctrlPr>
                      </m:sSubPr>
                      <m:e>
                        <m:r>
                          <a:rPr lang="en-GB" sz="2000" b="1" i="0" smtClean="0">
                            <a:solidFill>
                              <a:schemeClr val="tx1"/>
                            </a:solidFill>
                            <a:latin typeface="Cambria Math" panose="02040503050406030204" pitchFamily="18" charset="0"/>
                          </a:rPr>
                          <m:t>𝐓</m:t>
                        </m:r>
                      </m:e>
                      <m:sub>
                        <m:r>
                          <a:rPr lang="en-GB" sz="2000" b="1" i="0" smtClean="0">
                            <a:solidFill>
                              <a:schemeClr val="tx1"/>
                            </a:solidFill>
                            <a:latin typeface="Cambria Math" panose="02040503050406030204" pitchFamily="18" charset="0"/>
                          </a:rPr>
                          <m:t>𝐢</m:t>
                        </m:r>
                      </m:sub>
                    </m:sSub>
                  </m:oMath>
                </a14:m>
                <a:r>
                  <a:rPr lang="en-GB" sz="2000" b="1" dirty="0">
                    <a:solidFill>
                      <a:schemeClr val="tx1"/>
                    </a:solidFill>
                    <a:latin typeface="Calibri" panose="020F0502020204030204" pitchFamily="34" charset="0"/>
                    <a:cs typeface="Calibri" panose="020F0502020204030204" pitchFamily="34" charset="0"/>
                  </a:rPr>
                  <a:t> and </a:t>
                </a:r>
                <a14:m>
                  <m:oMath xmlns:m="http://schemas.openxmlformats.org/officeDocument/2006/math">
                    <m:sSub>
                      <m:sSubPr>
                        <m:ctrlPr>
                          <a:rPr lang="en-GB" sz="2000" b="1" i="1" smtClean="0">
                            <a:solidFill>
                              <a:schemeClr val="tx1"/>
                            </a:solidFill>
                            <a:latin typeface="Cambria Math" panose="02040503050406030204" pitchFamily="18" charset="0"/>
                          </a:rPr>
                        </m:ctrlPr>
                      </m:sSubPr>
                      <m:e>
                        <m:r>
                          <a:rPr lang="en-GB" sz="2000" b="1" i="0" smtClean="0">
                            <a:solidFill>
                              <a:schemeClr val="tx1"/>
                            </a:solidFill>
                            <a:latin typeface="Cambria Math" panose="02040503050406030204" pitchFamily="18" charset="0"/>
                          </a:rPr>
                          <m:t>𝐓</m:t>
                        </m:r>
                      </m:e>
                      <m:sub>
                        <m:r>
                          <a:rPr lang="en-GB" sz="2000" b="1" i="0" smtClean="0">
                            <a:solidFill>
                              <a:schemeClr val="tx1"/>
                            </a:solidFill>
                            <a:latin typeface="Cambria Math" panose="02040503050406030204" pitchFamily="18" charset="0"/>
                          </a:rPr>
                          <m:t>𝐞</m:t>
                        </m:r>
                      </m:sub>
                    </m:sSub>
                  </m:oMath>
                </a14:m>
                <a:r>
                  <a:rPr lang="en-GB" sz="2000" b="1" dirty="0">
                    <a:solidFill>
                      <a:schemeClr val="tx1"/>
                    </a:solidFill>
                    <a:latin typeface="Calibri" panose="020F0502020204030204" pitchFamily="34" charset="0"/>
                    <a:cs typeface="Calibri" panose="020F0502020204030204" pitchFamily="34" charset="0"/>
                  </a:rPr>
                  <a:t> on ST-40</a:t>
                </a:r>
              </a:p>
            </p:txBody>
          </p:sp>
        </mc:Choice>
        <mc:Fallback xmlns="">
          <p:sp>
            <p:nvSpPr>
              <p:cNvPr id="2" name="Title 1">
                <a:extLst>
                  <a:ext uri="{FF2B5EF4-FFF2-40B4-BE49-F238E27FC236}">
                    <a16:creationId xmlns:a16="http://schemas.microsoft.com/office/drawing/2014/main" id="{367CC4E9-2BBE-4804-CBEE-0CEFC5C5F4C0}"/>
                  </a:ext>
                </a:extLst>
              </p:cNvPr>
              <p:cNvSpPr>
                <a:spLocks noGrp="1" noRot="1" noChangeAspect="1" noMove="1" noResize="1" noEditPoints="1" noAdjustHandles="1" noChangeArrowheads="1" noChangeShapeType="1" noTextEdit="1"/>
              </p:cNvSpPr>
              <p:nvPr>
                <p:ph type="title"/>
              </p:nvPr>
            </p:nvSpPr>
            <p:spPr>
              <a:xfrm>
                <a:off x="405000" y="300271"/>
                <a:ext cx="8334000" cy="243000"/>
              </a:xfrm>
              <a:blipFill>
                <a:blip r:embed="rId4"/>
                <a:stretch>
                  <a:fillRect l="-1824" t="-50000" b="-65000"/>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81F0C15E-98D1-8EF4-EC6E-B4BA5B6ABDAE}"/>
              </a:ext>
            </a:extLst>
          </p:cNvPr>
          <p:cNvSpPr>
            <a:spLocks noGrp="1"/>
          </p:cNvSpPr>
          <p:nvPr>
            <p:ph type="ftr" sz="quarter" idx="11"/>
          </p:nvPr>
        </p:nvSpPr>
        <p:spPr/>
        <p:txBody>
          <a:bodyPr/>
          <a:lstStyle/>
          <a:p>
            <a:pPr defTabSz="685800"/>
            <a:r>
              <a:rPr lang="en-GB" dirty="0">
                <a:solidFill>
                  <a:srgbClr val="2A373F"/>
                </a:solidFill>
                <a:latin typeface="Gotham Rounded"/>
              </a:rPr>
              <a:t>© 2022 Tokamak Energy </a:t>
            </a:r>
          </a:p>
        </p:txBody>
      </p:sp>
      <p:sp>
        <p:nvSpPr>
          <p:cNvPr id="4" name="Slide Number Placeholder 3">
            <a:extLst>
              <a:ext uri="{FF2B5EF4-FFF2-40B4-BE49-F238E27FC236}">
                <a16:creationId xmlns:a16="http://schemas.microsoft.com/office/drawing/2014/main" id="{E4986483-B8B5-2E81-2CA7-075CD54D4ABD}"/>
              </a:ext>
            </a:extLst>
          </p:cNvPr>
          <p:cNvSpPr>
            <a:spLocks noGrp="1"/>
          </p:cNvSpPr>
          <p:nvPr>
            <p:ph type="sldNum" sz="quarter" idx="12"/>
          </p:nvPr>
        </p:nvSpPr>
        <p:spPr/>
        <p:txBody>
          <a:bodyPr/>
          <a:lstStyle/>
          <a:p>
            <a:pPr defTabSz="685800"/>
            <a:fld id="{0B868178-02AE-42FC-958D-6B8F13B60175}" type="slidenum">
              <a:rPr lang="en-GB">
                <a:solidFill>
                  <a:srgbClr val="E74B1C"/>
                </a:solidFill>
                <a:latin typeface="Gotham Rounded"/>
              </a:rPr>
              <a:pPr defTabSz="685800"/>
              <a:t>18</a:t>
            </a:fld>
            <a:endParaRPr lang="en-GB">
              <a:solidFill>
                <a:srgbClr val="E74B1C"/>
              </a:solidFill>
              <a:latin typeface="Gotham Rounded"/>
            </a:endParaRPr>
          </a:p>
        </p:txBody>
      </p:sp>
      <p:sp>
        <p:nvSpPr>
          <p:cNvPr id="7" name="TextBox 6">
            <a:extLst>
              <a:ext uri="{FF2B5EF4-FFF2-40B4-BE49-F238E27FC236}">
                <a16:creationId xmlns:a16="http://schemas.microsoft.com/office/drawing/2014/main" id="{7AFAC8FE-31E2-378D-0D21-C57174853CDC}"/>
              </a:ext>
            </a:extLst>
          </p:cNvPr>
          <p:cNvSpPr txBox="1"/>
          <p:nvPr/>
        </p:nvSpPr>
        <p:spPr>
          <a:xfrm rot="20221970">
            <a:off x="2925979" y="1804125"/>
            <a:ext cx="1349501" cy="646331"/>
          </a:xfrm>
          <a:prstGeom prst="rect">
            <a:avLst/>
          </a:prstGeom>
          <a:noFill/>
        </p:spPr>
        <p:txBody>
          <a:bodyPr wrap="square" rtlCol="0">
            <a:spAutoFit/>
          </a:bodyPr>
          <a:lstStyle/>
          <a:p>
            <a:pPr defTabSz="685800"/>
            <a:r>
              <a:rPr lang="en-GB" sz="1200">
                <a:solidFill>
                  <a:prstClr val="black"/>
                </a:solidFill>
                <a:latin typeface="Gotham Rounded"/>
              </a:rPr>
              <a:t>Scenario optimisation + P</a:t>
            </a:r>
            <a:r>
              <a:rPr lang="en-GB" sz="1200" baseline="-25000">
                <a:solidFill>
                  <a:prstClr val="black"/>
                </a:solidFill>
                <a:latin typeface="Gotham Rounded"/>
              </a:rPr>
              <a:t>NBI</a:t>
            </a:r>
            <a:r>
              <a:rPr lang="en-GB" sz="1200">
                <a:solidFill>
                  <a:prstClr val="black"/>
                </a:solidFill>
                <a:latin typeface="Gotham Rounded"/>
              </a:rPr>
              <a:t> increases</a:t>
            </a:r>
          </a:p>
        </p:txBody>
      </p:sp>
      <p:sp>
        <p:nvSpPr>
          <p:cNvPr id="8" name="TextBox 7">
            <a:extLst>
              <a:ext uri="{FF2B5EF4-FFF2-40B4-BE49-F238E27FC236}">
                <a16:creationId xmlns:a16="http://schemas.microsoft.com/office/drawing/2014/main" id="{15A86751-D567-FF81-E7D9-A3EF7985D385}"/>
              </a:ext>
            </a:extLst>
          </p:cNvPr>
          <p:cNvSpPr txBox="1"/>
          <p:nvPr/>
        </p:nvSpPr>
        <p:spPr>
          <a:xfrm>
            <a:off x="5584844" y="827899"/>
            <a:ext cx="3419749" cy="1620180"/>
          </a:xfrm>
          <a:prstGeom prst="rect">
            <a:avLst/>
          </a:prstGeom>
          <a:noFill/>
        </p:spPr>
        <p:txBody>
          <a:bodyPr wrap="square" lIns="0" tIns="0" rIns="0" bIns="0" rtlCol="0">
            <a:noAutofit/>
          </a:bodyPr>
          <a:lstStyle/>
          <a:p>
            <a:pPr marL="214313" indent="-214313" defTabSz="685800">
              <a:buFont typeface="Arial" panose="020B0604020202020204" pitchFamily="34" charset="0"/>
              <a:buChar char="•"/>
            </a:pPr>
            <a:r>
              <a:rPr lang="en-GB" sz="1350" dirty="0">
                <a:solidFill>
                  <a:prstClr val="black"/>
                </a:solidFill>
                <a:latin typeface="Gotham Rounded"/>
              </a:rPr>
              <a:t>Increased power B</a:t>
            </a:r>
            <a:r>
              <a:rPr lang="en-GB" sz="1350" baseline="-25000" dirty="0">
                <a:solidFill>
                  <a:prstClr val="black"/>
                </a:solidFill>
                <a:latin typeface="Gotham Rounded"/>
              </a:rPr>
              <a:t>T</a:t>
            </a:r>
            <a:r>
              <a:rPr lang="en-GB" sz="1350" dirty="0">
                <a:solidFill>
                  <a:prstClr val="black"/>
                </a:solidFill>
                <a:latin typeface="Gotham Rounded"/>
              </a:rPr>
              <a:t> acts to suppress </a:t>
            </a:r>
            <a:r>
              <a:rPr lang="en-GB" sz="1350" dirty="0" err="1">
                <a:solidFill>
                  <a:prstClr val="black"/>
                </a:solidFill>
                <a:latin typeface="Gotham Rounded"/>
              </a:rPr>
              <a:t>sawteeth</a:t>
            </a:r>
            <a:r>
              <a:rPr lang="en-GB" sz="1350" dirty="0">
                <a:solidFill>
                  <a:prstClr val="black"/>
                </a:solidFill>
                <a:latin typeface="Gotham Rounded"/>
              </a:rPr>
              <a:t>, which contributes to increase in </a:t>
            </a:r>
            <a:r>
              <a:rPr lang="en-GB" sz="1350" dirty="0" err="1">
                <a:solidFill>
                  <a:prstClr val="black"/>
                </a:solidFill>
                <a:latin typeface="Gotham Rounded"/>
              </a:rPr>
              <a:t>T</a:t>
            </a:r>
            <a:r>
              <a:rPr lang="en-GB" sz="1350" baseline="-25000" dirty="0" err="1">
                <a:solidFill>
                  <a:prstClr val="black"/>
                </a:solidFill>
                <a:latin typeface="Gotham Rounded"/>
              </a:rPr>
              <a:t>e</a:t>
            </a:r>
            <a:endParaRPr lang="en-GB" sz="1350" dirty="0">
              <a:solidFill>
                <a:prstClr val="black"/>
              </a:solidFill>
              <a:latin typeface="Gotham Rounded"/>
            </a:endParaRPr>
          </a:p>
          <a:p>
            <a:pPr marL="214313" indent="-214313" defTabSz="685800">
              <a:buFont typeface="Arial" panose="020B0604020202020204" pitchFamily="34" charset="0"/>
              <a:buChar char="•"/>
            </a:pPr>
            <a:endParaRPr lang="en-GB" sz="1350" dirty="0">
              <a:solidFill>
                <a:prstClr val="black"/>
              </a:solidFill>
              <a:latin typeface="Gotham Rounded"/>
            </a:endParaRPr>
          </a:p>
          <a:p>
            <a:pPr marL="214313" indent="-214313" defTabSz="685800">
              <a:buFont typeface="Arial" panose="020B0604020202020204" pitchFamily="34" charset="0"/>
              <a:buChar char="•"/>
            </a:pPr>
            <a:r>
              <a:rPr lang="en-GB" sz="1350" dirty="0">
                <a:solidFill>
                  <a:prstClr val="black"/>
                </a:solidFill>
                <a:latin typeface="Gotham Rounded"/>
              </a:rPr>
              <a:t>TRANSP analysis shows that increase in </a:t>
            </a:r>
            <a:r>
              <a:rPr lang="en-GB" sz="1350" dirty="0" err="1">
                <a:solidFill>
                  <a:prstClr val="black"/>
                </a:solidFill>
                <a:latin typeface="Gotham Rounded"/>
              </a:rPr>
              <a:t>T</a:t>
            </a:r>
            <a:r>
              <a:rPr lang="en-GB" sz="1350" baseline="-25000" dirty="0" err="1">
                <a:solidFill>
                  <a:prstClr val="black"/>
                </a:solidFill>
                <a:latin typeface="Gotham Rounded"/>
              </a:rPr>
              <a:t>e</a:t>
            </a:r>
            <a:r>
              <a:rPr lang="en-GB" sz="1350" dirty="0">
                <a:solidFill>
                  <a:prstClr val="black"/>
                </a:solidFill>
                <a:latin typeface="Gotham Rounded"/>
              </a:rPr>
              <a:t> and </a:t>
            </a:r>
            <a:r>
              <a:rPr lang="en-GB" sz="1350" dirty="0" err="1">
                <a:solidFill>
                  <a:prstClr val="black"/>
                </a:solidFill>
                <a:latin typeface="Gotham Rounded"/>
              </a:rPr>
              <a:t>T</a:t>
            </a:r>
            <a:r>
              <a:rPr lang="en-GB" sz="1350" baseline="-25000" dirty="0" err="1">
                <a:solidFill>
                  <a:prstClr val="black"/>
                </a:solidFill>
                <a:latin typeface="Gotham Rounded"/>
              </a:rPr>
              <a:t>i</a:t>
            </a:r>
            <a:r>
              <a:rPr lang="en-GB" sz="1350" dirty="0">
                <a:solidFill>
                  <a:prstClr val="black"/>
                </a:solidFill>
                <a:latin typeface="Gotham Rounded"/>
              </a:rPr>
              <a:t> to confinement improvement in both channels</a:t>
            </a:r>
          </a:p>
          <a:p>
            <a:pPr marL="214313" indent="-214313" defTabSz="685800">
              <a:buFont typeface="Arial" panose="020B0604020202020204" pitchFamily="34" charset="0"/>
              <a:buChar char="•"/>
            </a:pPr>
            <a:endParaRPr lang="en-GB" sz="1350" dirty="0">
              <a:solidFill>
                <a:prstClr val="black"/>
              </a:solidFill>
              <a:latin typeface="Gotham Rounded"/>
            </a:endParaRPr>
          </a:p>
          <a:p>
            <a:pPr marL="214313" indent="-214313" defTabSz="685800">
              <a:buFont typeface="Arial" panose="020B0604020202020204" pitchFamily="34" charset="0"/>
              <a:buChar char="•"/>
            </a:pPr>
            <a:endParaRPr lang="en-GB" sz="1350" dirty="0">
              <a:solidFill>
                <a:prstClr val="black"/>
              </a:solidFill>
              <a:latin typeface="Gotham Rounded"/>
            </a:endParaRPr>
          </a:p>
        </p:txBody>
      </p:sp>
      <p:pic>
        <p:nvPicPr>
          <p:cNvPr id="10" name="Picture 9">
            <a:extLst>
              <a:ext uri="{FF2B5EF4-FFF2-40B4-BE49-F238E27FC236}">
                <a16:creationId xmlns:a16="http://schemas.microsoft.com/office/drawing/2014/main" id="{65458943-E378-31C6-DCC5-6555EACBA718}"/>
              </a:ext>
            </a:extLst>
          </p:cNvPr>
          <p:cNvPicPr>
            <a:picLocks noChangeAspect="1"/>
          </p:cNvPicPr>
          <p:nvPr/>
        </p:nvPicPr>
        <p:blipFill>
          <a:blip r:embed="rId5"/>
          <a:stretch>
            <a:fillRect/>
          </a:stretch>
        </p:blipFill>
        <p:spPr>
          <a:xfrm>
            <a:off x="5706126" y="2085697"/>
            <a:ext cx="2808312" cy="2591432"/>
          </a:xfrm>
          <a:prstGeom prst="rect">
            <a:avLst/>
          </a:prstGeom>
        </p:spPr>
      </p:pic>
      <p:grpSp>
        <p:nvGrpSpPr>
          <p:cNvPr id="6" name="Group 5">
            <a:extLst>
              <a:ext uri="{FF2B5EF4-FFF2-40B4-BE49-F238E27FC236}">
                <a16:creationId xmlns:a16="http://schemas.microsoft.com/office/drawing/2014/main" id="{0D9B5DAC-EAD6-4713-7FCE-584DD09A7FAB}"/>
              </a:ext>
            </a:extLst>
          </p:cNvPr>
          <p:cNvGrpSpPr/>
          <p:nvPr/>
        </p:nvGrpSpPr>
        <p:grpSpPr>
          <a:xfrm>
            <a:off x="7511666" y="107007"/>
            <a:ext cx="1492927" cy="359364"/>
            <a:chOff x="533373" y="539998"/>
            <a:chExt cx="3443244" cy="828827"/>
          </a:xfrm>
        </p:grpSpPr>
        <p:pic>
          <p:nvPicPr>
            <p:cNvPr id="9" name="Graphic 8">
              <a:extLst>
                <a:ext uri="{FF2B5EF4-FFF2-40B4-BE49-F238E27FC236}">
                  <a16:creationId xmlns:a16="http://schemas.microsoft.com/office/drawing/2014/main" id="{D9D0A5E7-9316-C07A-9546-C30363338EE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3373" y="963444"/>
              <a:ext cx="3128316" cy="405381"/>
            </a:xfrm>
            <a:prstGeom prst="rect">
              <a:avLst/>
            </a:prstGeom>
          </p:spPr>
        </p:pic>
        <p:pic>
          <p:nvPicPr>
            <p:cNvPr id="11" name="Picture 10">
              <a:extLst>
                <a:ext uri="{FF2B5EF4-FFF2-40B4-BE49-F238E27FC236}">
                  <a16:creationId xmlns:a16="http://schemas.microsoft.com/office/drawing/2014/main" id="{18CF19DC-363F-F371-8655-7CE957F1E37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461817" y="539998"/>
              <a:ext cx="514800" cy="514800"/>
            </a:xfrm>
            <a:prstGeom prst="rect">
              <a:avLst/>
            </a:prstGeom>
          </p:spPr>
        </p:pic>
      </p:grpSp>
      <p:sp>
        <p:nvSpPr>
          <p:cNvPr id="12" name="TextBox 11">
            <a:extLst>
              <a:ext uri="{FF2B5EF4-FFF2-40B4-BE49-F238E27FC236}">
                <a16:creationId xmlns:a16="http://schemas.microsoft.com/office/drawing/2014/main" id="{901A5030-F146-0B0A-E053-99D03833DEB6}"/>
              </a:ext>
            </a:extLst>
          </p:cNvPr>
          <p:cNvSpPr txBox="1"/>
          <p:nvPr/>
        </p:nvSpPr>
        <p:spPr>
          <a:xfrm>
            <a:off x="2159980" y="4913710"/>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Tokamak Energy</a:t>
            </a: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3851728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itle 1">
            <a:extLst>
              <a:ext uri="{FF2B5EF4-FFF2-40B4-BE49-F238E27FC236}">
                <a16:creationId xmlns:a16="http://schemas.microsoft.com/office/drawing/2014/main" id="{2C7E268B-280C-A647-91B1-1DA5FB719D6A}"/>
              </a:ext>
            </a:extLst>
          </p:cNvPr>
          <p:cNvSpPr txBox="1">
            <a:spLocks/>
          </p:cNvSpPr>
          <p:nvPr/>
        </p:nvSpPr>
        <p:spPr>
          <a:xfrm>
            <a:off x="7652" y="-117220"/>
            <a:ext cx="9136348" cy="745592"/>
          </a:xfrm>
          <a:prstGeom prst="rect">
            <a:avLst/>
          </a:prstGeom>
        </p:spPr>
        <p:txBody>
          <a:bodyPr vert="horz" lIns="68576" tIns="34288" rIns="68576" bIns="3428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756">
              <a:defRPr/>
            </a:pPr>
            <a:r>
              <a:rPr lang="en-US" sz="2200" b="1" dirty="0">
                <a:latin typeface="Calibri" panose="020F0502020204030204" pitchFamily="34" charset="0"/>
                <a:ea typeface="Arial" charset="0"/>
                <a:cs typeface="Calibri" panose="020F0502020204030204" pitchFamily="34" charset="0"/>
              </a:rPr>
              <a:t>KO: Interaction between external Blobs and internal MHD modes during IRE</a:t>
            </a:r>
          </a:p>
        </p:txBody>
      </p:sp>
      <p:grpSp>
        <p:nvGrpSpPr>
          <p:cNvPr id="2" name="Group 1">
            <a:extLst>
              <a:ext uri="{FF2B5EF4-FFF2-40B4-BE49-F238E27FC236}">
                <a16:creationId xmlns:a16="http://schemas.microsoft.com/office/drawing/2014/main" id="{FA4B8BCD-8546-04DF-A2DC-41DA83A745AF}"/>
              </a:ext>
            </a:extLst>
          </p:cNvPr>
          <p:cNvGrpSpPr/>
          <p:nvPr/>
        </p:nvGrpSpPr>
        <p:grpSpPr>
          <a:xfrm>
            <a:off x="5856050" y="1278753"/>
            <a:ext cx="3226707" cy="3541846"/>
            <a:chOff x="7799458" y="1048973"/>
            <a:chExt cx="3978212" cy="4760054"/>
          </a:xfrm>
        </p:grpSpPr>
        <p:pic>
          <p:nvPicPr>
            <p:cNvPr id="7" name="Picture 6" descr="Chart, diagram&#10;&#10;Description automatically generated">
              <a:extLst>
                <a:ext uri="{FF2B5EF4-FFF2-40B4-BE49-F238E27FC236}">
                  <a16:creationId xmlns:a16="http://schemas.microsoft.com/office/drawing/2014/main" id="{71F6E585-46F2-A4D9-1ED1-00B2787127BB}"/>
                </a:ext>
              </a:extLst>
            </p:cNvPr>
            <p:cNvPicPr>
              <a:picLocks noChangeAspect="1"/>
            </p:cNvPicPr>
            <p:nvPr/>
          </p:nvPicPr>
          <p:blipFill rotWithShape="1">
            <a:blip r:embed="rId2"/>
            <a:srcRect t="12462"/>
            <a:stretch/>
          </p:blipFill>
          <p:spPr>
            <a:xfrm>
              <a:off x="7799458" y="1048973"/>
              <a:ext cx="3978212" cy="4760054"/>
            </a:xfrm>
            <a:prstGeom prst="rect">
              <a:avLst/>
            </a:prstGeom>
          </p:spPr>
        </p:pic>
        <p:sp>
          <p:nvSpPr>
            <p:cNvPr id="10" name="Rectangle 9">
              <a:extLst>
                <a:ext uri="{FF2B5EF4-FFF2-40B4-BE49-F238E27FC236}">
                  <a16:creationId xmlns:a16="http://schemas.microsoft.com/office/drawing/2014/main" id="{03C4327A-407B-533A-2A68-EE3820778BA8}"/>
                </a:ext>
              </a:extLst>
            </p:cNvPr>
            <p:cNvSpPr/>
            <p:nvPr/>
          </p:nvSpPr>
          <p:spPr>
            <a:xfrm>
              <a:off x="9805016" y="1064615"/>
              <a:ext cx="398078" cy="2517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6">
                <a:defRPr/>
              </a:pPr>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E50661C0-9148-C0EB-895E-9914C84646C5}"/>
                </a:ext>
              </a:extLst>
            </p:cNvPr>
            <p:cNvSpPr/>
            <p:nvPr/>
          </p:nvSpPr>
          <p:spPr>
            <a:xfrm>
              <a:off x="7860233" y="1101903"/>
              <a:ext cx="398078" cy="2517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6">
                <a:defRPr/>
              </a:pPr>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C26C5F64-93D3-8210-E6AA-4E1377BB3F9B}"/>
                </a:ext>
              </a:extLst>
            </p:cNvPr>
            <p:cNvSpPr/>
            <p:nvPr/>
          </p:nvSpPr>
          <p:spPr>
            <a:xfrm>
              <a:off x="8059272" y="3657261"/>
              <a:ext cx="398078" cy="2517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6">
                <a:defRPr/>
              </a:pPr>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7BD389EE-72D4-3B80-0CC2-658553B1EE8B}"/>
                </a:ext>
              </a:extLst>
            </p:cNvPr>
            <p:cNvSpPr/>
            <p:nvPr/>
          </p:nvSpPr>
          <p:spPr>
            <a:xfrm>
              <a:off x="9719432" y="3653234"/>
              <a:ext cx="398078" cy="2517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6">
                <a:defRPr/>
              </a:pPr>
              <a:endParaRPr lang="en-US" sz="1350">
                <a:solidFill>
                  <a:prstClr val="white"/>
                </a:solidFill>
                <a:latin typeface="Calibri" panose="020F0502020204030204"/>
              </a:endParaRPr>
            </a:p>
          </p:txBody>
        </p:sp>
      </p:grpSp>
      <p:pic>
        <p:nvPicPr>
          <p:cNvPr id="19" name="Picture 18" descr="Diagram&#10;&#10;Description automatically generated">
            <a:extLst>
              <a:ext uri="{FF2B5EF4-FFF2-40B4-BE49-F238E27FC236}">
                <a16:creationId xmlns:a16="http://schemas.microsoft.com/office/drawing/2014/main" id="{3F2E8087-D501-F11B-DC29-525D271A311D}"/>
              </a:ext>
            </a:extLst>
          </p:cNvPr>
          <p:cNvPicPr>
            <a:picLocks noChangeAspect="1"/>
          </p:cNvPicPr>
          <p:nvPr/>
        </p:nvPicPr>
        <p:blipFill>
          <a:blip r:embed="rId3"/>
          <a:stretch>
            <a:fillRect/>
          </a:stretch>
        </p:blipFill>
        <p:spPr>
          <a:xfrm>
            <a:off x="7652" y="1257517"/>
            <a:ext cx="3079177" cy="3622561"/>
          </a:xfrm>
          <a:prstGeom prst="rect">
            <a:avLst/>
          </a:prstGeom>
        </p:spPr>
      </p:pic>
      <p:sp>
        <p:nvSpPr>
          <p:cNvPr id="18" name="TextBox 17"/>
          <p:cNvSpPr txBox="1"/>
          <p:nvPr/>
        </p:nvSpPr>
        <p:spPr>
          <a:xfrm>
            <a:off x="5950397" y="4844980"/>
            <a:ext cx="2836033" cy="252698"/>
          </a:xfrm>
          <a:prstGeom prst="rect">
            <a:avLst/>
          </a:prstGeom>
          <a:noFill/>
        </p:spPr>
        <p:txBody>
          <a:bodyPr wrap="none" rtlCol="0">
            <a:spAutoFit/>
          </a:bodyPr>
          <a:lstStyle/>
          <a:p>
            <a:pPr lvl="0">
              <a:defRPr/>
            </a:pPr>
            <a:r>
              <a:rPr lang="it-IT" altLang="ko-KR" sz="1042" dirty="0">
                <a:solidFill>
                  <a:prstClr val="black"/>
                </a:solidFill>
              </a:rPr>
              <a:t>E.C. Jung et al, Nucl. Fusion 62 (2022) 126029</a:t>
            </a:r>
            <a:endParaRPr lang="ko-KR" altLang="en-US" sz="1042" dirty="0">
              <a:solidFill>
                <a:prstClr val="black"/>
              </a:solidFill>
              <a:latin typeface="Calibri" panose="020F0502020204030204"/>
              <a:ea typeface="맑은 고딕" panose="020B0503020000020004" pitchFamily="50" charset="-127"/>
            </a:endParaRPr>
          </a:p>
        </p:txBody>
      </p:sp>
      <p:sp>
        <p:nvSpPr>
          <p:cNvPr id="3" name="직사각형 2"/>
          <p:cNvSpPr/>
          <p:nvPr/>
        </p:nvSpPr>
        <p:spPr>
          <a:xfrm>
            <a:off x="98055" y="572826"/>
            <a:ext cx="3243196" cy="316690"/>
          </a:xfrm>
          <a:prstGeom prst="rect">
            <a:avLst/>
          </a:prstGeom>
        </p:spPr>
        <p:txBody>
          <a:bodyPr wrap="none">
            <a:spAutoFit/>
          </a:bodyPr>
          <a:lstStyle/>
          <a:p>
            <a:pPr defTabSz="476220">
              <a:defRPr/>
            </a:pPr>
            <a:r>
              <a:rPr lang="en-US" altLang="ko-KR" sz="1458" b="1" dirty="0">
                <a:solidFill>
                  <a:prstClr val="black"/>
                </a:solidFill>
                <a:latin typeface="Arial" panose="020B0604020202020204" pitchFamily="34" charset="0"/>
                <a:ea typeface="맑은 고딕" panose="020B0503020000020004" pitchFamily="50" charset="-127"/>
                <a:cs typeface="Arial" panose="020B0604020202020204" pitchFamily="34" charset="0"/>
              </a:rPr>
              <a:t>Internal Reconnection Event (IRE) </a:t>
            </a:r>
            <a:endParaRPr lang="ko-KR" altLang="en-US" sz="1458" dirty="0">
              <a:solidFill>
                <a:prstClr val="black"/>
              </a:solidFill>
              <a:latin typeface="Calibri" panose="020F0502020204030204"/>
              <a:ea typeface="맑은 고딕" panose="020B0503020000020004" pitchFamily="50" charset="-127"/>
            </a:endParaRPr>
          </a:p>
        </p:txBody>
      </p:sp>
      <p:sp>
        <p:nvSpPr>
          <p:cNvPr id="4" name="직사각형 3"/>
          <p:cNvSpPr/>
          <p:nvPr/>
        </p:nvSpPr>
        <p:spPr>
          <a:xfrm>
            <a:off x="2690889" y="4633050"/>
            <a:ext cx="2699778" cy="284693"/>
          </a:xfrm>
          <a:prstGeom prst="rect">
            <a:avLst/>
          </a:prstGeom>
          <a:solidFill>
            <a:srgbClr val="FFFF00"/>
          </a:solidFill>
        </p:spPr>
        <p:txBody>
          <a:bodyPr wrap="none">
            <a:spAutoFit/>
          </a:bodyPr>
          <a:lstStyle/>
          <a:p>
            <a:pPr defTabSz="476220">
              <a:defRPr/>
            </a:pPr>
            <a:r>
              <a:rPr lang="en-US" altLang="ko-KR" sz="1250" b="1" dirty="0">
                <a:solidFill>
                  <a:srgbClr val="203271"/>
                </a:solidFill>
                <a:latin typeface="Arial" panose="020B0604020202020204" pitchFamily="34" charset="0"/>
                <a:ea typeface="Arial" charset="0"/>
                <a:cs typeface="Arial" panose="020B0604020202020204" pitchFamily="34" charset="0"/>
              </a:rPr>
              <a:t>MHD-correlated blobs before IRE</a:t>
            </a:r>
          </a:p>
        </p:txBody>
      </p:sp>
      <p:pic>
        <p:nvPicPr>
          <p:cNvPr id="5" name="그림 4"/>
          <p:cNvPicPr>
            <a:picLocks noChangeAspect="1"/>
          </p:cNvPicPr>
          <p:nvPr/>
        </p:nvPicPr>
        <p:blipFill>
          <a:blip r:embed="rId4"/>
          <a:stretch>
            <a:fillRect/>
          </a:stretch>
        </p:blipFill>
        <p:spPr>
          <a:xfrm>
            <a:off x="2871491" y="851914"/>
            <a:ext cx="3033853" cy="2904831"/>
          </a:xfrm>
          <a:prstGeom prst="rect">
            <a:avLst/>
          </a:prstGeom>
        </p:spPr>
      </p:pic>
      <p:sp>
        <p:nvSpPr>
          <p:cNvPr id="6" name="직사각형 5"/>
          <p:cNvSpPr/>
          <p:nvPr/>
        </p:nvSpPr>
        <p:spPr>
          <a:xfrm>
            <a:off x="5836460" y="902452"/>
            <a:ext cx="3334158" cy="284693"/>
          </a:xfrm>
          <a:prstGeom prst="rect">
            <a:avLst/>
          </a:prstGeom>
          <a:solidFill>
            <a:srgbClr val="FFFF00"/>
          </a:solidFill>
        </p:spPr>
        <p:txBody>
          <a:bodyPr wrap="square">
            <a:spAutoFit/>
          </a:bodyPr>
          <a:lstStyle/>
          <a:p>
            <a:pPr defTabSz="476220">
              <a:defRPr/>
            </a:pPr>
            <a:r>
              <a:rPr lang="en-US" altLang="ko-KR" sz="1250" b="1" dirty="0">
                <a:solidFill>
                  <a:srgbClr val="203271"/>
                </a:solidFill>
                <a:latin typeface="Arial" panose="020B0604020202020204" pitchFamily="34" charset="0"/>
                <a:ea typeface="Arial" charset="0"/>
                <a:cs typeface="Arial" panose="020B0604020202020204" pitchFamily="34" charset="0"/>
              </a:rPr>
              <a:t>Phase alignment between MHD and blobs </a:t>
            </a:r>
          </a:p>
        </p:txBody>
      </p:sp>
      <p:sp>
        <p:nvSpPr>
          <p:cNvPr id="8" name="TextBox 7">
            <a:extLst>
              <a:ext uri="{FF2B5EF4-FFF2-40B4-BE49-F238E27FC236}">
                <a16:creationId xmlns:a16="http://schemas.microsoft.com/office/drawing/2014/main" id="{7BFC97F8-D88E-1F13-3471-3FF4F55B52D1}"/>
              </a:ext>
            </a:extLst>
          </p:cNvPr>
          <p:cNvSpPr txBox="1"/>
          <p:nvPr/>
        </p:nvSpPr>
        <p:spPr>
          <a:xfrm>
            <a:off x="1495375" y="4933519"/>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Y.S. Hwang</a:t>
            </a: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125173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ST TCP work conducted under three annexes</a:t>
            </a:r>
          </a:p>
        </p:txBody>
      </p:sp>
      <p:sp>
        <p:nvSpPr>
          <p:cNvPr id="6" name="Text Placeholder 5"/>
          <p:cNvSpPr>
            <a:spLocks noGrp="1"/>
          </p:cNvSpPr>
          <p:nvPr>
            <p:ph type="body" sz="quarter" idx="13"/>
          </p:nvPr>
        </p:nvSpPr>
        <p:spPr/>
        <p:txBody>
          <a:bodyPr/>
          <a:lstStyle/>
          <a:p>
            <a:r>
              <a:rPr lang="en-US" sz="1800" b="1" dirty="0"/>
              <a:t>Annex I – “Co-operation on ST Science R &amp; D”: </a:t>
            </a:r>
            <a:r>
              <a:rPr lang="en-US" sz="1800" dirty="0"/>
              <a:t>Much of the work is carried out under this annex -bi-lateral and multi-lateral research collaboration, joint publications, exchange of equipment and personnel, information exchange at workshops and conferences, organization of the International Spherical Tokamak Workshops, outreach, communication and dissemination to the wider community etc.</a:t>
            </a:r>
          </a:p>
          <a:p>
            <a:r>
              <a:rPr lang="en-US" sz="1800" b="1" dirty="0"/>
              <a:t>Annex II – “Co-operation on the Physics and Technology of Future Spherical Torus Devices”: </a:t>
            </a:r>
            <a:r>
              <a:rPr lang="en-US" sz="1800" dirty="0"/>
              <a:t>This work aims to accelerate progress on the physics and technology of future ST devices through co-ordination of activities and exchange of technical information relating to physics and technology challenges which are common to a range of future ST devices.</a:t>
            </a:r>
          </a:p>
          <a:p>
            <a:r>
              <a:rPr lang="en-US" sz="1800" b="1" dirty="0"/>
              <a:t>Annex III – “Co-operation on the Steady State Operation of Fusion Devices”: </a:t>
            </a:r>
            <a:r>
              <a:rPr lang="en-US" sz="1800" dirty="0"/>
              <a:t>Here we seek to accelerate progress on the physics and technology of steady state operation of fusion devices through coordinated planning and cooperative research.</a:t>
            </a:r>
          </a:p>
          <a:p>
            <a:endParaRPr lang="en-GB" dirty="0"/>
          </a:p>
        </p:txBody>
      </p:sp>
    </p:spTree>
    <p:extLst>
      <p:ext uri="{BB962C8B-B14F-4D97-AF65-F5344CB8AC3E}">
        <p14:creationId xmlns:p14="http://schemas.microsoft.com/office/powerpoint/2010/main" val="2690455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akaoTalk_Video_2021-02-28-12-03-05">
            <a:hlinkClick r:id="" action="ppaction://media"/>
            <a:extLst>
              <a:ext uri="{FF2B5EF4-FFF2-40B4-BE49-F238E27FC236}">
                <a16:creationId xmlns:a16="http://schemas.microsoft.com/office/drawing/2014/main" id="{127DF68B-F73C-0241-A4DA-23F693A9BAA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6962" t="4445" r="7771" b="3339"/>
          <a:stretch/>
        </p:blipFill>
        <p:spPr>
          <a:xfrm>
            <a:off x="6378063" y="2909405"/>
            <a:ext cx="2113810" cy="1581148"/>
          </a:xfrm>
          <a:prstGeom prst="rect">
            <a:avLst/>
          </a:prstGeom>
        </p:spPr>
      </p:pic>
      <p:pic>
        <p:nvPicPr>
          <p:cNvPr id="5" name="그림 4">
            <a:extLst>
              <a:ext uri="{FF2B5EF4-FFF2-40B4-BE49-F238E27FC236}">
                <a16:creationId xmlns:a16="http://schemas.microsoft.com/office/drawing/2014/main" id="{6F51B4EA-89D1-8544-ADA0-A70A00F6149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3176" y="1829674"/>
            <a:ext cx="3439689" cy="2398952"/>
          </a:xfrm>
          <a:prstGeom prst="rect">
            <a:avLst/>
          </a:prstGeom>
        </p:spPr>
      </p:pic>
      <p:sp>
        <p:nvSpPr>
          <p:cNvPr id="7" name="TextBox 6">
            <a:extLst>
              <a:ext uri="{FF2B5EF4-FFF2-40B4-BE49-F238E27FC236}">
                <a16:creationId xmlns:a16="http://schemas.microsoft.com/office/drawing/2014/main" id="{2DBB03BB-F546-744D-90F1-31DEA8C5C009}"/>
              </a:ext>
            </a:extLst>
          </p:cNvPr>
          <p:cNvSpPr txBox="1"/>
          <p:nvPr/>
        </p:nvSpPr>
        <p:spPr>
          <a:xfrm>
            <a:off x="6198506" y="703074"/>
            <a:ext cx="2345786" cy="541046"/>
          </a:xfrm>
          <a:prstGeom prst="rect">
            <a:avLst/>
          </a:prstGeom>
          <a:noFill/>
        </p:spPr>
        <p:txBody>
          <a:bodyPr wrap="square" rtlCol="0">
            <a:spAutoFit/>
          </a:bodyPr>
          <a:lstStyle/>
          <a:p>
            <a:pPr defTabSz="476220" latinLnBrk="1">
              <a:defRPr/>
            </a:pPr>
            <a:r>
              <a:rPr lang="en-US" altLang="ko-KR" sz="1458" b="1" dirty="0">
                <a:solidFill>
                  <a:srgbClr val="0000FF"/>
                </a:solidFill>
                <a:latin typeface="맑은 고딕" panose="020B0503020000020004" pitchFamily="50" charset="-127"/>
                <a:ea typeface="맑은 고딕" panose="020B0503020000020004" pitchFamily="50" charset="-127"/>
              </a:rPr>
              <a:t>Real experimental results</a:t>
            </a:r>
            <a:endParaRPr lang="ko-KR" altLang="en-US" sz="1458" b="1" dirty="0">
              <a:solidFill>
                <a:srgbClr val="0000FF"/>
              </a:solidFill>
              <a:latin typeface="맑은 고딕" panose="020B0503020000020004" pitchFamily="50" charset="-127"/>
              <a:ea typeface="맑은 고딕" panose="020B0503020000020004" pitchFamily="50" charset="-127"/>
            </a:endParaRPr>
          </a:p>
        </p:txBody>
      </p:sp>
      <p:sp>
        <p:nvSpPr>
          <p:cNvPr id="8" name="TextBox 7">
            <a:extLst>
              <a:ext uri="{FF2B5EF4-FFF2-40B4-BE49-F238E27FC236}">
                <a16:creationId xmlns:a16="http://schemas.microsoft.com/office/drawing/2014/main" id="{936C7267-5FA9-9E4E-ACB2-D98E25F106DA}"/>
              </a:ext>
            </a:extLst>
          </p:cNvPr>
          <p:cNvSpPr txBox="1"/>
          <p:nvPr/>
        </p:nvSpPr>
        <p:spPr>
          <a:xfrm>
            <a:off x="6289075" y="4528573"/>
            <a:ext cx="2380139" cy="316690"/>
          </a:xfrm>
          <a:prstGeom prst="rect">
            <a:avLst/>
          </a:prstGeom>
          <a:noFill/>
        </p:spPr>
        <p:txBody>
          <a:bodyPr wrap="none" rtlCol="0">
            <a:spAutoFit/>
          </a:bodyPr>
          <a:lstStyle/>
          <a:p>
            <a:pPr defTabSz="476220" latinLnBrk="1">
              <a:defRPr/>
            </a:pPr>
            <a:r>
              <a:rPr lang="en-US" altLang="ko-KR" sz="1458" b="1" dirty="0">
                <a:solidFill>
                  <a:srgbClr val="0000FF"/>
                </a:solidFill>
                <a:latin typeface="맑은 고딕" panose="020B0503020000020004" pitchFamily="50" charset="-127"/>
                <a:ea typeface="맑은 고딕" panose="020B0503020000020004" pitchFamily="50" charset="-127"/>
              </a:rPr>
              <a:t>Virtual ST plasma model</a:t>
            </a:r>
            <a:endParaRPr lang="ko-KR" altLang="en-US" sz="1458" b="1" dirty="0">
              <a:solidFill>
                <a:srgbClr val="0000FF"/>
              </a:solidFill>
              <a:latin typeface="맑은 고딕" panose="020B0503020000020004" pitchFamily="50" charset="-127"/>
              <a:ea typeface="맑은 고딕" panose="020B0503020000020004" pitchFamily="50" charset="-127"/>
            </a:endParaRPr>
          </a:p>
        </p:txBody>
      </p:sp>
      <p:sp>
        <p:nvSpPr>
          <p:cNvPr id="9" name="오른쪽 화살표 47">
            <a:extLst>
              <a:ext uri="{FF2B5EF4-FFF2-40B4-BE49-F238E27FC236}">
                <a16:creationId xmlns:a16="http://schemas.microsoft.com/office/drawing/2014/main" id="{BA20E954-BCDF-F544-84E0-A385FF3BE355}"/>
              </a:ext>
            </a:extLst>
          </p:cNvPr>
          <p:cNvSpPr/>
          <p:nvPr/>
        </p:nvSpPr>
        <p:spPr>
          <a:xfrm rot="20952213">
            <a:off x="4630058" y="1833062"/>
            <a:ext cx="446614" cy="303128"/>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76220" latinLnBrk="1">
              <a:defRPr/>
            </a:pPr>
            <a:endParaRPr lang="ko-KR" altLang="en-US" sz="937" kern="0">
              <a:solidFill>
                <a:prstClr val="white"/>
              </a:solidFill>
              <a:latin typeface="맑은 고딕" panose="020B0503020000020004" pitchFamily="50" charset="-127"/>
              <a:ea typeface="맑은 고딕" panose="020B0503020000020004" pitchFamily="50" charset="-127"/>
            </a:endParaRPr>
          </a:p>
        </p:txBody>
      </p:sp>
      <p:pic>
        <p:nvPicPr>
          <p:cNvPr id="10" name="MOVIE2">
            <a:hlinkClick r:id="" action="ppaction://media"/>
            <a:extLst>
              <a:ext uri="{FF2B5EF4-FFF2-40B4-BE49-F238E27FC236}">
                <a16:creationId xmlns:a16="http://schemas.microsoft.com/office/drawing/2014/main" id="{04D2EDA7-BFBB-E84A-B058-7D292A09313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4310" t="9595" r="3946" b="12897"/>
          <a:stretch/>
        </p:blipFill>
        <p:spPr>
          <a:xfrm>
            <a:off x="6378063" y="1013360"/>
            <a:ext cx="2113810" cy="1660719"/>
          </a:xfrm>
          <a:prstGeom prst="rect">
            <a:avLst/>
          </a:prstGeom>
        </p:spPr>
      </p:pic>
      <p:sp>
        <p:nvSpPr>
          <p:cNvPr id="12" name="오른쪽 화살표 50">
            <a:extLst>
              <a:ext uri="{FF2B5EF4-FFF2-40B4-BE49-F238E27FC236}">
                <a16:creationId xmlns:a16="http://schemas.microsoft.com/office/drawing/2014/main" id="{33FAE458-9878-2141-BFE3-539A906A8679}"/>
              </a:ext>
            </a:extLst>
          </p:cNvPr>
          <p:cNvSpPr/>
          <p:nvPr/>
        </p:nvSpPr>
        <p:spPr>
          <a:xfrm rot="5400000">
            <a:off x="7314225" y="2664781"/>
            <a:ext cx="258197" cy="233909"/>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76220" latinLnBrk="1">
              <a:defRPr/>
            </a:pPr>
            <a:endParaRPr lang="ko-KR" altLang="en-US" sz="937" kern="0">
              <a:solidFill>
                <a:prstClr val="white"/>
              </a:solidFill>
              <a:latin typeface="맑은 고딕" panose="020B0503020000020004" pitchFamily="50" charset="-127"/>
              <a:ea typeface="맑은 고딕" panose="020B0503020000020004" pitchFamily="50" charset="-127"/>
            </a:endParaRPr>
          </a:p>
        </p:txBody>
      </p:sp>
      <p:sp>
        <p:nvSpPr>
          <p:cNvPr id="13" name="오른쪽 화살표 51">
            <a:extLst>
              <a:ext uri="{FF2B5EF4-FFF2-40B4-BE49-F238E27FC236}">
                <a16:creationId xmlns:a16="http://schemas.microsoft.com/office/drawing/2014/main" id="{85CDA2F7-7097-744D-BD5C-259079B9ED85}"/>
              </a:ext>
            </a:extLst>
          </p:cNvPr>
          <p:cNvSpPr/>
          <p:nvPr/>
        </p:nvSpPr>
        <p:spPr>
          <a:xfrm rot="11701322" flipV="1">
            <a:off x="4573999" y="3355811"/>
            <a:ext cx="465421" cy="313877"/>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76220" latinLnBrk="1">
              <a:defRPr/>
            </a:pPr>
            <a:endParaRPr lang="ko-KR" altLang="en-US" sz="937" kern="0">
              <a:solidFill>
                <a:prstClr val="white"/>
              </a:solidFill>
              <a:latin typeface="맑은 고딕" panose="020B0503020000020004" pitchFamily="50" charset="-127"/>
              <a:ea typeface="맑은 고딕" panose="020B0503020000020004" pitchFamily="50" charset="-127"/>
            </a:endParaRPr>
          </a:p>
        </p:txBody>
      </p:sp>
      <p:sp>
        <p:nvSpPr>
          <p:cNvPr id="2" name="직사각형 1"/>
          <p:cNvSpPr/>
          <p:nvPr/>
        </p:nvSpPr>
        <p:spPr>
          <a:xfrm>
            <a:off x="4071840" y="3919452"/>
            <a:ext cx="1977336" cy="348878"/>
          </a:xfrm>
          <a:prstGeom prst="rect">
            <a:avLst/>
          </a:prstGeom>
        </p:spPr>
        <p:txBody>
          <a:bodyPr wrap="none">
            <a:spAutoFit/>
          </a:bodyPr>
          <a:lstStyle/>
          <a:p>
            <a:pPr lvl="0" algn="ctr">
              <a:defRPr/>
            </a:pPr>
            <a:r>
              <a:rPr lang="en-US" altLang="ko-KR" sz="1667" b="1" dirty="0">
                <a:solidFill>
                  <a:prstClr val="black"/>
                </a:solidFill>
              </a:rPr>
              <a:t>Digital Twins (DT)</a:t>
            </a:r>
          </a:p>
        </p:txBody>
      </p:sp>
      <p:sp>
        <p:nvSpPr>
          <p:cNvPr id="17" name="TextBox 16"/>
          <p:cNvSpPr txBox="1"/>
          <p:nvPr/>
        </p:nvSpPr>
        <p:spPr>
          <a:xfrm>
            <a:off x="334636" y="4249614"/>
            <a:ext cx="3999621" cy="316690"/>
          </a:xfrm>
          <a:prstGeom prst="rect">
            <a:avLst/>
          </a:prstGeom>
          <a:solidFill>
            <a:srgbClr val="FFFF00"/>
          </a:solidFill>
        </p:spPr>
        <p:txBody>
          <a:bodyPr wrap="none" rtlCol="0">
            <a:spAutoFit/>
          </a:bodyPr>
          <a:lstStyle/>
          <a:p>
            <a:pPr lvl="0">
              <a:defRPr/>
            </a:pPr>
            <a:r>
              <a:rPr lang="en-US" altLang="ko-KR" sz="1458" b="1" dirty="0">
                <a:solidFill>
                  <a:prstClr val="black"/>
                </a:solidFill>
              </a:rPr>
              <a:t>VEST (Versatile Experiment Spherical Torus)</a:t>
            </a:r>
          </a:p>
        </p:txBody>
      </p:sp>
      <p:sp>
        <p:nvSpPr>
          <p:cNvPr id="16" name="TextBox 15"/>
          <p:cNvSpPr txBox="1"/>
          <p:nvPr/>
        </p:nvSpPr>
        <p:spPr>
          <a:xfrm>
            <a:off x="187406" y="719367"/>
            <a:ext cx="4339650" cy="541046"/>
          </a:xfrm>
          <a:prstGeom prst="rect">
            <a:avLst/>
          </a:prstGeom>
          <a:solidFill>
            <a:srgbClr val="FFFF00"/>
          </a:solidFill>
        </p:spPr>
        <p:txBody>
          <a:bodyPr wrap="none" rtlCol="0">
            <a:spAutoFit/>
          </a:bodyPr>
          <a:lstStyle/>
          <a:p>
            <a:pPr defTabSz="357141" latinLnBrk="1">
              <a:defRPr/>
            </a:pPr>
            <a:r>
              <a:rPr lang="en-US" altLang="ko-KR" sz="1458" b="1" kern="0" dirty="0">
                <a:solidFill>
                  <a:prstClr val="black"/>
                </a:solidFill>
              </a:rPr>
              <a:t>Establish Cyber Physical ST System </a:t>
            </a:r>
          </a:p>
          <a:p>
            <a:pPr defTabSz="357141" latinLnBrk="1">
              <a:defRPr/>
            </a:pPr>
            <a:r>
              <a:rPr lang="en-US" altLang="ko-KR" sz="1458" b="1" kern="0" dirty="0">
                <a:solidFill>
                  <a:prstClr val="black"/>
                </a:solidFill>
              </a:rPr>
              <a:t>for the realization of compact ST fusion reactor</a:t>
            </a:r>
          </a:p>
        </p:txBody>
      </p:sp>
      <p:sp>
        <p:nvSpPr>
          <p:cNvPr id="19" name="TextBox 18"/>
          <p:cNvSpPr txBox="1"/>
          <p:nvPr/>
        </p:nvSpPr>
        <p:spPr>
          <a:xfrm>
            <a:off x="126114" y="107347"/>
            <a:ext cx="7543925" cy="461665"/>
          </a:xfrm>
          <a:prstGeom prst="rect">
            <a:avLst/>
          </a:prstGeom>
          <a:noFill/>
        </p:spPr>
        <p:txBody>
          <a:bodyPr wrap="none" rtlCol="0">
            <a:spAutoFit/>
          </a:bodyPr>
          <a:lstStyle/>
          <a:p>
            <a:pPr lvl="0">
              <a:defRPr/>
            </a:pPr>
            <a:r>
              <a:rPr lang="en-US" altLang="ko-KR" sz="2200" b="1" dirty="0">
                <a:solidFill>
                  <a:prstClr val="black"/>
                </a:solidFill>
                <a:latin typeface="Calibri" panose="020F0502020204030204" pitchFamily="34" charset="0"/>
                <a:cs typeface="Calibri" panose="020F0502020204030204" pitchFamily="34" charset="0"/>
              </a:rPr>
              <a:t>KO: Center for ST Fusion </a:t>
            </a:r>
            <a:r>
              <a:rPr lang="en-US" altLang="ko-KR" sz="2200" b="1" dirty="0" err="1">
                <a:solidFill>
                  <a:prstClr val="black"/>
                </a:solidFill>
                <a:latin typeface="Calibri" panose="020F0502020204030204" pitchFamily="34" charset="0"/>
                <a:cs typeface="Calibri" panose="020F0502020204030204" pitchFamily="34" charset="0"/>
              </a:rPr>
              <a:t>Metaware</a:t>
            </a:r>
            <a:r>
              <a:rPr lang="en-US" altLang="ko-KR" sz="2200" b="1" dirty="0">
                <a:solidFill>
                  <a:prstClr val="black"/>
                </a:solidFill>
                <a:latin typeface="Calibri" panose="020F0502020204030204" pitchFamily="34" charset="0"/>
                <a:cs typeface="Calibri" panose="020F0502020204030204" pitchFamily="34" charset="0"/>
              </a:rPr>
              <a:t> Research (7/2021-12/2025</a:t>
            </a:r>
            <a:r>
              <a:rPr lang="en-US" altLang="ko-KR" sz="2400" b="1" dirty="0">
                <a:solidFill>
                  <a:prstClr val="black"/>
                </a:solidFill>
                <a:latin typeface="Calibri" panose="020F0502020204030204" pitchFamily="34" charset="0"/>
                <a:cs typeface="Calibri" panose="020F0502020204030204" pitchFamily="34" charset="0"/>
              </a:rPr>
              <a:t>)</a:t>
            </a:r>
            <a:endParaRPr lang="ko-KR" altLang="en-US" sz="2400" b="1" dirty="0">
              <a:solidFill>
                <a:prstClr val="black"/>
              </a:solidFill>
              <a:latin typeface="Calibri" panose="020F0502020204030204" pitchFamily="34" charset="0"/>
              <a:ea typeface="맑은 고딕" panose="020B0503020000020004" pitchFamily="50" charset="-127"/>
              <a:cs typeface="Calibri" panose="020F0502020204030204" pitchFamily="34" charset="0"/>
            </a:endParaRPr>
          </a:p>
        </p:txBody>
      </p:sp>
      <p:sp>
        <p:nvSpPr>
          <p:cNvPr id="20" name="직사각형 19"/>
          <p:cNvSpPr/>
          <p:nvPr/>
        </p:nvSpPr>
        <p:spPr>
          <a:xfrm>
            <a:off x="334636" y="1327457"/>
            <a:ext cx="3701887" cy="438582"/>
          </a:xfrm>
          <a:prstGeom prst="rect">
            <a:avLst/>
          </a:prstGeom>
        </p:spPr>
        <p:txBody>
          <a:bodyPr wrap="square">
            <a:spAutoFit/>
          </a:bodyPr>
          <a:lstStyle/>
          <a:p>
            <a:pPr defTabSz="514317" latinLnBrk="1">
              <a:defRPr/>
            </a:pPr>
            <a:r>
              <a:rPr kumimoji="1" lang="en-US" altLang="ko-KR" sz="1125" b="1" kern="0" dirty="0">
                <a:solidFill>
                  <a:srgbClr val="000000"/>
                </a:solidFill>
                <a:latin typeface="맑은 고딕" panose="020B0503020000020004" pitchFamily="50" charset="-127"/>
              </a:rPr>
              <a:t>VEST will be upgraded by doubling </a:t>
            </a:r>
            <a:r>
              <a:rPr kumimoji="1" lang="en-US" altLang="ko-KR" sz="1125" b="1" kern="0" dirty="0" err="1">
                <a:solidFill>
                  <a:srgbClr val="000000"/>
                </a:solidFill>
                <a:latin typeface="맑은 고딕" panose="020B0503020000020004" pitchFamily="50" charset="-127"/>
              </a:rPr>
              <a:t>Ohmic</a:t>
            </a:r>
            <a:r>
              <a:rPr kumimoji="1" lang="en-US" altLang="ko-KR" sz="1125" b="1" kern="0" dirty="0">
                <a:solidFill>
                  <a:srgbClr val="000000"/>
                </a:solidFill>
                <a:latin typeface="맑은 고딕" panose="020B0503020000020004" pitchFamily="50" charset="-127"/>
              </a:rPr>
              <a:t> power and NBI power as well as diagnostic capabilities</a:t>
            </a:r>
            <a:endParaRPr lang="ko-KR" altLang="en-US" sz="1125" kern="0" dirty="0">
              <a:solidFill>
                <a:prstClr val="black"/>
              </a:solidFill>
            </a:endParaRPr>
          </a:p>
        </p:txBody>
      </p:sp>
      <p:sp>
        <p:nvSpPr>
          <p:cNvPr id="21" name="직사각형 20"/>
          <p:cNvSpPr/>
          <p:nvPr/>
        </p:nvSpPr>
        <p:spPr>
          <a:xfrm>
            <a:off x="4888872" y="4801074"/>
            <a:ext cx="3825086" cy="316690"/>
          </a:xfrm>
          <a:prstGeom prst="rect">
            <a:avLst/>
          </a:prstGeom>
          <a:solidFill>
            <a:srgbClr val="FFFF00"/>
          </a:solidFill>
        </p:spPr>
        <p:txBody>
          <a:bodyPr wrap="none">
            <a:spAutoFit/>
          </a:bodyPr>
          <a:lstStyle/>
          <a:p>
            <a:pPr defTabSz="514317" latinLnBrk="1">
              <a:defRPr/>
            </a:pPr>
            <a:r>
              <a:rPr kumimoji="1" lang="en-US" altLang="ko-KR" sz="1458" b="1" kern="0" dirty="0">
                <a:solidFill>
                  <a:srgbClr val="000000"/>
                </a:solidFill>
                <a:latin typeface="맑은 고딕" panose="020B0503020000020004" pitchFamily="50" charset="-127"/>
              </a:rPr>
              <a:t>GPU-based 6-D full PIC simulation code </a:t>
            </a:r>
            <a:endParaRPr lang="ko-KR" altLang="en-US" sz="1458" kern="0" dirty="0">
              <a:solidFill>
                <a:prstClr val="black"/>
              </a:solidFill>
            </a:endParaRPr>
          </a:p>
        </p:txBody>
      </p:sp>
      <p:sp>
        <p:nvSpPr>
          <p:cNvPr id="3" name="TextBox 2">
            <a:extLst>
              <a:ext uri="{FF2B5EF4-FFF2-40B4-BE49-F238E27FC236}">
                <a16:creationId xmlns:a16="http://schemas.microsoft.com/office/drawing/2014/main" id="{19C523EE-7AF9-0261-7C6F-ED77CFBCD0BF}"/>
              </a:ext>
            </a:extLst>
          </p:cNvPr>
          <p:cNvSpPr txBox="1"/>
          <p:nvPr/>
        </p:nvSpPr>
        <p:spPr>
          <a:xfrm>
            <a:off x="1495375" y="4933519"/>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Y.S. Hwang</a:t>
            </a: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314728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0" fill="hold"/>
                                        <p:tgtEl>
                                          <p:spTgt spid="10"/>
                                        </p:tgtEl>
                                      </p:cBhvr>
                                    </p:cmd>
                                  </p:childTnLst>
                                </p:cTn>
                              </p:par>
                              <p:par>
                                <p:cTn id="7" presetID="1" presetClass="mediacall" presetSubtype="0" fill="hold" nodeType="withEffect">
                                  <p:stCondLst>
                                    <p:cond delay="0"/>
                                  </p:stCondLst>
                                  <p:childTnLst>
                                    <p:cmd type="call" cmd="playFrom(0.0)">
                                      <p:cBhvr>
                                        <p:cTn id="8" dur="15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4"/>
                </p:tgtEl>
              </p:cMediaNode>
            </p:video>
            <p:video>
              <p:cMediaNode vol="80000">
                <p:cTn id="10" repeatCount="indefinite"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145507" y="105206"/>
            <a:ext cx="8316913" cy="434767"/>
          </a:xfrm>
        </p:spPr>
        <p:txBody>
          <a:bodyPr/>
          <a:lstStyle/>
          <a:p>
            <a:r>
              <a:rPr lang="en-US" dirty="0"/>
              <a:t>JA: progress on QUEST and TST-2</a:t>
            </a:r>
            <a:endParaRPr lang="en-GB" dirty="0"/>
          </a:p>
        </p:txBody>
      </p:sp>
      <p:sp>
        <p:nvSpPr>
          <p:cNvPr id="14" name="TextBox 6"/>
          <p:cNvSpPr txBox="1"/>
          <p:nvPr/>
        </p:nvSpPr>
        <p:spPr>
          <a:xfrm>
            <a:off x="4483509" y="151836"/>
            <a:ext cx="4514984" cy="338554"/>
          </a:xfrm>
          <a:prstGeom prst="rect">
            <a:avLst/>
          </a:prstGeom>
          <a:noFill/>
        </p:spPr>
        <p:txBody>
          <a:bodyPr wrap="square" rtlCol="0">
            <a:spAutoFit/>
          </a:bodyPr>
          <a:lstStyle/>
          <a:p>
            <a:pPr marL="285750" indent="-285750" fontAlgn="base">
              <a:spcBef>
                <a:spcPct val="0"/>
              </a:spcBef>
              <a:spcAft>
                <a:spcPct val="0"/>
              </a:spcAft>
              <a:buFont typeface="Wingdings" panose="05000000000000000000" pitchFamily="2" charset="2"/>
              <a:buChar char="l"/>
            </a:pPr>
            <a:r>
              <a:rPr lang="en-GB" sz="1600" dirty="0">
                <a:solidFill>
                  <a:srgbClr val="000000"/>
                </a:solidFill>
                <a:latin typeface="Times New Roman" panose="02020603050405020304" pitchFamily="18" charset="0"/>
                <a:cs typeface="Times New Roman" panose="02020603050405020304" pitchFamily="18" charset="0"/>
              </a:rPr>
              <a:t>TST-2 (Univ. Tokyo)</a:t>
            </a:r>
          </a:p>
        </p:txBody>
      </p:sp>
      <p:sp>
        <p:nvSpPr>
          <p:cNvPr id="65" name="テキスト ボックス 64">
            <a:extLst>
              <a:ext uri="{FF2B5EF4-FFF2-40B4-BE49-F238E27FC236}">
                <a16:creationId xmlns:a16="http://schemas.microsoft.com/office/drawing/2014/main" id="{CE6967C8-A00A-4BCC-B1F8-28E3B5ACCA60}"/>
              </a:ext>
            </a:extLst>
          </p:cNvPr>
          <p:cNvSpPr txBox="1"/>
          <p:nvPr/>
        </p:nvSpPr>
        <p:spPr>
          <a:xfrm>
            <a:off x="4582924" y="485038"/>
            <a:ext cx="2748798" cy="1384995"/>
          </a:xfrm>
          <a:prstGeom prst="rect">
            <a:avLst/>
          </a:prstGeom>
          <a:noFill/>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Installation of a new off-midplane comb line antenna to excite LHW (100kW/200 MHz) (see the right photograph). </a:t>
            </a:r>
          </a:p>
          <a:p>
            <a:r>
              <a:rPr kumimoji="1" lang="en-US" altLang="ja-JP" sz="1400" dirty="0">
                <a:latin typeface="Times New Roman" panose="02020603050405020304" pitchFamily="18" charset="0"/>
                <a:cs typeface="Times New Roman" panose="02020603050405020304" pitchFamily="18" charset="0"/>
              </a:rPr>
              <a:t>Preliminary results showed better efficiency than an old antenna.</a:t>
            </a:r>
          </a:p>
        </p:txBody>
      </p:sp>
      <p:pic>
        <p:nvPicPr>
          <p:cNvPr id="11" name="図 10">
            <a:extLst>
              <a:ext uri="{FF2B5EF4-FFF2-40B4-BE49-F238E27FC236}">
                <a16:creationId xmlns:a16="http://schemas.microsoft.com/office/drawing/2014/main" id="{C9BD8EC6-B80A-F38C-96BA-640A56FF1F3D}"/>
              </a:ext>
            </a:extLst>
          </p:cNvPr>
          <p:cNvPicPr>
            <a:picLocks noChangeAspect="1"/>
          </p:cNvPicPr>
          <p:nvPr/>
        </p:nvPicPr>
        <p:blipFill>
          <a:blip r:embed="rId2"/>
          <a:stretch>
            <a:fillRect/>
          </a:stretch>
        </p:blipFill>
        <p:spPr>
          <a:xfrm>
            <a:off x="4606906" y="2100497"/>
            <a:ext cx="3884523" cy="2595510"/>
          </a:xfrm>
          <a:prstGeom prst="rect">
            <a:avLst/>
          </a:prstGeom>
        </p:spPr>
      </p:pic>
      <p:grpSp>
        <p:nvGrpSpPr>
          <p:cNvPr id="13" name="グループ化 12">
            <a:extLst>
              <a:ext uri="{FF2B5EF4-FFF2-40B4-BE49-F238E27FC236}">
                <a16:creationId xmlns:a16="http://schemas.microsoft.com/office/drawing/2014/main" id="{DEC28BDF-E6A9-6E96-107B-9E3C91DAA55A}"/>
              </a:ext>
            </a:extLst>
          </p:cNvPr>
          <p:cNvGrpSpPr>
            <a:grpSpLocks noChangeAspect="1"/>
          </p:cNvGrpSpPr>
          <p:nvPr/>
        </p:nvGrpSpPr>
        <p:grpSpPr>
          <a:xfrm>
            <a:off x="7473385" y="105206"/>
            <a:ext cx="1223910" cy="1887145"/>
            <a:chOff x="9645086" y="3307685"/>
            <a:chExt cx="2223880" cy="3428999"/>
          </a:xfrm>
        </p:grpSpPr>
        <p:pic>
          <p:nvPicPr>
            <p:cNvPr id="15" name="図 14">
              <a:extLst>
                <a:ext uri="{FF2B5EF4-FFF2-40B4-BE49-F238E27FC236}">
                  <a16:creationId xmlns:a16="http://schemas.microsoft.com/office/drawing/2014/main" id="{3E1951A3-26B6-6DF1-A7DD-88C2702FF0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5086" y="3307685"/>
              <a:ext cx="2223880" cy="3428999"/>
            </a:xfrm>
            <a:prstGeom prst="rect">
              <a:avLst/>
            </a:prstGeom>
          </p:spPr>
        </p:pic>
        <p:cxnSp>
          <p:nvCxnSpPr>
            <p:cNvPr id="16" name="直線矢印コネクタ 15">
              <a:extLst>
                <a:ext uri="{FF2B5EF4-FFF2-40B4-BE49-F238E27FC236}">
                  <a16:creationId xmlns:a16="http://schemas.microsoft.com/office/drawing/2014/main" id="{A547FB42-B206-22B7-0E64-78535DDB6826}"/>
                </a:ext>
              </a:extLst>
            </p:cNvPr>
            <p:cNvCxnSpPr/>
            <p:nvPr/>
          </p:nvCxnSpPr>
          <p:spPr>
            <a:xfrm>
              <a:off x="10262937" y="6003758"/>
              <a:ext cx="974558" cy="0"/>
            </a:xfrm>
            <a:prstGeom prst="straightConnector1">
              <a:avLst/>
            </a:prstGeom>
            <a:ln w="28575">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DDBC0031-4C1E-6CA8-0927-6D870A4CD01D}"/>
                </a:ext>
              </a:extLst>
            </p:cNvPr>
            <p:cNvSpPr txBox="1"/>
            <p:nvPr/>
          </p:nvSpPr>
          <p:spPr>
            <a:xfrm>
              <a:off x="10371219" y="5919114"/>
              <a:ext cx="1123682" cy="441152"/>
            </a:xfrm>
            <a:prstGeom prst="rect">
              <a:avLst/>
            </a:prstGeom>
            <a:noFill/>
          </p:spPr>
          <p:txBody>
            <a:bodyPr wrap="square" rtlCol="0">
              <a:spAutoFit/>
            </a:bodyPr>
            <a:lstStyle/>
            <a:p>
              <a:r>
                <a:rPr kumimoji="1" lang="en-US" altLang="ja-JP" sz="1200" b="1" dirty="0">
                  <a:solidFill>
                    <a:srgbClr val="FFFF00"/>
                  </a:solidFill>
                  <a:latin typeface="Times New Roman" panose="02020603050405020304" pitchFamily="18" charset="0"/>
                  <a:cs typeface="Times New Roman" panose="02020603050405020304" pitchFamily="18" charset="0"/>
                </a:rPr>
                <a:t>0.20 m</a:t>
              </a:r>
              <a:endParaRPr kumimoji="1" lang="ja-JP" altLang="en-US" sz="1200" b="1" dirty="0">
                <a:solidFill>
                  <a:srgbClr val="FFFF00"/>
                </a:solidFill>
                <a:latin typeface="Times New Roman" panose="02020603050405020304" pitchFamily="18" charset="0"/>
                <a:cs typeface="Times New Roman" panose="02020603050405020304" pitchFamily="18" charset="0"/>
              </a:endParaRPr>
            </a:p>
          </p:txBody>
        </p:sp>
      </p:grpSp>
      <p:sp>
        <p:nvSpPr>
          <p:cNvPr id="18" name="テキスト ボックス 17">
            <a:extLst>
              <a:ext uri="{FF2B5EF4-FFF2-40B4-BE49-F238E27FC236}">
                <a16:creationId xmlns:a16="http://schemas.microsoft.com/office/drawing/2014/main" id="{85D065A5-1744-7A7F-027A-3C63BC79AB7D}"/>
              </a:ext>
            </a:extLst>
          </p:cNvPr>
          <p:cNvSpPr txBox="1"/>
          <p:nvPr/>
        </p:nvSpPr>
        <p:spPr>
          <a:xfrm>
            <a:off x="4606906" y="4610098"/>
            <a:ext cx="4286269" cy="523220"/>
          </a:xfrm>
          <a:prstGeom prst="rect">
            <a:avLst/>
          </a:prstGeom>
          <a:noFill/>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Comparison of plasmas sustained by the outer-midplane(black) and the new off-midplane (red) antennas.</a:t>
            </a:r>
            <a:endParaRPr kumimoji="1" lang="ja-JP" altLang="en-US" sz="1400" dirty="0">
              <a:latin typeface="Times New Roman" panose="02020603050405020304" pitchFamily="18" charset="0"/>
              <a:cs typeface="Times New Roman" panose="02020603050405020304" pitchFamily="18" charset="0"/>
            </a:endParaRPr>
          </a:p>
        </p:txBody>
      </p:sp>
      <p:grpSp>
        <p:nvGrpSpPr>
          <p:cNvPr id="2" name="グループ化 1">
            <a:extLst>
              <a:ext uri="{FF2B5EF4-FFF2-40B4-BE49-F238E27FC236}">
                <a16:creationId xmlns:a16="http://schemas.microsoft.com/office/drawing/2014/main" id="{B32D580F-7A10-45FE-F162-D61AE1FA33C0}"/>
              </a:ext>
            </a:extLst>
          </p:cNvPr>
          <p:cNvGrpSpPr/>
          <p:nvPr/>
        </p:nvGrpSpPr>
        <p:grpSpPr>
          <a:xfrm>
            <a:off x="126505" y="636537"/>
            <a:ext cx="4322434" cy="3913408"/>
            <a:chOff x="-6845" y="617487"/>
            <a:chExt cx="4322434" cy="3913408"/>
          </a:xfrm>
        </p:grpSpPr>
        <p:sp>
          <p:nvSpPr>
            <p:cNvPr id="3" name="TextBox 6">
              <a:extLst>
                <a:ext uri="{FF2B5EF4-FFF2-40B4-BE49-F238E27FC236}">
                  <a16:creationId xmlns:a16="http://schemas.microsoft.com/office/drawing/2014/main" id="{CC5DF240-271B-E170-DC5F-4D2AC49DB92B}"/>
                </a:ext>
              </a:extLst>
            </p:cNvPr>
            <p:cNvSpPr txBox="1"/>
            <p:nvPr/>
          </p:nvSpPr>
          <p:spPr>
            <a:xfrm>
              <a:off x="145749" y="617487"/>
              <a:ext cx="4135734" cy="338554"/>
            </a:xfrm>
            <a:prstGeom prst="rect">
              <a:avLst/>
            </a:prstGeom>
            <a:noFill/>
          </p:spPr>
          <p:txBody>
            <a:bodyPr wrap="square" rtlCol="0">
              <a:spAutoFit/>
            </a:bodyPr>
            <a:lstStyle/>
            <a:p>
              <a:pPr marL="285750" indent="-285750" fontAlgn="base">
                <a:spcBef>
                  <a:spcPct val="0"/>
                </a:spcBef>
                <a:spcAft>
                  <a:spcPct val="0"/>
                </a:spcAft>
                <a:buFont typeface="Wingdings" panose="05000000000000000000" pitchFamily="2" charset="2"/>
                <a:buChar char="l"/>
              </a:pPr>
              <a:r>
                <a:rPr lang="en-US" sz="1600" dirty="0">
                  <a:solidFill>
                    <a:srgbClr val="000000"/>
                  </a:solidFill>
                  <a:latin typeface="Times New Roman" panose="02020603050405020304" pitchFamily="18" charset="0"/>
                  <a:cs typeface="Times New Roman" panose="02020603050405020304" pitchFamily="18" charset="0"/>
                </a:rPr>
                <a:t>QUEST (Kyushu Univ.)</a:t>
              </a:r>
            </a:p>
          </p:txBody>
        </p:sp>
        <p:sp>
          <p:nvSpPr>
            <p:cNvPr id="4" name="テキスト ボックス 3">
              <a:extLst>
                <a:ext uri="{FF2B5EF4-FFF2-40B4-BE49-F238E27FC236}">
                  <a16:creationId xmlns:a16="http://schemas.microsoft.com/office/drawing/2014/main" id="{B48FA2C2-434F-D20C-8115-DF3FE107064D}"/>
                </a:ext>
              </a:extLst>
            </p:cNvPr>
            <p:cNvSpPr txBox="1"/>
            <p:nvPr/>
          </p:nvSpPr>
          <p:spPr>
            <a:xfrm>
              <a:off x="111643" y="986432"/>
              <a:ext cx="4203946" cy="523220"/>
            </a:xfrm>
            <a:prstGeom prst="rect">
              <a:avLst/>
            </a:prstGeom>
            <a:noFill/>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Transient CHI start-up operation on a single biased electrode configuration.</a:t>
              </a:r>
            </a:p>
          </p:txBody>
        </p:sp>
        <p:pic>
          <p:nvPicPr>
            <p:cNvPr id="6" name="図 5">
              <a:extLst>
                <a:ext uri="{FF2B5EF4-FFF2-40B4-BE49-F238E27FC236}">
                  <a16:creationId xmlns:a16="http://schemas.microsoft.com/office/drawing/2014/main" id="{38FEA635-9CC1-34F9-0ACC-83D0A93E5DB2}"/>
                </a:ext>
              </a:extLst>
            </p:cNvPr>
            <p:cNvPicPr>
              <a:picLocks noChangeAspect="1"/>
            </p:cNvPicPr>
            <p:nvPr/>
          </p:nvPicPr>
          <p:blipFill rotWithShape="1">
            <a:blip r:embed="rId4"/>
            <a:srcRect t="11454"/>
            <a:stretch/>
          </p:blipFill>
          <p:spPr>
            <a:xfrm>
              <a:off x="2115126" y="1895539"/>
              <a:ext cx="2017799" cy="2635356"/>
            </a:xfrm>
            <a:prstGeom prst="rect">
              <a:avLst/>
            </a:prstGeom>
          </p:spPr>
        </p:pic>
        <p:sp>
          <p:nvSpPr>
            <p:cNvPr id="7" name="テキスト ボックス 6">
              <a:extLst>
                <a:ext uri="{FF2B5EF4-FFF2-40B4-BE49-F238E27FC236}">
                  <a16:creationId xmlns:a16="http://schemas.microsoft.com/office/drawing/2014/main" id="{C22E3D0A-01A0-C2C8-4186-ADE856FAF9AD}"/>
                </a:ext>
              </a:extLst>
            </p:cNvPr>
            <p:cNvSpPr txBox="1"/>
            <p:nvPr/>
          </p:nvSpPr>
          <p:spPr>
            <a:xfrm>
              <a:off x="-6845" y="1793066"/>
              <a:ext cx="2039768" cy="577081"/>
            </a:xfrm>
            <a:prstGeom prst="rect">
              <a:avLst/>
            </a:prstGeom>
            <a:noFill/>
          </p:spPr>
          <p:txBody>
            <a:bodyPr wrap="square" rtlCol="0">
              <a:spAutoFit/>
            </a:bodyPr>
            <a:lstStyle/>
            <a:p>
              <a:pPr algn="ctr"/>
              <a:r>
                <a:rPr kumimoji="1" lang="en-US" altLang="ja-JP" sz="1050" dirty="0">
                  <a:solidFill>
                    <a:srgbClr val="0044FF"/>
                  </a:solidFill>
                  <a:latin typeface="Arial" panose="020B0604020202020204" pitchFamily="34" charset="0"/>
                  <a:cs typeface="Arial" panose="020B0604020202020204" pitchFamily="34" charset="0"/>
                </a:rPr>
                <a:t>Single biased electrode incorporated on lower divertor for Transient CHI start-up</a:t>
              </a:r>
              <a:endParaRPr kumimoji="1" lang="ja-JP" altLang="en-US" sz="1050" dirty="0">
                <a:solidFill>
                  <a:srgbClr val="0044FF"/>
                </a:solidFill>
                <a:latin typeface="Arial" panose="020B0604020202020204" pitchFamily="34" charset="0"/>
                <a:cs typeface="Arial" panose="020B0604020202020204" pitchFamily="34" charset="0"/>
              </a:endParaRPr>
            </a:p>
          </p:txBody>
        </p:sp>
        <p:grpSp>
          <p:nvGrpSpPr>
            <p:cNvPr id="8" name="グループ化 7">
              <a:extLst>
                <a:ext uri="{FF2B5EF4-FFF2-40B4-BE49-F238E27FC236}">
                  <a16:creationId xmlns:a16="http://schemas.microsoft.com/office/drawing/2014/main" id="{648238C3-9E2E-9765-11B8-AF5E07DC5DCA}"/>
                </a:ext>
              </a:extLst>
            </p:cNvPr>
            <p:cNvGrpSpPr/>
            <p:nvPr/>
          </p:nvGrpSpPr>
          <p:grpSpPr>
            <a:xfrm flipH="1">
              <a:off x="187643" y="2438012"/>
              <a:ext cx="1826831" cy="2088001"/>
              <a:chOff x="41170" y="2424724"/>
              <a:chExt cx="1826831" cy="2088001"/>
            </a:xfrm>
          </p:grpSpPr>
          <p:grpSp>
            <p:nvGrpSpPr>
              <p:cNvPr id="23" name="グループ化 22">
                <a:extLst>
                  <a:ext uri="{FF2B5EF4-FFF2-40B4-BE49-F238E27FC236}">
                    <a16:creationId xmlns:a16="http://schemas.microsoft.com/office/drawing/2014/main" id="{53EC7DD8-6A7A-213E-2DFC-C818AE8B5279}"/>
                  </a:ext>
                </a:extLst>
              </p:cNvPr>
              <p:cNvGrpSpPr/>
              <p:nvPr/>
            </p:nvGrpSpPr>
            <p:grpSpPr>
              <a:xfrm>
                <a:off x="170611" y="2424724"/>
                <a:ext cx="1697390" cy="2088001"/>
                <a:chOff x="244532" y="2559719"/>
                <a:chExt cx="1697390" cy="2088001"/>
              </a:xfrm>
            </p:grpSpPr>
            <p:pic>
              <p:nvPicPr>
                <p:cNvPr id="25" name="図 24" descr="ダイアグラム&#10;&#10;自動的に生成された説明">
                  <a:extLst>
                    <a:ext uri="{FF2B5EF4-FFF2-40B4-BE49-F238E27FC236}">
                      <a16:creationId xmlns:a16="http://schemas.microsoft.com/office/drawing/2014/main" id="{758EC7D5-DA9F-F395-E8C1-5841C42DBE80}"/>
                    </a:ext>
                  </a:extLst>
                </p:cNvPr>
                <p:cNvPicPr>
                  <a:picLocks noChangeAspect="1"/>
                </p:cNvPicPr>
                <p:nvPr/>
              </p:nvPicPr>
              <p:blipFill rotWithShape="1">
                <a:blip r:embed="rId5"/>
                <a:srcRect l="14201" t="65972" r="52057" b="13275"/>
                <a:stretch/>
              </p:blipFill>
              <p:spPr>
                <a:xfrm>
                  <a:off x="244532" y="2559719"/>
                  <a:ext cx="1697389" cy="2088001"/>
                </a:xfrm>
                <a:prstGeom prst="rect">
                  <a:avLst/>
                </a:prstGeom>
              </p:spPr>
            </p:pic>
            <p:pic>
              <p:nvPicPr>
                <p:cNvPr id="26" name="図 25">
                  <a:extLst>
                    <a:ext uri="{FF2B5EF4-FFF2-40B4-BE49-F238E27FC236}">
                      <a16:creationId xmlns:a16="http://schemas.microsoft.com/office/drawing/2014/main" id="{46A370DB-18A8-8BDE-8449-7DF8A074A9E7}"/>
                    </a:ext>
                  </a:extLst>
                </p:cNvPr>
                <p:cNvPicPr>
                  <a:picLocks noChangeAspect="1"/>
                </p:cNvPicPr>
                <p:nvPr/>
              </p:nvPicPr>
              <p:blipFill rotWithShape="1">
                <a:blip r:embed="rId6"/>
                <a:srcRect l="9661" r="41690"/>
                <a:stretch/>
              </p:blipFill>
              <p:spPr>
                <a:xfrm>
                  <a:off x="384783" y="2615851"/>
                  <a:ext cx="1557139" cy="1920442"/>
                </a:xfrm>
                <a:prstGeom prst="rect">
                  <a:avLst/>
                </a:prstGeom>
              </p:spPr>
            </p:pic>
            <p:sp>
              <p:nvSpPr>
                <p:cNvPr id="27" name="右矢印 69">
                  <a:extLst>
                    <a:ext uri="{FF2B5EF4-FFF2-40B4-BE49-F238E27FC236}">
                      <a16:creationId xmlns:a16="http://schemas.microsoft.com/office/drawing/2014/main" id="{8EAD59D8-4370-1BFD-B4ED-4B74829A5D39}"/>
                    </a:ext>
                  </a:extLst>
                </p:cNvPr>
                <p:cNvSpPr/>
                <p:nvPr/>
              </p:nvSpPr>
              <p:spPr>
                <a:xfrm rot="10800000">
                  <a:off x="655592" y="3736424"/>
                  <a:ext cx="53158" cy="56880"/>
                </a:xfrm>
                <a:prstGeom prst="rightArrow">
                  <a:avLst/>
                </a:prstGeom>
                <a:solidFill>
                  <a:srgbClr val="FFFF00"/>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a:p>
              </p:txBody>
            </p:sp>
            <p:cxnSp>
              <p:nvCxnSpPr>
                <p:cNvPr id="28" name="直線矢印コネクタ 27">
                  <a:extLst>
                    <a:ext uri="{FF2B5EF4-FFF2-40B4-BE49-F238E27FC236}">
                      <a16:creationId xmlns:a16="http://schemas.microsoft.com/office/drawing/2014/main" id="{90375B80-3866-5BB2-F8EF-A8385349D809}"/>
                    </a:ext>
                  </a:extLst>
                </p:cNvPr>
                <p:cNvCxnSpPr>
                  <a:cxnSpLocks/>
                </p:cNvCxnSpPr>
                <p:nvPr/>
              </p:nvCxnSpPr>
              <p:spPr>
                <a:xfrm>
                  <a:off x="881839" y="3467537"/>
                  <a:ext cx="579946" cy="0"/>
                </a:xfrm>
                <a:prstGeom prst="straightConnector1">
                  <a:avLst/>
                </a:prstGeom>
                <a:ln w="28575">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49A621CF-C8DB-1FFB-0E04-53303F191CC9}"/>
                    </a:ext>
                  </a:extLst>
                </p:cNvPr>
                <p:cNvSpPr txBox="1"/>
                <p:nvPr/>
              </p:nvSpPr>
              <p:spPr>
                <a:xfrm>
                  <a:off x="445341" y="3858902"/>
                  <a:ext cx="720219" cy="323165"/>
                </a:xfrm>
                <a:prstGeom prst="rect">
                  <a:avLst/>
                </a:prstGeom>
                <a:solidFill>
                  <a:schemeClr val="bg1"/>
                </a:solidFill>
              </p:spPr>
              <p:txBody>
                <a:bodyPr wrap="square" lIns="0" tIns="0" rIns="0" bIns="0" rtlCol="0">
                  <a:spAutoFit/>
                </a:bodyPr>
                <a:lstStyle/>
                <a:p>
                  <a:pPr algn="ctr"/>
                  <a:r>
                    <a:rPr kumimoji="1" lang="en-US" altLang="ja-JP" sz="1050" b="1" dirty="0">
                      <a:latin typeface="Arial" panose="020B0604020202020204" pitchFamily="34" charset="0"/>
                      <a:cs typeface="Arial" panose="020B0604020202020204" pitchFamily="34" charset="0"/>
                    </a:rPr>
                    <a:t>Gas nozzles</a:t>
                  </a:r>
                  <a:endParaRPr kumimoji="1" lang="ja-JP" altLang="en-US" sz="1050" b="1">
                    <a:latin typeface="Arial" panose="020B0604020202020204" pitchFamily="34" charset="0"/>
                    <a:cs typeface="Arial" panose="020B0604020202020204" pitchFamily="34" charset="0"/>
                  </a:endParaRPr>
                </a:p>
              </p:txBody>
            </p:sp>
            <p:sp>
              <p:nvSpPr>
                <p:cNvPr id="30" name="テキスト ボックス 29">
                  <a:extLst>
                    <a:ext uri="{FF2B5EF4-FFF2-40B4-BE49-F238E27FC236}">
                      <a16:creationId xmlns:a16="http://schemas.microsoft.com/office/drawing/2014/main" id="{6B5A4C82-6A5B-6E72-9ADF-862CDF93392A}"/>
                    </a:ext>
                  </a:extLst>
                </p:cNvPr>
                <p:cNvSpPr txBox="1"/>
                <p:nvPr/>
              </p:nvSpPr>
              <p:spPr>
                <a:xfrm>
                  <a:off x="426472" y="4186404"/>
                  <a:ext cx="398406" cy="161582"/>
                </a:xfrm>
                <a:prstGeom prst="rect">
                  <a:avLst/>
                </a:prstGeom>
                <a:solidFill>
                  <a:schemeClr val="bg1"/>
                </a:solidFill>
              </p:spPr>
              <p:txBody>
                <a:bodyPr wrap="square" lIns="0" tIns="0" rIns="0" bIns="0" rtlCol="0">
                  <a:spAutoFit/>
                </a:bodyPr>
                <a:lstStyle/>
                <a:p>
                  <a:r>
                    <a:rPr kumimoji="1" lang="en-US" altLang="ja-JP" sz="1050" b="1" dirty="0">
                      <a:solidFill>
                        <a:srgbClr val="C00000"/>
                      </a:solidFill>
                      <a:latin typeface="Arial" panose="020B0604020202020204" pitchFamily="34" charset="0"/>
                      <a:cs typeface="Arial" panose="020B0604020202020204" pitchFamily="34" charset="0"/>
                    </a:rPr>
                    <a:t>PF5-1</a:t>
                  </a:r>
                  <a:endParaRPr kumimoji="1" lang="ja-JP" altLang="en-US" sz="1050" b="1">
                    <a:solidFill>
                      <a:srgbClr val="C00000"/>
                    </a:solidFill>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AE1F5243-9FB7-C18C-1DC8-54F671117B36}"/>
                    </a:ext>
                  </a:extLst>
                </p:cNvPr>
                <p:cNvSpPr txBox="1"/>
                <p:nvPr/>
              </p:nvSpPr>
              <p:spPr>
                <a:xfrm>
                  <a:off x="1320811" y="4186402"/>
                  <a:ext cx="414158" cy="161583"/>
                </a:xfrm>
                <a:prstGeom prst="rect">
                  <a:avLst/>
                </a:prstGeom>
                <a:solidFill>
                  <a:schemeClr val="bg1"/>
                </a:solidFill>
              </p:spPr>
              <p:txBody>
                <a:bodyPr wrap="square" lIns="0" tIns="0" rIns="0" bIns="0" rtlCol="0">
                  <a:spAutoFit/>
                </a:bodyPr>
                <a:lstStyle/>
                <a:p>
                  <a:r>
                    <a:rPr kumimoji="1" lang="en-US" altLang="ja-JP" sz="1050" b="1" dirty="0">
                      <a:solidFill>
                        <a:srgbClr val="C00000"/>
                      </a:solidFill>
                      <a:latin typeface="Arial" panose="020B0604020202020204" pitchFamily="34" charset="0"/>
                      <a:cs typeface="Arial" panose="020B0604020202020204" pitchFamily="34" charset="0"/>
                    </a:rPr>
                    <a:t>PF5-2</a:t>
                  </a:r>
                  <a:endParaRPr kumimoji="1" lang="ja-JP" altLang="en-US" sz="1050" b="1">
                    <a:solidFill>
                      <a:srgbClr val="C00000"/>
                    </a:solidFill>
                    <a:latin typeface="Arial" panose="020B0604020202020204" pitchFamily="34" charset="0"/>
                    <a:cs typeface="Arial" panose="020B0604020202020204" pitchFamily="34" charset="0"/>
                  </a:endParaRPr>
                </a:p>
              </p:txBody>
            </p:sp>
            <p:sp>
              <p:nvSpPr>
                <p:cNvPr id="32" name="正方形/長方形 31">
                  <a:extLst>
                    <a:ext uri="{FF2B5EF4-FFF2-40B4-BE49-F238E27FC236}">
                      <a16:creationId xmlns:a16="http://schemas.microsoft.com/office/drawing/2014/main" id="{45AD624F-71D2-C56A-3424-1F8D05824B5C}"/>
                    </a:ext>
                  </a:extLst>
                </p:cNvPr>
                <p:cNvSpPr/>
                <p:nvPr/>
              </p:nvSpPr>
              <p:spPr>
                <a:xfrm>
                  <a:off x="1027099" y="3288877"/>
                  <a:ext cx="341990" cy="1441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a:p>
              </p:txBody>
            </p:sp>
            <p:sp>
              <p:nvSpPr>
                <p:cNvPr id="33" name="テキスト ボックス 32">
                  <a:extLst>
                    <a:ext uri="{FF2B5EF4-FFF2-40B4-BE49-F238E27FC236}">
                      <a16:creationId xmlns:a16="http://schemas.microsoft.com/office/drawing/2014/main" id="{0E310CE4-EF0A-D84A-FD47-88F600AF4A93}"/>
                    </a:ext>
                  </a:extLst>
                </p:cNvPr>
                <p:cNvSpPr txBox="1"/>
                <p:nvPr/>
              </p:nvSpPr>
              <p:spPr>
                <a:xfrm>
                  <a:off x="824878" y="3161882"/>
                  <a:ext cx="767811" cy="307777"/>
                </a:xfrm>
                <a:prstGeom prst="rect">
                  <a:avLst/>
                </a:prstGeom>
                <a:noFill/>
              </p:spPr>
              <p:txBody>
                <a:bodyPr wrap="square" lIns="0" tIns="0" rIns="0" bIns="0" rtlCol="0">
                  <a:spAutoFit/>
                </a:bodyPr>
                <a:lstStyle/>
                <a:p>
                  <a:pPr algn="ctr">
                    <a:lnSpc>
                      <a:spcPts val="1240"/>
                    </a:lnSpc>
                  </a:pPr>
                  <a:r>
                    <a:rPr kumimoji="1" lang="en-US" altLang="ja-JP" sz="1050" b="1" dirty="0">
                      <a:solidFill>
                        <a:schemeClr val="accent3"/>
                      </a:solidFill>
                      <a:latin typeface="Arial" panose="020B0604020202020204" pitchFamily="34" charset="0"/>
                      <a:cs typeface="Arial" panose="020B0604020202020204" pitchFamily="34" charset="0"/>
                    </a:rPr>
                    <a:t>Ceramic cover</a:t>
                  </a:r>
                  <a:endParaRPr kumimoji="1" lang="ja-JP" altLang="en-US" sz="1050" b="1">
                    <a:solidFill>
                      <a:schemeClr val="accent3"/>
                    </a:solidFill>
                    <a:latin typeface="Arial" panose="020B0604020202020204" pitchFamily="34" charset="0"/>
                    <a:cs typeface="Arial" panose="020B0604020202020204" pitchFamily="34" charset="0"/>
                  </a:endParaRPr>
                </a:p>
              </p:txBody>
            </p:sp>
            <p:sp>
              <p:nvSpPr>
                <p:cNvPr id="34" name="右矢印 78">
                  <a:extLst>
                    <a:ext uri="{FF2B5EF4-FFF2-40B4-BE49-F238E27FC236}">
                      <a16:creationId xmlns:a16="http://schemas.microsoft.com/office/drawing/2014/main" id="{BCC1AA20-4339-D06D-148B-99F95AD1991B}"/>
                    </a:ext>
                  </a:extLst>
                </p:cNvPr>
                <p:cNvSpPr/>
                <p:nvPr/>
              </p:nvSpPr>
              <p:spPr>
                <a:xfrm rot="17332238">
                  <a:off x="640121" y="3203863"/>
                  <a:ext cx="187720" cy="11348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a:p>
              </p:txBody>
            </p:sp>
            <p:sp>
              <p:nvSpPr>
                <p:cNvPr id="35" name="円/楕円 79">
                  <a:extLst>
                    <a:ext uri="{FF2B5EF4-FFF2-40B4-BE49-F238E27FC236}">
                      <a16:creationId xmlns:a16="http://schemas.microsoft.com/office/drawing/2014/main" id="{BAADCE7C-2AAC-5180-A4CF-C17E5816D94E}"/>
                    </a:ext>
                  </a:extLst>
                </p:cNvPr>
                <p:cNvSpPr/>
                <p:nvPr/>
              </p:nvSpPr>
              <p:spPr>
                <a:xfrm>
                  <a:off x="673003" y="2786033"/>
                  <a:ext cx="85787" cy="857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a:p>
              </p:txBody>
            </p:sp>
            <p:sp>
              <p:nvSpPr>
                <p:cNvPr id="36" name="テキスト ボックス 35">
                  <a:extLst>
                    <a:ext uri="{FF2B5EF4-FFF2-40B4-BE49-F238E27FC236}">
                      <a16:creationId xmlns:a16="http://schemas.microsoft.com/office/drawing/2014/main" id="{1F215CB4-BDB9-E4A2-EBE2-452A1DDA24A5}"/>
                    </a:ext>
                  </a:extLst>
                </p:cNvPr>
                <p:cNvSpPr txBox="1"/>
                <p:nvPr/>
              </p:nvSpPr>
              <p:spPr>
                <a:xfrm>
                  <a:off x="533954" y="2876225"/>
                  <a:ext cx="327334" cy="253916"/>
                </a:xfrm>
                <a:prstGeom prst="rect">
                  <a:avLst/>
                </a:prstGeom>
                <a:noFill/>
              </p:spPr>
              <p:txBody>
                <a:bodyPr wrap="none" rtlCol="0">
                  <a:spAutoFit/>
                </a:bodyPr>
                <a:lstStyle/>
                <a:p>
                  <a:r>
                    <a:rPr kumimoji="1" lang="en-US" altLang="ja-JP" sz="1050" b="1" dirty="0" err="1">
                      <a:solidFill>
                        <a:srgbClr val="C00000"/>
                      </a:solidFill>
                      <a:latin typeface="Arial" panose="020B0604020202020204" pitchFamily="34" charset="0"/>
                      <a:cs typeface="Arial" panose="020B0604020202020204" pitchFamily="34" charset="0"/>
                    </a:rPr>
                    <a:t>Bt</a:t>
                  </a:r>
                  <a:endParaRPr kumimoji="1" lang="ja-JP" altLang="en-US" sz="1050" b="1">
                    <a:solidFill>
                      <a:srgbClr val="C00000"/>
                    </a:solidFill>
                    <a:latin typeface="Arial" panose="020B0604020202020204" pitchFamily="34" charset="0"/>
                    <a:cs typeface="Arial" panose="020B0604020202020204" pitchFamily="34" charset="0"/>
                  </a:endParaRPr>
                </a:p>
              </p:txBody>
            </p:sp>
          </p:grpSp>
          <p:sp>
            <p:nvSpPr>
              <p:cNvPr id="24" name="テキスト ボックス 23">
                <a:extLst>
                  <a:ext uri="{FF2B5EF4-FFF2-40B4-BE49-F238E27FC236}">
                    <a16:creationId xmlns:a16="http://schemas.microsoft.com/office/drawing/2014/main" id="{51FEBBE9-9229-D5F6-C1EC-839E14ADBBC0}"/>
                  </a:ext>
                </a:extLst>
              </p:cNvPr>
              <p:cNvSpPr txBox="1"/>
              <p:nvPr/>
            </p:nvSpPr>
            <p:spPr>
              <a:xfrm>
                <a:off x="41170" y="2652138"/>
                <a:ext cx="424506" cy="323165"/>
              </a:xfrm>
              <a:prstGeom prst="rect">
                <a:avLst/>
              </a:prstGeom>
              <a:solidFill>
                <a:schemeClr val="bg2"/>
              </a:solidFill>
            </p:spPr>
            <p:txBody>
              <a:bodyPr wrap="square" lIns="0" tIns="0" rIns="0" bIns="0" rtlCol="0">
                <a:spAutoFit/>
              </a:bodyPr>
              <a:lstStyle/>
              <a:p>
                <a:pPr algn="ctr"/>
                <a:r>
                  <a:rPr kumimoji="1" lang="en-US" altLang="ja-JP" sz="1050" dirty="0">
                    <a:latin typeface="Arial" panose="020B0604020202020204" pitchFamily="34" charset="0"/>
                    <a:cs typeface="Arial" panose="020B0604020202020204" pitchFamily="34" charset="0"/>
                  </a:rPr>
                  <a:t>Center stack</a:t>
                </a:r>
                <a:endParaRPr kumimoji="1" lang="ja-JP" altLang="en-US" sz="1050" dirty="0">
                  <a:latin typeface="Arial" panose="020B0604020202020204" pitchFamily="34" charset="0"/>
                  <a:cs typeface="Arial" panose="020B0604020202020204" pitchFamily="34" charset="0"/>
                </a:endParaRPr>
              </a:p>
            </p:txBody>
          </p:sp>
        </p:grpSp>
        <p:sp>
          <p:nvSpPr>
            <p:cNvPr id="9" name="テキスト ボックス 8">
              <a:extLst>
                <a:ext uri="{FF2B5EF4-FFF2-40B4-BE49-F238E27FC236}">
                  <a16:creationId xmlns:a16="http://schemas.microsoft.com/office/drawing/2014/main" id="{257F2456-A7A0-17CD-FA5B-9A5699A53162}"/>
                </a:ext>
              </a:extLst>
            </p:cNvPr>
            <p:cNvSpPr txBox="1"/>
            <p:nvPr/>
          </p:nvSpPr>
          <p:spPr>
            <a:xfrm>
              <a:off x="2971752" y="2879186"/>
              <a:ext cx="415542" cy="323165"/>
            </a:xfrm>
            <a:prstGeom prst="rect">
              <a:avLst/>
            </a:prstGeom>
            <a:noFill/>
          </p:spPr>
          <p:txBody>
            <a:bodyPr wrap="square" lIns="0" tIns="0" rIns="0" bIns="0" rtlCol="0">
              <a:spAutoFit/>
            </a:bodyPr>
            <a:lstStyle/>
            <a:p>
              <a:pPr algn="ctr"/>
              <a:r>
                <a:rPr kumimoji="1" lang="en-US" altLang="ja-JP" sz="1050" dirty="0">
                  <a:solidFill>
                    <a:srgbClr val="F7D555"/>
                  </a:solidFill>
                  <a:latin typeface="Arial" panose="020B0604020202020204" pitchFamily="34" charset="0"/>
                  <a:cs typeface="Arial" panose="020B0604020202020204" pitchFamily="34" charset="0"/>
                </a:rPr>
                <a:t>Center stack</a:t>
              </a:r>
              <a:endParaRPr kumimoji="1" lang="ja-JP" altLang="en-US" sz="1050" dirty="0">
                <a:solidFill>
                  <a:srgbClr val="F7D555"/>
                </a:solidFill>
                <a:latin typeface="Arial" panose="020B0604020202020204" pitchFamily="34" charset="0"/>
                <a:cs typeface="Arial" panose="020B0604020202020204" pitchFamily="34" charset="0"/>
              </a:endParaRPr>
            </a:p>
          </p:txBody>
        </p:sp>
        <p:sp>
          <p:nvSpPr>
            <p:cNvPr id="10" name="右矢印 84">
              <a:extLst>
                <a:ext uri="{FF2B5EF4-FFF2-40B4-BE49-F238E27FC236}">
                  <a16:creationId xmlns:a16="http://schemas.microsoft.com/office/drawing/2014/main" id="{5205F933-03BA-E16F-E334-92FC0E918624}"/>
                </a:ext>
              </a:extLst>
            </p:cNvPr>
            <p:cNvSpPr/>
            <p:nvPr/>
          </p:nvSpPr>
          <p:spPr>
            <a:xfrm rot="17332238">
              <a:off x="3425435" y="3827804"/>
              <a:ext cx="187720" cy="113489"/>
            </a:xfrm>
            <a:prstGeom prst="rightArrow">
              <a:avLst/>
            </a:prstGeom>
            <a:solidFill>
              <a:schemeClr val="tx2">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a:p>
          </p:txBody>
        </p:sp>
        <p:sp>
          <p:nvSpPr>
            <p:cNvPr id="12" name="右矢印 85">
              <a:extLst>
                <a:ext uri="{FF2B5EF4-FFF2-40B4-BE49-F238E27FC236}">
                  <a16:creationId xmlns:a16="http://schemas.microsoft.com/office/drawing/2014/main" id="{E475C426-EB2E-AA65-ED2F-C827021340D3}"/>
                </a:ext>
              </a:extLst>
            </p:cNvPr>
            <p:cNvSpPr/>
            <p:nvPr/>
          </p:nvSpPr>
          <p:spPr>
            <a:xfrm rot="4267762" flipH="1">
              <a:off x="2719993" y="3819946"/>
              <a:ext cx="187720" cy="113489"/>
            </a:xfrm>
            <a:prstGeom prst="rightArrow">
              <a:avLst/>
            </a:prstGeom>
            <a:solidFill>
              <a:schemeClr val="tx2">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a:p>
          </p:txBody>
        </p:sp>
        <p:sp>
          <p:nvSpPr>
            <p:cNvPr id="19" name="テキスト ボックス 18">
              <a:extLst>
                <a:ext uri="{FF2B5EF4-FFF2-40B4-BE49-F238E27FC236}">
                  <a16:creationId xmlns:a16="http://schemas.microsoft.com/office/drawing/2014/main" id="{BBD170FC-846F-9531-9616-1B0E12CE2C05}"/>
                </a:ext>
              </a:extLst>
            </p:cNvPr>
            <p:cNvSpPr txBox="1"/>
            <p:nvPr/>
          </p:nvSpPr>
          <p:spPr>
            <a:xfrm>
              <a:off x="2158664" y="1891160"/>
              <a:ext cx="1478482" cy="415498"/>
            </a:xfrm>
            <a:prstGeom prst="rect">
              <a:avLst/>
            </a:prstGeom>
            <a:noFill/>
          </p:spPr>
          <p:txBody>
            <a:bodyPr wrap="square" rtlCol="0">
              <a:spAutoFit/>
            </a:bodyPr>
            <a:lstStyle/>
            <a:p>
              <a:r>
                <a:rPr kumimoji="1" lang="en-US" altLang="ja-JP" sz="1050" dirty="0">
                  <a:solidFill>
                    <a:schemeClr val="tx2">
                      <a:lumMod val="40000"/>
                      <a:lumOff val="60000"/>
                    </a:schemeClr>
                  </a:solidFill>
                  <a:latin typeface="Arial" panose="020B0604020202020204" pitchFamily="34" charset="0"/>
                  <a:cs typeface="Arial" panose="020B0604020202020204" pitchFamily="34" charset="0"/>
                </a:rPr>
                <a:t>Injected plasma is confined in the center. </a:t>
              </a:r>
              <a:endParaRPr kumimoji="1" lang="ja-JP" altLang="en-US" sz="1050" dirty="0">
                <a:solidFill>
                  <a:schemeClr val="tx2">
                    <a:lumMod val="40000"/>
                    <a:lumOff val="60000"/>
                  </a:schemeClr>
                </a:solidFill>
                <a:latin typeface="Arial" panose="020B0604020202020204" pitchFamily="34" charset="0"/>
                <a:cs typeface="Arial" panose="020B0604020202020204" pitchFamily="34" charset="0"/>
              </a:endParaRPr>
            </a:p>
          </p:txBody>
        </p:sp>
        <p:cxnSp>
          <p:nvCxnSpPr>
            <p:cNvPr id="20" name="直線コネクタ 19">
              <a:extLst>
                <a:ext uri="{FF2B5EF4-FFF2-40B4-BE49-F238E27FC236}">
                  <a16:creationId xmlns:a16="http://schemas.microsoft.com/office/drawing/2014/main" id="{A1F0A6C9-5A39-7704-EEB8-00361F3801B5}"/>
                </a:ext>
              </a:extLst>
            </p:cNvPr>
            <p:cNvCxnSpPr>
              <a:cxnSpLocks/>
            </p:cNvCxnSpPr>
            <p:nvPr/>
          </p:nvCxnSpPr>
          <p:spPr>
            <a:xfrm flipH="1" flipV="1">
              <a:off x="2673038" y="2306659"/>
              <a:ext cx="113591" cy="518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A53A9A3F-CA27-2C44-FC14-CCA4B992B76A}"/>
                </a:ext>
              </a:extLst>
            </p:cNvPr>
            <p:cNvCxnSpPr>
              <a:cxnSpLocks/>
            </p:cNvCxnSpPr>
            <p:nvPr/>
          </p:nvCxnSpPr>
          <p:spPr>
            <a:xfrm>
              <a:off x="1494781" y="3482012"/>
              <a:ext cx="1299309" cy="744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円/楕円 86">
              <a:extLst>
                <a:ext uri="{FF2B5EF4-FFF2-40B4-BE49-F238E27FC236}">
                  <a16:creationId xmlns:a16="http://schemas.microsoft.com/office/drawing/2014/main" id="{3D0F0BCF-999E-3F44-875C-1FDAA405179C}"/>
                </a:ext>
              </a:extLst>
            </p:cNvPr>
            <p:cNvSpPr/>
            <p:nvPr/>
          </p:nvSpPr>
          <p:spPr>
            <a:xfrm flipH="1">
              <a:off x="1394665" y="2688215"/>
              <a:ext cx="36000" cy="3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a:p>
          </p:txBody>
        </p:sp>
      </p:grpSp>
      <p:sp>
        <p:nvSpPr>
          <p:cNvPr id="37" name="TextBox 36">
            <a:extLst>
              <a:ext uri="{FF2B5EF4-FFF2-40B4-BE49-F238E27FC236}">
                <a16:creationId xmlns:a16="http://schemas.microsoft.com/office/drawing/2014/main" id="{F3211F06-C9E8-1A61-9293-15D2D9C1E2FE}"/>
              </a:ext>
            </a:extLst>
          </p:cNvPr>
          <p:cNvSpPr txBox="1"/>
          <p:nvPr/>
        </p:nvSpPr>
        <p:spPr>
          <a:xfrm>
            <a:off x="1495375" y="4933519"/>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A. </a:t>
            </a:r>
            <a:r>
              <a:rPr lang="en-GB" sz="1200" dirty="0" err="1">
                <a:solidFill>
                  <a:prstClr val="black"/>
                </a:solidFill>
                <a:latin typeface="Gotham Rounded"/>
              </a:rPr>
              <a:t>Ejiri</a:t>
            </a:r>
            <a:endParaRPr lang="en-GB" sz="1200" dirty="0">
              <a:solidFill>
                <a:prstClr val="black"/>
              </a:solidFill>
              <a:latin typeface="Gotham Rounded"/>
            </a:endParaRP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2630098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E0C1F11F-B9E5-B96D-9F54-9E1E7C51A62F}"/>
              </a:ext>
            </a:extLst>
          </p:cNvPr>
          <p:cNvSpPr txBox="1"/>
          <p:nvPr/>
        </p:nvSpPr>
        <p:spPr>
          <a:xfrm>
            <a:off x="191446" y="660280"/>
            <a:ext cx="413573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base">
              <a:spcBef>
                <a:spcPct val="0"/>
              </a:spcBef>
              <a:spcAft>
                <a:spcPct val="0"/>
              </a:spcAft>
              <a:buFont typeface="Wingdings" panose="05000000000000000000" pitchFamily="2" charset="2"/>
              <a:buChar char="l"/>
            </a:pPr>
            <a:r>
              <a:rPr lang="en-US" sz="1600" dirty="0">
                <a:solidFill>
                  <a:srgbClr val="000000"/>
                </a:solidFill>
                <a:latin typeface="Times New Roman" panose="02020603050405020304" pitchFamily="18" charset="0"/>
                <a:cs typeface="Times New Roman" panose="02020603050405020304" pitchFamily="18" charset="0"/>
              </a:rPr>
              <a:t>TS-6, TS-4U, UTST (Univ. Tokyo)</a:t>
            </a:r>
          </a:p>
        </p:txBody>
      </p:sp>
      <p:sp>
        <p:nvSpPr>
          <p:cNvPr id="5" name="テキスト ボックス 2">
            <a:extLst>
              <a:ext uri="{FF2B5EF4-FFF2-40B4-BE49-F238E27FC236}">
                <a16:creationId xmlns:a16="http://schemas.microsoft.com/office/drawing/2014/main" id="{0CBEE5D8-083F-4B62-8D2C-7C7055F90C66}"/>
              </a:ext>
            </a:extLst>
          </p:cNvPr>
          <p:cNvSpPr txBox="1"/>
          <p:nvPr/>
        </p:nvSpPr>
        <p:spPr>
          <a:xfrm>
            <a:off x="157340" y="943971"/>
            <a:ext cx="4203946"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400" dirty="0">
                <a:latin typeface="Times New Roman" panose="02020603050405020304" pitchFamily="18" charset="0"/>
                <a:cs typeface="Times New Roman" panose="02020603050405020304" pitchFamily="18" charset="0"/>
              </a:rPr>
              <a:t>The ST reconnection heating experiments TS-6 and TS-4 studied the ion temperature scaling </a:t>
            </a:r>
            <a:r>
              <a:rPr lang="en-US" altLang="ja-JP" sz="1400" b="1" dirty="0">
                <a:solidFill>
                  <a:srgbClr val="000000"/>
                </a:solidFill>
                <a:latin typeface="Symbol" charset="2"/>
                <a:cs typeface="Symbol" charset="2"/>
              </a:rPr>
              <a:t>D</a:t>
            </a:r>
            <a:r>
              <a:rPr lang="en-US" altLang="ja-JP" sz="1400" b="1" dirty="0">
                <a:solidFill>
                  <a:srgbClr val="000000"/>
                </a:solidFill>
                <a:latin typeface="Times New Roman" charset="0"/>
              </a:rPr>
              <a:t>w</a:t>
            </a:r>
            <a:r>
              <a:rPr lang="en-US" altLang="ja-JP" sz="1400" b="1" baseline="-25000" dirty="0">
                <a:solidFill>
                  <a:srgbClr val="000000"/>
                </a:solidFill>
                <a:latin typeface="Times New Roman"/>
                <a:cs typeface="Times New Roman"/>
              </a:rPr>
              <a:t>ion</a:t>
            </a:r>
            <a:r>
              <a:rPr lang="en-US" altLang="ja-JP" sz="1400" b="1" dirty="0">
                <a:solidFill>
                  <a:srgbClr val="000000"/>
                </a:solidFill>
                <a:latin typeface="Symbol" charset="2"/>
                <a:cs typeface="Symbol" charset="2"/>
              </a:rPr>
              <a:t>µB</a:t>
            </a:r>
            <a:r>
              <a:rPr lang="en-US" altLang="ja-JP" sz="1400" b="1" baseline="-25000" dirty="0">
                <a:solidFill>
                  <a:srgbClr val="000000"/>
                </a:solidFill>
                <a:latin typeface="Times New Roman" charset="0"/>
              </a:rPr>
              <a:t>rec</a:t>
            </a:r>
            <a:r>
              <a:rPr lang="en-US" altLang="ja-JP" sz="1400" b="1" baseline="30000" dirty="0">
                <a:solidFill>
                  <a:srgbClr val="000000"/>
                </a:solidFill>
                <a:latin typeface="Times New Roman" charset="0"/>
              </a:rPr>
              <a:t>2</a:t>
            </a:r>
            <a:r>
              <a:rPr lang="en-US" altLang="ja-JP" sz="1400" b="1" dirty="0">
                <a:solidFill>
                  <a:srgbClr val="000000"/>
                </a:solidFill>
                <a:latin typeface="Symbol" charset="2"/>
                <a:cs typeface="Symbol" charset="2"/>
              </a:rPr>
              <a:t>µB</a:t>
            </a:r>
            <a:r>
              <a:rPr lang="en-US" altLang="ja-JP" sz="1400" b="1" baseline="-25000" dirty="0">
                <a:solidFill>
                  <a:srgbClr val="000000"/>
                </a:solidFill>
                <a:latin typeface="Times New Roman" charset="0"/>
              </a:rPr>
              <a:t>p</a:t>
            </a:r>
            <a:r>
              <a:rPr lang="en-US" altLang="ja-JP" sz="1400" b="1" baseline="30000" dirty="0">
                <a:solidFill>
                  <a:srgbClr val="000000"/>
                </a:solidFill>
                <a:latin typeface="Times New Roman" charset="0"/>
              </a:rPr>
              <a:t>2 </a:t>
            </a:r>
          </a:p>
          <a:p>
            <a:r>
              <a:rPr kumimoji="1" lang="en-US" altLang="ja-JP" sz="1400" dirty="0">
                <a:latin typeface="Times New Roman" panose="02020603050405020304" pitchFamily="18" charset="0"/>
                <a:cs typeface="Times New Roman" panose="02020603050405020304" pitchFamily="18" charset="0"/>
              </a:rPr>
              <a:t>for direct access to the burning plasms. </a:t>
            </a:r>
            <a:endParaRPr kumimoji="1" lang="ja-JP" altLang="en-US" sz="1400" dirty="0"/>
          </a:p>
          <a:p>
            <a:endParaRPr kumimoji="1" lang="en-US" altLang="ja-JP" sz="1400" dirty="0">
              <a:latin typeface="Times New Roman" panose="02020603050405020304" pitchFamily="18" charset="0"/>
              <a:cs typeface="Times New Roman" panose="02020603050405020304" pitchFamily="18" charset="0"/>
            </a:endParaRPr>
          </a:p>
        </p:txBody>
      </p:sp>
      <p:sp>
        <p:nvSpPr>
          <p:cNvPr id="6" name="テキスト ボックス 7">
            <a:extLst>
              <a:ext uri="{FF2B5EF4-FFF2-40B4-BE49-F238E27FC236}">
                <a16:creationId xmlns:a16="http://schemas.microsoft.com/office/drawing/2014/main" id="{49B19D31-DFB6-461B-A83D-3291CB7CFA47}"/>
              </a:ext>
            </a:extLst>
          </p:cNvPr>
          <p:cNvSpPr txBox="1"/>
          <p:nvPr/>
        </p:nvSpPr>
        <p:spPr>
          <a:xfrm>
            <a:off x="191446" y="1602655"/>
            <a:ext cx="3821619"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400" dirty="0">
                <a:latin typeface="Times New Roman" panose="02020603050405020304" pitchFamily="18" charset="0"/>
                <a:cs typeface="Times New Roman" panose="02020603050405020304" pitchFamily="18" charset="0"/>
              </a:rPr>
              <a:t>Based on collaboration between TSs and ST-40, high-field merging experiment is being made in TS-40 and documented 10</a:t>
            </a:r>
            <a:r>
              <a:rPr kumimoji="1" lang="en-US" altLang="ja-JP" sz="1400" baseline="30000" dirty="0">
                <a:latin typeface="Times New Roman" panose="02020603050405020304" pitchFamily="18" charset="0"/>
                <a:cs typeface="Times New Roman" panose="02020603050405020304" pitchFamily="18" charset="0"/>
              </a:rPr>
              <a:t>6</a:t>
            </a:r>
            <a:r>
              <a:rPr kumimoji="1" lang="en-US" altLang="ja-JP" sz="1400" dirty="0">
                <a:latin typeface="Times New Roman" panose="02020603050405020304" pitchFamily="18" charset="0"/>
                <a:cs typeface="Times New Roman" panose="02020603050405020304" pitchFamily="18" charset="0"/>
              </a:rPr>
              <a:t>K ion temperature using both of merging and NBI.</a:t>
            </a:r>
            <a:endParaRPr kumimoji="1" lang="ja-JP" altLang="en-US" sz="1400" dirty="0">
              <a:latin typeface="Times New Roman" panose="02020603050405020304" pitchFamily="18" charset="0"/>
              <a:cs typeface="Times New Roman" panose="02020603050405020304" pitchFamily="18" charset="0"/>
            </a:endParaRPr>
          </a:p>
        </p:txBody>
      </p:sp>
      <p:grpSp>
        <p:nvGrpSpPr>
          <p:cNvPr id="8" name="グループ化 7">
            <a:extLst>
              <a:ext uri="{FF2B5EF4-FFF2-40B4-BE49-F238E27FC236}">
                <a16:creationId xmlns:a16="http://schemas.microsoft.com/office/drawing/2014/main" id="{B77AA09F-CCDC-814A-8A25-CEB52E421995}"/>
              </a:ext>
            </a:extLst>
          </p:cNvPr>
          <p:cNvGrpSpPr/>
          <p:nvPr/>
        </p:nvGrpSpPr>
        <p:grpSpPr>
          <a:xfrm>
            <a:off x="4554416" y="1318251"/>
            <a:ext cx="4537338" cy="3529906"/>
            <a:chOff x="445064" y="650143"/>
            <a:chExt cx="5230638" cy="4069268"/>
          </a:xfrm>
        </p:grpSpPr>
        <p:sp>
          <p:nvSpPr>
            <p:cNvPr id="11" name="Rectangle 10">
              <a:extLst>
                <a:ext uri="{FF2B5EF4-FFF2-40B4-BE49-F238E27FC236}">
                  <a16:creationId xmlns:a16="http://schemas.microsoft.com/office/drawing/2014/main" id="{9BCF90D4-BBDB-60AE-3E2F-756C8C4A9431}"/>
                </a:ext>
              </a:extLst>
            </p:cNvPr>
            <p:cNvSpPr>
              <a:spLocks noChangeArrowheads="1"/>
            </p:cNvSpPr>
            <p:nvPr/>
          </p:nvSpPr>
          <p:spPr bwMode="auto">
            <a:xfrm>
              <a:off x="2426086" y="4078887"/>
              <a:ext cx="1297624" cy="603167"/>
            </a:xfrm>
            <a:prstGeom prst="rect">
              <a:avLst/>
            </a:prstGeom>
            <a:solidFill>
              <a:schemeClr val="bg1"/>
            </a:solidFill>
            <a:ln w="9525">
              <a:noFill/>
              <a:miter lim="800000"/>
              <a:headEnd/>
              <a:tailEnd/>
            </a:ln>
            <a:effectLst/>
          </p:spPr>
          <p:txBody>
            <a:bodyPr wrap="non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400" dirty="0">
                  <a:latin typeface="Times New Roman" panose="02020603050405020304" pitchFamily="18" charset="0"/>
                  <a:ea typeface="Osaka" pitchFamily="-29" charset="-128"/>
                  <a:cs typeface="Times New Roman" panose="02020603050405020304" pitchFamily="18" charset="0"/>
                </a:rPr>
                <a:t>Low-beta ST</a:t>
              </a:r>
            </a:p>
            <a:p>
              <a:r>
                <a:rPr lang="en-US" altLang="ja-JP" sz="1400" dirty="0">
                  <a:latin typeface="Times New Roman" panose="02020603050405020304" pitchFamily="18" charset="0"/>
                  <a:ea typeface="Osaka" pitchFamily="-29" charset="-128"/>
                  <a:cs typeface="Times New Roman" panose="02020603050405020304" pitchFamily="18" charset="0"/>
                </a:rPr>
                <a:t>w/o merging</a:t>
              </a:r>
            </a:p>
          </p:txBody>
        </p:sp>
        <p:pic>
          <p:nvPicPr>
            <p:cNvPr id="12" name="図 11">
              <a:extLst>
                <a:ext uri="{FF2B5EF4-FFF2-40B4-BE49-F238E27FC236}">
                  <a16:creationId xmlns:a16="http://schemas.microsoft.com/office/drawing/2014/main" id="{97066C03-F71F-7580-6BA2-7490FE174953}"/>
                </a:ext>
              </a:extLst>
            </p:cNvPr>
            <p:cNvPicPr>
              <a:picLocks noChangeAspect="1"/>
            </p:cNvPicPr>
            <p:nvPr/>
          </p:nvPicPr>
          <p:blipFill>
            <a:blip r:embed="rId2"/>
            <a:stretch>
              <a:fillRect/>
            </a:stretch>
          </p:blipFill>
          <p:spPr>
            <a:xfrm rot="5400000">
              <a:off x="473000" y="1177526"/>
              <a:ext cx="1616339" cy="968119"/>
            </a:xfrm>
            <a:prstGeom prst="rect">
              <a:avLst/>
            </a:prstGeom>
          </p:spPr>
        </p:pic>
        <p:sp>
          <p:nvSpPr>
            <p:cNvPr id="13" name="テキスト ボックス 50">
              <a:extLst>
                <a:ext uri="{FF2B5EF4-FFF2-40B4-BE49-F238E27FC236}">
                  <a16:creationId xmlns:a16="http://schemas.microsoft.com/office/drawing/2014/main" id="{25D849A6-CE1B-F087-EC48-6A2DACE016B6}"/>
                </a:ext>
              </a:extLst>
            </p:cNvPr>
            <p:cNvSpPr txBox="1"/>
            <p:nvPr/>
          </p:nvSpPr>
          <p:spPr>
            <a:xfrm>
              <a:off x="809218" y="2408827"/>
              <a:ext cx="704435" cy="64648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00"/>
                </a:lnSpc>
              </a:pPr>
              <a:r>
                <a:rPr lang="en-US" altLang="ja-JP" sz="1400" dirty="0">
                  <a:latin typeface="Times New Roman" panose="02020603050405020304" pitchFamily="18" charset="0"/>
                  <a:ea typeface="Times New Roman" charset="0"/>
                  <a:cs typeface="Times New Roman" panose="02020603050405020304" pitchFamily="18" charset="0"/>
                </a:rPr>
                <a:t>  q</a:t>
              </a:r>
              <a:r>
                <a:rPr lang="en-US" altLang="ja-JP" sz="1400" baseline="-25000" dirty="0">
                  <a:latin typeface="Times New Roman" panose="02020603050405020304" pitchFamily="18" charset="0"/>
                  <a:ea typeface="Times New Roman" charset="0"/>
                  <a:cs typeface="Times New Roman" panose="02020603050405020304" pitchFamily="18" charset="0"/>
                </a:rPr>
                <a:t>0</a:t>
              </a:r>
              <a:r>
                <a:rPr lang="en-US" altLang="ja-JP" sz="1400" dirty="0">
                  <a:latin typeface="Times New Roman" panose="02020603050405020304" pitchFamily="18" charset="0"/>
                  <a:ea typeface="Times New Roman" charset="0"/>
                  <a:cs typeface="Times New Roman" panose="02020603050405020304" pitchFamily="18" charset="0"/>
                </a:rPr>
                <a:t>~0</a:t>
              </a:r>
            </a:p>
            <a:p>
              <a:pPr>
                <a:lnSpc>
                  <a:spcPts val="1900"/>
                </a:lnSpc>
              </a:pPr>
              <a:endParaRPr kumimoji="1" lang="ja-JP" altLang="en-US" sz="1400" dirty="0">
                <a:latin typeface="Times New Roman" panose="02020603050405020304" pitchFamily="18" charset="0"/>
                <a:ea typeface="Times New Roman" charset="0"/>
                <a:cs typeface="Times New Roman" panose="02020603050405020304" pitchFamily="18" charset="0"/>
              </a:endParaRPr>
            </a:p>
          </p:txBody>
        </p:sp>
        <p:pic>
          <p:nvPicPr>
            <p:cNvPr id="14" name="図 13">
              <a:extLst>
                <a:ext uri="{FF2B5EF4-FFF2-40B4-BE49-F238E27FC236}">
                  <a16:creationId xmlns:a16="http://schemas.microsoft.com/office/drawing/2014/main" id="{947CCBEB-1E87-AC5C-4D0A-1A20461AAAB5}"/>
                </a:ext>
              </a:extLst>
            </p:cNvPr>
            <p:cNvPicPr>
              <a:picLocks noChangeAspect="1"/>
            </p:cNvPicPr>
            <p:nvPr/>
          </p:nvPicPr>
          <p:blipFill>
            <a:blip r:embed="rId3"/>
            <a:stretch>
              <a:fillRect/>
            </a:stretch>
          </p:blipFill>
          <p:spPr>
            <a:xfrm rot="5400000">
              <a:off x="2455990" y="1320773"/>
              <a:ext cx="1507314" cy="853406"/>
            </a:xfrm>
            <a:prstGeom prst="rect">
              <a:avLst/>
            </a:prstGeom>
          </p:spPr>
        </p:pic>
        <p:pic>
          <p:nvPicPr>
            <p:cNvPr id="15" name="図 14">
              <a:extLst>
                <a:ext uri="{FF2B5EF4-FFF2-40B4-BE49-F238E27FC236}">
                  <a16:creationId xmlns:a16="http://schemas.microsoft.com/office/drawing/2014/main" id="{80B13F9C-7C12-0F1C-3818-C2057B33B491}"/>
                </a:ext>
              </a:extLst>
            </p:cNvPr>
            <p:cNvPicPr>
              <a:picLocks noChangeAspect="1"/>
            </p:cNvPicPr>
            <p:nvPr/>
          </p:nvPicPr>
          <p:blipFill>
            <a:blip r:embed="rId4"/>
            <a:stretch>
              <a:fillRect/>
            </a:stretch>
          </p:blipFill>
          <p:spPr>
            <a:xfrm>
              <a:off x="902457" y="962439"/>
              <a:ext cx="863600" cy="1524000"/>
            </a:xfrm>
            <a:prstGeom prst="rect">
              <a:avLst/>
            </a:prstGeom>
          </p:spPr>
        </p:pic>
        <p:pic>
          <p:nvPicPr>
            <p:cNvPr id="16" name="図 15">
              <a:extLst>
                <a:ext uri="{FF2B5EF4-FFF2-40B4-BE49-F238E27FC236}">
                  <a16:creationId xmlns:a16="http://schemas.microsoft.com/office/drawing/2014/main" id="{8AF6C718-2109-972B-D143-3E6E3BA87362}"/>
                </a:ext>
              </a:extLst>
            </p:cNvPr>
            <p:cNvPicPr>
              <a:picLocks noChangeAspect="1"/>
            </p:cNvPicPr>
            <p:nvPr/>
          </p:nvPicPr>
          <p:blipFill>
            <a:blip r:embed="rId5"/>
            <a:stretch>
              <a:fillRect/>
            </a:stretch>
          </p:blipFill>
          <p:spPr>
            <a:xfrm rot="5400000">
              <a:off x="1525055" y="1331568"/>
              <a:ext cx="1522007" cy="846510"/>
            </a:xfrm>
            <a:prstGeom prst="rect">
              <a:avLst/>
            </a:prstGeom>
          </p:spPr>
        </p:pic>
        <p:sp>
          <p:nvSpPr>
            <p:cNvPr id="17" name="テキスト ボックス 54">
              <a:extLst>
                <a:ext uri="{FF2B5EF4-FFF2-40B4-BE49-F238E27FC236}">
                  <a16:creationId xmlns:a16="http://schemas.microsoft.com/office/drawing/2014/main" id="{99B02AF0-6933-1DEA-87DE-585FEBB2A8DB}"/>
                </a:ext>
              </a:extLst>
            </p:cNvPr>
            <p:cNvSpPr txBox="1"/>
            <p:nvPr/>
          </p:nvSpPr>
          <p:spPr>
            <a:xfrm>
              <a:off x="1818755" y="2438385"/>
              <a:ext cx="756177" cy="35480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400" dirty="0">
                  <a:latin typeface="Times New Roman" panose="02020603050405020304" pitchFamily="18" charset="0"/>
                  <a:ea typeface="Times New Roman" charset="0"/>
                  <a:cs typeface="Times New Roman" panose="02020603050405020304" pitchFamily="18" charset="0"/>
                </a:rPr>
                <a:t>q</a:t>
              </a:r>
              <a:r>
                <a:rPr lang="en-US" altLang="ja-JP" sz="1400" baseline="-25000" dirty="0">
                  <a:latin typeface="Times New Roman" panose="02020603050405020304" pitchFamily="18" charset="0"/>
                  <a:ea typeface="Times New Roman" charset="0"/>
                  <a:cs typeface="Times New Roman" panose="02020603050405020304" pitchFamily="18" charset="0"/>
                </a:rPr>
                <a:t>0</a:t>
              </a:r>
              <a:r>
                <a:rPr lang="en-US" altLang="ja-JP" sz="1400" dirty="0">
                  <a:latin typeface="Times New Roman" panose="02020603050405020304" pitchFamily="18" charset="0"/>
                  <a:ea typeface="Times New Roman" charset="0"/>
                  <a:cs typeface="Times New Roman" panose="02020603050405020304" pitchFamily="18" charset="0"/>
                </a:rPr>
                <a:t>~0.8</a:t>
              </a:r>
            </a:p>
          </p:txBody>
        </p:sp>
        <p:sp>
          <p:nvSpPr>
            <p:cNvPr id="18" name="テキスト ボックス 55">
              <a:extLst>
                <a:ext uri="{FF2B5EF4-FFF2-40B4-BE49-F238E27FC236}">
                  <a16:creationId xmlns:a16="http://schemas.microsoft.com/office/drawing/2014/main" id="{E6B979A3-7A59-50FB-A9D7-52C41466C231}"/>
                </a:ext>
              </a:extLst>
            </p:cNvPr>
            <p:cNvSpPr txBox="1"/>
            <p:nvPr/>
          </p:nvSpPr>
          <p:spPr>
            <a:xfrm>
              <a:off x="2750833" y="2426766"/>
              <a:ext cx="756177" cy="35480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400" dirty="0">
                  <a:latin typeface="Times New Roman" panose="02020603050405020304" pitchFamily="18" charset="0"/>
                  <a:ea typeface="Times New Roman" charset="0"/>
                  <a:cs typeface="Times New Roman" panose="02020603050405020304" pitchFamily="18" charset="0"/>
                </a:rPr>
                <a:t>q</a:t>
              </a:r>
              <a:r>
                <a:rPr lang="en-US" altLang="ja-JP" sz="1400" baseline="-25000" dirty="0">
                  <a:latin typeface="Times New Roman" panose="02020603050405020304" pitchFamily="18" charset="0"/>
                  <a:ea typeface="Times New Roman" charset="0"/>
                  <a:cs typeface="Times New Roman" panose="02020603050405020304" pitchFamily="18" charset="0"/>
                </a:rPr>
                <a:t>0</a:t>
              </a:r>
              <a:r>
                <a:rPr lang="en-US" altLang="ja-JP" sz="1400" dirty="0">
                  <a:latin typeface="Times New Roman" panose="02020603050405020304" pitchFamily="18" charset="0"/>
                  <a:ea typeface="Times New Roman" charset="0"/>
                  <a:cs typeface="Times New Roman" panose="02020603050405020304" pitchFamily="18" charset="0"/>
                </a:rPr>
                <a:t>~1.1</a:t>
              </a:r>
              <a:endParaRPr kumimoji="1" lang="ja-JP" altLang="en-US" sz="1400" dirty="0">
                <a:latin typeface="Times New Roman" panose="02020603050405020304" pitchFamily="18" charset="0"/>
                <a:ea typeface="Times New Roman" charset="0"/>
                <a:cs typeface="Times New Roman" panose="02020603050405020304" pitchFamily="18" charset="0"/>
              </a:endParaRPr>
            </a:p>
          </p:txBody>
        </p:sp>
        <p:sp>
          <p:nvSpPr>
            <p:cNvPr id="19" name="テキスト ボックス 56">
              <a:extLst>
                <a:ext uri="{FF2B5EF4-FFF2-40B4-BE49-F238E27FC236}">
                  <a16:creationId xmlns:a16="http://schemas.microsoft.com/office/drawing/2014/main" id="{20B07C26-BA2A-CBDF-6C87-9FFB2B76C332}"/>
                </a:ext>
              </a:extLst>
            </p:cNvPr>
            <p:cNvSpPr txBox="1"/>
            <p:nvPr/>
          </p:nvSpPr>
          <p:spPr>
            <a:xfrm>
              <a:off x="3662928" y="2477672"/>
              <a:ext cx="2012774" cy="35480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400" dirty="0">
                  <a:latin typeface="Times New Roman" panose="02020603050405020304" pitchFamily="18" charset="0"/>
                  <a:ea typeface="Times New Roman" charset="0"/>
                  <a:cs typeface="Times New Roman" panose="02020603050405020304" pitchFamily="18" charset="0"/>
                </a:rPr>
                <a:t>q</a:t>
              </a:r>
              <a:r>
                <a:rPr lang="en-US" altLang="ja-JP" sz="1400" baseline="-25000" dirty="0">
                  <a:latin typeface="Times New Roman" panose="02020603050405020304" pitchFamily="18" charset="0"/>
                  <a:ea typeface="Times New Roman" charset="0"/>
                  <a:cs typeface="Times New Roman" panose="02020603050405020304" pitchFamily="18" charset="0"/>
                </a:rPr>
                <a:t>0</a:t>
              </a:r>
              <a:r>
                <a:rPr lang="en-US" altLang="ja-JP" sz="1400" dirty="0">
                  <a:latin typeface="Times New Roman" panose="02020603050405020304" pitchFamily="18" charset="0"/>
                  <a:ea typeface="Times New Roman" charset="0"/>
                  <a:cs typeface="Times New Roman" panose="02020603050405020304" pitchFamily="18" charset="0"/>
                </a:rPr>
                <a:t>~1.5(High-beta ST)</a:t>
              </a:r>
              <a:endParaRPr lang="ja-JP" altLang="en-US" sz="1400">
                <a:latin typeface="Times New Roman" panose="02020603050405020304" pitchFamily="18" charset="0"/>
                <a:ea typeface="Times New Roman" charset="0"/>
                <a:cs typeface="Times New Roman" panose="02020603050405020304" pitchFamily="18" charset="0"/>
              </a:endParaRPr>
            </a:p>
          </p:txBody>
        </p:sp>
        <p:sp>
          <p:nvSpPr>
            <p:cNvPr id="20" name="テキスト ボックス 57">
              <a:extLst>
                <a:ext uri="{FF2B5EF4-FFF2-40B4-BE49-F238E27FC236}">
                  <a16:creationId xmlns:a16="http://schemas.microsoft.com/office/drawing/2014/main" id="{F1EBC9F9-9695-65F9-EE64-175BE0085FA5}"/>
                </a:ext>
              </a:extLst>
            </p:cNvPr>
            <p:cNvSpPr txBox="1"/>
            <p:nvPr/>
          </p:nvSpPr>
          <p:spPr>
            <a:xfrm rot="16200000">
              <a:off x="341261" y="1205285"/>
              <a:ext cx="530728" cy="2927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050" dirty="0">
                  <a:latin typeface="Times New Roman" panose="02020603050405020304" pitchFamily="18" charset="0"/>
                  <a:ea typeface="Times New Roman" charset="0"/>
                  <a:cs typeface="Times New Roman" panose="02020603050405020304" pitchFamily="18" charset="0"/>
                </a:rPr>
                <a:t>Z[m]</a:t>
              </a:r>
              <a:endParaRPr kumimoji="1" lang="ja-JP" altLang="en-US" sz="1050" dirty="0">
                <a:latin typeface="Times New Roman" panose="02020603050405020304" pitchFamily="18" charset="0"/>
                <a:ea typeface="Times New Roman" charset="0"/>
                <a:cs typeface="Times New Roman" panose="02020603050405020304" pitchFamily="18" charset="0"/>
              </a:endParaRPr>
            </a:p>
          </p:txBody>
        </p:sp>
        <p:sp>
          <p:nvSpPr>
            <p:cNvPr id="21" name="テキスト ボックス 58">
              <a:extLst>
                <a:ext uri="{FF2B5EF4-FFF2-40B4-BE49-F238E27FC236}">
                  <a16:creationId xmlns:a16="http://schemas.microsoft.com/office/drawing/2014/main" id="{08B39603-C21E-CA0B-C7E1-532BB3BE611A}"/>
                </a:ext>
              </a:extLst>
            </p:cNvPr>
            <p:cNvSpPr txBox="1"/>
            <p:nvPr/>
          </p:nvSpPr>
          <p:spPr>
            <a:xfrm>
              <a:off x="571240" y="1573595"/>
              <a:ext cx="290496" cy="2927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050" dirty="0">
                  <a:latin typeface="Times New Roman" panose="02020603050405020304" pitchFamily="18" charset="0"/>
                  <a:cs typeface="Times New Roman" panose="02020603050405020304" pitchFamily="18" charset="0"/>
                </a:rPr>
                <a:t>0</a:t>
              </a:r>
              <a:endParaRPr kumimoji="1" lang="ja-JP" altLang="en-US" sz="1050">
                <a:latin typeface="Times New Roman" panose="02020603050405020304" pitchFamily="18" charset="0"/>
                <a:cs typeface="Times New Roman" panose="02020603050405020304" pitchFamily="18" charset="0"/>
              </a:endParaRPr>
            </a:p>
          </p:txBody>
        </p:sp>
        <p:sp>
          <p:nvSpPr>
            <p:cNvPr id="22" name="テキスト ボックス 59">
              <a:extLst>
                <a:ext uri="{FF2B5EF4-FFF2-40B4-BE49-F238E27FC236}">
                  <a16:creationId xmlns:a16="http://schemas.microsoft.com/office/drawing/2014/main" id="{0BC3714E-63D0-8897-CDE4-57E57FF69267}"/>
                </a:ext>
              </a:extLst>
            </p:cNvPr>
            <p:cNvSpPr txBox="1"/>
            <p:nvPr/>
          </p:nvSpPr>
          <p:spPr>
            <a:xfrm>
              <a:off x="445064" y="2259955"/>
              <a:ext cx="458659" cy="2927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050" dirty="0">
                  <a:latin typeface="Times New Roman" panose="02020603050405020304" pitchFamily="18" charset="0"/>
                  <a:cs typeface="Times New Roman" panose="02020603050405020304" pitchFamily="18" charset="0"/>
                </a:rPr>
                <a:t>-0.2</a:t>
              </a:r>
              <a:endParaRPr kumimoji="1" lang="ja-JP" altLang="en-US" sz="1050">
                <a:latin typeface="Times New Roman" panose="02020603050405020304" pitchFamily="18" charset="0"/>
                <a:cs typeface="Times New Roman" panose="02020603050405020304" pitchFamily="18" charset="0"/>
              </a:endParaRPr>
            </a:p>
          </p:txBody>
        </p:sp>
        <p:sp>
          <p:nvSpPr>
            <p:cNvPr id="23" name="テキスト ボックス 60">
              <a:extLst>
                <a:ext uri="{FF2B5EF4-FFF2-40B4-BE49-F238E27FC236}">
                  <a16:creationId xmlns:a16="http://schemas.microsoft.com/office/drawing/2014/main" id="{D34AA5CE-B430-20E9-C8CA-90CDDD6BEAA0}"/>
                </a:ext>
              </a:extLst>
            </p:cNvPr>
            <p:cNvSpPr txBox="1"/>
            <p:nvPr/>
          </p:nvSpPr>
          <p:spPr>
            <a:xfrm>
              <a:off x="481690" y="842574"/>
              <a:ext cx="406917" cy="2927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050" dirty="0">
                  <a:latin typeface="Times New Roman" panose="02020603050405020304" pitchFamily="18" charset="0"/>
                  <a:cs typeface="Times New Roman" panose="02020603050405020304" pitchFamily="18" charset="0"/>
                </a:rPr>
                <a:t>0.2</a:t>
              </a:r>
              <a:endParaRPr kumimoji="1" lang="ja-JP" altLang="en-US" sz="1050">
                <a:latin typeface="Times New Roman" panose="02020603050405020304" pitchFamily="18" charset="0"/>
                <a:cs typeface="Times New Roman" panose="02020603050405020304" pitchFamily="18" charset="0"/>
              </a:endParaRPr>
            </a:p>
          </p:txBody>
        </p:sp>
        <p:sp>
          <p:nvSpPr>
            <p:cNvPr id="24" name="テキスト ボックス 61">
              <a:extLst>
                <a:ext uri="{FF2B5EF4-FFF2-40B4-BE49-F238E27FC236}">
                  <a16:creationId xmlns:a16="http://schemas.microsoft.com/office/drawing/2014/main" id="{EEFEF7F6-6EA8-C8FA-35C1-3ACD679E1C8B}"/>
                </a:ext>
              </a:extLst>
            </p:cNvPr>
            <p:cNvSpPr txBox="1"/>
            <p:nvPr/>
          </p:nvSpPr>
          <p:spPr>
            <a:xfrm>
              <a:off x="1477841" y="659581"/>
              <a:ext cx="484530" cy="2927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050" dirty="0">
                  <a:latin typeface="Times New Roman" panose="02020603050405020304" pitchFamily="18" charset="0"/>
                  <a:cs typeface="Times New Roman" panose="02020603050405020304" pitchFamily="18" charset="0"/>
                </a:rPr>
                <a:t>0.28</a:t>
              </a:r>
              <a:endParaRPr kumimoji="1" lang="ja-JP" altLang="en-US" sz="1050">
                <a:latin typeface="Times New Roman" panose="02020603050405020304" pitchFamily="18" charset="0"/>
                <a:cs typeface="Times New Roman" panose="02020603050405020304" pitchFamily="18" charset="0"/>
              </a:endParaRPr>
            </a:p>
          </p:txBody>
        </p:sp>
        <p:sp>
          <p:nvSpPr>
            <p:cNvPr id="25" name="テキスト ボックス 62">
              <a:extLst>
                <a:ext uri="{FF2B5EF4-FFF2-40B4-BE49-F238E27FC236}">
                  <a16:creationId xmlns:a16="http://schemas.microsoft.com/office/drawing/2014/main" id="{46B9B5C3-BEC5-21C4-CEC5-739149AECEA0}"/>
                </a:ext>
              </a:extLst>
            </p:cNvPr>
            <p:cNvSpPr txBox="1"/>
            <p:nvPr/>
          </p:nvSpPr>
          <p:spPr>
            <a:xfrm>
              <a:off x="577373" y="667187"/>
              <a:ext cx="484530" cy="2927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050" dirty="0">
                  <a:latin typeface="Times New Roman" panose="02020603050405020304" pitchFamily="18" charset="0"/>
                  <a:cs typeface="Times New Roman" panose="02020603050405020304" pitchFamily="18" charset="0"/>
                </a:rPr>
                <a:t>0.06</a:t>
              </a:r>
              <a:endParaRPr kumimoji="1" lang="ja-JP" altLang="en-US" sz="1050">
                <a:latin typeface="Times New Roman" panose="02020603050405020304" pitchFamily="18" charset="0"/>
                <a:cs typeface="Times New Roman" panose="02020603050405020304" pitchFamily="18" charset="0"/>
              </a:endParaRPr>
            </a:p>
          </p:txBody>
        </p:sp>
        <p:sp>
          <p:nvSpPr>
            <p:cNvPr id="26" name="テキスト ボックス 127">
              <a:extLst>
                <a:ext uri="{FF2B5EF4-FFF2-40B4-BE49-F238E27FC236}">
                  <a16:creationId xmlns:a16="http://schemas.microsoft.com/office/drawing/2014/main" id="{6B2ECE27-31CC-907A-518C-5E1EF338CE2A}"/>
                </a:ext>
              </a:extLst>
            </p:cNvPr>
            <p:cNvSpPr txBox="1"/>
            <p:nvPr/>
          </p:nvSpPr>
          <p:spPr>
            <a:xfrm>
              <a:off x="933660" y="650143"/>
              <a:ext cx="539968" cy="2927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050" dirty="0">
                  <a:latin typeface="Times New Roman" panose="02020603050405020304" pitchFamily="18" charset="0"/>
                  <a:cs typeface="Times New Roman" panose="02020603050405020304" pitchFamily="18" charset="0"/>
                </a:rPr>
                <a:t>R[m]</a:t>
              </a:r>
              <a:endParaRPr kumimoji="1" lang="ja-JP" altLang="en-US" sz="1050">
                <a:latin typeface="Times New Roman" panose="02020603050405020304" pitchFamily="18" charset="0"/>
                <a:cs typeface="Times New Roman" panose="02020603050405020304" pitchFamily="18" charset="0"/>
              </a:endParaRPr>
            </a:p>
          </p:txBody>
        </p:sp>
        <p:sp>
          <p:nvSpPr>
            <p:cNvPr id="27" name="テキスト ボックス 128">
              <a:extLst>
                <a:ext uri="{FF2B5EF4-FFF2-40B4-BE49-F238E27FC236}">
                  <a16:creationId xmlns:a16="http://schemas.microsoft.com/office/drawing/2014/main" id="{152E731C-CB34-4A11-C6FD-BF374DEDCAF1}"/>
                </a:ext>
              </a:extLst>
            </p:cNvPr>
            <p:cNvSpPr txBox="1"/>
            <p:nvPr/>
          </p:nvSpPr>
          <p:spPr>
            <a:xfrm>
              <a:off x="773399" y="3978717"/>
              <a:ext cx="1310168" cy="501446"/>
            </a:xfrm>
            <a:prstGeom prst="rect">
              <a:avLst/>
            </a:prstGeom>
            <a:noFill/>
            <a:ln>
              <a:solidFill>
                <a:srgbClr val="FF0000"/>
              </a:solidFill>
            </a:ln>
          </p:spPr>
          <p:txBody>
            <a:bodyPr wrap="none" lIns="0" tIns="0" rIns="0" bIns="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400" dirty="0">
                  <a:solidFill>
                    <a:srgbClr val="FF0000"/>
                  </a:solidFill>
                  <a:latin typeface="Times New Roman" panose="02020603050405020304" pitchFamily="18" charset="0"/>
                  <a:cs typeface="Times New Roman" panose="02020603050405020304" pitchFamily="18" charset="0"/>
                </a:rPr>
                <a:t>TS-6 Merging</a:t>
              </a:r>
            </a:p>
            <a:p>
              <a:r>
                <a:rPr kumimoji="1" lang="en-US" altLang="ja-JP" sz="1400" dirty="0">
                  <a:solidFill>
                    <a:srgbClr val="FF0000"/>
                  </a:solidFill>
                  <a:latin typeface="Times New Roman" panose="02020603050405020304" pitchFamily="18" charset="0"/>
                  <a:cs typeface="Times New Roman" panose="02020603050405020304" pitchFamily="18" charset="0"/>
                </a:rPr>
                <a:t>Experiment</a:t>
              </a:r>
              <a:endParaRPr kumimoji="1" lang="ja-JP" altLang="en-US" sz="1400">
                <a:solidFill>
                  <a:srgbClr val="FF0000"/>
                </a:solidFill>
                <a:latin typeface="Times New Roman" panose="02020603050405020304" pitchFamily="18" charset="0"/>
                <a:cs typeface="Times New Roman" panose="02020603050405020304" pitchFamily="18" charset="0"/>
              </a:endParaRPr>
            </a:p>
          </p:txBody>
        </p:sp>
        <p:grpSp>
          <p:nvGrpSpPr>
            <p:cNvPr id="28" name="グループ化 27">
              <a:extLst>
                <a:ext uri="{FF2B5EF4-FFF2-40B4-BE49-F238E27FC236}">
                  <a16:creationId xmlns:a16="http://schemas.microsoft.com/office/drawing/2014/main" id="{3060C914-45B1-C9FC-E9B5-B54023ADDAA6}"/>
                </a:ext>
              </a:extLst>
            </p:cNvPr>
            <p:cNvGrpSpPr/>
            <p:nvPr/>
          </p:nvGrpSpPr>
          <p:grpSpPr>
            <a:xfrm>
              <a:off x="3711638" y="986676"/>
              <a:ext cx="1851434" cy="1575964"/>
              <a:chOff x="4697798" y="374689"/>
              <a:chExt cx="1851434" cy="1575964"/>
            </a:xfrm>
          </p:grpSpPr>
          <p:pic>
            <p:nvPicPr>
              <p:cNvPr id="50" name="図 49">
                <a:extLst>
                  <a:ext uri="{FF2B5EF4-FFF2-40B4-BE49-F238E27FC236}">
                    <a16:creationId xmlns:a16="http://schemas.microsoft.com/office/drawing/2014/main" id="{0AB59D3C-3331-DE96-A016-315DCFC2F98D}"/>
                  </a:ext>
                </a:extLst>
              </p:cNvPr>
              <p:cNvPicPr>
                <a:picLocks noChangeAspect="1"/>
              </p:cNvPicPr>
              <p:nvPr/>
            </p:nvPicPr>
            <p:blipFill>
              <a:blip r:embed="rId6"/>
              <a:stretch>
                <a:fillRect/>
              </a:stretch>
            </p:blipFill>
            <p:spPr>
              <a:xfrm>
                <a:off x="5647532" y="374689"/>
                <a:ext cx="901700" cy="1575964"/>
              </a:xfrm>
              <a:prstGeom prst="rect">
                <a:avLst/>
              </a:prstGeom>
            </p:spPr>
          </p:pic>
          <p:pic>
            <p:nvPicPr>
              <p:cNvPr id="51" name="図 50">
                <a:extLst>
                  <a:ext uri="{FF2B5EF4-FFF2-40B4-BE49-F238E27FC236}">
                    <a16:creationId xmlns:a16="http://schemas.microsoft.com/office/drawing/2014/main" id="{C09BE91F-06B6-1808-9B8A-DAFDF7BB6D02}"/>
                  </a:ext>
                </a:extLst>
              </p:cNvPr>
              <p:cNvPicPr>
                <a:picLocks noChangeAspect="1"/>
              </p:cNvPicPr>
              <p:nvPr/>
            </p:nvPicPr>
            <p:blipFill>
              <a:blip r:embed="rId7"/>
              <a:stretch>
                <a:fillRect/>
              </a:stretch>
            </p:blipFill>
            <p:spPr>
              <a:xfrm>
                <a:off x="4697798" y="378743"/>
                <a:ext cx="889000" cy="1536700"/>
              </a:xfrm>
              <a:prstGeom prst="rect">
                <a:avLst/>
              </a:prstGeom>
            </p:spPr>
          </p:pic>
        </p:grpSp>
        <p:grpSp>
          <p:nvGrpSpPr>
            <p:cNvPr id="29" name="グループ化 28">
              <a:extLst>
                <a:ext uri="{FF2B5EF4-FFF2-40B4-BE49-F238E27FC236}">
                  <a16:creationId xmlns:a16="http://schemas.microsoft.com/office/drawing/2014/main" id="{2DF88C9C-B2A0-D1DE-B359-36FBA6A0CFDA}"/>
                </a:ext>
              </a:extLst>
            </p:cNvPr>
            <p:cNvGrpSpPr/>
            <p:nvPr/>
          </p:nvGrpSpPr>
          <p:grpSpPr>
            <a:xfrm>
              <a:off x="751143" y="3307773"/>
              <a:ext cx="1992291" cy="521929"/>
              <a:chOff x="2719400" y="2101368"/>
              <a:chExt cx="1045281" cy="254489"/>
            </a:xfrm>
          </p:grpSpPr>
          <p:grpSp>
            <p:nvGrpSpPr>
              <p:cNvPr id="45" name="グループ化 44">
                <a:extLst>
                  <a:ext uri="{FF2B5EF4-FFF2-40B4-BE49-F238E27FC236}">
                    <a16:creationId xmlns:a16="http://schemas.microsoft.com/office/drawing/2014/main" id="{98AE0715-A129-BE7A-7E24-E2C0288C04DE}"/>
                  </a:ext>
                </a:extLst>
              </p:cNvPr>
              <p:cNvGrpSpPr/>
              <p:nvPr/>
            </p:nvGrpSpPr>
            <p:grpSpPr>
              <a:xfrm>
                <a:off x="2719400" y="2180651"/>
                <a:ext cx="1045281" cy="175206"/>
                <a:chOff x="2822662" y="2194133"/>
                <a:chExt cx="1045281" cy="175206"/>
              </a:xfrm>
            </p:grpSpPr>
            <p:sp>
              <p:nvSpPr>
                <p:cNvPr id="47" name="テキスト ボックス 149">
                  <a:extLst>
                    <a:ext uri="{FF2B5EF4-FFF2-40B4-BE49-F238E27FC236}">
                      <a16:creationId xmlns:a16="http://schemas.microsoft.com/office/drawing/2014/main" id="{50797824-8F19-4986-7DB7-40AE5B807974}"/>
                    </a:ext>
                  </a:extLst>
                </p:cNvPr>
                <p:cNvSpPr txBox="1"/>
                <p:nvPr/>
              </p:nvSpPr>
              <p:spPr>
                <a:xfrm>
                  <a:off x="2822662" y="2201566"/>
                  <a:ext cx="152412" cy="14272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050" dirty="0">
                      <a:latin typeface="Times New Roman" panose="02020603050405020304" pitchFamily="18" charset="0"/>
                      <a:cs typeface="Times New Roman" panose="02020603050405020304" pitchFamily="18" charset="0"/>
                    </a:rPr>
                    <a:t>0</a:t>
                  </a:r>
                  <a:endParaRPr kumimoji="1" lang="ja-JP" altLang="en-US" sz="1050">
                    <a:latin typeface="Times New Roman" panose="02020603050405020304" pitchFamily="18" charset="0"/>
                    <a:cs typeface="Times New Roman" panose="02020603050405020304" pitchFamily="18" charset="0"/>
                  </a:endParaRPr>
                </a:p>
              </p:txBody>
            </p:sp>
            <p:sp>
              <p:nvSpPr>
                <p:cNvPr id="48" name="テキスト ボックス 150">
                  <a:extLst>
                    <a:ext uri="{FF2B5EF4-FFF2-40B4-BE49-F238E27FC236}">
                      <a16:creationId xmlns:a16="http://schemas.microsoft.com/office/drawing/2014/main" id="{4FDECB8C-0A6F-ACEA-CBB3-1E39FB88523C}"/>
                    </a:ext>
                  </a:extLst>
                </p:cNvPr>
                <p:cNvSpPr txBox="1"/>
                <p:nvPr/>
              </p:nvSpPr>
              <p:spPr>
                <a:xfrm>
                  <a:off x="3654449" y="2194133"/>
                  <a:ext cx="213494" cy="14272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050" dirty="0">
                      <a:latin typeface="Times New Roman" panose="02020603050405020304" pitchFamily="18" charset="0"/>
                      <a:cs typeface="Times New Roman" panose="02020603050405020304" pitchFamily="18" charset="0"/>
                    </a:rPr>
                    <a:t>0.3</a:t>
                  </a:r>
                  <a:endParaRPr kumimoji="1" lang="ja-JP" altLang="en-US" sz="1050">
                    <a:latin typeface="Times New Roman" panose="02020603050405020304" pitchFamily="18" charset="0"/>
                    <a:cs typeface="Times New Roman" panose="02020603050405020304" pitchFamily="18" charset="0"/>
                  </a:endParaRPr>
                </a:p>
              </p:txBody>
            </p:sp>
            <p:sp>
              <p:nvSpPr>
                <p:cNvPr id="49" name="テキスト ボックス 151">
                  <a:extLst>
                    <a:ext uri="{FF2B5EF4-FFF2-40B4-BE49-F238E27FC236}">
                      <a16:creationId xmlns:a16="http://schemas.microsoft.com/office/drawing/2014/main" id="{1BC19A9B-EAAE-3279-8179-2839B3643E9B}"/>
                    </a:ext>
                  </a:extLst>
                </p:cNvPr>
                <p:cNvSpPr txBox="1"/>
                <p:nvPr/>
              </p:nvSpPr>
              <p:spPr>
                <a:xfrm>
                  <a:off x="2962460" y="2226614"/>
                  <a:ext cx="353108" cy="14272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050" dirty="0">
                      <a:latin typeface="Times New Roman" panose="02020603050405020304" pitchFamily="18" charset="0"/>
                      <a:cs typeface="Times New Roman" panose="02020603050405020304" pitchFamily="18" charset="0"/>
                    </a:rPr>
                    <a:t>|B|[</a:t>
                  </a:r>
                  <a:r>
                    <a:rPr lang="en-US" altLang="ja-JP" sz="1050" dirty="0" err="1">
                      <a:latin typeface="Times New Roman" panose="02020603050405020304" pitchFamily="18" charset="0"/>
                      <a:cs typeface="Times New Roman" panose="02020603050405020304" pitchFamily="18" charset="0"/>
                    </a:rPr>
                    <a:t>kG</a:t>
                  </a:r>
                  <a:r>
                    <a:rPr lang="en-US" altLang="ja-JP" sz="1050" dirty="0">
                      <a:latin typeface="Times New Roman" panose="02020603050405020304" pitchFamily="18" charset="0"/>
                      <a:cs typeface="Times New Roman" panose="02020603050405020304" pitchFamily="18" charset="0"/>
                    </a:rPr>
                    <a:t>]</a:t>
                  </a:r>
                  <a:endParaRPr kumimoji="1" lang="ja-JP" altLang="en-US" sz="1050">
                    <a:latin typeface="Times New Roman" panose="02020603050405020304" pitchFamily="18" charset="0"/>
                    <a:cs typeface="Times New Roman" panose="02020603050405020304" pitchFamily="18" charset="0"/>
                  </a:endParaRPr>
                </a:p>
              </p:txBody>
            </p:sp>
          </p:grpSp>
          <p:pic>
            <p:nvPicPr>
              <p:cNvPr id="46" name="図 45">
                <a:extLst>
                  <a:ext uri="{FF2B5EF4-FFF2-40B4-BE49-F238E27FC236}">
                    <a16:creationId xmlns:a16="http://schemas.microsoft.com/office/drawing/2014/main" id="{88AB8CBE-34A0-BB71-0A6B-07FA70729C9C}"/>
                  </a:ext>
                </a:extLst>
              </p:cNvPr>
              <p:cNvPicPr>
                <a:picLocks noChangeAspect="1"/>
              </p:cNvPicPr>
              <p:nvPr/>
            </p:nvPicPr>
            <p:blipFill>
              <a:blip r:embed="rId8"/>
              <a:stretch>
                <a:fillRect/>
              </a:stretch>
            </p:blipFill>
            <p:spPr>
              <a:xfrm>
                <a:off x="2731077" y="2101368"/>
                <a:ext cx="993708" cy="114414"/>
              </a:xfrm>
              <a:prstGeom prst="rect">
                <a:avLst/>
              </a:prstGeom>
            </p:spPr>
          </p:pic>
        </p:grpSp>
        <p:sp>
          <p:nvSpPr>
            <p:cNvPr id="30" name="角丸四角形 131">
              <a:extLst>
                <a:ext uri="{FF2B5EF4-FFF2-40B4-BE49-F238E27FC236}">
                  <a16:creationId xmlns:a16="http://schemas.microsoft.com/office/drawing/2014/main" id="{A2DDCAB4-C0D2-8A11-AFD0-5EC3ACC14D39}"/>
                </a:ext>
              </a:extLst>
            </p:cNvPr>
            <p:cNvSpPr/>
            <p:nvPr/>
          </p:nvSpPr>
          <p:spPr>
            <a:xfrm>
              <a:off x="3647756" y="933641"/>
              <a:ext cx="1915316" cy="183993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ja-JP" altLang="en-US" sz="1050">
                <a:latin typeface="Times New Roman" panose="02020603050405020304" pitchFamily="18" charset="0"/>
                <a:cs typeface="Times New Roman" panose="02020603050405020304" pitchFamily="18" charset="0"/>
              </a:endParaRPr>
            </a:p>
          </p:txBody>
        </p:sp>
        <p:cxnSp>
          <p:nvCxnSpPr>
            <p:cNvPr id="31" name="直線コネクタ 30">
              <a:extLst>
                <a:ext uri="{FF2B5EF4-FFF2-40B4-BE49-F238E27FC236}">
                  <a16:creationId xmlns:a16="http://schemas.microsoft.com/office/drawing/2014/main" id="{778118C0-567B-2E21-6F65-87F56EA31199}"/>
                </a:ext>
              </a:extLst>
            </p:cNvPr>
            <p:cNvCxnSpPr>
              <a:cxnSpLocks/>
            </p:cNvCxnSpPr>
            <p:nvPr/>
          </p:nvCxnSpPr>
          <p:spPr>
            <a:xfrm>
              <a:off x="752027" y="1046954"/>
              <a:ext cx="6836" cy="1620741"/>
            </a:xfrm>
            <a:prstGeom prst="line">
              <a:avLst/>
            </a:prstGeom>
            <a:ln w="6350">
              <a:solidFill>
                <a:schemeClr val="tx1"/>
              </a:solidFill>
              <a:prstDash val="lgDashDot"/>
            </a:ln>
            <a:effectLst/>
          </p:spPr>
          <p:style>
            <a:lnRef idx="2">
              <a:schemeClr val="accent1"/>
            </a:lnRef>
            <a:fillRef idx="0">
              <a:schemeClr val="accent1"/>
            </a:fillRef>
            <a:effectRef idx="1">
              <a:schemeClr val="accent1"/>
            </a:effectRef>
            <a:fontRef idx="minor">
              <a:schemeClr val="tx1"/>
            </a:fontRef>
          </p:style>
        </p:cxnSp>
        <p:sp>
          <p:nvSpPr>
            <p:cNvPr id="32" name="円弧 31">
              <a:extLst>
                <a:ext uri="{FF2B5EF4-FFF2-40B4-BE49-F238E27FC236}">
                  <a16:creationId xmlns:a16="http://schemas.microsoft.com/office/drawing/2014/main" id="{71CB6C2C-5F3E-736B-9AB9-92494C8499AE}"/>
                </a:ext>
              </a:extLst>
            </p:cNvPr>
            <p:cNvSpPr/>
            <p:nvPr/>
          </p:nvSpPr>
          <p:spPr>
            <a:xfrm>
              <a:off x="660312" y="2584237"/>
              <a:ext cx="207618" cy="88791"/>
            </a:xfrm>
            <a:prstGeom prst="arc">
              <a:avLst>
                <a:gd name="adj1" fmla="val 16200000"/>
                <a:gd name="adj2" fmla="val 14088996"/>
              </a:avLst>
            </a:prstGeom>
            <a:ln w="3175">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ja-JP" altLang="en-US" sz="1050">
                <a:latin typeface="Times New Roman" panose="02020603050405020304" pitchFamily="18" charset="0"/>
                <a:cs typeface="Times New Roman" panose="02020603050405020304" pitchFamily="18" charset="0"/>
              </a:endParaRPr>
            </a:p>
          </p:txBody>
        </p:sp>
        <p:sp>
          <p:nvSpPr>
            <p:cNvPr id="33" name="テキスト ボックス 134">
              <a:extLst>
                <a:ext uri="{FF2B5EF4-FFF2-40B4-BE49-F238E27FC236}">
                  <a16:creationId xmlns:a16="http://schemas.microsoft.com/office/drawing/2014/main" id="{C6F420D1-DB39-D3C8-EA26-51F7DC414877}"/>
                </a:ext>
              </a:extLst>
            </p:cNvPr>
            <p:cNvSpPr txBox="1"/>
            <p:nvPr/>
          </p:nvSpPr>
          <p:spPr>
            <a:xfrm>
              <a:off x="5148620" y="917016"/>
              <a:ext cx="325608" cy="2927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050" dirty="0">
                  <a:latin typeface="Times New Roman" panose="02020603050405020304" pitchFamily="18" charset="0"/>
                  <a:cs typeface="Times New Roman" panose="02020603050405020304" pitchFamily="18" charset="0"/>
                </a:rPr>
                <a:t>Y</a:t>
              </a:r>
              <a:endParaRPr kumimoji="1" lang="ja-JP" altLang="en-US" sz="1050">
                <a:latin typeface="Times New Roman" panose="02020603050405020304" pitchFamily="18" charset="0"/>
                <a:cs typeface="Times New Roman" panose="02020603050405020304" pitchFamily="18" charset="0"/>
              </a:endParaRPr>
            </a:p>
          </p:txBody>
        </p:sp>
        <p:grpSp>
          <p:nvGrpSpPr>
            <p:cNvPr id="34" name="グループ化 33">
              <a:extLst>
                <a:ext uri="{FF2B5EF4-FFF2-40B4-BE49-F238E27FC236}">
                  <a16:creationId xmlns:a16="http://schemas.microsoft.com/office/drawing/2014/main" id="{B69CE053-ECFC-87BA-D9A0-94F846D1F3A6}"/>
                </a:ext>
              </a:extLst>
            </p:cNvPr>
            <p:cNvGrpSpPr/>
            <p:nvPr/>
          </p:nvGrpSpPr>
          <p:grpSpPr>
            <a:xfrm>
              <a:off x="3649680" y="2879476"/>
              <a:ext cx="1915316" cy="1839935"/>
              <a:chOff x="6628379" y="348788"/>
              <a:chExt cx="1915316" cy="1839935"/>
            </a:xfrm>
          </p:grpSpPr>
          <p:sp>
            <p:nvSpPr>
              <p:cNvPr id="38" name="テキスト ボックス 140">
                <a:extLst>
                  <a:ext uri="{FF2B5EF4-FFF2-40B4-BE49-F238E27FC236}">
                    <a16:creationId xmlns:a16="http://schemas.microsoft.com/office/drawing/2014/main" id="{A7D0A77C-3245-299D-7931-040DE142F653}"/>
                  </a:ext>
                </a:extLst>
              </p:cNvPr>
              <p:cNvSpPr txBox="1"/>
              <p:nvPr/>
            </p:nvSpPr>
            <p:spPr>
              <a:xfrm>
                <a:off x="7434409" y="1891645"/>
                <a:ext cx="212958" cy="2927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kumimoji="1" lang="ja-JP" altLang="en-US" sz="1050" dirty="0">
                  <a:latin typeface="Times New Roman" panose="02020603050405020304" pitchFamily="18" charset="0"/>
                  <a:ea typeface="Times New Roman" charset="0"/>
                  <a:cs typeface="Times New Roman" panose="02020603050405020304" pitchFamily="18" charset="0"/>
                </a:endParaRPr>
              </a:p>
            </p:txBody>
          </p:sp>
          <p:grpSp>
            <p:nvGrpSpPr>
              <p:cNvPr id="39" name="グループ化 38">
                <a:extLst>
                  <a:ext uri="{FF2B5EF4-FFF2-40B4-BE49-F238E27FC236}">
                    <a16:creationId xmlns:a16="http://schemas.microsoft.com/office/drawing/2014/main" id="{C3A14A34-C7EB-0BD8-5147-7325FB6A38A9}"/>
                  </a:ext>
                </a:extLst>
              </p:cNvPr>
              <p:cNvGrpSpPr/>
              <p:nvPr/>
            </p:nvGrpSpPr>
            <p:grpSpPr>
              <a:xfrm>
                <a:off x="6671785" y="420469"/>
                <a:ext cx="1817410" cy="1568841"/>
                <a:chOff x="4692483" y="1964748"/>
                <a:chExt cx="1817410" cy="1568841"/>
              </a:xfrm>
            </p:grpSpPr>
            <p:pic>
              <p:nvPicPr>
                <p:cNvPr id="43" name="図 42">
                  <a:extLst>
                    <a:ext uri="{FF2B5EF4-FFF2-40B4-BE49-F238E27FC236}">
                      <a16:creationId xmlns:a16="http://schemas.microsoft.com/office/drawing/2014/main" id="{0806D925-7D75-BD24-D795-68210387FFA8}"/>
                    </a:ext>
                  </a:extLst>
                </p:cNvPr>
                <p:cNvPicPr>
                  <a:picLocks noChangeAspect="1"/>
                </p:cNvPicPr>
                <p:nvPr/>
              </p:nvPicPr>
              <p:blipFill>
                <a:blip r:embed="rId9"/>
                <a:stretch>
                  <a:fillRect/>
                </a:stretch>
              </p:blipFill>
              <p:spPr>
                <a:xfrm>
                  <a:off x="5633593" y="1964748"/>
                  <a:ext cx="876300" cy="1568841"/>
                </a:xfrm>
                <a:prstGeom prst="rect">
                  <a:avLst/>
                </a:prstGeom>
              </p:spPr>
            </p:pic>
            <p:pic>
              <p:nvPicPr>
                <p:cNvPr id="44" name="図 43">
                  <a:extLst>
                    <a:ext uri="{FF2B5EF4-FFF2-40B4-BE49-F238E27FC236}">
                      <a16:creationId xmlns:a16="http://schemas.microsoft.com/office/drawing/2014/main" id="{B7CA57CE-155C-CD05-DFBE-E74D985BCB4D}"/>
                    </a:ext>
                  </a:extLst>
                </p:cNvPr>
                <p:cNvPicPr>
                  <a:picLocks noChangeAspect="1"/>
                </p:cNvPicPr>
                <p:nvPr/>
              </p:nvPicPr>
              <p:blipFill>
                <a:blip r:embed="rId10"/>
                <a:stretch>
                  <a:fillRect/>
                </a:stretch>
              </p:blipFill>
              <p:spPr>
                <a:xfrm>
                  <a:off x="4692483" y="1969901"/>
                  <a:ext cx="876300" cy="1549400"/>
                </a:xfrm>
                <a:prstGeom prst="rect">
                  <a:avLst/>
                </a:prstGeom>
              </p:spPr>
            </p:pic>
          </p:grpSp>
          <p:sp>
            <p:nvSpPr>
              <p:cNvPr id="40" name="テキスト ボックス 142">
                <a:extLst>
                  <a:ext uri="{FF2B5EF4-FFF2-40B4-BE49-F238E27FC236}">
                    <a16:creationId xmlns:a16="http://schemas.microsoft.com/office/drawing/2014/main" id="{CDF8EBD7-2E2F-902B-DEAE-9398834D7C4C}"/>
                  </a:ext>
                </a:extLst>
              </p:cNvPr>
              <p:cNvSpPr txBox="1"/>
              <p:nvPr/>
            </p:nvSpPr>
            <p:spPr>
              <a:xfrm>
                <a:off x="6733032" y="1855653"/>
                <a:ext cx="1536007" cy="2927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050" dirty="0">
                    <a:latin typeface="Times New Roman" panose="02020603050405020304" pitchFamily="18" charset="0"/>
                    <a:ea typeface="Times New Roman" charset="0"/>
                    <a:cs typeface="Times New Roman" panose="02020603050405020304" pitchFamily="18" charset="0"/>
                  </a:rPr>
                  <a:t>q</a:t>
                </a:r>
                <a:r>
                  <a:rPr lang="en-US" altLang="ja-JP" sz="1050" baseline="-25000" dirty="0">
                    <a:latin typeface="Times New Roman" panose="02020603050405020304" pitchFamily="18" charset="0"/>
                    <a:ea typeface="Times New Roman" charset="0"/>
                    <a:cs typeface="Times New Roman" panose="02020603050405020304" pitchFamily="18" charset="0"/>
                  </a:rPr>
                  <a:t>0</a:t>
                </a:r>
                <a:r>
                  <a:rPr lang="en-US" altLang="ja-JP" sz="1050" dirty="0">
                    <a:latin typeface="Times New Roman" panose="02020603050405020304" pitchFamily="18" charset="0"/>
                    <a:ea typeface="Times New Roman" charset="0"/>
                    <a:cs typeface="Times New Roman" panose="02020603050405020304" pitchFamily="18" charset="0"/>
                  </a:rPr>
                  <a:t>~1.5(Low-beta ST)</a:t>
                </a:r>
                <a:endParaRPr lang="ja-JP" altLang="en-US" sz="1050">
                  <a:latin typeface="Times New Roman" panose="02020603050405020304" pitchFamily="18" charset="0"/>
                  <a:ea typeface="Times New Roman" charset="0"/>
                  <a:cs typeface="Times New Roman" panose="02020603050405020304" pitchFamily="18" charset="0"/>
                </a:endParaRPr>
              </a:p>
            </p:txBody>
          </p:sp>
          <p:sp>
            <p:nvSpPr>
              <p:cNvPr id="41" name="角丸四角形 143">
                <a:extLst>
                  <a:ext uri="{FF2B5EF4-FFF2-40B4-BE49-F238E27FC236}">
                    <a16:creationId xmlns:a16="http://schemas.microsoft.com/office/drawing/2014/main" id="{D8E8C95B-0920-CDAC-A0E8-8E88D54B5A48}"/>
                  </a:ext>
                </a:extLst>
              </p:cNvPr>
              <p:cNvSpPr/>
              <p:nvPr/>
            </p:nvSpPr>
            <p:spPr>
              <a:xfrm>
                <a:off x="6628379" y="348788"/>
                <a:ext cx="1915316" cy="183993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ja-JP" altLang="en-US" sz="1050">
                  <a:latin typeface="Times New Roman" panose="02020603050405020304" pitchFamily="18" charset="0"/>
                  <a:cs typeface="Times New Roman" panose="02020603050405020304" pitchFamily="18" charset="0"/>
                </a:endParaRPr>
              </a:p>
            </p:txBody>
          </p:sp>
          <p:sp>
            <p:nvSpPr>
              <p:cNvPr id="42" name="テキスト ボックス 144">
                <a:extLst>
                  <a:ext uri="{FF2B5EF4-FFF2-40B4-BE49-F238E27FC236}">
                    <a16:creationId xmlns:a16="http://schemas.microsoft.com/office/drawing/2014/main" id="{93933D33-E375-D5F7-405A-0F398697CD1A}"/>
                  </a:ext>
                </a:extLst>
              </p:cNvPr>
              <p:cNvSpPr txBox="1"/>
              <p:nvPr/>
            </p:nvSpPr>
            <p:spPr>
              <a:xfrm>
                <a:off x="8082840" y="348788"/>
                <a:ext cx="325608" cy="2927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050" dirty="0">
                    <a:latin typeface="Times New Roman" panose="02020603050405020304" pitchFamily="18" charset="0"/>
                    <a:cs typeface="Times New Roman" panose="02020603050405020304" pitchFamily="18" charset="0"/>
                  </a:rPr>
                  <a:t>Y</a:t>
                </a:r>
                <a:endParaRPr kumimoji="1" lang="ja-JP" altLang="en-US" sz="1050">
                  <a:latin typeface="Times New Roman" panose="02020603050405020304" pitchFamily="18" charset="0"/>
                  <a:cs typeface="Times New Roman" panose="02020603050405020304" pitchFamily="18" charset="0"/>
                </a:endParaRPr>
              </a:p>
            </p:txBody>
          </p:sp>
        </p:grpSp>
        <p:sp>
          <p:nvSpPr>
            <p:cNvPr id="35" name="テキスト ボックス 137">
              <a:extLst>
                <a:ext uri="{FF2B5EF4-FFF2-40B4-BE49-F238E27FC236}">
                  <a16:creationId xmlns:a16="http://schemas.microsoft.com/office/drawing/2014/main" id="{69816BAE-FBAD-2E43-2544-2C20B75BED23}"/>
                </a:ext>
              </a:extLst>
            </p:cNvPr>
            <p:cNvSpPr txBox="1"/>
            <p:nvPr/>
          </p:nvSpPr>
          <p:spPr>
            <a:xfrm>
              <a:off x="1682651" y="2701457"/>
              <a:ext cx="987170" cy="35480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400" dirty="0">
                  <a:latin typeface="Times New Roman" panose="02020603050405020304" pitchFamily="18" charset="0"/>
                  <a:ea typeface="Times New Roman" charset="0"/>
                  <a:cs typeface="Times New Roman" panose="02020603050405020304" pitchFamily="18" charset="0"/>
                </a:rPr>
                <a:t>low-q ST</a:t>
              </a:r>
            </a:p>
          </p:txBody>
        </p:sp>
        <p:sp>
          <p:nvSpPr>
            <p:cNvPr id="36" name="テキスト ボックス 138">
              <a:extLst>
                <a:ext uri="{FF2B5EF4-FFF2-40B4-BE49-F238E27FC236}">
                  <a16:creationId xmlns:a16="http://schemas.microsoft.com/office/drawing/2014/main" id="{EA6D0716-425D-487B-9280-E4502D88EB98}"/>
                </a:ext>
              </a:extLst>
            </p:cNvPr>
            <p:cNvSpPr txBox="1"/>
            <p:nvPr/>
          </p:nvSpPr>
          <p:spPr>
            <a:xfrm>
              <a:off x="2905343" y="2726907"/>
              <a:ext cx="453114" cy="35480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400" dirty="0">
                  <a:latin typeface="Times New Roman" panose="02020603050405020304" pitchFamily="18" charset="0"/>
                  <a:ea typeface="Times New Roman" charset="0"/>
                  <a:cs typeface="Times New Roman" panose="02020603050405020304" pitchFamily="18" charset="0"/>
                </a:rPr>
                <a:t>ST</a:t>
              </a:r>
            </a:p>
          </p:txBody>
        </p:sp>
        <p:sp>
          <p:nvSpPr>
            <p:cNvPr id="37" name="テキスト ボックス 139">
              <a:extLst>
                <a:ext uri="{FF2B5EF4-FFF2-40B4-BE49-F238E27FC236}">
                  <a16:creationId xmlns:a16="http://schemas.microsoft.com/office/drawing/2014/main" id="{2D356455-4819-9AB6-DDCD-83F6A12B97F5}"/>
                </a:ext>
              </a:extLst>
            </p:cNvPr>
            <p:cNvSpPr txBox="1"/>
            <p:nvPr/>
          </p:nvSpPr>
          <p:spPr>
            <a:xfrm>
              <a:off x="789093" y="2691428"/>
              <a:ext cx="776504" cy="39028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600" dirty="0">
                  <a:latin typeface="Times New Roman" panose="02020603050405020304" pitchFamily="18" charset="0"/>
                  <a:ea typeface="Times New Roman" charset="0"/>
                  <a:cs typeface="Times New Roman" panose="02020603050405020304" pitchFamily="18" charset="0"/>
                </a:rPr>
                <a:t>  FRC</a:t>
              </a:r>
            </a:p>
          </p:txBody>
        </p:sp>
      </p:grpSp>
      <p:pic>
        <p:nvPicPr>
          <p:cNvPr id="9" name="図 8" descr="グラフ, 折れ線グラフ&#10;&#10;自動的に生成された説明">
            <a:extLst>
              <a:ext uri="{FF2B5EF4-FFF2-40B4-BE49-F238E27FC236}">
                <a16:creationId xmlns:a16="http://schemas.microsoft.com/office/drawing/2014/main" id="{36276786-41CE-3BE2-3A69-3835267D6F29}"/>
              </a:ext>
            </a:extLst>
          </p:cNvPr>
          <p:cNvPicPr>
            <a:picLocks noChangeAspect="1"/>
          </p:cNvPicPr>
          <p:nvPr/>
        </p:nvPicPr>
        <p:blipFill>
          <a:blip r:embed="rId11"/>
          <a:stretch>
            <a:fillRect/>
          </a:stretch>
        </p:blipFill>
        <p:spPr>
          <a:xfrm>
            <a:off x="52244" y="2598959"/>
            <a:ext cx="4648450" cy="2446998"/>
          </a:xfrm>
          <a:prstGeom prst="rect">
            <a:avLst/>
          </a:prstGeom>
        </p:spPr>
      </p:pic>
      <p:sp>
        <p:nvSpPr>
          <p:cNvPr id="10" name="テキスト ボックス 175">
            <a:extLst>
              <a:ext uri="{FF2B5EF4-FFF2-40B4-BE49-F238E27FC236}">
                <a16:creationId xmlns:a16="http://schemas.microsoft.com/office/drawing/2014/main" id="{12A0A387-6092-925F-71A8-68A78DAAD8CC}"/>
              </a:ext>
            </a:extLst>
          </p:cNvPr>
          <p:cNvSpPr txBox="1"/>
          <p:nvPr/>
        </p:nvSpPr>
        <p:spPr>
          <a:xfrm>
            <a:off x="4713039" y="419129"/>
            <a:ext cx="4203946"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400" dirty="0">
                <a:latin typeface="Times New Roman" panose="02020603050405020304" pitchFamily="18" charset="0"/>
                <a:cs typeface="Times New Roman" panose="02020603050405020304" pitchFamily="18" charset="0"/>
              </a:rPr>
              <a:t>The high-power reconnection heating experiments TS-6 successfully formed ultra-high beta STs with absolute minimum-B configuration. </a:t>
            </a:r>
            <a:endParaRPr kumimoji="1" lang="ja-JP" altLang="en-US" sz="1400" dirty="0"/>
          </a:p>
          <a:p>
            <a:endParaRPr kumimoji="1" lang="en-US" altLang="ja-JP" sz="1400" dirty="0">
              <a:latin typeface="Times New Roman" panose="02020603050405020304" pitchFamily="18" charset="0"/>
              <a:cs typeface="Times New Roman" panose="02020603050405020304" pitchFamily="18" charset="0"/>
            </a:endParaRPr>
          </a:p>
        </p:txBody>
      </p:sp>
      <p:sp>
        <p:nvSpPr>
          <p:cNvPr id="2" name="Text Placeholder 4">
            <a:extLst>
              <a:ext uri="{FF2B5EF4-FFF2-40B4-BE49-F238E27FC236}">
                <a16:creationId xmlns:a16="http://schemas.microsoft.com/office/drawing/2014/main" id="{6DDF3ABD-C829-9CD4-7E13-DB73EFAAD8B5}"/>
              </a:ext>
            </a:extLst>
          </p:cNvPr>
          <p:cNvSpPr>
            <a:spLocks noGrp="1"/>
          </p:cNvSpPr>
          <p:nvPr>
            <p:ph type="body" sz="quarter" idx="12"/>
          </p:nvPr>
        </p:nvSpPr>
        <p:spPr>
          <a:xfrm>
            <a:off x="145507" y="105206"/>
            <a:ext cx="8316913" cy="434767"/>
          </a:xfrm>
        </p:spPr>
        <p:txBody>
          <a:bodyPr/>
          <a:lstStyle/>
          <a:p>
            <a:r>
              <a:rPr lang="en-US" dirty="0"/>
              <a:t>JA: progress on TS-6, TS-4U, UTST</a:t>
            </a:r>
            <a:endParaRPr lang="en-GB" dirty="0"/>
          </a:p>
        </p:txBody>
      </p:sp>
      <p:sp>
        <p:nvSpPr>
          <p:cNvPr id="3" name="TextBox 2">
            <a:extLst>
              <a:ext uri="{FF2B5EF4-FFF2-40B4-BE49-F238E27FC236}">
                <a16:creationId xmlns:a16="http://schemas.microsoft.com/office/drawing/2014/main" id="{6BA88760-6E38-3BB0-722E-93B254E973DF}"/>
              </a:ext>
            </a:extLst>
          </p:cNvPr>
          <p:cNvSpPr txBox="1"/>
          <p:nvPr/>
        </p:nvSpPr>
        <p:spPr>
          <a:xfrm>
            <a:off x="1495375" y="4933519"/>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A. </a:t>
            </a:r>
            <a:r>
              <a:rPr lang="en-GB" sz="1200" dirty="0" err="1">
                <a:solidFill>
                  <a:prstClr val="black"/>
                </a:solidFill>
                <a:latin typeface="Gotham Rounded"/>
              </a:rPr>
              <a:t>Ejiri</a:t>
            </a:r>
            <a:endParaRPr lang="en-GB" sz="1200" dirty="0">
              <a:solidFill>
                <a:prstClr val="black"/>
              </a:solidFill>
              <a:latin typeface="Gotham Rounded"/>
            </a:endParaRP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1830115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CC5DF240-271B-E170-DC5F-4D2AC49DB92B}"/>
              </a:ext>
            </a:extLst>
          </p:cNvPr>
          <p:cNvSpPr txBox="1"/>
          <p:nvPr/>
        </p:nvSpPr>
        <p:spPr>
          <a:xfrm>
            <a:off x="241911" y="414298"/>
            <a:ext cx="4135734" cy="338554"/>
          </a:xfrm>
          <a:prstGeom prst="rect">
            <a:avLst/>
          </a:prstGeom>
          <a:noFill/>
        </p:spPr>
        <p:txBody>
          <a:bodyPr wrap="square" rtlCol="0">
            <a:spAutoFit/>
          </a:bodyPr>
          <a:lstStyle/>
          <a:p>
            <a:pPr marL="285750" indent="-285750" fontAlgn="base">
              <a:spcBef>
                <a:spcPct val="0"/>
              </a:spcBef>
              <a:spcAft>
                <a:spcPct val="0"/>
              </a:spcAft>
              <a:buFont typeface="Wingdings" panose="05000000000000000000" pitchFamily="2" charset="2"/>
              <a:buChar char="l"/>
            </a:pPr>
            <a:r>
              <a:rPr lang="en-US" sz="1600" dirty="0">
                <a:solidFill>
                  <a:srgbClr val="000000"/>
                </a:solidFill>
                <a:latin typeface="Times New Roman" panose="02020603050405020304" pitchFamily="18" charset="0"/>
                <a:cs typeface="Times New Roman" panose="02020603050405020304" pitchFamily="18" charset="0"/>
              </a:rPr>
              <a:t>LATE (Kyoto University)</a:t>
            </a:r>
          </a:p>
        </p:txBody>
      </p:sp>
      <p:sp>
        <p:nvSpPr>
          <p:cNvPr id="4" name="テキスト ボックス 3">
            <a:extLst>
              <a:ext uri="{FF2B5EF4-FFF2-40B4-BE49-F238E27FC236}">
                <a16:creationId xmlns:a16="http://schemas.microsoft.com/office/drawing/2014/main" id="{B48FA2C2-434F-D20C-8115-DF3FE107064D}"/>
              </a:ext>
            </a:extLst>
          </p:cNvPr>
          <p:cNvSpPr txBox="1"/>
          <p:nvPr/>
        </p:nvSpPr>
        <p:spPr>
          <a:xfrm>
            <a:off x="210873" y="634839"/>
            <a:ext cx="5233105" cy="954107"/>
          </a:xfrm>
          <a:prstGeom prst="rect">
            <a:avLst/>
          </a:prstGeom>
          <a:noFill/>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Non-inductive formation of </a:t>
            </a:r>
            <a:r>
              <a:rPr kumimoji="1" lang="en-US" altLang="ja-JP" sz="1400" dirty="0" err="1">
                <a:latin typeface="Times New Roman" panose="02020603050405020304" pitchFamily="18" charset="0"/>
                <a:cs typeface="Times New Roman" panose="02020603050405020304" pitchFamily="18" charset="0"/>
              </a:rPr>
              <a:t>overdense</a:t>
            </a:r>
            <a:r>
              <a:rPr kumimoji="1" lang="en-US" altLang="ja-JP" sz="1400" dirty="0">
                <a:latin typeface="Times New Roman" panose="02020603050405020304" pitchFamily="18" charset="0"/>
                <a:cs typeface="Times New Roman" panose="02020603050405020304" pitchFamily="18" charset="0"/>
              </a:rPr>
              <a:t> ST plasma by exciting electron Bernstein wave (EBW) via O-X-B mode conversion process. </a:t>
            </a:r>
          </a:p>
          <a:p>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a:solidFill>
                  <a:srgbClr val="0044FF"/>
                </a:solidFill>
                <a:latin typeface="Times New Roman" panose="02020603050405020304" pitchFamily="18" charset="0"/>
                <a:cs typeface="Times New Roman" panose="02020603050405020304" pitchFamily="18" charset="0"/>
              </a:rPr>
              <a:t>Soft X-ray CT system </a:t>
            </a:r>
            <a:r>
              <a:rPr kumimoji="1" lang="en-US" altLang="ja-JP" sz="1400" dirty="0">
                <a:latin typeface="Times New Roman" panose="02020603050405020304" pitchFamily="18" charset="0"/>
                <a:cs typeface="Times New Roman" panose="02020603050405020304" pitchFamily="18" charset="0"/>
              </a:rPr>
              <a:t>is under development to investigate the </a:t>
            </a:r>
            <a:r>
              <a:rPr kumimoji="1" lang="en-US" altLang="ja-JP" sz="1400" dirty="0">
                <a:solidFill>
                  <a:srgbClr val="FF0000"/>
                </a:solidFill>
                <a:latin typeface="Times New Roman" panose="02020603050405020304" pitchFamily="18" charset="0"/>
                <a:cs typeface="Times New Roman" panose="02020603050405020304" pitchFamily="18" charset="0"/>
              </a:rPr>
              <a:t>plasma ejection phenomena </a:t>
            </a:r>
            <a:r>
              <a:rPr kumimoji="1" lang="en-US" altLang="ja-JP" sz="1400" dirty="0">
                <a:latin typeface="Times New Roman" panose="02020603050405020304" pitchFamily="18" charset="0"/>
                <a:cs typeface="Times New Roman" panose="02020603050405020304" pitchFamily="18" charset="0"/>
              </a:rPr>
              <a:t>in the </a:t>
            </a:r>
            <a:r>
              <a:rPr kumimoji="1" lang="en-US" altLang="ja-JP" sz="1400" dirty="0" err="1">
                <a:latin typeface="Times New Roman" panose="02020603050405020304" pitchFamily="18" charset="0"/>
                <a:cs typeface="Times New Roman" panose="02020603050405020304" pitchFamily="18" charset="0"/>
              </a:rPr>
              <a:t>overdense</a:t>
            </a:r>
            <a:r>
              <a:rPr kumimoji="1" lang="en-US" altLang="ja-JP" sz="1400" dirty="0">
                <a:latin typeface="Times New Roman" panose="02020603050405020304" pitchFamily="18" charset="0"/>
                <a:cs typeface="Times New Roman" panose="02020603050405020304" pitchFamily="18" charset="0"/>
              </a:rPr>
              <a:t> ST plasma.</a:t>
            </a:r>
          </a:p>
        </p:txBody>
      </p:sp>
      <p:pic>
        <p:nvPicPr>
          <p:cNvPr id="39" name="図 1">
            <a:extLst>
              <a:ext uri="{FF2B5EF4-FFF2-40B4-BE49-F238E27FC236}">
                <a16:creationId xmlns:a16="http://schemas.microsoft.com/office/drawing/2014/main" id="{C9A5468C-F019-A8E9-31A1-868605BD9E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978" y="981594"/>
            <a:ext cx="2400903" cy="3640124"/>
          </a:xfrm>
          <a:prstGeom prst="rect">
            <a:avLst/>
          </a:prstGeom>
          <a:noFill/>
          <a:ln w="9525">
            <a:solidFill>
              <a:srgbClr val="0044FF"/>
            </a:solidFill>
            <a:miter lim="800000"/>
            <a:headEnd/>
            <a:tailEnd/>
          </a:ln>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84950420-4E7F-67E0-63FC-FA03809638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9" y="1764544"/>
            <a:ext cx="3634156" cy="285717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Placeholder 4">
            <a:extLst>
              <a:ext uri="{FF2B5EF4-FFF2-40B4-BE49-F238E27FC236}">
                <a16:creationId xmlns:a16="http://schemas.microsoft.com/office/drawing/2014/main" id="{321A86E7-78A5-3E55-3DD0-9F1A44D0D18C}"/>
              </a:ext>
            </a:extLst>
          </p:cNvPr>
          <p:cNvSpPr>
            <a:spLocks noGrp="1"/>
          </p:cNvSpPr>
          <p:nvPr>
            <p:ph type="body" sz="quarter" idx="12"/>
          </p:nvPr>
        </p:nvSpPr>
        <p:spPr>
          <a:xfrm>
            <a:off x="145507" y="105206"/>
            <a:ext cx="8316913" cy="434767"/>
          </a:xfrm>
        </p:spPr>
        <p:txBody>
          <a:bodyPr/>
          <a:lstStyle/>
          <a:p>
            <a:r>
              <a:rPr lang="en-US" dirty="0"/>
              <a:t>JA: progress on LATE</a:t>
            </a:r>
            <a:endParaRPr lang="en-GB" dirty="0"/>
          </a:p>
        </p:txBody>
      </p:sp>
      <p:sp>
        <p:nvSpPr>
          <p:cNvPr id="5" name="TextBox 4">
            <a:extLst>
              <a:ext uri="{FF2B5EF4-FFF2-40B4-BE49-F238E27FC236}">
                <a16:creationId xmlns:a16="http://schemas.microsoft.com/office/drawing/2014/main" id="{A0252D8B-04D5-604D-6215-F948DF716A78}"/>
              </a:ext>
            </a:extLst>
          </p:cNvPr>
          <p:cNvSpPr txBox="1"/>
          <p:nvPr/>
        </p:nvSpPr>
        <p:spPr>
          <a:xfrm>
            <a:off x="1495375" y="4933519"/>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A. </a:t>
            </a:r>
            <a:r>
              <a:rPr lang="en-GB" sz="1200" dirty="0" err="1">
                <a:solidFill>
                  <a:prstClr val="black"/>
                </a:solidFill>
                <a:latin typeface="Gotham Rounded"/>
              </a:rPr>
              <a:t>Ejiri</a:t>
            </a:r>
            <a:endParaRPr lang="en-GB" sz="1200" dirty="0">
              <a:solidFill>
                <a:prstClr val="black"/>
              </a:solidFill>
              <a:latin typeface="Gotham Rounded"/>
            </a:endParaRP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2707290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A6CF546A-A97C-4474-B35A-9538FD5B1644}"/>
              </a:ext>
            </a:extLst>
          </p:cNvPr>
          <p:cNvSpPr txBox="1"/>
          <p:nvPr/>
        </p:nvSpPr>
        <p:spPr>
          <a:xfrm>
            <a:off x="6457950" y="4717326"/>
            <a:ext cx="2971800" cy="230832"/>
          </a:xfrm>
          <a:prstGeom prst="rect">
            <a:avLst/>
          </a:prstGeom>
          <a:noFill/>
        </p:spPr>
        <p:txBody>
          <a:bodyPr wrap="square" rtlCol="0">
            <a:spAutoFit/>
          </a:bodyPr>
          <a:lstStyle/>
          <a:p>
            <a:pPr defTabSz="685800" fontAlgn="base">
              <a:spcBef>
                <a:spcPct val="0"/>
              </a:spcBef>
              <a:spcAft>
                <a:spcPct val="0"/>
              </a:spcAft>
              <a:defRPr/>
            </a:pPr>
            <a:r>
              <a:rPr lang="en-GB" sz="900" dirty="0">
                <a:solidFill>
                  <a:prstClr val="black"/>
                </a:solidFill>
                <a:latin typeface="Arial" charset="0"/>
                <a:cs typeface="Arial" charset="0"/>
              </a:rPr>
              <a:t>A. Mancini </a:t>
            </a:r>
            <a:r>
              <a:rPr lang="en-GB" sz="900" i="1" dirty="0">
                <a:solidFill>
                  <a:prstClr val="black"/>
                </a:solidFill>
                <a:latin typeface="Arial" charset="0"/>
                <a:cs typeface="Arial" charset="0"/>
              </a:rPr>
              <a:t>et al</a:t>
            </a:r>
            <a:r>
              <a:rPr lang="en-GB" sz="900" dirty="0">
                <a:solidFill>
                  <a:prstClr val="black"/>
                </a:solidFill>
                <a:latin typeface="Arial" charset="0"/>
                <a:cs typeface="Arial" charset="0"/>
              </a:rPr>
              <a:t>, </a:t>
            </a:r>
            <a:r>
              <a:rPr lang="en-GB" sz="900" dirty="0" err="1">
                <a:solidFill>
                  <a:prstClr val="black"/>
                </a:solidFill>
                <a:latin typeface="Arial" charset="0"/>
                <a:cs typeface="Arial" charset="0"/>
              </a:rPr>
              <a:t>Fus</a:t>
            </a:r>
            <a:r>
              <a:rPr lang="en-GB" sz="900" dirty="0">
                <a:solidFill>
                  <a:prstClr val="black"/>
                </a:solidFill>
                <a:latin typeface="Arial" charset="0"/>
                <a:cs typeface="Arial" charset="0"/>
              </a:rPr>
              <a:t>. Eng. Des. </a:t>
            </a:r>
            <a:r>
              <a:rPr lang="en-GB" sz="900" b="1" dirty="0">
                <a:solidFill>
                  <a:prstClr val="black"/>
                </a:solidFill>
                <a:latin typeface="Arial" charset="0"/>
                <a:cs typeface="Arial" charset="0"/>
              </a:rPr>
              <a:t>171</a:t>
            </a:r>
            <a:r>
              <a:rPr lang="en-GB" sz="900" dirty="0">
                <a:solidFill>
                  <a:prstClr val="black"/>
                </a:solidFill>
                <a:latin typeface="Arial" charset="0"/>
                <a:cs typeface="Arial" charset="0"/>
              </a:rPr>
              <a:t> 112542 (2021) </a:t>
            </a:r>
          </a:p>
        </p:txBody>
      </p:sp>
      <p:graphicFrame>
        <p:nvGraphicFramePr>
          <p:cNvPr id="21" name="Table 6">
            <a:extLst>
              <a:ext uri="{FF2B5EF4-FFF2-40B4-BE49-F238E27FC236}">
                <a16:creationId xmlns:a16="http://schemas.microsoft.com/office/drawing/2014/main" id="{DC514271-28D7-4CF2-9D02-F2A13021BD4C}"/>
              </a:ext>
            </a:extLst>
          </p:cNvPr>
          <p:cNvGraphicFramePr>
            <a:graphicFrameLocks noGrp="1"/>
          </p:cNvGraphicFramePr>
          <p:nvPr/>
        </p:nvGraphicFramePr>
        <p:xfrm>
          <a:off x="5966037" y="1647821"/>
          <a:ext cx="3120814" cy="2362200"/>
        </p:xfrm>
        <a:graphic>
          <a:graphicData uri="http://schemas.openxmlformats.org/drawingml/2006/table">
            <a:tbl>
              <a:tblPr firstRow="1" bandRow="1">
                <a:tableStyleId>{073A0DAA-6AF3-43AB-8588-CEC1D06C72B9}</a:tableStyleId>
              </a:tblPr>
              <a:tblGrid>
                <a:gridCol w="948193">
                  <a:extLst>
                    <a:ext uri="{9D8B030D-6E8A-4147-A177-3AD203B41FA5}">
                      <a16:colId xmlns:a16="http://schemas.microsoft.com/office/drawing/2014/main" val="3736867113"/>
                    </a:ext>
                  </a:extLst>
                </a:gridCol>
                <a:gridCol w="697728">
                  <a:extLst>
                    <a:ext uri="{9D8B030D-6E8A-4147-A177-3AD203B41FA5}">
                      <a16:colId xmlns:a16="http://schemas.microsoft.com/office/drawing/2014/main" val="1110390225"/>
                    </a:ext>
                  </a:extLst>
                </a:gridCol>
                <a:gridCol w="775252">
                  <a:extLst>
                    <a:ext uri="{9D8B030D-6E8A-4147-A177-3AD203B41FA5}">
                      <a16:colId xmlns:a16="http://schemas.microsoft.com/office/drawing/2014/main" val="1998238379"/>
                    </a:ext>
                  </a:extLst>
                </a:gridCol>
                <a:gridCol w="699641">
                  <a:extLst>
                    <a:ext uri="{9D8B030D-6E8A-4147-A177-3AD203B41FA5}">
                      <a16:colId xmlns:a16="http://schemas.microsoft.com/office/drawing/2014/main" val="2247124901"/>
                    </a:ext>
                  </a:extLst>
                </a:gridCol>
              </a:tblGrid>
              <a:tr h="228600">
                <a:tc>
                  <a:txBody>
                    <a:bodyPr/>
                    <a:lstStyle/>
                    <a:p>
                      <a:pPr algn="ctr"/>
                      <a:r>
                        <a:rPr lang="en-GB" sz="1100" dirty="0">
                          <a:solidFill>
                            <a:schemeClr val="bg1"/>
                          </a:solidFill>
                          <a:latin typeface="Arial" panose="020B0604020202020204" pitchFamily="34" charset="0"/>
                          <a:cs typeface="Arial" panose="020B0604020202020204" pitchFamily="34" charset="0"/>
                        </a:rPr>
                        <a:t>Parameters</a:t>
                      </a:r>
                    </a:p>
                  </a:txBody>
                  <a:tcPr marL="68580" marR="68580" marT="34290" marB="34290" anchor="ctr"/>
                </a:tc>
                <a:tc>
                  <a:txBody>
                    <a:bodyPr/>
                    <a:lstStyle/>
                    <a:p>
                      <a:pPr algn="ctr"/>
                      <a:r>
                        <a:rPr lang="en-GB" sz="1100" dirty="0">
                          <a:solidFill>
                            <a:schemeClr val="bg1"/>
                          </a:solidFill>
                          <a:latin typeface="Arial" panose="020B0604020202020204" pitchFamily="34" charset="0"/>
                          <a:cs typeface="Arial" panose="020B0604020202020204" pitchFamily="34" charset="0"/>
                        </a:rPr>
                        <a:t>Phase 1</a:t>
                      </a:r>
                    </a:p>
                  </a:txBody>
                  <a:tcPr marL="68580" marR="68580" marT="34290" marB="34290" anchor="ctr"/>
                </a:tc>
                <a:tc>
                  <a:txBody>
                    <a:bodyPr/>
                    <a:lstStyle/>
                    <a:p>
                      <a:pPr algn="ctr"/>
                      <a:r>
                        <a:rPr lang="en-GB" sz="1100" dirty="0">
                          <a:solidFill>
                            <a:schemeClr val="bg1"/>
                          </a:solidFill>
                          <a:latin typeface="Arial" panose="020B0604020202020204" pitchFamily="34" charset="0"/>
                          <a:cs typeface="Arial" panose="020B0604020202020204" pitchFamily="34" charset="0"/>
                        </a:rPr>
                        <a:t>Phase 2</a:t>
                      </a:r>
                    </a:p>
                  </a:txBody>
                  <a:tcPr marL="68580" marR="68580" marT="34290" marB="34290" anchor="ctr"/>
                </a:tc>
                <a:tc>
                  <a:txBody>
                    <a:bodyPr/>
                    <a:lstStyle/>
                    <a:p>
                      <a:pPr algn="ctr"/>
                      <a:r>
                        <a:rPr lang="en-GB" sz="1100" dirty="0">
                          <a:solidFill>
                            <a:schemeClr val="bg1"/>
                          </a:solidFill>
                          <a:latin typeface="Arial" panose="020B0604020202020204" pitchFamily="34" charset="0"/>
                          <a:cs typeface="Arial" panose="020B0604020202020204" pitchFamily="34" charset="0"/>
                        </a:rPr>
                        <a:t>Phase 3</a:t>
                      </a:r>
                    </a:p>
                  </a:txBody>
                  <a:tcPr marL="68580" marR="68580" marT="34290" marB="34290" anchor="ctr"/>
                </a:tc>
                <a:extLst>
                  <a:ext uri="{0D108BD9-81ED-4DB2-BD59-A6C34878D82A}">
                    <a16:rowId xmlns:a16="http://schemas.microsoft.com/office/drawing/2014/main" val="2642181748"/>
                  </a:ext>
                </a:extLst>
              </a:tr>
              <a:tr h="228600">
                <a:tc>
                  <a:txBody>
                    <a:bodyPr/>
                    <a:lstStyle/>
                    <a:p>
                      <a:pPr algn="ctr"/>
                      <a:r>
                        <a:rPr lang="en-GB" sz="1100" b="1" dirty="0">
                          <a:latin typeface="Arial" panose="020B0604020202020204" pitchFamily="34" charset="0"/>
                          <a:cs typeface="Arial" panose="020B0604020202020204" pitchFamily="34" charset="0"/>
                        </a:rPr>
                        <a:t>I</a:t>
                      </a:r>
                      <a:r>
                        <a:rPr lang="en-GB" sz="1100" b="1" baseline="-25000" dirty="0">
                          <a:latin typeface="Arial" panose="020B0604020202020204" pitchFamily="34" charset="0"/>
                          <a:cs typeface="Arial" panose="020B0604020202020204" pitchFamily="34" charset="0"/>
                        </a:rPr>
                        <a:t>p</a:t>
                      </a:r>
                      <a:r>
                        <a:rPr lang="en-GB" sz="1100" b="1" dirty="0">
                          <a:latin typeface="Arial" panose="020B0604020202020204" pitchFamily="34" charset="0"/>
                          <a:cs typeface="Arial" panose="020B0604020202020204" pitchFamily="34" charset="0"/>
                        </a:rPr>
                        <a:t> [kA]</a:t>
                      </a:r>
                    </a:p>
                  </a:txBody>
                  <a:tcPr marL="68580" marR="68580" marT="34290" marB="34290" anchor="ctr"/>
                </a:tc>
                <a:tc>
                  <a:txBody>
                    <a:bodyPr/>
                    <a:lstStyle/>
                    <a:p>
                      <a:pPr algn="ctr"/>
                      <a:r>
                        <a:rPr lang="en-GB" sz="1100" dirty="0">
                          <a:latin typeface="Arial" panose="020B0604020202020204" pitchFamily="34" charset="0"/>
                          <a:cs typeface="Arial" panose="020B0604020202020204" pitchFamily="34" charset="0"/>
                        </a:rPr>
                        <a:t>100</a:t>
                      </a:r>
                    </a:p>
                  </a:txBody>
                  <a:tcPr marL="68580" marR="68580" marT="34290" marB="34290" anchor="ctr"/>
                </a:tc>
                <a:tc>
                  <a:txBody>
                    <a:bodyPr/>
                    <a:lstStyle/>
                    <a:p>
                      <a:pPr algn="ctr"/>
                      <a:r>
                        <a:rPr lang="en-GB" sz="1100" dirty="0">
                          <a:latin typeface="Arial" panose="020B0604020202020204" pitchFamily="34" charset="0"/>
                          <a:cs typeface="Arial" panose="020B0604020202020204" pitchFamily="34" charset="0"/>
                        </a:rPr>
                        <a:t>500</a:t>
                      </a:r>
                    </a:p>
                  </a:txBody>
                  <a:tcPr marL="68580" marR="68580" marT="34290" marB="34290" anchor="ctr"/>
                </a:tc>
                <a:tc>
                  <a:txBody>
                    <a:bodyPr/>
                    <a:lstStyle/>
                    <a:p>
                      <a:pPr algn="ctr"/>
                      <a:r>
                        <a:rPr lang="en-GB" sz="1100" dirty="0">
                          <a:latin typeface="Arial" panose="020B0604020202020204" pitchFamily="34" charset="0"/>
                          <a:cs typeface="Arial" panose="020B0604020202020204" pitchFamily="34" charset="0"/>
                        </a:rPr>
                        <a:t>&gt;500</a:t>
                      </a:r>
                    </a:p>
                  </a:txBody>
                  <a:tcPr marL="68580" marR="68580" marT="34290" marB="34290" anchor="ctr"/>
                </a:tc>
                <a:extLst>
                  <a:ext uri="{0D108BD9-81ED-4DB2-BD59-A6C34878D82A}">
                    <a16:rowId xmlns:a16="http://schemas.microsoft.com/office/drawing/2014/main" val="3394541393"/>
                  </a:ext>
                </a:extLst>
              </a:tr>
              <a:tr h="228600">
                <a:tc>
                  <a:txBody>
                    <a:bodyPr/>
                    <a:lstStyle/>
                    <a:p>
                      <a:pPr algn="ctr"/>
                      <a:r>
                        <a:rPr lang="en-GB" sz="1100" b="1" dirty="0" err="1">
                          <a:latin typeface="Arial" panose="020B0604020202020204" pitchFamily="34" charset="0"/>
                          <a:cs typeface="Arial" panose="020B0604020202020204" pitchFamily="34" charset="0"/>
                        </a:rPr>
                        <a:t>B</a:t>
                      </a:r>
                      <a:r>
                        <a:rPr lang="en-GB" sz="1100" b="1" baseline="-25000" dirty="0" err="1">
                          <a:latin typeface="Arial" panose="020B0604020202020204" pitchFamily="34" charset="0"/>
                          <a:cs typeface="Arial" panose="020B0604020202020204" pitchFamily="34" charset="0"/>
                        </a:rPr>
                        <a:t>t</a:t>
                      </a:r>
                      <a:r>
                        <a:rPr lang="en-GB" sz="1100" b="1" dirty="0">
                          <a:latin typeface="Arial" panose="020B0604020202020204" pitchFamily="34" charset="0"/>
                          <a:cs typeface="Arial" panose="020B0604020202020204" pitchFamily="34" charset="0"/>
                        </a:rPr>
                        <a:t> [T]</a:t>
                      </a:r>
                    </a:p>
                  </a:txBody>
                  <a:tcPr marL="68580" marR="68580" marT="34290" marB="34290" anchor="ctr"/>
                </a:tc>
                <a:tc>
                  <a:txBody>
                    <a:bodyPr/>
                    <a:lstStyle/>
                    <a:p>
                      <a:pPr algn="ctr"/>
                      <a:r>
                        <a:rPr lang="en-GB" sz="1100" dirty="0">
                          <a:latin typeface="Arial" panose="020B0604020202020204" pitchFamily="34" charset="0"/>
                          <a:cs typeface="Arial" panose="020B0604020202020204" pitchFamily="34" charset="0"/>
                        </a:rPr>
                        <a:t>0.1</a:t>
                      </a:r>
                    </a:p>
                  </a:txBody>
                  <a:tcPr marL="68580" marR="68580" marT="34290" marB="34290" anchor="ctr"/>
                </a:tc>
                <a:tc>
                  <a:txBody>
                    <a:bodyPr/>
                    <a:lstStyle/>
                    <a:p>
                      <a:pPr algn="ctr"/>
                      <a:r>
                        <a:rPr lang="en-GB" sz="1100" dirty="0">
                          <a:latin typeface="Arial" panose="020B0604020202020204" pitchFamily="34" charset="0"/>
                          <a:cs typeface="Arial" panose="020B0604020202020204" pitchFamily="34" charset="0"/>
                        </a:rPr>
                        <a:t>0.3</a:t>
                      </a:r>
                    </a:p>
                  </a:txBody>
                  <a:tcPr marL="68580" marR="68580" marT="34290" marB="34290" anchor="ctr"/>
                </a:tc>
                <a:tc>
                  <a:txBody>
                    <a:bodyPr/>
                    <a:lstStyle/>
                    <a:p>
                      <a:pPr algn="ctr"/>
                      <a:r>
                        <a:rPr lang="en-GB" sz="1100" dirty="0">
                          <a:latin typeface="Arial" panose="020B0604020202020204" pitchFamily="34" charset="0"/>
                          <a:cs typeface="Arial" panose="020B0604020202020204" pitchFamily="34" charset="0"/>
                        </a:rPr>
                        <a:t>1.0</a:t>
                      </a:r>
                    </a:p>
                  </a:txBody>
                  <a:tcPr marL="68580" marR="68580" marT="34290" marB="34290" anchor="ctr"/>
                </a:tc>
                <a:extLst>
                  <a:ext uri="{0D108BD9-81ED-4DB2-BD59-A6C34878D82A}">
                    <a16:rowId xmlns:a16="http://schemas.microsoft.com/office/drawing/2014/main" val="3180281346"/>
                  </a:ext>
                </a:extLst>
              </a:tr>
              <a:tr h="228600">
                <a:tc>
                  <a:txBody>
                    <a:bodyPr/>
                    <a:lstStyle/>
                    <a:p>
                      <a:pPr algn="ctr"/>
                      <a:r>
                        <a:rPr lang="en-GB" sz="1100" b="1" dirty="0" err="1">
                          <a:latin typeface="Times New Roman" panose="02020603050405020304" pitchFamily="18" charset="0"/>
                          <a:cs typeface="Times New Roman" panose="02020603050405020304" pitchFamily="18" charset="0"/>
                        </a:rPr>
                        <a:t>τ</a:t>
                      </a:r>
                      <a:r>
                        <a:rPr lang="en-GB" sz="1100" b="1" baseline="-25000" dirty="0" err="1">
                          <a:latin typeface="Arial" panose="020B0604020202020204" pitchFamily="34" charset="0"/>
                          <a:cs typeface="Arial" panose="020B0604020202020204" pitchFamily="34" charset="0"/>
                        </a:rPr>
                        <a:t>pulse</a:t>
                      </a:r>
                      <a:r>
                        <a:rPr lang="en-GB" sz="1100" b="1" dirty="0">
                          <a:latin typeface="Arial" panose="020B0604020202020204" pitchFamily="34" charset="0"/>
                          <a:cs typeface="Arial" panose="020B0604020202020204" pitchFamily="34" charset="0"/>
                        </a:rPr>
                        <a:t> [sec]</a:t>
                      </a:r>
                    </a:p>
                  </a:txBody>
                  <a:tcPr marL="68580" marR="68580" marT="34290" marB="34290" anchor="ctr"/>
                </a:tc>
                <a:tc>
                  <a:txBody>
                    <a:bodyPr/>
                    <a:lstStyle/>
                    <a:p>
                      <a:pPr algn="ctr"/>
                      <a:r>
                        <a:rPr lang="en-GB" sz="1100" dirty="0">
                          <a:latin typeface="Arial" panose="020B0604020202020204" pitchFamily="34" charset="0"/>
                          <a:cs typeface="Arial" panose="020B0604020202020204" pitchFamily="34" charset="0"/>
                        </a:rPr>
                        <a:t>0.15</a:t>
                      </a:r>
                    </a:p>
                  </a:txBody>
                  <a:tcPr marL="68580" marR="68580" marT="34290" marB="34290" anchor="ctr"/>
                </a:tc>
                <a:tc>
                  <a:txBody>
                    <a:bodyPr/>
                    <a:lstStyle/>
                    <a:p>
                      <a:pPr algn="ctr"/>
                      <a:r>
                        <a:rPr lang="en-GB" sz="1100" dirty="0">
                          <a:latin typeface="Arial" panose="020B0604020202020204" pitchFamily="34" charset="0"/>
                          <a:cs typeface="Arial" panose="020B0604020202020204" pitchFamily="34" charset="0"/>
                        </a:rPr>
                        <a:t>0.5</a:t>
                      </a:r>
                    </a:p>
                  </a:txBody>
                  <a:tcPr marL="68580" marR="68580" marT="34290" marB="34290" anchor="ctr"/>
                </a:tc>
                <a:tc>
                  <a:txBody>
                    <a:bodyPr/>
                    <a:lstStyle/>
                    <a:p>
                      <a:pPr algn="ctr"/>
                      <a:r>
                        <a:rPr lang="en-GB" sz="1100" dirty="0">
                          <a:latin typeface="Arial" panose="020B0604020202020204" pitchFamily="34" charset="0"/>
                          <a:cs typeface="Arial" panose="020B0604020202020204" pitchFamily="34" charset="0"/>
                        </a:rPr>
                        <a:t>&gt;1</a:t>
                      </a:r>
                    </a:p>
                  </a:txBody>
                  <a:tcPr marL="68580" marR="68580" marT="34290" marB="34290" anchor="ctr"/>
                </a:tc>
                <a:extLst>
                  <a:ext uri="{0D108BD9-81ED-4DB2-BD59-A6C34878D82A}">
                    <a16:rowId xmlns:a16="http://schemas.microsoft.com/office/drawing/2014/main" val="1489274065"/>
                  </a:ext>
                </a:extLst>
              </a:tr>
              <a:tr h="228600">
                <a:tc>
                  <a:txBody>
                    <a:bodyPr/>
                    <a:lstStyle/>
                    <a:p>
                      <a:pPr algn="ctr"/>
                      <a:r>
                        <a:rPr lang="es-ES" sz="1100" b="1" dirty="0">
                          <a:latin typeface="Arial" panose="020B0604020202020204" pitchFamily="34" charset="0"/>
                          <a:cs typeface="Arial" panose="020B0604020202020204" pitchFamily="34" charset="0"/>
                        </a:rPr>
                        <a:t>R/a (m)</a:t>
                      </a:r>
                      <a:endParaRPr lang="en-GB" sz="1100" b="1" dirty="0">
                        <a:latin typeface="Arial" panose="020B0604020202020204" pitchFamily="34" charset="0"/>
                        <a:cs typeface="Arial" panose="020B0604020202020204" pitchFamily="34" charset="0"/>
                      </a:endParaRPr>
                    </a:p>
                  </a:txBody>
                  <a:tcPr marL="68580" marR="68580" marT="34290" marB="34290" anchor="ctr"/>
                </a:tc>
                <a:tc gridSpan="3">
                  <a:txBody>
                    <a:bodyPr/>
                    <a:lstStyle/>
                    <a:p>
                      <a:pPr algn="ctr"/>
                      <a:r>
                        <a:rPr lang="es-ES" sz="1100" dirty="0">
                          <a:latin typeface="Arial" panose="020B0604020202020204" pitchFamily="34" charset="0"/>
                          <a:cs typeface="Arial" panose="020B0604020202020204" pitchFamily="34" charset="0"/>
                        </a:rPr>
                        <a:t>0.45 / 0.25</a:t>
                      </a:r>
                      <a:endParaRPr lang="en-GB" sz="1100" dirty="0">
                        <a:latin typeface="Arial" panose="020B0604020202020204" pitchFamily="34" charset="0"/>
                        <a:cs typeface="Arial" panose="020B0604020202020204" pitchFamily="34" charset="0"/>
                      </a:endParaRPr>
                    </a:p>
                  </a:txBody>
                  <a:tcPr marL="68580" marR="68580" marT="34290" marB="34290" anchor="ctr"/>
                </a:tc>
                <a:tc hMerge="1">
                  <a:txBody>
                    <a:bodyPr/>
                    <a:lstStyle/>
                    <a:p>
                      <a:pPr algn="ctr"/>
                      <a:endParaRPr lang="en-GB" sz="1500" dirty="0">
                        <a:latin typeface="Arial" panose="020B0604020202020204" pitchFamily="34" charset="0"/>
                        <a:cs typeface="Arial" panose="020B0604020202020204" pitchFamily="34" charset="0"/>
                      </a:endParaRPr>
                    </a:p>
                  </a:txBody>
                  <a:tcPr anchor="ctr"/>
                </a:tc>
                <a:tc hMerge="1">
                  <a:txBody>
                    <a:bodyPr/>
                    <a:lstStyle/>
                    <a:p>
                      <a:pPr algn="ctr"/>
                      <a:endParaRPr lang="en-GB" sz="15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20614551"/>
                  </a:ext>
                </a:extLst>
              </a:tr>
              <a:tr h="228600">
                <a:tc>
                  <a:txBody>
                    <a:bodyPr/>
                    <a:lstStyle/>
                    <a:p>
                      <a:pPr algn="ctr"/>
                      <a:r>
                        <a:rPr lang="es-ES" sz="800" b="1" dirty="0" err="1">
                          <a:latin typeface="Arial" panose="020B0604020202020204" pitchFamily="34" charset="0"/>
                          <a:cs typeface="Arial" panose="020B0604020202020204" pitchFamily="34" charset="0"/>
                        </a:rPr>
                        <a:t>Aspect</a:t>
                      </a:r>
                      <a:r>
                        <a:rPr lang="es-ES" sz="800" b="1" dirty="0">
                          <a:latin typeface="Arial" panose="020B0604020202020204" pitchFamily="34" charset="0"/>
                          <a:cs typeface="Arial" panose="020B0604020202020204" pitchFamily="34" charset="0"/>
                        </a:rPr>
                        <a:t> Ratio</a:t>
                      </a:r>
                      <a:endParaRPr lang="en-GB" sz="800" b="1" dirty="0">
                        <a:latin typeface="Arial" panose="020B0604020202020204" pitchFamily="34" charset="0"/>
                        <a:cs typeface="Arial" panose="020B0604020202020204" pitchFamily="34" charset="0"/>
                      </a:endParaRPr>
                    </a:p>
                  </a:txBody>
                  <a:tcPr marL="68580" marR="68580" marT="34290" marB="34290" anchor="ctr"/>
                </a:tc>
                <a:tc gridSpan="3">
                  <a:txBody>
                    <a:bodyPr/>
                    <a:lstStyle/>
                    <a:p>
                      <a:pPr algn="ctr"/>
                      <a:r>
                        <a:rPr lang="es-ES" sz="1100" dirty="0">
                          <a:latin typeface="Arial" panose="020B0604020202020204" pitchFamily="34" charset="0"/>
                          <a:cs typeface="Arial" panose="020B0604020202020204" pitchFamily="34" charset="0"/>
                        </a:rPr>
                        <a:t>1.4 – 3.0</a:t>
                      </a:r>
                      <a:endParaRPr lang="en-GB" sz="1100" dirty="0">
                        <a:latin typeface="Arial" panose="020B0604020202020204" pitchFamily="34" charset="0"/>
                        <a:cs typeface="Arial" panose="020B0604020202020204" pitchFamily="34" charset="0"/>
                      </a:endParaRPr>
                    </a:p>
                  </a:txBody>
                  <a:tcPr marL="68580" marR="68580" marT="34290" marB="34290" anchor="ctr"/>
                </a:tc>
                <a:tc hMerge="1">
                  <a:txBody>
                    <a:bodyPr/>
                    <a:lstStyle/>
                    <a:p>
                      <a:pPr algn="ctr"/>
                      <a:endParaRPr lang="en-GB" sz="1500" dirty="0">
                        <a:latin typeface="Arial" panose="020B0604020202020204" pitchFamily="34" charset="0"/>
                        <a:cs typeface="Arial" panose="020B0604020202020204" pitchFamily="34" charset="0"/>
                      </a:endParaRPr>
                    </a:p>
                  </a:txBody>
                  <a:tcPr anchor="ctr"/>
                </a:tc>
                <a:tc hMerge="1">
                  <a:txBody>
                    <a:bodyPr/>
                    <a:lstStyle/>
                    <a:p>
                      <a:pPr algn="ctr"/>
                      <a:endParaRPr lang="en-GB" sz="15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88777925"/>
                  </a:ext>
                </a:extLst>
              </a:tr>
              <a:tr h="228600">
                <a:tc>
                  <a:txBody>
                    <a:bodyPr/>
                    <a:lstStyle/>
                    <a:p>
                      <a:pPr algn="ctr"/>
                      <a:r>
                        <a:rPr lang="el-GR" sz="1100" b="1" dirty="0">
                          <a:latin typeface="Times New Roman" panose="02020603050405020304" pitchFamily="18" charset="0"/>
                          <a:cs typeface="Times New Roman" panose="02020603050405020304" pitchFamily="18" charset="0"/>
                        </a:rPr>
                        <a:t>κ</a:t>
                      </a:r>
                      <a:endParaRPr lang="en-GB" sz="1100" b="1" dirty="0">
                        <a:latin typeface="Arial" panose="020B0604020202020204" pitchFamily="34" charset="0"/>
                        <a:cs typeface="Arial" panose="020B0604020202020204" pitchFamily="34" charset="0"/>
                      </a:endParaRPr>
                    </a:p>
                  </a:txBody>
                  <a:tcPr marL="68580" marR="68580" marT="34290" marB="34290" anchor="ctr"/>
                </a:tc>
                <a:tc gridSpan="3">
                  <a:txBody>
                    <a:bodyPr/>
                    <a:lstStyle/>
                    <a:p>
                      <a:pPr algn="ctr"/>
                      <a:r>
                        <a:rPr lang="es-ES" sz="1100" dirty="0">
                          <a:latin typeface="Arial" panose="020B0604020202020204" pitchFamily="34" charset="0"/>
                          <a:cs typeface="Arial" panose="020B0604020202020204" pitchFamily="34" charset="0"/>
                        </a:rPr>
                        <a:t>&lt; 3</a:t>
                      </a:r>
                      <a:endParaRPr lang="en-GB" sz="1100" dirty="0">
                        <a:latin typeface="Arial" panose="020B0604020202020204" pitchFamily="34" charset="0"/>
                        <a:cs typeface="Arial" panose="020B0604020202020204" pitchFamily="34" charset="0"/>
                      </a:endParaRPr>
                    </a:p>
                  </a:txBody>
                  <a:tcPr marL="68580" marR="68580" marT="34290" marB="34290" anchor="ctr"/>
                </a:tc>
                <a:tc hMerge="1">
                  <a:txBody>
                    <a:bodyPr/>
                    <a:lstStyle/>
                    <a:p>
                      <a:pPr algn="ctr"/>
                      <a:endParaRPr lang="en-GB" sz="1500" dirty="0">
                        <a:latin typeface="Arial" panose="020B0604020202020204" pitchFamily="34" charset="0"/>
                        <a:cs typeface="Arial" panose="020B0604020202020204" pitchFamily="34" charset="0"/>
                      </a:endParaRPr>
                    </a:p>
                  </a:txBody>
                  <a:tcPr anchor="ctr"/>
                </a:tc>
                <a:tc hMerge="1">
                  <a:txBody>
                    <a:bodyPr/>
                    <a:lstStyle/>
                    <a:p>
                      <a:pPr algn="ctr"/>
                      <a:endParaRPr lang="en-GB" sz="15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18133523"/>
                  </a:ext>
                </a:extLst>
              </a:tr>
              <a:tr h="228600">
                <a:tc>
                  <a:txBody>
                    <a:bodyPr/>
                    <a:lstStyle/>
                    <a:p>
                      <a:pPr algn="ctr"/>
                      <a:r>
                        <a:rPr lang="en-GB" sz="1100" b="1" dirty="0">
                          <a:latin typeface="Times New Roman" panose="02020603050405020304" pitchFamily="18" charset="0"/>
                          <a:cs typeface="Times New Roman" panose="02020603050405020304" pitchFamily="18" charset="0"/>
                        </a:rPr>
                        <a:t>δ</a:t>
                      </a:r>
                      <a:endParaRPr lang="en-GB" sz="1100" b="1" dirty="0">
                        <a:latin typeface="Arial" panose="020B0604020202020204" pitchFamily="34" charset="0"/>
                        <a:cs typeface="Arial" panose="020B0604020202020204" pitchFamily="34" charset="0"/>
                      </a:endParaRPr>
                    </a:p>
                  </a:txBody>
                  <a:tcPr marL="68580" marR="68580" marT="34290" marB="34290" anchor="ctr"/>
                </a:tc>
                <a:tc gridSpan="3">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ES" sz="1100" dirty="0">
                          <a:latin typeface="Arial" panose="020B0604020202020204" pitchFamily="34" charset="0"/>
                          <a:cs typeface="Arial" panose="020B0604020202020204" pitchFamily="34" charset="0"/>
                        </a:rPr>
                        <a:t>-0.6 – +0.6</a:t>
                      </a:r>
                      <a:endParaRPr lang="en-GB" sz="1100" dirty="0">
                        <a:latin typeface="Arial" panose="020B0604020202020204" pitchFamily="34" charset="0"/>
                        <a:cs typeface="Arial" panose="020B0604020202020204" pitchFamily="34" charset="0"/>
                      </a:endParaRPr>
                    </a:p>
                  </a:txBody>
                  <a:tcPr marL="68580" marR="68580" marT="34290" marB="34290" anchor="ctr"/>
                </a:tc>
                <a:tc hMerge="1">
                  <a:txBody>
                    <a:bodyPr/>
                    <a:lstStyle/>
                    <a:p>
                      <a:pPr algn="ctr"/>
                      <a:endParaRPr lang="en-GB" sz="1500" dirty="0">
                        <a:latin typeface="Arial" panose="020B0604020202020204" pitchFamily="34" charset="0"/>
                        <a:cs typeface="Arial" panose="020B0604020202020204" pitchFamily="34" charset="0"/>
                      </a:endParaRPr>
                    </a:p>
                  </a:txBody>
                  <a:tcPr anchor="ctr"/>
                </a:tc>
                <a:tc hMerge="1">
                  <a:txBody>
                    <a:bodyPr/>
                    <a:lstStyle/>
                    <a:p>
                      <a:pPr algn="ctr"/>
                      <a:endParaRPr lang="en-GB" sz="15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03108532"/>
                  </a:ext>
                </a:extLst>
              </a:tr>
              <a:tr h="228600">
                <a:tc>
                  <a:txBody>
                    <a:bodyPr/>
                    <a:lstStyle/>
                    <a:p>
                      <a:pPr algn="ctr"/>
                      <a:r>
                        <a:rPr lang="en-GB" sz="1100" b="1" dirty="0">
                          <a:latin typeface="Arial" panose="020B0604020202020204" pitchFamily="34" charset="0"/>
                          <a:cs typeface="Arial" panose="020B0604020202020204" pitchFamily="34" charset="0"/>
                        </a:rPr>
                        <a:t>P</a:t>
                      </a:r>
                      <a:r>
                        <a:rPr lang="en-GB" sz="1100" b="1" baseline="-25000" dirty="0">
                          <a:latin typeface="Arial" panose="020B0604020202020204" pitchFamily="34" charset="0"/>
                          <a:cs typeface="Arial" panose="020B0604020202020204" pitchFamily="34" charset="0"/>
                        </a:rPr>
                        <a:t>e</a:t>
                      </a:r>
                      <a:r>
                        <a:rPr lang="en-GB" sz="1100" b="1" dirty="0">
                          <a:latin typeface="Arial" panose="020B0604020202020204" pitchFamily="34" charset="0"/>
                          <a:cs typeface="Arial" panose="020B0604020202020204" pitchFamily="34" charset="0"/>
                        </a:rPr>
                        <a:t>[kW]</a:t>
                      </a:r>
                    </a:p>
                  </a:txBody>
                  <a:tcPr marL="68580" marR="68580" marT="34290" marB="34290"/>
                </a:tc>
                <a:tc>
                  <a:txBody>
                    <a:bodyPr/>
                    <a:lstStyle/>
                    <a:p>
                      <a:pPr algn="ctr"/>
                      <a:r>
                        <a:rPr lang="en-GB" sz="1100" dirty="0">
                          <a:latin typeface="Arial" panose="020B0604020202020204" pitchFamily="34" charset="0"/>
                          <a:cs typeface="Arial" panose="020B0604020202020204" pitchFamily="34" charset="0"/>
                        </a:rPr>
                        <a:t>6</a:t>
                      </a:r>
                    </a:p>
                  </a:txBody>
                  <a:tcPr marL="68580" marR="68580" marT="34290" marB="34290" anchor="ctr"/>
                </a:tc>
                <a:tc>
                  <a:txBody>
                    <a:bodyPr/>
                    <a:lstStyle/>
                    <a:p>
                      <a:pPr algn="ctr"/>
                      <a:r>
                        <a:rPr lang="en-GB" sz="1100" dirty="0">
                          <a:latin typeface="Arial" panose="020B0604020202020204" pitchFamily="34" charset="0"/>
                          <a:cs typeface="Arial" panose="020B0604020202020204" pitchFamily="34" charset="0"/>
                        </a:rPr>
                        <a:t>6 </a:t>
                      </a:r>
                    </a:p>
                  </a:txBody>
                  <a:tcPr marL="68580" marR="68580" marT="34290" marB="34290" anchor="ctr"/>
                </a:tc>
                <a:tc>
                  <a:txBody>
                    <a:bodyPr/>
                    <a:lstStyle/>
                    <a:p>
                      <a:pPr algn="ctr"/>
                      <a:r>
                        <a:rPr lang="en-GB" sz="1100" dirty="0">
                          <a:latin typeface="Arial" panose="020B0604020202020204" pitchFamily="34" charset="0"/>
                          <a:cs typeface="Arial" panose="020B0604020202020204" pitchFamily="34" charset="0"/>
                        </a:rPr>
                        <a:t>200</a:t>
                      </a:r>
                    </a:p>
                  </a:txBody>
                  <a:tcPr marL="68580" marR="68580" marT="34290" marB="34290" anchor="ctr"/>
                </a:tc>
                <a:extLst>
                  <a:ext uri="{0D108BD9-81ED-4DB2-BD59-A6C34878D82A}">
                    <a16:rowId xmlns:a16="http://schemas.microsoft.com/office/drawing/2014/main" val="3905360321"/>
                  </a:ext>
                </a:extLst>
              </a:tr>
              <a:tr h="228600">
                <a:tc>
                  <a:txBody>
                    <a:bodyPr/>
                    <a:lstStyle/>
                    <a:p>
                      <a:pPr algn="ctr"/>
                      <a:r>
                        <a:rPr lang="en-GB" sz="1100" b="1" dirty="0">
                          <a:latin typeface="Arial" panose="020B0604020202020204" pitchFamily="34" charset="0"/>
                          <a:cs typeface="Arial" panose="020B0604020202020204" pitchFamily="34" charset="0"/>
                        </a:rPr>
                        <a:t>P</a:t>
                      </a:r>
                      <a:r>
                        <a:rPr lang="en-GB" sz="1100" b="1" baseline="-25000" dirty="0">
                          <a:latin typeface="Arial" panose="020B0604020202020204" pitchFamily="34" charset="0"/>
                          <a:cs typeface="Arial" panose="020B0604020202020204" pitchFamily="34" charset="0"/>
                        </a:rPr>
                        <a:t>NBI</a:t>
                      </a:r>
                      <a:r>
                        <a:rPr lang="en-GB" sz="1100" b="1" dirty="0">
                          <a:latin typeface="Arial" panose="020B0604020202020204" pitchFamily="34" charset="0"/>
                          <a:cs typeface="Arial" panose="020B0604020202020204" pitchFamily="34" charset="0"/>
                        </a:rPr>
                        <a:t> [MW] </a:t>
                      </a:r>
                    </a:p>
                  </a:txBody>
                  <a:tcPr marL="68580" marR="68580" marT="34290" marB="34290"/>
                </a:tc>
                <a:tc>
                  <a:txBody>
                    <a:bodyPr/>
                    <a:lstStyle/>
                    <a:p>
                      <a:pPr algn="ctr"/>
                      <a:r>
                        <a:rPr lang="en-GB" sz="1100" dirty="0">
                          <a:latin typeface="Arial" panose="020B0604020202020204" pitchFamily="34" charset="0"/>
                          <a:cs typeface="Arial" panose="020B0604020202020204" pitchFamily="34" charset="0"/>
                        </a:rPr>
                        <a:t>-</a:t>
                      </a:r>
                    </a:p>
                  </a:txBody>
                  <a:tcPr marL="68580" marR="68580" marT="34290" marB="34290" anchor="ctr"/>
                </a:tc>
                <a:tc>
                  <a:txBody>
                    <a:bodyPr/>
                    <a:lstStyle/>
                    <a:p>
                      <a:pPr algn="ctr"/>
                      <a:r>
                        <a:rPr lang="en-GB" sz="1100" dirty="0">
                          <a:latin typeface="Arial" panose="020B0604020202020204" pitchFamily="34" charset="0"/>
                          <a:cs typeface="Arial" panose="020B0604020202020204" pitchFamily="34" charset="0"/>
                        </a:rPr>
                        <a:t>1</a:t>
                      </a:r>
                    </a:p>
                  </a:txBody>
                  <a:tcPr marL="68580" marR="68580" marT="34290" marB="34290" anchor="ctr"/>
                </a:tc>
                <a:tc>
                  <a:txBody>
                    <a:bodyPr/>
                    <a:lstStyle/>
                    <a:p>
                      <a:pPr algn="ctr"/>
                      <a:r>
                        <a:rPr lang="en-GB" sz="1100" dirty="0">
                          <a:latin typeface="Arial" panose="020B0604020202020204" pitchFamily="34" charset="0"/>
                          <a:cs typeface="Arial" panose="020B0604020202020204" pitchFamily="34" charset="0"/>
                        </a:rPr>
                        <a:t>1</a:t>
                      </a:r>
                    </a:p>
                  </a:txBody>
                  <a:tcPr marL="68580" marR="68580" marT="34290" marB="34290" anchor="ctr"/>
                </a:tc>
                <a:extLst>
                  <a:ext uri="{0D108BD9-81ED-4DB2-BD59-A6C34878D82A}">
                    <a16:rowId xmlns:a16="http://schemas.microsoft.com/office/drawing/2014/main" val="2609287863"/>
                  </a:ext>
                </a:extLst>
              </a:tr>
            </a:tbl>
          </a:graphicData>
        </a:graphic>
      </p:graphicFrame>
      <p:sp>
        <p:nvSpPr>
          <p:cNvPr id="4" name="Footer Placeholder 4">
            <a:extLst>
              <a:ext uri="{FF2B5EF4-FFF2-40B4-BE49-F238E27FC236}">
                <a16:creationId xmlns:a16="http://schemas.microsoft.com/office/drawing/2014/main" id="{084196AA-C07C-8446-FD5D-72A87DB19991}"/>
              </a:ext>
            </a:extLst>
          </p:cNvPr>
          <p:cNvSpPr txBox="1">
            <a:spLocks/>
          </p:cNvSpPr>
          <p:nvPr/>
        </p:nvSpPr>
        <p:spPr>
          <a:xfrm>
            <a:off x="2000251" y="4941323"/>
            <a:ext cx="5143499" cy="196848"/>
          </a:xfrm>
          <a:prstGeom prst="rect">
            <a:avLst/>
          </a:prstGeom>
        </p:spPr>
        <p:txBody>
          <a:bodyPr/>
          <a:lstStyle>
            <a:defPPr>
              <a:defRPr lang="en-US"/>
            </a:defPPr>
            <a:lvl1pPr algn="l" rtl="0" fontAlgn="base">
              <a:spcBef>
                <a:spcPct val="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685800">
              <a:defRPr/>
            </a:pPr>
            <a:r>
              <a:rPr lang="en-GB" sz="825" dirty="0">
                <a:solidFill>
                  <a:prstClr val="black"/>
                </a:solidFill>
              </a:rPr>
              <a:t>M. Garcia-Munoz | </a:t>
            </a:r>
            <a:r>
              <a:rPr lang="en-US" sz="825" dirty="0">
                <a:solidFill>
                  <a:prstClr val="black"/>
                </a:solidFill>
              </a:rPr>
              <a:t>21</a:t>
            </a:r>
            <a:r>
              <a:rPr lang="en-US" sz="825" baseline="30000" dirty="0">
                <a:solidFill>
                  <a:prstClr val="black"/>
                </a:solidFill>
              </a:rPr>
              <a:t>st</a:t>
            </a:r>
            <a:r>
              <a:rPr lang="en-US" sz="825" dirty="0">
                <a:solidFill>
                  <a:prstClr val="black"/>
                </a:solidFill>
              </a:rPr>
              <a:t> International Spherical Torus Workshop (ISTW) </a:t>
            </a:r>
            <a:r>
              <a:rPr lang="en-GB" sz="825" dirty="0">
                <a:solidFill>
                  <a:prstClr val="black"/>
                </a:solidFill>
              </a:rPr>
              <a:t>| Remote | Nov 1</a:t>
            </a:r>
            <a:r>
              <a:rPr lang="en-GB" sz="825" baseline="30000" dirty="0">
                <a:solidFill>
                  <a:prstClr val="black"/>
                </a:solidFill>
              </a:rPr>
              <a:t>st</a:t>
            </a:r>
            <a:r>
              <a:rPr lang="en-GB" sz="825" dirty="0">
                <a:solidFill>
                  <a:prstClr val="black"/>
                </a:solidFill>
              </a:rPr>
              <a:t> 2022</a:t>
            </a:r>
          </a:p>
        </p:txBody>
      </p:sp>
      <p:pic>
        <p:nvPicPr>
          <p:cNvPr id="6" name="Picture 5">
            <a:extLst>
              <a:ext uri="{FF2B5EF4-FFF2-40B4-BE49-F238E27FC236}">
                <a16:creationId xmlns:a16="http://schemas.microsoft.com/office/drawing/2014/main" id="{9B99989B-3419-A869-DE00-C0321EB2F9DA}"/>
              </a:ext>
            </a:extLst>
          </p:cNvPr>
          <p:cNvPicPr>
            <a:picLocks noChangeAspect="1"/>
          </p:cNvPicPr>
          <p:nvPr/>
        </p:nvPicPr>
        <p:blipFill>
          <a:blip r:embed="rId2"/>
          <a:stretch>
            <a:fillRect/>
          </a:stretch>
        </p:blipFill>
        <p:spPr>
          <a:xfrm>
            <a:off x="21888" y="1576176"/>
            <a:ext cx="5906673" cy="2481474"/>
          </a:xfrm>
          <a:prstGeom prst="rect">
            <a:avLst/>
          </a:prstGeom>
        </p:spPr>
      </p:pic>
      <p:sp>
        <p:nvSpPr>
          <p:cNvPr id="11" name="Title 1">
            <a:extLst>
              <a:ext uri="{FF2B5EF4-FFF2-40B4-BE49-F238E27FC236}">
                <a16:creationId xmlns:a16="http://schemas.microsoft.com/office/drawing/2014/main" id="{3C2F0B00-EE51-07F9-5B77-252A6AA5BD00}"/>
              </a:ext>
            </a:extLst>
          </p:cNvPr>
          <p:cNvSpPr>
            <a:spLocks noGrp="1"/>
          </p:cNvSpPr>
          <p:nvPr>
            <p:ph type="title"/>
          </p:nvPr>
        </p:nvSpPr>
        <p:spPr>
          <a:xfrm>
            <a:off x="168890" y="105864"/>
            <a:ext cx="8004065" cy="673894"/>
          </a:xfrm>
        </p:spPr>
        <p:txBody>
          <a:bodyPr/>
          <a:lstStyle/>
          <a:p>
            <a:r>
              <a:rPr lang="en-GB" sz="2100" dirty="0"/>
              <a:t>EU: SMART Will Explore a Wide Shaping Range at Relatively High I</a:t>
            </a:r>
            <a:r>
              <a:rPr lang="en-GB" sz="2100" baseline="-25000" dirty="0"/>
              <a:t>p</a:t>
            </a:r>
            <a:r>
              <a:rPr lang="en-GB" sz="2100" dirty="0"/>
              <a:t> / </a:t>
            </a:r>
            <a:r>
              <a:rPr lang="en-GB" sz="2100" dirty="0" err="1"/>
              <a:t>B</a:t>
            </a:r>
            <a:r>
              <a:rPr lang="en-GB" sz="2100" baseline="-25000" dirty="0" err="1"/>
              <a:t>t</a:t>
            </a:r>
            <a:endParaRPr lang="en-GB" sz="2100" baseline="-25000" dirty="0"/>
          </a:p>
        </p:txBody>
      </p:sp>
      <p:sp>
        <p:nvSpPr>
          <p:cNvPr id="15" name="TextBox 14">
            <a:extLst>
              <a:ext uri="{FF2B5EF4-FFF2-40B4-BE49-F238E27FC236}">
                <a16:creationId xmlns:a16="http://schemas.microsoft.com/office/drawing/2014/main" id="{598670DB-1717-8D99-6155-DA846AF15D42}"/>
              </a:ext>
            </a:extLst>
          </p:cNvPr>
          <p:cNvSpPr txBox="1"/>
          <p:nvPr/>
        </p:nvSpPr>
        <p:spPr>
          <a:xfrm>
            <a:off x="-114300" y="824055"/>
            <a:ext cx="9144000" cy="741998"/>
          </a:xfrm>
          <a:prstGeom prst="rect">
            <a:avLst/>
          </a:prstGeom>
          <a:noFill/>
        </p:spPr>
        <p:txBody>
          <a:bodyPr wrap="square">
            <a:spAutoFit/>
          </a:bodyPr>
          <a:lstStyle/>
          <a:p>
            <a:pPr marL="342900" lvl="1" defTabSz="685800" fontAlgn="base">
              <a:lnSpc>
                <a:spcPct val="150000"/>
              </a:lnSpc>
              <a:spcBef>
                <a:spcPct val="0"/>
              </a:spcBef>
              <a:spcAft>
                <a:spcPct val="0"/>
              </a:spcAft>
              <a:defRPr/>
            </a:pPr>
            <a:r>
              <a:rPr lang="en-GB" sz="1500" dirty="0">
                <a:solidFill>
                  <a:prstClr val="black"/>
                </a:solidFill>
                <a:latin typeface="Arial" charset="0"/>
                <a:cs typeface="Arial" charset="0"/>
              </a:rPr>
              <a:t>SMART aims at high confinement regimes in Spherical Tokamaks (STs) with flexible shaping, high </a:t>
            </a:r>
            <a:r>
              <a:rPr lang="el-GR" sz="1500" dirty="0">
                <a:solidFill>
                  <a:prstClr val="black"/>
                </a:solidFill>
                <a:latin typeface="Arial" charset="0"/>
                <a:cs typeface="Arial" charset="0"/>
              </a:rPr>
              <a:t>β</a:t>
            </a:r>
            <a:r>
              <a:rPr lang="es-ES" sz="1500" dirty="0">
                <a:solidFill>
                  <a:prstClr val="black"/>
                </a:solidFill>
                <a:latin typeface="Arial" charset="0"/>
                <a:cs typeface="Arial" charset="0"/>
              </a:rPr>
              <a:t>,</a:t>
            </a:r>
            <a:r>
              <a:rPr lang="en-GB" sz="1500" dirty="0">
                <a:solidFill>
                  <a:prstClr val="black"/>
                </a:solidFill>
                <a:latin typeface="Arial" charset="0"/>
                <a:cs typeface="Arial" charset="0"/>
              </a:rPr>
              <a:t> and fusion-relevant </a:t>
            </a:r>
            <a:r>
              <a:rPr lang="en-GB" sz="1500" dirty="0" err="1">
                <a:solidFill>
                  <a:prstClr val="black"/>
                </a:solidFill>
                <a:latin typeface="Arial" charset="0"/>
                <a:cs typeface="Arial" charset="0"/>
              </a:rPr>
              <a:t>T</a:t>
            </a:r>
            <a:r>
              <a:rPr lang="en-GB" sz="1500" baseline="-25000" dirty="0" err="1">
                <a:solidFill>
                  <a:prstClr val="black"/>
                </a:solidFill>
                <a:latin typeface="Arial" charset="0"/>
                <a:cs typeface="Arial" charset="0"/>
              </a:rPr>
              <a:t>i</a:t>
            </a:r>
            <a:r>
              <a:rPr lang="en-GB" sz="1500" dirty="0">
                <a:solidFill>
                  <a:prstClr val="black"/>
                </a:solidFill>
                <a:latin typeface="Arial" charset="0"/>
                <a:cs typeface="Arial" charset="0"/>
              </a:rPr>
              <a:t>, </a:t>
            </a:r>
            <a:r>
              <a:rPr lang="en-GB" sz="1500" dirty="0" err="1">
                <a:solidFill>
                  <a:prstClr val="black"/>
                </a:solidFill>
                <a:latin typeface="Arial" charset="0"/>
                <a:cs typeface="Arial" charset="0"/>
              </a:rPr>
              <a:t>T</a:t>
            </a:r>
            <a:r>
              <a:rPr lang="en-GB" sz="1500" baseline="-25000" dirty="0" err="1">
                <a:solidFill>
                  <a:prstClr val="black"/>
                </a:solidFill>
                <a:latin typeface="Arial" charset="0"/>
                <a:cs typeface="Arial" charset="0"/>
              </a:rPr>
              <a:t>e</a:t>
            </a:r>
            <a:r>
              <a:rPr lang="en-GB" sz="1500" dirty="0">
                <a:solidFill>
                  <a:prstClr val="black"/>
                </a:solidFill>
                <a:latin typeface="Arial" charset="0"/>
                <a:cs typeface="Arial" charset="0"/>
              </a:rPr>
              <a:t>, n</a:t>
            </a:r>
            <a:r>
              <a:rPr lang="en-GB" sz="1500" baseline="-25000" dirty="0">
                <a:solidFill>
                  <a:prstClr val="black"/>
                </a:solidFill>
                <a:latin typeface="Arial" charset="0"/>
                <a:cs typeface="Arial" charset="0"/>
              </a:rPr>
              <a:t>e</a:t>
            </a:r>
            <a:r>
              <a:rPr lang="en-GB" sz="1500" dirty="0">
                <a:solidFill>
                  <a:prstClr val="black"/>
                </a:solidFill>
                <a:latin typeface="Arial" charset="0"/>
                <a:cs typeface="Arial" charset="0"/>
              </a:rPr>
              <a:t>, and </a:t>
            </a:r>
            <a:r>
              <a:rPr lang="en-GB" sz="1500" dirty="0" err="1">
                <a:solidFill>
                  <a:prstClr val="black"/>
                </a:solidFill>
                <a:latin typeface="Arial" charset="0"/>
                <a:cs typeface="Arial" charset="0"/>
              </a:rPr>
              <a:t>collisionalities</a:t>
            </a:r>
            <a:endParaRPr lang="en-GB" sz="1500" dirty="0">
              <a:solidFill>
                <a:prstClr val="black"/>
              </a:solidFill>
              <a:latin typeface="Arial" charset="0"/>
              <a:cs typeface="Arial" charset="0"/>
            </a:endParaRPr>
          </a:p>
        </p:txBody>
      </p:sp>
      <p:sp>
        <p:nvSpPr>
          <p:cNvPr id="20" name="TextBox 19">
            <a:extLst>
              <a:ext uri="{FF2B5EF4-FFF2-40B4-BE49-F238E27FC236}">
                <a16:creationId xmlns:a16="http://schemas.microsoft.com/office/drawing/2014/main" id="{D44F5F36-BD72-319A-7AB8-282D56B62D91}"/>
              </a:ext>
            </a:extLst>
          </p:cNvPr>
          <p:cNvSpPr txBox="1"/>
          <p:nvPr/>
        </p:nvSpPr>
        <p:spPr>
          <a:xfrm>
            <a:off x="-114300" y="4081605"/>
            <a:ext cx="9144000" cy="741998"/>
          </a:xfrm>
          <a:prstGeom prst="rect">
            <a:avLst/>
          </a:prstGeom>
          <a:noFill/>
        </p:spPr>
        <p:txBody>
          <a:bodyPr wrap="square">
            <a:spAutoFit/>
          </a:bodyPr>
          <a:lstStyle/>
          <a:p>
            <a:pPr marL="600075" lvl="1" indent="-257175" defTabSz="685800" fontAlgn="base">
              <a:lnSpc>
                <a:spcPct val="150000"/>
              </a:lnSpc>
              <a:spcBef>
                <a:spcPct val="0"/>
              </a:spcBef>
              <a:spcAft>
                <a:spcPct val="0"/>
              </a:spcAft>
              <a:buFont typeface="Arial" panose="020B0604020202020204" pitchFamily="34" charset="0"/>
              <a:buChar char="•"/>
              <a:defRPr/>
            </a:pPr>
            <a:r>
              <a:rPr lang="en-GB" sz="1500" dirty="0">
                <a:solidFill>
                  <a:prstClr val="black"/>
                </a:solidFill>
                <a:latin typeface="Arial" charset="0"/>
                <a:cs typeface="Arial" charset="0"/>
              </a:rPr>
              <a:t>Exploiting novel diagnostic and exhaust and plasma control techniques</a:t>
            </a:r>
          </a:p>
          <a:p>
            <a:pPr marL="600075" lvl="1" indent="-257175" defTabSz="685800" fontAlgn="base">
              <a:lnSpc>
                <a:spcPct val="150000"/>
              </a:lnSpc>
              <a:spcBef>
                <a:spcPct val="0"/>
              </a:spcBef>
              <a:spcAft>
                <a:spcPct val="0"/>
              </a:spcAft>
              <a:buFont typeface="Arial" panose="020B0604020202020204" pitchFamily="34" charset="0"/>
              <a:buChar char="•"/>
              <a:defRPr/>
            </a:pPr>
            <a:r>
              <a:rPr lang="es-ES" sz="1500" dirty="0">
                <a:solidFill>
                  <a:prstClr val="black"/>
                </a:solidFill>
                <a:latin typeface="Arial" charset="0"/>
                <a:cs typeface="Arial" charset="0"/>
              </a:rPr>
              <a:t>Training </a:t>
            </a:r>
            <a:r>
              <a:rPr lang="en-US" sz="1500" dirty="0">
                <a:solidFill>
                  <a:prstClr val="black"/>
                </a:solidFill>
                <a:latin typeface="Arial" charset="0"/>
                <a:cs typeface="Arial" charset="0"/>
              </a:rPr>
              <a:t>next generation of fusion physicists and engineers</a:t>
            </a:r>
          </a:p>
        </p:txBody>
      </p:sp>
    </p:spTree>
    <p:extLst>
      <p:ext uri="{BB962C8B-B14F-4D97-AF65-F5344CB8AC3E}">
        <p14:creationId xmlns:p14="http://schemas.microsoft.com/office/powerpoint/2010/main" val="4234617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E962A72-5843-40C8-771F-3D4103DDBF12}"/>
              </a:ext>
            </a:extLst>
          </p:cNvPr>
          <p:cNvSpPr txBox="1"/>
          <p:nvPr/>
        </p:nvSpPr>
        <p:spPr>
          <a:xfrm>
            <a:off x="129325" y="1680474"/>
            <a:ext cx="3334007" cy="715581"/>
          </a:xfrm>
          <a:prstGeom prst="rect">
            <a:avLst/>
          </a:prstGeom>
          <a:noFill/>
        </p:spPr>
        <p:txBody>
          <a:bodyPr wrap="square" rtlCol="0">
            <a:spAutoFit/>
          </a:bodyPr>
          <a:lstStyle/>
          <a:p>
            <a:pPr defTabSz="685800">
              <a:defRPr/>
            </a:pPr>
            <a:r>
              <a:rPr lang="en-IT" sz="1350" b="1" dirty="0">
                <a:solidFill>
                  <a:srgbClr val="2A2AE5"/>
                </a:solidFill>
                <a:latin typeface="Calibri" panose="020F0502020204030204"/>
              </a:rPr>
              <a:t>PROTO-SPHERA Plasma Torus forms in 5 ms, </a:t>
            </a:r>
            <a:r>
              <a:rPr lang="en-GB" sz="1350" b="1" dirty="0">
                <a:solidFill>
                  <a:srgbClr val="2A2AE5"/>
                </a:solidFill>
                <a:latin typeface="Calibri" panose="020F0502020204030204"/>
              </a:rPr>
              <a:t>as the C</a:t>
            </a:r>
            <a:r>
              <a:rPr lang="en-IT" sz="1350" b="1" dirty="0">
                <a:solidFill>
                  <a:srgbClr val="2A2AE5"/>
                </a:solidFill>
                <a:latin typeface="Calibri" panose="020F0502020204030204"/>
              </a:rPr>
              <a:t>enterpost Plasma current &amp; toroidal </a:t>
            </a:r>
            <a:r>
              <a:rPr lang="en-IT" sz="1350" b="1">
                <a:solidFill>
                  <a:srgbClr val="2A2AE5"/>
                </a:solidFill>
                <a:latin typeface="Calibri" panose="020F0502020204030204"/>
              </a:rPr>
              <a:t>field gro</a:t>
            </a:r>
            <a:r>
              <a:rPr lang="en-IT" sz="1350" b="1">
                <a:solidFill>
                  <a:srgbClr val="2A2AE5"/>
                </a:solidFill>
              </a:rPr>
              <a:t>w</a:t>
            </a:r>
            <a:endParaRPr lang="en-IT" sz="1350" b="1" dirty="0">
              <a:solidFill>
                <a:srgbClr val="2A2AE5"/>
              </a:solidFill>
              <a:latin typeface="Calibri" panose="020F0502020204030204"/>
            </a:endParaRPr>
          </a:p>
        </p:txBody>
      </p:sp>
      <p:sp>
        <p:nvSpPr>
          <p:cNvPr id="26" name="TextBox 25">
            <a:extLst>
              <a:ext uri="{FF2B5EF4-FFF2-40B4-BE49-F238E27FC236}">
                <a16:creationId xmlns:a16="http://schemas.microsoft.com/office/drawing/2014/main" id="{AD38CDFA-6803-4BF7-2F8A-91E3B40CC9B9}"/>
              </a:ext>
            </a:extLst>
          </p:cNvPr>
          <p:cNvSpPr txBox="1"/>
          <p:nvPr/>
        </p:nvSpPr>
        <p:spPr>
          <a:xfrm>
            <a:off x="5805133" y="1680474"/>
            <a:ext cx="3418308" cy="715581"/>
          </a:xfrm>
          <a:prstGeom prst="rect">
            <a:avLst/>
          </a:prstGeom>
          <a:noFill/>
        </p:spPr>
        <p:txBody>
          <a:bodyPr wrap="none" rtlCol="0">
            <a:spAutoFit/>
          </a:bodyPr>
          <a:lstStyle/>
          <a:p>
            <a:pPr defTabSz="685800">
              <a:defRPr/>
            </a:pPr>
            <a:r>
              <a:rPr lang="en-US" sz="1350" b="1" dirty="0">
                <a:solidFill>
                  <a:srgbClr val="F07933"/>
                </a:solidFill>
                <a:latin typeface="Calibri" panose="020F0502020204030204"/>
              </a:rPr>
              <a:t>The Plasma Torus is a slightly oblique rotator</a:t>
            </a:r>
          </a:p>
          <a:p>
            <a:pPr defTabSz="685800">
              <a:defRPr/>
            </a:pPr>
            <a:r>
              <a:rPr lang="en-US" sz="1350" b="1" dirty="0">
                <a:solidFill>
                  <a:srgbClr val="2A2AE5"/>
                </a:solidFill>
                <a:latin typeface="Calibri" panose="020F0502020204030204"/>
              </a:rPr>
              <a:t>maintained by 3D magnetic reconnections</a:t>
            </a:r>
          </a:p>
          <a:p>
            <a:pPr defTabSz="685800">
              <a:defRPr/>
            </a:pPr>
            <a:r>
              <a:rPr lang="en-GB" sz="1350" b="1" dirty="0">
                <a:solidFill>
                  <a:srgbClr val="2A2AE5"/>
                </a:solidFill>
                <a:latin typeface="Calibri" panose="020F0502020204030204"/>
              </a:rPr>
              <a:t>toroidal P</a:t>
            </a:r>
            <a:r>
              <a:rPr lang="en-IT" sz="1350" b="1" dirty="0">
                <a:solidFill>
                  <a:srgbClr val="2A2AE5"/>
                </a:solidFill>
                <a:latin typeface="Calibri" panose="020F0502020204030204"/>
              </a:rPr>
              <a:t>lasma current enters torus in bursts</a:t>
            </a:r>
          </a:p>
        </p:txBody>
      </p:sp>
      <p:sp>
        <p:nvSpPr>
          <p:cNvPr id="31" name="TextBox 30">
            <a:extLst>
              <a:ext uri="{FF2B5EF4-FFF2-40B4-BE49-F238E27FC236}">
                <a16:creationId xmlns:a16="http://schemas.microsoft.com/office/drawing/2014/main" id="{447720BF-37A9-20B5-F956-3A48ED23807D}"/>
              </a:ext>
            </a:extLst>
          </p:cNvPr>
          <p:cNvSpPr txBox="1"/>
          <p:nvPr/>
        </p:nvSpPr>
        <p:spPr>
          <a:xfrm>
            <a:off x="229029" y="962920"/>
            <a:ext cx="3971594" cy="507831"/>
          </a:xfrm>
          <a:prstGeom prst="rect">
            <a:avLst/>
          </a:prstGeom>
          <a:noFill/>
        </p:spPr>
        <p:txBody>
          <a:bodyPr wrap="square" rtlCol="0">
            <a:spAutoFit/>
          </a:bodyPr>
          <a:lstStyle/>
          <a:p>
            <a:pPr defTabSz="685800">
              <a:defRPr/>
            </a:pPr>
            <a:r>
              <a:rPr lang="en-IT" sz="1350" i="1" dirty="0">
                <a:solidFill>
                  <a:srgbClr val="2A2AE5"/>
                </a:solidFill>
                <a:latin typeface="Calibri" panose="020F0502020204030204"/>
              </a:rPr>
              <a:t>Preliminary (still with some artifacts) 3D tomographic</a:t>
            </a:r>
          </a:p>
          <a:p>
            <a:pPr defTabSz="685800">
              <a:defRPr/>
            </a:pPr>
            <a:r>
              <a:rPr lang="en-IT" sz="1350" i="1" dirty="0">
                <a:solidFill>
                  <a:srgbClr val="2A2AE5"/>
                </a:solidFill>
                <a:latin typeface="Calibri" panose="020F0502020204030204"/>
              </a:rPr>
              <a:t>reconstruction from 6 cameras around main plasma </a:t>
            </a:r>
          </a:p>
        </p:txBody>
      </p:sp>
      <p:grpSp>
        <p:nvGrpSpPr>
          <p:cNvPr id="2" name="Group 1">
            <a:extLst>
              <a:ext uri="{FF2B5EF4-FFF2-40B4-BE49-F238E27FC236}">
                <a16:creationId xmlns:a16="http://schemas.microsoft.com/office/drawing/2014/main" id="{E55FBC2A-A23F-3E37-802F-C7182C4807DD}"/>
              </a:ext>
            </a:extLst>
          </p:cNvPr>
          <p:cNvGrpSpPr/>
          <p:nvPr/>
        </p:nvGrpSpPr>
        <p:grpSpPr>
          <a:xfrm>
            <a:off x="20939" y="1820560"/>
            <a:ext cx="9119912" cy="2138774"/>
            <a:chOff x="27918" y="723064"/>
            <a:chExt cx="12159883" cy="2851699"/>
          </a:xfrm>
        </p:grpSpPr>
        <p:pic>
          <p:nvPicPr>
            <p:cNvPr id="5" name="Picture 4">
              <a:extLst>
                <a:ext uri="{FF2B5EF4-FFF2-40B4-BE49-F238E27FC236}">
                  <a16:creationId xmlns:a16="http://schemas.microsoft.com/office/drawing/2014/main" id="{7A5F7ECF-73ED-F6E7-0AF7-E0755572F3BD}"/>
                </a:ext>
              </a:extLst>
            </p:cNvPr>
            <p:cNvPicPr>
              <a:picLocks noChangeAspect="1"/>
            </p:cNvPicPr>
            <p:nvPr/>
          </p:nvPicPr>
          <p:blipFill>
            <a:blip r:embed="rId2"/>
            <a:stretch>
              <a:fillRect/>
            </a:stretch>
          </p:blipFill>
          <p:spPr>
            <a:xfrm>
              <a:off x="27918" y="1751986"/>
              <a:ext cx="1170074" cy="953002"/>
            </a:xfrm>
            <a:prstGeom prst="rect">
              <a:avLst/>
            </a:prstGeom>
          </p:spPr>
        </p:pic>
        <p:pic>
          <p:nvPicPr>
            <p:cNvPr id="7" name="Picture 6">
              <a:extLst>
                <a:ext uri="{FF2B5EF4-FFF2-40B4-BE49-F238E27FC236}">
                  <a16:creationId xmlns:a16="http://schemas.microsoft.com/office/drawing/2014/main" id="{AC1A777D-A042-3820-B9C0-BDEAD877CA7F}"/>
                </a:ext>
              </a:extLst>
            </p:cNvPr>
            <p:cNvPicPr>
              <a:picLocks noChangeAspect="1"/>
            </p:cNvPicPr>
            <p:nvPr/>
          </p:nvPicPr>
          <p:blipFill>
            <a:blip r:embed="rId3"/>
            <a:stretch>
              <a:fillRect/>
            </a:stretch>
          </p:blipFill>
          <p:spPr>
            <a:xfrm>
              <a:off x="1197992" y="1748177"/>
              <a:ext cx="1170072" cy="953000"/>
            </a:xfrm>
            <a:prstGeom prst="rect">
              <a:avLst/>
            </a:prstGeom>
          </p:spPr>
        </p:pic>
        <p:pic>
          <p:nvPicPr>
            <p:cNvPr id="9" name="Picture 8">
              <a:extLst>
                <a:ext uri="{FF2B5EF4-FFF2-40B4-BE49-F238E27FC236}">
                  <a16:creationId xmlns:a16="http://schemas.microsoft.com/office/drawing/2014/main" id="{8009BF04-3E64-034A-06A2-10C3ED9CDD3A}"/>
                </a:ext>
              </a:extLst>
            </p:cNvPr>
            <p:cNvPicPr>
              <a:picLocks noChangeAspect="1"/>
            </p:cNvPicPr>
            <p:nvPr/>
          </p:nvPicPr>
          <p:blipFill>
            <a:blip r:embed="rId4"/>
            <a:stretch>
              <a:fillRect/>
            </a:stretch>
          </p:blipFill>
          <p:spPr>
            <a:xfrm>
              <a:off x="2368064" y="1755304"/>
              <a:ext cx="1170074" cy="953002"/>
            </a:xfrm>
            <a:prstGeom prst="rect">
              <a:avLst/>
            </a:prstGeom>
          </p:spPr>
        </p:pic>
        <p:pic>
          <p:nvPicPr>
            <p:cNvPr id="11" name="Picture 10">
              <a:extLst>
                <a:ext uri="{FF2B5EF4-FFF2-40B4-BE49-F238E27FC236}">
                  <a16:creationId xmlns:a16="http://schemas.microsoft.com/office/drawing/2014/main" id="{60CFA70E-3FF8-5CDD-179C-8014F34017B8}"/>
                </a:ext>
              </a:extLst>
            </p:cNvPr>
            <p:cNvPicPr>
              <a:picLocks noChangeAspect="1"/>
            </p:cNvPicPr>
            <p:nvPr/>
          </p:nvPicPr>
          <p:blipFill>
            <a:blip r:embed="rId5"/>
            <a:stretch>
              <a:fillRect/>
            </a:stretch>
          </p:blipFill>
          <p:spPr>
            <a:xfrm>
              <a:off x="3538136" y="1748341"/>
              <a:ext cx="1170074" cy="953002"/>
            </a:xfrm>
            <a:prstGeom prst="rect">
              <a:avLst/>
            </a:prstGeom>
          </p:spPr>
        </p:pic>
        <p:pic>
          <p:nvPicPr>
            <p:cNvPr id="13" name="Picture 12">
              <a:extLst>
                <a:ext uri="{FF2B5EF4-FFF2-40B4-BE49-F238E27FC236}">
                  <a16:creationId xmlns:a16="http://schemas.microsoft.com/office/drawing/2014/main" id="{7A6BD924-C8F0-4F92-D4E2-3C566AB5BB1E}"/>
                </a:ext>
              </a:extLst>
            </p:cNvPr>
            <p:cNvPicPr>
              <a:picLocks noChangeAspect="1"/>
            </p:cNvPicPr>
            <p:nvPr/>
          </p:nvPicPr>
          <p:blipFill>
            <a:blip r:embed="rId6"/>
            <a:stretch>
              <a:fillRect/>
            </a:stretch>
          </p:blipFill>
          <p:spPr>
            <a:xfrm>
              <a:off x="7723825" y="1814931"/>
              <a:ext cx="1113196" cy="906675"/>
            </a:xfrm>
            <a:prstGeom prst="rect">
              <a:avLst/>
            </a:prstGeom>
          </p:spPr>
        </p:pic>
        <p:pic>
          <p:nvPicPr>
            <p:cNvPr id="15" name="Picture 14">
              <a:extLst>
                <a:ext uri="{FF2B5EF4-FFF2-40B4-BE49-F238E27FC236}">
                  <a16:creationId xmlns:a16="http://schemas.microsoft.com/office/drawing/2014/main" id="{C1762116-E118-60F4-03C2-3AE2039340ED}"/>
                </a:ext>
              </a:extLst>
            </p:cNvPr>
            <p:cNvPicPr>
              <a:picLocks noChangeAspect="1"/>
            </p:cNvPicPr>
            <p:nvPr/>
          </p:nvPicPr>
          <p:blipFill>
            <a:blip r:embed="rId7"/>
            <a:stretch>
              <a:fillRect/>
            </a:stretch>
          </p:blipFill>
          <p:spPr>
            <a:xfrm>
              <a:off x="8842597" y="1814931"/>
              <a:ext cx="1113196" cy="906675"/>
            </a:xfrm>
            <a:prstGeom prst="rect">
              <a:avLst/>
            </a:prstGeom>
          </p:spPr>
        </p:pic>
        <p:pic>
          <p:nvPicPr>
            <p:cNvPr id="17" name="Picture 16">
              <a:extLst>
                <a:ext uri="{FF2B5EF4-FFF2-40B4-BE49-F238E27FC236}">
                  <a16:creationId xmlns:a16="http://schemas.microsoft.com/office/drawing/2014/main" id="{3C103D20-D34B-86CD-4373-1C5264AB9FF5}"/>
                </a:ext>
              </a:extLst>
            </p:cNvPr>
            <p:cNvPicPr>
              <a:picLocks noChangeAspect="1"/>
            </p:cNvPicPr>
            <p:nvPr/>
          </p:nvPicPr>
          <p:blipFill>
            <a:blip r:embed="rId8"/>
            <a:stretch>
              <a:fillRect/>
            </a:stretch>
          </p:blipFill>
          <p:spPr>
            <a:xfrm>
              <a:off x="9957665" y="1798310"/>
              <a:ext cx="1113196" cy="906675"/>
            </a:xfrm>
            <a:prstGeom prst="rect">
              <a:avLst/>
            </a:prstGeom>
          </p:spPr>
        </p:pic>
        <p:pic>
          <p:nvPicPr>
            <p:cNvPr id="19" name="Picture 18">
              <a:extLst>
                <a:ext uri="{FF2B5EF4-FFF2-40B4-BE49-F238E27FC236}">
                  <a16:creationId xmlns:a16="http://schemas.microsoft.com/office/drawing/2014/main" id="{39650CBD-B86F-32E4-3BD9-7DCC95CB267D}"/>
                </a:ext>
              </a:extLst>
            </p:cNvPr>
            <p:cNvPicPr>
              <a:picLocks noChangeAspect="1"/>
            </p:cNvPicPr>
            <p:nvPr/>
          </p:nvPicPr>
          <p:blipFill>
            <a:blip r:embed="rId9"/>
            <a:stretch>
              <a:fillRect/>
            </a:stretch>
          </p:blipFill>
          <p:spPr>
            <a:xfrm>
              <a:off x="11074605" y="1789367"/>
              <a:ext cx="1113196" cy="906675"/>
            </a:xfrm>
            <a:prstGeom prst="rect">
              <a:avLst/>
            </a:prstGeom>
          </p:spPr>
        </p:pic>
        <p:sp>
          <p:nvSpPr>
            <p:cNvPr id="22" name="TextBox 21">
              <a:extLst>
                <a:ext uri="{FF2B5EF4-FFF2-40B4-BE49-F238E27FC236}">
                  <a16:creationId xmlns:a16="http://schemas.microsoft.com/office/drawing/2014/main" id="{9153F973-EFED-614A-0341-4BFC1F08C4F8}"/>
                </a:ext>
              </a:extLst>
            </p:cNvPr>
            <p:cNvSpPr txBox="1"/>
            <p:nvPr/>
          </p:nvSpPr>
          <p:spPr>
            <a:xfrm>
              <a:off x="1979423" y="2465344"/>
              <a:ext cx="695063" cy="400109"/>
            </a:xfrm>
            <a:prstGeom prst="rect">
              <a:avLst/>
            </a:prstGeom>
            <a:noFill/>
          </p:spPr>
          <p:txBody>
            <a:bodyPr wrap="none" rtlCol="0">
              <a:spAutoFit/>
            </a:bodyPr>
            <a:lstStyle/>
            <a:p>
              <a:pPr defTabSz="685800">
                <a:defRPr/>
              </a:pPr>
              <a:r>
                <a:rPr lang="en-IT" sz="1350" b="1" dirty="0">
                  <a:solidFill>
                    <a:srgbClr val="2A2AE5"/>
                  </a:solidFill>
                  <a:latin typeface="Calibri" panose="020F0502020204030204"/>
                </a:rPr>
                <a:t>5 ms</a:t>
              </a:r>
            </a:p>
          </p:txBody>
        </p:sp>
        <p:sp>
          <p:nvSpPr>
            <p:cNvPr id="24" name="TextBox 23">
              <a:extLst>
                <a:ext uri="{FF2B5EF4-FFF2-40B4-BE49-F238E27FC236}">
                  <a16:creationId xmlns:a16="http://schemas.microsoft.com/office/drawing/2014/main" id="{5B19A8A8-FE4F-5A2A-471B-75E9CEB352EB}"/>
                </a:ext>
              </a:extLst>
            </p:cNvPr>
            <p:cNvSpPr txBox="1"/>
            <p:nvPr/>
          </p:nvSpPr>
          <p:spPr>
            <a:xfrm>
              <a:off x="9489514" y="2471539"/>
              <a:ext cx="812616" cy="400109"/>
            </a:xfrm>
            <a:prstGeom prst="rect">
              <a:avLst/>
            </a:prstGeom>
            <a:noFill/>
          </p:spPr>
          <p:txBody>
            <a:bodyPr wrap="none" rtlCol="0">
              <a:spAutoFit/>
            </a:bodyPr>
            <a:lstStyle/>
            <a:p>
              <a:pPr defTabSz="685800">
                <a:defRPr/>
              </a:pPr>
              <a:r>
                <a:rPr lang="en-IT" sz="1350" b="1" dirty="0">
                  <a:solidFill>
                    <a:srgbClr val="2A2AE5"/>
                  </a:solidFill>
                  <a:latin typeface="Calibri" panose="020F0502020204030204"/>
                </a:rPr>
                <a:t>10 ms</a:t>
              </a:r>
            </a:p>
          </p:txBody>
        </p:sp>
        <p:cxnSp>
          <p:nvCxnSpPr>
            <p:cNvPr id="28" name="Straight Arrow Connector 27">
              <a:extLst>
                <a:ext uri="{FF2B5EF4-FFF2-40B4-BE49-F238E27FC236}">
                  <a16:creationId xmlns:a16="http://schemas.microsoft.com/office/drawing/2014/main" id="{9148F8E6-808C-DD47-46CD-978AFE869E0B}"/>
                </a:ext>
              </a:extLst>
            </p:cNvPr>
            <p:cNvCxnSpPr>
              <a:cxnSpLocks/>
            </p:cNvCxnSpPr>
            <p:nvPr/>
          </p:nvCxnSpPr>
          <p:spPr>
            <a:xfrm>
              <a:off x="612955" y="2778439"/>
              <a:ext cx="351021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0733239-7A73-986E-752B-DDDCB2BC2455}"/>
                </a:ext>
              </a:extLst>
            </p:cNvPr>
            <p:cNvCxnSpPr>
              <a:cxnSpLocks/>
            </p:cNvCxnSpPr>
            <p:nvPr/>
          </p:nvCxnSpPr>
          <p:spPr>
            <a:xfrm>
              <a:off x="8246722" y="2783853"/>
              <a:ext cx="340424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D4D1891B-258E-923F-780C-50CDEB75BDEB}"/>
                </a:ext>
              </a:extLst>
            </p:cNvPr>
            <p:cNvPicPr>
              <a:picLocks noChangeAspect="1"/>
            </p:cNvPicPr>
            <p:nvPr/>
          </p:nvPicPr>
          <p:blipFill>
            <a:blip r:embed="rId10"/>
            <a:stretch>
              <a:fillRect/>
            </a:stretch>
          </p:blipFill>
          <p:spPr>
            <a:xfrm>
              <a:off x="4759098" y="723064"/>
              <a:ext cx="2851699" cy="2851699"/>
            </a:xfrm>
            <a:prstGeom prst="rect">
              <a:avLst/>
            </a:prstGeom>
          </p:spPr>
        </p:pic>
      </p:grpSp>
      <p:sp>
        <p:nvSpPr>
          <p:cNvPr id="41" name="TextBox 40">
            <a:extLst>
              <a:ext uri="{FF2B5EF4-FFF2-40B4-BE49-F238E27FC236}">
                <a16:creationId xmlns:a16="http://schemas.microsoft.com/office/drawing/2014/main" id="{8A575771-FD49-91E6-3DFD-0C5EA1930A44}"/>
              </a:ext>
            </a:extLst>
          </p:cNvPr>
          <p:cNvSpPr txBox="1"/>
          <p:nvPr/>
        </p:nvSpPr>
        <p:spPr>
          <a:xfrm>
            <a:off x="0" y="4220371"/>
            <a:ext cx="9131089" cy="507831"/>
          </a:xfrm>
          <a:prstGeom prst="rect">
            <a:avLst/>
          </a:prstGeom>
          <a:noFill/>
        </p:spPr>
        <p:txBody>
          <a:bodyPr wrap="none" rtlCol="0">
            <a:spAutoFit/>
          </a:bodyPr>
          <a:lstStyle/>
          <a:p>
            <a:pPr defTabSz="685800">
              <a:defRPr/>
            </a:pPr>
            <a:r>
              <a:rPr lang="en-GB" sz="1350" b="1" dirty="0">
                <a:solidFill>
                  <a:srgbClr val="2A2AE5"/>
                </a:solidFill>
                <a:latin typeface="Calibri" panose="020F0502020204030204"/>
              </a:rPr>
              <a:t>The Plasma Torus grows f</a:t>
            </a:r>
            <a:r>
              <a:rPr lang="en-IT" sz="1350" b="1" dirty="0">
                <a:solidFill>
                  <a:srgbClr val="2A2AE5"/>
                </a:solidFill>
                <a:latin typeface="Calibri" panose="020F0502020204030204"/>
              </a:rPr>
              <a:t>rom a kinked filament,</a:t>
            </a:r>
            <a:r>
              <a:rPr lang="en-IT" sz="1350" b="1" dirty="0">
                <a:solidFill>
                  <a:srgbClr val="FF0000"/>
                </a:solidFill>
                <a:latin typeface="Calibri" panose="020F0502020204030204"/>
              </a:rPr>
              <a:t> formed inside a pre-existing purely Magnetostatic Field:</a:t>
            </a:r>
            <a:endParaRPr lang="en-GB" sz="1350" b="1" dirty="0">
              <a:solidFill>
                <a:srgbClr val="FF0000"/>
              </a:solidFill>
              <a:latin typeface="Calibri" panose="020F0502020204030204"/>
            </a:endParaRPr>
          </a:p>
          <a:p>
            <a:pPr defTabSz="685800">
              <a:defRPr/>
            </a:pPr>
            <a:r>
              <a:rPr lang="en-US" sz="1350" b="1" dirty="0">
                <a:solidFill>
                  <a:srgbClr val="FF0000"/>
                </a:solidFill>
                <a:latin typeface="Calibri" charset="0"/>
              </a:rPr>
              <a:t>→ </a:t>
            </a:r>
            <a:r>
              <a:rPr lang="en-GB" sz="1350" b="1" dirty="0">
                <a:solidFill>
                  <a:srgbClr val="FF0000"/>
                </a:solidFill>
                <a:latin typeface="Calibri" panose="020F0502020204030204"/>
              </a:rPr>
              <a:t>a</a:t>
            </a:r>
            <a:r>
              <a:rPr lang="en-IT" sz="1350" b="1" dirty="0">
                <a:solidFill>
                  <a:srgbClr val="FF0000"/>
                </a:solidFill>
                <a:latin typeface="Calibri" panose="020F0502020204030204"/>
              </a:rPr>
              <a:t> toroidal </a:t>
            </a:r>
            <a:r>
              <a:rPr lang="en-IT" sz="1350" b="1" dirty="0">
                <a:solidFill>
                  <a:srgbClr val="FF0000"/>
                </a:solidFill>
                <a:latin typeface="Times" pitchFamily="2" charset="0"/>
              </a:rPr>
              <a:t>~ </a:t>
            </a:r>
            <a:r>
              <a:rPr lang="en-IT" sz="1350" b="1" dirty="0">
                <a:solidFill>
                  <a:srgbClr val="FF0000"/>
                </a:solidFill>
                <a:latin typeface="Calibri" panose="020F0502020204030204"/>
              </a:rPr>
              <a:t>axisymmetric confined plasma could be produced and maintained in steady-state by permanent magnets only </a:t>
            </a:r>
          </a:p>
        </p:txBody>
      </p:sp>
      <p:pic>
        <p:nvPicPr>
          <p:cNvPr id="45" name="Picture 44">
            <a:extLst>
              <a:ext uri="{FF2B5EF4-FFF2-40B4-BE49-F238E27FC236}">
                <a16:creationId xmlns:a16="http://schemas.microsoft.com/office/drawing/2014/main" id="{31A9C2C4-5020-7029-7EDE-63E4394954C9}"/>
              </a:ext>
            </a:extLst>
          </p:cNvPr>
          <p:cNvPicPr>
            <a:picLocks noChangeAspect="1"/>
          </p:cNvPicPr>
          <p:nvPr/>
        </p:nvPicPr>
        <p:blipFill>
          <a:blip r:embed="rId11"/>
          <a:stretch>
            <a:fillRect/>
          </a:stretch>
        </p:blipFill>
        <p:spPr>
          <a:xfrm>
            <a:off x="7815996" y="705230"/>
            <a:ext cx="1271449" cy="409779"/>
          </a:xfrm>
          <a:prstGeom prst="rect">
            <a:avLst/>
          </a:prstGeom>
        </p:spPr>
      </p:pic>
      <p:pic>
        <p:nvPicPr>
          <p:cNvPr id="48" name="Picture 47">
            <a:extLst>
              <a:ext uri="{FF2B5EF4-FFF2-40B4-BE49-F238E27FC236}">
                <a16:creationId xmlns:a16="http://schemas.microsoft.com/office/drawing/2014/main" id="{3B951E60-F651-3D7C-7D30-A000B67C516D}"/>
              </a:ext>
            </a:extLst>
          </p:cNvPr>
          <p:cNvPicPr>
            <a:picLocks noChangeAspect="1"/>
          </p:cNvPicPr>
          <p:nvPr/>
        </p:nvPicPr>
        <p:blipFill>
          <a:blip r:embed="rId12"/>
          <a:stretch>
            <a:fillRect/>
          </a:stretch>
        </p:blipFill>
        <p:spPr>
          <a:xfrm>
            <a:off x="7322717" y="82294"/>
            <a:ext cx="1170837" cy="467252"/>
          </a:xfrm>
          <a:prstGeom prst="rect">
            <a:avLst/>
          </a:prstGeom>
        </p:spPr>
      </p:pic>
      <p:pic>
        <p:nvPicPr>
          <p:cNvPr id="1028" name="Picture 4">
            <a:extLst>
              <a:ext uri="{FF2B5EF4-FFF2-40B4-BE49-F238E27FC236}">
                <a16:creationId xmlns:a16="http://schemas.microsoft.com/office/drawing/2014/main" id="{37192106-6C66-4209-C2C9-12B2062406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2499" y="65635"/>
            <a:ext cx="514946" cy="5149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4C3285E-07B7-4E32-E39C-1E19918A672B}"/>
              </a:ext>
            </a:extLst>
          </p:cNvPr>
          <p:cNvSpPr txBox="1">
            <a:spLocks/>
          </p:cNvSpPr>
          <p:nvPr/>
        </p:nvSpPr>
        <p:spPr bwMode="auto">
          <a:xfrm>
            <a:off x="147874" y="248741"/>
            <a:ext cx="6969262" cy="6738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a:lstStyle>
          <a:p>
            <a:pPr>
              <a:defRPr/>
            </a:pPr>
            <a:r>
              <a:rPr kumimoji="0" lang="en-GB" sz="2100" b="1" i="0" u="none" strike="noStrike" kern="1200" cap="none" spc="0" normalizeH="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EU: PROTO-SPHERA confined torus sustained for up to 1 sec</a:t>
            </a:r>
          </a:p>
          <a:p>
            <a:pPr>
              <a:defRPr/>
            </a:pPr>
            <a:endParaRPr kumimoji="0" lang="en-GB" sz="2100" b="1" i="0" u="none" strike="noStrike" kern="1200" cap="none" spc="0" normalizeH="0" baseline="-2500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E8D804AC-AE7F-ACA7-2948-D6BD86BD587A}"/>
              </a:ext>
            </a:extLst>
          </p:cNvPr>
          <p:cNvSpPr txBox="1"/>
          <p:nvPr/>
        </p:nvSpPr>
        <p:spPr>
          <a:xfrm>
            <a:off x="1495375" y="4933519"/>
            <a:ext cx="2611112"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H. Meyer and P. </a:t>
            </a:r>
            <a:r>
              <a:rPr lang="en-GB" sz="1200" dirty="0" err="1">
                <a:solidFill>
                  <a:prstClr val="black"/>
                </a:solidFill>
                <a:latin typeface="Gotham Rounded"/>
              </a:rPr>
              <a:t>Micozzi</a:t>
            </a:r>
            <a:endParaRPr lang="en-GB" sz="1200" dirty="0">
              <a:solidFill>
                <a:prstClr val="black"/>
              </a:solidFill>
              <a:latin typeface="Gotham Rounded"/>
            </a:endParaRP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2956651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8">
            <a:extLst>
              <a:ext uri="{FF2B5EF4-FFF2-40B4-BE49-F238E27FC236}">
                <a16:creationId xmlns:a16="http://schemas.microsoft.com/office/drawing/2014/main" id="{AF4EE6C1-4C91-0467-BE31-8E6BC48180F7}"/>
              </a:ext>
            </a:extLst>
          </p:cNvPr>
          <p:cNvGraphicFramePr>
            <a:graphicFrameLocks noGrp="1"/>
          </p:cNvGraphicFramePr>
          <p:nvPr/>
        </p:nvGraphicFramePr>
        <p:xfrm>
          <a:off x="0" y="590551"/>
          <a:ext cx="9144000" cy="4552949"/>
        </p:xfrm>
        <a:graphic>
          <a:graphicData uri="http://schemas.openxmlformats.org/drawingml/2006/table">
            <a:tbl>
              <a:tblPr>
                <a:tableStyleId>{2D5ABB26-0587-4C30-8999-92F81FD0307C}</a:tableStyleId>
              </a:tblPr>
              <a:tblGrid>
                <a:gridCol w="2286000">
                  <a:extLst>
                    <a:ext uri="{9D8B030D-6E8A-4147-A177-3AD203B41FA5}">
                      <a16:colId xmlns:a16="http://schemas.microsoft.com/office/drawing/2014/main" val="1423254129"/>
                    </a:ext>
                  </a:extLst>
                </a:gridCol>
                <a:gridCol w="2286000">
                  <a:extLst>
                    <a:ext uri="{9D8B030D-6E8A-4147-A177-3AD203B41FA5}">
                      <a16:colId xmlns:a16="http://schemas.microsoft.com/office/drawing/2014/main" val="1804619091"/>
                    </a:ext>
                  </a:extLst>
                </a:gridCol>
                <a:gridCol w="2286000">
                  <a:extLst>
                    <a:ext uri="{9D8B030D-6E8A-4147-A177-3AD203B41FA5}">
                      <a16:colId xmlns:a16="http://schemas.microsoft.com/office/drawing/2014/main" val="1215960282"/>
                    </a:ext>
                  </a:extLst>
                </a:gridCol>
                <a:gridCol w="2286000">
                  <a:extLst>
                    <a:ext uri="{9D8B030D-6E8A-4147-A177-3AD203B41FA5}">
                      <a16:colId xmlns:a16="http://schemas.microsoft.com/office/drawing/2014/main" val="2710668824"/>
                    </a:ext>
                  </a:extLst>
                </a:gridCol>
              </a:tblGrid>
              <a:tr h="4552949">
                <a:tc>
                  <a:txBody>
                    <a:bodyPr/>
                    <a:lstStyle/>
                    <a:p>
                      <a:endParaRPr lang="zh-CN" altLang="en-US" sz="1000"/>
                    </a:p>
                  </a:txBody>
                  <a:tcPr marL="68580" marR="68580" marT="34290" marB="34290">
                    <a:lnR w="12700" cap="flat" cmpd="sng" algn="ctr">
                      <a:solidFill>
                        <a:schemeClr val="tx1"/>
                      </a:solidFill>
                      <a:prstDash val="solid"/>
                      <a:round/>
                      <a:headEnd type="none" w="med" len="med"/>
                      <a:tailEnd type="none" w="med" len="med"/>
                    </a:lnR>
                  </a:tcPr>
                </a:tc>
                <a:tc>
                  <a:txBody>
                    <a:bodyPr/>
                    <a:lstStyle/>
                    <a:p>
                      <a:endParaRPr lang="zh-CN" alt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zh-CN" alt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zh-CN" altLang="en-US" sz="1000" dirty="0"/>
                    </a:p>
                  </a:txBody>
                  <a:tcPr marL="68580" marR="68580" marT="34290" marB="3429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52964750"/>
                  </a:ext>
                </a:extLst>
              </a:tr>
            </a:tbl>
          </a:graphicData>
        </a:graphic>
      </p:graphicFrame>
      <p:sp>
        <p:nvSpPr>
          <p:cNvPr id="4" name="标题 3">
            <a:extLst>
              <a:ext uri="{FF2B5EF4-FFF2-40B4-BE49-F238E27FC236}">
                <a16:creationId xmlns:a16="http://schemas.microsoft.com/office/drawing/2014/main" id="{F4125BFD-43EF-A893-551A-D7A2C01AE587}"/>
              </a:ext>
            </a:extLst>
          </p:cNvPr>
          <p:cNvSpPr>
            <a:spLocks noGrp="1"/>
          </p:cNvSpPr>
          <p:nvPr>
            <p:ph type="title"/>
          </p:nvPr>
        </p:nvSpPr>
        <p:spPr>
          <a:xfrm>
            <a:off x="0" y="11947"/>
            <a:ext cx="9144000" cy="590550"/>
          </a:xfrm>
          <a:noFill/>
          <a:ln>
            <a:no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altLang="zh-CN" sz="2800" dirty="0">
                <a:solidFill>
                  <a:schemeClr val="tx1"/>
                </a:solidFill>
                <a:latin typeface="Aharoni" panose="02010803020104030203" pitchFamily="2" charset="-79"/>
                <a:cs typeface="Aharoni" panose="02010803020104030203" pitchFamily="2" charset="-79"/>
              </a:rPr>
              <a:t>Spherical Tokamaks in China</a:t>
            </a:r>
            <a:endParaRPr lang="zh-CN" altLang="en-US" sz="2800" dirty="0">
              <a:solidFill>
                <a:schemeClr val="tx1"/>
              </a:solidFill>
              <a:latin typeface="Aharoni" panose="02010803020104030203" pitchFamily="2" charset="-79"/>
              <a:cs typeface="Aharoni" panose="02010803020104030203" pitchFamily="2" charset="-79"/>
            </a:endParaRPr>
          </a:p>
        </p:txBody>
      </p:sp>
      <p:pic>
        <p:nvPicPr>
          <p:cNvPr id="6" name="内容占位符 5">
            <a:extLst>
              <a:ext uri="{FF2B5EF4-FFF2-40B4-BE49-F238E27FC236}">
                <a16:creationId xmlns:a16="http://schemas.microsoft.com/office/drawing/2014/main" id="{139A83BD-130F-715F-754E-F939C259F69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089"/>
          <a:stretch/>
        </p:blipFill>
        <p:spPr>
          <a:xfrm>
            <a:off x="124982" y="632173"/>
            <a:ext cx="2031066" cy="1278221"/>
          </a:xfrm>
        </p:spPr>
      </p:pic>
      <p:sp>
        <p:nvSpPr>
          <p:cNvPr id="7" name="文本框 6">
            <a:extLst>
              <a:ext uri="{FF2B5EF4-FFF2-40B4-BE49-F238E27FC236}">
                <a16:creationId xmlns:a16="http://schemas.microsoft.com/office/drawing/2014/main" id="{D8FD023E-C551-B77D-166A-EDBB0503181B}"/>
              </a:ext>
            </a:extLst>
          </p:cNvPr>
          <p:cNvSpPr txBox="1"/>
          <p:nvPr/>
        </p:nvSpPr>
        <p:spPr>
          <a:xfrm>
            <a:off x="1" y="1910393"/>
            <a:ext cx="2281031" cy="3291670"/>
          </a:xfrm>
          <a:prstGeom prst="rect">
            <a:avLst/>
          </a:prstGeom>
          <a:noFill/>
        </p:spPr>
        <p:txBody>
          <a:bodyPr wrap="square" rtlCol="0">
            <a:spAutoFit/>
          </a:bodyPr>
          <a:lstStyle/>
          <a:p>
            <a:pPr>
              <a:lnSpc>
                <a:spcPct val="150000"/>
              </a:lnSpc>
            </a:pPr>
            <a:r>
              <a:rPr lang="en-US" altLang="zh-CN" sz="1200" dirty="0">
                <a:latin typeface="Aharoni" panose="02010803020104030203" pitchFamily="2" charset="-79"/>
                <a:cs typeface="Aharoni" panose="02010803020104030203" pitchFamily="2" charset="-79"/>
              </a:rPr>
              <a:t>SUNIST </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Tsinghua University, Beijing</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Construction started at 2000, first plasma in 2002</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R</a:t>
            </a:r>
            <a:r>
              <a:rPr lang="en-US" altLang="zh-CN" sz="1050" baseline="-25000" dirty="0">
                <a:latin typeface="Abadi" panose="020B0604020202020204" pitchFamily="34" charset="0"/>
                <a:cs typeface="Aharoni" panose="02010803020104030203" pitchFamily="2" charset="-79"/>
              </a:rPr>
              <a:t>0</a:t>
            </a:r>
            <a:r>
              <a:rPr lang="en-US" altLang="zh-CN" sz="1050" dirty="0">
                <a:latin typeface="Abadi" panose="020B0604020202020204" pitchFamily="34" charset="0"/>
                <a:cs typeface="Aharoni" panose="02010803020104030203" pitchFamily="2" charset="-79"/>
              </a:rPr>
              <a:t> / a: 0.3 / 0.23 m</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B</a:t>
            </a:r>
            <a:r>
              <a:rPr lang="en-US" altLang="zh-CN" sz="1050" baseline="-25000" dirty="0">
                <a:latin typeface="Abadi" panose="020B0604020202020204" pitchFamily="34" charset="0"/>
                <a:cs typeface="Aharoni" panose="02010803020104030203" pitchFamily="2" charset="-79"/>
              </a:rPr>
              <a:t>T0</a:t>
            </a:r>
            <a:r>
              <a:rPr lang="en-US" altLang="zh-CN" sz="1050" dirty="0">
                <a:latin typeface="Abadi" panose="020B0604020202020204" pitchFamily="34" charset="0"/>
                <a:cs typeface="Aharoni" panose="02010803020104030203" pitchFamily="2" charset="-79"/>
              </a:rPr>
              <a:t>: 0.15 (</a:t>
            </a:r>
            <a:r>
              <a:rPr lang="en-US" altLang="zh-CN" sz="1050" dirty="0">
                <a:solidFill>
                  <a:srgbClr val="FF0000"/>
                </a:solidFill>
                <a:latin typeface="Abadi" panose="020B0604020202020204" pitchFamily="34" charset="0"/>
                <a:cs typeface="Aharoni" panose="02010803020104030203" pitchFamily="2" charset="-79"/>
              </a:rPr>
              <a:t>0.27</a:t>
            </a:r>
            <a:r>
              <a:rPr lang="en-US" altLang="zh-CN" sz="1050" dirty="0">
                <a:latin typeface="Abadi" panose="020B0604020202020204" pitchFamily="34" charset="0"/>
                <a:cs typeface="Aharoni" panose="02010803020104030203" pitchFamily="2" charset="-79"/>
              </a:rPr>
              <a:t>) T</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I</a:t>
            </a:r>
            <a:r>
              <a:rPr lang="en-US" altLang="zh-CN" sz="1050" baseline="-25000" dirty="0">
                <a:latin typeface="Abadi" panose="020B0604020202020204" pitchFamily="34" charset="0"/>
                <a:cs typeface="Aharoni" panose="02010803020104030203" pitchFamily="2" charset="-79"/>
              </a:rPr>
              <a:t>P</a:t>
            </a:r>
            <a:r>
              <a:rPr lang="en-US" altLang="zh-CN" sz="1050" dirty="0">
                <a:latin typeface="Abadi" panose="020B0604020202020204" pitchFamily="34" charset="0"/>
                <a:cs typeface="Aharoni" panose="02010803020104030203" pitchFamily="2" charset="-79"/>
              </a:rPr>
              <a:t>: 50 (</a:t>
            </a:r>
            <a:r>
              <a:rPr lang="en-US" altLang="zh-CN" sz="1050" dirty="0">
                <a:solidFill>
                  <a:srgbClr val="FF0000"/>
                </a:solidFill>
                <a:latin typeface="Abadi" panose="020B0604020202020204" pitchFamily="34" charset="0"/>
                <a:cs typeface="Aharoni" panose="02010803020104030203" pitchFamily="2" charset="-79"/>
              </a:rPr>
              <a:t>120</a:t>
            </a:r>
            <a:r>
              <a:rPr lang="en-US" altLang="zh-CN" sz="1050" dirty="0">
                <a:latin typeface="Abadi" panose="020B0604020202020204" pitchFamily="34" charset="0"/>
                <a:cs typeface="Aharoni" panose="02010803020104030203" pitchFamily="2" charset="-79"/>
              </a:rPr>
              <a:t>) kA</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Black: design, </a:t>
            </a:r>
            <a:r>
              <a:rPr lang="en-US" altLang="zh-CN" sz="1050" dirty="0">
                <a:solidFill>
                  <a:srgbClr val="FF0000"/>
                </a:solidFill>
                <a:latin typeface="Abadi" panose="020B0604020202020204" pitchFamily="34" charset="0"/>
                <a:cs typeface="Aharoni" panose="02010803020104030203" pitchFamily="2" charset="-79"/>
              </a:rPr>
              <a:t>red</a:t>
            </a:r>
            <a:r>
              <a:rPr lang="en-US" altLang="zh-CN" sz="1050" dirty="0">
                <a:latin typeface="Abadi" panose="020B0604020202020204" pitchFamily="34" charset="0"/>
                <a:cs typeface="Aharoni" panose="02010803020104030203" pitchFamily="2" charset="-79"/>
              </a:rPr>
              <a:t>: achieved</a:t>
            </a:r>
          </a:p>
          <a:p>
            <a:pPr>
              <a:lnSpc>
                <a:spcPct val="150000"/>
              </a:lnSpc>
            </a:pPr>
            <a:r>
              <a:rPr lang="en-US" altLang="zh-CN" sz="1200" dirty="0">
                <a:latin typeface="Aharoni" panose="02010803020104030203" pitchFamily="2" charset="-79"/>
                <a:cs typeface="Aharoni" panose="02010803020104030203" pitchFamily="2" charset="-79"/>
              </a:rPr>
              <a:t>Research topics</a:t>
            </a:r>
            <a:endParaRPr lang="en-US" altLang="zh-CN" sz="1050" dirty="0">
              <a:latin typeface="Aharoni" panose="02010803020104030203" pitchFamily="2" charset="-79"/>
              <a:cs typeface="Aharoni" panose="02010803020104030203" pitchFamily="2" charset="-79"/>
            </a:endParaRP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Basic properties of spherical tokamak plasmas</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EBW heating / Alfven eigenmodes</a:t>
            </a:r>
            <a:endParaRPr lang="zh-CN" altLang="en-US" sz="1200" dirty="0">
              <a:latin typeface="Aharoni" panose="02010803020104030203" pitchFamily="2" charset="-79"/>
              <a:cs typeface="Aharoni" panose="02010803020104030203" pitchFamily="2" charset="-79"/>
            </a:endParaRPr>
          </a:p>
        </p:txBody>
      </p:sp>
      <p:pic>
        <p:nvPicPr>
          <p:cNvPr id="10" name="图片 9">
            <a:extLst>
              <a:ext uri="{FF2B5EF4-FFF2-40B4-BE49-F238E27FC236}">
                <a16:creationId xmlns:a16="http://schemas.microsoft.com/office/drawing/2014/main" id="{DE4EFFB3-21E3-872F-4E42-6C62F6972A83}"/>
              </a:ext>
            </a:extLst>
          </p:cNvPr>
          <p:cNvPicPr>
            <a:picLocks noChangeAspect="1"/>
          </p:cNvPicPr>
          <p:nvPr/>
        </p:nvPicPr>
        <p:blipFill rotWithShape="1">
          <a:blip r:embed="rId3"/>
          <a:srcRect b="28350"/>
          <a:stretch/>
        </p:blipFill>
        <p:spPr>
          <a:xfrm>
            <a:off x="2406013" y="632172"/>
            <a:ext cx="2031066" cy="1939578"/>
          </a:xfrm>
          <a:prstGeom prst="rect">
            <a:avLst/>
          </a:prstGeom>
        </p:spPr>
      </p:pic>
      <p:sp>
        <p:nvSpPr>
          <p:cNvPr id="11" name="文本框 10">
            <a:extLst>
              <a:ext uri="{FF2B5EF4-FFF2-40B4-BE49-F238E27FC236}">
                <a16:creationId xmlns:a16="http://schemas.microsoft.com/office/drawing/2014/main" id="{980F14D9-AC2E-9DC2-FE80-B5B2854E0661}"/>
              </a:ext>
            </a:extLst>
          </p:cNvPr>
          <p:cNvSpPr txBox="1"/>
          <p:nvPr/>
        </p:nvSpPr>
        <p:spPr>
          <a:xfrm>
            <a:off x="2290969" y="2571750"/>
            <a:ext cx="2281031" cy="2559803"/>
          </a:xfrm>
          <a:prstGeom prst="rect">
            <a:avLst/>
          </a:prstGeom>
          <a:noFill/>
        </p:spPr>
        <p:txBody>
          <a:bodyPr wrap="square" rtlCol="0">
            <a:spAutoFit/>
          </a:bodyPr>
          <a:lstStyle/>
          <a:p>
            <a:pPr>
              <a:lnSpc>
                <a:spcPct val="150000"/>
              </a:lnSpc>
            </a:pPr>
            <a:r>
              <a:rPr lang="en-US" altLang="zh-CN" sz="1200" dirty="0">
                <a:latin typeface="Aharoni" panose="02010803020104030203" pitchFamily="2" charset="-79"/>
                <a:cs typeface="Aharoni" panose="02010803020104030203" pitchFamily="2" charset="-79"/>
              </a:rPr>
              <a:t>SUNIST-2 </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Tsinghua University, Xi’an</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Construction started at 2020, first plasma in 2022 (expected)</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R</a:t>
            </a:r>
            <a:r>
              <a:rPr lang="en-US" altLang="zh-CN" sz="1050" baseline="-25000" dirty="0">
                <a:latin typeface="Abadi" panose="020B0604020202020204" pitchFamily="34" charset="0"/>
                <a:cs typeface="Aharoni" panose="02010803020104030203" pitchFamily="2" charset="-79"/>
              </a:rPr>
              <a:t>0</a:t>
            </a:r>
            <a:r>
              <a:rPr lang="en-US" altLang="zh-CN" sz="1050" dirty="0">
                <a:latin typeface="Abadi" panose="020B0604020202020204" pitchFamily="34" charset="0"/>
                <a:cs typeface="Aharoni" panose="02010803020104030203" pitchFamily="2" charset="-79"/>
              </a:rPr>
              <a:t> / a: 0.525 / 0.325 m</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B</a:t>
            </a:r>
            <a:r>
              <a:rPr lang="en-US" altLang="zh-CN" sz="1050" baseline="-25000" dirty="0">
                <a:latin typeface="Abadi" panose="020B0604020202020204" pitchFamily="34" charset="0"/>
                <a:cs typeface="Aharoni" panose="02010803020104030203" pitchFamily="2" charset="-79"/>
              </a:rPr>
              <a:t>T0</a:t>
            </a:r>
            <a:r>
              <a:rPr lang="en-US" altLang="zh-CN" sz="1050" dirty="0">
                <a:latin typeface="Abadi" panose="020B0604020202020204" pitchFamily="34" charset="0"/>
                <a:cs typeface="Aharoni" panose="02010803020104030203" pitchFamily="2" charset="-79"/>
              </a:rPr>
              <a:t>: 1 T, I</a:t>
            </a:r>
            <a:r>
              <a:rPr lang="en-US" altLang="zh-CN" sz="1050" baseline="-25000" dirty="0">
                <a:latin typeface="Abadi" panose="020B0604020202020204" pitchFamily="34" charset="0"/>
                <a:cs typeface="Aharoni" panose="02010803020104030203" pitchFamily="2" charset="-79"/>
              </a:rPr>
              <a:t>P</a:t>
            </a:r>
            <a:r>
              <a:rPr lang="en-US" altLang="zh-CN" sz="1050" dirty="0">
                <a:latin typeface="Abadi" panose="020B0604020202020204" pitchFamily="34" charset="0"/>
                <a:cs typeface="Aharoni" panose="02010803020104030203" pitchFamily="2" charset="-79"/>
              </a:rPr>
              <a:t>: 500 kA</a:t>
            </a:r>
          </a:p>
          <a:p>
            <a:pPr>
              <a:lnSpc>
                <a:spcPct val="150000"/>
              </a:lnSpc>
            </a:pPr>
            <a:r>
              <a:rPr lang="en-US" altLang="zh-CN" sz="1200" dirty="0">
                <a:latin typeface="Aharoni" panose="02010803020104030203" pitchFamily="2" charset="-79"/>
                <a:cs typeface="Aharoni" panose="02010803020104030203" pitchFamily="2" charset="-79"/>
              </a:rPr>
              <a:t>Research topics</a:t>
            </a:r>
            <a:endParaRPr lang="en-US" altLang="zh-CN" sz="1050" dirty="0">
              <a:latin typeface="Aharoni" panose="02010803020104030203" pitchFamily="2" charset="-79"/>
              <a:cs typeface="Aharoni" panose="02010803020104030203" pitchFamily="2" charset="-79"/>
            </a:endParaRP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Confinement of spherical tokamak at 1 Tesla</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Reconnection heating</a:t>
            </a:r>
          </a:p>
        </p:txBody>
      </p:sp>
      <p:pic>
        <p:nvPicPr>
          <p:cNvPr id="15" name="图片 14">
            <a:extLst>
              <a:ext uri="{FF2B5EF4-FFF2-40B4-BE49-F238E27FC236}">
                <a16:creationId xmlns:a16="http://schemas.microsoft.com/office/drawing/2014/main" id="{0AFE1E7E-DE5D-46D5-8B28-553E2BD7EB28}"/>
              </a:ext>
            </a:extLst>
          </p:cNvPr>
          <p:cNvPicPr>
            <a:picLocks noChangeAspect="1"/>
          </p:cNvPicPr>
          <p:nvPr/>
        </p:nvPicPr>
        <p:blipFill rotWithShape="1">
          <a:blip r:embed="rId4"/>
          <a:srcRect l="10554" r="18523"/>
          <a:stretch/>
        </p:blipFill>
        <p:spPr>
          <a:xfrm>
            <a:off x="4687044" y="637423"/>
            <a:ext cx="2046857" cy="1688810"/>
          </a:xfrm>
          <a:prstGeom prst="rect">
            <a:avLst/>
          </a:prstGeom>
        </p:spPr>
      </p:pic>
      <p:sp>
        <p:nvSpPr>
          <p:cNvPr id="16" name="文本框 15">
            <a:extLst>
              <a:ext uri="{FF2B5EF4-FFF2-40B4-BE49-F238E27FC236}">
                <a16:creationId xmlns:a16="http://schemas.microsoft.com/office/drawing/2014/main" id="{C3D44384-3DE5-8593-DA58-4C80CC2D4F83}"/>
              </a:ext>
            </a:extLst>
          </p:cNvPr>
          <p:cNvSpPr txBox="1"/>
          <p:nvPr/>
        </p:nvSpPr>
        <p:spPr>
          <a:xfrm>
            <a:off x="4572001" y="2326233"/>
            <a:ext cx="2406012" cy="2802177"/>
          </a:xfrm>
          <a:prstGeom prst="rect">
            <a:avLst/>
          </a:prstGeom>
          <a:noFill/>
        </p:spPr>
        <p:txBody>
          <a:bodyPr wrap="square" rtlCol="0">
            <a:spAutoFit/>
          </a:bodyPr>
          <a:lstStyle/>
          <a:p>
            <a:pPr>
              <a:lnSpc>
                <a:spcPct val="150000"/>
              </a:lnSpc>
            </a:pPr>
            <a:r>
              <a:rPr lang="en-US" altLang="zh-CN" sz="1200" dirty="0">
                <a:latin typeface="Aharoni" panose="02010803020104030203" pitchFamily="2" charset="-79"/>
                <a:cs typeface="Aharoni" panose="02010803020104030203" pitchFamily="2" charset="-79"/>
              </a:rPr>
              <a:t>EXL-50 </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ENN, </a:t>
            </a:r>
            <a:r>
              <a:rPr lang="en-US" altLang="zh-CN" sz="1050" dirty="0" err="1">
                <a:latin typeface="Abadi" panose="020B0604020202020204" pitchFamily="34" charset="0"/>
                <a:cs typeface="Aharoni" panose="02010803020104030203" pitchFamily="2" charset="-79"/>
              </a:rPr>
              <a:t>Langfang</a:t>
            </a:r>
            <a:r>
              <a:rPr lang="en-US" altLang="zh-CN" sz="1050" dirty="0">
                <a:latin typeface="Abadi" panose="020B0604020202020204" pitchFamily="34" charset="0"/>
                <a:cs typeface="Aharoni" panose="02010803020104030203" pitchFamily="2" charset="-79"/>
              </a:rPr>
              <a:t>, Hebei</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Construction started at 2018, first plasma in 2019</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R</a:t>
            </a:r>
            <a:r>
              <a:rPr lang="en-US" altLang="zh-CN" sz="1050" baseline="-25000" dirty="0">
                <a:latin typeface="Abadi" panose="020B0604020202020204" pitchFamily="34" charset="0"/>
                <a:cs typeface="Aharoni" panose="02010803020104030203" pitchFamily="2" charset="-79"/>
              </a:rPr>
              <a:t>0</a:t>
            </a:r>
            <a:r>
              <a:rPr lang="en-US" altLang="zh-CN" sz="1050" dirty="0">
                <a:latin typeface="Abadi" panose="020B0604020202020204" pitchFamily="34" charset="0"/>
                <a:cs typeface="Aharoni" panose="02010803020104030203" pitchFamily="2" charset="-79"/>
              </a:rPr>
              <a:t> / a: 0.58 / 0.39 m</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B</a:t>
            </a:r>
            <a:r>
              <a:rPr lang="en-US" altLang="zh-CN" sz="1050" baseline="-25000" dirty="0">
                <a:latin typeface="Abadi" panose="020B0604020202020204" pitchFamily="34" charset="0"/>
                <a:cs typeface="Aharoni" panose="02010803020104030203" pitchFamily="2" charset="-79"/>
              </a:rPr>
              <a:t>T0</a:t>
            </a:r>
            <a:r>
              <a:rPr lang="en-US" altLang="zh-CN" sz="1050" dirty="0">
                <a:latin typeface="Abadi" panose="020B0604020202020204" pitchFamily="34" charset="0"/>
                <a:cs typeface="Aharoni" panose="02010803020104030203" pitchFamily="2" charset="-79"/>
              </a:rPr>
              <a:t>: 0.5 T, I</a:t>
            </a:r>
            <a:r>
              <a:rPr lang="en-US" altLang="zh-CN" sz="1050" baseline="-25000" dirty="0">
                <a:latin typeface="Abadi" panose="020B0604020202020204" pitchFamily="34" charset="0"/>
                <a:cs typeface="Aharoni" panose="02010803020104030203" pitchFamily="2" charset="-79"/>
              </a:rPr>
              <a:t>P</a:t>
            </a:r>
            <a:r>
              <a:rPr lang="en-US" altLang="zh-CN" sz="1050" dirty="0">
                <a:latin typeface="Abadi" panose="020B0604020202020204" pitchFamily="34" charset="0"/>
                <a:cs typeface="Aharoni" panose="02010803020104030203" pitchFamily="2" charset="-79"/>
              </a:rPr>
              <a:t>: 500 (</a:t>
            </a:r>
            <a:r>
              <a:rPr lang="en-US" altLang="zh-CN" sz="1050" dirty="0">
                <a:solidFill>
                  <a:srgbClr val="FF0000"/>
                </a:solidFill>
                <a:latin typeface="Abadi" panose="020B0604020202020204" pitchFamily="34" charset="0"/>
                <a:cs typeface="Aharoni" panose="02010803020104030203" pitchFamily="2" charset="-79"/>
              </a:rPr>
              <a:t>160</a:t>
            </a:r>
            <a:r>
              <a:rPr lang="en-US" altLang="zh-CN" sz="1050" dirty="0">
                <a:latin typeface="Abadi" panose="020B0604020202020204" pitchFamily="34" charset="0"/>
                <a:cs typeface="Aharoni" panose="02010803020104030203" pitchFamily="2" charset="-79"/>
              </a:rPr>
              <a:t>) kA</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EC waves: 1.75 MW 28 / 50 GHz</a:t>
            </a:r>
          </a:p>
          <a:p>
            <a:pPr>
              <a:lnSpc>
                <a:spcPct val="150000"/>
              </a:lnSpc>
            </a:pPr>
            <a:r>
              <a:rPr lang="en-US" altLang="zh-CN" sz="1200" dirty="0">
                <a:latin typeface="Aharoni" panose="02010803020104030203" pitchFamily="2" charset="-79"/>
                <a:cs typeface="Aharoni" panose="02010803020104030203" pitchFamily="2" charset="-79"/>
              </a:rPr>
              <a:t>Research topics</a:t>
            </a:r>
            <a:endParaRPr lang="en-US" altLang="zh-CN" sz="1050" dirty="0">
              <a:latin typeface="Aharoni" panose="02010803020104030203" pitchFamily="2" charset="-79"/>
              <a:cs typeface="Aharoni" panose="02010803020104030203" pitchFamily="2" charset="-79"/>
            </a:endParaRP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Solenoid-free current drive up to 140 kA by 115 kW 28 GHz EC</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p-B</a:t>
            </a:r>
            <a:r>
              <a:rPr lang="en-US" altLang="zh-CN" sz="1050" baseline="30000" dirty="0">
                <a:latin typeface="Abadi" panose="020B0604020202020204" pitchFamily="34" charset="0"/>
                <a:cs typeface="Aharoni" panose="02010803020104030203" pitchFamily="2" charset="-79"/>
              </a:rPr>
              <a:t>11</a:t>
            </a:r>
            <a:r>
              <a:rPr lang="en-US" altLang="zh-CN" sz="1050" dirty="0">
                <a:latin typeface="Abadi" panose="020B0604020202020204" pitchFamily="34" charset="0"/>
                <a:cs typeface="Aharoni" panose="02010803020104030203" pitchFamily="2" charset="-79"/>
              </a:rPr>
              <a:t> ST reactor</a:t>
            </a:r>
          </a:p>
        </p:txBody>
      </p:sp>
      <p:sp>
        <p:nvSpPr>
          <p:cNvPr id="17" name="文本框 16">
            <a:extLst>
              <a:ext uri="{FF2B5EF4-FFF2-40B4-BE49-F238E27FC236}">
                <a16:creationId xmlns:a16="http://schemas.microsoft.com/office/drawing/2014/main" id="{8C91F6BF-93E0-9223-7029-BD8136E85248}"/>
              </a:ext>
            </a:extLst>
          </p:cNvPr>
          <p:cNvSpPr txBox="1"/>
          <p:nvPr/>
        </p:nvSpPr>
        <p:spPr>
          <a:xfrm>
            <a:off x="7097143" y="394342"/>
            <a:ext cx="2046857" cy="213585"/>
          </a:xfrm>
          <a:prstGeom prst="rect">
            <a:avLst/>
          </a:prstGeom>
          <a:noFill/>
        </p:spPr>
        <p:txBody>
          <a:bodyPr wrap="square" rtlCol="0">
            <a:spAutoFit/>
          </a:bodyPr>
          <a:lstStyle/>
          <a:p>
            <a:pPr algn="r"/>
            <a:r>
              <a:rPr lang="en-US" altLang="zh-CN" sz="788" dirty="0">
                <a:solidFill>
                  <a:schemeClr val="bg1"/>
                </a:solidFill>
              </a:rPr>
              <a:t>tanyi@sunist.org</a:t>
            </a:r>
            <a:endParaRPr lang="zh-CN" altLang="en-US" sz="788" dirty="0">
              <a:solidFill>
                <a:schemeClr val="bg1"/>
              </a:solidFill>
            </a:endParaRPr>
          </a:p>
        </p:txBody>
      </p:sp>
      <p:pic>
        <p:nvPicPr>
          <p:cNvPr id="21" name="图片 20" descr="蓝色的发动机&#10;&#10;中度可信度描述已自动生成">
            <a:extLst>
              <a:ext uri="{FF2B5EF4-FFF2-40B4-BE49-F238E27FC236}">
                <a16:creationId xmlns:a16="http://schemas.microsoft.com/office/drawing/2014/main" id="{DBFADC3F-7299-8C2E-8EBB-FB3B4EF0EEAC}"/>
              </a:ext>
            </a:extLst>
          </p:cNvPr>
          <p:cNvPicPr>
            <a:picLocks noChangeAspect="1"/>
          </p:cNvPicPr>
          <p:nvPr/>
        </p:nvPicPr>
        <p:blipFill rotWithShape="1">
          <a:blip r:embed="rId5"/>
          <a:srcRect l="10384" r="13158"/>
          <a:stretch/>
        </p:blipFill>
        <p:spPr>
          <a:xfrm>
            <a:off x="6983866" y="637423"/>
            <a:ext cx="2059247" cy="1518733"/>
          </a:xfrm>
          <a:prstGeom prst="rect">
            <a:avLst/>
          </a:prstGeom>
        </p:spPr>
      </p:pic>
      <p:sp>
        <p:nvSpPr>
          <p:cNvPr id="22" name="文本框 21">
            <a:extLst>
              <a:ext uri="{FF2B5EF4-FFF2-40B4-BE49-F238E27FC236}">
                <a16:creationId xmlns:a16="http://schemas.microsoft.com/office/drawing/2014/main" id="{A9042701-7606-2A9F-1CF0-A55E984F6B28}"/>
              </a:ext>
            </a:extLst>
          </p:cNvPr>
          <p:cNvSpPr txBox="1"/>
          <p:nvPr/>
        </p:nvSpPr>
        <p:spPr>
          <a:xfrm>
            <a:off x="6862969" y="2156156"/>
            <a:ext cx="2281031" cy="2559803"/>
          </a:xfrm>
          <a:prstGeom prst="rect">
            <a:avLst/>
          </a:prstGeom>
          <a:noFill/>
        </p:spPr>
        <p:txBody>
          <a:bodyPr wrap="square" rtlCol="0">
            <a:spAutoFit/>
          </a:bodyPr>
          <a:lstStyle/>
          <a:p>
            <a:pPr>
              <a:lnSpc>
                <a:spcPct val="150000"/>
              </a:lnSpc>
            </a:pPr>
            <a:r>
              <a:rPr lang="en-US" altLang="zh-CN" sz="1200" dirty="0">
                <a:latin typeface="Aharoni" panose="02010803020104030203" pitchFamily="2" charset="-79"/>
                <a:cs typeface="Aharoni" panose="02010803020104030203" pitchFamily="2" charset="-79"/>
              </a:rPr>
              <a:t>NCST </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Nanchang University, Jiangxi</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Construction started at 2018, first plasma in 2021</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R</a:t>
            </a:r>
            <a:r>
              <a:rPr lang="en-US" altLang="zh-CN" sz="1050" baseline="-25000" dirty="0">
                <a:latin typeface="Abadi" panose="020B0604020202020204" pitchFamily="34" charset="0"/>
                <a:cs typeface="Aharoni" panose="02010803020104030203" pitchFamily="2" charset="-79"/>
              </a:rPr>
              <a:t>0</a:t>
            </a:r>
            <a:r>
              <a:rPr lang="en-US" altLang="zh-CN" sz="1050" dirty="0">
                <a:latin typeface="Abadi" panose="020B0604020202020204" pitchFamily="34" charset="0"/>
                <a:cs typeface="Aharoni" panose="02010803020104030203" pitchFamily="2" charset="-79"/>
              </a:rPr>
              <a:t> / a: 0.4 / 0.24 m</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B</a:t>
            </a:r>
            <a:r>
              <a:rPr lang="en-US" altLang="zh-CN" sz="1050" baseline="-25000" dirty="0">
                <a:latin typeface="Abadi" panose="020B0604020202020204" pitchFamily="34" charset="0"/>
                <a:cs typeface="Aharoni" panose="02010803020104030203" pitchFamily="2" charset="-79"/>
              </a:rPr>
              <a:t>T0</a:t>
            </a:r>
            <a:r>
              <a:rPr lang="en-US" altLang="zh-CN" sz="1050" dirty="0">
                <a:latin typeface="Abadi" panose="020B0604020202020204" pitchFamily="34" charset="0"/>
                <a:cs typeface="Aharoni" panose="02010803020104030203" pitchFamily="2" charset="-79"/>
              </a:rPr>
              <a:t>: 0.36 T, I</a:t>
            </a:r>
            <a:r>
              <a:rPr lang="en-US" altLang="zh-CN" sz="1050" baseline="-25000" dirty="0">
                <a:latin typeface="Abadi" panose="020B0604020202020204" pitchFamily="34" charset="0"/>
                <a:cs typeface="Aharoni" panose="02010803020104030203" pitchFamily="2" charset="-79"/>
              </a:rPr>
              <a:t>P</a:t>
            </a:r>
            <a:r>
              <a:rPr lang="en-US" altLang="zh-CN" sz="1050" dirty="0">
                <a:latin typeface="Abadi" panose="020B0604020202020204" pitchFamily="34" charset="0"/>
                <a:cs typeface="Aharoni" panose="02010803020104030203" pitchFamily="2" charset="-79"/>
              </a:rPr>
              <a:t>: 100-300 (</a:t>
            </a:r>
            <a:r>
              <a:rPr lang="en-US" altLang="zh-CN" sz="1050" dirty="0">
                <a:solidFill>
                  <a:srgbClr val="FF0000"/>
                </a:solidFill>
                <a:latin typeface="Abadi" panose="020B0604020202020204" pitchFamily="34" charset="0"/>
                <a:cs typeface="Aharoni" panose="02010803020104030203" pitchFamily="2" charset="-79"/>
              </a:rPr>
              <a:t>30</a:t>
            </a:r>
            <a:r>
              <a:rPr lang="en-US" altLang="zh-CN" sz="1050" dirty="0">
                <a:latin typeface="Abadi" panose="020B0604020202020204" pitchFamily="34" charset="0"/>
                <a:cs typeface="Aharoni" panose="02010803020104030203" pitchFamily="2" charset="-79"/>
              </a:rPr>
              <a:t>) kA</a:t>
            </a:r>
          </a:p>
          <a:p>
            <a:pPr>
              <a:lnSpc>
                <a:spcPct val="150000"/>
              </a:lnSpc>
            </a:pPr>
            <a:r>
              <a:rPr lang="en-US" altLang="zh-CN" sz="1200" dirty="0">
                <a:latin typeface="Aharoni" panose="02010803020104030203" pitchFamily="2" charset="-79"/>
                <a:cs typeface="Aharoni" panose="02010803020104030203" pitchFamily="2" charset="-79"/>
              </a:rPr>
              <a:t>Research topics</a:t>
            </a:r>
            <a:endParaRPr lang="en-US" altLang="zh-CN" sz="1050" dirty="0">
              <a:latin typeface="Aharoni" panose="02010803020104030203" pitchFamily="2" charset="-79"/>
              <a:cs typeface="Aharoni" panose="02010803020104030203" pitchFamily="2" charset="-79"/>
            </a:endParaRP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Solenoid-free startup by merging</a:t>
            </a:r>
          </a:p>
          <a:p>
            <a:pPr marL="214313" indent="-214313">
              <a:lnSpc>
                <a:spcPct val="150000"/>
              </a:lnSpc>
              <a:buFont typeface="Arial" panose="020B0604020202020204" pitchFamily="34" charset="0"/>
              <a:buChar char="•"/>
            </a:pPr>
            <a:r>
              <a:rPr lang="en-US" altLang="zh-CN" sz="1050" dirty="0">
                <a:latin typeface="Abadi" panose="020B0604020202020204" pitchFamily="34" charset="0"/>
                <a:cs typeface="Aharoni" panose="02010803020104030203" pitchFamily="2" charset="-79"/>
              </a:rPr>
              <a:t>Basic properties of spherical tokamak plasmas</a:t>
            </a:r>
          </a:p>
        </p:txBody>
      </p:sp>
      <p:sp>
        <p:nvSpPr>
          <p:cNvPr id="5" name="TextBox 4">
            <a:extLst>
              <a:ext uri="{FF2B5EF4-FFF2-40B4-BE49-F238E27FC236}">
                <a16:creationId xmlns:a16="http://schemas.microsoft.com/office/drawing/2014/main" id="{8D0D006F-F578-FD3C-5D62-52465240DCDC}"/>
              </a:ext>
            </a:extLst>
          </p:cNvPr>
          <p:cNvSpPr txBox="1"/>
          <p:nvPr/>
        </p:nvSpPr>
        <p:spPr>
          <a:xfrm>
            <a:off x="7293235" y="4924415"/>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T. Yi</a:t>
            </a: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2990064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China: SUNIST-2 device construction nearly completed</a:t>
            </a:r>
          </a:p>
        </p:txBody>
      </p:sp>
      <p:sp>
        <p:nvSpPr>
          <p:cNvPr id="6" name="Text Placeholder 5"/>
          <p:cNvSpPr>
            <a:spLocks noGrp="1"/>
          </p:cNvSpPr>
          <p:nvPr>
            <p:ph type="body" sz="quarter" idx="13"/>
          </p:nvPr>
        </p:nvSpPr>
        <p:spPr>
          <a:xfrm>
            <a:off x="250825" y="779463"/>
            <a:ext cx="4593891" cy="3871118"/>
          </a:xfrm>
        </p:spPr>
        <p:txBody>
          <a:bodyPr/>
          <a:lstStyle/>
          <a:p>
            <a:r>
              <a:rPr lang="en-GB" sz="2400" dirty="0"/>
              <a:t>R = 0.525m, a = 0.325m,</a:t>
            </a:r>
            <a:r>
              <a:rPr lang="en-GB" sz="2400" dirty="0">
                <a:latin typeface="Symbol" pitchFamily="2" charset="2"/>
              </a:rPr>
              <a:t> k </a:t>
            </a:r>
            <a:r>
              <a:rPr lang="en-GB" sz="2400" dirty="0"/>
              <a:t>~ 1.6</a:t>
            </a:r>
          </a:p>
          <a:p>
            <a:endParaRPr lang="en-GB" sz="2400" dirty="0"/>
          </a:p>
          <a:p>
            <a:r>
              <a:rPr lang="en-GB" sz="2400" dirty="0"/>
              <a:t>I</a:t>
            </a:r>
            <a:r>
              <a:rPr lang="en-GB" sz="2400" baseline="-25000" dirty="0"/>
              <a:t>p</a:t>
            </a:r>
            <a:r>
              <a:rPr lang="en-GB" sz="2400" dirty="0"/>
              <a:t> ~ 500 kA, </a:t>
            </a:r>
            <a:r>
              <a:rPr lang="en-GB" sz="2400" dirty="0" err="1"/>
              <a:t>B</a:t>
            </a:r>
            <a:r>
              <a:rPr lang="en-GB" sz="2400" baseline="-25000" dirty="0" err="1"/>
              <a:t>t</a:t>
            </a:r>
            <a:r>
              <a:rPr lang="en-GB" sz="2400" dirty="0"/>
              <a:t> from 0.4 – 1.0 T</a:t>
            </a:r>
          </a:p>
          <a:p>
            <a:endParaRPr lang="en-GB" sz="2400" dirty="0"/>
          </a:p>
          <a:p>
            <a:r>
              <a:rPr lang="en-GB" sz="2400" dirty="0"/>
              <a:t>Substantial shape flexibility</a:t>
            </a:r>
          </a:p>
          <a:p>
            <a:endParaRPr lang="en-GB" sz="2400" dirty="0"/>
          </a:p>
          <a:p>
            <a:r>
              <a:rPr lang="en-GB" sz="2400" dirty="0"/>
              <a:t>Construction delayed by COVID-19, completion imminent</a:t>
            </a:r>
          </a:p>
          <a:p>
            <a:endParaRPr lang="en-GB" dirty="0"/>
          </a:p>
        </p:txBody>
      </p:sp>
      <p:pic>
        <p:nvPicPr>
          <p:cNvPr id="3" name="Picture 2">
            <a:extLst>
              <a:ext uri="{FF2B5EF4-FFF2-40B4-BE49-F238E27FC236}">
                <a16:creationId xmlns:a16="http://schemas.microsoft.com/office/drawing/2014/main" id="{938680E9-EAF5-2B6D-84BD-0284B58F3AE3}"/>
              </a:ext>
            </a:extLst>
          </p:cNvPr>
          <p:cNvPicPr>
            <a:picLocks noChangeAspect="1"/>
          </p:cNvPicPr>
          <p:nvPr/>
        </p:nvPicPr>
        <p:blipFill rotWithShape="1">
          <a:blip r:embed="rId2"/>
          <a:srcRect l="30570" t="53827" r="5413" b="2031"/>
          <a:stretch/>
        </p:blipFill>
        <p:spPr>
          <a:xfrm>
            <a:off x="4876800" y="779463"/>
            <a:ext cx="4170947" cy="1564771"/>
          </a:xfrm>
          <a:prstGeom prst="rect">
            <a:avLst/>
          </a:prstGeom>
        </p:spPr>
      </p:pic>
      <p:pic>
        <p:nvPicPr>
          <p:cNvPr id="4" name="图片 27">
            <a:extLst>
              <a:ext uri="{FF2B5EF4-FFF2-40B4-BE49-F238E27FC236}">
                <a16:creationId xmlns:a16="http://schemas.microsoft.com/office/drawing/2014/main" id="{3E810221-3558-E3EC-FBA2-A5776F1CC502}"/>
              </a:ext>
            </a:extLst>
          </p:cNvPr>
          <p:cNvPicPr>
            <a:picLocks noChangeAspect="1"/>
          </p:cNvPicPr>
          <p:nvPr/>
        </p:nvPicPr>
        <p:blipFill rotWithShape="1">
          <a:blip r:embed="rId3"/>
          <a:srcRect b="28350"/>
          <a:stretch/>
        </p:blipFill>
        <p:spPr>
          <a:xfrm>
            <a:off x="5402561" y="2344234"/>
            <a:ext cx="2934393" cy="2802215"/>
          </a:xfrm>
          <a:prstGeom prst="rect">
            <a:avLst/>
          </a:prstGeom>
        </p:spPr>
      </p:pic>
      <p:sp>
        <p:nvSpPr>
          <p:cNvPr id="7" name="TextBox 6">
            <a:extLst>
              <a:ext uri="{FF2B5EF4-FFF2-40B4-BE49-F238E27FC236}">
                <a16:creationId xmlns:a16="http://schemas.microsoft.com/office/drawing/2014/main" id="{DCE93745-511A-F8D2-B525-F8B3D6592FFD}"/>
              </a:ext>
            </a:extLst>
          </p:cNvPr>
          <p:cNvSpPr txBox="1"/>
          <p:nvPr/>
        </p:nvSpPr>
        <p:spPr>
          <a:xfrm>
            <a:off x="2172595" y="4918941"/>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T. Yi</a:t>
            </a: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3255381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China: EXL-50 achieved efficient CD</a:t>
            </a:r>
          </a:p>
        </p:txBody>
      </p:sp>
      <p:pic>
        <p:nvPicPr>
          <p:cNvPr id="2" name="Picture 1">
            <a:extLst>
              <a:ext uri="{FF2B5EF4-FFF2-40B4-BE49-F238E27FC236}">
                <a16:creationId xmlns:a16="http://schemas.microsoft.com/office/drawing/2014/main" id="{4EA07E15-DDEA-322A-8247-4BDEEFBECD70}"/>
              </a:ext>
            </a:extLst>
          </p:cNvPr>
          <p:cNvPicPr>
            <a:picLocks noChangeAspect="1"/>
          </p:cNvPicPr>
          <p:nvPr/>
        </p:nvPicPr>
        <p:blipFill>
          <a:blip r:embed="rId2"/>
          <a:stretch>
            <a:fillRect/>
          </a:stretch>
        </p:blipFill>
        <p:spPr>
          <a:xfrm>
            <a:off x="6236457" y="2715022"/>
            <a:ext cx="2247644" cy="2279984"/>
          </a:xfrm>
          <a:prstGeom prst="rect">
            <a:avLst/>
          </a:prstGeom>
        </p:spPr>
      </p:pic>
      <p:pic>
        <p:nvPicPr>
          <p:cNvPr id="3" name="Picture 2">
            <a:extLst>
              <a:ext uri="{FF2B5EF4-FFF2-40B4-BE49-F238E27FC236}">
                <a16:creationId xmlns:a16="http://schemas.microsoft.com/office/drawing/2014/main" id="{64CFC8E2-85F9-1AF1-67FE-1BB9C88402EE}"/>
              </a:ext>
            </a:extLst>
          </p:cNvPr>
          <p:cNvPicPr>
            <a:picLocks noChangeAspect="1"/>
          </p:cNvPicPr>
          <p:nvPr/>
        </p:nvPicPr>
        <p:blipFill>
          <a:blip r:embed="rId3"/>
          <a:stretch>
            <a:fillRect/>
          </a:stretch>
        </p:blipFill>
        <p:spPr>
          <a:xfrm>
            <a:off x="6080824" y="231775"/>
            <a:ext cx="3063176" cy="2368215"/>
          </a:xfrm>
          <a:prstGeom prst="rect">
            <a:avLst/>
          </a:prstGeom>
        </p:spPr>
      </p:pic>
      <p:pic>
        <p:nvPicPr>
          <p:cNvPr id="8" name="Picture 7">
            <a:extLst>
              <a:ext uri="{FF2B5EF4-FFF2-40B4-BE49-F238E27FC236}">
                <a16:creationId xmlns:a16="http://schemas.microsoft.com/office/drawing/2014/main" id="{9C956C95-0717-58EC-4DF2-597FAB5768B8}"/>
              </a:ext>
            </a:extLst>
          </p:cNvPr>
          <p:cNvPicPr>
            <a:picLocks noChangeAspect="1"/>
          </p:cNvPicPr>
          <p:nvPr/>
        </p:nvPicPr>
        <p:blipFill>
          <a:blip r:embed="rId4"/>
          <a:stretch>
            <a:fillRect/>
          </a:stretch>
        </p:blipFill>
        <p:spPr>
          <a:xfrm>
            <a:off x="774974" y="666542"/>
            <a:ext cx="4576405" cy="4466027"/>
          </a:xfrm>
          <a:prstGeom prst="rect">
            <a:avLst/>
          </a:prstGeom>
        </p:spPr>
      </p:pic>
    </p:spTree>
    <p:extLst>
      <p:ext uri="{BB962C8B-B14F-4D97-AF65-F5344CB8AC3E}">
        <p14:creationId xmlns:p14="http://schemas.microsoft.com/office/powerpoint/2010/main" val="3738043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fr-FR" dirty="0"/>
              <a:t>Very productive </a:t>
            </a:r>
            <a:r>
              <a:rPr lang="fr-FR" dirty="0" err="1"/>
              <a:t>year</a:t>
            </a:r>
            <a:r>
              <a:rPr lang="fr-FR" dirty="0"/>
              <a:t> in the ST TCP!</a:t>
            </a:r>
          </a:p>
        </p:txBody>
      </p:sp>
      <p:sp>
        <p:nvSpPr>
          <p:cNvPr id="4" name="Text Placeholder 3"/>
          <p:cNvSpPr>
            <a:spLocks noGrp="1"/>
          </p:cNvSpPr>
          <p:nvPr>
            <p:ph type="body" sz="quarter" idx="14"/>
          </p:nvPr>
        </p:nvSpPr>
        <p:spPr>
          <a:xfrm>
            <a:off x="250824" y="2937597"/>
            <a:ext cx="8316913" cy="293284"/>
          </a:xfrm>
        </p:spPr>
        <p:txBody>
          <a:bodyPr/>
          <a:lstStyle/>
          <a:p>
            <a:r>
              <a:rPr lang="fr-FR" b="1" dirty="0"/>
              <a:t>		</a:t>
            </a:r>
            <a:r>
              <a:rPr lang="fr-FR" sz="2000" b="1" dirty="0" err="1">
                <a:solidFill>
                  <a:schemeClr val="tx1"/>
                </a:solidFill>
              </a:rPr>
              <a:t>Looking</a:t>
            </a:r>
            <a:r>
              <a:rPr lang="fr-FR" sz="2000" b="1" dirty="0">
                <a:solidFill>
                  <a:schemeClr val="tx1"/>
                </a:solidFill>
              </a:rPr>
              <a:t> </a:t>
            </a:r>
            <a:r>
              <a:rPr lang="fr-FR" sz="2000" b="1" dirty="0" err="1">
                <a:solidFill>
                  <a:schemeClr val="tx1"/>
                </a:solidFill>
              </a:rPr>
              <a:t>forward</a:t>
            </a:r>
            <a:r>
              <a:rPr lang="fr-FR" sz="2000" b="1" dirty="0">
                <a:solidFill>
                  <a:schemeClr val="tx1"/>
                </a:solidFill>
              </a:rPr>
              <a:t> to 2023, </a:t>
            </a:r>
            <a:r>
              <a:rPr lang="fr-FR" sz="2000" b="1" dirty="0" err="1">
                <a:solidFill>
                  <a:schemeClr val="tx1"/>
                </a:solidFill>
              </a:rPr>
              <a:t>with</a:t>
            </a:r>
            <a:r>
              <a:rPr lang="fr-FR" sz="2000" b="1" dirty="0">
                <a:solidFill>
                  <a:schemeClr val="tx1"/>
                </a:solidFill>
              </a:rPr>
              <a:t> </a:t>
            </a:r>
            <a:r>
              <a:rPr lang="fr-FR" sz="2000" b="1" dirty="0" err="1">
                <a:solidFill>
                  <a:schemeClr val="tx1"/>
                </a:solidFill>
              </a:rPr>
              <a:t>several</a:t>
            </a:r>
            <a:r>
              <a:rPr lang="fr-FR" sz="2000" b="1" dirty="0">
                <a:solidFill>
                  <a:schemeClr val="tx1"/>
                </a:solidFill>
              </a:rPr>
              <a:t> </a:t>
            </a:r>
            <a:r>
              <a:rPr lang="fr-FR" sz="2000" b="1" dirty="0" err="1">
                <a:solidFill>
                  <a:schemeClr val="tx1"/>
                </a:solidFill>
              </a:rPr>
              <a:t>device</a:t>
            </a:r>
            <a:r>
              <a:rPr lang="fr-FR" sz="2000" b="1" dirty="0">
                <a:solidFill>
                  <a:schemeClr val="tx1"/>
                </a:solidFill>
              </a:rPr>
              <a:t> upgrades </a:t>
            </a:r>
            <a:r>
              <a:rPr lang="fr-FR" sz="2000" b="1" dirty="0" err="1">
                <a:solidFill>
                  <a:schemeClr val="tx1"/>
                </a:solidFill>
              </a:rPr>
              <a:t>coming</a:t>
            </a:r>
            <a:r>
              <a:rPr lang="fr-FR" sz="2000" b="1" dirty="0">
                <a:solidFill>
                  <a:schemeClr val="tx1"/>
                </a:solidFill>
              </a:rPr>
              <a:t> online </a:t>
            </a:r>
          </a:p>
          <a:p>
            <a:endParaRPr lang="fr-FR" sz="2000" b="1" dirty="0">
              <a:solidFill>
                <a:schemeClr val="tx1"/>
              </a:solidFill>
            </a:endParaRPr>
          </a:p>
          <a:p>
            <a:r>
              <a:rPr lang="fr-FR" sz="2000" b="1" dirty="0">
                <a:solidFill>
                  <a:schemeClr val="tx1"/>
                </a:solidFill>
              </a:rPr>
              <a:t>		</a:t>
            </a:r>
          </a:p>
        </p:txBody>
      </p:sp>
    </p:spTree>
    <p:extLst>
      <p:ext uri="{BB962C8B-B14F-4D97-AF65-F5344CB8AC3E}">
        <p14:creationId xmlns:p14="http://schemas.microsoft.com/office/powerpoint/2010/main" val="3715635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Growing number of STs worldwide, both public and private </a:t>
            </a:r>
          </a:p>
        </p:txBody>
      </p:sp>
      <p:sp>
        <p:nvSpPr>
          <p:cNvPr id="2" name="Content Placeholder 3">
            <a:extLst>
              <a:ext uri="{FF2B5EF4-FFF2-40B4-BE49-F238E27FC236}">
                <a16:creationId xmlns:a16="http://schemas.microsoft.com/office/drawing/2014/main" id="{A06F194B-B6A6-4ECE-72CA-E83B479BE457}"/>
              </a:ext>
            </a:extLst>
          </p:cNvPr>
          <p:cNvSpPr>
            <a:spLocks noGrp="1"/>
          </p:cNvSpPr>
          <p:nvPr>
            <p:ph type="body" sz="quarter" idx="13"/>
          </p:nvPr>
        </p:nvSpPr>
        <p:spPr/>
        <p:txBody>
          <a:bodyPr>
            <a:normAutofit fontScale="70000" lnSpcReduction="20000"/>
          </a:bodyPr>
          <a:lstStyle/>
          <a:p>
            <a:r>
              <a:rPr lang="en-US" sz="2400" b="1" dirty="0"/>
              <a:t>China: </a:t>
            </a:r>
            <a:r>
              <a:rPr lang="en-US" sz="2400" dirty="0"/>
              <a:t>EXL-50, NCST, SUNIST, SUNIST-2</a:t>
            </a:r>
          </a:p>
          <a:p>
            <a:endParaRPr lang="en-US" sz="2400" dirty="0"/>
          </a:p>
          <a:p>
            <a:r>
              <a:rPr lang="en-US" sz="2400" b="1" dirty="0"/>
              <a:t>EU: </a:t>
            </a:r>
            <a:r>
              <a:rPr lang="en-US" sz="2400" dirty="0"/>
              <a:t>Proto-</a:t>
            </a:r>
            <a:r>
              <a:rPr lang="en-US" sz="2400" dirty="0" err="1"/>
              <a:t>Sphera</a:t>
            </a:r>
            <a:r>
              <a:rPr lang="en-US" sz="2400" dirty="0"/>
              <a:t>, SMART</a:t>
            </a:r>
            <a:r>
              <a:rPr lang="en-US" sz="2400" b="1" dirty="0"/>
              <a:t> </a:t>
            </a:r>
          </a:p>
          <a:p>
            <a:endParaRPr lang="en-US" sz="2400" b="1" dirty="0"/>
          </a:p>
          <a:p>
            <a:r>
              <a:rPr lang="en-US" sz="2400" b="1" dirty="0"/>
              <a:t>Japan: </a:t>
            </a:r>
            <a:r>
              <a:rPr lang="en-US" sz="2400" dirty="0"/>
              <a:t>LATE, QUEST, TST-2, TS-6, TS-4U, UTST </a:t>
            </a:r>
          </a:p>
          <a:p>
            <a:endParaRPr lang="en-US" sz="2400" dirty="0"/>
          </a:p>
          <a:p>
            <a:r>
              <a:rPr lang="en-US" sz="2400" b="1" dirty="0"/>
              <a:t>S. Korea: </a:t>
            </a:r>
            <a:r>
              <a:rPr lang="en-US" sz="2400" dirty="0"/>
              <a:t>VEST, VEST-II</a:t>
            </a:r>
          </a:p>
          <a:p>
            <a:endParaRPr lang="en-US" sz="2400" b="1" dirty="0"/>
          </a:p>
          <a:p>
            <a:r>
              <a:rPr lang="en-US" sz="2400" b="1" dirty="0"/>
              <a:t>UK: </a:t>
            </a:r>
            <a:r>
              <a:rPr lang="en-US" sz="2400" dirty="0"/>
              <a:t>MAST-U, ST-40, STEP</a:t>
            </a:r>
            <a:r>
              <a:rPr lang="en-US" sz="2400" b="1" dirty="0"/>
              <a:t> </a:t>
            </a:r>
          </a:p>
          <a:p>
            <a:endParaRPr lang="en-US" sz="2400" b="1" dirty="0"/>
          </a:p>
          <a:p>
            <a:r>
              <a:rPr lang="en-US" sz="2400" b="1" dirty="0"/>
              <a:t>US: </a:t>
            </a:r>
            <a:r>
              <a:rPr lang="en-US" sz="2400" dirty="0"/>
              <a:t>LTX-</a:t>
            </a:r>
            <a:r>
              <a:rPr lang="en-US" sz="2400" dirty="0">
                <a:latin typeface="Symbol" pitchFamily="2" charset="2"/>
              </a:rPr>
              <a:t>b</a:t>
            </a:r>
            <a:r>
              <a:rPr lang="en-US" sz="2400" dirty="0"/>
              <a:t>, NSTX-U, PEGASUS-III</a:t>
            </a:r>
            <a:r>
              <a:rPr lang="en-US" sz="2400" dirty="0">
                <a:solidFill>
                  <a:srgbClr val="0000FF"/>
                </a:solidFill>
              </a:rPr>
              <a:t>			</a:t>
            </a:r>
            <a:endParaRPr lang="en-US" sz="1400" dirty="0">
              <a:solidFill>
                <a:srgbClr val="0000FF"/>
              </a:solidFill>
            </a:endParaRPr>
          </a:p>
        </p:txBody>
      </p:sp>
    </p:spTree>
    <p:extLst>
      <p:ext uri="{BB962C8B-B14F-4D97-AF65-F5344CB8AC3E}">
        <p14:creationId xmlns:p14="http://schemas.microsoft.com/office/powerpoint/2010/main" val="2309566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ST TCP very active in 2022</a:t>
            </a:r>
          </a:p>
        </p:txBody>
      </p:sp>
      <p:sp>
        <p:nvSpPr>
          <p:cNvPr id="6" name="Text Placeholder 5"/>
          <p:cNvSpPr>
            <a:spLocks noGrp="1"/>
          </p:cNvSpPr>
          <p:nvPr>
            <p:ph type="body" sz="quarter" idx="13"/>
          </p:nvPr>
        </p:nvSpPr>
        <p:spPr/>
        <p:txBody>
          <a:bodyPr/>
          <a:lstStyle/>
          <a:p>
            <a:r>
              <a:rPr lang="en-GB" i="1" dirty="0"/>
              <a:t>TCP was renewed in 2022 for 5 years</a:t>
            </a:r>
          </a:p>
          <a:p>
            <a:pPr marL="180612" indent="0">
              <a:buNone/>
            </a:pPr>
            <a:endParaRPr lang="en-GB" i="1" dirty="0"/>
          </a:p>
          <a:p>
            <a:pPr marL="180612" indent="0">
              <a:buNone/>
            </a:pPr>
            <a:r>
              <a:rPr lang="en-GB" b="1" dirty="0"/>
              <a:t>Outline</a:t>
            </a:r>
          </a:p>
          <a:p>
            <a:r>
              <a:rPr lang="en-GB" dirty="0">
                <a:solidFill>
                  <a:srgbClr val="0044FF"/>
                </a:solidFill>
              </a:rPr>
              <a:t>International ST Workshop (virtual) held Oct. 31 – Nov. 4, 2022</a:t>
            </a:r>
          </a:p>
          <a:p>
            <a:r>
              <a:rPr lang="en-GB" dirty="0"/>
              <a:t>Highlights from worldwide experiments</a:t>
            </a:r>
          </a:p>
          <a:p>
            <a:endParaRPr lang="en-GB" dirty="0"/>
          </a:p>
        </p:txBody>
      </p:sp>
    </p:spTree>
    <p:extLst>
      <p:ext uri="{BB962C8B-B14F-4D97-AF65-F5344CB8AC3E}">
        <p14:creationId xmlns:p14="http://schemas.microsoft.com/office/powerpoint/2010/main" val="68990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251"/>
            <a:ext cx="9144000" cy="560027"/>
          </a:xfrm>
        </p:spPr>
        <p:txBody>
          <a:bodyPr/>
          <a:lstStyle/>
          <a:p>
            <a:r>
              <a:rPr lang="en-US" dirty="0"/>
              <a:t> </a:t>
            </a:r>
            <a:r>
              <a:rPr lang="en-US" sz="2000" dirty="0"/>
              <a:t>ST Workshop succeeded in re-connecting the worldwide ST community </a:t>
            </a:r>
          </a:p>
        </p:txBody>
      </p:sp>
      <p:sp>
        <p:nvSpPr>
          <p:cNvPr id="11" name="Content Placeholder 2"/>
          <p:cNvSpPr txBox="1">
            <a:spLocks/>
          </p:cNvSpPr>
          <p:nvPr/>
        </p:nvSpPr>
        <p:spPr>
          <a:xfrm>
            <a:off x="4063910" y="765821"/>
            <a:ext cx="5080089" cy="4008637"/>
          </a:xfrm>
          <a:prstGeom prst="rect">
            <a:avLst/>
          </a:prstGeom>
        </p:spPr>
        <p:txBody>
          <a:bodyPr>
            <a:noAutofit/>
          </a:bodyPr>
          <a:lstStyle>
            <a:lvl1pPr marL="287338" indent="-287338" algn="l" rtl="0" eaLnBrk="0" fontAlgn="base" hangingPunct="0">
              <a:lnSpc>
                <a:spcPct val="80000"/>
              </a:lnSpc>
              <a:spcBef>
                <a:spcPct val="70000"/>
              </a:spcBef>
              <a:spcAft>
                <a:spcPct val="0"/>
              </a:spcAft>
              <a:buClr>
                <a:srgbClr val="F70606"/>
              </a:buClr>
              <a:buSzPct val="75000"/>
              <a:buFont typeface="Wingdings" pitchFamily="2" charset="2"/>
              <a:buChar char=""/>
              <a:defRPr sz="2400">
                <a:solidFill>
                  <a:schemeClr val="accent1"/>
                </a:solidFill>
                <a:latin typeface="+mn-lt"/>
                <a:ea typeface="+mn-ea"/>
                <a:cs typeface="+mn-cs"/>
              </a:defRPr>
            </a:lvl1pPr>
            <a:lvl2pPr marL="576263" indent="-288925" algn="l" rtl="0" eaLnBrk="0" fontAlgn="base" hangingPunct="0">
              <a:lnSpc>
                <a:spcPct val="100000"/>
              </a:lnSpc>
              <a:spcBef>
                <a:spcPts val="600"/>
              </a:spcBef>
              <a:spcAft>
                <a:spcPct val="0"/>
              </a:spcAft>
              <a:buClr>
                <a:srgbClr val="5FCAFA"/>
              </a:buClr>
              <a:buSzPct val="80000"/>
              <a:buFont typeface="Wingdings" pitchFamily="2" charset="2"/>
              <a:buChar char="q"/>
              <a:defRPr sz="2000">
                <a:solidFill>
                  <a:schemeClr val="tx1"/>
                </a:solidFill>
                <a:latin typeface="+mn-lt"/>
              </a:defRPr>
            </a:lvl2pPr>
            <a:lvl3pPr marL="804863" indent="-228600" algn="l" rtl="0" eaLnBrk="0" fontAlgn="base" hangingPunct="0">
              <a:lnSpc>
                <a:spcPct val="100000"/>
              </a:lnSpc>
              <a:spcBef>
                <a:spcPts val="600"/>
              </a:spcBef>
              <a:spcAft>
                <a:spcPct val="0"/>
              </a:spcAft>
              <a:buClr>
                <a:srgbClr val="F70606"/>
              </a:buClr>
              <a:buSzPct val="130000"/>
              <a:buChar char="•"/>
              <a:defRPr>
                <a:solidFill>
                  <a:schemeClr val="tx1"/>
                </a:solidFill>
                <a:latin typeface="+mn-lt"/>
              </a:defRPr>
            </a:lvl3pPr>
            <a:lvl4pPr marL="1033463" indent="-228600" algn="l" rtl="0" eaLnBrk="0" fontAlgn="base" hangingPunct="0">
              <a:lnSpc>
                <a:spcPct val="100000"/>
              </a:lnSpc>
              <a:spcBef>
                <a:spcPts val="600"/>
              </a:spcBef>
              <a:spcAft>
                <a:spcPct val="0"/>
              </a:spcAft>
              <a:buClr>
                <a:srgbClr val="5FCAFA"/>
              </a:buClr>
              <a:buSzPct val="80000"/>
              <a:buFont typeface="Wingdings" pitchFamily="2" charset="2"/>
              <a:buChar char="q"/>
              <a:defRPr sz="1600">
                <a:solidFill>
                  <a:schemeClr val="tx1"/>
                </a:solidFill>
                <a:latin typeface="+mn-lt"/>
              </a:defRPr>
            </a:lvl4pPr>
            <a:lvl5pPr marL="1262063" indent="-228600" algn="l" rtl="0" eaLnBrk="0" fontAlgn="base" hangingPunct="0">
              <a:lnSpc>
                <a:spcPct val="100000"/>
              </a:lnSpc>
              <a:spcBef>
                <a:spcPts val="600"/>
              </a:spcBef>
              <a:spcAft>
                <a:spcPct val="0"/>
              </a:spcAft>
              <a:buClr>
                <a:srgbClr val="F70606"/>
              </a:buClr>
              <a:buSzPct val="100000"/>
              <a:buChar char="»"/>
              <a:defRPr sz="1600">
                <a:solidFill>
                  <a:schemeClr val="tx1"/>
                </a:solidFill>
                <a:latin typeface="+mn-lt"/>
              </a:defRPr>
            </a:lvl5pPr>
            <a:lvl6pPr marL="25146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6pPr>
            <a:lvl7pPr marL="29718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7pPr>
            <a:lvl8pPr marL="34290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8pPr>
            <a:lvl9pPr marL="38862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9pPr>
          </a:lstStyle>
          <a:p>
            <a:pPr>
              <a:lnSpc>
                <a:spcPct val="100000"/>
              </a:lnSpc>
            </a:pPr>
            <a:r>
              <a:rPr lang="en-US" sz="2000" kern="0" dirty="0">
                <a:solidFill>
                  <a:schemeClr val="tx1"/>
                </a:solidFill>
                <a:latin typeface="Arial" panose="020B0604020202020204" pitchFamily="34" charset="0"/>
                <a:cs typeface="Arial" panose="020B0604020202020204" pitchFamily="34" charset="0"/>
              </a:rPr>
              <a:t>ST Workshop (virtual) held 10/31-11/3/22</a:t>
            </a:r>
          </a:p>
          <a:p>
            <a:pPr>
              <a:lnSpc>
                <a:spcPct val="100000"/>
              </a:lnSpc>
            </a:pPr>
            <a:r>
              <a:rPr lang="en-US" sz="2000" kern="0" dirty="0">
                <a:solidFill>
                  <a:schemeClr val="tx1"/>
                </a:solidFill>
                <a:latin typeface="Arial" panose="020B0604020202020204" pitchFamily="34" charset="0"/>
                <a:cs typeface="Arial" panose="020B0604020202020204" pitchFamily="34" charset="0"/>
              </a:rPr>
              <a:t>Many members from the IEA ST TCP ExCom served on the ISTW Program Committee – thank you!</a:t>
            </a:r>
          </a:p>
          <a:p>
            <a:pPr>
              <a:lnSpc>
                <a:spcPct val="100000"/>
              </a:lnSpc>
            </a:pPr>
            <a:r>
              <a:rPr lang="en-US" sz="2000" kern="0" dirty="0">
                <a:solidFill>
                  <a:schemeClr val="tx1"/>
                </a:solidFill>
                <a:latin typeface="Arial" panose="020B0604020202020204" pitchFamily="34" charset="0"/>
                <a:cs typeface="Arial" panose="020B0604020202020204" pitchFamily="34" charset="0"/>
              </a:rPr>
              <a:t>Thanks to Prof. Gao for offering Tsinghua Univ. to be the host</a:t>
            </a:r>
          </a:p>
          <a:p>
            <a:pPr>
              <a:lnSpc>
                <a:spcPct val="100000"/>
              </a:lnSpc>
            </a:pPr>
            <a:r>
              <a:rPr lang="en-US" sz="2000" kern="0" dirty="0">
                <a:solidFill>
                  <a:schemeClr val="tx1"/>
                </a:solidFill>
                <a:latin typeface="Arial" panose="020B0604020202020204" pitchFamily="34" charset="0"/>
                <a:cs typeface="Arial" panose="020B0604020202020204" pitchFamily="34" charset="0"/>
              </a:rPr>
              <a:t>Special thanks to Prof. Tan Yi and Jack </a:t>
            </a:r>
            <a:r>
              <a:rPr lang="en-US" sz="2000" kern="0" dirty="0" err="1">
                <a:solidFill>
                  <a:schemeClr val="tx1"/>
                </a:solidFill>
                <a:latin typeface="Arial" panose="020B0604020202020204" pitchFamily="34" charset="0"/>
                <a:cs typeface="Arial" panose="020B0604020202020204" pitchFamily="34" charset="0"/>
              </a:rPr>
              <a:t>Berkery</a:t>
            </a:r>
            <a:r>
              <a:rPr lang="en-US" sz="2000" kern="0" dirty="0">
                <a:solidFill>
                  <a:schemeClr val="tx1"/>
                </a:solidFill>
                <a:latin typeface="Arial" panose="020B0604020202020204" pitchFamily="34" charset="0"/>
                <a:cs typeface="Arial" panose="020B0604020202020204" pitchFamily="34" charset="0"/>
              </a:rPr>
              <a:t> for their coordination efforts</a:t>
            </a:r>
          </a:p>
          <a:p>
            <a:pPr>
              <a:lnSpc>
                <a:spcPct val="100000"/>
              </a:lnSpc>
            </a:pPr>
            <a:r>
              <a:rPr lang="en-US" sz="2000" kern="0" dirty="0">
                <a:solidFill>
                  <a:schemeClr val="tx1"/>
                </a:solidFill>
                <a:latin typeface="Arial" panose="020B0604020202020204" pitchFamily="34" charset="0"/>
                <a:cs typeface="Arial" panose="020B0604020202020204" pitchFamily="34" charset="0"/>
              </a:rPr>
              <a:t>ISTW 2024 will be in person, site TBD by ST TCP ExCom – stay tuned  </a:t>
            </a:r>
          </a:p>
          <a:p>
            <a:pPr lvl="1"/>
            <a:endParaRPr lang="en-US" sz="1500" kern="0" dirty="0">
              <a:latin typeface="Arial" panose="020B0604020202020204" pitchFamily="34" charset="0"/>
              <a:cs typeface="Arial" panose="020B0604020202020204" pitchFamily="34" charset="0"/>
            </a:endParaRPr>
          </a:p>
          <a:p>
            <a:pPr>
              <a:lnSpc>
                <a:spcPct val="100000"/>
              </a:lnSpc>
            </a:pPr>
            <a:endParaRPr lang="en-US" sz="1350" kern="0" dirty="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6949A8A4-9F99-4796-8B57-BE042F9FE069}"/>
              </a:ext>
            </a:extLst>
          </p:cNvPr>
          <p:cNvGraphicFramePr>
            <a:graphicFrameLocks noGrp="1"/>
          </p:cNvGraphicFramePr>
          <p:nvPr/>
        </p:nvGraphicFramePr>
        <p:xfrm>
          <a:off x="1143000" y="621647"/>
          <a:ext cx="2821781" cy="4435878"/>
        </p:xfrm>
        <a:graphic>
          <a:graphicData uri="http://schemas.openxmlformats.org/drawingml/2006/table">
            <a:tbl>
              <a:tblPr firstRow="1" firstCol="1" bandRow="1">
                <a:tableStyleId>{5C22544A-7EE6-4342-B048-85BDC9FD1C3A}</a:tableStyleId>
              </a:tblPr>
              <a:tblGrid>
                <a:gridCol w="481267">
                  <a:extLst>
                    <a:ext uri="{9D8B030D-6E8A-4147-A177-3AD203B41FA5}">
                      <a16:colId xmlns:a16="http://schemas.microsoft.com/office/drawing/2014/main" val="473169611"/>
                    </a:ext>
                  </a:extLst>
                </a:gridCol>
                <a:gridCol w="2340514">
                  <a:extLst>
                    <a:ext uri="{9D8B030D-6E8A-4147-A177-3AD203B41FA5}">
                      <a16:colId xmlns:a16="http://schemas.microsoft.com/office/drawing/2014/main" val="2029219352"/>
                    </a:ext>
                  </a:extLst>
                </a:gridCol>
              </a:tblGrid>
              <a:tr h="187292">
                <a:tc>
                  <a:txBody>
                    <a:bodyPr/>
                    <a:lstStyle/>
                    <a:p>
                      <a:pPr marL="0" marR="0" algn="r">
                        <a:lnSpc>
                          <a:spcPct val="107000"/>
                        </a:lnSpc>
                        <a:spcBef>
                          <a:spcPts val="0"/>
                        </a:spcBef>
                        <a:spcAft>
                          <a:spcPts val="0"/>
                        </a:spcAft>
                      </a:pPr>
                      <a:r>
                        <a:rPr lang="en-US" sz="1100">
                          <a:effectLst/>
                        </a:rPr>
                        <a:t>Year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Location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480397566"/>
                  </a:ext>
                </a:extLst>
              </a:tr>
              <a:tr h="187292">
                <a:tc>
                  <a:txBody>
                    <a:bodyPr/>
                    <a:lstStyle/>
                    <a:p>
                      <a:pPr marL="0" marR="0" algn="r">
                        <a:lnSpc>
                          <a:spcPct val="107000"/>
                        </a:lnSpc>
                        <a:spcBef>
                          <a:spcPts val="0"/>
                        </a:spcBef>
                        <a:spcAft>
                          <a:spcPts val="0"/>
                        </a:spcAft>
                      </a:pPr>
                      <a:r>
                        <a:rPr lang="en-US" sz="1100">
                          <a:effectLst/>
                        </a:rPr>
                        <a:t>1994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Oak Ridge, TN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793063320"/>
                  </a:ext>
                </a:extLst>
              </a:tr>
              <a:tr h="187292">
                <a:tc>
                  <a:txBody>
                    <a:bodyPr/>
                    <a:lstStyle/>
                    <a:p>
                      <a:pPr marL="0" marR="0" algn="r">
                        <a:lnSpc>
                          <a:spcPct val="107000"/>
                        </a:lnSpc>
                        <a:spcBef>
                          <a:spcPts val="0"/>
                        </a:spcBef>
                        <a:spcAft>
                          <a:spcPts val="0"/>
                        </a:spcAft>
                      </a:pPr>
                      <a:r>
                        <a:rPr lang="en-US" sz="1100">
                          <a:effectLst/>
                        </a:rPr>
                        <a:t>1995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Princeton, NJ</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1116463474"/>
                  </a:ext>
                </a:extLst>
              </a:tr>
              <a:tr h="187292">
                <a:tc>
                  <a:txBody>
                    <a:bodyPr/>
                    <a:lstStyle/>
                    <a:p>
                      <a:pPr marL="0" marR="0" algn="r">
                        <a:lnSpc>
                          <a:spcPct val="107000"/>
                        </a:lnSpc>
                        <a:spcBef>
                          <a:spcPts val="0"/>
                        </a:spcBef>
                        <a:spcAft>
                          <a:spcPts val="0"/>
                        </a:spcAft>
                      </a:pPr>
                      <a:r>
                        <a:rPr lang="en-US" sz="1100" dirty="0">
                          <a:effectLst/>
                        </a:rPr>
                        <a:t>1996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Culham, UK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1307118819"/>
                  </a:ext>
                </a:extLst>
              </a:tr>
              <a:tr h="231222">
                <a:tc>
                  <a:txBody>
                    <a:bodyPr/>
                    <a:lstStyle/>
                    <a:p>
                      <a:pPr marL="0" marR="0" algn="r">
                        <a:lnSpc>
                          <a:spcPct val="107000"/>
                        </a:lnSpc>
                        <a:spcBef>
                          <a:spcPts val="0"/>
                        </a:spcBef>
                        <a:spcAft>
                          <a:spcPts val="0"/>
                        </a:spcAft>
                      </a:pPr>
                      <a:r>
                        <a:rPr lang="en-US" sz="1100">
                          <a:effectLst/>
                        </a:rPr>
                        <a:t>1997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St. Petersburg, Russia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7747696"/>
                  </a:ext>
                </a:extLst>
              </a:tr>
              <a:tr h="187292">
                <a:tc>
                  <a:txBody>
                    <a:bodyPr/>
                    <a:lstStyle/>
                    <a:p>
                      <a:pPr marL="0" marR="0" algn="r">
                        <a:lnSpc>
                          <a:spcPct val="107000"/>
                        </a:lnSpc>
                        <a:spcBef>
                          <a:spcPts val="0"/>
                        </a:spcBef>
                        <a:spcAft>
                          <a:spcPts val="0"/>
                        </a:spcAft>
                      </a:pPr>
                      <a:r>
                        <a:rPr lang="en-US" sz="1100">
                          <a:effectLst/>
                        </a:rPr>
                        <a:t>1998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Tokyo, Japan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525191252"/>
                  </a:ext>
                </a:extLst>
              </a:tr>
              <a:tr h="187292">
                <a:tc>
                  <a:txBody>
                    <a:bodyPr/>
                    <a:lstStyle/>
                    <a:p>
                      <a:pPr marL="0" marR="0" algn="r">
                        <a:lnSpc>
                          <a:spcPct val="107000"/>
                        </a:lnSpc>
                        <a:spcBef>
                          <a:spcPts val="0"/>
                        </a:spcBef>
                        <a:spcAft>
                          <a:spcPts val="0"/>
                        </a:spcAft>
                      </a:pPr>
                      <a:r>
                        <a:rPr lang="en-US" sz="1100">
                          <a:effectLst/>
                        </a:rPr>
                        <a:t>1999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Seattle, WA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1193637921"/>
                  </a:ext>
                </a:extLst>
              </a:tr>
              <a:tr h="231222">
                <a:tc>
                  <a:txBody>
                    <a:bodyPr/>
                    <a:lstStyle/>
                    <a:p>
                      <a:pPr marL="0" marR="0" algn="r">
                        <a:lnSpc>
                          <a:spcPct val="107000"/>
                        </a:lnSpc>
                        <a:spcBef>
                          <a:spcPts val="0"/>
                        </a:spcBef>
                        <a:spcAft>
                          <a:spcPts val="0"/>
                        </a:spcAft>
                      </a:pPr>
                      <a:r>
                        <a:rPr lang="en-US" sz="1100">
                          <a:effectLst/>
                        </a:rPr>
                        <a:t>2001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dirty="0">
                          <a:effectLst/>
                        </a:rPr>
                        <a:t>Sao Jose dos Campos, Brazil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30711351"/>
                  </a:ext>
                </a:extLst>
              </a:tr>
              <a:tr h="187292">
                <a:tc>
                  <a:txBody>
                    <a:bodyPr/>
                    <a:lstStyle/>
                    <a:p>
                      <a:pPr marL="0" marR="0" algn="r">
                        <a:lnSpc>
                          <a:spcPct val="107000"/>
                        </a:lnSpc>
                        <a:spcBef>
                          <a:spcPts val="0"/>
                        </a:spcBef>
                        <a:spcAft>
                          <a:spcPts val="0"/>
                        </a:spcAft>
                      </a:pPr>
                      <a:r>
                        <a:rPr lang="en-US" sz="1100">
                          <a:effectLst/>
                        </a:rPr>
                        <a:t>2002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Princeton, NJ</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024176013"/>
                  </a:ext>
                </a:extLst>
              </a:tr>
              <a:tr h="187292">
                <a:tc>
                  <a:txBody>
                    <a:bodyPr/>
                    <a:lstStyle/>
                    <a:p>
                      <a:pPr marL="0" marR="0" algn="r">
                        <a:lnSpc>
                          <a:spcPct val="107000"/>
                        </a:lnSpc>
                        <a:spcBef>
                          <a:spcPts val="0"/>
                        </a:spcBef>
                        <a:spcAft>
                          <a:spcPts val="0"/>
                        </a:spcAft>
                      </a:pPr>
                      <a:r>
                        <a:rPr lang="en-US" sz="1100">
                          <a:effectLst/>
                        </a:rPr>
                        <a:t>2003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Culham, UK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86777157"/>
                  </a:ext>
                </a:extLst>
              </a:tr>
              <a:tr h="187292">
                <a:tc>
                  <a:txBody>
                    <a:bodyPr/>
                    <a:lstStyle/>
                    <a:p>
                      <a:pPr marL="0" marR="0" algn="r">
                        <a:lnSpc>
                          <a:spcPct val="107000"/>
                        </a:lnSpc>
                        <a:spcBef>
                          <a:spcPts val="0"/>
                        </a:spcBef>
                        <a:spcAft>
                          <a:spcPts val="0"/>
                        </a:spcAft>
                      </a:pPr>
                      <a:r>
                        <a:rPr lang="en-US" sz="1100">
                          <a:effectLst/>
                        </a:rPr>
                        <a:t>2004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Kyoto, Japan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484027115"/>
                  </a:ext>
                </a:extLst>
              </a:tr>
              <a:tr h="231222">
                <a:tc>
                  <a:txBody>
                    <a:bodyPr/>
                    <a:lstStyle/>
                    <a:p>
                      <a:pPr marL="0" marR="0" algn="r">
                        <a:lnSpc>
                          <a:spcPct val="107000"/>
                        </a:lnSpc>
                        <a:spcBef>
                          <a:spcPts val="0"/>
                        </a:spcBef>
                        <a:spcAft>
                          <a:spcPts val="0"/>
                        </a:spcAft>
                      </a:pPr>
                      <a:r>
                        <a:rPr lang="en-US" sz="1100">
                          <a:effectLst/>
                        </a:rPr>
                        <a:t>2005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St. Petersburg, Russia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1784530426"/>
                  </a:ext>
                </a:extLst>
              </a:tr>
              <a:tr h="187292">
                <a:tc>
                  <a:txBody>
                    <a:bodyPr/>
                    <a:lstStyle/>
                    <a:p>
                      <a:pPr marL="0" marR="0" algn="r">
                        <a:lnSpc>
                          <a:spcPct val="107000"/>
                        </a:lnSpc>
                        <a:spcBef>
                          <a:spcPts val="0"/>
                        </a:spcBef>
                        <a:spcAft>
                          <a:spcPts val="0"/>
                        </a:spcAft>
                      </a:pPr>
                      <a:r>
                        <a:rPr lang="en-US" sz="1100">
                          <a:effectLst/>
                        </a:rPr>
                        <a:t>2006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Chengdu, China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3459227102"/>
                  </a:ext>
                </a:extLst>
              </a:tr>
              <a:tr h="187292">
                <a:tc>
                  <a:txBody>
                    <a:bodyPr/>
                    <a:lstStyle/>
                    <a:p>
                      <a:pPr marL="0" marR="0" algn="r">
                        <a:lnSpc>
                          <a:spcPct val="107000"/>
                        </a:lnSpc>
                        <a:spcBef>
                          <a:spcPts val="0"/>
                        </a:spcBef>
                        <a:spcAft>
                          <a:spcPts val="0"/>
                        </a:spcAft>
                      </a:pPr>
                      <a:r>
                        <a:rPr lang="en-US" sz="1100">
                          <a:effectLst/>
                        </a:rPr>
                        <a:t>2007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Fukuoka, Japan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831955988"/>
                  </a:ext>
                </a:extLst>
              </a:tr>
              <a:tr h="187292">
                <a:tc>
                  <a:txBody>
                    <a:bodyPr/>
                    <a:lstStyle/>
                    <a:p>
                      <a:pPr marL="0" marR="0" algn="r">
                        <a:lnSpc>
                          <a:spcPct val="107000"/>
                        </a:lnSpc>
                        <a:spcBef>
                          <a:spcPts val="0"/>
                        </a:spcBef>
                        <a:spcAft>
                          <a:spcPts val="0"/>
                        </a:spcAft>
                      </a:pPr>
                      <a:r>
                        <a:rPr lang="en-US" sz="1100">
                          <a:effectLst/>
                        </a:rPr>
                        <a:t>2008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Frascati, Italy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677618864"/>
                  </a:ext>
                </a:extLst>
              </a:tr>
              <a:tr h="187292">
                <a:tc>
                  <a:txBody>
                    <a:bodyPr/>
                    <a:lstStyle/>
                    <a:p>
                      <a:pPr marL="0" marR="0" algn="r">
                        <a:lnSpc>
                          <a:spcPct val="107000"/>
                        </a:lnSpc>
                        <a:spcBef>
                          <a:spcPts val="0"/>
                        </a:spcBef>
                        <a:spcAft>
                          <a:spcPts val="0"/>
                        </a:spcAft>
                      </a:pPr>
                      <a:r>
                        <a:rPr lang="en-US" sz="1100">
                          <a:effectLst/>
                        </a:rPr>
                        <a:t>2009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Madison, WI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899770870"/>
                  </a:ext>
                </a:extLst>
              </a:tr>
              <a:tr h="187292">
                <a:tc>
                  <a:txBody>
                    <a:bodyPr/>
                    <a:lstStyle/>
                    <a:p>
                      <a:pPr marL="0" marR="0" algn="r">
                        <a:lnSpc>
                          <a:spcPct val="107000"/>
                        </a:lnSpc>
                        <a:spcBef>
                          <a:spcPts val="0"/>
                        </a:spcBef>
                        <a:spcAft>
                          <a:spcPts val="0"/>
                        </a:spcAft>
                      </a:pPr>
                      <a:r>
                        <a:rPr lang="en-US" sz="1100">
                          <a:effectLst/>
                        </a:rPr>
                        <a:t>2011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Toki, Japan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4135517275"/>
                  </a:ext>
                </a:extLst>
              </a:tr>
              <a:tr h="187292">
                <a:tc>
                  <a:txBody>
                    <a:bodyPr/>
                    <a:lstStyle/>
                    <a:p>
                      <a:pPr marL="0" marR="0" algn="r">
                        <a:lnSpc>
                          <a:spcPct val="107000"/>
                        </a:lnSpc>
                        <a:spcBef>
                          <a:spcPts val="0"/>
                        </a:spcBef>
                        <a:spcAft>
                          <a:spcPts val="0"/>
                        </a:spcAft>
                      </a:pPr>
                      <a:r>
                        <a:rPr lang="en-US" sz="1100">
                          <a:effectLst/>
                        </a:rPr>
                        <a:t>2013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York, UK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832846992"/>
                  </a:ext>
                </a:extLst>
              </a:tr>
              <a:tr h="187292">
                <a:tc>
                  <a:txBody>
                    <a:bodyPr/>
                    <a:lstStyle/>
                    <a:p>
                      <a:pPr marL="0" marR="0" algn="r">
                        <a:lnSpc>
                          <a:spcPct val="107000"/>
                        </a:lnSpc>
                        <a:spcBef>
                          <a:spcPts val="0"/>
                        </a:spcBef>
                        <a:spcAft>
                          <a:spcPts val="0"/>
                        </a:spcAft>
                      </a:pPr>
                      <a:r>
                        <a:rPr lang="en-US" sz="1100">
                          <a:effectLst/>
                        </a:rPr>
                        <a:t>2015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Princeton, NJ</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939539113"/>
                  </a:ext>
                </a:extLst>
              </a:tr>
              <a:tr h="187292">
                <a:tc>
                  <a:txBody>
                    <a:bodyPr/>
                    <a:lstStyle/>
                    <a:p>
                      <a:pPr marL="0" marR="0" algn="r">
                        <a:lnSpc>
                          <a:spcPct val="107000"/>
                        </a:lnSpc>
                        <a:spcBef>
                          <a:spcPts val="0"/>
                        </a:spcBef>
                        <a:spcAft>
                          <a:spcPts val="0"/>
                        </a:spcAft>
                      </a:pPr>
                      <a:r>
                        <a:rPr lang="en-US" sz="1100">
                          <a:effectLst/>
                        </a:rPr>
                        <a:t>2017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Seoul, Korea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1464920295"/>
                  </a:ext>
                </a:extLst>
              </a:tr>
              <a:tr h="187292">
                <a:tc>
                  <a:txBody>
                    <a:bodyPr/>
                    <a:lstStyle/>
                    <a:p>
                      <a:pPr marL="0" marR="0" algn="r">
                        <a:lnSpc>
                          <a:spcPct val="107000"/>
                        </a:lnSpc>
                        <a:spcBef>
                          <a:spcPts val="0"/>
                        </a:spcBef>
                        <a:spcAft>
                          <a:spcPts val="0"/>
                        </a:spcAft>
                      </a:pPr>
                      <a:r>
                        <a:rPr lang="en-US" sz="1100">
                          <a:effectLst/>
                        </a:rPr>
                        <a:t>2019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Frascati, Italy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907126125"/>
                  </a:ext>
                </a:extLst>
              </a:tr>
              <a:tr h="231222">
                <a:tc>
                  <a:txBody>
                    <a:bodyPr/>
                    <a:lstStyle/>
                    <a:p>
                      <a:pPr marL="0" marR="0" algn="r">
                        <a:lnSpc>
                          <a:spcPct val="107000"/>
                        </a:lnSpc>
                        <a:spcBef>
                          <a:spcPts val="0"/>
                        </a:spcBef>
                        <a:spcAft>
                          <a:spcPts val="0"/>
                        </a:spcAft>
                      </a:pPr>
                      <a:r>
                        <a:rPr lang="en-US" sz="1100">
                          <a:effectLst/>
                        </a:rPr>
                        <a:t>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dirty="0">
                          <a:effectLst/>
                        </a:rPr>
                        <a:t>Virtual (Beijing, China)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126327019"/>
                  </a:ext>
                </a:extLst>
              </a:tr>
            </a:tbl>
          </a:graphicData>
        </a:graphic>
      </p:graphicFrame>
    </p:spTree>
    <p:extLst>
      <p:ext uri="{BB962C8B-B14F-4D97-AF65-F5344CB8AC3E}">
        <p14:creationId xmlns:p14="http://schemas.microsoft.com/office/powerpoint/2010/main" val="185097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251"/>
            <a:ext cx="9144000" cy="560027"/>
          </a:xfrm>
        </p:spPr>
        <p:txBody>
          <a:bodyPr/>
          <a:lstStyle/>
          <a:p>
            <a:r>
              <a:rPr lang="en-US" sz="2400" dirty="0">
                <a:latin typeface="Calibri" panose="020F0502020204030204" pitchFamily="34" charset="0"/>
                <a:cs typeface="Calibri" panose="020F0502020204030204" pitchFamily="34" charset="0"/>
              </a:rPr>
              <a:t>International ST Workshop had excellent worldwide participation</a:t>
            </a:r>
          </a:p>
        </p:txBody>
      </p:sp>
      <p:sp>
        <p:nvSpPr>
          <p:cNvPr id="11" name="Content Placeholder 2"/>
          <p:cNvSpPr txBox="1">
            <a:spLocks/>
          </p:cNvSpPr>
          <p:nvPr/>
        </p:nvSpPr>
        <p:spPr>
          <a:xfrm>
            <a:off x="1143000" y="656740"/>
            <a:ext cx="6858000" cy="4235300"/>
          </a:xfrm>
          <a:prstGeom prst="rect">
            <a:avLst/>
          </a:prstGeom>
        </p:spPr>
        <p:txBody>
          <a:bodyPr>
            <a:noAutofit/>
          </a:bodyPr>
          <a:lstStyle>
            <a:lvl1pPr marL="287338" indent="-287338" algn="l" rtl="0" eaLnBrk="0" fontAlgn="base" hangingPunct="0">
              <a:lnSpc>
                <a:spcPct val="80000"/>
              </a:lnSpc>
              <a:spcBef>
                <a:spcPct val="70000"/>
              </a:spcBef>
              <a:spcAft>
                <a:spcPct val="0"/>
              </a:spcAft>
              <a:buClr>
                <a:srgbClr val="F70606"/>
              </a:buClr>
              <a:buSzPct val="75000"/>
              <a:buFont typeface="Wingdings" pitchFamily="2" charset="2"/>
              <a:buChar char=""/>
              <a:defRPr sz="2400">
                <a:solidFill>
                  <a:schemeClr val="accent1"/>
                </a:solidFill>
                <a:latin typeface="+mn-lt"/>
                <a:ea typeface="+mn-ea"/>
                <a:cs typeface="+mn-cs"/>
              </a:defRPr>
            </a:lvl1pPr>
            <a:lvl2pPr marL="576263" indent="-288925" algn="l" rtl="0" eaLnBrk="0" fontAlgn="base" hangingPunct="0">
              <a:lnSpc>
                <a:spcPct val="100000"/>
              </a:lnSpc>
              <a:spcBef>
                <a:spcPts val="600"/>
              </a:spcBef>
              <a:spcAft>
                <a:spcPct val="0"/>
              </a:spcAft>
              <a:buClr>
                <a:srgbClr val="5FCAFA"/>
              </a:buClr>
              <a:buSzPct val="80000"/>
              <a:buFont typeface="Wingdings" pitchFamily="2" charset="2"/>
              <a:buChar char="q"/>
              <a:defRPr sz="2000">
                <a:solidFill>
                  <a:schemeClr val="tx1"/>
                </a:solidFill>
                <a:latin typeface="+mn-lt"/>
              </a:defRPr>
            </a:lvl2pPr>
            <a:lvl3pPr marL="804863" indent="-228600" algn="l" rtl="0" eaLnBrk="0" fontAlgn="base" hangingPunct="0">
              <a:lnSpc>
                <a:spcPct val="100000"/>
              </a:lnSpc>
              <a:spcBef>
                <a:spcPts val="600"/>
              </a:spcBef>
              <a:spcAft>
                <a:spcPct val="0"/>
              </a:spcAft>
              <a:buClr>
                <a:srgbClr val="F70606"/>
              </a:buClr>
              <a:buSzPct val="130000"/>
              <a:buChar char="•"/>
              <a:defRPr>
                <a:solidFill>
                  <a:schemeClr val="tx1"/>
                </a:solidFill>
                <a:latin typeface="+mn-lt"/>
              </a:defRPr>
            </a:lvl3pPr>
            <a:lvl4pPr marL="1033463" indent="-228600" algn="l" rtl="0" eaLnBrk="0" fontAlgn="base" hangingPunct="0">
              <a:lnSpc>
                <a:spcPct val="100000"/>
              </a:lnSpc>
              <a:spcBef>
                <a:spcPts val="600"/>
              </a:spcBef>
              <a:spcAft>
                <a:spcPct val="0"/>
              </a:spcAft>
              <a:buClr>
                <a:srgbClr val="5FCAFA"/>
              </a:buClr>
              <a:buSzPct val="80000"/>
              <a:buFont typeface="Wingdings" pitchFamily="2" charset="2"/>
              <a:buChar char="q"/>
              <a:defRPr sz="1600">
                <a:solidFill>
                  <a:schemeClr val="tx1"/>
                </a:solidFill>
                <a:latin typeface="+mn-lt"/>
              </a:defRPr>
            </a:lvl4pPr>
            <a:lvl5pPr marL="1262063" indent="-228600" algn="l" rtl="0" eaLnBrk="0" fontAlgn="base" hangingPunct="0">
              <a:lnSpc>
                <a:spcPct val="100000"/>
              </a:lnSpc>
              <a:spcBef>
                <a:spcPts val="600"/>
              </a:spcBef>
              <a:spcAft>
                <a:spcPct val="0"/>
              </a:spcAft>
              <a:buClr>
                <a:srgbClr val="F70606"/>
              </a:buClr>
              <a:buSzPct val="100000"/>
              <a:buChar char="»"/>
              <a:defRPr sz="1600">
                <a:solidFill>
                  <a:schemeClr val="tx1"/>
                </a:solidFill>
                <a:latin typeface="+mn-lt"/>
              </a:defRPr>
            </a:lvl5pPr>
            <a:lvl6pPr marL="25146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6pPr>
            <a:lvl7pPr marL="29718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7pPr>
            <a:lvl8pPr marL="34290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8pPr>
            <a:lvl9pPr marL="38862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9pPr>
          </a:lstStyle>
          <a:p>
            <a:pPr>
              <a:lnSpc>
                <a:spcPct val="100000"/>
              </a:lnSpc>
            </a:pPr>
            <a:r>
              <a:rPr lang="en-US" sz="1800" kern="0" dirty="0">
                <a:latin typeface="Arial" panose="020B0604020202020204" pitchFamily="34" charset="0"/>
                <a:cs typeface="Arial" panose="020B0604020202020204" pitchFamily="34" charset="0"/>
              </a:rPr>
              <a:t>92 people registered</a:t>
            </a:r>
          </a:p>
          <a:p>
            <a:pPr lvl="1"/>
            <a:r>
              <a:rPr lang="en-US" sz="1500" kern="0" dirty="0">
                <a:latin typeface="Arial" panose="020B0604020202020204" pitchFamily="34" charset="0"/>
                <a:cs typeface="Arial" panose="020B0604020202020204" pitchFamily="34" charset="0"/>
              </a:rPr>
              <a:t>43 requested an oral presentation</a:t>
            </a:r>
          </a:p>
          <a:p>
            <a:pPr lvl="1"/>
            <a:r>
              <a:rPr lang="en-US" sz="1500" kern="0" dirty="0">
                <a:latin typeface="Arial" panose="020B0604020202020204" pitchFamily="34" charset="0"/>
                <a:cs typeface="Arial" panose="020B0604020202020204" pitchFamily="34" charset="0"/>
              </a:rPr>
              <a:t>23 requested a poster</a:t>
            </a:r>
          </a:p>
          <a:p>
            <a:pPr lvl="1"/>
            <a:r>
              <a:rPr lang="en-US" sz="1500" kern="0" dirty="0">
                <a:latin typeface="Arial" panose="020B0604020202020204" pitchFamily="34" charset="0"/>
                <a:cs typeface="Arial" panose="020B0604020202020204" pitchFamily="34" charset="0"/>
              </a:rPr>
              <a:t>23 requested no presentation (most of these were from Tsinghua U.)</a:t>
            </a:r>
          </a:p>
          <a:p>
            <a:pPr>
              <a:lnSpc>
                <a:spcPct val="100000"/>
              </a:lnSpc>
            </a:pPr>
            <a:r>
              <a:rPr lang="en-US" sz="1800" kern="0" dirty="0">
                <a:latin typeface="Arial" panose="020B0604020202020204" pitchFamily="34" charset="0"/>
                <a:cs typeface="Arial" panose="020B0604020202020204" pitchFamily="34" charset="0"/>
              </a:rPr>
              <a:t>Eight countries represented</a:t>
            </a:r>
          </a:p>
          <a:p>
            <a:pPr lvl="1"/>
            <a:r>
              <a:rPr lang="en-US" sz="1500" kern="0" dirty="0">
                <a:latin typeface="Arial" panose="020B0604020202020204" pitchFamily="34" charset="0"/>
                <a:cs typeface="Arial" panose="020B0604020202020204" pitchFamily="34" charset="0"/>
              </a:rPr>
              <a:t>31 from China</a:t>
            </a:r>
          </a:p>
          <a:p>
            <a:pPr lvl="1"/>
            <a:r>
              <a:rPr lang="en-US" sz="1500" kern="0" dirty="0">
                <a:latin typeface="Arial" panose="020B0604020202020204" pitchFamily="34" charset="0"/>
                <a:cs typeface="Arial" panose="020B0604020202020204" pitchFamily="34" charset="0"/>
              </a:rPr>
              <a:t>19 U.S.</a:t>
            </a:r>
          </a:p>
          <a:p>
            <a:pPr lvl="1"/>
            <a:r>
              <a:rPr lang="en-US" sz="1500" kern="0" dirty="0">
                <a:latin typeface="Arial" panose="020B0604020202020204" pitchFamily="34" charset="0"/>
                <a:cs typeface="Arial" panose="020B0604020202020204" pitchFamily="34" charset="0"/>
              </a:rPr>
              <a:t>15 U.K.</a:t>
            </a:r>
          </a:p>
          <a:p>
            <a:pPr lvl="1"/>
            <a:r>
              <a:rPr lang="en-US" sz="1500" kern="0" dirty="0">
                <a:latin typeface="Arial" panose="020B0604020202020204" pitchFamily="34" charset="0"/>
                <a:cs typeface="Arial" panose="020B0604020202020204" pitchFamily="34" charset="0"/>
              </a:rPr>
              <a:t>11 Japan</a:t>
            </a:r>
          </a:p>
          <a:p>
            <a:pPr lvl="1"/>
            <a:r>
              <a:rPr lang="en-US" sz="1500" kern="0" dirty="0">
                <a:latin typeface="Arial" panose="020B0604020202020204" pitchFamily="34" charset="0"/>
                <a:cs typeface="Arial" panose="020B0604020202020204" pitchFamily="34" charset="0"/>
              </a:rPr>
              <a:t>6 Korea</a:t>
            </a:r>
          </a:p>
          <a:p>
            <a:pPr lvl="1"/>
            <a:r>
              <a:rPr lang="en-US" sz="1500" kern="0" dirty="0">
                <a:latin typeface="Arial" panose="020B0604020202020204" pitchFamily="34" charset="0"/>
                <a:cs typeface="Arial" panose="020B0604020202020204" pitchFamily="34" charset="0"/>
              </a:rPr>
              <a:t>4 Russia</a:t>
            </a:r>
          </a:p>
          <a:p>
            <a:pPr lvl="1"/>
            <a:r>
              <a:rPr lang="en-US" sz="1500" kern="0" dirty="0">
                <a:latin typeface="Arial" panose="020B0604020202020204" pitchFamily="34" charset="0"/>
                <a:cs typeface="Arial" panose="020B0604020202020204" pitchFamily="34" charset="0"/>
              </a:rPr>
              <a:t>3 Spain</a:t>
            </a:r>
          </a:p>
          <a:p>
            <a:pPr lvl="1"/>
            <a:r>
              <a:rPr lang="en-US" sz="1500" kern="0" dirty="0">
                <a:latin typeface="Arial" panose="020B0604020202020204" pitchFamily="34" charset="0"/>
                <a:cs typeface="Arial" panose="020B0604020202020204" pitchFamily="34" charset="0"/>
              </a:rPr>
              <a:t>3 Italy</a:t>
            </a:r>
            <a:endParaRPr lang="en-US" sz="1350" kern="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DB525891-8581-4786-84E6-579F341AE02C}"/>
              </a:ext>
            </a:extLst>
          </p:cNvPr>
          <p:cNvSpPr txBox="1">
            <a:spLocks/>
          </p:cNvSpPr>
          <p:nvPr/>
        </p:nvSpPr>
        <p:spPr>
          <a:xfrm>
            <a:off x="4657726" y="2300288"/>
            <a:ext cx="3343275" cy="2536032"/>
          </a:xfrm>
          <a:prstGeom prst="rect">
            <a:avLst/>
          </a:prstGeom>
        </p:spPr>
        <p:txBody>
          <a:bodyPr>
            <a:noAutofit/>
          </a:bodyPr>
          <a:lstStyle>
            <a:lvl1pPr marL="287338" indent="-287338" algn="l" rtl="0" eaLnBrk="0" fontAlgn="base" hangingPunct="0">
              <a:lnSpc>
                <a:spcPct val="80000"/>
              </a:lnSpc>
              <a:spcBef>
                <a:spcPct val="70000"/>
              </a:spcBef>
              <a:spcAft>
                <a:spcPct val="0"/>
              </a:spcAft>
              <a:buClr>
                <a:srgbClr val="F70606"/>
              </a:buClr>
              <a:buSzPct val="75000"/>
              <a:buFont typeface="Wingdings" pitchFamily="2" charset="2"/>
              <a:buChar char=""/>
              <a:defRPr sz="2400">
                <a:solidFill>
                  <a:schemeClr val="accent1"/>
                </a:solidFill>
                <a:latin typeface="+mn-lt"/>
                <a:ea typeface="+mn-ea"/>
                <a:cs typeface="+mn-cs"/>
              </a:defRPr>
            </a:lvl1pPr>
            <a:lvl2pPr marL="576263" indent="-288925" algn="l" rtl="0" eaLnBrk="0" fontAlgn="base" hangingPunct="0">
              <a:lnSpc>
                <a:spcPct val="100000"/>
              </a:lnSpc>
              <a:spcBef>
                <a:spcPts val="600"/>
              </a:spcBef>
              <a:spcAft>
                <a:spcPct val="0"/>
              </a:spcAft>
              <a:buClr>
                <a:srgbClr val="5FCAFA"/>
              </a:buClr>
              <a:buSzPct val="80000"/>
              <a:buFont typeface="Wingdings" pitchFamily="2" charset="2"/>
              <a:buChar char="q"/>
              <a:defRPr sz="2000">
                <a:solidFill>
                  <a:schemeClr val="tx1"/>
                </a:solidFill>
                <a:latin typeface="+mn-lt"/>
              </a:defRPr>
            </a:lvl2pPr>
            <a:lvl3pPr marL="804863" indent="-228600" algn="l" rtl="0" eaLnBrk="0" fontAlgn="base" hangingPunct="0">
              <a:lnSpc>
                <a:spcPct val="100000"/>
              </a:lnSpc>
              <a:spcBef>
                <a:spcPts val="600"/>
              </a:spcBef>
              <a:spcAft>
                <a:spcPct val="0"/>
              </a:spcAft>
              <a:buClr>
                <a:srgbClr val="F70606"/>
              </a:buClr>
              <a:buSzPct val="130000"/>
              <a:buChar char="•"/>
              <a:defRPr>
                <a:solidFill>
                  <a:schemeClr val="tx1"/>
                </a:solidFill>
                <a:latin typeface="+mn-lt"/>
              </a:defRPr>
            </a:lvl3pPr>
            <a:lvl4pPr marL="1033463" indent="-228600" algn="l" rtl="0" eaLnBrk="0" fontAlgn="base" hangingPunct="0">
              <a:lnSpc>
                <a:spcPct val="100000"/>
              </a:lnSpc>
              <a:spcBef>
                <a:spcPts val="600"/>
              </a:spcBef>
              <a:spcAft>
                <a:spcPct val="0"/>
              </a:spcAft>
              <a:buClr>
                <a:srgbClr val="5FCAFA"/>
              </a:buClr>
              <a:buSzPct val="80000"/>
              <a:buFont typeface="Wingdings" pitchFamily="2" charset="2"/>
              <a:buChar char="q"/>
              <a:defRPr sz="1600">
                <a:solidFill>
                  <a:schemeClr val="tx1"/>
                </a:solidFill>
                <a:latin typeface="+mn-lt"/>
              </a:defRPr>
            </a:lvl4pPr>
            <a:lvl5pPr marL="1262063" indent="-228600" algn="l" rtl="0" eaLnBrk="0" fontAlgn="base" hangingPunct="0">
              <a:lnSpc>
                <a:spcPct val="100000"/>
              </a:lnSpc>
              <a:spcBef>
                <a:spcPts val="600"/>
              </a:spcBef>
              <a:spcAft>
                <a:spcPct val="0"/>
              </a:spcAft>
              <a:buClr>
                <a:srgbClr val="F70606"/>
              </a:buClr>
              <a:buSzPct val="100000"/>
              <a:buChar char="»"/>
              <a:defRPr sz="1600">
                <a:solidFill>
                  <a:schemeClr val="tx1"/>
                </a:solidFill>
                <a:latin typeface="+mn-lt"/>
              </a:defRPr>
            </a:lvl5pPr>
            <a:lvl6pPr marL="25146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6pPr>
            <a:lvl7pPr marL="29718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7pPr>
            <a:lvl8pPr marL="34290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8pPr>
            <a:lvl9pPr marL="38862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9pPr>
          </a:lstStyle>
          <a:p>
            <a:pPr>
              <a:lnSpc>
                <a:spcPct val="100000"/>
              </a:lnSpc>
            </a:pPr>
            <a:r>
              <a:rPr lang="en-US" sz="1800" kern="0" dirty="0">
                <a:latin typeface="Arial" panose="020B0604020202020204" pitchFamily="34" charset="0"/>
                <a:cs typeface="Arial" panose="020B0604020202020204" pitchFamily="34" charset="0"/>
              </a:rPr>
              <a:t>~24 Institutions represented</a:t>
            </a:r>
          </a:p>
          <a:p>
            <a:pPr lvl="1"/>
            <a:r>
              <a:rPr lang="en-US" sz="1500" kern="0" dirty="0">
                <a:latin typeface="Arial" panose="020B0604020202020204" pitchFamily="34" charset="0"/>
                <a:cs typeface="Arial" panose="020B0604020202020204" pitchFamily="34" charset="0"/>
              </a:rPr>
              <a:t>Led by:</a:t>
            </a:r>
          </a:p>
          <a:p>
            <a:pPr lvl="1"/>
            <a:r>
              <a:rPr lang="en-US" sz="1500" kern="0" dirty="0">
                <a:latin typeface="Arial" panose="020B0604020202020204" pitchFamily="34" charset="0"/>
                <a:cs typeface="Arial" panose="020B0604020202020204" pitchFamily="34" charset="0"/>
              </a:rPr>
              <a:t>25 Tsinghua University</a:t>
            </a:r>
          </a:p>
          <a:p>
            <a:pPr lvl="1"/>
            <a:r>
              <a:rPr lang="en-US" sz="1500" kern="0" dirty="0">
                <a:latin typeface="Arial" panose="020B0604020202020204" pitchFamily="34" charset="0"/>
                <a:cs typeface="Arial" panose="020B0604020202020204" pitchFamily="34" charset="0"/>
              </a:rPr>
              <a:t>13 PPPL</a:t>
            </a:r>
          </a:p>
          <a:p>
            <a:pPr lvl="1"/>
            <a:r>
              <a:rPr lang="en-US" sz="1500" kern="0" dirty="0">
                <a:latin typeface="Arial" panose="020B0604020202020204" pitchFamily="34" charset="0"/>
                <a:cs typeface="Arial" panose="020B0604020202020204" pitchFamily="34" charset="0"/>
              </a:rPr>
              <a:t>9 UKAEA</a:t>
            </a:r>
          </a:p>
          <a:p>
            <a:pPr lvl="1"/>
            <a:r>
              <a:rPr lang="en-US" sz="1500" kern="0" dirty="0">
                <a:latin typeface="Arial" panose="020B0604020202020204" pitchFamily="34" charset="0"/>
                <a:cs typeface="Arial" panose="020B0604020202020204" pitchFamily="34" charset="0"/>
              </a:rPr>
              <a:t>6 Seoul National University</a:t>
            </a:r>
          </a:p>
        </p:txBody>
      </p:sp>
      <p:sp>
        <p:nvSpPr>
          <p:cNvPr id="2" name="TextBox 1">
            <a:extLst>
              <a:ext uri="{FF2B5EF4-FFF2-40B4-BE49-F238E27FC236}">
                <a16:creationId xmlns:a16="http://schemas.microsoft.com/office/drawing/2014/main" id="{1EF9B621-0C7F-56BD-A1A6-C28C9B687F50}"/>
              </a:ext>
            </a:extLst>
          </p:cNvPr>
          <p:cNvSpPr txBox="1"/>
          <p:nvPr/>
        </p:nvSpPr>
        <p:spPr>
          <a:xfrm>
            <a:off x="4234152" y="4892040"/>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J. </a:t>
            </a:r>
            <a:r>
              <a:rPr lang="en-GB" sz="1200" dirty="0" err="1">
                <a:solidFill>
                  <a:prstClr val="black"/>
                </a:solidFill>
                <a:latin typeface="Gotham Rounded"/>
              </a:rPr>
              <a:t>Berkery</a:t>
            </a:r>
            <a:endParaRPr lang="en-GB" sz="1200" dirty="0">
              <a:solidFill>
                <a:prstClr val="black"/>
              </a:solidFill>
              <a:latin typeface="Gotham Rounded"/>
            </a:endParaRP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3376033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43000" y="5251"/>
            <a:ext cx="6858000" cy="560027"/>
          </a:xfrm>
        </p:spPr>
        <p:txBody>
          <a:bodyPr/>
          <a:lstStyle/>
          <a:p>
            <a:r>
              <a:rPr lang="en-US" sz="2400" dirty="0">
                <a:latin typeface="Calibri" panose="020F0502020204030204" pitchFamily="34" charset="0"/>
                <a:cs typeface="Calibri" panose="020F0502020204030204" pitchFamily="34" charset="0"/>
              </a:rPr>
              <a:t>Abstract submissions received by ST Workshop</a:t>
            </a:r>
          </a:p>
        </p:txBody>
      </p:sp>
      <p:sp>
        <p:nvSpPr>
          <p:cNvPr id="11" name="Content Placeholder 2"/>
          <p:cNvSpPr txBox="1">
            <a:spLocks/>
          </p:cNvSpPr>
          <p:nvPr/>
        </p:nvSpPr>
        <p:spPr>
          <a:xfrm>
            <a:off x="1143000" y="761355"/>
            <a:ext cx="6858000" cy="4009685"/>
          </a:xfrm>
          <a:prstGeom prst="rect">
            <a:avLst/>
          </a:prstGeom>
        </p:spPr>
        <p:txBody>
          <a:bodyPr>
            <a:noAutofit/>
          </a:bodyPr>
          <a:lstStyle>
            <a:lvl1pPr marL="287338" indent="-287338" algn="l" rtl="0" eaLnBrk="0" fontAlgn="base" hangingPunct="0">
              <a:lnSpc>
                <a:spcPct val="80000"/>
              </a:lnSpc>
              <a:spcBef>
                <a:spcPct val="70000"/>
              </a:spcBef>
              <a:spcAft>
                <a:spcPct val="0"/>
              </a:spcAft>
              <a:buClr>
                <a:srgbClr val="F70606"/>
              </a:buClr>
              <a:buSzPct val="75000"/>
              <a:buFont typeface="Wingdings" pitchFamily="2" charset="2"/>
              <a:buChar char=""/>
              <a:defRPr sz="2400">
                <a:solidFill>
                  <a:schemeClr val="accent1"/>
                </a:solidFill>
                <a:latin typeface="+mn-lt"/>
                <a:ea typeface="+mn-ea"/>
                <a:cs typeface="+mn-cs"/>
              </a:defRPr>
            </a:lvl1pPr>
            <a:lvl2pPr marL="576263" indent="-288925" algn="l" rtl="0" eaLnBrk="0" fontAlgn="base" hangingPunct="0">
              <a:lnSpc>
                <a:spcPct val="100000"/>
              </a:lnSpc>
              <a:spcBef>
                <a:spcPts val="600"/>
              </a:spcBef>
              <a:spcAft>
                <a:spcPct val="0"/>
              </a:spcAft>
              <a:buClr>
                <a:srgbClr val="5FCAFA"/>
              </a:buClr>
              <a:buSzPct val="80000"/>
              <a:buFont typeface="Wingdings" pitchFamily="2" charset="2"/>
              <a:buChar char="q"/>
              <a:defRPr sz="2000">
                <a:solidFill>
                  <a:schemeClr val="tx1"/>
                </a:solidFill>
                <a:latin typeface="+mn-lt"/>
              </a:defRPr>
            </a:lvl2pPr>
            <a:lvl3pPr marL="804863" indent="-228600" algn="l" rtl="0" eaLnBrk="0" fontAlgn="base" hangingPunct="0">
              <a:lnSpc>
                <a:spcPct val="100000"/>
              </a:lnSpc>
              <a:spcBef>
                <a:spcPts val="600"/>
              </a:spcBef>
              <a:spcAft>
                <a:spcPct val="0"/>
              </a:spcAft>
              <a:buClr>
                <a:srgbClr val="F70606"/>
              </a:buClr>
              <a:buSzPct val="130000"/>
              <a:buChar char="•"/>
              <a:defRPr>
                <a:solidFill>
                  <a:schemeClr val="tx1"/>
                </a:solidFill>
                <a:latin typeface="+mn-lt"/>
              </a:defRPr>
            </a:lvl3pPr>
            <a:lvl4pPr marL="1033463" indent="-228600" algn="l" rtl="0" eaLnBrk="0" fontAlgn="base" hangingPunct="0">
              <a:lnSpc>
                <a:spcPct val="100000"/>
              </a:lnSpc>
              <a:spcBef>
                <a:spcPts val="600"/>
              </a:spcBef>
              <a:spcAft>
                <a:spcPct val="0"/>
              </a:spcAft>
              <a:buClr>
                <a:srgbClr val="5FCAFA"/>
              </a:buClr>
              <a:buSzPct val="80000"/>
              <a:buFont typeface="Wingdings" pitchFamily="2" charset="2"/>
              <a:buChar char="q"/>
              <a:defRPr sz="1600">
                <a:solidFill>
                  <a:schemeClr val="tx1"/>
                </a:solidFill>
                <a:latin typeface="+mn-lt"/>
              </a:defRPr>
            </a:lvl4pPr>
            <a:lvl5pPr marL="1262063" indent="-228600" algn="l" rtl="0" eaLnBrk="0" fontAlgn="base" hangingPunct="0">
              <a:lnSpc>
                <a:spcPct val="100000"/>
              </a:lnSpc>
              <a:spcBef>
                <a:spcPts val="600"/>
              </a:spcBef>
              <a:spcAft>
                <a:spcPct val="0"/>
              </a:spcAft>
              <a:buClr>
                <a:srgbClr val="F70606"/>
              </a:buClr>
              <a:buSzPct val="100000"/>
              <a:buChar char="»"/>
              <a:defRPr sz="1600">
                <a:solidFill>
                  <a:schemeClr val="tx1"/>
                </a:solidFill>
                <a:latin typeface="+mn-lt"/>
              </a:defRPr>
            </a:lvl5pPr>
            <a:lvl6pPr marL="25146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6pPr>
            <a:lvl7pPr marL="29718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7pPr>
            <a:lvl8pPr marL="34290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8pPr>
            <a:lvl9pPr marL="38862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9pPr>
          </a:lstStyle>
          <a:p>
            <a:pPr>
              <a:lnSpc>
                <a:spcPct val="100000"/>
              </a:lnSpc>
            </a:pPr>
            <a:r>
              <a:rPr lang="en-US" sz="1800" kern="0" dirty="0">
                <a:latin typeface="Arial" panose="020B0604020202020204" pitchFamily="34" charset="0"/>
                <a:cs typeface="Arial" panose="020B0604020202020204" pitchFamily="34" charset="0"/>
              </a:rPr>
              <a:t>Total number: 66</a:t>
            </a:r>
          </a:p>
          <a:p>
            <a:pPr lvl="1"/>
            <a:r>
              <a:rPr lang="en-US" sz="1500" kern="0" dirty="0">
                <a:latin typeface="Arial" panose="020B0604020202020204" pitchFamily="34" charset="0"/>
                <a:cs typeface="Arial" panose="020B0604020202020204" pitchFamily="34" charset="0"/>
              </a:rPr>
              <a:t>43 requested an oral presentation</a:t>
            </a:r>
          </a:p>
          <a:p>
            <a:pPr lvl="1"/>
            <a:r>
              <a:rPr lang="en-US" sz="1500" kern="0" dirty="0">
                <a:latin typeface="Arial" panose="020B0604020202020204" pitchFamily="34" charset="0"/>
                <a:cs typeface="Arial" panose="020B0604020202020204" pitchFamily="34" charset="0"/>
              </a:rPr>
              <a:t>23 requested a poster</a:t>
            </a:r>
          </a:p>
          <a:p>
            <a:pPr>
              <a:lnSpc>
                <a:spcPct val="100000"/>
              </a:lnSpc>
            </a:pPr>
            <a:endParaRPr lang="en-US" sz="1350" kern="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111FBC6-A5E1-4D9E-8930-E4D76D84B749}"/>
              </a:ext>
            </a:extLst>
          </p:cNvPr>
          <p:cNvPicPr>
            <a:picLocks noChangeAspect="1"/>
          </p:cNvPicPr>
          <p:nvPr/>
        </p:nvPicPr>
        <p:blipFill>
          <a:blip r:embed="rId2"/>
          <a:stretch>
            <a:fillRect/>
          </a:stretch>
        </p:blipFill>
        <p:spPr>
          <a:xfrm>
            <a:off x="1143000" y="1788588"/>
            <a:ext cx="6858000" cy="2823625"/>
          </a:xfrm>
          <a:prstGeom prst="rect">
            <a:avLst/>
          </a:prstGeom>
        </p:spPr>
      </p:pic>
      <p:sp>
        <p:nvSpPr>
          <p:cNvPr id="3" name="TextBox 2">
            <a:extLst>
              <a:ext uri="{FF2B5EF4-FFF2-40B4-BE49-F238E27FC236}">
                <a16:creationId xmlns:a16="http://schemas.microsoft.com/office/drawing/2014/main" id="{4A0248B3-EF93-99A9-46D5-BFFF242F247B}"/>
              </a:ext>
            </a:extLst>
          </p:cNvPr>
          <p:cNvSpPr txBox="1"/>
          <p:nvPr/>
        </p:nvSpPr>
        <p:spPr>
          <a:xfrm>
            <a:off x="4234152" y="4892040"/>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J. </a:t>
            </a:r>
            <a:r>
              <a:rPr lang="en-GB" sz="1200" dirty="0" err="1">
                <a:solidFill>
                  <a:prstClr val="black"/>
                </a:solidFill>
                <a:latin typeface="Gotham Rounded"/>
              </a:rPr>
              <a:t>Berkery</a:t>
            </a:r>
            <a:endParaRPr lang="en-GB" sz="1200" dirty="0">
              <a:solidFill>
                <a:prstClr val="black"/>
              </a:solidFill>
              <a:latin typeface="Gotham Rounded"/>
            </a:endParaRP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305637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ST TCP very active in 2022</a:t>
            </a:r>
          </a:p>
        </p:txBody>
      </p:sp>
      <p:sp>
        <p:nvSpPr>
          <p:cNvPr id="6" name="Text Placeholder 5"/>
          <p:cNvSpPr>
            <a:spLocks noGrp="1"/>
          </p:cNvSpPr>
          <p:nvPr>
            <p:ph type="body" sz="quarter" idx="13"/>
          </p:nvPr>
        </p:nvSpPr>
        <p:spPr/>
        <p:txBody>
          <a:bodyPr/>
          <a:lstStyle/>
          <a:p>
            <a:endParaRPr lang="en-GB" i="1" dirty="0"/>
          </a:p>
          <a:p>
            <a:pPr marL="180612" indent="0">
              <a:buNone/>
            </a:pPr>
            <a:endParaRPr lang="en-GB" b="1" i="1" dirty="0"/>
          </a:p>
          <a:p>
            <a:pPr marL="180612" indent="0">
              <a:buNone/>
            </a:pPr>
            <a:r>
              <a:rPr lang="en-GB" b="1" dirty="0"/>
              <a:t>Outline</a:t>
            </a:r>
          </a:p>
          <a:p>
            <a:r>
              <a:rPr lang="en-GB" dirty="0"/>
              <a:t>International ST Workshop (virtual) held Oct. 31 – Nov. 4, 2022</a:t>
            </a:r>
          </a:p>
          <a:p>
            <a:r>
              <a:rPr lang="en-GB" dirty="0">
                <a:solidFill>
                  <a:srgbClr val="0044FF"/>
                </a:solidFill>
              </a:rPr>
              <a:t>Highlights from worldwide experiments (in reverse alphabetical order)</a:t>
            </a:r>
          </a:p>
          <a:p>
            <a:endParaRPr lang="en-GB" dirty="0"/>
          </a:p>
        </p:txBody>
      </p:sp>
    </p:spTree>
    <p:extLst>
      <p:ext uri="{BB962C8B-B14F-4D97-AF65-F5344CB8AC3E}">
        <p14:creationId xmlns:p14="http://schemas.microsoft.com/office/powerpoint/2010/main" val="3793405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CEC190-4B09-0183-5EC4-F3717373BD2E}"/>
              </a:ext>
            </a:extLst>
          </p:cNvPr>
          <p:cNvGrpSpPr>
            <a:grpSpLocks noChangeAspect="1"/>
          </p:cNvGrpSpPr>
          <p:nvPr/>
        </p:nvGrpSpPr>
        <p:grpSpPr>
          <a:xfrm>
            <a:off x="7782791" y="91859"/>
            <a:ext cx="1418918" cy="1297929"/>
            <a:chOff x="2479270" y="120346"/>
            <a:chExt cx="1499456" cy="1371600"/>
          </a:xfrm>
        </p:grpSpPr>
        <p:sp>
          <p:nvSpPr>
            <p:cNvPr id="5" name="Oval 4">
              <a:extLst>
                <a:ext uri="{FF2B5EF4-FFF2-40B4-BE49-F238E27FC236}">
                  <a16:creationId xmlns:a16="http://schemas.microsoft.com/office/drawing/2014/main" id="{C863C36D-6860-7CA3-3824-B0EB9F7EFA8E}"/>
                </a:ext>
              </a:extLst>
            </p:cNvPr>
            <p:cNvSpPr/>
            <p:nvPr userDrawn="1"/>
          </p:nvSpPr>
          <p:spPr>
            <a:xfrm>
              <a:off x="2479270" y="120346"/>
              <a:ext cx="1371600" cy="1371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698740D8-457D-F640-CFA2-074A4A025241}"/>
                </a:ext>
              </a:extLst>
            </p:cNvPr>
            <p:cNvPicPr>
              <a:picLocks noChangeAspect="1"/>
            </p:cNvPicPr>
            <p:nvPr userDrawn="1"/>
          </p:nvPicPr>
          <p:blipFill>
            <a:blip r:embed="rId3"/>
            <a:stretch>
              <a:fillRect/>
            </a:stretch>
          </p:blipFill>
          <p:spPr>
            <a:xfrm>
              <a:off x="2835726" y="120346"/>
              <a:ext cx="1143000" cy="1143000"/>
            </a:xfrm>
            <a:prstGeom prst="rect">
              <a:avLst/>
            </a:prstGeom>
          </p:spPr>
        </p:pic>
      </p:grpSp>
      <p:sp>
        <p:nvSpPr>
          <p:cNvPr id="2" name="Title 1">
            <a:extLst>
              <a:ext uri="{FF2B5EF4-FFF2-40B4-BE49-F238E27FC236}">
                <a16:creationId xmlns:a16="http://schemas.microsoft.com/office/drawing/2014/main" id="{3879388C-82A5-544B-AF6E-2FF6412AD68F}"/>
              </a:ext>
            </a:extLst>
          </p:cNvPr>
          <p:cNvSpPr>
            <a:spLocks noGrp="1"/>
          </p:cNvSpPr>
          <p:nvPr>
            <p:ph type="title"/>
          </p:nvPr>
        </p:nvSpPr>
        <p:spPr>
          <a:xfrm>
            <a:off x="0" y="97821"/>
            <a:ext cx="8407181" cy="499930"/>
          </a:xfrm>
        </p:spPr>
        <p:txBody>
          <a:bodyPr>
            <a:noAutofit/>
          </a:bodyPr>
          <a:lstStyle/>
          <a:p>
            <a:r>
              <a:rPr lang="en-US" sz="2550" dirty="0">
                <a:latin typeface="Calibri" panose="020F0502020204030204" pitchFamily="34" charset="0"/>
                <a:ea typeface="Lato" panose="020F0502020204030203" pitchFamily="34" charset="0"/>
                <a:cs typeface="Calibri" panose="020F0502020204030204" pitchFamily="34" charset="0"/>
              </a:rPr>
              <a:t>US: Next Steps for STs: </a:t>
            </a:r>
            <a:r>
              <a:rPr lang="en-US" sz="2400" dirty="0">
                <a:latin typeface="Calibri" panose="020F0502020204030204" pitchFamily="34" charset="0"/>
                <a:ea typeface="Lato" panose="020F0502020204030203" pitchFamily="34" charset="0"/>
                <a:cs typeface="Calibri" panose="020F0502020204030204" pitchFamily="34" charset="0"/>
              </a:rPr>
              <a:t>Elimination</a:t>
            </a:r>
            <a:r>
              <a:rPr lang="en-US" sz="2550" dirty="0">
                <a:latin typeface="Calibri" panose="020F0502020204030204" pitchFamily="34" charset="0"/>
                <a:ea typeface="Lato" panose="020F0502020204030203" pitchFamily="34" charset="0"/>
                <a:cs typeface="Calibri" panose="020F0502020204030204" pitchFamily="34" charset="0"/>
              </a:rPr>
              <a:t> of Solenoid to Establish Non-Inductive Startup Pathway for Fusion Energy</a:t>
            </a:r>
          </a:p>
        </p:txBody>
      </p:sp>
      <p:sp>
        <p:nvSpPr>
          <p:cNvPr id="4" name="Text Placeholder 3">
            <a:extLst>
              <a:ext uri="{FF2B5EF4-FFF2-40B4-BE49-F238E27FC236}">
                <a16:creationId xmlns:a16="http://schemas.microsoft.com/office/drawing/2014/main" id="{4F06FC83-4CBC-0442-9712-474DCBE2706B}"/>
              </a:ext>
            </a:extLst>
          </p:cNvPr>
          <p:cNvSpPr>
            <a:spLocks noGrp="1"/>
          </p:cNvSpPr>
          <p:nvPr>
            <p:ph type="body" sz="quarter" idx="11"/>
          </p:nvPr>
        </p:nvSpPr>
        <p:spPr>
          <a:xfrm>
            <a:off x="394522" y="787271"/>
            <a:ext cx="4016528" cy="3829050"/>
          </a:xfrm>
        </p:spPr>
        <p:txBody>
          <a:bodyPr>
            <a:normAutofit fontScale="85000" lnSpcReduction="10000"/>
          </a:bodyPr>
          <a:lstStyle/>
          <a:p>
            <a:pPr lvl="1"/>
            <a:endParaRPr lang="en-US" sz="1350" dirty="0">
              <a:latin typeface="Lato" panose="020F0502020204030203" pitchFamily="34" charset="0"/>
              <a:ea typeface="Lato" panose="020F0502020204030203" pitchFamily="34" charset="0"/>
              <a:cs typeface="Lato" panose="020F0502020204030203" pitchFamily="34" charset="0"/>
            </a:endParaRPr>
          </a:p>
          <a:p>
            <a:r>
              <a:rPr lang="en-US" sz="1800" dirty="0">
                <a:latin typeface="Lato" panose="020F0502020204030203" pitchFamily="34" charset="0"/>
                <a:ea typeface="Lato" panose="020F0502020204030203" pitchFamily="34" charset="0"/>
                <a:cs typeface="Lato" panose="020F0502020204030203" pitchFamily="34" charset="0"/>
              </a:rPr>
              <a:t>P</a:t>
            </a:r>
            <a:r>
              <a:rPr lang="en-US" sz="1650" dirty="0">
                <a:latin typeface="Lato" panose="020F0502020204030203" pitchFamily="34" charset="0"/>
                <a:ea typeface="Lato" panose="020F0502020204030203" pitchFamily="34" charset="0"/>
                <a:cs typeface="Lato" panose="020F0502020204030203" pitchFamily="34" charset="0"/>
              </a:rPr>
              <a:t>EGASUS</a:t>
            </a:r>
            <a:r>
              <a:rPr lang="en-US" sz="1800" dirty="0">
                <a:latin typeface="Lato" panose="020F0502020204030203" pitchFamily="34" charset="0"/>
                <a:ea typeface="Lato" panose="020F0502020204030203" pitchFamily="34" charset="0"/>
                <a:cs typeface="Lato" panose="020F0502020204030203" pitchFamily="34" charset="0"/>
              </a:rPr>
              <a:t>-III Mission: Solving solenoid-free startup for STs (and ATs)</a:t>
            </a:r>
          </a:p>
          <a:p>
            <a:pPr lvl="1"/>
            <a:r>
              <a:rPr lang="en-US" sz="1500" dirty="0">
                <a:latin typeface="Lato" panose="020F0502020204030203" pitchFamily="34" charset="0"/>
                <a:ea typeface="Lato" panose="020F0502020204030203" pitchFamily="34" charset="0"/>
                <a:cs typeface="Lato" panose="020F0502020204030203" pitchFamily="34" charset="0"/>
              </a:rPr>
              <a:t>Advanced Local Helicity Injection </a:t>
            </a:r>
          </a:p>
          <a:p>
            <a:pPr lvl="1"/>
            <a:r>
              <a:rPr lang="en-US" sz="1500" dirty="0">
                <a:latin typeface="Lato" panose="020F0502020204030203" pitchFamily="34" charset="0"/>
                <a:ea typeface="Lato" panose="020F0502020204030203" pitchFamily="34" charset="0"/>
                <a:cs typeface="Lato" panose="020F0502020204030203" pitchFamily="34" charset="0"/>
              </a:rPr>
              <a:t>Floating Coaxial Helicity Injection</a:t>
            </a:r>
          </a:p>
          <a:p>
            <a:pPr lvl="1"/>
            <a:r>
              <a:rPr lang="en-US" sz="1500" dirty="0">
                <a:latin typeface="Lato" panose="020F0502020204030203" pitchFamily="34" charset="0"/>
                <a:ea typeface="Lato" panose="020F0502020204030203" pitchFamily="34" charset="0"/>
                <a:cs typeface="Lato" panose="020F0502020204030203" pitchFamily="34" charset="0"/>
              </a:rPr>
              <a:t>Microwave assist, sustainment and startup </a:t>
            </a:r>
          </a:p>
          <a:p>
            <a:pPr lvl="1"/>
            <a:r>
              <a:rPr lang="en-US" sz="1500" dirty="0">
                <a:latin typeface="Lato" panose="020F0502020204030203" pitchFamily="34" charset="0"/>
                <a:ea typeface="Lato" panose="020F0502020204030203" pitchFamily="34" charset="0"/>
                <a:cs typeface="Lato" panose="020F0502020204030203" pitchFamily="34" charset="0"/>
              </a:rPr>
              <a:t>Compatibility with NBI heating and current drive</a:t>
            </a:r>
          </a:p>
          <a:p>
            <a:pPr marL="342900" lvl="1" indent="0">
              <a:buNone/>
            </a:pPr>
            <a:endParaRPr lang="en-US" sz="1350" dirty="0">
              <a:latin typeface="Lato" panose="020F0502020204030203" pitchFamily="34" charset="0"/>
              <a:ea typeface="Lato" panose="020F0502020204030203" pitchFamily="34" charset="0"/>
              <a:cs typeface="Lato" panose="020F0502020204030203" pitchFamily="34" charset="0"/>
            </a:endParaRPr>
          </a:p>
          <a:p>
            <a:r>
              <a:rPr lang="en-US" sz="1800" dirty="0">
                <a:latin typeface="Lato" panose="020F0502020204030203" pitchFamily="34" charset="0"/>
                <a:ea typeface="Lato" panose="020F0502020204030203" pitchFamily="34" charset="0"/>
                <a:cs typeface="Lato" panose="020F0502020204030203" pitchFamily="34" charset="0"/>
              </a:rPr>
              <a:t>Research program will provide a predictive understanding of these solenoid-free techniques </a:t>
            </a:r>
          </a:p>
          <a:p>
            <a:pPr lvl="1"/>
            <a:r>
              <a:rPr lang="en-US" sz="1500" dirty="0">
                <a:latin typeface="Lato" panose="020F0502020204030203" pitchFamily="34" charset="0"/>
                <a:ea typeface="Lato" panose="020F0502020204030203" pitchFamily="34" charset="0"/>
                <a:cs typeface="Lato" panose="020F0502020204030203" pitchFamily="34" charset="0"/>
              </a:rPr>
              <a:t>Extrapolatable techniques to MA-class STs (and ATs) </a:t>
            </a:r>
          </a:p>
          <a:p>
            <a:pPr lvl="1"/>
            <a:endParaRPr lang="en-US" dirty="0">
              <a:latin typeface="Lato" panose="020F0502020204030203" pitchFamily="34" charset="0"/>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98FF75EE-420D-FE47-96DC-A427AF4E04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1961" y="4709432"/>
            <a:ext cx="802652" cy="405120"/>
          </a:xfrm>
          <a:prstGeom prst="rect">
            <a:avLst/>
          </a:prstGeom>
        </p:spPr>
      </p:pic>
      <p:pic>
        <p:nvPicPr>
          <p:cNvPr id="13" name="Picture 12">
            <a:extLst>
              <a:ext uri="{FF2B5EF4-FFF2-40B4-BE49-F238E27FC236}">
                <a16:creationId xmlns:a16="http://schemas.microsoft.com/office/drawing/2014/main" id="{D4340EB3-8B28-264C-808A-7E45F77794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8068" y="4836214"/>
            <a:ext cx="1066984" cy="222338"/>
          </a:xfrm>
          <a:prstGeom prst="rect">
            <a:avLst/>
          </a:prstGeom>
        </p:spPr>
      </p:pic>
      <p:pic>
        <p:nvPicPr>
          <p:cNvPr id="14" name="Picture 3">
            <a:extLst>
              <a:ext uri="{FF2B5EF4-FFF2-40B4-BE49-F238E27FC236}">
                <a16:creationId xmlns:a16="http://schemas.microsoft.com/office/drawing/2014/main" id="{58F6A4FD-9AB8-3B46-A466-6C5C71DAE8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0637" y="4783886"/>
            <a:ext cx="815029" cy="3016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2">
            <a:extLst>
              <a:ext uri="{FF2B5EF4-FFF2-40B4-BE49-F238E27FC236}">
                <a16:creationId xmlns:a16="http://schemas.microsoft.com/office/drawing/2014/main" id="{E4D18AF4-030B-954B-B1E8-C974F5853B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7147" y="4715644"/>
            <a:ext cx="982726" cy="3922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3" name="Rectangle 42">
            <a:extLst>
              <a:ext uri="{FF2B5EF4-FFF2-40B4-BE49-F238E27FC236}">
                <a16:creationId xmlns:a16="http://schemas.microsoft.com/office/drawing/2014/main" id="{2F1E5CA5-29EA-D541-B45A-F6DEB53DDB13}"/>
              </a:ext>
            </a:extLst>
          </p:cNvPr>
          <p:cNvSpPr/>
          <p:nvPr/>
        </p:nvSpPr>
        <p:spPr bwMode="auto">
          <a:xfrm>
            <a:off x="8155490" y="4715645"/>
            <a:ext cx="912990" cy="39222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42900" eaLnBrk="0" fontAlgn="base" hangingPunct="0">
              <a:lnSpc>
                <a:spcPct val="95000"/>
              </a:lnSpc>
              <a:spcBef>
                <a:spcPct val="0"/>
              </a:spcBef>
              <a:spcAft>
                <a:spcPct val="0"/>
              </a:spcAft>
              <a:buClr>
                <a:srgbClr val="000000"/>
              </a:buClr>
              <a:buSzPct val="100000"/>
            </a:pPr>
            <a:endParaRPr lang="en-US">
              <a:latin typeface="Times New Roman" pitchFamily="18" charset="0"/>
              <a:cs typeface="Lucida Sans Unicode" pitchFamily="34" charset="0"/>
            </a:endParaRPr>
          </a:p>
        </p:txBody>
      </p:sp>
      <p:sp>
        <p:nvSpPr>
          <p:cNvPr id="22" name="TextBox 21">
            <a:extLst>
              <a:ext uri="{FF2B5EF4-FFF2-40B4-BE49-F238E27FC236}">
                <a16:creationId xmlns:a16="http://schemas.microsoft.com/office/drawing/2014/main" id="{5BE77676-8F58-974D-A1EC-A390C49B2106}"/>
              </a:ext>
            </a:extLst>
          </p:cNvPr>
          <p:cNvSpPr txBox="1"/>
          <p:nvPr/>
        </p:nvSpPr>
        <p:spPr>
          <a:xfrm>
            <a:off x="5275326" y="828475"/>
            <a:ext cx="2113079" cy="553998"/>
          </a:xfrm>
          <a:prstGeom prst="rect">
            <a:avLst/>
          </a:prstGeom>
          <a:noFill/>
        </p:spPr>
        <p:txBody>
          <a:bodyPr wrap="none" rtlCol="0">
            <a:spAutoFit/>
          </a:bodyPr>
          <a:lstStyle/>
          <a:p>
            <a:r>
              <a:rPr lang="en-US" sz="1650" b="1" cap="small" dirty="0">
                <a:latin typeface="Lato" panose="020F0502020204030203" pitchFamily="34" charset="0"/>
                <a:ea typeface="Lato" panose="020F0502020204030203" pitchFamily="34" charset="0"/>
                <a:cs typeface="Lato" panose="020F0502020204030203" pitchFamily="34" charset="0"/>
              </a:rPr>
              <a:t>Pegasus</a:t>
            </a:r>
            <a:r>
              <a:rPr lang="en-US" sz="1650" b="1" dirty="0">
                <a:latin typeface="Lato" panose="020F0502020204030203" pitchFamily="34" charset="0"/>
                <a:ea typeface="Lato" panose="020F0502020204030203" pitchFamily="34" charset="0"/>
                <a:cs typeface="Lato" panose="020F0502020204030203" pitchFamily="34" charset="0"/>
              </a:rPr>
              <a:t>-III features:</a:t>
            </a:r>
          </a:p>
          <a:p>
            <a:endParaRPr lang="en-US" sz="1350" dirty="0">
              <a:latin typeface="Lato" panose="020F0502020204030203" pitchFamily="34" charset="0"/>
              <a:ea typeface="Lato" panose="020F0502020204030203" pitchFamily="34" charset="0"/>
              <a:cs typeface="Lato" panose="020F0502020204030203" pitchFamily="34" charset="0"/>
            </a:endParaRPr>
          </a:p>
        </p:txBody>
      </p:sp>
      <p:sp>
        <p:nvSpPr>
          <p:cNvPr id="23" name="TextBox 22">
            <a:extLst>
              <a:ext uri="{FF2B5EF4-FFF2-40B4-BE49-F238E27FC236}">
                <a16:creationId xmlns:a16="http://schemas.microsoft.com/office/drawing/2014/main" id="{5F95C7EC-FC85-034D-B6CD-3009C2E3657F}"/>
              </a:ext>
            </a:extLst>
          </p:cNvPr>
          <p:cNvSpPr txBox="1"/>
          <p:nvPr/>
        </p:nvSpPr>
        <p:spPr>
          <a:xfrm>
            <a:off x="5275325" y="1121157"/>
            <a:ext cx="1594026" cy="507831"/>
          </a:xfrm>
          <a:prstGeom prst="rect">
            <a:avLst/>
          </a:prstGeom>
          <a:noFill/>
        </p:spPr>
        <p:txBody>
          <a:bodyPr wrap="none" rtlCol="0">
            <a:spAutoFit/>
          </a:bodyPr>
          <a:lstStyle/>
          <a:p>
            <a:pPr marL="214313" indent="-214313">
              <a:buFont typeface="Arial" panose="020B0604020202020204" pitchFamily="34" charset="0"/>
              <a:buChar char="•"/>
            </a:pPr>
            <a:r>
              <a:rPr lang="en-US" sz="1350" b="1" dirty="0">
                <a:solidFill>
                  <a:srgbClr val="C00000"/>
                </a:solidFill>
                <a:latin typeface="Lato" panose="020F0502020204030203" pitchFamily="34" charset="0"/>
                <a:ea typeface="Lato" panose="020F0502020204030203" pitchFamily="34" charset="0"/>
                <a:cs typeface="Lato" panose="020F0502020204030203" pitchFamily="34" charset="0"/>
              </a:rPr>
              <a:t>No solenoid</a:t>
            </a:r>
          </a:p>
          <a:p>
            <a:pPr marL="214313" indent="-214313">
              <a:buFont typeface="Arial" panose="020B0604020202020204" pitchFamily="34" charset="0"/>
              <a:buChar char="•"/>
            </a:pPr>
            <a:r>
              <a:rPr lang="en-US" sz="1350" dirty="0">
                <a:latin typeface="Lato" panose="020F0502020204030203" pitchFamily="34" charset="0"/>
                <a:ea typeface="Lato" panose="020F0502020204030203" pitchFamily="34" charset="0"/>
                <a:cs typeface="Lato" panose="020F0502020204030203" pitchFamily="34" charset="0"/>
              </a:rPr>
              <a:t>4x toroidal field</a:t>
            </a:r>
          </a:p>
        </p:txBody>
      </p:sp>
      <p:sp>
        <p:nvSpPr>
          <p:cNvPr id="27" name="TextBox 26">
            <a:extLst>
              <a:ext uri="{FF2B5EF4-FFF2-40B4-BE49-F238E27FC236}">
                <a16:creationId xmlns:a16="http://schemas.microsoft.com/office/drawing/2014/main" id="{5E0CC980-9EDB-0A4B-A05B-65E6A6DBF5F6}"/>
              </a:ext>
            </a:extLst>
          </p:cNvPr>
          <p:cNvSpPr txBox="1"/>
          <p:nvPr/>
        </p:nvSpPr>
        <p:spPr>
          <a:xfrm>
            <a:off x="7131653" y="1114920"/>
            <a:ext cx="2042867" cy="507831"/>
          </a:xfrm>
          <a:prstGeom prst="rect">
            <a:avLst/>
          </a:prstGeom>
          <a:noFill/>
        </p:spPr>
        <p:txBody>
          <a:bodyPr wrap="none" rtlCol="0">
            <a:spAutoFit/>
          </a:bodyPr>
          <a:lstStyle/>
          <a:p>
            <a:pPr marL="214313" indent="-214313">
              <a:buFont typeface="Arial" panose="020B0604020202020204" pitchFamily="34" charset="0"/>
              <a:buChar char="•"/>
            </a:pPr>
            <a:r>
              <a:rPr lang="en-US" sz="1350" dirty="0">
                <a:latin typeface="Lato" panose="020F0502020204030203" pitchFamily="34" charset="0"/>
                <a:ea typeface="Lato" panose="020F0502020204030203" pitchFamily="34" charset="0"/>
                <a:cs typeface="Lato" panose="020F0502020204030203" pitchFamily="34" charset="0"/>
              </a:rPr>
              <a:t>Advanced control</a:t>
            </a:r>
          </a:p>
          <a:p>
            <a:pPr marL="214313" indent="-214313">
              <a:buFont typeface="Arial" panose="020B0604020202020204" pitchFamily="34" charset="0"/>
              <a:buChar char="•"/>
            </a:pPr>
            <a:r>
              <a:rPr lang="en-US" sz="1350" dirty="0">
                <a:latin typeface="Lato" panose="020F0502020204030203" pitchFamily="34" charset="0"/>
                <a:ea typeface="Lato" panose="020F0502020204030203" pitchFamily="34" charset="0"/>
                <a:cs typeface="Lato" panose="020F0502020204030203" pitchFamily="34" charset="0"/>
              </a:rPr>
              <a:t>Expanded diagnostics</a:t>
            </a:r>
          </a:p>
        </p:txBody>
      </p:sp>
      <p:pic>
        <p:nvPicPr>
          <p:cNvPr id="29" name="Picture 2">
            <a:extLst>
              <a:ext uri="{FF2B5EF4-FFF2-40B4-BE49-F238E27FC236}">
                <a16:creationId xmlns:a16="http://schemas.microsoft.com/office/drawing/2014/main" id="{C20D4623-9695-944D-BD23-153002C19C1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3294"/>
          <a:stretch/>
        </p:blipFill>
        <p:spPr bwMode="auto">
          <a:xfrm>
            <a:off x="6046556" y="1694816"/>
            <a:ext cx="2479667" cy="301461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36F14B2-C427-9341-B195-F087F9B77B4D}"/>
              </a:ext>
            </a:extLst>
          </p:cNvPr>
          <p:cNvSpPr txBox="1"/>
          <p:nvPr/>
        </p:nvSpPr>
        <p:spPr>
          <a:xfrm>
            <a:off x="5154481" y="2613292"/>
            <a:ext cx="479618" cy="300082"/>
          </a:xfrm>
          <a:prstGeom prst="rect">
            <a:avLst/>
          </a:prstGeom>
          <a:noFill/>
        </p:spPr>
        <p:txBody>
          <a:bodyPr wrap="none" rtlCol="0">
            <a:spAutoFit/>
          </a:bodyPr>
          <a:lstStyle/>
          <a:p>
            <a:r>
              <a:rPr lang="en-US" sz="1350" dirty="0">
                <a:latin typeface="Lato" panose="020F0502020204030203" pitchFamily="34" charset="0"/>
                <a:ea typeface="Lato" panose="020F0502020204030203" pitchFamily="34" charset="0"/>
                <a:cs typeface="Lato" panose="020F0502020204030203" pitchFamily="34" charset="0"/>
              </a:rPr>
              <a:t>CHI</a:t>
            </a:r>
          </a:p>
        </p:txBody>
      </p:sp>
      <p:sp>
        <p:nvSpPr>
          <p:cNvPr id="32" name="TextBox 31">
            <a:extLst>
              <a:ext uri="{FF2B5EF4-FFF2-40B4-BE49-F238E27FC236}">
                <a16:creationId xmlns:a16="http://schemas.microsoft.com/office/drawing/2014/main" id="{7DB69B36-6ABD-B744-A77B-74170EA85025}"/>
              </a:ext>
            </a:extLst>
          </p:cNvPr>
          <p:cNvSpPr txBox="1"/>
          <p:nvPr/>
        </p:nvSpPr>
        <p:spPr>
          <a:xfrm>
            <a:off x="4971523" y="3165109"/>
            <a:ext cx="869149" cy="300082"/>
          </a:xfrm>
          <a:prstGeom prst="rect">
            <a:avLst/>
          </a:prstGeom>
          <a:noFill/>
        </p:spPr>
        <p:txBody>
          <a:bodyPr wrap="none" rtlCol="0">
            <a:spAutoFit/>
          </a:bodyPr>
          <a:lstStyle/>
          <a:p>
            <a:r>
              <a:rPr lang="en-US" sz="1350">
                <a:latin typeface="Lato" panose="020F0502020204030203" pitchFamily="34" charset="0"/>
                <a:ea typeface="Lato" panose="020F0502020204030203" pitchFamily="34" charset="0"/>
                <a:cs typeface="Lato" panose="020F0502020204030203" pitchFamily="34" charset="0"/>
              </a:rPr>
              <a:t>EC/EBW</a:t>
            </a:r>
          </a:p>
        </p:txBody>
      </p:sp>
      <p:sp>
        <p:nvSpPr>
          <p:cNvPr id="34" name="TextBox 33">
            <a:extLst>
              <a:ext uri="{FF2B5EF4-FFF2-40B4-BE49-F238E27FC236}">
                <a16:creationId xmlns:a16="http://schemas.microsoft.com/office/drawing/2014/main" id="{9E8C829E-EF7D-AA4A-BA91-40CEF410142E}"/>
              </a:ext>
            </a:extLst>
          </p:cNvPr>
          <p:cNvSpPr txBox="1"/>
          <p:nvPr/>
        </p:nvSpPr>
        <p:spPr>
          <a:xfrm>
            <a:off x="5469393" y="3679640"/>
            <a:ext cx="452368" cy="300082"/>
          </a:xfrm>
          <a:prstGeom prst="rect">
            <a:avLst/>
          </a:prstGeom>
          <a:noFill/>
        </p:spPr>
        <p:txBody>
          <a:bodyPr wrap="none" rtlCol="0">
            <a:spAutoFit/>
          </a:bodyPr>
          <a:lstStyle/>
          <a:p>
            <a:r>
              <a:rPr lang="en-US" sz="1350">
                <a:latin typeface="Lato" panose="020F0502020204030203" pitchFamily="34" charset="0"/>
                <a:ea typeface="Lato" panose="020F0502020204030203" pitchFamily="34" charset="0"/>
                <a:cs typeface="Lato" panose="020F0502020204030203" pitchFamily="34" charset="0"/>
              </a:rPr>
              <a:t>LHI</a:t>
            </a:r>
          </a:p>
        </p:txBody>
      </p:sp>
      <p:cxnSp>
        <p:nvCxnSpPr>
          <p:cNvPr id="35" name="Straight Arrow Connector 34">
            <a:extLst>
              <a:ext uri="{FF2B5EF4-FFF2-40B4-BE49-F238E27FC236}">
                <a16:creationId xmlns:a16="http://schemas.microsoft.com/office/drawing/2014/main" id="{6F846B2A-016A-D646-B85B-953989EA79CE}"/>
              </a:ext>
            </a:extLst>
          </p:cNvPr>
          <p:cNvCxnSpPr>
            <a:stCxn id="30" idx="3"/>
          </p:cNvCxnSpPr>
          <p:nvPr/>
        </p:nvCxnSpPr>
        <p:spPr bwMode="auto">
          <a:xfrm flipV="1">
            <a:off x="5634099" y="2613292"/>
            <a:ext cx="1525238" cy="150041"/>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D2AB48B2-AC06-EA40-A208-661A649BBB69}"/>
              </a:ext>
            </a:extLst>
          </p:cNvPr>
          <p:cNvCxnSpPr>
            <a:cxnSpLocks/>
          </p:cNvCxnSpPr>
          <p:nvPr/>
        </p:nvCxnSpPr>
        <p:spPr bwMode="auto">
          <a:xfrm flipV="1">
            <a:off x="5739416" y="2977093"/>
            <a:ext cx="2043376" cy="344008"/>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cxnSp>
        <p:nvCxnSpPr>
          <p:cNvPr id="39" name="Straight Arrow Connector 38">
            <a:extLst>
              <a:ext uri="{FF2B5EF4-FFF2-40B4-BE49-F238E27FC236}">
                <a16:creationId xmlns:a16="http://schemas.microsoft.com/office/drawing/2014/main" id="{638FFA25-B527-644E-97DD-2DFE34867B23}"/>
              </a:ext>
            </a:extLst>
          </p:cNvPr>
          <p:cNvCxnSpPr>
            <a:cxnSpLocks/>
          </p:cNvCxnSpPr>
          <p:nvPr/>
        </p:nvCxnSpPr>
        <p:spPr bwMode="auto">
          <a:xfrm flipV="1">
            <a:off x="5923101" y="3381079"/>
            <a:ext cx="824047" cy="340592"/>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cxnSp>
        <p:nvCxnSpPr>
          <p:cNvPr id="41" name="Straight Arrow Connector 40">
            <a:extLst>
              <a:ext uri="{FF2B5EF4-FFF2-40B4-BE49-F238E27FC236}">
                <a16:creationId xmlns:a16="http://schemas.microsoft.com/office/drawing/2014/main" id="{E19DD09B-0F21-4941-930B-0DCE1642DE7A}"/>
              </a:ext>
            </a:extLst>
          </p:cNvPr>
          <p:cNvCxnSpPr>
            <a:cxnSpLocks/>
          </p:cNvCxnSpPr>
          <p:nvPr/>
        </p:nvCxnSpPr>
        <p:spPr bwMode="auto">
          <a:xfrm flipV="1">
            <a:off x="5923100" y="3491370"/>
            <a:ext cx="1859691" cy="332995"/>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sp>
        <p:nvSpPr>
          <p:cNvPr id="42" name="TextBox 41">
            <a:extLst>
              <a:ext uri="{FF2B5EF4-FFF2-40B4-BE49-F238E27FC236}">
                <a16:creationId xmlns:a16="http://schemas.microsoft.com/office/drawing/2014/main" id="{520CBD21-6AAD-D64F-B708-0153D4CCB253}"/>
              </a:ext>
            </a:extLst>
          </p:cNvPr>
          <p:cNvSpPr txBox="1"/>
          <p:nvPr/>
        </p:nvSpPr>
        <p:spPr>
          <a:xfrm>
            <a:off x="4953901" y="4285814"/>
            <a:ext cx="1239442" cy="300082"/>
          </a:xfrm>
          <a:prstGeom prst="rect">
            <a:avLst/>
          </a:prstGeom>
          <a:noFill/>
        </p:spPr>
        <p:txBody>
          <a:bodyPr wrap="none" rtlCol="0">
            <a:spAutoFit/>
          </a:bodyPr>
          <a:lstStyle/>
          <a:p>
            <a:r>
              <a:rPr lang="en-US" sz="1350" dirty="0">
                <a:latin typeface="Lato" panose="020F0502020204030203" pitchFamily="34" charset="0"/>
                <a:ea typeface="Lato" panose="020F0502020204030203" pitchFamily="34" charset="0"/>
                <a:cs typeface="Lato" panose="020F0502020204030203" pitchFamily="34" charset="0"/>
              </a:rPr>
              <a:t>Divertor Coils</a:t>
            </a:r>
          </a:p>
        </p:txBody>
      </p:sp>
      <p:cxnSp>
        <p:nvCxnSpPr>
          <p:cNvPr id="44" name="Straight Arrow Connector 43">
            <a:extLst>
              <a:ext uri="{FF2B5EF4-FFF2-40B4-BE49-F238E27FC236}">
                <a16:creationId xmlns:a16="http://schemas.microsoft.com/office/drawing/2014/main" id="{0E88D86B-3F32-5449-895C-D14BAA5A65CF}"/>
              </a:ext>
            </a:extLst>
          </p:cNvPr>
          <p:cNvCxnSpPr>
            <a:cxnSpLocks/>
            <a:stCxn id="42" idx="3"/>
          </p:cNvCxnSpPr>
          <p:nvPr/>
        </p:nvCxnSpPr>
        <p:spPr bwMode="auto">
          <a:xfrm flipV="1">
            <a:off x="6193343" y="3831961"/>
            <a:ext cx="776509" cy="603894"/>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sp>
        <p:nvSpPr>
          <p:cNvPr id="24" name="Date Placeholder 3">
            <a:extLst>
              <a:ext uri="{FF2B5EF4-FFF2-40B4-BE49-F238E27FC236}">
                <a16:creationId xmlns:a16="http://schemas.microsoft.com/office/drawing/2014/main" id="{27B642CA-32DB-8642-A08B-DCCB65BFD7A6}"/>
              </a:ext>
            </a:extLst>
          </p:cNvPr>
          <p:cNvSpPr txBox="1">
            <a:spLocks/>
          </p:cNvSpPr>
          <p:nvPr/>
        </p:nvSpPr>
        <p:spPr>
          <a:xfrm>
            <a:off x="337421" y="4861208"/>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Diem – ISTW 2022</a:t>
            </a:r>
          </a:p>
        </p:txBody>
      </p:sp>
      <p:sp>
        <p:nvSpPr>
          <p:cNvPr id="25" name="Slide Number Placeholder 5">
            <a:extLst>
              <a:ext uri="{FF2B5EF4-FFF2-40B4-BE49-F238E27FC236}">
                <a16:creationId xmlns:a16="http://schemas.microsoft.com/office/drawing/2014/main" id="{E9E387FB-DDBB-9845-9923-528A06106922}"/>
              </a:ext>
            </a:extLst>
          </p:cNvPr>
          <p:cNvSpPr txBox="1">
            <a:spLocks/>
          </p:cNvSpPr>
          <p:nvPr/>
        </p:nvSpPr>
        <p:spPr>
          <a:xfrm>
            <a:off x="7034952" y="4866594"/>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5DE6D7-F04D-7741-82FC-941AB368F7CA}" type="slidenum">
              <a:rPr lang="en-US" sz="900"/>
              <a:pPr/>
              <a:t>9</a:t>
            </a:fld>
            <a:endParaRPr lang="en-US" sz="900" dirty="0"/>
          </a:p>
        </p:txBody>
      </p:sp>
      <p:sp>
        <p:nvSpPr>
          <p:cNvPr id="7" name="TextBox 6">
            <a:extLst>
              <a:ext uri="{FF2B5EF4-FFF2-40B4-BE49-F238E27FC236}">
                <a16:creationId xmlns:a16="http://schemas.microsoft.com/office/drawing/2014/main" id="{70E06A11-2E49-F219-FF1A-6228A5CC0F8A}"/>
              </a:ext>
            </a:extLst>
          </p:cNvPr>
          <p:cNvSpPr txBox="1"/>
          <p:nvPr/>
        </p:nvSpPr>
        <p:spPr>
          <a:xfrm>
            <a:off x="1495375" y="4933519"/>
            <a:ext cx="1913256" cy="304123"/>
          </a:xfrm>
          <a:prstGeom prst="rect">
            <a:avLst/>
          </a:prstGeom>
          <a:noFill/>
        </p:spPr>
        <p:txBody>
          <a:bodyPr wrap="square" lIns="0" tIns="0" rIns="0" bIns="0" rtlCol="0">
            <a:noAutofit/>
          </a:bodyPr>
          <a:lstStyle/>
          <a:p>
            <a:pPr defTabSz="685800">
              <a:defRPr/>
            </a:pPr>
            <a:r>
              <a:rPr lang="en-GB" sz="1200" dirty="0">
                <a:solidFill>
                  <a:prstClr val="black"/>
                </a:solidFill>
                <a:latin typeface="Gotham Rounded"/>
              </a:rPr>
              <a:t>Courtesy of S. Diem</a:t>
            </a:r>
          </a:p>
          <a:p>
            <a:pPr defTabSz="685800">
              <a:defRPr/>
            </a:pPr>
            <a:endParaRPr lang="en-GB" sz="1200" dirty="0">
              <a:solidFill>
                <a:prstClr val="black"/>
              </a:solidFill>
              <a:latin typeface="Gotham Rounded"/>
            </a:endParaRPr>
          </a:p>
          <a:p>
            <a:pPr defTabSz="685800">
              <a:defRPr/>
            </a:pPr>
            <a:endParaRPr lang="en-GB" sz="1200" dirty="0" err="1">
              <a:solidFill>
                <a:prstClr val="black"/>
              </a:solidFill>
              <a:latin typeface="Gotham Rounded"/>
            </a:endParaRPr>
          </a:p>
        </p:txBody>
      </p:sp>
    </p:spTree>
    <p:extLst>
      <p:ext uri="{BB962C8B-B14F-4D97-AF65-F5344CB8AC3E}">
        <p14:creationId xmlns:p14="http://schemas.microsoft.com/office/powerpoint/2010/main" val="3585225893"/>
      </p:ext>
    </p:extLst>
  </p:cSld>
  <p:clrMapOvr>
    <a:masterClrMapping/>
  </p:clrMapOvr>
</p:sld>
</file>

<file path=ppt/theme/theme1.xml><?xml version="1.0" encoding="utf-8"?>
<a:theme xmlns:a="http://schemas.openxmlformats.org/drawingml/2006/main" name="GB - New branding v5 (2)">
  <a:themeElements>
    <a:clrScheme name="IEA template">
      <a:dk1>
        <a:srgbClr val="000000"/>
      </a:dk1>
      <a:lt1>
        <a:sysClr val="window" lastClr="FFFFFF"/>
      </a:lt1>
      <a:dk2>
        <a:srgbClr val="5EBB51"/>
      </a:dk2>
      <a:lt2>
        <a:srgbClr val="FFFFFF"/>
      </a:lt2>
      <a:accent1>
        <a:srgbClr val="5EBB51"/>
      </a:accent1>
      <a:accent2>
        <a:srgbClr val="4F81BD"/>
      </a:accent2>
      <a:accent3>
        <a:srgbClr val="F79646"/>
      </a:accent3>
      <a:accent4>
        <a:srgbClr val="002060"/>
      </a:accent4>
      <a:accent5>
        <a:srgbClr val="C00000"/>
      </a:accent5>
      <a:accent6>
        <a:srgbClr val="4BACC6"/>
      </a:accent6>
      <a:hlink>
        <a:srgbClr val="5EBB51"/>
      </a:hlink>
      <a:folHlink>
        <a:srgbClr val="5EBB51"/>
      </a:folHlink>
    </a:clrScheme>
    <a:fontScheme name="IEA template">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95000"/>
          </a:schemeClr>
        </a:solidFill>
        <a:ln>
          <a:noFill/>
        </a:ln>
      </a:spPr>
      <a:bodyPr rtlCol="0" anchor="ctr"/>
      <a:lstStyle>
        <a:defPPr algn="ctr">
          <a:defRPr sz="1200">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4" id="{F39241C8-7B32-6A43-B0A8-3CE245A73584}" vid="{7F805EB4-DE15-E642-859E-CC7D6EBEE15B}"/>
    </a:ext>
  </a:extLst>
</a:theme>
</file>

<file path=ppt/theme/theme2.xml><?xml version="1.0" encoding="utf-8"?>
<a:theme xmlns:a="http://schemas.openxmlformats.org/drawingml/2006/main" name="1_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Tokamak Energy master PPT template_sd02" id="{CEF0EC25-03D9-DF45-8B24-B0DE57BF3F45}" vid="{7ACE7645-7537-984E-9649-C4E605C5BD5F}"/>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GB - New branding v5 (2)</Template>
  <TotalTime>9547</TotalTime>
  <Words>2351</Words>
  <Application>Microsoft Macintosh PowerPoint</Application>
  <PresentationFormat>On-screen Show (16:9)</PresentationFormat>
  <Paragraphs>376</Paragraphs>
  <Slides>29</Slides>
  <Notes>3</Notes>
  <HiddenSlides>0</HiddenSlides>
  <MMClips>2</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29</vt:i4>
      </vt:variant>
    </vt:vector>
  </HeadingPairs>
  <TitlesOfParts>
    <vt:vector size="49" baseType="lpstr">
      <vt:lpstr>맑은 고딕</vt:lpstr>
      <vt:lpstr>Abadi</vt:lpstr>
      <vt:lpstr>Aharoni</vt:lpstr>
      <vt:lpstr>Arial</vt:lpstr>
      <vt:lpstr>Calibri</vt:lpstr>
      <vt:lpstr>Calibri Light</vt:lpstr>
      <vt:lpstr>Cambria Math</vt:lpstr>
      <vt:lpstr>Century Gothic</vt:lpstr>
      <vt:lpstr>Gotham Rounded</vt:lpstr>
      <vt:lpstr>Lato</vt:lpstr>
      <vt:lpstr>Roboto</vt:lpstr>
      <vt:lpstr>Segoe UI</vt:lpstr>
      <vt:lpstr>Symbol</vt:lpstr>
      <vt:lpstr>Times</vt:lpstr>
      <vt:lpstr>Times New Roman</vt:lpstr>
      <vt:lpstr>Wingdings</vt:lpstr>
      <vt:lpstr>GB - New branding v5 (2)</vt:lpstr>
      <vt:lpstr>1_Office Theme</vt:lpstr>
      <vt:lpstr>2_Office Theme</vt:lpstr>
      <vt:lpstr>3_Office Theme</vt:lpstr>
      <vt:lpstr>PowerPoint Presentation</vt:lpstr>
      <vt:lpstr>PowerPoint Presentation</vt:lpstr>
      <vt:lpstr>PowerPoint Presentation</vt:lpstr>
      <vt:lpstr>PowerPoint Presentation</vt:lpstr>
      <vt:lpstr> ST Workshop succeeded in re-connecting the worldwide ST community </vt:lpstr>
      <vt:lpstr>International ST Workshop had excellent worldwide participation</vt:lpstr>
      <vt:lpstr>Abstract submissions received by ST Workshop</vt:lpstr>
      <vt:lpstr>PowerPoint Presentation</vt:lpstr>
      <vt:lpstr>US: Next Steps for STs: Elimination of Solenoid to Establish Non-Inductive Startup Pathway for Fusion Energy</vt:lpstr>
      <vt:lpstr>US: All Major Pegasus-III Upgrade Sub-Assemblies Nearing Completion</vt:lpstr>
      <vt:lpstr>Three high-level Objectives comprise the mission-oriented NSTX-U research program</vt:lpstr>
      <vt:lpstr>PowerPoint Presentation</vt:lpstr>
      <vt:lpstr>PowerPoint Presentation</vt:lpstr>
      <vt:lpstr>PowerPoint Presentation</vt:lpstr>
      <vt:lpstr>PowerPoint Presentation</vt:lpstr>
      <vt:lpstr>PowerPoint Presentation</vt:lpstr>
      <vt:lpstr>PowerPoint Presentation</vt:lpstr>
      <vt:lpstr>UK: Higher B_t and NBI enables access to higher T_i and T_e on ST-40</vt:lpstr>
      <vt:lpstr>PowerPoint Presentation</vt:lpstr>
      <vt:lpstr>PowerPoint Presentation</vt:lpstr>
      <vt:lpstr>PowerPoint Presentation</vt:lpstr>
      <vt:lpstr>PowerPoint Presentation</vt:lpstr>
      <vt:lpstr>PowerPoint Presentation</vt:lpstr>
      <vt:lpstr>EU: SMART Will Explore a Wide Shaping Range at Relatively High Ip / Bt</vt:lpstr>
      <vt:lpstr>PowerPoint Presentation</vt:lpstr>
      <vt:lpstr>Spherical Tokamaks in China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OLC</dc:creator>
  <cp:lastModifiedBy>Rajesh Maingi</cp:lastModifiedBy>
  <cp:revision>41</cp:revision>
  <cp:lastPrinted>2017-08-30T14:17:09Z</cp:lastPrinted>
  <dcterms:created xsi:type="dcterms:W3CDTF">2019-06-05T15:43:42Z</dcterms:created>
  <dcterms:modified xsi:type="dcterms:W3CDTF">2023-03-26T19:53:47Z</dcterms:modified>
</cp:coreProperties>
</file>