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Spectral"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46670D-42EC-4E2F-8F59-1F11E30E51B3}">
  <a:tblStyle styleId="{2646670D-42EC-4E2F-8F59-1F11E30E51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248"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136a8b1e2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My name is Alvaro Sanchez Villar Princeton Plasma Physics Laboratory. I would like to thank the organizers of the EPS for giving us the opportunity to present this results here. I would also like to thank our collaborators for their respective contributions to this work. Today I am going to present our surrogate modeling efforts on ICRF wave propagation and absorption.</a:t>
            </a:r>
            <a:endParaRPr/>
          </a:p>
        </p:txBody>
      </p:sp>
      <p:sp>
        <p:nvSpPr>
          <p:cNvPr id="115" name="Google Shape;115;g2136a8b1e2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f82c07319_0_10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These full-wave codes are computationally expensive many of them requiring high performance computing (HPC) techniques even to make their simulations attainable. </a:t>
            </a:r>
            <a:endParaRPr sz="2200"/>
          </a:p>
          <a:p>
            <a:pPr marL="457200" lvl="0" indent="-368300" algn="l" rtl="0">
              <a:spcBef>
                <a:spcPts val="0"/>
              </a:spcBef>
              <a:spcAft>
                <a:spcPts val="0"/>
              </a:spcAft>
              <a:buClr>
                <a:srgbClr val="F58025"/>
              </a:buClr>
              <a:buSzPts val="2200"/>
              <a:buFont typeface="Calibri"/>
              <a:buChar char="•"/>
            </a:pPr>
            <a:r>
              <a:rPr lang="en-US" sz="2200"/>
              <a:t>Associated high computational costs impede their application to disruptive applications that could help for the achievement of high performance fusion reactors:</a:t>
            </a:r>
            <a:endParaRPr sz="2200"/>
          </a:p>
          <a:p>
            <a:pPr marL="914400" lvl="1" indent="-368300" algn="l" rtl="0">
              <a:spcBef>
                <a:spcPts val="0"/>
              </a:spcBef>
              <a:spcAft>
                <a:spcPts val="0"/>
              </a:spcAft>
              <a:buClr>
                <a:srgbClr val="2F96B5"/>
              </a:buClr>
              <a:buSzPts val="2200"/>
              <a:buFont typeface="Calibri"/>
              <a:buChar char="•"/>
            </a:pPr>
            <a:r>
              <a:rPr lang="en-US" sz="2200"/>
              <a:t>Specific RF scenario optimization</a:t>
            </a:r>
            <a:endParaRPr sz="2200"/>
          </a:p>
          <a:p>
            <a:pPr marL="914400" lvl="1" indent="-368300" algn="l" rtl="0">
              <a:spcBef>
                <a:spcPts val="0"/>
              </a:spcBef>
              <a:spcAft>
                <a:spcPts val="0"/>
              </a:spcAft>
              <a:buClr>
                <a:srgbClr val="2F96B5"/>
              </a:buClr>
              <a:buSzPts val="2200"/>
              <a:buFont typeface="Calibri"/>
              <a:buChar char="•"/>
            </a:pPr>
            <a:r>
              <a:rPr lang="en-US" sz="2200"/>
              <a:t>Integrated modeling (coupling with other models of plasma transport, impurity dynamics, etc)</a:t>
            </a:r>
            <a:endParaRPr sz="2200"/>
          </a:p>
          <a:p>
            <a:pPr marL="914400" lvl="1" indent="-368300" algn="l" rtl="0">
              <a:spcBef>
                <a:spcPts val="0"/>
              </a:spcBef>
              <a:spcAft>
                <a:spcPts val="0"/>
              </a:spcAft>
              <a:buClr>
                <a:srgbClr val="2F96B5"/>
              </a:buClr>
              <a:buSzPts val="2200"/>
              <a:buFont typeface="Calibri"/>
              <a:buChar char="•"/>
            </a:pPr>
            <a:r>
              <a:rPr lang="en-US" sz="2200"/>
              <a:t>Inter-shot predictive modeling</a:t>
            </a:r>
            <a:endParaRPr sz="2200"/>
          </a:p>
          <a:p>
            <a:pPr marL="914400" lvl="1" indent="-368300" algn="l" rtl="0">
              <a:spcBef>
                <a:spcPts val="0"/>
              </a:spcBef>
              <a:spcAft>
                <a:spcPts val="0"/>
              </a:spcAft>
              <a:buClr>
                <a:srgbClr val="2F96B5"/>
              </a:buClr>
              <a:buSzPts val="2200"/>
              <a:buFont typeface="Calibri"/>
              <a:buChar char="•"/>
            </a:pPr>
            <a:r>
              <a:rPr lang="en-US" sz="2200"/>
              <a:t>Real-time control</a:t>
            </a:r>
            <a:endParaRPr sz="2200"/>
          </a:p>
          <a:p>
            <a:pPr marL="457200" lvl="0" indent="-368300" algn="l" rtl="0">
              <a:spcBef>
                <a:spcPts val="0"/>
              </a:spcBef>
              <a:spcAft>
                <a:spcPts val="0"/>
              </a:spcAft>
              <a:buClr>
                <a:srgbClr val="F58025"/>
              </a:buClr>
              <a:buSzPts val="2200"/>
              <a:buFont typeface="Calibri"/>
              <a:buChar char="•"/>
            </a:pPr>
            <a:r>
              <a:rPr lang="en-US" sz="2200"/>
              <a:t>For instance, TORIC computational time for the flat-top NSTX scenarios is ～1-5 minutes </a:t>
            </a:r>
            <a:endParaRPr sz="2200"/>
          </a:p>
          <a:p>
            <a:pPr marL="457200" lvl="0" indent="-368300" algn="l" rtl="0">
              <a:spcBef>
                <a:spcPts val="0"/>
              </a:spcBef>
              <a:spcAft>
                <a:spcPts val="0"/>
              </a:spcAft>
              <a:buClr>
                <a:srgbClr val="F58025"/>
              </a:buClr>
              <a:buSzPts val="2200"/>
              <a:buFont typeface="Calibri"/>
              <a:buChar char="•"/>
            </a:pPr>
            <a:r>
              <a:rPr lang="en-US" sz="2200"/>
              <a:t>Machine Learning (ML) models have found a niche in computational sciences especially due to their associated efficient handling of exascale data in multivariable models.</a:t>
            </a:r>
            <a:endParaRPr sz="2200"/>
          </a:p>
          <a:p>
            <a:pPr marL="457200" lvl="0" indent="-368300" algn="l" rtl="0">
              <a:spcBef>
                <a:spcPts val="0"/>
              </a:spcBef>
              <a:spcAft>
                <a:spcPts val="0"/>
              </a:spcAft>
              <a:buClr>
                <a:srgbClr val="F58025"/>
              </a:buClr>
              <a:buSzPts val="2200"/>
              <a:buFont typeface="Calibri"/>
              <a:buChar char="•"/>
            </a:pPr>
            <a:r>
              <a:rPr lang="en-US" sz="2200"/>
              <a:t>Surrogate models based on supervised ML algorithms allow to simplify the workflow of obtention of model predictions/estimations by the acceleration of computational codes.</a:t>
            </a:r>
            <a:endParaRPr sz="2200"/>
          </a:p>
          <a:p>
            <a:pPr marL="457200" lvl="0" indent="-368300" algn="l" rtl="0">
              <a:spcBef>
                <a:spcPts val="0"/>
              </a:spcBef>
              <a:spcAft>
                <a:spcPts val="0"/>
              </a:spcAft>
              <a:buClr>
                <a:srgbClr val="F58025"/>
              </a:buClr>
              <a:buSzPts val="2200"/>
              <a:buFont typeface="Calibri"/>
              <a:buChar char="•"/>
            </a:pPr>
            <a:r>
              <a:rPr lang="en-US" sz="2200"/>
              <a:t>The main drawbacks of these models are:</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Thorough data acquisition process</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Adequate algorithm selection</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Uncertainty in the achievement of high-fidelity models</a:t>
            </a:r>
            <a:endParaRPr sz="2200"/>
          </a:p>
          <a:p>
            <a:pPr marL="457200" lvl="0" indent="-368300" algn="l" rtl="0">
              <a:spcBef>
                <a:spcPts val="0"/>
              </a:spcBef>
              <a:spcAft>
                <a:spcPts val="0"/>
              </a:spcAft>
              <a:buClr>
                <a:srgbClr val="F58025"/>
              </a:buClr>
              <a:buSzPts val="2200"/>
              <a:buFont typeface="Calibri"/>
              <a:buChar char="•"/>
            </a:pPr>
            <a:r>
              <a:rPr lang="en-US" sz="2200"/>
              <a:t>However, several examples of high-fidelity surrogate models have shown significant acceleration of computational codes in the field of fusion energy sciences, including some direct real-time capable applications.</a:t>
            </a:r>
            <a:endParaRPr/>
          </a:p>
        </p:txBody>
      </p:sp>
      <p:sp>
        <p:nvSpPr>
          <p:cNvPr id="263" name="Google Shape;263;g27f82c07319_0_10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7f82c07319_0_10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These full-wave codes are computationally expensive many of them requiring high performance computing (HPC) techniques even to make their simulations attainable. </a:t>
            </a:r>
            <a:endParaRPr sz="2200"/>
          </a:p>
          <a:p>
            <a:pPr marL="457200" lvl="0" indent="-368300" algn="l" rtl="0">
              <a:spcBef>
                <a:spcPts val="0"/>
              </a:spcBef>
              <a:spcAft>
                <a:spcPts val="0"/>
              </a:spcAft>
              <a:buClr>
                <a:srgbClr val="F58025"/>
              </a:buClr>
              <a:buSzPts val="2200"/>
              <a:buFont typeface="Calibri"/>
              <a:buChar char="•"/>
            </a:pPr>
            <a:r>
              <a:rPr lang="en-US" sz="2200"/>
              <a:t>Associated high computational costs impede their application to disruptive applications that could help for the achievement of high performance fusion reactors:</a:t>
            </a:r>
            <a:endParaRPr sz="2200"/>
          </a:p>
          <a:p>
            <a:pPr marL="914400" lvl="1" indent="-368300" algn="l" rtl="0">
              <a:spcBef>
                <a:spcPts val="0"/>
              </a:spcBef>
              <a:spcAft>
                <a:spcPts val="0"/>
              </a:spcAft>
              <a:buClr>
                <a:srgbClr val="2F96B5"/>
              </a:buClr>
              <a:buSzPts val="2200"/>
              <a:buFont typeface="Calibri"/>
              <a:buChar char="•"/>
            </a:pPr>
            <a:r>
              <a:rPr lang="en-US" sz="2200"/>
              <a:t>Specific RF scenario optimization</a:t>
            </a:r>
            <a:endParaRPr sz="2200"/>
          </a:p>
          <a:p>
            <a:pPr marL="914400" lvl="1" indent="-368300" algn="l" rtl="0">
              <a:spcBef>
                <a:spcPts val="0"/>
              </a:spcBef>
              <a:spcAft>
                <a:spcPts val="0"/>
              </a:spcAft>
              <a:buClr>
                <a:srgbClr val="2F96B5"/>
              </a:buClr>
              <a:buSzPts val="2200"/>
              <a:buFont typeface="Calibri"/>
              <a:buChar char="•"/>
            </a:pPr>
            <a:r>
              <a:rPr lang="en-US" sz="2200"/>
              <a:t>Integrated modeling (coupling with other models of plasma transport, impurity dynamics, etc)</a:t>
            </a:r>
            <a:endParaRPr sz="2200"/>
          </a:p>
          <a:p>
            <a:pPr marL="914400" lvl="1" indent="-368300" algn="l" rtl="0">
              <a:spcBef>
                <a:spcPts val="0"/>
              </a:spcBef>
              <a:spcAft>
                <a:spcPts val="0"/>
              </a:spcAft>
              <a:buClr>
                <a:srgbClr val="2F96B5"/>
              </a:buClr>
              <a:buSzPts val="2200"/>
              <a:buFont typeface="Calibri"/>
              <a:buChar char="•"/>
            </a:pPr>
            <a:r>
              <a:rPr lang="en-US" sz="2200"/>
              <a:t>Inter-shot predictive modeling</a:t>
            </a:r>
            <a:endParaRPr sz="2200"/>
          </a:p>
          <a:p>
            <a:pPr marL="914400" lvl="1" indent="-368300" algn="l" rtl="0">
              <a:spcBef>
                <a:spcPts val="0"/>
              </a:spcBef>
              <a:spcAft>
                <a:spcPts val="0"/>
              </a:spcAft>
              <a:buClr>
                <a:srgbClr val="2F96B5"/>
              </a:buClr>
              <a:buSzPts val="2200"/>
              <a:buFont typeface="Calibri"/>
              <a:buChar char="•"/>
            </a:pPr>
            <a:r>
              <a:rPr lang="en-US" sz="2200"/>
              <a:t>Real-time control</a:t>
            </a:r>
            <a:endParaRPr sz="2200"/>
          </a:p>
          <a:p>
            <a:pPr marL="457200" lvl="0" indent="-368300" algn="l" rtl="0">
              <a:spcBef>
                <a:spcPts val="0"/>
              </a:spcBef>
              <a:spcAft>
                <a:spcPts val="0"/>
              </a:spcAft>
              <a:buClr>
                <a:srgbClr val="F58025"/>
              </a:buClr>
              <a:buSzPts val="2200"/>
              <a:buFont typeface="Calibri"/>
              <a:buChar char="•"/>
            </a:pPr>
            <a:r>
              <a:rPr lang="en-US" sz="2200"/>
              <a:t>For instance, TORIC computational time for the flat-top NSTX scenarios is ～1-5 minutes </a:t>
            </a:r>
            <a:endParaRPr sz="2200"/>
          </a:p>
          <a:p>
            <a:pPr marL="457200" lvl="0" indent="-368300" algn="l" rtl="0">
              <a:spcBef>
                <a:spcPts val="0"/>
              </a:spcBef>
              <a:spcAft>
                <a:spcPts val="0"/>
              </a:spcAft>
              <a:buClr>
                <a:srgbClr val="F58025"/>
              </a:buClr>
              <a:buSzPts val="2200"/>
              <a:buFont typeface="Calibri"/>
              <a:buChar char="•"/>
            </a:pPr>
            <a:r>
              <a:rPr lang="en-US" sz="2200"/>
              <a:t>Machine Learning (ML) models have found a niche in computational sciences especially due to their associated efficient handling of exascale data in multivariable models.</a:t>
            </a:r>
            <a:endParaRPr sz="2200"/>
          </a:p>
          <a:p>
            <a:pPr marL="457200" lvl="0" indent="-368300" algn="l" rtl="0">
              <a:spcBef>
                <a:spcPts val="0"/>
              </a:spcBef>
              <a:spcAft>
                <a:spcPts val="0"/>
              </a:spcAft>
              <a:buClr>
                <a:srgbClr val="F58025"/>
              </a:buClr>
              <a:buSzPts val="2200"/>
              <a:buFont typeface="Calibri"/>
              <a:buChar char="•"/>
            </a:pPr>
            <a:r>
              <a:rPr lang="en-US" sz="2200"/>
              <a:t>Surrogate models based on supervised ML algorithms allow to simplify the workflow of obtention of model predictions/estimations by the acceleration of computational codes.</a:t>
            </a:r>
            <a:endParaRPr sz="2200"/>
          </a:p>
          <a:p>
            <a:pPr marL="457200" lvl="0" indent="-368300" algn="l" rtl="0">
              <a:spcBef>
                <a:spcPts val="0"/>
              </a:spcBef>
              <a:spcAft>
                <a:spcPts val="0"/>
              </a:spcAft>
              <a:buClr>
                <a:srgbClr val="F58025"/>
              </a:buClr>
              <a:buSzPts val="2200"/>
              <a:buFont typeface="Calibri"/>
              <a:buChar char="•"/>
            </a:pPr>
            <a:r>
              <a:rPr lang="en-US" sz="2200"/>
              <a:t>The main drawbacks of these models are:</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Thorough data acquisition process</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Adequate algorithm selection</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Uncertainty in the achievement of high-fidelity models</a:t>
            </a:r>
            <a:endParaRPr sz="2200"/>
          </a:p>
          <a:p>
            <a:pPr marL="457200" lvl="0" indent="-368300" algn="l" rtl="0">
              <a:spcBef>
                <a:spcPts val="0"/>
              </a:spcBef>
              <a:spcAft>
                <a:spcPts val="0"/>
              </a:spcAft>
              <a:buClr>
                <a:srgbClr val="F58025"/>
              </a:buClr>
              <a:buSzPts val="2200"/>
              <a:buFont typeface="Calibri"/>
              <a:buChar char="•"/>
            </a:pPr>
            <a:r>
              <a:rPr lang="en-US" sz="2200"/>
              <a:t>However, several examples of high-fidelity surrogate models have shown significant acceleration of computational codes in the field of fusion energy sciences, including some direct real-time capable applications.</a:t>
            </a:r>
            <a:endParaRPr/>
          </a:p>
        </p:txBody>
      </p:sp>
      <p:sp>
        <p:nvSpPr>
          <p:cNvPr id="284" name="Google Shape;284;g27f82c07319_0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f82c07319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First results without analyzing the HHFW database showed an order 50 us average inference time for either electron/deuterium power prediction profiles.</a:t>
            </a:r>
            <a:endParaRPr sz="2200"/>
          </a:p>
          <a:p>
            <a:pPr marL="457200" lvl="0" indent="-368300" algn="l" rtl="0">
              <a:spcBef>
                <a:spcPts val="0"/>
              </a:spcBef>
              <a:spcAft>
                <a:spcPts val="0"/>
              </a:spcAft>
              <a:buClr>
                <a:srgbClr val="F58025"/>
              </a:buClr>
              <a:buSzPts val="2200"/>
              <a:buChar char="•"/>
            </a:pPr>
            <a:r>
              <a:rPr lang="en-US" sz="2200"/>
              <a:t>Both profiles show a rather poor estimation of the profiles.</a:t>
            </a:r>
            <a:endParaRPr sz="2200"/>
          </a:p>
          <a:p>
            <a:pPr marL="457200" lvl="0" indent="-368300" algn="l" rtl="0">
              <a:spcBef>
                <a:spcPts val="0"/>
              </a:spcBef>
              <a:spcAft>
                <a:spcPts val="0"/>
              </a:spcAft>
              <a:buClr>
                <a:srgbClr val="F58025"/>
              </a:buClr>
              <a:buSzPts val="2200"/>
              <a:buChar char="•"/>
            </a:pPr>
            <a:r>
              <a:rPr lang="en-US" sz="2200"/>
              <a:t>Significantly lower accuracy is found in the case of deuterium predictions.</a:t>
            </a:r>
            <a:endParaRPr sz="2200"/>
          </a:p>
          <a:p>
            <a:pPr marL="0" lvl="0" indent="0" algn="l" rtl="0">
              <a:spcBef>
                <a:spcPts val="0"/>
              </a:spcBef>
              <a:spcAft>
                <a:spcPts val="0"/>
              </a:spcAft>
              <a:buNone/>
            </a:pPr>
            <a:endParaRPr sz="2200"/>
          </a:p>
        </p:txBody>
      </p:sp>
      <p:sp>
        <p:nvSpPr>
          <p:cNvPr id="323" name="Google Shape;323;g27f82c07319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80503a3500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80503a3500_0_2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52533d6f30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Closer look at the database revealed the presence of outliers. </a:t>
            </a:r>
            <a:endParaRPr sz="2200"/>
          </a:p>
          <a:p>
            <a:pPr marL="457200" lvl="0" indent="-368300" algn="l" rtl="0">
              <a:spcBef>
                <a:spcPts val="0"/>
              </a:spcBef>
              <a:spcAft>
                <a:spcPts val="0"/>
              </a:spcAft>
              <a:buClr>
                <a:srgbClr val="F58025"/>
              </a:buClr>
              <a:buSzPts val="2200"/>
              <a:buFont typeface="Calibri"/>
              <a:buChar char="•"/>
            </a:pPr>
            <a:r>
              <a:rPr lang="en-US" sz="2200"/>
              <a:t>While in typical scenario, TORIC would provide a smooth profile and a fast wave that progressively damps out as propagating in the hot plasma, outlier cases where observed where the output from TORIC did not appear to be correct. </a:t>
            </a:r>
            <a:endParaRPr sz="2200"/>
          </a:p>
          <a:p>
            <a:pPr marL="457200" lvl="0" indent="-368300" algn="l" rtl="0">
              <a:spcBef>
                <a:spcPts val="0"/>
              </a:spcBef>
              <a:spcAft>
                <a:spcPts val="0"/>
              </a:spcAft>
              <a:buClr>
                <a:srgbClr val="F58025"/>
              </a:buClr>
              <a:buSzPts val="2200"/>
              <a:buFont typeface="Calibri"/>
              <a:buChar char="•"/>
            </a:pPr>
            <a:r>
              <a:rPr lang="en-US" sz="2200"/>
              <a:t>A metric designed to identify such outliers allowed to quantify the amount of these outliers in the database to a 22%.</a:t>
            </a:r>
            <a:endParaRPr sz="2200"/>
          </a:p>
          <a:p>
            <a:pPr marL="457200" lvl="0" indent="-368300" algn="l" rtl="0">
              <a:spcBef>
                <a:spcPts val="0"/>
              </a:spcBef>
              <a:spcAft>
                <a:spcPts val="0"/>
              </a:spcAft>
              <a:buClr>
                <a:srgbClr val="F58025"/>
              </a:buClr>
              <a:buSzPts val="2200"/>
              <a:buChar char="•"/>
            </a:pPr>
            <a:r>
              <a:rPr lang="en-US" sz="2200"/>
              <a:t>The outliers were observed to be correlated to different regions parametric space, specially to low toroidal mode number, lo temperature and high density.</a:t>
            </a:r>
            <a:endParaRPr sz="2200"/>
          </a:p>
          <a:p>
            <a:pPr marL="457200" lvl="0" indent="-368300" algn="l" rtl="0">
              <a:spcBef>
                <a:spcPts val="0"/>
              </a:spcBef>
              <a:spcAft>
                <a:spcPts val="0"/>
              </a:spcAft>
              <a:buClr>
                <a:srgbClr val="F58025"/>
              </a:buClr>
              <a:buSzPts val="2200"/>
              <a:buChar char="•"/>
            </a:pPr>
            <a:r>
              <a:rPr lang="en-US" sz="2200"/>
              <a:t>Another region of very low temperature and density was found. </a:t>
            </a:r>
            <a:endParaRPr sz="2200"/>
          </a:p>
          <a:p>
            <a:pPr marL="457200" lvl="0" indent="-368300" algn="l" rtl="0">
              <a:spcBef>
                <a:spcPts val="0"/>
              </a:spcBef>
              <a:spcAft>
                <a:spcPts val="0"/>
              </a:spcAft>
              <a:buClr>
                <a:srgbClr val="F58025"/>
              </a:buClr>
              <a:buSzPts val="2200"/>
              <a:buChar char="•"/>
            </a:pPr>
            <a:r>
              <a:rPr lang="en-US" sz="2200"/>
              <a:t>We are currently still investigating this type of outliers in TORIC.</a:t>
            </a:r>
            <a:endParaRPr sz="2200"/>
          </a:p>
        </p:txBody>
      </p:sp>
      <p:sp>
        <p:nvSpPr>
          <p:cNvPr id="367" name="Google Shape;367;g252533d6f30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7f82c07319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395" name="Google Shape;395;g27f82c07319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7f82c07319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10" name="Google Shape;410;g27f82c07319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80503a3500_0_7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25" name="Google Shape;425;g280503a3500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7f82c07319_0_9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40" name="Google Shape;440;g27f82c07319_0_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7f82c07319_0_10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57" name="Google Shape;457;g27f82c07319_0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36a8b1e25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2136a8b1e25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7f82c07319_0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74" name="Google Shape;474;g27f82c07319_0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7f82c07319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As expected filtering this outlier cases (22% of the database) resulted in highly improved predictions to high fidelity levels.</a:t>
            </a:r>
            <a:endParaRPr sz="2200"/>
          </a:p>
          <a:p>
            <a:pPr marL="457200" lvl="0" indent="-368300" algn="l" rtl="0">
              <a:spcBef>
                <a:spcPts val="0"/>
              </a:spcBef>
              <a:spcAft>
                <a:spcPts val="0"/>
              </a:spcAft>
              <a:buClr>
                <a:srgbClr val="F58025"/>
              </a:buClr>
              <a:buSzPts val="2200"/>
              <a:buChar char="•"/>
            </a:pPr>
            <a:r>
              <a:rPr lang="en-US" sz="2200"/>
              <a:t>Here we can see that the coefficient of determination</a:t>
            </a:r>
            <a:endParaRPr sz="2200"/>
          </a:p>
          <a:p>
            <a:pPr marL="457200" lvl="0" indent="-368300" algn="l" rtl="0">
              <a:spcBef>
                <a:spcPts val="0"/>
              </a:spcBef>
              <a:spcAft>
                <a:spcPts val="0"/>
              </a:spcAft>
              <a:buClr>
                <a:srgbClr val="F58025"/>
              </a:buClr>
              <a:buSzPts val="2200"/>
              <a:buFont typeface="Calibri"/>
              <a:buChar char="•"/>
            </a:pPr>
            <a:r>
              <a:rPr lang="en-US" sz="2200"/>
              <a:t>Outlier elimination not only removed their increased errors but also removed the errors induced in the prediction of typical scenarios as the algorithm was trained including outliers. </a:t>
            </a:r>
            <a:endParaRPr sz="2200"/>
          </a:p>
        </p:txBody>
      </p:sp>
      <p:sp>
        <p:nvSpPr>
          <p:cNvPr id="492" name="Google Shape;492;g27f82c07319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973791bce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2973791bc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8042ec0da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These full-wave codes are computationally expensive many of them requiring high performance computing (HPC) techniques even to make their simulations attainable. </a:t>
            </a:r>
            <a:endParaRPr sz="2200"/>
          </a:p>
          <a:p>
            <a:pPr marL="457200" lvl="0" indent="-368300" algn="l" rtl="0">
              <a:spcBef>
                <a:spcPts val="0"/>
              </a:spcBef>
              <a:spcAft>
                <a:spcPts val="0"/>
              </a:spcAft>
              <a:buClr>
                <a:srgbClr val="F58025"/>
              </a:buClr>
              <a:buSzPts val="2200"/>
              <a:buFont typeface="Calibri"/>
              <a:buChar char="•"/>
            </a:pPr>
            <a:r>
              <a:rPr lang="en-US" sz="2200"/>
              <a:t>Associated high computational costs impede their application to disruptive applications that could help for the achievement of high performance fusion reactors:</a:t>
            </a:r>
            <a:endParaRPr sz="2200"/>
          </a:p>
          <a:p>
            <a:pPr marL="914400" lvl="1" indent="-368300" algn="l" rtl="0">
              <a:spcBef>
                <a:spcPts val="0"/>
              </a:spcBef>
              <a:spcAft>
                <a:spcPts val="0"/>
              </a:spcAft>
              <a:buClr>
                <a:srgbClr val="2F96B5"/>
              </a:buClr>
              <a:buSzPts val="2200"/>
              <a:buFont typeface="Calibri"/>
              <a:buChar char="•"/>
            </a:pPr>
            <a:r>
              <a:rPr lang="en-US" sz="2200"/>
              <a:t>Specific RF scenario optimization</a:t>
            </a:r>
            <a:endParaRPr sz="2200"/>
          </a:p>
          <a:p>
            <a:pPr marL="914400" lvl="1" indent="-368300" algn="l" rtl="0">
              <a:spcBef>
                <a:spcPts val="0"/>
              </a:spcBef>
              <a:spcAft>
                <a:spcPts val="0"/>
              </a:spcAft>
              <a:buClr>
                <a:srgbClr val="2F96B5"/>
              </a:buClr>
              <a:buSzPts val="2200"/>
              <a:buFont typeface="Calibri"/>
              <a:buChar char="•"/>
            </a:pPr>
            <a:r>
              <a:rPr lang="en-US" sz="2200"/>
              <a:t>Integrated modeling (coupling with other models of plasma transport, impurity dynamics, etc)</a:t>
            </a:r>
            <a:endParaRPr sz="2200"/>
          </a:p>
          <a:p>
            <a:pPr marL="914400" lvl="1" indent="-368300" algn="l" rtl="0">
              <a:spcBef>
                <a:spcPts val="0"/>
              </a:spcBef>
              <a:spcAft>
                <a:spcPts val="0"/>
              </a:spcAft>
              <a:buClr>
                <a:srgbClr val="2F96B5"/>
              </a:buClr>
              <a:buSzPts val="2200"/>
              <a:buFont typeface="Calibri"/>
              <a:buChar char="•"/>
            </a:pPr>
            <a:r>
              <a:rPr lang="en-US" sz="2200"/>
              <a:t>Inter-shot predictive modeling</a:t>
            </a:r>
            <a:endParaRPr sz="2200"/>
          </a:p>
          <a:p>
            <a:pPr marL="914400" lvl="1" indent="-368300" algn="l" rtl="0">
              <a:spcBef>
                <a:spcPts val="0"/>
              </a:spcBef>
              <a:spcAft>
                <a:spcPts val="0"/>
              </a:spcAft>
              <a:buClr>
                <a:srgbClr val="2F96B5"/>
              </a:buClr>
              <a:buSzPts val="2200"/>
              <a:buFont typeface="Calibri"/>
              <a:buChar char="•"/>
            </a:pPr>
            <a:r>
              <a:rPr lang="en-US" sz="2200"/>
              <a:t>Real-time control</a:t>
            </a:r>
            <a:endParaRPr sz="2200"/>
          </a:p>
          <a:p>
            <a:pPr marL="457200" lvl="0" indent="-368300" algn="l" rtl="0">
              <a:spcBef>
                <a:spcPts val="0"/>
              </a:spcBef>
              <a:spcAft>
                <a:spcPts val="0"/>
              </a:spcAft>
              <a:buClr>
                <a:srgbClr val="F58025"/>
              </a:buClr>
              <a:buSzPts val="2200"/>
              <a:buFont typeface="Calibri"/>
              <a:buChar char="•"/>
            </a:pPr>
            <a:r>
              <a:rPr lang="en-US" sz="2200"/>
              <a:t>For instance, TORIC computational time for the flat-top NSTX scenarios is ～1-5 minutes </a:t>
            </a:r>
            <a:endParaRPr sz="2200"/>
          </a:p>
          <a:p>
            <a:pPr marL="457200" lvl="0" indent="-368300" algn="l" rtl="0">
              <a:spcBef>
                <a:spcPts val="0"/>
              </a:spcBef>
              <a:spcAft>
                <a:spcPts val="0"/>
              </a:spcAft>
              <a:buClr>
                <a:srgbClr val="F58025"/>
              </a:buClr>
              <a:buSzPts val="2200"/>
              <a:buFont typeface="Calibri"/>
              <a:buChar char="•"/>
            </a:pPr>
            <a:r>
              <a:rPr lang="en-US" sz="2200"/>
              <a:t>Machine Learning (ML) models have found a niche in computational sciences especially due to their associated efficient handling of exascale data in multivariable models.</a:t>
            </a:r>
            <a:endParaRPr sz="2200"/>
          </a:p>
          <a:p>
            <a:pPr marL="457200" lvl="0" indent="-368300" algn="l" rtl="0">
              <a:spcBef>
                <a:spcPts val="0"/>
              </a:spcBef>
              <a:spcAft>
                <a:spcPts val="0"/>
              </a:spcAft>
              <a:buClr>
                <a:srgbClr val="F58025"/>
              </a:buClr>
              <a:buSzPts val="2200"/>
              <a:buFont typeface="Calibri"/>
              <a:buChar char="•"/>
            </a:pPr>
            <a:r>
              <a:rPr lang="en-US" sz="2200"/>
              <a:t>Surrogate models based on supervised ML algorithms allow to simplify the workflow of obtention of model predictions/estimations by the acceleration of computational codes.</a:t>
            </a:r>
            <a:endParaRPr sz="2200"/>
          </a:p>
          <a:p>
            <a:pPr marL="457200" lvl="0" indent="-368300" algn="l" rtl="0">
              <a:spcBef>
                <a:spcPts val="0"/>
              </a:spcBef>
              <a:spcAft>
                <a:spcPts val="0"/>
              </a:spcAft>
              <a:buClr>
                <a:srgbClr val="F58025"/>
              </a:buClr>
              <a:buSzPts val="2200"/>
              <a:buFont typeface="Calibri"/>
              <a:buChar char="•"/>
            </a:pPr>
            <a:r>
              <a:rPr lang="en-US" sz="2200"/>
              <a:t>The main drawbacks of these models are:</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Thorough data acquisition process</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Adequate algorithm selection</a:t>
            </a:r>
            <a:endParaRPr sz="2200"/>
          </a:p>
          <a:p>
            <a:pPr marL="914400" lvl="1" indent="-368300" algn="l" rtl="0">
              <a:lnSpc>
                <a:spcPct val="90000"/>
              </a:lnSpc>
              <a:spcBef>
                <a:spcPts val="0"/>
              </a:spcBef>
              <a:spcAft>
                <a:spcPts val="0"/>
              </a:spcAft>
              <a:buClr>
                <a:srgbClr val="2F96B5"/>
              </a:buClr>
              <a:buSzPts val="2200"/>
              <a:buFont typeface="Calibri"/>
              <a:buChar char="•"/>
            </a:pPr>
            <a:r>
              <a:rPr lang="en-US" sz="2200"/>
              <a:t>Uncertainty in the achievement of high-fidelity models</a:t>
            </a:r>
            <a:endParaRPr sz="2200"/>
          </a:p>
          <a:p>
            <a:pPr marL="457200" lvl="0" indent="-368300" algn="l" rtl="0">
              <a:spcBef>
                <a:spcPts val="0"/>
              </a:spcBef>
              <a:spcAft>
                <a:spcPts val="0"/>
              </a:spcAft>
              <a:buClr>
                <a:srgbClr val="F58025"/>
              </a:buClr>
              <a:buSzPts val="2200"/>
              <a:buFont typeface="Calibri"/>
              <a:buChar char="•"/>
            </a:pPr>
            <a:r>
              <a:rPr lang="en-US" sz="2200"/>
              <a:t>However, several examples of high-fidelity surrogate models have shown significant acceleration of computational codes in the field of fusion energy sciences, including some direct real-time capable applications.</a:t>
            </a:r>
            <a:endParaRPr/>
          </a:p>
        </p:txBody>
      </p:sp>
      <p:sp>
        <p:nvSpPr>
          <p:cNvPr id="520" name="Google Shape;520;g28042ec0da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2a59610306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543" name="Google Shape;543;g22a59610306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52533d6f30_0_8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252533d6f30_0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403dce29f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595" name="Google Shape;595;g25403dce29f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5493b1d15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623" name="Google Shape;623;g25493b1d15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57aea631a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g257aea631a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7f82c07319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662" name="Google Shape;662;g27f82c0731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3150ba77b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53150ba77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493b1d15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675" name="Google Shape;675;g25493b1d15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80503a3500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g280503a3500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80503a3500_0_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696" name="Google Shape;696;g280503a3500_0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80503a3500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endParaRPr/>
          </a:p>
        </p:txBody>
      </p:sp>
      <p:sp>
        <p:nvSpPr>
          <p:cNvPr id="707" name="Google Shape;707;g280503a3500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53150ba77b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253150ba77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13c5f57b9f_0_1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733" name="Google Shape;733;g213c5f57b9f_0_1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136a8b1e25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88620" algn="l" rtl="0">
              <a:spcBef>
                <a:spcPts val="0"/>
              </a:spcBef>
              <a:spcAft>
                <a:spcPts val="0"/>
              </a:spcAft>
              <a:buClr>
                <a:srgbClr val="F58025"/>
              </a:buClr>
              <a:buSzPts val="2520"/>
              <a:buFont typeface="Calibri"/>
              <a:buChar char="•"/>
            </a:pPr>
            <a:r>
              <a:rPr lang="en-US" sz="2200"/>
              <a:t>INCLUDE SOME INTRO AS RF actuatormodels are crucial to estimate the impact of RF antennas on plasma dynamics</a:t>
            </a:r>
            <a:endParaRPr sz="2200"/>
          </a:p>
          <a:p>
            <a:pPr marL="457200" lvl="0" indent="-388620" algn="l" rtl="0">
              <a:spcBef>
                <a:spcPts val="0"/>
              </a:spcBef>
              <a:spcAft>
                <a:spcPts val="0"/>
              </a:spcAft>
              <a:buClr>
                <a:srgbClr val="F58025"/>
              </a:buClr>
              <a:buSzPts val="2520"/>
              <a:buFont typeface="Calibri"/>
              <a:buChar char="•"/>
            </a:pPr>
            <a:r>
              <a:rPr lang="en-US" sz="2200"/>
              <a:t>For that purpose, the typical approach is to use full-wave RF codes which to this day are still computationally expensive. Simulations depending on the application can take from minutes (as 2D toric simulations) to hours in some cases as it is the case for Petra-M. even with the use of High Performance Computing Techniques</a:t>
            </a:r>
            <a:endParaRPr sz="2200"/>
          </a:p>
          <a:p>
            <a:pPr marL="457200" lvl="0" indent="-388620" algn="l" rtl="0">
              <a:spcBef>
                <a:spcPts val="0"/>
              </a:spcBef>
              <a:spcAft>
                <a:spcPts val="0"/>
              </a:spcAft>
              <a:buClr>
                <a:srgbClr val="F58025"/>
              </a:buClr>
              <a:buSzPts val="2520"/>
              <a:buFont typeface="Calibri"/>
              <a:buChar char="•"/>
            </a:pPr>
            <a:r>
              <a:rPr lang="en-US" sz="2200"/>
              <a:t>This strongly limits their application for some applications that are desirable for fusion models as:</a:t>
            </a:r>
            <a:endParaRPr sz="2200"/>
          </a:p>
          <a:p>
            <a:pPr marL="914400" lvl="1" indent="-368300" algn="l" rtl="0">
              <a:spcBef>
                <a:spcPts val="0"/>
              </a:spcBef>
              <a:spcAft>
                <a:spcPts val="0"/>
              </a:spcAft>
              <a:buClr>
                <a:srgbClr val="2F96B5"/>
              </a:buClr>
              <a:buSzPts val="2200"/>
              <a:buFont typeface="Calibri"/>
              <a:buChar char="•"/>
            </a:pPr>
            <a:r>
              <a:rPr lang="en-US" sz="2200"/>
              <a:t>The optimization of specific scenarios in terms of design and operation parameters</a:t>
            </a:r>
            <a:endParaRPr sz="2200"/>
          </a:p>
          <a:p>
            <a:pPr marL="914400" lvl="1" indent="-368300" algn="l" rtl="0">
              <a:spcBef>
                <a:spcPts val="0"/>
              </a:spcBef>
              <a:spcAft>
                <a:spcPts val="0"/>
              </a:spcAft>
              <a:buClr>
                <a:srgbClr val="2F96B5"/>
              </a:buClr>
              <a:buSzPts val="2200"/>
              <a:buFont typeface="Calibri"/>
              <a:buChar char="•"/>
            </a:pPr>
            <a:r>
              <a:rPr lang="en-US" sz="2200"/>
              <a:t>In order to predict plasma behavior between shots</a:t>
            </a:r>
            <a:endParaRPr sz="2200"/>
          </a:p>
          <a:p>
            <a:pPr marL="914400" lvl="1" indent="-368300" algn="l" rtl="0">
              <a:spcBef>
                <a:spcPts val="0"/>
              </a:spcBef>
              <a:spcAft>
                <a:spcPts val="0"/>
              </a:spcAft>
              <a:buClr>
                <a:srgbClr val="2F96B5"/>
              </a:buClr>
              <a:buSzPts val="2200"/>
              <a:buFont typeface="Calibri"/>
              <a:buChar char="•"/>
            </a:pPr>
            <a:r>
              <a:rPr lang="en-US" sz="2200"/>
              <a:t>Or eventually reach real-time control capabilities.</a:t>
            </a:r>
            <a:endParaRPr sz="2200"/>
          </a:p>
          <a:p>
            <a:pPr marL="457200" lvl="0" indent="-388620" algn="l" rtl="0">
              <a:spcBef>
                <a:spcPts val="0"/>
              </a:spcBef>
              <a:spcAft>
                <a:spcPts val="0"/>
              </a:spcAft>
              <a:buClr>
                <a:srgbClr val="F58025"/>
              </a:buClr>
              <a:buSzPts val="2520"/>
              <a:buFont typeface="Calibri"/>
              <a:buChar char="•"/>
            </a:pPr>
            <a:r>
              <a:rPr lang="en-US" sz="2200"/>
              <a:t>ML models allow to simplify and accelerate estimation of physical quantities but require </a:t>
            </a:r>
            <a:endParaRPr sz="2200"/>
          </a:p>
          <a:p>
            <a:pPr marL="914400" lvl="1" indent="-368300" algn="l" rtl="0">
              <a:spcBef>
                <a:spcPts val="0"/>
              </a:spcBef>
              <a:spcAft>
                <a:spcPts val="0"/>
              </a:spcAft>
              <a:buClr>
                <a:srgbClr val="2F96B5"/>
              </a:buClr>
              <a:buSzPts val="2200"/>
              <a:buChar char="•"/>
            </a:pPr>
            <a:r>
              <a:rPr lang="en-US" sz="2200"/>
              <a:t>1) a thorough data acquisition process</a:t>
            </a:r>
            <a:endParaRPr sz="2200"/>
          </a:p>
          <a:p>
            <a:pPr marL="914400" lvl="1" indent="-368300" algn="l" rtl="0">
              <a:spcBef>
                <a:spcPts val="0"/>
              </a:spcBef>
              <a:spcAft>
                <a:spcPts val="0"/>
              </a:spcAft>
              <a:buClr>
                <a:srgbClr val="2F96B5"/>
              </a:buClr>
              <a:buSzPts val="2200"/>
              <a:buChar char="•"/>
            </a:pPr>
            <a:r>
              <a:rPr lang="en-US" sz="2200"/>
              <a:t>2) adequate selection of the ML model to reach high-fidelity results.</a:t>
            </a:r>
            <a:endParaRPr sz="2200"/>
          </a:p>
          <a:p>
            <a:pPr marL="457200" lvl="0" indent="-388620" algn="l" rtl="0">
              <a:spcBef>
                <a:spcPts val="0"/>
              </a:spcBef>
              <a:spcAft>
                <a:spcPts val="0"/>
              </a:spcAft>
              <a:buClr>
                <a:srgbClr val="F58025"/>
              </a:buClr>
              <a:buSzPts val="2520"/>
              <a:buFont typeface="Calibri"/>
              <a:buChar char="•"/>
            </a:pPr>
            <a:r>
              <a:rPr lang="en-US" sz="2200"/>
              <a:t>Is it possible to create a surrogate model that would allow to bring this physics closer to the abovementioned applications while maintaining:</a:t>
            </a:r>
            <a:endParaRPr sz="2200"/>
          </a:p>
        </p:txBody>
      </p:sp>
      <p:sp>
        <p:nvSpPr>
          <p:cNvPr id="141" name="Google Shape;141;g2136a8b1e2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3150ba77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253150ba7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2533d6f30_0_1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21310" algn="l" rtl="0">
              <a:lnSpc>
                <a:spcPct val="80000"/>
              </a:lnSpc>
              <a:spcBef>
                <a:spcPts val="0"/>
              </a:spcBef>
              <a:spcAft>
                <a:spcPts val="0"/>
              </a:spcAft>
              <a:buClr>
                <a:srgbClr val="F58025"/>
              </a:buClr>
              <a:buSzPts val="1460"/>
              <a:buFont typeface="Calibri"/>
              <a:buChar char="•"/>
            </a:pPr>
            <a:r>
              <a:rPr lang="en-US" sz="1560"/>
              <a:t>A typical approach is to obtain solutions using a full-wave code </a:t>
            </a:r>
            <a:endParaRPr sz="1560"/>
          </a:p>
          <a:p>
            <a:pPr marL="457200" lvl="0" indent="-321310" algn="l" rtl="0">
              <a:lnSpc>
                <a:spcPct val="80000"/>
              </a:lnSpc>
              <a:spcBef>
                <a:spcPts val="0"/>
              </a:spcBef>
              <a:spcAft>
                <a:spcPts val="0"/>
              </a:spcAft>
              <a:buClr>
                <a:srgbClr val="F58025"/>
              </a:buClr>
              <a:buSzPts val="1460"/>
              <a:buFont typeface="Calibri"/>
              <a:buChar char="•"/>
            </a:pPr>
            <a:r>
              <a:rPr lang="en-US" sz="1560"/>
              <a:t>TORIC is </a:t>
            </a:r>
            <a:r>
              <a:rPr lang="en-US" sz="1500"/>
              <a:t>full-wave code that solves  electromagnetic waves in hot plasmas in the ion cyclotron range of frequencies (ICRF) and is frequently used by the fusion community to predict wave propagation and absorption in tokamak plasmas.</a:t>
            </a:r>
            <a:endParaRPr sz="1500"/>
          </a:p>
          <a:p>
            <a:pPr marL="457200" lvl="0" indent="-323850" algn="l" rtl="0">
              <a:lnSpc>
                <a:spcPct val="80000"/>
              </a:lnSpc>
              <a:spcBef>
                <a:spcPts val="0"/>
              </a:spcBef>
              <a:spcAft>
                <a:spcPts val="0"/>
              </a:spcAft>
              <a:buClr>
                <a:srgbClr val="F58025"/>
              </a:buClr>
              <a:buSzPts val="1500"/>
              <a:buChar char="•"/>
            </a:pPr>
            <a:r>
              <a:rPr lang="en-US" sz="1500"/>
              <a:t>In fact this code, and the version used in this work is the same as that used in TRANSP.</a:t>
            </a:r>
            <a:endParaRPr sz="1500"/>
          </a:p>
          <a:p>
            <a:pPr marL="457200" lvl="0" indent="0" algn="l" rtl="0">
              <a:lnSpc>
                <a:spcPct val="80000"/>
              </a:lnSpc>
              <a:spcBef>
                <a:spcPts val="0"/>
              </a:spcBef>
              <a:spcAft>
                <a:spcPts val="0"/>
              </a:spcAft>
              <a:buNone/>
            </a:pPr>
            <a:endParaRPr sz="1500"/>
          </a:p>
          <a:p>
            <a:pPr marL="457200" lvl="0" indent="-321310" algn="l" rtl="0">
              <a:lnSpc>
                <a:spcPct val="80000"/>
              </a:lnSpc>
              <a:spcBef>
                <a:spcPts val="0"/>
              </a:spcBef>
              <a:spcAft>
                <a:spcPts val="0"/>
              </a:spcAft>
              <a:buClr>
                <a:srgbClr val="F58025"/>
              </a:buClr>
              <a:buSzPts val="1460"/>
              <a:buFont typeface="Calibri"/>
              <a:buChar char="•"/>
            </a:pPr>
            <a:r>
              <a:rPr lang="en-US" sz="1560"/>
              <a:t>The main goal is to create a surrogate model for TORIC that we have named </a:t>
            </a:r>
            <a:r>
              <a:rPr lang="en-US" sz="1700"/>
              <a:t>⇨</a:t>
            </a:r>
            <a:r>
              <a:rPr lang="en-US" sz="1560" b="1"/>
              <a:t>TORIC-ML</a:t>
            </a:r>
            <a:endParaRPr sz="1560" b="1"/>
          </a:p>
          <a:p>
            <a:pPr marL="457200" lvl="0" indent="-327660" algn="l" rtl="0">
              <a:lnSpc>
                <a:spcPct val="80000"/>
              </a:lnSpc>
              <a:spcBef>
                <a:spcPts val="0"/>
              </a:spcBef>
              <a:spcAft>
                <a:spcPts val="0"/>
              </a:spcAft>
              <a:buClr>
                <a:srgbClr val="F58025"/>
              </a:buClr>
              <a:buSzPts val="1560"/>
              <a:buFont typeface="Calibri"/>
              <a:buChar char="•"/>
            </a:pPr>
            <a:r>
              <a:rPr lang="en-US" sz="1560"/>
              <a:t>A surrogate model is a model trained to capture the connections between inputs and outputs. It requires the generation of a database and proper training. Model scoring is measured in terms of mean squared error and the coefficient of determination R2. While the first metric is self-defined, the second is 1-RSS/TSS sum of squared residuals divided by the total sum of residuals.</a:t>
            </a:r>
            <a:endParaRPr sz="1560"/>
          </a:p>
          <a:p>
            <a:pPr marL="457200" lvl="0" indent="-327660" algn="l" rtl="0">
              <a:lnSpc>
                <a:spcPct val="80000"/>
              </a:lnSpc>
              <a:spcBef>
                <a:spcPts val="0"/>
              </a:spcBef>
              <a:spcAft>
                <a:spcPts val="0"/>
              </a:spcAft>
              <a:buClr>
                <a:srgbClr val="F58025"/>
              </a:buClr>
              <a:buSzPts val="1560"/>
              <a:buFont typeface="Calibri"/>
              <a:buChar char="•"/>
            </a:pPr>
            <a:r>
              <a:rPr lang="en-US" sz="1560"/>
              <a:t>Its main requirements are to have a finite database that allows to obtain accurate and fast predictions of TORIC outputs</a:t>
            </a:r>
            <a:endParaRPr sz="1560"/>
          </a:p>
          <a:p>
            <a:pPr marL="457200" lvl="0" indent="-327660" algn="l" rtl="0">
              <a:lnSpc>
                <a:spcPct val="80000"/>
              </a:lnSpc>
              <a:spcBef>
                <a:spcPts val="0"/>
              </a:spcBef>
              <a:spcAft>
                <a:spcPts val="0"/>
              </a:spcAft>
              <a:buClr>
                <a:srgbClr val="F58025"/>
              </a:buClr>
              <a:buSzPts val="1560"/>
              <a:buChar char="•"/>
            </a:pPr>
            <a:r>
              <a:rPr lang="en-US" sz="1560"/>
              <a:t>Database is generated over the regime and parametric space of interest with the use of the Latin Hypercube Sampling method that allows to sample randomly and uniformly through parameter space.</a:t>
            </a:r>
            <a:endParaRPr sz="1560"/>
          </a:p>
          <a:p>
            <a:pPr marL="457200" lvl="0" indent="-327660" algn="l" rtl="0">
              <a:lnSpc>
                <a:spcPct val="80000"/>
              </a:lnSpc>
              <a:spcBef>
                <a:spcPts val="0"/>
              </a:spcBef>
              <a:spcAft>
                <a:spcPts val="0"/>
              </a:spcAft>
              <a:buClr>
                <a:srgbClr val="F58025"/>
              </a:buClr>
              <a:buSzPts val="1560"/>
              <a:buChar char="•"/>
            </a:pPr>
            <a:endParaRPr sz="1560"/>
          </a:p>
          <a:p>
            <a:pPr marL="457200" lvl="0" indent="-327660" algn="l" rtl="0">
              <a:lnSpc>
                <a:spcPct val="80000"/>
              </a:lnSpc>
              <a:spcBef>
                <a:spcPts val="0"/>
              </a:spcBef>
              <a:spcAft>
                <a:spcPts val="0"/>
              </a:spcAft>
              <a:buClr>
                <a:srgbClr val="F58025"/>
              </a:buClr>
              <a:buSzPts val="1560"/>
              <a:buChar char="•"/>
            </a:pPr>
            <a:r>
              <a:rPr lang="en-US" sz="1560"/>
              <a:t>For the work here that refers to the 1D profiles, two models have been exploited:</a:t>
            </a:r>
            <a:endParaRPr sz="1560"/>
          </a:p>
          <a:p>
            <a:pPr marL="914400" lvl="1" indent="-327660" algn="l" rtl="0">
              <a:lnSpc>
                <a:spcPct val="80000"/>
              </a:lnSpc>
              <a:spcBef>
                <a:spcPts val="0"/>
              </a:spcBef>
              <a:spcAft>
                <a:spcPts val="0"/>
              </a:spcAft>
              <a:buClr>
                <a:srgbClr val="2F96B5"/>
              </a:buClr>
              <a:buSzPts val="1560"/>
              <a:buFont typeface="Calibri"/>
              <a:buChar char="•"/>
            </a:pPr>
            <a:r>
              <a:rPr lang="en-US" sz="1560"/>
              <a:t>Random Forest Regressor (RFR)</a:t>
            </a:r>
            <a:endParaRPr sz="1560"/>
          </a:p>
          <a:p>
            <a:pPr marL="914400" lvl="1" indent="-327660" algn="l" rtl="0">
              <a:lnSpc>
                <a:spcPct val="80000"/>
              </a:lnSpc>
              <a:spcBef>
                <a:spcPts val="0"/>
              </a:spcBef>
              <a:spcAft>
                <a:spcPts val="0"/>
              </a:spcAft>
              <a:buClr>
                <a:srgbClr val="2F96B5"/>
              </a:buClr>
              <a:buSzPts val="1560"/>
              <a:buFont typeface="Calibri"/>
              <a:buChar char="•"/>
            </a:pPr>
            <a:r>
              <a:rPr lang="en-US" sz="1560"/>
              <a:t>Multilayer Perceptron (MLP)</a:t>
            </a:r>
            <a:endParaRPr sz="1560"/>
          </a:p>
          <a:p>
            <a:pPr marL="914400" lvl="1" indent="-320675" algn="l" rtl="0">
              <a:lnSpc>
                <a:spcPct val="80000"/>
              </a:lnSpc>
              <a:spcBef>
                <a:spcPts val="0"/>
              </a:spcBef>
              <a:spcAft>
                <a:spcPts val="0"/>
              </a:spcAft>
              <a:buClr>
                <a:srgbClr val="2F96B5"/>
              </a:buClr>
              <a:buSzPts val="1450"/>
              <a:buFont typeface="Calibri"/>
              <a:buChar char="•"/>
            </a:pPr>
            <a:r>
              <a:rPr lang="en-US" sz="1560"/>
              <a:t>Dedicated hyperparameter tuning</a:t>
            </a:r>
            <a:endParaRPr sz="1560"/>
          </a:p>
          <a:p>
            <a:pPr marL="457200" lvl="0" indent="0" algn="l" rtl="0">
              <a:spcBef>
                <a:spcPts val="0"/>
              </a:spcBef>
              <a:spcAft>
                <a:spcPts val="0"/>
              </a:spcAft>
              <a:buNone/>
            </a:pPr>
            <a:endParaRPr/>
          </a:p>
        </p:txBody>
      </p:sp>
      <p:sp>
        <p:nvSpPr>
          <p:cNvPr id="165" name="Google Shape;165;g252533d6f30_0_1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3c5f57b9f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In particular we have investigated two scenarios with over 10000 cases each: NSTX and WEST. </a:t>
            </a:r>
            <a:endParaRPr sz="2200"/>
          </a:p>
          <a:p>
            <a:pPr marL="457200" lvl="0" indent="-368300" algn="l" rtl="0">
              <a:spcBef>
                <a:spcPts val="0"/>
              </a:spcBef>
              <a:spcAft>
                <a:spcPts val="0"/>
              </a:spcAft>
              <a:buClr>
                <a:srgbClr val="F58025"/>
              </a:buClr>
              <a:buSzPts val="2200"/>
              <a:buFont typeface="Calibri"/>
              <a:buChar char="•"/>
            </a:pPr>
            <a:r>
              <a:rPr lang="en-US" sz="2200"/>
              <a:t>The former representing an example of HHFW scheme (frequencies above the ion cyclotron frequency) and the latter the minority heating (comparable to the ion cyclotron frequency). </a:t>
            </a:r>
            <a:endParaRPr sz="2200"/>
          </a:p>
          <a:p>
            <a:pPr marL="457200" lvl="0" indent="-368300" algn="l" rtl="0">
              <a:spcBef>
                <a:spcPts val="0"/>
              </a:spcBef>
              <a:spcAft>
                <a:spcPts val="0"/>
              </a:spcAft>
              <a:buClr>
                <a:srgbClr val="F58025"/>
              </a:buClr>
              <a:buSzPts val="2200"/>
              <a:buFont typeface="Calibri"/>
              <a:buChar char="•"/>
            </a:pPr>
            <a:r>
              <a:rPr lang="en-US" sz="2200"/>
              <a:t>Both scenarios present different types of plasma, magnetic field, major radius, etc. </a:t>
            </a:r>
            <a:endParaRPr sz="2200"/>
          </a:p>
          <a:p>
            <a:pPr marL="457200" lvl="0" indent="-368300" algn="l" rtl="0">
              <a:spcBef>
                <a:spcPts val="0"/>
              </a:spcBef>
              <a:spcAft>
                <a:spcPts val="0"/>
              </a:spcAft>
              <a:buClr>
                <a:srgbClr val="F58025"/>
              </a:buClr>
              <a:buSzPts val="2200"/>
              <a:buFont typeface="Calibri"/>
              <a:buChar char="•"/>
            </a:pPr>
            <a:r>
              <a:rPr lang="en-US" sz="2200"/>
              <a:t>For these we have selected a input parametric range and sampled 10000 cases with the use of the LHS method. </a:t>
            </a:r>
            <a:endParaRPr sz="2200"/>
          </a:p>
          <a:p>
            <a:pPr marL="457200" lvl="0" indent="-368300" algn="l" rtl="0">
              <a:spcBef>
                <a:spcPts val="0"/>
              </a:spcBef>
              <a:spcAft>
                <a:spcPts val="0"/>
              </a:spcAft>
              <a:buClr>
                <a:srgbClr val="F58025"/>
              </a:buClr>
              <a:buSzPts val="2200"/>
              <a:buFont typeface="Calibri"/>
              <a:buChar char="•"/>
            </a:pPr>
            <a:r>
              <a:rPr lang="en-US" sz="2200"/>
              <a:t>Note that while in the NSTX we used 4 parameters, the minority required higher number of free input parameters as the minority concentration. </a:t>
            </a:r>
            <a:endParaRPr sz="2200"/>
          </a:p>
        </p:txBody>
      </p:sp>
      <p:sp>
        <p:nvSpPr>
          <p:cNvPr id="213" name="Google Shape;213;g213c5f57b9f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f82c07319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58025"/>
              </a:buClr>
              <a:buSzPts val="2200"/>
              <a:buFont typeface="Calibri"/>
              <a:buChar char="•"/>
            </a:pPr>
            <a:r>
              <a:rPr lang="en-US" sz="2200"/>
              <a:t>In particular we have investigated two scenarios with over 10000 cases each: NSTX and WEST. </a:t>
            </a:r>
            <a:endParaRPr sz="2200"/>
          </a:p>
          <a:p>
            <a:pPr marL="457200" lvl="0" indent="-368300" algn="l" rtl="0">
              <a:spcBef>
                <a:spcPts val="0"/>
              </a:spcBef>
              <a:spcAft>
                <a:spcPts val="0"/>
              </a:spcAft>
              <a:buClr>
                <a:srgbClr val="F58025"/>
              </a:buClr>
              <a:buSzPts val="2200"/>
              <a:buFont typeface="Calibri"/>
              <a:buChar char="•"/>
            </a:pPr>
            <a:r>
              <a:rPr lang="en-US" sz="2200"/>
              <a:t>The former representing an example of HHFW scheme (frequencies above the ion cyclotron frequency) and the latter the minority heating (comparable to the ion cyclotron frequency). </a:t>
            </a:r>
            <a:endParaRPr sz="2200"/>
          </a:p>
          <a:p>
            <a:pPr marL="457200" lvl="0" indent="-368300" algn="l" rtl="0">
              <a:spcBef>
                <a:spcPts val="0"/>
              </a:spcBef>
              <a:spcAft>
                <a:spcPts val="0"/>
              </a:spcAft>
              <a:buClr>
                <a:srgbClr val="F58025"/>
              </a:buClr>
              <a:buSzPts val="2200"/>
              <a:buFont typeface="Calibri"/>
              <a:buChar char="•"/>
            </a:pPr>
            <a:r>
              <a:rPr lang="en-US" sz="2200"/>
              <a:t>Both scenarios present different types of plasma, magnetic field, major radius, etc. </a:t>
            </a:r>
            <a:endParaRPr sz="2200"/>
          </a:p>
          <a:p>
            <a:pPr marL="457200" lvl="0" indent="-368300" algn="l" rtl="0">
              <a:spcBef>
                <a:spcPts val="0"/>
              </a:spcBef>
              <a:spcAft>
                <a:spcPts val="0"/>
              </a:spcAft>
              <a:buClr>
                <a:srgbClr val="F58025"/>
              </a:buClr>
              <a:buSzPts val="2200"/>
              <a:buFont typeface="Calibri"/>
              <a:buChar char="•"/>
            </a:pPr>
            <a:r>
              <a:rPr lang="en-US" sz="2200"/>
              <a:t>For these we have selected a input parametric range and sampled 10000 cases with the use of the LHS method. </a:t>
            </a:r>
            <a:endParaRPr sz="2200"/>
          </a:p>
          <a:p>
            <a:pPr marL="457200" lvl="0" indent="-368300" algn="l" rtl="0">
              <a:spcBef>
                <a:spcPts val="0"/>
              </a:spcBef>
              <a:spcAft>
                <a:spcPts val="0"/>
              </a:spcAft>
              <a:buClr>
                <a:srgbClr val="F58025"/>
              </a:buClr>
              <a:buSzPts val="2200"/>
              <a:buFont typeface="Calibri"/>
              <a:buChar char="•"/>
            </a:pPr>
            <a:r>
              <a:rPr lang="en-US" sz="2200"/>
              <a:t>Note that while in the NSTX we used 4 parameters, the minority required higher number of free input parameters as the minority concentration. </a:t>
            </a:r>
            <a:endParaRPr sz="2200"/>
          </a:p>
        </p:txBody>
      </p:sp>
      <p:sp>
        <p:nvSpPr>
          <p:cNvPr id="238" name="Google Shape;238;g27f82c07319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2973791bc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22973791bc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4"/>
        <p:cNvGrpSpPr/>
        <p:nvPr/>
      </p:nvGrpSpPr>
      <p:grpSpPr>
        <a:xfrm>
          <a:off x="0" y="0"/>
          <a:ext cx="0" cy="0"/>
          <a:chOff x="0" y="0"/>
          <a:chExt cx="0" cy="0"/>
        </a:xfrm>
      </p:grpSpPr>
      <p:sp>
        <p:nvSpPr>
          <p:cNvPr id="15" name="Google Shape;15;p2"/>
          <p:cNvSpPr/>
          <p:nvPr/>
        </p:nvSpPr>
        <p:spPr>
          <a:xfrm>
            <a:off x="0" y="971550"/>
            <a:ext cx="8621486" cy="1599161"/>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16" name="Google Shape;16;p2"/>
          <p:cNvSpPr txBox="1">
            <a:spLocks noGrp="1"/>
          </p:cNvSpPr>
          <p:nvPr>
            <p:ph type="title"/>
          </p:nvPr>
        </p:nvSpPr>
        <p:spPr>
          <a:xfrm>
            <a:off x="190500" y="978210"/>
            <a:ext cx="8086396" cy="1592502"/>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 name="Google Shape;17;p2" descr="A picture containing drawing&#10;&#10;Description automatically generated"/>
          <p:cNvPicPr preferRelativeResize="0"/>
          <p:nvPr/>
        </p:nvPicPr>
        <p:blipFill rotWithShape="1">
          <a:blip r:embed="rId2">
            <a:alphaModFix/>
          </a:blip>
          <a:srcRect/>
          <a:stretch/>
        </p:blipFill>
        <p:spPr>
          <a:xfrm>
            <a:off x="0" y="0"/>
            <a:ext cx="2189587" cy="7429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allery x3">
  <p:cSld name="Gallery x3">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90498" y="0"/>
            <a:ext cx="8763001" cy="7429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190500" y="3168869"/>
            <a:ext cx="2670017" cy="1612682"/>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600"/>
              </a:spcBef>
              <a:spcAft>
                <a:spcPts val="0"/>
              </a:spcAft>
              <a:buSzPts val="1800"/>
              <a:buNone/>
              <a:defRPr b="0" i="0"/>
            </a:lvl1pPr>
            <a:lvl2pPr marL="914400" lvl="1" indent="-228600" algn="ctr">
              <a:lnSpc>
                <a:spcPct val="90000"/>
              </a:lnSpc>
              <a:spcBef>
                <a:spcPts val="600"/>
              </a:spcBef>
              <a:spcAft>
                <a:spcPts val="0"/>
              </a:spcAft>
              <a:buSzPts val="1600"/>
              <a:buNone/>
              <a:defRPr/>
            </a:lvl2pPr>
            <a:lvl3pPr marL="1371600" lvl="2" indent="-228600" algn="ctr">
              <a:lnSpc>
                <a:spcPct val="90000"/>
              </a:lnSpc>
              <a:spcBef>
                <a:spcPts val="600"/>
              </a:spcBef>
              <a:spcAft>
                <a:spcPts val="0"/>
              </a:spcAft>
              <a:buSzPts val="1400"/>
              <a:buNone/>
              <a:defRPr/>
            </a:lvl3pPr>
            <a:lvl4pPr marL="1828800" lvl="3" indent="-228600" algn="ctr">
              <a:lnSpc>
                <a:spcPct val="90000"/>
              </a:lnSpc>
              <a:spcBef>
                <a:spcPts val="600"/>
              </a:spcBef>
              <a:spcAft>
                <a:spcPts val="0"/>
              </a:spcAft>
              <a:buSzPts val="1200"/>
              <a:buNone/>
              <a:defRPr/>
            </a:lvl4pPr>
            <a:lvl5pPr marL="2286000" lvl="4" indent="-228600" algn="ctr">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3065542" y="3168869"/>
            <a:ext cx="2670017" cy="1612682"/>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600"/>
              </a:spcBef>
              <a:spcAft>
                <a:spcPts val="0"/>
              </a:spcAft>
              <a:buSzPts val="1800"/>
              <a:buNone/>
              <a:defRPr b="0" i="0"/>
            </a:lvl1pPr>
            <a:lvl2pPr marL="914400" lvl="1" indent="-228600" algn="ctr">
              <a:lnSpc>
                <a:spcPct val="90000"/>
              </a:lnSpc>
              <a:spcBef>
                <a:spcPts val="600"/>
              </a:spcBef>
              <a:spcAft>
                <a:spcPts val="0"/>
              </a:spcAft>
              <a:buSzPts val="1600"/>
              <a:buNone/>
              <a:defRPr/>
            </a:lvl2pPr>
            <a:lvl3pPr marL="1371600" lvl="2" indent="-228600" algn="ctr">
              <a:lnSpc>
                <a:spcPct val="90000"/>
              </a:lnSpc>
              <a:spcBef>
                <a:spcPts val="600"/>
              </a:spcBef>
              <a:spcAft>
                <a:spcPts val="0"/>
              </a:spcAft>
              <a:buSzPts val="1400"/>
              <a:buNone/>
              <a:defRPr/>
            </a:lvl3pPr>
            <a:lvl4pPr marL="1828800" lvl="3" indent="-228600" algn="ctr">
              <a:lnSpc>
                <a:spcPct val="90000"/>
              </a:lnSpc>
              <a:spcBef>
                <a:spcPts val="600"/>
              </a:spcBef>
              <a:spcAft>
                <a:spcPts val="0"/>
              </a:spcAft>
              <a:buSzPts val="1200"/>
              <a:buNone/>
              <a:defRPr/>
            </a:lvl4pPr>
            <a:lvl5pPr marL="2286000" lvl="4" indent="-228600" algn="ctr">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11"/>
          <p:cNvSpPr txBox="1">
            <a:spLocks noGrp="1"/>
          </p:cNvSpPr>
          <p:nvPr>
            <p:ph type="body" idx="3"/>
          </p:nvPr>
        </p:nvSpPr>
        <p:spPr>
          <a:xfrm>
            <a:off x="5940583" y="3168869"/>
            <a:ext cx="2670017" cy="1612682"/>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600"/>
              </a:spcBef>
              <a:spcAft>
                <a:spcPts val="0"/>
              </a:spcAft>
              <a:buSzPts val="1800"/>
              <a:buNone/>
              <a:defRPr b="0" i="0"/>
            </a:lvl1pPr>
            <a:lvl2pPr marL="914400" lvl="1" indent="-228600" algn="ctr">
              <a:lnSpc>
                <a:spcPct val="90000"/>
              </a:lnSpc>
              <a:spcBef>
                <a:spcPts val="600"/>
              </a:spcBef>
              <a:spcAft>
                <a:spcPts val="0"/>
              </a:spcAft>
              <a:buSzPts val="1600"/>
              <a:buNone/>
              <a:defRPr/>
            </a:lvl2pPr>
            <a:lvl3pPr marL="1371600" lvl="2" indent="-228600" algn="ctr">
              <a:lnSpc>
                <a:spcPct val="90000"/>
              </a:lnSpc>
              <a:spcBef>
                <a:spcPts val="600"/>
              </a:spcBef>
              <a:spcAft>
                <a:spcPts val="0"/>
              </a:spcAft>
              <a:buSzPts val="1400"/>
              <a:buNone/>
              <a:defRPr/>
            </a:lvl3pPr>
            <a:lvl4pPr marL="1828800" lvl="3" indent="-228600" algn="ctr">
              <a:lnSpc>
                <a:spcPct val="90000"/>
              </a:lnSpc>
              <a:spcBef>
                <a:spcPts val="600"/>
              </a:spcBef>
              <a:spcAft>
                <a:spcPts val="0"/>
              </a:spcAft>
              <a:buSzPts val="1200"/>
              <a:buNone/>
              <a:defRPr/>
            </a:lvl4pPr>
            <a:lvl5pPr marL="2286000" lvl="4" indent="-228600" algn="ctr">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 name="Google Shape;88;p11"/>
          <p:cNvSpPr>
            <a:spLocks noGrp="1"/>
          </p:cNvSpPr>
          <p:nvPr>
            <p:ph type="pic" idx="4"/>
          </p:nvPr>
        </p:nvSpPr>
        <p:spPr>
          <a:xfrm>
            <a:off x="670639" y="938213"/>
            <a:ext cx="1709738" cy="1993900"/>
          </a:xfrm>
          <a:prstGeom prst="rect">
            <a:avLst/>
          </a:prstGeom>
          <a:noFill/>
          <a:ln>
            <a:noFill/>
          </a:ln>
        </p:spPr>
      </p:sp>
      <p:sp>
        <p:nvSpPr>
          <p:cNvPr id="89" name="Google Shape;89;p11"/>
          <p:cNvSpPr>
            <a:spLocks noGrp="1"/>
          </p:cNvSpPr>
          <p:nvPr>
            <p:ph type="pic" idx="5"/>
          </p:nvPr>
        </p:nvSpPr>
        <p:spPr>
          <a:xfrm>
            <a:off x="3545681" y="938213"/>
            <a:ext cx="1709738" cy="1993900"/>
          </a:xfrm>
          <a:prstGeom prst="rect">
            <a:avLst/>
          </a:prstGeom>
          <a:noFill/>
          <a:ln>
            <a:noFill/>
          </a:ln>
        </p:spPr>
      </p:sp>
      <p:sp>
        <p:nvSpPr>
          <p:cNvPr id="90" name="Google Shape;90;p11"/>
          <p:cNvSpPr>
            <a:spLocks noGrp="1"/>
          </p:cNvSpPr>
          <p:nvPr>
            <p:ph type="pic" idx="6"/>
          </p:nvPr>
        </p:nvSpPr>
        <p:spPr>
          <a:xfrm>
            <a:off x="6420722" y="938213"/>
            <a:ext cx="1709738" cy="1993900"/>
          </a:xfrm>
          <a:prstGeom prst="rect">
            <a:avLst/>
          </a:prstGeom>
          <a:noFill/>
          <a:ln>
            <a:noFill/>
          </a:ln>
        </p:spPr>
      </p:sp>
      <p:sp>
        <p:nvSpPr>
          <p:cNvPr id="91" name="Google Shape;91;p11"/>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pic>
        <p:nvPicPr>
          <p:cNvPr id="92" name="Google Shape;92;p11"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93" name="Google Shape;93;p11"/>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94" name="Google Shape;94;p11"/>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_NoFooter">
  <p:cSld name="Blank_NoFooter">
    <p:spTree>
      <p:nvGrpSpPr>
        <p:cNvPr id="1" name="Shape 95"/>
        <p:cNvGrpSpPr/>
        <p:nvPr/>
      </p:nvGrpSpPr>
      <p:grpSpPr>
        <a:xfrm>
          <a:off x="0" y="0"/>
          <a:ext cx="0" cy="0"/>
          <a:chOff x="0" y="0"/>
          <a:chExt cx="0" cy="0"/>
        </a:xfrm>
      </p:grpSpPr>
      <p:pic>
        <p:nvPicPr>
          <p:cNvPr id="96" name="Google Shape;96;p12"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97" name="Google Shape;97;p12"/>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ctrTitle"/>
          </p:nvPr>
        </p:nvSpPr>
        <p:spPr>
          <a:xfrm>
            <a:off x="510450" y="1257300"/>
            <a:ext cx="8123100" cy="1588500"/>
          </a:xfrm>
          <a:prstGeom prst="rect">
            <a:avLst/>
          </a:prstGeom>
        </p:spPr>
        <p:txBody>
          <a:bodyPr spcFirstLastPara="1" wrap="square" lIns="0" tIns="45700" rIns="0" bIns="0" anchor="b"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00" name="Google Shape;100;p13"/>
          <p:cNvSpPr txBox="1">
            <a:spLocks noGrp="1"/>
          </p:cNvSpPr>
          <p:nvPr>
            <p:ph type="subTitle" idx="1"/>
          </p:nvPr>
        </p:nvSpPr>
        <p:spPr>
          <a:xfrm>
            <a:off x="510450" y="3182313"/>
            <a:ext cx="8123100" cy="630000"/>
          </a:xfrm>
          <a:prstGeom prst="rect">
            <a:avLst/>
          </a:prstGeom>
        </p:spPr>
        <p:txBody>
          <a:bodyPr spcFirstLastPara="1" wrap="square" lIns="91425" tIns="45700" rIns="91425" bIns="45700" anchor="t" anchorCtr="0">
            <a:normAutofit/>
          </a:bodyPr>
          <a:lstStyle>
            <a:lvl1pPr lvl="0" rtl="0">
              <a:lnSpc>
                <a:spcPct val="100000"/>
              </a:lnSpc>
              <a:spcBef>
                <a:spcPts val="600"/>
              </a:spcBef>
              <a:spcAft>
                <a:spcPts val="0"/>
              </a:spcAft>
              <a:buClr>
                <a:schemeClr val="lt1"/>
              </a:buClr>
              <a:buSzPts val="2400"/>
              <a:buNone/>
              <a:defRPr sz="2400">
                <a:solidFill>
                  <a:schemeClr val="lt1"/>
                </a:solidFill>
              </a:defRPr>
            </a:lvl1pPr>
            <a:lvl2pPr lvl="1" rtl="0">
              <a:lnSpc>
                <a:spcPct val="100000"/>
              </a:lnSpc>
              <a:spcBef>
                <a:spcPts val="600"/>
              </a:spcBef>
              <a:spcAft>
                <a:spcPts val="0"/>
              </a:spcAft>
              <a:buClr>
                <a:schemeClr val="lt1"/>
              </a:buClr>
              <a:buSzPts val="2400"/>
              <a:buNone/>
              <a:defRPr sz="2400">
                <a:solidFill>
                  <a:schemeClr val="lt1"/>
                </a:solidFill>
              </a:defRPr>
            </a:lvl2pPr>
            <a:lvl3pPr lvl="2" rtl="0">
              <a:lnSpc>
                <a:spcPct val="100000"/>
              </a:lnSpc>
              <a:spcBef>
                <a:spcPts val="600"/>
              </a:spcBef>
              <a:spcAft>
                <a:spcPts val="0"/>
              </a:spcAft>
              <a:buClr>
                <a:schemeClr val="lt1"/>
              </a:buClr>
              <a:buSzPts val="2400"/>
              <a:buNone/>
              <a:defRPr sz="2400">
                <a:solidFill>
                  <a:schemeClr val="lt1"/>
                </a:solidFill>
              </a:defRPr>
            </a:lvl3pPr>
            <a:lvl4pPr lvl="3" rtl="0">
              <a:lnSpc>
                <a:spcPct val="100000"/>
              </a:lnSpc>
              <a:spcBef>
                <a:spcPts val="600"/>
              </a:spcBef>
              <a:spcAft>
                <a:spcPts val="0"/>
              </a:spcAft>
              <a:buClr>
                <a:schemeClr val="lt1"/>
              </a:buClr>
              <a:buSzPts val="2400"/>
              <a:buNone/>
              <a:defRPr sz="2400">
                <a:solidFill>
                  <a:schemeClr val="lt1"/>
                </a:solidFill>
              </a:defRPr>
            </a:lvl4pPr>
            <a:lvl5pPr lvl="4" rtl="0">
              <a:lnSpc>
                <a:spcPct val="100000"/>
              </a:lnSpc>
              <a:spcBef>
                <a:spcPts val="600"/>
              </a:spcBef>
              <a:spcAft>
                <a:spcPts val="0"/>
              </a:spcAft>
              <a:buClr>
                <a:schemeClr val="lt1"/>
              </a:buClr>
              <a:buSzPts val="2400"/>
              <a:buNone/>
              <a:defRPr sz="2400">
                <a:solidFill>
                  <a:schemeClr val="lt1"/>
                </a:solidFill>
              </a:defRPr>
            </a:lvl5pPr>
            <a:lvl6pPr lvl="5" rtl="0">
              <a:lnSpc>
                <a:spcPct val="100000"/>
              </a:lnSpc>
              <a:spcBef>
                <a:spcPts val="400"/>
              </a:spcBef>
              <a:spcAft>
                <a:spcPts val="0"/>
              </a:spcAft>
              <a:buClr>
                <a:schemeClr val="lt1"/>
              </a:buClr>
              <a:buSzPts val="2400"/>
              <a:buNone/>
              <a:defRPr sz="2400">
                <a:solidFill>
                  <a:schemeClr val="lt1"/>
                </a:solidFill>
              </a:defRPr>
            </a:lvl6pPr>
            <a:lvl7pPr lvl="6" rtl="0">
              <a:lnSpc>
                <a:spcPct val="100000"/>
              </a:lnSpc>
              <a:spcBef>
                <a:spcPts val="400"/>
              </a:spcBef>
              <a:spcAft>
                <a:spcPts val="0"/>
              </a:spcAft>
              <a:buClr>
                <a:schemeClr val="lt1"/>
              </a:buClr>
              <a:buSzPts val="2400"/>
              <a:buNone/>
              <a:defRPr sz="2400">
                <a:solidFill>
                  <a:schemeClr val="lt1"/>
                </a:solidFill>
              </a:defRPr>
            </a:lvl7pPr>
            <a:lvl8pPr lvl="7" rtl="0">
              <a:lnSpc>
                <a:spcPct val="100000"/>
              </a:lnSpc>
              <a:spcBef>
                <a:spcPts val="400"/>
              </a:spcBef>
              <a:spcAft>
                <a:spcPts val="0"/>
              </a:spcAft>
              <a:buClr>
                <a:schemeClr val="lt1"/>
              </a:buClr>
              <a:buSzPts val="2400"/>
              <a:buNone/>
              <a:defRPr sz="2400">
                <a:solidFill>
                  <a:schemeClr val="lt1"/>
                </a:solidFill>
              </a:defRPr>
            </a:lvl8pPr>
            <a:lvl9pPr lvl="8" rtl="0">
              <a:lnSpc>
                <a:spcPct val="100000"/>
              </a:lnSpc>
              <a:spcBef>
                <a:spcPts val="400"/>
              </a:spcBef>
              <a:spcAft>
                <a:spcPts val="0"/>
              </a:spcAft>
              <a:buClr>
                <a:schemeClr val="lt1"/>
              </a:buClr>
              <a:buSzPts val="2400"/>
              <a:buNone/>
              <a:defRPr sz="2400">
                <a:solidFill>
                  <a:schemeClr val="lt1"/>
                </a:solidFill>
              </a:defRPr>
            </a:lvl9pPr>
          </a:lstStyle>
          <a:p>
            <a:endParaRPr/>
          </a:p>
        </p:txBody>
      </p:sp>
      <p:sp>
        <p:nvSpPr>
          <p:cNvPr id="101" name="Google Shape;101;p13"/>
          <p:cNvSpPr txBox="1">
            <a:spLocks noGrp="1"/>
          </p:cNvSpPr>
          <p:nvPr>
            <p:ph type="sldNum" idx="12"/>
          </p:nvPr>
        </p:nvSpPr>
        <p:spPr>
          <a:xfrm>
            <a:off x="8472458" y="4663217"/>
            <a:ext cx="548700" cy="246300"/>
          </a:xfrm>
          <a:prstGeom prst="rect">
            <a:avLst/>
          </a:prstGeom>
        </p:spPr>
        <p:txBody>
          <a:bodyPr spcFirstLastPara="1" wrap="square" lIns="45700" tIns="45700" rIns="91425" bIns="45700" anchor="b" anchorCtr="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US"/>
              <a:t>‹Nº›</a:t>
            </a:fld>
            <a:endParaRPr/>
          </a:p>
        </p:txBody>
      </p:sp>
      <p:sp>
        <p:nvSpPr>
          <p:cNvPr id="102" name="Google Shape;102;p13"/>
          <p:cNvSpPr/>
          <p:nvPr/>
        </p:nvSpPr>
        <p:spPr>
          <a:xfrm>
            <a:off x="0" y="2991875"/>
            <a:ext cx="9144000" cy="71100"/>
          </a:xfrm>
          <a:prstGeom prst="rect">
            <a:avLst/>
          </a:prstGeom>
          <a:gradFill>
            <a:gsLst>
              <a:gs pos="0">
                <a:srgbClr val="FFFF00"/>
              </a:gs>
              <a:gs pos="100000">
                <a:srgbClr val="FA860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sp>
        <p:nvSpPr>
          <p:cNvPr id="104" name="Google Shape;104;p14"/>
          <p:cNvSpPr/>
          <p:nvPr/>
        </p:nvSpPr>
        <p:spPr>
          <a:xfrm>
            <a:off x="0" y="4969500"/>
            <a:ext cx="7657500" cy="97800"/>
          </a:xfrm>
          <a:prstGeom prst="rect">
            <a:avLst/>
          </a:prstGeom>
          <a:gradFill>
            <a:gsLst>
              <a:gs pos="0">
                <a:srgbClr val="FFFF00"/>
              </a:gs>
              <a:gs pos="100000">
                <a:srgbClr val="FA860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a:bodyPr>
          <a:lstStyle>
            <a:lvl1pPr lvl="0" rtl="0">
              <a:spcBef>
                <a:spcPts val="0"/>
              </a:spcBef>
              <a:spcAft>
                <a:spcPts val="0"/>
              </a:spcAft>
              <a:buSzPts val="2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4"/>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342900" rtl="0">
              <a:spcBef>
                <a:spcPts val="600"/>
              </a:spcBef>
              <a:spcAft>
                <a:spcPts val="0"/>
              </a:spcAft>
              <a:buSzPts val="1800"/>
              <a:buChar char="•"/>
              <a:defRPr/>
            </a:lvl1pPr>
            <a:lvl2pPr marL="914400" lvl="1" indent="-330200" rtl="0">
              <a:spcBef>
                <a:spcPts val="600"/>
              </a:spcBef>
              <a:spcAft>
                <a:spcPts val="0"/>
              </a:spcAft>
              <a:buSzPts val="1600"/>
              <a:buChar char="•"/>
              <a:defRPr/>
            </a:lvl2pPr>
            <a:lvl3pPr marL="1371600" lvl="2" indent="-317500" rtl="0">
              <a:spcBef>
                <a:spcPts val="600"/>
              </a:spcBef>
              <a:spcAft>
                <a:spcPts val="0"/>
              </a:spcAft>
              <a:buSzPts val="1400"/>
              <a:buChar char="–"/>
              <a:defRPr/>
            </a:lvl3pPr>
            <a:lvl4pPr marL="1828800" lvl="3" indent="-304800" rtl="0">
              <a:spcBef>
                <a:spcPts val="600"/>
              </a:spcBef>
              <a:spcAft>
                <a:spcPts val="0"/>
              </a:spcAft>
              <a:buSzPts val="1200"/>
              <a:buChar char="–"/>
              <a:defRPr/>
            </a:lvl4pPr>
            <a:lvl5pPr marL="2286000" lvl="4" indent="-292100" rtl="0">
              <a:spcBef>
                <a:spcPts val="600"/>
              </a:spcBef>
              <a:spcAft>
                <a:spcPts val="0"/>
              </a:spcAft>
              <a:buSzPts val="1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7" name="Google Shape;107;p14"/>
          <p:cNvSpPr txBox="1">
            <a:spLocks noGrp="1"/>
          </p:cNvSpPr>
          <p:nvPr>
            <p:ph type="sldNum" idx="12"/>
          </p:nvPr>
        </p:nvSpPr>
        <p:spPr>
          <a:xfrm>
            <a:off x="8569958" y="4703617"/>
            <a:ext cx="548700" cy="246300"/>
          </a:xfrm>
          <a:prstGeom prst="rect">
            <a:avLst/>
          </a:prstGeom>
        </p:spPr>
        <p:txBody>
          <a:bodyPr spcFirstLastPara="1" wrap="square" lIns="45700" tIns="45700" rIns="91425" bIns="45700" anchor="b"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‹Nº›</a:t>
            </a:fld>
            <a:endParaRPr/>
          </a:p>
        </p:txBody>
      </p:sp>
      <p:pic>
        <p:nvPicPr>
          <p:cNvPr id="108" name="Google Shape;108;p14"/>
          <p:cNvPicPr preferRelativeResize="0"/>
          <p:nvPr/>
        </p:nvPicPr>
        <p:blipFill rotWithShape="1">
          <a:blip r:embed="rId2">
            <a:alphaModFix/>
          </a:blip>
          <a:srcRect b="38706"/>
          <a:stretch/>
        </p:blipFill>
        <p:spPr>
          <a:xfrm>
            <a:off x="7657492" y="4703625"/>
            <a:ext cx="1164367" cy="393600"/>
          </a:xfrm>
          <a:prstGeom prst="rect">
            <a:avLst/>
          </a:prstGeom>
          <a:noFill/>
          <a:ln>
            <a:noFill/>
          </a:ln>
        </p:spPr>
      </p:pic>
      <p:sp>
        <p:nvSpPr>
          <p:cNvPr id="109" name="Google Shape;109;p14"/>
          <p:cNvSpPr/>
          <p:nvPr/>
        </p:nvSpPr>
        <p:spPr>
          <a:xfrm rot="5400000">
            <a:off x="6723450" y="2307500"/>
            <a:ext cx="4692900" cy="97500"/>
          </a:xfrm>
          <a:prstGeom prst="rect">
            <a:avLst/>
          </a:prstGeom>
          <a:gradFill>
            <a:gsLst>
              <a:gs pos="0">
                <a:srgbClr val="FFFF00"/>
              </a:gs>
              <a:gs pos="100000">
                <a:srgbClr val="FA86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15"/>
          <p:cNvSpPr txBox="1">
            <a:spLocks noGrp="1"/>
          </p:cNvSpPr>
          <p:nvPr>
            <p:ph type="body" idx="1"/>
          </p:nvPr>
        </p:nvSpPr>
        <p:spPr>
          <a:xfrm>
            <a:off x="76200" y="800100"/>
            <a:ext cx="8991600" cy="40578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a:lvl1pPr>
            <a:lvl2pPr marL="914400" lvl="1" indent="-342900" algn="l" rtl="0">
              <a:spcBef>
                <a:spcPts val="360"/>
              </a:spcBef>
              <a:spcAft>
                <a:spcPts val="0"/>
              </a:spcAft>
              <a:buClr>
                <a:srgbClr val="336699"/>
              </a:buClr>
              <a:buSzPts val="1800"/>
              <a:buChar char="•"/>
              <a:defRPr/>
            </a:lvl2pPr>
            <a:lvl3pPr marL="1371600" lvl="2" indent="-342900" algn="l" rtl="0">
              <a:spcBef>
                <a:spcPts val="360"/>
              </a:spcBef>
              <a:spcAft>
                <a:spcPts val="0"/>
              </a:spcAft>
              <a:buClr>
                <a:srgbClr val="920000"/>
              </a:buClr>
              <a:buSzPts val="1800"/>
              <a:buChar char="–"/>
              <a:defRPr/>
            </a:lvl3pPr>
            <a:lvl4pPr marL="1828800" lvl="3" indent="-342900" algn="l" rtl="0">
              <a:spcBef>
                <a:spcPts val="360"/>
              </a:spcBef>
              <a:spcAft>
                <a:spcPts val="0"/>
              </a:spcAft>
              <a:buClr>
                <a:srgbClr val="008080"/>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p15"/>
          <p:cNvSpPr txBox="1">
            <a:spLocks noGrp="1"/>
          </p:cNvSpPr>
          <p:nvPr>
            <p:ph type="title"/>
          </p:nvPr>
        </p:nvSpPr>
        <p:spPr>
          <a:xfrm>
            <a:off x="0" y="0"/>
            <a:ext cx="9144000" cy="720600"/>
          </a:xfrm>
          <a:prstGeom prst="rect">
            <a:avLst/>
          </a:prstGeom>
          <a:noFill/>
          <a:ln>
            <a:noFill/>
          </a:ln>
        </p:spPr>
        <p:txBody>
          <a:bodyPr spcFirstLastPara="1" wrap="square" lIns="45700" tIns="45700" rIns="45700" bIns="45700" anchor="ctr" anchorCtr="1">
            <a:noAutofit/>
          </a:bodyPr>
          <a:lstStyle>
            <a:lvl1pPr lvl="0" algn="ctr" rtl="0">
              <a:lnSpc>
                <a:spcPct val="85000"/>
              </a:lnSpc>
              <a:spcBef>
                <a:spcPts val="0"/>
              </a:spcBef>
              <a:spcAft>
                <a:spcPts val="0"/>
              </a:spcAft>
              <a:buSzPts val="2400"/>
              <a:buNone/>
              <a:defRPr/>
            </a:lvl1pPr>
            <a:lvl2pPr lvl="1" algn="ctr" rtl="0">
              <a:lnSpc>
                <a:spcPct val="85000"/>
              </a:lnSpc>
              <a:spcBef>
                <a:spcPts val="0"/>
              </a:spcBef>
              <a:spcAft>
                <a:spcPts val="0"/>
              </a:spcAft>
              <a:buSzPts val="1400"/>
              <a:buNone/>
              <a:defRPr/>
            </a:lvl2pPr>
            <a:lvl3pPr lvl="2" algn="ctr" rtl="0">
              <a:lnSpc>
                <a:spcPct val="85000"/>
              </a:lnSpc>
              <a:spcBef>
                <a:spcPts val="0"/>
              </a:spcBef>
              <a:spcAft>
                <a:spcPts val="0"/>
              </a:spcAft>
              <a:buSzPts val="1400"/>
              <a:buNone/>
              <a:defRPr/>
            </a:lvl3pPr>
            <a:lvl4pPr lvl="3" algn="ctr" rtl="0">
              <a:lnSpc>
                <a:spcPct val="85000"/>
              </a:lnSpc>
              <a:spcBef>
                <a:spcPts val="0"/>
              </a:spcBef>
              <a:spcAft>
                <a:spcPts val="0"/>
              </a:spcAft>
              <a:buSzPts val="1400"/>
              <a:buNone/>
              <a:defRPr/>
            </a:lvl4pPr>
            <a:lvl5pPr lvl="4" algn="ctr" rtl="0">
              <a:lnSpc>
                <a:spcPct val="85000"/>
              </a:lnSpc>
              <a:spcBef>
                <a:spcPts val="0"/>
              </a:spcBef>
              <a:spcAft>
                <a:spcPts val="0"/>
              </a:spcAft>
              <a:buSzPts val="1400"/>
              <a:buNone/>
              <a:defRPr/>
            </a:lvl5pPr>
            <a:lvl6pPr lvl="5" algn="ctr" rtl="0">
              <a:lnSpc>
                <a:spcPct val="85000"/>
              </a:lnSpc>
              <a:spcBef>
                <a:spcPts val="0"/>
              </a:spcBef>
              <a:spcAft>
                <a:spcPts val="0"/>
              </a:spcAft>
              <a:buSzPts val="1400"/>
              <a:buNone/>
              <a:defRPr/>
            </a:lvl6pPr>
            <a:lvl7pPr lvl="6" algn="ctr" rtl="0">
              <a:lnSpc>
                <a:spcPct val="85000"/>
              </a:lnSpc>
              <a:spcBef>
                <a:spcPts val="0"/>
              </a:spcBef>
              <a:spcAft>
                <a:spcPts val="0"/>
              </a:spcAft>
              <a:buSzPts val="1400"/>
              <a:buNone/>
              <a:defRPr/>
            </a:lvl7pPr>
            <a:lvl8pPr lvl="7" algn="ctr" rtl="0">
              <a:lnSpc>
                <a:spcPct val="85000"/>
              </a:lnSpc>
              <a:spcBef>
                <a:spcPts val="0"/>
              </a:spcBef>
              <a:spcAft>
                <a:spcPts val="0"/>
              </a:spcAft>
              <a:buSzPts val="1400"/>
              <a:buNone/>
              <a:defRPr/>
            </a:lvl8pPr>
            <a:lvl9pPr lvl="8" algn="ctr" rtl="0">
              <a:lnSpc>
                <a:spcPct val="85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8"/>
        <p:cNvGrpSpPr/>
        <p:nvPr/>
      </p:nvGrpSpPr>
      <p:grpSpPr>
        <a:xfrm>
          <a:off x="0" y="0"/>
          <a:ext cx="0" cy="0"/>
          <a:chOff x="0" y="0"/>
          <a:chExt cx="0" cy="0"/>
        </a:xfrm>
      </p:grpSpPr>
      <p:sp>
        <p:nvSpPr>
          <p:cNvPr id="19" name="Google Shape;19;p3"/>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0" name="Google Shape;20;p3"/>
          <p:cNvSpPr txBox="1">
            <a:spLocks noGrp="1"/>
          </p:cNvSpPr>
          <p:nvPr>
            <p:ph type="title"/>
          </p:nvPr>
        </p:nvSpPr>
        <p:spPr>
          <a:xfrm>
            <a:off x="190500" y="0"/>
            <a:ext cx="8763000" cy="7429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2400"/>
              <a:buFont typeface="Georgia"/>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190500" y="971551"/>
            <a:ext cx="87630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Clr>
                <a:schemeClr val="accent3"/>
              </a:buClr>
              <a:buSzPts val="1800"/>
              <a:buChar char="•"/>
              <a:defRPr b="0" i="0"/>
            </a:lvl1pPr>
            <a:lvl2pPr marL="914400" lvl="1" indent="-330200" algn="l">
              <a:lnSpc>
                <a:spcPct val="90000"/>
              </a:lnSpc>
              <a:spcBef>
                <a:spcPts val="600"/>
              </a:spcBef>
              <a:spcAft>
                <a:spcPts val="0"/>
              </a:spcAft>
              <a:buClr>
                <a:srgbClr val="2F96B5"/>
              </a:buClr>
              <a:buSzPts val="1600"/>
              <a:buChar char="•"/>
              <a:defRPr b="0" i="0"/>
            </a:lvl2pPr>
            <a:lvl3pPr marL="1371600" lvl="2" indent="-317500" algn="l">
              <a:lnSpc>
                <a:spcPct val="90000"/>
              </a:lnSpc>
              <a:spcBef>
                <a:spcPts val="600"/>
              </a:spcBef>
              <a:spcAft>
                <a:spcPts val="0"/>
              </a:spcAft>
              <a:buClr>
                <a:srgbClr val="2F96B5"/>
              </a:buClr>
              <a:buSzPts val="1400"/>
              <a:buChar char="–"/>
              <a:defRPr b="0" i="0"/>
            </a:lvl3pPr>
            <a:lvl4pPr marL="1828800" lvl="3" indent="-304800" algn="l">
              <a:lnSpc>
                <a:spcPct val="90000"/>
              </a:lnSpc>
              <a:spcBef>
                <a:spcPts val="600"/>
              </a:spcBef>
              <a:spcAft>
                <a:spcPts val="0"/>
              </a:spcAft>
              <a:buClr>
                <a:srgbClr val="2F96B5"/>
              </a:buClr>
              <a:buSzPts val="1200"/>
              <a:buChar char="–"/>
              <a:defRPr b="0" i="0"/>
            </a:lvl4pPr>
            <a:lvl5pPr marL="2286000" lvl="4" indent="-292100" algn="l">
              <a:lnSpc>
                <a:spcPct val="90000"/>
              </a:lnSpc>
              <a:spcBef>
                <a:spcPts val="600"/>
              </a:spcBef>
              <a:spcAft>
                <a:spcPts val="0"/>
              </a:spcAft>
              <a:buClr>
                <a:srgbClr val="2F96B5"/>
              </a:buClr>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2" name="Google Shape;22;p3"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23" name="Google Shape;23;p3"/>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
        <p:nvSpPr>
          <p:cNvPr id="24" name="Google Shape;24;p3"/>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title" idx="2"/>
          </p:nvPr>
        </p:nvSpPr>
        <p:spPr>
          <a:xfrm>
            <a:off x="288375" y="4827475"/>
            <a:ext cx="4004700" cy="274200"/>
          </a:xfrm>
          <a:prstGeom prst="rect">
            <a:avLst/>
          </a:prstGeom>
        </p:spPr>
        <p:txBody>
          <a:bodyPr spcFirstLastPara="1" wrap="square" lIns="0" tIns="45700" rIns="0" bIns="0" anchor="ctr" anchorCtr="0">
            <a:normAutofit/>
          </a:bodyPr>
          <a:lstStyle>
            <a:lvl1pPr lvl="0" rt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rtl="0">
              <a:spcBef>
                <a:spcPts val="0"/>
              </a:spcBef>
              <a:spcAft>
                <a:spcPts val="0"/>
              </a:spcAft>
              <a:buSzPts val="1000"/>
              <a:buFont typeface="Calibri"/>
              <a:buNone/>
              <a:defRPr sz="1400">
                <a:latin typeface="Calibri"/>
                <a:ea typeface="Calibri"/>
                <a:cs typeface="Calibri"/>
                <a:sym typeface="Calibri"/>
              </a:defRPr>
            </a:lvl2pPr>
            <a:lvl3pPr lvl="2" rtl="0">
              <a:spcBef>
                <a:spcPts val="0"/>
              </a:spcBef>
              <a:spcAft>
                <a:spcPts val="0"/>
              </a:spcAft>
              <a:buSzPts val="1000"/>
              <a:buFont typeface="Calibri"/>
              <a:buNone/>
              <a:defRPr sz="1400">
                <a:latin typeface="Calibri"/>
                <a:ea typeface="Calibri"/>
                <a:cs typeface="Calibri"/>
                <a:sym typeface="Calibri"/>
              </a:defRPr>
            </a:lvl3pPr>
            <a:lvl4pPr lvl="3" rtl="0">
              <a:spcBef>
                <a:spcPts val="0"/>
              </a:spcBef>
              <a:spcAft>
                <a:spcPts val="0"/>
              </a:spcAft>
              <a:buSzPts val="1000"/>
              <a:buFont typeface="Calibri"/>
              <a:buNone/>
              <a:defRPr sz="1400">
                <a:latin typeface="Calibri"/>
                <a:ea typeface="Calibri"/>
                <a:cs typeface="Calibri"/>
                <a:sym typeface="Calibri"/>
              </a:defRPr>
            </a:lvl4pPr>
            <a:lvl5pPr lvl="4" rtl="0">
              <a:spcBef>
                <a:spcPts val="0"/>
              </a:spcBef>
              <a:spcAft>
                <a:spcPts val="0"/>
              </a:spcAft>
              <a:buSzPts val="1000"/>
              <a:buFont typeface="Calibri"/>
              <a:buNone/>
              <a:defRPr sz="1400">
                <a:latin typeface="Calibri"/>
                <a:ea typeface="Calibri"/>
                <a:cs typeface="Calibri"/>
                <a:sym typeface="Calibri"/>
              </a:defRPr>
            </a:lvl5pPr>
            <a:lvl6pPr lvl="5" rtl="0">
              <a:spcBef>
                <a:spcPts val="0"/>
              </a:spcBef>
              <a:spcAft>
                <a:spcPts val="0"/>
              </a:spcAft>
              <a:buSzPts val="1000"/>
              <a:buFont typeface="Calibri"/>
              <a:buNone/>
              <a:defRPr sz="1400">
                <a:latin typeface="Calibri"/>
                <a:ea typeface="Calibri"/>
                <a:cs typeface="Calibri"/>
                <a:sym typeface="Calibri"/>
              </a:defRPr>
            </a:lvl6pPr>
            <a:lvl7pPr lvl="6" rtl="0">
              <a:spcBef>
                <a:spcPts val="0"/>
              </a:spcBef>
              <a:spcAft>
                <a:spcPts val="0"/>
              </a:spcAft>
              <a:buSzPts val="1000"/>
              <a:buFont typeface="Calibri"/>
              <a:buNone/>
              <a:defRPr sz="1400">
                <a:latin typeface="Calibri"/>
                <a:ea typeface="Calibri"/>
                <a:cs typeface="Calibri"/>
                <a:sym typeface="Calibri"/>
              </a:defRPr>
            </a:lvl7pPr>
            <a:lvl8pPr lvl="7" rtl="0">
              <a:spcBef>
                <a:spcPts val="0"/>
              </a:spcBef>
              <a:spcAft>
                <a:spcPts val="0"/>
              </a:spcAft>
              <a:buSzPts val="1000"/>
              <a:buFont typeface="Calibri"/>
              <a:buNone/>
              <a:defRPr sz="1400">
                <a:latin typeface="Calibri"/>
                <a:ea typeface="Calibri"/>
                <a:cs typeface="Calibri"/>
                <a:sym typeface="Calibri"/>
              </a:defRPr>
            </a:lvl8pPr>
            <a:lvl9pPr lvl="8" rtl="0">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4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Title">
  <p:cSld name="Chapter Title">
    <p:spTree>
      <p:nvGrpSpPr>
        <p:cNvPr id="1" name="Shape 26"/>
        <p:cNvGrpSpPr/>
        <p:nvPr/>
      </p:nvGrpSpPr>
      <p:grpSpPr>
        <a:xfrm>
          <a:off x="0" y="0"/>
          <a:ext cx="0" cy="0"/>
          <a:chOff x="0" y="0"/>
          <a:chExt cx="0" cy="0"/>
        </a:xfrm>
      </p:grpSpPr>
      <p:sp>
        <p:nvSpPr>
          <p:cNvPr id="27" name="Google Shape;27;p4"/>
          <p:cNvSpPr/>
          <p:nvPr/>
        </p:nvSpPr>
        <p:spPr>
          <a:xfrm>
            <a:off x="-48327" y="3017520"/>
            <a:ext cx="8658926" cy="1181095"/>
          </a:xfrm>
          <a:custGeom>
            <a:avLst/>
            <a:gdLst/>
            <a:ahLst/>
            <a:cxnLst/>
            <a:rect l="l" t="t" r="r" b="b"/>
            <a:pathLst>
              <a:path w="10831911" h="1956844" extrusionOk="0">
                <a:moveTo>
                  <a:pt x="11901" y="6022"/>
                </a:moveTo>
                <a:lnTo>
                  <a:pt x="10831911" y="0"/>
                </a:lnTo>
                <a:lnTo>
                  <a:pt x="10208913" y="1949380"/>
                </a:lnTo>
                <a:lnTo>
                  <a:pt x="630" y="1956844"/>
                </a:lnTo>
                <a:cubicBezTo>
                  <a:pt x="-3753" y="1306156"/>
                  <a:pt x="16284" y="656710"/>
                  <a:pt x="11901" y="6022"/>
                </a:cubicBez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8" name="Google Shape;28;p4"/>
          <p:cNvSpPr txBox="1">
            <a:spLocks noGrp="1"/>
          </p:cNvSpPr>
          <p:nvPr>
            <p:ph type="title"/>
          </p:nvPr>
        </p:nvSpPr>
        <p:spPr>
          <a:xfrm>
            <a:off x="190500" y="3017520"/>
            <a:ext cx="8086396" cy="1181095"/>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2800"/>
              <a:buFont typeface="Georgia"/>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4" descr="A picture containing drawing&#10;&#10;Description automatically generated"/>
          <p:cNvPicPr preferRelativeResize="0"/>
          <p:nvPr/>
        </p:nvPicPr>
        <p:blipFill rotWithShape="1">
          <a:blip r:embed="rId2">
            <a:alphaModFix/>
          </a:blip>
          <a:srcRect/>
          <a:stretch/>
        </p:blipFill>
        <p:spPr>
          <a:xfrm>
            <a:off x="0" y="0"/>
            <a:ext cx="2189587" cy="742950"/>
          </a:xfrm>
          <a:prstGeom prst="rect">
            <a:avLst/>
          </a:prstGeom>
          <a:noFill/>
          <a:ln>
            <a:noFill/>
          </a:ln>
        </p:spPr>
      </p:pic>
      <p:sp>
        <p:nvSpPr>
          <p:cNvPr id="30" name="Google Shape;30;p4"/>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head">
  <p:cSld name="Subhead">
    <p:spTree>
      <p:nvGrpSpPr>
        <p:cNvPr id="1" name="Shape 31"/>
        <p:cNvGrpSpPr/>
        <p:nvPr/>
      </p:nvGrpSpPr>
      <p:grpSpPr>
        <a:xfrm>
          <a:off x="0" y="0"/>
          <a:ext cx="0" cy="0"/>
          <a:chOff x="0" y="0"/>
          <a:chExt cx="0" cy="0"/>
        </a:xfrm>
      </p:grpSpPr>
      <p:sp>
        <p:nvSpPr>
          <p:cNvPr id="32" name="Google Shape;32;p5"/>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33" name="Google Shape;33;p5"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34" name="Google Shape;34;p5"/>
          <p:cNvSpPr txBox="1">
            <a:spLocks noGrp="1"/>
          </p:cNvSpPr>
          <p:nvPr>
            <p:ph type="title"/>
          </p:nvPr>
        </p:nvSpPr>
        <p:spPr>
          <a:xfrm>
            <a:off x="190500" y="0"/>
            <a:ext cx="8763000" cy="74294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190500" y="1246414"/>
            <a:ext cx="8763000" cy="35358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Clr>
                <a:schemeClr val="accent3"/>
              </a:buClr>
              <a:buSzPts val="1800"/>
              <a:buChar char="•"/>
              <a:defRPr b="0" i="0"/>
            </a:lvl1pPr>
            <a:lvl2pPr marL="914400" lvl="1" indent="-330200" algn="l">
              <a:lnSpc>
                <a:spcPct val="90000"/>
              </a:lnSpc>
              <a:spcBef>
                <a:spcPts val="600"/>
              </a:spcBef>
              <a:spcAft>
                <a:spcPts val="0"/>
              </a:spcAft>
              <a:buClr>
                <a:srgbClr val="2F96B5"/>
              </a:buClr>
              <a:buSzPts val="1600"/>
              <a:buChar char="•"/>
              <a:defRPr b="0" i="0"/>
            </a:lvl2pPr>
            <a:lvl3pPr marL="1371600" lvl="2" indent="-317500" algn="l">
              <a:lnSpc>
                <a:spcPct val="90000"/>
              </a:lnSpc>
              <a:spcBef>
                <a:spcPts val="600"/>
              </a:spcBef>
              <a:spcAft>
                <a:spcPts val="0"/>
              </a:spcAft>
              <a:buClr>
                <a:srgbClr val="2F96B5"/>
              </a:buClr>
              <a:buSzPts val="1400"/>
              <a:buChar char="–"/>
              <a:defRPr b="0" i="0"/>
            </a:lvl3pPr>
            <a:lvl4pPr marL="1828800" lvl="3" indent="-304800" algn="l">
              <a:lnSpc>
                <a:spcPct val="90000"/>
              </a:lnSpc>
              <a:spcBef>
                <a:spcPts val="600"/>
              </a:spcBef>
              <a:spcAft>
                <a:spcPts val="0"/>
              </a:spcAft>
              <a:buClr>
                <a:srgbClr val="2F96B5"/>
              </a:buClr>
              <a:buSzPts val="1200"/>
              <a:buChar char="–"/>
              <a:defRPr b="0" i="0"/>
            </a:lvl4pPr>
            <a:lvl5pPr marL="2286000" lvl="4" indent="-292100" algn="l">
              <a:lnSpc>
                <a:spcPct val="90000"/>
              </a:lnSpc>
              <a:spcBef>
                <a:spcPts val="600"/>
              </a:spcBef>
              <a:spcAft>
                <a:spcPts val="0"/>
              </a:spcAft>
              <a:buClr>
                <a:srgbClr val="2F96B5"/>
              </a:buClr>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188494" y="751932"/>
            <a:ext cx="8765006" cy="276999"/>
          </a:xfrm>
          <a:prstGeom prst="rect">
            <a:avLst/>
          </a:prstGeom>
          <a:noFill/>
          <a:ln>
            <a:noFill/>
          </a:ln>
        </p:spPr>
        <p:txBody>
          <a:bodyPr spcFirstLastPara="1" wrap="square" lIns="0" tIns="0" rIns="91425" bIns="0" anchor="t" anchorCtr="0">
            <a:spAutoFit/>
          </a:bodyPr>
          <a:lstStyle>
            <a:lvl1pPr marL="457200" lvl="0" indent="-228600" algn="l">
              <a:lnSpc>
                <a:spcPct val="100000"/>
              </a:lnSpc>
              <a:spcBef>
                <a:spcPts val="600"/>
              </a:spcBef>
              <a:spcAft>
                <a:spcPts val="0"/>
              </a:spcAft>
              <a:buSzPts val="1800"/>
              <a:buNone/>
              <a:defRPr>
                <a:solidFill>
                  <a:srgbClr val="869BA0"/>
                </a:solidFill>
                <a:latin typeface="Georgia"/>
                <a:ea typeface="Georgia"/>
                <a:cs typeface="Georgia"/>
                <a:sym typeface="Georgia"/>
              </a:defRPr>
            </a:lvl1pPr>
            <a:lvl2pPr marL="914400" lvl="1" indent="-228600" algn="l">
              <a:lnSpc>
                <a:spcPct val="90000"/>
              </a:lnSpc>
              <a:spcBef>
                <a:spcPts val="600"/>
              </a:spcBef>
              <a:spcAft>
                <a:spcPts val="0"/>
              </a:spcAft>
              <a:buSzPts val="1600"/>
              <a:buNone/>
              <a:defRPr/>
            </a:lvl2pPr>
            <a:lvl3pPr marL="1371600" lvl="2" indent="-228600" algn="l">
              <a:lnSpc>
                <a:spcPct val="90000"/>
              </a:lnSpc>
              <a:spcBef>
                <a:spcPts val="600"/>
              </a:spcBef>
              <a:spcAft>
                <a:spcPts val="0"/>
              </a:spcAft>
              <a:buSzPts val="1400"/>
              <a:buNone/>
              <a:defRPr/>
            </a:lvl3pPr>
            <a:lvl4pPr marL="1828800" lvl="3" indent="-228600" algn="l">
              <a:lnSpc>
                <a:spcPct val="90000"/>
              </a:lnSpc>
              <a:spcBef>
                <a:spcPts val="600"/>
              </a:spcBef>
              <a:spcAft>
                <a:spcPts val="0"/>
              </a:spcAft>
              <a:buSzPts val="1200"/>
              <a:buNone/>
              <a:defRPr/>
            </a:lvl4pPr>
            <a:lvl5pPr marL="2286000" lvl="4" indent="-228600" algn="l">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5"/>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
        <p:nvSpPr>
          <p:cNvPr id="38" name="Google Shape;38;p5"/>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288375" y="4827475"/>
            <a:ext cx="4004700" cy="274200"/>
          </a:xfrm>
          <a:prstGeom prst="rect">
            <a:avLst/>
          </a:prstGeom>
        </p:spPr>
        <p:txBody>
          <a:bodyPr spcFirstLastPara="1" wrap="square" lIns="0" tIns="45700" rIns="0" bIns="0" anchor="ctr" anchorCtr="0">
            <a:normAutofit/>
          </a:bodyPr>
          <a:lstStyle>
            <a:lvl1pPr lvl="0" rt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rtl="0">
              <a:spcBef>
                <a:spcPts val="0"/>
              </a:spcBef>
              <a:spcAft>
                <a:spcPts val="0"/>
              </a:spcAft>
              <a:buSzPts val="1000"/>
              <a:buFont typeface="Calibri"/>
              <a:buNone/>
              <a:defRPr sz="1400">
                <a:latin typeface="Calibri"/>
                <a:ea typeface="Calibri"/>
                <a:cs typeface="Calibri"/>
                <a:sym typeface="Calibri"/>
              </a:defRPr>
            </a:lvl2pPr>
            <a:lvl3pPr lvl="2" rtl="0">
              <a:spcBef>
                <a:spcPts val="0"/>
              </a:spcBef>
              <a:spcAft>
                <a:spcPts val="0"/>
              </a:spcAft>
              <a:buSzPts val="1000"/>
              <a:buFont typeface="Calibri"/>
              <a:buNone/>
              <a:defRPr sz="1400">
                <a:latin typeface="Calibri"/>
                <a:ea typeface="Calibri"/>
                <a:cs typeface="Calibri"/>
                <a:sym typeface="Calibri"/>
              </a:defRPr>
            </a:lvl3pPr>
            <a:lvl4pPr lvl="3" rtl="0">
              <a:spcBef>
                <a:spcPts val="0"/>
              </a:spcBef>
              <a:spcAft>
                <a:spcPts val="0"/>
              </a:spcAft>
              <a:buSzPts val="1000"/>
              <a:buFont typeface="Calibri"/>
              <a:buNone/>
              <a:defRPr sz="1400">
                <a:latin typeface="Calibri"/>
                <a:ea typeface="Calibri"/>
                <a:cs typeface="Calibri"/>
                <a:sym typeface="Calibri"/>
              </a:defRPr>
            </a:lvl4pPr>
            <a:lvl5pPr lvl="4" rtl="0">
              <a:spcBef>
                <a:spcPts val="0"/>
              </a:spcBef>
              <a:spcAft>
                <a:spcPts val="0"/>
              </a:spcAft>
              <a:buSzPts val="1000"/>
              <a:buFont typeface="Calibri"/>
              <a:buNone/>
              <a:defRPr sz="1400">
                <a:latin typeface="Calibri"/>
                <a:ea typeface="Calibri"/>
                <a:cs typeface="Calibri"/>
                <a:sym typeface="Calibri"/>
              </a:defRPr>
            </a:lvl5pPr>
            <a:lvl6pPr lvl="5" rtl="0">
              <a:spcBef>
                <a:spcPts val="0"/>
              </a:spcBef>
              <a:spcAft>
                <a:spcPts val="0"/>
              </a:spcAft>
              <a:buSzPts val="1000"/>
              <a:buFont typeface="Calibri"/>
              <a:buNone/>
              <a:defRPr sz="1400">
                <a:latin typeface="Calibri"/>
                <a:ea typeface="Calibri"/>
                <a:cs typeface="Calibri"/>
                <a:sym typeface="Calibri"/>
              </a:defRPr>
            </a:lvl6pPr>
            <a:lvl7pPr lvl="6" rtl="0">
              <a:spcBef>
                <a:spcPts val="0"/>
              </a:spcBef>
              <a:spcAft>
                <a:spcPts val="0"/>
              </a:spcAft>
              <a:buSzPts val="1000"/>
              <a:buFont typeface="Calibri"/>
              <a:buNone/>
              <a:defRPr sz="1400">
                <a:latin typeface="Calibri"/>
                <a:ea typeface="Calibri"/>
                <a:cs typeface="Calibri"/>
                <a:sym typeface="Calibri"/>
              </a:defRPr>
            </a:lvl7pPr>
            <a:lvl8pPr lvl="7" rtl="0">
              <a:spcBef>
                <a:spcPts val="0"/>
              </a:spcBef>
              <a:spcAft>
                <a:spcPts val="0"/>
              </a:spcAft>
              <a:buSzPts val="1000"/>
              <a:buFont typeface="Calibri"/>
              <a:buNone/>
              <a:defRPr sz="1400">
                <a:latin typeface="Calibri"/>
                <a:ea typeface="Calibri"/>
                <a:cs typeface="Calibri"/>
                <a:sym typeface="Calibri"/>
              </a:defRPr>
            </a:lvl8pPr>
            <a:lvl9pPr lvl="8" rtl="0">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4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6"/>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2" name="Google Shape;42;p6"/>
          <p:cNvSpPr txBox="1">
            <a:spLocks noGrp="1"/>
          </p:cNvSpPr>
          <p:nvPr>
            <p:ph type="title"/>
          </p:nvPr>
        </p:nvSpPr>
        <p:spPr>
          <a:xfrm>
            <a:off x="190500" y="0"/>
            <a:ext cx="8763000" cy="74294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190502" y="971550"/>
            <a:ext cx="4247492" cy="380602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b="0" i="0"/>
            </a:lvl1pPr>
            <a:lvl2pPr marL="914400" lvl="1" indent="-330200" algn="l">
              <a:lnSpc>
                <a:spcPct val="90000"/>
              </a:lnSpc>
              <a:spcBef>
                <a:spcPts val="600"/>
              </a:spcBef>
              <a:spcAft>
                <a:spcPts val="0"/>
              </a:spcAft>
              <a:buSzPts val="1600"/>
              <a:buChar char="•"/>
              <a:defRPr b="0" i="0"/>
            </a:lvl2pPr>
            <a:lvl3pPr marL="1371600" lvl="2" indent="-317500" algn="l">
              <a:lnSpc>
                <a:spcPct val="90000"/>
              </a:lnSpc>
              <a:spcBef>
                <a:spcPts val="600"/>
              </a:spcBef>
              <a:spcAft>
                <a:spcPts val="0"/>
              </a:spcAft>
              <a:buSzPts val="1400"/>
              <a:buChar char="–"/>
              <a:defRPr b="0" i="0"/>
            </a:lvl3pPr>
            <a:lvl4pPr marL="1828800" lvl="3" indent="-304800" algn="l">
              <a:lnSpc>
                <a:spcPct val="90000"/>
              </a:lnSpc>
              <a:spcBef>
                <a:spcPts val="600"/>
              </a:spcBef>
              <a:spcAft>
                <a:spcPts val="0"/>
              </a:spcAft>
              <a:buSzPts val="1200"/>
              <a:buChar char="–"/>
              <a:defRPr b="0" i="0"/>
            </a:lvl4pPr>
            <a:lvl5pPr marL="2286000" lvl="4" indent="-292100" algn="l">
              <a:lnSpc>
                <a:spcPct val="90000"/>
              </a:lnSpc>
              <a:spcBef>
                <a:spcPts val="600"/>
              </a:spcBef>
              <a:spcAft>
                <a:spcPts val="0"/>
              </a:spcAft>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 name="Google Shape;44;p6"/>
          <p:cNvSpPr txBox="1">
            <a:spLocks noGrp="1"/>
          </p:cNvSpPr>
          <p:nvPr>
            <p:ph type="body" idx="2"/>
          </p:nvPr>
        </p:nvSpPr>
        <p:spPr>
          <a:xfrm>
            <a:off x="4649513" y="976289"/>
            <a:ext cx="4303987" cy="380602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b="0" i="0"/>
            </a:lvl1pPr>
            <a:lvl2pPr marL="914400" lvl="1" indent="-330200" algn="l">
              <a:lnSpc>
                <a:spcPct val="90000"/>
              </a:lnSpc>
              <a:spcBef>
                <a:spcPts val="600"/>
              </a:spcBef>
              <a:spcAft>
                <a:spcPts val="0"/>
              </a:spcAft>
              <a:buSzPts val="1600"/>
              <a:buChar char="•"/>
              <a:defRPr b="0" i="0"/>
            </a:lvl2pPr>
            <a:lvl3pPr marL="1371600" lvl="2" indent="-317500" algn="l">
              <a:lnSpc>
                <a:spcPct val="90000"/>
              </a:lnSpc>
              <a:spcBef>
                <a:spcPts val="600"/>
              </a:spcBef>
              <a:spcAft>
                <a:spcPts val="0"/>
              </a:spcAft>
              <a:buSzPts val="1400"/>
              <a:buChar char="–"/>
              <a:defRPr b="0" i="0"/>
            </a:lvl3pPr>
            <a:lvl4pPr marL="1828800" lvl="3" indent="-304800" algn="l">
              <a:lnSpc>
                <a:spcPct val="90000"/>
              </a:lnSpc>
              <a:spcBef>
                <a:spcPts val="600"/>
              </a:spcBef>
              <a:spcAft>
                <a:spcPts val="0"/>
              </a:spcAft>
              <a:buSzPts val="1200"/>
              <a:buChar char="–"/>
              <a:defRPr b="0" i="0"/>
            </a:lvl4pPr>
            <a:lvl5pPr marL="2286000" lvl="4" indent="-292100" algn="l">
              <a:lnSpc>
                <a:spcPct val="90000"/>
              </a:lnSpc>
              <a:spcBef>
                <a:spcPts val="600"/>
              </a:spcBef>
              <a:spcAft>
                <a:spcPts val="0"/>
              </a:spcAft>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5" name="Google Shape;45;p6"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46" name="Google Shape;46;p6"/>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
        <p:nvSpPr>
          <p:cNvPr id="47" name="Google Shape;47;p6"/>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title" idx="3"/>
          </p:nvPr>
        </p:nvSpPr>
        <p:spPr>
          <a:xfrm>
            <a:off x="288375" y="4827475"/>
            <a:ext cx="4004700" cy="274200"/>
          </a:xfrm>
          <a:prstGeom prst="rect">
            <a:avLst/>
          </a:prstGeom>
        </p:spPr>
        <p:txBody>
          <a:bodyPr spcFirstLastPara="1" wrap="square" lIns="0" tIns="45700" rIns="0" bIns="0" anchor="ctr" anchorCtr="0">
            <a:normAutofit/>
          </a:bodyPr>
          <a:lstStyle>
            <a:lvl1pPr lv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a:spcBef>
                <a:spcPts val="0"/>
              </a:spcBef>
              <a:spcAft>
                <a:spcPts val="0"/>
              </a:spcAft>
              <a:buSzPts val="1000"/>
              <a:buFont typeface="Calibri"/>
              <a:buNone/>
              <a:defRPr sz="1400">
                <a:latin typeface="Calibri"/>
                <a:ea typeface="Calibri"/>
                <a:cs typeface="Calibri"/>
                <a:sym typeface="Calibri"/>
              </a:defRPr>
            </a:lvl2pPr>
            <a:lvl3pPr lvl="2">
              <a:spcBef>
                <a:spcPts val="0"/>
              </a:spcBef>
              <a:spcAft>
                <a:spcPts val="0"/>
              </a:spcAft>
              <a:buSzPts val="1000"/>
              <a:buFont typeface="Calibri"/>
              <a:buNone/>
              <a:defRPr sz="1400">
                <a:latin typeface="Calibri"/>
                <a:ea typeface="Calibri"/>
                <a:cs typeface="Calibri"/>
                <a:sym typeface="Calibri"/>
              </a:defRPr>
            </a:lvl3pPr>
            <a:lvl4pPr lvl="3">
              <a:spcBef>
                <a:spcPts val="0"/>
              </a:spcBef>
              <a:spcAft>
                <a:spcPts val="0"/>
              </a:spcAft>
              <a:buSzPts val="1000"/>
              <a:buFont typeface="Calibri"/>
              <a:buNone/>
              <a:defRPr sz="1400">
                <a:latin typeface="Calibri"/>
                <a:ea typeface="Calibri"/>
                <a:cs typeface="Calibri"/>
                <a:sym typeface="Calibri"/>
              </a:defRPr>
            </a:lvl4pPr>
            <a:lvl5pPr lvl="4">
              <a:spcBef>
                <a:spcPts val="0"/>
              </a:spcBef>
              <a:spcAft>
                <a:spcPts val="0"/>
              </a:spcAft>
              <a:buSzPts val="1000"/>
              <a:buFont typeface="Calibri"/>
              <a:buNone/>
              <a:defRPr sz="1400">
                <a:latin typeface="Calibri"/>
                <a:ea typeface="Calibri"/>
                <a:cs typeface="Calibri"/>
                <a:sym typeface="Calibri"/>
              </a:defRPr>
            </a:lvl5pPr>
            <a:lvl6pPr lvl="5">
              <a:spcBef>
                <a:spcPts val="0"/>
              </a:spcBef>
              <a:spcAft>
                <a:spcPts val="0"/>
              </a:spcAft>
              <a:buSzPts val="1000"/>
              <a:buFont typeface="Calibri"/>
              <a:buNone/>
              <a:defRPr sz="1400">
                <a:latin typeface="Calibri"/>
                <a:ea typeface="Calibri"/>
                <a:cs typeface="Calibri"/>
                <a:sym typeface="Calibri"/>
              </a:defRPr>
            </a:lvl6pPr>
            <a:lvl7pPr lvl="6">
              <a:spcBef>
                <a:spcPts val="0"/>
              </a:spcBef>
              <a:spcAft>
                <a:spcPts val="0"/>
              </a:spcAft>
              <a:buSzPts val="1000"/>
              <a:buFont typeface="Calibri"/>
              <a:buNone/>
              <a:defRPr sz="1400">
                <a:latin typeface="Calibri"/>
                <a:ea typeface="Calibri"/>
                <a:cs typeface="Calibri"/>
                <a:sym typeface="Calibri"/>
              </a:defRPr>
            </a:lvl7pPr>
            <a:lvl8pPr lvl="7">
              <a:spcBef>
                <a:spcPts val="0"/>
              </a:spcBef>
              <a:spcAft>
                <a:spcPts val="0"/>
              </a:spcAft>
              <a:buSzPts val="1000"/>
              <a:buFont typeface="Calibri"/>
              <a:buNone/>
              <a:defRPr sz="1400">
                <a:latin typeface="Calibri"/>
                <a:ea typeface="Calibri"/>
                <a:cs typeface="Calibri"/>
                <a:sym typeface="Calibri"/>
              </a:defRPr>
            </a:lvl8pPr>
            <a:lvl9pPr lvl="8">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Subhead">
  <p:cSld name="Two Content + Subhead">
    <p:spTree>
      <p:nvGrpSpPr>
        <p:cNvPr id="1" name="Shape 49"/>
        <p:cNvGrpSpPr/>
        <p:nvPr/>
      </p:nvGrpSpPr>
      <p:grpSpPr>
        <a:xfrm>
          <a:off x="0" y="0"/>
          <a:ext cx="0" cy="0"/>
          <a:chOff x="0" y="0"/>
          <a:chExt cx="0" cy="0"/>
        </a:xfrm>
      </p:grpSpPr>
      <p:sp>
        <p:nvSpPr>
          <p:cNvPr id="50" name="Google Shape;50;p7"/>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1" name="Google Shape;51;p7"/>
          <p:cNvSpPr txBox="1">
            <a:spLocks noGrp="1"/>
          </p:cNvSpPr>
          <p:nvPr>
            <p:ph type="title"/>
          </p:nvPr>
        </p:nvSpPr>
        <p:spPr>
          <a:xfrm>
            <a:off x="190499" y="0"/>
            <a:ext cx="8763001" cy="74295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190502" y="1248836"/>
            <a:ext cx="4247492" cy="35334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b="0" i="0"/>
            </a:lvl1pPr>
            <a:lvl2pPr marL="914400" lvl="1" indent="-330200" algn="l">
              <a:lnSpc>
                <a:spcPct val="90000"/>
              </a:lnSpc>
              <a:spcBef>
                <a:spcPts val="600"/>
              </a:spcBef>
              <a:spcAft>
                <a:spcPts val="0"/>
              </a:spcAft>
              <a:buSzPts val="1600"/>
              <a:buChar char="•"/>
              <a:defRPr b="0" i="0"/>
            </a:lvl2pPr>
            <a:lvl3pPr marL="1371600" lvl="2" indent="-317500" algn="l">
              <a:lnSpc>
                <a:spcPct val="90000"/>
              </a:lnSpc>
              <a:spcBef>
                <a:spcPts val="600"/>
              </a:spcBef>
              <a:spcAft>
                <a:spcPts val="0"/>
              </a:spcAft>
              <a:buSzPts val="1400"/>
              <a:buChar char="–"/>
              <a:defRPr b="0" i="0"/>
            </a:lvl3pPr>
            <a:lvl4pPr marL="1828800" lvl="3" indent="-304800" algn="l">
              <a:lnSpc>
                <a:spcPct val="90000"/>
              </a:lnSpc>
              <a:spcBef>
                <a:spcPts val="600"/>
              </a:spcBef>
              <a:spcAft>
                <a:spcPts val="0"/>
              </a:spcAft>
              <a:buSzPts val="1200"/>
              <a:buChar char="–"/>
              <a:defRPr b="0" i="0"/>
            </a:lvl4pPr>
            <a:lvl5pPr marL="2286000" lvl="4" indent="-292100" algn="l">
              <a:lnSpc>
                <a:spcPct val="90000"/>
              </a:lnSpc>
              <a:spcBef>
                <a:spcPts val="600"/>
              </a:spcBef>
              <a:spcAft>
                <a:spcPts val="0"/>
              </a:spcAft>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7"/>
          <p:cNvSpPr txBox="1">
            <a:spLocks noGrp="1"/>
          </p:cNvSpPr>
          <p:nvPr>
            <p:ph type="body" idx="2"/>
          </p:nvPr>
        </p:nvSpPr>
        <p:spPr>
          <a:xfrm>
            <a:off x="4649513" y="1248837"/>
            <a:ext cx="4303987" cy="35334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b="0" i="0"/>
            </a:lvl1pPr>
            <a:lvl2pPr marL="914400" lvl="1" indent="-330200" algn="l">
              <a:lnSpc>
                <a:spcPct val="90000"/>
              </a:lnSpc>
              <a:spcBef>
                <a:spcPts val="600"/>
              </a:spcBef>
              <a:spcAft>
                <a:spcPts val="0"/>
              </a:spcAft>
              <a:buSzPts val="1600"/>
              <a:buChar char="•"/>
              <a:defRPr b="0" i="0"/>
            </a:lvl2pPr>
            <a:lvl3pPr marL="1371600" lvl="2" indent="-317500" algn="l">
              <a:lnSpc>
                <a:spcPct val="90000"/>
              </a:lnSpc>
              <a:spcBef>
                <a:spcPts val="600"/>
              </a:spcBef>
              <a:spcAft>
                <a:spcPts val="0"/>
              </a:spcAft>
              <a:buSzPts val="1400"/>
              <a:buChar char="–"/>
              <a:defRPr b="0" i="0"/>
            </a:lvl3pPr>
            <a:lvl4pPr marL="1828800" lvl="3" indent="-304800" algn="l">
              <a:lnSpc>
                <a:spcPct val="90000"/>
              </a:lnSpc>
              <a:spcBef>
                <a:spcPts val="600"/>
              </a:spcBef>
              <a:spcAft>
                <a:spcPts val="0"/>
              </a:spcAft>
              <a:buSzPts val="1200"/>
              <a:buChar char="–"/>
              <a:defRPr b="0" i="0"/>
            </a:lvl4pPr>
            <a:lvl5pPr marL="2286000" lvl="4" indent="-292100" algn="l">
              <a:lnSpc>
                <a:spcPct val="90000"/>
              </a:lnSpc>
              <a:spcBef>
                <a:spcPts val="600"/>
              </a:spcBef>
              <a:spcAft>
                <a:spcPts val="0"/>
              </a:spcAft>
              <a:buSzPts val="1000"/>
              <a:buChar char="–"/>
              <a:defRPr b="0" i="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a:spLocks noGrp="1"/>
          </p:cNvSpPr>
          <p:nvPr>
            <p:ph type="body" idx="3"/>
          </p:nvPr>
        </p:nvSpPr>
        <p:spPr>
          <a:xfrm>
            <a:off x="190498" y="749808"/>
            <a:ext cx="8763001" cy="276999"/>
          </a:xfrm>
          <a:prstGeom prst="rect">
            <a:avLst/>
          </a:prstGeom>
          <a:noFill/>
          <a:ln>
            <a:noFill/>
          </a:ln>
        </p:spPr>
        <p:txBody>
          <a:bodyPr spcFirstLastPara="1" wrap="square" lIns="0" tIns="0" rIns="91425" bIns="0" anchor="t" anchorCtr="0">
            <a:spAutoFit/>
          </a:bodyPr>
          <a:lstStyle>
            <a:lvl1pPr marL="457200" lvl="0" indent="-228600" algn="l">
              <a:lnSpc>
                <a:spcPct val="100000"/>
              </a:lnSpc>
              <a:spcBef>
                <a:spcPts val="600"/>
              </a:spcBef>
              <a:spcAft>
                <a:spcPts val="0"/>
              </a:spcAft>
              <a:buSzPts val="1800"/>
              <a:buNone/>
              <a:defRPr>
                <a:solidFill>
                  <a:srgbClr val="869BA0"/>
                </a:solidFill>
                <a:latin typeface="Georgia"/>
                <a:ea typeface="Georgia"/>
                <a:cs typeface="Georgia"/>
                <a:sym typeface="Georgia"/>
              </a:defRPr>
            </a:lvl1pPr>
            <a:lvl2pPr marL="914400" lvl="1" indent="-228600" algn="l">
              <a:lnSpc>
                <a:spcPct val="90000"/>
              </a:lnSpc>
              <a:spcBef>
                <a:spcPts val="600"/>
              </a:spcBef>
              <a:spcAft>
                <a:spcPts val="0"/>
              </a:spcAft>
              <a:buSzPts val="1600"/>
              <a:buNone/>
              <a:defRPr/>
            </a:lvl2pPr>
            <a:lvl3pPr marL="1371600" lvl="2" indent="-228600" algn="l">
              <a:lnSpc>
                <a:spcPct val="90000"/>
              </a:lnSpc>
              <a:spcBef>
                <a:spcPts val="600"/>
              </a:spcBef>
              <a:spcAft>
                <a:spcPts val="0"/>
              </a:spcAft>
              <a:buSzPts val="1400"/>
              <a:buNone/>
              <a:defRPr/>
            </a:lvl3pPr>
            <a:lvl4pPr marL="1828800" lvl="3" indent="-228600" algn="l">
              <a:lnSpc>
                <a:spcPct val="90000"/>
              </a:lnSpc>
              <a:spcBef>
                <a:spcPts val="600"/>
              </a:spcBef>
              <a:spcAft>
                <a:spcPts val="0"/>
              </a:spcAft>
              <a:buSzPts val="1200"/>
              <a:buNone/>
              <a:defRPr/>
            </a:lvl4pPr>
            <a:lvl5pPr marL="2286000" lvl="4" indent="-228600" algn="l">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7"/>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pic>
        <p:nvPicPr>
          <p:cNvPr id="56" name="Google Shape;56;p7"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57" name="Google Shape;57;p7"/>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title" idx="4"/>
          </p:nvPr>
        </p:nvSpPr>
        <p:spPr>
          <a:xfrm>
            <a:off x="288375" y="4827475"/>
            <a:ext cx="4004700" cy="274200"/>
          </a:xfrm>
          <a:prstGeom prst="rect">
            <a:avLst/>
          </a:prstGeom>
        </p:spPr>
        <p:txBody>
          <a:bodyPr spcFirstLastPara="1" wrap="square" lIns="0" tIns="45700" rIns="0" bIns="0" anchor="ctr" anchorCtr="0">
            <a:normAutofit/>
          </a:bodyPr>
          <a:lstStyle>
            <a:lvl1pPr lvl="0" rt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rtl="0">
              <a:spcBef>
                <a:spcPts val="0"/>
              </a:spcBef>
              <a:spcAft>
                <a:spcPts val="0"/>
              </a:spcAft>
              <a:buSzPts val="1000"/>
              <a:buFont typeface="Calibri"/>
              <a:buNone/>
              <a:defRPr sz="1400">
                <a:latin typeface="Calibri"/>
                <a:ea typeface="Calibri"/>
                <a:cs typeface="Calibri"/>
                <a:sym typeface="Calibri"/>
              </a:defRPr>
            </a:lvl2pPr>
            <a:lvl3pPr lvl="2" rtl="0">
              <a:spcBef>
                <a:spcPts val="0"/>
              </a:spcBef>
              <a:spcAft>
                <a:spcPts val="0"/>
              </a:spcAft>
              <a:buSzPts val="1000"/>
              <a:buFont typeface="Calibri"/>
              <a:buNone/>
              <a:defRPr sz="1400">
                <a:latin typeface="Calibri"/>
                <a:ea typeface="Calibri"/>
                <a:cs typeface="Calibri"/>
                <a:sym typeface="Calibri"/>
              </a:defRPr>
            </a:lvl3pPr>
            <a:lvl4pPr lvl="3" rtl="0">
              <a:spcBef>
                <a:spcPts val="0"/>
              </a:spcBef>
              <a:spcAft>
                <a:spcPts val="0"/>
              </a:spcAft>
              <a:buSzPts val="1000"/>
              <a:buFont typeface="Calibri"/>
              <a:buNone/>
              <a:defRPr sz="1400">
                <a:latin typeface="Calibri"/>
                <a:ea typeface="Calibri"/>
                <a:cs typeface="Calibri"/>
                <a:sym typeface="Calibri"/>
              </a:defRPr>
            </a:lvl4pPr>
            <a:lvl5pPr lvl="4" rtl="0">
              <a:spcBef>
                <a:spcPts val="0"/>
              </a:spcBef>
              <a:spcAft>
                <a:spcPts val="0"/>
              </a:spcAft>
              <a:buSzPts val="1000"/>
              <a:buFont typeface="Calibri"/>
              <a:buNone/>
              <a:defRPr sz="1400">
                <a:latin typeface="Calibri"/>
                <a:ea typeface="Calibri"/>
                <a:cs typeface="Calibri"/>
                <a:sym typeface="Calibri"/>
              </a:defRPr>
            </a:lvl5pPr>
            <a:lvl6pPr lvl="5" rtl="0">
              <a:spcBef>
                <a:spcPts val="0"/>
              </a:spcBef>
              <a:spcAft>
                <a:spcPts val="0"/>
              </a:spcAft>
              <a:buSzPts val="1000"/>
              <a:buFont typeface="Calibri"/>
              <a:buNone/>
              <a:defRPr sz="1400">
                <a:latin typeface="Calibri"/>
                <a:ea typeface="Calibri"/>
                <a:cs typeface="Calibri"/>
                <a:sym typeface="Calibri"/>
              </a:defRPr>
            </a:lvl6pPr>
            <a:lvl7pPr lvl="6" rtl="0">
              <a:spcBef>
                <a:spcPts val="0"/>
              </a:spcBef>
              <a:spcAft>
                <a:spcPts val="0"/>
              </a:spcAft>
              <a:buSzPts val="1000"/>
              <a:buFont typeface="Calibri"/>
              <a:buNone/>
              <a:defRPr sz="1400">
                <a:latin typeface="Calibri"/>
                <a:ea typeface="Calibri"/>
                <a:cs typeface="Calibri"/>
                <a:sym typeface="Calibri"/>
              </a:defRPr>
            </a:lvl7pPr>
            <a:lvl8pPr lvl="7" rtl="0">
              <a:spcBef>
                <a:spcPts val="0"/>
              </a:spcBef>
              <a:spcAft>
                <a:spcPts val="0"/>
              </a:spcAft>
              <a:buSzPts val="1000"/>
              <a:buFont typeface="Calibri"/>
              <a:buNone/>
              <a:defRPr sz="1400">
                <a:latin typeface="Calibri"/>
                <a:ea typeface="Calibri"/>
                <a:cs typeface="Calibri"/>
                <a:sym typeface="Calibri"/>
              </a:defRPr>
            </a:lvl8pPr>
            <a:lvl9pPr lvl="8" rtl="0">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190500" y="0"/>
            <a:ext cx="8763000" cy="74294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190500" y="4216619"/>
            <a:ext cx="8763000" cy="564931"/>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600"/>
              </a:spcBef>
              <a:spcAft>
                <a:spcPts val="0"/>
              </a:spcAft>
              <a:buSzPts val="1400"/>
              <a:buNone/>
              <a:defRPr sz="1400" b="0" i="1"/>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8"/>
          <p:cNvSpPr>
            <a:spLocks noGrp="1"/>
          </p:cNvSpPr>
          <p:nvPr>
            <p:ph type="pic" idx="2"/>
          </p:nvPr>
        </p:nvSpPr>
        <p:spPr>
          <a:xfrm>
            <a:off x="190499" y="971550"/>
            <a:ext cx="8763001" cy="3245726"/>
          </a:xfrm>
          <a:prstGeom prst="rect">
            <a:avLst/>
          </a:prstGeom>
          <a:noFill/>
          <a:ln>
            <a:noFill/>
          </a:ln>
        </p:spPr>
      </p:sp>
      <p:sp>
        <p:nvSpPr>
          <p:cNvPr id="63" name="Google Shape;63;p8"/>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pic>
        <p:nvPicPr>
          <p:cNvPr id="64" name="Google Shape;64;p8"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65" name="Google Shape;65;p8"/>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6" name="Google Shape;66;p8"/>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
          <p:cNvSpPr txBox="1">
            <a:spLocks noGrp="1"/>
          </p:cNvSpPr>
          <p:nvPr>
            <p:ph type="title" idx="3"/>
          </p:nvPr>
        </p:nvSpPr>
        <p:spPr>
          <a:xfrm>
            <a:off x="288375" y="4827475"/>
            <a:ext cx="4004700" cy="274200"/>
          </a:xfrm>
          <a:prstGeom prst="rect">
            <a:avLst/>
          </a:prstGeom>
        </p:spPr>
        <p:txBody>
          <a:bodyPr spcFirstLastPara="1" wrap="square" lIns="0" tIns="45700" rIns="0" bIns="0" anchor="ctr" anchorCtr="0">
            <a:normAutofit/>
          </a:bodyPr>
          <a:lstStyle>
            <a:lvl1pPr lvl="0" rt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rtl="0">
              <a:spcBef>
                <a:spcPts val="0"/>
              </a:spcBef>
              <a:spcAft>
                <a:spcPts val="0"/>
              </a:spcAft>
              <a:buSzPts val="1000"/>
              <a:buFont typeface="Calibri"/>
              <a:buNone/>
              <a:defRPr sz="1400">
                <a:latin typeface="Calibri"/>
                <a:ea typeface="Calibri"/>
                <a:cs typeface="Calibri"/>
                <a:sym typeface="Calibri"/>
              </a:defRPr>
            </a:lvl2pPr>
            <a:lvl3pPr lvl="2" rtl="0">
              <a:spcBef>
                <a:spcPts val="0"/>
              </a:spcBef>
              <a:spcAft>
                <a:spcPts val="0"/>
              </a:spcAft>
              <a:buSzPts val="1000"/>
              <a:buFont typeface="Calibri"/>
              <a:buNone/>
              <a:defRPr sz="1400">
                <a:latin typeface="Calibri"/>
                <a:ea typeface="Calibri"/>
                <a:cs typeface="Calibri"/>
                <a:sym typeface="Calibri"/>
              </a:defRPr>
            </a:lvl3pPr>
            <a:lvl4pPr lvl="3" rtl="0">
              <a:spcBef>
                <a:spcPts val="0"/>
              </a:spcBef>
              <a:spcAft>
                <a:spcPts val="0"/>
              </a:spcAft>
              <a:buSzPts val="1000"/>
              <a:buFont typeface="Calibri"/>
              <a:buNone/>
              <a:defRPr sz="1400">
                <a:latin typeface="Calibri"/>
                <a:ea typeface="Calibri"/>
                <a:cs typeface="Calibri"/>
                <a:sym typeface="Calibri"/>
              </a:defRPr>
            </a:lvl4pPr>
            <a:lvl5pPr lvl="4" rtl="0">
              <a:spcBef>
                <a:spcPts val="0"/>
              </a:spcBef>
              <a:spcAft>
                <a:spcPts val="0"/>
              </a:spcAft>
              <a:buSzPts val="1000"/>
              <a:buFont typeface="Calibri"/>
              <a:buNone/>
              <a:defRPr sz="1400">
                <a:latin typeface="Calibri"/>
                <a:ea typeface="Calibri"/>
                <a:cs typeface="Calibri"/>
                <a:sym typeface="Calibri"/>
              </a:defRPr>
            </a:lvl5pPr>
            <a:lvl6pPr lvl="5" rtl="0">
              <a:spcBef>
                <a:spcPts val="0"/>
              </a:spcBef>
              <a:spcAft>
                <a:spcPts val="0"/>
              </a:spcAft>
              <a:buSzPts val="1000"/>
              <a:buFont typeface="Calibri"/>
              <a:buNone/>
              <a:defRPr sz="1400">
                <a:latin typeface="Calibri"/>
                <a:ea typeface="Calibri"/>
                <a:cs typeface="Calibri"/>
                <a:sym typeface="Calibri"/>
              </a:defRPr>
            </a:lvl6pPr>
            <a:lvl7pPr lvl="6" rtl="0">
              <a:spcBef>
                <a:spcPts val="0"/>
              </a:spcBef>
              <a:spcAft>
                <a:spcPts val="0"/>
              </a:spcAft>
              <a:buSzPts val="1000"/>
              <a:buFont typeface="Calibri"/>
              <a:buNone/>
              <a:defRPr sz="1400">
                <a:latin typeface="Calibri"/>
                <a:ea typeface="Calibri"/>
                <a:cs typeface="Calibri"/>
                <a:sym typeface="Calibri"/>
              </a:defRPr>
            </a:lvl7pPr>
            <a:lvl8pPr lvl="7" rtl="0">
              <a:spcBef>
                <a:spcPts val="0"/>
              </a:spcBef>
              <a:spcAft>
                <a:spcPts val="0"/>
              </a:spcAft>
              <a:buSzPts val="1000"/>
              <a:buFont typeface="Calibri"/>
              <a:buNone/>
              <a:defRPr sz="1400">
                <a:latin typeface="Calibri"/>
                <a:ea typeface="Calibri"/>
                <a:cs typeface="Calibri"/>
                <a:sym typeface="Calibri"/>
              </a:defRPr>
            </a:lvl8pPr>
            <a:lvl9pPr lvl="8" rtl="0">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Main Title">
  <p:cSld name="1_Main Title">
    <p:spTree>
      <p:nvGrpSpPr>
        <p:cNvPr id="1" name="Shape 68"/>
        <p:cNvGrpSpPr/>
        <p:nvPr/>
      </p:nvGrpSpPr>
      <p:grpSpPr>
        <a:xfrm>
          <a:off x="0" y="0"/>
          <a:ext cx="0" cy="0"/>
          <a:chOff x="0" y="0"/>
          <a:chExt cx="0" cy="0"/>
        </a:xfrm>
      </p:grpSpPr>
      <p:sp>
        <p:nvSpPr>
          <p:cNvPr id="69" name="Google Shape;69;p9"/>
          <p:cNvSpPr/>
          <p:nvPr/>
        </p:nvSpPr>
        <p:spPr>
          <a:xfrm>
            <a:off x="0" y="1847850"/>
            <a:ext cx="8621486" cy="1599161"/>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0" name="Google Shape;70;p9"/>
          <p:cNvSpPr txBox="1">
            <a:spLocks noGrp="1"/>
          </p:cNvSpPr>
          <p:nvPr>
            <p:ph type="title"/>
          </p:nvPr>
        </p:nvSpPr>
        <p:spPr>
          <a:xfrm>
            <a:off x="190500" y="1854510"/>
            <a:ext cx="8086396" cy="1592502"/>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9" descr="A picture containing drawing&#10;&#10;Description automatically generated"/>
          <p:cNvPicPr preferRelativeResize="0"/>
          <p:nvPr/>
        </p:nvPicPr>
        <p:blipFill rotWithShape="1">
          <a:blip r:embed="rId2">
            <a:alphaModFix/>
          </a:blip>
          <a:srcRect/>
          <a:stretch/>
        </p:blipFill>
        <p:spPr>
          <a:xfrm>
            <a:off x="0" y="0"/>
            <a:ext cx="2189587" cy="7429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allery x2">
  <p:cSld name="Gallery x2">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90500" y="0"/>
            <a:ext cx="8763000" cy="7429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1057603" y="3168869"/>
            <a:ext cx="2670017" cy="1613444"/>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600"/>
              </a:spcBef>
              <a:spcAft>
                <a:spcPts val="0"/>
              </a:spcAft>
              <a:buSzPts val="1800"/>
              <a:buNone/>
              <a:defRPr b="0" i="0"/>
            </a:lvl1pPr>
            <a:lvl2pPr marL="914400" lvl="1" indent="-228600" algn="ctr">
              <a:lnSpc>
                <a:spcPct val="90000"/>
              </a:lnSpc>
              <a:spcBef>
                <a:spcPts val="600"/>
              </a:spcBef>
              <a:spcAft>
                <a:spcPts val="0"/>
              </a:spcAft>
              <a:buSzPts val="1600"/>
              <a:buNone/>
              <a:defRPr/>
            </a:lvl2pPr>
            <a:lvl3pPr marL="1371600" lvl="2" indent="-228600" algn="ctr">
              <a:lnSpc>
                <a:spcPct val="90000"/>
              </a:lnSpc>
              <a:spcBef>
                <a:spcPts val="600"/>
              </a:spcBef>
              <a:spcAft>
                <a:spcPts val="0"/>
              </a:spcAft>
              <a:buSzPts val="1400"/>
              <a:buNone/>
              <a:defRPr/>
            </a:lvl3pPr>
            <a:lvl4pPr marL="1828800" lvl="3" indent="-228600" algn="ctr">
              <a:lnSpc>
                <a:spcPct val="90000"/>
              </a:lnSpc>
              <a:spcBef>
                <a:spcPts val="600"/>
              </a:spcBef>
              <a:spcAft>
                <a:spcPts val="0"/>
              </a:spcAft>
              <a:buSzPts val="1200"/>
              <a:buNone/>
              <a:defRPr/>
            </a:lvl4pPr>
            <a:lvl5pPr marL="2286000" lvl="4" indent="-228600" algn="ctr">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0"/>
          <p:cNvSpPr txBox="1">
            <a:spLocks noGrp="1"/>
          </p:cNvSpPr>
          <p:nvPr>
            <p:ph type="body" idx="2"/>
          </p:nvPr>
        </p:nvSpPr>
        <p:spPr>
          <a:xfrm>
            <a:off x="4886459" y="3168869"/>
            <a:ext cx="2670017" cy="1613444"/>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600"/>
              </a:spcBef>
              <a:spcAft>
                <a:spcPts val="0"/>
              </a:spcAft>
              <a:buSzPts val="1800"/>
              <a:buNone/>
              <a:defRPr b="0" i="0"/>
            </a:lvl1pPr>
            <a:lvl2pPr marL="914400" lvl="1" indent="-228600" algn="ctr">
              <a:lnSpc>
                <a:spcPct val="90000"/>
              </a:lnSpc>
              <a:spcBef>
                <a:spcPts val="600"/>
              </a:spcBef>
              <a:spcAft>
                <a:spcPts val="0"/>
              </a:spcAft>
              <a:buSzPts val="1600"/>
              <a:buNone/>
              <a:defRPr/>
            </a:lvl2pPr>
            <a:lvl3pPr marL="1371600" lvl="2" indent="-228600" algn="ctr">
              <a:lnSpc>
                <a:spcPct val="90000"/>
              </a:lnSpc>
              <a:spcBef>
                <a:spcPts val="600"/>
              </a:spcBef>
              <a:spcAft>
                <a:spcPts val="0"/>
              </a:spcAft>
              <a:buSzPts val="1400"/>
              <a:buNone/>
              <a:defRPr/>
            </a:lvl3pPr>
            <a:lvl4pPr marL="1828800" lvl="3" indent="-228600" algn="ctr">
              <a:lnSpc>
                <a:spcPct val="90000"/>
              </a:lnSpc>
              <a:spcBef>
                <a:spcPts val="600"/>
              </a:spcBef>
              <a:spcAft>
                <a:spcPts val="0"/>
              </a:spcAft>
              <a:buSzPts val="1200"/>
              <a:buNone/>
              <a:defRPr/>
            </a:lvl4pPr>
            <a:lvl5pPr marL="2286000" lvl="4" indent="-228600" algn="ctr">
              <a:lnSpc>
                <a:spcPct val="90000"/>
              </a:lnSpc>
              <a:spcBef>
                <a:spcPts val="600"/>
              </a:spcBef>
              <a:spcAft>
                <a:spcPts val="0"/>
              </a:spcAft>
              <a:buSzPts val="1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10"/>
          <p:cNvSpPr>
            <a:spLocks noGrp="1"/>
          </p:cNvSpPr>
          <p:nvPr>
            <p:ph type="pic" idx="3"/>
          </p:nvPr>
        </p:nvSpPr>
        <p:spPr>
          <a:xfrm>
            <a:off x="1537742" y="938213"/>
            <a:ext cx="1709738" cy="1993900"/>
          </a:xfrm>
          <a:prstGeom prst="rect">
            <a:avLst/>
          </a:prstGeom>
          <a:noFill/>
          <a:ln>
            <a:noFill/>
          </a:ln>
        </p:spPr>
      </p:sp>
      <p:sp>
        <p:nvSpPr>
          <p:cNvPr id="77" name="Google Shape;77;p10"/>
          <p:cNvSpPr>
            <a:spLocks noGrp="1"/>
          </p:cNvSpPr>
          <p:nvPr>
            <p:ph type="pic" idx="4"/>
          </p:nvPr>
        </p:nvSpPr>
        <p:spPr>
          <a:xfrm>
            <a:off x="5366598" y="938213"/>
            <a:ext cx="1709738" cy="1993900"/>
          </a:xfrm>
          <a:prstGeom prst="rect">
            <a:avLst/>
          </a:prstGeom>
          <a:noFill/>
          <a:ln>
            <a:noFill/>
          </a:ln>
        </p:spPr>
      </p:sp>
      <p:sp>
        <p:nvSpPr>
          <p:cNvPr id="78" name="Google Shape;78;p10"/>
          <p:cNvSpPr txBox="1">
            <a:spLocks noGrp="1"/>
          </p:cNvSpPr>
          <p:nvPr>
            <p:ph type="sldNum" idx="12"/>
          </p:nvPr>
        </p:nvSpPr>
        <p:spPr>
          <a:xfrm>
            <a:off x="8801100" y="4846320"/>
            <a:ext cx="342900" cy="246221"/>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pic>
        <p:nvPicPr>
          <p:cNvPr id="79" name="Google Shape;79;p10" descr="A picture containing drawing&#10;&#10;Description automatically generated"/>
          <p:cNvPicPr preferRelativeResize="0"/>
          <p:nvPr/>
        </p:nvPicPr>
        <p:blipFill rotWithShape="1">
          <a:blip r:embed="rId2">
            <a:alphaModFix/>
          </a:blip>
          <a:srcRect l="9198" t="24196" r="72239" b="24021"/>
          <a:stretch/>
        </p:blipFill>
        <p:spPr>
          <a:xfrm>
            <a:off x="8518843" y="4839434"/>
            <a:ext cx="256669" cy="242928"/>
          </a:xfrm>
          <a:prstGeom prst="rect">
            <a:avLst/>
          </a:prstGeom>
          <a:noFill/>
          <a:ln>
            <a:noFill/>
          </a:ln>
        </p:spPr>
      </p:pic>
      <p:sp>
        <p:nvSpPr>
          <p:cNvPr id="80" name="Google Shape;80;p10"/>
          <p:cNvSpPr/>
          <p:nvPr/>
        </p:nvSpPr>
        <p:spPr>
          <a:xfrm>
            <a:off x="-304800" y="4781550"/>
            <a:ext cx="8724900" cy="409575"/>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81" name="Google Shape;81;p10"/>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
          <p:cNvSpPr txBox="1">
            <a:spLocks noGrp="1"/>
          </p:cNvSpPr>
          <p:nvPr>
            <p:ph type="title" idx="5"/>
          </p:nvPr>
        </p:nvSpPr>
        <p:spPr>
          <a:xfrm>
            <a:off x="288375" y="4827475"/>
            <a:ext cx="4004700" cy="274200"/>
          </a:xfrm>
          <a:prstGeom prst="rect">
            <a:avLst/>
          </a:prstGeom>
        </p:spPr>
        <p:txBody>
          <a:bodyPr spcFirstLastPara="1" wrap="square" lIns="0" tIns="45700" rIns="0" bIns="0" anchor="ctr" anchorCtr="0">
            <a:normAutofit/>
          </a:bodyPr>
          <a:lstStyle>
            <a:lvl1pPr lvl="0" rtl="0">
              <a:spcBef>
                <a:spcPts val="0"/>
              </a:spcBef>
              <a:spcAft>
                <a:spcPts val="0"/>
              </a:spcAft>
              <a:buClr>
                <a:schemeClr val="lt1"/>
              </a:buClr>
              <a:buSzPts val="1300"/>
              <a:buFont typeface="Calibri"/>
              <a:buNone/>
              <a:defRPr sz="1300" b="0">
                <a:solidFill>
                  <a:schemeClr val="lt1"/>
                </a:solidFill>
                <a:latin typeface="Calibri"/>
                <a:ea typeface="Calibri"/>
                <a:cs typeface="Calibri"/>
                <a:sym typeface="Calibri"/>
              </a:defRPr>
            </a:lvl1pPr>
            <a:lvl2pPr lvl="1" rtl="0">
              <a:spcBef>
                <a:spcPts val="0"/>
              </a:spcBef>
              <a:spcAft>
                <a:spcPts val="0"/>
              </a:spcAft>
              <a:buSzPts val="1000"/>
              <a:buFont typeface="Calibri"/>
              <a:buNone/>
              <a:defRPr sz="1400">
                <a:latin typeface="Calibri"/>
                <a:ea typeface="Calibri"/>
                <a:cs typeface="Calibri"/>
                <a:sym typeface="Calibri"/>
              </a:defRPr>
            </a:lvl2pPr>
            <a:lvl3pPr lvl="2" rtl="0">
              <a:spcBef>
                <a:spcPts val="0"/>
              </a:spcBef>
              <a:spcAft>
                <a:spcPts val="0"/>
              </a:spcAft>
              <a:buSzPts val="1000"/>
              <a:buFont typeface="Calibri"/>
              <a:buNone/>
              <a:defRPr sz="1400">
                <a:latin typeface="Calibri"/>
                <a:ea typeface="Calibri"/>
                <a:cs typeface="Calibri"/>
                <a:sym typeface="Calibri"/>
              </a:defRPr>
            </a:lvl3pPr>
            <a:lvl4pPr lvl="3" rtl="0">
              <a:spcBef>
                <a:spcPts val="0"/>
              </a:spcBef>
              <a:spcAft>
                <a:spcPts val="0"/>
              </a:spcAft>
              <a:buSzPts val="1000"/>
              <a:buFont typeface="Calibri"/>
              <a:buNone/>
              <a:defRPr sz="1400">
                <a:latin typeface="Calibri"/>
                <a:ea typeface="Calibri"/>
                <a:cs typeface="Calibri"/>
                <a:sym typeface="Calibri"/>
              </a:defRPr>
            </a:lvl4pPr>
            <a:lvl5pPr lvl="4" rtl="0">
              <a:spcBef>
                <a:spcPts val="0"/>
              </a:spcBef>
              <a:spcAft>
                <a:spcPts val="0"/>
              </a:spcAft>
              <a:buSzPts val="1000"/>
              <a:buFont typeface="Calibri"/>
              <a:buNone/>
              <a:defRPr sz="1400">
                <a:latin typeface="Calibri"/>
                <a:ea typeface="Calibri"/>
                <a:cs typeface="Calibri"/>
                <a:sym typeface="Calibri"/>
              </a:defRPr>
            </a:lvl5pPr>
            <a:lvl6pPr lvl="5" rtl="0">
              <a:spcBef>
                <a:spcPts val="0"/>
              </a:spcBef>
              <a:spcAft>
                <a:spcPts val="0"/>
              </a:spcAft>
              <a:buSzPts val="1000"/>
              <a:buFont typeface="Calibri"/>
              <a:buNone/>
              <a:defRPr sz="1400">
                <a:latin typeface="Calibri"/>
                <a:ea typeface="Calibri"/>
                <a:cs typeface="Calibri"/>
                <a:sym typeface="Calibri"/>
              </a:defRPr>
            </a:lvl6pPr>
            <a:lvl7pPr lvl="6" rtl="0">
              <a:spcBef>
                <a:spcPts val="0"/>
              </a:spcBef>
              <a:spcAft>
                <a:spcPts val="0"/>
              </a:spcAft>
              <a:buSzPts val="1000"/>
              <a:buFont typeface="Calibri"/>
              <a:buNone/>
              <a:defRPr sz="1400">
                <a:latin typeface="Calibri"/>
                <a:ea typeface="Calibri"/>
                <a:cs typeface="Calibri"/>
                <a:sym typeface="Calibri"/>
              </a:defRPr>
            </a:lvl7pPr>
            <a:lvl8pPr lvl="7" rtl="0">
              <a:spcBef>
                <a:spcPts val="0"/>
              </a:spcBef>
              <a:spcAft>
                <a:spcPts val="0"/>
              </a:spcAft>
              <a:buSzPts val="1000"/>
              <a:buFont typeface="Calibri"/>
              <a:buNone/>
              <a:defRPr sz="1400">
                <a:latin typeface="Calibri"/>
                <a:ea typeface="Calibri"/>
                <a:cs typeface="Calibri"/>
                <a:sym typeface="Calibri"/>
              </a:defRPr>
            </a:lvl8pPr>
            <a:lvl9pPr lvl="8" rtl="0">
              <a:spcBef>
                <a:spcPts val="0"/>
              </a:spcBef>
              <a:spcAft>
                <a:spcPts val="0"/>
              </a:spcAft>
              <a:buSzPts val="1000"/>
              <a:buFont typeface="Calibri"/>
              <a:buNone/>
              <a:defRPr sz="1400">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90500" y="0"/>
            <a:ext cx="8763000" cy="742949"/>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dk2"/>
              </a:buClr>
              <a:buSzPts val="2400"/>
              <a:buFont typeface="Georgia"/>
              <a:buNone/>
              <a:defRPr sz="24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805672" y="4823460"/>
            <a:ext cx="347472" cy="246221"/>
          </a:xfrm>
          <a:prstGeom prst="rect">
            <a:avLst/>
          </a:prstGeom>
          <a:noFill/>
          <a:ln>
            <a:noFill/>
          </a:ln>
        </p:spPr>
        <p:txBody>
          <a:bodyPr spcFirstLastPara="1" wrap="square" lIns="45700" tIns="45700" rIns="91425" bIns="45700" anchor="b" anchorCtr="0">
            <a:spAutoFit/>
          </a:bodyPr>
          <a:lstStyle>
            <a:lvl1pPr marL="0" marR="0" lvl="0"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‹Nº›</a:t>
            </a:fld>
            <a:endParaRPr/>
          </a:p>
        </p:txBody>
      </p:sp>
      <p:sp>
        <p:nvSpPr>
          <p:cNvPr id="12" name="Google Shape;12;p1"/>
          <p:cNvSpPr txBox="1">
            <a:spLocks noGrp="1"/>
          </p:cNvSpPr>
          <p:nvPr>
            <p:ph type="body" idx="1"/>
          </p:nvPr>
        </p:nvSpPr>
        <p:spPr>
          <a:xfrm>
            <a:off x="190500" y="971551"/>
            <a:ext cx="8763000" cy="3810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600"/>
              </a:spcBef>
              <a:spcAft>
                <a:spcPts val="0"/>
              </a:spcAft>
              <a:buClr>
                <a:schemeClr val="accent3"/>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600"/>
              </a:spcBef>
              <a:spcAft>
                <a:spcPts val="0"/>
              </a:spcAft>
              <a:buClr>
                <a:srgbClr val="2F96B5"/>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90000"/>
              </a:lnSpc>
              <a:spcBef>
                <a:spcPts val="600"/>
              </a:spcBef>
              <a:spcAft>
                <a:spcPts val="0"/>
              </a:spcAft>
              <a:buClr>
                <a:srgbClr val="2F96B5"/>
              </a:buClr>
              <a:buSzPts val="1400"/>
              <a:buFont typeface="Roboto"/>
              <a:buChar char="–"/>
              <a:defRPr sz="1400" b="0" i="0" u="none" strike="noStrike" cap="none">
                <a:solidFill>
                  <a:schemeClr val="dk1"/>
                </a:solidFill>
                <a:latin typeface="Arial"/>
                <a:ea typeface="Arial"/>
                <a:cs typeface="Arial"/>
                <a:sym typeface="Arial"/>
              </a:defRPr>
            </a:lvl3pPr>
            <a:lvl4pPr marL="1828800" marR="0" lvl="3" indent="-304800" algn="l" rtl="0">
              <a:lnSpc>
                <a:spcPct val="90000"/>
              </a:lnSpc>
              <a:spcBef>
                <a:spcPts val="600"/>
              </a:spcBef>
              <a:spcAft>
                <a:spcPts val="0"/>
              </a:spcAft>
              <a:buClr>
                <a:srgbClr val="2F96B5"/>
              </a:buClr>
              <a:buSzPts val="1200"/>
              <a:buFont typeface="Roboto"/>
              <a:buChar char="–"/>
              <a:defRPr sz="1200" b="0" i="0" u="none" strike="noStrike" cap="none">
                <a:solidFill>
                  <a:schemeClr val="dk1"/>
                </a:solidFill>
                <a:latin typeface="Arial"/>
                <a:ea typeface="Arial"/>
                <a:cs typeface="Arial"/>
                <a:sym typeface="Arial"/>
              </a:defRPr>
            </a:lvl4pPr>
            <a:lvl5pPr marL="2286000" marR="0" lvl="4" indent="-292100" algn="l" rtl="0">
              <a:lnSpc>
                <a:spcPct val="90000"/>
              </a:lnSpc>
              <a:spcBef>
                <a:spcPts val="600"/>
              </a:spcBef>
              <a:spcAft>
                <a:spcPts val="0"/>
              </a:spcAft>
              <a:buClr>
                <a:srgbClr val="2F96B5"/>
              </a:buClr>
              <a:buSzPts val="1000"/>
              <a:buFont typeface="Roboto"/>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3" name="Google Shape;13;p1"/>
          <p:cNvSpPr txBox="1">
            <a:spLocks noGrp="1"/>
          </p:cNvSpPr>
          <p:nvPr>
            <p:ph type="ftr" idx="11"/>
          </p:nvPr>
        </p:nvSpPr>
        <p:spPr>
          <a:xfrm>
            <a:off x="190500" y="4827270"/>
            <a:ext cx="30861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69BA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12">
          <p15:clr>
            <a:srgbClr val="F26B43"/>
          </p15:clr>
        </p15:guide>
        <p15:guide id="2" pos="120">
          <p15:clr>
            <a:srgbClr val="F26B43"/>
          </p15:clr>
        </p15:guide>
        <p15:guide id="3" pos="5424">
          <p15:clr>
            <a:srgbClr val="F26B43"/>
          </p15:clr>
        </p15:guide>
        <p15:guide id="4" pos="5640">
          <p15:clr>
            <a:srgbClr val="F26B43"/>
          </p15:clr>
        </p15:guide>
        <p15:guide id="5" orient="horz" pos="468">
          <p15:clr>
            <a:srgbClr val="F26B43"/>
          </p15:clr>
        </p15:guide>
        <p15:guide id="6" orient="horz" pos="6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gif"/></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5.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84.png"/><Relationship Id="rId4" Type="http://schemas.openxmlformats.org/officeDocument/2006/relationships/image" Target="../media/image86.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8.gif"/><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38.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notesSlide" Target="../notesSlides/notesSlide25.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111.png"/><Relationship Id="rId24" Type="http://schemas.openxmlformats.org/officeDocument/2006/relationships/image" Target="../media/image124.png"/><Relationship Id="rId5" Type="http://schemas.openxmlformats.org/officeDocument/2006/relationships/image" Target="../media/image91.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6.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2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image" Target="../media/image136.png"/><Relationship Id="rId7" Type="http://schemas.openxmlformats.org/officeDocument/2006/relationships/image" Target="../media/image129.png"/><Relationship Id="rId12"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190500" y="978210"/>
            <a:ext cx="8086500" cy="1592400"/>
          </a:xfrm>
          <a:prstGeom prst="rect">
            <a:avLst/>
          </a:prstGeom>
          <a:noFill/>
          <a:ln>
            <a:noFill/>
          </a:ln>
        </p:spPr>
        <p:txBody>
          <a:bodyPr spcFirstLastPara="1" wrap="square" lIns="0" tIns="45700" rIns="0" bIns="0" anchor="ctr" anchorCtr="0">
            <a:noAutofit/>
          </a:bodyPr>
          <a:lstStyle/>
          <a:p>
            <a:pPr marL="0" lvl="0" indent="0" algn="ctr" rtl="0">
              <a:lnSpc>
                <a:spcPct val="150000"/>
              </a:lnSpc>
              <a:spcBef>
                <a:spcPts val="0"/>
              </a:spcBef>
              <a:spcAft>
                <a:spcPts val="0"/>
              </a:spcAft>
              <a:buClr>
                <a:schemeClr val="lt1"/>
              </a:buClr>
              <a:buSzPts val="3600"/>
              <a:buFont typeface="Georgia"/>
              <a:buNone/>
            </a:pPr>
            <a:r>
              <a:rPr lang="en-US" sz="2422">
                <a:latin typeface="Calibri"/>
                <a:ea typeface="Calibri"/>
                <a:cs typeface="Calibri"/>
                <a:sym typeface="Calibri"/>
              </a:rPr>
              <a:t>ICRF wave propagation and absorption modelling </a:t>
            </a:r>
            <a:endParaRPr sz="2422">
              <a:latin typeface="Calibri"/>
              <a:ea typeface="Calibri"/>
              <a:cs typeface="Calibri"/>
              <a:sym typeface="Calibri"/>
            </a:endParaRPr>
          </a:p>
          <a:p>
            <a:pPr marL="0" lvl="0" indent="0" algn="ctr" rtl="0">
              <a:lnSpc>
                <a:spcPct val="150000"/>
              </a:lnSpc>
              <a:spcBef>
                <a:spcPts val="0"/>
              </a:spcBef>
              <a:spcAft>
                <a:spcPts val="0"/>
              </a:spcAft>
              <a:buClr>
                <a:schemeClr val="lt1"/>
              </a:buClr>
              <a:buSzPts val="3600"/>
              <a:buFont typeface="Georgia"/>
              <a:buNone/>
            </a:pPr>
            <a:r>
              <a:rPr lang="en-US" sz="2422">
                <a:latin typeface="Calibri"/>
                <a:ea typeface="Calibri"/>
                <a:cs typeface="Calibri"/>
                <a:sym typeface="Calibri"/>
              </a:rPr>
              <a:t>via machine learning</a:t>
            </a:r>
            <a:endParaRPr sz="2322">
              <a:latin typeface="Spectral"/>
              <a:ea typeface="Spectral"/>
              <a:cs typeface="Spectral"/>
              <a:sym typeface="Spectral"/>
            </a:endParaRPr>
          </a:p>
        </p:txBody>
      </p:sp>
      <p:sp>
        <p:nvSpPr>
          <p:cNvPr id="118" name="Google Shape;118;p16"/>
          <p:cNvSpPr txBox="1"/>
          <p:nvPr/>
        </p:nvSpPr>
        <p:spPr>
          <a:xfrm>
            <a:off x="190500" y="2629700"/>
            <a:ext cx="8508000" cy="242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066" b="1" dirty="0">
                <a:solidFill>
                  <a:schemeClr val="dk2"/>
                </a:solidFill>
                <a:latin typeface="Calibri"/>
                <a:ea typeface="Calibri"/>
                <a:cs typeface="Calibri"/>
                <a:sym typeface="Calibri"/>
              </a:rPr>
              <a:t>Álvaro Sánchez-Villar</a:t>
            </a:r>
            <a:endParaRPr sz="20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r>
              <a:rPr lang="en-US" sz="2066" b="1" dirty="0">
                <a:solidFill>
                  <a:schemeClr val="dk2"/>
                </a:solidFill>
                <a:latin typeface="Calibri"/>
                <a:ea typeface="Calibri"/>
                <a:cs typeface="Calibri"/>
                <a:sym typeface="Calibri"/>
              </a:rPr>
              <a:t>Princeton Plasma Physics Laboratory </a:t>
            </a:r>
            <a:endParaRPr sz="20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r>
              <a:rPr lang="en-US" sz="966" b="1" dirty="0">
                <a:solidFill>
                  <a:schemeClr val="dk2"/>
                </a:solidFill>
                <a:latin typeface="Calibri"/>
                <a:ea typeface="Calibri"/>
                <a:cs typeface="Calibri"/>
                <a:sym typeface="Calibri"/>
              </a:rPr>
              <a:t>in collaboration with </a:t>
            </a:r>
            <a:endParaRPr sz="9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r>
              <a:rPr lang="en-US" sz="1366" b="1" dirty="0">
                <a:solidFill>
                  <a:schemeClr val="dk2"/>
                </a:solidFill>
                <a:latin typeface="Calibri"/>
                <a:ea typeface="Calibri"/>
                <a:cs typeface="Calibri"/>
                <a:sym typeface="Calibri"/>
              </a:rPr>
              <a:t>N. </a:t>
            </a:r>
            <a:r>
              <a:rPr lang="en-US" sz="1366" b="1" dirty="0" err="1">
                <a:solidFill>
                  <a:schemeClr val="dk2"/>
                </a:solidFill>
                <a:latin typeface="Calibri"/>
                <a:ea typeface="Calibri"/>
                <a:cs typeface="Calibri"/>
                <a:sym typeface="Calibri"/>
              </a:rPr>
              <a:t>Bertelli</a:t>
            </a:r>
            <a:r>
              <a:rPr lang="en-US" sz="1366" b="1" dirty="0">
                <a:solidFill>
                  <a:schemeClr val="dk2"/>
                </a:solidFill>
                <a:latin typeface="Calibri"/>
                <a:ea typeface="Calibri"/>
                <a:cs typeface="Calibri"/>
                <a:sym typeface="Calibri"/>
              </a:rPr>
              <a:t> , D. Corona and S. </a:t>
            </a:r>
            <a:r>
              <a:rPr lang="en-US" sz="1366" b="1" dirty="0" err="1">
                <a:solidFill>
                  <a:schemeClr val="dk2"/>
                </a:solidFill>
                <a:latin typeface="Calibri"/>
                <a:ea typeface="Calibri"/>
                <a:cs typeface="Calibri"/>
                <a:sym typeface="Calibri"/>
              </a:rPr>
              <a:t>Shiraiwa</a:t>
            </a:r>
            <a:r>
              <a:rPr lang="en-US" sz="1366" b="1" dirty="0">
                <a:solidFill>
                  <a:schemeClr val="dk2"/>
                </a:solidFill>
                <a:latin typeface="Calibri"/>
                <a:ea typeface="Calibri"/>
                <a:cs typeface="Calibri"/>
                <a:sym typeface="Calibri"/>
              </a:rPr>
              <a:t> (PPPL), Z. Bai and T. </a:t>
            </a:r>
            <a:r>
              <a:rPr lang="en-US" sz="1366" b="1" dirty="0" err="1">
                <a:solidFill>
                  <a:schemeClr val="dk2"/>
                </a:solidFill>
                <a:latin typeface="Calibri"/>
                <a:ea typeface="Calibri"/>
                <a:cs typeface="Calibri"/>
                <a:sym typeface="Calibri"/>
              </a:rPr>
              <a:t>Perciano</a:t>
            </a:r>
            <a:r>
              <a:rPr lang="en-US" sz="1366" b="1" dirty="0">
                <a:solidFill>
                  <a:schemeClr val="dk2"/>
                </a:solidFill>
                <a:latin typeface="Calibri"/>
                <a:ea typeface="Calibri"/>
                <a:cs typeface="Calibri"/>
                <a:sym typeface="Calibri"/>
              </a:rPr>
              <a:t> (LBNL), </a:t>
            </a:r>
            <a:endParaRPr sz="13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r>
              <a:rPr lang="en-US" sz="1366" b="1" dirty="0">
                <a:solidFill>
                  <a:schemeClr val="dk2"/>
                </a:solidFill>
                <a:latin typeface="Calibri"/>
                <a:ea typeface="Calibri"/>
                <a:cs typeface="Calibri"/>
                <a:sym typeface="Calibri"/>
              </a:rPr>
              <a:t>W. Bethel (SFSU), G. Wallace and J. Wright (MIT, USA)</a:t>
            </a:r>
            <a:endParaRPr sz="13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r>
              <a:rPr lang="en-US" sz="1566" b="1" dirty="0">
                <a:solidFill>
                  <a:schemeClr val="dk2"/>
                </a:solidFill>
                <a:latin typeface="Calibri"/>
                <a:ea typeface="Calibri"/>
                <a:cs typeface="Calibri"/>
                <a:sym typeface="Calibri"/>
              </a:rPr>
              <a:t>September 18, 2023  </a:t>
            </a:r>
            <a:endParaRPr sz="15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1566" b="1" dirty="0">
                <a:solidFill>
                  <a:schemeClr val="dk2"/>
                </a:solidFill>
                <a:latin typeface="Calibri"/>
                <a:ea typeface="Calibri"/>
                <a:cs typeface="Calibri"/>
                <a:sym typeface="Calibri"/>
              </a:rPr>
              <a:t>NSTX-U / Magnetic Fusion Science meeting, LSB-B318, PPPL, Princeton</a:t>
            </a:r>
            <a:endParaRPr sz="1566" b="1" dirty="0">
              <a:solidFill>
                <a:schemeClr val="dk2"/>
              </a:solidFill>
              <a:latin typeface="Calibri"/>
              <a:ea typeface="Calibri"/>
              <a:cs typeface="Calibri"/>
              <a:sym typeface="Calibri"/>
            </a:endParaRPr>
          </a:p>
          <a:p>
            <a:pPr marL="0" lvl="0" indent="0" algn="ctr" rtl="0">
              <a:lnSpc>
                <a:spcPct val="115000"/>
              </a:lnSpc>
              <a:spcBef>
                <a:spcPts val="0"/>
              </a:spcBef>
              <a:spcAft>
                <a:spcPts val="0"/>
              </a:spcAft>
              <a:buNone/>
            </a:pPr>
            <a:endParaRPr sz="1566" b="1"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5"/>
          <p:cNvPicPr preferRelativeResize="0"/>
          <p:nvPr/>
        </p:nvPicPr>
        <p:blipFill>
          <a:blip r:embed="rId3">
            <a:alphaModFix/>
          </a:blip>
          <a:stretch>
            <a:fillRect/>
          </a:stretch>
        </p:blipFill>
        <p:spPr>
          <a:xfrm>
            <a:off x="4557750" y="0"/>
            <a:ext cx="3573074" cy="2779075"/>
          </a:xfrm>
          <a:prstGeom prst="rect">
            <a:avLst/>
          </a:prstGeom>
          <a:noFill/>
          <a:ln>
            <a:noFill/>
          </a:ln>
        </p:spPr>
      </p:pic>
      <p:sp>
        <p:nvSpPr>
          <p:cNvPr id="266" name="Google Shape;266;p25"/>
          <p:cNvSpPr txBox="1">
            <a:spLocks noGrp="1"/>
          </p:cNvSpPr>
          <p:nvPr>
            <p:ph type="body" idx="1"/>
          </p:nvPr>
        </p:nvSpPr>
        <p:spPr>
          <a:xfrm>
            <a:off x="38100" y="742950"/>
            <a:ext cx="4218900" cy="38808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80000"/>
              </a:lnSpc>
              <a:spcBef>
                <a:spcPts val="0"/>
              </a:spcBef>
              <a:spcAft>
                <a:spcPts val="0"/>
              </a:spcAft>
              <a:buSzPts val="1600"/>
              <a:buFont typeface="Calibri"/>
              <a:buChar char="•"/>
            </a:pPr>
            <a:r>
              <a:rPr lang="en-US" sz="1600" dirty="0">
                <a:latin typeface="Calibri"/>
                <a:ea typeface="Calibri"/>
                <a:cs typeface="Calibri"/>
                <a:sym typeface="Calibri"/>
              </a:rPr>
              <a:t>Two databases generated using:</a:t>
            </a:r>
            <a:endParaRPr sz="1600" dirty="0">
              <a:latin typeface="Calibri"/>
              <a:ea typeface="Calibri"/>
              <a:cs typeface="Calibri"/>
              <a:sym typeface="Calibri"/>
            </a:endParaRPr>
          </a:p>
          <a:p>
            <a:pPr marL="685800" marR="0" lvl="1" indent="-330200" algn="l" rtl="0">
              <a:lnSpc>
                <a:spcPct val="80000"/>
              </a:lnSpc>
              <a:spcBef>
                <a:spcPts val="0"/>
              </a:spcBef>
              <a:spcAft>
                <a:spcPts val="0"/>
              </a:spcAft>
              <a:buSzPts val="1600"/>
              <a:buFont typeface="Calibri"/>
              <a:buChar char="•"/>
            </a:pPr>
            <a:r>
              <a:rPr lang="en-US" dirty="0">
                <a:solidFill>
                  <a:schemeClr val="accent3"/>
                </a:solidFill>
                <a:latin typeface="Calibri"/>
                <a:ea typeface="Calibri"/>
                <a:cs typeface="Calibri"/>
                <a:sym typeface="Calibri"/>
              </a:rPr>
              <a:t>Gridded Sampling</a:t>
            </a:r>
            <a:r>
              <a:rPr lang="en-US" dirty="0">
                <a:latin typeface="Calibri"/>
                <a:ea typeface="Calibri"/>
                <a:cs typeface="Calibri"/>
                <a:sym typeface="Calibri"/>
              </a:rPr>
              <a:t> (</a:t>
            </a:r>
            <a:r>
              <a:rPr lang="en-US" b="1" dirty="0">
                <a:latin typeface="Calibri"/>
                <a:ea typeface="Calibri"/>
                <a:cs typeface="Calibri"/>
                <a:sym typeface="Calibri"/>
              </a:rPr>
              <a:t>GS</a:t>
            </a:r>
            <a:r>
              <a:rPr lang="en-US" dirty="0">
                <a:latin typeface="Calibri"/>
                <a:ea typeface="Calibri"/>
                <a:cs typeface="Calibri"/>
                <a:sym typeface="Calibri"/>
              </a:rPr>
              <a:t>):</a:t>
            </a:r>
            <a:endParaRPr dirty="0">
              <a:latin typeface="Calibri"/>
              <a:ea typeface="Calibri"/>
              <a:cs typeface="Calibri"/>
              <a:sym typeface="Calibri"/>
            </a:endParaRPr>
          </a:p>
          <a:p>
            <a:pPr marL="914400" marR="0" lvl="2" indent="-330200" algn="l" rtl="0">
              <a:lnSpc>
                <a:spcPct val="80000"/>
              </a:lnSpc>
              <a:spcBef>
                <a:spcPts val="0"/>
              </a:spcBef>
              <a:spcAft>
                <a:spcPts val="0"/>
              </a:spcAft>
              <a:buSzPts val="1600"/>
              <a:buFont typeface="Calibri"/>
              <a:buAutoNum type="romanLcPeriod"/>
            </a:pPr>
            <a:r>
              <a:rPr lang="en-US" sz="1600" dirty="0" err="1">
                <a:latin typeface="Calibri"/>
                <a:ea typeface="Calibri"/>
                <a:cs typeface="Calibri"/>
                <a:sym typeface="Calibri"/>
              </a:rPr>
              <a:t>Equispaced</a:t>
            </a:r>
            <a:endParaRPr sz="1600" dirty="0">
              <a:latin typeface="Calibri"/>
              <a:ea typeface="Calibri"/>
              <a:cs typeface="Calibri"/>
              <a:sym typeface="Calibri"/>
            </a:endParaRPr>
          </a:p>
          <a:p>
            <a:pPr marL="914400" marR="0" lvl="2" indent="-330200" algn="l" rtl="0">
              <a:lnSpc>
                <a:spcPct val="80000"/>
              </a:lnSpc>
              <a:spcBef>
                <a:spcPts val="0"/>
              </a:spcBef>
              <a:spcAft>
                <a:spcPts val="0"/>
              </a:spcAft>
              <a:buSzPts val="1600"/>
              <a:buFont typeface="Calibri"/>
              <a:buAutoNum type="romanLcPeriod"/>
            </a:pPr>
            <a:r>
              <a:rPr lang="en-US" sz="1600" dirty="0">
                <a:latin typeface="Calibri"/>
                <a:ea typeface="Calibri"/>
                <a:cs typeface="Calibri"/>
                <a:sym typeface="Calibri"/>
              </a:rPr>
              <a:t>Fixed intervals for all combinations</a:t>
            </a:r>
            <a:endParaRPr sz="1600" dirty="0">
              <a:latin typeface="Calibri"/>
              <a:ea typeface="Calibri"/>
              <a:cs typeface="Calibri"/>
              <a:sym typeface="Calibri"/>
            </a:endParaRPr>
          </a:p>
          <a:p>
            <a:pPr marL="0" marR="0" lvl="0" indent="0" algn="l" rtl="0">
              <a:lnSpc>
                <a:spcPct val="80000"/>
              </a:lnSpc>
              <a:spcBef>
                <a:spcPts val="0"/>
              </a:spcBef>
              <a:spcAft>
                <a:spcPts val="0"/>
              </a:spcAft>
              <a:buNone/>
            </a:pPr>
            <a:endParaRPr sz="1600" dirty="0">
              <a:latin typeface="Calibri"/>
              <a:ea typeface="Calibri"/>
              <a:cs typeface="Calibri"/>
              <a:sym typeface="Calibri"/>
            </a:endParaRPr>
          </a:p>
          <a:p>
            <a:pPr marL="0" marR="0" lvl="0" indent="0" algn="l" rtl="0">
              <a:lnSpc>
                <a:spcPct val="80000"/>
              </a:lnSpc>
              <a:spcBef>
                <a:spcPts val="0"/>
              </a:spcBef>
              <a:spcAft>
                <a:spcPts val="0"/>
              </a:spcAft>
              <a:buNone/>
            </a:pPr>
            <a:endParaRPr sz="1600" dirty="0">
              <a:latin typeface="Calibri"/>
              <a:ea typeface="Calibri"/>
              <a:cs typeface="Calibri"/>
              <a:sym typeface="Calibri"/>
            </a:endParaRPr>
          </a:p>
          <a:p>
            <a:pPr marL="0" marR="0" lvl="0" indent="0" algn="l" rtl="0">
              <a:lnSpc>
                <a:spcPct val="80000"/>
              </a:lnSpc>
              <a:spcBef>
                <a:spcPts val="0"/>
              </a:spcBef>
              <a:spcAft>
                <a:spcPts val="0"/>
              </a:spcAft>
              <a:buNone/>
            </a:pPr>
            <a:endParaRPr sz="1600" dirty="0">
              <a:latin typeface="Calibri"/>
              <a:ea typeface="Calibri"/>
              <a:cs typeface="Calibri"/>
              <a:sym typeface="Calibri"/>
            </a:endParaRPr>
          </a:p>
          <a:p>
            <a:pPr marL="0" marR="0" lvl="0" indent="0" algn="l" rtl="0">
              <a:lnSpc>
                <a:spcPct val="80000"/>
              </a:lnSpc>
              <a:spcBef>
                <a:spcPts val="0"/>
              </a:spcBef>
              <a:spcAft>
                <a:spcPts val="0"/>
              </a:spcAft>
              <a:buNone/>
            </a:pPr>
            <a:endParaRPr sz="1600" dirty="0">
              <a:latin typeface="Calibri"/>
              <a:ea typeface="Calibri"/>
              <a:cs typeface="Calibri"/>
              <a:sym typeface="Calibri"/>
            </a:endParaRPr>
          </a:p>
          <a:p>
            <a:pPr marL="0" marR="0" lvl="0" indent="0" algn="l" rtl="0">
              <a:lnSpc>
                <a:spcPct val="80000"/>
              </a:lnSpc>
              <a:spcBef>
                <a:spcPts val="0"/>
              </a:spcBef>
              <a:spcAft>
                <a:spcPts val="0"/>
              </a:spcAft>
              <a:buNone/>
            </a:pPr>
            <a:endParaRPr sz="1600" dirty="0">
              <a:latin typeface="Calibri"/>
              <a:ea typeface="Calibri"/>
              <a:cs typeface="Calibri"/>
              <a:sym typeface="Calibri"/>
            </a:endParaRPr>
          </a:p>
          <a:p>
            <a:pPr marL="685800" marR="0" lvl="1" indent="-330200" algn="l" rtl="0">
              <a:lnSpc>
                <a:spcPct val="80000"/>
              </a:lnSpc>
              <a:spcBef>
                <a:spcPts val="0"/>
              </a:spcBef>
              <a:spcAft>
                <a:spcPts val="0"/>
              </a:spcAft>
              <a:buSzPts val="1600"/>
              <a:buFont typeface="Calibri"/>
              <a:buChar char="•"/>
            </a:pPr>
            <a:r>
              <a:rPr lang="en-US" dirty="0">
                <a:solidFill>
                  <a:schemeClr val="accent3"/>
                </a:solidFill>
                <a:latin typeface="Calibri"/>
                <a:ea typeface="Calibri"/>
                <a:cs typeface="Calibri"/>
                <a:sym typeface="Calibri"/>
              </a:rPr>
              <a:t>Latin Hypercube sampling</a:t>
            </a:r>
            <a:r>
              <a:rPr lang="en-US" dirty="0">
                <a:latin typeface="Calibri"/>
                <a:ea typeface="Calibri"/>
                <a:cs typeface="Calibri"/>
                <a:sym typeface="Calibri"/>
              </a:rPr>
              <a:t> (</a:t>
            </a:r>
            <a:r>
              <a:rPr lang="en-US" b="1" dirty="0">
                <a:latin typeface="Calibri"/>
                <a:ea typeface="Calibri"/>
                <a:cs typeface="Calibri"/>
                <a:sym typeface="Calibri"/>
              </a:rPr>
              <a:t>LHS</a:t>
            </a:r>
            <a:r>
              <a:rPr lang="en-US" dirty="0">
                <a:latin typeface="Calibri"/>
                <a:ea typeface="Calibri"/>
                <a:cs typeface="Calibri"/>
                <a:sym typeface="Calibri"/>
              </a:rPr>
              <a:t>):</a:t>
            </a:r>
            <a:endParaRPr dirty="0">
              <a:latin typeface="Calibri"/>
              <a:ea typeface="Calibri"/>
              <a:cs typeface="Calibri"/>
              <a:sym typeface="Calibri"/>
            </a:endParaRPr>
          </a:p>
          <a:p>
            <a:pPr marL="914400" marR="0" lvl="2" indent="-330200" algn="l" rtl="0">
              <a:lnSpc>
                <a:spcPct val="80000"/>
              </a:lnSpc>
              <a:spcBef>
                <a:spcPts val="0"/>
              </a:spcBef>
              <a:spcAft>
                <a:spcPts val="0"/>
              </a:spcAft>
              <a:buSzPts val="1600"/>
              <a:buFont typeface="Calibri"/>
              <a:buAutoNum type="romanLcPeriod"/>
            </a:pPr>
            <a:r>
              <a:rPr lang="en-US" sz="1600" dirty="0">
                <a:latin typeface="Calibri"/>
                <a:ea typeface="Calibri"/>
                <a:cs typeface="Calibri"/>
                <a:sym typeface="Calibri"/>
              </a:rPr>
              <a:t>Statistical method</a:t>
            </a:r>
            <a:endParaRPr sz="1600" dirty="0">
              <a:latin typeface="Calibri"/>
              <a:ea typeface="Calibri"/>
              <a:cs typeface="Calibri"/>
              <a:sym typeface="Calibri"/>
            </a:endParaRPr>
          </a:p>
          <a:p>
            <a:pPr marL="914400" marR="0" lvl="2" indent="-330200" algn="l" rtl="0">
              <a:lnSpc>
                <a:spcPct val="80000"/>
              </a:lnSpc>
              <a:spcBef>
                <a:spcPts val="0"/>
              </a:spcBef>
              <a:spcAft>
                <a:spcPts val="0"/>
              </a:spcAft>
              <a:buSzPts val="1600"/>
              <a:buFont typeface="Calibri"/>
              <a:buAutoNum type="romanLcPeriod"/>
            </a:pPr>
            <a:r>
              <a:rPr lang="en-US" sz="1600" dirty="0">
                <a:latin typeface="Calibri"/>
                <a:ea typeface="Calibri"/>
                <a:cs typeface="Calibri"/>
                <a:sym typeface="Calibri"/>
              </a:rPr>
              <a:t>Pseudo-random sample set of parameter values in a multidimensional distribution</a:t>
            </a:r>
            <a:endParaRPr sz="1600" dirty="0">
              <a:latin typeface="Calibri"/>
              <a:ea typeface="Calibri"/>
              <a:cs typeface="Calibri"/>
              <a:sym typeface="Calibri"/>
            </a:endParaRPr>
          </a:p>
          <a:p>
            <a:pPr marL="914400" marR="0" lvl="2" indent="-330200" algn="l" rtl="0">
              <a:lnSpc>
                <a:spcPct val="80000"/>
              </a:lnSpc>
              <a:spcBef>
                <a:spcPts val="0"/>
              </a:spcBef>
              <a:spcAft>
                <a:spcPts val="0"/>
              </a:spcAft>
              <a:buSzPts val="1600"/>
              <a:buFont typeface="Calibri"/>
              <a:buAutoNum type="romanLcPeriod"/>
            </a:pPr>
            <a:r>
              <a:rPr lang="en-US" sz="1600" dirty="0">
                <a:latin typeface="Calibri"/>
                <a:ea typeface="Calibri"/>
                <a:cs typeface="Calibri"/>
                <a:sym typeface="Calibri"/>
              </a:rPr>
              <a:t>Marginal distribution stratified into n splits, n being sample points</a:t>
            </a:r>
          </a:p>
          <a:p>
            <a:pPr marL="914400" marR="0" lvl="2" indent="-330200" algn="l" rtl="0">
              <a:lnSpc>
                <a:spcPct val="80000"/>
              </a:lnSpc>
              <a:spcBef>
                <a:spcPts val="0"/>
              </a:spcBef>
              <a:spcAft>
                <a:spcPts val="0"/>
              </a:spcAft>
              <a:buSzPts val="1600"/>
              <a:buFont typeface="Calibri"/>
              <a:buAutoNum type="romanLcPeriod"/>
            </a:pPr>
            <a:r>
              <a:rPr lang="en-US" sz="1600" dirty="0">
                <a:latin typeface="Calibri"/>
                <a:ea typeface="Calibri"/>
                <a:cs typeface="Calibri"/>
                <a:sym typeface="Calibri"/>
              </a:rPr>
              <a:t>Method reduces the statistical bias in the sampling method</a:t>
            </a:r>
            <a:endParaRPr sz="1600" dirty="0">
              <a:latin typeface="Calibri"/>
              <a:ea typeface="Calibri"/>
              <a:cs typeface="Calibri"/>
              <a:sym typeface="Calibri"/>
            </a:endParaRPr>
          </a:p>
        </p:txBody>
      </p:sp>
      <p:sp>
        <p:nvSpPr>
          <p:cNvPr id="267" name="Google Shape;267;p25"/>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10</a:t>
            </a:fld>
            <a:endParaRPr/>
          </a:p>
        </p:txBody>
      </p:sp>
      <p:sp>
        <p:nvSpPr>
          <p:cNvPr id="268" name="Google Shape;268;p25"/>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None/>
            </a:pPr>
            <a:r>
              <a:rPr lang="en-US" sz="1372"/>
              <a:t>Álvaro Sánchez-Villar</a:t>
            </a:r>
            <a:endParaRPr sz="1372"/>
          </a:p>
          <a:p>
            <a:pPr marL="0" lvl="0" indent="0" algn="l" rtl="0">
              <a:spcBef>
                <a:spcPts val="0"/>
              </a:spcBef>
              <a:spcAft>
                <a:spcPts val="0"/>
              </a:spcAft>
              <a:buNone/>
            </a:pPr>
            <a:endParaRPr sz="1150"/>
          </a:p>
        </p:txBody>
      </p:sp>
      <p:sp>
        <p:nvSpPr>
          <p:cNvPr id="269" name="Google Shape;269;p25"/>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Two sampling strategies tested</a:t>
            </a:r>
            <a:endParaRPr sz="2900">
              <a:latin typeface="Calibri"/>
              <a:ea typeface="Calibri"/>
              <a:cs typeface="Calibri"/>
              <a:sym typeface="Calibri"/>
            </a:endParaRPr>
          </a:p>
        </p:txBody>
      </p:sp>
      <p:pic>
        <p:nvPicPr>
          <p:cNvPr id="270" name="Google Shape;270;p25" descr="{&quot;font&quot;:{&quot;color&quot;:&quot;#000000&quot;,&quot;family&quot;:&quot;Arial&quot;,&quot;size&quot;:8.5},&quot;backgroundColor&quot;:&quot;#FFFFFF&quot;,&quot;aid&quot;:null,&quot;code&quot;:&quot;$$\\begin{array}{|c|c|c|c|}\n\\hline\n{N_{\\varphi}}&amp;{n_{e0}\\,\\left[\\text{cm}^{-3}\\right]}&amp;{T_{e0}\\,\\left[\\,\\text{keV}\\right]}&amp;{e_{1}}\\\\\n\\hline\n{5-21}&amp;{\\left[5\\cdot10^{13},\\,6\\cdot10^{13}\\,,...\\,2\\cdot10^{14}\\right]}&amp;{\\left[1,\\,1.5,...\\,5\\right]}&amp;{\\left[2,4,...10\\right]}\\\\\n\\hline\n\\end{array}$$&quot;,&quot;backgroundColorModified&quot;:false,&quot;type&quot;:&quot;$$&quot;,&quot;id&quot;:&quot;2&quot;,&quot;ts&quot;:1677781988523,&quot;cs&quot;:&quot;TbK0/Eom07rnmszIfbasIQ==&quot;,&quot;size&quot;:{&quot;width&quot;:390.6666666666667,&quot;height&quot;:46.333333333333336}}"/>
          <p:cNvPicPr preferRelativeResize="0"/>
          <p:nvPr/>
        </p:nvPicPr>
        <p:blipFill>
          <a:blip r:embed="rId4">
            <a:alphaModFix/>
          </a:blip>
          <a:stretch>
            <a:fillRect/>
          </a:stretch>
        </p:blipFill>
        <p:spPr>
          <a:xfrm>
            <a:off x="535905" y="1742225"/>
            <a:ext cx="3721100" cy="441325"/>
          </a:xfrm>
          <a:prstGeom prst="rect">
            <a:avLst/>
          </a:prstGeom>
          <a:noFill/>
          <a:ln>
            <a:noFill/>
          </a:ln>
        </p:spPr>
      </p:pic>
      <p:pic>
        <p:nvPicPr>
          <p:cNvPr id="271" name="Google Shape;271;p25"/>
          <p:cNvPicPr preferRelativeResize="0"/>
          <p:nvPr/>
        </p:nvPicPr>
        <p:blipFill>
          <a:blip r:embed="rId5">
            <a:alphaModFix/>
          </a:blip>
          <a:stretch>
            <a:fillRect/>
          </a:stretch>
        </p:blipFill>
        <p:spPr>
          <a:xfrm>
            <a:off x="6580725" y="2876675"/>
            <a:ext cx="2374949" cy="1847176"/>
          </a:xfrm>
          <a:prstGeom prst="rect">
            <a:avLst/>
          </a:prstGeom>
          <a:noFill/>
          <a:ln>
            <a:noFill/>
          </a:ln>
        </p:spPr>
      </p:pic>
      <p:pic>
        <p:nvPicPr>
          <p:cNvPr id="272" name="Google Shape;272;p25"/>
          <p:cNvPicPr preferRelativeResize="0"/>
          <p:nvPr/>
        </p:nvPicPr>
        <p:blipFill>
          <a:blip r:embed="rId6">
            <a:alphaModFix/>
          </a:blip>
          <a:stretch>
            <a:fillRect/>
          </a:stretch>
        </p:blipFill>
        <p:spPr>
          <a:xfrm>
            <a:off x="4130188" y="2882676"/>
            <a:ext cx="2577350" cy="1841175"/>
          </a:xfrm>
          <a:prstGeom prst="rect">
            <a:avLst/>
          </a:prstGeom>
          <a:noFill/>
          <a:ln>
            <a:noFill/>
          </a:ln>
        </p:spPr>
      </p:pic>
      <p:grpSp>
        <p:nvGrpSpPr>
          <p:cNvPr id="273" name="Google Shape;273;p25"/>
          <p:cNvGrpSpPr/>
          <p:nvPr/>
        </p:nvGrpSpPr>
        <p:grpSpPr>
          <a:xfrm>
            <a:off x="6890400" y="288150"/>
            <a:ext cx="510900" cy="400200"/>
            <a:chOff x="6890400" y="288150"/>
            <a:chExt cx="510900" cy="400200"/>
          </a:xfrm>
        </p:grpSpPr>
        <p:sp>
          <p:nvSpPr>
            <p:cNvPr id="274" name="Google Shape;274;p25"/>
            <p:cNvSpPr txBox="1"/>
            <p:nvPr/>
          </p:nvSpPr>
          <p:spPr>
            <a:xfrm>
              <a:off x="6890400" y="288150"/>
              <a:ext cx="510900" cy="400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5" name="Google Shape;275;p25"/>
            <p:cNvSpPr/>
            <p:nvPr/>
          </p:nvSpPr>
          <p:spPr>
            <a:xfrm>
              <a:off x="6956002" y="373244"/>
              <a:ext cx="47100" cy="45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6956002" y="555369"/>
              <a:ext cx="47100" cy="45900"/>
            </a:xfrm>
            <a:prstGeom prst="ellipse">
              <a:avLst/>
            </a:prstGeom>
            <a:solidFill>
              <a:srgbClr val="00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25" descr="{&quot;backgroundColor&quot;:&quot;#FFFFFF&quot;,&quot;type&quot;:&quot;lalign*&quot;,&quot;aid&quot;:null,&quot;code&quot;:&quot;\\begin{lalign*}\n&amp;{\\text{GS}}\\\\\n&amp;{\\text{LHS}}\t\n\\end{lalign*}&quot;,&quot;backgroundColorModified&quot;:false,&quot;font&quot;:{&quot;color&quot;:&quot;#000000&quot;,&quot;size&quot;:9,&quot;family&quot;:&quot;Arial&quot;},&quot;id&quot;:&quot;5&quot;,&quot;ts&quot;:1677782558146,&quot;cs&quot;:&quot;NOH76w4nN+MyFGLIBgvdFg==&quot;,&quot;size&quot;:{&quot;width&quot;:26.166666666666668,&quot;height&quot;:28.666666666666668}}"/>
            <p:cNvPicPr preferRelativeResize="0"/>
            <p:nvPr/>
          </p:nvPicPr>
          <p:blipFill>
            <a:blip r:embed="rId7">
              <a:alphaModFix/>
            </a:blip>
            <a:stretch>
              <a:fillRect/>
            </a:stretch>
          </p:blipFill>
          <p:spPr>
            <a:xfrm>
              <a:off x="7059667" y="351146"/>
              <a:ext cx="249238" cy="273050"/>
            </a:xfrm>
            <a:prstGeom prst="rect">
              <a:avLst/>
            </a:prstGeom>
            <a:noFill/>
            <a:ln>
              <a:noFill/>
            </a:ln>
          </p:spPr>
        </p:pic>
      </p:grpSp>
      <p:pic>
        <p:nvPicPr>
          <p:cNvPr id="278" name="Google Shape;278;p25" descr="{&quot;id&quot;:&quot;5&quot;,&quot;font&quot;:{&quot;size&quot;:11,&quot;color&quot;:&quot;#000000&quot;,&quot;family&quot;:&quot;Arial&quot;},&quot;code&quot;:&quot;\\begin{lalign*}\n&amp;{\\text{GS}}\\\\\n\\end{lalign*}&quot;,&quot;backgroundColor&quot;:&quot;#FFFFFF&quot;,&quot;type&quot;:&quot;lalign*&quot;,&quot;aid&quot;:null,&quot;backgroundColorModified&quot;:false,&quot;ts&quot;:1677782773850,&quot;cs&quot;:&quot;plH7JZjOGCg5m3T/vOxgNg==&quot;,&quot;size&quot;:{&quot;width&quot;:21.333333333333332,&quot;height&quot;:12.500000000000037}}"/>
          <p:cNvPicPr preferRelativeResize="0"/>
          <p:nvPr/>
        </p:nvPicPr>
        <p:blipFill>
          <a:blip r:embed="rId8">
            <a:alphaModFix/>
          </a:blip>
          <a:stretch>
            <a:fillRect/>
          </a:stretch>
        </p:blipFill>
        <p:spPr>
          <a:xfrm>
            <a:off x="6176530" y="3165322"/>
            <a:ext cx="203200" cy="119063"/>
          </a:xfrm>
          <a:prstGeom prst="rect">
            <a:avLst/>
          </a:prstGeom>
          <a:noFill/>
          <a:ln>
            <a:noFill/>
          </a:ln>
        </p:spPr>
      </p:pic>
      <p:pic>
        <p:nvPicPr>
          <p:cNvPr id="279" name="Google Shape;279;p25" descr="{&quot;font&quot;:{&quot;color&quot;:&quot;#000000&quot;,&quot;size&quot;:11,&quot;family&quot;:&quot;Arial&quot;},&quot;code&quot;:&quot;\\begin{lalign*}\n&amp;{\\text{LHS}}\\\\\n\\end{lalign*}&quot;,&quot;backgroundColor&quot;:&quot;#FFFFFF&quot;,&quot;id&quot;:&quot;5&quot;,&quot;type&quot;:&quot;lalign*&quot;,&quot;backgroundColorModified&quot;:false,&quot;aid&quot;:null,&quot;ts&quot;:1677782890135,&quot;cs&quot;:&quot;+q0jXXJgut0qEISpF5m8pQ==&quot;,&quot;size&quot;:{&quot;width&quot;:31.833333333333332,&quot;height&quot;:12.5}}"/>
          <p:cNvPicPr preferRelativeResize="0"/>
          <p:nvPr/>
        </p:nvPicPr>
        <p:blipFill>
          <a:blip r:embed="rId9">
            <a:alphaModFix/>
          </a:blip>
          <a:stretch>
            <a:fillRect/>
          </a:stretch>
        </p:blipFill>
        <p:spPr>
          <a:xfrm>
            <a:off x="8373730" y="3165321"/>
            <a:ext cx="303213" cy="119063"/>
          </a:xfrm>
          <a:prstGeom prst="rect">
            <a:avLst/>
          </a:prstGeom>
          <a:noFill/>
          <a:ln>
            <a:noFill/>
          </a:ln>
        </p:spPr>
      </p:pic>
      <p:sp>
        <p:nvSpPr>
          <p:cNvPr id="280" name="Google Shape;280;p25"/>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281" name="Google Shape;281;p25"/>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6"/>
          <p:cNvPicPr preferRelativeResize="0"/>
          <p:nvPr/>
        </p:nvPicPr>
        <p:blipFill rotWithShape="1">
          <a:blip r:embed="rId3">
            <a:alphaModFix/>
          </a:blip>
          <a:srcRect t="4351"/>
          <a:stretch/>
        </p:blipFill>
        <p:spPr>
          <a:xfrm>
            <a:off x="3787675" y="823725"/>
            <a:ext cx="2768624" cy="1891600"/>
          </a:xfrm>
          <a:prstGeom prst="rect">
            <a:avLst/>
          </a:prstGeom>
          <a:noFill/>
          <a:ln>
            <a:noFill/>
          </a:ln>
        </p:spPr>
      </p:pic>
      <p:pic>
        <p:nvPicPr>
          <p:cNvPr id="287" name="Google Shape;287;p26"/>
          <p:cNvPicPr preferRelativeResize="0"/>
          <p:nvPr/>
        </p:nvPicPr>
        <p:blipFill>
          <a:blip r:embed="rId4">
            <a:alphaModFix/>
          </a:blip>
          <a:stretch>
            <a:fillRect/>
          </a:stretch>
        </p:blipFill>
        <p:spPr>
          <a:xfrm>
            <a:off x="6469200" y="815370"/>
            <a:ext cx="2674800" cy="1864255"/>
          </a:xfrm>
          <a:prstGeom prst="rect">
            <a:avLst/>
          </a:prstGeom>
          <a:noFill/>
          <a:ln>
            <a:noFill/>
          </a:ln>
        </p:spPr>
      </p:pic>
      <p:sp>
        <p:nvSpPr>
          <p:cNvPr id="288" name="Google Shape;288;p26"/>
          <p:cNvSpPr txBox="1">
            <a:spLocks noGrp="1"/>
          </p:cNvSpPr>
          <p:nvPr>
            <p:ph type="body" idx="1"/>
          </p:nvPr>
        </p:nvSpPr>
        <p:spPr>
          <a:xfrm>
            <a:off x="38100" y="742950"/>
            <a:ext cx="3792000" cy="3880800"/>
          </a:xfrm>
          <a:prstGeom prst="rect">
            <a:avLst/>
          </a:prstGeom>
          <a:noFill/>
          <a:ln>
            <a:noFill/>
          </a:ln>
        </p:spPr>
        <p:txBody>
          <a:bodyPr spcFirstLastPara="1" wrap="square" lIns="91425" tIns="45700" rIns="91425" bIns="45700" anchor="t" anchorCtr="0">
            <a:noAutofit/>
          </a:bodyPr>
          <a:lstStyle/>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Results for the       predictions:</a:t>
            </a: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Results for the      predictions</a:t>
            </a: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LHS / GS</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LHS features slightly better      </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GS (in this case) halves the average MSE</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LHS useful for low resolution per input</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p:txBody>
      </p:sp>
      <p:sp>
        <p:nvSpPr>
          <p:cNvPr id="289" name="Google Shape;289;p26"/>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11</a:t>
            </a:fld>
            <a:endParaRPr/>
          </a:p>
        </p:txBody>
      </p:sp>
      <p:sp>
        <p:nvSpPr>
          <p:cNvPr id="290" name="Google Shape;290;p26"/>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None/>
            </a:pPr>
            <a:r>
              <a:rPr lang="en-US" sz="1372"/>
              <a:t>Álvaro Sánchez-Villar</a:t>
            </a:r>
            <a:endParaRPr sz="1372"/>
          </a:p>
          <a:p>
            <a:pPr marL="0" lvl="0" indent="0" algn="l" rtl="0">
              <a:spcBef>
                <a:spcPts val="0"/>
              </a:spcBef>
              <a:spcAft>
                <a:spcPts val="0"/>
              </a:spcAft>
              <a:buNone/>
            </a:pPr>
            <a:endParaRPr sz="1150"/>
          </a:p>
        </p:txBody>
      </p:sp>
      <p:sp>
        <p:nvSpPr>
          <p:cNvPr id="291" name="Google Shape;291;p26"/>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Influence of sampling on RFR scoring results</a:t>
            </a:r>
            <a:endParaRPr sz="2900">
              <a:latin typeface="Calibri"/>
              <a:ea typeface="Calibri"/>
              <a:cs typeface="Calibri"/>
              <a:sym typeface="Calibri"/>
            </a:endParaRPr>
          </a:p>
        </p:txBody>
      </p:sp>
      <p:pic>
        <p:nvPicPr>
          <p:cNvPr id="292" name="Google Shape;292;p26" descr="{&quot;id&quot;:&quot;5&quot;,&quot;font&quot;:{&quot;size&quot;:11,&quot;color&quot;:&quot;#000000&quot;,&quot;family&quot;:&quot;Arial&quot;},&quot;code&quot;:&quot;\\begin{lalign*}\n&amp;{\\text{GS}}\\\\\n\\end{lalign*}&quot;,&quot;backgroundColor&quot;:&quot;#FFFFFF&quot;,&quot;type&quot;:&quot;lalign*&quot;,&quot;aid&quot;:null,&quot;backgroundColorModified&quot;:false,&quot;ts&quot;:1677782773850,&quot;cs&quot;:&quot;plH7JZjOGCg5m3T/vOxgNg==&quot;,&quot;size&quot;:{&quot;width&quot;:21.333333333333332,&quot;height&quot;:12.500000000000037}}"/>
          <p:cNvPicPr preferRelativeResize="0"/>
          <p:nvPr/>
        </p:nvPicPr>
        <p:blipFill>
          <a:blip r:embed="rId5">
            <a:alphaModFix/>
          </a:blip>
          <a:stretch>
            <a:fillRect/>
          </a:stretch>
        </p:blipFill>
        <p:spPr>
          <a:xfrm>
            <a:off x="4281930" y="1048560"/>
            <a:ext cx="203200" cy="119063"/>
          </a:xfrm>
          <a:prstGeom prst="rect">
            <a:avLst/>
          </a:prstGeom>
          <a:noFill/>
          <a:ln>
            <a:noFill/>
          </a:ln>
        </p:spPr>
      </p:pic>
      <p:pic>
        <p:nvPicPr>
          <p:cNvPr id="293" name="Google Shape;293;p26" descr="{&quot;font&quot;:{&quot;color&quot;:&quot;#000000&quot;,&quot;size&quot;:11,&quot;family&quot;:&quot;Arial&quot;},&quot;code&quot;:&quot;\\begin{lalign*}\n&amp;{\\text{LHS}}\\\\\n\\end{lalign*}&quot;,&quot;backgroundColor&quot;:&quot;#FFFFFF&quot;,&quot;id&quot;:&quot;5&quot;,&quot;type&quot;:&quot;lalign*&quot;,&quot;backgroundColorModified&quot;:false,&quot;aid&quot;:null,&quot;ts&quot;:1677782890135,&quot;cs&quot;:&quot;+q0jXXJgut0qEISpF5m8pQ==&quot;,&quot;size&quot;:{&quot;width&quot;:31.833333333333332,&quot;height&quot;:12.5}}"/>
          <p:cNvPicPr preferRelativeResize="0"/>
          <p:nvPr/>
        </p:nvPicPr>
        <p:blipFill>
          <a:blip r:embed="rId6">
            <a:alphaModFix/>
          </a:blip>
          <a:stretch>
            <a:fillRect/>
          </a:stretch>
        </p:blipFill>
        <p:spPr>
          <a:xfrm>
            <a:off x="6912536" y="1048558"/>
            <a:ext cx="303213" cy="119063"/>
          </a:xfrm>
          <a:prstGeom prst="rect">
            <a:avLst/>
          </a:prstGeom>
          <a:noFill/>
          <a:ln>
            <a:noFill/>
          </a:ln>
        </p:spPr>
      </p:pic>
      <p:pic>
        <p:nvPicPr>
          <p:cNvPr id="294" name="Google Shape;294;p26" descr="{&quot;font&quot;:{&quot;color&quot;:&quot;#000000&quot;,&quot;family&quot;:&quot;Arial&quot;,&quot;size&quot;:9},&quot;id&quot;:&quot;7&quot;,&quot;code&quot;:&quot;$$\\begin{array}{|c|c|c|}\n\\hline\n{\\text{Sampling}\\;\\text{method}}&amp;{\\overline{\\text{MSE}}\\;\\text{[W/$\\text{c}m^{3}/$MW}_{abs}\\text{]}}&amp;{\\text{R}^{2}\\,\\left[-\\right]}\\\\\n\\hline\n{\\text{GS}}&amp;{1.4\\,\\cdot10^{-3}}&amp;{0.58}\\\\\n{\\text{LHS}}&amp;{2.6\\,\\cdot10^{-3}}&amp;{0.62}\\\\\n\\hline\n\\end{array}$$&quot;,&quot;type&quot;:&quot;$$&quot;,&quot;backgroundColor&quot;:&quot;#FFFFFF&quot;,&quot;backgroundColorModified&quot;:false,&quot;aid&quot;:null,&quot;ts&quot;:1695046144563,&quot;cs&quot;:&quot;Bup+hPyoV2TnEM4cm/zxOg==&quot;,&quot;size&quot;:{&quot;width&quot;:325,&quot;height&quot;:70.49999999999999}}"/>
          <p:cNvPicPr preferRelativeResize="0"/>
          <p:nvPr/>
        </p:nvPicPr>
        <p:blipFill>
          <a:blip r:embed="rId7">
            <a:alphaModFix/>
          </a:blip>
          <a:stretch>
            <a:fillRect/>
          </a:stretch>
        </p:blipFill>
        <p:spPr>
          <a:xfrm>
            <a:off x="341228" y="1536646"/>
            <a:ext cx="3095625" cy="671513"/>
          </a:xfrm>
          <a:prstGeom prst="rect">
            <a:avLst/>
          </a:prstGeom>
          <a:noFill/>
          <a:ln>
            <a:noFill/>
          </a:ln>
        </p:spPr>
      </p:pic>
      <p:pic>
        <p:nvPicPr>
          <p:cNvPr id="295" name="Google Shape;295;p26" descr="{&quot;type&quot;:&quot;$$&quot;,&quot;code&quot;:&quot;$$P_{e}$$&quot;,&quot;backgroundColor&quot;:&quot;#FFFFFF&quot;,&quot;font&quot;:{&quot;size&quot;:17.6,&quot;family&quot;:&quot;Calibri&quot;,&quot;color&quot;:&quot;#000000&quot;},&quot;id&quot;:&quot;7&quot;,&quot;aid&quot;:null,&quot;ts&quot;:1677794602189,&quot;cs&quot;:&quot;6Q5ZnmGye8l9TQfXTWIzGg==&quot;,&quot;size&quot;:{&quot;width&quot;:21.833333333333332,&quot;height&quot;:20.166666666666668}}"/>
          <p:cNvPicPr preferRelativeResize="0"/>
          <p:nvPr/>
        </p:nvPicPr>
        <p:blipFill>
          <a:blip r:embed="rId8">
            <a:alphaModFix/>
          </a:blip>
          <a:stretch>
            <a:fillRect/>
          </a:stretch>
        </p:blipFill>
        <p:spPr>
          <a:xfrm>
            <a:off x="1989527" y="1234471"/>
            <a:ext cx="207963" cy="192088"/>
          </a:xfrm>
          <a:prstGeom prst="rect">
            <a:avLst/>
          </a:prstGeom>
          <a:noFill/>
          <a:ln>
            <a:noFill/>
          </a:ln>
        </p:spPr>
      </p:pic>
      <p:pic>
        <p:nvPicPr>
          <p:cNvPr id="296" name="Google Shape;296;p26" descr="{&quot;backgroundColorModified&quot;:false,&quot;code&quot;:&quot;\\begin{lalign*}\n&amp;{\\text{Tol.}\\,\\text{Threshold}}\\\\\n\\end{lalign*}&quot;,&quot;aid&quot;:null,&quot;backgroundColor&quot;:&quot;#FFFFFF&quot;,&quot;id&quot;:&quot;5&quot;,&quot;type&quot;:&quot;lalign*&quot;,&quot;font&quot;:{&quot;size&quot;:11,&quot;color&quot;:&quot;#000000&quot;,&quot;family&quot;:&quot;Arial&quot;},&quot;ts&quot;:1677795270958,&quot;cs&quot;:&quot;i6q14/ewIvlLGlvB0vvw9g==&quot;,&quot;size&quot;:{&quot;width&quot;:108.33333333333333,&quot;height&quot;:12.166666666666666}}"/>
          <p:cNvPicPr preferRelativeResize="0"/>
          <p:nvPr/>
        </p:nvPicPr>
        <p:blipFill>
          <a:blip r:embed="rId9">
            <a:alphaModFix/>
          </a:blip>
          <a:stretch>
            <a:fillRect/>
          </a:stretch>
        </p:blipFill>
        <p:spPr>
          <a:xfrm>
            <a:off x="6043055" y="685006"/>
            <a:ext cx="1031875" cy="115888"/>
          </a:xfrm>
          <a:prstGeom prst="rect">
            <a:avLst/>
          </a:prstGeom>
          <a:noFill/>
          <a:ln>
            <a:noFill/>
          </a:ln>
        </p:spPr>
      </p:pic>
      <p:sp>
        <p:nvSpPr>
          <p:cNvPr id="297" name="Google Shape;297;p26"/>
          <p:cNvSpPr/>
          <p:nvPr/>
        </p:nvSpPr>
        <p:spPr>
          <a:xfrm>
            <a:off x="8146485" y="987612"/>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cxnSp>
        <p:nvCxnSpPr>
          <p:cNvPr id="298" name="Google Shape;298;p26"/>
          <p:cNvCxnSpPr>
            <a:stCxn id="296" idx="2"/>
            <a:endCxn id="299" idx="3"/>
          </p:cNvCxnSpPr>
          <p:nvPr/>
        </p:nvCxnSpPr>
        <p:spPr>
          <a:xfrm flipH="1">
            <a:off x="5651492" y="800893"/>
            <a:ext cx="907500" cy="838200"/>
          </a:xfrm>
          <a:prstGeom prst="straightConnector1">
            <a:avLst/>
          </a:prstGeom>
          <a:noFill/>
          <a:ln w="9525" cap="flat" cmpd="sng">
            <a:solidFill>
              <a:schemeClr val="dk2"/>
            </a:solidFill>
            <a:prstDash val="solid"/>
            <a:round/>
            <a:headEnd type="none" w="med" len="med"/>
            <a:tailEnd type="stealth" w="med" len="med"/>
          </a:ln>
        </p:spPr>
      </p:cxnSp>
      <p:pic>
        <p:nvPicPr>
          <p:cNvPr id="300" name="Google Shape;300;p26" descr="{&quot;code&quot;:&quot;$$\\text{R}^{2}\\;$$&quot;,&quot;backgroundColorModified&quot;:false,&quot;aid&quot;:null,&quot;type&quot;:&quot;$$&quot;,&quot;id&quot;:&quot;7&quot;,&quot;backgroundColor&quot;:&quot;#FFFFFF&quot;,&quot;font&quot;:{&quot;color&quot;:&quot;#000000&quot;,&quot;size&quot;:17.6,&quot;family&quot;:&quot;Calibri&quot;},&quot;ts&quot;:1695042868167,&quot;cs&quot;:&quot;2pX82dfvqalMX/ujvpeokQ==&quot;,&quot;size&quot;:{&quot;width&quot;:24.666666666666668,&quot;height&quot;:21.666666666666668}}"/>
          <p:cNvPicPr preferRelativeResize="0"/>
          <p:nvPr/>
        </p:nvPicPr>
        <p:blipFill>
          <a:blip r:embed="rId10">
            <a:alphaModFix/>
          </a:blip>
          <a:stretch>
            <a:fillRect/>
          </a:stretch>
        </p:blipFill>
        <p:spPr>
          <a:xfrm>
            <a:off x="3503912" y="3542448"/>
            <a:ext cx="234950" cy="206375"/>
          </a:xfrm>
          <a:prstGeom prst="rect">
            <a:avLst/>
          </a:prstGeom>
          <a:noFill/>
          <a:ln>
            <a:noFill/>
          </a:ln>
        </p:spPr>
      </p:pic>
      <p:sp>
        <p:nvSpPr>
          <p:cNvPr id="299" name="Google Shape;299;p26"/>
          <p:cNvSpPr/>
          <p:nvPr/>
        </p:nvSpPr>
        <p:spPr>
          <a:xfrm>
            <a:off x="5634266" y="969547"/>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cxnSp>
        <p:nvCxnSpPr>
          <p:cNvPr id="301" name="Google Shape;301;p26"/>
          <p:cNvCxnSpPr>
            <a:stCxn id="296" idx="2"/>
          </p:cNvCxnSpPr>
          <p:nvPr/>
        </p:nvCxnSpPr>
        <p:spPr>
          <a:xfrm>
            <a:off x="6558992" y="800893"/>
            <a:ext cx="1549800" cy="474000"/>
          </a:xfrm>
          <a:prstGeom prst="straightConnector1">
            <a:avLst/>
          </a:prstGeom>
          <a:noFill/>
          <a:ln w="9525" cap="flat" cmpd="sng">
            <a:solidFill>
              <a:schemeClr val="dk2"/>
            </a:solidFill>
            <a:prstDash val="solid"/>
            <a:round/>
            <a:headEnd type="none" w="med" len="med"/>
            <a:tailEnd type="stealth" w="med" len="med"/>
          </a:ln>
        </p:spPr>
      </p:cxnSp>
      <p:sp>
        <p:nvSpPr>
          <p:cNvPr id="302" name="Google Shape;302;p26"/>
          <p:cNvSpPr/>
          <p:nvPr/>
        </p:nvSpPr>
        <p:spPr>
          <a:xfrm>
            <a:off x="5279100" y="2976025"/>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303" name="Google Shape;303;p26" descr="{&quot;type&quot;:&quot;$$&quot;,&quot;code&quot;:&quot;$$\\begin{array}{|c|c|c|}\n\\hline\n{\\text{Sampling}\\;\\text{method}}&amp;{\\overline{\\text{MSE}}\\;\\text{[W/$\\text{c}m^{3}/$MW}_{abs}\\text{]}}&amp;{\\text{R}^{2}\\,\\left[-\\right]}\\\\\n\\hline\n{\\text{GS}}&amp;{6.4\\,\\cdot10^{-2}}&amp;{0.42}\\\\\n{\\text{LHS}}&amp;{6.1\\,\\cdot10^{-2}}&amp;{0.51}\\\\\n\\hline\n\\end{array}$$&quot;,&quot;id&quot;:&quot;7&quot;,&quot;aid&quot;:null,&quot;backgroundColor&quot;:&quot;#FFFFFF&quot;,&quot;font&quot;:{&quot;size&quot;:9,&quot;color&quot;:&quot;#000000&quot;,&quot;family&quot;:&quot;Arial&quot;},&quot;backgroundColorModified&quot;:false,&quot;ts&quot;:1695046190091,&quot;cs&quot;:&quot;sVNh8C9GqRLz66aHOTWQhA==&quot;,&quot;size&quot;:{&quot;width&quot;:325,&quot;height&quot;:70.5}}"/>
          <p:cNvPicPr preferRelativeResize="0"/>
          <p:nvPr/>
        </p:nvPicPr>
        <p:blipFill>
          <a:blip r:embed="rId11">
            <a:alphaModFix/>
          </a:blip>
          <a:stretch>
            <a:fillRect/>
          </a:stretch>
        </p:blipFill>
        <p:spPr>
          <a:xfrm>
            <a:off x="341215" y="2670096"/>
            <a:ext cx="3095625" cy="671513"/>
          </a:xfrm>
          <a:prstGeom prst="rect">
            <a:avLst/>
          </a:prstGeom>
          <a:noFill/>
          <a:ln>
            <a:noFill/>
          </a:ln>
        </p:spPr>
      </p:pic>
      <p:pic>
        <p:nvPicPr>
          <p:cNvPr id="304" name="Google Shape;304;p26" descr="{&quot;id&quot;:&quot;5&quot;,&quot;font&quot;:{&quot;size&quot;:11,&quot;color&quot;:&quot;#000000&quot;,&quot;family&quot;:&quot;Arial&quot;},&quot;code&quot;:&quot;\\begin{lalign*}\n&amp;{\\text{GS}}\\\\\n\\end{lalign*}&quot;,&quot;backgroundColor&quot;:&quot;#FFFFFF&quot;,&quot;type&quot;:&quot;lalign*&quot;,&quot;aid&quot;:null,&quot;backgroundColorModified&quot;:false,&quot;ts&quot;:1677782773850,&quot;cs&quot;:&quot;plH7JZjOGCg5m3T/vOxgNg==&quot;,&quot;size&quot;:{&quot;width&quot;:21.333333333333332,&quot;height&quot;:12.500000000000037}}"/>
          <p:cNvPicPr preferRelativeResize="0"/>
          <p:nvPr/>
        </p:nvPicPr>
        <p:blipFill>
          <a:blip r:embed="rId5">
            <a:alphaModFix/>
          </a:blip>
          <a:stretch>
            <a:fillRect/>
          </a:stretch>
        </p:blipFill>
        <p:spPr>
          <a:xfrm>
            <a:off x="4281930" y="3086335"/>
            <a:ext cx="203200" cy="119063"/>
          </a:xfrm>
          <a:prstGeom prst="rect">
            <a:avLst/>
          </a:prstGeom>
          <a:noFill/>
          <a:ln>
            <a:noFill/>
          </a:ln>
        </p:spPr>
      </p:pic>
      <p:pic>
        <p:nvPicPr>
          <p:cNvPr id="305" name="Google Shape;305;p26" descr="{&quot;font&quot;:{&quot;color&quot;:&quot;#000000&quot;,&quot;size&quot;:11,&quot;family&quot;:&quot;Arial&quot;},&quot;code&quot;:&quot;\\begin{lalign*}\n&amp;{\\text{LHS}}\\\\\n\\end{lalign*}&quot;,&quot;backgroundColor&quot;:&quot;#FFFFFF&quot;,&quot;id&quot;:&quot;5&quot;,&quot;type&quot;:&quot;lalign*&quot;,&quot;backgroundColorModified&quot;:false,&quot;aid&quot;:null,&quot;ts&quot;:1677782890135,&quot;cs&quot;:&quot;+q0jXXJgut0qEISpF5m8pQ==&quot;,&quot;size&quot;:{&quot;width&quot;:31.833333333333332,&quot;height&quot;:12.5}}"/>
          <p:cNvPicPr preferRelativeResize="0"/>
          <p:nvPr/>
        </p:nvPicPr>
        <p:blipFill>
          <a:blip r:embed="rId6">
            <a:alphaModFix/>
          </a:blip>
          <a:stretch>
            <a:fillRect/>
          </a:stretch>
        </p:blipFill>
        <p:spPr>
          <a:xfrm>
            <a:off x="6912530" y="3043614"/>
            <a:ext cx="303213" cy="119063"/>
          </a:xfrm>
          <a:prstGeom prst="rect">
            <a:avLst/>
          </a:prstGeom>
          <a:noFill/>
          <a:ln>
            <a:noFill/>
          </a:ln>
        </p:spPr>
      </p:pic>
      <p:sp>
        <p:nvSpPr>
          <p:cNvPr id="306" name="Google Shape;306;p26"/>
          <p:cNvSpPr/>
          <p:nvPr/>
        </p:nvSpPr>
        <p:spPr>
          <a:xfrm>
            <a:off x="7919228" y="3013299"/>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 name="Google Shape;307;p26"/>
          <p:cNvSpPr/>
          <p:nvPr/>
        </p:nvSpPr>
        <p:spPr>
          <a:xfrm>
            <a:off x="7552975" y="4459400"/>
            <a:ext cx="112200" cy="8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309" name="Google Shape;309;p26"/>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310" name="Google Shape;310;p26" descr="{&quot;backgroundColor&quot;:&quot;#FFFFFF&quot;,&quot;font&quot;:{&quot;size&quot;:17.6,&quot;family&quot;:&quot;Calibri&quot;,&quot;color&quot;:&quot;#000000&quot;},&quot;backgroundColorModified&quot;:false,&quot;code&quot;:&quot;$$P_{D}$$&quot;,&quot;type&quot;:&quot;$$&quot;,&quot;id&quot;:&quot;7&quot;,&quot;aid&quot;:null,&quot;ts&quot;:1695042604061,&quot;cs&quot;:&quot;/T+Zorjg+MkSwsrzm8Hx5Q==&quot;,&quot;size&quot;:{&quot;width&quot;:28.166666666666668,&quot;height&quot;:19.833333333333332}}"/>
          <p:cNvPicPr preferRelativeResize="0"/>
          <p:nvPr/>
        </p:nvPicPr>
        <p:blipFill>
          <a:blip r:embed="rId12">
            <a:alphaModFix/>
          </a:blip>
          <a:stretch>
            <a:fillRect/>
          </a:stretch>
        </p:blipFill>
        <p:spPr>
          <a:xfrm>
            <a:off x="1943995" y="2318259"/>
            <a:ext cx="238125" cy="167677"/>
          </a:xfrm>
          <a:prstGeom prst="rect">
            <a:avLst/>
          </a:prstGeom>
          <a:noFill/>
          <a:ln>
            <a:noFill/>
          </a:ln>
        </p:spPr>
      </p:pic>
      <p:grpSp>
        <p:nvGrpSpPr>
          <p:cNvPr id="311" name="Google Shape;311;p26"/>
          <p:cNvGrpSpPr/>
          <p:nvPr/>
        </p:nvGrpSpPr>
        <p:grpSpPr>
          <a:xfrm>
            <a:off x="3790375" y="2736824"/>
            <a:ext cx="2768624" cy="1824177"/>
            <a:chOff x="3790375" y="2736824"/>
            <a:chExt cx="2768624" cy="1824177"/>
          </a:xfrm>
        </p:grpSpPr>
        <p:pic>
          <p:nvPicPr>
            <p:cNvPr id="312" name="Google Shape;312;p26"/>
            <p:cNvPicPr preferRelativeResize="0"/>
            <p:nvPr/>
          </p:nvPicPr>
          <p:blipFill rotWithShape="1">
            <a:blip r:embed="rId13">
              <a:alphaModFix/>
            </a:blip>
            <a:srcRect b="12891"/>
            <a:stretch/>
          </p:blipFill>
          <p:spPr>
            <a:xfrm>
              <a:off x="3790375" y="2736824"/>
              <a:ext cx="2768624" cy="1722575"/>
            </a:xfrm>
            <a:prstGeom prst="rect">
              <a:avLst/>
            </a:prstGeom>
            <a:noFill/>
            <a:ln>
              <a:noFill/>
            </a:ln>
          </p:spPr>
        </p:pic>
        <p:pic>
          <p:nvPicPr>
            <p:cNvPr id="313" name="Google Shape;313;p26"/>
            <p:cNvPicPr preferRelativeResize="0"/>
            <p:nvPr/>
          </p:nvPicPr>
          <p:blipFill rotWithShape="1">
            <a:blip r:embed="rId14">
              <a:alphaModFix/>
            </a:blip>
            <a:srcRect l="32828" t="90956" r="27316" b="3289"/>
            <a:stretch/>
          </p:blipFill>
          <p:spPr>
            <a:xfrm>
              <a:off x="4728250" y="4445102"/>
              <a:ext cx="1118791" cy="115900"/>
            </a:xfrm>
            <a:prstGeom prst="rect">
              <a:avLst/>
            </a:prstGeom>
            <a:noFill/>
            <a:ln>
              <a:noFill/>
            </a:ln>
          </p:spPr>
        </p:pic>
      </p:grpSp>
      <p:grpSp>
        <p:nvGrpSpPr>
          <p:cNvPr id="314" name="Google Shape;314;p26"/>
          <p:cNvGrpSpPr/>
          <p:nvPr/>
        </p:nvGrpSpPr>
        <p:grpSpPr>
          <a:xfrm>
            <a:off x="6482150" y="2830450"/>
            <a:ext cx="2648899" cy="1730552"/>
            <a:chOff x="6482150" y="2830450"/>
            <a:chExt cx="2648899" cy="1730552"/>
          </a:xfrm>
        </p:grpSpPr>
        <p:pic>
          <p:nvPicPr>
            <p:cNvPr id="315" name="Google Shape;315;p26"/>
            <p:cNvPicPr preferRelativeResize="0"/>
            <p:nvPr/>
          </p:nvPicPr>
          <p:blipFill rotWithShape="1">
            <a:blip r:embed="rId15">
              <a:alphaModFix/>
            </a:blip>
            <a:srcRect b="11769"/>
            <a:stretch/>
          </p:blipFill>
          <p:spPr>
            <a:xfrm>
              <a:off x="6482150" y="2830450"/>
              <a:ext cx="2648899" cy="1628950"/>
            </a:xfrm>
            <a:prstGeom prst="rect">
              <a:avLst/>
            </a:prstGeom>
            <a:noFill/>
            <a:ln>
              <a:noFill/>
            </a:ln>
          </p:spPr>
        </p:pic>
        <p:pic>
          <p:nvPicPr>
            <p:cNvPr id="316" name="Google Shape;316;p26"/>
            <p:cNvPicPr preferRelativeResize="0"/>
            <p:nvPr/>
          </p:nvPicPr>
          <p:blipFill rotWithShape="1">
            <a:blip r:embed="rId14">
              <a:alphaModFix/>
            </a:blip>
            <a:srcRect l="32828" t="90956" r="27316" b="3289"/>
            <a:stretch/>
          </p:blipFill>
          <p:spPr>
            <a:xfrm>
              <a:off x="7368375" y="4445102"/>
              <a:ext cx="1118791" cy="115900"/>
            </a:xfrm>
            <a:prstGeom prst="rect">
              <a:avLst/>
            </a:prstGeom>
            <a:noFill/>
            <a:ln>
              <a:noFill/>
            </a:ln>
          </p:spPr>
        </p:pic>
      </p:grpSp>
      <p:pic>
        <p:nvPicPr>
          <p:cNvPr id="317" name="Google Shape;317;p26" descr="{&quot;font&quot;:{&quot;color&quot;:&quot;#000000&quot;,&quot;size&quot;:17.6,&quot;family&quot;:&quot;Calibri&quot;},&quot;aid&quot;:null,&quot;backgroundColor&quot;:&quot;#FFFFFF&quot;,&quot;backgroundColorModified&quot;:false,&quot;code&quot;:&quot;$$P_{D})$$&quot;,&quot;id&quot;:&quot;7&quot;,&quot;type&quot;:&quot;$$&quot;,&quot;ts&quot;:1687795200533,&quot;cs&quot;:&quot;YhTFe35OrVNaXVIYFUiTgw==&quot;,&quot;size&quot;:{&quot;width&quot;:36.666666666666664,&quot;height&quot;:24}}"/>
          <p:cNvPicPr preferRelativeResize="0"/>
          <p:nvPr/>
        </p:nvPicPr>
        <p:blipFill>
          <a:blip r:embed="rId16">
            <a:alphaModFix/>
          </a:blip>
          <a:stretch>
            <a:fillRect/>
          </a:stretch>
        </p:blipFill>
        <p:spPr>
          <a:xfrm>
            <a:off x="3623080" y="2657079"/>
            <a:ext cx="389766" cy="256261"/>
          </a:xfrm>
          <a:prstGeom prst="rect">
            <a:avLst/>
          </a:prstGeom>
          <a:noFill/>
          <a:ln>
            <a:noFill/>
          </a:ln>
        </p:spPr>
      </p:pic>
      <p:pic>
        <p:nvPicPr>
          <p:cNvPr id="318" name="Google Shape;318;p26" descr="{&quot;type&quot;:&quot;$$&quot;,&quot;aid&quot;:null,&quot;backgroundColor&quot;:&quot;#FFFFFF&quot;,&quot;code&quot;:&quot;$$P_{e})$$&quot;,&quot;id&quot;:&quot;7&quot;,&quot;font&quot;:{&quot;family&quot;:&quot;Calibri&quot;,&quot;color&quot;:&quot;#000000&quot;,&quot;size&quot;:17.6},&quot;ts&quot;:1686842328777,&quot;cs&quot;:&quot;gNAwdg6eHgMyZhBQfxVoYQ==&quot;,&quot;size&quot;:{&quot;width&quot;:30.666666666666686,&quot;height&quot;:23.833333333333332}}"/>
          <p:cNvPicPr preferRelativeResize="0"/>
          <p:nvPr/>
        </p:nvPicPr>
        <p:blipFill>
          <a:blip r:embed="rId17">
            <a:alphaModFix/>
          </a:blip>
          <a:stretch>
            <a:fillRect/>
          </a:stretch>
        </p:blipFill>
        <p:spPr>
          <a:xfrm>
            <a:off x="3659294" y="800903"/>
            <a:ext cx="317342" cy="247731"/>
          </a:xfrm>
          <a:prstGeom prst="rect">
            <a:avLst/>
          </a:prstGeom>
          <a:noFill/>
          <a:ln>
            <a:noFill/>
          </a:ln>
        </p:spPr>
      </p:pic>
      <p:sp>
        <p:nvSpPr>
          <p:cNvPr id="319" name="Google Shape;319;p26"/>
          <p:cNvSpPr/>
          <p:nvPr/>
        </p:nvSpPr>
        <p:spPr>
          <a:xfrm>
            <a:off x="7916422" y="2992033"/>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20" name="Google Shape;320;p26"/>
          <p:cNvSpPr/>
          <p:nvPr/>
        </p:nvSpPr>
        <p:spPr>
          <a:xfrm>
            <a:off x="5276487" y="2950747"/>
            <a:ext cx="17100" cy="133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7"/>
          <p:cNvPicPr preferRelativeResize="0"/>
          <p:nvPr/>
        </p:nvPicPr>
        <p:blipFill>
          <a:blip r:embed="rId3">
            <a:alphaModFix/>
          </a:blip>
          <a:stretch>
            <a:fillRect/>
          </a:stretch>
        </p:blipFill>
        <p:spPr>
          <a:xfrm>
            <a:off x="6364950" y="2733100"/>
            <a:ext cx="2673149" cy="1917925"/>
          </a:xfrm>
          <a:prstGeom prst="rect">
            <a:avLst/>
          </a:prstGeom>
          <a:noFill/>
          <a:ln>
            <a:noFill/>
          </a:ln>
        </p:spPr>
      </p:pic>
      <p:pic>
        <p:nvPicPr>
          <p:cNvPr id="326" name="Google Shape;326;p27"/>
          <p:cNvPicPr preferRelativeResize="0"/>
          <p:nvPr/>
        </p:nvPicPr>
        <p:blipFill>
          <a:blip r:embed="rId4">
            <a:alphaModFix/>
          </a:blip>
          <a:stretch>
            <a:fillRect/>
          </a:stretch>
        </p:blipFill>
        <p:spPr>
          <a:xfrm>
            <a:off x="3704000" y="2724619"/>
            <a:ext cx="2673150" cy="1917925"/>
          </a:xfrm>
          <a:prstGeom prst="rect">
            <a:avLst/>
          </a:prstGeom>
          <a:noFill/>
          <a:ln>
            <a:noFill/>
          </a:ln>
        </p:spPr>
      </p:pic>
      <p:sp>
        <p:nvSpPr>
          <p:cNvPr id="327" name="Google Shape;327;p27"/>
          <p:cNvSpPr txBox="1">
            <a:spLocks noGrp="1"/>
          </p:cNvSpPr>
          <p:nvPr>
            <p:ph type="body" idx="1"/>
          </p:nvPr>
        </p:nvSpPr>
        <p:spPr>
          <a:xfrm>
            <a:off x="38100" y="742950"/>
            <a:ext cx="3760800" cy="3880800"/>
          </a:xfrm>
          <a:prstGeom prst="rect">
            <a:avLst/>
          </a:prstGeom>
          <a:noFill/>
          <a:ln>
            <a:noFill/>
          </a:ln>
        </p:spPr>
        <p:txBody>
          <a:bodyPr spcFirstLastPara="1" wrap="square" lIns="91425" tIns="45700" rIns="91425" bIns="45700" anchor="t" anchorCtr="0">
            <a:noAutofit/>
          </a:bodyPr>
          <a:lstStyle/>
          <a:p>
            <a:pPr marL="457200" lvl="0" indent="-340360" algn="just" rtl="0">
              <a:lnSpc>
                <a:spcPct val="80000"/>
              </a:lnSpc>
              <a:spcBef>
                <a:spcPts val="0"/>
              </a:spcBef>
              <a:spcAft>
                <a:spcPts val="0"/>
              </a:spcAft>
              <a:buSzPts val="1760"/>
              <a:buFont typeface="Calibri"/>
              <a:buChar char="•"/>
            </a:pPr>
            <a:r>
              <a:rPr lang="en-US" sz="1760" dirty="0">
                <a:latin typeface="Calibri"/>
                <a:ea typeface="Calibri"/>
                <a:cs typeface="Calibri"/>
                <a:sym typeface="Calibri"/>
              </a:rPr>
              <a:t>Poor surrogate scoring (    ) for 1D electron (  ) &amp; deuterium (  ) power absorption profiles using </a:t>
            </a:r>
            <a:r>
              <a:rPr lang="en-US" sz="1760" dirty="0">
                <a:solidFill>
                  <a:schemeClr val="accent3"/>
                </a:solidFill>
                <a:latin typeface="Calibri"/>
                <a:ea typeface="Calibri"/>
                <a:cs typeface="Calibri"/>
                <a:sym typeface="Calibri"/>
              </a:rPr>
              <a:t>original</a:t>
            </a:r>
            <a:r>
              <a:rPr lang="en-US" sz="1760" dirty="0">
                <a:latin typeface="Calibri"/>
                <a:ea typeface="Calibri"/>
                <a:cs typeface="Calibri"/>
                <a:sym typeface="Calibri"/>
              </a:rPr>
              <a:t> data, worse for </a:t>
            </a:r>
            <a:endParaRPr sz="1760" dirty="0">
              <a:latin typeface="Calibri"/>
              <a:ea typeface="Calibri"/>
              <a:cs typeface="Calibri"/>
              <a:sym typeface="Calibri"/>
            </a:endParaRPr>
          </a:p>
          <a:p>
            <a:pPr marL="457200" lvl="0" indent="-340360" algn="just" rtl="0">
              <a:lnSpc>
                <a:spcPct val="80000"/>
              </a:lnSpc>
              <a:spcBef>
                <a:spcPts val="0"/>
              </a:spcBef>
              <a:spcAft>
                <a:spcPts val="0"/>
              </a:spcAft>
              <a:buSzPts val="1760"/>
              <a:buFont typeface="Calibri"/>
              <a:buChar char="•"/>
            </a:pPr>
            <a:r>
              <a:rPr lang="en-US" sz="1760" dirty="0">
                <a:latin typeface="Calibri"/>
                <a:ea typeface="Calibri"/>
                <a:cs typeface="Calibri"/>
                <a:sym typeface="Calibri"/>
              </a:rPr>
              <a:t>RFR training score     is greater than that of MLP, in fact above 0.9 for both      &amp;     </a:t>
            </a: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Accelerated predictions with average inference times </a:t>
            </a: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RFR is an </a:t>
            </a:r>
            <a:r>
              <a:rPr lang="en-US" sz="1760" dirty="0">
                <a:solidFill>
                  <a:srgbClr val="F58025"/>
                </a:solidFill>
                <a:latin typeface="Calibri"/>
                <a:ea typeface="Calibri"/>
                <a:cs typeface="Calibri"/>
                <a:sym typeface="Calibri"/>
              </a:rPr>
              <a:t>effective </a:t>
            </a:r>
            <a:r>
              <a:rPr lang="en-US" sz="1760" dirty="0">
                <a:latin typeface="Calibri"/>
                <a:ea typeface="Calibri"/>
                <a:cs typeface="Calibri"/>
                <a:sym typeface="Calibri"/>
              </a:rPr>
              <a:t>regressor:</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Simple implementation</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Short training times:</a:t>
            </a:r>
            <a:endParaRPr sz="1760" dirty="0">
              <a:latin typeface="Calibri"/>
              <a:ea typeface="Calibri"/>
              <a:cs typeface="Calibri"/>
              <a:sym typeface="Calibri"/>
            </a:endParaRPr>
          </a:p>
          <a:p>
            <a:pPr marL="1371600" lvl="2" indent="-340360" algn="l" rtl="0">
              <a:lnSpc>
                <a:spcPct val="80000"/>
              </a:lnSpc>
              <a:spcBef>
                <a:spcPts val="0"/>
              </a:spcBef>
              <a:spcAft>
                <a:spcPts val="0"/>
              </a:spcAft>
              <a:buSzPts val="1760"/>
              <a:buFont typeface="Calibri"/>
              <a:buAutoNum type="romanLcPeriod"/>
            </a:pPr>
            <a:r>
              <a:rPr lang="en-US" sz="1760" dirty="0">
                <a:latin typeface="Calibri"/>
                <a:ea typeface="Calibri"/>
                <a:cs typeface="Calibri"/>
                <a:sym typeface="Calibri"/>
              </a:rPr>
              <a:t>Faster retraining</a:t>
            </a: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MLP can be a </a:t>
            </a:r>
            <a:r>
              <a:rPr lang="en-US" sz="1760" dirty="0">
                <a:solidFill>
                  <a:srgbClr val="F58025"/>
                </a:solidFill>
                <a:latin typeface="Calibri"/>
                <a:ea typeface="Calibri"/>
                <a:cs typeface="Calibri"/>
                <a:sym typeface="Calibri"/>
              </a:rPr>
              <a:t>faster</a:t>
            </a:r>
            <a:r>
              <a:rPr lang="en-US" sz="1760" dirty="0">
                <a:latin typeface="Calibri"/>
                <a:ea typeface="Calibri"/>
                <a:cs typeface="Calibri"/>
                <a:sym typeface="Calibri"/>
              </a:rPr>
              <a:t> alternative:</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Standardization &amp; thorough hyperparameter tuning</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Longer training times</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            </a:t>
            </a:r>
            <a:r>
              <a:rPr lang="en-US" sz="1760" dirty="0">
                <a:solidFill>
                  <a:srgbClr val="F58025"/>
                </a:solidFill>
                <a:latin typeface="Calibri"/>
                <a:ea typeface="Calibri"/>
                <a:cs typeface="Calibri"/>
                <a:sym typeface="Calibri"/>
              </a:rPr>
              <a:t>inference times</a:t>
            </a:r>
            <a:endParaRPr sz="1760" dirty="0">
              <a:solidFill>
                <a:srgbClr val="F58025"/>
              </a:solidFill>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p:txBody>
      </p:sp>
      <p:sp>
        <p:nvSpPr>
          <p:cNvPr id="328" name="Google Shape;328;p27"/>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12</a:t>
            </a:fld>
            <a:endParaRPr/>
          </a:p>
        </p:txBody>
      </p:sp>
      <p:sp>
        <p:nvSpPr>
          <p:cNvPr id="329" name="Google Shape;329;p27"/>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Poor scoring obtained without analyzing the HHFW database</a:t>
            </a:r>
            <a:endParaRPr sz="2900">
              <a:latin typeface="Calibri"/>
              <a:ea typeface="Calibri"/>
              <a:cs typeface="Calibri"/>
              <a:sym typeface="Calibri"/>
            </a:endParaRPr>
          </a:p>
        </p:txBody>
      </p:sp>
      <p:pic>
        <p:nvPicPr>
          <p:cNvPr id="330" name="Google Shape;330;p27" descr="{&quot;type&quot;:&quot;$$&quot;,&quot;id&quot;:&quot;7&quot;,&quot;backgroundColorModified&quot;:false,&quot;font&quot;:{&quot;color&quot;:&quot;#000000&quot;,&quot;size&quot;:11.5,&quot;family&quot;:&quot;Arial&quot;},&quot;backgroundColor&quot;:&quot;#FFFFFF&quot;,&quot;aid&quot;:null,&quot;code&quot;:&quot;$$\\begin{array}{|c|c|c|c|c|c|}\n\\hline\n{\\text{Variable}}&amp;{\\text{R}_{\\text{tr}}^{2}\\,\\left[-\\right]}&amp;{\\text{R}^{2}\\,\\left[-\\right]}&amp;{\\overline{\\text{MSE}}\\;\\text{[W/$\\text{c}m^{3}/$MW}_{abs}\\text{]}}&amp;{\\overline{t_{i}}\\left[\\mu \\text{s}\\right]}&amp;{\\overline{t_{\\text{tr}}}\\left[\\text{s}\\right]}\\\\\n\\hline\n{P_{e}\\left(\\text{RFR}\\right)}&amp;{0.96}&amp;{0.62}&amp;{2.6\\,\\cdot10^{-3}}&amp;{54}&amp;{0.8}\\\\\n{P_{e}\\left(\\text{MLP}\\right)}&amp;{0.75}&amp;{0.75}&amp;{2.1\\cdot10^{-3}}&amp;{3}&amp;{142}\\\\\n{P_{D}\\left(\\text{RFR}\\right)}&amp;{0.94}&amp;{0.51}&amp;{6.1\\,\\cdot10^{-2}}&amp;{62}&amp;{0.9}\\\\\n{P_{D}\\left(\\text{MLP}\\right)}&amp;{0.54}&amp;{0.51}&amp;{7.1\\cdot10^{-2}}&amp;{2}&amp;{71}\\\\\n\\hline\n\\end{array}$$&quot;,&quot;ts&quot;:1694965528245,&quot;cs&quot;:&quot;imKgEqbaupWMAb2TYptXrA==&quot;,&quot;size&quot;:{&quot;width&quot;:538.5,&quot;height&quot;:144.5}}"/>
          <p:cNvPicPr preferRelativeResize="0"/>
          <p:nvPr/>
        </p:nvPicPr>
        <p:blipFill>
          <a:blip r:embed="rId5">
            <a:alphaModFix/>
          </a:blip>
          <a:stretch>
            <a:fillRect/>
          </a:stretch>
        </p:blipFill>
        <p:spPr>
          <a:xfrm>
            <a:off x="3850029" y="1113598"/>
            <a:ext cx="5129213" cy="1376363"/>
          </a:xfrm>
          <a:prstGeom prst="rect">
            <a:avLst/>
          </a:prstGeom>
          <a:noFill/>
          <a:ln>
            <a:noFill/>
          </a:ln>
        </p:spPr>
      </p:pic>
      <p:pic>
        <p:nvPicPr>
          <p:cNvPr id="331" name="Google Shape;331;p27" descr="{&quot;type&quot;:&quot;$$&quot;,&quot;code&quot;:&quot;$$P_{e}$$&quot;,&quot;backgroundColor&quot;:&quot;#FFFFFF&quot;,&quot;font&quot;:{&quot;size&quot;:14,&quot;family&quot;:&quot;Calibri&quot;,&quot;color&quot;:&quot;#000000&quot;},&quot;id&quot;:&quot;7&quot;,&quot;aid&quot;:null,&quot;ts&quot;:1687795250458,&quot;cs&quot;:&quot;S49Wapj5UqIfOqgF8vlRHA==&quot;,&quot;size&quot;:{&quot;width&quot;:18.413373753280876,&quot;height&quot;:17.005263779527557}}"/>
          <p:cNvPicPr preferRelativeResize="0"/>
          <p:nvPr/>
        </p:nvPicPr>
        <p:blipFill>
          <a:blip r:embed="rId6">
            <a:alphaModFix/>
          </a:blip>
          <a:stretch>
            <a:fillRect/>
          </a:stretch>
        </p:blipFill>
        <p:spPr>
          <a:xfrm>
            <a:off x="1546306" y="1031761"/>
            <a:ext cx="175387" cy="161975"/>
          </a:xfrm>
          <a:prstGeom prst="rect">
            <a:avLst/>
          </a:prstGeom>
          <a:noFill/>
          <a:ln>
            <a:noFill/>
          </a:ln>
        </p:spPr>
      </p:pic>
      <p:pic>
        <p:nvPicPr>
          <p:cNvPr id="332" name="Google Shape;332;p27" descr="{&quot;font&quot;:{&quot;family&quot;:&quot;Calibri&quot;,&quot;color&quot;:&quot;#000000&quot;,&quot;size&quot;:15},&quot;backgroundColor&quot;:&quot;#FFFFFF&quot;,&quot;id&quot;:&quot;7&quot;,&quot;backgroundColorModified&quot;:false,&quot;aid&quot;:null,&quot;code&quot;:&quot;$$P_{D}$$&quot;,&quot;type&quot;:&quot;$$&quot;,&quot;ts&quot;:1687795247284,&quot;cs&quot;:&quot;IV+jlPkLcLoejylDeqjkRQ==&quot;,&quot;size&quot;:{&quot;width&quot;:24.150765354330687,&quot;height&quot;:17.005256167979002}}"/>
          <p:cNvPicPr preferRelativeResize="0"/>
          <p:nvPr/>
        </p:nvPicPr>
        <p:blipFill>
          <a:blip r:embed="rId7">
            <a:alphaModFix/>
          </a:blip>
          <a:stretch>
            <a:fillRect/>
          </a:stretch>
        </p:blipFill>
        <p:spPr>
          <a:xfrm>
            <a:off x="3407353" y="1031760"/>
            <a:ext cx="230036" cy="161975"/>
          </a:xfrm>
          <a:prstGeom prst="rect">
            <a:avLst/>
          </a:prstGeom>
          <a:noFill/>
          <a:ln>
            <a:noFill/>
          </a:ln>
        </p:spPr>
      </p:pic>
      <p:pic>
        <p:nvPicPr>
          <p:cNvPr id="333" name="Google Shape;333;p27" descr="{&quot;font&quot;:{&quot;color&quot;:&quot;#000000&quot;,&quot;size&quot;:17.6,&quot;family&quot;:&quot;Calibri&quot;},&quot;aid&quot;:null,&quot;backgroundColor&quot;:&quot;#FFFFFF&quot;,&quot;backgroundColorModified&quot;:false,&quot;code&quot;:&quot;$$P_{D})$$&quot;,&quot;id&quot;:&quot;7&quot;,&quot;type&quot;:&quot;$$&quot;,&quot;ts&quot;:1687795200533,&quot;cs&quot;:&quot;YhTFe35OrVNaXVIYFUiTgw==&quot;,&quot;size&quot;:{&quot;width&quot;:36.666666666666664,&quot;height&quot;:24}}"/>
          <p:cNvPicPr preferRelativeResize="0"/>
          <p:nvPr/>
        </p:nvPicPr>
        <p:blipFill>
          <a:blip r:embed="rId8">
            <a:alphaModFix/>
          </a:blip>
          <a:stretch>
            <a:fillRect/>
          </a:stretch>
        </p:blipFill>
        <p:spPr>
          <a:xfrm>
            <a:off x="6786755" y="2950379"/>
            <a:ext cx="389766" cy="256261"/>
          </a:xfrm>
          <a:prstGeom prst="rect">
            <a:avLst/>
          </a:prstGeom>
          <a:noFill/>
          <a:ln>
            <a:noFill/>
          </a:ln>
        </p:spPr>
      </p:pic>
      <p:sp>
        <p:nvSpPr>
          <p:cNvPr id="334" name="Google Shape;334;p27"/>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335" name="Google Shape;335;p27"/>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pic>
        <p:nvPicPr>
          <p:cNvPr id="336" name="Google Shape;336;p27" descr="{&quot;type&quot;:&quot;$$&quot;,&quot;aid&quot;:null,&quot;backgroundColor&quot;:&quot;#FFFFFF&quot;,&quot;code&quot;:&quot;$$P_{e})$$&quot;,&quot;id&quot;:&quot;7&quot;,&quot;font&quot;:{&quot;family&quot;:&quot;Calibri&quot;,&quot;color&quot;:&quot;#000000&quot;,&quot;size&quot;:17.6},&quot;ts&quot;:1686842328777,&quot;cs&quot;:&quot;gNAwdg6eHgMyZhBQfxVoYQ==&quot;,&quot;size&quot;:{&quot;width&quot;:30.666666666666686,&quot;height&quot;:23.833333333333332}}"/>
          <p:cNvPicPr preferRelativeResize="0"/>
          <p:nvPr/>
        </p:nvPicPr>
        <p:blipFill>
          <a:blip r:embed="rId9">
            <a:alphaModFix/>
          </a:blip>
          <a:stretch>
            <a:fillRect/>
          </a:stretch>
        </p:blipFill>
        <p:spPr>
          <a:xfrm>
            <a:off x="4077294" y="2934703"/>
            <a:ext cx="317342" cy="247731"/>
          </a:xfrm>
          <a:prstGeom prst="rect">
            <a:avLst/>
          </a:prstGeom>
          <a:noFill/>
          <a:ln>
            <a:noFill/>
          </a:ln>
        </p:spPr>
      </p:pic>
      <p:sp>
        <p:nvSpPr>
          <p:cNvPr id="337" name="Google Shape;337;p27"/>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338" name="Google Shape;338;p27" descr="{&quot;id&quot;:&quot;1&quot;,&quot;font&quot;:{&quot;size&quot;:12,&quot;family&quot;:&quot;Arial&quot;,&quot;color&quot;:&quot;#000000&quot;},&quot;backgroundColor&quot;:&quot;#FFFFFF&quot;,&quot;type&quot;:&quot;$$&quot;,&quot;code&quot;:&quot;$$\\text{R}^{2}$$&quot;,&quot;aid&quot;:null,&quot;ts&quot;:1694969764329,&quot;cs&quot;:&quot;sIDUizto4noClZ6oeSB0pQ==&quot;,&quot;size&quot;:{&quot;width&quot;:19.333333333333332,&quot;height&quot;:17}}"/>
          <p:cNvPicPr preferRelativeResize="0"/>
          <p:nvPr/>
        </p:nvPicPr>
        <p:blipFill>
          <a:blip r:embed="rId10">
            <a:alphaModFix/>
          </a:blip>
          <a:stretch>
            <a:fillRect/>
          </a:stretch>
        </p:blipFill>
        <p:spPr>
          <a:xfrm>
            <a:off x="2781225" y="790469"/>
            <a:ext cx="230050" cy="202282"/>
          </a:xfrm>
          <a:prstGeom prst="rect">
            <a:avLst/>
          </a:prstGeom>
          <a:noFill/>
          <a:ln>
            <a:noFill/>
          </a:ln>
        </p:spPr>
      </p:pic>
      <p:pic>
        <p:nvPicPr>
          <p:cNvPr id="339" name="Google Shape;339;p27" descr="{&quot;aid&quot;:null,&quot;font&quot;:{&quot;family&quot;:&quot;Arial&quot;,&quot;color&quot;:&quot;#000000&quot;,&quot;size&quot;:14.5},&quot;id&quot;:&quot;1&quot;,&quot;backgroundColor&quot;:&quot;#FFFFFF&quot;,&quot;type&quot;:&quot;$$&quot;,&quot;code&quot;:&quot;$$\\text{R}_{\\text{tr}}^{2}$$&quot;,&quot;ts&quot;:1694970189886,&quot;cs&quot;:&quot;sjrmonULwdLz1NPWZ2YfRw==&quot;,&quot;size&quot;:{&quot;width&quot;:28.333333333333332,&quot;height&quot;:25.833333333333332}}"/>
          <p:cNvPicPr preferRelativeResize="0"/>
          <p:nvPr/>
        </p:nvPicPr>
        <p:blipFill>
          <a:blip r:embed="rId11">
            <a:alphaModFix/>
          </a:blip>
          <a:stretch>
            <a:fillRect/>
          </a:stretch>
        </p:blipFill>
        <p:spPr>
          <a:xfrm>
            <a:off x="2447746" y="1629819"/>
            <a:ext cx="269875" cy="246063"/>
          </a:xfrm>
          <a:prstGeom prst="rect">
            <a:avLst/>
          </a:prstGeom>
          <a:noFill/>
          <a:ln>
            <a:noFill/>
          </a:ln>
        </p:spPr>
      </p:pic>
      <p:pic>
        <p:nvPicPr>
          <p:cNvPr id="340" name="Google Shape;340;p27" descr="{&quot;type&quot;:&quot;$$&quot;,&quot;code&quot;:&quot;$$P_{e}$$&quot;,&quot;backgroundColor&quot;:&quot;#FFFFFF&quot;,&quot;font&quot;:{&quot;size&quot;:14,&quot;family&quot;:&quot;Calibri&quot;,&quot;color&quot;:&quot;#000000&quot;},&quot;id&quot;:&quot;7&quot;,&quot;aid&quot;:null,&quot;ts&quot;:1687795250458,&quot;cs&quot;:&quot;S49Wapj5UqIfOqgF8vlRHA==&quot;,&quot;size&quot;:{&quot;width&quot;:18.413373753280876,&quot;height&quot;:17.005263779527557}}"/>
          <p:cNvPicPr preferRelativeResize="0"/>
          <p:nvPr/>
        </p:nvPicPr>
        <p:blipFill>
          <a:blip r:embed="rId6">
            <a:alphaModFix/>
          </a:blip>
          <a:stretch>
            <a:fillRect/>
          </a:stretch>
        </p:blipFill>
        <p:spPr>
          <a:xfrm>
            <a:off x="1750611" y="2107098"/>
            <a:ext cx="175387" cy="161975"/>
          </a:xfrm>
          <a:prstGeom prst="rect">
            <a:avLst/>
          </a:prstGeom>
          <a:noFill/>
          <a:ln>
            <a:noFill/>
          </a:ln>
        </p:spPr>
      </p:pic>
      <p:pic>
        <p:nvPicPr>
          <p:cNvPr id="341" name="Google Shape;341;p27" descr="{&quot;font&quot;:{&quot;family&quot;:&quot;Calibri&quot;,&quot;color&quot;:&quot;#000000&quot;,&quot;size&quot;:15},&quot;backgroundColor&quot;:&quot;#FFFFFF&quot;,&quot;id&quot;:&quot;7&quot;,&quot;backgroundColorModified&quot;:false,&quot;aid&quot;:null,&quot;code&quot;:&quot;$$P_{D}$$&quot;,&quot;type&quot;:&quot;$$&quot;,&quot;ts&quot;:1687795247284,&quot;cs&quot;:&quot;IV+jlPkLcLoejylDeqjkRQ==&quot;,&quot;size&quot;:{&quot;width&quot;:24.150765354330687,&quot;height&quot;:17.005256167979002}}"/>
          <p:cNvPicPr preferRelativeResize="0"/>
          <p:nvPr/>
        </p:nvPicPr>
        <p:blipFill>
          <a:blip r:embed="rId7">
            <a:alphaModFix/>
          </a:blip>
          <a:stretch>
            <a:fillRect/>
          </a:stretch>
        </p:blipFill>
        <p:spPr>
          <a:xfrm>
            <a:off x="2149258" y="2107098"/>
            <a:ext cx="230036" cy="161975"/>
          </a:xfrm>
          <a:prstGeom prst="rect">
            <a:avLst/>
          </a:prstGeom>
          <a:noFill/>
          <a:ln>
            <a:noFill/>
          </a:ln>
        </p:spPr>
      </p:pic>
      <p:pic>
        <p:nvPicPr>
          <p:cNvPr id="342" name="Google Shape;342;p27" descr="{&quot;font&quot;:{&quot;family&quot;:&quot;Calibri&quot;,&quot;color&quot;:&quot;#000000&quot;,&quot;size&quot;:15},&quot;backgroundColor&quot;:&quot;#FFFFFF&quot;,&quot;id&quot;:&quot;7&quot;,&quot;backgroundColorModified&quot;:false,&quot;aid&quot;:null,&quot;code&quot;:&quot;$$P_{D}$$&quot;,&quot;type&quot;:&quot;$$&quot;,&quot;ts&quot;:1687795247284,&quot;cs&quot;:&quot;IV+jlPkLcLoejylDeqjkRQ==&quot;,&quot;size&quot;:{&quot;width&quot;:24.150765354330687,&quot;height&quot;:17.005256167979002}}"/>
          <p:cNvPicPr preferRelativeResize="0"/>
          <p:nvPr/>
        </p:nvPicPr>
        <p:blipFill>
          <a:blip r:embed="rId7">
            <a:alphaModFix/>
          </a:blip>
          <a:stretch>
            <a:fillRect/>
          </a:stretch>
        </p:blipFill>
        <p:spPr>
          <a:xfrm>
            <a:off x="2760028" y="1467860"/>
            <a:ext cx="230036" cy="161975"/>
          </a:xfrm>
          <a:prstGeom prst="rect">
            <a:avLst/>
          </a:prstGeom>
          <a:noFill/>
          <a:ln>
            <a:noFill/>
          </a:ln>
        </p:spPr>
      </p:pic>
      <p:pic>
        <p:nvPicPr>
          <p:cNvPr id="343" name="Google Shape;343;p27" descr="{&quot;id&quot;:&quot;2&quot;,&quot;aid&quot;:null,&quot;type&quot;:&quot;$$&quot;,&quot;font&quot;:{&quot;family&quot;:&quot;Calibri&quot;,&quot;size&quot;:17.6,&quot;color&quot;:&quot;#000000&quot;},&quot;code&quot;:&quot;$$\\mathcal{O}\\left(\\mu \\text{s}\\right)$$&quot;,&quot;backgroundColor&quot;:&quot;#FFFFFF&quot;,&quot;ts&quot;:1694970736021,&quot;cs&quot;:&quot;I1hsWu+f/D3DJuiq9Hh5JQ==&quot;,&quot;size&quot;:{&quot;width&quot;:57.5,&quot;height&quot;:23.833333333333332}}"/>
          <p:cNvPicPr preferRelativeResize="0"/>
          <p:nvPr/>
        </p:nvPicPr>
        <p:blipFill>
          <a:blip r:embed="rId12">
            <a:alphaModFix/>
          </a:blip>
          <a:stretch>
            <a:fillRect/>
          </a:stretch>
        </p:blipFill>
        <p:spPr>
          <a:xfrm>
            <a:off x="1066450" y="4435795"/>
            <a:ext cx="547688" cy="227013"/>
          </a:xfrm>
          <a:prstGeom prst="rect">
            <a:avLst/>
          </a:prstGeom>
          <a:noFill/>
          <a:ln>
            <a:noFill/>
          </a:ln>
        </p:spPr>
      </p:pic>
      <p:pic>
        <p:nvPicPr>
          <p:cNvPr id="344" name="Google Shape;344;p27" descr="{&quot;aid&quot;:null,&quot;id&quot;:&quot;2&quot;,&quot;code&quot;:&quot;$$\\mathcal{O}\\left(1\\text{-}50\\mu \\text{s}\\right)$$&quot;,&quot;type&quot;:&quot;$$&quot;,&quot;backgroundColor&quot;:&quot;#FFFFFF&quot;,&quot;font&quot;:{&quot;color&quot;:&quot;#000000&quot;,&quot;size&quot;:17.6,&quot;family&quot;:&quot;Calibri&quot;},&quot;ts&quot;:1694973077268,&quot;cs&quot;:&quot;YRTU2FP5fgJ1zTUwusfeOg==&quot;,&quot;size&quot;:{&quot;width&quot;:101.16666666666667,&quot;height&quot;:23.833333333333332}}"/>
          <p:cNvPicPr preferRelativeResize="0"/>
          <p:nvPr/>
        </p:nvPicPr>
        <p:blipFill>
          <a:blip r:embed="rId13">
            <a:alphaModFix/>
          </a:blip>
          <a:stretch>
            <a:fillRect/>
          </a:stretch>
        </p:blipFill>
        <p:spPr>
          <a:xfrm>
            <a:off x="2855728" y="2506088"/>
            <a:ext cx="963613" cy="2270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body" idx="1"/>
          </p:nvPr>
        </p:nvSpPr>
        <p:spPr>
          <a:xfrm>
            <a:off x="190500" y="971551"/>
            <a:ext cx="8763000" cy="3810000"/>
          </a:xfrm>
          <a:prstGeom prst="rect">
            <a:avLst/>
          </a:prstGeom>
        </p:spPr>
        <p:txBody>
          <a:bodyPr spcFirstLastPara="1" wrap="square" lIns="91425" tIns="45700" rIns="91425" bIns="45700" anchor="t" anchorCtr="0">
            <a:normAutofit/>
          </a:bodyPr>
          <a:lstStyle/>
          <a:p>
            <a:pPr marL="457200" lvl="0" indent="0" algn="l" rtl="0">
              <a:spcBef>
                <a:spcPts val="600"/>
              </a:spcBef>
              <a:spcAft>
                <a:spcPts val="0"/>
              </a:spcAft>
              <a:buNone/>
            </a:pPr>
            <a:endParaRPr>
              <a:latin typeface="Roboto"/>
              <a:ea typeface="Roboto"/>
              <a:cs typeface="Roboto"/>
              <a:sym typeface="Roboto"/>
            </a:endParaRPr>
          </a:p>
          <a:p>
            <a:pPr marL="0" lvl="0" indent="0" algn="l" rtl="0">
              <a:spcBef>
                <a:spcPts val="600"/>
              </a:spcBef>
              <a:spcAft>
                <a:spcPts val="0"/>
              </a:spcAft>
              <a:buNone/>
            </a:pPr>
            <a:endParaRPr>
              <a:latin typeface="Roboto"/>
              <a:ea typeface="Roboto"/>
              <a:cs typeface="Roboto"/>
              <a:sym typeface="Roboto"/>
            </a:endParaRPr>
          </a:p>
        </p:txBody>
      </p:sp>
      <p:pic>
        <p:nvPicPr>
          <p:cNvPr id="350" name="Google Shape;350;p28" descr="{&quot;id&quot;:&quot;10&quot;,&quot;type&quot;:&quot;$$&quot;,&quot;backgroundColor&quot;:&quot;#FFFFFF&quot;,&quot;aid&quot;:null,&quot;backgroundColorModified&quot;:false,&quot;font&quot;:{&quot;color&quot;:&quot;#000000&quot;,&quot;family&quot;:&quot;Arial&quot;,&quot;size&quot;:9},&quot;code&quot;:&quot;$$\\begin{array}{|c|c|c|c|c|c|c|c|c|c|c|c|}\n\\hline\n{\\text{CASE}\\;}&amp;{f\\,\\left[\\,\\text{MHz}\\,\\right]}&amp;{N_{\\varphi}}&amp;{n_{e0}\\,\\left[\\text{cm}^{-3}\\right]}&amp;{n_{e1}\\,\\left[\\text{cm}^{-3}\\right]}&amp;{T_{e0}\\,\\left[\\,\\text{keV}\\right]}&amp;{T_{\\text{D}\\text{0}}\\,\\left[\\,\\text{keV}\\right]}&amp;{e_{\\text{NEI}\\;}\\left[-\\right]}&amp;{N_{\\text{ELM}}}&amp;{N_{\\text{TT}}}&amp;{\\Pi_{e}\\,\\left[-\\right]}&amp;{\\Pi_{\\text{D}}\\,\\left[-\\right]}\\\\\n\\hline\n{416}&amp;{30}&amp;{5}&amp;{1.4\\cdot10^{14}}&amp;{5\\cdot10^{12}}&amp;{2.0}&amp;{2.0}&amp;{2.0}&amp;{500}&amp;{128}&amp;{0.0532}&amp;{0.9469}\\\\\n\\hline\n\\end{array}$$&quot;,&quot;ts&quot;:1691074798126,&quot;cs&quot;:&quot;2llMSl+zVDilgwu3w8/oJQ==&quot;,&quot;size&quot;:{&quot;width&quot;:721.5,&quot;height&quot;:47.5}}"/>
          <p:cNvPicPr preferRelativeResize="0"/>
          <p:nvPr/>
        </p:nvPicPr>
        <p:blipFill>
          <a:blip r:embed="rId3">
            <a:alphaModFix/>
          </a:blip>
          <a:stretch>
            <a:fillRect/>
          </a:stretch>
        </p:blipFill>
        <p:spPr>
          <a:xfrm>
            <a:off x="1554100" y="782425"/>
            <a:ext cx="7290700" cy="480000"/>
          </a:xfrm>
          <a:prstGeom prst="rect">
            <a:avLst/>
          </a:prstGeom>
          <a:noFill/>
          <a:ln>
            <a:noFill/>
          </a:ln>
        </p:spPr>
      </p:pic>
      <p:sp>
        <p:nvSpPr>
          <p:cNvPr id="351" name="Google Shape;351;p28"/>
          <p:cNvSpPr txBox="1">
            <a:spLocks noGrp="1"/>
          </p:cNvSpPr>
          <p:nvPr>
            <p:ph type="title"/>
          </p:nvPr>
        </p:nvSpPr>
        <p:spPr>
          <a:xfrm>
            <a:off x="311700" y="73607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SzPct val="51562"/>
              <a:buNone/>
            </a:pPr>
            <a:r>
              <a:rPr lang="en-US" sz="1920" dirty="0">
                <a:latin typeface="Calibri" panose="020F0502020204030204" pitchFamily="34" charset="0"/>
                <a:ea typeface="Roboto"/>
                <a:cs typeface="Calibri" panose="020F0502020204030204" pitchFamily="34" charset="0"/>
                <a:sym typeface="Roboto"/>
              </a:rPr>
              <a:t>Outlier</a:t>
            </a:r>
            <a:endParaRPr sz="1920" dirty="0">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SzPct val="51562"/>
              <a:buNone/>
            </a:pPr>
            <a:r>
              <a:rPr lang="en-US" sz="1920" dirty="0">
                <a:latin typeface="Calibri" panose="020F0502020204030204" pitchFamily="34" charset="0"/>
                <a:ea typeface="Roboto"/>
                <a:cs typeface="Calibri" panose="020F0502020204030204" pitchFamily="34" charset="0"/>
                <a:sym typeface="Roboto"/>
              </a:rPr>
              <a:t>example</a:t>
            </a:r>
            <a:endParaRPr sz="1920" dirty="0">
              <a:latin typeface="Calibri" panose="020F0502020204030204" pitchFamily="34" charset="0"/>
              <a:ea typeface="Roboto"/>
              <a:cs typeface="Calibri" panose="020F0502020204030204" pitchFamily="34" charset="0"/>
              <a:sym typeface="Roboto"/>
            </a:endParaRPr>
          </a:p>
        </p:txBody>
      </p:sp>
      <p:pic>
        <p:nvPicPr>
          <p:cNvPr id="352" name="Google Shape;352;p28"/>
          <p:cNvPicPr preferRelativeResize="0"/>
          <p:nvPr/>
        </p:nvPicPr>
        <p:blipFill rotWithShape="1">
          <a:blip r:embed="rId4">
            <a:alphaModFix/>
          </a:blip>
          <a:srcRect l="23708" t="13570" r="24094" b="7534"/>
          <a:stretch/>
        </p:blipFill>
        <p:spPr>
          <a:xfrm>
            <a:off x="5996350" y="1320112"/>
            <a:ext cx="2661902" cy="3444998"/>
          </a:xfrm>
          <a:prstGeom prst="rect">
            <a:avLst/>
          </a:prstGeom>
          <a:noFill/>
          <a:ln>
            <a:noFill/>
          </a:ln>
        </p:spPr>
      </p:pic>
      <p:pic>
        <p:nvPicPr>
          <p:cNvPr id="353" name="Google Shape;353;p28"/>
          <p:cNvPicPr preferRelativeResize="0"/>
          <p:nvPr/>
        </p:nvPicPr>
        <p:blipFill rotWithShape="1">
          <a:blip r:embed="rId5">
            <a:alphaModFix/>
          </a:blip>
          <a:srcRect l="12029" t="11726" r="16069" b="6840"/>
          <a:stretch/>
        </p:blipFill>
        <p:spPr>
          <a:xfrm>
            <a:off x="2750475" y="1381813"/>
            <a:ext cx="3214500" cy="3326287"/>
          </a:xfrm>
          <a:prstGeom prst="rect">
            <a:avLst/>
          </a:prstGeom>
          <a:noFill/>
          <a:ln>
            <a:noFill/>
          </a:ln>
        </p:spPr>
      </p:pic>
      <p:pic>
        <p:nvPicPr>
          <p:cNvPr id="354" name="Google Shape;354;p28"/>
          <p:cNvPicPr preferRelativeResize="0"/>
          <p:nvPr/>
        </p:nvPicPr>
        <p:blipFill rotWithShape="1">
          <a:blip r:embed="rId6">
            <a:alphaModFix/>
          </a:blip>
          <a:srcRect t="4580"/>
          <a:stretch/>
        </p:blipFill>
        <p:spPr>
          <a:xfrm>
            <a:off x="753500" y="3555362"/>
            <a:ext cx="1765279" cy="1207475"/>
          </a:xfrm>
          <a:prstGeom prst="rect">
            <a:avLst/>
          </a:prstGeom>
          <a:noFill/>
          <a:ln>
            <a:noFill/>
          </a:ln>
        </p:spPr>
      </p:pic>
      <p:pic>
        <p:nvPicPr>
          <p:cNvPr id="355" name="Google Shape;355;p28"/>
          <p:cNvPicPr preferRelativeResize="0"/>
          <p:nvPr/>
        </p:nvPicPr>
        <p:blipFill>
          <a:blip r:embed="rId7">
            <a:alphaModFix/>
          </a:blip>
          <a:stretch>
            <a:fillRect/>
          </a:stretch>
        </p:blipFill>
        <p:spPr>
          <a:xfrm>
            <a:off x="355575" y="1402779"/>
            <a:ext cx="2363525" cy="2152559"/>
          </a:xfrm>
          <a:prstGeom prst="rect">
            <a:avLst/>
          </a:prstGeom>
          <a:noFill/>
          <a:ln>
            <a:noFill/>
          </a:ln>
        </p:spPr>
      </p:pic>
      <p:sp>
        <p:nvSpPr>
          <p:cNvPr id="356" name="Google Shape;356;p28"/>
          <p:cNvSpPr/>
          <p:nvPr/>
        </p:nvSpPr>
        <p:spPr>
          <a:xfrm>
            <a:off x="1554112" y="2241524"/>
            <a:ext cx="164100" cy="188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7" name="Google Shape;357;p28"/>
          <p:cNvCxnSpPr>
            <a:stCxn id="358" idx="3"/>
          </p:cNvCxnSpPr>
          <p:nvPr/>
        </p:nvCxnSpPr>
        <p:spPr>
          <a:xfrm rot="10800000" flipH="1">
            <a:off x="4641688" y="2559397"/>
            <a:ext cx="1707300" cy="368400"/>
          </a:xfrm>
          <a:prstGeom prst="straightConnector1">
            <a:avLst/>
          </a:prstGeom>
          <a:noFill/>
          <a:ln w="9525" cap="flat" cmpd="sng">
            <a:solidFill>
              <a:srgbClr val="FF0000"/>
            </a:solidFill>
            <a:prstDash val="solid"/>
            <a:round/>
            <a:headEnd type="none" w="med" len="med"/>
            <a:tailEnd type="triangle" w="med" len="med"/>
          </a:ln>
        </p:spPr>
      </p:cxnSp>
      <p:cxnSp>
        <p:nvCxnSpPr>
          <p:cNvPr id="359" name="Google Shape;359;p28"/>
          <p:cNvCxnSpPr>
            <a:endCxn id="356" idx="4"/>
          </p:cNvCxnSpPr>
          <p:nvPr/>
        </p:nvCxnSpPr>
        <p:spPr>
          <a:xfrm rot="10800000" flipH="1">
            <a:off x="1145962" y="2429924"/>
            <a:ext cx="490200" cy="1228800"/>
          </a:xfrm>
          <a:prstGeom prst="straightConnector1">
            <a:avLst/>
          </a:prstGeom>
          <a:noFill/>
          <a:ln w="9525" cap="flat" cmpd="sng">
            <a:solidFill>
              <a:srgbClr val="FF0000"/>
            </a:solidFill>
            <a:prstDash val="solid"/>
            <a:round/>
            <a:headEnd type="none" w="med" len="med"/>
            <a:tailEnd type="triangle" w="med" len="med"/>
          </a:ln>
        </p:spPr>
      </p:cxnSp>
      <p:sp>
        <p:nvSpPr>
          <p:cNvPr id="358" name="Google Shape;358;p28"/>
          <p:cNvSpPr/>
          <p:nvPr/>
        </p:nvSpPr>
        <p:spPr>
          <a:xfrm>
            <a:off x="4432588" y="2767597"/>
            <a:ext cx="209100" cy="320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txBox="1">
            <a:spLocks noGrp="1"/>
          </p:cNvSpPr>
          <p:nvPr>
            <p:ph type="sldNum" idx="12"/>
          </p:nvPr>
        </p:nvSpPr>
        <p:spPr>
          <a:xfrm>
            <a:off x="8801100" y="4846320"/>
            <a:ext cx="342900" cy="246300"/>
          </a:xfrm>
          <a:prstGeom prst="rect">
            <a:avLst/>
          </a:prstGeom>
        </p:spPr>
        <p:txBody>
          <a:bodyPr spcFirstLastPara="1" wrap="square" lIns="45700" tIns="45700" rIns="91425" bIns="45700" anchor="b" anchorCtr="0">
            <a:spAutoFit/>
          </a:bodyPr>
          <a:lstStyle/>
          <a:p>
            <a:pPr marL="0" lvl="0" indent="0" algn="l" rtl="0">
              <a:spcBef>
                <a:spcPts val="0"/>
              </a:spcBef>
              <a:spcAft>
                <a:spcPts val="0"/>
              </a:spcAft>
              <a:buClr>
                <a:srgbClr val="000000"/>
              </a:buClr>
              <a:buSzPts val="1000"/>
              <a:buFont typeface="Arial"/>
              <a:buNone/>
            </a:pPr>
            <a:fld id="{00000000-1234-1234-1234-123412341234}" type="slidenum">
              <a:rPr lang="en-US"/>
              <a:t>13</a:t>
            </a:fld>
            <a:endParaRPr/>
          </a:p>
        </p:txBody>
      </p:sp>
      <p:sp>
        <p:nvSpPr>
          <p:cNvPr id="361" name="Google Shape;361;p28"/>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362" name="Google Shape;362;p28"/>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363" name="Google Shape;363;p28"/>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
        <p:nvSpPr>
          <p:cNvPr id="364" name="Google Shape;364;p28"/>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Exploratory data analysis shows outliers in the HHFW database</a:t>
            </a:r>
            <a:endParaRPr sz="29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9"/>
          <p:cNvSpPr txBox="1">
            <a:spLocks noGrp="1"/>
          </p:cNvSpPr>
          <p:nvPr>
            <p:ph type="body" idx="1"/>
          </p:nvPr>
        </p:nvSpPr>
        <p:spPr>
          <a:xfrm>
            <a:off x="38100" y="742950"/>
            <a:ext cx="8763000" cy="3880800"/>
          </a:xfrm>
          <a:prstGeom prst="rect">
            <a:avLst/>
          </a:prstGeom>
          <a:noFill/>
          <a:ln>
            <a:noFill/>
          </a:ln>
        </p:spPr>
        <p:txBody>
          <a:bodyPr spcFirstLastPara="1" wrap="square" lIns="91425" tIns="45700" rIns="91425" bIns="45700" anchor="t" anchorCtr="0">
            <a:noAutofit/>
          </a:bodyPr>
          <a:lstStyle/>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Definition of a metric for anomaly/</a:t>
            </a:r>
            <a:r>
              <a:rPr lang="en-US" sz="1760" u="sng" dirty="0">
                <a:latin typeface="Calibri"/>
                <a:ea typeface="Calibri"/>
                <a:cs typeface="Calibri"/>
                <a:sym typeface="Calibri"/>
              </a:rPr>
              <a:t>outlier identification</a:t>
            </a:r>
            <a:endParaRPr sz="1760" u="sng"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b="1" dirty="0">
                <a:solidFill>
                  <a:schemeClr val="accent3"/>
                </a:solidFill>
                <a:latin typeface="Calibri"/>
                <a:ea typeface="Calibri"/>
                <a:cs typeface="Calibri"/>
                <a:sym typeface="Calibri"/>
              </a:rPr>
              <a:t>Not MSE based</a:t>
            </a:r>
            <a:endParaRPr sz="1760" b="1" dirty="0">
              <a:solidFill>
                <a:schemeClr val="accent3"/>
              </a:solidFill>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b="1" dirty="0">
                <a:latin typeface="Calibri"/>
                <a:ea typeface="Calibri"/>
                <a:cs typeface="Calibri"/>
                <a:sym typeface="Calibri"/>
              </a:rPr>
              <a:t> ~21-23% </a:t>
            </a:r>
            <a:r>
              <a:rPr lang="en-US" sz="1760" dirty="0">
                <a:latin typeface="Calibri"/>
                <a:ea typeface="Calibri"/>
                <a:cs typeface="Calibri"/>
                <a:sym typeface="Calibri"/>
              </a:rPr>
              <a:t>of the cases feature outlier behavior</a:t>
            </a: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Correlation between outliers and computationally</a:t>
            </a:r>
            <a:endParaRPr sz="1760" dirty="0">
              <a:latin typeface="Calibri"/>
              <a:ea typeface="Calibri"/>
              <a:cs typeface="Calibri"/>
              <a:sym typeface="Calibri"/>
            </a:endParaRPr>
          </a:p>
          <a:p>
            <a:pPr marL="457200" lvl="0" indent="0" algn="l" rtl="0">
              <a:lnSpc>
                <a:spcPct val="80000"/>
              </a:lnSpc>
              <a:spcBef>
                <a:spcPts val="0"/>
              </a:spcBef>
              <a:spcAft>
                <a:spcPts val="0"/>
              </a:spcAft>
              <a:buNone/>
            </a:pPr>
            <a:r>
              <a:rPr lang="en-US" sz="1760" dirty="0">
                <a:latin typeface="Calibri"/>
                <a:ea typeface="Calibri"/>
                <a:cs typeface="Calibri"/>
                <a:sym typeface="Calibri"/>
              </a:rPr>
              <a:t>expensive parametric space:</a:t>
            </a:r>
            <a:endParaRPr sz="1760" dirty="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Low toroidal mode number </a:t>
            </a:r>
            <a:endParaRPr sz="1760" dirty="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Lower temperature (low damping)</a:t>
            </a:r>
            <a:endParaRPr sz="1760" dirty="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Higher density (small wavelengths)</a:t>
            </a:r>
            <a:endParaRPr sz="1760" dirty="0">
              <a:latin typeface="Calibri"/>
              <a:ea typeface="Calibri"/>
              <a:cs typeface="Calibri"/>
              <a:sym typeface="Calibri"/>
            </a:endParaRPr>
          </a:p>
          <a:p>
            <a:pPr marL="0" marR="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Clr>
                <a:schemeClr val="dk1"/>
              </a:buClr>
              <a:buSzPts val="1100"/>
              <a:buFont typeface="Arial"/>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TORIC unexpected solutions for certain parameter combinations, also impacting RMSE</a:t>
            </a: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Outliers represent a ∼23% of the database</a:t>
            </a: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r>
              <a:rPr lang="en-US" sz="1760" dirty="0">
                <a:latin typeface="Calibri"/>
                <a:ea typeface="Calibri"/>
                <a:cs typeface="Calibri"/>
                <a:sym typeface="Calibri"/>
              </a:rPr>
              <a:t> </a:t>
            </a: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p:txBody>
      </p:sp>
      <p:pic>
        <p:nvPicPr>
          <p:cNvPr id="370" name="Google Shape;370;p29"/>
          <p:cNvPicPr preferRelativeResize="0"/>
          <p:nvPr/>
        </p:nvPicPr>
        <p:blipFill>
          <a:blip r:embed="rId3">
            <a:alphaModFix/>
          </a:blip>
          <a:stretch>
            <a:fillRect/>
          </a:stretch>
        </p:blipFill>
        <p:spPr>
          <a:xfrm>
            <a:off x="5960975" y="2249975"/>
            <a:ext cx="2952879" cy="2384759"/>
          </a:xfrm>
          <a:prstGeom prst="rect">
            <a:avLst/>
          </a:prstGeom>
          <a:noFill/>
          <a:ln>
            <a:noFill/>
          </a:ln>
        </p:spPr>
      </p:pic>
      <p:pic>
        <p:nvPicPr>
          <p:cNvPr id="371" name="Google Shape;371;p29"/>
          <p:cNvPicPr preferRelativeResize="0"/>
          <p:nvPr/>
        </p:nvPicPr>
        <p:blipFill>
          <a:blip r:embed="rId4">
            <a:alphaModFix/>
          </a:blip>
          <a:stretch>
            <a:fillRect/>
          </a:stretch>
        </p:blipFill>
        <p:spPr>
          <a:xfrm>
            <a:off x="8671374" y="3227525"/>
            <a:ext cx="275951" cy="500798"/>
          </a:xfrm>
          <a:prstGeom prst="rect">
            <a:avLst/>
          </a:prstGeom>
          <a:noFill/>
          <a:ln>
            <a:noFill/>
          </a:ln>
        </p:spPr>
      </p:pic>
      <p:grpSp>
        <p:nvGrpSpPr>
          <p:cNvPr id="372" name="Google Shape;372;p29"/>
          <p:cNvGrpSpPr/>
          <p:nvPr/>
        </p:nvGrpSpPr>
        <p:grpSpPr>
          <a:xfrm>
            <a:off x="7816954" y="4231078"/>
            <a:ext cx="517588" cy="370690"/>
            <a:chOff x="8463861" y="1236825"/>
            <a:chExt cx="380775" cy="296149"/>
          </a:xfrm>
        </p:grpSpPr>
        <p:pic>
          <p:nvPicPr>
            <p:cNvPr id="373" name="Google Shape;373;p29"/>
            <p:cNvPicPr preferRelativeResize="0"/>
            <p:nvPr/>
          </p:nvPicPr>
          <p:blipFill>
            <a:blip r:embed="rId5">
              <a:alphaModFix/>
            </a:blip>
            <a:stretch>
              <a:fillRect/>
            </a:stretch>
          </p:blipFill>
          <p:spPr>
            <a:xfrm rot="-1755862">
              <a:off x="8474755" y="1315745"/>
              <a:ext cx="358987" cy="138310"/>
            </a:xfrm>
            <a:prstGeom prst="rect">
              <a:avLst/>
            </a:prstGeom>
            <a:noFill/>
            <a:ln>
              <a:noFill/>
            </a:ln>
          </p:spPr>
        </p:pic>
        <p:pic>
          <p:nvPicPr>
            <p:cNvPr id="374" name="Google Shape;374;p29" descr="{&quot;id&quot;:&quot;4&quot;,&quot;backgroundColor&quot;:&quot;#FFFFFF&quot;,&quot;aid&quot;:null,&quot;font&quot;:{&quot;size&quot;:7,&quot;family&quot;:&quot;Arial&quot;,&quot;color&quot;:&quot;#000000&quot;},&quot;type&quot;:&quot;$$&quot;,&quot;code&quot;:&quot;$$T_{e0}\\left[\\text{keV}\\right]$$&quot;,&quot;ts&quot;:1688075569910,&quot;cs&quot;:&quot;wHurOArzBUr1wfO+L7bISg==&quot;,&quot;size&quot;:{&quot;width&quot;:38,&quot;height&quot;:11}}"/>
            <p:cNvPicPr preferRelativeResize="0"/>
            <p:nvPr/>
          </p:nvPicPr>
          <p:blipFill>
            <a:blip r:embed="rId6">
              <a:alphaModFix/>
            </a:blip>
            <a:stretch>
              <a:fillRect/>
            </a:stretch>
          </p:blipFill>
          <p:spPr>
            <a:xfrm rot="-1673022">
              <a:off x="8473262" y="1332510"/>
              <a:ext cx="361950" cy="104775"/>
            </a:xfrm>
            <a:prstGeom prst="rect">
              <a:avLst/>
            </a:prstGeom>
            <a:noFill/>
            <a:ln>
              <a:noFill/>
            </a:ln>
          </p:spPr>
        </p:pic>
      </p:grpSp>
      <p:sp>
        <p:nvSpPr>
          <p:cNvPr id="375" name="Google Shape;375;p29"/>
          <p:cNvSpPr/>
          <p:nvPr/>
        </p:nvSpPr>
        <p:spPr>
          <a:xfrm>
            <a:off x="4695175" y="799775"/>
            <a:ext cx="3186000" cy="145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593475" y="799775"/>
            <a:ext cx="3263100" cy="145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HHFW database analysis and outlier filtering</a:t>
            </a:r>
            <a:endParaRPr sz="2900">
              <a:latin typeface="Calibri"/>
              <a:ea typeface="Calibri"/>
              <a:cs typeface="Calibri"/>
              <a:sym typeface="Calibri"/>
            </a:endParaRPr>
          </a:p>
        </p:txBody>
      </p:sp>
      <p:pic>
        <p:nvPicPr>
          <p:cNvPr id="378" name="Google Shape;378;p29"/>
          <p:cNvPicPr preferRelativeResize="0"/>
          <p:nvPr/>
        </p:nvPicPr>
        <p:blipFill>
          <a:blip r:embed="rId7">
            <a:alphaModFix/>
          </a:blip>
          <a:stretch>
            <a:fillRect/>
          </a:stretch>
        </p:blipFill>
        <p:spPr>
          <a:xfrm>
            <a:off x="6550925" y="895525"/>
            <a:ext cx="1259570" cy="1275899"/>
          </a:xfrm>
          <a:prstGeom prst="rect">
            <a:avLst/>
          </a:prstGeom>
          <a:noFill/>
          <a:ln>
            <a:noFill/>
          </a:ln>
        </p:spPr>
      </p:pic>
      <p:pic>
        <p:nvPicPr>
          <p:cNvPr id="379" name="Google Shape;379;p29"/>
          <p:cNvPicPr preferRelativeResize="0"/>
          <p:nvPr/>
        </p:nvPicPr>
        <p:blipFill rotWithShape="1">
          <a:blip r:embed="rId8">
            <a:alphaModFix/>
          </a:blip>
          <a:srcRect t="287" b="496"/>
          <a:stretch/>
        </p:blipFill>
        <p:spPr>
          <a:xfrm>
            <a:off x="869525" y="1131050"/>
            <a:ext cx="1441975" cy="1001925"/>
          </a:xfrm>
          <a:prstGeom prst="rect">
            <a:avLst/>
          </a:prstGeom>
          <a:noFill/>
          <a:ln>
            <a:noFill/>
          </a:ln>
        </p:spPr>
      </p:pic>
      <p:pic>
        <p:nvPicPr>
          <p:cNvPr id="380" name="Google Shape;380;p29"/>
          <p:cNvPicPr preferRelativeResize="0"/>
          <p:nvPr/>
        </p:nvPicPr>
        <p:blipFill>
          <a:blip r:embed="rId9">
            <a:alphaModFix/>
          </a:blip>
          <a:stretch>
            <a:fillRect/>
          </a:stretch>
        </p:blipFill>
        <p:spPr>
          <a:xfrm>
            <a:off x="4856870" y="1146765"/>
            <a:ext cx="1350625" cy="970475"/>
          </a:xfrm>
          <a:prstGeom prst="rect">
            <a:avLst/>
          </a:prstGeom>
          <a:noFill/>
          <a:ln>
            <a:noFill/>
          </a:ln>
        </p:spPr>
      </p:pic>
      <p:pic>
        <p:nvPicPr>
          <p:cNvPr id="381" name="Google Shape;381;p29"/>
          <p:cNvPicPr preferRelativeResize="0"/>
          <p:nvPr/>
        </p:nvPicPr>
        <p:blipFill>
          <a:blip r:embed="rId10">
            <a:alphaModFix/>
          </a:blip>
          <a:stretch>
            <a:fillRect/>
          </a:stretch>
        </p:blipFill>
        <p:spPr>
          <a:xfrm>
            <a:off x="2514725" y="895525"/>
            <a:ext cx="1235649" cy="1237450"/>
          </a:xfrm>
          <a:prstGeom prst="rect">
            <a:avLst/>
          </a:prstGeom>
          <a:noFill/>
          <a:ln>
            <a:noFill/>
          </a:ln>
        </p:spPr>
      </p:pic>
      <p:sp>
        <p:nvSpPr>
          <p:cNvPr id="382" name="Google Shape;382;p29"/>
          <p:cNvSpPr/>
          <p:nvPr/>
        </p:nvSpPr>
        <p:spPr>
          <a:xfrm>
            <a:off x="5145475" y="1210601"/>
            <a:ext cx="313200" cy="970500"/>
          </a:xfrm>
          <a:prstGeom prst="ellipse">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3" name="Google Shape;383;p29"/>
          <p:cNvSpPr txBox="1"/>
          <p:nvPr/>
        </p:nvSpPr>
        <p:spPr>
          <a:xfrm>
            <a:off x="444974" y="799775"/>
            <a:ext cx="1664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rgbClr val="445256"/>
                </a:solidFill>
                <a:latin typeface="Georgia"/>
                <a:ea typeface="Georgia"/>
                <a:cs typeface="Georgia"/>
                <a:sym typeface="Georgia"/>
              </a:rPr>
              <a:t>Typical scenario</a:t>
            </a:r>
            <a:endParaRPr sz="1600" b="1">
              <a:solidFill>
                <a:srgbClr val="445256"/>
              </a:solidFill>
              <a:latin typeface="Georgia"/>
              <a:ea typeface="Georgia"/>
              <a:cs typeface="Georgia"/>
              <a:sym typeface="Georgia"/>
            </a:endParaRPr>
          </a:p>
        </p:txBody>
      </p:sp>
      <p:sp>
        <p:nvSpPr>
          <p:cNvPr id="384" name="Google Shape;384;p29"/>
          <p:cNvSpPr txBox="1"/>
          <p:nvPr/>
        </p:nvSpPr>
        <p:spPr>
          <a:xfrm>
            <a:off x="4635974" y="799775"/>
            <a:ext cx="1664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rgbClr val="445256"/>
                </a:solidFill>
                <a:latin typeface="Georgia"/>
                <a:ea typeface="Georgia"/>
                <a:cs typeface="Georgia"/>
                <a:sym typeface="Georgia"/>
              </a:rPr>
              <a:t>Outlier scenario</a:t>
            </a:r>
            <a:endParaRPr sz="1600" b="1">
              <a:solidFill>
                <a:srgbClr val="445256"/>
              </a:solidFill>
              <a:latin typeface="Georgia"/>
              <a:ea typeface="Georgia"/>
              <a:cs typeface="Georgia"/>
              <a:sym typeface="Georgia"/>
            </a:endParaRPr>
          </a:p>
        </p:txBody>
      </p:sp>
      <p:pic>
        <p:nvPicPr>
          <p:cNvPr id="385" name="Google Shape;385;p29" descr="{&quot;font&quot;:{&quot;family&quot;:&quot;Arial&quot;,&quot;color&quot;:&quot;#000000&quot;,&quot;size&quot;:12},&quot;backgroundColor&quot;:&quot;#FFFFFF&quot;,&quot;type&quot;:&quot;$$&quot;,&quot;id&quot;:&quot;4&quot;,&quot;code&quot;:&quot;$$N_{\\varphi}\\left[-\\right]$$&quot;,&quot;aid&quot;:null,&quot;ts&quot;:1687803036720,&quot;cs&quot;:&quot;vdg9taxaFfB04mbsEfMzYg==&quot;,&quot;size&quot;:{&quot;width&quot;:47,&quot;height&quot;:19.833333333333332}}"/>
          <p:cNvPicPr preferRelativeResize="0"/>
          <p:nvPr/>
        </p:nvPicPr>
        <p:blipFill>
          <a:blip r:embed="rId11">
            <a:alphaModFix/>
          </a:blip>
          <a:stretch>
            <a:fillRect/>
          </a:stretch>
        </p:blipFill>
        <p:spPr>
          <a:xfrm rot="-5400000">
            <a:off x="8636580" y="3398772"/>
            <a:ext cx="345539" cy="158332"/>
          </a:xfrm>
          <a:prstGeom prst="rect">
            <a:avLst/>
          </a:prstGeom>
          <a:noFill/>
          <a:ln>
            <a:noFill/>
          </a:ln>
        </p:spPr>
      </p:pic>
      <p:grpSp>
        <p:nvGrpSpPr>
          <p:cNvPr id="386" name="Google Shape;386;p29"/>
          <p:cNvGrpSpPr/>
          <p:nvPr/>
        </p:nvGrpSpPr>
        <p:grpSpPr>
          <a:xfrm>
            <a:off x="6134896" y="4214816"/>
            <a:ext cx="719919" cy="525464"/>
            <a:chOff x="4435900" y="4304700"/>
            <a:chExt cx="529625" cy="419801"/>
          </a:xfrm>
        </p:grpSpPr>
        <p:pic>
          <p:nvPicPr>
            <p:cNvPr id="387" name="Google Shape;387;p29"/>
            <p:cNvPicPr preferRelativeResize="0"/>
            <p:nvPr/>
          </p:nvPicPr>
          <p:blipFill>
            <a:blip r:embed="rId5">
              <a:alphaModFix/>
            </a:blip>
            <a:stretch>
              <a:fillRect/>
            </a:stretch>
          </p:blipFill>
          <p:spPr>
            <a:xfrm rot="1751398">
              <a:off x="4455051" y="4411396"/>
              <a:ext cx="491323" cy="206408"/>
            </a:xfrm>
            <a:prstGeom prst="rect">
              <a:avLst/>
            </a:prstGeom>
            <a:noFill/>
            <a:ln>
              <a:noFill/>
            </a:ln>
          </p:spPr>
        </p:pic>
        <p:pic>
          <p:nvPicPr>
            <p:cNvPr id="388" name="Google Shape;388;p29" descr="{&quot;aid&quot;:null,&quot;code&quot;:&quot;$$n_{e0}\\left[\\text{cm}^{-3}\\right]$$&quot;,&quot;font&quot;:{&quot;size&quot;:7,&quot;family&quot;:&quot;Arial&quot;,&quot;color&quot;:&quot;#000000&quot;},&quot;id&quot;:&quot;4&quot;,&quot;type&quot;:&quot;$$&quot;,&quot;backgroundColor&quot;:&quot;#FFFFFF&quot;,&quot;ts&quot;:1688075800945,&quot;cs&quot;:&quot;vAbV3PdcuAUuxtMllGGGyA==&quot;,&quot;size&quot;:{&quot;width&quot;:45.833324867535936,&quot;height&quot;:13.499997506437836}}"/>
            <p:cNvPicPr preferRelativeResize="0"/>
            <p:nvPr/>
          </p:nvPicPr>
          <p:blipFill>
            <a:blip r:embed="rId12">
              <a:alphaModFix/>
            </a:blip>
            <a:stretch>
              <a:fillRect/>
            </a:stretch>
          </p:blipFill>
          <p:spPr>
            <a:xfrm rot="1734071">
              <a:off x="4487558" y="4453168"/>
              <a:ext cx="436563" cy="128588"/>
            </a:xfrm>
            <a:prstGeom prst="rect">
              <a:avLst/>
            </a:prstGeom>
            <a:noFill/>
            <a:ln>
              <a:noFill/>
            </a:ln>
          </p:spPr>
        </p:pic>
      </p:grpSp>
      <p:sp>
        <p:nvSpPr>
          <p:cNvPr id="389" name="Google Shape;389;p29"/>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14</a:t>
            </a:fld>
            <a:endParaRPr/>
          </a:p>
        </p:txBody>
      </p:sp>
      <p:sp>
        <p:nvSpPr>
          <p:cNvPr id="390" name="Google Shape;390;p29"/>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391" name="Google Shape;391;p29"/>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392" name="Google Shape;392;p29"/>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0"/>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15</a:t>
            </a:fld>
            <a:endParaRPr/>
          </a:p>
        </p:txBody>
      </p:sp>
      <p:sp>
        <p:nvSpPr>
          <p:cNvPr id="398" name="Google Shape;398;p30"/>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Data processing &amp; analysis leads to high-fidelity surrogates </a:t>
            </a:r>
            <a:endParaRPr sz="2900">
              <a:latin typeface="Calibri"/>
              <a:ea typeface="Calibri"/>
              <a:cs typeface="Calibri"/>
              <a:sym typeface="Calibri"/>
            </a:endParaRPr>
          </a:p>
        </p:txBody>
      </p:sp>
      <p:sp>
        <p:nvSpPr>
          <p:cNvPr id="399" name="Google Shape;399;p30"/>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00" name="Google Shape;400;p30"/>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01" name="Google Shape;401;p30"/>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
        <p:nvSpPr>
          <p:cNvPr id="402" name="Google Shape;402;p30"/>
          <p:cNvSpPr/>
          <p:nvPr/>
        </p:nvSpPr>
        <p:spPr>
          <a:xfrm>
            <a:off x="1056299" y="1913797"/>
            <a:ext cx="7012800" cy="2307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1056299" y="2482561"/>
            <a:ext cx="7012800" cy="2307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1056299" y="3045918"/>
            <a:ext cx="7012800" cy="2307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p:cNvSpPr/>
          <p:nvPr/>
        </p:nvSpPr>
        <p:spPr>
          <a:xfrm>
            <a:off x="1056303" y="3614184"/>
            <a:ext cx="7012800" cy="2691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30" descr="{&quot;type&quot;:&quot;$$&quot;,&quot;aid&quot;:null,&quot;backgroundColorModified&quot;:false,&quot;backgroundColor&quot;:&quot;#FFFFFF&quot;,&quot;font&quot;:{&quot;color&quot;:&quot;#000000&quot;,&quot;family&quot;:&quot;Arial&quot;,&quot;size&quot;:9.5},&quot;code&quot;:&quot;$$\\begin{array}{|c|c|c|c|c|c|c|c|}\n\\hline\n{\\text{Variable}}&amp;{\\text{Database}}&amp;{\\text{Method}}&amp;{\\text{R}_{\\text{tr}}^{2}\\,\\left[-\\right]}&amp;{\\text{R}^{2}\\,\\left[-\\right]}&amp;{\\overline{\\text{MSE}}\\;\\text{[W/$\\text{c}m^{3}/$MW}_{abs}\\text{]}}&amp;{\\overline{t_{i}}\\left[\\mu \\text{s}\\right]}&amp;{\\overline{t_{\\text{tr}}}\\left[\\text{s}\\right]}\\\\\n\\hline\n{P_{e}}&amp;{\\text{Nominal}}&amp;{\\text{RFR}}&amp;{0.96}&amp;{0.62}&amp;{2.6\\,\\cdot10^{-3}}&amp;{54}&amp;{0.8}\\\\\n{P_{e}}&amp;{\\text{Filtered}}&amp;{\\text{RFR}}&amp;{0.99}&amp;{0.97}&amp;{1.8\\cdot10^{-5}}&amp;{59}&amp;{0.7}\\\\\n{P_{e}}&amp;{\\text{Nominal}}&amp;{\\text{MLP}}&amp;{0.75}&amp;{0.75}&amp;{2.1\\cdot10^{-3}}&amp;{3}&amp;{142}\\\\\n{P_{e}}&amp;{\\text{Filtered}}&amp;{\\text{MLP}}&amp;{0.97}&amp;{0.97}&amp;{2.1\\cdot10^{-5}}&amp;{4}&amp;{23}\\\\\n{P_{D}}&amp;{\\text{Nominal}}&amp;{\\text{RFR}}&amp;{0.94}&amp;{0.51}&amp;{6.1\\,\\cdot10^{-2}}&amp;{62}&amp;{0.9}\\\\\n{P_{D}}&amp;{\\text{Filtered}}&amp;{\\text{RFR}}&amp;{0.99}&amp;{0.90}&amp;{1.5\\,\\cdot10^{-5}}&amp;{47}&amp;{0.6}\\\\\n{P_{D}}&amp;{\\text{Nominal}}&amp;{\\text{MLP}}&amp;{0.54}&amp;{0.51}&amp;{7.1\\cdot10^{-2}}&amp;{2}&amp;{71}\\\\\n{P_{D}}&amp;{\\text{Filtered}}&amp;{\\text{MLP}}&amp;{0.96}&amp;{0.94}&amp;{5.2\\cdot10^{-5}}&amp;{4}&amp;{48}\\\\\n\\hline\n\\end{array}$$&quot;,&quot;id&quot;:&quot;7&quot;,&quot;ts&quot;:1695042517304,&quot;cs&quot;:&quot;MMpONN2rkXrpnb+OcdJZFA==&quot;,&quot;size&quot;:{&quot;width&quot;:578.0000000000001,&quot;height&quot;:209.5}}"/>
          <p:cNvPicPr preferRelativeResize="0"/>
          <p:nvPr/>
        </p:nvPicPr>
        <p:blipFill>
          <a:blip r:embed="rId3">
            <a:alphaModFix/>
          </a:blip>
          <a:stretch>
            <a:fillRect/>
          </a:stretch>
        </p:blipFill>
        <p:spPr>
          <a:xfrm>
            <a:off x="1056287" y="1260225"/>
            <a:ext cx="7031425" cy="2620433"/>
          </a:xfrm>
          <a:prstGeom prst="rect">
            <a:avLst/>
          </a:prstGeom>
          <a:noFill/>
          <a:ln>
            <a:noFill/>
          </a:ln>
        </p:spPr>
      </p:pic>
      <p:sp>
        <p:nvSpPr>
          <p:cNvPr id="407" name="Google Shape;407;p30"/>
          <p:cNvSpPr/>
          <p:nvPr/>
        </p:nvSpPr>
        <p:spPr>
          <a:xfrm>
            <a:off x="4345700" y="1156000"/>
            <a:ext cx="661800" cy="280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07;p30">
            <a:extLst>
              <a:ext uri="{FF2B5EF4-FFF2-40B4-BE49-F238E27FC236}">
                <a16:creationId xmlns:a16="http://schemas.microsoft.com/office/drawing/2014/main" id="{448159A0-5BC2-56E4-AAA4-A2BB23F66C94}"/>
              </a:ext>
            </a:extLst>
          </p:cNvPr>
          <p:cNvSpPr/>
          <p:nvPr/>
        </p:nvSpPr>
        <p:spPr>
          <a:xfrm>
            <a:off x="6137078" y="1620482"/>
            <a:ext cx="273685" cy="133317"/>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07;p30">
            <a:extLst>
              <a:ext uri="{FF2B5EF4-FFF2-40B4-BE49-F238E27FC236}">
                <a16:creationId xmlns:a16="http://schemas.microsoft.com/office/drawing/2014/main" id="{DE3362C2-B18D-41CB-E582-9C2FBA81F509}"/>
              </a:ext>
            </a:extLst>
          </p:cNvPr>
          <p:cNvSpPr/>
          <p:nvPr/>
        </p:nvSpPr>
        <p:spPr>
          <a:xfrm>
            <a:off x="6137077" y="1911171"/>
            <a:ext cx="273685" cy="133317"/>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07;p30">
            <a:extLst>
              <a:ext uri="{FF2B5EF4-FFF2-40B4-BE49-F238E27FC236}">
                <a16:creationId xmlns:a16="http://schemas.microsoft.com/office/drawing/2014/main" id="{4B4BFE62-B27E-A4C5-A9A1-30124BAAA0A5}"/>
              </a:ext>
            </a:extLst>
          </p:cNvPr>
          <p:cNvSpPr/>
          <p:nvPr/>
        </p:nvSpPr>
        <p:spPr>
          <a:xfrm>
            <a:off x="6137077" y="3312083"/>
            <a:ext cx="273685" cy="133317"/>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07;p30">
            <a:extLst>
              <a:ext uri="{FF2B5EF4-FFF2-40B4-BE49-F238E27FC236}">
                <a16:creationId xmlns:a16="http://schemas.microsoft.com/office/drawing/2014/main" id="{398AF406-DBA2-196C-6AE6-F1C9D4F41549}"/>
              </a:ext>
            </a:extLst>
          </p:cNvPr>
          <p:cNvSpPr/>
          <p:nvPr/>
        </p:nvSpPr>
        <p:spPr>
          <a:xfrm>
            <a:off x="6137077" y="3590793"/>
            <a:ext cx="273685" cy="133317"/>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1"/>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16</a:t>
            </a:fld>
            <a:endParaRPr/>
          </a:p>
        </p:txBody>
      </p:sp>
      <p:sp>
        <p:nvSpPr>
          <p:cNvPr id="413" name="Google Shape;413;p31"/>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Data processing &amp; analysis leads to high-fidelity surrogates </a:t>
            </a:r>
            <a:endParaRPr sz="2900">
              <a:latin typeface="Calibri"/>
              <a:ea typeface="Calibri"/>
              <a:cs typeface="Calibri"/>
              <a:sym typeface="Calibri"/>
            </a:endParaRPr>
          </a:p>
        </p:txBody>
      </p:sp>
      <p:sp>
        <p:nvSpPr>
          <p:cNvPr id="414" name="Google Shape;414;p31"/>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15" name="Google Shape;415;p31"/>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16" name="Google Shape;416;p31"/>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417" name="Google Shape;417;p31"/>
          <p:cNvPicPr preferRelativeResize="0"/>
          <p:nvPr/>
        </p:nvPicPr>
        <p:blipFill>
          <a:blip r:embed="rId3">
            <a:alphaModFix/>
          </a:blip>
          <a:stretch>
            <a:fillRect/>
          </a:stretch>
        </p:blipFill>
        <p:spPr>
          <a:xfrm>
            <a:off x="5060600" y="2788332"/>
            <a:ext cx="2736599" cy="1954717"/>
          </a:xfrm>
          <a:prstGeom prst="rect">
            <a:avLst/>
          </a:prstGeom>
          <a:noFill/>
          <a:ln>
            <a:noFill/>
          </a:ln>
        </p:spPr>
      </p:pic>
      <p:pic>
        <p:nvPicPr>
          <p:cNvPr id="418" name="Google Shape;418;p31"/>
          <p:cNvPicPr preferRelativeResize="0"/>
          <p:nvPr/>
        </p:nvPicPr>
        <p:blipFill>
          <a:blip r:embed="rId4">
            <a:alphaModFix/>
          </a:blip>
          <a:stretch>
            <a:fillRect/>
          </a:stretch>
        </p:blipFill>
        <p:spPr>
          <a:xfrm>
            <a:off x="1472125" y="2728992"/>
            <a:ext cx="2693938" cy="1924238"/>
          </a:xfrm>
          <a:prstGeom prst="rect">
            <a:avLst/>
          </a:prstGeom>
          <a:noFill/>
          <a:ln>
            <a:noFill/>
          </a:ln>
        </p:spPr>
      </p:pic>
      <p:pic>
        <p:nvPicPr>
          <p:cNvPr id="419" name="Google Shape;419;p31"/>
          <p:cNvPicPr preferRelativeResize="0"/>
          <p:nvPr/>
        </p:nvPicPr>
        <p:blipFill>
          <a:blip r:embed="rId5">
            <a:alphaModFix/>
          </a:blip>
          <a:stretch>
            <a:fillRect/>
          </a:stretch>
        </p:blipFill>
        <p:spPr>
          <a:xfrm>
            <a:off x="1472126" y="758055"/>
            <a:ext cx="2693950" cy="1924250"/>
          </a:xfrm>
          <a:prstGeom prst="rect">
            <a:avLst/>
          </a:prstGeom>
          <a:noFill/>
          <a:ln>
            <a:noFill/>
          </a:ln>
        </p:spPr>
      </p:pic>
      <p:pic>
        <p:nvPicPr>
          <p:cNvPr id="420" name="Google Shape;420;p31"/>
          <p:cNvPicPr preferRelativeResize="0"/>
          <p:nvPr/>
        </p:nvPicPr>
        <p:blipFill>
          <a:blip r:embed="rId6">
            <a:alphaModFix/>
          </a:blip>
          <a:stretch>
            <a:fillRect/>
          </a:stretch>
        </p:blipFill>
        <p:spPr>
          <a:xfrm>
            <a:off x="5060600" y="827375"/>
            <a:ext cx="2607524" cy="1862518"/>
          </a:xfrm>
          <a:prstGeom prst="rect">
            <a:avLst/>
          </a:prstGeom>
          <a:noFill/>
          <a:ln>
            <a:noFill/>
          </a:ln>
        </p:spPr>
      </p:pic>
      <p:sp>
        <p:nvSpPr>
          <p:cNvPr id="421" name="Google Shape;421;p31"/>
          <p:cNvSpPr/>
          <p:nvPr/>
        </p:nvSpPr>
        <p:spPr>
          <a:xfrm>
            <a:off x="1472125" y="722880"/>
            <a:ext cx="2736600" cy="393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 name="Google Shape;422;p31" descr="{&quot;font&quot;:{&quot;size&quot;:11,&quot;family&quot;:&quot;Arial&quot;,&quot;color&quot;:&quot;#000000&quot;},&quot;type&quot;:&quot;lalign*&quot;,&quot;backgroundColorModified&quot;:false,&quot;aid&quot;:null,&quot;id&quot;:&quot;5&quot;,&quot;code&quot;:&quot;\\begin{lalign*}\n&amp;{\\text{RFR}}\t\n\\end{lalign*}&quot;,&quot;backgroundColor&quot;:&quot;#FFFFFF&quot;,&quot;ts&quot;:1695046992963,&quot;cs&quot;:&quot;oV29KhuTFN7pK6PbLSqGOg==&quot;,&quot;size&quot;:{&quot;width&quot;:36.166666666666686,&quot;height&quot;:12.166666666666666}}"/>
          <p:cNvPicPr preferRelativeResize="0"/>
          <p:nvPr/>
        </p:nvPicPr>
        <p:blipFill>
          <a:blip r:embed="rId7">
            <a:alphaModFix/>
          </a:blip>
          <a:stretch>
            <a:fillRect/>
          </a:stretch>
        </p:blipFill>
        <p:spPr>
          <a:xfrm>
            <a:off x="1526803" y="758049"/>
            <a:ext cx="344487" cy="1158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17</a:t>
            </a:fld>
            <a:endParaRPr/>
          </a:p>
        </p:txBody>
      </p:sp>
      <p:sp>
        <p:nvSpPr>
          <p:cNvPr id="428" name="Google Shape;428;p32"/>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Data processing &amp; analysis leads to high-fidelity surrogates </a:t>
            </a:r>
            <a:endParaRPr sz="2900">
              <a:latin typeface="Calibri"/>
              <a:ea typeface="Calibri"/>
              <a:cs typeface="Calibri"/>
              <a:sym typeface="Calibri"/>
            </a:endParaRPr>
          </a:p>
        </p:txBody>
      </p:sp>
      <p:sp>
        <p:nvSpPr>
          <p:cNvPr id="429" name="Google Shape;429;p32"/>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30" name="Google Shape;430;p32"/>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31" name="Google Shape;431;p32"/>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432" name="Google Shape;432;p32"/>
          <p:cNvPicPr preferRelativeResize="0"/>
          <p:nvPr/>
        </p:nvPicPr>
        <p:blipFill>
          <a:blip r:embed="rId3">
            <a:alphaModFix/>
          </a:blip>
          <a:stretch>
            <a:fillRect/>
          </a:stretch>
        </p:blipFill>
        <p:spPr>
          <a:xfrm>
            <a:off x="5060600" y="2788332"/>
            <a:ext cx="2736599" cy="1954717"/>
          </a:xfrm>
          <a:prstGeom prst="rect">
            <a:avLst/>
          </a:prstGeom>
          <a:noFill/>
          <a:ln>
            <a:noFill/>
          </a:ln>
        </p:spPr>
      </p:pic>
      <p:pic>
        <p:nvPicPr>
          <p:cNvPr id="433" name="Google Shape;433;p32"/>
          <p:cNvPicPr preferRelativeResize="0"/>
          <p:nvPr/>
        </p:nvPicPr>
        <p:blipFill>
          <a:blip r:embed="rId4">
            <a:alphaModFix/>
          </a:blip>
          <a:stretch>
            <a:fillRect/>
          </a:stretch>
        </p:blipFill>
        <p:spPr>
          <a:xfrm>
            <a:off x="1472125" y="2727530"/>
            <a:ext cx="2693938" cy="1924238"/>
          </a:xfrm>
          <a:prstGeom prst="rect">
            <a:avLst/>
          </a:prstGeom>
          <a:noFill/>
          <a:ln>
            <a:noFill/>
          </a:ln>
        </p:spPr>
      </p:pic>
      <p:pic>
        <p:nvPicPr>
          <p:cNvPr id="434" name="Google Shape;434;p32"/>
          <p:cNvPicPr preferRelativeResize="0"/>
          <p:nvPr/>
        </p:nvPicPr>
        <p:blipFill>
          <a:blip r:embed="rId5">
            <a:alphaModFix/>
          </a:blip>
          <a:stretch>
            <a:fillRect/>
          </a:stretch>
        </p:blipFill>
        <p:spPr>
          <a:xfrm>
            <a:off x="1472126" y="756592"/>
            <a:ext cx="2693950" cy="1924250"/>
          </a:xfrm>
          <a:prstGeom prst="rect">
            <a:avLst/>
          </a:prstGeom>
          <a:noFill/>
          <a:ln>
            <a:noFill/>
          </a:ln>
        </p:spPr>
      </p:pic>
      <p:pic>
        <p:nvPicPr>
          <p:cNvPr id="435" name="Google Shape;435;p32"/>
          <p:cNvPicPr preferRelativeResize="0"/>
          <p:nvPr/>
        </p:nvPicPr>
        <p:blipFill>
          <a:blip r:embed="rId6">
            <a:alphaModFix/>
          </a:blip>
          <a:stretch>
            <a:fillRect/>
          </a:stretch>
        </p:blipFill>
        <p:spPr>
          <a:xfrm>
            <a:off x="5060600" y="827375"/>
            <a:ext cx="2607524" cy="1862518"/>
          </a:xfrm>
          <a:prstGeom prst="rect">
            <a:avLst/>
          </a:prstGeom>
          <a:noFill/>
          <a:ln>
            <a:noFill/>
          </a:ln>
        </p:spPr>
      </p:pic>
      <p:sp>
        <p:nvSpPr>
          <p:cNvPr id="436" name="Google Shape;436;p32"/>
          <p:cNvSpPr/>
          <p:nvPr/>
        </p:nvSpPr>
        <p:spPr>
          <a:xfrm>
            <a:off x="4996063" y="742950"/>
            <a:ext cx="2736600" cy="393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32" descr="{&quot;font&quot;:{&quot;size&quot;:11,&quot;color&quot;:&quot;#000000&quot;,&quot;family&quot;:&quot;Arial&quot;},&quot;aid&quot;:null,&quot;backgroundColor&quot;:&quot;#FFFFFF&quot;,&quot;id&quot;:&quot;5&quot;,&quot;backgroundColorModified&quot;:false,&quot;code&quot;:&quot;\\begin{lalign*}\n&amp;{\\text{MLP}}\t\n\\end{lalign*}&quot;,&quot;type&quot;:&quot;lalign*&quot;,&quot;ts&quot;:1695046967266,&quot;cs&quot;:&quot;LVoe+cdCXk9IhEFYTJdGqg==&quot;,&quot;size&quot;:{&quot;width&quot;:36.833333333333336,&quot;height&quot;:11.833333333333334}}"/>
          <p:cNvPicPr preferRelativeResize="0"/>
          <p:nvPr/>
        </p:nvPicPr>
        <p:blipFill>
          <a:blip r:embed="rId7">
            <a:alphaModFix/>
          </a:blip>
          <a:stretch>
            <a:fillRect/>
          </a:stretch>
        </p:blipFill>
        <p:spPr>
          <a:xfrm>
            <a:off x="5060596" y="827370"/>
            <a:ext cx="350838" cy="1127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3"/>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18</a:t>
            </a:fld>
            <a:endParaRPr/>
          </a:p>
        </p:txBody>
      </p:sp>
      <p:sp>
        <p:nvSpPr>
          <p:cNvPr id="443" name="Google Shape;443;p33"/>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Electron absorption profile predictions  (training and test)</a:t>
            </a:r>
            <a:endParaRPr sz="2900">
              <a:latin typeface="Calibri"/>
              <a:ea typeface="Calibri"/>
              <a:cs typeface="Calibri"/>
              <a:sym typeface="Calibri"/>
            </a:endParaRPr>
          </a:p>
        </p:txBody>
      </p:sp>
      <p:sp>
        <p:nvSpPr>
          <p:cNvPr id="444" name="Google Shape;444;p33"/>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45" name="Google Shape;445;p33"/>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46" name="Google Shape;446;p33"/>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447" name="Google Shape;447;p33"/>
          <p:cNvPicPr preferRelativeResize="0"/>
          <p:nvPr/>
        </p:nvPicPr>
        <p:blipFill>
          <a:blip r:embed="rId3">
            <a:alphaModFix/>
          </a:blip>
          <a:stretch>
            <a:fillRect/>
          </a:stretch>
        </p:blipFill>
        <p:spPr>
          <a:xfrm>
            <a:off x="1485100" y="778653"/>
            <a:ext cx="2646149" cy="2007149"/>
          </a:xfrm>
          <a:prstGeom prst="rect">
            <a:avLst/>
          </a:prstGeom>
          <a:noFill/>
          <a:ln>
            <a:noFill/>
          </a:ln>
        </p:spPr>
      </p:pic>
      <p:pic>
        <p:nvPicPr>
          <p:cNvPr id="448" name="Google Shape;448;p33"/>
          <p:cNvPicPr preferRelativeResize="0"/>
          <p:nvPr/>
        </p:nvPicPr>
        <p:blipFill>
          <a:blip r:embed="rId4">
            <a:alphaModFix/>
          </a:blip>
          <a:stretch>
            <a:fillRect/>
          </a:stretch>
        </p:blipFill>
        <p:spPr>
          <a:xfrm>
            <a:off x="4843175" y="777754"/>
            <a:ext cx="2604001" cy="1993161"/>
          </a:xfrm>
          <a:prstGeom prst="rect">
            <a:avLst/>
          </a:prstGeom>
          <a:noFill/>
          <a:ln>
            <a:noFill/>
          </a:ln>
        </p:spPr>
      </p:pic>
      <p:pic>
        <p:nvPicPr>
          <p:cNvPr id="449" name="Google Shape;449;p33"/>
          <p:cNvPicPr preferRelativeResize="0"/>
          <p:nvPr/>
        </p:nvPicPr>
        <p:blipFill>
          <a:blip r:embed="rId5">
            <a:alphaModFix/>
          </a:blip>
          <a:stretch>
            <a:fillRect/>
          </a:stretch>
        </p:blipFill>
        <p:spPr>
          <a:xfrm>
            <a:off x="1495275" y="2755243"/>
            <a:ext cx="2646150" cy="2020786"/>
          </a:xfrm>
          <a:prstGeom prst="rect">
            <a:avLst/>
          </a:prstGeom>
          <a:noFill/>
          <a:ln>
            <a:noFill/>
          </a:ln>
        </p:spPr>
      </p:pic>
      <p:pic>
        <p:nvPicPr>
          <p:cNvPr id="450" name="Google Shape;450;p33"/>
          <p:cNvPicPr preferRelativeResize="0"/>
          <p:nvPr/>
        </p:nvPicPr>
        <p:blipFill>
          <a:blip r:embed="rId6">
            <a:alphaModFix/>
          </a:blip>
          <a:stretch>
            <a:fillRect/>
          </a:stretch>
        </p:blipFill>
        <p:spPr>
          <a:xfrm>
            <a:off x="4843974" y="2751988"/>
            <a:ext cx="2603999" cy="1986856"/>
          </a:xfrm>
          <a:prstGeom prst="rect">
            <a:avLst/>
          </a:prstGeom>
          <a:noFill/>
          <a:ln>
            <a:noFill/>
          </a:ln>
        </p:spPr>
      </p:pic>
      <p:pic>
        <p:nvPicPr>
          <p:cNvPr id="451" name="Google Shape;451;p33" descr="{&quot;backgroundColorModified&quot;:false,&quot;id&quot;:&quot;5&quot;,&quot;font&quot;:{&quot;family&quot;:&quot;Arial&quot;,&quot;size&quot;:11,&quot;color&quot;:&quot;#000000&quot;},&quot;code&quot;:&quot;\\begin{lalign*}\n&amp;{\\text{MLP-Train.}}\t\n\\end{lalign*}&quot;,&quot;aid&quot;:null,&quot;type&quot;:&quot;lalign*&quot;,&quot;backgroundColor&quot;:&quot;#FFFFFF&quot;,&quot;ts&quot;:1695035137864,&quot;cs&quot;:&quot;2Nko1XU2kM2fTPCH6hvLsw==&quot;,&quot;size&quot;:{&quot;width&quot;:89.16666666666667,&quot;height&quot;:12}}"/>
          <p:cNvPicPr preferRelativeResize="0"/>
          <p:nvPr/>
        </p:nvPicPr>
        <p:blipFill>
          <a:blip r:embed="rId7">
            <a:alphaModFix/>
          </a:blip>
          <a:stretch>
            <a:fillRect/>
          </a:stretch>
        </p:blipFill>
        <p:spPr>
          <a:xfrm>
            <a:off x="2765880" y="4349770"/>
            <a:ext cx="849313" cy="114300"/>
          </a:xfrm>
          <a:prstGeom prst="rect">
            <a:avLst/>
          </a:prstGeom>
          <a:noFill/>
          <a:ln>
            <a:noFill/>
          </a:ln>
        </p:spPr>
      </p:pic>
      <p:pic>
        <p:nvPicPr>
          <p:cNvPr id="452" name="Google Shape;452;p33" descr="{&quot;type&quot;:&quot;lalign*&quot;,&quot;backgroundColorModified&quot;:false,&quot;backgroundColor&quot;:&quot;#FFFFFF&quot;,&quot;aid&quot;:null,&quot;code&quot;:&quot;\\begin{lalign*}\n&amp;{\\text{RFR-Train.}}\t\n\\end{lalign*}&quot;,&quot;font&quot;:{&quot;size&quot;:11,&quot;color&quot;:&quot;#000000&quot;,&quot;family&quot;:&quot;Arial&quot;},&quot;id&quot;:&quot;5&quot;,&quot;ts&quot;:1695035181041,&quot;cs&quot;:&quot;oqjDmCb/EqrV+0jBfZJEGw==&quot;,&quot;size&quot;:{&quot;width&quot;:87.5,&quot;height&quot;:12.166666666666666}}"/>
          <p:cNvPicPr preferRelativeResize="0"/>
          <p:nvPr/>
        </p:nvPicPr>
        <p:blipFill>
          <a:blip r:embed="rId8">
            <a:alphaModFix/>
          </a:blip>
          <a:stretch>
            <a:fillRect/>
          </a:stretch>
        </p:blipFill>
        <p:spPr>
          <a:xfrm>
            <a:off x="2773817" y="2380888"/>
            <a:ext cx="833438" cy="115888"/>
          </a:xfrm>
          <a:prstGeom prst="rect">
            <a:avLst/>
          </a:prstGeom>
          <a:noFill/>
          <a:ln>
            <a:noFill/>
          </a:ln>
        </p:spPr>
      </p:pic>
      <p:pic>
        <p:nvPicPr>
          <p:cNvPr id="453" name="Google Shape;453;p33" descr="{&quot;id&quot;:&quot;5&quot;,&quot;backgroundColorModified&quot;:false,&quot;backgroundColor&quot;:&quot;#FFFFFF&quot;,&quot;font&quot;:{&quot;color&quot;:&quot;#000000&quot;,&quot;size&quot;:11,&quot;family&quot;:&quot;Arial&quot;},&quot;type&quot;:&quot;lalign*&quot;,&quot;aid&quot;:null,&quot;code&quot;:&quot;\\begin{lalign*}\n&amp;{\\text{MLP-Test}}\t\n\\end{lalign*}&quot;,&quot;ts&quot;:1695035276314,&quot;cs&quot;:&quot;kI1XxtiP0Bv21knG3RYHzg==&quot;,&quot;size&quot;:{&quot;width&quot;:76.16666666666674,&quot;height&quot;:12}}"/>
          <p:cNvPicPr preferRelativeResize="0"/>
          <p:nvPr/>
        </p:nvPicPr>
        <p:blipFill>
          <a:blip r:embed="rId9">
            <a:alphaModFix/>
          </a:blip>
          <a:stretch>
            <a:fillRect/>
          </a:stretch>
        </p:blipFill>
        <p:spPr>
          <a:xfrm>
            <a:off x="6130024" y="4349770"/>
            <a:ext cx="725488" cy="114300"/>
          </a:xfrm>
          <a:prstGeom prst="rect">
            <a:avLst/>
          </a:prstGeom>
          <a:noFill/>
          <a:ln>
            <a:noFill/>
          </a:ln>
        </p:spPr>
      </p:pic>
      <p:pic>
        <p:nvPicPr>
          <p:cNvPr id="454" name="Google Shape;454;p33" descr="{&quot;font&quot;:{&quot;size&quot;:11,&quot;family&quot;:&quot;Arial&quot;,&quot;color&quot;:&quot;#000000&quot;},&quot;id&quot;:&quot;5&quot;,&quot;backgroundColorModified&quot;:false,&quot;code&quot;:&quot;\\begin{lalign*}\n&amp;{\\text{RFR-Test}}\t\n\\end{lalign*}&quot;,&quot;backgroundColor&quot;:&quot;#FFFFFF&quot;,&quot;aid&quot;:null,&quot;type&quot;:&quot;lalign*&quot;,&quot;ts&quot;:1695035251496,&quot;cs&quot;:&quot;wp72wXkwQdsXMAnYrFBgGw==&quot;,&quot;size&quot;:{&quot;width&quot;:74.50000000000007,&quot;height&quot;:12.166666666666666}}"/>
          <p:cNvPicPr preferRelativeResize="0"/>
          <p:nvPr/>
        </p:nvPicPr>
        <p:blipFill>
          <a:blip r:embed="rId10">
            <a:alphaModFix/>
          </a:blip>
          <a:stretch>
            <a:fillRect/>
          </a:stretch>
        </p:blipFill>
        <p:spPr>
          <a:xfrm>
            <a:off x="6137962" y="2380888"/>
            <a:ext cx="709613" cy="1158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4"/>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19</a:t>
            </a:fld>
            <a:endParaRPr/>
          </a:p>
        </p:txBody>
      </p:sp>
      <p:sp>
        <p:nvSpPr>
          <p:cNvPr id="460" name="Google Shape;460;p34"/>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Deuterium absorption profile predictions (training and test)</a:t>
            </a:r>
            <a:endParaRPr sz="2900">
              <a:latin typeface="Calibri"/>
              <a:ea typeface="Calibri"/>
              <a:cs typeface="Calibri"/>
              <a:sym typeface="Calibri"/>
            </a:endParaRPr>
          </a:p>
        </p:txBody>
      </p:sp>
      <p:sp>
        <p:nvSpPr>
          <p:cNvPr id="461" name="Google Shape;461;p34"/>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62" name="Google Shape;462;p34"/>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63" name="Google Shape;463;p34"/>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464" name="Google Shape;464;p34"/>
          <p:cNvPicPr preferRelativeResize="0"/>
          <p:nvPr/>
        </p:nvPicPr>
        <p:blipFill>
          <a:blip r:embed="rId3">
            <a:alphaModFix/>
          </a:blip>
          <a:stretch>
            <a:fillRect/>
          </a:stretch>
        </p:blipFill>
        <p:spPr>
          <a:xfrm>
            <a:off x="1532575" y="805166"/>
            <a:ext cx="2586499" cy="1985095"/>
          </a:xfrm>
          <a:prstGeom prst="rect">
            <a:avLst/>
          </a:prstGeom>
          <a:noFill/>
          <a:ln>
            <a:noFill/>
          </a:ln>
        </p:spPr>
      </p:pic>
      <p:pic>
        <p:nvPicPr>
          <p:cNvPr id="465" name="Google Shape;465;p34"/>
          <p:cNvPicPr preferRelativeResize="0"/>
          <p:nvPr/>
        </p:nvPicPr>
        <p:blipFill>
          <a:blip r:embed="rId4">
            <a:alphaModFix/>
          </a:blip>
          <a:stretch>
            <a:fillRect/>
          </a:stretch>
        </p:blipFill>
        <p:spPr>
          <a:xfrm>
            <a:off x="4866550" y="809685"/>
            <a:ext cx="2586501" cy="1988902"/>
          </a:xfrm>
          <a:prstGeom prst="rect">
            <a:avLst/>
          </a:prstGeom>
          <a:noFill/>
          <a:ln>
            <a:noFill/>
          </a:ln>
        </p:spPr>
      </p:pic>
      <p:pic>
        <p:nvPicPr>
          <p:cNvPr id="466" name="Google Shape;466;p34"/>
          <p:cNvPicPr preferRelativeResize="0"/>
          <p:nvPr/>
        </p:nvPicPr>
        <p:blipFill>
          <a:blip r:embed="rId5">
            <a:alphaModFix/>
          </a:blip>
          <a:stretch>
            <a:fillRect/>
          </a:stretch>
        </p:blipFill>
        <p:spPr>
          <a:xfrm>
            <a:off x="1511495" y="2799233"/>
            <a:ext cx="2640166" cy="1985100"/>
          </a:xfrm>
          <a:prstGeom prst="rect">
            <a:avLst/>
          </a:prstGeom>
          <a:noFill/>
          <a:ln>
            <a:noFill/>
          </a:ln>
        </p:spPr>
      </p:pic>
      <p:pic>
        <p:nvPicPr>
          <p:cNvPr id="467" name="Google Shape;467;p34"/>
          <p:cNvPicPr preferRelativeResize="0"/>
          <p:nvPr/>
        </p:nvPicPr>
        <p:blipFill>
          <a:blip r:embed="rId6">
            <a:alphaModFix/>
          </a:blip>
          <a:stretch>
            <a:fillRect/>
          </a:stretch>
        </p:blipFill>
        <p:spPr>
          <a:xfrm>
            <a:off x="4832812" y="2794793"/>
            <a:ext cx="2604000" cy="1987453"/>
          </a:xfrm>
          <a:prstGeom prst="rect">
            <a:avLst/>
          </a:prstGeom>
          <a:noFill/>
          <a:ln>
            <a:noFill/>
          </a:ln>
        </p:spPr>
      </p:pic>
      <p:pic>
        <p:nvPicPr>
          <p:cNvPr id="468" name="Google Shape;468;p34" descr="{&quot;backgroundColorModified&quot;:false,&quot;id&quot;:&quot;5&quot;,&quot;font&quot;:{&quot;family&quot;:&quot;Arial&quot;,&quot;size&quot;:11,&quot;color&quot;:&quot;#000000&quot;},&quot;code&quot;:&quot;\\begin{lalign*}\n&amp;{\\text{MLP-Train.}}\t\n\\end{lalign*}&quot;,&quot;aid&quot;:null,&quot;type&quot;:&quot;lalign*&quot;,&quot;backgroundColor&quot;:&quot;#FFFFFF&quot;,&quot;ts&quot;:1695035137864,&quot;cs&quot;:&quot;2Nko1XU2kM2fTPCH6hvLsw==&quot;,&quot;size&quot;:{&quot;width&quot;:89.16666666666667,&quot;height&quot;:12}}"/>
          <p:cNvPicPr preferRelativeResize="0"/>
          <p:nvPr/>
        </p:nvPicPr>
        <p:blipFill>
          <a:blip r:embed="rId7">
            <a:alphaModFix/>
          </a:blip>
          <a:stretch>
            <a:fillRect/>
          </a:stretch>
        </p:blipFill>
        <p:spPr>
          <a:xfrm>
            <a:off x="2765880" y="4349770"/>
            <a:ext cx="849313" cy="114300"/>
          </a:xfrm>
          <a:prstGeom prst="rect">
            <a:avLst/>
          </a:prstGeom>
          <a:noFill/>
          <a:ln>
            <a:noFill/>
          </a:ln>
        </p:spPr>
      </p:pic>
      <p:pic>
        <p:nvPicPr>
          <p:cNvPr id="469" name="Google Shape;469;p34" descr="{&quot;type&quot;:&quot;lalign*&quot;,&quot;backgroundColorModified&quot;:false,&quot;backgroundColor&quot;:&quot;#FFFFFF&quot;,&quot;aid&quot;:null,&quot;code&quot;:&quot;\\begin{lalign*}\n&amp;{\\text{RFR-Train.}}\t\n\\end{lalign*}&quot;,&quot;font&quot;:{&quot;size&quot;:11,&quot;color&quot;:&quot;#000000&quot;,&quot;family&quot;:&quot;Arial&quot;},&quot;id&quot;:&quot;5&quot;,&quot;ts&quot;:1695035181041,&quot;cs&quot;:&quot;oqjDmCb/EqrV+0jBfZJEGw==&quot;,&quot;size&quot;:{&quot;width&quot;:87.5,&quot;height&quot;:12.166666666666666}}"/>
          <p:cNvPicPr preferRelativeResize="0"/>
          <p:nvPr/>
        </p:nvPicPr>
        <p:blipFill>
          <a:blip r:embed="rId8">
            <a:alphaModFix/>
          </a:blip>
          <a:stretch>
            <a:fillRect/>
          </a:stretch>
        </p:blipFill>
        <p:spPr>
          <a:xfrm>
            <a:off x="2773817" y="2380888"/>
            <a:ext cx="833438" cy="115888"/>
          </a:xfrm>
          <a:prstGeom prst="rect">
            <a:avLst/>
          </a:prstGeom>
          <a:noFill/>
          <a:ln>
            <a:noFill/>
          </a:ln>
        </p:spPr>
      </p:pic>
      <p:pic>
        <p:nvPicPr>
          <p:cNvPr id="470" name="Google Shape;470;p34" descr="{&quot;id&quot;:&quot;5&quot;,&quot;backgroundColorModified&quot;:false,&quot;backgroundColor&quot;:&quot;#FFFFFF&quot;,&quot;font&quot;:{&quot;color&quot;:&quot;#000000&quot;,&quot;size&quot;:11,&quot;family&quot;:&quot;Arial&quot;},&quot;type&quot;:&quot;lalign*&quot;,&quot;aid&quot;:null,&quot;code&quot;:&quot;\\begin{lalign*}\n&amp;{\\text{MLP-Test}}\t\n\\end{lalign*}&quot;,&quot;ts&quot;:1695035276314,&quot;cs&quot;:&quot;kI1XxtiP0Bv21knG3RYHzg==&quot;,&quot;size&quot;:{&quot;width&quot;:76.16666666666674,&quot;height&quot;:12}}"/>
          <p:cNvPicPr preferRelativeResize="0"/>
          <p:nvPr/>
        </p:nvPicPr>
        <p:blipFill>
          <a:blip r:embed="rId9">
            <a:alphaModFix/>
          </a:blip>
          <a:stretch>
            <a:fillRect/>
          </a:stretch>
        </p:blipFill>
        <p:spPr>
          <a:xfrm>
            <a:off x="6130024" y="4349770"/>
            <a:ext cx="725488" cy="114300"/>
          </a:xfrm>
          <a:prstGeom prst="rect">
            <a:avLst/>
          </a:prstGeom>
          <a:noFill/>
          <a:ln>
            <a:noFill/>
          </a:ln>
        </p:spPr>
      </p:pic>
      <p:pic>
        <p:nvPicPr>
          <p:cNvPr id="471" name="Google Shape;471;p34" descr="{&quot;font&quot;:{&quot;size&quot;:11,&quot;family&quot;:&quot;Arial&quot;,&quot;color&quot;:&quot;#000000&quot;},&quot;id&quot;:&quot;5&quot;,&quot;backgroundColorModified&quot;:false,&quot;code&quot;:&quot;\\begin{lalign*}\n&amp;{\\text{RFR-Test}}\t\n\\end{lalign*}&quot;,&quot;backgroundColor&quot;:&quot;#FFFFFF&quot;,&quot;aid&quot;:null,&quot;type&quot;:&quot;lalign*&quot;,&quot;ts&quot;:1695035251496,&quot;cs&quot;:&quot;wp72wXkwQdsXMAnYrFBgGw==&quot;,&quot;size&quot;:{&quot;width&quot;:74.50000000000007,&quot;height&quot;:12.166666666666666}}"/>
          <p:cNvPicPr preferRelativeResize="0"/>
          <p:nvPr/>
        </p:nvPicPr>
        <p:blipFill>
          <a:blip r:embed="rId10">
            <a:alphaModFix/>
          </a:blip>
          <a:stretch>
            <a:fillRect/>
          </a:stretch>
        </p:blipFill>
        <p:spPr>
          <a:xfrm>
            <a:off x="6137962" y="2380888"/>
            <a:ext cx="709613" cy="1158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124" name="Google Shape;124;p17"/>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125" name="Google Shape;125;p17"/>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a:t>
            </a:fld>
            <a:endParaRPr/>
          </a:p>
        </p:txBody>
      </p:sp>
      <p:sp>
        <p:nvSpPr>
          <p:cNvPr id="126" name="Google Shape;126;p17"/>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127" name="Google Shape;127;p17"/>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128" name="Google Shape;128;p17"/>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5"/>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20</a:t>
            </a:fld>
            <a:endParaRPr/>
          </a:p>
        </p:txBody>
      </p:sp>
      <p:sp>
        <p:nvSpPr>
          <p:cNvPr id="477" name="Google Shape;477;p35"/>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Data processing &amp; analysis leads to high-fidelity surrogates </a:t>
            </a:r>
            <a:endParaRPr sz="2900">
              <a:latin typeface="Calibri"/>
              <a:ea typeface="Calibri"/>
              <a:cs typeface="Calibri"/>
              <a:sym typeface="Calibri"/>
            </a:endParaRPr>
          </a:p>
        </p:txBody>
      </p:sp>
      <p:sp>
        <p:nvSpPr>
          <p:cNvPr id="478" name="Google Shape;478;p35"/>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79" name="Google Shape;479;p35"/>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80" name="Google Shape;480;p35"/>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481" name="Google Shape;481;p35"/>
          <p:cNvPicPr preferRelativeResize="0"/>
          <p:nvPr/>
        </p:nvPicPr>
        <p:blipFill>
          <a:blip r:embed="rId3">
            <a:alphaModFix/>
          </a:blip>
          <a:stretch>
            <a:fillRect/>
          </a:stretch>
        </p:blipFill>
        <p:spPr>
          <a:xfrm>
            <a:off x="276125" y="2530033"/>
            <a:ext cx="8524974" cy="2031350"/>
          </a:xfrm>
          <a:prstGeom prst="rect">
            <a:avLst/>
          </a:prstGeom>
          <a:noFill/>
          <a:ln>
            <a:noFill/>
          </a:ln>
        </p:spPr>
      </p:pic>
      <p:pic>
        <p:nvPicPr>
          <p:cNvPr id="482" name="Google Shape;482;p35"/>
          <p:cNvPicPr preferRelativeResize="0"/>
          <p:nvPr/>
        </p:nvPicPr>
        <p:blipFill>
          <a:blip r:embed="rId4">
            <a:alphaModFix/>
          </a:blip>
          <a:stretch>
            <a:fillRect/>
          </a:stretch>
        </p:blipFill>
        <p:spPr>
          <a:xfrm>
            <a:off x="3239025" y="564334"/>
            <a:ext cx="2604000" cy="1952974"/>
          </a:xfrm>
          <a:prstGeom prst="rect">
            <a:avLst/>
          </a:prstGeom>
          <a:noFill/>
          <a:ln>
            <a:noFill/>
          </a:ln>
        </p:spPr>
      </p:pic>
      <p:cxnSp>
        <p:nvCxnSpPr>
          <p:cNvPr id="483" name="Google Shape;483;p35"/>
          <p:cNvCxnSpPr/>
          <p:nvPr/>
        </p:nvCxnSpPr>
        <p:spPr>
          <a:xfrm flipH="1">
            <a:off x="2114375" y="1533959"/>
            <a:ext cx="1746300" cy="1043100"/>
          </a:xfrm>
          <a:prstGeom prst="straightConnector1">
            <a:avLst/>
          </a:prstGeom>
          <a:noFill/>
          <a:ln w="9525" cap="flat" cmpd="sng">
            <a:solidFill>
              <a:schemeClr val="dk2"/>
            </a:solidFill>
            <a:prstDash val="solid"/>
            <a:round/>
            <a:headEnd type="none" w="med" len="med"/>
            <a:tailEnd type="triangle" w="med" len="med"/>
          </a:ln>
        </p:spPr>
      </p:cxnSp>
      <p:cxnSp>
        <p:nvCxnSpPr>
          <p:cNvPr id="484" name="Google Shape;484;p35"/>
          <p:cNvCxnSpPr/>
          <p:nvPr/>
        </p:nvCxnSpPr>
        <p:spPr>
          <a:xfrm flipH="1">
            <a:off x="4439600" y="1524384"/>
            <a:ext cx="100500" cy="1023900"/>
          </a:xfrm>
          <a:prstGeom prst="straightConnector1">
            <a:avLst/>
          </a:prstGeom>
          <a:noFill/>
          <a:ln w="9525" cap="flat" cmpd="sng">
            <a:solidFill>
              <a:schemeClr val="dk2"/>
            </a:solidFill>
            <a:prstDash val="solid"/>
            <a:round/>
            <a:headEnd type="none" w="med" len="med"/>
            <a:tailEnd type="triangle" w="med" len="med"/>
          </a:ln>
        </p:spPr>
      </p:cxnSp>
      <p:cxnSp>
        <p:nvCxnSpPr>
          <p:cNvPr id="485" name="Google Shape;485;p35"/>
          <p:cNvCxnSpPr/>
          <p:nvPr/>
        </p:nvCxnSpPr>
        <p:spPr>
          <a:xfrm>
            <a:off x="5506600" y="945459"/>
            <a:ext cx="818100" cy="1698600"/>
          </a:xfrm>
          <a:prstGeom prst="straightConnector1">
            <a:avLst/>
          </a:prstGeom>
          <a:noFill/>
          <a:ln w="9525" cap="flat" cmpd="sng">
            <a:solidFill>
              <a:schemeClr val="dk2"/>
            </a:solidFill>
            <a:prstDash val="solid"/>
            <a:round/>
            <a:headEnd type="none" w="med" len="med"/>
            <a:tailEnd type="triangle" w="med" len="med"/>
          </a:ln>
        </p:spPr>
      </p:cxnSp>
      <p:sp>
        <p:nvSpPr>
          <p:cNvPr id="486" name="Google Shape;486;p35"/>
          <p:cNvSpPr/>
          <p:nvPr/>
        </p:nvSpPr>
        <p:spPr>
          <a:xfrm>
            <a:off x="1219375" y="4509150"/>
            <a:ext cx="6674400" cy="170700"/>
          </a:xfrm>
          <a:prstGeom prst="lef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7" name="Google Shape;487;p35" descr="{&quot;aid&quot;:null,&quot;backgroundColorModified&quot;:false,&quot;type&quot;:&quot;gather*&quot;,&quot;backgroundColor&quot;:&quot;#FFFFFF&quot;,&quot;code&quot;:&quot;\\begin{gather*}\n{\\text{Best}\\;\\text{fit}}\t\n\\end{gather*}&quot;,&quot;id&quot;:&quot;7&quot;,&quot;font&quot;:{&quot;color&quot;:&quot;#000000&quot;,&quot;family&quot;:&quot;Calibri&quot;,&quot;size&quot;:17.6},&quot;ts&quot;:1678085433810,&quot;cs&quot;:&quot;mj94PzsMW7qkQditlYH38g==&quot;,&quot;size&quot;:{&quot;width&quot;:74,&quot;height&quot;:17.166666666666668}}"/>
          <p:cNvPicPr preferRelativeResize="0"/>
          <p:nvPr/>
        </p:nvPicPr>
        <p:blipFill>
          <a:blip r:embed="rId5">
            <a:alphaModFix/>
          </a:blip>
          <a:stretch>
            <a:fillRect/>
          </a:stretch>
        </p:blipFill>
        <p:spPr>
          <a:xfrm>
            <a:off x="304327" y="4516345"/>
            <a:ext cx="704850" cy="163513"/>
          </a:xfrm>
          <a:prstGeom prst="rect">
            <a:avLst/>
          </a:prstGeom>
          <a:noFill/>
          <a:ln>
            <a:noFill/>
          </a:ln>
        </p:spPr>
      </p:pic>
      <p:pic>
        <p:nvPicPr>
          <p:cNvPr id="488" name="Google Shape;488;p35" descr="{&quot;id&quot;:&quot;7&quot;,&quot;code&quot;:&quot;\\begin{gather*}\n{\\text{Worst}\\;\\text{fit}}\t\n\\end{gather*}&quot;,&quot;font&quot;:{&quot;color&quot;:&quot;#000000&quot;,&quot;size&quot;:17.6,&quot;family&quot;:&quot;Calibri&quot;},&quot;type&quot;:&quot;gather*&quot;,&quot;aid&quot;:null,&quot;backgroundColor&quot;:&quot;#FFFFFF&quot;,&quot;backgroundColorModified&quot;:false,&quot;ts&quot;:1678085451501,&quot;cs&quot;:&quot;kFXn9X8n330JaOkS8MYORA==&quot;,&quot;size&quot;:{&quot;width&quot;:92.33333333333333,&quot;height&quot;:17.333333333333332}}"/>
          <p:cNvPicPr preferRelativeResize="0"/>
          <p:nvPr/>
        </p:nvPicPr>
        <p:blipFill>
          <a:blip r:embed="rId6">
            <a:alphaModFix/>
          </a:blip>
          <a:stretch>
            <a:fillRect/>
          </a:stretch>
        </p:blipFill>
        <p:spPr>
          <a:xfrm>
            <a:off x="8170864" y="4511941"/>
            <a:ext cx="879475" cy="165100"/>
          </a:xfrm>
          <a:prstGeom prst="rect">
            <a:avLst/>
          </a:prstGeom>
          <a:noFill/>
          <a:ln>
            <a:noFill/>
          </a:ln>
        </p:spPr>
      </p:pic>
      <p:sp>
        <p:nvSpPr>
          <p:cNvPr id="489" name="Google Shape;489;p35"/>
          <p:cNvSpPr txBox="1">
            <a:spLocks noGrp="1"/>
          </p:cNvSpPr>
          <p:nvPr>
            <p:ph type="body" idx="1"/>
          </p:nvPr>
        </p:nvSpPr>
        <p:spPr>
          <a:xfrm>
            <a:off x="38100" y="742950"/>
            <a:ext cx="3128700" cy="7002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Electron power absorption</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6"/>
          <p:cNvPicPr preferRelativeResize="0"/>
          <p:nvPr/>
        </p:nvPicPr>
        <p:blipFill>
          <a:blip r:embed="rId3">
            <a:alphaModFix/>
          </a:blip>
          <a:stretch>
            <a:fillRect/>
          </a:stretch>
        </p:blipFill>
        <p:spPr>
          <a:xfrm>
            <a:off x="3220600" y="587000"/>
            <a:ext cx="2624625" cy="1968475"/>
          </a:xfrm>
          <a:prstGeom prst="rect">
            <a:avLst/>
          </a:prstGeom>
          <a:noFill/>
          <a:ln>
            <a:noFill/>
          </a:ln>
        </p:spPr>
      </p:pic>
      <p:sp>
        <p:nvSpPr>
          <p:cNvPr id="495" name="Google Shape;495;p36"/>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21</a:t>
            </a:fld>
            <a:endParaRPr/>
          </a:p>
        </p:txBody>
      </p:sp>
      <p:sp>
        <p:nvSpPr>
          <p:cNvPr id="496" name="Google Shape;496;p36"/>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Data processing &amp; analysis leads to high-fidelity surrogates </a:t>
            </a:r>
            <a:endParaRPr sz="2900">
              <a:latin typeface="Calibri"/>
              <a:ea typeface="Calibri"/>
              <a:cs typeface="Calibri"/>
              <a:sym typeface="Calibri"/>
            </a:endParaRPr>
          </a:p>
        </p:txBody>
      </p:sp>
      <p:sp>
        <p:nvSpPr>
          <p:cNvPr id="497" name="Google Shape;497;p36"/>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498" name="Google Shape;498;p36"/>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499" name="Google Shape;499;p36"/>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cxnSp>
        <p:nvCxnSpPr>
          <p:cNvPr id="500" name="Google Shape;500;p36"/>
          <p:cNvCxnSpPr/>
          <p:nvPr/>
        </p:nvCxnSpPr>
        <p:spPr>
          <a:xfrm flipH="1">
            <a:off x="2114600" y="1687075"/>
            <a:ext cx="1865700" cy="890100"/>
          </a:xfrm>
          <a:prstGeom prst="straightConnector1">
            <a:avLst/>
          </a:prstGeom>
          <a:noFill/>
          <a:ln w="9525" cap="flat" cmpd="sng">
            <a:solidFill>
              <a:schemeClr val="dk2"/>
            </a:solidFill>
            <a:prstDash val="solid"/>
            <a:round/>
            <a:headEnd type="none" w="med" len="med"/>
            <a:tailEnd type="triangle" w="med" len="med"/>
          </a:ln>
        </p:spPr>
      </p:cxnSp>
      <p:cxnSp>
        <p:nvCxnSpPr>
          <p:cNvPr id="501" name="Google Shape;501;p36"/>
          <p:cNvCxnSpPr/>
          <p:nvPr/>
        </p:nvCxnSpPr>
        <p:spPr>
          <a:xfrm flipH="1">
            <a:off x="4439700" y="1500475"/>
            <a:ext cx="258300" cy="1047900"/>
          </a:xfrm>
          <a:prstGeom prst="straightConnector1">
            <a:avLst/>
          </a:prstGeom>
          <a:noFill/>
          <a:ln w="9525" cap="flat" cmpd="sng">
            <a:solidFill>
              <a:schemeClr val="dk2"/>
            </a:solidFill>
            <a:prstDash val="solid"/>
            <a:round/>
            <a:headEnd type="none" w="med" len="med"/>
            <a:tailEnd type="triangle" w="med" len="med"/>
          </a:ln>
        </p:spPr>
      </p:cxnSp>
      <p:sp>
        <p:nvSpPr>
          <p:cNvPr id="502" name="Google Shape;502;p36"/>
          <p:cNvSpPr/>
          <p:nvPr/>
        </p:nvSpPr>
        <p:spPr>
          <a:xfrm>
            <a:off x="1219375" y="4509150"/>
            <a:ext cx="6674400" cy="170700"/>
          </a:xfrm>
          <a:prstGeom prst="lef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3" name="Google Shape;503;p36" descr="{&quot;aid&quot;:null,&quot;backgroundColorModified&quot;:false,&quot;type&quot;:&quot;gather*&quot;,&quot;backgroundColor&quot;:&quot;#FFFFFF&quot;,&quot;code&quot;:&quot;\\begin{gather*}\n{\\text{Best}\\;\\text{fit}}\t\n\\end{gather*}&quot;,&quot;id&quot;:&quot;7&quot;,&quot;font&quot;:{&quot;color&quot;:&quot;#000000&quot;,&quot;family&quot;:&quot;Calibri&quot;,&quot;size&quot;:17.6},&quot;ts&quot;:1678085433810,&quot;cs&quot;:&quot;mj94PzsMW7qkQditlYH38g==&quot;,&quot;size&quot;:{&quot;width&quot;:74,&quot;height&quot;:17.166666666666668}}"/>
          <p:cNvPicPr preferRelativeResize="0"/>
          <p:nvPr/>
        </p:nvPicPr>
        <p:blipFill>
          <a:blip r:embed="rId4">
            <a:alphaModFix/>
          </a:blip>
          <a:stretch>
            <a:fillRect/>
          </a:stretch>
        </p:blipFill>
        <p:spPr>
          <a:xfrm>
            <a:off x="304327" y="4516345"/>
            <a:ext cx="704850" cy="163513"/>
          </a:xfrm>
          <a:prstGeom prst="rect">
            <a:avLst/>
          </a:prstGeom>
          <a:noFill/>
          <a:ln>
            <a:noFill/>
          </a:ln>
        </p:spPr>
      </p:pic>
      <p:pic>
        <p:nvPicPr>
          <p:cNvPr id="504" name="Google Shape;504;p36" descr="{&quot;id&quot;:&quot;7&quot;,&quot;code&quot;:&quot;\\begin{gather*}\n{\\text{Worst}\\;\\text{fit}}\t\n\\end{gather*}&quot;,&quot;font&quot;:{&quot;color&quot;:&quot;#000000&quot;,&quot;size&quot;:17.6,&quot;family&quot;:&quot;Calibri&quot;},&quot;type&quot;:&quot;gather*&quot;,&quot;aid&quot;:null,&quot;backgroundColor&quot;:&quot;#FFFFFF&quot;,&quot;backgroundColorModified&quot;:false,&quot;ts&quot;:1678085451501,&quot;cs&quot;:&quot;kFXn9X8n330JaOkS8MYORA==&quot;,&quot;size&quot;:{&quot;width&quot;:92.33333333333333,&quot;height&quot;:17.333333333333332}}"/>
          <p:cNvPicPr preferRelativeResize="0"/>
          <p:nvPr/>
        </p:nvPicPr>
        <p:blipFill>
          <a:blip r:embed="rId5">
            <a:alphaModFix/>
          </a:blip>
          <a:stretch>
            <a:fillRect/>
          </a:stretch>
        </p:blipFill>
        <p:spPr>
          <a:xfrm>
            <a:off x="8170864" y="4511941"/>
            <a:ext cx="879475" cy="165100"/>
          </a:xfrm>
          <a:prstGeom prst="rect">
            <a:avLst/>
          </a:prstGeom>
          <a:noFill/>
          <a:ln>
            <a:noFill/>
          </a:ln>
        </p:spPr>
      </p:pic>
      <p:pic>
        <p:nvPicPr>
          <p:cNvPr id="505" name="Google Shape;505;p36"/>
          <p:cNvPicPr preferRelativeResize="0"/>
          <p:nvPr/>
        </p:nvPicPr>
        <p:blipFill>
          <a:blip r:embed="rId6">
            <a:alphaModFix/>
          </a:blip>
          <a:stretch>
            <a:fillRect/>
          </a:stretch>
        </p:blipFill>
        <p:spPr>
          <a:xfrm>
            <a:off x="428663" y="2565364"/>
            <a:ext cx="8122374" cy="1933892"/>
          </a:xfrm>
          <a:prstGeom prst="rect">
            <a:avLst/>
          </a:prstGeom>
          <a:noFill/>
          <a:ln>
            <a:noFill/>
          </a:ln>
        </p:spPr>
      </p:pic>
      <p:sp>
        <p:nvSpPr>
          <p:cNvPr id="506" name="Google Shape;506;p36"/>
          <p:cNvSpPr txBox="1">
            <a:spLocks noGrp="1"/>
          </p:cNvSpPr>
          <p:nvPr>
            <p:ph type="body" idx="1"/>
          </p:nvPr>
        </p:nvSpPr>
        <p:spPr>
          <a:xfrm>
            <a:off x="38100" y="742950"/>
            <a:ext cx="3282000" cy="7002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Deuterium power absorption</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p:txBody>
      </p:sp>
      <p:cxnSp>
        <p:nvCxnSpPr>
          <p:cNvPr id="507" name="Google Shape;507;p36"/>
          <p:cNvCxnSpPr/>
          <p:nvPr/>
        </p:nvCxnSpPr>
        <p:spPr>
          <a:xfrm>
            <a:off x="5602300" y="1103350"/>
            <a:ext cx="722400" cy="1540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7"/>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Results for minority heating at WEST</a:t>
            </a: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513" name="Google Shape;513;p37"/>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514" name="Google Shape;514;p37"/>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22</a:t>
            </a:fld>
            <a:endParaRPr/>
          </a:p>
        </p:txBody>
      </p:sp>
      <p:sp>
        <p:nvSpPr>
          <p:cNvPr id="515" name="Google Shape;515;p37"/>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516" name="Google Shape;516;p37"/>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517" name="Google Shape;517;p37"/>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8"/>
          <p:cNvSpPr txBox="1">
            <a:spLocks noGrp="1"/>
          </p:cNvSpPr>
          <p:nvPr>
            <p:ph type="body" idx="1"/>
          </p:nvPr>
        </p:nvSpPr>
        <p:spPr>
          <a:xfrm>
            <a:off x="38100" y="742950"/>
            <a:ext cx="8763000" cy="38808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Closer observation of TORIC solutions for Minority also revealed the presence of outliers</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Correlated to </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Deuterium dominant power absorption cases in minority heating (unusual)</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Lower toroidal mode numbers</a:t>
            </a: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Noticeable effect on deuterium power absorption profiles</a:t>
            </a: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Currently kept in the database used for training</a:t>
            </a:r>
            <a:endParaRPr sz="1760">
              <a:latin typeface="Calibri"/>
              <a:ea typeface="Calibri"/>
              <a:cs typeface="Calibri"/>
              <a:sym typeface="Calibri"/>
            </a:endParaRPr>
          </a:p>
        </p:txBody>
      </p:sp>
      <p:sp>
        <p:nvSpPr>
          <p:cNvPr id="523" name="Google Shape;523;p38"/>
          <p:cNvSpPr/>
          <p:nvPr/>
        </p:nvSpPr>
        <p:spPr>
          <a:xfrm>
            <a:off x="402525" y="1174800"/>
            <a:ext cx="4150200" cy="186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4597625" y="1174800"/>
            <a:ext cx="4269900" cy="186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None/>
            </a:pPr>
            <a:r>
              <a:rPr lang="en-US" sz="1372"/>
              <a:t>Álvaro Sánchez-Villar</a:t>
            </a:r>
            <a:endParaRPr sz="1372"/>
          </a:p>
          <a:p>
            <a:pPr marL="0" lvl="0" indent="0" algn="l" rtl="0">
              <a:spcBef>
                <a:spcPts val="0"/>
              </a:spcBef>
              <a:spcAft>
                <a:spcPts val="0"/>
              </a:spcAft>
              <a:buNone/>
            </a:pPr>
            <a:endParaRPr sz="1150"/>
          </a:p>
        </p:txBody>
      </p:sp>
      <p:sp>
        <p:nvSpPr>
          <p:cNvPr id="526" name="Google Shape;526;p38"/>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Outliers in the minority database (WEST)</a:t>
            </a:r>
            <a:endParaRPr sz="2900">
              <a:latin typeface="Calibri"/>
              <a:ea typeface="Calibri"/>
              <a:cs typeface="Calibri"/>
              <a:sym typeface="Calibri"/>
            </a:endParaRPr>
          </a:p>
        </p:txBody>
      </p:sp>
      <p:sp>
        <p:nvSpPr>
          <p:cNvPr id="527" name="Google Shape;527;p38"/>
          <p:cNvSpPr txBox="1"/>
          <p:nvPr/>
        </p:nvSpPr>
        <p:spPr>
          <a:xfrm>
            <a:off x="1645274" y="1102925"/>
            <a:ext cx="1664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rgbClr val="445256"/>
                </a:solidFill>
                <a:latin typeface="Georgia"/>
                <a:ea typeface="Georgia"/>
                <a:cs typeface="Georgia"/>
                <a:sym typeface="Georgia"/>
              </a:rPr>
              <a:t>Typical scenario</a:t>
            </a:r>
            <a:endParaRPr sz="1600" b="1">
              <a:solidFill>
                <a:srgbClr val="445256"/>
              </a:solidFill>
              <a:latin typeface="Georgia"/>
              <a:ea typeface="Georgia"/>
              <a:cs typeface="Georgia"/>
              <a:sym typeface="Georgia"/>
            </a:endParaRPr>
          </a:p>
        </p:txBody>
      </p:sp>
      <p:sp>
        <p:nvSpPr>
          <p:cNvPr id="528" name="Google Shape;528;p38"/>
          <p:cNvSpPr txBox="1"/>
          <p:nvPr/>
        </p:nvSpPr>
        <p:spPr>
          <a:xfrm>
            <a:off x="6032274" y="1095275"/>
            <a:ext cx="166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rgbClr val="445256"/>
                </a:solidFill>
                <a:latin typeface="Georgia"/>
                <a:ea typeface="Georgia"/>
                <a:cs typeface="Georgia"/>
                <a:sym typeface="Georgia"/>
              </a:rPr>
              <a:t>Outlier scenario</a:t>
            </a:r>
            <a:endParaRPr sz="1700" b="1">
              <a:solidFill>
                <a:srgbClr val="445256"/>
              </a:solidFill>
              <a:latin typeface="Georgia"/>
              <a:ea typeface="Georgia"/>
              <a:cs typeface="Georgia"/>
              <a:sym typeface="Georgia"/>
            </a:endParaRPr>
          </a:p>
        </p:txBody>
      </p:sp>
      <p:pic>
        <p:nvPicPr>
          <p:cNvPr id="529" name="Google Shape;529;p38"/>
          <p:cNvPicPr preferRelativeResize="0"/>
          <p:nvPr/>
        </p:nvPicPr>
        <p:blipFill>
          <a:blip r:embed="rId3">
            <a:alphaModFix/>
          </a:blip>
          <a:stretch>
            <a:fillRect/>
          </a:stretch>
        </p:blipFill>
        <p:spPr>
          <a:xfrm>
            <a:off x="6262325" y="1354049"/>
            <a:ext cx="1245882" cy="1610275"/>
          </a:xfrm>
          <a:prstGeom prst="rect">
            <a:avLst/>
          </a:prstGeom>
          <a:noFill/>
          <a:ln>
            <a:noFill/>
          </a:ln>
        </p:spPr>
      </p:pic>
      <p:pic>
        <p:nvPicPr>
          <p:cNvPr id="530" name="Google Shape;530;p38"/>
          <p:cNvPicPr preferRelativeResize="0"/>
          <p:nvPr/>
        </p:nvPicPr>
        <p:blipFill>
          <a:blip r:embed="rId4">
            <a:alphaModFix/>
          </a:blip>
          <a:stretch>
            <a:fillRect/>
          </a:stretch>
        </p:blipFill>
        <p:spPr>
          <a:xfrm>
            <a:off x="4617812" y="1776525"/>
            <a:ext cx="1644514" cy="1187800"/>
          </a:xfrm>
          <a:prstGeom prst="rect">
            <a:avLst/>
          </a:prstGeom>
          <a:noFill/>
          <a:ln>
            <a:noFill/>
          </a:ln>
        </p:spPr>
      </p:pic>
      <p:pic>
        <p:nvPicPr>
          <p:cNvPr id="531" name="Google Shape;531;p38"/>
          <p:cNvPicPr preferRelativeResize="0"/>
          <p:nvPr/>
        </p:nvPicPr>
        <p:blipFill>
          <a:blip r:embed="rId5">
            <a:alphaModFix/>
          </a:blip>
          <a:stretch>
            <a:fillRect/>
          </a:stretch>
        </p:blipFill>
        <p:spPr>
          <a:xfrm>
            <a:off x="1908800" y="1464575"/>
            <a:ext cx="1149150" cy="1468143"/>
          </a:xfrm>
          <a:prstGeom prst="rect">
            <a:avLst/>
          </a:prstGeom>
          <a:noFill/>
          <a:ln>
            <a:noFill/>
          </a:ln>
        </p:spPr>
      </p:pic>
      <p:cxnSp>
        <p:nvCxnSpPr>
          <p:cNvPr id="532" name="Google Shape;532;p38"/>
          <p:cNvCxnSpPr>
            <a:stCxn id="533" idx="3"/>
            <a:endCxn id="534" idx="2"/>
          </p:cNvCxnSpPr>
          <p:nvPr/>
        </p:nvCxnSpPr>
        <p:spPr>
          <a:xfrm>
            <a:off x="6208738" y="1556838"/>
            <a:ext cx="294984" cy="555649"/>
          </a:xfrm>
          <a:prstGeom prst="straightConnector1">
            <a:avLst/>
          </a:prstGeom>
          <a:noFill/>
          <a:ln w="9525" cap="flat" cmpd="sng">
            <a:solidFill>
              <a:srgbClr val="FF0000"/>
            </a:solidFill>
            <a:prstDash val="solid"/>
            <a:round/>
            <a:headEnd type="none" w="med" len="med"/>
            <a:tailEnd type="triangle" w="med" len="med"/>
          </a:ln>
        </p:spPr>
      </p:cxnSp>
      <p:sp>
        <p:nvSpPr>
          <p:cNvPr id="533" name="Google Shape;533;p38"/>
          <p:cNvSpPr txBox="1"/>
          <p:nvPr/>
        </p:nvSpPr>
        <p:spPr>
          <a:xfrm>
            <a:off x="5187538" y="1279788"/>
            <a:ext cx="1021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solidFill>
                  <a:srgbClr val="FF0000"/>
                </a:solidFill>
              </a:rPr>
              <a:t>Underresolved undamped IBW in HFS</a:t>
            </a:r>
            <a:endParaRPr sz="800">
              <a:solidFill>
                <a:srgbClr val="FF0000"/>
              </a:solidFill>
            </a:endParaRPr>
          </a:p>
        </p:txBody>
      </p:sp>
      <p:sp>
        <p:nvSpPr>
          <p:cNvPr id="534" name="Google Shape;534;p38"/>
          <p:cNvSpPr/>
          <p:nvPr/>
        </p:nvSpPr>
        <p:spPr>
          <a:xfrm>
            <a:off x="6503722" y="1635637"/>
            <a:ext cx="241200" cy="953700"/>
          </a:xfrm>
          <a:prstGeom prst="flowChartConnector">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536" name="Google Shape;536;p38"/>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537" name="Google Shape;537;p38"/>
          <p:cNvPicPr preferRelativeResize="0"/>
          <p:nvPr/>
        </p:nvPicPr>
        <p:blipFill rotWithShape="1">
          <a:blip r:embed="rId6">
            <a:alphaModFix/>
          </a:blip>
          <a:srcRect l="32495" t="11303" r="19148" b="17914"/>
          <a:stretch/>
        </p:blipFill>
        <p:spPr>
          <a:xfrm>
            <a:off x="7497925" y="1354063"/>
            <a:ext cx="1245875" cy="1610250"/>
          </a:xfrm>
          <a:prstGeom prst="rect">
            <a:avLst/>
          </a:prstGeom>
          <a:noFill/>
          <a:ln>
            <a:noFill/>
          </a:ln>
        </p:spPr>
      </p:pic>
      <p:pic>
        <p:nvPicPr>
          <p:cNvPr id="538" name="Google Shape;538;p38"/>
          <p:cNvPicPr preferRelativeResize="0"/>
          <p:nvPr/>
        </p:nvPicPr>
        <p:blipFill rotWithShape="1">
          <a:blip r:embed="rId7">
            <a:alphaModFix/>
          </a:blip>
          <a:srcRect l="31211" t="10658" r="17739" b="19401"/>
          <a:stretch/>
        </p:blipFill>
        <p:spPr>
          <a:xfrm>
            <a:off x="3074650" y="1180775"/>
            <a:ext cx="1489575" cy="1802031"/>
          </a:xfrm>
          <a:prstGeom prst="rect">
            <a:avLst/>
          </a:prstGeom>
          <a:noFill/>
          <a:ln>
            <a:noFill/>
          </a:ln>
        </p:spPr>
      </p:pic>
      <p:pic>
        <p:nvPicPr>
          <p:cNvPr id="539" name="Google Shape;539;p38"/>
          <p:cNvPicPr preferRelativeResize="0"/>
          <p:nvPr/>
        </p:nvPicPr>
        <p:blipFill>
          <a:blip r:embed="rId8">
            <a:alphaModFix/>
          </a:blip>
          <a:stretch>
            <a:fillRect/>
          </a:stretch>
        </p:blipFill>
        <p:spPr>
          <a:xfrm>
            <a:off x="420564" y="1816911"/>
            <a:ext cx="1471535" cy="1093027"/>
          </a:xfrm>
          <a:prstGeom prst="rect">
            <a:avLst/>
          </a:prstGeom>
          <a:noFill/>
          <a:ln>
            <a:noFill/>
          </a:ln>
        </p:spPr>
      </p:pic>
      <p:sp>
        <p:nvSpPr>
          <p:cNvPr id="540" name="Google Shape;540;p38"/>
          <p:cNvSpPr txBox="1"/>
          <p:nvPr/>
        </p:nvSpPr>
        <p:spPr>
          <a:xfrm>
            <a:off x="585388" y="1222413"/>
            <a:ext cx="1021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solidFill>
                  <a:srgbClr val="FF0000"/>
                </a:solidFill>
              </a:rPr>
              <a:t>Hydrogen dominates power absorption</a:t>
            </a:r>
            <a:endParaRPr sz="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9"/>
          <p:cNvSpPr/>
          <p:nvPr/>
        </p:nvSpPr>
        <p:spPr>
          <a:xfrm>
            <a:off x="5950066" y="2038514"/>
            <a:ext cx="2896800" cy="211200"/>
          </a:xfrm>
          <a:prstGeom prst="rect">
            <a:avLst/>
          </a:prstGeom>
          <a:solidFill>
            <a:srgbClr val="FF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5950066" y="1522850"/>
            <a:ext cx="2896800" cy="211200"/>
          </a:xfrm>
          <a:prstGeom prst="rect">
            <a:avLst/>
          </a:prstGeom>
          <a:solidFill>
            <a:srgbClr val="FF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9"/>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24</a:t>
            </a:fld>
            <a:endParaRPr/>
          </a:p>
        </p:txBody>
      </p:sp>
      <p:sp>
        <p:nvSpPr>
          <p:cNvPr id="548" name="Google Shape;548;p39"/>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Poor-fair surrogate scoring for minority heating scenario</a:t>
            </a:r>
            <a:endParaRPr sz="2900">
              <a:latin typeface="Calibri"/>
              <a:ea typeface="Calibri"/>
              <a:cs typeface="Calibri"/>
              <a:sym typeface="Calibri"/>
            </a:endParaRPr>
          </a:p>
        </p:txBody>
      </p:sp>
      <p:pic>
        <p:nvPicPr>
          <p:cNvPr id="549" name="Google Shape;549;p39"/>
          <p:cNvPicPr preferRelativeResize="0"/>
          <p:nvPr/>
        </p:nvPicPr>
        <p:blipFill>
          <a:blip r:embed="rId3">
            <a:alphaModFix/>
          </a:blip>
          <a:stretch>
            <a:fillRect/>
          </a:stretch>
        </p:blipFill>
        <p:spPr>
          <a:xfrm>
            <a:off x="3340075" y="2635363"/>
            <a:ext cx="2561775" cy="2104325"/>
          </a:xfrm>
          <a:prstGeom prst="rect">
            <a:avLst/>
          </a:prstGeom>
          <a:noFill/>
          <a:ln>
            <a:noFill/>
          </a:ln>
        </p:spPr>
      </p:pic>
      <p:pic>
        <p:nvPicPr>
          <p:cNvPr id="550" name="Google Shape;550;p39"/>
          <p:cNvPicPr preferRelativeResize="0"/>
          <p:nvPr/>
        </p:nvPicPr>
        <p:blipFill>
          <a:blip r:embed="rId4">
            <a:alphaModFix/>
          </a:blip>
          <a:stretch>
            <a:fillRect/>
          </a:stretch>
        </p:blipFill>
        <p:spPr>
          <a:xfrm>
            <a:off x="513350" y="2615637"/>
            <a:ext cx="2604000" cy="2143813"/>
          </a:xfrm>
          <a:prstGeom prst="rect">
            <a:avLst/>
          </a:prstGeom>
          <a:noFill/>
          <a:ln>
            <a:noFill/>
          </a:ln>
        </p:spPr>
      </p:pic>
      <p:pic>
        <p:nvPicPr>
          <p:cNvPr id="551" name="Google Shape;551;p39"/>
          <p:cNvPicPr preferRelativeResize="0"/>
          <p:nvPr/>
        </p:nvPicPr>
        <p:blipFill rotWithShape="1">
          <a:blip r:embed="rId5">
            <a:alphaModFix/>
          </a:blip>
          <a:srcRect l="3260" t="4544" r="3586" b="5817"/>
          <a:stretch/>
        </p:blipFill>
        <p:spPr>
          <a:xfrm>
            <a:off x="6091725" y="2665050"/>
            <a:ext cx="2503774" cy="2007750"/>
          </a:xfrm>
          <a:prstGeom prst="rect">
            <a:avLst/>
          </a:prstGeom>
          <a:noFill/>
          <a:ln>
            <a:noFill/>
          </a:ln>
        </p:spPr>
      </p:pic>
      <p:sp>
        <p:nvSpPr>
          <p:cNvPr id="552" name="Google Shape;552;p39"/>
          <p:cNvSpPr/>
          <p:nvPr/>
        </p:nvSpPr>
        <p:spPr>
          <a:xfrm>
            <a:off x="5950066" y="1019416"/>
            <a:ext cx="2896800" cy="211200"/>
          </a:xfrm>
          <a:prstGeom prst="rect">
            <a:avLst/>
          </a:prstGeom>
          <a:solidFill>
            <a:srgbClr val="FF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39" descr="{&quot;font&quot;:{&quot;color&quot;:&quot;#000000&quot;,&quot;family&quot;:&quot;Arial&quot;,&quot;size&quot;:11},&quot;id&quot;:&quot;7&quot;,&quot;backgroundColorModified&quot;:false,&quot;aid&quot;:null,&quot;backgroundColor&quot;:&quot;#FFFFFF&quot;,&quot;type&quot;:&quot;$$&quot;,&quot;code&quot;:&quot;$$\\begin{array}{|r|c|c|c|}\n\\hline\n{\\text{Surrogate}}&amp;{\\overline{\\text{MSE}}\\;\\text{[W/$\\text{cm}^{3}/$MW}_{abs}\\text{]}}&amp;{\\text{R}^{2}\\,\\left[-\\right]}&amp;{\\overline{t_{i}}\\left[\\mu \\text{s}\\right]}\\\\\n\\hline\n{P_{H}:\\,\\bullet\\,\\text{RFR}}&amp;{2.2\\,\\times\\,10^{-2}}&amp;{0.59}&amp;{33}\\\\\n{\\,\\bullet\\text{MLP}}&amp;{1.7\\,\\times\\,10^{-2}}&amp;{0.57}&amp;{36}\\\\\n\\hline\n{P_{D}:\\,\\bullet\\,\\text{RFR}}&amp;{4.1\\,\\times\\,10^{-4}}&amp;{0.65}&amp;{31}\\\\\n{\\,\\bullet\\text{MLP}}&amp;{4.9\\,\\times\\,10^{-4}}&amp;{0.64}&amp;{35}\\\\\n\\hline\n{P_{e}:\\,\\bullet\\,\\text{RFR}}&amp;{1.7\\,\\times\\,10^{-5}}&amp;{0.69}&amp;{33}\\\\\n{\\,\\bullet\\text{MLP}}&amp;{1.7\\,\\times\\,10^{-5}}&amp;{0.64}&amp;{17}\\\\\n\\hline\n\\end{array}$$&quot;,&quot;ts&quot;:1695044658916,&quot;cs&quot;:&quot;R/gZSuuwFbrX+QJonu1WFQ==&quot;,&quot;size&quot;:{&quot;width&quot;:417.3333333333334,&quot;height&quot;:193}}"/>
          <p:cNvPicPr preferRelativeResize="0"/>
          <p:nvPr/>
        </p:nvPicPr>
        <p:blipFill>
          <a:blip r:embed="rId6">
            <a:alphaModFix/>
          </a:blip>
          <a:stretch>
            <a:fillRect/>
          </a:stretch>
        </p:blipFill>
        <p:spPr>
          <a:xfrm>
            <a:off x="4877071" y="709285"/>
            <a:ext cx="3975100" cy="1838325"/>
          </a:xfrm>
          <a:prstGeom prst="rect">
            <a:avLst/>
          </a:prstGeom>
          <a:noFill/>
          <a:ln>
            <a:noFill/>
          </a:ln>
        </p:spPr>
      </p:pic>
      <p:sp>
        <p:nvSpPr>
          <p:cNvPr id="554" name="Google Shape;554;p39"/>
          <p:cNvSpPr txBox="1">
            <a:spLocks noGrp="1"/>
          </p:cNvSpPr>
          <p:nvPr>
            <p:ph type="body" idx="1"/>
          </p:nvPr>
        </p:nvSpPr>
        <p:spPr>
          <a:xfrm>
            <a:off x="29762" y="641956"/>
            <a:ext cx="4591200" cy="1838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Predictions obtained using both methods</a:t>
            </a:r>
            <a:endParaRPr sz="1760" dirty="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Expected scoring decrease due to:</a:t>
            </a:r>
            <a:endParaRPr sz="1760" dirty="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dirty="0">
                <a:latin typeface="Calibri"/>
                <a:ea typeface="Calibri"/>
                <a:cs typeface="Calibri"/>
                <a:sym typeface="Calibri"/>
              </a:rPr>
              <a:t>Increased variance of the dataset: </a:t>
            </a:r>
            <a:endParaRPr sz="1760" dirty="0">
              <a:latin typeface="Calibri"/>
              <a:ea typeface="Calibri"/>
              <a:cs typeface="Calibri"/>
              <a:sym typeface="Calibri"/>
            </a:endParaRPr>
          </a:p>
          <a:p>
            <a:pPr marL="1371600" lvl="2" indent="-340360" algn="l" rtl="0">
              <a:lnSpc>
                <a:spcPct val="80000"/>
              </a:lnSpc>
              <a:spcBef>
                <a:spcPts val="0"/>
              </a:spcBef>
              <a:spcAft>
                <a:spcPts val="0"/>
              </a:spcAft>
              <a:buSzPts val="1760"/>
              <a:buFont typeface="Calibri"/>
              <a:buAutoNum type="romanLcPeriod"/>
            </a:pPr>
            <a:r>
              <a:rPr lang="en-US" sz="1760" dirty="0">
                <a:latin typeface="Calibri"/>
                <a:ea typeface="Calibri"/>
                <a:cs typeface="Calibri"/>
                <a:sym typeface="Calibri"/>
              </a:rPr>
              <a:t>Physics complexity (multi-ion cyclotron and e-Landau damping)</a:t>
            </a:r>
            <a:endParaRPr sz="1760" dirty="0">
              <a:latin typeface="Calibri"/>
              <a:ea typeface="Calibri"/>
              <a:cs typeface="Calibri"/>
              <a:sym typeface="Calibri"/>
            </a:endParaRPr>
          </a:p>
          <a:p>
            <a:pPr marL="1371600" lvl="2" indent="-340360" algn="l" rtl="0">
              <a:lnSpc>
                <a:spcPct val="80000"/>
              </a:lnSpc>
              <a:spcBef>
                <a:spcPts val="0"/>
              </a:spcBef>
              <a:spcAft>
                <a:spcPts val="0"/>
              </a:spcAft>
              <a:buSzPts val="1760"/>
              <a:buFont typeface="Calibri"/>
              <a:buAutoNum type="romanLcPeriod"/>
            </a:pPr>
            <a:r>
              <a:rPr lang="en-US" sz="1760" dirty="0">
                <a:latin typeface="Calibri"/>
                <a:ea typeface="Calibri"/>
                <a:cs typeface="Calibri"/>
                <a:sym typeface="Calibri"/>
              </a:rPr>
              <a:t>Parametric space dimensions and ranges (e.g.                     )</a:t>
            </a:r>
            <a:endParaRPr sz="1760" dirty="0">
              <a:latin typeface="Calibri"/>
              <a:ea typeface="Calibri"/>
              <a:cs typeface="Calibri"/>
              <a:sym typeface="Calibri"/>
            </a:endParaRPr>
          </a:p>
        </p:txBody>
      </p:sp>
      <p:sp>
        <p:nvSpPr>
          <p:cNvPr id="555" name="Google Shape;555;p39"/>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556" name="Google Shape;556;p39"/>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557" name="Google Shape;557;p39"/>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558" name="Google Shape;558;p39" descr="{&quot;aid&quot;:null,&quot;code&quot;:&quot;$$N_{\\varphi}\\in\\left[0\\,\\text{-}60\\right]$$&quot;,&quot;id&quot;:&quot;1&quot;,&quot;font&quot;:{&quot;family&quot;:&quot;Calibri&quot;,&quot;color&quot;:&quot;#000000&quot;,&quot;size&quot;:17.6},&quot;type&quot;:&quot;$$&quot;,&quot;backgroundColor&quot;:&quot;#FFFFFF&quot;,&quot;ts&quot;:1695037478989,&quot;cs&quot;:&quot;yMKGBqsbyp1IUgRVJxnOdw==&quot;,&quot;size&quot;:{&quot;width&quot;:117.66666666666667,&quot;height&quot;:25.166666666666668}}"/>
          <p:cNvPicPr preferRelativeResize="0"/>
          <p:nvPr/>
        </p:nvPicPr>
        <p:blipFill>
          <a:blip r:embed="rId7">
            <a:alphaModFix/>
          </a:blip>
          <a:stretch>
            <a:fillRect/>
          </a:stretch>
        </p:blipFill>
        <p:spPr>
          <a:xfrm>
            <a:off x="2958609" y="2407470"/>
            <a:ext cx="987413" cy="21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0"/>
          <p:cNvSpPr txBox="1">
            <a:spLocks noGrp="1"/>
          </p:cNvSpPr>
          <p:nvPr>
            <p:ph type="body" idx="1"/>
          </p:nvPr>
        </p:nvSpPr>
        <p:spPr>
          <a:xfrm>
            <a:off x="38100" y="666750"/>
            <a:ext cx="3606600" cy="38808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Results for the       predictions:</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Results for the       predictions:</a:t>
            </a: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Results for the       predictions:</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p:txBody>
      </p:sp>
      <p:sp>
        <p:nvSpPr>
          <p:cNvPr id="564" name="Google Shape;564;p40"/>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25</a:t>
            </a:fld>
            <a:endParaRPr/>
          </a:p>
        </p:txBody>
      </p:sp>
      <p:sp>
        <p:nvSpPr>
          <p:cNvPr id="565" name="Google Shape;565;p40"/>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93506"/>
              <a:buFont typeface="Georgia"/>
              <a:buNone/>
            </a:pPr>
            <a:r>
              <a:rPr lang="en-US" sz="2566">
                <a:latin typeface="Calibri"/>
                <a:ea typeface="Calibri"/>
                <a:cs typeface="Calibri"/>
                <a:sym typeface="Calibri"/>
              </a:rPr>
              <a:t>Surrogate models capture the 1D profiles of the minority database</a:t>
            </a:r>
            <a:r>
              <a:rPr lang="en-US" sz="2900">
                <a:latin typeface="Calibri"/>
                <a:ea typeface="Calibri"/>
                <a:cs typeface="Calibri"/>
                <a:sym typeface="Calibri"/>
              </a:rPr>
              <a:t> </a:t>
            </a:r>
            <a:endParaRPr sz="2900">
              <a:latin typeface="Calibri"/>
              <a:ea typeface="Calibri"/>
              <a:cs typeface="Calibri"/>
              <a:sym typeface="Calibri"/>
            </a:endParaRPr>
          </a:p>
        </p:txBody>
      </p:sp>
      <p:pic>
        <p:nvPicPr>
          <p:cNvPr id="566" name="Google Shape;566;p40" descr="{&quot;type&quot;:&quot;$$&quot;,&quot;code&quot;:&quot;$$P_{e}$$&quot;,&quot;backgroundColor&quot;:&quot;#FFFFFF&quot;,&quot;font&quot;:{&quot;size&quot;:17.6,&quot;family&quot;:&quot;Calibri&quot;,&quot;color&quot;:&quot;#000000&quot;},&quot;id&quot;:&quot;7&quot;,&quot;aid&quot;:null,&quot;ts&quot;:1677794602189,&quot;cs&quot;:&quot;6Q5ZnmGye8l9TQfXTWIzGg==&quot;,&quot;size&quot;:{&quot;width&quot;:21.833333333333332,&quot;height&quot;:20.166666666666668}}"/>
          <p:cNvPicPr preferRelativeResize="0"/>
          <p:nvPr/>
        </p:nvPicPr>
        <p:blipFill>
          <a:blip r:embed="rId3">
            <a:alphaModFix/>
          </a:blip>
          <a:stretch>
            <a:fillRect/>
          </a:stretch>
        </p:blipFill>
        <p:spPr>
          <a:xfrm>
            <a:off x="1981470" y="723561"/>
            <a:ext cx="207963" cy="192088"/>
          </a:xfrm>
          <a:prstGeom prst="rect">
            <a:avLst/>
          </a:prstGeom>
          <a:noFill/>
          <a:ln>
            <a:noFill/>
          </a:ln>
        </p:spPr>
      </p:pic>
      <p:pic>
        <p:nvPicPr>
          <p:cNvPr id="567" name="Google Shape;567;p40" descr="{&quot;id&quot;:&quot;7&quot;,&quot;type&quot;:&quot;$$&quot;,&quot;backgroundColor&quot;:&quot;#FFFFFF&quot;,&quot;font&quot;:{&quot;color&quot;:&quot;#000000&quot;,&quot;size&quot;:17.6,&quot;family&quot;:&quot;Calibri&quot;},&quot;backgroundColorModified&quot;:false,&quot;code&quot;:&quot;$$P_{H}$$&quot;,&quot;aid&quot;:null,&quot;ts&quot;:1686858037787,&quot;cs&quot;:&quot;wEXW+LyvN+xhCRz9Z1KN9A==&quot;,&quot;size&quot;:{&quot;width&quot;:29.5,&quot;height&quot;:20}}"/>
          <p:cNvPicPr preferRelativeResize="0"/>
          <p:nvPr/>
        </p:nvPicPr>
        <p:blipFill>
          <a:blip r:embed="rId4">
            <a:alphaModFix/>
          </a:blip>
          <a:stretch>
            <a:fillRect/>
          </a:stretch>
        </p:blipFill>
        <p:spPr>
          <a:xfrm>
            <a:off x="1932706" y="2021049"/>
            <a:ext cx="280988" cy="190500"/>
          </a:xfrm>
          <a:prstGeom prst="rect">
            <a:avLst/>
          </a:prstGeom>
          <a:noFill/>
          <a:ln>
            <a:noFill/>
          </a:ln>
        </p:spPr>
      </p:pic>
      <p:sp>
        <p:nvSpPr>
          <p:cNvPr id="568" name="Google Shape;568;p40"/>
          <p:cNvSpPr/>
          <p:nvPr/>
        </p:nvSpPr>
        <p:spPr>
          <a:xfrm>
            <a:off x="1219375" y="4585350"/>
            <a:ext cx="6674400" cy="170700"/>
          </a:xfrm>
          <a:prstGeom prst="lef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9" name="Google Shape;569;p40" descr="{&quot;aid&quot;:null,&quot;backgroundColorModified&quot;:false,&quot;type&quot;:&quot;gather*&quot;,&quot;backgroundColor&quot;:&quot;#FFFFFF&quot;,&quot;code&quot;:&quot;\\begin{gather*}\n{\\text{Best}\\;\\text{fit}}\t\n\\end{gather*}&quot;,&quot;id&quot;:&quot;7&quot;,&quot;font&quot;:{&quot;color&quot;:&quot;#000000&quot;,&quot;family&quot;:&quot;Calibri&quot;,&quot;size&quot;:17.6},&quot;ts&quot;:1678085433810,&quot;cs&quot;:&quot;mj94PzsMW7qkQditlYH38g==&quot;,&quot;size&quot;:{&quot;width&quot;:74,&quot;height&quot;:17.166666666666668}}"/>
          <p:cNvPicPr preferRelativeResize="0"/>
          <p:nvPr/>
        </p:nvPicPr>
        <p:blipFill>
          <a:blip r:embed="rId5">
            <a:alphaModFix/>
          </a:blip>
          <a:stretch>
            <a:fillRect/>
          </a:stretch>
        </p:blipFill>
        <p:spPr>
          <a:xfrm>
            <a:off x="304327" y="4592545"/>
            <a:ext cx="704850" cy="163513"/>
          </a:xfrm>
          <a:prstGeom prst="rect">
            <a:avLst/>
          </a:prstGeom>
          <a:noFill/>
          <a:ln>
            <a:noFill/>
          </a:ln>
        </p:spPr>
      </p:pic>
      <p:pic>
        <p:nvPicPr>
          <p:cNvPr id="570" name="Google Shape;570;p40" descr="{&quot;id&quot;:&quot;7&quot;,&quot;code&quot;:&quot;\\begin{gather*}\n{\\text{Worst}\\;\\text{fit}}\t\n\\end{gather*}&quot;,&quot;font&quot;:{&quot;color&quot;:&quot;#000000&quot;,&quot;size&quot;:17.6,&quot;family&quot;:&quot;Calibri&quot;},&quot;type&quot;:&quot;gather*&quot;,&quot;aid&quot;:null,&quot;backgroundColor&quot;:&quot;#FFFFFF&quot;,&quot;backgroundColorModified&quot;:false,&quot;ts&quot;:1678085451501,&quot;cs&quot;:&quot;kFXn9X8n330JaOkS8MYORA==&quot;,&quot;size&quot;:{&quot;width&quot;:92.33333333333333,&quot;height&quot;:17.333333333333332}}"/>
          <p:cNvPicPr preferRelativeResize="0"/>
          <p:nvPr/>
        </p:nvPicPr>
        <p:blipFill>
          <a:blip r:embed="rId6">
            <a:alphaModFix/>
          </a:blip>
          <a:stretch>
            <a:fillRect/>
          </a:stretch>
        </p:blipFill>
        <p:spPr>
          <a:xfrm>
            <a:off x="8170864" y="4588141"/>
            <a:ext cx="879475" cy="165100"/>
          </a:xfrm>
          <a:prstGeom prst="rect">
            <a:avLst/>
          </a:prstGeom>
          <a:noFill/>
          <a:ln>
            <a:noFill/>
          </a:ln>
        </p:spPr>
      </p:pic>
      <p:pic>
        <p:nvPicPr>
          <p:cNvPr id="571" name="Google Shape;571;p40" descr="{&quot;font&quot;:{&quot;size&quot;:17.6,&quot;color&quot;:&quot;#000000&quot;,&quot;family&quot;:&quot;Calibri&quot;},&quot;id&quot;:&quot;7&quot;,&quot;backgroundColorModified&quot;:false,&quot;type&quot;:&quot;$$&quot;,&quot;code&quot;:&quot;$$P_{D}$$&quot;,&quot;backgroundColor&quot;:&quot;#FFFFFF&quot;,&quot;aid&quot;:null,&quot;ts&quot;:1686858115066,&quot;cs&quot;:&quot;Wh+MFuyRIYL/8gwhQZJlqQ==&quot;,&quot;size&quot;:{&quot;width&quot;:28.166666666666668,&quot;height&quot;:20}}"/>
          <p:cNvPicPr preferRelativeResize="0"/>
          <p:nvPr/>
        </p:nvPicPr>
        <p:blipFill>
          <a:blip r:embed="rId7">
            <a:alphaModFix/>
          </a:blip>
          <a:stretch>
            <a:fillRect/>
          </a:stretch>
        </p:blipFill>
        <p:spPr>
          <a:xfrm>
            <a:off x="1939056" y="3299323"/>
            <a:ext cx="268288" cy="190500"/>
          </a:xfrm>
          <a:prstGeom prst="rect">
            <a:avLst/>
          </a:prstGeom>
          <a:noFill/>
          <a:ln>
            <a:noFill/>
          </a:ln>
        </p:spPr>
      </p:pic>
      <p:pic>
        <p:nvPicPr>
          <p:cNvPr id="572" name="Google Shape;572;p40"/>
          <p:cNvPicPr preferRelativeResize="0"/>
          <p:nvPr/>
        </p:nvPicPr>
        <p:blipFill rotWithShape="1">
          <a:blip r:embed="rId8">
            <a:alphaModFix/>
          </a:blip>
          <a:srcRect t="1458"/>
          <a:stretch/>
        </p:blipFill>
        <p:spPr>
          <a:xfrm>
            <a:off x="277499" y="2237975"/>
            <a:ext cx="1465827" cy="1039100"/>
          </a:xfrm>
          <a:prstGeom prst="rect">
            <a:avLst/>
          </a:prstGeom>
          <a:noFill/>
          <a:ln>
            <a:noFill/>
          </a:ln>
        </p:spPr>
      </p:pic>
      <p:pic>
        <p:nvPicPr>
          <p:cNvPr id="573" name="Google Shape;573;p40"/>
          <p:cNvPicPr preferRelativeResize="0"/>
          <p:nvPr/>
        </p:nvPicPr>
        <p:blipFill>
          <a:blip r:embed="rId9">
            <a:alphaModFix/>
          </a:blip>
          <a:stretch>
            <a:fillRect/>
          </a:stretch>
        </p:blipFill>
        <p:spPr>
          <a:xfrm>
            <a:off x="1794375" y="2225882"/>
            <a:ext cx="1414725" cy="1040249"/>
          </a:xfrm>
          <a:prstGeom prst="rect">
            <a:avLst/>
          </a:prstGeom>
          <a:noFill/>
          <a:ln>
            <a:noFill/>
          </a:ln>
        </p:spPr>
      </p:pic>
      <p:pic>
        <p:nvPicPr>
          <p:cNvPr id="574" name="Google Shape;574;p40"/>
          <p:cNvPicPr preferRelativeResize="0"/>
          <p:nvPr/>
        </p:nvPicPr>
        <p:blipFill>
          <a:blip r:embed="rId10">
            <a:alphaModFix/>
          </a:blip>
          <a:stretch>
            <a:fillRect/>
          </a:stretch>
        </p:blipFill>
        <p:spPr>
          <a:xfrm>
            <a:off x="3332100" y="2252300"/>
            <a:ext cx="1385250" cy="1008198"/>
          </a:xfrm>
          <a:prstGeom prst="rect">
            <a:avLst/>
          </a:prstGeom>
          <a:noFill/>
          <a:ln>
            <a:noFill/>
          </a:ln>
        </p:spPr>
      </p:pic>
      <p:pic>
        <p:nvPicPr>
          <p:cNvPr id="575" name="Google Shape;575;p40"/>
          <p:cNvPicPr preferRelativeResize="0"/>
          <p:nvPr/>
        </p:nvPicPr>
        <p:blipFill>
          <a:blip r:embed="rId11">
            <a:alphaModFix/>
          </a:blip>
          <a:stretch>
            <a:fillRect/>
          </a:stretch>
        </p:blipFill>
        <p:spPr>
          <a:xfrm>
            <a:off x="4800575" y="2250623"/>
            <a:ext cx="1465825" cy="1069190"/>
          </a:xfrm>
          <a:prstGeom prst="rect">
            <a:avLst/>
          </a:prstGeom>
          <a:noFill/>
          <a:ln>
            <a:noFill/>
          </a:ln>
        </p:spPr>
      </p:pic>
      <p:pic>
        <p:nvPicPr>
          <p:cNvPr id="576" name="Google Shape;576;p40"/>
          <p:cNvPicPr preferRelativeResize="0"/>
          <p:nvPr/>
        </p:nvPicPr>
        <p:blipFill>
          <a:blip r:embed="rId12">
            <a:alphaModFix/>
          </a:blip>
          <a:stretch>
            <a:fillRect/>
          </a:stretch>
        </p:blipFill>
        <p:spPr>
          <a:xfrm>
            <a:off x="6306118" y="2236371"/>
            <a:ext cx="1414725" cy="1019254"/>
          </a:xfrm>
          <a:prstGeom prst="rect">
            <a:avLst/>
          </a:prstGeom>
          <a:noFill/>
          <a:ln>
            <a:noFill/>
          </a:ln>
        </p:spPr>
      </p:pic>
      <p:pic>
        <p:nvPicPr>
          <p:cNvPr id="577" name="Google Shape;577;p40"/>
          <p:cNvPicPr preferRelativeResize="0"/>
          <p:nvPr/>
        </p:nvPicPr>
        <p:blipFill>
          <a:blip r:embed="rId13">
            <a:alphaModFix/>
          </a:blip>
          <a:stretch>
            <a:fillRect/>
          </a:stretch>
        </p:blipFill>
        <p:spPr>
          <a:xfrm>
            <a:off x="7820048" y="2299501"/>
            <a:ext cx="1230300" cy="893000"/>
          </a:xfrm>
          <a:prstGeom prst="rect">
            <a:avLst/>
          </a:prstGeom>
          <a:noFill/>
          <a:ln>
            <a:noFill/>
          </a:ln>
        </p:spPr>
      </p:pic>
      <p:pic>
        <p:nvPicPr>
          <p:cNvPr id="578" name="Google Shape;578;p40"/>
          <p:cNvPicPr preferRelativeResize="0"/>
          <p:nvPr/>
        </p:nvPicPr>
        <p:blipFill>
          <a:blip r:embed="rId14">
            <a:alphaModFix/>
          </a:blip>
          <a:stretch>
            <a:fillRect/>
          </a:stretch>
        </p:blipFill>
        <p:spPr>
          <a:xfrm>
            <a:off x="412050" y="3576461"/>
            <a:ext cx="1331275" cy="922262"/>
          </a:xfrm>
          <a:prstGeom prst="rect">
            <a:avLst/>
          </a:prstGeom>
          <a:noFill/>
          <a:ln>
            <a:noFill/>
          </a:ln>
        </p:spPr>
      </p:pic>
      <p:pic>
        <p:nvPicPr>
          <p:cNvPr id="579" name="Google Shape;579;p40"/>
          <p:cNvPicPr preferRelativeResize="0"/>
          <p:nvPr/>
        </p:nvPicPr>
        <p:blipFill>
          <a:blip r:embed="rId15">
            <a:alphaModFix/>
          </a:blip>
          <a:stretch>
            <a:fillRect/>
          </a:stretch>
        </p:blipFill>
        <p:spPr>
          <a:xfrm>
            <a:off x="1887925" y="3565766"/>
            <a:ext cx="1331275" cy="943639"/>
          </a:xfrm>
          <a:prstGeom prst="rect">
            <a:avLst/>
          </a:prstGeom>
          <a:noFill/>
          <a:ln>
            <a:noFill/>
          </a:ln>
        </p:spPr>
      </p:pic>
      <p:pic>
        <p:nvPicPr>
          <p:cNvPr id="580" name="Google Shape;580;p40"/>
          <p:cNvPicPr preferRelativeResize="0"/>
          <p:nvPr/>
        </p:nvPicPr>
        <p:blipFill>
          <a:blip r:embed="rId16">
            <a:alphaModFix/>
          </a:blip>
          <a:stretch>
            <a:fillRect/>
          </a:stretch>
        </p:blipFill>
        <p:spPr>
          <a:xfrm>
            <a:off x="3386068" y="3574018"/>
            <a:ext cx="1331275" cy="939949"/>
          </a:xfrm>
          <a:prstGeom prst="rect">
            <a:avLst/>
          </a:prstGeom>
          <a:noFill/>
          <a:ln>
            <a:noFill/>
          </a:ln>
        </p:spPr>
      </p:pic>
      <p:pic>
        <p:nvPicPr>
          <p:cNvPr id="581" name="Google Shape;581;p40"/>
          <p:cNvPicPr preferRelativeResize="0"/>
          <p:nvPr/>
        </p:nvPicPr>
        <p:blipFill>
          <a:blip r:embed="rId17">
            <a:alphaModFix/>
          </a:blip>
          <a:stretch>
            <a:fillRect/>
          </a:stretch>
        </p:blipFill>
        <p:spPr>
          <a:xfrm>
            <a:off x="4884213" y="3573974"/>
            <a:ext cx="1298562" cy="939950"/>
          </a:xfrm>
          <a:prstGeom prst="rect">
            <a:avLst/>
          </a:prstGeom>
          <a:noFill/>
          <a:ln>
            <a:noFill/>
          </a:ln>
        </p:spPr>
      </p:pic>
      <p:pic>
        <p:nvPicPr>
          <p:cNvPr id="582" name="Google Shape;582;p40"/>
          <p:cNvPicPr preferRelativeResize="0"/>
          <p:nvPr/>
        </p:nvPicPr>
        <p:blipFill>
          <a:blip r:embed="rId18">
            <a:alphaModFix/>
          </a:blip>
          <a:stretch>
            <a:fillRect/>
          </a:stretch>
        </p:blipFill>
        <p:spPr>
          <a:xfrm>
            <a:off x="6345655" y="3541212"/>
            <a:ext cx="1385250" cy="1000688"/>
          </a:xfrm>
          <a:prstGeom prst="rect">
            <a:avLst/>
          </a:prstGeom>
          <a:noFill/>
          <a:ln>
            <a:noFill/>
          </a:ln>
        </p:spPr>
      </p:pic>
      <p:pic>
        <p:nvPicPr>
          <p:cNvPr id="583" name="Google Shape;583;p40"/>
          <p:cNvPicPr preferRelativeResize="0"/>
          <p:nvPr/>
        </p:nvPicPr>
        <p:blipFill>
          <a:blip r:embed="rId19">
            <a:alphaModFix/>
          </a:blip>
          <a:stretch>
            <a:fillRect/>
          </a:stretch>
        </p:blipFill>
        <p:spPr>
          <a:xfrm>
            <a:off x="7847799" y="3609313"/>
            <a:ext cx="1230300" cy="904612"/>
          </a:xfrm>
          <a:prstGeom prst="rect">
            <a:avLst/>
          </a:prstGeom>
          <a:noFill/>
          <a:ln>
            <a:noFill/>
          </a:ln>
        </p:spPr>
      </p:pic>
      <p:pic>
        <p:nvPicPr>
          <p:cNvPr id="584" name="Google Shape;584;p40"/>
          <p:cNvPicPr preferRelativeResize="0"/>
          <p:nvPr/>
        </p:nvPicPr>
        <p:blipFill>
          <a:blip r:embed="rId20">
            <a:alphaModFix/>
          </a:blip>
          <a:stretch>
            <a:fillRect/>
          </a:stretch>
        </p:blipFill>
        <p:spPr>
          <a:xfrm>
            <a:off x="302763" y="964863"/>
            <a:ext cx="1549844" cy="1039100"/>
          </a:xfrm>
          <a:prstGeom prst="rect">
            <a:avLst/>
          </a:prstGeom>
          <a:noFill/>
          <a:ln>
            <a:noFill/>
          </a:ln>
        </p:spPr>
      </p:pic>
      <p:pic>
        <p:nvPicPr>
          <p:cNvPr id="585" name="Google Shape;585;p40"/>
          <p:cNvPicPr preferRelativeResize="0"/>
          <p:nvPr/>
        </p:nvPicPr>
        <p:blipFill>
          <a:blip r:embed="rId21">
            <a:alphaModFix/>
          </a:blip>
          <a:stretch>
            <a:fillRect/>
          </a:stretch>
        </p:blipFill>
        <p:spPr>
          <a:xfrm>
            <a:off x="1939050" y="1000504"/>
            <a:ext cx="1331275" cy="935696"/>
          </a:xfrm>
          <a:prstGeom prst="rect">
            <a:avLst/>
          </a:prstGeom>
          <a:noFill/>
          <a:ln>
            <a:noFill/>
          </a:ln>
        </p:spPr>
      </p:pic>
      <p:pic>
        <p:nvPicPr>
          <p:cNvPr id="586" name="Google Shape;586;p40"/>
          <p:cNvPicPr preferRelativeResize="0"/>
          <p:nvPr/>
        </p:nvPicPr>
        <p:blipFill>
          <a:blip r:embed="rId22">
            <a:alphaModFix/>
          </a:blip>
          <a:stretch>
            <a:fillRect/>
          </a:stretch>
        </p:blipFill>
        <p:spPr>
          <a:xfrm>
            <a:off x="3418800" y="1050772"/>
            <a:ext cx="1298550" cy="893708"/>
          </a:xfrm>
          <a:prstGeom prst="rect">
            <a:avLst/>
          </a:prstGeom>
          <a:noFill/>
          <a:ln>
            <a:noFill/>
          </a:ln>
        </p:spPr>
      </p:pic>
      <p:pic>
        <p:nvPicPr>
          <p:cNvPr id="587" name="Google Shape;587;p40"/>
          <p:cNvPicPr preferRelativeResize="0"/>
          <p:nvPr/>
        </p:nvPicPr>
        <p:blipFill>
          <a:blip r:embed="rId23">
            <a:alphaModFix/>
          </a:blip>
          <a:stretch>
            <a:fillRect/>
          </a:stretch>
        </p:blipFill>
        <p:spPr>
          <a:xfrm>
            <a:off x="4865826" y="1020875"/>
            <a:ext cx="1388719" cy="1000700"/>
          </a:xfrm>
          <a:prstGeom prst="rect">
            <a:avLst/>
          </a:prstGeom>
          <a:noFill/>
          <a:ln>
            <a:noFill/>
          </a:ln>
        </p:spPr>
      </p:pic>
      <p:pic>
        <p:nvPicPr>
          <p:cNvPr id="588" name="Google Shape;588;p40"/>
          <p:cNvPicPr preferRelativeResize="0"/>
          <p:nvPr/>
        </p:nvPicPr>
        <p:blipFill>
          <a:blip r:embed="rId24">
            <a:alphaModFix/>
          </a:blip>
          <a:stretch>
            <a:fillRect/>
          </a:stretch>
        </p:blipFill>
        <p:spPr>
          <a:xfrm>
            <a:off x="7730900" y="1041976"/>
            <a:ext cx="1331276" cy="958508"/>
          </a:xfrm>
          <a:prstGeom prst="rect">
            <a:avLst/>
          </a:prstGeom>
          <a:noFill/>
          <a:ln>
            <a:noFill/>
          </a:ln>
        </p:spPr>
      </p:pic>
      <p:pic>
        <p:nvPicPr>
          <p:cNvPr id="589" name="Google Shape;589;p40"/>
          <p:cNvPicPr preferRelativeResize="0"/>
          <p:nvPr/>
        </p:nvPicPr>
        <p:blipFill>
          <a:blip r:embed="rId25">
            <a:alphaModFix/>
          </a:blip>
          <a:stretch>
            <a:fillRect/>
          </a:stretch>
        </p:blipFill>
        <p:spPr>
          <a:xfrm>
            <a:off x="6364213" y="1022100"/>
            <a:ext cx="1298550" cy="935130"/>
          </a:xfrm>
          <a:prstGeom prst="rect">
            <a:avLst/>
          </a:prstGeom>
          <a:noFill/>
          <a:ln>
            <a:noFill/>
          </a:ln>
        </p:spPr>
      </p:pic>
      <p:sp>
        <p:nvSpPr>
          <p:cNvPr id="590" name="Google Shape;590;p40"/>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591" name="Google Shape;591;p40"/>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592" name="Google Shape;592;p40"/>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1"/>
          <p:cNvSpPr txBox="1">
            <a:spLocks noGrp="1"/>
          </p:cNvSpPr>
          <p:nvPr>
            <p:ph type="body" idx="1"/>
          </p:nvPr>
        </p:nvSpPr>
        <p:spPr>
          <a:xfrm>
            <a:off x="38100" y="742950"/>
            <a:ext cx="3848700" cy="3880800"/>
          </a:xfrm>
          <a:prstGeom prst="rect">
            <a:avLst/>
          </a:prstGeom>
          <a:noFill/>
          <a:ln>
            <a:noFill/>
          </a:ln>
        </p:spPr>
        <p:txBody>
          <a:bodyPr spcFirstLastPara="1" wrap="square" lIns="91425" tIns="45700" rIns="91425" bIns="45700" anchor="t" anchorCtr="0">
            <a:noAutofit/>
          </a:bodyPr>
          <a:lstStyle/>
          <a:p>
            <a:pPr marL="457200" lvl="0" indent="-334010" algn="l" rtl="0">
              <a:lnSpc>
                <a:spcPct val="80000"/>
              </a:lnSpc>
              <a:spcBef>
                <a:spcPts val="0"/>
              </a:spcBef>
              <a:spcAft>
                <a:spcPts val="0"/>
              </a:spcAft>
              <a:buSzPts val="1660"/>
              <a:buFont typeface="Calibri"/>
              <a:buChar char="•"/>
            </a:pPr>
            <a:r>
              <a:rPr lang="en-US" sz="1660" b="1">
                <a:latin typeface="Calibri"/>
                <a:ea typeface="Calibri"/>
                <a:cs typeface="Calibri"/>
                <a:sym typeface="Calibri"/>
              </a:rPr>
              <a:t>Principal component analysis</a:t>
            </a:r>
            <a:r>
              <a:rPr lang="en-US" sz="1660">
                <a:latin typeface="Calibri"/>
                <a:ea typeface="Calibri"/>
                <a:cs typeface="Calibri"/>
                <a:sym typeface="Calibri"/>
              </a:rPr>
              <a:t> (PCA):</a:t>
            </a:r>
            <a:endParaRPr sz="1660">
              <a:latin typeface="Calibri"/>
              <a:ea typeface="Calibri"/>
              <a:cs typeface="Calibri"/>
              <a:sym typeface="Calibri"/>
            </a:endParaRPr>
          </a:p>
          <a:p>
            <a:pPr marL="914400" lvl="1" indent="-334010" algn="l" rtl="0">
              <a:lnSpc>
                <a:spcPct val="80000"/>
              </a:lnSpc>
              <a:spcBef>
                <a:spcPts val="0"/>
              </a:spcBef>
              <a:spcAft>
                <a:spcPts val="0"/>
              </a:spcAft>
              <a:buSzPts val="1660"/>
              <a:buFont typeface="Calibri"/>
              <a:buChar char="•"/>
            </a:pPr>
            <a:r>
              <a:rPr lang="en-US" sz="1660">
                <a:latin typeface="Calibri"/>
                <a:ea typeface="Calibri"/>
                <a:cs typeface="Calibri"/>
                <a:sym typeface="Calibri"/>
              </a:rPr>
              <a:t>linear transformation</a:t>
            </a:r>
            <a:endParaRPr sz="1660">
              <a:latin typeface="Calibri"/>
              <a:ea typeface="Calibri"/>
              <a:cs typeface="Calibri"/>
              <a:sym typeface="Calibri"/>
            </a:endParaRPr>
          </a:p>
          <a:p>
            <a:pPr marL="914400" lvl="1" indent="-334010" algn="l" rtl="0">
              <a:lnSpc>
                <a:spcPct val="80000"/>
              </a:lnSpc>
              <a:spcBef>
                <a:spcPts val="0"/>
              </a:spcBef>
              <a:spcAft>
                <a:spcPts val="0"/>
              </a:spcAft>
              <a:buSzPts val="1660"/>
              <a:buFont typeface="Calibri"/>
              <a:buChar char="•"/>
            </a:pPr>
            <a:r>
              <a:rPr lang="en-US" sz="1660">
                <a:latin typeface="Calibri"/>
                <a:ea typeface="Calibri"/>
                <a:cs typeface="Calibri"/>
                <a:sym typeface="Calibri"/>
              </a:rPr>
              <a:t>eigenvectors maximize the ‘captured’ variance</a:t>
            </a:r>
            <a:endParaRPr sz="1660">
              <a:latin typeface="Calibri"/>
              <a:ea typeface="Calibri"/>
              <a:cs typeface="Calibri"/>
              <a:sym typeface="Calibri"/>
            </a:endParaRPr>
          </a:p>
        </p:txBody>
      </p:sp>
      <p:sp>
        <p:nvSpPr>
          <p:cNvPr id="598" name="Google Shape;598;p41"/>
          <p:cNvSpPr/>
          <p:nvPr/>
        </p:nvSpPr>
        <p:spPr>
          <a:xfrm>
            <a:off x="1018575" y="4018975"/>
            <a:ext cx="2169600" cy="1815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26</a:t>
            </a:fld>
            <a:endParaRPr/>
          </a:p>
        </p:txBody>
      </p:sp>
      <p:sp>
        <p:nvSpPr>
          <p:cNvPr id="600" name="Google Shape;600;p41"/>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9626"/>
              <a:buFont typeface="Georgia"/>
              <a:buNone/>
            </a:pPr>
            <a:r>
              <a:rPr lang="en-US" sz="2677">
                <a:latin typeface="Calibri"/>
                <a:ea typeface="Calibri"/>
                <a:cs typeface="Calibri"/>
                <a:sym typeface="Calibri"/>
              </a:rPr>
              <a:t>Application of PCA to WEST data results in improved </a:t>
            </a:r>
            <a:r>
              <a:rPr lang="en-US" sz="2900">
                <a:latin typeface="Calibri"/>
                <a:ea typeface="Calibri"/>
                <a:cs typeface="Calibri"/>
                <a:sym typeface="Calibri"/>
              </a:rPr>
              <a:t>MLP scoring</a:t>
            </a:r>
            <a:endParaRPr sz="2900">
              <a:latin typeface="Calibri"/>
              <a:ea typeface="Calibri"/>
              <a:cs typeface="Calibri"/>
              <a:sym typeface="Calibri"/>
            </a:endParaRPr>
          </a:p>
        </p:txBody>
      </p:sp>
      <p:pic>
        <p:nvPicPr>
          <p:cNvPr id="601" name="Google Shape;601;p41"/>
          <p:cNvPicPr preferRelativeResize="0"/>
          <p:nvPr/>
        </p:nvPicPr>
        <p:blipFill rotWithShape="1">
          <a:blip r:embed="rId3">
            <a:alphaModFix/>
          </a:blip>
          <a:srcRect l="5347" b="3993"/>
          <a:stretch/>
        </p:blipFill>
        <p:spPr>
          <a:xfrm>
            <a:off x="4062500" y="1032325"/>
            <a:ext cx="2169601" cy="1559725"/>
          </a:xfrm>
          <a:prstGeom prst="rect">
            <a:avLst/>
          </a:prstGeom>
          <a:noFill/>
          <a:ln>
            <a:noFill/>
          </a:ln>
        </p:spPr>
      </p:pic>
      <p:pic>
        <p:nvPicPr>
          <p:cNvPr id="602" name="Google Shape;602;p41"/>
          <p:cNvPicPr preferRelativeResize="0"/>
          <p:nvPr/>
        </p:nvPicPr>
        <p:blipFill rotWithShape="1">
          <a:blip r:embed="rId4">
            <a:alphaModFix/>
          </a:blip>
          <a:srcRect l="4716" b="4205"/>
          <a:stretch/>
        </p:blipFill>
        <p:spPr>
          <a:xfrm>
            <a:off x="6473500" y="1032325"/>
            <a:ext cx="2209524" cy="1559726"/>
          </a:xfrm>
          <a:prstGeom prst="rect">
            <a:avLst/>
          </a:prstGeom>
          <a:noFill/>
          <a:ln>
            <a:noFill/>
          </a:ln>
        </p:spPr>
      </p:pic>
      <p:sp>
        <p:nvSpPr>
          <p:cNvPr id="603" name="Google Shape;603;p41"/>
          <p:cNvSpPr txBox="1"/>
          <p:nvPr/>
        </p:nvSpPr>
        <p:spPr>
          <a:xfrm>
            <a:off x="4462937" y="632125"/>
            <a:ext cx="12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5256"/>
                </a:solidFill>
                <a:latin typeface="Georgia"/>
                <a:ea typeface="Georgia"/>
                <a:cs typeface="Georgia"/>
                <a:sym typeface="Georgia"/>
              </a:rPr>
              <a:t>Raw-data</a:t>
            </a:r>
            <a:endParaRPr sz="1900" b="1">
              <a:solidFill>
                <a:srgbClr val="445256"/>
              </a:solidFill>
              <a:latin typeface="Georgia"/>
              <a:ea typeface="Georgia"/>
              <a:cs typeface="Georgia"/>
              <a:sym typeface="Georgia"/>
            </a:endParaRPr>
          </a:p>
        </p:txBody>
      </p:sp>
      <p:sp>
        <p:nvSpPr>
          <p:cNvPr id="604" name="Google Shape;604;p41"/>
          <p:cNvSpPr txBox="1"/>
          <p:nvPr/>
        </p:nvSpPr>
        <p:spPr>
          <a:xfrm>
            <a:off x="7062875" y="669725"/>
            <a:ext cx="12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5256"/>
                </a:solidFill>
                <a:latin typeface="Georgia"/>
                <a:ea typeface="Georgia"/>
                <a:cs typeface="Georgia"/>
                <a:sym typeface="Georgia"/>
              </a:rPr>
              <a:t>PCA-data</a:t>
            </a:r>
            <a:endParaRPr sz="1900" b="1">
              <a:solidFill>
                <a:srgbClr val="445256"/>
              </a:solidFill>
              <a:latin typeface="Georgia"/>
              <a:ea typeface="Georgia"/>
              <a:cs typeface="Georgia"/>
              <a:sym typeface="Georgia"/>
            </a:endParaRPr>
          </a:p>
        </p:txBody>
      </p:sp>
      <p:pic>
        <p:nvPicPr>
          <p:cNvPr id="605" name="Google Shape;605;p41"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5">
            <a:alphaModFix/>
          </a:blip>
          <a:stretch>
            <a:fillRect/>
          </a:stretch>
        </p:blipFill>
        <p:spPr>
          <a:xfrm>
            <a:off x="5029808" y="2592061"/>
            <a:ext cx="381000" cy="134938"/>
          </a:xfrm>
          <a:prstGeom prst="rect">
            <a:avLst/>
          </a:prstGeom>
          <a:noFill/>
          <a:ln>
            <a:noFill/>
          </a:ln>
        </p:spPr>
      </p:pic>
      <p:pic>
        <p:nvPicPr>
          <p:cNvPr id="606" name="Google Shape;606;p41" descr="{&quot;id&quot;:&quot;2&quot;,&quot;backgroundColor&quot;:&quot;#FFFFFF&quot;,&quot;font&quot;:{&quot;color&quot;:&quot;#000000&quot;,&quot;size&quot;:7.5,&quot;family&quot;:&quot;Arial&quot;},&quot;type&quot;:&quot;$$&quot;,&quot;aid&quot;:null,&quot;code&quot;:&quot;$$P_{H}\\,\\left[\\text{W/cm}^{3}\\text{/MW}_{\\text{abs}}\\right]$$&quot;,&quot;ts&quot;:1687800725455,&quot;cs&quot;:&quot;nTr9k3g0ie6lgTSv5Spwxg==&quot;,&quot;size&quot;:{&quot;width&quot;:104.5,&quot;height&quot;:21.166666666666668}}"/>
          <p:cNvPicPr preferRelativeResize="0"/>
          <p:nvPr/>
        </p:nvPicPr>
        <p:blipFill>
          <a:blip r:embed="rId6">
            <a:alphaModFix/>
          </a:blip>
          <a:stretch>
            <a:fillRect/>
          </a:stretch>
        </p:blipFill>
        <p:spPr>
          <a:xfrm rot="-5400000">
            <a:off x="3386269" y="1802920"/>
            <a:ext cx="995363" cy="201613"/>
          </a:xfrm>
          <a:prstGeom prst="rect">
            <a:avLst/>
          </a:prstGeom>
          <a:noFill/>
          <a:ln>
            <a:noFill/>
          </a:ln>
        </p:spPr>
      </p:pic>
      <p:pic>
        <p:nvPicPr>
          <p:cNvPr id="607" name="Google Shape;607;p41"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5">
            <a:alphaModFix/>
          </a:blip>
          <a:stretch>
            <a:fillRect/>
          </a:stretch>
        </p:blipFill>
        <p:spPr>
          <a:xfrm>
            <a:off x="7497433" y="2592061"/>
            <a:ext cx="381000" cy="134938"/>
          </a:xfrm>
          <a:prstGeom prst="rect">
            <a:avLst/>
          </a:prstGeom>
          <a:noFill/>
          <a:ln>
            <a:noFill/>
          </a:ln>
        </p:spPr>
      </p:pic>
      <p:pic>
        <p:nvPicPr>
          <p:cNvPr id="608" name="Google Shape;608;p41"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5">
            <a:alphaModFix/>
          </a:blip>
          <a:stretch>
            <a:fillRect/>
          </a:stretch>
        </p:blipFill>
        <p:spPr>
          <a:xfrm>
            <a:off x="5029808" y="4437486"/>
            <a:ext cx="381000" cy="134938"/>
          </a:xfrm>
          <a:prstGeom prst="rect">
            <a:avLst/>
          </a:prstGeom>
          <a:noFill/>
          <a:ln>
            <a:noFill/>
          </a:ln>
        </p:spPr>
      </p:pic>
      <p:pic>
        <p:nvPicPr>
          <p:cNvPr id="609" name="Google Shape;609;p41" descr="{&quot;id&quot;:&quot;2&quot;,&quot;backgroundColor&quot;:&quot;#FFFFFF&quot;,&quot;font&quot;:{&quot;color&quot;:&quot;#000000&quot;,&quot;size&quot;:7.5,&quot;family&quot;:&quot;Arial&quot;},&quot;type&quot;:&quot;$$&quot;,&quot;aid&quot;:null,&quot;code&quot;:&quot;$$P_{H}\\,\\left[\\text{W/cm}^{3}\\text{/MW}_{\\text{abs}}\\right]$$&quot;,&quot;ts&quot;:1687800725455,&quot;cs&quot;:&quot;nTr9k3g0ie6lgTSv5Spwxg==&quot;,&quot;size&quot;:{&quot;width&quot;:104.5,&quot;height&quot;:21.166666666666668}}"/>
          <p:cNvPicPr preferRelativeResize="0"/>
          <p:nvPr/>
        </p:nvPicPr>
        <p:blipFill>
          <a:blip r:embed="rId6">
            <a:alphaModFix/>
          </a:blip>
          <a:stretch>
            <a:fillRect/>
          </a:stretch>
        </p:blipFill>
        <p:spPr>
          <a:xfrm rot="-5400000">
            <a:off x="3386269" y="3461370"/>
            <a:ext cx="995363" cy="201613"/>
          </a:xfrm>
          <a:prstGeom prst="rect">
            <a:avLst/>
          </a:prstGeom>
          <a:noFill/>
          <a:ln>
            <a:noFill/>
          </a:ln>
        </p:spPr>
      </p:pic>
      <p:pic>
        <p:nvPicPr>
          <p:cNvPr id="610" name="Google Shape;610;p41"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5">
            <a:alphaModFix/>
          </a:blip>
          <a:stretch>
            <a:fillRect/>
          </a:stretch>
        </p:blipFill>
        <p:spPr>
          <a:xfrm>
            <a:off x="7467283" y="4437486"/>
            <a:ext cx="381000" cy="134938"/>
          </a:xfrm>
          <a:prstGeom prst="rect">
            <a:avLst/>
          </a:prstGeom>
          <a:noFill/>
          <a:ln>
            <a:noFill/>
          </a:ln>
        </p:spPr>
      </p:pic>
      <p:pic>
        <p:nvPicPr>
          <p:cNvPr id="611" name="Google Shape;611;p41"/>
          <p:cNvPicPr preferRelativeResize="0"/>
          <p:nvPr/>
        </p:nvPicPr>
        <p:blipFill rotWithShape="1">
          <a:blip r:embed="rId7">
            <a:alphaModFix/>
          </a:blip>
          <a:srcRect l="7535" b="4743"/>
          <a:stretch/>
        </p:blipFill>
        <p:spPr>
          <a:xfrm>
            <a:off x="4068225" y="2815163"/>
            <a:ext cx="2143549" cy="1534149"/>
          </a:xfrm>
          <a:prstGeom prst="rect">
            <a:avLst/>
          </a:prstGeom>
          <a:noFill/>
          <a:ln>
            <a:noFill/>
          </a:ln>
        </p:spPr>
      </p:pic>
      <p:pic>
        <p:nvPicPr>
          <p:cNvPr id="612" name="Google Shape;612;p41"/>
          <p:cNvPicPr preferRelativeResize="0"/>
          <p:nvPr/>
        </p:nvPicPr>
        <p:blipFill rotWithShape="1">
          <a:blip r:embed="rId8">
            <a:alphaModFix/>
          </a:blip>
          <a:srcRect l="4825" b="3344"/>
          <a:stretch/>
        </p:blipFill>
        <p:spPr>
          <a:xfrm>
            <a:off x="6529875" y="2801150"/>
            <a:ext cx="2170632" cy="1574513"/>
          </a:xfrm>
          <a:prstGeom prst="rect">
            <a:avLst/>
          </a:prstGeom>
          <a:noFill/>
          <a:ln>
            <a:noFill/>
          </a:ln>
        </p:spPr>
      </p:pic>
      <p:pic>
        <p:nvPicPr>
          <p:cNvPr id="613" name="Google Shape;613;p41"/>
          <p:cNvPicPr preferRelativeResize="0"/>
          <p:nvPr/>
        </p:nvPicPr>
        <p:blipFill rotWithShape="1">
          <a:blip r:embed="rId9">
            <a:alphaModFix/>
          </a:blip>
          <a:srcRect l="3901" b="5042"/>
          <a:stretch/>
        </p:blipFill>
        <p:spPr>
          <a:xfrm>
            <a:off x="1116476" y="1749526"/>
            <a:ext cx="1923114" cy="1534125"/>
          </a:xfrm>
          <a:prstGeom prst="rect">
            <a:avLst/>
          </a:prstGeom>
          <a:noFill/>
          <a:ln>
            <a:noFill/>
          </a:ln>
        </p:spPr>
      </p:pic>
      <p:pic>
        <p:nvPicPr>
          <p:cNvPr id="614" name="Google Shape;614;p41" descr="{&quot;code&quot;:&quot;$$\\text{node}\\;\\text{number}\\,\\left[-\\right]$$&quot;,&quot;id&quot;:&quot;2&quot;,&quot;font&quot;:{&quot;color&quot;:&quot;#000000&quot;,&quot;family&quot;:&quot;Arial&quot;,&quot;size&quot;:9},&quot;aid&quot;:null,&quot;type&quot;:&quot;$$&quot;,&quot;backgroundColor&quot;:&quot;#FFFFFF&quot;,&quot;ts&quot;:1687803377864,&quot;cs&quot;:&quot;kblrbcC4sk1vmc5SPEw4SA==&quot;,&quot;size&quot;:{&quot;width&quot;:99,&quot;height&quot;:14.166666666666705}}"/>
          <p:cNvPicPr preferRelativeResize="0"/>
          <p:nvPr/>
        </p:nvPicPr>
        <p:blipFill>
          <a:blip r:embed="rId10">
            <a:alphaModFix/>
          </a:blip>
          <a:stretch>
            <a:fillRect/>
          </a:stretch>
        </p:blipFill>
        <p:spPr>
          <a:xfrm>
            <a:off x="1606546" y="3304482"/>
            <a:ext cx="942975" cy="134938"/>
          </a:xfrm>
          <a:prstGeom prst="rect">
            <a:avLst/>
          </a:prstGeom>
          <a:noFill/>
          <a:ln>
            <a:noFill/>
          </a:ln>
        </p:spPr>
      </p:pic>
      <p:pic>
        <p:nvPicPr>
          <p:cNvPr id="615" name="Google Shape;615;p41" descr="{&quot;code&quot;:&quot;$$\\text{PCA(}P_{H}\\text{)}\\;\\text{shape}\\;\\text{functions}$$&quot;,&quot;id&quot;:&quot;2&quot;,&quot;aid&quot;:null,&quot;font&quot;:{&quot;color&quot;:&quot;#000000&quot;,&quot;family&quot;:&quot;Arial&quot;,&quot;size&quot;:9},&quot;backgroundColor&quot;:&quot;#FFFFFF&quot;,&quot;type&quot;:&quot;$$&quot;,&quot;ts&quot;:1687820291581,&quot;cs&quot;:&quot;2V3XKIo/YzmdLY8Bzw5RSw==&quot;,&quot;size&quot;:{&quot;width&quot;:157.16666666666666,&quot;height&quot;:14.166666666666666}}"/>
          <p:cNvPicPr preferRelativeResize="0"/>
          <p:nvPr/>
        </p:nvPicPr>
        <p:blipFill>
          <a:blip r:embed="rId11">
            <a:alphaModFix/>
          </a:blip>
          <a:stretch>
            <a:fillRect/>
          </a:stretch>
        </p:blipFill>
        <p:spPr>
          <a:xfrm>
            <a:off x="1354871" y="1644623"/>
            <a:ext cx="1497012" cy="134938"/>
          </a:xfrm>
          <a:prstGeom prst="rect">
            <a:avLst/>
          </a:prstGeom>
          <a:noFill/>
          <a:ln>
            <a:noFill/>
          </a:ln>
        </p:spPr>
      </p:pic>
      <p:pic>
        <p:nvPicPr>
          <p:cNvPr id="616" name="Google Shape;616;p41" descr="{&quot;id&quot;:&quot;2&quot;,&quot;aid&quot;:null,&quot;type&quot;:&quot;$$&quot;,&quot;code&quot;:&quot;$$\\text{a.u.}\\,\\left[-\\right]$$&quot;,&quot;font&quot;:{&quot;family&quot;:&quot;Arial&quot;,&quot;color&quot;:&quot;#000000&quot;,&quot;size&quot;:9},&quot;backgroundColor&quot;:&quot;#FFFFFF&quot;,&quot;ts&quot;:1687820189446,&quot;cs&quot;:&quot;RmsBWzF7TkeHHy2KkOjr6g==&quot;,&quot;size&quot;:{&quot;width&quot;:41.833333333333336,&quot;height&quot;:14.166666666666666}}"/>
          <p:cNvPicPr preferRelativeResize="0"/>
          <p:nvPr/>
        </p:nvPicPr>
        <p:blipFill>
          <a:blip r:embed="rId12">
            <a:alphaModFix/>
          </a:blip>
          <a:stretch>
            <a:fillRect/>
          </a:stretch>
        </p:blipFill>
        <p:spPr>
          <a:xfrm rot="-5400000">
            <a:off x="819802" y="2449120"/>
            <a:ext cx="398463" cy="134938"/>
          </a:xfrm>
          <a:prstGeom prst="rect">
            <a:avLst/>
          </a:prstGeom>
          <a:noFill/>
          <a:ln>
            <a:noFill/>
          </a:ln>
        </p:spPr>
      </p:pic>
      <p:pic>
        <p:nvPicPr>
          <p:cNvPr id="617" name="Google Shape;617;p41" descr="{&quot;backgroundColor&quot;:&quot;#FFFFFF&quot;,&quot;id&quot;:&quot;3&quot;,&quot;backgroundColorModified&quot;:false,&quot;type&quot;:&quot;$$&quot;,&quot;font&quot;:{&quot;color&quot;:&quot;#000000&quot;,&quot;family&quot;:&quot;Arial&quot;,&quot;size&quot;:7},&quot;code&quot;:&quot;$$\\begin{array}{|r|l|c|c|}\n\\hline\n{Var}&amp;{\\text{Method}}&amp;{\\overline{\\text{MSE}}\\;\\text{[W/$\\text{cm}^{3}/$MW}_{abs}\\text{]}}&amp;{R^{2}\\,\\left[-\\right]}\\\\\n\\hline\n{}&amp;{\\text{RFR}}&amp;{2.2\\,\\times\\,10^{-2}}&amp;{0.59}\\\\\n{P_{H}}&amp;{\\text{M}\\text{LP}}&amp;{1.7\\,\\times\\,10^{-2}}&amp;{0.57}\\\\\n{}&amp;{\\text{MLP}\\,\\text{(PCA)}}&amp;{6.8\\,\\times\\,10^{-3}}&amp;{0.85}\\\\\n\\hline\n{}&amp;{\\text{RFR}}&amp;{1.7\\,\\times\\,10^{-5}}&amp;{0.69}\\\\\n{P_{e}}&amp;{\\text{M}\\text{LP}}&amp;{1.7\\,\\times\\,10^{-5}}&amp;{0.64}\\\\\n{}&amp;{\\text{MLP}\\,\\text{(PCA)}}&amp;{9.\\,1\\times\\,10^{-6}}&amp;{0.85}\\\\\n\\hline\n\\end{array}$$&quot;,&quot;aid&quot;:null,&quot;ts&quot;:1687979535994,&quot;cs&quot;:&quot;FFRdZTcvI2IthxY5qptXWQ==&quot;,&quot;size&quot;:{&quot;width&quot;:258.40000000000003,&quot;height&quot;:121.79999999999997}}"/>
          <p:cNvPicPr preferRelativeResize="0"/>
          <p:nvPr/>
        </p:nvPicPr>
        <p:blipFill rotWithShape="1">
          <a:blip r:embed="rId13">
            <a:alphaModFix/>
          </a:blip>
          <a:srcRect b="42022"/>
          <a:stretch/>
        </p:blipFill>
        <p:spPr>
          <a:xfrm>
            <a:off x="731825" y="3527849"/>
            <a:ext cx="2461250" cy="672625"/>
          </a:xfrm>
          <a:prstGeom prst="rect">
            <a:avLst/>
          </a:prstGeom>
          <a:noFill/>
          <a:ln>
            <a:noFill/>
          </a:ln>
        </p:spPr>
      </p:pic>
      <p:sp>
        <p:nvSpPr>
          <p:cNvPr id="618" name="Google Shape;618;p41"/>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19" name="Google Shape;619;p41"/>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20" name="Google Shape;620;p41"/>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2"/>
          <p:cNvSpPr/>
          <p:nvPr/>
        </p:nvSpPr>
        <p:spPr>
          <a:xfrm>
            <a:off x="1018575" y="4498078"/>
            <a:ext cx="2169600" cy="1815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
          <p:cNvSpPr/>
          <p:nvPr/>
        </p:nvSpPr>
        <p:spPr>
          <a:xfrm>
            <a:off x="1018575" y="4018975"/>
            <a:ext cx="2169600" cy="181500"/>
          </a:xfrm>
          <a:prstGeom prst="rect">
            <a:avLst/>
          </a:prstGeom>
          <a:solidFill>
            <a:srgbClr val="00FF00"/>
          </a:solidFill>
          <a:ln w="9525" cap="flat" cmpd="sng">
            <a:solidFill>
              <a:srgbClr val="4452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txBox="1">
            <a:spLocks noGrp="1"/>
          </p:cNvSpPr>
          <p:nvPr>
            <p:ph type="body" idx="1"/>
          </p:nvPr>
        </p:nvSpPr>
        <p:spPr>
          <a:xfrm>
            <a:off x="38100" y="742950"/>
            <a:ext cx="3848700" cy="3880800"/>
          </a:xfrm>
          <a:prstGeom prst="rect">
            <a:avLst/>
          </a:prstGeom>
          <a:noFill/>
          <a:ln>
            <a:noFill/>
          </a:ln>
        </p:spPr>
        <p:txBody>
          <a:bodyPr spcFirstLastPara="1" wrap="square" lIns="91425" tIns="45700" rIns="91425" bIns="45700" anchor="t" anchorCtr="0">
            <a:noAutofit/>
          </a:bodyPr>
          <a:lstStyle/>
          <a:p>
            <a:pPr marL="457200" lvl="0" indent="-334010" algn="l" rtl="0">
              <a:lnSpc>
                <a:spcPct val="80000"/>
              </a:lnSpc>
              <a:spcBef>
                <a:spcPts val="0"/>
              </a:spcBef>
              <a:spcAft>
                <a:spcPts val="0"/>
              </a:spcAft>
              <a:buSzPts val="1660"/>
              <a:buFont typeface="Calibri"/>
              <a:buChar char="•"/>
            </a:pPr>
            <a:r>
              <a:rPr lang="en-US" sz="1660" b="1">
                <a:latin typeface="Calibri"/>
                <a:ea typeface="Calibri"/>
                <a:cs typeface="Calibri"/>
                <a:sym typeface="Calibri"/>
              </a:rPr>
              <a:t>Principal component analysis</a:t>
            </a:r>
            <a:r>
              <a:rPr lang="en-US" sz="1660">
                <a:latin typeface="Calibri"/>
                <a:ea typeface="Calibri"/>
                <a:cs typeface="Calibri"/>
                <a:sym typeface="Calibri"/>
              </a:rPr>
              <a:t> (PCA):</a:t>
            </a:r>
            <a:endParaRPr sz="1660">
              <a:latin typeface="Calibri"/>
              <a:ea typeface="Calibri"/>
              <a:cs typeface="Calibri"/>
              <a:sym typeface="Calibri"/>
            </a:endParaRPr>
          </a:p>
          <a:p>
            <a:pPr marL="914400" lvl="1" indent="-334010" algn="l" rtl="0">
              <a:lnSpc>
                <a:spcPct val="80000"/>
              </a:lnSpc>
              <a:spcBef>
                <a:spcPts val="0"/>
              </a:spcBef>
              <a:spcAft>
                <a:spcPts val="0"/>
              </a:spcAft>
              <a:buSzPts val="1660"/>
              <a:buFont typeface="Calibri"/>
              <a:buChar char="•"/>
            </a:pPr>
            <a:r>
              <a:rPr lang="en-US" sz="1660">
                <a:latin typeface="Calibri"/>
                <a:ea typeface="Calibri"/>
                <a:cs typeface="Calibri"/>
                <a:sym typeface="Calibri"/>
              </a:rPr>
              <a:t>linear transformation</a:t>
            </a:r>
            <a:endParaRPr sz="1660">
              <a:latin typeface="Calibri"/>
              <a:ea typeface="Calibri"/>
              <a:cs typeface="Calibri"/>
              <a:sym typeface="Calibri"/>
            </a:endParaRPr>
          </a:p>
          <a:p>
            <a:pPr marL="914400" lvl="1" indent="-334010" algn="l" rtl="0">
              <a:lnSpc>
                <a:spcPct val="80000"/>
              </a:lnSpc>
              <a:spcBef>
                <a:spcPts val="0"/>
              </a:spcBef>
              <a:spcAft>
                <a:spcPts val="0"/>
              </a:spcAft>
              <a:buSzPts val="1660"/>
              <a:buFont typeface="Calibri"/>
              <a:buChar char="•"/>
            </a:pPr>
            <a:r>
              <a:rPr lang="en-US" sz="1660">
                <a:latin typeface="Calibri"/>
                <a:ea typeface="Calibri"/>
                <a:cs typeface="Calibri"/>
                <a:sym typeface="Calibri"/>
              </a:rPr>
              <a:t>eigenvectors maximize the ‘captured’ variance</a:t>
            </a:r>
            <a:endParaRPr sz="1660">
              <a:latin typeface="Calibri"/>
              <a:ea typeface="Calibri"/>
              <a:cs typeface="Calibri"/>
              <a:sym typeface="Calibri"/>
            </a:endParaRPr>
          </a:p>
        </p:txBody>
      </p:sp>
      <p:pic>
        <p:nvPicPr>
          <p:cNvPr id="628" name="Google Shape;628;p42" descr="{&quot;backgroundColor&quot;:&quot;#FFFFFF&quot;,&quot;id&quot;:&quot;3&quot;,&quot;backgroundColorModified&quot;:false,&quot;type&quot;:&quot;$$&quot;,&quot;font&quot;:{&quot;color&quot;:&quot;#000000&quot;,&quot;family&quot;:&quot;Arial&quot;,&quot;size&quot;:7},&quot;code&quot;:&quot;$$\\begin{array}{|r|l|c|c|}\n\\hline\n{Var}&amp;{\\text{Method}}&amp;{\\overline{\\text{MSE}}\\;\\text{[W/$\\text{cm}^{3}/$MW}_{abs}\\text{]}}&amp;{R^{2}\\,\\left[-\\right]}\\\\\n\\hline\n{}&amp;{\\text{RFR}}&amp;{2.2\\,\\times\\,10^{-2}}&amp;{0.59}\\\\\n{P_{H}}&amp;{\\text{M}\\text{LP}}&amp;{1.7\\,\\times\\,10^{-2}}&amp;{0.57}\\\\\n{}&amp;{\\text{MLP}\\,\\text{(PCA)}}&amp;{6.8\\,\\times\\,10^{-3}}&amp;{0.85}\\\\\n\\hline\n{}&amp;{\\text{RFR}}&amp;{1.7\\,\\times\\,10^{-5}}&amp;{0.69}\\\\\n{P_{e}}&amp;{\\text{M}\\text{LP}}&amp;{1.7\\,\\times\\,10^{-5}}&amp;{0.64}\\\\\n{}&amp;{\\text{MLP}\\,\\text{(PCA)}}&amp;{9.\\,1\\times\\,10^{-6}}&amp;{0.85}\\\\\n\\hline\n\\end{array}$$&quot;,&quot;aid&quot;:null,&quot;ts&quot;:1687979535994,&quot;cs&quot;:&quot;FFRdZTcvI2IthxY5qptXWQ==&quot;,&quot;size&quot;:{&quot;width&quot;:258.40000000000003,&quot;height&quot;:121.79999999999997}}"/>
          <p:cNvPicPr preferRelativeResize="0"/>
          <p:nvPr/>
        </p:nvPicPr>
        <p:blipFill>
          <a:blip r:embed="rId3">
            <a:alphaModFix/>
          </a:blip>
          <a:stretch>
            <a:fillRect/>
          </a:stretch>
        </p:blipFill>
        <p:spPr>
          <a:xfrm>
            <a:off x="731822" y="3527847"/>
            <a:ext cx="2461260" cy="1160145"/>
          </a:xfrm>
          <a:prstGeom prst="rect">
            <a:avLst/>
          </a:prstGeom>
          <a:noFill/>
          <a:ln>
            <a:noFill/>
          </a:ln>
        </p:spPr>
      </p:pic>
      <p:sp>
        <p:nvSpPr>
          <p:cNvPr id="629" name="Google Shape;629;p42"/>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27</a:t>
            </a:fld>
            <a:endParaRPr/>
          </a:p>
        </p:txBody>
      </p:sp>
      <p:sp>
        <p:nvSpPr>
          <p:cNvPr id="630" name="Google Shape;630;p42"/>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9626"/>
              <a:buFont typeface="Georgia"/>
              <a:buNone/>
            </a:pPr>
            <a:r>
              <a:rPr lang="en-US" sz="2677">
                <a:latin typeface="Calibri"/>
                <a:ea typeface="Calibri"/>
                <a:cs typeface="Calibri"/>
                <a:sym typeface="Calibri"/>
              </a:rPr>
              <a:t>Application of PCA to WEST data results in improved </a:t>
            </a:r>
            <a:r>
              <a:rPr lang="en-US" sz="2900">
                <a:latin typeface="Calibri"/>
                <a:ea typeface="Calibri"/>
                <a:cs typeface="Calibri"/>
                <a:sym typeface="Calibri"/>
              </a:rPr>
              <a:t>MLP scoring</a:t>
            </a:r>
            <a:endParaRPr sz="2900">
              <a:latin typeface="Calibri"/>
              <a:ea typeface="Calibri"/>
              <a:cs typeface="Calibri"/>
              <a:sym typeface="Calibri"/>
            </a:endParaRPr>
          </a:p>
        </p:txBody>
      </p:sp>
      <p:pic>
        <p:nvPicPr>
          <p:cNvPr id="631" name="Google Shape;631;p42"/>
          <p:cNvPicPr preferRelativeResize="0"/>
          <p:nvPr/>
        </p:nvPicPr>
        <p:blipFill rotWithShape="1">
          <a:blip r:embed="rId4">
            <a:alphaModFix/>
          </a:blip>
          <a:srcRect l="5347" b="3993"/>
          <a:stretch/>
        </p:blipFill>
        <p:spPr>
          <a:xfrm>
            <a:off x="4062500" y="1032325"/>
            <a:ext cx="2169601" cy="1559725"/>
          </a:xfrm>
          <a:prstGeom prst="rect">
            <a:avLst/>
          </a:prstGeom>
          <a:noFill/>
          <a:ln>
            <a:noFill/>
          </a:ln>
        </p:spPr>
      </p:pic>
      <p:pic>
        <p:nvPicPr>
          <p:cNvPr id="632" name="Google Shape;632;p42"/>
          <p:cNvPicPr preferRelativeResize="0"/>
          <p:nvPr/>
        </p:nvPicPr>
        <p:blipFill rotWithShape="1">
          <a:blip r:embed="rId5">
            <a:alphaModFix/>
          </a:blip>
          <a:srcRect l="4716" b="4205"/>
          <a:stretch/>
        </p:blipFill>
        <p:spPr>
          <a:xfrm>
            <a:off x="6473500" y="1032325"/>
            <a:ext cx="2209524" cy="1559726"/>
          </a:xfrm>
          <a:prstGeom prst="rect">
            <a:avLst/>
          </a:prstGeom>
          <a:noFill/>
          <a:ln>
            <a:noFill/>
          </a:ln>
        </p:spPr>
      </p:pic>
      <p:sp>
        <p:nvSpPr>
          <p:cNvPr id="633" name="Google Shape;633;p42"/>
          <p:cNvSpPr txBox="1"/>
          <p:nvPr/>
        </p:nvSpPr>
        <p:spPr>
          <a:xfrm>
            <a:off x="4462937" y="632125"/>
            <a:ext cx="12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5256"/>
                </a:solidFill>
                <a:latin typeface="Georgia"/>
                <a:ea typeface="Georgia"/>
                <a:cs typeface="Georgia"/>
                <a:sym typeface="Georgia"/>
              </a:rPr>
              <a:t>Raw-data</a:t>
            </a:r>
            <a:endParaRPr sz="1900" b="1">
              <a:solidFill>
                <a:srgbClr val="445256"/>
              </a:solidFill>
              <a:latin typeface="Georgia"/>
              <a:ea typeface="Georgia"/>
              <a:cs typeface="Georgia"/>
              <a:sym typeface="Georgia"/>
            </a:endParaRPr>
          </a:p>
        </p:txBody>
      </p:sp>
      <p:sp>
        <p:nvSpPr>
          <p:cNvPr id="634" name="Google Shape;634;p42"/>
          <p:cNvSpPr txBox="1"/>
          <p:nvPr/>
        </p:nvSpPr>
        <p:spPr>
          <a:xfrm>
            <a:off x="7062875" y="669725"/>
            <a:ext cx="12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5256"/>
                </a:solidFill>
                <a:latin typeface="Georgia"/>
                <a:ea typeface="Georgia"/>
                <a:cs typeface="Georgia"/>
                <a:sym typeface="Georgia"/>
              </a:rPr>
              <a:t>PCA-data</a:t>
            </a:r>
            <a:endParaRPr sz="1900" b="1">
              <a:solidFill>
                <a:srgbClr val="445256"/>
              </a:solidFill>
              <a:latin typeface="Georgia"/>
              <a:ea typeface="Georgia"/>
              <a:cs typeface="Georgia"/>
              <a:sym typeface="Georgia"/>
            </a:endParaRPr>
          </a:p>
        </p:txBody>
      </p:sp>
      <p:pic>
        <p:nvPicPr>
          <p:cNvPr id="635" name="Google Shape;635;p42"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6">
            <a:alphaModFix/>
          </a:blip>
          <a:stretch>
            <a:fillRect/>
          </a:stretch>
        </p:blipFill>
        <p:spPr>
          <a:xfrm>
            <a:off x="5029808" y="2592061"/>
            <a:ext cx="381000" cy="134938"/>
          </a:xfrm>
          <a:prstGeom prst="rect">
            <a:avLst/>
          </a:prstGeom>
          <a:noFill/>
          <a:ln>
            <a:noFill/>
          </a:ln>
        </p:spPr>
      </p:pic>
      <p:pic>
        <p:nvPicPr>
          <p:cNvPr id="636" name="Google Shape;636;p42" descr="{&quot;id&quot;:&quot;2&quot;,&quot;backgroundColor&quot;:&quot;#FFFFFF&quot;,&quot;font&quot;:{&quot;color&quot;:&quot;#000000&quot;,&quot;size&quot;:7.5,&quot;family&quot;:&quot;Arial&quot;},&quot;type&quot;:&quot;$$&quot;,&quot;aid&quot;:null,&quot;code&quot;:&quot;$$P_{H}\\,\\left[\\text{W/cm}^{3}\\text{/MW}_{\\text{abs}}\\right]$$&quot;,&quot;ts&quot;:1687800725455,&quot;cs&quot;:&quot;nTr9k3g0ie6lgTSv5Spwxg==&quot;,&quot;size&quot;:{&quot;width&quot;:104.5,&quot;height&quot;:21.166666666666668}}"/>
          <p:cNvPicPr preferRelativeResize="0"/>
          <p:nvPr/>
        </p:nvPicPr>
        <p:blipFill>
          <a:blip r:embed="rId7">
            <a:alphaModFix/>
          </a:blip>
          <a:stretch>
            <a:fillRect/>
          </a:stretch>
        </p:blipFill>
        <p:spPr>
          <a:xfrm rot="-5400000">
            <a:off x="3386269" y="1802920"/>
            <a:ext cx="995363" cy="201613"/>
          </a:xfrm>
          <a:prstGeom prst="rect">
            <a:avLst/>
          </a:prstGeom>
          <a:noFill/>
          <a:ln>
            <a:noFill/>
          </a:ln>
        </p:spPr>
      </p:pic>
      <p:pic>
        <p:nvPicPr>
          <p:cNvPr id="637" name="Google Shape;637;p42"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6">
            <a:alphaModFix/>
          </a:blip>
          <a:stretch>
            <a:fillRect/>
          </a:stretch>
        </p:blipFill>
        <p:spPr>
          <a:xfrm>
            <a:off x="7497433" y="2592061"/>
            <a:ext cx="381000" cy="134938"/>
          </a:xfrm>
          <a:prstGeom prst="rect">
            <a:avLst/>
          </a:prstGeom>
          <a:noFill/>
          <a:ln>
            <a:noFill/>
          </a:ln>
        </p:spPr>
      </p:pic>
      <p:pic>
        <p:nvPicPr>
          <p:cNvPr id="638" name="Google Shape;638;p42"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6">
            <a:alphaModFix/>
          </a:blip>
          <a:stretch>
            <a:fillRect/>
          </a:stretch>
        </p:blipFill>
        <p:spPr>
          <a:xfrm>
            <a:off x="5029808" y="4437486"/>
            <a:ext cx="381000" cy="134938"/>
          </a:xfrm>
          <a:prstGeom prst="rect">
            <a:avLst/>
          </a:prstGeom>
          <a:noFill/>
          <a:ln>
            <a:noFill/>
          </a:ln>
        </p:spPr>
      </p:pic>
      <p:pic>
        <p:nvPicPr>
          <p:cNvPr id="639" name="Google Shape;639;p42" descr="{&quot;id&quot;:&quot;2&quot;,&quot;backgroundColor&quot;:&quot;#FFFFFF&quot;,&quot;font&quot;:{&quot;color&quot;:&quot;#000000&quot;,&quot;size&quot;:7.5,&quot;family&quot;:&quot;Arial&quot;},&quot;type&quot;:&quot;$$&quot;,&quot;aid&quot;:null,&quot;code&quot;:&quot;$$P_{H}\\,\\left[\\text{W/cm}^{3}\\text{/MW}_{\\text{abs}}\\right]$$&quot;,&quot;ts&quot;:1687800725455,&quot;cs&quot;:&quot;nTr9k3g0ie6lgTSv5Spwxg==&quot;,&quot;size&quot;:{&quot;width&quot;:104.5,&quot;height&quot;:21.166666666666668}}"/>
          <p:cNvPicPr preferRelativeResize="0"/>
          <p:nvPr/>
        </p:nvPicPr>
        <p:blipFill>
          <a:blip r:embed="rId7">
            <a:alphaModFix/>
          </a:blip>
          <a:stretch>
            <a:fillRect/>
          </a:stretch>
        </p:blipFill>
        <p:spPr>
          <a:xfrm rot="-5400000">
            <a:off x="3386269" y="3461370"/>
            <a:ext cx="995363" cy="201613"/>
          </a:xfrm>
          <a:prstGeom prst="rect">
            <a:avLst/>
          </a:prstGeom>
          <a:noFill/>
          <a:ln>
            <a:noFill/>
          </a:ln>
        </p:spPr>
      </p:pic>
      <p:pic>
        <p:nvPicPr>
          <p:cNvPr id="640" name="Google Shape;640;p42" descr="{&quot;backgroundColor&quot;:&quot;#FFFFFF&quot;,&quot;code&quot;:&quot;$$r/a\\,\\left[-\\right]$$&quot;,&quot;type&quot;:&quot;$$&quot;,&quot;aid&quot;:null,&quot;id&quot;:&quot;2&quot;,&quot;font&quot;:{&quot;size&quot;:9,&quot;family&quot;:&quot;Arial&quot;,&quot;color&quot;:&quot;#000000&quot;},&quot;ts&quot;:1687794914566,&quot;cs&quot;:&quot;ThlGJV5499iRKVOnVoKXqQ==&quot;,&quot;size&quot;:{&quot;width&quot;:40,&quot;height&quot;:14.166666666666666}}"/>
          <p:cNvPicPr preferRelativeResize="0"/>
          <p:nvPr/>
        </p:nvPicPr>
        <p:blipFill>
          <a:blip r:embed="rId6">
            <a:alphaModFix/>
          </a:blip>
          <a:stretch>
            <a:fillRect/>
          </a:stretch>
        </p:blipFill>
        <p:spPr>
          <a:xfrm>
            <a:off x="7467283" y="4437486"/>
            <a:ext cx="381000" cy="134938"/>
          </a:xfrm>
          <a:prstGeom prst="rect">
            <a:avLst/>
          </a:prstGeom>
          <a:noFill/>
          <a:ln>
            <a:noFill/>
          </a:ln>
        </p:spPr>
      </p:pic>
      <p:pic>
        <p:nvPicPr>
          <p:cNvPr id="641" name="Google Shape;641;p42"/>
          <p:cNvPicPr preferRelativeResize="0"/>
          <p:nvPr/>
        </p:nvPicPr>
        <p:blipFill rotWithShape="1">
          <a:blip r:embed="rId8">
            <a:alphaModFix/>
          </a:blip>
          <a:srcRect l="7535" b="4743"/>
          <a:stretch/>
        </p:blipFill>
        <p:spPr>
          <a:xfrm>
            <a:off x="4068225" y="2815163"/>
            <a:ext cx="2143549" cy="1534149"/>
          </a:xfrm>
          <a:prstGeom prst="rect">
            <a:avLst/>
          </a:prstGeom>
          <a:noFill/>
          <a:ln>
            <a:noFill/>
          </a:ln>
        </p:spPr>
      </p:pic>
      <p:pic>
        <p:nvPicPr>
          <p:cNvPr id="642" name="Google Shape;642;p42"/>
          <p:cNvPicPr preferRelativeResize="0"/>
          <p:nvPr/>
        </p:nvPicPr>
        <p:blipFill rotWithShape="1">
          <a:blip r:embed="rId9">
            <a:alphaModFix/>
          </a:blip>
          <a:srcRect l="4825" b="3344"/>
          <a:stretch/>
        </p:blipFill>
        <p:spPr>
          <a:xfrm>
            <a:off x="6529875" y="2801150"/>
            <a:ext cx="2170632" cy="1574513"/>
          </a:xfrm>
          <a:prstGeom prst="rect">
            <a:avLst/>
          </a:prstGeom>
          <a:noFill/>
          <a:ln>
            <a:noFill/>
          </a:ln>
        </p:spPr>
      </p:pic>
      <p:pic>
        <p:nvPicPr>
          <p:cNvPr id="643" name="Google Shape;643;p42"/>
          <p:cNvPicPr preferRelativeResize="0"/>
          <p:nvPr/>
        </p:nvPicPr>
        <p:blipFill rotWithShape="1">
          <a:blip r:embed="rId10">
            <a:alphaModFix/>
          </a:blip>
          <a:srcRect l="3901" b="5042"/>
          <a:stretch/>
        </p:blipFill>
        <p:spPr>
          <a:xfrm>
            <a:off x="1116476" y="1749526"/>
            <a:ext cx="1923114" cy="1534125"/>
          </a:xfrm>
          <a:prstGeom prst="rect">
            <a:avLst/>
          </a:prstGeom>
          <a:noFill/>
          <a:ln>
            <a:noFill/>
          </a:ln>
        </p:spPr>
      </p:pic>
      <p:pic>
        <p:nvPicPr>
          <p:cNvPr id="644" name="Google Shape;644;p42" descr="{&quot;code&quot;:&quot;$$\\text{node}\\;\\text{number}\\,\\left[-\\right]$$&quot;,&quot;id&quot;:&quot;2&quot;,&quot;font&quot;:{&quot;color&quot;:&quot;#000000&quot;,&quot;family&quot;:&quot;Arial&quot;,&quot;size&quot;:9},&quot;aid&quot;:null,&quot;type&quot;:&quot;$$&quot;,&quot;backgroundColor&quot;:&quot;#FFFFFF&quot;,&quot;ts&quot;:1687803377864,&quot;cs&quot;:&quot;kblrbcC4sk1vmc5SPEw4SA==&quot;,&quot;size&quot;:{&quot;width&quot;:99,&quot;height&quot;:14.166666666666705}}"/>
          <p:cNvPicPr preferRelativeResize="0"/>
          <p:nvPr/>
        </p:nvPicPr>
        <p:blipFill>
          <a:blip r:embed="rId11">
            <a:alphaModFix/>
          </a:blip>
          <a:stretch>
            <a:fillRect/>
          </a:stretch>
        </p:blipFill>
        <p:spPr>
          <a:xfrm>
            <a:off x="1606546" y="3304482"/>
            <a:ext cx="942975" cy="134938"/>
          </a:xfrm>
          <a:prstGeom prst="rect">
            <a:avLst/>
          </a:prstGeom>
          <a:noFill/>
          <a:ln>
            <a:noFill/>
          </a:ln>
        </p:spPr>
      </p:pic>
      <p:pic>
        <p:nvPicPr>
          <p:cNvPr id="645" name="Google Shape;645;p42" descr="{&quot;id&quot;:&quot;2&quot;,&quot;aid&quot;:null,&quot;type&quot;:&quot;$$&quot;,&quot;code&quot;:&quot;$$\\text{a.u.}\\,\\left[-\\right]$$&quot;,&quot;font&quot;:{&quot;family&quot;:&quot;Arial&quot;,&quot;color&quot;:&quot;#000000&quot;,&quot;size&quot;:9},&quot;backgroundColor&quot;:&quot;#FFFFFF&quot;,&quot;ts&quot;:1687820189446,&quot;cs&quot;:&quot;RmsBWzF7TkeHHy2KkOjr6g==&quot;,&quot;size&quot;:{&quot;width&quot;:41.833333333333336,&quot;height&quot;:14.166666666666666}}"/>
          <p:cNvPicPr preferRelativeResize="0"/>
          <p:nvPr/>
        </p:nvPicPr>
        <p:blipFill>
          <a:blip r:embed="rId12">
            <a:alphaModFix/>
          </a:blip>
          <a:stretch>
            <a:fillRect/>
          </a:stretch>
        </p:blipFill>
        <p:spPr>
          <a:xfrm rot="-5400000">
            <a:off x="819802" y="2449120"/>
            <a:ext cx="398463" cy="134938"/>
          </a:xfrm>
          <a:prstGeom prst="rect">
            <a:avLst/>
          </a:prstGeom>
          <a:noFill/>
          <a:ln>
            <a:noFill/>
          </a:ln>
        </p:spPr>
      </p:pic>
      <p:pic>
        <p:nvPicPr>
          <p:cNvPr id="646" name="Google Shape;646;p42" descr="{&quot;code&quot;:&quot;$$\\text{PCA(}P_{H}\\text{)}\\;\\text{shape}\\;\\text{functions}$$&quot;,&quot;id&quot;:&quot;2&quot;,&quot;aid&quot;:null,&quot;font&quot;:{&quot;color&quot;:&quot;#000000&quot;,&quot;family&quot;:&quot;Arial&quot;,&quot;size&quot;:9},&quot;backgroundColor&quot;:&quot;#FFFFFF&quot;,&quot;type&quot;:&quot;$$&quot;,&quot;ts&quot;:1687820291581,&quot;cs&quot;:&quot;2V3XKIo/YzmdLY8Bzw5RSw==&quot;,&quot;size&quot;:{&quot;width&quot;:157.16666666666666,&quot;height&quot;:14.166666666666666}}"/>
          <p:cNvPicPr preferRelativeResize="0"/>
          <p:nvPr/>
        </p:nvPicPr>
        <p:blipFill>
          <a:blip r:embed="rId13">
            <a:alphaModFix/>
          </a:blip>
          <a:stretch>
            <a:fillRect/>
          </a:stretch>
        </p:blipFill>
        <p:spPr>
          <a:xfrm>
            <a:off x="1354871" y="1644623"/>
            <a:ext cx="1497012" cy="134938"/>
          </a:xfrm>
          <a:prstGeom prst="rect">
            <a:avLst/>
          </a:prstGeom>
          <a:noFill/>
          <a:ln>
            <a:noFill/>
          </a:ln>
        </p:spPr>
      </p:pic>
      <p:sp>
        <p:nvSpPr>
          <p:cNvPr id="647" name="Google Shape;647;p42"/>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48" name="Google Shape;648;p42"/>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49" name="Google Shape;649;p42"/>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3"/>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Surrogate predictions of HHFW TORIC outliers</a:t>
            </a: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655" name="Google Shape;655;p43"/>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656" name="Google Shape;656;p43"/>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28</a:t>
            </a:fld>
            <a:endParaRPr/>
          </a:p>
        </p:txBody>
      </p:sp>
      <p:sp>
        <p:nvSpPr>
          <p:cNvPr id="657" name="Google Shape;657;p43"/>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58" name="Google Shape;658;p43"/>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59" name="Google Shape;659;p43"/>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4"/>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29</a:t>
            </a:fld>
            <a:endParaRPr/>
          </a:p>
        </p:txBody>
      </p:sp>
      <p:sp>
        <p:nvSpPr>
          <p:cNvPr id="665" name="Google Shape;665;p44"/>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TORIC-ML predicts main HHFW physics in outlier scenarios (P</a:t>
            </a:r>
            <a:r>
              <a:rPr lang="en-US" sz="2900" baseline="-25000">
                <a:latin typeface="Calibri"/>
                <a:ea typeface="Calibri"/>
                <a:cs typeface="Calibri"/>
                <a:sym typeface="Calibri"/>
              </a:rPr>
              <a:t>e</a:t>
            </a:r>
            <a:r>
              <a:rPr lang="en-US" sz="2900">
                <a:latin typeface="Calibri"/>
                <a:ea typeface="Calibri"/>
                <a:cs typeface="Calibri"/>
                <a:sym typeface="Calibri"/>
              </a:rPr>
              <a:t>)</a:t>
            </a:r>
            <a:endParaRPr sz="2900">
              <a:latin typeface="Calibri"/>
              <a:ea typeface="Calibri"/>
              <a:cs typeface="Calibri"/>
              <a:sym typeface="Calibri"/>
            </a:endParaRPr>
          </a:p>
        </p:txBody>
      </p:sp>
      <p:sp>
        <p:nvSpPr>
          <p:cNvPr id="666" name="Google Shape;666;p44"/>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67" name="Google Shape;667;p44"/>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68" name="Google Shape;668;p44"/>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669" name="Google Shape;669;p44"/>
          <p:cNvPicPr preferRelativeResize="0"/>
          <p:nvPr/>
        </p:nvPicPr>
        <p:blipFill>
          <a:blip r:embed="rId3">
            <a:alphaModFix/>
          </a:blip>
          <a:stretch>
            <a:fillRect/>
          </a:stretch>
        </p:blipFill>
        <p:spPr>
          <a:xfrm>
            <a:off x="864150" y="691220"/>
            <a:ext cx="7746452" cy="1845831"/>
          </a:xfrm>
          <a:prstGeom prst="rect">
            <a:avLst/>
          </a:prstGeom>
          <a:noFill/>
          <a:ln>
            <a:noFill/>
          </a:ln>
        </p:spPr>
      </p:pic>
      <p:pic>
        <p:nvPicPr>
          <p:cNvPr id="670" name="Google Shape;670;p44"/>
          <p:cNvPicPr preferRelativeResize="0"/>
          <p:nvPr/>
        </p:nvPicPr>
        <p:blipFill>
          <a:blip r:embed="rId4">
            <a:alphaModFix/>
          </a:blip>
          <a:stretch>
            <a:fillRect/>
          </a:stretch>
        </p:blipFill>
        <p:spPr>
          <a:xfrm>
            <a:off x="835450" y="2509450"/>
            <a:ext cx="7746406" cy="1845825"/>
          </a:xfrm>
          <a:prstGeom prst="rect">
            <a:avLst/>
          </a:prstGeom>
          <a:noFill/>
          <a:ln>
            <a:noFill/>
          </a:ln>
        </p:spPr>
      </p:pic>
      <p:cxnSp>
        <p:nvCxnSpPr>
          <p:cNvPr id="671" name="Google Shape;671;p44"/>
          <p:cNvCxnSpPr/>
          <p:nvPr/>
        </p:nvCxnSpPr>
        <p:spPr>
          <a:xfrm flipH="1">
            <a:off x="5683825" y="4171375"/>
            <a:ext cx="1434300" cy="257100"/>
          </a:xfrm>
          <a:prstGeom prst="straightConnector1">
            <a:avLst/>
          </a:prstGeom>
          <a:noFill/>
          <a:ln w="9525" cap="flat" cmpd="sng">
            <a:solidFill>
              <a:schemeClr val="dk2"/>
            </a:solidFill>
            <a:prstDash val="solid"/>
            <a:round/>
            <a:headEnd type="none" w="med" len="med"/>
            <a:tailEnd type="triangle" w="med" len="med"/>
          </a:ln>
        </p:spPr>
      </p:cxnSp>
      <p:sp>
        <p:nvSpPr>
          <p:cNvPr id="672" name="Google Shape;672;p44"/>
          <p:cNvSpPr txBox="1">
            <a:spLocks noGrp="1"/>
          </p:cNvSpPr>
          <p:nvPr>
            <p:ph type="body" idx="1"/>
          </p:nvPr>
        </p:nvSpPr>
        <p:spPr>
          <a:xfrm>
            <a:off x="38100" y="4377450"/>
            <a:ext cx="8665200" cy="246300"/>
          </a:xfrm>
          <a:prstGeom prst="rect">
            <a:avLst/>
          </a:prstGeom>
          <a:noFill/>
          <a:ln>
            <a:noFill/>
          </a:ln>
        </p:spPr>
        <p:txBody>
          <a:bodyPr spcFirstLastPara="1" wrap="square" lIns="91425" tIns="45700" rIns="91425" bIns="45700" anchor="t" anchorCtr="0">
            <a:noAutofit/>
          </a:bodyPr>
          <a:lstStyle/>
          <a:p>
            <a:pPr marL="457200" lvl="0" indent="-334010" algn="l" rtl="0">
              <a:lnSpc>
                <a:spcPct val="80000"/>
              </a:lnSpc>
              <a:spcBef>
                <a:spcPts val="0"/>
              </a:spcBef>
              <a:spcAft>
                <a:spcPts val="0"/>
              </a:spcAft>
              <a:buSzPts val="1660"/>
              <a:buFont typeface="Calibri"/>
              <a:buChar char="•"/>
            </a:pPr>
            <a:r>
              <a:rPr lang="en-US" sz="1660" b="1" dirty="0">
                <a:latin typeface="Calibri"/>
                <a:ea typeface="Calibri"/>
                <a:cs typeface="Calibri"/>
                <a:sym typeface="Calibri"/>
              </a:rPr>
              <a:t>In case the outlier disturbs the whole solution surrogate provides a more “physical” profile</a:t>
            </a:r>
            <a:r>
              <a:rPr lang="en-US" sz="1460" b="1" dirty="0">
                <a:latin typeface="Calibri"/>
                <a:ea typeface="Calibri"/>
                <a:cs typeface="Calibri"/>
                <a:sym typeface="Calibri"/>
              </a:rPr>
              <a:t> </a:t>
            </a:r>
            <a:endParaRPr sz="146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Motivation</a:t>
            </a: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b="1">
              <a:latin typeface="Calibri"/>
              <a:ea typeface="Calibri"/>
              <a:cs typeface="Calibri"/>
              <a:sym typeface="Calibri"/>
            </a:endParaRPr>
          </a:p>
        </p:txBody>
      </p:sp>
      <p:sp>
        <p:nvSpPr>
          <p:cNvPr id="134" name="Google Shape;134;p18"/>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135" name="Google Shape;135;p18"/>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a:t>
            </a:fld>
            <a:endParaRPr/>
          </a:p>
        </p:txBody>
      </p:sp>
      <p:sp>
        <p:nvSpPr>
          <p:cNvPr id="136" name="Google Shape;136;p18"/>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137" name="Google Shape;137;p18"/>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138" name="Google Shape;138;p18"/>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5"/>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30</a:t>
            </a:fld>
            <a:endParaRPr/>
          </a:p>
        </p:txBody>
      </p:sp>
      <p:sp>
        <p:nvSpPr>
          <p:cNvPr id="678" name="Google Shape;678;p45"/>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fontScale="90000"/>
          </a:bodyPr>
          <a:lstStyle/>
          <a:p>
            <a:pPr marL="0" lvl="0" indent="0" algn="l" rtl="0">
              <a:lnSpc>
                <a:spcPct val="115000"/>
              </a:lnSpc>
              <a:spcBef>
                <a:spcPts val="0"/>
              </a:spcBef>
              <a:spcAft>
                <a:spcPts val="0"/>
              </a:spcAft>
              <a:buClr>
                <a:schemeClr val="dk2"/>
              </a:buClr>
              <a:buSzPct val="82758"/>
              <a:buFont typeface="Georgia"/>
              <a:buNone/>
            </a:pPr>
            <a:r>
              <a:rPr lang="en-US" sz="2900">
                <a:latin typeface="Calibri"/>
                <a:ea typeface="Calibri"/>
                <a:cs typeface="Calibri"/>
                <a:sym typeface="Calibri"/>
              </a:rPr>
              <a:t>TORIC-ML predicts main HHFW physics in outlier scenarios (P</a:t>
            </a:r>
            <a:r>
              <a:rPr lang="en-US" sz="2900" baseline="-25000">
                <a:latin typeface="Calibri"/>
                <a:ea typeface="Calibri"/>
                <a:cs typeface="Calibri"/>
                <a:sym typeface="Calibri"/>
              </a:rPr>
              <a:t>D</a:t>
            </a:r>
            <a:r>
              <a:rPr lang="en-US" sz="2900">
                <a:latin typeface="Calibri"/>
                <a:ea typeface="Calibri"/>
                <a:cs typeface="Calibri"/>
                <a:sym typeface="Calibri"/>
              </a:rPr>
              <a:t>)</a:t>
            </a:r>
            <a:endParaRPr sz="2900">
              <a:latin typeface="Calibri"/>
              <a:ea typeface="Calibri"/>
              <a:cs typeface="Calibri"/>
              <a:sym typeface="Calibri"/>
            </a:endParaRPr>
          </a:p>
        </p:txBody>
      </p:sp>
      <p:pic>
        <p:nvPicPr>
          <p:cNvPr id="679" name="Google Shape;679;p45"/>
          <p:cNvPicPr preferRelativeResize="0"/>
          <p:nvPr/>
        </p:nvPicPr>
        <p:blipFill>
          <a:blip r:embed="rId3">
            <a:alphaModFix/>
          </a:blip>
          <a:stretch>
            <a:fillRect/>
          </a:stretch>
        </p:blipFill>
        <p:spPr>
          <a:xfrm>
            <a:off x="497400" y="2814038"/>
            <a:ext cx="8016836" cy="1905325"/>
          </a:xfrm>
          <a:prstGeom prst="rect">
            <a:avLst/>
          </a:prstGeom>
          <a:noFill/>
          <a:ln>
            <a:noFill/>
          </a:ln>
        </p:spPr>
      </p:pic>
      <p:pic>
        <p:nvPicPr>
          <p:cNvPr id="680" name="Google Shape;680;p45"/>
          <p:cNvPicPr preferRelativeResize="0"/>
          <p:nvPr/>
        </p:nvPicPr>
        <p:blipFill>
          <a:blip r:embed="rId4">
            <a:alphaModFix/>
          </a:blip>
          <a:stretch>
            <a:fillRect/>
          </a:stretch>
        </p:blipFill>
        <p:spPr>
          <a:xfrm>
            <a:off x="540025" y="850665"/>
            <a:ext cx="7881349" cy="1855273"/>
          </a:xfrm>
          <a:prstGeom prst="rect">
            <a:avLst/>
          </a:prstGeom>
          <a:noFill/>
          <a:ln>
            <a:noFill/>
          </a:ln>
        </p:spPr>
      </p:pic>
      <p:sp>
        <p:nvSpPr>
          <p:cNvPr id="681" name="Google Shape;681;p45"/>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82" name="Google Shape;682;p45"/>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83" name="Google Shape;683;p45"/>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6"/>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Ramp-up regime at NSTX (D. Corona)</a:t>
            </a: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689" name="Google Shape;689;p46"/>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690" name="Google Shape;690;p46"/>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31</a:t>
            </a:fld>
            <a:endParaRPr/>
          </a:p>
        </p:txBody>
      </p:sp>
      <p:sp>
        <p:nvSpPr>
          <p:cNvPr id="691" name="Google Shape;691;p46"/>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692" name="Google Shape;692;p46"/>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693" name="Google Shape;693;p46"/>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47"/>
          <p:cNvPicPr preferRelativeResize="0"/>
          <p:nvPr/>
        </p:nvPicPr>
        <p:blipFill>
          <a:blip r:embed="rId3">
            <a:alphaModFix/>
          </a:blip>
          <a:stretch>
            <a:fillRect/>
          </a:stretch>
        </p:blipFill>
        <p:spPr>
          <a:xfrm>
            <a:off x="836475" y="663450"/>
            <a:ext cx="7391647" cy="4118100"/>
          </a:xfrm>
          <a:prstGeom prst="rect">
            <a:avLst/>
          </a:prstGeom>
          <a:noFill/>
          <a:ln>
            <a:noFill/>
          </a:ln>
        </p:spPr>
      </p:pic>
      <p:sp>
        <p:nvSpPr>
          <p:cNvPr id="699" name="Google Shape;699;p47"/>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32</a:t>
            </a:fld>
            <a:endParaRPr/>
          </a:p>
        </p:txBody>
      </p:sp>
      <p:sp>
        <p:nvSpPr>
          <p:cNvPr id="700" name="Google Shape;700;p47"/>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ctr"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Ramp-up regime - Methodology (D. Corona)</a:t>
            </a:r>
            <a:endParaRPr sz="2900">
              <a:latin typeface="Calibri"/>
              <a:ea typeface="Calibri"/>
              <a:cs typeface="Calibri"/>
              <a:sym typeface="Calibri"/>
            </a:endParaRPr>
          </a:p>
        </p:txBody>
      </p:sp>
      <p:sp>
        <p:nvSpPr>
          <p:cNvPr id="701" name="Google Shape;701;p47"/>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None/>
            </a:pPr>
            <a:r>
              <a:rPr lang="en-US" sz="1372"/>
              <a:t>D. Corona &amp; Á. Sánchez-Villar</a:t>
            </a:r>
            <a:endParaRPr sz="1372"/>
          </a:p>
          <a:p>
            <a:pPr marL="0" lvl="0" indent="0" algn="l" rtl="0">
              <a:spcBef>
                <a:spcPts val="0"/>
              </a:spcBef>
              <a:spcAft>
                <a:spcPts val="0"/>
              </a:spcAft>
              <a:buNone/>
            </a:pPr>
            <a:endParaRPr sz="1150"/>
          </a:p>
        </p:txBody>
      </p:sp>
      <p:sp>
        <p:nvSpPr>
          <p:cNvPr id="702" name="Google Shape;702;p47"/>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703" name="Google Shape;703;p47"/>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
        <p:nvSpPr>
          <p:cNvPr id="704" name="Google Shape;704;p47"/>
          <p:cNvSpPr txBox="1">
            <a:spLocks noGrp="1"/>
          </p:cNvSpPr>
          <p:nvPr>
            <p:ph type="body" idx="1"/>
          </p:nvPr>
        </p:nvSpPr>
        <p:spPr>
          <a:xfrm>
            <a:off x="190500" y="2887725"/>
            <a:ext cx="4901400" cy="18345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solidFill>
                  <a:schemeClr val="accent3"/>
                </a:solidFill>
                <a:latin typeface="Calibri"/>
                <a:ea typeface="Calibri"/>
                <a:cs typeface="Calibri"/>
                <a:sym typeface="Calibri"/>
              </a:rPr>
              <a:t>Start-up phase</a:t>
            </a:r>
            <a:r>
              <a:rPr lang="en-US" sz="1760">
                <a:latin typeface="Calibri"/>
                <a:ea typeface="Calibri"/>
                <a:cs typeface="Calibri"/>
                <a:sym typeface="Calibri"/>
              </a:rPr>
              <a:t> TORIC database for ML implementation, reconstruction of </a:t>
            </a:r>
            <a:r>
              <a:rPr lang="en-US" sz="1760">
                <a:solidFill>
                  <a:srgbClr val="F58025"/>
                </a:solidFill>
                <a:latin typeface="Calibri"/>
                <a:ea typeface="Calibri"/>
                <a:cs typeface="Calibri"/>
                <a:sym typeface="Calibri"/>
              </a:rPr>
              <a:t>power electron and current drive density</a:t>
            </a:r>
            <a:r>
              <a:rPr lang="en-US" sz="1760">
                <a:latin typeface="Calibri"/>
                <a:ea typeface="Calibri"/>
                <a:cs typeface="Calibri"/>
                <a:sym typeface="Calibri"/>
              </a:rPr>
              <a:t> profiles.</a:t>
            </a: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Intricate regime due to low density, presence of standing waves and the influence of damping effects.</a:t>
            </a:r>
            <a:endParaRPr sz="1760">
              <a:latin typeface="Calibri"/>
              <a:ea typeface="Calibri"/>
              <a:cs typeface="Calibri"/>
              <a:sym typeface="Calibri"/>
            </a:endParaRPr>
          </a:p>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Real-time application of the reconstructions for future control porpoises to be simulated.</a:t>
            </a:r>
            <a:endParaRPr sz="176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8"/>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33</a:t>
            </a:fld>
            <a:endParaRPr/>
          </a:p>
        </p:txBody>
      </p:sp>
      <p:sp>
        <p:nvSpPr>
          <p:cNvPr id="710" name="Google Shape;710;p48"/>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ctr"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Ramp-up regime - Results (D. Corona)</a:t>
            </a:r>
            <a:endParaRPr sz="2900">
              <a:latin typeface="Calibri"/>
              <a:ea typeface="Calibri"/>
              <a:cs typeface="Calibri"/>
              <a:sym typeface="Calibri"/>
            </a:endParaRPr>
          </a:p>
        </p:txBody>
      </p:sp>
      <p:sp>
        <p:nvSpPr>
          <p:cNvPr id="711" name="Google Shape;711;p48"/>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712" name="Google Shape;712;p48"/>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713" name="Google Shape;713;p48"/>
          <p:cNvPicPr preferRelativeResize="0"/>
          <p:nvPr/>
        </p:nvPicPr>
        <p:blipFill>
          <a:blip r:embed="rId3">
            <a:alphaModFix/>
          </a:blip>
          <a:stretch>
            <a:fillRect/>
          </a:stretch>
        </p:blipFill>
        <p:spPr>
          <a:xfrm>
            <a:off x="374300" y="799387"/>
            <a:ext cx="2468880" cy="1973334"/>
          </a:xfrm>
          <a:prstGeom prst="rect">
            <a:avLst/>
          </a:prstGeom>
          <a:noFill/>
          <a:ln>
            <a:noFill/>
          </a:ln>
        </p:spPr>
      </p:pic>
      <p:pic>
        <p:nvPicPr>
          <p:cNvPr id="714" name="Google Shape;714;p48"/>
          <p:cNvPicPr preferRelativeResize="0"/>
          <p:nvPr/>
        </p:nvPicPr>
        <p:blipFill>
          <a:blip r:embed="rId4">
            <a:alphaModFix/>
          </a:blip>
          <a:stretch>
            <a:fillRect/>
          </a:stretch>
        </p:blipFill>
        <p:spPr>
          <a:xfrm>
            <a:off x="418423" y="2815375"/>
            <a:ext cx="2424753" cy="1946775"/>
          </a:xfrm>
          <a:prstGeom prst="rect">
            <a:avLst/>
          </a:prstGeom>
          <a:noFill/>
          <a:ln>
            <a:noFill/>
          </a:ln>
        </p:spPr>
      </p:pic>
      <p:pic>
        <p:nvPicPr>
          <p:cNvPr id="715" name="Google Shape;715;p48"/>
          <p:cNvPicPr preferRelativeResize="0"/>
          <p:nvPr/>
        </p:nvPicPr>
        <p:blipFill>
          <a:blip r:embed="rId5">
            <a:alphaModFix/>
          </a:blip>
          <a:stretch>
            <a:fillRect/>
          </a:stretch>
        </p:blipFill>
        <p:spPr>
          <a:xfrm>
            <a:off x="6156400" y="2850175"/>
            <a:ext cx="2424750" cy="1911957"/>
          </a:xfrm>
          <a:prstGeom prst="rect">
            <a:avLst/>
          </a:prstGeom>
          <a:noFill/>
          <a:ln>
            <a:noFill/>
          </a:ln>
        </p:spPr>
      </p:pic>
      <p:pic>
        <p:nvPicPr>
          <p:cNvPr id="716" name="Google Shape;716;p48"/>
          <p:cNvPicPr preferRelativeResize="0"/>
          <p:nvPr/>
        </p:nvPicPr>
        <p:blipFill>
          <a:blip r:embed="rId6">
            <a:alphaModFix/>
          </a:blip>
          <a:stretch>
            <a:fillRect/>
          </a:stretch>
        </p:blipFill>
        <p:spPr>
          <a:xfrm>
            <a:off x="6112262" y="794962"/>
            <a:ext cx="2468880" cy="1982184"/>
          </a:xfrm>
          <a:prstGeom prst="rect">
            <a:avLst/>
          </a:prstGeom>
          <a:noFill/>
          <a:ln>
            <a:noFill/>
          </a:ln>
        </p:spPr>
      </p:pic>
      <p:cxnSp>
        <p:nvCxnSpPr>
          <p:cNvPr id="717" name="Google Shape;717;p48"/>
          <p:cNvCxnSpPr/>
          <p:nvPr/>
        </p:nvCxnSpPr>
        <p:spPr>
          <a:xfrm rot="10800000" flipH="1">
            <a:off x="5275" y="2798875"/>
            <a:ext cx="9133500" cy="10500"/>
          </a:xfrm>
          <a:prstGeom prst="straightConnector1">
            <a:avLst/>
          </a:prstGeom>
          <a:noFill/>
          <a:ln w="9525" cap="flat" cmpd="sng">
            <a:solidFill>
              <a:schemeClr val="dk2"/>
            </a:solidFill>
            <a:prstDash val="solid"/>
            <a:round/>
            <a:headEnd type="none" w="med" len="med"/>
            <a:tailEnd type="none" w="med" len="med"/>
          </a:ln>
        </p:spPr>
      </p:cxnSp>
      <p:graphicFrame>
        <p:nvGraphicFramePr>
          <p:cNvPr id="718" name="Google Shape;718;p48"/>
          <p:cNvGraphicFramePr/>
          <p:nvPr/>
        </p:nvGraphicFramePr>
        <p:xfrm>
          <a:off x="2975975" y="3252063"/>
          <a:ext cx="2814750" cy="1417260"/>
        </p:xfrm>
        <a:graphic>
          <a:graphicData uri="http://schemas.openxmlformats.org/drawingml/2006/table">
            <a:tbl>
              <a:tblPr>
                <a:noFill/>
                <a:tableStyleId>{2646670D-42EC-4E2F-8F59-1F11E30E51B3}</a:tableStyleId>
              </a:tblPr>
              <a:tblGrid>
                <a:gridCol w="938250">
                  <a:extLst>
                    <a:ext uri="{9D8B030D-6E8A-4147-A177-3AD203B41FA5}">
                      <a16:colId xmlns:a16="http://schemas.microsoft.com/office/drawing/2014/main" val="20000"/>
                    </a:ext>
                  </a:extLst>
                </a:gridCol>
                <a:gridCol w="938250">
                  <a:extLst>
                    <a:ext uri="{9D8B030D-6E8A-4147-A177-3AD203B41FA5}">
                      <a16:colId xmlns:a16="http://schemas.microsoft.com/office/drawing/2014/main" val="20001"/>
                    </a:ext>
                  </a:extLst>
                </a:gridCol>
                <a:gridCol w="9382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MLP regressor</a:t>
                      </a:r>
                      <a:endParaRPr sz="800">
                        <a:solidFill>
                          <a:schemeClr val="dk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XGBoost regressor</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Training time</a:t>
                      </a:r>
                      <a:endParaRPr sz="800">
                        <a:solidFill>
                          <a:schemeClr val="dk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 25 seconds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 3.6 minutes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R²</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 0.746</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800" b="1">
                          <a:solidFill>
                            <a:schemeClr val="dk1"/>
                          </a:solidFill>
                        </a:rPr>
                        <a:t>≈ 0.762</a:t>
                      </a:r>
                      <a:endParaRPr b="1"/>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719" name="Google Shape;719;p48"/>
          <p:cNvGraphicFramePr/>
          <p:nvPr/>
        </p:nvGraphicFramePr>
        <p:xfrm>
          <a:off x="2975975" y="998350"/>
          <a:ext cx="2814750" cy="1417260"/>
        </p:xfrm>
        <a:graphic>
          <a:graphicData uri="http://schemas.openxmlformats.org/drawingml/2006/table">
            <a:tbl>
              <a:tblPr>
                <a:noFill/>
                <a:tableStyleId>{2646670D-42EC-4E2F-8F59-1F11E30E51B3}</a:tableStyleId>
              </a:tblPr>
              <a:tblGrid>
                <a:gridCol w="938250">
                  <a:extLst>
                    <a:ext uri="{9D8B030D-6E8A-4147-A177-3AD203B41FA5}">
                      <a16:colId xmlns:a16="http://schemas.microsoft.com/office/drawing/2014/main" val="20000"/>
                    </a:ext>
                  </a:extLst>
                </a:gridCol>
                <a:gridCol w="938250">
                  <a:extLst>
                    <a:ext uri="{9D8B030D-6E8A-4147-A177-3AD203B41FA5}">
                      <a16:colId xmlns:a16="http://schemas.microsoft.com/office/drawing/2014/main" val="20001"/>
                    </a:ext>
                  </a:extLst>
                </a:gridCol>
                <a:gridCol w="9382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800">
                          <a:solidFill>
                            <a:schemeClr val="dk1"/>
                          </a:solidFill>
                        </a:rPr>
                        <a:t>MLP regressor</a:t>
                      </a:r>
                      <a:endParaRPr sz="800">
                        <a:solidFill>
                          <a:schemeClr val="dk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800">
                          <a:solidFill>
                            <a:schemeClr val="dk1"/>
                          </a:solidFill>
                        </a:rPr>
                        <a:t>XGBoost regressor</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800">
                          <a:solidFill>
                            <a:schemeClr val="dk1"/>
                          </a:solidFill>
                        </a:rPr>
                        <a:t>Training time</a:t>
                      </a:r>
                      <a:endParaRPr sz="800">
                        <a:solidFill>
                          <a:schemeClr val="dk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800">
                          <a:solidFill>
                            <a:schemeClr val="dk1"/>
                          </a:solidFill>
                        </a:rPr>
                        <a:t>≈ 30 seconds</a:t>
                      </a:r>
                      <a:endParaRPr/>
                    </a:p>
                  </a:txBody>
                  <a:tcPr marL="91425" marR="91425" marT="91425" marB="91425"/>
                </a:tc>
                <a:tc>
                  <a:txBody>
                    <a:bodyPr/>
                    <a:lstStyle/>
                    <a:p>
                      <a:pPr marL="0" lvl="0" indent="0" algn="l" rtl="0">
                        <a:spcBef>
                          <a:spcPts val="0"/>
                        </a:spcBef>
                        <a:spcAft>
                          <a:spcPts val="0"/>
                        </a:spcAft>
                        <a:buNone/>
                      </a:pPr>
                      <a:r>
                        <a:rPr lang="en-US" sz="800">
                          <a:solidFill>
                            <a:schemeClr val="dk1"/>
                          </a:solidFill>
                        </a:rPr>
                        <a:t>≈ 5.8 minutes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800">
                          <a:solidFill>
                            <a:schemeClr val="dk1"/>
                          </a:solidFill>
                        </a:rPr>
                        <a:t>R²</a:t>
                      </a:r>
                      <a:endParaRPr/>
                    </a:p>
                  </a:txBody>
                  <a:tcPr marL="91425" marR="91425" marT="91425" marB="91425"/>
                </a:tc>
                <a:tc>
                  <a:txBody>
                    <a:bodyPr/>
                    <a:lstStyle/>
                    <a:p>
                      <a:pPr marL="0" lvl="0" indent="0" algn="l" rtl="0">
                        <a:spcBef>
                          <a:spcPts val="0"/>
                        </a:spcBef>
                        <a:spcAft>
                          <a:spcPts val="0"/>
                        </a:spcAft>
                        <a:buNone/>
                      </a:pPr>
                      <a:r>
                        <a:rPr lang="en-US" sz="800" b="1">
                          <a:solidFill>
                            <a:schemeClr val="dk1"/>
                          </a:solidFill>
                        </a:rPr>
                        <a:t>≈ 0.686</a:t>
                      </a:r>
                      <a:endParaRPr b="1"/>
                    </a:p>
                  </a:txBody>
                  <a:tcPr marL="91425" marR="91425" marT="91425" marB="91425"/>
                </a:tc>
                <a:tc>
                  <a:txBody>
                    <a:bodyPr/>
                    <a:lstStyle/>
                    <a:p>
                      <a:pPr marL="0" lvl="0" indent="0" algn="l" rtl="0">
                        <a:spcBef>
                          <a:spcPts val="0"/>
                        </a:spcBef>
                        <a:spcAft>
                          <a:spcPts val="0"/>
                        </a:spcAft>
                        <a:buNone/>
                      </a:pPr>
                      <a:r>
                        <a:rPr lang="en-US" sz="800">
                          <a:solidFill>
                            <a:schemeClr val="dk1"/>
                          </a:solidFill>
                        </a:rPr>
                        <a:t>≈ 0.668</a:t>
                      </a:r>
                      <a:endParaRPr/>
                    </a:p>
                  </a:txBody>
                  <a:tcPr marL="91425" marR="91425" marT="91425" marB="91425"/>
                </a:tc>
                <a:extLst>
                  <a:ext uri="{0D108BD9-81ED-4DB2-BD59-A6C34878D82A}">
                    <a16:rowId xmlns:a16="http://schemas.microsoft.com/office/drawing/2014/main" val="10002"/>
                  </a:ext>
                </a:extLst>
              </a:tr>
            </a:tbl>
          </a:graphicData>
        </a:graphic>
      </p:graphicFrame>
      <p:sp>
        <p:nvSpPr>
          <p:cNvPr id="720" name="Google Shape;720;p48"/>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None/>
            </a:pPr>
            <a:r>
              <a:rPr lang="en-US" sz="1372"/>
              <a:t>D. Corona &amp; Á. Sánchez-Villar</a:t>
            </a:r>
            <a:endParaRPr sz="1372"/>
          </a:p>
          <a:p>
            <a:pPr marL="0" lvl="0" indent="0" algn="l" rtl="0">
              <a:spcBef>
                <a:spcPts val="0"/>
              </a:spcBef>
              <a:spcAft>
                <a:spcPts val="0"/>
              </a:spcAft>
              <a:buNone/>
            </a:pPr>
            <a:endParaRPr sz="11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9"/>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Concluding thoughts</a:t>
            </a:r>
            <a:endParaRPr sz="2200" b="1">
              <a:latin typeface="Calibri"/>
              <a:ea typeface="Calibri"/>
              <a:cs typeface="Calibri"/>
              <a:sym typeface="Calibri"/>
            </a:endParaRPr>
          </a:p>
        </p:txBody>
      </p:sp>
      <p:sp>
        <p:nvSpPr>
          <p:cNvPr id="726" name="Google Shape;726;p49"/>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727" name="Google Shape;727;p49"/>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34</a:t>
            </a:fld>
            <a:endParaRPr/>
          </a:p>
        </p:txBody>
      </p:sp>
      <p:sp>
        <p:nvSpPr>
          <p:cNvPr id="728" name="Google Shape;728;p49"/>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729" name="Google Shape;729;p49"/>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730" name="Google Shape;730;p49"/>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0"/>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35</a:t>
            </a:fld>
            <a:endParaRPr/>
          </a:p>
        </p:txBody>
      </p:sp>
      <p:sp>
        <p:nvSpPr>
          <p:cNvPr id="736" name="Google Shape;736;p50"/>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dirty="0">
                <a:latin typeface="Calibri"/>
                <a:ea typeface="Calibri"/>
                <a:cs typeface="Calibri"/>
                <a:sym typeface="Calibri"/>
              </a:rPr>
              <a:t>Concluding thoughts</a:t>
            </a:r>
            <a:endParaRPr sz="2900" dirty="0">
              <a:latin typeface="Calibri"/>
              <a:ea typeface="Calibri"/>
              <a:cs typeface="Calibri"/>
              <a:sym typeface="Calibri"/>
            </a:endParaRPr>
          </a:p>
        </p:txBody>
      </p:sp>
      <p:sp>
        <p:nvSpPr>
          <p:cNvPr id="737" name="Google Shape;737;p50"/>
          <p:cNvSpPr txBox="1">
            <a:spLocks noGrp="1"/>
          </p:cNvSpPr>
          <p:nvPr>
            <p:ph type="body" idx="1"/>
          </p:nvPr>
        </p:nvSpPr>
        <p:spPr>
          <a:xfrm>
            <a:off x="212975" y="844825"/>
            <a:ext cx="8397600" cy="3880800"/>
          </a:xfrm>
          <a:prstGeom prst="rect">
            <a:avLst/>
          </a:prstGeom>
          <a:noFill/>
          <a:ln>
            <a:noFill/>
          </a:ln>
        </p:spPr>
        <p:txBody>
          <a:bodyPr spcFirstLastPara="1" wrap="square" lIns="91425" tIns="45700" rIns="91425" bIns="45700" anchor="t" anchorCtr="0">
            <a:noAutofit/>
          </a:bodyPr>
          <a:lstStyle/>
          <a:p>
            <a:pPr marL="457200" lvl="0" indent="-346710" algn="l" rtl="0">
              <a:lnSpc>
                <a:spcPct val="115000"/>
              </a:lnSpc>
              <a:spcBef>
                <a:spcPts val="0"/>
              </a:spcBef>
              <a:spcAft>
                <a:spcPts val="0"/>
              </a:spcAft>
              <a:buSzPts val="1860"/>
              <a:buFont typeface="Calibri"/>
              <a:buChar char="•"/>
            </a:pPr>
            <a:r>
              <a:rPr lang="en-US" sz="1860" b="1" dirty="0">
                <a:latin typeface="Calibri"/>
                <a:ea typeface="Calibri"/>
                <a:cs typeface="Calibri"/>
                <a:sym typeface="Calibri"/>
              </a:rPr>
              <a:t>TORIC-ML</a:t>
            </a:r>
            <a:r>
              <a:rPr lang="en-US" sz="1860" dirty="0">
                <a:latin typeface="Calibri"/>
                <a:ea typeface="Calibri"/>
                <a:cs typeface="Calibri"/>
                <a:sym typeface="Calibri"/>
              </a:rPr>
              <a:t> : </a:t>
            </a:r>
            <a:endParaRPr sz="1860" dirty="0">
              <a:latin typeface="Calibri"/>
              <a:ea typeface="Calibri"/>
              <a:cs typeface="Calibri"/>
              <a:sym typeface="Calibri"/>
            </a:endParaRPr>
          </a:p>
          <a:p>
            <a:pPr marL="914400" lvl="1" indent="-346710" algn="l" rtl="0">
              <a:lnSpc>
                <a:spcPct val="115000"/>
              </a:lnSpc>
              <a:spcBef>
                <a:spcPts val="0"/>
              </a:spcBef>
              <a:spcAft>
                <a:spcPts val="0"/>
              </a:spcAft>
              <a:buSzPts val="1860"/>
              <a:buFont typeface="Calibri"/>
              <a:buChar char="•"/>
            </a:pPr>
            <a:r>
              <a:rPr lang="en-US" sz="1860" b="1" dirty="0">
                <a:solidFill>
                  <a:schemeClr val="accent3"/>
                </a:solidFill>
                <a:latin typeface="Calibri"/>
                <a:ea typeface="Calibri"/>
                <a:cs typeface="Calibri"/>
                <a:sym typeface="Calibri"/>
              </a:rPr>
              <a:t>Surrogate model for ICRF</a:t>
            </a:r>
            <a:r>
              <a:rPr lang="en-US" sz="1860" dirty="0">
                <a:latin typeface="Calibri"/>
                <a:ea typeface="Calibri"/>
                <a:cs typeface="Calibri"/>
                <a:sym typeface="Calibri"/>
              </a:rPr>
              <a:t> wave propagation &amp; absorption in </a:t>
            </a:r>
            <a:r>
              <a:rPr lang="en-US" sz="1860" b="1" dirty="0">
                <a:solidFill>
                  <a:srgbClr val="F58025"/>
                </a:solidFill>
                <a:latin typeface="Calibri"/>
                <a:ea typeface="Calibri"/>
                <a:cs typeface="Calibri"/>
                <a:sym typeface="Calibri"/>
              </a:rPr>
              <a:t>NSTX &amp; WEST</a:t>
            </a:r>
            <a:endParaRPr sz="1860" dirty="0">
              <a:solidFill>
                <a:srgbClr val="F58025"/>
              </a:solidFill>
              <a:latin typeface="Calibri"/>
              <a:ea typeface="Calibri"/>
              <a:cs typeface="Calibri"/>
              <a:sym typeface="Calibri"/>
            </a:endParaRPr>
          </a:p>
          <a:p>
            <a:pPr marL="914400" lvl="1" indent="-353060" algn="l" rtl="0">
              <a:lnSpc>
                <a:spcPct val="115000"/>
              </a:lnSpc>
              <a:spcBef>
                <a:spcPts val="0"/>
              </a:spcBef>
              <a:spcAft>
                <a:spcPts val="0"/>
              </a:spcAft>
              <a:buSzPts val="1960"/>
              <a:buFont typeface="Calibri"/>
              <a:buChar char="•"/>
            </a:pPr>
            <a:r>
              <a:rPr lang="en-US" sz="1860" b="1" dirty="0">
                <a:solidFill>
                  <a:srgbClr val="F58025"/>
                </a:solidFill>
                <a:latin typeface="Calibri"/>
                <a:ea typeface="Calibri"/>
                <a:cs typeface="Calibri"/>
                <a:sym typeface="Calibri"/>
              </a:rPr>
              <a:t>Outliers</a:t>
            </a:r>
            <a:r>
              <a:rPr lang="en-US" sz="1860" dirty="0">
                <a:solidFill>
                  <a:srgbClr val="F58025"/>
                </a:solidFill>
                <a:latin typeface="Calibri"/>
                <a:ea typeface="Calibri"/>
                <a:cs typeface="Calibri"/>
                <a:sym typeface="Calibri"/>
              </a:rPr>
              <a:t> </a:t>
            </a:r>
            <a:r>
              <a:rPr lang="en-US" sz="1860" dirty="0">
                <a:latin typeface="Calibri"/>
                <a:ea typeface="Calibri"/>
                <a:cs typeface="Calibri"/>
                <a:sym typeface="Calibri"/>
              </a:rPr>
              <a:t>in TORIC generated databases (still under investigation) </a:t>
            </a:r>
          </a:p>
          <a:p>
            <a:pPr marL="914400" lvl="1" indent="-353060" algn="l" rtl="0">
              <a:lnSpc>
                <a:spcPct val="115000"/>
              </a:lnSpc>
              <a:spcBef>
                <a:spcPts val="0"/>
              </a:spcBef>
              <a:spcAft>
                <a:spcPts val="0"/>
              </a:spcAft>
              <a:buSzPts val="1960"/>
              <a:buFont typeface="Calibri"/>
              <a:buChar char="•"/>
            </a:pPr>
            <a:r>
              <a:rPr lang="en-US" sz="1860" b="1" dirty="0">
                <a:solidFill>
                  <a:srgbClr val="F58025"/>
                </a:solidFill>
                <a:latin typeface="Calibri"/>
                <a:ea typeface="Calibri"/>
                <a:cs typeface="Calibri"/>
                <a:sym typeface="Calibri"/>
              </a:rPr>
              <a:t>Features appealing for integrated modeling &amp; control algorithms</a:t>
            </a:r>
            <a:r>
              <a:rPr lang="en-US" sz="1860" dirty="0">
                <a:latin typeface="Calibri"/>
                <a:ea typeface="Calibri"/>
                <a:cs typeface="Calibri"/>
                <a:sym typeface="Calibri"/>
              </a:rPr>
              <a:t>:</a:t>
            </a:r>
            <a:endParaRPr sz="1860" dirty="0">
              <a:latin typeface="Calibri"/>
              <a:ea typeface="Calibri"/>
              <a:cs typeface="Calibri"/>
              <a:sym typeface="Calibri"/>
            </a:endParaRPr>
          </a:p>
          <a:p>
            <a:pPr marL="1371600" lvl="2" indent="-346710" algn="l" rtl="0">
              <a:lnSpc>
                <a:spcPct val="115000"/>
              </a:lnSpc>
              <a:spcBef>
                <a:spcPts val="0"/>
              </a:spcBef>
              <a:spcAft>
                <a:spcPts val="0"/>
              </a:spcAft>
              <a:buSzPts val="1860"/>
              <a:buFont typeface="Calibri"/>
              <a:buAutoNum type="romanLcPeriod"/>
            </a:pPr>
            <a:r>
              <a:rPr lang="en-US" sz="1860" dirty="0">
                <a:latin typeface="Calibri"/>
                <a:ea typeface="Calibri"/>
                <a:cs typeface="Calibri"/>
                <a:sym typeface="Calibri"/>
              </a:rPr>
              <a:t>Captures </a:t>
            </a:r>
            <a:r>
              <a:rPr lang="en-US" sz="1860" b="1" dirty="0">
                <a:solidFill>
                  <a:srgbClr val="F58025"/>
                </a:solidFill>
                <a:latin typeface="Calibri"/>
                <a:ea typeface="Calibri"/>
                <a:cs typeface="Calibri"/>
                <a:sym typeface="Calibri"/>
              </a:rPr>
              <a:t>1D </a:t>
            </a:r>
            <a:r>
              <a:rPr lang="en-US" sz="1860" dirty="0">
                <a:latin typeface="Calibri"/>
                <a:ea typeface="Calibri"/>
                <a:cs typeface="Calibri"/>
                <a:sym typeface="Calibri"/>
              </a:rPr>
              <a:t>electron/ion </a:t>
            </a:r>
            <a:r>
              <a:rPr lang="en-US" sz="1860" b="1" dirty="0">
                <a:solidFill>
                  <a:srgbClr val="F58025"/>
                </a:solidFill>
                <a:latin typeface="Calibri"/>
                <a:ea typeface="Calibri"/>
                <a:cs typeface="Calibri"/>
                <a:sym typeface="Calibri"/>
              </a:rPr>
              <a:t>power absorption profiles</a:t>
            </a:r>
            <a:r>
              <a:rPr lang="en-US" sz="1860" b="1" dirty="0">
                <a:latin typeface="Calibri"/>
                <a:ea typeface="Calibri"/>
                <a:cs typeface="Calibri"/>
                <a:sym typeface="Calibri"/>
              </a:rPr>
              <a:t> (R</a:t>
            </a:r>
            <a:r>
              <a:rPr lang="en-US" sz="1860" b="1" baseline="30000" dirty="0">
                <a:latin typeface="Calibri"/>
                <a:ea typeface="Calibri"/>
                <a:cs typeface="Calibri"/>
                <a:sym typeface="Calibri"/>
              </a:rPr>
              <a:t>2</a:t>
            </a:r>
            <a:r>
              <a:rPr lang="en-US" sz="1860" b="1" dirty="0">
                <a:latin typeface="Calibri"/>
                <a:ea typeface="Calibri"/>
                <a:cs typeface="Calibri"/>
                <a:sym typeface="Calibri"/>
              </a:rPr>
              <a:t> = 0.71-0.97)</a:t>
            </a:r>
            <a:endParaRPr sz="1860" b="1" baseline="30000" dirty="0">
              <a:latin typeface="Calibri"/>
              <a:ea typeface="Calibri"/>
              <a:cs typeface="Calibri"/>
              <a:sym typeface="Calibri"/>
            </a:endParaRPr>
          </a:p>
          <a:p>
            <a:pPr marL="1371600" lvl="2" indent="-353060" algn="l" rtl="0">
              <a:lnSpc>
                <a:spcPct val="115000"/>
              </a:lnSpc>
              <a:spcBef>
                <a:spcPts val="0"/>
              </a:spcBef>
              <a:spcAft>
                <a:spcPts val="0"/>
              </a:spcAft>
              <a:buSzPts val="1960"/>
              <a:buFont typeface="Calibri"/>
              <a:buAutoNum type="romanLcPeriod"/>
            </a:pPr>
            <a:r>
              <a:rPr lang="en-US" sz="1860" dirty="0">
                <a:latin typeface="Calibri"/>
                <a:ea typeface="Calibri"/>
                <a:cs typeface="Calibri"/>
                <a:sym typeface="Calibri"/>
              </a:rPr>
              <a:t>Average inference times ~ </a:t>
            </a:r>
            <a:r>
              <a:rPr lang="en-US" sz="1860" b="1" dirty="0">
                <a:latin typeface="Calibri"/>
                <a:ea typeface="Calibri"/>
                <a:cs typeface="Calibri"/>
                <a:sym typeface="Calibri"/>
              </a:rPr>
              <a:t>2-50 </a:t>
            </a:r>
            <a:r>
              <a:rPr lang="en-US" sz="1860" b="1" dirty="0" err="1">
                <a:latin typeface="Calibri"/>
                <a:ea typeface="Calibri"/>
                <a:cs typeface="Calibri"/>
                <a:sym typeface="Calibri"/>
              </a:rPr>
              <a:t>μs</a:t>
            </a:r>
            <a:r>
              <a:rPr lang="en-US" sz="1860" dirty="0">
                <a:latin typeface="Calibri"/>
                <a:ea typeface="Calibri"/>
                <a:cs typeface="Calibri"/>
                <a:sym typeface="Calibri"/>
              </a:rPr>
              <a:t> (compared to 1-5 min. TORIC)</a:t>
            </a:r>
            <a:endParaRPr sz="1860" b="1" dirty="0">
              <a:latin typeface="Calibri"/>
              <a:ea typeface="Calibri"/>
              <a:cs typeface="Calibri"/>
              <a:sym typeface="Calibri"/>
            </a:endParaRPr>
          </a:p>
          <a:p>
            <a:pPr marL="1371600" lvl="2" indent="-346710" algn="l" rtl="0">
              <a:lnSpc>
                <a:spcPct val="115000"/>
              </a:lnSpc>
              <a:spcBef>
                <a:spcPts val="0"/>
              </a:spcBef>
              <a:spcAft>
                <a:spcPts val="0"/>
              </a:spcAft>
              <a:buSzPts val="1860"/>
              <a:buFont typeface="Calibri"/>
              <a:buAutoNum type="romanLcPeriod"/>
            </a:pPr>
            <a:r>
              <a:rPr lang="en-US" sz="1860" dirty="0">
                <a:solidFill>
                  <a:schemeClr val="tx1"/>
                </a:solidFill>
                <a:latin typeface="Calibri"/>
                <a:ea typeface="Calibri"/>
                <a:cs typeface="Calibri"/>
                <a:sym typeface="Calibri"/>
              </a:rPr>
              <a:t>More </a:t>
            </a:r>
            <a:r>
              <a:rPr lang="en-US" sz="1860" b="1" dirty="0">
                <a:solidFill>
                  <a:schemeClr val="accent3"/>
                </a:solidFill>
                <a:latin typeface="Calibri"/>
                <a:ea typeface="Calibri"/>
                <a:cs typeface="Calibri"/>
                <a:sym typeface="Calibri"/>
              </a:rPr>
              <a:t>robust</a:t>
            </a:r>
            <a:r>
              <a:rPr lang="en-US" sz="1860" dirty="0">
                <a:solidFill>
                  <a:schemeClr val="tx1"/>
                </a:solidFill>
                <a:latin typeface="Calibri"/>
                <a:ea typeface="Calibri"/>
                <a:cs typeface="Calibri"/>
                <a:sym typeface="Calibri"/>
              </a:rPr>
              <a:t> model (i.e. </a:t>
            </a:r>
            <a:r>
              <a:rPr lang="en-US" sz="1860" dirty="0">
                <a:latin typeface="Calibri"/>
                <a:ea typeface="Calibri"/>
                <a:cs typeface="Calibri"/>
                <a:sym typeface="Calibri"/>
              </a:rPr>
              <a:t>in outlier scenarios)</a:t>
            </a:r>
            <a:endParaRPr sz="1860" dirty="0">
              <a:latin typeface="Calibri"/>
              <a:ea typeface="Calibri"/>
              <a:cs typeface="Calibri"/>
              <a:sym typeface="Calibri"/>
            </a:endParaRPr>
          </a:p>
          <a:p>
            <a:pPr marL="914400" lvl="1" indent="-346710" algn="l" rtl="0">
              <a:lnSpc>
                <a:spcPct val="115000"/>
              </a:lnSpc>
              <a:spcBef>
                <a:spcPts val="0"/>
              </a:spcBef>
              <a:spcAft>
                <a:spcPts val="0"/>
              </a:spcAft>
              <a:buSzPts val="1860"/>
              <a:buFont typeface="Calibri"/>
              <a:buChar char="•"/>
            </a:pPr>
            <a:r>
              <a:rPr lang="en-US" sz="1860" dirty="0">
                <a:latin typeface="Calibri"/>
                <a:ea typeface="Calibri"/>
                <a:cs typeface="Calibri"/>
                <a:sym typeface="Calibri"/>
              </a:rPr>
              <a:t>Ramp-up scenario: </a:t>
            </a:r>
            <a:r>
              <a:rPr lang="en-US" sz="1760" b="1" dirty="0">
                <a:solidFill>
                  <a:srgbClr val="F58025"/>
                </a:solidFill>
                <a:latin typeface="Calibri"/>
                <a:ea typeface="Calibri"/>
                <a:cs typeface="Calibri"/>
                <a:sym typeface="Calibri"/>
              </a:rPr>
              <a:t>electron power absorption and current drive density</a:t>
            </a:r>
            <a:endParaRPr sz="1860" b="1" dirty="0">
              <a:latin typeface="Calibri"/>
              <a:ea typeface="Calibri"/>
              <a:cs typeface="Calibri"/>
              <a:sym typeface="Calibri"/>
            </a:endParaRPr>
          </a:p>
          <a:p>
            <a:pPr marL="457200" lvl="0" indent="-346710" algn="l" rtl="0">
              <a:lnSpc>
                <a:spcPct val="115000"/>
              </a:lnSpc>
              <a:spcBef>
                <a:spcPts val="0"/>
              </a:spcBef>
              <a:spcAft>
                <a:spcPts val="0"/>
              </a:spcAft>
              <a:buSzPts val="1860"/>
              <a:buFont typeface="Calibri"/>
              <a:buChar char="•"/>
            </a:pPr>
            <a:r>
              <a:rPr lang="en-US" sz="1860" dirty="0">
                <a:latin typeface="Calibri"/>
                <a:ea typeface="Calibri"/>
                <a:cs typeface="Calibri"/>
                <a:sym typeface="Calibri"/>
              </a:rPr>
              <a:t>Future steps: outliers nature, 2D-field surrogates, and other ML algorithms</a:t>
            </a:r>
            <a:endParaRPr sz="1860" dirty="0">
              <a:latin typeface="Calibri"/>
              <a:ea typeface="Calibri"/>
              <a:cs typeface="Calibri"/>
              <a:sym typeface="Calibri"/>
            </a:endParaRPr>
          </a:p>
          <a:p>
            <a:pPr marL="685800" lvl="0" indent="-228600" algn="l" rtl="0">
              <a:spcBef>
                <a:spcPts val="0"/>
              </a:spcBef>
              <a:spcAft>
                <a:spcPts val="0"/>
              </a:spcAft>
              <a:buNone/>
            </a:pPr>
            <a:endParaRPr sz="1660" dirty="0">
              <a:latin typeface="Calibri"/>
              <a:ea typeface="Calibri"/>
              <a:cs typeface="Calibri"/>
              <a:sym typeface="Calibri"/>
            </a:endParaRPr>
          </a:p>
          <a:p>
            <a:pPr marL="457200" lvl="0" indent="0" algn="l" rtl="0">
              <a:spcBef>
                <a:spcPts val="0"/>
              </a:spcBef>
              <a:spcAft>
                <a:spcPts val="0"/>
              </a:spcAft>
              <a:buNone/>
            </a:pPr>
            <a:endParaRPr sz="1660" dirty="0">
              <a:latin typeface="Calibri"/>
              <a:ea typeface="Calibri"/>
              <a:cs typeface="Calibri"/>
              <a:sym typeface="Calibri"/>
            </a:endParaRPr>
          </a:p>
          <a:p>
            <a:pPr marL="457200" lvl="0" indent="0" algn="l" rtl="0">
              <a:lnSpc>
                <a:spcPct val="80000"/>
              </a:lnSpc>
              <a:spcBef>
                <a:spcPts val="0"/>
              </a:spcBef>
              <a:spcAft>
                <a:spcPts val="0"/>
              </a:spcAft>
              <a:buNone/>
            </a:pPr>
            <a:endParaRPr sz="1760" dirty="0">
              <a:latin typeface="Calibri"/>
              <a:ea typeface="Calibri"/>
              <a:cs typeface="Calibri"/>
              <a:sym typeface="Calibri"/>
            </a:endParaRPr>
          </a:p>
        </p:txBody>
      </p:sp>
      <p:sp>
        <p:nvSpPr>
          <p:cNvPr id="738" name="Google Shape;738;p50"/>
          <p:cNvSpPr txBox="1">
            <a:spLocks noGrp="1"/>
          </p:cNvSpPr>
          <p:nvPr>
            <p:ph type="body" idx="1"/>
          </p:nvPr>
        </p:nvSpPr>
        <p:spPr>
          <a:xfrm>
            <a:off x="412200" y="4123028"/>
            <a:ext cx="8198400" cy="702000"/>
          </a:xfrm>
          <a:prstGeom prst="rect">
            <a:avLst/>
          </a:prstGeom>
          <a:noFill/>
          <a:ln>
            <a:noFill/>
          </a:ln>
        </p:spPr>
        <p:txBody>
          <a:bodyPr spcFirstLastPara="1" wrap="square" lIns="91425" tIns="45700" rIns="91425" bIns="45700" anchor="t" anchorCtr="0">
            <a:noAutofit/>
          </a:bodyPr>
          <a:lstStyle/>
          <a:p>
            <a:pPr marL="45720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This work has been funded by the U.S. Department of Energy under contract number DE-AC02-09CH1146 </a:t>
            </a:r>
            <a:endParaRPr sz="1760">
              <a:latin typeface="Calibri"/>
              <a:ea typeface="Calibri"/>
              <a:cs typeface="Calibri"/>
              <a:sym typeface="Calibri"/>
            </a:endParaRPr>
          </a:p>
          <a:p>
            <a:pPr marL="457200" lvl="0" indent="0" algn="l" rtl="0">
              <a:lnSpc>
                <a:spcPct val="80000"/>
              </a:lnSpc>
              <a:spcBef>
                <a:spcPts val="0"/>
              </a:spcBef>
              <a:spcAft>
                <a:spcPts val="0"/>
              </a:spcAft>
              <a:buNone/>
            </a:pPr>
            <a:endParaRPr sz="1760">
              <a:latin typeface="Calibri"/>
              <a:ea typeface="Calibri"/>
              <a:cs typeface="Calibri"/>
              <a:sym typeface="Calibri"/>
            </a:endParaRPr>
          </a:p>
        </p:txBody>
      </p:sp>
      <p:sp>
        <p:nvSpPr>
          <p:cNvPr id="739" name="Google Shape;739;p50"/>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740" name="Google Shape;740;p50"/>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741" name="Google Shape;741;p50"/>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body" idx="1"/>
          </p:nvPr>
        </p:nvSpPr>
        <p:spPr>
          <a:xfrm>
            <a:off x="190500" y="742950"/>
            <a:ext cx="8763000" cy="4103400"/>
          </a:xfrm>
          <a:prstGeom prst="rect">
            <a:avLst/>
          </a:prstGeom>
          <a:noFill/>
          <a:ln>
            <a:noFill/>
          </a:ln>
        </p:spPr>
        <p:txBody>
          <a:bodyPr spcFirstLastPara="1" wrap="square" lIns="91425" tIns="45700" rIns="91425" bIns="45700" anchor="t" anchorCtr="0">
            <a:normAutofit/>
          </a:bodyPr>
          <a:lstStyle/>
          <a:p>
            <a:pPr marL="457200" marR="0" lvl="0" indent="-388620" algn="l" rtl="0">
              <a:lnSpc>
                <a:spcPct val="100000"/>
              </a:lnSpc>
              <a:spcBef>
                <a:spcPts val="0"/>
              </a:spcBef>
              <a:spcAft>
                <a:spcPts val="0"/>
              </a:spcAft>
              <a:buSzPts val="2520"/>
              <a:buFont typeface="Calibri"/>
              <a:buChar char="•"/>
            </a:pPr>
            <a:r>
              <a:rPr lang="en-US" sz="2200" dirty="0">
                <a:latin typeface="Calibri"/>
                <a:ea typeface="Calibri"/>
                <a:cs typeface="Calibri"/>
                <a:sym typeface="Calibri"/>
              </a:rPr>
              <a:t>RF-actuators modeling ⇨ evaluate antenna impact ⇨plasma response</a:t>
            </a:r>
            <a:endParaRPr sz="2200" dirty="0">
              <a:latin typeface="Calibri"/>
              <a:ea typeface="Calibri"/>
              <a:cs typeface="Calibri"/>
              <a:sym typeface="Calibri"/>
            </a:endParaRPr>
          </a:p>
          <a:p>
            <a:pPr marL="457200" marR="0" lvl="0" indent="-388620" algn="l" rtl="0">
              <a:lnSpc>
                <a:spcPct val="100000"/>
              </a:lnSpc>
              <a:spcBef>
                <a:spcPts val="0"/>
              </a:spcBef>
              <a:spcAft>
                <a:spcPts val="0"/>
              </a:spcAft>
              <a:buSzPts val="2520"/>
              <a:buFont typeface="Calibri"/>
              <a:buChar char="•"/>
            </a:pPr>
            <a:r>
              <a:rPr lang="en-US" sz="2200" dirty="0">
                <a:latin typeface="Calibri"/>
                <a:ea typeface="Calibri"/>
                <a:cs typeface="Calibri"/>
                <a:sym typeface="Calibri"/>
              </a:rPr>
              <a:t>Full-wave codes (AORSA, Petra-M, CYRANO, TORIC</a:t>
            </a:r>
            <a:r>
              <a:rPr lang="en-US" sz="2200" b="1" dirty="0">
                <a:latin typeface="Calibri"/>
                <a:ea typeface="Calibri"/>
                <a:cs typeface="Calibri"/>
                <a:sym typeface="Calibri"/>
              </a:rPr>
              <a:t>, </a:t>
            </a:r>
            <a:r>
              <a:rPr lang="en-US" sz="2200" dirty="0" err="1">
                <a:latin typeface="Calibri"/>
                <a:ea typeface="Calibri"/>
                <a:cs typeface="Calibri"/>
                <a:sym typeface="Calibri"/>
              </a:rPr>
              <a:t>etc</a:t>
            </a:r>
            <a:r>
              <a:rPr lang="en-US" sz="2200" dirty="0">
                <a:latin typeface="Calibri"/>
                <a:ea typeface="Calibri"/>
                <a:cs typeface="Calibri"/>
                <a:sym typeface="Calibri"/>
              </a:rPr>
              <a:t>)</a:t>
            </a:r>
            <a:r>
              <a:rPr lang="en-US" sz="2200" b="1" dirty="0">
                <a:latin typeface="Calibri"/>
                <a:ea typeface="Calibri"/>
                <a:cs typeface="Calibri"/>
                <a:sym typeface="Calibri"/>
              </a:rPr>
              <a:t> </a:t>
            </a:r>
            <a:r>
              <a:rPr lang="en-US" sz="2200" dirty="0">
                <a:latin typeface="Calibri"/>
                <a:ea typeface="Calibri"/>
                <a:cs typeface="Calibri"/>
                <a:sym typeface="Calibri"/>
              </a:rPr>
              <a:t>are </a:t>
            </a:r>
            <a:r>
              <a:rPr lang="en-US" sz="2200" b="1" dirty="0">
                <a:latin typeface="Calibri"/>
                <a:ea typeface="Calibri"/>
                <a:cs typeface="Calibri"/>
                <a:sym typeface="Calibri"/>
              </a:rPr>
              <a:t>computationally expensive </a:t>
            </a:r>
            <a:r>
              <a:rPr lang="en-US" sz="2200" dirty="0">
                <a:latin typeface="Calibri"/>
                <a:ea typeface="Calibri"/>
                <a:cs typeface="Calibri"/>
                <a:sym typeface="Calibri"/>
              </a:rPr>
              <a:t>even with HPC</a:t>
            </a:r>
            <a:endParaRPr sz="2200" dirty="0">
              <a:latin typeface="Calibri"/>
              <a:ea typeface="Calibri"/>
              <a:cs typeface="Calibri"/>
              <a:sym typeface="Calibri"/>
            </a:endParaRPr>
          </a:p>
          <a:p>
            <a:pPr marL="457200" marR="0" lvl="0" indent="-388620" algn="l" rtl="0">
              <a:lnSpc>
                <a:spcPct val="100000"/>
              </a:lnSpc>
              <a:spcBef>
                <a:spcPts val="0"/>
              </a:spcBef>
              <a:spcAft>
                <a:spcPts val="0"/>
              </a:spcAft>
              <a:buSzPts val="2520"/>
              <a:buFont typeface="Calibri"/>
              <a:buChar char="•"/>
            </a:pPr>
            <a:r>
              <a:rPr lang="en-US" sz="2200" dirty="0">
                <a:latin typeface="Calibri"/>
                <a:ea typeface="Calibri"/>
                <a:cs typeface="Calibri"/>
                <a:sym typeface="Calibri"/>
              </a:rPr>
              <a:t>Unfeasible simulation times for applications as:</a:t>
            </a:r>
            <a:endParaRPr sz="2200" dirty="0">
              <a:latin typeface="Calibri"/>
              <a:ea typeface="Calibri"/>
              <a:cs typeface="Calibri"/>
              <a:sym typeface="Calibri"/>
            </a:endParaRPr>
          </a:p>
          <a:p>
            <a:pPr marL="914400" marR="0" lvl="1" indent="-368300" algn="l" rtl="0">
              <a:lnSpc>
                <a:spcPct val="100000"/>
              </a:lnSpc>
              <a:spcBef>
                <a:spcPts val="0"/>
              </a:spcBef>
              <a:spcAft>
                <a:spcPts val="0"/>
              </a:spcAft>
              <a:buSzPts val="2200"/>
              <a:buFont typeface="Calibri"/>
              <a:buChar char="•"/>
            </a:pPr>
            <a:r>
              <a:rPr lang="en-US" sz="2200" b="1" dirty="0">
                <a:latin typeface="Calibri"/>
                <a:ea typeface="Calibri"/>
                <a:cs typeface="Calibri"/>
                <a:sym typeface="Calibri"/>
              </a:rPr>
              <a:t>Specific scenario optimization</a:t>
            </a:r>
            <a:endParaRPr sz="2200" b="1" dirty="0">
              <a:latin typeface="Calibri"/>
              <a:ea typeface="Calibri"/>
              <a:cs typeface="Calibri"/>
              <a:sym typeface="Calibri"/>
            </a:endParaRPr>
          </a:p>
          <a:p>
            <a:pPr marL="914400" marR="0" lvl="1" indent="-368300" algn="l" rtl="0">
              <a:lnSpc>
                <a:spcPct val="100000"/>
              </a:lnSpc>
              <a:spcBef>
                <a:spcPts val="0"/>
              </a:spcBef>
              <a:spcAft>
                <a:spcPts val="0"/>
              </a:spcAft>
              <a:buSzPts val="2200"/>
              <a:buFont typeface="Calibri"/>
              <a:buChar char="•"/>
            </a:pPr>
            <a:r>
              <a:rPr lang="en-US" sz="2200" b="1" dirty="0">
                <a:latin typeface="Calibri"/>
                <a:ea typeface="Calibri"/>
                <a:cs typeface="Calibri"/>
                <a:sym typeface="Calibri"/>
              </a:rPr>
              <a:t>Inter-shot predictive modeling</a:t>
            </a:r>
            <a:endParaRPr sz="2200" b="1" dirty="0">
              <a:latin typeface="Calibri"/>
              <a:ea typeface="Calibri"/>
              <a:cs typeface="Calibri"/>
              <a:sym typeface="Calibri"/>
            </a:endParaRPr>
          </a:p>
          <a:p>
            <a:pPr marL="914400" marR="0" lvl="1" indent="-368300" algn="l" rtl="0">
              <a:lnSpc>
                <a:spcPct val="100000"/>
              </a:lnSpc>
              <a:spcBef>
                <a:spcPts val="0"/>
              </a:spcBef>
              <a:spcAft>
                <a:spcPts val="0"/>
              </a:spcAft>
              <a:buSzPts val="2200"/>
              <a:buFont typeface="Calibri"/>
              <a:buChar char="•"/>
            </a:pPr>
            <a:r>
              <a:rPr lang="en-US" sz="2200" b="1" dirty="0">
                <a:latin typeface="Calibri"/>
                <a:ea typeface="Calibri"/>
                <a:cs typeface="Calibri"/>
                <a:sym typeface="Calibri"/>
              </a:rPr>
              <a:t>Real-time control</a:t>
            </a:r>
          </a:p>
          <a:p>
            <a:pPr marL="546100" marR="0" lvl="1" indent="0" algn="l" rtl="0">
              <a:lnSpc>
                <a:spcPct val="100000"/>
              </a:lnSpc>
              <a:spcBef>
                <a:spcPts val="0"/>
              </a:spcBef>
              <a:spcAft>
                <a:spcPts val="0"/>
              </a:spcAft>
              <a:buSzPts val="2200"/>
              <a:buNone/>
            </a:pPr>
            <a:endParaRPr sz="2200" dirty="0">
              <a:latin typeface="Calibri"/>
              <a:ea typeface="Calibri"/>
              <a:cs typeface="Calibri"/>
              <a:sym typeface="Calibri"/>
            </a:endParaRPr>
          </a:p>
          <a:p>
            <a:pPr marL="457200" marR="0" lvl="0" indent="-388620" algn="l" rtl="0">
              <a:lnSpc>
                <a:spcPct val="100000"/>
              </a:lnSpc>
              <a:spcBef>
                <a:spcPts val="0"/>
              </a:spcBef>
              <a:spcAft>
                <a:spcPts val="0"/>
              </a:spcAft>
              <a:buSzPts val="2520"/>
              <a:buFont typeface="Calibri"/>
              <a:buChar char="•"/>
            </a:pPr>
            <a:r>
              <a:rPr lang="en-US" sz="2200" dirty="0">
                <a:latin typeface="Calibri"/>
                <a:ea typeface="Calibri"/>
                <a:cs typeface="Calibri"/>
                <a:sym typeface="Calibri"/>
              </a:rPr>
              <a:t>Machine Learning (ML) models ⇨ Simplify and </a:t>
            </a:r>
            <a:r>
              <a:rPr lang="en-US" sz="2200" b="1" dirty="0">
                <a:latin typeface="Calibri"/>
                <a:ea typeface="Calibri"/>
                <a:cs typeface="Calibri"/>
                <a:sym typeface="Calibri"/>
              </a:rPr>
              <a:t>accelerate computation</a:t>
            </a:r>
            <a:endParaRPr sz="2200" dirty="0">
              <a:latin typeface="Calibri"/>
              <a:ea typeface="Calibri"/>
              <a:cs typeface="Calibri"/>
              <a:sym typeface="Calibri"/>
            </a:endParaRPr>
          </a:p>
          <a:p>
            <a:pPr marL="457200" lvl="0" indent="-368300" algn="l" rtl="0">
              <a:spcBef>
                <a:spcPts val="0"/>
              </a:spcBef>
              <a:spcAft>
                <a:spcPts val="0"/>
              </a:spcAft>
              <a:buClr>
                <a:srgbClr val="F58025"/>
              </a:buClr>
              <a:buSzPts val="2200"/>
              <a:buFont typeface="Calibri"/>
              <a:buChar char="•"/>
            </a:pPr>
            <a:r>
              <a:rPr lang="en-US" sz="2200" b="1" dirty="0">
                <a:solidFill>
                  <a:srgbClr val="F58025"/>
                </a:solidFill>
                <a:latin typeface="Calibri"/>
                <a:ea typeface="Calibri"/>
                <a:cs typeface="Calibri"/>
                <a:sym typeface="Calibri"/>
              </a:rPr>
              <a:t>Is it possible to apply ML algorithms to the ICRF full-wave problem?</a:t>
            </a:r>
            <a:endParaRPr sz="2200" b="1" dirty="0">
              <a:solidFill>
                <a:srgbClr val="F58025"/>
              </a:solidFill>
              <a:latin typeface="Calibri"/>
              <a:ea typeface="Calibri"/>
              <a:cs typeface="Calibri"/>
              <a:sym typeface="Calibri"/>
            </a:endParaRPr>
          </a:p>
          <a:p>
            <a:pPr marL="914400" lvl="1" indent="-368300" algn="l" rtl="0">
              <a:spcBef>
                <a:spcPts val="0"/>
              </a:spcBef>
              <a:spcAft>
                <a:spcPts val="0"/>
              </a:spcAft>
              <a:buSzPts val="2200"/>
              <a:buFont typeface="Calibri"/>
              <a:buChar char="•"/>
            </a:pPr>
            <a:r>
              <a:rPr lang="en-US" sz="2200" dirty="0">
                <a:latin typeface="Calibri"/>
                <a:ea typeface="Calibri"/>
                <a:cs typeface="Calibri"/>
                <a:sym typeface="Calibri"/>
              </a:rPr>
              <a:t>Thorough data acquisition &amp; handling</a:t>
            </a:r>
            <a:endParaRPr sz="2200" dirty="0">
              <a:latin typeface="Calibri"/>
              <a:ea typeface="Calibri"/>
              <a:cs typeface="Calibri"/>
              <a:sym typeface="Calibri"/>
            </a:endParaRPr>
          </a:p>
          <a:p>
            <a:pPr marL="914400" lvl="1" indent="-368300" algn="l" rtl="0">
              <a:spcBef>
                <a:spcPts val="0"/>
              </a:spcBef>
              <a:spcAft>
                <a:spcPts val="0"/>
              </a:spcAft>
              <a:buSzPts val="2200"/>
              <a:buFont typeface="Calibri"/>
              <a:buChar char="•"/>
            </a:pPr>
            <a:r>
              <a:rPr lang="en-US" sz="2200" dirty="0">
                <a:latin typeface="Calibri"/>
                <a:ea typeface="Calibri"/>
                <a:cs typeface="Calibri"/>
                <a:sym typeface="Calibri"/>
              </a:rPr>
              <a:t>Adequate algorithm implementation ⇨ high-fidelity models</a:t>
            </a:r>
            <a:endParaRPr sz="2200" dirty="0">
              <a:latin typeface="Calibri"/>
              <a:ea typeface="Calibri"/>
              <a:cs typeface="Calibri"/>
              <a:sym typeface="Calibri"/>
            </a:endParaRPr>
          </a:p>
        </p:txBody>
      </p:sp>
      <p:sp>
        <p:nvSpPr>
          <p:cNvPr id="144" name="Google Shape;144;p19"/>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4</a:t>
            </a:fld>
            <a:endParaRPr/>
          </a:p>
        </p:txBody>
      </p:sp>
      <p:sp>
        <p:nvSpPr>
          <p:cNvPr id="145" name="Google Shape;145;p19"/>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550">
                <a:latin typeface="Calibri"/>
                <a:ea typeface="Calibri"/>
                <a:cs typeface="Calibri"/>
                <a:sym typeface="Calibri"/>
              </a:rPr>
              <a:t>Full-wave codes unfeasible for applications as real-time control</a:t>
            </a:r>
            <a:endParaRPr sz="2550">
              <a:latin typeface="Calibri"/>
              <a:ea typeface="Calibri"/>
              <a:cs typeface="Calibri"/>
              <a:sym typeface="Calibri"/>
            </a:endParaRPr>
          </a:p>
        </p:txBody>
      </p:sp>
      <p:pic>
        <p:nvPicPr>
          <p:cNvPr id="146" name="Google Shape;146;p19"/>
          <p:cNvPicPr preferRelativeResize="0"/>
          <p:nvPr/>
        </p:nvPicPr>
        <p:blipFill rotWithShape="1">
          <a:blip r:embed="rId3">
            <a:alphaModFix/>
          </a:blip>
          <a:srcRect l="13967" t="13935" r="16297" b="7200"/>
          <a:stretch/>
        </p:blipFill>
        <p:spPr>
          <a:xfrm>
            <a:off x="7622745" y="1832222"/>
            <a:ext cx="1490975" cy="1488926"/>
          </a:xfrm>
          <a:prstGeom prst="rect">
            <a:avLst/>
          </a:prstGeom>
          <a:noFill/>
          <a:ln>
            <a:noFill/>
          </a:ln>
        </p:spPr>
      </p:pic>
      <p:pic>
        <p:nvPicPr>
          <p:cNvPr id="147" name="Google Shape;147;p19"/>
          <p:cNvPicPr preferRelativeResize="0"/>
          <p:nvPr/>
        </p:nvPicPr>
        <p:blipFill rotWithShape="1">
          <a:blip r:embed="rId4">
            <a:alphaModFix/>
          </a:blip>
          <a:srcRect l="16979" t="6766" r="11041" b="3490"/>
          <a:stretch/>
        </p:blipFill>
        <p:spPr>
          <a:xfrm>
            <a:off x="6156345" y="1724272"/>
            <a:ext cx="1466405" cy="1646333"/>
          </a:xfrm>
          <a:prstGeom prst="rect">
            <a:avLst/>
          </a:prstGeom>
          <a:noFill/>
          <a:ln>
            <a:noFill/>
          </a:ln>
        </p:spPr>
      </p:pic>
      <p:sp>
        <p:nvSpPr>
          <p:cNvPr id="148" name="Google Shape;148;p19"/>
          <p:cNvSpPr txBox="1"/>
          <p:nvPr/>
        </p:nvSpPr>
        <p:spPr>
          <a:xfrm>
            <a:off x="6440295" y="1464572"/>
            <a:ext cx="89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Petra-M</a:t>
            </a:r>
            <a:endParaRPr/>
          </a:p>
        </p:txBody>
      </p:sp>
      <p:sp>
        <p:nvSpPr>
          <p:cNvPr id="149" name="Google Shape;149;p19"/>
          <p:cNvSpPr txBox="1"/>
          <p:nvPr/>
        </p:nvSpPr>
        <p:spPr>
          <a:xfrm>
            <a:off x="8002870" y="1464572"/>
            <a:ext cx="89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TORIC</a:t>
            </a:r>
            <a:endParaRPr/>
          </a:p>
        </p:txBody>
      </p:sp>
      <p:sp>
        <p:nvSpPr>
          <p:cNvPr id="150" name="Google Shape;150;p19"/>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151" name="Google Shape;151;p19"/>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152" name="Google Shape;152;p19"/>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TORIC-ML</a:t>
            </a: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HHFW at NSTX</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158" name="Google Shape;158;p20"/>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159" name="Google Shape;159;p20"/>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5</a:t>
            </a:fld>
            <a:endParaRPr/>
          </a:p>
        </p:txBody>
      </p:sp>
      <p:sp>
        <p:nvSpPr>
          <p:cNvPr id="160" name="Google Shape;160;p20"/>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161" name="Google Shape;161;p20"/>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162" name="Google Shape;162;p20"/>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p:nvPr/>
        </p:nvSpPr>
        <p:spPr>
          <a:xfrm>
            <a:off x="8106085" y="3554100"/>
            <a:ext cx="956700" cy="11106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a:solidFill>
                <a:schemeClr val="dk2"/>
              </a:solidFill>
            </a:endParaRPr>
          </a:p>
          <a:p>
            <a:pPr marL="0" marR="0" lvl="0" indent="0" algn="l" rtl="0">
              <a:lnSpc>
                <a:spcPct val="100000"/>
              </a:lnSpc>
              <a:spcBef>
                <a:spcPts val="0"/>
              </a:spcBef>
              <a:spcAft>
                <a:spcPts val="0"/>
              </a:spcAft>
              <a:buNone/>
            </a:pPr>
            <a:endParaRPr sz="1100" b="1">
              <a:solidFill>
                <a:schemeClr val="dk2"/>
              </a:solidFill>
            </a:endParaRPr>
          </a:p>
          <a:p>
            <a:pPr marL="0" marR="0" lvl="0" indent="0" algn="l" rtl="0">
              <a:lnSpc>
                <a:spcPct val="100000"/>
              </a:lnSpc>
              <a:spcBef>
                <a:spcPts val="0"/>
              </a:spcBef>
              <a:spcAft>
                <a:spcPts val="0"/>
              </a:spcAft>
              <a:buNone/>
            </a:pPr>
            <a:endParaRPr sz="1100" b="1">
              <a:solidFill>
                <a:schemeClr val="dk2"/>
              </a:solidFill>
            </a:endParaRPr>
          </a:p>
        </p:txBody>
      </p:sp>
      <p:sp>
        <p:nvSpPr>
          <p:cNvPr id="168" name="Google Shape;168;p21"/>
          <p:cNvSpPr txBox="1">
            <a:spLocks noGrp="1"/>
          </p:cNvSpPr>
          <p:nvPr>
            <p:ph type="body" idx="1"/>
          </p:nvPr>
        </p:nvSpPr>
        <p:spPr>
          <a:xfrm>
            <a:off x="38100" y="742950"/>
            <a:ext cx="4691400" cy="38808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80000"/>
              </a:lnSpc>
              <a:spcBef>
                <a:spcPts val="0"/>
              </a:spcBef>
              <a:spcAft>
                <a:spcPts val="0"/>
              </a:spcAft>
              <a:buSzPts val="1800"/>
              <a:buFont typeface="Calibri"/>
              <a:buChar char="•"/>
            </a:pPr>
            <a:r>
              <a:rPr lang="en-US">
                <a:latin typeface="Calibri"/>
                <a:ea typeface="Calibri"/>
                <a:cs typeface="Calibri"/>
                <a:sym typeface="Calibri"/>
              </a:rPr>
              <a:t>TORIC[1,2]: ICRF full-wave simulation code</a:t>
            </a:r>
            <a:endParaRPr>
              <a:latin typeface="Calibri"/>
              <a:ea typeface="Calibri"/>
              <a:cs typeface="Calibri"/>
              <a:sym typeface="Calibri"/>
            </a:endParaRPr>
          </a:p>
          <a:p>
            <a:pPr marL="914400" marR="0" lvl="0" indent="0" algn="l" rtl="0">
              <a:lnSpc>
                <a:spcPct val="80000"/>
              </a:lnSpc>
              <a:spcBef>
                <a:spcPts val="0"/>
              </a:spcBef>
              <a:spcAft>
                <a:spcPts val="0"/>
              </a:spcAft>
              <a:buNone/>
            </a:pPr>
            <a:endParaRPr sz="1800" i="1">
              <a:latin typeface="Calibri"/>
              <a:ea typeface="Calibri"/>
              <a:cs typeface="Calibri"/>
              <a:sym typeface="Calibri"/>
            </a:endParaRPr>
          </a:p>
          <a:p>
            <a:pPr marL="457200" marR="0" lvl="0" indent="0" algn="l" rtl="0">
              <a:lnSpc>
                <a:spcPct val="80000"/>
              </a:lnSpc>
              <a:spcBef>
                <a:spcPts val="0"/>
              </a:spcBef>
              <a:spcAft>
                <a:spcPts val="0"/>
              </a:spcAft>
              <a:buNone/>
            </a:pPr>
            <a:endParaRPr i="1">
              <a:latin typeface="Calibri"/>
              <a:ea typeface="Calibri"/>
              <a:cs typeface="Calibri"/>
              <a:sym typeface="Calibri"/>
            </a:endParaRPr>
          </a:p>
          <a:p>
            <a:pPr marL="457200" marR="0" lvl="0" indent="0" algn="l" rtl="0">
              <a:lnSpc>
                <a:spcPct val="80000"/>
              </a:lnSpc>
              <a:spcBef>
                <a:spcPts val="0"/>
              </a:spcBef>
              <a:spcAft>
                <a:spcPts val="0"/>
              </a:spcAft>
              <a:buNone/>
            </a:pPr>
            <a:endParaRPr i="1">
              <a:latin typeface="Calibri"/>
              <a:ea typeface="Calibri"/>
              <a:cs typeface="Calibri"/>
              <a:sym typeface="Calibri"/>
            </a:endParaRPr>
          </a:p>
          <a:p>
            <a:pPr marL="457200" marR="0" lvl="0" indent="-342900" algn="l" rtl="0">
              <a:lnSpc>
                <a:spcPct val="80000"/>
              </a:lnSpc>
              <a:spcBef>
                <a:spcPts val="0"/>
              </a:spcBef>
              <a:spcAft>
                <a:spcPts val="0"/>
              </a:spcAft>
              <a:buSzPts val="1800"/>
              <a:buFont typeface="Calibri"/>
              <a:buChar char="•"/>
            </a:pPr>
            <a:r>
              <a:rPr lang="en-US">
                <a:latin typeface="Calibri"/>
                <a:ea typeface="Calibri"/>
                <a:cs typeface="Calibri"/>
                <a:sym typeface="Calibri"/>
              </a:rPr>
              <a:t>Goal ⇨ </a:t>
            </a:r>
            <a:r>
              <a:rPr lang="en-US" b="1">
                <a:latin typeface="Calibri"/>
                <a:ea typeface="Calibri"/>
                <a:cs typeface="Calibri"/>
                <a:sym typeface="Calibri"/>
              </a:rPr>
              <a:t>TORIC-ML</a:t>
            </a:r>
            <a:r>
              <a:rPr lang="en-US">
                <a:latin typeface="Calibri"/>
                <a:ea typeface="Calibri"/>
                <a:cs typeface="Calibri"/>
                <a:sym typeface="Calibri"/>
              </a:rPr>
              <a:t>:  </a:t>
            </a:r>
            <a:r>
              <a:rPr lang="en-US" u="sng">
                <a:latin typeface="Calibri"/>
                <a:ea typeface="Calibri"/>
                <a:cs typeface="Calibri"/>
                <a:sym typeface="Calibri"/>
              </a:rPr>
              <a:t>TORIC surrogate model</a:t>
            </a:r>
            <a:endParaRPr>
              <a:latin typeface="Calibri"/>
              <a:ea typeface="Calibri"/>
              <a:cs typeface="Calibri"/>
              <a:sym typeface="Calibri"/>
            </a:endParaRPr>
          </a:p>
          <a:p>
            <a:pPr marL="457200" marR="0" lvl="0" indent="0" algn="l" rtl="0">
              <a:lnSpc>
                <a:spcPct val="80000"/>
              </a:lnSpc>
              <a:spcBef>
                <a:spcPts val="0"/>
              </a:spcBef>
              <a:spcAft>
                <a:spcPts val="0"/>
              </a:spcAft>
              <a:buNone/>
            </a:pPr>
            <a:endParaRPr>
              <a:latin typeface="Calibri"/>
              <a:ea typeface="Calibri"/>
              <a:cs typeface="Calibri"/>
              <a:sym typeface="Calibri"/>
            </a:endParaRPr>
          </a:p>
          <a:p>
            <a:pPr marL="457200" marR="0" lvl="0" indent="-342900" algn="l" rtl="0">
              <a:lnSpc>
                <a:spcPct val="80000"/>
              </a:lnSpc>
              <a:spcBef>
                <a:spcPts val="0"/>
              </a:spcBef>
              <a:spcAft>
                <a:spcPts val="0"/>
              </a:spcAft>
              <a:buSzPts val="1800"/>
              <a:buFont typeface="Calibri"/>
              <a:buChar char="•"/>
            </a:pPr>
            <a:r>
              <a:rPr lang="en-US">
                <a:latin typeface="Calibri"/>
                <a:ea typeface="Calibri"/>
                <a:cs typeface="Calibri"/>
                <a:sym typeface="Calibri"/>
              </a:rPr>
              <a:t>TORIC-ML requirements:</a:t>
            </a:r>
            <a:endParaRPr>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b="1">
                <a:latin typeface="Calibri"/>
                <a:ea typeface="Calibri"/>
                <a:cs typeface="Calibri"/>
                <a:sym typeface="Calibri"/>
              </a:rPr>
              <a:t>Finite database, accuracy and speed</a:t>
            </a:r>
            <a:endParaRPr sz="1800" b="1">
              <a:latin typeface="Calibri"/>
              <a:ea typeface="Calibri"/>
              <a:cs typeface="Calibri"/>
              <a:sym typeface="Calibri"/>
            </a:endParaRPr>
          </a:p>
          <a:p>
            <a:pPr marL="914400" marR="0" lvl="0" indent="0" algn="l" rtl="0">
              <a:lnSpc>
                <a:spcPct val="80000"/>
              </a:lnSpc>
              <a:spcBef>
                <a:spcPts val="0"/>
              </a:spcBef>
              <a:spcAft>
                <a:spcPts val="0"/>
              </a:spcAft>
              <a:buNone/>
            </a:pPr>
            <a:endParaRPr sz="1800">
              <a:latin typeface="Calibri"/>
              <a:ea typeface="Calibri"/>
              <a:cs typeface="Calibri"/>
              <a:sym typeface="Calibri"/>
            </a:endParaRPr>
          </a:p>
          <a:p>
            <a:pPr marL="457200" marR="0" lvl="0" indent="-342900" algn="l" rtl="0">
              <a:lnSpc>
                <a:spcPct val="80000"/>
              </a:lnSpc>
              <a:spcBef>
                <a:spcPts val="0"/>
              </a:spcBef>
              <a:spcAft>
                <a:spcPts val="0"/>
              </a:spcAft>
              <a:buSzPts val="1800"/>
              <a:buFont typeface="Calibri"/>
              <a:buChar char="•"/>
            </a:pPr>
            <a:r>
              <a:rPr lang="en-US">
                <a:latin typeface="Calibri"/>
                <a:ea typeface="Calibri"/>
                <a:cs typeface="Calibri"/>
                <a:sym typeface="Calibri"/>
              </a:rPr>
              <a:t>Database:</a:t>
            </a:r>
            <a:endParaRPr>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a:latin typeface="Calibri"/>
                <a:ea typeface="Calibri"/>
                <a:cs typeface="Calibri"/>
                <a:sym typeface="Calibri"/>
              </a:rPr>
              <a:t>Regime and parametric space of interest</a:t>
            </a:r>
            <a:endParaRPr sz="1800">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a:latin typeface="Calibri"/>
                <a:ea typeface="Calibri"/>
                <a:cs typeface="Calibri"/>
                <a:sym typeface="Calibri"/>
              </a:rPr>
              <a:t>Latin Hypercube Sampling method</a:t>
            </a:r>
            <a:endParaRPr sz="1800">
              <a:latin typeface="Calibri"/>
              <a:ea typeface="Calibri"/>
              <a:cs typeface="Calibri"/>
              <a:sym typeface="Calibri"/>
            </a:endParaRPr>
          </a:p>
          <a:p>
            <a:pPr marL="914400" marR="0" lvl="0" indent="0" algn="l" rtl="0">
              <a:lnSpc>
                <a:spcPct val="80000"/>
              </a:lnSpc>
              <a:spcBef>
                <a:spcPts val="0"/>
              </a:spcBef>
              <a:spcAft>
                <a:spcPts val="0"/>
              </a:spcAft>
              <a:buNone/>
            </a:pPr>
            <a:endParaRPr sz="1800">
              <a:latin typeface="Calibri"/>
              <a:ea typeface="Calibri"/>
              <a:cs typeface="Calibri"/>
              <a:sym typeface="Calibri"/>
            </a:endParaRPr>
          </a:p>
          <a:p>
            <a:pPr marL="457200" marR="0" lvl="0" indent="-342900" algn="l" rtl="0">
              <a:lnSpc>
                <a:spcPct val="80000"/>
              </a:lnSpc>
              <a:spcBef>
                <a:spcPts val="0"/>
              </a:spcBef>
              <a:spcAft>
                <a:spcPts val="0"/>
              </a:spcAft>
              <a:buSzPts val="1800"/>
              <a:buFont typeface="Calibri"/>
              <a:buChar char="•"/>
            </a:pPr>
            <a:r>
              <a:rPr lang="en-US">
                <a:latin typeface="Calibri"/>
                <a:ea typeface="Calibri"/>
                <a:cs typeface="Calibri"/>
                <a:sym typeface="Calibri"/>
              </a:rPr>
              <a:t>ML algorithm (for </a:t>
            </a:r>
            <a:r>
              <a:rPr lang="en-US" b="1">
                <a:latin typeface="Calibri"/>
                <a:ea typeface="Calibri"/>
                <a:cs typeface="Calibri"/>
                <a:sym typeface="Calibri"/>
              </a:rPr>
              <a:t>1D</a:t>
            </a:r>
            <a:r>
              <a:rPr lang="en-US">
                <a:latin typeface="Calibri"/>
                <a:ea typeface="Calibri"/>
                <a:cs typeface="Calibri"/>
                <a:sym typeface="Calibri"/>
              </a:rPr>
              <a:t> profiles):</a:t>
            </a:r>
            <a:endParaRPr>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a:latin typeface="Calibri"/>
                <a:ea typeface="Calibri"/>
                <a:cs typeface="Calibri"/>
                <a:sym typeface="Calibri"/>
              </a:rPr>
              <a:t>Random Forest Regressor (</a:t>
            </a:r>
            <a:r>
              <a:rPr lang="en-US" sz="1800" b="1">
                <a:latin typeface="Calibri"/>
                <a:ea typeface="Calibri"/>
                <a:cs typeface="Calibri"/>
                <a:sym typeface="Calibri"/>
              </a:rPr>
              <a:t>RFR</a:t>
            </a:r>
            <a:r>
              <a:rPr lang="en-US" sz="1800">
                <a:latin typeface="Calibri"/>
                <a:ea typeface="Calibri"/>
                <a:cs typeface="Calibri"/>
                <a:sym typeface="Calibri"/>
              </a:rPr>
              <a:t>)</a:t>
            </a:r>
            <a:endParaRPr sz="1800">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a:latin typeface="Calibri"/>
                <a:ea typeface="Calibri"/>
                <a:cs typeface="Calibri"/>
                <a:sym typeface="Calibri"/>
              </a:rPr>
              <a:t>Multilayer Perceptron (</a:t>
            </a:r>
            <a:r>
              <a:rPr lang="en-US" sz="1800" b="1">
                <a:latin typeface="Calibri"/>
                <a:ea typeface="Calibri"/>
                <a:cs typeface="Calibri"/>
                <a:sym typeface="Calibri"/>
              </a:rPr>
              <a:t>MLP</a:t>
            </a:r>
            <a:r>
              <a:rPr lang="en-US" sz="1800">
                <a:latin typeface="Calibri"/>
                <a:ea typeface="Calibri"/>
                <a:cs typeface="Calibri"/>
                <a:sym typeface="Calibri"/>
              </a:rPr>
              <a:t>)</a:t>
            </a:r>
            <a:endParaRPr sz="1800">
              <a:latin typeface="Calibri"/>
              <a:ea typeface="Calibri"/>
              <a:cs typeface="Calibri"/>
              <a:sym typeface="Calibri"/>
            </a:endParaRPr>
          </a:p>
          <a:p>
            <a:pPr marL="914400" marR="0" lvl="1" indent="-342900" algn="l" rtl="0">
              <a:lnSpc>
                <a:spcPct val="80000"/>
              </a:lnSpc>
              <a:spcBef>
                <a:spcPts val="0"/>
              </a:spcBef>
              <a:spcAft>
                <a:spcPts val="0"/>
              </a:spcAft>
              <a:buSzPts val="1800"/>
              <a:buFont typeface="Calibri"/>
              <a:buChar char="•"/>
            </a:pPr>
            <a:r>
              <a:rPr lang="en-US" sz="1800">
                <a:latin typeface="Calibri"/>
                <a:ea typeface="Calibri"/>
                <a:cs typeface="Calibri"/>
                <a:sym typeface="Calibri"/>
              </a:rPr>
              <a:t>Hyperparameter tuning and validation</a:t>
            </a:r>
            <a:endParaRPr sz="1800">
              <a:latin typeface="Calibri"/>
              <a:ea typeface="Calibri"/>
              <a:cs typeface="Calibri"/>
              <a:sym typeface="Calibri"/>
            </a:endParaRPr>
          </a:p>
        </p:txBody>
      </p:sp>
      <p:sp>
        <p:nvSpPr>
          <p:cNvPr id="169" name="Google Shape;169;p21"/>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6</a:t>
            </a:fld>
            <a:endParaRPr/>
          </a:p>
        </p:txBody>
      </p:sp>
      <p:sp>
        <p:nvSpPr>
          <p:cNvPr id="170" name="Google Shape;170;p21"/>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TORIC-ML : A surrogate model for TORIC </a:t>
            </a:r>
            <a:endParaRPr sz="2900">
              <a:latin typeface="Calibri"/>
              <a:ea typeface="Calibri"/>
              <a:cs typeface="Calibri"/>
              <a:sym typeface="Calibri"/>
            </a:endParaRPr>
          </a:p>
        </p:txBody>
      </p:sp>
      <p:sp>
        <p:nvSpPr>
          <p:cNvPr id="171" name="Google Shape;171;p21"/>
          <p:cNvSpPr/>
          <p:nvPr/>
        </p:nvSpPr>
        <p:spPr>
          <a:xfrm>
            <a:off x="4858400" y="752513"/>
            <a:ext cx="840300" cy="16341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b="1">
              <a:solidFill>
                <a:schemeClr val="dk2"/>
              </a:solidFill>
            </a:endParaRPr>
          </a:p>
          <a:p>
            <a:pPr marL="0" lvl="0" indent="0" algn="ctr" rtl="0">
              <a:spcBef>
                <a:spcPts val="0"/>
              </a:spcBef>
              <a:spcAft>
                <a:spcPts val="0"/>
              </a:spcAft>
              <a:buNone/>
            </a:pPr>
            <a:endParaRPr sz="1100" b="1">
              <a:solidFill>
                <a:schemeClr val="dk2"/>
              </a:solidFill>
            </a:endParaRPr>
          </a:p>
          <a:p>
            <a:pPr marL="457200" lvl="0" indent="0" algn="l" rtl="0">
              <a:spcBef>
                <a:spcPts val="0"/>
              </a:spcBef>
              <a:spcAft>
                <a:spcPts val="0"/>
              </a:spcAft>
              <a:buNone/>
            </a:pPr>
            <a:endParaRPr sz="1100" b="1">
              <a:solidFill>
                <a:schemeClr val="dk2"/>
              </a:solidFill>
            </a:endParaRPr>
          </a:p>
        </p:txBody>
      </p:sp>
      <p:pic>
        <p:nvPicPr>
          <p:cNvPr id="172" name="Google Shape;172;p21" descr="{&quot;code&quot;:&quot;$$\\begin{matrix}\n{\\text{Inputs}\\;\\text{(}\\mathbf{X}\\text{)}}\\\\\n{}\\\\\n{N_{\\varphi}}\\\\\n{T_{e0}}\\\\\n{\\vdots}\\\\\n{Z_{\\text{eff}}}\\\\\n\\end{matrix}$$&quot;,&quot;id&quot;:&quot;1&quot;,&quot;backgroundColor&quot;:&quot;#FFB400&quot;,&quot;aid&quot;:null,&quot;type&quot;:&quot;$$&quot;,&quot;backgroundColorModified&quot;:false,&quot;font&quot;:{&quot;family&quot;:&quot;Arial&quot;,&quot;size&quot;:11,&quot;color&quot;:&quot;#445256&quot;},&quot;ts&quot;:1677776421598,&quot;cs&quot;:&quot;crzKwcDVazlTCK6cW4yQrw==&quot;,&quot;size&quot;:{&quot;width&quot;:79.66666666666667,&quot;height&quot;:146.49999999999997}}"/>
          <p:cNvPicPr preferRelativeResize="0"/>
          <p:nvPr/>
        </p:nvPicPr>
        <p:blipFill>
          <a:blip r:embed="rId3">
            <a:alphaModFix/>
          </a:blip>
          <a:stretch>
            <a:fillRect/>
          </a:stretch>
        </p:blipFill>
        <p:spPr>
          <a:xfrm>
            <a:off x="4903471" y="870396"/>
            <a:ext cx="758825" cy="1395412"/>
          </a:xfrm>
          <a:prstGeom prst="rect">
            <a:avLst/>
          </a:prstGeom>
          <a:noFill/>
          <a:ln>
            <a:noFill/>
          </a:ln>
        </p:spPr>
      </p:pic>
      <p:cxnSp>
        <p:nvCxnSpPr>
          <p:cNvPr id="173" name="Google Shape;173;p21"/>
          <p:cNvCxnSpPr/>
          <p:nvPr/>
        </p:nvCxnSpPr>
        <p:spPr>
          <a:xfrm rot="10800000" flipH="1">
            <a:off x="4851800" y="1134238"/>
            <a:ext cx="854100" cy="5700"/>
          </a:xfrm>
          <a:prstGeom prst="straightConnector1">
            <a:avLst/>
          </a:prstGeom>
          <a:noFill/>
          <a:ln w="28575" cap="flat" cmpd="sng">
            <a:solidFill>
              <a:schemeClr val="dk2"/>
            </a:solidFill>
            <a:prstDash val="solid"/>
            <a:round/>
            <a:headEnd type="none" w="med" len="med"/>
            <a:tailEnd type="none" w="med" len="med"/>
          </a:ln>
        </p:spPr>
      </p:cxnSp>
      <p:sp>
        <p:nvSpPr>
          <p:cNvPr id="174" name="Google Shape;174;p21"/>
          <p:cNvSpPr/>
          <p:nvPr/>
        </p:nvSpPr>
        <p:spPr>
          <a:xfrm>
            <a:off x="8073397" y="755450"/>
            <a:ext cx="956700" cy="11106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1">
              <a:solidFill>
                <a:schemeClr val="dk2"/>
              </a:solidFill>
            </a:endParaRPr>
          </a:p>
          <a:p>
            <a:pPr marL="0" marR="0" lvl="0" indent="0" algn="l" rtl="0">
              <a:lnSpc>
                <a:spcPct val="100000"/>
              </a:lnSpc>
              <a:spcBef>
                <a:spcPts val="0"/>
              </a:spcBef>
              <a:spcAft>
                <a:spcPts val="0"/>
              </a:spcAft>
              <a:buNone/>
            </a:pPr>
            <a:endParaRPr sz="1100" b="1">
              <a:solidFill>
                <a:schemeClr val="dk2"/>
              </a:solidFill>
            </a:endParaRPr>
          </a:p>
          <a:p>
            <a:pPr marL="0" marR="0" lvl="0" indent="0" algn="l" rtl="0">
              <a:lnSpc>
                <a:spcPct val="100000"/>
              </a:lnSpc>
              <a:spcBef>
                <a:spcPts val="0"/>
              </a:spcBef>
              <a:spcAft>
                <a:spcPts val="0"/>
              </a:spcAft>
              <a:buNone/>
            </a:pPr>
            <a:endParaRPr sz="1100" b="1">
              <a:solidFill>
                <a:schemeClr val="dk2"/>
              </a:solidFill>
            </a:endParaRPr>
          </a:p>
        </p:txBody>
      </p:sp>
      <p:pic>
        <p:nvPicPr>
          <p:cNvPr id="175" name="Google Shape;175;p21" descr="{&quot;id&quot;:&quot;1&quot;,&quot;code&quot;:&quot;$$\\begin{matrix}\n{\\text{Outputs}\\,\\left(\\mathbf{Y}\\right)}\\\\\n{P_{e}\\left(\\rho\\right)}\\\\\n{P_{D}\\left(\\rho\\right)}\\\\\n{\\vdots}\\\\\n\\end{matrix}$$&quot;,&quot;aid&quot;:null,&quot;type&quot;:&quot;$$&quot;,&quot;font&quot;:{&quot;family&quot;:&quot;Arial&quot;,&quot;size&quot;:11,&quot;color&quot;:&quot;#445256&quot;},&quot;backgroundColorModified&quot;:false,&quot;backgroundColor&quot;:&quot;#FFB400&quot;,&quot;ts&quot;:1687454492018,&quot;cs&quot;:&quot;r2J29C7sndEzNmIyQBebIA==&quot;,&quot;size&quot;:{&quot;width&quot;:91,&quot;height&quot;:95.16666666666667}}"/>
          <p:cNvPicPr preferRelativeResize="0"/>
          <p:nvPr/>
        </p:nvPicPr>
        <p:blipFill>
          <a:blip r:embed="rId4">
            <a:alphaModFix/>
          </a:blip>
          <a:stretch>
            <a:fillRect/>
          </a:stretch>
        </p:blipFill>
        <p:spPr>
          <a:xfrm>
            <a:off x="8135634" y="881594"/>
            <a:ext cx="866775" cy="906463"/>
          </a:xfrm>
          <a:prstGeom prst="rect">
            <a:avLst/>
          </a:prstGeom>
          <a:noFill/>
          <a:ln>
            <a:noFill/>
          </a:ln>
        </p:spPr>
      </p:pic>
      <p:cxnSp>
        <p:nvCxnSpPr>
          <p:cNvPr id="176" name="Google Shape;176;p21"/>
          <p:cNvCxnSpPr/>
          <p:nvPr/>
        </p:nvCxnSpPr>
        <p:spPr>
          <a:xfrm rot="10800000" flipH="1">
            <a:off x="8065597" y="1069762"/>
            <a:ext cx="972300" cy="5700"/>
          </a:xfrm>
          <a:prstGeom prst="straightConnector1">
            <a:avLst/>
          </a:prstGeom>
          <a:noFill/>
          <a:ln w="28575" cap="flat" cmpd="sng">
            <a:solidFill>
              <a:schemeClr val="dk2"/>
            </a:solidFill>
            <a:prstDash val="solid"/>
            <a:round/>
            <a:headEnd type="none" w="med" len="med"/>
            <a:tailEnd type="none" w="med" len="med"/>
          </a:ln>
        </p:spPr>
      </p:cxnSp>
      <p:sp>
        <p:nvSpPr>
          <p:cNvPr id="177" name="Google Shape;177;p21"/>
          <p:cNvSpPr/>
          <p:nvPr/>
        </p:nvSpPr>
        <p:spPr>
          <a:xfrm rot="1996">
            <a:off x="5782037" y="969078"/>
            <a:ext cx="516600" cy="223200"/>
          </a:xfrm>
          <a:prstGeom prst="rightArrow">
            <a:avLst>
              <a:gd name="adj1" fmla="val 50000"/>
              <a:gd name="adj2" fmla="val 50000"/>
            </a:avLst>
          </a:prstGeom>
          <a:solidFill>
            <a:srgbClr val="CC0000"/>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1"/>
          <p:cNvSpPr/>
          <p:nvPr/>
        </p:nvSpPr>
        <p:spPr>
          <a:xfrm rot="5400000">
            <a:off x="6718938" y="1482116"/>
            <a:ext cx="338700" cy="2745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21"/>
          <p:cNvGrpSpPr/>
          <p:nvPr/>
        </p:nvGrpSpPr>
        <p:grpSpPr>
          <a:xfrm>
            <a:off x="5990130" y="1854350"/>
            <a:ext cx="1796332" cy="1634100"/>
            <a:chOff x="5661268" y="1743225"/>
            <a:chExt cx="1796332" cy="1634100"/>
          </a:xfrm>
        </p:grpSpPr>
        <p:sp>
          <p:nvSpPr>
            <p:cNvPr id="180" name="Google Shape;180;p21"/>
            <p:cNvSpPr/>
            <p:nvPr/>
          </p:nvSpPr>
          <p:spPr>
            <a:xfrm>
              <a:off x="5672900" y="1743225"/>
              <a:ext cx="1784700" cy="16341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b="1">
                <a:solidFill>
                  <a:schemeClr val="dk2"/>
                </a:solidFill>
              </a:endParaRPr>
            </a:p>
            <a:p>
              <a:pPr marL="0" lvl="0" indent="0" algn="ctr" rtl="0">
                <a:spcBef>
                  <a:spcPts val="0"/>
                </a:spcBef>
                <a:spcAft>
                  <a:spcPts val="0"/>
                </a:spcAft>
                <a:buNone/>
              </a:pPr>
              <a:endParaRPr sz="1100" b="1">
                <a:solidFill>
                  <a:schemeClr val="dk2"/>
                </a:solidFill>
              </a:endParaRPr>
            </a:p>
            <a:p>
              <a:pPr marL="457200" lvl="0" indent="0" algn="l" rtl="0">
                <a:spcBef>
                  <a:spcPts val="0"/>
                </a:spcBef>
                <a:spcAft>
                  <a:spcPts val="0"/>
                </a:spcAft>
                <a:buNone/>
              </a:pPr>
              <a:endParaRPr sz="1100" b="1">
                <a:solidFill>
                  <a:schemeClr val="dk2"/>
                </a:solidFill>
              </a:endParaRPr>
            </a:p>
          </p:txBody>
        </p:sp>
        <p:pic>
          <p:nvPicPr>
            <p:cNvPr id="181" name="Google Shape;181;p21" descr="{&quot;font&quot;:{&quot;family&quot;:&quot;Arial&quot;,&quot;size&quot;:11,&quot;color&quot;:&quot;#445256&quot;},&quot;backgroundColorModified&quot;:false,&quot;aid&quot;:null,&quot;id&quot;:&quot;1&quot;,&quot;backgroundColor&quot;:&quot;#FFB400&quot;,&quot;type&quot;:&quot;$$&quot;,&quot;code&quot;:&quot;$$\\begin{matrix}\n{\\text{Inputs}}&amp;{\\text{Outputs}}\\\\\n{}&amp;{}\\\\\n{\\mathbf{X}_{1}}&amp;{\\mathbf{Y}_{1}=f\\left(\\mathbf{X}_{1}\\right)}\\\\\n{\\mathbf{X}_{2}}&amp;{\\mathbf{Y}_{2}=f\\left(\\mathbf{X}_{2}\\right)}\\\\\n{\\vdots}&amp;{\\vdots_{}}\\\\\n{\\mathbf{X}_{n}}&amp;{\\mathbf{Y}_{n}=f\\left(\\mathbf{X}_{n}\\right)}\\\\\n\\end{matrix}$$&quot;,&quot;ts&quot;:1677698121961,&quot;cs&quot;:&quot;no1fC2aCqNOtkXb5IINKXw==&quot;,&quot;size&quot;:{&quot;width&quot;:155.66666666666674,&quot;height&quot;:146.5}}"/>
            <p:cNvPicPr preferRelativeResize="0"/>
            <p:nvPr/>
          </p:nvPicPr>
          <p:blipFill>
            <a:blip r:embed="rId5">
              <a:alphaModFix/>
            </a:blip>
            <a:stretch>
              <a:fillRect/>
            </a:stretch>
          </p:blipFill>
          <p:spPr>
            <a:xfrm>
              <a:off x="5821513" y="1894596"/>
              <a:ext cx="1482725" cy="1395412"/>
            </a:xfrm>
            <a:prstGeom prst="rect">
              <a:avLst/>
            </a:prstGeom>
            <a:noFill/>
            <a:ln>
              <a:noFill/>
            </a:ln>
          </p:spPr>
        </p:pic>
        <p:cxnSp>
          <p:nvCxnSpPr>
            <p:cNvPr id="182" name="Google Shape;182;p21"/>
            <p:cNvCxnSpPr/>
            <p:nvPr/>
          </p:nvCxnSpPr>
          <p:spPr>
            <a:xfrm rot="10800000" flipH="1">
              <a:off x="5661268" y="2118650"/>
              <a:ext cx="1785000" cy="12000"/>
            </a:xfrm>
            <a:prstGeom prst="straightConnector1">
              <a:avLst/>
            </a:prstGeom>
            <a:noFill/>
            <a:ln w="28575" cap="flat" cmpd="sng">
              <a:solidFill>
                <a:schemeClr val="dk2"/>
              </a:solidFill>
              <a:prstDash val="solid"/>
              <a:round/>
              <a:headEnd type="none" w="med" len="med"/>
              <a:tailEnd type="none" w="med" len="med"/>
            </a:ln>
          </p:spPr>
        </p:cxnSp>
        <p:cxnSp>
          <p:nvCxnSpPr>
            <p:cNvPr id="183" name="Google Shape;183;p21"/>
            <p:cNvCxnSpPr/>
            <p:nvPr/>
          </p:nvCxnSpPr>
          <p:spPr>
            <a:xfrm>
              <a:off x="6357519" y="1743225"/>
              <a:ext cx="0" cy="1634100"/>
            </a:xfrm>
            <a:prstGeom prst="straightConnector1">
              <a:avLst/>
            </a:prstGeom>
            <a:noFill/>
            <a:ln w="28575" cap="flat" cmpd="sng">
              <a:solidFill>
                <a:schemeClr val="dk2"/>
              </a:solidFill>
              <a:prstDash val="solid"/>
              <a:round/>
              <a:headEnd type="none" w="med" len="med"/>
              <a:tailEnd type="none" w="med" len="med"/>
            </a:ln>
          </p:spPr>
        </p:cxnSp>
      </p:grpSp>
      <p:sp>
        <p:nvSpPr>
          <p:cNvPr id="184" name="Google Shape;184;p21"/>
          <p:cNvSpPr/>
          <p:nvPr/>
        </p:nvSpPr>
        <p:spPr>
          <a:xfrm rot="1996">
            <a:off x="7468137" y="954203"/>
            <a:ext cx="516600" cy="223200"/>
          </a:xfrm>
          <a:prstGeom prst="rightArrow">
            <a:avLst>
              <a:gd name="adj1" fmla="val 50000"/>
              <a:gd name="adj2" fmla="val 50000"/>
            </a:avLst>
          </a:prstGeom>
          <a:solidFill>
            <a:srgbClr val="CC0000"/>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1"/>
          <p:cNvSpPr/>
          <p:nvPr/>
        </p:nvSpPr>
        <p:spPr>
          <a:xfrm>
            <a:off x="6374802" y="755450"/>
            <a:ext cx="982800" cy="620700"/>
          </a:xfrm>
          <a:prstGeom prst="roundRect">
            <a:avLst>
              <a:gd name="adj" fmla="val 16667"/>
            </a:avLst>
          </a:prstGeom>
          <a:solidFill>
            <a:schemeClr val="accent3"/>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21" descr="{&quot;font&quot;:{&quot;size&quot;:11,&quot;family&quot;:&quot;Arial&quot;,&quot;color&quot;:&quot;#445256&quot;},&quot;backgroundColorModified&quot;:false,&quot;code&quot;:&quot;$$\\begin{matrix}\n{\\text{TORIC}}\\\\\n{\\mathbf{Y}=\\,f\\left(\\mathbf{X}\\right)}\\\\\n\\end{matrix}$$&quot;,&quot;backgroundColor&quot;:&quot;#FFB400&quot;,&quot;id&quot;:&quot;1&quot;,&quot;aid&quot;:null,&quot;type&quot;:&quot;$$&quot;,&quot;ts&quot;:1677703279987,&quot;cs&quot;:&quot;+xQYdrP7CLGlOSWFNkjDBA==&quot;,&quot;size&quot;:{&quot;width&quot;:76.66666666666674,&quot;height&quot;:40.666666666666664}}"/>
          <p:cNvPicPr preferRelativeResize="0"/>
          <p:nvPr/>
        </p:nvPicPr>
        <p:blipFill>
          <a:blip r:embed="rId6">
            <a:alphaModFix/>
          </a:blip>
          <a:stretch>
            <a:fillRect/>
          </a:stretch>
        </p:blipFill>
        <p:spPr>
          <a:xfrm>
            <a:off x="6503648" y="887207"/>
            <a:ext cx="730250" cy="387350"/>
          </a:xfrm>
          <a:prstGeom prst="rect">
            <a:avLst/>
          </a:prstGeom>
          <a:noFill/>
          <a:ln>
            <a:noFill/>
          </a:ln>
        </p:spPr>
      </p:pic>
      <p:cxnSp>
        <p:nvCxnSpPr>
          <p:cNvPr id="187" name="Google Shape;187;p21"/>
          <p:cNvCxnSpPr>
            <a:endCxn id="185" idx="3"/>
          </p:cNvCxnSpPr>
          <p:nvPr/>
        </p:nvCxnSpPr>
        <p:spPr>
          <a:xfrm>
            <a:off x="6374802" y="1065800"/>
            <a:ext cx="982800" cy="0"/>
          </a:xfrm>
          <a:prstGeom prst="straightConnector1">
            <a:avLst/>
          </a:prstGeom>
          <a:noFill/>
          <a:ln w="19050" cap="flat" cmpd="sng">
            <a:solidFill>
              <a:schemeClr val="dk2"/>
            </a:solidFill>
            <a:prstDash val="solid"/>
            <a:round/>
            <a:headEnd type="none" w="med" len="med"/>
            <a:tailEnd type="none" w="med" len="med"/>
          </a:ln>
        </p:spPr>
      </p:cxnSp>
      <p:pic>
        <p:nvPicPr>
          <p:cNvPr id="188" name="Google Shape;188;p21" descr="{&quot;code&quot;:&quot;$$\\text{Sampling}$$&quot;,&quot;id&quot;:&quot;1&quot;,&quot;type&quot;:&quot;$$&quot;,&quot;backgroundColor&quot;:&quot;#FFB400&quot;,&quot;aid&quot;:null,&quot;backgroundColorModified&quot;:false,&quot;font&quot;:{&quot;family&quot;:&quot;Arial&quot;,&quot;color&quot;:&quot;#445256&quot;,&quot;size&quot;:11},&quot;ts&quot;:1677698941530,&quot;cs&quot;:&quot;6m64p6sy0/46g8Qs4WTSbg==&quot;,&quot;size&quot;:{&quot;width&quot;:68.66666666666667,&quot;height&quot;:15.666666666666666}}"/>
          <p:cNvPicPr preferRelativeResize="0"/>
          <p:nvPr/>
        </p:nvPicPr>
        <p:blipFill>
          <a:blip r:embed="rId7">
            <a:alphaModFix/>
          </a:blip>
          <a:stretch>
            <a:fillRect/>
          </a:stretch>
        </p:blipFill>
        <p:spPr>
          <a:xfrm>
            <a:off x="6074471" y="1494941"/>
            <a:ext cx="654050" cy="149225"/>
          </a:xfrm>
          <a:prstGeom prst="rect">
            <a:avLst/>
          </a:prstGeom>
          <a:noFill/>
          <a:ln>
            <a:noFill/>
          </a:ln>
        </p:spPr>
      </p:pic>
      <p:sp>
        <p:nvSpPr>
          <p:cNvPr id="189" name="Google Shape;189;p21"/>
          <p:cNvSpPr/>
          <p:nvPr/>
        </p:nvSpPr>
        <p:spPr>
          <a:xfrm rot="5395085">
            <a:off x="8359165" y="2100636"/>
            <a:ext cx="419700" cy="1665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1"/>
          <p:cNvSpPr/>
          <p:nvPr/>
        </p:nvSpPr>
        <p:spPr>
          <a:xfrm>
            <a:off x="8040709" y="2501729"/>
            <a:ext cx="1087500" cy="338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21" descr="{&quot;type&quot;:&quot;$$&quot;,&quot;backgroundColor&quot;:&quot;#FFB400&quot;,&quot;id&quot;:&quot;1&quot;,&quot;code&quot;:&quot;$$\\overline{\\text{MSE}}\\text{,}\\;\\text{R}^{2}$$&quot;,&quot;font&quot;:{&quot;size&quot;:14,&quot;color&quot;:&quot;#445256&quot;,&quot;family&quot;:&quot;Arial&quot;},&quot;backgroundColorModified&quot;:false,&quot;aid&quot;:null,&quot;ts&quot;:1695043067700,&quot;cs&quot;:&quot;TKhSLZoP4d74ggGWGJXddg==&quot;,&quot;size&quot;:{&quot;width&quot;:82.5,&quot;height&quot;:24.833333333333332}}"/>
          <p:cNvPicPr preferRelativeResize="0"/>
          <p:nvPr/>
        </p:nvPicPr>
        <p:blipFill>
          <a:blip r:embed="rId8">
            <a:alphaModFix/>
          </a:blip>
          <a:stretch>
            <a:fillRect/>
          </a:stretch>
        </p:blipFill>
        <p:spPr>
          <a:xfrm>
            <a:off x="8179712" y="2550359"/>
            <a:ext cx="785813" cy="236538"/>
          </a:xfrm>
          <a:prstGeom prst="rect">
            <a:avLst/>
          </a:prstGeom>
          <a:noFill/>
          <a:ln>
            <a:noFill/>
          </a:ln>
        </p:spPr>
      </p:pic>
      <p:sp>
        <p:nvSpPr>
          <p:cNvPr id="192" name="Google Shape;192;p21"/>
          <p:cNvSpPr/>
          <p:nvPr/>
        </p:nvSpPr>
        <p:spPr>
          <a:xfrm>
            <a:off x="6291978" y="3950188"/>
            <a:ext cx="1116000" cy="620700"/>
          </a:xfrm>
          <a:prstGeom prst="roundRect">
            <a:avLst>
              <a:gd name="adj" fmla="val 16667"/>
            </a:avLst>
          </a:prstGeom>
          <a:solidFill>
            <a:schemeClr val="accent3"/>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93" name="Google Shape;193;p21" descr="{&quot;aid&quot;:null,&quot;code&quot;:&quot;$$\\begin{matrix}\n{\\text{TORIC-ML}}\\\\\n{\\mathbf{y\\,}\\approx\\,f\\left(\\mathbf{X}\\right)}\\\\\n\\end{matrix}$$&quot;,&quot;font&quot;:{&quot;family&quot;:&quot;Arial&quot;,&quot;color&quot;:&quot;#445256&quot;,&quot;size&quot;:11},&quot;backgroundColor&quot;:&quot;#FFB400&quot;,&quot;type&quot;:&quot;$$&quot;,&quot;id&quot;:&quot;1&quot;,&quot;backgroundColorModified&quot;:false,&quot;ts&quot;:1677703344481,&quot;cs&quot;:&quot;RMdOC5cps1fT8EnFx5lI1A==&quot;,&quot;size&quot;:{&quot;width&quot;:88.16666666666674,&quot;height&quot;:40.666666666666664}}"/>
          <p:cNvPicPr preferRelativeResize="0"/>
          <p:nvPr/>
        </p:nvPicPr>
        <p:blipFill>
          <a:blip r:embed="rId9">
            <a:alphaModFix/>
          </a:blip>
          <a:stretch>
            <a:fillRect/>
          </a:stretch>
        </p:blipFill>
        <p:spPr>
          <a:xfrm>
            <a:off x="6430085" y="4066848"/>
            <a:ext cx="839787" cy="387350"/>
          </a:xfrm>
          <a:prstGeom prst="rect">
            <a:avLst/>
          </a:prstGeom>
          <a:noFill/>
          <a:ln>
            <a:noFill/>
          </a:ln>
        </p:spPr>
      </p:pic>
      <p:cxnSp>
        <p:nvCxnSpPr>
          <p:cNvPr id="194" name="Google Shape;194;p21"/>
          <p:cNvCxnSpPr>
            <a:stCxn id="192" idx="1"/>
            <a:endCxn id="192" idx="3"/>
          </p:cNvCxnSpPr>
          <p:nvPr/>
        </p:nvCxnSpPr>
        <p:spPr>
          <a:xfrm>
            <a:off x="6291978" y="4260538"/>
            <a:ext cx="1116000" cy="0"/>
          </a:xfrm>
          <a:prstGeom prst="straightConnector1">
            <a:avLst/>
          </a:prstGeom>
          <a:noFill/>
          <a:ln w="19050" cap="flat" cmpd="sng">
            <a:solidFill>
              <a:schemeClr val="dk2"/>
            </a:solidFill>
            <a:prstDash val="solid"/>
            <a:round/>
            <a:headEnd type="none" w="med" len="med"/>
            <a:tailEnd type="none" w="med" len="med"/>
          </a:ln>
        </p:spPr>
      </p:cxnSp>
      <p:pic>
        <p:nvPicPr>
          <p:cNvPr id="195" name="Google Shape;195;p21" descr="{&quot;backgroundColor&quot;:&quot;#FFB400&quot;,&quot;type&quot;:&quot;$$&quot;,&quot;backgroundColorModified&quot;:false,&quot;id&quot;:&quot;1&quot;,&quot;aid&quot;:null,&quot;font&quot;:{&quot;size&quot;:11,&quot;family&quot;:&quot;Arial&quot;,&quot;color&quot;:&quot;#445256&quot;},&quot;code&quot;:&quot;$$\\begin{matrix}\n{\\text{Outputs}\\;\\text{(}\\mathbf{y}\\text{)}}\\\\\n{P_{e}\\left(\\rho\\right)}\\\\\n{P_{D}\\left(\\rho\\right)}\\\\\n{\\vdots}\\\\\n\\end{matrix}$$&quot;,&quot;ts&quot;:1687454667293,&quot;cs&quot;:&quot;cU4AroiFZkmxY+adhgdkvg==&quot;,&quot;size&quot;:{&quot;width&quot;:88.33333333333333,&quot;height&quot;:95.16666666666667}}"/>
          <p:cNvPicPr preferRelativeResize="0"/>
          <p:nvPr/>
        </p:nvPicPr>
        <p:blipFill>
          <a:blip r:embed="rId10">
            <a:alphaModFix/>
          </a:blip>
          <a:stretch>
            <a:fillRect/>
          </a:stretch>
        </p:blipFill>
        <p:spPr>
          <a:xfrm>
            <a:off x="8163768" y="3684356"/>
            <a:ext cx="841375" cy="906463"/>
          </a:xfrm>
          <a:prstGeom prst="rect">
            <a:avLst/>
          </a:prstGeom>
          <a:noFill/>
          <a:ln>
            <a:noFill/>
          </a:ln>
        </p:spPr>
      </p:pic>
      <p:sp>
        <p:nvSpPr>
          <p:cNvPr id="196" name="Google Shape;196;p21"/>
          <p:cNvSpPr/>
          <p:nvPr/>
        </p:nvSpPr>
        <p:spPr>
          <a:xfrm rot="2394">
            <a:off x="7581434" y="4165402"/>
            <a:ext cx="430800" cy="223200"/>
          </a:xfrm>
          <a:prstGeom prst="rightArrow">
            <a:avLst>
              <a:gd name="adj1" fmla="val 50000"/>
              <a:gd name="adj2" fmla="val 50000"/>
            </a:avLst>
          </a:prstGeom>
          <a:solidFill>
            <a:schemeClr val="accent6"/>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a:off x="4777582" y="4148806"/>
            <a:ext cx="832500" cy="223500"/>
          </a:xfrm>
          <a:prstGeom prst="roundRect">
            <a:avLst>
              <a:gd name="adj" fmla="val 16667"/>
            </a:avLst>
          </a:prstGeom>
          <a:solidFill>
            <a:schemeClr val="accent4"/>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1" descr="{&quot;backgroundColor&quot;:&quot;#FFB400&quot;,&quot;id&quot;:&quot;1&quot;,&quot;backgroundColorModified&quot;:false,&quot;type&quot;:&quot;$$&quot;,&quot;aid&quot;:null,&quot;code&quot;:&quot;$$\\text{Inputs}\\;\\left(\\mathbf{X}\\right)$$&quot;,&quot;font&quot;:{&quot;size&quot;:11,&quot;color&quot;:&quot;#445256&quot;,&quot;family&quot;:&quot;Arial&quot;},&quot;ts&quot;:1677775967625,&quot;cs&quot;:&quot;WIodlDzC22p1eDLLepR85A==&quot;,&quot;size&quot;:{&quot;width&quot;:79.66666666666667,&quot;height&quot;:17.333333333333332}}"/>
          <p:cNvPicPr preferRelativeResize="0"/>
          <p:nvPr/>
        </p:nvPicPr>
        <p:blipFill>
          <a:blip r:embed="rId11">
            <a:alphaModFix/>
          </a:blip>
          <a:stretch>
            <a:fillRect/>
          </a:stretch>
        </p:blipFill>
        <p:spPr>
          <a:xfrm>
            <a:off x="4814384" y="4177990"/>
            <a:ext cx="758825" cy="165100"/>
          </a:xfrm>
          <a:prstGeom prst="rect">
            <a:avLst/>
          </a:prstGeom>
          <a:noFill/>
          <a:ln>
            <a:noFill/>
          </a:ln>
        </p:spPr>
      </p:pic>
      <p:sp>
        <p:nvSpPr>
          <p:cNvPr id="199" name="Google Shape;199;p21"/>
          <p:cNvSpPr/>
          <p:nvPr/>
        </p:nvSpPr>
        <p:spPr>
          <a:xfrm rot="5400000">
            <a:off x="6718936" y="3582075"/>
            <a:ext cx="338700" cy="2745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21" descr="{&quot;backgroundColor&quot;:&quot;#FFB400&quot;,&quot;id&quot;:&quot;1&quot;,&quot;backgroundColorModified&quot;:false,&quot;font&quot;:{&quot;color&quot;:&quot;#445256&quot;,&quot;family&quot;:&quot;Arial&quot;,&quot;size&quot;:11},&quot;code&quot;:&quot;$$\\text{Training}$$&quot;,&quot;aid&quot;:null,&quot;type&quot;:&quot;$$&quot;,&quot;ts&quot;:1677698908978,&quot;cs&quot;:&quot;mvAASDKTsJXkygee2J5tYw==&quot;,&quot;size&quot;:{&quot;width&quot;:64.33333333333333,&quot;height&quot;:15.166666666666666}}"/>
          <p:cNvPicPr preferRelativeResize="0"/>
          <p:nvPr/>
        </p:nvPicPr>
        <p:blipFill>
          <a:blip r:embed="rId12">
            <a:alphaModFix/>
          </a:blip>
          <a:stretch>
            <a:fillRect/>
          </a:stretch>
        </p:blipFill>
        <p:spPr>
          <a:xfrm>
            <a:off x="6074483" y="3651218"/>
            <a:ext cx="612775" cy="144463"/>
          </a:xfrm>
          <a:prstGeom prst="rect">
            <a:avLst/>
          </a:prstGeom>
          <a:noFill/>
          <a:ln>
            <a:noFill/>
          </a:ln>
        </p:spPr>
      </p:pic>
      <p:cxnSp>
        <p:nvCxnSpPr>
          <p:cNvPr id="201" name="Google Shape;201;p21"/>
          <p:cNvCxnSpPr/>
          <p:nvPr/>
        </p:nvCxnSpPr>
        <p:spPr>
          <a:xfrm rot="10800000" flipH="1">
            <a:off x="8098285" y="3868412"/>
            <a:ext cx="972300" cy="5700"/>
          </a:xfrm>
          <a:prstGeom prst="straightConnector1">
            <a:avLst/>
          </a:prstGeom>
          <a:noFill/>
          <a:ln w="28575" cap="flat" cmpd="sng">
            <a:solidFill>
              <a:schemeClr val="dk2"/>
            </a:solidFill>
            <a:prstDash val="solid"/>
            <a:round/>
            <a:headEnd type="none" w="med" len="med"/>
            <a:tailEnd type="none" w="med" len="med"/>
          </a:ln>
        </p:spPr>
      </p:cxnSp>
      <p:sp>
        <p:nvSpPr>
          <p:cNvPr id="202" name="Google Shape;202;p21"/>
          <p:cNvSpPr/>
          <p:nvPr/>
        </p:nvSpPr>
        <p:spPr>
          <a:xfrm rot="-5404915">
            <a:off x="8359165" y="3114011"/>
            <a:ext cx="419700" cy="166500"/>
          </a:xfrm>
          <a:prstGeom prst="rightArrow">
            <a:avLst>
              <a:gd name="adj1" fmla="val 50000"/>
              <a:gd name="adj2" fmla="val 50000"/>
            </a:avLst>
          </a:prstGeom>
          <a:solidFill>
            <a:schemeClr val="accent4"/>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rot="2394">
            <a:off x="5735622" y="4150527"/>
            <a:ext cx="430800" cy="223200"/>
          </a:xfrm>
          <a:prstGeom prst="rightArrow">
            <a:avLst>
              <a:gd name="adj1" fmla="val 50000"/>
              <a:gd name="adj2" fmla="val 50000"/>
            </a:avLst>
          </a:prstGeom>
          <a:solidFill>
            <a:schemeClr val="accent6"/>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21" descr="{&quot;backgroundColor&quot;:&quot;#FFB400&quot;,&quot;code&quot;:&quot;$$\\text{Testing}$$&quot;,&quot;type&quot;:&quot;$$&quot;,&quot;id&quot;:&quot;6&quot;,&quot;aid&quot;:null,&quot;font&quot;:{&quot;family&quot;:&quot;Arial&quot;,&quot;size&quot;:11,&quot;color&quot;:&quot;#445256&quot;},&quot;backgroundColorModified&quot;:false,&quot;ts&quot;:1688655787889,&quot;cs&quot;:&quot;oyOf+Tj5WjUQ2JehvqzCTQ==&quot;,&quot;size&quot;:{&quot;width&quot;:55.666666666666664,&quot;height&quot;:15.166666666666666}}"/>
          <p:cNvPicPr preferRelativeResize="0"/>
          <p:nvPr/>
        </p:nvPicPr>
        <p:blipFill>
          <a:blip r:embed="rId13">
            <a:alphaModFix/>
          </a:blip>
          <a:stretch>
            <a:fillRect/>
          </a:stretch>
        </p:blipFill>
        <p:spPr>
          <a:xfrm>
            <a:off x="4928700" y="3950200"/>
            <a:ext cx="530225" cy="144463"/>
          </a:xfrm>
          <a:prstGeom prst="rect">
            <a:avLst/>
          </a:prstGeom>
          <a:noFill/>
          <a:ln>
            <a:noFill/>
          </a:ln>
        </p:spPr>
      </p:pic>
      <p:pic>
        <p:nvPicPr>
          <p:cNvPr id="205" name="Google Shape;205;p21" descr="{&quot;backgroundColorModified&quot;:false,&quot;backgroundColor&quot;:&quot;#FFB400&quot;,&quot;type&quot;:&quot;$$&quot;,&quot;font&quot;:{&quot;family&quot;:&quot;Arial&quot;,&quot;size&quot;:11,&quot;color&quot;:&quot;#445256&quot;},&quot;aid&quot;:null,&quot;code&quot;:&quot;$$\\text{Predictions}$$&quot;,&quot;id&quot;:&quot;6&quot;,&quot;ts&quot;:1688655855526,&quot;cs&quot;:&quot;wJd0MxYc2pr5p9U/36IrzQ==&quot;,&quot;size&quot;:{&quot;width&quot;:83.5,&quot;height&quot;:12.166666666666666}}"/>
          <p:cNvPicPr preferRelativeResize="0"/>
          <p:nvPr/>
        </p:nvPicPr>
        <p:blipFill>
          <a:blip r:embed="rId14">
            <a:alphaModFix/>
          </a:blip>
          <a:stretch>
            <a:fillRect/>
          </a:stretch>
        </p:blipFill>
        <p:spPr>
          <a:xfrm>
            <a:off x="7269875" y="3768908"/>
            <a:ext cx="795338" cy="115888"/>
          </a:xfrm>
          <a:prstGeom prst="rect">
            <a:avLst/>
          </a:prstGeom>
          <a:noFill/>
          <a:ln>
            <a:noFill/>
          </a:ln>
        </p:spPr>
      </p:pic>
      <p:sp>
        <p:nvSpPr>
          <p:cNvPr id="206" name="Google Shape;206;p21"/>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207" name="Google Shape;207;p21"/>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208" name="Google Shape;208;p21"/>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209" name="Google Shape;209;p21" descr="{&quot;backgroundColorModified&quot;:false,&quot;font&quot;:{&quot;color&quot;:&quot;#000000&quot;,&quot;family&quot;:&quot;Calibri&quot;,&quot;size&quot;:11},&quot;aid&quot;:null,&quot;code&quot;:&quot;\\begin{lalign*}\n&amp;{\\left[1\\right]\\,\\text{M. Brambilla, Plasma Phys. Control. Fusion 41 (1999) 1-34}}\\\\\n&amp;{\\left[2\\right]\\,\\text{M. Brambilla, Plasma Phys. Control. Fusion 44 (2002) 2423-2443}}\t\n\\end{lalign*}&quot;,&quot;backgroundColor&quot;:&quot;#FFFFFF&quot;,&quot;id&quot;:&quot;4&quot;,&quot;type&quot;:&quot;lalign*&quot;,&quot;ts&quot;:1694992700854,&quot;cs&quot;:&quot;NUwlrSPY+cZlqZb1hRvqjA==&quot;,&quot;size&quot;:{&quot;width&quot;:433.6666666666667,&quot;height&quot;:34.333333333333336}}"/>
          <p:cNvPicPr preferRelativeResize="0"/>
          <p:nvPr/>
        </p:nvPicPr>
        <p:blipFill>
          <a:blip r:embed="rId15">
            <a:alphaModFix/>
          </a:blip>
          <a:stretch>
            <a:fillRect/>
          </a:stretch>
        </p:blipFill>
        <p:spPr>
          <a:xfrm>
            <a:off x="598824" y="1171305"/>
            <a:ext cx="4130675" cy="327025"/>
          </a:xfrm>
          <a:prstGeom prst="rect">
            <a:avLst/>
          </a:prstGeom>
          <a:noFill/>
          <a:ln>
            <a:noFill/>
          </a:ln>
        </p:spPr>
      </p:pic>
      <p:pic>
        <p:nvPicPr>
          <p:cNvPr id="210" name="Google Shape;210;p21" descr="{&quot;aid&quot;:null,&quot;backgroundColor&quot;:&quot;#FFFFFF&quot;,&quot;font&quot;:{&quot;color&quot;:&quot;#000000&quot;,&quot;family&quot;:&quot;Arial&quot;,&quot;size&quot;:8.5},&quot;code&quot;:&quot;\\begin{lalign*}\n&amp;{\\overline{\\text{MSE}}=\\frac{1}{N_{s}}\\sum_{i}^{}\\left(y_{i}-\\hat{y}_{i}\\right)^{2}}\\\\\n&amp;{\\text{R}^{2}=1-\\frac{\\sum_{i}^{}\\left(y_{i}-\\hat{y}_{i}\\right)^{2}}{\\sum_{i}^{}\\left(y_{i}-\\bar{y}_{i}\\right)^{2}}}\t\n\\end{lalign*}&quot;,&quot;id&quot;:&quot;2&quot;,&quot;type&quot;:&quot;lalign*&quot;,&quot;ts&quot;:1695044438238,&quot;cs&quot;:&quot;BiaN4KsIVZw/P27Q0pkovQ==&quot;,&quot;size&quot;:{&quot;width&quot;:144.16666666666666,&quot;height&quot;:76.50000000000004}}"/>
          <p:cNvPicPr preferRelativeResize="0"/>
          <p:nvPr/>
        </p:nvPicPr>
        <p:blipFill>
          <a:blip r:embed="rId16">
            <a:alphaModFix/>
          </a:blip>
          <a:stretch>
            <a:fillRect/>
          </a:stretch>
        </p:blipFill>
        <p:spPr>
          <a:xfrm>
            <a:off x="4495850" y="2798056"/>
            <a:ext cx="1373188" cy="7286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txBox="1">
            <a:spLocks noGrp="1"/>
          </p:cNvSpPr>
          <p:nvPr>
            <p:ph type="body" idx="1"/>
          </p:nvPr>
        </p:nvSpPr>
        <p:spPr>
          <a:xfrm>
            <a:off x="4429600" y="742950"/>
            <a:ext cx="4323900" cy="3962100"/>
          </a:xfrm>
          <a:prstGeom prst="rect">
            <a:avLst/>
          </a:prstGeom>
          <a:noFill/>
          <a:ln>
            <a:noFill/>
          </a:ln>
        </p:spPr>
        <p:txBody>
          <a:bodyPr spcFirstLastPara="1" wrap="square" lIns="91425" tIns="45700" rIns="91425" bIns="45700" anchor="t" anchorCtr="0">
            <a:noAutofit/>
          </a:bodyPr>
          <a:lstStyle/>
          <a:p>
            <a:pPr marL="457200" marR="0" lvl="0" indent="-346710" algn="l" rtl="0">
              <a:lnSpc>
                <a:spcPct val="80000"/>
              </a:lnSpc>
              <a:spcBef>
                <a:spcPts val="0"/>
              </a:spcBef>
              <a:spcAft>
                <a:spcPts val="0"/>
              </a:spcAft>
              <a:buSzPts val="1860"/>
              <a:buFont typeface="Calibri"/>
              <a:buChar char="•"/>
            </a:pPr>
            <a:r>
              <a:rPr lang="en-US" sz="1860">
                <a:latin typeface="Calibri"/>
                <a:ea typeface="Calibri"/>
                <a:cs typeface="Calibri"/>
                <a:sym typeface="Calibri"/>
              </a:rPr>
              <a:t>Input parametric spaces investigated</a:t>
            </a: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0" marR="0" lvl="0" indent="0" algn="l" rtl="0">
              <a:lnSpc>
                <a:spcPct val="80000"/>
              </a:lnSpc>
              <a:spcBef>
                <a:spcPts val="0"/>
              </a:spcBef>
              <a:spcAft>
                <a:spcPts val="0"/>
              </a:spcAft>
              <a:buNone/>
            </a:pPr>
            <a:endParaRPr sz="1860">
              <a:latin typeface="Calibri"/>
              <a:ea typeface="Calibri"/>
              <a:cs typeface="Calibri"/>
              <a:sym typeface="Calibri"/>
            </a:endParaRPr>
          </a:p>
          <a:p>
            <a:pPr marL="457200" marR="0" lvl="0" indent="0" algn="l" rtl="0">
              <a:lnSpc>
                <a:spcPct val="80000"/>
              </a:lnSpc>
              <a:spcBef>
                <a:spcPts val="0"/>
              </a:spcBef>
              <a:spcAft>
                <a:spcPts val="0"/>
              </a:spcAft>
              <a:buNone/>
            </a:pPr>
            <a:endParaRPr sz="1860">
              <a:latin typeface="Calibri"/>
              <a:ea typeface="Calibri"/>
              <a:cs typeface="Calibri"/>
              <a:sym typeface="Calibri"/>
            </a:endParaRPr>
          </a:p>
          <a:p>
            <a:pPr marL="457200" marR="0" lvl="0" indent="-346710" algn="l" rtl="0">
              <a:lnSpc>
                <a:spcPct val="80000"/>
              </a:lnSpc>
              <a:spcBef>
                <a:spcPts val="0"/>
              </a:spcBef>
              <a:spcAft>
                <a:spcPts val="0"/>
              </a:spcAft>
              <a:buSzPts val="1860"/>
              <a:buFont typeface="Calibri"/>
              <a:buChar char="•"/>
            </a:pPr>
            <a:r>
              <a:rPr lang="en-US" sz="1860">
                <a:latin typeface="Calibri"/>
                <a:ea typeface="Calibri"/>
                <a:cs typeface="Calibri"/>
                <a:sym typeface="Calibri"/>
              </a:rPr>
              <a:t>Number of free input parameters: </a:t>
            </a:r>
            <a:endParaRPr sz="1860">
              <a:latin typeface="Calibri"/>
              <a:ea typeface="Calibri"/>
              <a:cs typeface="Calibri"/>
              <a:sym typeface="Calibri"/>
            </a:endParaRPr>
          </a:p>
          <a:p>
            <a:pPr marL="914400" marR="0" lvl="1" indent="-346710" algn="l" rtl="0">
              <a:lnSpc>
                <a:spcPct val="80000"/>
              </a:lnSpc>
              <a:spcBef>
                <a:spcPts val="0"/>
              </a:spcBef>
              <a:spcAft>
                <a:spcPts val="0"/>
              </a:spcAft>
              <a:buSzPts val="1860"/>
              <a:buFont typeface="Calibri"/>
              <a:buChar char="•"/>
            </a:pPr>
            <a:r>
              <a:rPr lang="en-US" sz="1860">
                <a:latin typeface="Calibri"/>
                <a:ea typeface="Calibri"/>
                <a:cs typeface="Calibri"/>
                <a:sym typeface="Calibri"/>
              </a:rPr>
              <a:t>4 for NSTX</a:t>
            </a:r>
            <a:endParaRPr sz="1860">
              <a:latin typeface="Calibri"/>
              <a:ea typeface="Calibri"/>
              <a:cs typeface="Calibri"/>
              <a:sym typeface="Calibri"/>
            </a:endParaRPr>
          </a:p>
          <a:p>
            <a:pPr marL="914400" marR="0" lvl="1" indent="-346710" algn="l" rtl="0">
              <a:lnSpc>
                <a:spcPct val="80000"/>
              </a:lnSpc>
              <a:spcBef>
                <a:spcPts val="0"/>
              </a:spcBef>
              <a:spcAft>
                <a:spcPts val="0"/>
              </a:spcAft>
              <a:buSzPts val="1860"/>
              <a:buFont typeface="Calibri"/>
              <a:buChar char="•"/>
            </a:pPr>
            <a:r>
              <a:rPr lang="en-US" sz="1860">
                <a:latin typeface="Calibri"/>
                <a:ea typeface="Calibri"/>
                <a:cs typeface="Calibri"/>
                <a:sym typeface="Calibri"/>
              </a:rPr>
              <a:t>7 for WEST</a:t>
            </a:r>
            <a:endParaRPr sz="18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marR="0" lvl="0" indent="0" algn="l" rtl="0">
              <a:lnSpc>
                <a:spcPct val="80000"/>
              </a:lnSpc>
              <a:spcBef>
                <a:spcPts val="0"/>
              </a:spcBef>
              <a:spcAft>
                <a:spcPts val="0"/>
              </a:spcAft>
              <a:buNone/>
            </a:pPr>
            <a:endParaRPr sz="1760">
              <a:latin typeface="Calibri"/>
              <a:ea typeface="Calibri"/>
              <a:cs typeface="Calibri"/>
              <a:sym typeface="Calibri"/>
            </a:endParaRPr>
          </a:p>
        </p:txBody>
      </p:sp>
      <p:sp>
        <p:nvSpPr>
          <p:cNvPr id="216" name="Google Shape;216;p22"/>
          <p:cNvSpPr txBox="1">
            <a:spLocks noGrp="1"/>
          </p:cNvSpPr>
          <p:nvPr>
            <p:ph type="body" idx="1"/>
          </p:nvPr>
        </p:nvSpPr>
        <p:spPr>
          <a:xfrm>
            <a:off x="38100" y="742950"/>
            <a:ext cx="4323900" cy="3962100"/>
          </a:xfrm>
          <a:prstGeom prst="rect">
            <a:avLst/>
          </a:prstGeom>
          <a:noFill/>
          <a:ln>
            <a:noFill/>
          </a:ln>
        </p:spPr>
        <p:txBody>
          <a:bodyPr spcFirstLastPara="1" wrap="square" lIns="91425" tIns="45700" rIns="91425" bIns="45700" anchor="t" anchorCtr="0">
            <a:noAutofit/>
          </a:bodyPr>
          <a:lstStyle/>
          <a:p>
            <a:pPr marL="457200" marR="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Facilities: NSTX/WEST</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～10000 cases per scenario</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Frequency: 30/53 MHz</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Magnetic field (B): 0.55/3.7 T</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Major radius (R): 0.85/2.5 m</a:t>
            </a:r>
            <a:endParaRPr sz="1760">
              <a:latin typeface="Calibri"/>
              <a:ea typeface="Calibri"/>
              <a:cs typeface="Calibri"/>
              <a:sym typeface="Calibri"/>
            </a:endParaRPr>
          </a:p>
          <a:p>
            <a:pPr marL="914400" marR="0" lvl="0" indent="0" algn="l" rtl="0">
              <a:lnSpc>
                <a:spcPct val="80000"/>
              </a:lnSpc>
              <a:spcBef>
                <a:spcPts val="0"/>
              </a:spcBef>
              <a:spcAft>
                <a:spcPts val="0"/>
              </a:spcAft>
              <a:buNone/>
            </a:pPr>
            <a:endParaRPr sz="1760">
              <a:latin typeface="Calibri"/>
              <a:ea typeface="Calibri"/>
              <a:cs typeface="Calibri"/>
              <a:sym typeface="Calibri"/>
            </a:endParaRPr>
          </a:p>
          <a:p>
            <a:pPr marL="457200" marR="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Heating regimes:</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HHFW:  </a:t>
            </a:r>
            <a:endParaRPr sz="1760">
              <a:latin typeface="Calibri"/>
              <a:ea typeface="Calibri"/>
              <a:cs typeface="Calibri"/>
              <a:sym typeface="Calibri"/>
            </a:endParaRPr>
          </a:p>
          <a:p>
            <a:pPr marL="914400" marR="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Minority: </a:t>
            </a:r>
            <a:endParaRPr sz="1760">
              <a:latin typeface="Calibri"/>
              <a:ea typeface="Calibri"/>
              <a:cs typeface="Calibri"/>
              <a:sym typeface="Calibri"/>
            </a:endParaRPr>
          </a:p>
          <a:p>
            <a:pPr marL="914400" marR="0" lvl="0" indent="0" algn="l" rtl="0">
              <a:lnSpc>
                <a:spcPct val="80000"/>
              </a:lnSpc>
              <a:spcBef>
                <a:spcPts val="0"/>
              </a:spcBef>
              <a:spcAft>
                <a:spcPts val="0"/>
              </a:spcAft>
              <a:buNone/>
            </a:pPr>
            <a:endParaRPr sz="1760">
              <a:latin typeface="Calibri"/>
              <a:ea typeface="Calibri"/>
              <a:cs typeface="Calibri"/>
              <a:sym typeface="Calibri"/>
            </a:endParaRPr>
          </a:p>
          <a:p>
            <a:pPr marL="457200" marR="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Plasma species: D/D-H</a:t>
            </a:r>
            <a:endParaRPr sz="1760">
              <a:latin typeface="Calibri"/>
              <a:ea typeface="Calibri"/>
              <a:cs typeface="Calibri"/>
              <a:sym typeface="Calibri"/>
            </a:endParaRPr>
          </a:p>
          <a:p>
            <a:pPr marL="457200" marR="0" lvl="0" indent="0" algn="l" rtl="0">
              <a:lnSpc>
                <a:spcPct val="80000"/>
              </a:lnSpc>
              <a:spcBef>
                <a:spcPts val="0"/>
              </a:spcBef>
              <a:spcAft>
                <a:spcPts val="0"/>
              </a:spcAft>
              <a:buNone/>
            </a:pPr>
            <a:endParaRPr sz="1760">
              <a:latin typeface="Calibri"/>
              <a:ea typeface="Calibri"/>
              <a:cs typeface="Calibri"/>
              <a:sym typeface="Calibri"/>
            </a:endParaRPr>
          </a:p>
          <a:p>
            <a:pPr marL="457200" marR="0" lvl="0"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Flat-top scenarios:</a:t>
            </a:r>
            <a:endParaRPr sz="1760">
              <a:latin typeface="Calibri"/>
              <a:ea typeface="Calibri"/>
              <a:cs typeface="Calibri"/>
              <a:sym typeface="Calibri"/>
            </a:endParaRPr>
          </a:p>
          <a:p>
            <a:pPr marL="914400" lvl="1" indent="-340360" algn="l" rtl="0">
              <a:lnSpc>
                <a:spcPct val="80000"/>
              </a:lnSpc>
              <a:spcBef>
                <a:spcPts val="0"/>
              </a:spcBef>
              <a:spcAft>
                <a:spcPts val="0"/>
              </a:spcAft>
              <a:buSzPts val="1760"/>
              <a:buFont typeface="Calibri"/>
              <a:buChar char="•"/>
            </a:pPr>
            <a:r>
              <a:rPr lang="en-US" sz="1760">
                <a:latin typeface="Calibri"/>
                <a:ea typeface="Calibri"/>
                <a:cs typeface="Calibri"/>
                <a:sym typeface="Calibri"/>
              </a:rPr>
              <a:t>Plasma property profiles as </a:t>
            </a: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0" lvl="0" indent="0" algn="l" rtl="0">
              <a:lnSpc>
                <a:spcPct val="80000"/>
              </a:lnSpc>
              <a:spcBef>
                <a:spcPts val="0"/>
              </a:spcBef>
              <a:spcAft>
                <a:spcPts val="0"/>
              </a:spcAft>
              <a:buNone/>
            </a:pPr>
            <a:endParaRPr sz="1760">
              <a:latin typeface="Calibri"/>
              <a:ea typeface="Calibri"/>
              <a:cs typeface="Calibri"/>
              <a:sym typeface="Calibri"/>
            </a:endParaRPr>
          </a:p>
          <a:p>
            <a:pPr marL="457200" marR="0" lvl="0" indent="0" algn="l" rtl="0">
              <a:lnSpc>
                <a:spcPct val="80000"/>
              </a:lnSpc>
              <a:spcBef>
                <a:spcPts val="0"/>
              </a:spcBef>
              <a:spcAft>
                <a:spcPts val="0"/>
              </a:spcAft>
              <a:buNone/>
            </a:pPr>
            <a:endParaRPr sz="1760">
              <a:latin typeface="Calibri"/>
              <a:ea typeface="Calibri"/>
              <a:cs typeface="Calibri"/>
              <a:sym typeface="Calibri"/>
            </a:endParaRPr>
          </a:p>
        </p:txBody>
      </p:sp>
      <p:sp>
        <p:nvSpPr>
          <p:cNvPr id="217" name="Google Shape;217;p22"/>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7</a:t>
            </a:fld>
            <a:endParaRPr/>
          </a:p>
        </p:txBody>
      </p:sp>
      <p:sp>
        <p:nvSpPr>
          <p:cNvPr id="218" name="Google Shape;218;p22"/>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TORIC-ML is trained for NSTX and WEST</a:t>
            </a:r>
            <a:endParaRPr sz="2900">
              <a:latin typeface="Calibri"/>
              <a:ea typeface="Calibri"/>
              <a:cs typeface="Calibri"/>
              <a:sym typeface="Calibri"/>
            </a:endParaRPr>
          </a:p>
        </p:txBody>
      </p:sp>
      <p:sp>
        <p:nvSpPr>
          <p:cNvPr id="219" name="Google Shape;219;p22"/>
          <p:cNvSpPr/>
          <p:nvPr/>
        </p:nvSpPr>
        <p:spPr>
          <a:xfrm>
            <a:off x="4429600" y="1540150"/>
            <a:ext cx="2039700" cy="13701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b="1">
              <a:solidFill>
                <a:schemeClr val="dk2"/>
              </a:solidFill>
            </a:endParaRPr>
          </a:p>
          <a:p>
            <a:pPr marL="0" lvl="0" indent="0" algn="ctr" rtl="0">
              <a:spcBef>
                <a:spcPts val="0"/>
              </a:spcBef>
              <a:spcAft>
                <a:spcPts val="0"/>
              </a:spcAft>
              <a:buNone/>
            </a:pPr>
            <a:endParaRPr sz="1100" b="1">
              <a:solidFill>
                <a:schemeClr val="dk2"/>
              </a:solidFill>
            </a:endParaRPr>
          </a:p>
          <a:p>
            <a:pPr marL="457200" lvl="0" indent="0" algn="l" rtl="0">
              <a:spcBef>
                <a:spcPts val="0"/>
              </a:spcBef>
              <a:spcAft>
                <a:spcPts val="0"/>
              </a:spcAft>
              <a:buNone/>
            </a:pPr>
            <a:endParaRPr sz="1100" b="1">
              <a:solidFill>
                <a:schemeClr val="dk2"/>
              </a:solidFill>
            </a:endParaRPr>
          </a:p>
        </p:txBody>
      </p:sp>
      <p:pic>
        <p:nvPicPr>
          <p:cNvPr id="220" name="Google Shape;220;p22" descr="{&quot;code&quot;:&quot;$$\\begin{matrix}\n{\\text{Inputs}}&amp;{\\text{Value}}\\\\\n{N_{\\varphi}\\left[-\\right]}&amp;{\\left[5-21\\right]}\\\\\n{n_{e0}\\left[\\text{cm}^{-3}\\right]\\,}&amp;{\\left[5-20\\times10^{13}\\right]}\\\\\n{T_{e0}\\left[\\text{keV}\\right]}&amp;{\\left[1-5\\right]}\\\\\n{e_{1}\\left[-\\right]}&amp;{\\left[2-10\\right]}\\\\\n{}&amp;{}\\\\\n{\\text{NELM}}&amp;{500}\\\\\n{\\text{NTT}}&amp;{128}\\\\\n{\\vdots}&amp;{\\vdots}\\\\\n{n_{e1}\\left[\\text{cm}^{-3}\\right]}&amp;{5.0\\times10^{13}}\\\\\n{T_{i0}\\left[\\text{keV}\\right]}&amp;{T_{e0}}\\\\\n{Z_{\\text{eff}}\\,\\left[-\\right]}&amp;{5}\\\\\n{e_{2}\\,\\left[-\\right]}&amp;{3}\\\\\n{\\vdots}&amp;{\\vdots}\\\\\n\\end{matrix}$$&quot;,&quot;font&quot;:{&quot;color&quot;:&quot;#445256&quot;,&quot;family&quot;:&quot;Arial&quot;,&quot;size&quot;:4},&quot;backgroundColor&quot;:&quot;#FFB400&quot;,&quot;type&quot;:&quot;$$&quot;,&quot;id&quot;:&quot;1&quot;,&quot;backgroundColorModified&quot;:false,&quot;aid&quot;:null,&quot;ts&quot;:1686862633124,&quot;cs&quot;:&quot;7hfRRgzWoPYUUZQJ2TEIog==&quot;,&quot;size&quot;:{&quot;width&quot;:74.5,&quot;height&quot;:128.33333333333334}}"/>
          <p:cNvPicPr preferRelativeResize="0"/>
          <p:nvPr/>
        </p:nvPicPr>
        <p:blipFill rotWithShape="1">
          <a:blip r:embed="rId3">
            <a:alphaModFix/>
          </a:blip>
          <a:srcRect b="64422"/>
          <a:stretch/>
        </p:blipFill>
        <p:spPr>
          <a:xfrm>
            <a:off x="4449350" y="1627850"/>
            <a:ext cx="1993900" cy="1221950"/>
          </a:xfrm>
          <a:prstGeom prst="rect">
            <a:avLst/>
          </a:prstGeom>
          <a:noFill/>
          <a:ln>
            <a:noFill/>
          </a:ln>
        </p:spPr>
      </p:pic>
      <p:cxnSp>
        <p:nvCxnSpPr>
          <p:cNvPr id="221" name="Google Shape;221;p22"/>
          <p:cNvCxnSpPr/>
          <p:nvPr/>
        </p:nvCxnSpPr>
        <p:spPr>
          <a:xfrm rot="10800000" flipH="1">
            <a:off x="4423037" y="1808476"/>
            <a:ext cx="2052000" cy="8700"/>
          </a:xfrm>
          <a:prstGeom prst="straightConnector1">
            <a:avLst/>
          </a:prstGeom>
          <a:noFill/>
          <a:ln w="28575" cap="flat" cmpd="sng">
            <a:solidFill>
              <a:schemeClr val="dk2"/>
            </a:solidFill>
            <a:prstDash val="solid"/>
            <a:round/>
            <a:headEnd type="none" w="med" len="med"/>
            <a:tailEnd type="none" w="med" len="med"/>
          </a:ln>
        </p:spPr>
      </p:cxnSp>
      <p:cxnSp>
        <p:nvCxnSpPr>
          <p:cNvPr id="222" name="Google Shape;222;p22"/>
          <p:cNvCxnSpPr/>
          <p:nvPr/>
        </p:nvCxnSpPr>
        <p:spPr>
          <a:xfrm rot="10800000">
            <a:off x="5309625" y="1536800"/>
            <a:ext cx="17100" cy="1370100"/>
          </a:xfrm>
          <a:prstGeom prst="straightConnector1">
            <a:avLst/>
          </a:prstGeom>
          <a:noFill/>
          <a:ln w="28575" cap="flat" cmpd="sng">
            <a:solidFill>
              <a:schemeClr val="dk2"/>
            </a:solidFill>
            <a:prstDash val="solid"/>
            <a:round/>
            <a:headEnd type="none" w="med" len="med"/>
            <a:tailEnd type="none" w="med" len="med"/>
          </a:ln>
        </p:spPr>
      </p:cxnSp>
      <p:pic>
        <p:nvPicPr>
          <p:cNvPr id="223" name="Google Shape;223;p22" descr="{&quot;backgroundColor&quot;:&quot;#FFFFFF&quot;,&quot;code&quot;:&quot;\\begin{align*}\n{n_{e}\\,}&amp;={\\left(n_{e0}-n_{e1}\\right)\\left(1-\\Psi^{e_{1}}\\right)^{e_{2}}+n_{e1\\,}}\\\\\n{T_{e}\\,}&amp;={\\left(T_{e0}-T_{e1}\\right)\\left(1-\\Psi^{e_{1}}\\right)^{e_{2}}+T_{e1\\,}}\t\n\\end{align*}&quot;,&quot;id&quot;:&quot;1&quot;,&quot;font&quot;:{&quot;family&quot;:&quot;Arial&quot;,&quot;color&quot;:&quot;#000000&quot;,&quot;size&quot;:13.5},&quot;aid&quot;:null,&quot;backgroundColorModified&quot;:false,&quot;type&quot;:&quot;align*&quot;,&quot;ts&quot;:1686860559809,&quot;cs&quot;:&quot;Qmb6lcsCfgsg+R+vFnOU0A==&quot;,&quot;size&quot;:{&quot;width&quot;:299.75,&quot;height&quot;:50.25}}"/>
          <p:cNvPicPr preferRelativeResize="0"/>
          <p:nvPr/>
        </p:nvPicPr>
        <p:blipFill>
          <a:blip r:embed="rId4">
            <a:alphaModFix/>
          </a:blip>
          <a:stretch>
            <a:fillRect/>
          </a:stretch>
        </p:blipFill>
        <p:spPr>
          <a:xfrm>
            <a:off x="494975" y="3867349"/>
            <a:ext cx="3647376" cy="611425"/>
          </a:xfrm>
          <a:prstGeom prst="rect">
            <a:avLst/>
          </a:prstGeom>
          <a:noFill/>
          <a:ln>
            <a:noFill/>
          </a:ln>
        </p:spPr>
      </p:pic>
      <p:sp>
        <p:nvSpPr>
          <p:cNvPr id="224" name="Google Shape;224;p22"/>
          <p:cNvSpPr/>
          <p:nvPr/>
        </p:nvSpPr>
        <p:spPr>
          <a:xfrm>
            <a:off x="6665525" y="1512350"/>
            <a:ext cx="2131800" cy="2032500"/>
          </a:xfrm>
          <a:prstGeom prst="roundRect">
            <a:avLst>
              <a:gd name="adj" fmla="val 16667"/>
            </a:avLst>
          </a:prstGeom>
          <a:solidFill>
            <a:schemeClr val="accent4"/>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b="1">
              <a:solidFill>
                <a:schemeClr val="dk2"/>
              </a:solidFill>
            </a:endParaRPr>
          </a:p>
          <a:p>
            <a:pPr marL="0" lvl="0" indent="0" algn="ctr" rtl="0">
              <a:spcBef>
                <a:spcPts val="0"/>
              </a:spcBef>
              <a:spcAft>
                <a:spcPts val="0"/>
              </a:spcAft>
              <a:buNone/>
            </a:pPr>
            <a:endParaRPr sz="1100" b="1">
              <a:solidFill>
                <a:schemeClr val="dk2"/>
              </a:solidFill>
            </a:endParaRPr>
          </a:p>
          <a:p>
            <a:pPr marL="457200" lvl="0" indent="0" algn="l" rtl="0">
              <a:spcBef>
                <a:spcPts val="0"/>
              </a:spcBef>
              <a:spcAft>
                <a:spcPts val="0"/>
              </a:spcAft>
              <a:buNone/>
            </a:pPr>
            <a:endParaRPr sz="1100" b="1">
              <a:solidFill>
                <a:schemeClr val="dk2"/>
              </a:solidFill>
            </a:endParaRPr>
          </a:p>
        </p:txBody>
      </p:sp>
      <p:cxnSp>
        <p:nvCxnSpPr>
          <p:cNvPr id="225" name="Google Shape;225;p22"/>
          <p:cNvCxnSpPr/>
          <p:nvPr/>
        </p:nvCxnSpPr>
        <p:spPr>
          <a:xfrm rot="10800000" flipH="1">
            <a:off x="6680075" y="1814988"/>
            <a:ext cx="2106600" cy="6300"/>
          </a:xfrm>
          <a:prstGeom prst="straightConnector1">
            <a:avLst/>
          </a:prstGeom>
          <a:noFill/>
          <a:ln w="28575" cap="flat" cmpd="sng">
            <a:solidFill>
              <a:schemeClr val="dk2"/>
            </a:solidFill>
            <a:prstDash val="solid"/>
            <a:round/>
            <a:headEnd type="none" w="med" len="med"/>
            <a:tailEnd type="none" w="med" len="med"/>
          </a:ln>
        </p:spPr>
      </p:cxnSp>
      <p:cxnSp>
        <p:nvCxnSpPr>
          <p:cNvPr id="226" name="Google Shape;226;p22"/>
          <p:cNvCxnSpPr/>
          <p:nvPr/>
        </p:nvCxnSpPr>
        <p:spPr>
          <a:xfrm rot="10800000" flipH="1">
            <a:off x="7628575" y="1518350"/>
            <a:ext cx="9300" cy="2030100"/>
          </a:xfrm>
          <a:prstGeom prst="straightConnector1">
            <a:avLst/>
          </a:prstGeom>
          <a:noFill/>
          <a:ln w="28575" cap="flat" cmpd="sng">
            <a:solidFill>
              <a:schemeClr val="dk2"/>
            </a:solidFill>
            <a:prstDash val="solid"/>
            <a:round/>
            <a:headEnd type="none" w="med" len="med"/>
            <a:tailEnd type="none" w="med" len="med"/>
          </a:ln>
        </p:spPr>
      </p:cxnSp>
      <p:pic>
        <p:nvPicPr>
          <p:cNvPr id="227" name="Google Shape;227;p22" descr="{&quot;type&quot;:&quot;$$&quot;,&quot;backgroundColor&quot;:&quot;#FFFFFF&quot;,&quot;font&quot;:{&quot;color&quot;:&quot;#000000&quot;,&quot;size&quot;:29,&quot;family&quot;:&quot;Calibri&quot;},&quot;id&quot;:&quot;1&quot;,&quot;aid&quot;:null,&quot;code&quot;:&quot;$$\\omega&gt;\\Omega_{ci}$$&quot;,&quot;ts&quot;:1686840282949,&quot;cs&quot;:&quot;SP1D9k0fUsyNfi3qqWjRMg==&quot;,&quot;size&quot;:{&quot;width&quot;:124.83333333333333,&quot;height&quot;:33.833333333333336}}"/>
          <p:cNvPicPr preferRelativeResize="0"/>
          <p:nvPr/>
        </p:nvPicPr>
        <p:blipFill>
          <a:blip r:embed="rId5">
            <a:alphaModFix/>
          </a:blip>
          <a:stretch>
            <a:fillRect/>
          </a:stretch>
        </p:blipFill>
        <p:spPr>
          <a:xfrm>
            <a:off x="1823609" y="2308365"/>
            <a:ext cx="689451" cy="186875"/>
          </a:xfrm>
          <a:prstGeom prst="rect">
            <a:avLst/>
          </a:prstGeom>
          <a:noFill/>
          <a:ln>
            <a:noFill/>
          </a:ln>
        </p:spPr>
      </p:pic>
      <p:pic>
        <p:nvPicPr>
          <p:cNvPr id="228" name="Google Shape;228;p22" descr="{&quot;font&quot;:{&quot;color&quot;:&quot;#000000&quot;,&quot;family&quot;:&quot;Calibri&quot;,&quot;size&quot;:16.5},&quot;aid&quot;:null,&quot;type&quot;:&quot;$$&quot;,&quot;backgroundColor&quot;:&quot;#FFFFFF&quot;,&quot;id&quot;:&quot;1&quot;,&quot;code&quot;:&quot;$$\\omega\\sim\\Omega_{ci}$$&quot;,&quot;ts&quot;:1686840324223,&quot;cs&quot;:&quot;APZ70RhoeIFeK2i8xKRE2Q==&quot;,&quot;size&quot;:{&quot;width&quot;:71.16666666666667,&quot;height&quot;:19.5}}"/>
          <p:cNvPicPr preferRelativeResize="0"/>
          <p:nvPr/>
        </p:nvPicPr>
        <p:blipFill>
          <a:blip r:embed="rId6">
            <a:alphaModFix/>
          </a:blip>
          <a:stretch>
            <a:fillRect/>
          </a:stretch>
        </p:blipFill>
        <p:spPr>
          <a:xfrm>
            <a:off x="1979727" y="2536965"/>
            <a:ext cx="677863" cy="185738"/>
          </a:xfrm>
          <a:prstGeom prst="rect">
            <a:avLst/>
          </a:prstGeom>
          <a:noFill/>
          <a:ln>
            <a:noFill/>
          </a:ln>
        </p:spPr>
      </p:pic>
      <p:sp>
        <p:nvSpPr>
          <p:cNvPr id="229" name="Google Shape;229;p22"/>
          <p:cNvSpPr txBox="1"/>
          <p:nvPr/>
        </p:nvSpPr>
        <p:spPr>
          <a:xfrm>
            <a:off x="5088100" y="1075625"/>
            <a:ext cx="11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445256"/>
                </a:solidFill>
                <a:latin typeface="Georgia"/>
                <a:ea typeface="Georgia"/>
                <a:cs typeface="Georgia"/>
                <a:sym typeface="Georgia"/>
              </a:rPr>
              <a:t>NSTX [3]</a:t>
            </a:r>
            <a:endParaRPr sz="1900" b="1">
              <a:solidFill>
                <a:srgbClr val="445256"/>
              </a:solidFill>
              <a:latin typeface="Georgia"/>
              <a:ea typeface="Georgia"/>
              <a:cs typeface="Georgia"/>
              <a:sym typeface="Georgia"/>
            </a:endParaRPr>
          </a:p>
        </p:txBody>
      </p:sp>
      <p:sp>
        <p:nvSpPr>
          <p:cNvPr id="230" name="Google Shape;230;p22"/>
          <p:cNvSpPr txBox="1"/>
          <p:nvPr/>
        </p:nvSpPr>
        <p:spPr>
          <a:xfrm>
            <a:off x="7278425" y="1074400"/>
            <a:ext cx="120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445256"/>
                </a:solidFill>
                <a:latin typeface="Georgia"/>
                <a:ea typeface="Georgia"/>
                <a:cs typeface="Georgia"/>
                <a:sym typeface="Georgia"/>
              </a:rPr>
              <a:t>WEST [4]</a:t>
            </a:r>
            <a:endParaRPr sz="1900" b="1">
              <a:solidFill>
                <a:srgbClr val="445256"/>
              </a:solidFill>
              <a:latin typeface="Georgia"/>
              <a:ea typeface="Georgia"/>
              <a:cs typeface="Georgia"/>
              <a:sym typeface="Georgia"/>
            </a:endParaRPr>
          </a:p>
        </p:txBody>
      </p:sp>
      <p:pic>
        <p:nvPicPr>
          <p:cNvPr id="231" name="Google Shape;231;p22" descr="{&quot;code&quot;:&quot;$$\\begin{matrix}\n{\\text{Inputs}}&amp;{\\text{Value}}\\\\\n{N_{\\varphi}\\left[-\\right]}&amp;{\\left[0-60\\right]}\\\\\n{n_{e0}\\left[\\text{cm}^{-3}\\right]\\,}&amp;{\\left[4-8\\times10^{13}\\right]}\\\\\n{n_{e1}\\left[\\text{cm}^{-3}\\right]\\,}&amp;{\\left[1-3\\times10^{12}\\right]}\\\\\n{T_{e0}\\left[\\text{keV}\\right]}&amp;{\\left[1-1.5\\right]}\\\\\n{T_{i0}\\left[\\text{keV}\\right]}&amp;{\\left[1-1.5\\right]}\\\\\n{e_{1}\\left[-\\right]}&amp;{\\left[2-10\\right]}\\\\\n{X_{\\text{H}}\\left[-\\right]}&amp;{\\left[0.01-0.1\\right]}\\\\\n{\\text{NELM}}&amp;{500}\\\\\n{\\text{NTT}}&amp;{128}\\\\\n{\\vdots}&amp;{\\vdots}\\\\\n{n_{e1}\\left[\\text{cm}^{-3}\\right]}&amp;{5.0\\times10^{13}}\\\\\n{T_{i0}\\left[\\text{keV}\\right]}&amp;{T_{e0}}\\\\\n{Z_{\\text{eff}}\\,\\left[-\\right]}&amp;{5}\\\\\n{e_{2}\\,\\left[-\\right]}&amp;{3}\\\\\n{\\vdots}&amp;{\\vdots}\\\\\n\\end{matrix}$$&quot;,&quot;type&quot;:&quot;$$&quot;,&quot;backgroundColor&quot;:&quot;#FFB400&quot;,&quot;aid&quot;:null,&quot;backgroundColorModified&quot;:false,&quot;id&quot;:&quot;1&quot;,&quot;font&quot;:{&quot;size&quot;:11,&quot;family&quot;:&quot;Arial&quot;,&quot;color&quot;:&quot;#445256&quot;},&quot;ts&quot;:1687819600340,&quot;cs&quot;:&quot;xyI1DXj95qHOCAHyAaysog==&quot;,&quot;size&quot;:{&quot;width&quot;:196,&quot;height&quot;:404.6666666666667}}"/>
          <p:cNvPicPr preferRelativeResize="0"/>
          <p:nvPr/>
        </p:nvPicPr>
        <p:blipFill rotWithShape="1">
          <a:blip r:embed="rId7">
            <a:alphaModFix/>
          </a:blip>
          <a:srcRect b="51404"/>
          <a:stretch/>
        </p:blipFill>
        <p:spPr>
          <a:xfrm>
            <a:off x="6797975" y="1628825"/>
            <a:ext cx="1866900" cy="1873099"/>
          </a:xfrm>
          <a:prstGeom prst="rect">
            <a:avLst/>
          </a:prstGeom>
          <a:noFill/>
          <a:ln>
            <a:noFill/>
          </a:ln>
        </p:spPr>
      </p:pic>
      <p:sp>
        <p:nvSpPr>
          <p:cNvPr id="232" name="Google Shape;232;p22"/>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233" name="Google Shape;233;p22"/>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234" name="Google Shape;234;p22"/>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235" name="Google Shape;235;p22" descr="{&quot;aid&quot;:null,&quot;id&quot;:&quot;3&quot;,&quot;font&quot;:{&quot;size&quot;:8,&quot;family&quot;:&quot;Arial&quot;,&quot;color&quot;:&quot;#000000&quot;},&quot;type&quot;:&quot;lalign*&quot;,&quot;backgroundColor&quot;:&quot;#FFFFFF&quot;,&quot;code&quot;:&quot;\\begin{lalign*}\n&amp;{\\left[3\\right]\\,\\text{G. Taylor, B. LeBlanc, D. Mueller}\\;\\text{et al.}\\;\\text{(2012), Physics}\\;\\text{of}\\;\\text{Plasmas}\\text{ 19(4)}}\\\\\n&amp;{\\left[4\\right]\\,\\text{J.}\\;\\text{Bucalossi,}\\;\\text{J.}\\;\\text{Achard,}\\;\\text{O.}\\;\\text{Agullo}\\;\\text{et}\\;\\text{al.}\\,\\left(2022\\right),\\;\\text{Nucl.}\\;\\text{Fusion}\\;\\text{62(4),}\\;\\text{042007}}\t\n\\end{lalign*}&quot;,&quot;ts&quot;:1695033980885,&quot;cs&quot;:&quot;8RvIAMYMWh3si7bpAGlbyw==&quot;,&quot;size&quot;:{&quot;width&quot;:419.6666666666667,&quot;height&quot;:29}}"/>
          <p:cNvPicPr preferRelativeResize="0"/>
          <p:nvPr/>
        </p:nvPicPr>
        <p:blipFill>
          <a:blip r:embed="rId8">
            <a:alphaModFix/>
          </a:blip>
          <a:stretch>
            <a:fillRect/>
          </a:stretch>
        </p:blipFill>
        <p:spPr>
          <a:xfrm>
            <a:off x="4830378" y="3632043"/>
            <a:ext cx="3997325" cy="276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8</a:t>
            </a:fld>
            <a:endParaRPr/>
          </a:p>
        </p:txBody>
      </p:sp>
      <p:sp>
        <p:nvSpPr>
          <p:cNvPr id="241" name="Google Shape;241;p23"/>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Equilibriums used for NSTX and WEST</a:t>
            </a:r>
            <a:endParaRPr sz="2900">
              <a:latin typeface="Calibri"/>
              <a:ea typeface="Calibri"/>
              <a:cs typeface="Calibri"/>
              <a:sym typeface="Calibri"/>
            </a:endParaRPr>
          </a:p>
        </p:txBody>
      </p:sp>
      <p:sp>
        <p:nvSpPr>
          <p:cNvPr id="242" name="Google Shape;242;p23"/>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243" name="Google Shape;243;p23"/>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244" name="Google Shape;244;p23"/>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pic>
        <p:nvPicPr>
          <p:cNvPr id="245" name="Google Shape;245;p23"/>
          <p:cNvPicPr preferRelativeResize="0"/>
          <p:nvPr/>
        </p:nvPicPr>
        <p:blipFill>
          <a:blip r:embed="rId3">
            <a:alphaModFix/>
          </a:blip>
          <a:stretch>
            <a:fillRect/>
          </a:stretch>
        </p:blipFill>
        <p:spPr>
          <a:xfrm>
            <a:off x="3816875" y="1307475"/>
            <a:ext cx="4984236" cy="2528551"/>
          </a:xfrm>
          <a:prstGeom prst="rect">
            <a:avLst/>
          </a:prstGeom>
          <a:noFill/>
          <a:ln>
            <a:noFill/>
          </a:ln>
        </p:spPr>
      </p:pic>
      <p:pic>
        <p:nvPicPr>
          <p:cNvPr id="246" name="Google Shape;246;p23"/>
          <p:cNvPicPr preferRelativeResize="0"/>
          <p:nvPr/>
        </p:nvPicPr>
        <p:blipFill>
          <a:blip r:embed="rId4">
            <a:alphaModFix/>
          </a:blip>
          <a:stretch>
            <a:fillRect/>
          </a:stretch>
        </p:blipFill>
        <p:spPr>
          <a:xfrm>
            <a:off x="306025" y="1318900"/>
            <a:ext cx="3274100" cy="2505699"/>
          </a:xfrm>
          <a:prstGeom prst="rect">
            <a:avLst/>
          </a:prstGeom>
          <a:noFill/>
          <a:ln>
            <a:noFill/>
          </a:ln>
        </p:spPr>
      </p:pic>
      <p:sp>
        <p:nvSpPr>
          <p:cNvPr id="247" name="Google Shape;247;p23"/>
          <p:cNvSpPr txBox="1"/>
          <p:nvPr/>
        </p:nvSpPr>
        <p:spPr>
          <a:xfrm>
            <a:off x="796951" y="944525"/>
            <a:ext cx="2577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445256"/>
                </a:solidFill>
                <a:latin typeface="Calibri"/>
                <a:ea typeface="Calibri"/>
                <a:cs typeface="Calibri"/>
                <a:sym typeface="Calibri"/>
              </a:rPr>
              <a:t>NSTX - Shot 138506 [3]</a:t>
            </a:r>
            <a:endParaRPr sz="1600" b="1">
              <a:solidFill>
                <a:srgbClr val="445256"/>
              </a:solidFill>
              <a:latin typeface="Calibri"/>
              <a:ea typeface="Calibri"/>
              <a:cs typeface="Calibri"/>
              <a:sym typeface="Calibri"/>
            </a:endParaRPr>
          </a:p>
        </p:txBody>
      </p:sp>
      <p:sp>
        <p:nvSpPr>
          <p:cNvPr id="248" name="Google Shape;248;p23"/>
          <p:cNvSpPr txBox="1"/>
          <p:nvPr/>
        </p:nvSpPr>
        <p:spPr>
          <a:xfrm>
            <a:off x="5340950" y="944525"/>
            <a:ext cx="2087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445256"/>
                </a:solidFill>
                <a:latin typeface="Calibri"/>
                <a:ea typeface="Calibri"/>
                <a:cs typeface="Calibri"/>
                <a:sym typeface="Calibri"/>
              </a:rPr>
              <a:t>WEST - Shot 56898 [5]</a:t>
            </a:r>
            <a:endParaRPr sz="1600" b="1">
              <a:solidFill>
                <a:srgbClr val="445256"/>
              </a:solidFill>
              <a:latin typeface="Calibri"/>
              <a:ea typeface="Calibri"/>
              <a:cs typeface="Calibri"/>
              <a:sym typeface="Calibri"/>
            </a:endParaRPr>
          </a:p>
        </p:txBody>
      </p:sp>
      <p:sp>
        <p:nvSpPr>
          <p:cNvPr id="249" name="Google Shape;249;p23"/>
          <p:cNvSpPr txBox="1"/>
          <p:nvPr/>
        </p:nvSpPr>
        <p:spPr>
          <a:xfrm>
            <a:off x="618675" y="4069000"/>
            <a:ext cx="2887800" cy="2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50" name="Google Shape;250;p23" descr="{&quot;type&quot;:&quot;lalign*&quot;,&quot;id&quot;:&quot;3&quot;,&quot;backgroundColor&quot;:&quot;#FFFFFF&quot;,&quot;aid&quot;:null,&quot;font&quot;:{&quot;color&quot;:&quot;#000000&quot;,&quot;size&quot;:8,&quot;family&quot;:&quot;Arial&quot;},&quot;code&quot;:&quot;\\begin{lalign*}\n&amp;{\\left[3\\right]\\,\\text{G. Taylor, B. LeBlanc, D. Mueller, et al.}\\;\\text{(2012), Physics}\\;\\text{of}\\;\\text{Plasmas}\\text{ 19(4)}}\\\\\n&amp;{\\left[5\\right]\\,\\text{V.}\\;\\text{Maquet},\\,\\text{R. Ragona, F. Durodié}\\,\\text{et}\\;\\text{al.}\\;\\text{(2023),}\\;\\text{arXiv preprint arXiv:2301.10}\\text{754.}}\t\n\\end{lalign*}&quot;,&quot;ts&quot;:1695033536074,&quot;cs&quot;:&quot;hIjzTPI2KNCV1zi+zAmkAA==&quot;,&quot;size&quot;:{&quot;width&quot;:453.3333333333333,&quot;height&quot;:29}}"/>
          <p:cNvPicPr preferRelativeResize="0"/>
          <p:nvPr/>
        </p:nvPicPr>
        <p:blipFill>
          <a:blip r:embed="rId5">
            <a:alphaModFix/>
          </a:blip>
          <a:stretch>
            <a:fillRect/>
          </a:stretch>
        </p:blipFill>
        <p:spPr>
          <a:xfrm>
            <a:off x="700766" y="4080140"/>
            <a:ext cx="4318000" cy="27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4"/>
          <p:cNvSpPr txBox="1">
            <a:spLocks noGrp="1"/>
          </p:cNvSpPr>
          <p:nvPr>
            <p:ph type="body" idx="1"/>
          </p:nvPr>
        </p:nvSpPr>
        <p:spPr>
          <a:xfrm>
            <a:off x="190500" y="742950"/>
            <a:ext cx="87630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200" b="1">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Motivation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TORIC-ML</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b="1">
                <a:latin typeface="Calibri"/>
                <a:ea typeface="Calibri"/>
                <a:cs typeface="Calibri"/>
                <a:sym typeface="Calibri"/>
              </a:rPr>
              <a:t>Results for HHFW at </a:t>
            </a:r>
            <a:r>
              <a:rPr lang="en-US" sz="2200" b="1">
                <a:solidFill>
                  <a:srgbClr val="F58025"/>
                </a:solidFill>
                <a:latin typeface="Calibri"/>
                <a:ea typeface="Calibri"/>
                <a:cs typeface="Calibri"/>
                <a:sym typeface="Calibri"/>
              </a:rPr>
              <a:t>NSTX</a:t>
            </a:r>
            <a:endParaRPr sz="2200" b="1">
              <a:solidFill>
                <a:srgbClr val="F58025"/>
              </a:solidFill>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Results for minority heating at WEST</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Surrogate predictions of HHFW TORIC outliers</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Ramp-up regime at NSTX (D. Corona)</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US" sz="2200">
                <a:latin typeface="Calibri"/>
                <a:ea typeface="Calibri"/>
                <a:cs typeface="Calibri"/>
                <a:sym typeface="Calibri"/>
              </a:rPr>
              <a:t>Concluding thoughts</a:t>
            </a:r>
            <a:endParaRPr sz="2200">
              <a:latin typeface="Calibri"/>
              <a:ea typeface="Calibri"/>
              <a:cs typeface="Calibri"/>
              <a:sym typeface="Calibri"/>
            </a:endParaRPr>
          </a:p>
        </p:txBody>
      </p:sp>
      <p:sp>
        <p:nvSpPr>
          <p:cNvPr id="256" name="Google Shape;256;p24"/>
          <p:cNvSpPr txBox="1">
            <a:spLocks noGrp="1"/>
          </p:cNvSpPr>
          <p:nvPr>
            <p:ph type="title"/>
          </p:nvPr>
        </p:nvSpPr>
        <p:spPr>
          <a:xfrm>
            <a:off x="288375" y="-150"/>
            <a:ext cx="8665200" cy="743100"/>
          </a:xfrm>
          <a:prstGeom prst="rect">
            <a:avLst/>
          </a:prstGeom>
          <a:noFill/>
          <a:ln>
            <a:noFill/>
          </a:ln>
        </p:spPr>
        <p:txBody>
          <a:bodyPr spcFirstLastPara="1" wrap="square" lIns="0" tIns="45700" rIns="0" bIns="0" anchor="ctr" anchorCtr="0">
            <a:normAutofit/>
          </a:bodyPr>
          <a:lstStyle/>
          <a:p>
            <a:pPr marL="0" lvl="0" indent="0" algn="l" rtl="0">
              <a:lnSpc>
                <a:spcPct val="115000"/>
              </a:lnSpc>
              <a:spcBef>
                <a:spcPts val="0"/>
              </a:spcBef>
              <a:spcAft>
                <a:spcPts val="0"/>
              </a:spcAft>
              <a:buClr>
                <a:schemeClr val="dk2"/>
              </a:buClr>
              <a:buSzPts val="2400"/>
              <a:buFont typeface="Georgia"/>
              <a:buNone/>
            </a:pPr>
            <a:r>
              <a:rPr lang="en-US" sz="2900">
                <a:latin typeface="Calibri"/>
                <a:ea typeface="Calibri"/>
                <a:cs typeface="Calibri"/>
                <a:sym typeface="Calibri"/>
              </a:rPr>
              <a:t>Outline</a:t>
            </a:r>
            <a:endParaRPr sz="2900">
              <a:latin typeface="Calibri"/>
              <a:ea typeface="Calibri"/>
              <a:cs typeface="Calibri"/>
              <a:sym typeface="Calibri"/>
            </a:endParaRPr>
          </a:p>
        </p:txBody>
      </p:sp>
      <p:sp>
        <p:nvSpPr>
          <p:cNvPr id="257" name="Google Shape;257;p24"/>
          <p:cNvSpPr txBox="1">
            <a:spLocks noGrp="1"/>
          </p:cNvSpPr>
          <p:nvPr>
            <p:ph type="sldNum" idx="12"/>
          </p:nvPr>
        </p:nvSpPr>
        <p:spPr>
          <a:xfrm>
            <a:off x="8801100" y="4846320"/>
            <a:ext cx="342900" cy="246300"/>
          </a:xfrm>
          <a:prstGeom prst="rect">
            <a:avLst/>
          </a:prstGeom>
          <a:noFill/>
          <a:ln>
            <a:noFill/>
          </a:ln>
        </p:spPr>
        <p:txBody>
          <a:bodyPr spcFirstLastPara="1" wrap="square" lIns="45700" tIns="45700" rIns="91425" bIns="45700" anchor="b" anchorCtr="0">
            <a:spAutoFit/>
          </a:bodyPr>
          <a:lstStyle/>
          <a:p>
            <a:pPr marL="0" lvl="0" indent="0" algn="l" rtl="0">
              <a:lnSpc>
                <a:spcPct val="100000"/>
              </a:lnSpc>
              <a:spcBef>
                <a:spcPts val="0"/>
              </a:spcBef>
              <a:spcAft>
                <a:spcPts val="0"/>
              </a:spcAft>
              <a:buSzPts val="1000"/>
              <a:buNone/>
            </a:pPr>
            <a:fld id="{00000000-1234-1234-1234-123412341234}" type="slidenum">
              <a:rPr lang="en-US"/>
              <a:t>9</a:t>
            </a:fld>
            <a:endParaRPr/>
          </a:p>
        </p:txBody>
      </p:sp>
      <p:sp>
        <p:nvSpPr>
          <p:cNvPr id="258" name="Google Shape;258;p24"/>
          <p:cNvSpPr txBox="1">
            <a:spLocks noGrp="1"/>
          </p:cNvSpPr>
          <p:nvPr>
            <p:ph type="title" idx="2"/>
          </p:nvPr>
        </p:nvSpPr>
        <p:spPr>
          <a:xfrm>
            <a:off x="3270000" y="4827475"/>
            <a:ext cx="2604000" cy="274200"/>
          </a:xfrm>
          <a:prstGeom prst="rect">
            <a:avLst/>
          </a:prstGeom>
        </p:spPr>
        <p:txBody>
          <a:bodyPr spcFirstLastPara="1" wrap="square" lIns="0" tIns="45700" rIns="0" bIns="0" anchor="ctr" anchorCtr="0">
            <a:normAutofit fontScale="90000"/>
          </a:bodyPr>
          <a:lstStyle/>
          <a:p>
            <a:pPr marL="0" lvl="0" indent="0" algn="l" rtl="0">
              <a:spcBef>
                <a:spcPts val="0"/>
              </a:spcBef>
              <a:spcAft>
                <a:spcPts val="0"/>
              </a:spcAft>
              <a:buNone/>
            </a:pPr>
            <a:r>
              <a:rPr lang="en-US" sz="1150"/>
              <a:t> </a:t>
            </a:r>
            <a:endParaRPr sz="1150"/>
          </a:p>
          <a:p>
            <a:pPr marL="0" lvl="0" indent="0" algn="ctr" rtl="0">
              <a:spcBef>
                <a:spcPts val="0"/>
              </a:spcBef>
              <a:spcAft>
                <a:spcPts val="0"/>
              </a:spcAft>
              <a:buClr>
                <a:schemeClr val="dk1"/>
              </a:buClr>
              <a:buSzPct val="80162"/>
              <a:buFont typeface="Arial"/>
              <a:buNone/>
            </a:pPr>
            <a:r>
              <a:rPr lang="en-US" sz="1372"/>
              <a:t>Álvaro Sánchez-Villar</a:t>
            </a:r>
            <a:endParaRPr sz="1372"/>
          </a:p>
          <a:p>
            <a:pPr marL="0" lvl="0" indent="0" algn="l" rtl="0">
              <a:spcBef>
                <a:spcPts val="0"/>
              </a:spcBef>
              <a:spcAft>
                <a:spcPts val="0"/>
              </a:spcAft>
              <a:buNone/>
            </a:pPr>
            <a:endParaRPr sz="1150"/>
          </a:p>
        </p:txBody>
      </p:sp>
      <p:sp>
        <p:nvSpPr>
          <p:cNvPr id="259" name="Google Shape;259;p24"/>
          <p:cNvSpPr txBox="1"/>
          <p:nvPr/>
        </p:nvSpPr>
        <p:spPr>
          <a:xfrm>
            <a:off x="2883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NSTX-U / Magnetic Fusion Science meeting</a:t>
            </a:r>
            <a:endParaRPr sz="1200">
              <a:solidFill>
                <a:srgbClr val="FFFFFF"/>
              </a:solidFill>
              <a:latin typeface="Calibri"/>
              <a:ea typeface="Calibri"/>
              <a:cs typeface="Calibri"/>
              <a:sym typeface="Calibri"/>
            </a:endParaRPr>
          </a:p>
        </p:txBody>
      </p:sp>
      <p:sp>
        <p:nvSpPr>
          <p:cNvPr id="260" name="Google Shape;260;p24"/>
          <p:cNvSpPr txBox="1"/>
          <p:nvPr/>
        </p:nvSpPr>
        <p:spPr>
          <a:xfrm>
            <a:off x="5458675" y="4827475"/>
            <a:ext cx="2811900" cy="274200"/>
          </a:xfrm>
          <a:prstGeom prst="rect">
            <a:avLst/>
          </a:prstGeom>
          <a:noFill/>
          <a:ln>
            <a:noFill/>
          </a:ln>
        </p:spPr>
        <p:txBody>
          <a:bodyPr spcFirstLastPara="1" wrap="square" lIns="0" tIns="45700" rIns="0" bIns="0" anchor="ctr" anchorCtr="0">
            <a:noAutofit/>
          </a:bodyPr>
          <a:lstStyle/>
          <a:p>
            <a:pPr marL="0" lvl="0" indent="0" algn="ctr" rtl="0">
              <a:spcBef>
                <a:spcPts val="0"/>
              </a:spcBef>
              <a:spcAft>
                <a:spcPts val="0"/>
              </a:spcAft>
              <a:buNone/>
            </a:pPr>
            <a:r>
              <a:rPr lang="en-US" sz="1200">
                <a:solidFill>
                  <a:srgbClr val="FFFFFF"/>
                </a:solidFill>
                <a:latin typeface="Calibri"/>
                <a:ea typeface="Calibri"/>
                <a:cs typeface="Calibri"/>
                <a:sym typeface="Calibri"/>
              </a:rPr>
              <a:t>September 18, 2023, Princeton, USA</a:t>
            </a:r>
            <a:endParaRPr sz="12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Default Theme">
  <a:themeElements>
    <a:clrScheme name="Custom 7">
      <a:dk1>
        <a:srgbClr val="000000"/>
      </a:dk1>
      <a:lt1>
        <a:srgbClr val="FFFFFF"/>
      </a:lt1>
      <a:dk2>
        <a:srgbClr val="445256"/>
      </a:dk2>
      <a:lt2>
        <a:srgbClr val="D5EDF4"/>
      </a:lt2>
      <a:accent1>
        <a:srgbClr val="47A5AE"/>
      </a:accent1>
      <a:accent2>
        <a:srgbClr val="244A58"/>
      </a:accent2>
      <a:accent3>
        <a:srgbClr val="F58025"/>
      </a:accent3>
      <a:accent4>
        <a:srgbClr val="FFB400"/>
      </a:accent4>
      <a:accent5>
        <a:srgbClr val="AE2659"/>
      </a:accent5>
      <a:accent6>
        <a:srgbClr val="70BF54"/>
      </a:accent6>
      <a:hlink>
        <a:srgbClr val="2C89C5"/>
      </a:hlink>
      <a:folHlink>
        <a:srgbClr val="2B7F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3841</Words>
  <Application>Microsoft Office PowerPoint</Application>
  <PresentationFormat>Presentación en pantalla (16:9)</PresentationFormat>
  <Paragraphs>668</Paragraphs>
  <Slides>35</Slides>
  <Notes>35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Spectral</vt:lpstr>
      <vt:lpstr>Arial</vt:lpstr>
      <vt:lpstr>Roboto</vt:lpstr>
      <vt:lpstr>Calibri</vt:lpstr>
      <vt:lpstr>Georgia</vt:lpstr>
      <vt:lpstr>1_Default Theme</vt:lpstr>
      <vt:lpstr>ICRF wave propagation and absorption modelling  via machine learning</vt:lpstr>
      <vt:lpstr>Outline</vt:lpstr>
      <vt:lpstr>Outline</vt:lpstr>
      <vt:lpstr>Full-wave codes unfeasible for applications as real-time control</vt:lpstr>
      <vt:lpstr>Outline</vt:lpstr>
      <vt:lpstr>TORIC-ML : A surrogate model for TORIC </vt:lpstr>
      <vt:lpstr>TORIC-ML is trained for NSTX and WEST</vt:lpstr>
      <vt:lpstr>Equilibriums used for NSTX and WEST</vt:lpstr>
      <vt:lpstr>Outline</vt:lpstr>
      <vt:lpstr>  Álvaro Sánchez-Villar </vt:lpstr>
      <vt:lpstr>  Álvaro Sánchez-Villar </vt:lpstr>
      <vt:lpstr>Poor scoring obtained without analyzing the HHFW database</vt:lpstr>
      <vt:lpstr>Outlier example</vt:lpstr>
      <vt:lpstr>HHFW database analysis and outlier filtering</vt:lpstr>
      <vt:lpstr>Data processing &amp; analysis leads to high-fidelity surrogates </vt:lpstr>
      <vt:lpstr>Data processing &amp; analysis leads to high-fidelity surrogates </vt:lpstr>
      <vt:lpstr>Data processing &amp; analysis leads to high-fidelity surrogates </vt:lpstr>
      <vt:lpstr>Electron absorption profile predictions  (training and test)</vt:lpstr>
      <vt:lpstr>Deuterium absorption profile predictions (training and test)</vt:lpstr>
      <vt:lpstr>Data processing &amp; analysis leads to high-fidelity surrogates </vt:lpstr>
      <vt:lpstr>Data processing &amp; analysis leads to high-fidelity surrogates </vt:lpstr>
      <vt:lpstr>Outline</vt:lpstr>
      <vt:lpstr>  Álvaro Sánchez-Villar </vt:lpstr>
      <vt:lpstr>Poor-fair surrogate scoring for minority heating scenario</vt:lpstr>
      <vt:lpstr>Surrogate models capture the 1D profiles of the minority database </vt:lpstr>
      <vt:lpstr>Application of PCA to WEST data results in improved MLP scoring</vt:lpstr>
      <vt:lpstr>Application of PCA to WEST data results in improved MLP scoring</vt:lpstr>
      <vt:lpstr>Outline</vt:lpstr>
      <vt:lpstr>TORIC-ML predicts main HHFW physics in outlier scenarios (Pe)</vt:lpstr>
      <vt:lpstr>TORIC-ML predicts main HHFW physics in outlier scenarios (PD)</vt:lpstr>
      <vt:lpstr>Outline</vt:lpstr>
      <vt:lpstr>Ramp-up regime - Methodology (D. Corona)</vt:lpstr>
      <vt:lpstr>Ramp-up regime - Results (D. Corona)</vt:lpstr>
      <vt:lpstr>Outline</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ICRF wave propagation and absorption modelling  via machine learning</dc:title>
  <cp:lastModifiedBy>ALVARO SANCHEZ VILLAR</cp:lastModifiedBy>
  <cp:revision>5</cp:revision>
  <dcterms:modified xsi:type="dcterms:W3CDTF">2023-09-18T17:09:19Z</dcterms:modified>
</cp:coreProperties>
</file>