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</p:sldMasterIdLst>
  <p:notesMasterIdLst>
    <p:notesMasterId r:id="rId30"/>
  </p:notesMasterIdLst>
  <p:handoutMasterIdLst>
    <p:handoutMasterId r:id="rId31"/>
  </p:handoutMasterIdLst>
  <p:sldIdLst>
    <p:sldId id="256" r:id="rId3"/>
    <p:sldId id="298" r:id="rId4"/>
    <p:sldId id="291" r:id="rId5"/>
    <p:sldId id="292" r:id="rId6"/>
    <p:sldId id="263" r:id="rId7"/>
    <p:sldId id="265" r:id="rId8"/>
    <p:sldId id="262" r:id="rId9"/>
    <p:sldId id="268" r:id="rId10"/>
    <p:sldId id="293" r:id="rId11"/>
    <p:sldId id="277" r:id="rId12"/>
    <p:sldId id="259" r:id="rId13"/>
    <p:sldId id="260" r:id="rId14"/>
    <p:sldId id="279" r:id="rId15"/>
    <p:sldId id="280" r:id="rId16"/>
    <p:sldId id="281" r:id="rId17"/>
    <p:sldId id="261" r:id="rId18"/>
    <p:sldId id="295" r:id="rId19"/>
    <p:sldId id="282" r:id="rId20"/>
    <p:sldId id="284" r:id="rId21"/>
    <p:sldId id="285" r:id="rId22"/>
    <p:sldId id="286" r:id="rId23"/>
    <p:sldId id="296" r:id="rId24"/>
    <p:sldId id="269" r:id="rId25"/>
    <p:sldId id="283" r:id="rId26"/>
    <p:sldId id="297" r:id="rId27"/>
    <p:sldId id="275" r:id="rId28"/>
    <p:sldId id="299" r:id="rId29"/>
  </p:sldIdLst>
  <p:sldSz cx="12192000" cy="6858000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21E578-F836-4154-9096-80ADCB1C1218}">
          <p14:sldIdLst>
            <p14:sldId id="256"/>
            <p14:sldId id="298"/>
            <p14:sldId id="291"/>
            <p14:sldId id="292"/>
            <p14:sldId id="263"/>
            <p14:sldId id="265"/>
            <p14:sldId id="262"/>
            <p14:sldId id="268"/>
            <p14:sldId id="293"/>
            <p14:sldId id="277"/>
            <p14:sldId id="259"/>
            <p14:sldId id="260"/>
            <p14:sldId id="279"/>
            <p14:sldId id="280"/>
            <p14:sldId id="281"/>
            <p14:sldId id="261"/>
            <p14:sldId id="295"/>
            <p14:sldId id="282"/>
            <p14:sldId id="284"/>
            <p14:sldId id="285"/>
            <p14:sldId id="286"/>
            <p14:sldId id="296"/>
            <p14:sldId id="269"/>
            <p14:sldId id="283"/>
            <p14:sldId id="297"/>
            <p14:sldId id="275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1E1E"/>
    <a:srgbClr val="64FF31"/>
    <a:srgbClr val="028100"/>
    <a:srgbClr val="BFBFFF"/>
    <a:srgbClr val="9999FF"/>
    <a:srgbClr val="585757"/>
    <a:srgbClr val="000000"/>
    <a:srgbClr val="00C6C4"/>
    <a:srgbClr val="FFA202"/>
    <a:srgbClr val="D20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9" autoAdjust="0"/>
    <p:restoredTop sz="95141" autoAdjust="0"/>
  </p:normalViewPr>
  <p:slideViewPr>
    <p:cSldViewPr snapToGrid="0">
      <p:cViewPr varScale="1">
        <p:scale>
          <a:sx n="173" d="100"/>
          <a:sy n="173" d="100"/>
        </p:scale>
        <p:origin x="32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65888" y="8826500"/>
            <a:ext cx="398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1AD0D17-99BC-42C1-A6A2-073441937F10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93028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6" tIns="44863" rIns="91326" bIns="44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0563"/>
            <a:ext cx="6146800" cy="345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477000" y="8824913"/>
            <a:ext cx="3873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26" tIns="44863" rIns="91326" bIns="44863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0A1E32D2-39C9-42C6-90F4-1D27D4942F5C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81972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3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5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4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2885" y="13885"/>
            <a:ext cx="3951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b="1" i="1" dirty="0">
                <a:solidFill>
                  <a:srgbClr val="0000FF"/>
                </a:solidFill>
              </a:rPr>
              <a:t>Supported by the</a:t>
            </a:r>
          </a:p>
          <a:p>
            <a:pPr algn="l"/>
            <a:r>
              <a:rPr lang="en-US" altLang="ko-KR" sz="1400" b="1" i="1" dirty="0">
                <a:solidFill>
                  <a:srgbClr val="0000FF"/>
                </a:solidFill>
              </a:rPr>
              <a:t>U.S. Department of Energy Office of Science</a:t>
            </a:r>
          </a:p>
          <a:p>
            <a:pPr algn="l"/>
            <a:r>
              <a:rPr lang="en-US" altLang="ko-KR" sz="1400" b="1" i="1" dirty="0">
                <a:solidFill>
                  <a:srgbClr val="0000FF"/>
                </a:solidFill>
              </a:rPr>
              <a:t>Fusion Energy Sciences</a:t>
            </a:r>
            <a:endParaRPr lang="ko-KR" altLang="en-US" sz="1400" b="1" i="1" dirty="0">
              <a:solidFill>
                <a:srgbClr val="0000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4" y="4644603"/>
            <a:ext cx="2212848" cy="6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u_fontoutlin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3" y="5410123"/>
            <a:ext cx="3934660" cy="5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8545" y="2536608"/>
            <a:ext cx="1178445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4111577" y="4326058"/>
            <a:ext cx="3969979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b="1" i="0" kern="0" dirty="0">
              <a:solidFill>
                <a:srgbClr val="FF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203368" y="846670"/>
            <a:ext cx="11785907" cy="16552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6263" y="4326058"/>
            <a:ext cx="4011084" cy="18738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subtitle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486608"/>
            <a:ext cx="12192000" cy="36722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pic>
        <p:nvPicPr>
          <p:cNvPr id="4" name="Picture 3" descr="XU4C77leOi.jpg"/>
          <p:cNvPicPr>
            <a:picLocks noChangeAspect="1"/>
          </p:cNvPicPr>
          <p:nvPr userDrawn="1"/>
        </p:nvPicPr>
        <p:blipFill rotWithShape="1">
          <a:blip r:embed="rId4" cstate="print"/>
          <a:srcRect r="12244" b="14120"/>
          <a:stretch/>
        </p:blipFill>
        <p:spPr>
          <a:xfrm>
            <a:off x="7000845" y="4343908"/>
            <a:ext cx="5147455" cy="246444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191156" y="6535201"/>
            <a:ext cx="6798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400" b="1" i="1" dirty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Supported by the U.S. DOE contracts DE-SC0018623 and DE-SC0016614.</a:t>
            </a:r>
            <a:endParaRPr lang="en-US" altLang="en-US" sz="1400" b="1" i="1" dirty="0">
              <a:solidFill>
                <a:srgbClr val="1822CD"/>
              </a:solidFill>
              <a:latin typeface="Helvetica" charset="0"/>
              <a:cs typeface="Arial" pitchFamily="34" charset="0"/>
            </a:endParaRPr>
          </a:p>
        </p:txBody>
      </p:sp>
      <p:pic>
        <p:nvPicPr>
          <p:cNvPr id="11" name="Picture 49" descr="kstar_soft_lo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6" y="6341843"/>
            <a:ext cx="2604616" cy="44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US doe office of science logo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923" y="13116"/>
            <a:ext cx="1283868" cy="7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46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233" y="800100"/>
            <a:ext cx="10363200" cy="5481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22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1033" y="101600"/>
            <a:ext cx="2599267" cy="61801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233" y="101600"/>
            <a:ext cx="7594600" cy="6180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83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XU4C77leOi.jpg"/>
          <p:cNvPicPr>
            <a:picLocks noChangeAspect="1"/>
          </p:cNvPicPr>
          <p:nvPr userDrawn="1"/>
        </p:nvPicPr>
        <p:blipFill rotWithShape="1">
          <a:blip r:embed="rId2" cstate="print"/>
          <a:srcRect r="12244" b="14120"/>
          <a:stretch/>
        </p:blipFill>
        <p:spPr>
          <a:xfrm>
            <a:off x="8149280" y="4132636"/>
            <a:ext cx="3860591" cy="246444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2885" y="13885"/>
            <a:ext cx="3951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i="1" dirty="0">
                <a:solidFill>
                  <a:srgbClr val="0000FF"/>
                </a:solidFill>
              </a:rPr>
              <a:t>Supported by the</a:t>
            </a:r>
          </a:p>
          <a:p>
            <a:r>
              <a:rPr lang="en-US" altLang="ko-KR" sz="1400" b="1" i="1" dirty="0">
                <a:solidFill>
                  <a:srgbClr val="0000FF"/>
                </a:solidFill>
              </a:rPr>
              <a:t>U.S. Department of Energy Office of Science</a:t>
            </a:r>
          </a:p>
          <a:p>
            <a:r>
              <a:rPr lang="en-US" altLang="ko-KR" sz="1400" b="1" i="1" dirty="0">
                <a:solidFill>
                  <a:srgbClr val="0000FF"/>
                </a:solidFill>
              </a:rPr>
              <a:t>Fusion Energy Sciences</a:t>
            </a:r>
            <a:endParaRPr lang="ko-KR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8545" y="2536608"/>
            <a:ext cx="1178445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4111577" y="4326058"/>
            <a:ext cx="3969979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b="1" i="0" kern="0" dirty="0">
              <a:solidFill>
                <a:srgbClr val="FF0000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203368" y="846670"/>
            <a:ext cx="11785907" cy="16552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6263" y="4326058"/>
            <a:ext cx="4011084" cy="18738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subtitle style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486608"/>
            <a:ext cx="12192000" cy="36722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96010" y="6498295"/>
            <a:ext cx="5725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400" b="1" i="1" dirty="0">
                <a:solidFill>
                  <a:srgbClr val="1822CD"/>
                </a:solidFill>
                <a:latin typeface="Helvetica" charset="0"/>
                <a:cs typeface="Arial" pitchFamily="34" charset="0"/>
              </a:rPr>
              <a:t>Supported by US DOE grant DE-SC0016614</a:t>
            </a:r>
          </a:p>
        </p:txBody>
      </p:sp>
      <p:sp>
        <p:nvSpPr>
          <p:cNvPr id="3" name="AutoShape 2" descr="Image result for US doe office of science logo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923" y="13116"/>
            <a:ext cx="1283868" cy="7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9" y="5211369"/>
            <a:ext cx="1659636" cy="6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9" descr="kstar_soft_lo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47" y="4617269"/>
            <a:ext cx="1521736" cy="3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cu_fontoutline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" y="5966109"/>
            <a:ext cx="2950995" cy="5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Site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32" y="5209633"/>
            <a:ext cx="1339384" cy="6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>
            <a:off x="128215" y="4580542"/>
            <a:ext cx="2346539" cy="439704"/>
            <a:chOff x="6761480" y="5339564"/>
            <a:chExt cx="2346539" cy="43970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1480" y="5339564"/>
              <a:ext cx="1007349" cy="43970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650569" y="5367536"/>
              <a:ext cx="14574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KOREA INSTITUTE</a:t>
              </a:r>
            </a:p>
            <a:p>
              <a:r>
                <a:rPr 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OF FUSION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016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7" y="29880"/>
            <a:ext cx="11987307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5" y="905935"/>
            <a:ext cx="11630379" cy="5375805"/>
          </a:xfrm>
          <a:prstGeom prst="rect">
            <a:avLst/>
          </a:prstGeom>
        </p:spPr>
        <p:txBody>
          <a:bodyPr/>
          <a:lstStyle>
            <a:lvl1pPr marL="287338" indent="-287338">
              <a:defRPr/>
            </a:lvl1pPr>
            <a:lvl2pPr marL="576263" indent="-288925">
              <a:lnSpc>
                <a:spcPct val="100000"/>
              </a:lnSpc>
              <a:spcBef>
                <a:spcPts val="600"/>
              </a:spcBef>
              <a:defRPr/>
            </a:lvl2pPr>
            <a:lvl3pPr marL="804863" indent="-228600">
              <a:lnSpc>
                <a:spcPct val="100000"/>
              </a:lnSpc>
              <a:spcBef>
                <a:spcPts val="600"/>
              </a:spcBef>
              <a:defRPr/>
            </a:lvl3pPr>
            <a:lvl4pPr marL="1033463" indent="-228600">
              <a:lnSpc>
                <a:spcPct val="100000"/>
              </a:lnSpc>
              <a:spcBef>
                <a:spcPts val="600"/>
              </a:spcBef>
              <a:defRPr/>
            </a:lvl4pPr>
            <a:lvl5pPr marL="1262063" indent="-228600"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960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13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233" y="800100"/>
            <a:ext cx="508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433" y="800100"/>
            <a:ext cx="508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04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537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117" y="29880"/>
            <a:ext cx="11987307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206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489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4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7" y="29880"/>
            <a:ext cx="11987307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5" y="905935"/>
            <a:ext cx="11630379" cy="5375805"/>
          </a:xfrm>
          <a:prstGeom prst="rect">
            <a:avLst/>
          </a:prstGeom>
        </p:spPr>
        <p:txBody>
          <a:bodyPr/>
          <a:lstStyle>
            <a:lvl1pPr marL="287338" indent="-287338">
              <a:defRPr/>
            </a:lvl1pPr>
            <a:lvl2pPr marL="576263" indent="-288925">
              <a:lnSpc>
                <a:spcPct val="100000"/>
              </a:lnSpc>
              <a:spcBef>
                <a:spcPts val="600"/>
              </a:spcBef>
              <a:defRPr/>
            </a:lvl2pPr>
            <a:lvl3pPr marL="804863" indent="-228600">
              <a:lnSpc>
                <a:spcPct val="100000"/>
              </a:lnSpc>
              <a:spcBef>
                <a:spcPts val="600"/>
              </a:spcBef>
              <a:defRPr/>
            </a:lvl3pPr>
            <a:lvl4pPr marL="1033463" indent="-228600">
              <a:lnSpc>
                <a:spcPct val="100000"/>
              </a:lnSpc>
              <a:spcBef>
                <a:spcPts val="600"/>
              </a:spcBef>
              <a:defRPr/>
            </a:lvl4pPr>
            <a:lvl5pPr marL="1262063" indent="-228600"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208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399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233" y="800100"/>
            <a:ext cx="10363200" cy="5481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09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1033" y="101600"/>
            <a:ext cx="2599267" cy="61801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233" y="101600"/>
            <a:ext cx="7594600" cy="6180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95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1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233" y="800100"/>
            <a:ext cx="508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433" y="800100"/>
            <a:ext cx="5080000" cy="548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60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62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117" y="29880"/>
            <a:ext cx="11987307" cy="685800"/>
          </a:xfrm>
        </p:spPr>
        <p:txBody>
          <a:bodyPr/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47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3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7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43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01600"/>
            <a:ext cx="10363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58062"/>
            <a:ext cx="12192000" cy="0"/>
          </a:xfrm>
          <a:prstGeom prst="line">
            <a:avLst/>
          </a:prstGeom>
          <a:noFill/>
          <a:ln w="76200">
            <a:solidFill>
              <a:srgbClr val="BF1D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-3026" y="6566666"/>
            <a:ext cx="12198051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738587" y="6597264"/>
            <a:ext cx="533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976938-0380-4A0B-9D3E-0DDDD2A6B646}" type="slidenum">
              <a:rPr lang="ko-KR" altLang="en-US" sz="1000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ko-KR" alt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-1"/>
            <a:ext cx="12192000" cy="755009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0" y="6523833"/>
            <a:ext cx="12192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Picture 49" descr="kstar_soft_lo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" y="6611399"/>
            <a:ext cx="1043988" cy="2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7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75000"/>
        <a:buFont typeface="Wingdings" pitchFamily="2" charset="2"/>
        <a:buChar char="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3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01600"/>
            <a:ext cx="10363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58062"/>
            <a:ext cx="12192000" cy="0"/>
          </a:xfrm>
          <a:prstGeom prst="line">
            <a:avLst/>
          </a:prstGeom>
          <a:noFill/>
          <a:ln w="76200">
            <a:solidFill>
              <a:srgbClr val="BF1D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-3026" y="6566666"/>
            <a:ext cx="12198051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715363" y="6597261"/>
            <a:ext cx="533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976938-0380-4A0B-9D3E-0DDDD2A6B646}" type="slidenum">
              <a:rPr lang="ko-KR" altLang="en-US" sz="1100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ko-KR" altLang="en-US" sz="11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-1"/>
            <a:ext cx="12192000" cy="755009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0" y="6523833"/>
            <a:ext cx="12192000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sz="3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379" y="6609828"/>
            <a:ext cx="8932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rgbClr val="005288"/>
                </a:solidFill>
                <a:latin typeface="Arial" pitchFamily="34" charset="0"/>
              </a:rPr>
              <a:t>37</a:t>
            </a:r>
            <a:r>
              <a:rPr lang="en-US" altLang="ko-KR" sz="900" b="1" baseline="30000" dirty="0">
                <a:solidFill>
                  <a:srgbClr val="005288"/>
                </a:solidFill>
                <a:latin typeface="Arial" pitchFamily="34" charset="0"/>
              </a:rPr>
              <a:t>th</a:t>
            </a:r>
            <a:r>
              <a:rPr lang="en-US" altLang="ko-KR" sz="900" b="1" dirty="0">
                <a:solidFill>
                  <a:srgbClr val="005288"/>
                </a:solidFill>
                <a:latin typeface="Arial" pitchFamily="34" charset="0"/>
              </a:rPr>
              <a:t> ITPA MHD Disruption and Control TG (Virtual - IO): MDC-IOS-JA Control for disruption-free operation – DECAF slides (S.A. Sabbagh, et al. 3/22/21 – 3/26/21)</a:t>
            </a:r>
            <a:endParaRPr lang="ko-KR" altLang="en-US" sz="900" b="1" dirty="0">
              <a:solidFill>
                <a:srgbClr val="005288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5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75000"/>
        <a:buFont typeface="Wingdings" pitchFamily="2" charset="2"/>
        <a:buChar char="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3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3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A0CCE-FB6D-44BA-6730-66607F23C95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800" dirty="0"/>
              <a:t>Exploring connections between electron temperature profile evolution and disruptions through Disruption Event Characterization and Forecasting (DECAF) analysis</a:t>
            </a:r>
            <a:endParaRPr lang="en-US" dirty="0"/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4F1D72F8-9F4D-3F70-3954-54C5C4775234}"/>
              </a:ext>
            </a:extLst>
          </p:cNvPr>
          <p:cNvSpPr txBox="1">
            <a:spLocks/>
          </p:cNvSpPr>
          <p:nvPr/>
        </p:nvSpPr>
        <p:spPr>
          <a:xfrm>
            <a:off x="350945" y="2689008"/>
            <a:ext cx="11784451" cy="127830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30000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latin typeface="Times New Roman" panose="02020603050405020304" pitchFamily="18" charset="0"/>
              </a:rPr>
              <a:t>Columbia U.: </a:t>
            </a:r>
            <a:r>
              <a:rPr lang="en-US" u="sng" kern="0" dirty="0">
                <a:latin typeface="Times New Roman" panose="02020603050405020304" pitchFamily="18" charset="0"/>
              </a:rPr>
              <a:t>G. Bustos-Ramirez</a:t>
            </a:r>
            <a:r>
              <a:rPr lang="en-US" kern="0" dirty="0">
                <a:latin typeface="Times New Roman" panose="02020603050405020304" pitchFamily="18" charset="0"/>
              </a:rPr>
              <a:t>, S.A. Sabbagh, Y.S. Park, J.D. </a:t>
            </a:r>
            <a:r>
              <a:rPr lang="en-US" kern="0" dirty="0" err="1">
                <a:latin typeface="Times New Roman" panose="02020603050405020304" pitchFamily="18" charset="0"/>
              </a:rPr>
              <a:t>Riquezes</a:t>
            </a:r>
            <a:r>
              <a:rPr lang="en-US" kern="0" dirty="0">
                <a:latin typeface="Times New Roman" panose="02020603050405020304" pitchFamily="18" charset="0"/>
              </a:rPr>
              <a:t>, </a:t>
            </a:r>
          </a:p>
          <a:p>
            <a:r>
              <a:rPr lang="en-US" kern="0" dirty="0">
                <a:latin typeface="Times New Roman" panose="02020603050405020304" pitchFamily="18" charset="0"/>
              </a:rPr>
              <a:t>M. Tobin, V. </a:t>
            </a:r>
            <a:r>
              <a:rPr lang="en-US" kern="0" dirty="0" err="1">
                <a:latin typeface="Times New Roman" panose="02020603050405020304" pitchFamily="18" charset="0"/>
              </a:rPr>
              <a:t>Zamkovska</a:t>
            </a:r>
            <a:r>
              <a:rPr lang="en-US" kern="0" dirty="0">
                <a:latin typeface="Times New Roman" panose="02020603050405020304" pitchFamily="18" charset="0"/>
              </a:rPr>
              <a:t>, F. Sheehan, G. Tillinghast</a:t>
            </a:r>
          </a:p>
          <a:p>
            <a:r>
              <a:rPr lang="en-US" b="1" kern="0" dirty="0">
                <a:latin typeface="Times New Roman" panose="02020603050405020304" pitchFamily="18" charset="0"/>
              </a:rPr>
              <a:t>KFE:</a:t>
            </a:r>
            <a:r>
              <a:rPr lang="en-US" kern="0" dirty="0">
                <a:latin typeface="Times New Roman" panose="02020603050405020304" pitchFamily="18" charset="0"/>
              </a:rPr>
              <a:t> J.G. </a:t>
            </a:r>
            <a:r>
              <a:rPr lang="en-US" kern="0" dirty="0" err="1">
                <a:latin typeface="Times New Roman" panose="02020603050405020304" pitchFamily="18" charset="0"/>
              </a:rPr>
              <a:t>Bak</a:t>
            </a:r>
            <a:r>
              <a:rPr lang="en-US" kern="0" dirty="0">
                <a:latin typeface="Times New Roman" panose="02020603050405020304" pitchFamily="18" charset="0"/>
              </a:rPr>
              <a:t>, M.J. Choi, H. Han, J. Kim, J. Ko, W.H. Ko, J.W. Lee, K.D. Lee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7430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593539-76BB-B84E-EA43-5956809788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7117" y="29880"/>
                <a:ext cx="11987307" cy="1106834"/>
              </a:xfrm>
            </p:spPr>
            <p:txBody>
              <a:bodyPr/>
              <a:lstStyle/>
              <a:p>
                <a:r>
                  <a:rPr lang="en-US" dirty="0"/>
                  <a:t>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crashes and their connection to disruptions.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593539-76BB-B84E-EA43-595680978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17" y="29880"/>
                <a:ext cx="11987307" cy="110683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B9A37-4ED0-EF21-DC74-C91F0A2BD8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5580" y="847212"/>
                <a:ext cx="11630379" cy="5375805"/>
              </a:xfrm>
            </p:spPr>
            <p:txBody>
              <a:bodyPr/>
              <a:lstStyle/>
              <a:p>
                <a:r>
                  <a:rPr lang="en-US" dirty="0"/>
                  <a:t>Crashes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profile might indicate a </a:t>
                </a:r>
                <a:r>
                  <a:rPr lang="en-US" u="sng" dirty="0"/>
                  <a:t>reconnection</a:t>
                </a:r>
                <a:r>
                  <a:rPr lang="en-US" dirty="0"/>
                  <a:t> or a </a:t>
                </a:r>
                <a:r>
                  <a:rPr lang="en-US" u="sng" dirty="0"/>
                  <a:t>radiative</a:t>
                </a:r>
                <a:r>
                  <a:rPr lang="en-US" dirty="0"/>
                  <a:t> event, which might forecast a disruption.</a:t>
                </a:r>
              </a:p>
              <a:p>
                <a:pPr lvl="1"/>
                <a:r>
                  <a:rPr lang="en-US" dirty="0"/>
                  <a:t>Indicate a confinement degradation (might or might not be severe).</a:t>
                </a:r>
              </a:p>
              <a:p>
                <a:pPr lvl="1"/>
                <a:r>
                  <a:rPr lang="en-US" dirty="0"/>
                  <a:t>Serve as island seeds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DIS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Easy to track.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3B9A37-4ED0-EF21-DC74-C91F0A2BD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580" y="847212"/>
                <a:ext cx="11630379" cy="5375805"/>
              </a:xfrm>
              <a:blipFill>
                <a:blip r:embed="rId3"/>
                <a:stretch>
                  <a:fillRect l="-327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1F9A89F-F2AC-2678-A139-0692CCB1EB32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683196-6DC8-208F-A860-3D50E5CA9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0" y="3027907"/>
            <a:ext cx="11630025" cy="347235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CB71C1-2AB1-5D04-A195-0D885CDEBD38}"/>
              </a:ext>
            </a:extLst>
          </p:cNvPr>
          <p:cNvCxnSpPr>
            <a:cxnSpLocks/>
          </p:cNvCxnSpPr>
          <p:nvPr/>
        </p:nvCxnSpPr>
        <p:spPr bwMode="auto">
          <a:xfrm>
            <a:off x="3983272" y="5061832"/>
            <a:ext cx="232071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3BA0F0-FA7C-C3C9-A87E-89317E26B7AE}"/>
              </a:ext>
            </a:extLst>
          </p:cNvPr>
          <p:cNvSpPr txBox="1"/>
          <p:nvPr/>
        </p:nvSpPr>
        <p:spPr>
          <a:xfrm>
            <a:off x="4320331" y="5104311"/>
            <a:ext cx="198366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FF0000"/>
                </a:solidFill>
              </a:rPr>
              <a:t>SAW crashes</a:t>
            </a:r>
            <a:endParaRPr lang="en-US" sz="1600" b="1" i="0" kern="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17CC81-9171-87D7-FD62-493EC80F7A21}"/>
              </a:ext>
            </a:extLst>
          </p:cNvPr>
          <p:cNvCxnSpPr/>
          <p:nvPr/>
        </p:nvCxnSpPr>
        <p:spPr bwMode="auto">
          <a:xfrm flipH="1">
            <a:off x="7046752" y="2896375"/>
            <a:ext cx="545284" cy="6207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BA7BA8-17EF-1FE9-01F6-7B9F949208D8}"/>
                  </a:ext>
                </a:extLst>
              </p:cNvPr>
              <p:cNvSpPr txBox="1"/>
              <p:nvPr/>
            </p:nvSpPr>
            <p:spPr>
              <a:xfrm>
                <a:off x="7501156" y="2623587"/>
                <a:ext cx="2354510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1600" b="1" kern="0" dirty="0">
                    <a:solidFill>
                      <a:srgbClr val="FF0000"/>
                    </a:solidFill>
                  </a:rPr>
                  <a:t>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1600" b="1" i="0" kern="0" dirty="0">
                    <a:solidFill>
                      <a:srgbClr val="FF0000"/>
                    </a:solidFill>
                  </a:rPr>
                  <a:t> collapse (TEC)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BA7BA8-17EF-1FE9-01F6-7B9F9492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156" y="2623587"/>
                <a:ext cx="2354510" cy="338554"/>
              </a:xfrm>
              <a:prstGeom prst="rect">
                <a:avLst/>
              </a:prstGeom>
              <a:blipFill>
                <a:blip r:embed="rId5"/>
                <a:stretch>
                  <a:fillRect l="-1070" t="-714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061E68-0B1F-A934-462E-724A0CAEFB7C}"/>
                  </a:ext>
                </a:extLst>
              </p:cNvPr>
              <p:cNvSpPr txBox="1"/>
              <p:nvPr/>
            </p:nvSpPr>
            <p:spPr>
              <a:xfrm>
                <a:off x="7401886" y="3789948"/>
                <a:ext cx="2354510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1600" b="1" kern="0" dirty="0">
                    <a:solidFill>
                      <a:srgbClr val="FF0000"/>
                    </a:solidFill>
                  </a:rPr>
                  <a:t>‘slow’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1600" b="1" i="0" kern="0" dirty="0">
                    <a:solidFill>
                      <a:srgbClr val="FF0000"/>
                    </a:solidFill>
                  </a:rPr>
                  <a:t> core crashes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061E68-0B1F-A934-462E-724A0CAEF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86" y="3789948"/>
                <a:ext cx="2354510" cy="338554"/>
              </a:xfrm>
              <a:prstGeom prst="rect">
                <a:avLst/>
              </a:prstGeom>
              <a:blipFill>
                <a:blip r:embed="rId6"/>
                <a:stretch>
                  <a:fillRect l="-1075" t="-3704" r="-5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3BFB12-980C-71D0-6EA1-D62174181DB0}"/>
              </a:ext>
            </a:extLst>
          </p:cNvPr>
          <p:cNvCxnSpPr>
            <a:cxnSpLocks/>
          </p:cNvCxnSpPr>
          <p:nvPr/>
        </p:nvCxnSpPr>
        <p:spPr bwMode="auto">
          <a:xfrm flipH="1">
            <a:off x="7401532" y="4084533"/>
            <a:ext cx="249228" cy="5713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FB75BD-7C92-F815-09E8-40261FCE2141}"/>
              </a:ext>
            </a:extLst>
          </p:cNvPr>
          <p:cNvCxnSpPr>
            <a:cxnSpLocks/>
          </p:cNvCxnSpPr>
          <p:nvPr/>
        </p:nvCxnSpPr>
        <p:spPr bwMode="auto">
          <a:xfrm flipH="1">
            <a:off x="7726437" y="4084533"/>
            <a:ext cx="251493" cy="4790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EE59AA-12BB-719F-AF5F-C30501D460DC}"/>
              </a:ext>
            </a:extLst>
          </p:cNvPr>
          <p:cNvCxnSpPr>
            <a:cxnSpLocks/>
          </p:cNvCxnSpPr>
          <p:nvPr/>
        </p:nvCxnSpPr>
        <p:spPr bwMode="auto">
          <a:xfrm>
            <a:off x="8434262" y="4084533"/>
            <a:ext cx="0" cy="4734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1376BD6-1FF0-8FA1-5CA9-29B71096FCB5}"/>
              </a:ext>
            </a:extLst>
          </p:cNvPr>
          <p:cNvSpPr txBox="1"/>
          <p:nvPr/>
        </p:nvSpPr>
        <p:spPr>
          <a:xfrm>
            <a:off x="8979226" y="4803649"/>
            <a:ext cx="235451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FF0000"/>
                </a:solidFill>
              </a:rPr>
              <a:t>Disruption event</a:t>
            </a:r>
            <a:endParaRPr lang="en-US" sz="1600" b="1" i="0" kern="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12C88A-5338-8F05-2BD9-9270094FA844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4217" y="4972926"/>
            <a:ext cx="36911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84C7C8-2C3C-34A1-F8AE-0AFA3EF9A5D7}"/>
              </a:ext>
            </a:extLst>
          </p:cNvPr>
          <p:cNvCxnSpPr>
            <a:cxnSpLocks/>
          </p:cNvCxnSpPr>
          <p:nvPr/>
        </p:nvCxnSpPr>
        <p:spPr bwMode="auto">
          <a:xfrm flipH="1">
            <a:off x="8142045" y="4084533"/>
            <a:ext cx="104333" cy="517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7B5FB6-84C7-DDC6-C649-ABC7B8D7CFD8}"/>
              </a:ext>
            </a:extLst>
          </p:cNvPr>
          <p:cNvSpPr txBox="1"/>
          <p:nvPr/>
        </p:nvSpPr>
        <p:spPr>
          <a:xfrm>
            <a:off x="889233" y="3212983"/>
            <a:ext cx="76339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32128</a:t>
            </a:r>
          </a:p>
        </p:txBody>
      </p:sp>
    </p:spTree>
    <p:extLst>
      <p:ext uri="{BB962C8B-B14F-4D97-AF65-F5344CB8AC3E}">
        <p14:creationId xmlns:p14="http://schemas.microsoft.com/office/powerpoint/2010/main" val="15104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17431B-951D-7061-E5E8-06D3F4CBCF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400" dirty="0"/>
                  <a:t>Sawtooth phase is clearly identified on the average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400" dirty="0"/>
                  <a:t> at different regions of the plasma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C17431B-951D-7061-E5E8-06D3F4CBC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364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B212018-A1DE-ACC3-ACC0-3D558E660969}"/>
              </a:ext>
            </a:extLst>
          </p:cNvPr>
          <p:cNvGrpSpPr/>
          <p:nvPr/>
        </p:nvGrpSpPr>
        <p:grpSpPr>
          <a:xfrm>
            <a:off x="301976" y="905935"/>
            <a:ext cx="4859868" cy="5517439"/>
            <a:chOff x="301976" y="905935"/>
            <a:chExt cx="4859868" cy="5517439"/>
          </a:xfrm>
        </p:grpSpPr>
        <p:pic>
          <p:nvPicPr>
            <p:cNvPr id="4" name="Content Placeholder 4">
              <a:extLst>
                <a:ext uri="{FF2B5EF4-FFF2-40B4-BE49-F238E27FC236}">
                  <a16:creationId xmlns:a16="http://schemas.microsoft.com/office/drawing/2014/main" id="{F73B9A93-2DC3-83EC-CA42-68C0B9870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7" t="10583" r="8194" b="6199"/>
            <a:stretch/>
          </p:blipFill>
          <p:spPr>
            <a:xfrm>
              <a:off x="301976" y="905935"/>
              <a:ext cx="4859868" cy="551743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14B93D-6DD8-10A4-13F7-234BB5A6E6CD}"/>
                </a:ext>
              </a:extLst>
            </p:cNvPr>
            <p:cNvSpPr txBox="1"/>
            <p:nvPr/>
          </p:nvSpPr>
          <p:spPr>
            <a:xfrm>
              <a:off x="4204448" y="995082"/>
              <a:ext cx="833718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i="0" kern="0" dirty="0">
                  <a:solidFill>
                    <a:srgbClr val="FF0000"/>
                  </a:solidFill>
                </a:rPr>
                <a:t>29879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30A878-CE0B-1B4C-620E-EEA7FE23408C}"/>
              </a:ext>
            </a:extLst>
          </p:cNvPr>
          <p:cNvCxnSpPr>
            <a:cxnSpLocks/>
          </p:cNvCxnSpPr>
          <p:nvPr/>
        </p:nvCxnSpPr>
        <p:spPr bwMode="auto">
          <a:xfrm flipH="1">
            <a:off x="3290048" y="1225915"/>
            <a:ext cx="2290481" cy="1077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501EA0F-6160-C2FE-4074-3A403A15BD6E}"/>
              </a:ext>
            </a:extLst>
          </p:cNvPr>
          <p:cNvSpPr/>
          <p:nvPr/>
        </p:nvSpPr>
        <p:spPr bwMode="auto">
          <a:xfrm>
            <a:off x="5235388" y="1685365"/>
            <a:ext cx="779930" cy="246529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13DAB851-5073-0A49-3565-60353D6756F8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868709" y="4340913"/>
            <a:ext cx="3012139" cy="268939"/>
          </a:xfrm>
          <a:prstGeom prst="bentConnector3">
            <a:avLst>
              <a:gd name="adj1" fmla="val 10000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E5026283-891A-6289-2CC2-C552BBE11AA7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868708" y="4871825"/>
            <a:ext cx="3012139" cy="268939"/>
          </a:xfrm>
          <a:prstGeom prst="bentConnector3">
            <a:avLst>
              <a:gd name="adj1" fmla="val 10000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3EFBAC8-4E7C-2A3C-5662-08B297D382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5353" y="1011665"/>
                <a:ext cx="6015649" cy="53483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+mn-lt"/>
                  </a:rPr>
                  <a:t> during and after sawtooth phase.</a:t>
                </a:r>
                <a:endParaRPr lang="en-US" sz="2400" dirty="0"/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3EFBAC8-4E7C-2A3C-5662-08B297D38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5353" y="1011665"/>
                <a:ext cx="6015649" cy="534839"/>
              </a:xfrm>
              <a:blipFill>
                <a:blip r:embed="rId4"/>
                <a:stretch>
                  <a:fillRect l="-844" t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59AF5FA2-38BE-3FCE-84F5-C6A4629628D5}"/>
              </a:ext>
            </a:extLst>
          </p:cNvPr>
          <p:cNvSpPr txBox="1">
            <a:spLocks/>
          </p:cNvSpPr>
          <p:nvPr/>
        </p:nvSpPr>
        <p:spPr>
          <a:xfrm>
            <a:off x="6015318" y="2395693"/>
            <a:ext cx="6015649" cy="1022684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en-US" dirty="0"/>
              <a:t>Sawtooth phase ends due to change in plasma conditions, pushing the state to the stable domain.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6CF74B33-51E0-6ED7-4B0D-0C68669530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0384" y="4128705"/>
                <a:ext cx="6015649" cy="1006191"/>
              </a:xfrm>
              <a:prstGeom prst="rect">
                <a:avLst/>
              </a:prstGeom>
            </p:spPr>
            <p:txBody>
              <a:bodyPr/>
              <a:lstStyle>
                <a:lvl1pPr marL="287338" indent="-287338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 sz="24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88925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48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30000"/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0334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2620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400" b="0" dirty="0">
                    <a:solidFill>
                      <a:schemeClr val="accent1"/>
                    </a:solidFill>
                    <a:latin typeface="+mn-lt"/>
                  </a:rPr>
                  <a:t>Crash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+mn-lt"/>
                  </a:rPr>
                  <a:t> within the inversion radius.</a:t>
                </a:r>
              </a:p>
              <a:p>
                <a:r>
                  <a:rPr lang="en-US" sz="2400" b="0" dirty="0">
                    <a:solidFill>
                      <a:schemeClr val="accent1"/>
                    </a:solidFill>
                    <a:latin typeface="+mn-lt"/>
                  </a:rPr>
                  <a:t>Spike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+mn-lt"/>
                  </a:rPr>
                  <a:t> outside the inversion radius.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6CF74B33-51E0-6ED7-4B0D-0C6866953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4" y="4128705"/>
                <a:ext cx="6015649" cy="1006191"/>
              </a:xfrm>
              <a:prstGeom prst="rect">
                <a:avLst/>
              </a:prstGeom>
              <a:blipFill>
                <a:blip r:embed="rId5"/>
                <a:stretch>
                  <a:fillRect l="-632" t="-9877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23AFE79F-9D39-BFF8-5DE2-64AA990A0B02}"/>
              </a:ext>
            </a:extLst>
          </p:cNvPr>
          <p:cNvSpPr txBox="1">
            <a:spLocks/>
          </p:cNvSpPr>
          <p:nvPr/>
        </p:nvSpPr>
        <p:spPr>
          <a:xfrm>
            <a:off x="5235388" y="5632085"/>
            <a:ext cx="6015649" cy="534839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No significant changes at the edge.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2A83E-82A7-E0B3-07D1-CE68CD45CA2D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2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CDF7-DD83-A67E-38EB-911A514D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ECE diagnostic can clearly resolve the full sawtooth cycle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5FC8662-2193-12AC-ED81-A9594A4E1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5082" y="3400213"/>
            <a:ext cx="5546918" cy="271326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59AB3B-9178-04F3-13C4-5ADDD56D4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8022"/>
            <a:ext cx="6793907" cy="33232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1F611B-3BFE-F266-D098-8EFB1CCE243B}"/>
              </a:ext>
            </a:extLst>
          </p:cNvPr>
          <p:cNvGrpSpPr/>
          <p:nvPr/>
        </p:nvGrpSpPr>
        <p:grpSpPr>
          <a:xfrm>
            <a:off x="880217" y="4876539"/>
            <a:ext cx="1375873" cy="264920"/>
            <a:chOff x="880217" y="4982198"/>
            <a:chExt cx="1375873" cy="2649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F765FD0-4D79-97B6-BF56-57198157C9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217" y="5127477"/>
              <a:ext cx="13758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A9F09D-79F4-9CCA-9FBB-6FA85CA2F412}"/>
                </a:ext>
              </a:extLst>
            </p:cNvPr>
            <p:cNvCxnSpPr/>
            <p:nvPr/>
          </p:nvCxnSpPr>
          <p:spPr>
            <a:xfrm>
              <a:off x="2256090" y="4982198"/>
              <a:ext cx="0" cy="264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02A081-3AAC-AD27-8820-328D48CA7497}"/>
              </a:ext>
            </a:extLst>
          </p:cNvPr>
          <p:cNvCxnSpPr/>
          <p:nvPr/>
        </p:nvCxnSpPr>
        <p:spPr>
          <a:xfrm>
            <a:off x="2256090" y="5021818"/>
            <a:ext cx="3606325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2225BC8-4B09-D84B-A4CC-766DDF361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92" y="807546"/>
            <a:ext cx="8752000" cy="18988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1FE24A5-8B2E-B12B-F761-C5A66D24177F}"/>
              </a:ext>
            </a:extLst>
          </p:cNvPr>
          <p:cNvGrpSpPr/>
          <p:nvPr/>
        </p:nvGrpSpPr>
        <p:grpSpPr>
          <a:xfrm>
            <a:off x="812938" y="1624514"/>
            <a:ext cx="3750180" cy="264920"/>
            <a:chOff x="880217" y="4982198"/>
            <a:chExt cx="1375873" cy="2649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7814AFF-E30D-4790-EFFF-DF20C28D13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217" y="5127477"/>
              <a:ext cx="13758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671A42-F1DE-4D52-64E1-814052BEC652}"/>
                </a:ext>
              </a:extLst>
            </p:cNvPr>
            <p:cNvCxnSpPr/>
            <p:nvPr/>
          </p:nvCxnSpPr>
          <p:spPr>
            <a:xfrm>
              <a:off x="2256090" y="4982198"/>
              <a:ext cx="0" cy="264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2AB6A0-90CB-9F9E-83F9-0E4334411338}"/>
              </a:ext>
            </a:extLst>
          </p:cNvPr>
          <p:cNvCxnSpPr>
            <a:cxnSpLocks/>
          </p:cNvCxnSpPr>
          <p:nvPr/>
        </p:nvCxnSpPr>
        <p:spPr>
          <a:xfrm>
            <a:off x="4563118" y="1769793"/>
            <a:ext cx="1787494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4F470E-373A-4F79-F6E2-FD0B6E7AA9B2}"/>
              </a:ext>
            </a:extLst>
          </p:cNvPr>
          <p:cNvCxnSpPr>
            <a:cxnSpLocks/>
          </p:cNvCxnSpPr>
          <p:nvPr/>
        </p:nvCxnSpPr>
        <p:spPr>
          <a:xfrm flipV="1">
            <a:off x="6437696" y="2706372"/>
            <a:ext cx="0" cy="3512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CDCD7D-0C79-76CC-63AA-978E75941953}"/>
              </a:ext>
            </a:extLst>
          </p:cNvPr>
          <p:cNvCxnSpPr>
            <a:cxnSpLocks/>
          </p:cNvCxnSpPr>
          <p:nvPr/>
        </p:nvCxnSpPr>
        <p:spPr>
          <a:xfrm>
            <a:off x="5904037" y="3315955"/>
            <a:ext cx="0" cy="2428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E2A6E68-74CA-0F5F-066C-A678E3D12A96}"/>
              </a:ext>
            </a:extLst>
          </p:cNvPr>
          <p:cNvSpPr txBox="1"/>
          <p:nvPr/>
        </p:nvSpPr>
        <p:spPr>
          <a:xfrm>
            <a:off x="5647853" y="2837152"/>
            <a:ext cx="1994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Sawtooth</a:t>
            </a:r>
            <a:r>
              <a:rPr lang="en-US" dirty="0"/>
              <a:t> </a:t>
            </a:r>
            <a:r>
              <a:rPr lang="en-US" sz="2000" dirty="0"/>
              <a:t>crash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C9255B-5805-192D-5A69-1A0AB5EC8DC8}"/>
              </a:ext>
            </a:extLst>
          </p:cNvPr>
          <p:cNvSpPr txBox="1"/>
          <p:nvPr/>
        </p:nvSpPr>
        <p:spPr>
          <a:xfrm rot="16200000">
            <a:off x="26075" y="1686061"/>
            <a:ext cx="43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85757"/>
                </a:solidFill>
              </a:rPr>
              <a:t>eV</a:t>
            </a:r>
            <a:endParaRPr lang="en-US" sz="1600" dirty="0">
              <a:solidFill>
                <a:srgbClr val="58575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03EC9F-3280-5F21-19F4-455FABCCE5C6}"/>
              </a:ext>
            </a:extLst>
          </p:cNvPr>
          <p:cNvSpPr/>
          <p:nvPr/>
        </p:nvSpPr>
        <p:spPr>
          <a:xfrm>
            <a:off x="4623276" y="3987777"/>
            <a:ext cx="1146968" cy="185443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0B66F-C7B8-6B48-28DF-566A8B45526A}"/>
              </a:ext>
            </a:extLst>
          </p:cNvPr>
          <p:cNvSpPr/>
          <p:nvPr/>
        </p:nvSpPr>
        <p:spPr>
          <a:xfrm>
            <a:off x="6778965" y="3413710"/>
            <a:ext cx="5085447" cy="271326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ACEA18-1872-0049-6519-70F8E1C4F198}"/>
              </a:ext>
            </a:extLst>
          </p:cNvPr>
          <p:cNvCxnSpPr>
            <a:cxnSpLocks/>
          </p:cNvCxnSpPr>
          <p:nvPr/>
        </p:nvCxnSpPr>
        <p:spPr>
          <a:xfrm flipV="1">
            <a:off x="5802902" y="3413710"/>
            <a:ext cx="991005" cy="57406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0EA166-B77D-3766-7B40-38ABCA8D412C}"/>
              </a:ext>
            </a:extLst>
          </p:cNvPr>
          <p:cNvCxnSpPr>
            <a:cxnSpLocks/>
          </p:cNvCxnSpPr>
          <p:nvPr/>
        </p:nvCxnSpPr>
        <p:spPr>
          <a:xfrm>
            <a:off x="5787960" y="5842214"/>
            <a:ext cx="991005" cy="32896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B1D4B6-291A-B93C-0A0D-8D7F76423A4F}"/>
              </a:ext>
            </a:extLst>
          </p:cNvPr>
          <p:cNvCxnSpPr/>
          <p:nvPr/>
        </p:nvCxnSpPr>
        <p:spPr>
          <a:xfrm>
            <a:off x="6437697" y="1239694"/>
            <a:ext cx="0" cy="14667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1A18BD-860C-5E54-73CF-BCB143744FA4}"/>
              </a:ext>
            </a:extLst>
          </p:cNvPr>
          <p:cNvCxnSpPr>
            <a:cxnSpLocks/>
          </p:cNvCxnSpPr>
          <p:nvPr/>
        </p:nvCxnSpPr>
        <p:spPr>
          <a:xfrm>
            <a:off x="5900974" y="3555110"/>
            <a:ext cx="0" cy="25583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E32E73C-EC79-EFD7-1015-F1774DF70633}"/>
              </a:ext>
            </a:extLst>
          </p:cNvPr>
          <p:cNvSpPr txBox="1"/>
          <p:nvPr/>
        </p:nvSpPr>
        <p:spPr>
          <a:xfrm>
            <a:off x="1547876" y="1837988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Recovery phase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D1A1D1-3509-CA25-16EC-041115296A18}"/>
              </a:ext>
            </a:extLst>
          </p:cNvPr>
          <p:cNvSpPr txBox="1"/>
          <p:nvPr/>
        </p:nvSpPr>
        <p:spPr>
          <a:xfrm>
            <a:off x="4724613" y="1839950"/>
            <a:ext cx="166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 growth</a:t>
            </a:r>
          </a:p>
          <a:p>
            <a:r>
              <a:rPr lang="en-US" sz="2000" dirty="0"/>
              <a:t>(precursor)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FA7435-7F62-921D-FCCE-897EC613F8BA}"/>
              </a:ext>
            </a:extLst>
          </p:cNvPr>
          <p:cNvCxnSpPr>
            <a:cxnSpLocks/>
          </p:cNvCxnSpPr>
          <p:nvPr/>
        </p:nvCxnSpPr>
        <p:spPr bwMode="auto">
          <a:xfrm>
            <a:off x="7422776" y="5531224"/>
            <a:ext cx="723041" cy="0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ABAE069-0127-B168-5CB0-914799FC36E8}"/>
              </a:ext>
            </a:extLst>
          </p:cNvPr>
          <p:cNvSpPr txBox="1"/>
          <p:nvPr/>
        </p:nvSpPr>
        <p:spPr>
          <a:xfrm>
            <a:off x="8145817" y="5361947"/>
            <a:ext cx="78889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chemeClr val="bg1"/>
                </a:solidFill>
              </a:rPr>
              <a:t>CORE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E727AD-8592-8EC6-C9CE-C04288C7E415}"/>
              </a:ext>
            </a:extLst>
          </p:cNvPr>
          <p:cNvCxnSpPr>
            <a:cxnSpLocks/>
          </p:cNvCxnSpPr>
          <p:nvPr/>
        </p:nvCxnSpPr>
        <p:spPr bwMode="auto">
          <a:xfrm>
            <a:off x="8844799" y="5531224"/>
            <a:ext cx="2764495" cy="0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521A240-2E1F-CE7A-3693-42290EFB6C06}"/>
              </a:ext>
            </a:extLst>
          </p:cNvPr>
          <p:cNvSpPr txBox="1"/>
          <p:nvPr/>
        </p:nvSpPr>
        <p:spPr>
          <a:xfrm>
            <a:off x="845643" y="2367818"/>
            <a:ext cx="83371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29879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28460-6413-37B3-92ED-E1DD0ABD7627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FBFC-5D2E-76DB-CAD8-B21BC9C4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2" y="0"/>
            <a:ext cx="11987307" cy="685800"/>
          </a:xfrm>
        </p:spPr>
        <p:txBody>
          <a:bodyPr/>
          <a:lstStyle/>
          <a:p>
            <a:r>
              <a:rPr lang="en-US" dirty="0"/>
              <a:t>Extensive literature can be found on sawtooth identification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CABE97-9521-6720-3131-88F3B27C4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51" y="1010355"/>
            <a:ext cx="4027418" cy="45698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7A9B7-EFAD-DF3B-35B4-70C1ED557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0" y="876055"/>
            <a:ext cx="7772400" cy="2027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B89A54-D216-0C77-F72F-8EC28AFB014B}"/>
                  </a:ext>
                </a:extLst>
              </p:cNvPr>
              <p:cNvSpPr txBox="1"/>
              <p:nvPr/>
            </p:nvSpPr>
            <p:spPr>
              <a:xfrm>
                <a:off x="1369009" y="3859825"/>
                <a:ext cx="1887524" cy="582980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kern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d>
                    <m:r>
                      <a:rPr lang="en-US" sz="16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num>
                      <m:den>
                        <m:sSubSup>
                          <m:sSubSupPr>
                            <m:ctrlPr>
                              <a:rPr lang="en-US" sz="16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6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US" sz="16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sz="1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1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lang="en-US" sz="1600" b="1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16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6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16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  <m:sup>
                                <m:r>
                                  <a:rPr lang="en-US" sz="1600" b="1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en-US" sz="1600" b="1" i="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B89A54-D216-0C77-F72F-8EC28AFB0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09" y="3859825"/>
                <a:ext cx="1887524" cy="582980"/>
              </a:xfrm>
              <a:prstGeom prst="rect">
                <a:avLst/>
              </a:prstGeom>
              <a:blipFill>
                <a:blip r:embed="rId4"/>
                <a:stretch>
                  <a:fillRect l="-7383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AD1C894-80DB-13EF-0C2E-746D21FEBE4B}"/>
              </a:ext>
            </a:extLst>
          </p:cNvPr>
          <p:cNvSpPr txBox="1"/>
          <p:nvPr/>
        </p:nvSpPr>
        <p:spPr>
          <a:xfrm>
            <a:off x="970326" y="3275050"/>
            <a:ext cx="2684891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chemeClr val="tx1"/>
                </a:solidFill>
              </a:rPr>
              <a:t>Convolution with first derivative of Gaussian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C7B5827-72F1-39A1-8893-DBB4E3FAA5DB}"/>
              </a:ext>
            </a:extLst>
          </p:cNvPr>
          <p:cNvSpPr/>
          <p:nvPr/>
        </p:nvSpPr>
        <p:spPr bwMode="auto">
          <a:xfrm>
            <a:off x="3856552" y="3581093"/>
            <a:ext cx="1040235" cy="31039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5951C7-53F8-BE0A-FF1E-C65A8BE969BC}"/>
              </a:ext>
            </a:extLst>
          </p:cNvPr>
          <p:cNvSpPr txBox="1"/>
          <p:nvPr/>
        </p:nvSpPr>
        <p:spPr>
          <a:xfrm>
            <a:off x="5098122" y="3275050"/>
            <a:ext cx="2105638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chemeClr val="tx1"/>
                </a:solidFill>
              </a:rPr>
              <a:t>Peak discrimination to remove small crashes and noise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1A9A9F8-168D-C220-F7AE-183110993B4A}"/>
              </a:ext>
            </a:extLst>
          </p:cNvPr>
          <p:cNvSpPr/>
          <p:nvPr/>
        </p:nvSpPr>
        <p:spPr bwMode="auto">
          <a:xfrm rot="5400000">
            <a:off x="5420686" y="4580781"/>
            <a:ext cx="1040235" cy="31039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EC5B9-6B39-77BB-73F1-6D3CFC8686AF}"/>
              </a:ext>
            </a:extLst>
          </p:cNvPr>
          <p:cNvSpPr txBox="1"/>
          <p:nvPr/>
        </p:nvSpPr>
        <p:spPr>
          <a:xfrm>
            <a:off x="4888397" y="5365908"/>
            <a:ext cx="231536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chemeClr val="tx1"/>
                </a:solidFill>
              </a:rPr>
              <a:t>Profile analysis to identify SAW crashes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35F2B-FAD7-699E-B427-99F60D83CD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4" y="5777768"/>
                <a:ext cx="4356710" cy="821271"/>
              </a:xfrm>
              <a:prstGeom prst="rect">
                <a:avLst/>
              </a:prstGeom>
            </p:spPr>
            <p:txBody>
              <a:bodyPr/>
              <a:lstStyle>
                <a:lvl1pPr marL="287338" indent="-287338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 sz="24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88925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48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30000"/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0334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2620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kern="0" dirty="0"/>
                  <a:t> parameter adjustable to identify crashes in different time scales.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35F2B-FAD7-699E-B427-99F60D83C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4" y="5777768"/>
                <a:ext cx="4356710" cy="821271"/>
              </a:xfrm>
              <a:prstGeom prst="rect">
                <a:avLst/>
              </a:prstGeom>
              <a:blipFill>
                <a:blip r:embed="rId5"/>
                <a:stretch>
                  <a:fillRect l="-290" t="-10769" r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B26A290-B2D8-23FF-42C5-2CED49AF545C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EA8E-F792-2B82-AD83-7A82DEBA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successfully identifies most crashes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C1DAA-585E-F7BE-DF9E-64505BB4C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8" y="4058916"/>
            <a:ext cx="7822288" cy="1956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635B776-E32F-3FCE-3993-EE5EC32037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61125" y="1216992"/>
                <a:ext cx="4230875" cy="764390"/>
              </a:xfrm>
              <a:prstGeom prst="rect">
                <a:avLst/>
              </a:prstGeom>
            </p:spPr>
            <p:txBody>
              <a:bodyPr/>
              <a:lstStyle>
                <a:lvl1pPr marL="287338" indent="-287338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 sz="24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88925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48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30000"/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0334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2620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dirty="0"/>
                  <a:t>Identify core channel (using EFIT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for example).</a:t>
                </a:r>
                <a:endParaRPr lang="en-US" sz="2000" kern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635B776-E32F-3FCE-3993-EE5EC3203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125" y="1216992"/>
                <a:ext cx="4230875" cy="764390"/>
              </a:xfrm>
              <a:prstGeom prst="rect">
                <a:avLst/>
              </a:prstGeom>
              <a:blipFill>
                <a:blip r:embed="rId3"/>
                <a:stretch>
                  <a:fillRect l="-299" t="-11667" r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C9AAEB-F1E6-5412-4355-33165849FBFF}"/>
              </a:ext>
            </a:extLst>
          </p:cNvPr>
          <p:cNvCxnSpPr/>
          <p:nvPr/>
        </p:nvCxnSpPr>
        <p:spPr bwMode="auto">
          <a:xfrm>
            <a:off x="1107347" y="4058916"/>
            <a:ext cx="0" cy="5130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17BB9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84C841-DD41-0699-87A9-ED2692C393B3}"/>
                  </a:ext>
                </a:extLst>
              </p:cNvPr>
              <p:cNvSpPr txBox="1"/>
              <p:nvPr/>
            </p:nvSpPr>
            <p:spPr>
              <a:xfrm>
                <a:off x="696015" y="3796947"/>
                <a:ext cx="1235146" cy="33855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0" smtClean="0">
                            <a:solidFill>
                              <a:srgbClr val="017BB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kern="0" smtClean="0">
                            <a:solidFill>
                              <a:srgbClr val="017BB9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600" b="1" i="1" kern="0" smtClean="0">
                            <a:solidFill>
                              <a:srgbClr val="017BB9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1600" b="1" kern="0" dirty="0">
                    <a:solidFill>
                      <a:srgbClr val="017BB9"/>
                    </a:solidFill>
                  </a:rPr>
                  <a:t> channel</a:t>
                </a:r>
                <a:endParaRPr lang="en-US" sz="1600" b="1" i="0" kern="0" dirty="0">
                  <a:solidFill>
                    <a:srgbClr val="017BB9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84C841-DD41-0699-87A9-ED2692C39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5" y="3796947"/>
                <a:ext cx="1235146" cy="338554"/>
              </a:xfrm>
              <a:prstGeom prst="rect">
                <a:avLst/>
              </a:prstGeom>
              <a:blipFill>
                <a:blip r:embed="rId4"/>
                <a:stretch>
                  <a:fillRect t="-7407" r="-1010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B298DF-769B-14A1-29D8-ECA6DBC1FCBF}"/>
              </a:ext>
            </a:extLst>
          </p:cNvPr>
          <p:cNvCxnSpPr/>
          <p:nvPr/>
        </p:nvCxnSpPr>
        <p:spPr bwMode="auto">
          <a:xfrm flipV="1">
            <a:off x="1224793" y="5461233"/>
            <a:ext cx="0" cy="5525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A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657648-A595-87D8-0ECD-1E2A37C995EF}"/>
              </a:ext>
            </a:extLst>
          </p:cNvPr>
          <p:cNvSpPr txBox="1"/>
          <p:nvPr/>
        </p:nvSpPr>
        <p:spPr>
          <a:xfrm>
            <a:off x="419450" y="5934242"/>
            <a:ext cx="1962397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>
                <a:solidFill>
                  <a:srgbClr val="FF6A00"/>
                </a:solidFill>
              </a:rPr>
              <a:t>Convoluted signal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A5668B10-7D90-24DA-AE31-94C8F61CB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2" y="886485"/>
            <a:ext cx="7814653" cy="290105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C99518-6378-11AD-1F38-4C67F3E7329B}"/>
                  </a:ext>
                </a:extLst>
              </p:cNvPr>
              <p:cNvSpPr txBox="1"/>
              <p:nvPr/>
            </p:nvSpPr>
            <p:spPr>
              <a:xfrm rot="16200000">
                <a:off x="-153439" y="2155245"/>
                <a:ext cx="602663" cy="18466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kern="0" smtClean="0">
                              <a:solidFill>
                                <a:srgbClr val="58575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 kern="0" smtClean="0">
                              <a:solidFill>
                                <a:srgbClr val="585757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sz="1200" b="1" i="0" kern="0" smtClean="0">
                              <a:solidFill>
                                <a:srgbClr val="585757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𝐞𝐕</m:t>
                      </m:r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b="1" i="0" kern="0" dirty="0">
                  <a:solidFill>
                    <a:srgbClr val="585757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C99518-6378-11AD-1F38-4C67F3E73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53439" y="2155245"/>
                <a:ext cx="602663" cy="184666"/>
              </a:xfrm>
              <a:prstGeom prst="rect">
                <a:avLst/>
              </a:prstGeom>
              <a:blipFill>
                <a:blip r:embed="rId6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86F0C5-6C92-3ECD-1ABA-327C95A1F605}"/>
                  </a:ext>
                </a:extLst>
              </p:cNvPr>
              <p:cNvSpPr txBox="1"/>
              <p:nvPr/>
            </p:nvSpPr>
            <p:spPr>
              <a:xfrm rot="16200000">
                <a:off x="-111882" y="4754971"/>
                <a:ext cx="602663" cy="18466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kern="0" smtClean="0">
                              <a:solidFill>
                                <a:srgbClr val="58575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0" kern="0" smtClean="0">
                              <a:solidFill>
                                <a:srgbClr val="585757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en-US" sz="1200" b="1" i="0" kern="0" smtClean="0">
                              <a:solidFill>
                                <a:srgbClr val="585757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𝐞𝐕</m:t>
                      </m:r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b="1" i="0" kern="0" dirty="0">
                  <a:solidFill>
                    <a:srgbClr val="585757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86F0C5-6C92-3ECD-1ABA-327C95A1F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11882" y="4754971"/>
                <a:ext cx="602663" cy="184666"/>
              </a:xfrm>
              <a:prstGeom prst="rect">
                <a:avLst/>
              </a:prstGeom>
              <a:blipFill>
                <a:blip r:embed="rId7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D1923-1A94-4984-E047-2E7757A4C8D1}"/>
                  </a:ext>
                </a:extLst>
              </p:cNvPr>
              <p:cNvSpPr txBox="1"/>
              <p:nvPr/>
            </p:nvSpPr>
            <p:spPr>
              <a:xfrm>
                <a:off x="3801361" y="3646230"/>
                <a:ext cx="602663" cy="18466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b="1" i="0" kern="0" dirty="0">
                  <a:solidFill>
                    <a:srgbClr val="585757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D1923-1A94-4984-E047-2E7757A4C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61" y="3646230"/>
                <a:ext cx="602663" cy="184666"/>
              </a:xfrm>
              <a:prstGeom prst="rect">
                <a:avLst/>
              </a:prstGeom>
              <a:blipFill>
                <a:blip r:embed="rId8"/>
                <a:stretch>
                  <a:fillRect t="-6667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189EE6-CCED-3B8F-4FAE-01F38695FE0E}"/>
                  </a:ext>
                </a:extLst>
              </p:cNvPr>
              <p:cNvSpPr txBox="1"/>
              <p:nvPr/>
            </p:nvSpPr>
            <p:spPr>
              <a:xfrm>
                <a:off x="3801360" y="5924407"/>
                <a:ext cx="602663" cy="18466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1200" b="1" i="0" kern="0" smtClean="0">
                          <a:solidFill>
                            <a:srgbClr val="585757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b="1" i="0" kern="0" dirty="0">
                  <a:solidFill>
                    <a:srgbClr val="585757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189EE6-CCED-3B8F-4FAE-01F38695F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60" y="5924407"/>
                <a:ext cx="602663" cy="184666"/>
              </a:xfrm>
              <a:prstGeom prst="rect">
                <a:avLst/>
              </a:prstGeom>
              <a:blipFill>
                <a:blip r:embed="rId9"/>
                <a:stretch>
                  <a:fillRect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4699B01-C9DA-00E9-0D3A-91C314AADB9D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D0BF82-3314-AF01-5385-9DDFC25188F6}"/>
              </a:ext>
            </a:extLst>
          </p:cNvPr>
          <p:cNvSpPr txBox="1">
            <a:spLocks/>
          </p:cNvSpPr>
          <p:nvPr/>
        </p:nvSpPr>
        <p:spPr>
          <a:xfrm>
            <a:off x="7961125" y="2651477"/>
            <a:ext cx="4230875" cy="513286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Peak discrimination.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6B3F32-6001-39B6-B702-AD99AD5CEEB2}"/>
              </a:ext>
            </a:extLst>
          </p:cNvPr>
          <p:cNvSpPr txBox="1">
            <a:spLocks/>
          </p:cNvSpPr>
          <p:nvPr/>
        </p:nvSpPr>
        <p:spPr>
          <a:xfrm>
            <a:off x="7961124" y="3845877"/>
            <a:ext cx="4230875" cy="708898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Multichannel analysis to remove non-physical peaks and noise.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937985F-8E2A-FDD0-48DC-490A53E3D989}"/>
              </a:ext>
            </a:extLst>
          </p:cNvPr>
          <p:cNvSpPr txBox="1">
            <a:spLocks/>
          </p:cNvSpPr>
          <p:nvPr/>
        </p:nvSpPr>
        <p:spPr>
          <a:xfrm>
            <a:off x="7961125" y="5456600"/>
            <a:ext cx="4230875" cy="935614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u="sng" kern="0" dirty="0"/>
              <a:t>Profile analysis of every crash.</a:t>
            </a:r>
          </a:p>
          <a:p>
            <a:pPr lvl="1"/>
            <a:r>
              <a:rPr lang="en-US" sz="1600" kern="0" dirty="0"/>
              <a:t>Measuring the peak height in every channel.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80011CF0-4469-59F6-3364-077C4983F690}"/>
              </a:ext>
            </a:extLst>
          </p:cNvPr>
          <p:cNvSpPr/>
          <p:nvPr/>
        </p:nvSpPr>
        <p:spPr bwMode="auto">
          <a:xfrm>
            <a:off x="9383099" y="1981382"/>
            <a:ext cx="473965" cy="53849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63F1BDD0-406F-B3E6-6808-61796D1A144D}"/>
              </a:ext>
            </a:extLst>
          </p:cNvPr>
          <p:cNvSpPr/>
          <p:nvPr/>
        </p:nvSpPr>
        <p:spPr bwMode="auto">
          <a:xfrm>
            <a:off x="9383099" y="3166324"/>
            <a:ext cx="473965" cy="53849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13AB948B-B1A7-E18E-9E46-82B5BF84FC91}"/>
              </a:ext>
            </a:extLst>
          </p:cNvPr>
          <p:cNvSpPr/>
          <p:nvPr/>
        </p:nvSpPr>
        <p:spPr bwMode="auto">
          <a:xfrm>
            <a:off x="9383099" y="4695834"/>
            <a:ext cx="473965" cy="53849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6891-D8BD-346B-7362-310309B7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every event, we reconstruct a ‘crash profile’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F1EA65-44C6-B0B6-3473-48BF1427A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7" y="936194"/>
            <a:ext cx="6123031" cy="356899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0DAB79-6311-11EA-6586-535657122ECC}"/>
              </a:ext>
            </a:extLst>
          </p:cNvPr>
          <p:cNvSpPr/>
          <p:nvPr/>
        </p:nvSpPr>
        <p:spPr bwMode="auto">
          <a:xfrm>
            <a:off x="3346457" y="1136342"/>
            <a:ext cx="1582594" cy="2949589"/>
          </a:xfrm>
          <a:prstGeom prst="rect">
            <a:avLst/>
          </a:prstGeom>
          <a:solidFill>
            <a:schemeClr val="accent2">
              <a:alpha val="54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026BA-642C-A917-EFA5-DA69A9D68B6C}"/>
              </a:ext>
            </a:extLst>
          </p:cNvPr>
          <p:cNvSpPr txBox="1"/>
          <p:nvPr/>
        </p:nvSpPr>
        <p:spPr>
          <a:xfrm>
            <a:off x="3529908" y="1441925"/>
            <a:ext cx="151581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Core crash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D41CA9-0C56-AB76-1E7B-DD8D4EE343FC}"/>
              </a:ext>
            </a:extLst>
          </p:cNvPr>
          <p:cNvCxnSpPr>
            <a:cxnSpLocks/>
          </p:cNvCxnSpPr>
          <p:nvPr/>
        </p:nvCxnSpPr>
        <p:spPr bwMode="auto">
          <a:xfrm flipV="1">
            <a:off x="3347357" y="4108060"/>
            <a:ext cx="0" cy="8385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1D809C-266D-2BD9-E8C0-74E537CA7739}"/>
              </a:ext>
            </a:extLst>
          </p:cNvPr>
          <p:cNvCxnSpPr/>
          <p:nvPr/>
        </p:nvCxnSpPr>
        <p:spPr bwMode="auto">
          <a:xfrm flipV="1">
            <a:off x="4931412" y="4085932"/>
            <a:ext cx="0" cy="8385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089190-AE5B-D43D-76F2-FEB88F1A5570}"/>
              </a:ext>
            </a:extLst>
          </p:cNvPr>
          <p:cNvSpPr txBox="1"/>
          <p:nvPr/>
        </p:nvSpPr>
        <p:spPr>
          <a:xfrm>
            <a:off x="3275689" y="4768306"/>
            <a:ext cx="1770036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>
                <a:solidFill>
                  <a:schemeClr val="tx1"/>
                </a:solidFill>
              </a:rPr>
              <a:t>Inversion radius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34823D-B836-0124-7A4D-42FBCAF240E3}"/>
              </a:ext>
            </a:extLst>
          </p:cNvPr>
          <p:cNvSpPr txBox="1">
            <a:spLocks/>
          </p:cNvSpPr>
          <p:nvPr/>
        </p:nvSpPr>
        <p:spPr>
          <a:xfrm>
            <a:off x="6336512" y="1047140"/>
            <a:ext cx="4230875" cy="733339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Crash profile for SAW is related to a particular base function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3EF009-AC7C-3E93-AE6D-71BAE598D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70" y="2334734"/>
            <a:ext cx="5101025" cy="3868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96BD48-CB16-CC4D-0D60-E931571D7A94}"/>
                  </a:ext>
                </a:extLst>
              </p:cNvPr>
              <p:cNvSpPr txBox="1"/>
              <p:nvPr/>
            </p:nvSpPr>
            <p:spPr>
              <a:xfrm>
                <a:off x="6803087" y="1695841"/>
                <a:ext cx="3764300" cy="638893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16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1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sz="16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1" i="1" kern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kern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 kern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6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b="1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16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1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600" b="1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1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16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1" i="1" kern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1" i="1" kern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  <m:r>
                                            <a:rPr lang="en-US" sz="1600" b="1" i="1" kern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b="1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1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1" i="1" kern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1600" b="1" i="1" kern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16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i="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96BD48-CB16-CC4D-0D60-E931571D7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087" y="1695841"/>
                <a:ext cx="3764300" cy="638893"/>
              </a:xfrm>
              <a:prstGeom prst="rect">
                <a:avLst/>
              </a:prstGeom>
              <a:blipFill>
                <a:blip r:embed="rId4"/>
                <a:stretch>
                  <a:fillRect l="-673" r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DD54F-A3BE-C292-EFF3-E887844861FE}"/>
              </a:ext>
            </a:extLst>
          </p:cNvPr>
          <p:cNvSpPr txBox="1">
            <a:spLocks/>
          </p:cNvSpPr>
          <p:nvPr/>
        </p:nvSpPr>
        <p:spPr>
          <a:xfrm>
            <a:off x="570601" y="5291245"/>
            <a:ext cx="4726794" cy="733339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Inversion radius is a useful parameter in sawtooth models.</a:t>
            </a:r>
          </a:p>
          <a:p>
            <a:pPr lvl="1"/>
            <a:r>
              <a:rPr lang="en-US" sz="1600" kern="0" dirty="0"/>
              <a:t>Help prediction of sawtooth-induced disruptions?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4B59F-AEA2-5931-045D-E3F04A7C2259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1F39E0-2801-0DEB-9317-65DDF9C92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7" y="3562509"/>
            <a:ext cx="3912711" cy="2944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EB5C9-E7B0-FFE9-F602-E1AB9673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with base function identifies a SAW event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71A818-3B04-079E-A216-BDA1ABA94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44" y="3562509"/>
            <a:ext cx="3949164" cy="29414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5AE74-CDAF-7190-27AB-B64AF8D45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07" y="798293"/>
            <a:ext cx="3904101" cy="2941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CBA21-187D-939D-1529-BD278D9AE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5" y="804797"/>
            <a:ext cx="3866115" cy="28961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7DEB51-441B-4A3A-7A11-97AB7EEF1989}"/>
              </a:ext>
            </a:extLst>
          </p:cNvPr>
          <p:cNvCxnSpPr>
            <a:cxnSpLocks/>
          </p:cNvCxnSpPr>
          <p:nvPr/>
        </p:nvCxnSpPr>
        <p:spPr bwMode="auto">
          <a:xfrm>
            <a:off x="339365" y="3644430"/>
            <a:ext cx="1094420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5928AE-8CA6-644D-F1F3-ED1DEA3F5B5E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F4B090-FB47-1EA1-B78C-1294D7F6B4BF}"/>
              </a:ext>
            </a:extLst>
          </p:cNvPr>
          <p:cNvCxnSpPr>
            <a:cxnSpLocks/>
          </p:cNvCxnSpPr>
          <p:nvPr/>
        </p:nvCxnSpPr>
        <p:spPr bwMode="auto">
          <a:xfrm>
            <a:off x="5893324" y="997069"/>
            <a:ext cx="0" cy="52623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FC36C3-4D6E-1343-8A2D-4B7EBFE271DB}"/>
              </a:ext>
            </a:extLst>
          </p:cNvPr>
          <p:cNvSpPr txBox="1"/>
          <p:nvPr/>
        </p:nvSpPr>
        <p:spPr>
          <a:xfrm>
            <a:off x="4614062" y="1897470"/>
            <a:ext cx="106157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0" kern="0" dirty="0">
                <a:solidFill>
                  <a:srgbClr val="028100"/>
                </a:solidFill>
              </a:rPr>
              <a:t>SAW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74DE81-8F8C-92A9-2A4F-913CDB6BE585}"/>
              </a:ext>
            </a:extLst>
          </p:cNvPr>
          <p:cNvSpPr txBox="1"/>
          <p:nvPr/>
        </p:nvSpPr>
        <p:spPr>
          <a:xfrm>
            <a:off x="4598040" y="4742729"/>
            <a:ext cx="106157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0" kern="0" dirty="0">
                <a:solidFill>
                  <a:srgbClr val="028100"/>
                </a:solidFill>
              </a:rPr>
              <a:t>SAW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531C8-6631-9223-D776-100C385B5ECA}"/>
              </a:ext>
            </a:extLst>
          </p:cNvPr>
          <p:cNvSpPr txBox="1"/>
          <p:nvPr/>
        </p:nvSpPr>
        <p:spPr>
          <a:xfrm>
            <a:off x="5995639" y="1897470"/>
            <a:ext cx="106157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0" kern="0" dirty="0">
                <a:solidFill>
                  <a:srgbClr val="FF0000"/>
                </a:solidFill>
              </a:rPr>
              <a:t>TEC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D8142F5-F0C0-93FE-3252-72597C5455B7}"/>
              </a:ext>
            </a:extLst>
          </p:cNvPr>
          <p:cNvSpPr/>
          <p:nvPr/>
        </p:nvSpPr>
        <p:spPr bwMode="auto">
          <a:xfrm>
            <a:off x="2127322" y="2813062"/>
            <a:ext cx="7532003" cy="1577392"/>
          </a:xfrm>
          <a:prstGeom prst="roundRect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dirty="0"/>
              <a:t>Directly applicable to different profile measurements, on multiple devices, thanks to DECAF.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8DC57-B9DA-5024-56B4-58FDC49E8B8E}"/>
              </a:ext>
            </a:extLst>
          </p:cNvPr>
          <p:cNvSpPr txBox="1"/>
          <p:nvPr/>
        </p:nvSpPr>
        <p:spPr>
          <a:xfrm>
            <a:off x="5999506" y="4725109"/>
            <a:ext cx="106157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 i="0" kern="0" dirty="0">
                <a:solidFill>
                  <a:srgbClr val="FF0000"/>
                </a:solidFill>
              </a:rPr>
              <a:t>TEC</a:t>
            </a:r>
          </a:p>
        </p:txBody>
      </p:sp>
    </p:spTree>
    <p:extLst>
      <p:ext uri="{BB962C8B-B14F-4D97-AF65-F5344CB8AC3E}">
        <p14:creationId xmlns:p14="http://schemas.microsoft.com/office/powerpoint/2010/main" val="30040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9B88-2FE2-605B-31EE-E4740CDA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Introduction to DECAF and ECE diagnostic in KSTAR.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core crashes.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Sawtooth crashes and more.</a:t>
                </a:r>
              </a:p>
              <a:p>
                <a:pPr lvl="1"/>
                <a:r>
                  <a:rPr lang="en-US" dirty="0"/>
                  <a:t>DECAF implementation.</a:t>
                </a: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ELM crashes.</a:t>
                </a: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Conclusions and future work</a:t>
                </a:r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7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A92470-3965-E2C6-E8BD-C1191FE87A90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43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E042-2865-B50C-F06B-59204E4B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 events can trigger more dangerous instabilities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1DFA3-3540-1FB8-F316-29167381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58" y="5074047"/>
            <a:ext cx="7178104" cy="1239606"/>
          </a:xfrm>
        </p:spPr>
        <p:txBody>
          <a:bodyPr/>
          <a:lstStyle/>
          <a:p>
            <a:r>
              <a:rPr lang="en-US" dirty="0"/>
              <a:t>Plasma state before and after the crash</a:t>
            </a:r>
          </a:p>
          <a:p>
            <a:pPr lvl="1"/>
            <a:r>
              <a:rPr lang="en-US" dirty="0"/>
              <a:t>Extract crash amplitude, period, width, etc.</a:t>
            </a:r>
          </a:p>
          <a:p>
            <a:pPr lvl="1"/>
            <a:r>
              <a:rPr lang="en-US" dirty="0"/>
              <a:t>Can we forecast disruptions based on this?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2325B-8AE1-CCD3-5A46-0CB91D31EE9E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9C6622-EFB2-0B9B-00EE-195E20BA44D3}"/>
              </a:ext>
            </a:extLst>
          </p:cNvPr>
          <p:cNvGrpSpPr/>
          <p:nvPr/>
        </p:nvGrpSpPr>
        <p:grpSpPr>
          <a:xfrm>
            <a:off x="-16004" y="796014"/>
            <a:ext cx="7727078" cy="4072358"/>
            <a:chOff x="445909" y="1102606"/>
            <a:chExt cx="7727078" cy="40723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366F4A-FD75-BD68-A600-89DADF36A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9"/>
            <a:stretch/>
          </p:blipFill>
          <p:spPr>
            <a:xfrm>
              <a:off x="1152918" y="1102606"/>
              <a:ext cx="7020069" cy="4072358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70B4109-D469-BBB2-A5DE-5B4A0D0BDC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5909" y="4189671"/>
              <a:ext cx="3203816" cy="0"/>
            </a:xfrm>
            <a:prstGeom prst="straightConnector1">
              <a:avLst/>
            </a:prstGeom>
            <a:ln w="31750"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148D3-4620-C31E-52E2-5CDA8FA47EE2}"/>
                </a:ext>
              </a:extLst>
            </p:cNvPr>
            <p:cNvSpPr txBox="1"/>
            <p:nvPr/>
          </p:nvSpPr>
          <p:spPr>
            <a:xfrm>
              <a:off x="445909" y="3851117"/>
              <a:ext cx="1676674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i="0" kern="0" dirty="0">
                  <a:solidFill>
                    <a:srgbClr val="9999FF"/>
                  </a:solidFill>
                </a:rPr>
                <a:t>SAW precursor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2A3BF-96C1-F550-1D43-113947EA3D2C}"/>
                </a:ext>
              </a:extLst>
            </p:cNvPr>
            <p:cNvSpPr txBox="1"/>
            <p:nvPr/>
          </p:nvSpPr>
          <p:spPr>
            <a:xfrm>
              <a:off x="3447049" y="2221119"/>
              <a:ext cx="612742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i="0" kern="0" dirty="0">
                  <a:solidFill>
                    <a:srgbClr val="FFFF00"/>
                  </a:solidFill>
                </a:rPr>
                <a:t>(2,1)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5D0546-4798-F88B-6466-C08CE46D58A1}"/>
                </a:ext>
              </a:extLst>
            </p:cNvPr>
            <p:cNvSpPr txBox="1"/>
            <p:nvPr/>
          </p:nvSpPr>
          <p:spPr>
            <a:xfrm>
              <a:off x="3447049" y="2765348"/>
              <a:ext cx="612742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kern="0" dirty="0">
                  <a:solidFill>
                    <a:srgbClr val="FFFF00"/>
                  </a:solidFill>
                </a:rPr>
                <a:t>(3,2)</a:t>
              </a:r>
              <a:endParaRPr lang="en-US" sz="1600" b="1" i="0" kern="0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13B410-74B6-D313-C967-B2403DB2E6AD}"/>
                </a:ext>
              </a:extLst>
            </p:cNvPr>
            <p:cNvSpPr txBox="1"/>
            <p:nvPr/>
          </p:nvSpPr>
          <p:spPr>
            <a:xfrm>
              <a:off x="2048465" y="1457263"/>
              <a:ext cx="770149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i="0" kern="0" dirty="0">
                  <a:solidFill>
                    <a:srgbClr val="FF0000"/>
                  </a:solidFill>
                </a:rPr>
                <a:t>32140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56C58C-D7B2-C58B-691E-B519F0F35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27" y="1432301"/>
            <a:ext cx="4292882" cy="317820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859D6C-E091-3CB5-6882-DAAFCA968F9A}"/>
              </a:ext>
            </a:extLst>
          </p:cNvPr>
          <p:cNvSpPr txBox="1">
            <a:spLocks/>
          </p:cNvSpPr>
          <p:nvPr/>
        </p:nvSpPr>
        <p:spPr>
          <a:xfrm>
            <a:off x="7192914" y="813297"/>
            <a:ext cx="4950507" cy="834483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Mode locks and plasma disrupts.</a:t>
            </a:r>
          </a:p>
        </p:txBody>
      </p:sp>
      <p:pic>
        <p:nvPicPr>
          <p:cNvPr id="23" name="Content Placeholder 12">
            <a:extLst>
              <a:ext uri="{FF2B5EF4-FFF2-40B4-BE49-F238E27FC236}">
                <a16:creationId xmlns:a16="http://schemas.microsoft.com/office/drawing/2014/main" id="{98B34696-C0D4-61DD-4A71-5D7F76D33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21" y="4990341"/>
            <a:ext cx="5156200" cy="147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21D6B4-CA67-1F42-CE4C-D5EE324BDF1A}"/>
                  </a:ext>
                </a:extLst>
              </p:cNvPr>
              <p:cNvSpPr txBox="1"/>
              <p:nvPr/>
            </p:nvSpPr>
            <p:spPr>
              <a:xfrm rot="16200000">
                <a:off x="6797697" y="5446806"/>
                <a:ext cx="384464" cy="153888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kern="0" smtClean="0">
                              <a:solidFill>
                                <a:srgbClr val="1D1E1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00" b="0" i="0" kern="0" smtClean="0">
                              <a:solidFill>
                                <a:srgbClr val="1D1E1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00" b="0" i="0" kern="0" smtClean="0">
                              <a:solidFill>
                                <a:srgbClr val="1D1E1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1000" b="0" i="0" kern="0" smtClean="0">
                          <a:solidFill>
                            <a:srgbClr val="1D1E1E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1000" b="0" i="0" kern="0" smtClean="0">
                          <a:solidFill>
                            <a:srgbClr val="1D1E1E"/>
                          </a:solidFill>
                          <a:latin typeface="Cambria Math" panose="02040503050406030204" pitchFamily="18" charset="0"/>
                        </a:rPr>
                        <m:t>eV</m:t>
                      </m:r>
                      <m:r>
                        <a:rPr lang="en-US" sz="1000" b="0" i="0" kern="0" smtClean="0">
                          <a:solidFill>
                            <a:srgbClr val="1D1E1E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000" kern="0" dirty="0">
                  <a:solidFill>
                    <a:srgbClr val="1D1E1E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21D6B4-CA67-1F42-CE4C-D5EE324BD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797697" y="5446806"/>
                <a:ext cx="384464" cy="153888"/>
              </a:xfrm>
              <a:prstGeom prst="rect">
                <a:avLst/>
              </a:prstGeom>
              <a:blipFill>
                <a:blip r:embed="rId5"/>
                <a:stretch>
                  <a:fillRect t="-12903" r="-384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7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1C330BB-B53E-4F7E-39BD-BE25FE5D8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 r="7643"/>
          <a:stretch/>
        </p:blipFill>
        <p:spPr>
          <a:xfrm>
            <a:off x="5883781" y="3220943"/>
            <a:ext cx="4084971" cy="3098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CC9B77-A8BB-8A99-D337-899F9309D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5" t="12057" r="9255" b="564"/>
          <a:stretch/>
        </p:blipFill>
        <p:spPr>
          <a:xfrm>
            <a:off x="1214195" y="3235159"/>
            <a:ext cx="4685152" cy="3070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A0236F-6120-7DB2-AA16-0862EF3467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Quantitative difference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/>
                  <a:t> and w/a ~0.5 s before LTM onset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A0236F-6120-7DB2-AA16-0862EF346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015E2B-84C5-2900-A4B3-B77470EF5DC8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AA7428-1ACD-EE0F-25F0-E29E220894E0}"/>
              </a:ext>
            </a:extLst>
          </p:cNvPr>
          <p:cNvGrpSpPr/>
          <p:nvPr/>
        </p:nvGrpSpPr>
        <p:grpSpPr>
          <a:xfrm>
            <a:off x="2377633" y="4615807"/>
            <a:ext cx="7094876" cy="1787232"/>
            <a:chOff x="907421" y="2205061"/>
            <a:chExt cx="7094876" cy="17872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E15F98-6417-50EA-AF95-EB55377195B6}"/>
                </a:ext>
              </a:extLst>
            </p:cNvPr>
            <p:cNvSpPr txBox="1"/>
            <p:nvPr/>
          </p:nvSpPr>
          <p:spPr>
            <a:xfrm>
              <a:off x="3598659" y="3653739"/>
              <a:ext cx="1923068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i="0" kern="0" dirty="0">
                  <a:solidFill>
                    <a:srgbClr val="FF0000"/>
                  </a:solidFill>
                </a:rPr>
                <a:t>Initial SAW phase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21B08C-B3CD-019C-2055-F29444A0E2A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21079" y="3064539"/>
              <a:ext cx="2151183" cy="64872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BE165DD-9B74-4239-99B0-D30BBF70055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98288" y="3039483"/>
              <a:ext cx="1263128" cy="67378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4FC66FD-67AD-41E7-7D7A-9295A5F79D4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351398" y="3120805"/>
              <a:ext cx="465427" cy="59246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51B19D-576A-0A57-278E-C871A77EF58E}"/>
                </a:ext>
              </a:extLst>
            </p:cNvPr>
            <p:cNvSpPr/>
            <p:nvPr/>
          </p:nvSpPr>
          <p:spPr bwMode="auto">
            <a:xfrm>
              <a:off x="907421" y="2286407"/>
              <a:ext cx="831824" cy="83701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37B153-F9F9-82C0-8270-9D9702A628A6}"/>
                </a:ext>
              </a:extLst>
            </p:cNvPr>
            <p:cNvSpPr/>
            <p:nvPr/>
          </p:nvSpPr>
          <p:spPr bwMode="auto">
            <a:xfrm>
              <a:off x="2144810" y="2205061"/>
              <a:ext cx="831824" cy="83701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E0E59BA-48C1-416E-9E53-D58F3B90CD4C}"/>
                </a:ext>
              </a:extLst>
            </p:cNvPr>
            <p:cNvSpPr/>
            <p:nvPr/>
          </p:nvSpPr>
          <p:spPr bwMode="auto">
            <a:xfrm>
              <a:off x="3108333" y="2418191"/>
              <a:ext cx="653083" cy="70838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318027-C75F-0513-ACFE-40A180BAA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34267" y="3235628"/>
              <a:ext cx="285495" cy="47763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0B27A73-5561-F5DF-448B-26D259E74A4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38285" y="3225076"/>
              <a:ext cx="1267047" cy="48819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E7F5C9E-BC2F-AB78-1DDB-A701FDC732B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99066" y="3244285"/>
              <a:ext cx="2153850" cy="4689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C7DF720-E9E6-7700-68B3-EC4477DDBB94}"/>
                </a:ext>
              </a:extLst>
            </p:cNvPr>
            <p:cNvSpPr/>
            <p:nvPr/>
          </p:nvSpPr>
          <p:spPr bwMode="auto">
            <a:xfrm>
              <a:off x="5148302" y="2478070"/>
              <a:ext cx="831824" cy="83701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8AF63F5-8466-597F-D5EE-FB1D0BAF6FB8}"/>
                </a:ext>
              </a:extLst>
            </p:cNvPr>
            <p:cNvSpPr/>
            <p:nvPr/>
          </p:nvSpPr>
          <p:spPr bwMode="auto">
            <a:xfrm>
              <a:off x="6294065" y="2478069"/>
              <a:ext cx="831824" cy="83701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4DB7D19-3E3C-C772-EB58-74AB511FCDD1}"/>
                </a:ext>
              </a:extLst>
            </p:cNvPr>
            <p:cNvSpPr/>
            <p:nvPr/>
          </p:nvSpPr>
          <p:spPr bwMode="auto">
            <a:xfrm>
              <a:off x="7349214" y="2609854"/>
              <a:ext cx="653083" cy="70838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2AB9C97E-400F-134D-5484-504A217D204A}"/>
              </a:ext>
            </a:extLst>
          </p:cNvPr>
          <p:cNvSpPr txBox="1">
            <a:spLocks/>
          </p:cNvSpPr>
          <p:nvPr/>
        </p:nvSpPr>
        <p:spPr>
          <a:xfrm>
            <a:off x="111603" y="932115"/>
            <a:ext cx="11793526" cy="542805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Assume the crash events can seed magnetic islands </a:t>
            </a:r>
            <a:r>
              <a:rPr lang="en-US" sz="2000" kern="0" dirty="0">
                <a:sym typeface="Wingdings" pitchFamily="2" charset="2"/>
              </a:rPr>
              <a:t> LTM [1,2,3]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1D52F8-ECCB-C409-8090-60A7910AB389}"/>
              </a:ext>
            </a:extLst>
          </p:cNvPr>
          <p:cNvSpPr txBox="1"/>
          <p:nvPr/>
        </p:nvSpPr>
        <p:spPr>
          <a:xfrm>
            <a:off x="8196117" y="826730"/>
            <a:ext cx="4292882" cy="9848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i="0" kern="0" dirty="0">
                <a:solidFill>
                  <a:schemeClr val="tx1"/>
                </a:solidFill>
              </a:rPr>
              <a:t>[1] F. </a:t>
            </a:r>
            <a:r>
              <a:rPr lang="en-US" sz="1400" i="0" kern="0" dirty="0" err="1">
                <a:solidFill>
                  <a:schemeClr val="tx1"/>
                </a:solidFill>
              </a:rPr>
              <a:t>Felici</a:t>
            </a:r>
            <a:r>
              <a:rPr lang="en-US" sz="1400" i="0" kern="0" dirty="0">
                <a:solidFill>
                  <a:schemeClr val="tx1"/>
                </a:solidFill>
              </a:rPr>
              <a:t> </a:t>
            </a:r>
            <a:r>
              <a:rPr lang="en-US" sz="1400" i="0" kern="0" dirty="0" err="1">
                <a:solidFill>
                  <a:schemeClr val="tx1"/>
                </a:solidFill>
              </a:rPr>
              <a:t>etal</a:t>
            </a:r>
            <a:r>
              <a:rPr lang="en-US" sz="1400" i="0" kern="0" dirty="0">
                <a:solidFill>
                  <a:schemeClr val="tx1"/>
                </a:solidFill>
              </a:rPr>
              <a:t> 2012 </a:t>
            </a:r>
            <a:r>
              <a:rPr lang="en-US" sz="1400" i="0" kern="0" dirty="0" err="1">
                <a:solidFill>
                  <a:schemeClr val="tx1"/>
                </a:solidFill>
              </a:rPr>
              <a:t>Nucl.Fusion</a:t>
            </a:r>
            <a:r>
              <a:rPr lang="en-US" sz="1400" i="0" kern="0" dirty="0">
                <a:solidFill>
                  <a:schemeClr val="tx1"/>
                </a:solidFill>
              </a:rPr>
              <a:t> 52 074001</a:t>
            </a:r>
          </a:p>
          <a:p>
            <a:r>
              <a:rPr lang="en-US" sz="1400" i="0" kern="0" dirty="0">
                <a:solidFill>
                  <a:schemeClr val="tx1"/>
                </a:solidFill>
              </a:rPr>
              <a:t>[2] L. </a:t>
            </a:r>
            <a:r>
              <a:rPr lang="en-US" sz="1400" i="0" kern="0" dirty="0" err="1">
                <a:solidFill>
                  <a:schemeClr val="tx1"/>
                </a:solidFill>
              </a:rPr>
              <a:t>Bardóczi</a:t>
            </a:r>
            <a:r>
              <a:rPr lang="en-US" sz="1400" i="0" kern="0" dirty="0">
                <a:solidFill>
                  <a:schemeClr val="tx1"/>
                </a:solidFill>
              </a:rPr>
              <a:t> </a:t>
            </a:r>
            <a:r>
              <a:rPr lang="en-US" sz="1400" i="0" kern="0" dirty="0" err="1">
                <a:solidFill>
                  <a:schemeClr val="tx1"/>
                </a:solidFill>
              </a:rPr>
              <a:t>etal</a:t>
            </a:r>
            <a:r>
              <a:rPr lang="en-US" sz="1400" i="0" kern="0" dirty="0">
                <a:solidFill>
                  <a:schemeClr val="tx1"/>
                </a:solidFill>
              </a:rPr>
              <a:t> 2023 </a:t>
            </a:r>
            <a:r>
              <a:rPr lang="en-US" sz="1400" i="0" kern="0" dirty="0" err="1">
                <a:solidFill>
                  <a:schemeClr val="tx1"/>
                </a:solidFill>
              </a:rPr>
              <a:t>Nucl.Fusion</a:t>
            </a:r>
            <a:r>
              <a:rPr lang="en-US" sz="1400" i="0" kern="0" dirty="0">
                <a:solidFill>
                  <a:schemeClr val="tx1"/>
                </a:solidFill>
              </a:rPr>
              <a:t> 63 126052</a:t>
            </a:r>
          </a:p>
          <a:p>
            <a:r>
              <a:rPr lang="en-US" sz="1400" i="0" kern="0" dirty="0">
                <a:solidFill>
                  <a:schemeClr val="tx1"/>
                </a:solidFill>
              </a:rPr>
              <a:t>[3] V. </a:t>
            </a:r>
            <a:r>
              <a:rPr lang="en-US" sz="1400" i="0" kern="0" dirty="0" err="1">
                <a:solidFill>
                  <a:schemeClr val="tx1"/>
                </a:solidFill>
              </a:rPr>
              <a:t>Igochine</a:t>
            </a:r>
            <a:r>
              <a:rPr lang="en-US" sz="1400" i="0" kern="0" dirty="0">
                <a:solidFill>
                  <a:schemeClr val="tx1"/>
                </a:solidFill>
              </a:rPr>
              <a:t> </a:t>
            </a:r>
            <a:r>
              <a:rPr lang="en-US" sz="1400" i="0" kern="0" dirty="0" err="1">
                <a:solidFill>
                  <a:schemeClr val="tx1"/>
                </a:solidFill>
              </a:rPr>
              <a:t>etal</a:t>
            </a:r>
            <a:r>
              <a:rPr lang="en-US" sz="1400" i="0" kern="0" dirty="0">
                <a:solidFill>
                  <a:schemeClr val="tx1"/>
                </a:solidFill>
              </a:rPr>
              <a:t> 2017 </a:t>
            </a:r>
            <a:r>
              <a:rPr lang="en-US" sz="1400" i="0" kern="0" dirty="0" err="1">
                <a:solidFill>
                  <a:schemeClr val="tx1"/>
                </a:solidFill>
              </a:rPr>
              <a:t>Nucl.Fusion</a:t>
            </a:r>
            <a:r>
              <a:rPr lang="en-US" sz="1400" i="0" kern="0" dirty="0">
                <a:solidFill>
                  <a:schemeClr val="tx1"/>
                </a:solidFill>
              </a:rPr>
              <a:t> 57 036015</a:t>
            </a:r>
          </a:p>
          <a:p>
            <a:r>
              <a:rPr lang="en-US" sz="1600" i="0" kern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E4DDEA-86C7-5A75-318B-3E6D01B985D4}"/>
              </a:ext>
            </a:extLst>
          </p:cNvPr>
          <p:cNvSpPr/>
          <p:nvPr/>
        </p:nvSpPr>
        <p:spPr bwMode="auto">
          <a:xfrm>
            <a:off x="5183021" y="3235159"/>
            <a:ext cx="213158" cy="2490671"/>
          </a:xfrm>
          <a:prstGeom prst="rect">
            <a:avLst/>
          </a:prstGeom>
          <a:solidFill>
            <a:schemeClr val="accent1">
              <a:alpha val="25235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1378CB-3F91-5960-48DF-BF8173B99CD9}"/>
              </a:ext>
            </a:extLst>
          </p:cNvPr>
          <p:cNvSpPr/>
          <p:nvPr/>
        </p:nvSpPr>
        <p:spPr bwMode="auto">
          <a:xfrm>
            <a:off x="9209995" y="3255881"/>
            <a:ext cx="213158" cy="2490671"/>
          </a:xfrm>
          <a:prstGeom prst="rect">
            <a:avLst/>
          </a:prstGeom>
          <a:solidFill>
            <a:schemeClr val="accent1">
              <a:alpha val="25235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7C31EE2-FC63-7496-61BB-40A21266FC41}"/>
                  </a:ext>
                </a:extLst>
              </p:cNvPr>
              <p:cNvSpPr txBox="1"/>
              <p:nvPr/>
            </p:nvSpPr>
            <p:spPr>
              <a:xfrm>
                <a:off x="4748738" y="2226174"/>
                <a:ext cx="3393811" cy="1077218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endParaRPr lang="en-US" sz="1600" b="1" kern="0" dirty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r>
                  <a:rPr lang="en-US" sz="1600" b="1" i="0" kern="0" dirty="0">
                    <a:solidFill>
                      <a:srgbClr val="FF0000"/>
                    </a:solidFill>
                  </a:rPr>
                  <a:t>Crashes have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1600" b="1" i="0" kern="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6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b="1" i="0" kern="0" dirty="0">
                    <a:solidFill>
                      <a:srgbClr val="FF0000"/>
                    </a:solidFill>
                  </a:rPr>
                  <a:t> roughly 0.5 s before LTM</a:t>
                </a:r>
              </a:p>
              <a:p>
                <a:endParaRPr lang="en-US" sz="1600" b="1" i="0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7C31EE2-FC63-7496-61BB-40A21266F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738" y="2226174"/>
                <a:ext cx="3393811" cy="1077218"/>
              </a:xfrm>
              <a:prstGeom prst="rect">
                <a:avLst/>
              </a:prstGeom>
              <a:blipFill>
                <a:blip r:embed="rId5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38F8D2C-61CC-4962-3082-CCAEBA3965EE}"/>
              </a:ext>
            </a:extLst>
          </p:cNvPr>
          <p:cNvCxnSpPr>
            <a:cxnSpLocks/>
            <a:endCxn id="45" idx="0"/>
          </p:cNvCxnSpPr>
          <p:nvPr/>
        </p:nvCxnSpPr>
        <p:spPr bwMode="auto">
          <a:xfrm flipH="1">
            <a:off x="5289600" y="2987506"/>
            <a:ext cx="618136" cy="247653"/>
          </a:xfrm>
          <a:prstGeom prst="straightConnector1">
            <a:avLst/>
          </a:prstGeom>
          <a:ln>
            <a:solidFill>
              <a:srgbClr val="BFBFFF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92BA71E-9EFE-0723-A2D1-68136DD12B69}"/>
              </a:ext>
            </a:extLst>
          </p:cNvPr>
          <p:cNvCxnSpPr>
            <a:cxnSpLocks/>
            <a:endCxn id="46" idx="0"/>
          </p:cNvCxnSpPr>
          <p:nvPr/>
        </p:nvCxnSpPr>
        <p:spPr bwMode="auto">
          <a:xfrm>
            <a:off x="6513241" y="2987506"/>
            <a:ext cx="2803333" cy="268375"/>
          </a:xfrm>
          <a:prstGeom prst="straightConnector1">
            <a:avLst/>
          </a:prstGeom>
          <a:ln>
            <a:solidFill>
              <a:srgbClr val="BFBFFF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DE5CA-DC64-8DBE-5BF8-E74BAFC52A84}"/>
              </a:ext>
            </a:extLst>
          </p:cNvPr>
          <p:cNvSpPr txBox="1">
            <a:spLocks/>
          </p:cNvSpPr>
          <p:nvPr/>
        </p:nvSpPr>
        <p:spPr>
          <a:xfrm>
            <a:off x="133642" y="1965823"/>
            <a:ext cx="11793526" cy="387855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Obtain crash parameters with respect to the time of LTM onset (Level 3 DECAF warning).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043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14C1-F339-A9C1-4309-11FE9C3A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myself…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CBCEC4-292A-016C-CD92-4724879F1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46" y="881932"/>
            <a:ext cx="1484869" cy="17182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801D9-8AB9-F9D6-5A77-BB2116A86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66" y="2391845"/>
            <a:ext cx="2948517" cy="1360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D70F0-FA0C-2AE5-E643-EA5B2C4D1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4" y="3642321"/>
            <a:ext cx="2472266" cy="719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921AE6-81CB-EC53-C2D0-13C96644A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56" y="4699001"/>
            <a:ext cx="908051" cy="1041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992209-C1EE-3B81-A166-7E25075C01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57" y="4605867"/>
            <a:ext cx="2688167" cy="1092200"/>
          </a:xfrm>
          <a:prstGeom prst="rect">
            <a:avLst/>
          </a:prstGeom>
        </p:spPr>
      </p:pic>
      <p:sp>
        <p:nvSpPr>
          <p:cNvPr id="20" name="Bent Arrow 19">
            <a:extLst>
              <a:ext uri="{FF2B5EF4-FFF2-40B4-BE49-F238E27FC236}">
                <a16:creationId xmlns:a16="http://schemas.microsoft.com/office/drawing/2014/main" id="{A22F55A2-9324-0C03-C022-9E8EAC5A8709}"/>
              </a:ext>
            </a:extLst>
          </p:cNvPr>
          <p:cNvSpPr/>
          <p:nvPr/>
        </p:nvSpPr>
        <p:spPr bwMode="auto">
          <a:xfrm flipV="1">
            <a:off x="948266" y="2766390"/>
            <a:ext cx="1143000" cy="339763"/>
          </a:xfrm>
          <a:prstGeom prst="bentArrow">
            <a:avLst>
              <a:gd name="adj1" fmla="val 25000"/>
              <a:gd name="adj2" fmla="val 14417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1" name="Bent Arrow 20">
            <a:extLst>
              <a:ext uri="{FF2B5EF4-FFF2-40B4-BE49-F238E27FC236}">
                <a16:creationId xmlns:a16="http://schemas.microsoft.com/office/drawing/2014/main" id="{F22E59DF-2B14-06AA-D67F-B5F76036A8BC}"/>
              </a:ext>
            </a:extLst>
          </p:cNvPr>
          <p:cNvSpPr/>
          <p:nvPr/>
        </p:nvSpPr>
        <p:spPr bwMode="auto">
          <a:xfrm flipV="1">
            <a:off x="3565524" y="3832173"/>
            <a:ext cx="1143000" cy="339763"/>
          </a:xfrm>
          <a:prstGeom prst="bentArrow">
            <a:avLst>
              <a:gd name="adj1" fmla="val 25000"/>
              <a:gd name="adj2" fmla="val 14417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2" name="Bent Arrow 21">
            <a:extLst>
              <a:ext uri="{FF2B5EF4-FFF2-40B4-BE49-F238E27FC236}">
                <a16:creationId xmlns:a16="http://schemas.microsoft.com/office/drawing/2014/main" id="{94DA0E94-CC9A-E3FE-DBB0-2268FFBDE24D}"/>
              </a:ext>
            </a:extLst>
          </p:cNvPr>
          <p:cNvSpPr/>
          <p:nvPr/>
        </p:nvSpPr>
        <p:spPr bwMode="auto">
          <a:xfrm flipV="1">
            <a:off x="6637867" y="4749801"/>
            <a:ext cx="1143000" cy="391906"/>
          </a:xfrm>
          <a:prstGeom prst="bentArrow">
            <a:avLst>
              <a:gd name="adj1" fmla="val 25000"/>
              <a:gd name="adj2" fmla="val 14417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C0F984-A341-1B9B-DD79-7D7801711CA4}"/>
              </a:ext>
            </a:extLst>
          </p:cNvPr>
          <p:cNvSpPr txBox="1"/>
          <p:nvPr/>
        </p:nvSpPr>
        <p:spPr>
          <a:xfrm>
            <a:off x="448734" y="4551641"/>
            <a:ext cx="238759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Office 211, PPPL</a:t>
            </a:r>
          </a:p>
          <a:p>
            <a:endParaRPr lang="en-US" sz="1600" b="1" kern="0" dirty="0">
              <a:solidFill>
                <a:srgbClr val="FF0000"/>
              </a:solidFill>
            </a:endParaRPr>
          </a:p>
          <a:p>
            <a:r>
              <a:rPr lang="en-US" sz="1600" b="1" kern="0" dirty="0" err="1">
                <a:solidFill>
                  <a:srgbClr val="FF0000"/>
                </a:solidFill>
              </a:rPr>
              <a:t>gbustosr@pppl.gov</a:t>
            </a:r>
            <a:endParaRPr lang="en-US" sz="1600" b="1" i="0" kern="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419E29-AC5D-0930-8AC3-D4B924A5F17C}"/>
              </a:ext>
            </a:extLst>
          </p:cNvPr>
          <p:cNvSpPr txBox="1"/>
          <p:nvPr/>
        </p:nvSpPr>
        <p:spPr>
          <a:xfrm>
            <a:off x="448734" y="5633281"/>
            <a:ext cx="241284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gb2878@columbia.edu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60C929-1582-955D-DE32-D95E80A524B7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9B682A-D9E5-ACE0-BA37-C4D2EE69F6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Parameter space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/>
                  <a:t> and w/a defines a ‘stable’ region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9B682A-D9E5-ACE0-BA37-C4D2EE69F6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6" r="-106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9A94B-D342-E847-6EE4-C751D62D2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9" r="9126"/>
          <a:stretch/>
        </p:blipFill>
        <p:spPr>
          <a:xfrm>
            <a:off x="97117" y="1507268"/>
            <a:ext cx="5620871" cy="4322096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75CCB2D-151A-40D1-9E08-A756543735F0}"/>
              </a:ext>
            </a:extLst>
          </p:cNvPr>
          <p:cNvSpPr/>
          <p:nvPr/>
        </p:nvSpPr>
        <p:spPr bwMode="auto">
          <a:xfrm>
            <a:off x="1147948" y="4336287"/>
            <a:ext cx="3729318" cy="757972"/>
          </a:xfrm>
          <a:custGeom>
            <a:avLst/>
            <a:gdLst>
              <a:gd name="connsiteX0" fmla="*/ 0 w 3585883"/>
              <a:gd name="connsiteY0" fmla="*/ 85619 h 677290"/>
              <a:gd name="connsiteX1" fmla="*/ 1326777 w 3585883"/>
              <a:gd name="connsiteY1" fmla="*/ 49760 h 677290"/>
              <a:gd name="connsiteX2" fmla="*/ 3585883 w 3585883"/>
              <a:gd name="connsiteY2" fmla="*/ 677290 h 6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5883" h="677290">
                <a:moveTo>
                  <a:pt x="0" y="85619"/>
                </a:moveTo>
                <a:cubicBezTo>
                  <a:pt x="364565" y="18383"/>
                  <a:pt x="729130" y="-48852"/>
                  <a:pt x="1326777" y="49760"/>
                </a:cubicBezTo>
                <a:cubicBezTo>
                  <a:pt x="1924424" y="148372"/>
                  <a:pt x="3192930" y="559255"/>
                  <a:pt x="3585883" y="67729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28100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E133D-2C25-8BA6-6086-4359C7B55031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85D132A-D130-29B8-B83C-D99356C0233E}"/>
              </a:ext>
            </a:extLst>
          </p:cNvPr>
          <p:cNvSpPr txBox="1">
            <a:spLocks/>
          </p:cNvSpPr>
          <p:nvPr/>
        </p:nvSpPr>
        <p:spPr>
          <a:xfrm>
            <a:off x="5928097" y="1507268"/>
            <a:ext cx="6093574" cy="3722209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Threshold implemented in DECAF.</a:t>
            </a:r>
          </a:p>
          <a:p>
            <a:endParaRPr lang="en-US" kern="0" dirty="0"/>
          </a:p>
          <a:p>
            <a:r>
              <a:rPr lang="en-US" kern="0" dirty="0"/>
              <a:t>Analysis can be applied to full database.</a:t>
            </a:r>
          </a:p>
          <a:p>
            <a:endParaRPr lang="en-US" kern="0" dirty="0"/>
          </a:p>
          <a:p>
            <a:r>
              <a:rPr lang="en-US" kern="0" dirty="0"/>
              <a:t>Comparisons with theory [1,2] in the near future.</a:t>
            </a:r>
          </a:p>
          <a:p>
            <a:pPr lvl="1"/>
            <a:r>
              <a:rPr lang="en-US" kern="0" dirty="0"/>
              <a:t>Physics-based threshold implementation.</a:t>
            </a:r>
          </a:p>
          <a:p>
            <a:pPr lvl="1"/>
            <a:r>
              <a:rPr lang="en-US" kern="0" dirty="0"/>
              <a:t>Optimization through DECAF workflow.</a:t>
            </a:r>
          </a:p>
          <a:p>
            <a:endParaRPr lang="en-US" kern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F9FA97-3345-EA72-613B-F13F5398ECA0}"/>
              </a:ext>
            </a:extLst>
          </p:cNvPr>
          <p:cNvSpPr txBox="1"/>
          <p:nvPr/>
        </p:nvSpPr>
        <p:spPr>
          <a:xfrm>
            <a:off x="6284259" y="5967491"/>
            <a:ext cx="5907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kern="0" dirty="0">
                <a:solidFill>
                  <a:schemeClr val="tx1"/>
                </a:solidFill>
              </a:rPr>
              <a:t>[1] F </a:t>
            </a:r>
            <a:r>
              <a:rPr lang="en-US" sz="1400" i="0" kern="0" dirty="0" err="1">
                <a:solidFill>
                  <a:schemeClr val="tx1"/>
                </a:solidFill>
              </a:rPr>
              <a:t>Porcelli</a:t>
            </a:r>
            <a:r>
              <a:rPr lang="en-US" sz="1400" i="0" kern="0" dirty="0">
                <a:solidFill>
                  <a:schemeClr val="tx1"/>
                </a:solidFill>
              </a:rPr>
              <a:t> et al, Plasma Phys. Control. Fusion 38 (1996) 2163–2186.</a:t>
            </a:r>
          </a:p>
          <a:p>
            <a:r>
              <a:rPr lang="en-US" sz="1400" kern="0" dirty="0">
                <a:solidFill>
                  <a:schemeClr val="tx1"/>
                </a:solidFill>
              </a:rPr>
              <a:t>[2] L. </a:t>
            </a:r>
            <a:r>
              <a:rPr lang="en-US" sz="1400" kern="0" dirty="0" err="1">
                <a:solidFill>
                  <a:schemeClr val="tx1"/>
                </a:solidFill>
              </a:rPr>
              <a:t>Bardóczi</a:t>
            </a:r>
            <a:r>
              <a:rPr lang="en-US" sz="1400" kern="0" dirty="0">
                <a:solidFill>
                  <a:schemeClr val="tx1"/>
                </a:solidFill>
              </a:rPr>
              <a:t> et al, PHYSICAL REVIEW LETTERS 127, 055002 (2021)</a:t>
            </a:r>
          </a:p>
        </p:txBody>
      </p:sp>
    </p:spTree>
    <p:extLst>
      <p:ext uri="{BB962C8B-B14F-4D97-AF65-F5344CB8AC3E}">
        <p14:creationId xmlns:p14="http://schemas.microsoft.com/office/powerpoint/2010/main" val="2666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E81451-C730-DA21-2CDA-A3566DB381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Two examples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/>
                  <a:t>crash-induced </a:t>
                </a:r>
                <a:r>
                  <a:rPr lang="en-US" u="sng" dirty="0"/>
                  <a:t>disruptions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E81451-C730-DA21-2CDA-A3566DB38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8573843-1BBE-22C1-A3BA-8CE4C8D93AA6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60DBDAA-2EA0-3ABC-C65D-FBE07F846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4643335"/>
            <a:ext cx="5156200" cy="14732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F8FC4-D016-181D-F6E5-DB9504A48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357961"/>
            <a:ext cx="4622800" cy="292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7EFDA7-F31A-2CEF-4779-669704502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35" y="1354427"/>
            <a:ext cx="4673600" cy="2882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7E95CF-9D7C-7DF4-EB76-9837BE0A08A3}"/>
                  </a:ext>
                </a:extLst>
              </p:cNvPr>
              <p:cNvSpPr txBox="1"/>
              <p:nvPr/>
            </p:nvSpPr>
            <p:spPr>
              <a:xfrm rot="16200000">
                <a:off x="239101" y="5099800"/>
                <a:ext cx="384464" cy="153888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kern="0" smtClean="0">
                              <a:solidFill>
                                <a:srgbClr val="1D1E1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00" b="0" i="0" kern="0" smtClean="0">
                              <a:solidFill>
                                <a:srgbClr val="1D1E1E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00" b="0" i="0" kern="0" smtClean="0">
                              <a:solidFill>
                                <a:srgbClr val="1D1E1E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1000" b="0" i="0" kern="0" smtClean="0">
                          <a:solidFill>
                            <a:srgbClr val="1D1E1E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1000" b="0" i="0" kern="0" smtClean="0">
                          <a:solidFill>
                            <a:srgbClr val="1D1E1E"/>
                          </a:solidFill>
                          <a:latin typeface="Cambria Math" panose="02040503050406030204" pitchFamily="18" charset="0"/>
                        </a:rPr>
                        <m:t>eV</m:t>
                      </m:r>
                      <m:r>
                        <a:rPr lang="en-US" sz="1000" b="0" i="0" kern="0" smtClean="0">
                          <a:solidFill>
                            <a:srgbClr val="1D1E1E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000" kern="0" dirty="0">
                  <a:solidFill>
                    <a:srgbClr val="1D1E1E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7E95CF-9D7C-7DF4-EB76-9837BE0A0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39101" y="5099800"/>
                <a:ext cx="384464" cy="153888"/>
              </a:xfrm>
              <a:prstGeom prst="rect">
                <a:avLst/>
              </a:prstGeom>
              <a:blipFill>
                <a:blip r:embed="rId6"/>
                <a:stretch>
                  <a:fillRect t="-9677" r="-384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841DB5C-EEA5-6BE6-B9B8-97A1427CCDB1}"/>
              </a:ext>
            </a:extLst>
          </p:cNvPr>
          <p:cNvGrpSpPr/>
          <p:nvPr/>
        </p:nvGrpSpPr>
        <p:grpSpPr>
          <a:xfrm>
            <a:off x="6726897" y="4617935"/>
            <a:ext cx="5271988" cy="1498600"/>
            <a:chOff x="6726897" y="4340029"/>
            <a:chExt cx="5271988" cy="1498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A401B3-728D-9739-D2E6-3C1BD20D0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785" y="4340029"/>
              <a:ext cx="5118100" cy="1498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2A9B0D1-5D33-E834-5306-2D86384D27FD}"/>
                    </a:ext>
                  </a:extLst>
                </p:cNvPr>
                <p:cNvSpPr txBox="1"/>
                <p:nvPr/>
              </p:nvSpPr>
              <p:spPr>
                <a:xfrm rot="16200000">
                  <a:off x="6611609" y="4821894"/>
                  <a:ext cx="384464" cy="153888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kern="0" smtClean="0">
                                <a:solidFill>
                                  <a:srgbClr val="1D1E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000" b="0" i="0" kern="0" smtClean="0">
                                <a:solidFill>
                                  <a:srgbClr val="1D1E1E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000" b="0" i="0" kern="0" smtClean="0">
                                <a:solidFill>
                                  <a:srgbClr val="1D1E1E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US" sz="1000" b="0" i="0" kern="0" smtClean="0">
                            <a:solidFill>
                              <a:srgbClr val="1D1E1E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1000" b="0" i="0" kern="0" smtClean="0">
                            <a:solidFill>
                              <a:srgbClr val="1D1E1E"/>
                            </a:solidFill>
                            <a:latin typeface="Cambria Math" panose="02040503050406030204" pitchFamily="18" charset="0"/>
                          </a:rPr>
                          <m:t>eV</m:t>
                        </m:r>
                        <m:r>
                          <a:rPr lang="en-US" sz="1000" b="0" i="0" kern="0" smtClean="0">
                            <a:solidFill>
                              <a:srgbClr val="1D1E1E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000" kern="0" dirty="0">
                    <a:solidFill>
                      <a:srgbClr val="1D1E1E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2A9B0D1-5D33-E834-5306-2D86384D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611609" y="4821894"/>
                  <a:ext cx="384464" cy="153888"/>
                </a:xfrm>
                <a:prstGeom prst="rect">
                  <a:avLst/>
                </a:prstGeom>
                <a:blipFill>
                  <a:blip r:embed="rId8"/>
                  <a:stretch>
                    <a:fillRect t="-9677" r="-3846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BF4DBEC-1004-414A-CABD-2BD9597B4055}"/>
              </a:ext>
            </a:extLst>
          </p:cNvPr>
          <p:cNvSpPr txBox="1">
            <a:spLocks/>
          </p:cNvSpPr>
          <p:nvPr/>
        </p:nvSpPr>
        <p:spPr>
          <a:xfrm>
            <a:off x="193115" y="932330"/>
            <a:ext cx="11828556" cy="556694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Chain analysis identifies SAW and TEC as disruption triggers.</a:t>
            </a:r>
          </a:p>
          <a:p>
            <a:endParaRPr lang="en-US" kern="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B410D23-F939-297D-5239-726139A7E962}"/>
              </a:ext>
            </a:extLst>
          </p:cNvPr>
          <p:cNvSpPr txBox="1">
            <a:spLocks/>
          </p:cNvSpPr>
          <p:nvPr/>
        </p:nvSpPr>
        <p:spPr>
          <a:xfrm>
            <a:off x="255868" y="4114167"/>
            <a:ext cx="11828556" cy="556694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Crash profiles identify the different kind of level 3 event.</a:t>
            </a:r>
          </a:p>
          <a:p>
            <a:endParaRPr lang="en-US" kern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A35723-06E8-B1E9-28B3-A7D19D92BCE5}"/>
              </a:ext>
            </a:extLst>
          </p:cNvPr>
          <p:cNvCxnSpPr>
            <a:cxnSpLocks/>
          </p:cNvCxnSpPr>
          <p:nvPr/>
        </p:nvCxnSpPr>
        <p:spPr bwMode="auto">
          <a:xfrm>
            <a:off x="814575" y="5091694"/>
            <a:ext cx="46438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8824AC-01C9-9AC7-4EAD-84AFFF5D2DE3}"/>
              </a:ext>
            </a:extLst>
          </p:cNvPr>
          <p:cNvCxnSpPr>
            <a:cxnSpLocks/>
          </p:cNvCxnSpPr>
          <p:nvPr/>
        </p:nvCxnSpPr>
        <p:spPr bwMode="auto">
          <a:xfrm>
            <a:off x="7288262" y="4993701"/>
            <a:ext cx="46438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2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9B88-2FE2-605B-31EE-E4740CDA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Introduction to DECAF and ECE diagnostic in KSTAR.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core crashes.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Sawtooth crashes and more.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DECAF implementation.</a:t>
                </a: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dirty="0"/>
                  <a:t>ELM crashes.</a:t>
                </a: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Conclusions and future work</a:t>
                </a:r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7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A92470-3965-E2C6-E8BD-C1191FE87A90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8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237683-2109-13DE-E6AD-D2CC56F7C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5" y="3666442"/>
            <a:ext cx="6536765" cy="1755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2B9B5-F9A0-FE1C-978F-58A7CC60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ELM cycle as seen by the ECE diagnostic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649216D-19A6-4E6D-6818-A6690131F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221" y="1203520"/>
                <a:ext cx="6364499" cy="2445556"/>
              </a:xfrm>
              <a:prstGeom prst="rect">
                <a:avLst/>
              </a:prstGeom>
            </p:spPr>
            <p:txBody>
              <a:bodyPr/>
              <a:lstStyle>
                <a:lvl1pPr marL="287338" indent="-287338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 sz="24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88925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48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30000"/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0334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2620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/>
                  <a:t>Very localized increase in the pedestal ECE signal occurring in a sub-millisecond timescale (~200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steadily increases during inter-ELM phase, and crashes after ELM.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649216D-19A6-4E6D-6818-A6690131F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21" y="1203520"/>
                <a:ext cx="6364499" cy="2445556"/>
              </a:xfrm>
              <a:prstGeom prst="rect">
                <a:avLst/>
              </a:prstGeom>
              <a:blipFill>
                <a:blip r:embed="rId3"/>
                <a:stretch>
                  <a:fillRect l="-598" t="-4639" r="-2789" b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7D583AF-0321-1D9B-66CB-CB021B3932EF}"/>
              </a:ext>
            </a:extLst>
          </p:cNvPr>
          <p:cNvGrpSpPr/>
          <p:nvPr/>
        </p:nvGrpSpPr>
        <p:grpSpPr>
          <a:xfrm>
            <a:off x="6890711" y="1084023"/>
            <a:ext cx="5193713" cy="4102100"/>
            <a:chOff x="117813" y="1441652"/>
            <a:chExt cx="5192640" cy="41021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8703192-4951-AC25-7571-96A8AE03B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53" y="1441652"/>
              <a:ext cx="5054600" cy="4102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01249DE-8C9B-5832-3ADD-6AAC2855A3D6}"/>
                    </a:ext>
                  </a:extLst>
                </p:cNvPr>
                <p:cNvSpPr txBox="1"/>
                <p:nvPr/>
              </p:nvSpPr>
              <p:spPr>
                <a:xfrm rot="16200000">
                  <a:off x="-12607" y="4399900"/>
                  <a:ext cx="430118" cy="169277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kern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100" b="0" i="1" kern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100" b="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sz="1100" b="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i="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01249DE-8C9B-5832-3ADD-6AAC2855A3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2607" y="4399900"/>
                  <a:ext cx="430118" cy="169277"/>
                </a:xfrm>
                <a:prstGeom prst="rect">
                  <a:avLst/>
                </a:prstGeom>
                <a:blipFill>
                  <a:blip r:embed="rId5"/>
                  <a:stretch>
                    <a:fillRect t="-11765" r="-35714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6386C72-49A6-D29D-C02A-DCFD89F67F9E}"/>
                    </a:ext>
                  </a:extLst>
                </p:cNvPr>
                <p:cNvSpPr txBox="1"/>
                <p:nvPr/>
              </p:nvSpPr>
              <p:spPr>
                <a:xfrm rot="16200000">
                  <a:off x="-12607" y="3298023"/>
                  <a:ext cx="430118" cy="169277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kern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100" b="0" i="1" kern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100" b="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100" b="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𝑒𝑉</m:t>
                        </m:r>
                        <m:r>
                          <a:rPr lang="en-US" sz="1100" b="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i="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6386C72-49A6-D29D-C02A-DCFD89F67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2607" y="3298023"/>
                  <a:ext cx="430118" cy="169277"/>
                </a:xfrm>
                <a:prstGeom prst="rect">
                  <a:avLst/>
                </a:prstGeom>
                <a:blipFill>
                  <a:blip r:embed="rId6"/>
                  <a:stretch>
                    <a:fillRect t="-11429" r="-35714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4651B6E-F7F8-D36E-7A26-CBE4045D7C36}"/>
                </a:ext>
              </a:extLst>
            </p:cNvPr>
            <p:cNvCxnSpPr/>
            <p:nvPr/>
          </p:nvCxnSpPr>
          <p:spPr bwMode="auto">
            <a:xfrm>
              <a:off x="4285860" y="4760560"/>
              <a:ext cx="29651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65C59BC-A290-78E7-8F20-0070F2832427}"/>
                </a:ext>
              </a:extLst>
            </p:cNvPr>
            <p:cNvSpPr txBox="1"/>
            <p:nvPr/>
          </p:nvSpPr>
          <p:spPr>
            <a:xfrm>
              <a:off x="4025992" y="4484538"/>
              <a:ext cx="816249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Pedestal</a:t>
              </a:r>
              <a:endParaRPr lang="en-US" sz="1600" b="1" i="0" kern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DA4C4D-4A64-C5E7-2ED8-3F5F6FC57B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1854" y="4761537"/>
              <a:ext cx="0" cy="3756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F61224B-844C-71E4-7C0C-08487E8DE4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82372" y="4761537"/>
              <a:ext cx="0" cy="3756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F1C7263-5CE5-BD41-DBFB-5ADB90C228E2}"/>
              </a:ext>
            </a:extLst>
          </p:cNvPr>
          <p:cNvCxnSpPr>
            <a:cxnSpLocks/>
          </p:cNvCxnSpPr>
          <p:nvPr/>
        </p:nvCxnSpPr>
        <p:spPr bwMode="auto">
          <a:xfrm flipV="1">
            <a:off x="9242946" y="1369091"/>
            <a:ext cx="0" cy="2265977"/>
          </a:xfrm>
          <a:prstGeom prst="line">
            <a:avLst/>
          </a:prstGeom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1E0AF65-C2C3-E652-5154-EAADD8FED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71" y="4777639"/>
            <a:ext cx="5239437" cy="152605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043335B-F52D-C240-87B1-177B557AA099}"/>
              </a:ext>
            </a:extLst>
          </p:cNvPr>
          <p:cNvCxnSpPr>
            <a:cxnSpLocks/>
          </p:cNvCxnSpPr>
          <p:nvPr/>
        </p:nvCxnSpPr>
        <p:spPr bwMode="auto">
          <a:xfrm flipV="1">
            <a:off x="9505474" y="1369091"/>
            <a:ext cx="0" cy="2262205"/>
          </a:xfrm>
          <a:prstGeom prst="line">
            <a:avLst/>
          </a:prstGeom>
          <a:ln w="28575" cap="flat" cmpd="sng" algn="ctr">
            <a:solidFill>
              <a:srgbClr val="00FF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F31A868-C844-9E2D-BCD3-49417F79EBF4}"/>
              </a:ext>
            </a:extLst>
          </p:cNvPr>
          <p:cNvCxnSpPr/>
          <p:nvPr/>
        </p:nvCxnSpPr>
        <p:spPr bwMode="auto">
          <a:xfrm>
            <a:off x="9242946" y="3631296"/>
            <a:ext cx="1647636" cy="19752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00D81E4-6592-E1E0-F202-856984F28629}"/>
              </a:ext>
            </a:extLst>
          </p:cNvPr>
          <p:cNvCxnSpPr>
            <a:cxnSpLocks/>
          </p:cNvCxnSpPr>
          <p:nvPr/>
        </p:nvCxnSpPr>
        <p:spPr bwMode="auto">
          <a:xfrm>
            <a:off x="9505473" y="3631296"/>
            <a:ext cx="1556754" cy="16486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87EE6BD-2AA0-9022-5D5C-63B17552D7C5}"/>
              </a:ext>
            </a:extLst>
          </p:cNvPr>
          <p:cNvSpPr txBox="1"/>
          <p:nvPr/>
        </p:nvSpPr>
        <p:spPr>
          <a:xfrm>
            <a:off x="1301418" y="5110708"/>
            <a:ext cx="75373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i="0" kern="0" dirty="0">
                <a:solidFill>
                  <a:srgbClr val="FF0000"/>
                </a:solidFill>
              </a:rPr>
              <a:t>22462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705F9-B54F-0B44-44C3-75D36025593C}"/>
              </a:ext>
            </a:extLst>
          </p:cNvPr>
          <p:cNvSpPr/>
          <p:nvPr/>
        </p:nvSpPr>
        <p:spPr bwMode="auto">
          <a:xfrm>
            <a:off x="409303" y="5355771"/>
            <a:ext cx="95794" cy="18489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8673AB-7CE8-65C6-D569-F944796397B9}"/>
              </a:ext>
            </a:extLst>
          </p:cNvPr>
          <p:cNvCxnSpPr>
            <a:cxnSpLocks/>
          </p:cNvCxnSpPr>
          <p:nvPr/>
        </p:nvCxnSpPr>
        <p:spPr bwMode="auto">
          <a:xfrm flipV="1">
            <a:off x="783771" y="5399753"/>
            <a:ext cx="0" cy="7397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E24D1D-385A-5D9F-AA83-94A058EA56D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73932" y="5399753"/>
            <a:ext cx="0" cy="7397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A92DED-905C-00EE-E8D4-C427AA344F3A}"/>
              </a:ext>
            </a:extLst>
          </p:cNvPr>
          <p:cNvCxnSpPr>
            <a:cxnSpLocks/>
          </p:cNvCxnSpPr>
          <p:nvPr/>
        </p:nvCxnSpPr>
        <p:spPr bwMode="auto">
          <a:xfrm>
            <a:off x="783771" y="6139543"/>
            <a:ext cx="508580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4EBF8B7-3547-9AC7-5D26-A407921C7B68}"/>
              </a:ext>
            </a:extLst>
          </p:cNvPr>
          <p:cNvSpPr txBox="1"/>
          <p:nvPr/>
        </p:nvSpPr>
        <p:spPr>
          <a:xfrm>
            <a:off x="2989111" y="5816622"/>
            <a:ext cx="606256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>
                <a:solidFill>
                  <a:schemeClr val="tx1"/>
                </a:solidFill>
              </a:rPr>
              <a:t>ELM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13CB7D-36A5-D40A-127C-060818E013DD}"/>
              </a:ext>
            </a:extLst>
          </p:cNvPr>
          <p:cNvCxnSpPr/>
          <p:nvPr/>
        </p:nvCxnSpPr>
        <p:spPr bwMode="auto">
          <a:xfrm flipV="1">
            <a:off x="1045029" y="4544281"/>
            <a:ext cx="2435441" cy="56642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0B85A52-81BF-F124-EDB1-5ED53C422C9F}"/>
              </a:ext>
            </a:extLst>
          </p:cNvPr>
          <p:cNvSpPr txBox="1"/>
          <p:nvPr/>
        </p:nvSpPr>
        <p:spPr>
          <a:xfrm rot="20818271">
            <a:off x="852748" y="4476005"/>
            <a:ext cx="282000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i="0" kern="0" dirty="0">
                <a:solidFill>
                  <a:schemeClr val="tx1"/>
                </a:solidFill>
              </a:rPr>
              <a:t>Rise of pedestal temperature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A97A12-6DCB-7E15-1955-7F67A8FA0A1B}"/>
              </a:ext>
            </a:extLst>
          </p:cNvPr>
          <p:cNvCxnSpPr/>
          <p:nvPr/>
        </p:nvCxnSpPr>
        <p:spPr bwMode="auto">
          <a:xfrm>
            <a:off x="783771" y="3997234"/>
            <a:ext cx="0" cy="1402519"/>
          </a:xfrm>
          <a:prstGeom prst="line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9FFE00-E6A9-307B-B3E7-48C5BE44E508}"/>
              </a:ext>
            </a:extLst>
          </p:cNvPr>
          <p:cNvCxnSpPr/>
          <p:nvPr/>
        </p:nvCxnSpPr>
        <p:spPr bwMode="auto">
          <a:xfrm>
            <a:off x="5869576" y="4044475"/>
            <a:ext cx="0" cy="1402519"/>
          </a:xfrm>
          <a:prstGeom prst="line">
            <a:avLst/>
          </a:prstGeom>
          <a:ln w="12700"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FBEC74-8826-93F0-7B8F-C942A2FA0A53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2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F04D-0434-BB41-DFBD-EFB0C197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profile fundamentally differs from SAW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ABBCBE-4CA2-8083-73DA-7D02A5E26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60" y="928900"/>
            <a:ext cx="7153229" cy="1511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707672-5E15-EC7D-DCBC-693DE58D11D4}"/>
                  </a:ext>
                </a:extLst>
              </p:cNvPr>
              <p:cNvSpPr txBox="1"/>
              <p:nvPr/>
            </p:nvSpPr>
            <p:spPr>
              <a:xfrm>
                <a:off x="8469613" y="2348064"/>
                <a:ext cx="290656" cy="184666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kern="0" smtClean="0">
                          <a:solidFill>
                            <a:srgbClr val="292929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kern="0" smtClean="0">
                          <a:solidFill>
                            <a:srgbClr val="292929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kern="0" smtClean="0">
                          <a:solidFill>
                            <a:srgbClr val="292929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200" b="0" i="1" kern="0" smtClean="0">
                          <a:solidFill>
                            <a:srgbClr val="292929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i="0" kern="0" dirty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707672-5E15-EC7D-DCBC-693DE58D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13" y="2348064"/>
                <a:ext cx="290656" cy="184666"/>
              </a:xfrm>
              <a:prstGeom prst="rect">
                <a:avLst/>
              </a:prstGeom>
              <a:blipFill>
                <a:blip r:embed="rId3"/>
                <a:stretch>
                  <a:fillRect l="-8333" r="-1666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E8496C-38EE-A671-01B4-45FB4D48671A}"/>
                  </a:ext>
                </a:extLst>
              </p:cNvPr>
              <p:cNvSpPr txBox="1"/>
              <p:nvPr/>
            </p:nvSpPr>
            <p:spPr>
              <a:xfrm rot="16200000">
                <a:off x="4732024" y="1446987"/>
                <a:ext cx="471347" cy="184666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kern="0" smtClean="0">
                              <a:solidFill>
                                <a:srgbClr val="2929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kern="0" smtClean="0">
                              <a:solidFill>
                                <a:srgbClr val="29292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kern="0" smtClean="0">
                              <a:solidFill>
                                <a:srgbClr val="29292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200" b="0" i="1" kern="0" smtClean="0">
                          <a:solidFill>
                            <a:srgbClr val="292929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kern="0" smtClean="0">
                          <a:solidFill>
                            <a:srgbClr val="292929"/>
                          </a:solidFill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sz="1200" b="0" i="1" kern="0" smtClean="0">
                          <a:solidFill>
                            <a:srgbClr val="292929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i="0" kern="0" dirty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E8496C-38EE-A671-01B4-45FB4D486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32024" y="1446987"/>
                <a:ext cx="471347" cy="184666"/>
              </a:xfrm>
              <a:prstGeom prst="rect">
                <a:avLst/>
              </a:prstGeom>
              <a:blipFill>
                <a:blip r:embed="rId4"/>
                <a:stretch>
                  <a:fillRect t="-10526" r="-40000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D50A9B6-92C5-E608-8BB6-3A748F13200F}"/>
              </a:ext>
            </a:extLst>
          </p:cNvPr>
          <p:cNvSpPr txBox="1"/>
          <p:nvPr/>
        </p:nvSpPr>
        <p:spPr>
          <a:xfrm>
            <a:off x="5293981" y="1785574"/>
            <a:ext cx="22230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i="0" kern="0" dirty="0">
                <a:solidFill>
                  <a:srgbClr val="FF8E16"/>
                </a:solidFill>
              </a:rPr>
              <a:t>Convoluted signal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97F76-2F5E-6BA0-05B2-7867166A3ABE}"/>
              </a:ext>
            </a:extLst>
          </p:cNvPr>
          <p:cNvSpPr txBox="1"/>
          <p:nvPr/>
        </p:nvSpPr>
        <p:spPr>
          <a:xfrm>
            <a:off x="5293981" y="1976416"/>
            <a:ext cx="22230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i="0" kern="0" dirty="0" err="1">
                <a:solidFill>
                  <a:srgbClr val="069B2F"/>
                </a:solidFill>
              </a:rPr>
              <a:t>Thr</a:t>
            </a:r>
            <a:r>
              <a:rPr lang="en-US" sz="1400" i="0" kern="0" dirty="0">
                <a:solidFill>
                  <a:srgbClr val="069B2F"/>
                </a:solidFill>
              </a:rPr>
              <a:t>(t)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654D4-05AD-511B-CB34-65E1ADEEC930}"/>
              </a:ext>
            </a:extLst>
          </p:cNvPr>
          <p:cNvSpPr txBox="1"/>
          <p:nvPr/>
        </p:nvSpPr>
        <p:spPr>
          <a:xfrm>
            <a:off x="5293981" y="1559510"/>
            <a:ext cx="22230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i="0" kern="0" dirty="0">
                <a:solidFill>
                  <a:srgbClr val="0074B8"/>
                </a:solidFill>
              </a:rPr>
              <a:t>Signal(t)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DD27B1-67B0-C2D2-3643-18AD30872E3F}"/>
              </a:ext>
            </a:extLst>
          </p:cNvPr>
          <p:cNvCxnSpPr/>
          <p:nvPr/>
        </p:nvCxnSpPr>
        <p:spPr bwMode="auto">
          <a:xfrm flipH="1">
            <a:off x="8760269" y="2010643"/>
            <a:ext cx="39274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0949A1-4699-1E5E-6FE6-23E0595D63C8}"/>
                  </a:ext>
                </a:extLst>
              </p:cNvPr>
              <p:cNvSpPr txBox="1"/>
              <p:nvPr/>
            </p:nvSpPr>
            <p:spPr>
              <a:xfrm>
                <a:off x="9153018" y="1856754"/>
                <a:ext cx="2223083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kern="0" dirty="0">
                    <a:solidFill>
                      <a:schemeClr val="tx1"/>
                    </a:solidFill>
                  </a:rPr>
                  <a:t> crash</a:t>
                </a:r>
                <a:endParaRPr lang="en-US" sz="1400" i="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0949A1-4699-1E5E-6FE6-23E0595D6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018" y="1856754"/>
                <a:ext cx="2223083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1922F5-52FC-E515-0E0E-6DB82AAAF96F}"/>
              </a:ext>
            </a:extLst>
          </p:cNvPr>
          <p:cNvCxnSpPr>
            <a:cxnSpLocks/>
          </p:cNvCxnSpPr>
          <p:nvPr/>
        </p:nvCxnSpPr>
        <p:spPr bwMode="auto">
          <a:xfrm>
            <a:off x="7658220" y="1287617"/>
            <a:ext cx="3906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7D7EAA-A25E-637A-D079-32B1F6ACA0B5}"/>
                  </a:ext>
                </a:extLst>
              </p:cNvPr>
              <p:cNvSpPr txBox="1"/>
              <p:nvPr/>
            </p:nvSpPr>
            <p:spPr>
              <a:xfrm>
                <a:off x="6908643" y="1138701"/>
                <a:ext cx="860789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kern="0" dirty="0">
                    <a:solidFill>
                      <a:schemeClr val="tx1"/>
                    </a:solidFill>
                  </a:rPr>
                  <a:t> spike</a:t>
                </a:r>
                <a:endParaRPr lang="en-US" sz="1400" i="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7D7EAA-A25E-637A-D079-32B1F6AC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43" y="1138701"/>
                <a:ext cx="860789" cy="307777"/>
              </a:xfrm>
              <a:prstGeom prst="rect">
                <a:avLst/>
              </a:prstGeom>
              <a:blipFill>
                <a:blip r:embed="rId6"/>
                <a:stretch>
                  <a:fillRect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3365AC4-354E-73BE-67DE-ACBDE5786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4"/>
          <a:stretch/>
        </p:blipFill>
        <p:spPr>
          <a:xfrm>
            <a:off x="47847" y="3238930"/>
            <a:ext cx="5626528" cy="2245047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02211DD-3D31-C942-BAF7-ADE8207F1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0"/>
          <a:stretch/>
        </p:blipFill>
        <p:spPr>
          <a:xfrm>
            <a:off x="5617726" y="3273334"/>
            <a:ext cx="6028578" cy="2176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C8A612-7E7F-AE1E-0436-429FDA4984B0}"/>
              </a:ext>
            </a:extLst>
          </p:cNvPr>
          <p:cNvSpPr txBox="1"/>
          <p:nvPr/>
        </p:nvSpPr>
        <p:spPr>
          <a:xfrm>
            <a:off x="766450" y="3056116"/>
            <a:ext cx="118777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FF0000"/>
                </a:solidFill>
                <a:latin typeface="Cambria Math" panose="02040503050406030204" pitchFamily="18" charset="0"/>
              </a:rPr>
              <a:t>22464</a:t>
            </a:r>
            <a:endParaRPr lang="en-US" sz="1600" b="1" i="0" kern="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4D05C-99B8-1BBB-1CA6-26F7FC75800A}"/>
              </a:ext>
            </a:extLst>
          </p:cNvPr>
          <p:cNvSpPr txBox="1"/>
          <p:nvPr/>
        </p:nvSpPr>
        <p:spPr>
          <a:xfrm>
            <a:off x="6314754" y="3056116"/>
            <a:ext cx="118777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FF0000"/>
                </a:solidFill>
                <a:latin typeface="Cambria Math" panose="02040503050406030204" pitchFamily="18" charset="0"/>
              </a:rPr>
              <a:t>29882</a:t>
            </a:r>
            <a:endParaRPr lang="en-US" sz="1600" b="1" i="0" kern="0" dirty="0">
              <a:solidFill>
                <a:srgbClr val="FF0000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83C5FB5-D864-D7D3-8726-2BE1F2FF1196}"/>
              </a:ext>
            </a:extLst>
          </p:cNvPr>
          <p:cNvSpPr txBox="1">
            <a:spLocks/>
          </p:cNvSpPr>
          <p:nvPr/>
        </p:nvSpPr>
        <p:spPr>
          <a:xfrm>
            <a:off x="47847" y="1061415"/>
            <a:ext cx="4863995" cy="1222778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Same technique used to identify ELM crashes and build their </a:t>
            </a:r>
            <a:r>
              <a:rPr lang="en-US" u="sng" dirty="0"/>
              <a:t>crash profile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3AFA69C-9AF0-2096-6CE5-2B9CD8588249}"/>
              </a:ext>
            </a:extLst>
          </p:cNvPr>
          <p:cNvSpPr txBox="1">
            <a:spLocks/>
          </p:cNvSpPr>
          <p:nvPr/>
        </p:nvSpPr>
        <p:spPr>
          <a:xfrm>
            <a:off x="196036" y="5739881"/>
            <a:ext cx="11888388" cy="711572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Ongoing work to connect plasma state before and after crash with disruption onset.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1EDABE-FF63-E05C-7313-CBAE11A94424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9B88-2FE2-605B-31EE-E4740CDA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Introduction to DECAF and ECE diagnostic in KSTAR.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core crashes.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Sawtooth crashes and more.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DECAF implementation.</a:t>
                </a: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ELM crashes.</a:t>
                </a: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dirty="0"/>
                  <a:t>Conclusions and future work.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7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A92470-3965-E2C6-E8BD-C1191FE87A90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73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5E37-F221-4DE3-1EAA-A48539DF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 to profile evolution analysis in DECAF is in place, much work to look ahead..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2E91-746A-60FF-C283-E52B5185D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preliminary analysis of the electron temperature profile evolution measured by the ECE diagnostic in the context of DECAF is presented.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High temporal resolution of the ECE diagnostic allows for the investigation of fast plasma dynamics:</a:t>
            </a:r>
          </a:p>
          <a:p>
            <a:pPr lvl="1" algn="just"/>
            <a:r>
              <a:rPr lang="en-US" dirty="0"/>
              <a:t>Sawtooth identification and characterization.</a:t>
            </a:r>
          </a:p>
          <a:p>
            <a:pPr lvl="1" algn="just"/>
            <a:r>
              <a:rPr lang="en-US" dirty="0" err="1"/>
              <a:t>ELMing</a:t>
            </a:r>
            <a:r>
              <a:rPr lang="en-US" dirty="0"/>
              <a:t> phases and precursors.</a:t>
            </a:r>
          </a:p>
          <a:p>
            <a:pPr lvl="1" algn="just"/>
            <a:r>
              <a:rPr lang="en-US" dirty="0"/>
              <a:t>Disruption precursors through the analysis crash parameters.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Future work will focus on the implementation of physics-based models to understand and characterize the observed phenomena.</a:t>
            </a:r>
          </a:p>
          <a:p>
            <a:pPr algn="just"/>
            <a:r>
              <a:rPr lang="en-US" dirty="0"/>
              <a:t>Short-time goal is to apply the offline analysis to real-time in KSTAR.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0F8C1-C5B8-7CDA-DE2B-48F45C0FBA7B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0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76E0-AD37-47B9-D910-7982A99E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0D520-5A5C-0D08-8B2D-BCE8CC56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733" y="2201335"/>
            <a:ext cx="11746091" cy="5375805"/>
          </a:xfrm>
        </p:spPr>
        <p:txBody>
          <a:bodyPr/>
          <a:lstStyle/>
          <a:p>
            <a:r>
              <a:rPr lang="en-US" dirty="0"/>
              <a:t>Questions? Comments?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5EB06-603D-06D5-E0D6-81A484E37C47}"/>
              </a:ext>
            </a:extLst>
          </p:cNvPr>
          <p:cNvSpPr txBox="1"/>
          <p:nvPr/>
        </p:nvSpPr>
        <p:spPr>
          <a:xfrm>
            <a:off x="4257198" y="2768712"/>
            <a:ext cx="2116285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kern="0" dirty="0">
                <a:solidFill>
                  <a:srgbClr val="FF0000"/>
                </a:solidFill>
              </a:rPr>
              <a:t>Office 211, PPPL</a:t>
            </a:r>
          </a:p>
          <a:p>
            <a:endParaRPr lang="en-US" sz="1600" b="1" kern="0" dirty="0">
              <a:solidFill>
                <a:srgbClr val="FF0000"/>
              </a:solidFill>
            </a:endParaRPr>
          </a:p>
          <a:p>
            <a:r>
              <a:rPr lang="en-US" sz="1600" b="1" kern="0" dirty="0" err="1">
                <a:solidFill>
                  <a:srgbClr val="FF0000"/>
                </a:solidFill>
              </a:rPr>
              <a:t>gbustosr@pppl.gov</a:t>
            </a:r>
            <a:endParaRPr lang="en-US" sz="1600" b="1" i="0" kern="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FF256-80C1-1970-B7E2-FB59AC59069E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7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9B88-2FE2-605B-31EE-E4740CDA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Introduction to DECAF and ECE diagnostic in KSTAR.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core crashes.</a:t>
                </a:r>
              </a:p>
              <a:p>
                <a:pPr lvl="1"/>
                <a:r>
                  <a:rPr lang="en-US" dirty="0"/>
                  <a:t>Sawtooth crashes.</a:t>
                </a:r>
              </a:p>
              <a:p>
                <a:pPr lvl="1"/>
                <a:r>
                  <a:rPr lang="en-US" dirty="0"/>
                  <a:t>DECAF implementation.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ELM crashes.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Conclusions and future work.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7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A92470-3965-E2C6-E8BD-C1191FE87A90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9B88-2FE2-605B-31EE-E4740CDA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Introduction to DECAF and ECE diagnostic in KSTAR.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core crashes.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Sawtooth crashes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DECAF implementation</a:t>
                </a: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ELM crashes.</a:t>
                </a: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Conclusions and future work.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7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A92470-3965-E2C6-E8BD-C1191FE87A90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8F11-A10B-61DC-337F-DB45658A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DECAF code identifies the event chain leading to a disruption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97B2-3D13-E832-FEAA-6BD85CBE2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45" y="905936"/>
            <a:ext cx="11630379" cy="1510094"/>
          </a:xfrm>
        </p:spPr>
        <p:txBody>
          <a:bodyPr/>
          <a:lstStyle/>
          <a:p>
            <a:pPr algn="just"/>
            <a:r>
              <a:rPr lang="en-US" kern="0" dirty="0"/>
              <a:t>A collection of physical models analyzes experimental data to raise a warning level when in proximity </a:t>
            </a:r>
            <a:r>
              <a:rPr lang="en-US" dirty="0"/>
              <a:t>to</a:t>
            </a:r>
            <a:r>
              <a:rPr lang="en-US" kern="0" dirty="0"/>
              <a:t> a disruption.</a:t>
            </a:r>
          </a:p>
          <a:p>
            <a:pPr algn="just"/>
            <a:r>
              <a:rPr lang="en-US" u="sng" kern="0" dirty="0"/>
              <a:t>Level 3</a:t>
            </a:r>
            <a:r>
              <a:rPr lang="en-US" kern="0" dirty="0"/>
              <a:t> warning indicates imminent disruption if no action is taken.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7336A8-9204-E35D-890B-015B2AF4D98D}"/>
              </a:ext>
            </a:extLst>
          </p:cNvPr>
          <p:cNvSpPr txBox="1">
            <a:spLocks/>
          </p:cNvSpPr>
          <p:nvPr/>
        </p:nvSpPr>
        <p:spPr>
          <a:xfrm>
            <a:off x="6905894" y="1909983"/>
            <a:ext cx="4772048" cy="4371758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D2D41-F204-222A-507C-5D3408EAE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4636" r="8166" b="9301"/>
          <a:stretch/>
        </p:blipFill>
        <p:spPr>
          <a:xfrm>
            <a:off x="42730" y="2513991"/>
            <a:ext cx="6114789" cy="3807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8C2962-D0F2-8FDA-818A-F7C1041B07B2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F9211C-DE09-9777-01B6-EE5CA5CBAA51}"/>
              </a:ext>
            </a:extLst>
          </p:cNvPr>
          <p:cNvSpPr txBox="1">
            <a:spLocks/>
          </p:cNvSpPr>
          <p:nvPr/>
        </p:nvSpPr>
        <p:spPr>
          <a:xfrm>
            <a:off x="6096000" y="2303946"/>
            <a:ext cx="5988423" cy="3977794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en-US" kern="0" dirty="0"/>
          </a:p>
          <a:p>
            <a:r>
              <a:rPr lang="en-US" dirty="0"/>
              <a:t>Automated analysis of up to all shots available from multiple machines</a:t>
            </a:r>
          </a:p>
          <a:p>
            <a:pPr lvl="1"/>
            <a:r>
              <a:rPr lang="en-US" dirty="0"/>
              <a:t>Test physics models.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Iterative workflow to improve accuracy of warning level thresholds.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Provides physics understanding of events leading to disruptions.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CF03-A847-7D27-F28A-A0F257E0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ECE in KSTAR is a powerful tool to forecast plasma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806CE-863B-D867-94CE-E39BBE594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45" y="814951"/>
            <a:ext cx="8618025" cy="855629"/>
          </a:xfrm>
        </p:spPr>
        <p:txBody>
          <a:bodyPr/>
          <a:lstStyle/>
          <a:p>
            <a:pPr algn="just"/>
            <a:r>
              <a:rPr lang="en-US" kern="0" dirty="0"/>
              <a:t>DECAF is being updated to perform analysis on the evolution of plasma profiles (1D, 2D).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5C4972-579F-A123-D651-95A3206AD0DB}"/>
              </a:ext>
            </a:extLst>
          </p:cNvPr>
          <p:cNvGrpSpPr/>
          <p:nvPr/>
        </p:nvGrpSpPr>
        <p:grpSpPr>
          <a:xfrm>
            <a:off x="1132514" y="4228966"/>
            <a:ext cx="5511800" cy="2160244"/>
            <a:chOff x="439579" y="3942225"/>
            <a:chExt cx="5511800" cy="21602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6FD850-D0E8-A8A4-E917-F5925CED5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79" y="4286369"/>
              <a:ext cx="5511800" cy="18161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62E34F-FE46-8946-17B4-329FF847A768}"/>
                </a:ext>
              </a:extLst>
            </p:cNvPr>
            <p:cNvSpPr txBox="1"/>
            <p:nvPr/>
          </p:nvSpPr>
          <p:spPr>
            <a:xfrm>
              <a:off x="2133600" y="3942225"/>
              <a:ext cx="3095649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400" i="0" kern="0" dirty="0">
                  <a:solidFill>
                    <a:schemeClr val="tx1"/>
                  </a:solidFill>
                </a:rPr>
                <a:t>KSTAR shot 32143 at t=1.81 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B94DA9D-6F97-43B8-9530-4799A6B2F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80" y="1027343"/>
            <a:ext cx="2720382" cy="544076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95B44E-7411-EBD6-2DB5-E6623589453F}"/>
              </a:ext>
            </a:extLst>
          </p:cNvPr>
          <p:cNvCxnSpPr>
            <a:cxnSpLocks/>
          </p:cNvCxnSpPr>
          <p:nvPr/>
        </p:nvCxnSpPr>
        <p:spPr bwMode="auto">
          <a:xfrm flipV="1">
            <a:off x="8877670" y="3746377"/>
            <a:ext cx="1100831" cy="7812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4D6EA2-A163-A864-9EF7-E3C861151182}"/>
              </a:ext>
            </a:extLst>
          </p:cNvPr>
          <p:cNvSpPr txBox="1"/>
          <p:nvPr/>
        </p:nvSpPr>
        <p:spPr>
          <a:xfrm>
            <a:off x="6927491" y="4266002"/>
            <a:ext cx="225400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solidFill>
                  <a:schemeClr val="tx1"/>
                </a:solidFill>
              </a:rPr>
              <a:t>Location of the ECE measurement channels in KSTAR.</a:t>
            </a:r>
            <a:endParaRPr lang="en-US" sz="1400" b="1" i="0" kern="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08A25-3E8D-8DFE-3F08-23DD0A5B7650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F85DA32-70D6-0DF6-2AFD-72FB3C4B89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644" y="1706947"/>
                <a:ext cx="8618025" cy="2280862"/>
              </a:xfrm>
              <a:prstGeom prst="rect">
                <a:avLst/>
              </a:prstGeom>
            </p:spPr>
            <p:txBody>
              <a:bodyPr/>
              <a:lstStyle>
                <a:lvl1pPr marL="287338" indent="-287338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 sz="24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88925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48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30000"/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0334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2620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/>
                <a:r>
                  <a:rPr lang="en-US" kern="0" dirty="0"/>
                  <a:t>Electron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kern="0" dirty="0"/>
                  <a:t>) measured by the Electron Cyclotron Emission (ECE) diagnostic is a great place to start!</a:t>
                </a:r>
              </a:p>
              <a:p>
                <a:pPr lvl="1" algn="just"/>
                <a:r>
                  <a:rPr lang="en-US" kern="0" dirty="0"/>
                  <a:t>High temporal resolution offline (500 kHz) and in real time (~20 kHz).</a:t>
                </a:r>
              </a:p>
              <a:p>
                <a:pPr lvl="1" algn="just"/>
                <a:endParaRPr lang="en-US" kern="0" dirty="0"/>
              </a:p>
              <a:p>
                <a:pPr lvl="1" algn="just"/>
                <a:r>
                  <a:rPr lang="en-US" kern="0" dirty="0"/>
                  <a:t>76 channels measuring the 2</a:t>
                </a:r>
                <a:r>
                  <a:rPr lang="en-US" kern="0" baseline="30000" dirty="0"/>
                  <a:t>nd</a:t>
                </a:r>
                <a:r>
                  <a:rPr lang="en-US" kern="0" dirty="0"/>
                  <a:t> harmonic of ECE at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kern="0">
                        <a:latin typeface="Cambria Math" panose="02040503050406030204" pitchFamily="18" charset="0"/>
                      </a:rPr>
                      <m:t>&lt;3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kern="0" dirty="0"/>
                  <a:t>.</a:t>
                </a:r>
              </a:p>
              <a:p>
                <a:pPr lvl="1" algn="just"/>
                <a:endParaRPr lang="en-US" kern="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F85DA32-70D6-0DF6-2AFD-72FB3C4B8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4" y="1706947"/>
                <a:ext cx="8618025" cy="2280862"/>
              </a:xfrm>
              <a:prstGeom prst="rect">
                <a:avLst/>
              </a:prstGeom>
              <a:blipFill>
                <a:blip r:embed="rId5"/>
                <a:stretch>
                  <a:fillRect l="-442" t="-5000" r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1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15B3FE-7B90-AD99-60E2-18A449F66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5" y="2102011"/>
            <a:ext cx="5452501" cy="31894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025AC5-189B-B5C8-E2DC-598564A3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sz="2800" dirty="0"/>
              <a:t>diagnoses the ‘health’ of the flux surfaces and particle confinement.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A93B35-0407-2EE7-5848-35CA312B1AB5}"/>
              </a:ext>
            </a:extLst>
          </p:cNvPr>
          <p:cNvSpPr/>
          <p:nvPr/>
        </p:nvSpPr>
        <p:spPr bwMode="auto">
          <a:xfrm rot="16200000">
            <a:off x="152268" y="2936466"/>
            <a:ext cx="664157" cy="24622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9B44F7-D1CC-4DDD-5C12-97D2AB9C6988}"/>
              </a:ext>
            </a:extLst>
          </p:cNvPr>
          <p:cNvSpPr txBox="1">
            <a:spLocks/>
          </p:cNvSpPr>
          <p:nvPr/>
        </p:nvSpPr>
        <p:spPr>
          <a:xfrm>
            <a:off x="361236" y="1621168"/>
            <a:ext cx="3904128" cy="534839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Sawtooth crashes [1,2,3]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05693-3D1D-A064-5589-A15DAD624F76}"/>
              </a:ext>
            </a:extLst>
          </p:cNvPr>
          <p:cNvSpPr txBox="1">
            <a:spLocks/>
          </p:cNvSpPr>
          <p:nvPr/>
        </p:nvSpPr>
        <p:spPr>
          <a:xfrm>
            <a:off x="6605020" y="1619940"/>
            <a:ext cx="3904128" cy="534839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Magnetic islands [4,5]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75C3D8-D626-782D-0FF3-5CC6F157D458}"/>
              </a:ext>
            </a:extLst>
          </p:cNvPr>
          <p:cNvGrpSpPr/>
          <p:nvPr/>
        </p:nvGrpSpPr>
        <p:grpSpPr>
          <a:xfrm>
            <a:off x="6301625" y="2487197"/>
            <a:ext cx="4839851" cy="2804263"/>
            <a:chOff x="5654104" y="1615736"/>
            <a:chExt cx="3791738" cy="21955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404966-CD6E-DF59-8E9A-6963357DE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8" t="1873" r="14333"/>
            <a:stretch/>
          </p:blipFill>
          <p:spPr>
            <a:xfrm>
              <a:off x="5948040" y="1615736"/>
              <a:ext cx="3497802" cy="219556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A90048-EABE-B8B7-342B-7D06DB7369CF}"/>
                </a:ext>
              </a:extLst>
            </p:cNvPr>
            <p:cNvSpPr txBox="1"/>
            <p:nvPr/>
          </p:nvSpPr>
          <p:spPr>
            <a:xfrm rot="16200000">
              <a:off x="5328394" y="2229665"/>
              <a:ext cx="920693" cy="26927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400" i="0" kern="0" dirty="0">
                  <a:solidFill>
                    <a:schemeClr val="tx1"/>
                  </a:solidFill>
                </a:rPr>
                <a:t>R </a:t>
              </a:r>
              <a:r>
                <a:rPr lang="en-US" sz="1400" kern="0" dirty="0">
                  <a:solidFill>
                    <a:schemeClr val="tx1"/>
                  </a:solidFill>
                </a:rPr>
                <a:t>(</a:t>
              </a:r>
              <a:r>
                <a:rPr lang="en-US" sz="1400" i="0" kern="0" dirty="0">
                  <a:solidFill>
                    <a:schemeClr val="tx1"/>
                  </a:solidFill>
                </a:rPr>
                <a:t>m)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E96CD3-4CA7-E8DE-18EF-79ED3030ACD4}"/>
                  </a:ext>
                </a:extLst>
              </p:cNvPr>
              <p:cNvSpPr txBox="1"/>
              <p:nvPr/>
            </p:nvSpPr>
            <p:spPr>
              <a:xfrm rot="16200000">
                <a:off x="298099" y="2952390"/>
                <a:ext cx="369908" cy="13849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9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9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b="0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900" b="0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eV</m:t>
                      </m:r>
                      <m:r>
                        <a:rPr lang="en-US" sz="900" b="0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9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E96CD3-4CA7-E8DE-18EF-79ED3030A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8099" y="2952390"/>
                <a:ext cx="369908" cy="138499"/>
              </a:xfrm>
              <a:prstGeom prst="rect">
                <a:avLst/>
              </a:prstGeom>
              <a:blipFill>
                <a:blip r:embed="rId5"/>
                <a:stretch>
                  <a:fillRect t="-6452" r="-30769" b="-64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59AF8B5-66E6-E585-9D18-3572EAF6AA8B}"/>
              </a:ext>
            </a:extLst>
          </p:cNvPr>
          <p:cNvSpPr txBox="1">
            <a:spLocks/>
          </p:cNvSpPr>
          <p:nvPr/>
        </p:nvSpPr>
        <p:spPr>
          <a:xfrm>
            <a:off x="150478" y="5394798"/>
            <a:ext cx="11608028" cy="1009069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44"/>
              </a:spcBef>
              <a:buNone/>
            </a:pPr>
            <a:r>
              <a:rPr lang="en-US" sz="1400" kern="0" dirty="0">
                <a:solidFill>
                  <a:schemeClr val="tx1"/>
                </a:solidFill>
              </a:rPr>
              <a:t>[1] S H </a:t>
            </a:r>
            <a:r>
              <a:rPr lang="en-US" sz="1400" kern="0" dirty="0" err="1">
                <a:solidFill>
                  <a:schemeClr val="tx1"/>
                </a:solidFill>
              </a:rPr>
              <a:t>Jeong</a:t>
            </a:r>
            <a:r>
              <a:rPr lang="en-US" sz="1400" kern="0" dirty="0">
                <a:solidFill>
                  <a:schemeClr val="tx1"/>
                </a:solidFill>
              </a:rPr>
              <a:t> et al Review of Scientific Instruments 81, 10D922 (2010)</a:t>
            </a:r>
          </a:p>
          <a:p>
            <a:pPr marL="0" indent="0">
              <a:spcBef>
                <a:spcPts val="144"/>
              </a:spcBef>
              <a:buNone/>
            </a:pPr>
            <a:r>
              <a:rPr lang="en-US" sz="1400" kern="0" dirty="0">
                <a:solidFill>
                  <a:schemeClr val="tx1"/>
                </a:solidFill>
              </a:rPr>
              <a:t>[2] </a:t>
            </a:r>
            <a:r>
              <a:rPr lang="en-US" sz="1400" dirty="0">
                <a:solidFill>
                  <a:schemeClr val="tx1"/>
                </a:solidFill>
              </a:rPr>
              <a:t>M. van </a:t>
            </a:r>
            <a:r>
              <a:rPr lang="en-US" sz="1400" dirty="0" err="1">
                <a:solidFill>
                  <a:schemeClr val="tx1"/>
                </a:solidFill>
              </a:rPr>
              <a:t>Berkel</a:t>
            </a:r>
            <a:r>
              <a:rPr lang="en-US" sz="1400" dirty="0">
                <a:solidFill>
                  <a:schemeClr val="tx1"/>
                </a:solidFill>
              </a:rPr>
              <a:t> et al, Fusion Engineering and Design, Volume 86, Issue 12, 2011</a:t>
            </a:r>
          </a:p>
          <a:p>
            <a:pPr marL="0" indent="0">
              <a:spcBef>
                <a:spcPts val="144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[3] H van den Brand et al, Plasma Phys. Control Fusion 58 075002</a:t>
            </a:r>
          </a:p>
          <a:p>
            <a:pPr marL="0" indent="0">
              <a:spcBef>
                <a:spcPts val="144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[4] Y S Park and A S </a:t>
            </a:r>
            <a:r>
              <a:rPr lang="en-US" sz="1400" dirty="0" err="1">
                <a:solidFill>
                  <a:schemeClr val="tx1"/>
                </a:solidFill>
              </a:rPr>
              <a:t>Welander</a:t>
            </a:r>
            <a:r>
              <a:rPr lang="en-US" sz="1400" dirty="0">
                <a:solidFill>
                  <a:schemeClr val="tx1"/>
                </a:solidFill>
              </a:rPr>
              <a:t>, Plasma Phys. Control. Fusion 48 (2006) 1447–1454</a:t>
            </a:r>
          </a:p>
          <a:p>
            <a:pPr marL="0" indent="0">
              <a:spcBef>
                <a:spcPts val="144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[5] A O Nelson Fusion Engineering and Design 141 (2019) 25–29.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E471C-03FE-6F7B-4A18-C637FDC8EB3E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15AD25-DA04-E35C-6B65-DB3A194720F0}"/>
              </a:ext>
            </a:extLst>
          </p:cNvPr>
          <p:cNvSpPr txBox="1">
            <a:spLocks/>
          </p:cNvSpPr>
          <p:nvPr/>
        </p:nvSpPr>
        <p:spPr>
          <a:xfrm>
            <a:off x="275580" y="847212"/>
            <a:ext cx="11630379" cy="1009069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75000"/>
              <a:buFont typeface="Wingdings" pitchFamily="2" charset="2"/>
              <a:buChar char="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263" indent="-28892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8048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3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34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1262063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If the magnetic surfaces are modified, electrons are the first to know, and such dynamics can be captured by the ECE.</a:t>
            </a:r>
          </a:p>
        </p:txBody>
      </p:sp>
    </p:spTree>
    <p:extLst>
      <p:ext uri="{BB962C8B-B14F-4D97-AF65-F5344CB8AC3E}">
        <p14:creationId xmlns:p14="http://schemas.microsoft.com/office/powerpoint/2010/main" val="230828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39D7-5FD3-4D1E-C80C-9F2904F4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ELMing</a:t>
            </a:r>
            <a:r>
              <a:rPr lang="en-US" dirty="0"/>
              <a:t> phase also clearly identified on edge ECE channels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51C77-7B74-35EA-222A-E8B66EA14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 r="7669"/>
          <a:stretch/>
        </p:blipFill>
        <p:spPr>
          <a:xfrm>
            <a:off x="6367316" y="836818"/>
            <a:ext cx="3870193" cy="35440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5F90A-4C72-593C-B1B7-903905DF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11011" r="6806"/>
          <a:stretch/>
        </p:blipFill>
        <p:spPr>
          <a:xfrm>
            <a:off x="225671" y="1357459"/>
            <a:ext cx="5081009" cy="46609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C19F6B-358E-B660-60FE-71B6309BFF0C}"/>
              </a:ext>
            </a:extLst>
          </p:cNvPr>
          <p:cNvSpPr/>
          <p:nvPr/>
        </p:nvSpPr>
        <p:spPr>
          <a:xfrm>
            <a:off x="3110845" y="2369685"/>
            <a:ext cx="131976" cy="345234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7FFFFF-3343-BD0D-0810-FE6CA391DBA0}"/>
              </a:ext>
            </a:extLst>
          </p:cNvPr>
          <p:cNvSpPr/>
          <p:nvPr/>
        </p:nvSpPr>
        <p:spPr>
          <a:xfrm>
            <a:off x="6367316" y="819380"/>
            <a:ext cx="3870193" cy="354409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D44318-724C-D290-9574-8E1383523425}"/>
              </a:ext>
            </a:extLst>
          </p:cNvPr>
          <p:cNvCxnSpPr>
            <a:cxnSpLocks/>
          </p:cNvCxnSpPr>
          <p:nvPr/>
        </p:nvCxnSpPr>
        <p:spPr>
          <a:xfrm flipV="1">
            <a:off x="3242821" y="836818"/>
            <a:ext cx="3124495" cy="153286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18FDAC-A9B5-478D-5D39-54A2DEC57BE9}"/>
              </a:ext>
            </a:extLst>
          </p:cNvPr>
          <p:cNvCxnSpPr>
            <a:cxnSpLocks/>
          </p:cNvCxnSpPr>
          <p:nvPr/>
        </p:nvCxnSpPr>
        <p:spPr>
          <a:xfrm>
            <a:off x="3242821" y="2725842"/>
            <a:ext cx="3124495" cy="165507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DD6C2EA-70F1-9D51-789E-98590882DB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7742" y="4836767"/>
                <a:ext cx="5979460" cy="1818557"/>
              </a:xfrm>
              <a:prstGeom prst="rect">
                <a:avLst/>
              </a:prstGeom>
            </p:spPr>
            <p:txBody>
              <a:bodyPr/>
              <a:lstStyle>
                <a:lvl1pPr marL="287338" indent="-287338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75000"/>
                  <a:buFont typeface="Wingdings" pitchFamily="2" charset="2"/>
                  <a:buChar char=""/>
                  <a:defRPr sz="24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88925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8048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30000"/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0334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262063" indent="-228600" algn="l" rtl="0" eaLnBrk="0" fontAlgn="base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/>
                  <a:t>Sharp spike in ECE signal at the pedestal correlates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crash localized at the edge after ELM occurs.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DD6C2EA-70F1-9D51-789E-98590882D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42" y="4836767"/>
                <a:ext cx="5979460" cy="1818557"/>
              </a:xfrm>
              <a:prstGeom prst="rect">
                <a:avLst/>
              </a:prstGeom>
              <a:blipFill>
                <a:blip r:embed="rId4"/>
                <a:stretch>
                  <a:fillRect l="-636" t="-5517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74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9B88-2FE2-605B-31EE-E4740CDA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Introduction to DECAF and ECE diagnostic in KSTAR.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core crashes.</a:t>
                </a:r>
              </a:p>
              <a:p>
                <a:pPr lvl="1"/>
                <a:r>
                  <a:rPr lang="en-US" dirty="0"/>
                  <a:t>Sawtooth crashes and more.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DECAF implementation.</a:t>
                </a: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ELM crashes.</a:t>
                </a: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lvl="1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Conclusions and future work</a:t>
                </a:r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187BC-DF24-00B9-4926-2CD61AF9D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7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A92470-3965-E2C6-E8BD-C1191FE87A90}"/>
              </a:ext>
            </a:extLst>
          </p:cNvPr>
          <p:cNvSpPr txBox="1"/>
          <p:nvPr/>
        </p:nvSpPr>
        <p:spPr>
          <a:xfrm>
            <a:off x="1132514" y="6567378"/>
            <a:ext cx="1054542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Guillermo Bustos Ramirez				    NSTX-U / Magnetic Fusion Science meeting, January 8</a:t>
            </a:r>
            <a:r>
              <a:rPr lang="en-US" sz="1400" b="0" i="0" u="none" strike="noStrike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th</a:t>
            </a:r>
            <a:r>
              <a:rPr lang="en-US" sz="1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Jost"/>
              </a:rPr>
              <a:t> 2024</a:t>
            </a:r>
            <a:endParaRPr lang="en-US" sz="2400" b="1" i="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11574"/>
      </p:ext>
    </p:extLst>
  </p:cSld>
  <p:clrMapOvr>
    <a:masterClrMapping/>
  </p:clrMapOvr>
</p:sld>
</file>

<file path=ppt/theme/theme1.xml><?xml version="1.0" encoding="utf-8"?>
<a:theme xmlns:a="http://schemas.openxmlformats.org/drawingml/2006/main" name="1_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>
          <a:defRPr sz="1600" b="1" i="0" kern="0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>
          <a:defRPr sz="1600" b="1" i="0" kern="0"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64456</TotalTime>
  <Pages>13</Pages>
  <Words>1967</Words>
  <Application>Microsoft Macintosh PowerPoint</Application>
  <PresentationFormat>Widescreen</PresentationFormat>
  <Paragraphs>261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Microsoft JhengHei</vt:lpstr>
      <vt:lpstr>Arial</vt:lpstr>
      <vt:lpstr>Cambria Math</vt:lpstr>
      <vt:lpstr>Helvetica</vt:lpstr>
      <vt:lpstr>Jost</vt:lpstr>
      <vt:lpstr>Times New Roman</vt:lpstr>
      <vt:lpstr>Wingdings</vt:lpstr>
      <vt:lpstr>1_run plan</vt:lpstr>
      <vt:lpstr>2_run plan</vt:lpstr>
      <vt:lpstr>PowerPoint Presentation</vt:lpstr>
      <vt:lpstr>A little about myself…</vt:lpstr>
      <vt:lpstr>Talk outline</vt:lpstr>
      <vt:lpstr>Talk outline</vt:lpstr>
      <vt:lpstr>The DECAF code identifies the event chain leading to a disruption</vt:lpstr>
      <vt:lpstr>ECE in KSTAR is a powerful tool to forecast plasma event</vt:lpstr>
      <vt:lpstr>ECE diagnoses the ‘health’ of the flux surfaces and particle confinement.</vt:lpstr>
      <vt:lpstr>ELMing phase also clearly identified on edge ECE channels</vt:lpstr>
      <vt:lpstr>Talk outline</vt:lpstr>
      <vt:lpstr>Following T_e crashes and their connection to disruptions. </vt:lpstr>
      <vt:lpstr>Sawtooth phase is clearly identified on the average of T_e at different regions of the plasma</vt:lpstr>
      <vt:lpstr>ECE diagnostic can clearly resolve the full sawtooth cycle</vt:lpstr>
      <vt:lpstr>Extensive literature can be found on sawtooth identification</vt:lpstr>
      <vt:lpstr>Algorithm successfully identifies most crashes</vt:lpstr>
      <vt:lpstr>At every event, we reconstruct a ‘crash profile’</vt:lpstr>
      <vt:lpstr>Correlation with base function identifies a SAW event</vt:lpstr>
      <vt:lpstr>Talk outline</vt:lpstr>
      <vt:lpstr>SAW events can trigger more dangerous instabilities</vt:lpstr>
      <vt:lpstr>Quantitative difference in β_N and w/a ~0.5 s before LTM onset</vt:lpstr>
      <vt:lpstr>Parameter space with respect to β_N and w/a defines a ‘stable’ region</vt:lpstr>
      <vt:lpstr>Two examples of T_ecrash-induced disruptions</vt:lpstr>
      <vt:lpstr>Talk outline</vt:lpstr>
      <vt:lpstr>The ELM cycle as seen by the ECE diagnostic</vt:lpstr>
      <vt:lpstr>Crash profile fundamentally differs from SAW</vt:lpstr>
      <vt:lpstr>Talk outline</vt:lpstr>
      <vt:lpstr>First step to profile evolution analysis in DECAF is in place, much work to look ahead..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Guillermo Bustos Ramirez</cp:lastModifiedBy>
  <cp:revision>5534</cp:revision>
  <cp:lastPrinted>2004-01-07T06:42:45Z</cp:lastPrinted>
  <dcterms:created xsi:type="dcterms:W3CDTF">2000-01-31T02:57:44Z</dcterms:created>
  <dcterms:modified xsi:type="dcterms:W3CDTF">2024-01-08T18:17:05Z</dcterms:modified>
</cp:coreProperties>
</file>