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  <p:sldMasterId id="214748368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5143500" cx="9144000"/>
  <p:notesSz cx="6858000" cy="9144000"/>
  <p:embeddedFontLst>
    <p:embeddedFont>
      <p:font typeface="Roboto Slab"/>
      <p:regular r:id="rId32"/>
      <p:bold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Roboto Slab Black"/>
      <p:bold r:id="rId38"/>
    </p:embeddedFont>
    <p:embeddedFont>
      <p:font typeface="Roboto Slab SemiBold"/>
      <p:regular r:id="rId39"/>
      <p:bold r:id="rId40"/>
    </p:embeddedFont>
    <p:embeddedFont>
      <p:font typeface="Comfortaa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178B12-3FFA-415B-AD1C-F570D40851EA}">
  <a:tblStyle styleId="{9C178B12-3FFA-415B-AD1C-F570D40851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SemiBold-bold.fntdata"/><Relationship Id="rId20" Type="http://schemas.openxmlformats.org/officeDocument/2006/relationships/slide" Target="slides/slide12.xml"/><Relationship Id="rId42" Type="http://schemas.openxmlformats.org/officeDocument/2006/relationships/font" Target="fonts/Comfortaa-bold.fntdata"/><Relationship Id="rId41" Type="http://schemas.openxmlformats.org/officeDocument/2006/relationships/font" Target="fonts/Comfortaa-regular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RobotoSlab-bold.fntdata"/><Relationship Id="rId10" Type="http://schemas.openxmlformats.org/officeDocument/2006/relationships/slide" Target="slides/slide2.xml"/><Relationship Id="rId32" Type="http://schemas.openxmlformats.org/officeDocument/2006/relationships/font" Target="fonts/RobotoSlab-regular.fntdata"/><Relationship Id="rId13" Type="http://schemas.openxmlformats.org/officeDocument/2006/relationships/slide" Target="slides/slide5.xml"/><Relationship Id="rId35" Type="http://schemas.openxmlformats.org/officeDocument/2006/relationships/font" Target="fonts/Roboto-bold.fntdata"/><Relationship Id="rId12" Type="http://schemas.openxmlformats.org/officeDocument/2006/relationships/slide" Target="slides/slide4.xml"/><Relationship Id="rId34" Type="http://schemas.openxmlformats.org/officeDocument/2006/relationships/font" Target="fonts/Roboto-regular.fntdata"/><Relationship Id="rId15" Type="http://schemas.openxmlformats.org/officeDocument/2006/relationships/slide" Target="slides/slide7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6.xml"/><Relationship Id="rId36" Type="http://schemas.openxmlformats.org/officeDocument/2006/relationships/font" Target="fonts/Roboto-italic.fntdata"/><Relationship Id="rId17" Type="http://schemas.openxmlformats.org/officeDocument/2006/relationships/slide" Target="slides/slide9.xml"/><Relationship Id="rId39" Type="http://schemas.openxmlformats.org/officeDocument/2006/relationships/font" Target="fonts/RobotoSlabSemiBold-regular.fntdata"/><Relationship Id="rId16" Type="http://schemas.openxmlformats.org/officeDocument/2006/relationships/slide" Target="slides/slide8.xml"/><Relationship Id="rId38" Type="http://schemas.openxmlformats.org/officeDocument/2006/relationships/font" Target="fonts/RobotoSlabBlack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5904881cb_0_448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b5904881cb_0_4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b5904881cb_0_4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5904881cb_0_525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2b5904881cb_0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317" name="Google Shape;317;g2b5904881cb_0_5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b5904881cb_0_551:notes"/>
          <p:cNvSpPr/>
          <p:nvPr>
            <p:ph idx="2" type="sldImg"/>
          </p:nvPr>
        </p:nvSpPr>
        <p:spPr>
          <a:xfrm>
            <a:off x="685534" y="1143000"/>
            <a:ext cx="5487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b5904881cb_0_5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b5904881cb_0_5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b5904881cb_0_600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2b5904881cb_0_6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2b5904881cb_0_6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5904881cb_0_614:notes"/>
          <p:cNvSpPr/>
          <p:nvPr>
            <p:ph idx="2" type="sldImg"/>
          </p:nvPr>
        </p:nvSpPr>
        <p:spPr>
          <a:xfrm>
            <a:off x="685534" y="1143000"/>
            <a:ext cx="5487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b5904881cb_0_6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2b5904881cb_0_6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5904881cb_0_619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2b5904881cb_0_6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g2b5904881cb_0_6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5904881cb_0_628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2b5904881cb_0_6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2b5904881cb_0_6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b5904881cb_0_639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2b5904881cb_0_6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2b5904881cb_0_6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b5904881cb_0_646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2b5904881cb_0_6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0" name="Google Shape;450;g2b5904881cb_0_6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b5904881cb_0_654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2b5904881cb_0_6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g2b5904881cb_0_6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b5904881cb_0_664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2b5904881cb_0_6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g2b5904881cb_0_6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5904881cb_0_456:notes"/>
          <p:cNvSpPr/>
          <p:nvPr>
            <p:ph idx="2" type="sldImg"/>
          </p:nvPr>
        </p:nvSpPr>
        <p:spPr>
          <a:xfrm>
            <a:off x="685534" y="1143000"/>
            <a:ext cx="5487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5904881cb_0_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58025"/>
              </a:buClr>
              <a:buSzPts val="1800"/>
              <a:buFont typeface="Calibri"/>
              <a:buChar char="•"/>
            </a:pPr>
            <a:r>
              <a:t/>
            </a:r>
            <a:endParaRPr sz="1800"/>
          </a:p>
        </p:txBody>
      </p:sp>
      <p:sp>
        <p:nvSpPr>
          <p:cNvPr id="240" name="Google Shape;240;g2b5904881cb_0_4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cb9f2dd153_0_0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2cb9f2dd15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g2cb9f2dd15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6e77767b85_1_0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26e77767b8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g26e77767b8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b5904881cb_0_6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2b5904881cb_0_673:notes"/>
          <p:cNvSpPr/>
          <p:nvPr>
            <p:ph idx="2" type="sldImg"/>
          </p:nvPr>
        </p:nvSpPr>
        <p:spPr>
          <a:xfrm>
            <a:off x="685534" y="1143000"/>
            <a:ext cx="5487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b5904881cb_0_6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g2b5904881cb_0_6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1" name="Google Shape;511;g2b5904881cb_0_6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5904881cb_0_463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b5904881cb_0_4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b5904881cb_0_4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5904881cb_0_473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b5904881cb_0_4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259" name="Google Shape;259;g2b5904881cb_0_4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5904881cb_0_484:notes"/>
          <p:cNvSpPr/>
          <p:nvPr>
            <p:ph idx="2" type="sldImg"/>
          </p:nvPr>
        </p:nvSpPr>
        <p:spPr>
          <a:xfrm>
            <a:off x="685534" y="1143000"/>
            <a:ext cx="5487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b5904881cb_0_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b5904881cb_0_4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5904881cb_0_489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2b5904881cb_0_4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2b5904881cb_0_4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5904881cb_0_496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2b5904881cb_0_4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b5904881cb_0_4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5904881cb_0_505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2b5904881cb_0_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295" name="Google Shape;295;g2b5904881cb_0_5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5904881cb_0_514:notes"/>
          <p:cNvSpPr/>
          <p:nvPr>
            <p:ph idx="2" type="sldImg"/>
          </p:nvPr>
        </p:nvSpPr>
        <p:spPr>
          <a:xfrm>
            <a:off x="685777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2b5904881cb_0_5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305" name="Google Shape;305;g2b5904881cb_0_5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>
  <p:cSld name="Main 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2" y="971553"/>
            <a:ext cx="8621486" cy="1600200"/>
          </a:xfrm>
          <a:custGeom>
            <a:rect b="b" l="l" r="r" t="t"/>
            <a:pathLst>
              <a:path extrusionOk="0" h="1969477" w="8621486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190500" y="978210"/>
            <a:ext cx="80865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37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b="1" sz="3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0"/>
            <a:ext cx="2190676" cy="7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4779646"/>
            <a:ext cx="8223430" cy="363692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190500" y="0"/>
            <a:ext cx="8763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7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  <a:defRPr sz="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190500" y="971552"/>
            <a:ext cx="8763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/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300"/>
              <a:buChar char="•"/>
              <a:defRPr b="0" i="0"/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 b="0" i="0"/>
            </a:lvl3pPr>
            <a:lvl4pPr indent="-292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 b="0" i="0"/>
            </a:lvl4pPr>
            <a:lvl5pPr indent="-2794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800"/>
              <a:buChar char="–"/>
              <a:defRPr b="0" i="0"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90498" y="4832167"/>
            <a:ext cx="5486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75575" wrap="square" tIns="37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00">
                <a:solidFill>
                  <a:srgbClr val="D6DDD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65" name="Google Shape;65;p15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443006" y="4839435"/>
            <a:ext cx="332508" cy="24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">
  <p:cSld name="Chapter 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-48327" y="3017523"/>
            <a:ext cx="8665529" cy="1178999"/>
          </a:xfrm>
          <a:custGeom>
            <a:rect b="b" l="l" r="r" t="t"/>
            <a:pathLst>
              <a:path extrusionOk="0" h="1956844" w="10831911">
                <a:moveTo>
                  <a:pt x="11901" y="6022"/>
                </a:moveTo>
                <a:lnTo>
                  <a:pt x="10831911" y="0"/>
                </a:lnTo>
                <a:lnTo>
                  <a:pt x="10208913" y="1949380"/>
                </a:lnTo>
                <a:lnTo>
                  <a:pt x="630" y="1956844"/>
                </a:lnTo>
                <a:cubicBezTo>
                  <a:pt x="-3753" y="1306156"/>
                  <a:pt x="16284" y="656710"/>
                  <a:pt x="11901" y="6022"/>
                </a:cubicBez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190500" y="3017523"/>
            <a:ext cx="80865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37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Georgia"/>
              <a:buNone/>
              <a:defRPr b="0" sz="23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70" name="Google Shape;7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0"/>
            <a:ext cx="2190676" cy="7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">
  <p:cSld name="Subhead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190500" y="3"/>
            <a:ext cx="8763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7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190500" y="1246417"/>
            <a:ext cx="8763000" cy="3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/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300"/>
              <a:buChar char="•"/>
              <a:defRPr b="0" i="0"/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 b="0" i="0"/>
            </a:lvl3pPr>
            <a:lvl4pPr indent="-292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 b="0" i="0"/>
            </a:lvl4pPr>
            <a:lvl5pPr indent="-2794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800"/>
              <a:buChar char="–"/>
              <a:defRPr b="0" i="0"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190500" y="800345"/>
            <a:ext cx="87630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75575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69B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0" y="4779646"/>
            <a:ext cx="8223430" cy="363692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190498" y="4832167"/>
            <a:ext cx="5486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75575" wrap="square" tIns="37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00">
                <a:solidFill>
                  <a:srgbClr val="D6DDD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78" name="Google Shape;78;p17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443006" y="4839435"/>
            <a:ext cx="332508" cy="24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190500" y="3"/>
            <a:ext cx="8763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90502" y="971553"/>
            <a:ext cx="42474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b="0" i="0"/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/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 b="0" i="0"/>
            </a:lvl3pPr>
            <a:lvl4pPr indent="-292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–"/>
              <a:defRPr b="0" i="0"/>
            </a:lvl4pPr>
            <a:lvl5pPr indent="-2794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b="0" i="0"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649517" y="976292"/>
            <a:ext cx="43041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b="0" i="0"/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/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 b="0" i="0"/>
            </a:lvl3pPr>
            <a:lvl4pPr indent="-292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–"/>
              <a:defRPr b="0" i="0"/>
            </a:lvl4pPr>
            <a:lvl5pPr indent="-2794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b="0" i="0"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0" y="4779646"/>
            <a:ext cx="8223430" cy="363692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190498" y="4832167"/>
            <a:ext cx="5486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75575" wrap="square" tIns="37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00">
                <a:solidFill>
                  <a:srgbClr val="D6DDD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86" name="Google Shape;86;p18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443006" y="4839435"/>
            <a:ext cx="332508" cy="24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+ Subhead">
  <p:cSld name="Two Content + Subhead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190504" y="0"/>
            <a:ext cx="8763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190502" y="1248839"/>
            <a:ext cx="4247400" cy="3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b="0" i="0"/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/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 b="0" i="0"/>
            </a:lvl3pPr>
            <a:lvl4pPr indent="-292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–"/>
              <a:defRPr b="0" i="0"/>
            </a:lvl4pPr>
            <a:lvl5pPr indent="-2794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b="0" i="0"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649517" y="1248841"/>
            <a:ext cx="4304100" cy="3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b="0" i="0"/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/>
            </a:lvl2pPr>
            <a:lvl3pPr indent="-3048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  <a:defRPr b="0" i="0"/>
            </a:lvl3pPr>
            <a:lvl4pPr indent="-2921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–"/>
              <a:defRPr b="0" i="0"/>
            </a:lvl4pPr>
            <a:lvl5pPr indent="-2794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b="0" i="0"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190503" y="798755"/>
            <a:ext cx="87630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75575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69BA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9"/>
          <p:cNvSpPr/>
          <p:nvPr/>
        </p:nvSpPr>
        <p:spPr>
          <a:xfrm>
            <a:off x="0" y="4779646"/>
            <a:ext cx="8223430" cy="363692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190498" y="4832167"/>
            <a:ext cx="5486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75575" wrap="square" tIns="37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00">
                <a:solidFill>
                  <a:srgbClr val="D6DDD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95" name="Google Shape;95;p19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443006" y="4839435"/>
            <a:ext cx="332508" cy="24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190500" y="3"/>
            <a:ext cx="8763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7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90500" y="4216621"/>
            <a:ext cx="8763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0" spcFirstLastPara="1" rIns="75575" wrap="square" tIns="377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0" i="1" sz="1200"/>
            </a:lvl1pPr>
            <a:lvl2pPr indent="-3238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99" name="Google Shape;99;p20"/>
          <p:cNvSpPr/>
          <p:nvPr>
            <p:ph idx="2" type="pic"/>
          </p:nvPr>
        </p:nvSpPr>
        <p:spPr>
          <a:xfrm>
            <a:off x="190504" y="971551"/>
            <a:ext cx="8763000" cy="324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0" y="4779646"/>
            <a:ext cx="8223430" cy="363692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0"/>
          <p:cNvSpPr txBox="1"/>
          <p:nvPr>
            <p:ph idx="11" type="ftr"/>
          </p:nvPr>
        </p:nvSpPr>
        <p:spPr>
          <a:xfrm>
            <a:off x="190498" y="4832167"/>
            <a:ext cx="5486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75575" wrap="square" tIns="37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00">
                <a:solidFill>
                  <a:srgbClr val="D6DDD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03" name="Google Shape;103;p20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443006" y="4839435"/>
            <a:ext cx="332508" cy="24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 x2">
  <p:cSld name="Gallery x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190500" y="0"/>
            <a:ext cx="8763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7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1057607" y="3168871"/>
            <a:ext cx="26700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0" spcFirstLastPara="1" rIns="0" wrap="square" tIns="377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0" i="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2" type="body"/>
          </p:nvPr>
        </p:nvSpPr>
        <p:spPr>
          <a:xfrm>
            <a:off x="4886464" y="3168871"/>
            <a:ext cx="26700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0" spcFirstLastPara="1" rIns="0" wrap="square" tIns="377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0" i="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08" name="Google Shape;108;p21"/>
          <p:cNvSpPr/>
          <p:nvPr>
            <p:ph idx="3" type="pic"/>
          </p:nvPr>
        </p:nvSpPr>
        <p:spPr>
          <a:xfrm>
            <a:off x="1537742" y="938214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1"/>
          <p:cNvSpPr/>
          <p:nvPr>
            <p:ph idx="4" type="pic"/>
          </p:nvPr>
        </p:nvSpPr>
        <p:spPr>
          <a:xfrm>
            <a:off x="5366598" y="938214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0" y="4779646"/>
            <a:ext cx="8223430" cy="363692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190498" y="4832167"/>
            <a:ext cx="5486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75575" wrap="square" tIns="37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00">
                <a:solidFill>
                  <a:srgbClr val="D6DDD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13" name="Google Shape;113;p21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443006" y="4839435"/>
            <a:ext cx="332508" cy="24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 x3">
  <p:cSld name="Gallery x3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190503" y="0"/>
            <a:ext cx="87630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7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190505" y="3168870"/>
            <a:ext cx="2670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0" spcFirstLastPara="1" rIns="0" wrap="square" tIns="377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0" i="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3065546" y="3168870"/>
            <a:ext cx="2670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0" spcFirstLastPara="1" rIns="0" wrap="square" tIns="377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0" i="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3" type="body"/>
          </p:nvPr>
        </p:nvSpPr>
        <p:spPr>
          <a:xfrm>
            <a:off x="5940587" y="3168870"/>
            <a:ext cx="2670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0" spcFirstLastPara="1" rIns="0" wrap="square" tIns="377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0" i="0"/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119" name="Google Shape;119;p22"/>
          <p:cNvSpPr/>
          <p:nvPr>
            <p:ph idx="4" type="pic"/>
          </p:nvPr>
        </p:nvSpPr>
        <p:spPr>
          <a:xfrm>
            <a:off x="670639" y="938214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2"/>
          <p:cNvSpPr/>
          <p:nvPr>
            <p:ph idx="5" type="pic"/>
          </p:nvPr>
        </p:nvSpPr>
        <p:spPr>
          <a:xfrm>
            <a:off x="3545681" y="938214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2"/>
          <p:cNvSpPr/>
          <p:nvPr>
            <p:ph idx="6" type="pic"/>
          </p:nvPr>
        </p:nvSpPr>
        <p:spPr>
          <a:xfrm>
            <a:off x="6420722" y="938214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0" y="4779646"/>
            <a:ext cx="8223430" cy="363692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37775" lIns="75575" spcFirstLastPara="1" rIns="75575" wrap="square" tIns="37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2"/>
          <p:cNvSpPr txBox="1"/>
          <p:nvPr>
            <p:ph idx="11" type="ftr"/>
          </p:nvPr>
        </p:nvSpPr>
        <p:spPr>
          <a:xfrm>
            <a:off x="190498" y="4832167"/>
            <a:ext cx="5486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75575" wrap="square" tIns="377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00">
                <a:solidFill>
                  <a:srgbClr val="D6DDD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25" name="Google Shape;125;p22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443006" y="4839435"/>
            <a:ext cx="332508" cy="24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NoFooter">
  <p:cSld name="Blank_NoFoot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27" name="Google Shape;127;p23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518846" y="4839435"/>
            <a:ext cx="256670" cy="24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8801100" y="4929604"/>
            <a:ext cx="3429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1">
  <p:cSld name="Chapter Title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>
            <p:ph idx="2" type="pic"/>
          </p:nvPr>
        </p:nvSpPr>
        <p:spPr>
          <a:xfrm>
            <a:off x="0" y="742950"/>
            <a:ext cx="9144000" cy="44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4"/>
          <p:cNvSpPr/>
          <p:nvPr/>
        </p:nvSpPr>
        <p:spPr>
          <a:xfrm>
            <a:off x="0" y="1836683"/>
            <a:ext cx="8621486" cy="1482031"/>
          </a:xfrm>
          <a:custGeom>
            <a:rect b="b" l="l" r="r" t="t"/>
            <a:pathLst>
              <a:path extrusionOk="0" h="1969477" w="8621486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4"/>
          <p:cNvSpPr txBox="1"/>
          <p:nvPr>
            <p:ph type="title"/>
          </p:nvPr>
        </p:nvSpPr>
        <p:spPr>
          <a:xfrm>
            <a:off x="190500" y="1836682"/>
            <a:ext cx="80865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oboto Slab"/>
              <a:buNone/>
              <a:defRPr b="0" sz="37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33" name="Google Shape;13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593894" cy="54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69BA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NoFooter">
  <p:cSld name="Content_NoFoot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190500" y="0"/>
            <a:ext cx="7621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oboto Slab"/>
              <a:buNone/>
              <a:defRPr sz="2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190500" y="971551"/>
            <a:ext cx="8420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3655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7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Char char="–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/>
            </a:lvl4pPr>
            <a:lvl5pPr indent="-2921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140" name="Google Shape;140;p25"/>
          <p:cNvPicPr preferRelativeResize="0"/>
          <p:nvPr/>
        </p:nvPicPr>
        <p:blipFill rotWithShape="1">
          <a:blip r:embed="rId2">
            <a:alphaModFix/>
          </a:blip>
          <a:srcRect b="24017" l="9197" r="72239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6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NoFooter">
  <p:cSld name="Content_NoFoot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190500" y="0"/>
            <a:ext cx="7621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oboto Slab"/>
              <a:buNone/>
              <a:defRPr sz="2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190500" y="971551"/>
            <a:ext cx="8420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3655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7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Char char="–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/>
            </a:lvl4pPr>
            <a:lvl5pPr indent="-2921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drawing&#10;&#10;Description automatically generated" id="150" name="Google Shape;150;p27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NoFooter">
  <p:cSld name="Blank_NoFoote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153" name="Google Shape;153;p28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>
  <p:cSld name="Main Tit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0" y="971550"/>
            <a:ext cx="8621486" cy="1600200"/>
          </a:xfrm>
          <a:custGeom>
            <a:rect b="b" l="l" r="r" t="t"/>
            <a:pathLst>
              <a:path extrusionOk="0" h="1969477" w="8621486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29"/>
          <p:cNvSpPr txBox="1"/>
          <p:nvPr>
            <p:ph type="title"/>
          </p:nvPr>
        </p:nvSpPr>
        <p:spPr>
          <a:xfrm>
            <a:off x="190500" y="978210"/>
            <a:ext cx="80865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oboto Slab"/>
              <a:buNone/>
              <a:defRPr b="1" sz="37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57" name="Google Shape;15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593894" cy="54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/>
          <p:nvPr/>
        </p:nvSpPr>
        <p:spPr>
          <a:xfrm>
            <a:off x="-61415" y="4782312"/>
            <a:ext cx="8285572" cy="456040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30"/>
          <p:cNvSpPr txBox="1"/>
          <p:nvPr>
            <p:ph type="title"/>
          </p:nvPr>
        </p:nvSpPr>
        <p:spPr>
          <a:xfrm>
            <a:off x="190500" y="0"/>
            <a:ext cx="76212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oboto Slab"/>
              <a:buNone/>
              <a:defRPr sz="2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190500" y="971551"/>
            <a:ext cx="8420100" cy="3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3655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7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Char char="–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/>
            </a:lvl4pPr>
            <a:lvl5pPr indent="-2921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6DDD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64" name="Google Shape;164;p30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er">
  <p:cSld name="Subhead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/>
          <p:nvPr/>
        </p:nvSpPr>
        <p:spPr>
          <a:xfrm>
            <a:off x="-61415" y="4782312"/>
            <a:ext cx="8285572" cy="456040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31"/>
          <p:cNvSpPr txBox="1"/>
          <p:nvPr>
            <p:ph type="title"/>
          </p:nvPr>
        </p:nvSpPr>
        <p:spPr>
          <a:xfrm>
            <a:off x="190500" y="0"/>
            <a:ext cx="76212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oboto Slab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190500" y="1246414"/>
            <a:ext cx="8420100" cy="3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3655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7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Char char="–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Char char="–"/>
              <a:defRPr/>
            </a:lvl4pPr>
            <a:lvl5pPr indent="-2921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2" type="body"/>
          </p:nvPr>
        </p:nvSpPr>
        <p:spPr>
          <a:xfrm>
            <a:off x="188494" y="751932"/>
            <a:ext cx="842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3500" spcFirstLastPara="1" rIns="9350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69BA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172" name="Google Shape;172;p31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">
  <p:cSld name="Chapter Titl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>
            <p:ph idx="2" type="pic"/>
          </p:nvPr>
        </p:nvSpPr>
        <p:spPr>
          <a:xfrm>
            <a:off x="0" y="742950"/>
            <a:ext cx="9144000" cy="44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2"/>
          <p:cNvSpPr/>
          <p:nvPr/>
        </p:nvSpPr>
        <p:spPr>
          <a:xfrm>
            <a:off x="0" y="1836683"/>
            <a:ext cx="8621486" cy="1482031"/>
          </a:xfrm>
          <a:custGeom>
            <a:rect b="b" l="l" r="r" t="t"/>
            <a:pathLst>
              <a:path extrusionOk="0" h="1969477" w="8621486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32"/>
          <p:cNvSpPr txBox="1"/>
          <p:nvPr>
            <p:ph type="title"/>
          </p:nvPr>
        </p:nvSpPr>
        <p:spPr>
          <a:xfrm>
            <a:off x="190500" y="1836682"/>
            <a:ext cx="80865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oboto Slab"/>
              <a:buNone/>
              <a:defRPr b="0" sz="37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177" name="Google Shape;17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593894" cy="54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69BA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/>
          <p:nvPr/>
        </p:nvSpPr>
        <p:spPr>
          <a:xfrm>
            <a:off x="-61415" y="4782312"/>
            <a:ext cx="8285572" cy="456040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33"/>
          <p:cNvSpPr txBox="1"/>
          <p:nvPr>
            <p:ph type="title"/>
          </p:nvPr>
        </p:nvSpPr>
        <p:spPr>
          <a:xfrm>
            <a:off x="190500" y="0"/>
            <a:ext cx="7660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oboto Slab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190502" y="971550"/>
            <a:ext cx="42474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3"/>
          <p:cNvSpPr txBox="1"/>
          <p:nvPr>
            <p:ph idx="2" type="body"/>
          </p:nvPr>
        </p:nvSpPr>
        <p:spPr>
          <a:xfrm>
            <a:off x="4649513" y="976289"/>
            <a:ext cx="43041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3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187" name="Google Shape;187;p33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+ Subheader">
  <p:cSld name="Two Content + Sub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/>
        </p:nvSpPr>
        <p:spPr>
          <a:xfrm>
            <a:off x="-61415" y="4782312"/>
            <a:ext cx="8285572" cy="456040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34"/>
          <p:cNvSpPr txBox="1"/>
          <p:nvPr>
            <p:ph type="title"/>
          </p:nvPr>
        </p:nvSpPr>
        <p:spPr>
          <a:xfrm>
            <a:off x="190499" y="0"/>
            <a:ext cx="76608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oboto Slab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190502" y="1248836"/>
            <a:ext cx="4247400" cy="3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4"/>
          <p:cNvSpPr txBox="1"/>
          <p:nvPr>
            <p:ph idx="2" type="body"/>
          </p:nvPr>
        </p:nvSpPr>
        <p:spPr>
          <a:xfrm>
            <a:off x="4649513" y="1248837"/>
            <a:ext cx="4304100" cy="3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4"/>
          <p:cNvSpPr txBox="1"/>
          <p:nvPr>
            <p:ph idx="3" type="body"/>
          </p:nvPr>
        </p:nvSpPr>
        <p:spPr>
          <a:xfrm>
            <a:off x="190499" y="749808"/>
            <a:ext cx="842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3500" spcFirstLastPara="1" rIns="9350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69BA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4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196" name="Google Shape;196;p34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-61415" y="4781550"/>
            <a:ext cx="8285572" cy="456040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35"/>
          <p:cNvSpPr txBox="1"/>
          <p:nvPr>
            <p:ph type="title"/>
          </p:nvPr>
        </p:nvSpPr>
        <p:spPr>
          <a:xfrm>
            <a:off x="190500" y="0"/>
            <a:ext cx="76371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190500" y="4216619"/>
            <a:ext cx="8763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0" spcFirstLastPara="1" rIns="93500" wrap="square" tIns="467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i="1" sz="1400"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5"/>
          <p:cNvSpPr/>
          <p:nvPr>
            <p:ph idx="2" type="pic"/>
          </p:nvPr>
        </p:nvSpPr>
        <p:spPr>
          <a:xfrm>
            <a:off x="190499" y="971550"/>
            <a:ext cx="8763000" cy="3245700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35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204" name="Google Shape;204;p35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 x2">
  <p:cSld name="Gallery x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/>
          <p:nvPr/>
        </p:nvSpPr>
        <p:spPr>
          <a:xfrm>
            <a:off x="-61415" y="4782312"/>
            <a:ext cx="8285572" cy="456040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Google Shape;207;p36"/>
          <p:cNvSpPr txBox="1"/>
          <p:nvPr>
            <p:ph type="title"/>
          </p:nvPr>
        </p:nvSpPr>
        <p:spPr>
          <a:xfrm>
            <a:off x="190500" y="0"/>
            <a:ext cx="80865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1057603" y="3168869"/>
            <a:ext cx="26700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0" spcFirstLastPara="1" rIns="0" wrap="square" tIns="4672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36"/>
          <p:cNvSpPr txBox="1"/>
          <p:nvPr>
            <p:ph idx="2" type="body"/>
          </p:nvPr>
        </p:nvSpPr>
        <p:spPr>
          <a:xfrm>
            <a:off x="4886459" y="3168869"/>
            <a:ext cx="26700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0" spcFirstLastPara="1" rIns="0" wrap="square" tIns="4672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36"/>
          <p:cNvSpPr/>
          <p:nvPr>
            <p:ph idx="3" type="pic"/>
          </p:nvPr>
        </p:nvSpPr>
        <p:spPr>
          <a:xfrm>
            <a:off x="1537742" y="938213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6"/>
          <p:cNvSpPr/>
          <p:nvPr>
            <p:ph idx="4" type="pic"/>
          </p:nvPr>
        </p:nvSpPr>
        <p:spPr>
          <a:xfrm>
            <a:off x="5366598" y="938213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6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214" name="Google Shape;214;p36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 x3">
  <p:cSld name="Gallery x3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/>
          <p:nvPr/>
        </p:nvSpPr>
        <p:spPr>
          <a:xfrm>
            <a:off x="-61415" y="4782312"/>
            <a:ext cx="8285572" cy="456040"/>
          </a:xfrm>
          <a:custGeom>
            <a:rect b="b" l="l" r="r" t="t"/>
            <a:pathLst>
              <a:path extrusionOk="0" h="456040" w="8285572">
                <a:moveTo>
                  <a:pt x="0" y="0"/>
                </a:moveTo>
                <a:lnTo>
                  <a:pt x="8285572" y="14532"/>
                </a:lnTo>
                <a:lnTo>
                  <a:pt x="8098032" y="456040"/>
                </a:lnTo>
                <a:lnTo>
                  <a:pt x="0" y="45604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37"/>
          <p:cNvSpPr txBox="1"/>
          <p:nvPr>
            <p:ph type="title"/>
          </p:nvPr>
        </p:nvSpPr>
        <p:spPr>
          <a:xfrm>
            <a:off x="190499" y="0"/>
            <a:ext cx="80865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467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7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190500" y="3168869"/>
            <a:ext cx="2670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0" spcFirstLastPara="1" rIns="0" wrap="square" tIns="4672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2" type="body"/>
          </p:nvPr>
        </p:nvSpPr>
        <p:spPr>
          <a:xfrm>
            <a:off x="3065542" y="3168869"/>
            <a:ext cx="2670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0" spcFirstLastPara="1" rIns="0" wrap="square" tIns="4672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7"/>
          <p:cNvSpPr txBox="1"/>
          <p:nvPr>
            <p:ph idx="3" type="body"/>
          </p:nvPr>
        </p:nvSpPr>
        <p:spPr>
          <a:xfrm>
            <a:off x="5940583" y="3168869"/>
            <a:ext cx="26700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0" spcFirstLastPara="1" rIns="0" wrap="square" tIns="4672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7"/>
          <p:cNvSpPr/>
          <p:nvPr>
            <p:ph idx="4" type="pic"/>
          </p:nvPr>
        </p:nvSpPr>
        <p:spPr>
          <a:xfrm>
            <a:off x="670639" y="938213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7"/>
          <p:cNvSpPr/>
          <p:nvPr>
            <p:ph idx="5" type="pic"/>
          </p:nvPr>
        </p:nvSpPr>
        <p:spPr>
          <a:xfrm>
            <a:off x="3545681" y="938213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7"/>
          <p:cNvSpPr/>
          <p:nvPr>
            <p:ph idx="6" type="pic"/>
          </p:nvPr>
        </p:nvSpPr>
        <p:spPr>
          <a:xfrm>
            <a:off x="6420722" y="938213"/>
            <a:ext cx="1709700" cy="1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7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226" name="Google Shape;226;p37"/>
          <p:cNvPicPr preferRelativeResize="0"/>
          <p:nvPr/>
        </p:nvPicPr>
        <p:blipFill rotWithShape="1">
          <a:blip r:embed="rId2">
            <a:alphaModFix/>
          </a:blip>
          <a:srcRect b="24017" l="9197" r="72238" t="24198"/>
          <a:stretch/>
        </p:blipFill>
        <p:spPr>
          <a:xfrm>
            <a:off x="8518843" y="4839434"/>
            <a:ext cx="256670" cy="24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90500" y="3"/>
            <a:ext cx="8763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77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eorgia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805672" y="4929604"/>
            <a:ext cx="34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7775" lIns="37775" spcFirstLastPara="1" rIns="75575" wrap="square" tIns="377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90500" y="971553"/>
            <a:ext cx="8763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200"/>
              <a:buFont typeface="Roboto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1000"/>
              <a:buFont typeface="Roboto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96B5"/>
              </a:buClr>
              <a:buSzPts val="800"/>
              <a:buFont typeface="Roboto"/>
              <a:buChar char="–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90499" y="4873265"/>
            <a:ext cx="5486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75575" wrap="square" tIns="3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700" u="none" cap="none" strike="noStrike">
                <a:solidFill>
                  <a:srgbClr val="AF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012">
          <p15:clr>
            <a:srgbClr val="F26B43"/>
          </p15:clr>
        </p15:guide>
        <p15:guide id="2" pos="120">
          <p15:clr>
            <a:srgbClr val="F26B43"/>
          </p15:clr>
        </p15:guide>
        <p15:guide id="3" pos="5424">
          <p15:clr>
            <a:srgbClr val="F26B43"/>
          </p15:clr>
        </p15:guide>
        <p15:guide id="4" pos="5640">
          <p15:clr>
            <a:srgbClr val="F26B43"/>
          </p15:clr>
        </p15:guide>
        <p15:guide id="5" orient="horz" pos="468">
          <p15:clr>
            <a:srgbClr val="F26B43"/>
          </p15:clr>
        </p15:guide>
        <p15:guide id="6" orient="horz" pos="6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190500" y="0"/>
            <a:ext cx="80865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3500" spcFirstLastPara="1" rIns="93500" wrap="square" tIns="467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oboto Slab"/>
              <a:buNone/>
              <a:defRPr b="1" i="0" sz="25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190500" y="971550"/>
            <a:ext cx="8420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500" spcFirstLastPara="1" rIns="93500" wrap="square" tIns="4672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400"/>
              <a:buFont typeface="Roboto"/>
              <a:buChar char="–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200"/>
              <a:buFont typeface="Roboto"/>
              <a:buChar char="–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F96B5"/>
              </a:buClr>
              <a:buSzPts val="1000"/>
              <a:buFont typeface="Roboto"/>
              <a:buChar char="–"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5" name="Google Shape;145;p26"/>
          <p:cNvSpPr txBox="1"/>
          <p:nvPr>
            <p:ph idx="11" type="ftr"/>
          </p:nvPr>
        </p:nvSpPr>
        <p:spPr>
          <a:xfrm>
            <a:off x="190499" y="4819650"/>
            <a:ext cx="736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93500" spcFirstLastPara="1" rIns="93500" wrap="square" tIns="46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D6DDD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012">
          <p15:clr>
            <a:srgbClr val="F26B43"/>
          </p15:clr>
        </p15:guide>
        <p15:guide id="2" pos="120">
          <p15:clr>
            <a:srgbClr val="F26B43"/>
          </p15:clr>
        </p15:guide>
        <p15:guide id="3" pos="5424">
          <p15:clr>
            <a:srgbClr val="F26B43"/>
          </p15:clr>
        </p15:guide>
        <p15:guide id="4" pos="5640">
          <p15:clr>
            <a:srgbClr val="F26B43"/>
          </p15:clr>
        </p15:guide>
        <p15:guide id="5" orient="horz" pos="468">
          <p15:clr>
            <a:srgbClr val="F26B43"/>
          </p15:clr>
        </p15:guide>
        <p15:guide id="6" orient="horz" pos="6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document/d/1WYNXT862nVMuwNP5vgaQMVUu1CkX65w_zSB395Zs31Q/edit?usp=sharing" TargetMode="External"/><Relationship Id="rId4" Type="http://schemas.openxmlformats.org/officeDocument/2006/relationships/hyperlink" Target="https://docs.google.com/document/d/1WYNXT862nVMuwNP5vgaQMVUu1CkX65w_zSB395Zs31Q/edit?usp=sharing" TargetMode="External"/><Relationship Id="rId5" Type="http://schemas.openxmlformats.org/officeDocument/2006/relationships/hyperlink" Target="https://docs.google.com/document/d/1WYNXT862nVMuwNP5vgaQMVUu1CkX65w_zSB395Zs31Q/edit?usp=sharing" TargetMode="External"/><Relationship Id="rId6" Type="http://schemas.openxmlformats.org/officeDocument/2006/relationships/hyperlink" Target="https://docs.google.com/document/d/1WYNXT862nVMuwNP5vgaQMVUu1CkX65w_zSB395Zs31Q/edit?usp=sharing" TargetMode="External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rkremen@pppl.gov" TargetMode="External"/><Relationship Id="rId4" Type="http://schemas.openxmlformats.org/officeDocument/2006/relationships/hyperlink" Target="mailto:rhuber@pppl.gov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pppl.gov/research/projects/nstx-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document/d/1WYNXT862nVMuwNP5vgaQMVUu1CkX65w_zSB395Zs31Q/edit?usp=sharing" TargetMode="External"/><Relationship Id="rId4" Type="http://schemas.openxmlformats.org/officeDocument/2006/relationships/hyperlink" Target="https://docs.google.com/document/d/1WYNXT862nVMuwNP5vgaQMVUu1CkX65w_zSB395Zs31Q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>
            <a:hlinkClick r:id="rId3"/>
          </p:cNvPr>
          <p:cNvSpPr/>
          <p:nvPr/>
        </p:nvSpPr>
        <p:spPr>
          <a:xfrm>
            <a:off x="3799600" y="3318375"/>
            <a:ext cx="2119700" cy="970225"/>
          </a:xfrm>
          <a:prstGeom prst="flowChartInputOutpu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1"/>
                </a:solidFill>
                <a:uFill>
                  <a:noFill/>
                </a:uFill>
                <a:latin typeface="Roboto Slab"/>
                <a:ea typeface="Roboto Slab"/>
                <a:cs typeface="Roboto Slab"/>
                <a:sym typeface="Roboto Sla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Looking for our media relations worksheets?</a:t>
            </a:r>
            <a:br>
              <a:rPr i="1" lang="en" sz="1100">
                <a:solidFill>
                  <a:schemeClr val="lt1"/>
                </a:solidFill>
                <a:uFill>
                  <a:noFill/>
                </a:uFill>
                <a:latin typeface="Roboto Slab"/>
                <a:ea typeface="Roboto Slab"/>
                <a:cs typeface="Roboto Slab"/>
                <a:sym typeface="Roboto Sla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i="1" lang="en" sz="1100">
                <a:solidFill>
                  <a:schemeClr val="lt1"/>
                </a:solidFill>
                <a:uFill>
                  <a:noFill/>
                </a:uFill>
                <a:latin typeface="Roboto Slab"/>
                <a:ea typeface="Roboto Slab"/>
                <a:cs typeface="Roboto Slab"/>
                <a:sym typeface="Roboto Sla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here!</a:t>
            </a:r>
            <a:endParaRPr i="1" sz="11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3" name="Google Shape;233;p38"/>
          <p:cNvSpPr txBox="1"/>
          <p:nvPr>
            <p:ph type="title"/>
          </p:nvPr>
        </p:nvSpPr>
        <p:spPr>
          <a:xfrm>
            <a:off x="190500" y="1836678"/>
            <a:ext cx="5652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Making yourself clear</a:t>
            </a:r>
            <a:endParaRPr b="1"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4" name="Google Shape;234;p38"/>
          <p:cNvSpPr txBox="1"/>
          <p:nvPr>
            <p:ph type="title"/>
          </p:nvPr>
        </p:nvSpPr>
        <p:spPr>
          <a:xfrm>
            <a:off x="190500" y="3962449"/>
            <a:ext cx="2910900" cy="1181100"/>
          </a:xfrm>
          <a:prstGeom prst="rect">
            <a:avLst/>
          </a:prstGeom>
        </p:spPr>
        <p:txBody>
          <a:bodyPr anchorCtr="0" anchor="ctr" bIns="0" lIns="93500" spcFirstLastPara="1" rIns="93500" wrap="square" tIns="46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Rachel Kremen</a:t>
            </a:r>
            <a:b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rkremen@pppl.gov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Feb. 1, 2024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p38"/>
          <p:cNvPicPr preferRelativeResize="0"/>
          <p:nvPr/>
        </p:nvPicPr>
        <p:blipFill rotWithShape="1">
          <a:blip r:embed="rId7">
            <a:alphaModFix/>
          </a:blip>
          <a:srcRect b="4337" l="23772" r="15098" t="4337"/>
          <a:stretch/>
        </p:blipFill>
        <p:spPr>
          <a:xfrm>
            <a:off x="5843102" y="975047"/>
            <a:ext cx="3204954" cy="3204954"/>
          </a:xfrm>
          <a:prstGeom prst="flowChartTerminator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6" name="Google Shape;236;p38"/>
          <p:cNvSpPr txBox="1"/>
          <p:nvPr/>
        </p:nvSpPr>
        <p:spPr>
          <a:xfrm>
            <a:off x="190500" y="2820275"/>
            <a:ext cx="498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when your research is complicated</a:t>
            </a:r>
            <a:endParaRPr sz="16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47"/>
          <p:cNvSpPr txBox="1"/>
          <p:nvPr>
            <p:ph idx="4294967295" type="title"/>
          </p:nvPr>
        </p:nvSpPr>
        <p:spPr>
          <a:xfrm>
            <a:off x="0" y="86375"/>
            <a:ext cx="6727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Come up for air</a:t>
            </a:r>
            <a:endParaRPr sz="3600"/>
          </a:p>
        </p:txBody>
      </p:sp>
      <p:pic>
        <p:nvPicPr>
          <p:cNvPr id="321" name="Google Shape;32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0551"/>
            <a:ext cx="9144000" cy="2153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47"/>
          <p:cNvCxnSpPr/>
          <p:nvPr/>
        </p:nvCxnSpPr>
        <p:spPr>
          <a:xfrm>
            <a:off x="2226227" y="3182906"/>
            <a:ext cx="611100" cy="1248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47"/>
          <p:cNvCxnSpPr/>
          <p:nvPr/>
        </p:nvCxnSpPr>
        <p:spPr>
          <a:xfrm flipH="1" rot="10800000">
            <a:off x="2837455" y="3171734"/>
            <a:ext cx="849600" cy="12471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47"/>
          <p:cNvCxnSpPr/>
          <p:nvPr/>
        </p:nvCxnSpPr>
        <p:spPr>
          <a:xfrm>
            <a:off x="3686386" y="3170547"/>
            <a:ext cx="933900" cy="1297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47"/>
          <p:cNvCxnSpPr/>
          <p:nvPr/>
        </p:nvCxnSpPr>
        <p:spPr>
          <a:xfrm flipH="1" rot="10800000">
            <a:off x="4603250" y="3182967"/>
            <a:ext cx="1204500" cy="1260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p47"/>
          <p:cNvCxnSpPr/>
          <p:nvPr/>
        </p:nvCxnSpPr>
        <p:spPr>
          <a:xfrm>
            <a:off x="5825705" y="3207623"/>
            <a:ext cx="1239600" cy="1260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47"/>
          <p:cNvCxnSpPr/>
          <p:nvPr/>
        </p:nvCxnSpPr>
        <p:spPr>
          <a:xfrm flipH="1" rot="10800000">
            <a:off x="7082114" y="3219926"/>
            <a:ext cx="1714800" cy="12360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47"/>
          <p:cNvCxnSpPr/>
          <p:nvPr/>
        </p:nvCxnSpPr>
        <p:spPr>
          <a:xfrm flipH="1" rot="10800000">
            <a:off x="1360386" y="3204658"/>
            <a:ext cx="829500" cy="27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47"/>
          <p:cNvCxnSpPr/>
          <p:nvPr/>
        </p:nvCxnSpPr>
        <p:spPr>
          <a:xfrm flipH="1" rot="10800000">
            <a:off x="1360375" y="3016954"/>
            <a:ext cx="7461900" cy="3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0" name="Google Shape;330;p47"/>
          <p:cNvSpPr txBox="1"/>
          <p:nvPr>
            <p:ph idx="4294967295" type="body"/>
          </p:nvPr>
        </p:nvSpPr>
        <p:spPr>
          <a:xfrm>
            <a:off x="741850" y="1430925"/>
            <a:ext cx="7922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Offer intermittent moments with less scientific detail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or explain how the science relates back to the why.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1" name="Google Shape;331;p47"/>
          <p:cNvSpPr/>
          <p:nvPr/>
        </p:nvSpPr>
        <p:spPr>
          <a:xfrm>
            <a:off x="608875" y="1470075"/>
            <a:ext cx="45600" cy="457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47"/>
          <p:cNvSpPr txBox="1"/>
          <p:nvPr/>
        </p:nvSpPr>
        <p:spPr>
          <a:xfrm>
            <a:off x="-15068" y="3292047"/>
            <a:ext cx="12396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rPr>
              <a:t>Technical Depth</a:t>
            </a:r>
            <a:endParaRPr b="1" sz="1700">
              <a:solidFill>
                <a:schemeClr val="accent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-15068" y="2819479"/>
            <a:ext cx="8490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Time</a:t>
            </a:r>
            <a:endParaRPr b="1" sz="170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4" name="Google Shape;334;p47"/>
          <p:cNvSpPr txBox="1"/>
          <p:nvPr/>
        </p:nvSpPr>
        <p:spPr>
          <a:xfrm>
            <a:off x="-15068" y="2378775"/>
            <a:ext cx="11418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Sequence</a:t>
            </a:r>
            <a:endParaRPr b="1" sz="17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1648525" y="2378775"/>
            <a:ext cx="8037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1, 2, 3</a:t>
            </a:r>
            <a:endParaRPr b="1" sz="18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5244825" y="2383600"/>
            <a:ext cx="6111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4, 5</a:t>
            </a:r>
            <a:endParaRPr b="1" sz="18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37" name="Google Shape;337;p47"/>
          <p:cNvCxnSpPr/>
          <p:nvPr/>
        </p:nvCxnSpPr>
        <p:spPr>
          <a:xfrm flipH="1" rot="10800000">
            <a:off x="8298350" y="2604056"/>
            <a:ext cx="500700" cy="30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8" name="Google Shape;338;p47"/>
          <p:cNvCxnSpPr/>
          <p:nvPr/>
        </p:nvCxnSpPr>
        <p:spPr>
          <a:xfrm rot="10800000">
            <a:off x="2766825" y="2605556"/>
            <a:ext cx="543000" cy="90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9" name="Google Shape;339;p47"/>
          <p:cNvCxnSpPr/>
          <p:nvPr/>
        </p:nvCxnSpPr>
        <p:spPr>
          <a:xfrm>
            <a:off x="2454825" y="2605556"/>
            <a:ext cx="3120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0" name="Google Shape;340;p47"/>
          <p:cNvCxnSpPr/>
          <p:nvPr/>
        </p:nvCxnSpPr>
        <p:spPr>
          <a:xfrm rot="10800000">
            <a:off x="1360375" y="2608306"/>
            <a:ext cx="3120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47"/>
          <p:cNvSpPr txBox="1"/>
          <p:nvPr>
            <p:ph idx="4294967295" type="body"/>
          </p:nvPr>
        </p:nvSpPr>
        <p:spPr>
          <a:xfrm>
            <a:off x="2837325" y="3016950"/>
            <a:ext cx="1633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What all of this means is…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2" name="Google Shape;342;p47"/>
          <p:cNvSpPr txBox="1"/>
          <p:nvPr>
            <p:ph idx="4294967295" type="body"/>
          </p:nvPr>
        </p:nvSpPr>
        <p:spPr>
          <a:xfrm>
            <a:off x="4902800" y="3016950"/>
            <a:ext cx="17469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The reason this is important is…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3" name="Google Shape;343;p47"/>
          <p:cNvSpPr txBox="1"/>
          <p:nvPr>
            <p:ph idx="4294967295" type="body"/>
          </p:nvPr>
        </p:nvSpPr>
        <p:spPr>
          <a:xfrm>
            <a:off x="2592575" y="4455925"/>
            <a:ext cx="5007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Data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4" name="Google Shape;344;p47"/>
          <p:cNvSpPr txBox="1"/>
          <p:nvPr>
            <p:ph idx="4294967295" type="body"/>
          </p:nvPr>
        </p:nvSpPr>
        <p:spPr>
          <a:xfrm>
            <a:off x="4402100" y="4455925"/>
            <a:ext cx="5007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Data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5" name="Google Shape;345;p47"/>
          <p:cNvSpPr txBox="1"/>
          <p:nvPr>
            <p:ph idx="4294967295" type="body"/>
          </p:nvPr>
        </p:nvSpPr>
        <p:spPr>
          <a:xfrm>
            <a:off x="6855025" y="4455925"/>
            <a:ext cx="5007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Data</a:t>
            </a:r>
            <a:endParaRPr sz="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3351"/>
            <a:ext cx="9144000" cy="2153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48"/>
          <p:cNvCxnSpPr/>
          <p:nvPr/>
        </p:nvCxnSpPr>
        <p:spPr>
          <a:xfrm>
            <a:off x="2226227" y="3182906"/>
            <a:ext cx="611100" cy="1248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48"/>
          <p:cNvCxnSpPr/>
          <p:nvPr/>
        </p:nvCxnSpPr>
        <p:spPr>
          <a:xfrm flipH="1" rot="10800000">
            <a:off x="2837455" y="3171734"/>
            <a:ext cx="849600" cy="12471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48"/>
          <p:cNvCxnSpPr/>
          <p:nvPr/>
        </p:nvCxnSpPr>
        <p:spPr>
          <a:xfrm>
            <a:off x="3686386" y="3170547"/>
            <a:ext cx="933900" cy="1297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48"/>
          <p:cNvCxnSpPr/>
          <p:nvPr/>
        </p:nvCxnSpPr>
        <p:spPr>
          <a:xfrm flipH="1" rot="10800000">
            <a:off x="4603250" y="3182967"/>
            <a:ext cx="1204500" cy="1260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48"/>
          <p:cNvCxnSpPr/>
          <p:nvPr/>
        </p:nvCxnSpPr>
        <p:spPr>
          <a:xfrm>
            <a:off x="5825705" y="3207623"/>
            <a:ext cx="1239600" cy="1260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48"/>
          <p:cNvCxnSpPr/>
          <p:nvPr/>
        </p:nvCxnSpPr>
        <p:spPr>
          <a:xfrm flipH="1" rot="10800000">
            <a:off x="7082114" y="3219926"/>
            <a:ext cx="1714800" cy="12360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8" name="Google Shape;358;p48"/>
          <p:cNvSpPr txBox="1"/>
          <p:nvPr/>
        </p:nvSpPr>
        <p:spPr>
          <a:xfrm>
            <a:off x="-15068" y="3292047"/>
            <a:ext cx="12396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rPr>
              <a:t>Technical Depth</a:t>
            </a:r>
            <a:endParaRPr b="1" sz="1700">
              <a:solidFill>
                <a:schemeClr val="accent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59" name="Google Shape;35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709" y="3511594"/>
            <a:ext cx="850376" cy="31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63106">
            <a:off x="7677938" y="3661476"/>
            <a:ext cx="626146" cy="36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1278" y="4635902"/>
            <a:ext cx="850376" cy="3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51682" y="4550504"/>
            <a:ext cx="611182" cy="3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29208" y="4504174"/>
            <a:ext cx="1324651" cy="25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96268">
            <a:off x="4879005" y="4143241"/>
            <a:ext cx="397768" cy="21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8817" y="3800694"/>
            <a:ext cx="1105613" cy="47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5726" y="4256004"/>
            <a:ext cx="654546" cy="28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1840" y="3672469"/>
            <a:ext cx="611185" cy="2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410561">
            <a:off x="2142169" y="3929582"/>
            <a:ext cx="355049" cy="39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850386">
            <a:off x="3090431" y="3925133"/>
            <a:ext cx="342933" cy="40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8015" y="4055347"/>
            <a:ext cx="452151" cy="30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6343" y="3571047"/>
            <a:ext cx="580069" cy="29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0034" y="3321560"/>
            <a:ext cx="1269046" cy="65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0935" y="4648629"/>
            <a:ext cx="1324651" cy="25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0499" y="4269763"/>
            <a:ext cx="1324651" cy="25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7822" y="3896971"/>
            <a:ext cx="1801867" cy="67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8932" y="3393529"/>
            <a:ext cx="791289" cy="40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70828">
            <a:off x="1878359" y="3438048"/>
            <a:ext cx="1513206" cy="58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0903" y="4159978"/>
            <a:ext cx="850376" cy="3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78333">
            <a:off x="3160411" y="3617283"/>
            <a:ext cx="507065" cy="35575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8"/>
          <p:cNvSpPr txBox="1"/>
          <p:nvPr>
            <p:ph idx="4294967295" type="title"/>
          </p:nvPr>
        </p:nvSpPr>
        <p:spPr>
          <a:xfrm>
            <a:off x="0" y="86375"/>
            <a:ext cx="6727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>
                <a:latin typeface="Roboto Slab"/>
                <a:ea typeface="Roboto Slab"/>
                <a:cs typeface="Roboto Slab"/>
                <a:sym typeface="Roboto Slab"/>
              </a:rPr>
              <a:t>Focus on key details</a:t>
            </a:r>
            <a:endParaRPr sz="3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741850" y="1430925"/>
            <a:ext cx="7922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Avoid trying to attempt to cram in too much information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and leave time for questions instead.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2" name="Google Shape;382;p48"/>
          <p:cNvSpPr/>
          <p:nvPr/>
        </p:nvSpPr>
        <p:spPr>
          <a:xfrm>
            <a:off x="608875" y="1470075"/>
            <a:ext cx="45600" cy="457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3" name="Google Shape;383;p48"/>
          <p:cNvCxnSpPr/>
          <p:nvPr/>
        </p:nvCxnSpPr>
        <p:spPr>
          <a:xfrm flipH="1" rot="10800000">
            <a:off x="1360375" y="3204658"/>
            <a:ext cx="829500" cy="27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84" name="Google Shape;38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827" y="4142524"/>
            <a:ext cx="791301" cy="33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723482">
            <a:off x="5837732" y="3470989"/>
            <a:ext cx="533911" cy="35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93602" y="3533201"/>
            <a:ext cx="654525" cy="439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48"/>
          <p:cNvCxnSpPr/>
          <p:nvPr/>
        </p:nvCxnSpPr>
        <p:spPr>
          <a:xfrm flipH="1" rot="10800000">
            <a:off x="1360375" y="3016954"/>
            <a:ext cx="7461900" cy="3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8" name="Google Shape;388;p48"/>
          <p:cNvSpPr txBox="1"/>
          <p:nvPr/>
        </p:nvSpPr>
        <p:spPr>
          <a:xfrm>
            <a:off x="-15068" y="2819479"/>
            <a:ext cx="8490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Time</a:t>
            </a:r>
            <a:endParaRPr b="1" sz="170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9" name="Google Shape;389;p48"/>
          <p:cNvSpPr txBox="1"/>
          <p:nvPr/>
        </p:nvSpPr>
        <p:spPr>
          <a:xfrm>
            <a:off x="1648525" y="2378775"/>
            <a:ext cx="8037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1, 2, 3</a:t>
            </a:r>
            <a:endParaRPr b="1" sz="18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48"/>
          <p:cNvSpPr txBox="1"/>
          <p:nvPr/>
        </p:nvSpPr>
        <p:spPr>
          <a:xfrm>
            <a:off x="5244825" y="2383600"/>
            <a:ext cx="6111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4, 5</a:t>
            </a:r>
            <a:endParaRPr b="1" sz="18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1" name="Google Shape;391;p48"/>
          <p:cNvSpPr txBox="1"/>
          <p:nvPr/>
        </p:nvSpPr>
        <p:spPr>
          <a:xfrm>
            <a:off x="-15068" y="2378775"/>
            <a:ext cx="11418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Sequence</a:t>
            </a:r>
            <a:endParaRPr b="1" sz="17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92" name="Google Shape;392;p48"/>
          <p:cNvCxnSpPr/>
          <p:nvPr/>
        </p:nvCxnSpPr>
        <p:spPr>
          <a:xfrm flipH="1" rot="10800000">
            <a:off x="8298350" y="2604056"/>
            <a:ext cx="500700" cy="30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48"/>
          <p:cNvCxnSpPr/>
          <p:nvPr/>
        </p:nvCxnSpPr>
        <p:spPr>
          <a:xfrm rot="10800000">
            <a:off x="2766825" y="2605556"/>
            <a:ext cx="543000" cy="90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48"/>
          <p:cNvCxnSpPr/>
          <p:nvPr/>
        </p:nvCxnSpPr>
        <p:spPr>
          <a:xfrm>
            <a:off x="2454825" y="2605556"/>
            <a:ext cx="3120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48"/>
          <p:cNvCxnSpPr/>
          <p:nvPr/>
        </p:nvCxnSpPr>
        <p:spPr>
          <a:xfrm rot="10800000">
            <a:off x="1360375" y="2608306"/>
            <a:ext cx="3120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9"/>
          <p:cNvPicPr preferRelativeResize="0"/>
          <p:nvPr/>
        </p:nvPicPr>
        <p:blipFill rotWithShape="1">
          <a:blip r:embed="rId3">
            <a:alphaModFix/>
          </a:blip>
          <a:srcRect b="14462" l="11331" r="0" t="43373"/>
          <a:stretch/>
        </p:blipFill>
        <p:spPr>
          <a:xfrm rot="-176782">
            <a:off x="-74989" y="-301154"/>
            <a:ext cx="8679629" cy="2229457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9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49"/>
          <p:cNvSpPr/>
          <p:nvPr/>
        </p:nvSpPr>
        <p:spPr>
          <a:xfrm>
            <a:off x="278875" y="1905125"/>
            <a:ext cx="3250500" cy="1455900"/>
          </a:xfrm>
          <a:prstGeom prst="wedgeRoundRectCallout">
            <a:avLst>
              <a:gd fmla="val 46747" name="adj1"/>
              <a:gd fmla="val 73578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9"/>
          <p:cNvSpPr txBox="1"/>
          <p:nvPr>
            <p:ph type="title"/>
          </p:nvPr>
        </p:nvSpPr>
        <p:spPr>
          <a:xfrm>
            <a:off x="482875" y="1905125"/>
            <a:ext cx="28425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Ask a question</a:t>
            </a:r>
            <a:endParaRPr sz="26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5" name="Google Shape;405;p49"/>
          <p:cNvSpPr txBox="1"/>
          <p:nvPr>
            <p:ph type="title"/>
          </p:nvPr>
        </p:nvSpPr>
        <p:spPr>
          <a:xfrm>
            <a:off x="5099513" y="2569550"/>
            <a:ext cx="2842500" cy="17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Why would a</a:t>
            </a:r>
            <a:br>
              <a:rPr lang="en"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non-expert care?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06" name="Google Shape;406;p49"/>
          <p:cNvSpPr/>
          <p:nvPr/>
        </p:nvSpPr>
        <p:spPr>
          <a:xfrm>
            <a:off x="3973275" y="2926950"/>
            <a:ext cx="3250500" cy="1455900"/>
          </a:xfrm>
          <a:prstGeom prst="wedgeRoundRectCallout">
            <a:avLst>
              <a:gd fmla="val -46909" name="adj1"/>
              <a:gd fmla="val -71808" name="adj2"/>
              <a:gd fmla="val 0" name="adj3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9"/>
          <p:cNvSpPr txBox="1"/>
          <p:nvPr>
            <p:ph type="title"/>
          </p:nvPr>
        </p:nvSpPr>
        <p:spPr>
          <a:xfrm>
            <a:off x="4177275" y="2926950"/>
            <a:ext cx="28425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Check for </a:t>
            </a:r>
            <a:br>
              <a:rPr lang="en" sz="2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understanding</a:t>
            </a:r>
            <a:endParaRPr sz="26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8" name="Google Shape;408;p49"/>
          <p:cNvSpPr txBox="1"/>
          <p:nvPr>
            <p:ph type="title"/>
          </p:nvPr>
        </p:nvSpPr>
        <p:spPr>
          <a:xfrm>
            <a:off x="0" y="86375"/>
            <a:ext cx="6727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Interact</a:t>
            </a:r>
            <a:endParaRPr sz="3600"/>
          </a:p>
        </p:txBody>
      </p:sp>
      <p:sp>
        <p:nvSpPr>
          <p:cNvPr id="409" name="Google Shape;409;p49"/>
          <p:cNvSpPr/>
          <p:nvPr/>
        </p:nvSpPr>
        <p:spPr>
          <a:xfrm>
            <a:off x="5550600" y="971550"/>
            <a:ext cx="3250500" cy="1455900"/>
          </a:xfrm>
          <a:prstGeom prst="wedgeRoundRectCallout">
            <a:avLst>
              <a:gd fmla="val 46747" name="adj1"/>
              <a:gd fmla="val 73578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9"/>
          <p:cNvSpPr txBox="1"/>
          <p:nvPr>
            <p:ph type="title"/>
          </p:nvPr>
        </p:nvSpPr>
        <p:spPr>
          <a:xfrm>
            <a:off x="5754600" y="971550"/>
            <a:ext cx="28425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Offer contact</a:t>
            </a:r>
            <a:br>
              <a:rPr lang="en" sz="2600">
                <a:solidFill>
                  <a:schemeClr val="lt1"/>
                </a:solidFill>
              </a:rPr>
            </a:br>
            <a:r>
              <a:rPr lang="en" sz="2600">
                <a:solidFill>
                  <a:schemeClr val="lt1"/>
                </a:solidFill>
              </a:rPr>
              <a:t>information</a:t>
            </a:r>
            <a:endParaRPr sz="26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"/>
          <p:cNvSpPr txBox="1"/>
          <p:nvPr>
            <p:ph type="title"/>
          </p:nvPr>
        </p:nvSpPr>
        <p:spPr>
          <a:xfrm>
            <a:off x="190500" y="3017523"/>
            <a:ext cx="8086500" cy="1181100"/>
          </a:xfrm>
          <a:prstGeom prst="rect">
            <a:avLst/>
          </a:prstGeom>
        </p:spPr>
        <p:txBody>
          <a:bodyPr anchorCtr="0" anchor="ctr" bIns="0" lIns="0" spcFirstLastPara="1" rIns="0" wrap="square" tIns="37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Slab"/>
                <a:ea typeface="Roboto Slab"/>
                <a:cs typeface="Roboto Slab"/>
                <a:sym typeface="Roboto Slab"/>
              </a:rPr>
              <a:t>Media interviews</a:t>
            </a:r>
            <a:endParaRPr b="1" sz="3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51"/>
          <p:cNvSpPr txBox="1"/>
          <p:nvPr>
            <p:ph idx="4294967295" type="body"/>
          </p:nvPr>
        </p:nvSpPr>
        <p:spPr>
          <a:xfrm>
            <a:off x="741850" y="1430925"/>
            <a:ext cx="69156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Speak with the PPPL Communications Department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before committing to an interview.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424" name="Google Shape;424;p51"/>
          <p:cNvGraphicFramePr/>
          <p:nvPr/>
        </p:nvGraphicFramePr>
        <p:xfrm>
          <a:off x="665659" y="22803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{9C178B12-3FFA-415B-AD1C-F570D40851EA}</a:tableStyleId>
              </a:tblPr>
              <a:tblGrid>
                <a:gridCol w="4000875"/>
                <a:gridCol w="4000875"/>
              </a:tblGrid>
              <a:tr h="163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Rachel Kremen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Science Communications Manager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‪609-552-1135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" sz="1600" u="sng">
                          <a:solidFill>
                            <a:schemeClr val="hlink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  <a:hlinkClick r:id="rId3"/>
                        </a:rPr>
                        <a:t>rkremen@pppl.gov</a:t>
                      </a:r>
                      <a:endParaRPr sz="16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0500" marB="60500" marR="83125" marL="831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B. Rose Huber</a:t>
                      </a:r>
                      <a:endParaRPr sz="16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Head of Communications</a:t>
                      </a:r>
                      <a:endParaRPr sz="16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609-480-1030</a:t>
                      </a:r>
                      <a:endParaRPr sz="16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solidFill>
                            <a:schemeClr val="hlink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  <a:hlinkClick r:id="rId4"/>
                        </a:rPr>
                        <a:t>rhuber@pppl.gov</a:t>
                      </a:r>
                      <a:endParaRPr sz="16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0500" marB="60500" marR="83125" marL="831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5" name="Google Shape;425;p51"/>
          <p:cNvSpPr txBox="1"/>
          <p:nvPr>
            <p:ph idx="4294967295" type="title"/>
          </p:nvPr>
        </p:nvSpPr>
        <p:spPr>
          <a:xfrm>
            <a:off x="0" y="86375"/>
            <a:ext cx="6727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Contacted by the media?</a:t>
            </a:r>
            <a:endParaRPr sz="3600"/>
          </a:p>
        </p:txBody>
      </p:sp>
      <p:sp>
        <p:nvSpPr>
          <p:cNvPr id="426" name="Google Shape;426;p51"/>
          <p:cNvSpPr/>
          <p:nvPr/>
        </p:nvSpPr>
        <p:spPr>
          <a:xfrm>
            <a:off x="608875" y="1470075"/>
            <a:ext cx="45600" cy="457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2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52"/>
          <p:cNvSpPr txBox="1"/>
          <p:nvPr>
            <p:ph idx="4294967295" type="body"/>
          </p:nvPr>
        </p:nvSpPr>
        <p:spPr>
          <a:xfrm>
            <a:off x="704300" y="1522050"/>
            <a:ext cx="80142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Notify PPPL’s Communications Department before any media 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interview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4" name="Google Shape;434;p52"/>
          <p:cNvSpPr/>
          <p:nvPr/>
        </p:nvSpPr>
        <p:spPr>
          <a:xfrm>
            <a:off x="608875" y="1470075"/>
            <a:ext cx="45600" cy="457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52"/>
          <p:cNvSpPr txBox="1"/>
          <p:nvPr>
            <p:ph idx="4294967295" type="title"/>
          </p:nvPr>
        </p:nvSpPr>
        <p:spPr>
          <a:xfrm>
            <a:off x="0" y="86375"/>
            <a:ext cx="8470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Why talk to Communications first?</a:t>
            </a:r>
            <a:endParaRPr sz="3600"/>
          </a:p>
        </p:txBody>
      </p:sp>
      <p:sp>
        <p:nvSpPr>
          <p:cNvPr id="436" name="Google Shape;436;p52"/>
          <p:cNvSpPr/>
          <p:nvPr/>
        </p:nvSpPr>
        <p:spPr>
          <a:xfrm>
            <a:off x="956875" y="3170350"/>
            <a:ext cx="7363500" cy="656100"/>
          </a:xfrm>
          <a:prstGeom prst="roundRect">
            <a:avLst>
              <a:gd fmla="val 50000" name="adj"/>
            </a:avLst>
          </a:prstGeom>
          <a:solidFill>
            <a:srgbClr val="7A2061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Communications keeps lists of journalists to avoid</a:t>
            </a:r>
            <a:endParaRPr sz="18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437" name="Google Shape;437;p52"/>
          <p:cNvSpPr/>
          <p:nvPr/>
        </p:nvSpPr>
        <p:spPr>
          <a:xfrm>
            <a:off x="956875" y="4060375"/>
            <a:ext cx="7363500" cy="656100"/>
          </a:xfrm>
          <a:prstGeom prst="roundRect">
            <a:avLst>
              <a:gd fmla="val 50000" name="adj"/>
            </a:avLst>
          </a:prstGeom>
          <a:solidFill>
            <a:srgbClr val="F58126"/>
          </a:solidFill>
          <a:ln>
            <a:noFill/>
          </a:ln>
        </p:spPr>
        <p:txBody>
          <a:bodyPr anchorCtr="0" anchor="ctr" bIns="93500" lIns="93500" spcFirstLastPara="1" rIns="1870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We can help you prepare</a:t>
            </a:r>
            <a:endParaRPr b="1"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8" name="Google Shape;438;p52"/>
          <p:cNvSpPr/>
          <p:nvPr/>
        </p:nvSpPr>
        <p:spPr>
          <a:xfrm>
            <a:off x="956900" y="2280325"/>
            <a:ext cx="7363500" cy="6561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Almost all media interactions need Department of Energy approval</a:t>
            </a:r>
            <a:endParaRPr sz="17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3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5" name="Google Shape;445;p53"/>
          <p:cNvSpPr txBox="1"/>
          <p:nvPr>
            <p:ph idx="4294967295" type="title"/>
          </p:nvPr>
        </p:nvSpPr>
        <p:spPr>
          <a:xfrm>
            <a:off x="0" y="86375"/>
            <a:ext cx="77478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Initial questions for the reporter</a:t>
            </a:r>
            <a:endParaRPr sz="3600"/>
          </a:p>
        </p:txBody>
      </p:sp>
      <p:sp>
        <p:nvSpPr>
          <p:cNvPr id="446" name="Google Shape;446;p53"/>
          <p:cNvSpPr txBox="1"/>
          <p:nvPr>
            <p:ph idx="4294967295" type="body"/>
          </p:nvPr>
        </p:nvSpPr>
        <p:spPr>
          <a:xfrm>
            <a:off x="553350" y="1319551"/>
            <a:ext cx="87630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“Why are you writing the piece now?”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“Have you ever covered this field before?”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“Who else is being interviewed?”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“Where can I find your work?”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“What’s the best way to reach you?”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“Is it okay if I record our conversation?”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4"/>
          <p:cNvPicPr preferRelativeResize="0"/>
          <p:nvPr/>
        </p:nvPicPr>
        <p:blipFill rotWithShape="1">
          <a:blip r:embed="rId3">
            <a:alphaModFix/>
          </a:blip>
          <a:srcRect b="14462" l="11331" r="0" t="43373"/>
          <a:stretch/>
        </p:blipFill>
        <p:spPr>
          <a:xfrm rot="-176782">
            <a:off x="-74989" y="-301154"/>
            <a:ext cx="8679629" cy="222945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4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54"/>
          <p:cNvSpPr txBox="1"/>
          <p:nvPr>
            <p:ph idx="4294967295" type="title"/>
          </p:nvPr>
        </p:nvSpPr>
        <p:spPr>
          <a:xfrm>
            <a:off x="0" y="86375"/>
            <a:ext cx="77478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Interview tips</a:t>
            </a:r>
            <a:endParaRPr sz="3600"/>
          </a:p>
        </p:txBody>
      </p:sp>
      <p:sp>
        <p:nvSpPr>
          <p:cNvPr id="455" name="Google Shape;455;p54"/>
          <p:cNvSpPr txBox="1"/>
          <p:nvPr>
            <p:ph idx="4294967295" type="body"/>
          </p:nvPr>
        </p:nvSpPr>
        <p:spPr>
          <a:xfrm>
            <a:off x="553350" y="1930925"/>
            <a:ext cx="7920000" cy="26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•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Write down your three most important points in advance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•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Provide context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•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Ensure implications are not overstated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•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Ask to see the story before publication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•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Stay on the record and on message until you leave the room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5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55"/>
          <p:cNvSpPr txBox="1"/>
          <p:nvPr>
            <p:ph idx="4294967295" type="body"/>
          </p:nvPr>
        </p:nvSpPr>
        <p:spPr>
          <a:xfrm>
            <a:off x="704300" y="1512450"/>
            <a:ext cx="82491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If you don’t agree with the premise of a question, it’s okay to say so!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3" name="Google Shape;463;p55"/>
          <p:cNvSpPr/>
          <p:nvPr/>
        </p:nvSpPr>
        <p:spPr>
          <a:xfrm>
            <a:off x="608875" y="1470075"/>
            <a:ext cx="45600" cy="457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55"/>
          <p:cNvSpPr txBox="1"/>
          <p:nvPr>
            <p:ph idx="4294967295" type="title"/>
          </p:nvPr>
        </p:nvSpPr>
        <p:spPr>
          <a:xfrm>
            <a:off x="0" y="86375"/>
            <a:ext cx="88011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Only answer questions you like</a:t>
            </a:r>
            <a:endParaRPr sz="3600"/>
          </a:p>
        </p:txBody>
      </p:sp>
      <p:sp>
        <p:nvSpPr>
          <p:cNvPr id="465" name="Google Shape;465;p55"/>
          <p:cNvSpPr txBox="1"/>
          <p:nvPr>
            <p:ph idx="4294967295" type="body"/>
          </p:nvPr>
        </p:nvSpPr>
        <p:spPr>
          <a:xfrm>
            <a:off x="608875" y="2284675"/>
            <a:ext cx="83445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“That’s not an issue actually.”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“That’s not quite right.”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“A better question would be…”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“Let’s reconsider your question. I don’t agree with the premise.”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“I’m not prepared to talk about that at this time.”</a:t>
            </a:r>
            <a:endParaRPr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6" name="Google Shape;466;p55"/>
          <p:cNvSpPr/>
          <p:nvPr/>
        </p:nvSpPr>
        <p:spPr>
          <a:xfrm>
            <a:off x="5816575" y="2205400"/>
            <a:ext cx="2889000" cy="1173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Remember: </a:t>
            </a:r>
            <a:endParaRPr b="1"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You are the expert!</a:t>
            </a:r>
            <a:endParaRPr b="1"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6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56"/>
          <p:cNvSpPr txBox="1"/>
          <p:nvPr>
            <p:ph idx="4294967295" type="body"/>
          </p:nvPr>
        </p:nvSpPr>
        <p:spPr>
          <a:xfrm>
            <a:off x="704300" y="1512450"/>
            <a:ext cx="8177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It’s always better to be honest if you aren’t sure about the answer. 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4" name="Google Shape;474;p56"/>
          <p:cNvSpPr/>
          <p:nvPr/>
        </p:nvSpPr>
        <p:spPr>
          <a:xfrm>
            <a:off x="608875" y="1470075"/>
            <a:ext cx="45600" cy="457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56"/>
          <p:cNvSpPr txBox="1"/>
          <p:nvPr>
            <p:ph idx="4294967295" type="title"/>
          </p:nvPr>
        </p:nvSpPr>
        <p:spPr>
          <a:xfrm>
            <a:off x="0" y="86375"/>
            <a:ext cx="88011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Be clear about uncertainty</a:t>
            </a:r>
            <a:endParaRPr sz="3600"/>
          </a:p>
        </p:txBody>
      </p:sp>
      <p:sp>
        <p:nvSpPr>
          <p:cNvPr id="476" name="Google Shape;476;p56"/>
          <p:cNvSpPr txBox="1"/>
          <p:nvPr>
            <p:ph idx="4294967295" type="body"/>
          </p:nvPr>
        </p:nvSpPr>
        <p:spPr>
          <a:xfrm>
            <a:off x="608875" y="2284675"/>
            <a:ext cx="83445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“That’s not my area of expertise.”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“I’m not the best person to answer that question. Try Ms. X…”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“I don’t know about that. What I do know is…”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“Can I get back to you with an answer on that? I just want to confirm.”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idx="12" type="sldNum"/>
          </p:nvPr>
        </p:nvSpPr>
        <p:spPr>
          <a:xfrm>
            <a:off x="8801100" y="4929604"/>
            <a:ext cx="342900" cy="230100"/>
          </a:xfrm>
          <a:prstGeom prst="rect">
            <a:avLst/>
          </a:prstGeom>
        </p:spPr>
        <p:txBody>
          <a:bodyPr anchorCtr="0" anchor="b" bIns="37775" lIns="37775" spcFirstLastPara="1" rIns="75575" wrap="square" tIns="37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lang="en" sz="1000"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b="0"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3" name="Google Shape;243;p39"/>
          <p:cNvSpPr/>
          <p:nvPr/>
        </p:nvSpPr>
        <p:spPr>
          <a:xfrm>
            <a:off x="1569455" y="1016471"/>
            <a:ext cx="5885400" cy="2491800"/>
          </a:xfrm>
          <a:prstGeom prst="wedgeRoundRectCallout">
            <a:avLst>
              <a:gd fmla="val -59885" name="adj1"/>
              <a:gd fmla="val 80041" name="adj2"/>
              <a:gd fmla="val 0" name="adj3"/>
            </a:avLst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4" name="Google Shape;244;p39"/>
          <p:cNvSpPr txBox="1"/>
          <p:nvPr>
            <p:ph idx="4294967295" type="title"/>
          </p:nvPr>
        </p:nvSpPr>
        <p:spPr>
          <a:xfrm>
            <a:off x="1869600" y="1038675"/>
            <a:ext cx="52851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en" sz="313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Why is it important to communicate our work beyond the expert community?</a:t>
            </a:r>
            <a:endParaRPr sz="313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7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57"/>
          <p:cNvSpPr txBox="1"/>
          <p:nvPr>
            <p:ph idx="4294967295" type="body"/>
          </p:nvPr>
        </p:nvSpPr>
        <p:spPr>
          <a:xfrm>
            <a:off x="704300" y="1512450"/>
            <a:ext cx="8177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If timing is uncertain or likely to shift, opt for percent completion.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4" name="Google Shape;484;p57"/>
          <p:cNvSpPr/>
          <p:nvPr/>
        </p:nvSpPr>
        <p:spPr>
          <a:xfrm>
            <a:off x="608875" y="1470075"/>
            <a:ext cx="45600" cy="457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57"/>
          <p:cNvSpPr txBox="1"/>
          <p:nvPr>
            <p:ph idx="4294967295" type="title"/>
          </p:nvPr>
        </p:nvSpPr>
        <p:spPr>
          <a:xfrm>
            <a:off x="0" y="86375"/>
            <a:ext cx="88011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Communicating about timing</a:t>
            </a:r>
            <a:endParaRPr sz="3600"/>
          </a:p>
        </p:txBody>
      </p:sp>
      <p:sp>
        <p:nvSpPr>
          <p:cNvPr id="486" name="Google Shape;486;p57"/>
          <p:cNvSpPr txBox="1"/>
          <p:nvPr>
            <p:ph idx="4294967295" type="body"/>
          </p:nvPr>
        </p:nvSpPr>
        <p:spPr>
          <a:xfrm>
            <a:off x="608875" y="2284675"/>
            <a:ext cx="83445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Instead of: </a:t>
            </a:r>
            <a:b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“NSTX-U is slated for completion in 202X.”</a:t>
            </a:r>
            <a:endParaRPr i="1"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Try:</a:t>
            </a:r>
            <a:b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“</a:t>
            </a:r>
            <a:r>
              <a:rPr i="1" lang="en" sz="20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NSTX-U is XX% complete</a:t>
            </a:r>
            <a:r>
              <a:rPr i="1"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.” </a:t>
            </a:r>
            <a:r>
              <a:rPr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← Click and scroll for latest data.</a:t>
            </a:r>
            <a:endParaRPr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8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58"/>
          <p:cNvSpPr txBox="1"/>
          <p:nvPr>
            <p:ph idx="4294967295" type="body"/>
          </p:nvPr>
        </p:nvSpPr>
        <p:spPr>
          <a:xfrm>
            <a:off x="704300" y="1512450"/>
            <a:ext cx="8177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Be transparent without oversharing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4" name="Google Shape;494;p58"/>
          <p:cNvSpPr/>
          <p:nvPr/>
        </p:nvSpPr>
        <p:spPr>
          <a:xfrm>
            <a:off x="608875" y="1470075"/>
            <a:ext cx="45600" cy="457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58"/>
          <p:cNvSpPr txBox="1"/>
          <p:nvPr>
            <p:ph idx="4294967295" type="title"/>
          </p:nvPr>
        </p:nvSpPr>
        <p:spPr>
          <a:xfrm>
            <a:off x="0" y="86375"/>
            <a:ext cx="88011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Communicating about challenges</a:t>
            </a:r>
            <a:endParaRPr sz="3600"/>
          </a:p>
        </p:txBody>
      </p:sp>
      <p:sp>
        <p:nvSpPr>
          <p:cNvPr id="496" name="Google Shape;496;p58"/>
          <p:cNvSpPr txBox="1"/>
          <p:nvPr>
            <p:ph idx="4294967295" type="body"/>
          </p:nvPr>
        </p:nvSpPr>
        <p:spPr>
          <a:xfrm>
            <a:off x="821125" y="2280325"/>
            <a:ext cx="7920000" cy="19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•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There is no need to lie or avoid talking about past mistakes.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•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We can provide straightforward and clear information without storytelling.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59"/>
          <p:cNvPicPr preferRelativeResize="0"/>
          <p:nvPr/>
        </p:nvPicPr>
        <p:blipFill rotWithShape="1">
          <a:blip r:embed="rId3">
            <a:alphaModFix/>
          </a:blip>
          <a:srcRect b="14462" l="11331" r="0" t="43373"/>
          <a:stretch/>
        </p:blipFill>
        <p:spPr>
          <a:xfrm rot="-176782">
            <a:off x="-74989" y="-301154"/>
            <a:ext cx="8679629" cy="2229457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9"/>
          <p:cNvSpPr txBox="1"/>
          <p:nvPr>
            <p:ph idx="4294967295" type="title"/>
          </p:nvPr>
        </p:nvSpPr>
        <p:spPr>
          <a:xfrm>
            <a:off x="0" y="86375"/>
            <a:ext cx="88011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>
                <a:latin typeface="Roboto Slab"/>
                <a:ea typeface="Roboto Slab"/>
                <a:cs typeface="Roboto Slab"/>
                <a:sym typeface="Roboto Slab"/>
              </a:rPr>
              <a:t>Consider an email interview</a:t>
            </a:r>
            <a:endParaRPr sz="3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3" name="Google Shape;503;p59"/>
          <p:cNvSpPr/>
          <p:nvPr/>
        </p:nvSpPr>
        <p:spPr>
          <a:xfrm>
            <a:off x="555138" y="3438573"/>
            <a:ext cx="3755100" cy="87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Lowers stress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4" name="Google Shape;504;p59"/>
          <p:cNvSpPr/>
          <p:nvPr/>
        </p:nvSpPr>
        <p:spPr>
          <a:xfrm>
            <a:off x="4832338" y="2381718"/>
            <a:ext cx="3755100" cy="87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Time for consultation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5" name="Google Shape;505;p59"/>
          <p:cNvSpPr/>
          <p:nvPr/>
        </p:nvSpPr>
        <p:spPr>
          <a:xfrm>
            <a:off x="4832338" y="3438573"/>
            <a:ext cx="3755100" cy="87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Allows for de-jargnozing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6" name="Google Shape;506;p59"/>
          <p:cNvSpPr/>
          <p:nvPr/>
        </p:nvSpPr>
        <p:spPr>
          <a:xfrm>
            <a:off x="555138" y="2381718"/>
            <a:ext cx="3755100" cy="87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Reduces errors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7" name="Google Shape;507;p59"/>
          <p:cNvSpPr txBox="1"/>
          <p:nvPr>
            <p:ph idx="12" type="sldNum"/>
          </p:nvPr>
        </p:nvSpPr>
        <p:spPr>
          <a:xfrm>
            <a:off x="8805672" y="4846320"/>
            <a:ext cx="347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b="0"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0">
            <a:hlinkClick r:id="rId3"/>
          </p:cNvPr>
          <p:cNvSpPr/>
          <p:nvPr/>
        </p:nvSpPr>
        <p:spPr>
          <a:xfrm>
            <a:off x="4751700" y="2943450"/>
            <a:ext cx="2265000" cy="776875"/>
          </a:xfrm>
          <a:prstGeom prst="flowChartInputOutpu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>
                <a:solidFill>
                  <a:schemeClr val="lt1"/>
                </a:solidFill>
                <a:uFill>
                  <a:noFill/>
                </a:uFill>
                <a:latin typeface="Roboto Slab"/>
                <a:ea typeface="Roboto Slab"/>
                <a:cs typeface="Roboto Slab"/>
                <a:sym typeface="Roboto Sla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for our our media relations worksheets!</a:t>
            </a:r>
            <a:endParaRPr b="1" i="1" sz="9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4" name="Google Shape;514;p60"/>
          <p:cNvSpPr/>
          <p:nvPr/>
        </p:nvSpPr>
        <p:spPr>
          <a:xfrm>
            <a:off x="0" y="3660058"/>
            <a:ext cx="8621486" cy="1482031"/>
          </a:xfrm>
          <a:custGeom>
            <a:rect b="b" l="l" r="r" t="t"/>
            <a:pathLst>
              <a:path extrusionOk="0" h="1969477" w="8621486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p60"/>
          <p:cNvSpPr/>
          <p:nvPr/>
        </p:nvSpPr>
        <p:spPr>
          <a:xfrm>
            <a:off x="-42100" y="3541750"/>
            <a:ext cx="40500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" sz="13000" u="none" cap="none" strike="noStrike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Q&amp;A</a:t>
            </a:r>
            <a:endParaRPr b="0" i="0" sz="13000" u="none" cap="none" strike="noStrike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516" name="Google Shape;516;p60"/>
          <p:cNvSpPr/>
          <p:nvPr/>
        </p:nvSpPr>
        <p:spPr>
          <a:xfrm>
            <a:off x="6610350" y="2619375"/>
            <a:ext cx="2800200" cy="2800200"/>
          </a:xfrm>
          <a:prstGeom prst="ellipse">
            <a:avLst/>
          </a:prstGeom>
          <a:solidFill>
            <a:schemeClr val="dk2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0"/>
              <a:buFont typeface="Arial"/>
              <a:buNone/>
            </a:pPr>
            <a:r>
              <a:rPr b="1" i="0" lang="en" sz="18000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b="1" i="0" sz="180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7" name="Google Shape;517;p60"/>
          <p:cNvSpPr/>
          <p:nvPr/>
        </p:nvSpPr>
        <p:spPr>
          <a:xfrm>
            <a:off x="821475" y="393200"/>
            <a:ext cx="4223100" cy="1708500"/>
          </a:xfrm>
          <a:prstGeom prst="wedgeRoundRectCallout">
            <a:avLst>
              <a:gd fmla="val -46353" name="adj1"/>
              <a:gd fmla="val 77429" name="adj2"/>
              <a:gd fmla="val 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74300" lIns="182875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Thank you for attending!</a:t>
            </a:r>
            <a:endParaRPr b="0" i="0" sz="2400" u="none" cap="none" strike="noStrike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Any questions?</a:t>
            </a:r>
            <a:endParaRPr b="0" i="0" sz="1700" u="none" cap="none" strike="noStrike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/>
          <p:nvPr/>
        </p:nvSpPr>
        <p:spPr>
          <a:xfrm>
            <a:off x="449919" y="3411840"/>
            <a:ext cx="3755100" cy="12726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Increase awareness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1" name="Google Shape;251;p40"/>
          <p:cNvSpPr/>
          <p:nvPr/>
        </p:nvSpPr>
        <p:spPr>
          <a:xfrm>
            <a:off x="4741094" y="335277"/>
            <a:ext cx="3755100" cy="12726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Scientific support &amp; funding</a:t>
            </a:r>
            <a:endParaRPr b="1" sz="2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2" name="Google Shape;252;p40"/>
          <p:cNvSpPr/>
          <p:nvPr/>
        </p:nvSpPr>
        <p:spPr>
          <a:xfrm>
            <a:off x="4817294" y="1935477"/>
            <a:ext cx="3755100" cy="12726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Chang</a:t>
            </a: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</a:t>
            </a:r>
            <a:r>
              <a:rPr b="1" i="0" lang="en" sz="2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the </a:t>
            </a: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n</a:t>
            </a:r>
            <a:r>
              <a:rPr b="1" i="0" lang="en" sz="2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arrative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3" name="Google Shape;253;p40"/>
          <p:cNvSpPr/>
          <p:nvPr/>
        </p:nvSpPr>
        <p:spPr>
          <a:xfrm>
            <a:off x="4815869" y="3383265"/>
            <a:ext cx="3755100" cy="12726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Spark curiosity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4" name="Google Shape;254;p40"/>
          <p:cNvSpPr/>
          <p:nvPr/>
        </p:nvSpPr>
        <p:spPr>
          <a:xfrm>
            <a:off x="538669" y="1859277"/>
            <a:ext cx="3755100" cy="12726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Workforce development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538669" y="316590"/>
            <a:ext cx="3755100" cy="12726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Educate the public</a:t>
            </a:r>
            <a:endParaRPr b="1" i="0" sz="22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1"/>
          <p:cNvPicPr preferRelativeResize="0"/>
          <p:nvPr/>
        </p:nvPicPr>
        <p:blipFill rotWithShape="1">
          <a:blip r:embed="rId3">
            <a:alphaModFix/>
          </a:blip>
          <a:srcRect b="14462" l="11331" r="0" t="43373"/>
          <a:stretch/>
        </p:blipFill>
        <p:spPr>
          <a:xfrm rot="-176782">
            <a:off x="-74989" y="-301154"/>
            <a:ext cx="8679629" cy="222945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41"/>
          <p:cNvSpPr txBox="1"/>
          <p:nvPr>
            <p:ph type="title"/>
          </p:nvPr>
        </p:nvSpPr>
        <p:spPr>
          <a:xfrm>
            <a:off x="0" y="86375"/>
            <a:ext cx="6727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Communications can help!</a:t>
            </a:r>
            <a:endParaRPr sz="3600"/>
          </a:p>
        </p:txBody>
      </p:sp>
      <p:sp>
        <p:nvSpPr>
          <p:cNvPr id="264" name="Google Shape;264;p41"/>
          <p:cNvSpPr/>
          <p:nvPr/>
        </p:nvSpPr>
        <p:spPr>
          <a:xfrm>
            <a:off x="256375" y="1445675"/>
            <a:ext cx="8286900" cy="656100"/>
          </a:xfrm>
          <a:prstGeom prst="roundRect">
            <a:avLst>
              <a:gd fmla="val 50000" name="adj"/>
            </a:avLst>
          </a:prstGeom>
          <a:solidFill>
            <a:srgbClr val="7A2061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Prepare for a written or recorded media interview</a:t>
            </a:r>
            <a:endParaRPr sz="18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256375" y="2335700"/>
            <a:ext cx="8286900" cy="656100"/>
          </a:xfrm>
          <a:prstGeom prst="roundRect">
            <a:avLst>
              <a:gd fmla="val 50000" name="adj"/>
            </a:avLst>
          </a:prstGeom>
          <a:solidFill>
            <a:srgbClr val="F58126"/>
          </a:solidFill>
          <a:ln>
            <a:noFill/>
          </a:ln>
        </p:spPr>
        <p:txBody>
          <a:bodyPr anchorCtr="0" anchor="ctr" bIns="93500" lIns="93500" spcFirstLastPara="1" rIns="1870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Advise on a research paper, book or public appearance promotion </a:t>
            </a:r>
            <a:endParaRPr sz="18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266" name="Google Shape;266;p41"/>
          <p:cNvSpPr/>
          <p:nvPr/>
        </p:nvSpPr>
        <p:spPr>
          <a:xfrm>
            <a:off x="256400" y="3249725"/>
            <a:ext cx="8286900" cy="656100"/>
          </a:xfrm>
          <a:prstGeom prst="roundRect">
            <a:avLst>
              <a:gd fmla="val 50000" name="adj"/>
            </a:avLst>
          </a:prstGeom>
          <a:solidFill>
            <a:srgbClr val="239CBD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Assist with fact sheets, webpages and presentations</a:t>
            </a:r>
            <a:endParaRPr b="0" i="0" sz="1800" u="none" cap="none" strike="noStrike"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299175" y="4125450"/>
            <a:ext cx="8244000" cy="6561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Aid with on-site interviews</a:t>
            </a:r>
            <a:endParaRPr b="0" i="0" sz="1800" u="none" cap="none" strike="noStrike"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type="title"/>
          </p:nvPr>
        </p:nvSpPr>
        <p:spPr>
          <a:xfrm>
            <a:off x="190500" y="3017523"/>
            <a:ext cx="8086500" cy="1181100"/>
          </a:xfrm>
          <a:prstGeom prst="rect">
            <a:avLst/>
          </a:prstGeom>
        </p:spPr>
        <p:txBody>
          <a:bodyPr anchorCtr="0" anchor="ctr" bIns="0" lIns="0" spcFirstLastPara="1" rIns="0" wrap="square" tIns="37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Slab"/>
                <a:ea typeface="Roboto Slab"/>
                <a:cs typeface="Roboto Slab"/>
                <a:sym typeface="Roboto Slab"/>
              </a:rPr>
              <a:t>Giving an inspiring presentation</a:t>
            </a:r>
            <a:endParaRPr b="1" sz="3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43"/>
          <p:cNvSpPr/>
          <p:nvPr/>
        </p:nvSpPr>
        <p:spPr>
          <a:xfrm>
            <a:off x="1569455" y="1016471"/>
            <a:ext cx="5885400" cy="2491800"/>
          </a:xfrm>
          <a:prstGeom prst="wedgeRoundRectCallout">
            <a:avLst>
              <a:gd fmla="val -59885" name="adj1"/>
              <a:gd fmla="val 80041" name="adj2"/>
              <a:gd fmla="val 0" name="adj3"/>
            </a:avLst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1" name="Google Shape;281;p43"/>
          <p:cNvSpPr txBox="1"/>
          <p:nvPr>
            <p:ph type="title"/>
          </p:nvPr>
        </p:nvSpPr>
        <p:spPr>
          <a:xfrm>
            <a:off x="2468250" y="1406025"/>
            <a:ext cx="4207500" cy="17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37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</a:t>
            </a:r>
            <a:r>
              <a:rPr lang="en" sz="3700">
                <a:solidFill>
                  <a:schemeClr val="lt1"/>
                </a:solidFill>
              </a:rPr>
              <a:t>at is your message</a:t>
            </a:r>
            <a:r>
              <a:rPr lang="en" sz="37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?</a:t>
            </a:r>
            <a:endParaRPr sz="3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/>
          <p:nvPr/>
        </p:nvSpPr>
        <p:spPr>
          <a:xfrm>
            <a:off x="2020675" y="2194900"/>
            <a:ext cx="4488300" cy="2362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 b="14462" l="11331" r="0" t="43373"/>
          <a:stretch/>
        </p:blipFill>
        <p:spPr>
          <a:xfrm rot="-176782">
            <a:off x="-74989" y="-301154"/>
            <a:ext cx="8679629" cy="22294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44"/>
          <p:cNvSpPr txBox="1"/>
          <p:nvPr>
            <p:ph type="title"/>
          </p:nvPr>
        </p:nvSpPr>
        <p:spPr>
          <a:xfrm>
            <a:off x="0" y="86375"/>
            <a:ext cx="6727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Think </a:t>
            </a:r>
            <a:r>
              <a:rPr lang="en" sz="3600">
                <a:latin typeface="Roboto Slab"/>
                <a:ea typeface="Roboto Slab"/>
                <a:cs typeface="Roboto Slab"/>
                <a:sym typeface="Roboto Slab"/>
              </a:rPr>
              <a:t>about the </a:t>
            </a:r>
            <a:r>
              <a:rPr lang="en" sz="3600"/>
              <a:t>w</a:t>
            </a:r>
            <a:r>
              <a:rPr lang="en" sz="3600">
                <a:latin typeface="Roboto Slab"/>
                <a:ea typeface="Roboto Slab"/>
                <a:cs typeface="Roboto Slab"/>
                <a:sym typeface="Roboto Slab"/>
              </a:rPr>
              <a:t>hy first</a:t>
            </a:r>
            <a:endParaRPr sz="3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1" name="Google Shape;291;p44"/>
          <p:cNvSpPr txBox="1"/>
          <p:nvPr>
            <p:ph type="title"/>
          </p:nvPr>
        </p:nvSpPr>
        <p:spPr>
          <a:xfrm>
            <a:off x="2218300" y="2586550"/>
            <a:ext cx="40755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3500" spcFirstLastPara="1" rIns="93500" wrap="square" tIns="4672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Why would </a:t>
            </a:r>
            <a:r>
              <a:rPr lang="en" sz="2600">
                <a:solidFill>
                  <a:schemeClr val="lt1"/>
                </a:solidFill>
              </a:rPr>
              <a:t>someone who does not work</a:t>
            </a:r>
            <a:br>
              <a:rPr lang="en" sz="2600">
                <a:solidFill>
                  <a:schemeClr val="lt1"/>
                </a:solidFill>
              </a:rPr>
            </a:br>
            <a:r>
              <a:rPr lang="en" sz="2600">
                <a:solidFill>
                  <a:schemeClr val="lt1"/>
                </a:solidFill>
              </a:rPr>
              <a:t>in the field</a:t>
            </a:r>
            <a:r>
              <a:rPr lang="en" sz="2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br>
              <a:rPr lang="en" sz="2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care about your work?</a:t>
            </a: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5"/>
          <p:cNvPicPr preferRelativeResize="0"/>
          <p:nvPr/>
        </p:nvPicPr>
        <p:blipFill rotWithShape="1">
          <a:blip r:embed="rId3">
            <a:alphaModFix/>
          </a:blip>
          <a:srcRect b="14462" l="11331" r="0" t="43373"/>
          <a:stretch/>
        </p:blipFill>
        <p:spPr>
          <a:xfrm rot="-176782">
            <a:off x="-74989" y="-301154"/>
            <a:ext cx="8679629" cy="22294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5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45"/>
          <p:cNvSpPr txBox="1"/>
          <p:nvPr>
            <p:ph type="title"/>
          </p:nvPr>
        </p:nvSpPr>
        <p:spPr>
          <a:xfrm>
            <a:off x="0" y="86375"/>
            <a:ext cx="6727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Starting sequence</a:t>
            </a:r>
            <a:endParaRPr sz="3600"/>
          </a:p>
        </p:txBody>
      </p:sp>
      <p:sp>
        <p:nvSpPr>
          <p:cNvPr id="300" name="Google Shape;300;p45"/>
          <p:cNvSpPr txBox="1"/>
          <p:nvPr>
            <p:ph idx="1" type="body"/>
          </p:nvPr>
        </p:nvSpPr>
        <p:spPr>
          <a:xfrm>
            <a:off x="553350" y="1930925"/>
            <a:ext cx="7920000" cy="3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spcFirstLastPara="1" rIns="75575" wrap="square" tIns="377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 Slab"/>
              <a:buAutoNum type="arabicPeriod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 simplified, 1-2 sentence description of 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WHAT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you did: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 Slab"/>
              <a:buChar char="•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What was the biggest take-away?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 Slab"/>
              <a:buAutoNum type="arabicPeriod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Why would someone who does not work in the field care?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 Slab"/>
              <a:buAutoNum type="arabicPeriod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Who are you and where do you work?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 Slab"/>
              <a:buChar char="•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Tie one aspect of the Lab’s mission back to your work.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 Slab"/>
              <a:buAutoNum type="arabicPeriod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What were your results?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 Slab"/>
              <a:buAutoNum type="arabicPeriod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How did you do your research?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1" name="Google Shape;301;p45"/>
          <p:cNvSpPr/>
          <p:nvPr/>
        </p:nvSpPr>
        <p:spPr>
          <a:xfrm>
            <a:off x="6087800" y="86375"/>
            <a:ext cx="2471400" cy="1647600"/>
          </a:xfrm>
          <a:prstGeom prst="star12">
            <a:avLst>
              <a:gd fmla="val 37500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Jargon free!</a:t>
            </a:r>
            <a:endParaRPr b="1"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6"/>
          <p:cNvPicPr preferRelativeResize="0"/>
          <p:nvPr/>
        </p:nvPicPr>
        <p:blipFill rotWithShape="1">
          <a:blip r:embed="rId3">
            <a:alphaModFix/>
          </a:blip>
          <a:srcRect b="14462" l="11331" r="0" t="43373"/>
          <a:stretch/>
        </p:blipFill>
        <p:spPr>
          <a:xfrm rot="-176782">
            <a:off x="-74989" y="-301154"/>
            <a:ext cx="8679629" cy="222945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6"/>
          <p:cNvSpPr txBox="1"/>
          <p:nvPr>
            <p:ph idx="12" type="sldNum"/>
          </p:nvPr>
        </p:nvSpPr>
        <p:spPr>
          <a:xfrm>
            <a:off x="8801100" y="4846320"/>
            <a:ext cx="3429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46725" spcFirstLastPara="1" rIns="93500" wrap="square" tIns="467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46"/>
          <p:cNvSpPr txBox="1"/>
          <p:nvPr>
            <p:ph type="title"/>
          </p:nvPr>
        </p:nvSpPr>
        <p:spPr>
          <a:xfrm>
            <a:off x="0" y="86375"/>
            <a:ext cx="67275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61025" spcFirstLastPara="1" rIns="0" wrap="square" tIns="467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600"/>
              <a:t>Eliminate jargon</a:t>
            </a:r>
            <a:endParaRPr sz="3600"/>
          </a:p>
        </p:txBody>
      </p:sp>
      <p:sp>
        <p:nvSpPr>
          <p:cNvPr id="310" name="Google Shape;310;p46"/>
          <p:cNvSpPr/>
          <p:nvPr/>
        </p:nvSpPr>
        <p:spPr>
          <a:xfrm>
            <a:off x="256375" y="2360075"/>
            <a:ext cx="7363500" cy="656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Write out all acronyms in full on first reference</a:t>
            </a:r>
            <a:endParaRPr sz="22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311" name="Google Shape;311;p46"/>
          <p:cNvSpPr/>
          <p:nvPr/>
        </p:nvSpPr>
        <p:spPr>
          <a:xfrm>
            <a:off x="256375" y="3250100"/>
            <a:ext cx="7363500" cy="656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3500" lIns="93500" spcFirstLastPara="1" rIns="1870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Try the De-jar</a:t>
            </a:r>
            <a:r>
              <a:rPr b="1" lang="en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gonizer @ scienceandpublic.com</a:t>
            </a:r>
            <a:endParaRPr b="1" sz="2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2" name="Google Shape;312;p46"/>
          <p:cNvSpPr/>
          <p:nvPr/>
        </p:nvSpPr>
        <p:spPr>
          <a:xfrm>
            <a:off x="256401" y="4164125"/>
            <a:ext cx="7363500" cy="656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Ask Communications for help!</a:t>
            </a:r>
            <a:endParaRPr b="0" i="0" sz="2200" u="none" cap="none" strike="noStrike"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3" name="Google Shape;313;p46"/>
          <p:cNvSpPr/>
          <p:nvPr/>
        </p:nvSpPr>
        <p:spPr>
          <a:xfrm>
            <a:off x="256400" y="1470050"/>
            <a:ext cx="7363500" cy="656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88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Define your terms</a:t>
            </a:r>
            <a:endParaRPr sz="22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Theme">
  <a:themeElements>
    <a:clrScheme name="Custom 7">
      <a:dk1>
        <a:srgbClr val="000000"/>
      </a:dk1>
      <a:lt1>
        <a:srgbClr val="FFFFFF"/>
      </a:lt1>
      <a:dk2>
        <a:srgbClr val="445256"/>
      </a:dk2>
      <a:lt2>
        <a:srgbClr val="D5EDF4"/>
      </a:lt2>
      <a:accent1>
        <a:srgbClr val="47A5AE"/>
      </a:accent1>
      <a:accent2>
        <a:srgbClr val="244A58"/>
      </a:accent2>
      <a:accent3>
        <a:srgbClr val="F58025"/>
      </a:accent3>
      <a:accent4>
        <a:srgbClr val="FFB400"/>
      </a:accent4>
      <a:accent5>
        <a:srgbClr val="AE2659"/>
      </a:accent5>
      <a:accent6>
        <a:srgbClr val="70BF54"/>
      </a:accent6>
      <a:hlink>
        <a:srgbClr val="2C89C5"/>
      </a:hlink>
      <a:folHlink>
        <a:srgbClr val="2B7F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Default Theme">
  <a:themeElements>
    <a:clrScheme name="Custom 7">
      <a:dk1>
        <a:srgbClr val="000000"/>
      </a:dk1>
      <a:lt1>
        <a:srgbClr val="FFFFFF"/>
      </a:lt1>
      <a:dk2>
        <a:srgbClr val="445256"/>
      </a:dk2>
      <a:lt2>
        <a:srgbClr val="D5EDF4"/>
      </a:lt2>
      <a:accent1>
        <a:srgbClr val="47A5AE"/>
      </a:accent1>
      <a:accent2>
        <a:srgbClr val="244A58"/>
      </a:accent2>
      <a:accent3>
        <a:srgbClr val="F58025"/>
      </a:accent3>
      <a:accent4>
        <a:srgbClr val="FFB400"/>
      </a:accent4>
      <a:accent5>
        <a:srgbClr val="AE2659"/>
      </a:accent5>
      <a:accent6>
        <a:srgbClr val="70BF54"/>
      </a:accent6>
      <a:hlink>
        <a:srgbClr val="2C89C5"/>
      </a:hlink>
      <a:folHlink>
        <a:srgbClr val="2B7F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