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2"/>
  </p:notesMasterIdLst>
  <p:sldIdLst>
    <p:sldId id="256" r:id="rId5"/>
    <p:sldId id="280" r:id="rId6"/>
    <p:sldId id="257" r:id="rId7"/>
    <p:sldId id="258" r:id="rId8"/>
    <p:sldId id="278" r:id="rId9"/>
    <p:sldId id="279" r:id="rId10"/>
    <p:sldId id="260" r:id="rId11"/>
    <p:sldId id="281" r:id="rId12"/>
    <p:sldId id="282" r:id="rId13"/>
    <p:sldId id="283" r:id="rId14"/>
    <p:sldId id="284" r:id="rId15"/>
    <p:sldId id="276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85" r:id="rId30"/>
    <p:sldId id="287" r:id="rId31"/>
    <p:sldId id="286" r:id="rId32"/>
    <p:sldId id="288" r:id="rId33"/>
    <p:sldId id="290" r:id="rId34"/>
    <p:sldId id="291" r:id="rId35"/>
    <p:sldId id="292" r:id="rId36"/>
    <p:sldId id="293" r:id="rId37"/>
    <p:sldId id="306" r:id="rId38"/>
    <p:sldId id="294" r:id="rId39"/>
    <p:sldId id="274" r:id="rId40"/>
    <p:sldId id="295" r:id="rId41"/>
    <p:sldId id="259" r:id="rId42"/>
    <p:sldId id="296" r:id="rId43"/>
    <p:sldId id="297" r:id="rId44"/>
    <p:sldId id="307" r:id="rId45"/>
    <p:sldId id="305" r:id="rId46"/>
    <p:sldId id="304" r:id="rId47"/>
    <p:sldId id="300" r:id="rId48"/>
    <p:sldId id="301" r:id="rId49"/>
    <p:sldId id="302" r:id="rId50"/>
    <p:sldId id="303" r:id="rId5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AC34"/>
    <a:srgbClr val="DAA600"/>
    <a:srgbClr val="333333"/>
    <a:srgbClr val="3790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6327" autoAdjust="0"/>
  </p:normalViewPr>
  <p:slideViewPr>
    <p:cSldViewPr snapToGrid="0">
      <p:cViewPr varScale="1">
        <p:scale>
          <a:sx n="76" d="100"/>
          <a:sy n="76" d="100"/>
        </p:scale>
        <p:origin x="31" y="24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zabolics Tamás" userId="8219779f-ecc5-43fc-9915-f892f68c7da2" providerId="ADAL" clId="{9FFB7BED-AF7F-4FAA-A943-8EF6F58794A3}"/>
    <pc:docChg chg="modMainMaster">
      <pc:chgData name="Szabolics Tamás" userId="8219779f-ecc5-43fc-9915-f892f68c7da2" providerId="ADAL" clId="{9FFB7BED-AF7F-4FAA-A943-8EF6F58794A3}" dt="2020-11-23T09:24:27.630" v="4"/>
      <pc:docMkLst>
        <pc:docMk/>
      </pc:docMkLst>
      <pc:sldMasterChg chg="modSldLayout">
        <pc:chgData name="Szabolics Tamás" userId="8219779f-ecc5-43fc-9915-f892f68c7da2" providerId="ADAL" clId="{9FFB7BED-AF7F-4FAA-A943-8EF6F58794A3}" dt="2020-11-23T09:24:27.630" v="4"/>
        <pc:sldMasterMkLst>
          <pc:docMk/>
          <pc:sldMasterMk cId="4290405144" sldId="2147483648"/>
        </pc:sldMasterMkLst>
        <pc:sldLayoutChg chg="addSp modSp">
          <pc:chgData name="Szabolics Tamás" userId="8219779f-ecc5-43fc-9915-f892f68c7da2" providerId="ADAL" clId="{9FFB7BED-AF7F-4FAA-A943-8EF6F58794A3}" dt="2020-11-23T09:24:25.270" v="2"/>
          <pc:sldLayoutMkLst>
            <pc:docMk/>
            <pc:sldMasterMk cId="4290405144" sldId="2147483648"/>
            <pc:sldLayoutMk cId="268012410" sldId="2147483649"/>
          </pc:sldLayoutMkLst>
          <pc:spChg chg="add mod">
            <ac:chgData name="Szabolics Tamás" userId="8219779f-ecc5-43fc-9915-f892f68c7da2" providerId="ADAL" clId="{9FFB7BED-AF7F-4FAA-A943-8EF6F58794A3}" dt="2020-11-23T09:24:18.907" v="1"/>
            <ac:spMkLst>
              <pc:docMk/>
              <pc:sldMasterMk cId="4290405144" sldId="2147483648"/>
              <pc:sldLayoutMk cId="268012410" sldId="2147483649"/>
              <ac:spMk id="8" creationId="{4B19DE67-7D69-45D2-99BD-C78DA0BC8AB0}"/>
            </ac:spMkLst>
          </pc:spChg>
          <pc:spChg chg="add mod">
            <ac:chgData name="Szabolics Tamás" userId="8219779f-ecc5-43fc-9915-f892f68c7da2" providerId="ADAL" clId="{9FFB7BED-AF7F-4FAA-A943-8EF6F58794A3}" dt="2020-11-23T09:24:18.907" v="1"/>
            <ac:spMkLst>
              <pc:docMk/>
              <pc:sldMasterMk cId="4290405144" sldId="2147483648"/>
              <pc:sldLayoutMk cId="268012410" sldId="2147483649"/>
              <ac:spMk id="9" creationId="{4F1925E2-4B16-4F99-A582-BA3E50E11903}"/>
            </ac:spMkLst>
          </pc:spChg>
          <pc:spChg chg="add mod">
            <ac:chgData name="Szabolics Tamás" userId="8219779f-ecc5-43fc-9915-f892f68c7da2" providerId="ADAL" clId="{9FFB7BED-AF7F-4FAA-A943-8EF6F58794A3}" dt="2020-11-23T09:24:18.907" v="1"/>
            <ac:spMkLst>
              <pc:docMk/>
              <pc:sldMasterMk cId="4290405144" sldId="2147483648"/>
              <pc:sldLayoutMk cId="268012410" sldId="2147483649"/>
              <ac:spMk id="10" creationId="{EBF6F4E7-2022-4C77-8990-D267B354C6B8}"/>
            </ac:spMkLst>
          </pc:spChg>
          <pc:spChg chg="add mod">
            <ac:chgData name="Szabolics Tamás" userId="8219779f-ecc5-43fc-9915-f892f68c7da2" providerId="ADAL" clId="{9FFB7BED-AF7F-4FAA-A943-8EF6F58794A3}" dt="2020-11-23T09:24:25.270" v="2"/>
            <ac:spMkLst>
              <pc:docMk/>
              <pc:sldMasterMk cId="4290405144" sldId="2147483648"/>
              <pc:sldLayoutMk cId="268012410" sldId="2147483649"/>
              <ac:spMk id="11" creationId="{6BD81521-EE71-42D3-A10C-557F1EAD86A8}"/>
            </ac:spMkLst>
          </pc:spChg>
          <pc:spChg chg="add mod">
            <ac:chgData name="Szabolics Tamás" userId="8219779f-ecc5-43fc-9915-f892f68c7da2" providerId="ADAL" clId="{9FFB7BED-AF7F-4FAA-A943-8EF6F58794A3}" dt="2020-11-23T09:24:25.270" v="2"/>
            <ac:spMkLst>
              <pc:docMk/>
              <pc:sldMasterMk cId="4290405144" sldId="2147483648"/>
              <pc:sldLayoutMk cId="268012410" sldId="2147483649"/>
              <ac:spMk id="12" creationId="{6B38941F-F8A0-4636-AD7D-A4B4A9C72726}"/>
            </ac:spMkLst>
          </pc:spChg>
          <pc:spChg chg="add mod">
            <ac:chgData name="Szabolics Tamás" userId="8219779f-ecc5-43fc-9915-f892f68c7da2" providerId="ADAL" clId="{9FFB7BED-AF7F-4FAA-A943-8EF6F58794A3}" dt="2020-11-23T09:24:25.270" v="2"/>
            <ac:spMkLst>
              <pc:docMk/>
              <pc:sldMasterMk cId="4290405144" sldId="2147483648"/>
              <pc:sldLayoutMk cId="268012410" sldId="2147483649"/>
              <ac:spMk id="13" creationId="{B67F9394-8D74-4B03-9D91-DB16ACAD9AE2}"/>
            </ac:spMkLst>
          </pc:spChg>
        </pc:sldLayoutChg>
        <pc:sldLayoutChg chg="addSp modSp">
          <pc:chgData name="Szabolics Tamás" userId="8219779f-ecc5-43fc-9915-f892f68c7da2" providerId="ADAL" clId="{9FFB7BED-AF7F-4FAA-A943-8EF6F58794A3}" dt="2020-11-23T09:24:26.565" v="3"/>
          <pc:sldLayoutMkLst>
            <pc:docMk/>
            <pc:sldMasterMk cId="4290405144" sldId="2147483648"/>
            <pc:sldLayoutMk cId="2032742422" sldId="2147483650"/>
          </pc:sldLayoutMkLst>
          <pc:spChg chg="add mod">
            <ac:chgData name="Szabolics Tamás" userId="8219779f-ecc5-43fc-9915-f892f68c7da2" providerId="ADAL" clId="{9FFB7BED-AF7F-4FAA-A943-8EF6F58794A3}" dt="2020-11-23T09:24:26.565" v="3"/>
            <ac:spMkLst>
              <pc:docMk/>
              <pc:sldMasterMk cId="4290405144" sldId="2147483648"/>
              <pc:sldLayoutMk cId="2032742422" sldId="2147483650"/>
              <ac:spMk id="6" creationId="{D8327684-76F2-4C13-B677-AE3CD540A258}"/>
            </ac:spMkLst>
          </pc:spChg>
          <pc:spChg chg="add mod">
            <ac:chgData name="Szabolics Tamás" userId="8219779f-ecc5-43fc-9915-f892f68c7da2" providerId="ADAL" clId="{9FFB7BED-AF7F-4FAA-A943-8EF6F58794A3}" dt="2020-11-23T09:24:26.565" v="3"/>
            <ac:spMkLst>
              <pc:docMk/>
              <pc:sldMasterMk cId="4290405144" sldId="2147483648"/>
              <pc:sldLayoutMk cId="2032742422" sldId="2147483650"/>
              <ac:spMk id="8" creationId="{FE66AD04-395A-4A8D-A588-9A580A90E174}"/>
            </ac:spMkLst>
          </pc:spChg>
          <pc:spChg chg="add mod">
            <ac:chgData name="Szabolics Tamás" userId="8219779f-ecc5-43fc-9915-f892f68c7da2" providerId="ADAL" clId="{9FFB7BED-AF7F-4FAA-A943-8EF6F58794A3}" dt="2020-11-23T09:24:26.565" v="3"/>
            <ac:spMkLst>
              <pc:docMk/>
              <pc:sldMasterMk cId="4290405144" sldId="2147483648"/>
              <pc:sldLayoutMk cId="2032742422" sldId="2147483650"/>
              <ac:spMk id="9" creationId="{8FBACF0A-5F9B-42F1-B0F5-F57343EB03EF}"/>
            </ac:spMkLst>
          </pc:spChg>
        </pc:sldLayoutChg>
        <pc:sldLayoutChg chg="addSp modSp">
          <pc:chgData name="Szabolics Tamás" userId="8219779f-ecc5-43fc-9915-f892f68c7da2" providerId="ADAL" clId="{9FFB7BED-AF7F-4FAA-A943-8EF6F58794A3}" dt="2020-11-23T09:24:27.630" v="4"/>
          <pc:sldLayoutMkLst>
            <pc:docMk/>
            <pc:sldMasterMk cId="4290405144" sldId="2147483648"/>
            <pc:sldLayoutMk cId="2759511028" sldId="2147483651"/>
          </pc:sldLayoutMkLst>
          <pc:spChg chg="add mod">
            <ac:chgData name="Szabolics Tamás" userId="8219779f-ecc5-43fc-9915-f892f68c7da2" providerId="ADAL" clId="{9FFB7BED-AF7F-4FAA-A943-8EF6F58794A3}" dt="2020-11-23T09:24:27.630" v="4"/>
            <ac:spMkLst>
              <pc:docMk/>
              <pc:sldMasterMk cId="4290405144" sldId="2147483648"/>
              <pc:sldLayoutMk cId="2759511028" sldId="2147483651"/>
              <ac:spMk id="6" creationId="{8D82CFFB-F19F-4966-BE5C-C6E4FCBD1F36}"/>
            </ac:spMkLst>
          </pc:spChg>
          <pc:spChg chg="add mod">
            <ac:chgData name="Szabolics Tamás" userId="8219779f-ecc5-43fc-9915-f892f68c7da2" providerId="ADAL" clId="{9FFB7BED-AF7F-4FAA-A943-8EF6F58794A3}" dt="2020-11-23T09:24:27.630" v="4"/>
            <ac:spMkLst>
              <pc:docMk/>
              <pc:sldMasterMk cId="4290405144" sldId="2147483648"/>
              <pc:sldLayoutMk cId="2759511028" sldId="2147483651"/>
              <ac:spMk id="7" creationId="{8B656DB6-A53C-4CBA-9794-8432A178C489}"/>
            </ac:spMkLst>
          </pc:spChg>
          <pc:spChg chg="add mod">
            <ac:chgData name="Szabolics Tamás" userId="8219779f-ecc5-43fc-9915-f892f68c7da2" providerId="ADAL" clId="{9FFB7BED-AF7F-4FAA-A943-8EF6F58794A3}" dt="2020-11-23T09:24:27.630" v="4"/>
            <ac:spMkLst>
              <pc:docMk/>
              <pc:sldMasterMk cId="4290405144" sldId="2147483648"/>
              <pc:sldLayoutMk cId="2759511028" sldId="2147483651"/>
              <ac:spMk id="8" creationId="{0BB2FA2D-4590-4BAC-901B-71975D4BE44D}"/>
            </ac:spMkLst>
          </pc:spChg>
        </pc:sldLayoutChg>
      </pc:sldMasterChg>
    </pc:docChg>
  </pc:docChgLst>
  <pc:docChgLst>
    <pc:chgData name="Kugler Szilvia" userId="S::kugler.szilvia@ek-cer.hu::f6c505bc-0ebd-4fd1-9028-1e6c43f55c73" providerId="AD" clId="Web-{570FE3D0-CF6B-3B9F-48D2-14CB4E008B0F}"/>
    <pc:docChg chg="modSld">
      <pc:chgData name="Kugler Szilvia" userId="S::kugler.szilvia@ek-cer.hu::f6c505bc-0ebd-4fd1-9028-1e6c43f55c73" providerId="AD" clId="Web-{570FE3D0-CF6B-3B9F-48D2-14CB4E008B0F}" dt="2021-08-25T12:24:23.710" v="0"/>
      <pc:docMkLst>
        <pc:docMk/>
      </pc:docMkLst>
      <pc:sldChg chg="addSp">
        <pc:chgData name="Kugler Szilvia" userId="S::kugler.szilvia@ek-cer.hu::f6c505bc-0ebd-4fd1-9028-1e6c43f55c73" providerId="AD" clId="Web-{570FE3D0-CF6B-3B9F-48D2-14CB4E008B0F}" dt="2021-08-25T12:24:23.710" v="0"/>
        <pc:sldMkLst>
          <pc:docMk/>
          <pc:sldMk cId="2959578849" sldId="256"/>
        </pc:sldMkLst>
        <pc:spChg chg="add">
          <ac:chgData name="Kugler Szilvia" userId="S::kugler.szilvia@ek-cer.hu::f6c505bc-0ebd-4fd1-9028-1e6c43f55c73" providerId="AD" clId="Web-{570FE3D0-CF6B-3B9F-48D2-14CB4E008B0F}" dt="2021-08-25T12:24:23.710" v="0"/>
          <ac:spMkLst>
            <pc:docMk/>
            <pc:sldMk cId="2959578849" sldId="256"/>
            <ac:spMk id="3" creationId="{02AC4DCF-933C-4967-827D-D97547951388}"/>
          </ac:spMkLst>
        </pc:spChg>
      </pc:sldChg>
    </pc:docChg>
  </pc:docChgLst>
  <pc:docChgLst>
    <pc:chgData name="Tamás" userId="8219779f-ecc5-43fc-9915-f892f68c7da2" providerId="ADAL" clId="{0EDC579F-E209-46CC-A1ED-964766952F58}"/>
    <pc:docChg chg="undo custSel modSld modMainMaster">
      <pc:chgData name="Tamás" userId="8219779f-ecc5-43fc-9915-f892f68c7da2" providerId="ADAL" clId="{0EDC579F-E209-46CC-A1ED-964766952F58}" dt="2020-09-28T17:35:25.294" v="190" actId="207"/>
      <pc:docMkLst>
        <pc:docMk/>
      </pc:docMkLst>
      <pc:sldChg chg="modSp mod">
        <pc:chgData name="Tamás" userId="8219779f-ecc5-43fc-9915-f892f68c7da2" providerId="ADAL" clId="{0EDC579F-E209-46CC-A1ED-964766952F58}" dt="2020-09-28T17:35:20.607" v="189" actId="207"/>
        <pc:sldMkLst>
          <pc:docMk/>
          <pc:sldMk cId="2959578849" sldId="256"/>
        </pc:sldMkLst>
        <pc:spChg chg="mod">
          <ac:chgData name="Tamás" userId="8219779f-ecc5-43fc-9915-f892f68c7da2" providerId="ADAL" clId="{0EDC579F-E209-46CC-A1ED-964766952F58}" dt="2020-09-28T17:35:20.607" v="189" actId="207"/>
          <ac:spMkLst>
            <pc:docMk/>
            <pc:sldMk cId="2959578849" sldId="256"/>
            <ac:spMk id="2" creationId="{00000000-0000-0000-0000-000000000000}"/>
          </ac:spMkLst>
        </pc:spChg>
      </pc:sldChg>
      <pc:sldChg chg="modSp mod">
        <pc:chgData name="Tamás" userId="8219779f-ecc5-43fc-9915-f892f68c7da2" providerId="ADAL" clId="{0EDC579F-E209-46CC-A1ED-964766952F58}" dt="2020-09-28T17:20:57.098" v="84" actId="20577"/>
        <pc:sldMkLst>
          <pc:docMk/>
          <pc:sldMk cId="3043525805" sldId="257"/>
        </pc:sldMkLst>
        <pc:spChg chg="mod">
          <ac:chgData name="Tamás" userId="8219779f-ecc5-43fc-9915-f892f68c7da2" providerId="ADAL" clId="{0EDC579F-E209-46CC-A1ED-964766952F58}" dt="2020-09-28T17:20:57.098" v="84" actId="20577"/>
          <ac:spMkLst>
            <pc:docMk/>
            <pc:sldMk cId="3043525805" sldId="257"/>
            <ac:spMk id="3" creationId="{9C20A952-196A-4E31-85B4-C5654B9F55BA}"/>
          </ac:spMkLst>
        </pc:spChg>
      </pc:sldChg>
      <pc:sldChg chg="modSp mod">
        <pc:chgData name="Tamás" userId="8219779f-ecc5-43fc-9915-f892f68c7da2" providerId="ADAL" clId="{0EDC579F-E209-46CC-A1ED-964766952F58}" dt="2020-09-28T17:35:25.294" v="190" actId="207"/>
        <pc:sldMkLst>
          <pc:docMk/>
          <pc:sldMk cId="2280830198" sldId="258"/>
        </pc:sldMkLst>
        <pc:spChg chg="mod">
          <ac:chgData name="Tamás" userId="8219779f-ecc5-43fc-9915-f892f68c7da2" providerId="ADAL" clId="{0EDC579F-E209-46CC-A1ED-964766952F58}" dt="2020-09-28T17:35:25.294" v="190" actId="207"/>
          <ac:spMkLst>
            <pc:docMk/>
            <pc:sldMk cId="2280830198" sldId="258"/>
            <ac:spMk id="2" creationId="{B8FDD6A2-31F6-4F23-80FB-69E75D06B7BC}"/>
          </ac:spMkLst>
        </pc:spChg>
      </pc:sldChg>
      <pc:sldMasterChg chg="modSldLayout">
        <pc:chgData name="Tamás" userId="8219779f-ecc5-43fc-9915-f892f68c7da2" providerId="ADAL" clId="{0EDC579F-E209-46CC-A1ED-964766952F58}" dt="2020-09-28T17:35:08.254" v="188" actId="478"/>
        <pc:sldMasterMkLst>
          <pc:docMk/>
          <pc:sldMasterMk cId="4290405144" sldId="2147483648"/>
        </pc:sldMasterMkLst>
        <pc:sldLayoutChg chg="addSp delSp modSp mod">
          <pc:chgData name="Tamás" userId="8219779f-ecc5-43fc-9915-f892f68c7da2" providerId="ADAL" clId="{0EDC579F-E209-46CC-A1ED-964766952F58}" dt="2020-09-28T17:35:02.757" v="186" actId="478"/>
          <pc:sldLayoutMkLst>
            <pc:docMk/>
            <pc:sldMasterMk cId="4290405144" sldId="2147483648"/>
            <pc:sldLayoutMk cId="268012410" sldId="2147483649"/>
          </pc:sldLayoutMkLst>
          <pc:spChg chg="add mod">
            <ac:chgData name="Tamás" userId="8219779f-ecc5-43fc-9915-f892f68c7da2" providerId="ADAL" clId="{0EDC579F-E209-46CC-A1ED-964766952F58}" dt="2020-09-28T17:22:31.043" v="129" actId="1076"/>
            <ac:spMkLst>
              <pc:docMk/>
              <pc:sldMasterMk cId="4290405144" sldId="2147483648"/>
              <pc:sldLayoutMk cId="268012410" sldId="2147483649"/>
              <ac:spMk id="7" creationId="{C2F3BD6E-1BFD-48EB-8B95-083D02A67D4F}"/>
            </ac:spMkLst>
          </pc:spChg>
          <pc:picChg chg="add del mod ord">
            <ac:chgData name="Tamás" userId="8219779f-ecc5-43fc-9915-f892f68c7da2" providerId="ADAL" clId="{0EDC579F-E209-46CC-A1ED-964766952F58}" dt="2020-09-28T17:35:02.757" v="186" actId="478"/>
            <ac:picMkLst>
              <pc:docMk/>
              <pc:sldMasterMk cId="4290405144" sldId="2147483648"/>
              <pc:sldLayoutMk cId="268012410" sldId="2147483649"/>
              <ac:picMk id="2" creationId="{8AE46B00-4CB3-4B07-B911-F3248C78A58E}"/>
            </ac:picMkLst>
          </pc:picChg>
          <pc:picChg chg="del mod">
            <ac:chgData name="Tamás" userId="8219779f-ecc5-43fc-9915-f892f68c7da2" providerId="ADAL" clId="{0EDC579F-E209-46CC-A1ED-964766952F58}" dt="2020-09-28T17:21:05.893" v="86" actId="478"/>
            <ac:picMkLst>
              <pc:docMk/>
              <pc:sldMasterMk cId="4290405144" sldId="2147483648"/>
              <pc:sldLayoutMk cId="268012410" sldId="2147483649"/>
              <ac:picMk id="2" creationId="{E975EFF4-DB7C-423F-AF8F-0A08438776F7}"/>
            </ac:picMkLst>
          </pc:picChg>
          <pc:picChg chg="add mod">
            <ac:chgData name="Tamás" userId="8219779f-ecc5-43fc-9915-f892f68c7da2" providerId="ADAL" clId="{0EDC579F-E209-46CC-A1ED-964766952F58}" dt="2020-09-28T17:22:19.666" v="128" actId="1076"/>
            <ac:picMkLst>
              <pc:docMk/>
              <pc:sldMasterMk cId="4290405144" sldId="2147483648"/>
              <pc:sldLayoutMk cId="268012410" sldId="2147483649"/>
              <ac:picMk id="5" creationId="{E0ABC276-1BAC-4D76-888F-4110D6172E00}"/>
            </ac:picMkLst>
          </pc:picChg>
        </pc:sldLayoutChg>
        <pc:sldLayoutChg chg="addSp delSp modSp mod">
          <pc:chgData name="Tamás" userId="8219779f-ecc5-43fc-9915-f892f68c7da2" providerId="ADAL" clId="{0EDC579F-E209-46CC-A1ED-964766952F58}" dt="2020-09-28T17:35:05.543" v="187" actId="478"/>
          <pc:sldLayoutMkLst>
            <pc:docMk/>
            <pc:sldMasterMk cId="4290405144" sldId="2147483648"/>
            <pc:sldLayoutMk cId="2032742422" sldId="2147483650"/>
          </pc:sldLayoutMkLst>
          <pc:spChg chg="add mod">
            <ac:chgData name="Tamás" userId="8219779f-ecc5-43fc-9915-f892f68c7da2" providerId="ADAL" clId="{0EDC579F-E209-46CC-A1ED-964766952F58}" dt="2020-09-28T17:24:55.600" v="169" actId="120"/>
            <ac:spMkLst>
              <pc:docMk/>
              <pc:sldMasterMk cId="4290405144" sldId="2147483648"/>
              <pc:sldLayoutMk cId="2032742422" sldId="2147483650"/>
              <ac:spMk id="7" creationId="{B31D5CE1-5910-46B5-AF42-0C1DAE3DC778}"/>
            </ac:spMkLst>
          </pc:spChg>
          <pc:picChg chg="del mod">
            <ac:chgData name="Tamás" userId="8219779f-ecc5-43fc-9915-f892f68c7da2" providerId="ADAL" clId="{0EDC579F-E209-46CC-A1ED-964766952F58}" dt="2020-09-28T17:22:46.288" v="131" actId="478"/>
            <ac:picMkLst>
              <pc:docMk/>
              <pc:sldMasterMk cId="4290405144" sldId="2147483648"/>
              <pc:sldLayoutMk cId="2032742422" sldId="2147483650"/>
              <ac:picMk id="2" creationId="{7069A176-3481-41F6-9528-ECCF2F826B31}"/>
            </ac:picMkLst>
          </pc:picChg>
          <pc:picChg chg="add del mod ord">
            <ac:chgData name="Tamás" userId="8219779f-ecc5-43fc-9915-f892f68c7da2" providerId="ADAL" clId="{0EDC579F-E209-46CC-A1ED-964766952F58}" dt="2020-09-28T17:35:05.543" v="187" actId="478"/>
            <ac:picMkLst>
              <pc:docMk/>
              <pc:sldMasterMk cId="4290405144" sldId="2147483648"/>
              <pc:sldLayoutMk cId="2032742422" sldId="2147483650"/>
              <ac:picMk id="2" creationId="{A43FCC85-E2A1-49F6-B64E-33B48BF3A18F}"/>
            </ac:picMkLst>
          </pc:picChg>
          <pc:picChg chg="add mod">
            <ac:chgData name="Tamás" userId="8219779f-ecc5-43fc-9915-f892f68c7da2" providerId="ADAL" clId="{0EDC579F-E209-46CC-A1ED-964766952F58}" dt="2020-09-28T17:24:03.726" v="148" actId="14100"/>
            <ac:picMkLst>
              <pc:docMk/>
              <pc:sldMasterMk cId="4290405144" sldId="2147483648"/>
              <pc:sldLayoutMk cId="2032742422" sldId="2147483650"/>
              <ac:picMk id="5" creationId="{29AD7157-2741-4CB8-AB7D-4AA3064F1518}"/>
            </ac:picMkLst>
          </pc:picChg>
        </pc:sldLayoutChg>
        <pc:sldLayoutChg chg="addSp delSp modSp mod">
          <pc:chgData name="Tamás" userId="8219779f-ecc5-43fc-9915-f892f68c7da2" providerId="ADAL" clId="{0EDC579F-E209-46CC-A1ED-964766952F58}" dt="2020-09-28T17:35:08.254" v="188" actId="478"/>
          <pc:sldLayoutMkLst>
            <pc:docMk/>
            <pc:sldMasterMk cId="4290405144" sldId="2147483648"/>
            <pc:sldLayoutMk cId="2759511028" sldId="2147483651"/>
          </pc:sldLayoutMkLst>
          <pc:spChg chg="add mod">
            <ac:chgData name="Tamás" userId="8219779f-ecc5-43fc-9915-f892f68c7da2" providerId="ADAL" clId="{0EDC579F-E209-46CC-A1ED-964766952F58}" dt="2020-09-28T17:23:16.357" v="137" actId="1076"/>
            <ac:spMkLst>
              <pc:docMk/>
              <pc:sldMasterMk cId="4290405144" sldId="2147483648"/>
              <pc:sldLayoutMk cId="2759511028" sldId="2147483651"/>
              <ac:spMk id="3" creationId="{75E49925-D00D-46A3-B042-FE5B087404F8}"/>
            </ac:spMkLst>
          </pc:spChg>
          <pc:spChg chg="del">
            <ac:chgData name="Tamás" userId="8219779f-ecc5-43fc-9915-f892f68c7da2" providerId="ADAL" clId="{0EDC579F-E209-46CC-A1ED-964766952F58}" dt="2020-09-28T17:23:04.160" v="132" actId="478"/>
            <ac:spMkLst>
              <pc:docMk/>
              <pc:sldMasterMk cId="4290405144" sldId="2147483648"/>
              <pc:sldLayoutMk cId="2759511028" sldId="2147483651"/>
              <ac:spMk id="6" creationId="{11B54980-D24F-4332-8698-FFA1EB137118}"/>
            </ac:spMkLst>
          </pc:spChg>
          <pc:picChg chg="add del mod ord">
            <ac:chgData name="Tamás" userId="8219779f-ecc5-43fc-9915-f892f68c7da2" providerId="ADAL" clId="{0EDC579F-E209-46CC-A1ED-964766952F58}" dt="2020-09-28T17:35:08.254" v="188" actId="478"/>
            <ac:picMkLst>
              <pc:docMk/>
              <pc:sldMasterMk cId="4290405144" sldId="2147483648"/>
              <pc:sldLayoutMk cId="2759511028" sldId="2147483651"/>
              <ac:picMk id="7" creationId="{373D24F0-0AEE-4B71-9BBE-CA34E2DD7A86}"/>
            </ac:picMkLst>
          </pc:picChg>
        </pc:sldLayoutChg>
      </pc:sldMasterChg>
    </pc:docChg>
  </pc:docChgLst>
  <pc:docChgLst>
    <pc:chgData name="Szabolics Tamás" userId="8219779f-ecc5-43fc-9915-f892f68c7da2" providerId="ADAL" clId="{7D2671A2-B262-774B-B9CD-8372059DF492}"/>
    <pc:docChg chg="undo custSel modSld modMainMaster">
      <pc:chgData name="Szabolics Tamás" userId="8219779f-ecc5-43fc-9915-f892f68c7da2" providerId="ADAL" clId="{7D2671A2-B262-774B-B9CD-8372059DF492}" dt="2023-09-06T09:08:45.565" v="144" actId="1037"/>
      <pc:docMkLst>
        <pc:docMk/>
      </pc:docMkLst>
      <pc:sldChg chg="addSp delSp modSp mod">
        <pc:chgData name="Szabolics Tamás" userId="8219779f-ecc5-43fc-9915-f892f68c7da2" providerId="ADAL" clId="{7D2671A2-B262-774B-B9CD-8372059DF492}" dt="2023-09-06T09:07:51.220" v="132" actId="1076"/>
        <pc:sldMkLst>
          <pc:docMk/>
          <pc:sldMk cId="2959578849" sldId="256"/>
        </pc:sldMkLst>
        <pc:spChg chg="mod">
          <ac:chgData name="Szabolics Tamás" userId="8219779f-ecc5-43fc-9915-f892f68c7da2" providerId="ADAL" clId="{7D2671A2-B262-774B-B9CD-8372059DF492}" dt="2023-09-06T09:07:51.220" v="132" actId="1076"/>
          <ac:spMkLst>
            <pc:docMk/>
            <pc:sldMk cId="2959578849" sldId="256"/>
            <ac:spMk id="2" creationId="{00000000-0000-0000-0000-000000000000}"/>
          </ac:spMkLst>
        </pc:spChg>
        <pc:spChg chg="add del mod">
          <ac:chgData name="Szabolics Tamás" userId="8219779f-ecc5-43fc-9915-f892f68c7da2" providerId="ADAL" clId="{7D2671A2-B262-774B-B9CD-8372059DF492}" dt="2023-09-06T07:37:05.453" v="2"/>
          <ac:spMkLst>
            <pc:docMk/>
            <pc:sldMk cId="2959578849" sldId="256"/>
            <ac:spMk id="3" creationId="{5B4914AD-0EC4-32D8-8A57-290DED2CAEF3}"/>
          </ac:spMkLst>
        </pc:spChg>
      </pc:sldChg>
      <pc:sldChg chg="modSp mod">
        <pc:chgData name="Szabolics Tamás" userId="8219779f-ecc5-43fc-9915-f892f68c7da2" providerId="ADAL" clId="{7D2671A2-B262-774B-B9CD-8372059DF492}" dt="2023-09-06T09:07:47.305" v="131" actId="1036"/>
        <pc:sldMkLst>
          <pc:docMk/>
          <pc:sldMk cId="3043525805" sldId="257"/>
        </pc:sldMkLst>
        <pc:spChg chg="mod">
          <ac:chgData name="Szabolics Tamás" userId="8219779f-ecc5-43fc-9915-f892f68c7da2" providerId="ADAL" clId="{7D2671A2-B262-774B-B9CD-8372059DF492}" dt="2023-09-06T09:07:47.305" v="131" actId="1036"/>
          <ac:spMkLst>
            <pc:docMk/>
            <pc:sldMk cId="3043525805" sldId="257"/>
            <ac:spMk id="3" creationId="{9C20A952-196A-4E31-85B4-C5654B9F55BA}"/>
          </ac:spMkLst>
        </pc:spChg>
      </pc:sldChg>
      <pc:sldChg chg="modSp mod">
        <pc:chgData name="Szabolics Tamás" userId="8219779f-ecc5-43fc-9915-f892f68c7da2" providerId="ADAL" clId="{7D2671A2-B262-774B-B9CD-8372059DF492}" dt="2023-09-06T09:07:55.230" v="133" actId="1076"/>
        <pc:sldMkLst>
          <pc:docMk/>
          <pc:sldMk cId="2280830198" sldId="258"/>
        </pc:sldMkLst>
        <pc:spChg chg="mod">
          <ac:chgData name="Szabolics Tamás" userId="8219779f-ecc5-43fc-9915-f892f68c7da2" providerId="ADAL" clId="{7D2671A2-B262-774B-B9CD-8372059DF492}" dt="2023-09-06T09:07:55.230" v="133" actId="1076"/>
          <ac:spMkLst>
            <pc:docMk/>
            <pc:sldMk cId="2280830198" sldId="258"/>
            <ac:spMk id="2" creationId="{B8FDD6A2-31F6-4F23-80FB-69E75D06B7BC}"/>
          </ac:spMkLst>
        </pc:spChg>
      </pc:sldChg>
      <pc:sldMasterChg chg="modSldLayout">
        <pc:chgData name="Szabolics Tamás" userId="8219779f-ecc5-43fc-9915-f892f68c7da2" providerId="ADAL" clId="{7D2671A2-B262-774B-B9CD-8372059DF492}" dt="2023-09-06T09:08:45.565" v="144" actId="1037"/>
        <pc:sldMasterMkLst>
          <pc:docMk/>
          <pc:sldMasterMk cId="4290405144" sldId="2147483648"/>
        </pc:sldMasterMkLst>
        <pc:sldLayoutChg chg="addSp delSp modSp mod">
          <pc:chgData name="Szabolics Tamás" userId="8219779f-ecc5-43fc-9915-f892f68c7da2" providerId="ADAL" clId="{7D2671A2-B262-774B-B9CD-8372059DF492}" dt="2023-09-06T09:08:45.565" v="144" actId="1037"/>
          <pc:sldLayoutMkLst>
            <pc:docMk/>
            <pc:sldMasterMk cId="4290405144" sldId="2147483648"/>
            <pc:sldLayoutMk cId="268012410" sldId="2147483649"/>
          </pc:sldLayoutMkLst>
          <pc:spChg chg="add mod">
            <ac:chgData name="Szabolics Tamás" userId="8219779f-ecc5-43fc-9915-f892f68c7da2" providerId="ADAL" clId="{7D2671A2-B262-774B-B9CD-8372059DF492}" dt="2023-09-06T09:03:54.544" v="84" actId="1038"/>
            <ac:spMkLst>
              <pc:docMk/>
              <pc:sldMasterMk cId="4290405144" sldId="2147483648"/>
              <pc:sldLayoutMk cId="268012410" sldId="2147483649"/>
              <ac:spMk id="2" creationId="{F51AAA4C-C811-4A38-521D-EBBD8D096E7C}"/>
            </ac:spMkLst>
          </pc:spChg>
          <pc:spChg chg="add mod">
            <ac:chgData name="Szabolics Tamás" userId="8219779f-ecc5-43fc-9915-f892f68c7da2" providerId="ADAL" clId="{7D2671A2-B262-774B-B9CD-8372059DF492}" dt="2023-09-06T09:03:28.326" v="62" actId="1076"/>
            <ac:spMkLst>
              <pc:docMk/>
              <pc:sldMasterMk cId="4290405144" sldId="2147483648"/>
              <pc:sldLayoutMk cId="268012410" sldId="2147483649"/>
              <ac:spMk id="6" creationId="{A0000392-A7DE-6012-1250-E0D17D344F14}"/>
            </ac:spMkLst>
          </pc:spChg>
          <pc:spChg chg="mod">
            <ac:chgData name="Szabolics Tamás" userId="8219779f-ecc5-43fc-9915-f892f68c7da2" providerId="ADAL" clId="{7D2671A2-B262-774B-B9CD-8372059DF492}" dt="2023-09-06T09:04:58.610" v="96" actId="1076"/>
            <ac:spMkLst>
              <pc:docMk/>
              <pc:sldMasterMk cId="4290405144" sldId="2147483648"/>
              <pc:sldLayoutMk cId="268012410" sldId="2147483649"/>
              <ac:spMk id="7" creationId="{C2F3BD6E-1BFD-48EB-8B95-083D02A67D4F}"/>
            </ac:spMkLst>
          </pc:spChg>
          <pc:spChg chg="add mod">
            <ac:chgData name="Szabolics Tamás" userId="8219779f-ecc5-43fc-9915-f892f68c7da2" providerId="ADAL" clId="{7D2671A2-B262-774B-B9CD-8372059DF492}" dt="2023-09-06T09:03:50.897" v="82" actId="1035"/>
            <ac:spMkLst>
              <pc:docMk/>
              <pc:sldMasterMk cId="4290405144" sldId="2147483648"/>
              <pc:sldLayoutMk cId="268012410" sldId="2147483649"/>
              <ac:spMk id="9" creationId="{26E79D89-BB8E-6790-0680-8A7D6772B631}"/>
            </ac:spMkLst>
          </pc:spChg>
          <pc:spChg chg="add mod">
            <ac:chgData name="Szabolics Tamás" userId="8219779f-ecc5-43fc-9915-f892f68c7da2" providerId="ADAL" clId="{7D2671A2-B262-774B-B9CD-8372059DF492}" dt="2023-09-06T09:04:20.009" v="88" actId="1076"/>
            <ac:spMkLst>
              <pc:docMk/>
              <pc:sldMasterMk cId="4290405144" sldId="2147483648"/>
              <pc:sldLayoutMk cId="268012410" sldId="2147483649"/>
              <ac:spMk id="14" creationId="{05747B49-686B-AC99-17B2-B30457B9D296}"/>
            </ac:spMkLst>
          </pc:spChg>
          <pc:picChg chg="del">
            <ac:chgData name="Szabolics Tamás" userId="8219779f-ecc5-43fc-9915-f892f68c7da2" providerId="ADAL" clId="{7D2671A2-B262-774B-B9CD-8372059DF492}" dt="2023-09-06T08:59:46.743" v="28" actId="478"/>
            <ac:picMkLst>
              <pc:docMk/>
              <pc:sldMasterMk cId="4290405144" sldId="2147483648"/>
              <pc:sldLayoutMk cId="268012410" sldId="2147483649"/>
              <ac:picMk id="4" creationId="{452FC11A-E10B-4F83-8355-A6F4868BA502}"/>
            </ac:picMkLst>
          </pc:picChg>
          <pc:picChg chg="del">
            <ac:chgData name="Szabolics Tamás" userId="8219779f-ecc5-43fc-9915-f892f68c7da2" providerId="ADAL" clId="{7D2671A2-B262-774B-B9CD-8372059DF492}" dt="2023-09-06T08:59:45.641" v="27" actId="478"/>
            <ac:picMkLst>
              <pc:docMk/>
              <pc:sldMasterMk cId="4290405144" sldId="2147483648"/>
              <pc:sldLayoutMk cId="268012410" sldId="2147483649"/>
              <ac:picMk id="5" creationId="{E0ABC276-1BAC-4D76-888F-4110D6172E00}"/>
            </ac:picMkLst>
          </pc:picChg>
          <pc:picChg chg="del">
            <ac:chgData name="Szabolics Tamás" userId="8219779f-ecc5-43fc-9915-f892f68c7da2" providerId="ADAL" clId="{7D2671A2-B262-774B-B9CD-8372059DF492}" dt="2023-09-06T07:48:17.223" v="10" actId="478"/>
            <ac:picMkLst>
              <pc:docMk/>
              <pc:sldMasterMk cId="4290405144" sldId="2147483648"/>
              <pc:sldLayoutMk cId="268012410" sldId="2147483649"/>
              <ac:picMk id="6" creationId="{FAE51729-F250-4FFE-979B-445B61B98A23}"/>
            </ac:picMkLst>
          </pc:picChg>
          <pc:picChg chg="add del mod">
            <ac:chgData name="Szabolics Tamás" userId="8219779f-ecc5-43fc-9915-f892f68c7da2" providerId="ADAL" clId="{7D2671A2-B262-774B-B9CD-8372059DF492}" dt="2023-09-06T09:05:28.280" v="99" actId="478"/>
            <ac:picMkLst>
              <pc:docMk/>
              <pc:sldMasterMk cId="4290405144" sldId="2147483648"/>
              <pc:sldLayoutMk cId="268012410" sldId="2147483649"/>
              <ac:picMk id="8" creationId="{0CEF2D21-0289-BA70-7315-13D78DEA852C}"/>
            </ac:picMkLst>
          </pc:picChg>
          <pc:picChg chg="add mod">
            <ac:chgData name="Szabolics Tamás" userId="8219779f-ecc5-43fc-9915-f892f68c7da2" providerId="ADAL" clId="{7D2671A2-B262-774B-B9CD-8372059DF492}" dt="2023-09-06T09:05:11.221" v="98" actId="1076"/>
            <ac:picMkLst>
              <pc:docMk/>
              <pc:sldMasterMk cId="4290405144" sldId="2147483648"/>
              <pc:sldLayoutMk cId="268012410" sldId="2147483649"/>
              <ac:picMk id="10" creationId="{6D25BF66-4322-CD3C-7359-9922838F77F5}"/>
            </ac:picMkLst>
          </pc:picChg>
          <pc:picChg chg="add mod">
            <ac:chgData name="Szabolics Tamás" userId="8219779f-ecc5-43fc-9915-f892f68c7da2" providerId="ADAL" clId="{7D2671A2-B262-774B-B9CD-8372059DF492}" dt="2023-09-06T09:08:45.565" v="144" actId="1037"/>
            <ac:picMkLst>
              <pc:docMk/>
              <pc:sldMasterMk cId="4290405144" sldId="2147483648"/>
              <pc:sldLayoutMk cId="268012410" sldId="2147483649"/>
              <ac:picMk id="15" creationId="{2E746F46-F074-5BF6-D13A-A1DF33CDEA16}"/>
            </ac:picMkLst>
          </pc:picChg>
        </pc:sldLayoutChg>
        <pc:sldLayoutChg chg="addSp delSp modSp mod">
          <pc:chgData name="Szabolics Tamás" userId="8219779f-ecc5-43fc-9915-f892f68c7da2" providerId="ADAL" clId="{7D2671A2-B262-774B-B9CD-8372059DF492}" dt="2023-09-06T09:05:51.071" v="102"/>
          <pc:sldLayoutMkLst>
            <pc:docMk/>
            <pc:sldMasterMk cId="4290405144" sldId="2147483648"/>
            <pc:sldLayoutMk cId="2032742422" sldId="2147483650"/>
          </pc:sldLayoutMkLst>
          <pc:spChg chg="add mod">
            <ac:chgData name="Szabolics Tamás" userId="8219779f-ecc5-43fc-9915-f892f68c7da2" providerId="ADAL" clId="{7D2671A2-B262-774B-B9CD-8372059DF492}" dt="2023-09-06T09:05:51.071" v="102"/>
            <ac:spMkLst>
              <pc:docMk/>
              <pc:sldMasterMk cId="4290405144" sldId="2147483648"/>
              <pc:sldLayoutMk cId="2032742422" sldId="2147483650"/>
              <ac:spMk id="2" creationId="{81FB3B27-4F2C-6719-73EF-75BA47ADEA16}"/>
            </ac:spMkLst>
          </pc:spChg>
          <pc:spChg chg="del">
            <ac:chgData name="Szabolics Tamás" userId="8219779f-ecc5-43fc-9915-f892f68c7da2" providerId="ADAL" clId="{7D2671A2-B262-774B-B9CD-8372059DF492}" dt="2023-09-06T09:05:44.236" v="101" actId="478"/>
            <ac:spMkLst>
              <pc:docMk/>
              <pc:sldMasterMk cId="4290405144" sldId="2147483648"/>
              <pc:sldLayoutMk cId="2032742422" sldId="2147483650"/>
              <ac:spMk id="7" creationId="{B31D5CE1-5910-46B5-AF42-0C1DAE3DC778}"/>
            </ac:spMkLst>
          </pc:spChg>
          <pc:spChg chg="add mod">
            <ac:chgData name="Szabolics Tamás" userId="8219779f-ecc5-43fc-9915-f892f68c7da2" providerId="ADAL" clId="{7D2671A2-B262-774B-B9CD-8372059DF492}" dt="2023-09-06T09:05:51.071" v="102"/>
            <ac:spMkLst>
              <pc:docMk/>
              <pc:sldMasterMk cId="4290405144" sldId="2147483648"/>
              <pc:sldLayoutMk cId="2032742422" sldId="2147483650"/>
              <ac:spMk id="10" creationId="{C82D370E-D970-94B2-976F-749849D6417B}"/>
            </ac:spMkLst>
          </pc:spChg>
          <pc:spChg chg="add mod">
            <ac:chgData name="Szabolics Tamás" userId="8219779f-ecc5-43fc-9915-f892f68c7da2" providerId="ADAL" clId="{7D2671A2-B262-774B-B9CD-8372059DF492}" dt="2023-09-06T09:05:51.071" v="102"/>
            <ac:spMkLst>
              <pc:docMk/>
              <pc:sldMasterMk cId="4290405144" sldId="2147483648"/>
              <pc:sldLayoutMk cId="2032742422" sldId="2147483650"/>
              <ac:spMk id="11" creationId="{D11ADD7B-D68A-A10E-AD27-CAECBC41A684}"/>
            </ac:spMkLst>
          </pc:spChg>
          <pc:picChg chg="del">
            <ac:chgData name="Szabolics Tamás" userId="8219779f-ecc5-43fc-9915-f892f68c7da2" providerId="ADAL" clId="{7D2671A2-B262-774B-B9CD-8372059DF492}" dt="2023-09-06T09:05:44.236" v="101" actId="478"/>
            <ac:picMkLst>
              <pc:docMk/>
              <pc:sldMasterMk cId="4290405144" sldId="2147483648"/>
              <pc:sldLayoutMk cId="2032742422" sldId="2147483650"/>
              <ac:picMk id="3" creationId="{6EC81674-0278-40EB-8104-1306C2BFA49E}"/>
            </ac:picMkLst>
          </pc:picChg>
          <pc:picChg chg="del">
            <ac:chgData name="Szabolics Tamás" userId="8219779f-ecc5-43fc-9915-f892f68c7da2" providerId="ADAL" clId="{7D2671A2-B262-774B-B9CD-8372059DF492}" dt="2023-09-06T09:05:44.236" v="101" actId="478"/>
            <ac:picMkLst>
              <pc:docMk/>
              <pc:sldMasterMk cId="4290405144" sldId="2147483648"/>
              <pc:sldLayoutMk cId="2032742422" sldId="2147483650"/>
              <ac:picMk id="4" creationId="{5E11C9C9-0BAD-4523-B2D9-31D937E06730}"/>
            </ac:picMkLst>
          </pc:picChg>
          <pc:picChg chg="del">
            <ac:chgData name="Szabolics Tamás" userId="8219779f-ecc5-43fc-9915-f892f68c7da2" providerId="ADAL" clId="{7D2671A2-B262-774B-B9CD-8372059DF492}" dt="2023-09-06T09:05:44.236" v="101" actId="478"/>
            <ac:picMkLst>
              <pc:docMk/>
              <pc:sldMasterMk cId="4290405144" sldId="2147483648"/>
              <pc:sldLayoutMk cId="2032742422" sldId="2147483650"/>
              <ac:picMk id="5" creationId="{29AD7157-2741-4CB8-AB7D-4AA3064F1518}"/>
            </ac:picMkLst>
          </pc:picChg>
          <pc:picChg chg="add mod">
            <ac:chgData name="Szabolics Tamás" userId="8219779f-ecc5-43fc-9915-f892f68c7da2" providerId="ADAL" clId="{7D2671A2-B262-774B-B9CD-8372059DF492}" dt="2023-09-06T09:05:51.071" v="102"/>
            <ac:picMkLst>
              <pc:docMk/>
              <pc:sldMasterMk cId="4290405144" sldId="2147483648"/>
              <pc:sldLayoutMk cId="2032742422" sldId="2147483650"/>
              <ac:picMk id="12" creationId="{4805DEFF-DA10-6B9B-596F-35AF1960F388}"/>
            </ac:picMkLst>
          </pc:picChg>
        </pc:sldLayoutChg>
        <pc:sldLayoutChg chg="addSp delSp modSp mod">
          <pc:chgData name="Szabolics Tamás" userId="8219779f-ecc5-43fc-9915-f892f68c7da2" providerId="ADAL" clId="{7D2671A2-B262-774B-B9CD-8372059DF492}" dt="2023-09-06T09:07:25.795" v="128" actId="1076"/>
          <pc:sldLayoutMkLst>
            <pc:docMk/>
            <pc:sldMasterMk cId="4290405144" sldId="2147483648"/>
            <pc:sldLayoutMk cId="2759511028" sldId="2147483651"/>
          </pc:sldLayoutMkLst>
          <pc:spChg chg="del">
            <ac:chgData name="Szabolics Tamás" userId="8219779f-ecc5-43fc-9915-f892f68c7da2" providerId="ADAL" clId="{7D2671A2-B262-774B-B9CD-8372059DF492}" dt="2023-09-06T09:06:12.403" v="103" actId="478"/>
            <ac:spMkLst>
              <pc:docMk/>
              <pc:sldMasterMk cId="4290405144" sldId="2147483648"/>
              <pc:sldLayoutMk cId="2759511028" sldId="2147483651"/>
              <ac:spMk id="3" creationId="{75E49925-D00D-46A3-B042-FE5B087404F8}"/>
            </ac:spMkLst>
          </pc:spChg>
          <pc:spChg chg="add mod">
            <ac:chgData name="Szabolics Tamás" userId="8219779f-ecc5-43fc-9915-f892f68c7da2" providerId="ADAL" clId="{7D2671A2-B262-774B-B9CD-8372059DF492}" dt="2023-09-06T09:06:13.599" v="104"/>
            <ac:spMkLst>
              <pc:docMk/>
              <pc:sldMasterMk cId="4290405144" sldId="2147483648"/>
              <pc:sldLayoutMk cId="2759511028" sldId="2147483651"/>
              <ac:spMk id="9" creationId="{0FF0115C-52A9-DD97-C14F-F38542DEB877}"/>
            </ac:spMkLst>
          </pc:spChg>
          <pc:spChg chg="add mod">
            <ac:chgData name="Szabolics Tamás" userId="8219779f-ecc5-43fc-9915-f892f68c7da2" providerId="ADAL" clId="{7D2671A2-B262-774B-B9CD-8372059DF492}" dt="2023-09-06T09:07:22.838" v="127" actId="1076"/>
            <ac:spMkLst>
              <pc:docMk/>
              <pc:sldMasterMk cId="4290405144" sldId="2147483648"/>
              <pc:sldLayoutMk cId="2759511028" sldId="2147483651"/>
              <ac:spMk id="10" creationId="{91FC6B47-823B-4874-3706-854AC87A067B}"/>
            </ac:spMkLst>
          </pc:spChg>
          <pc:spChg chg="add mod">
            <ac:chgData name="Szabolics Tamás" userId="8219779f-ecc5-43fc-9915-f892f68c7da2" providerId="ADAL" clId="{7D2671A2-B262-774B-B9CD-8372059DF492}" dt="2023-09-06T09:06:13.599" v="104"/>
            <ac:spMkLst>
              <pc:docMk/>
              <pc:sldMasterMk cId="4290405144" sldId="2147483648"/>
              <pc:sldLayoutMk cId="2759511028" sldId="2147483651"/>
              <ac:spMk id="11" creationId="{28A6F38F-4A1D-040D-42C4-E3ACD343B8A4}"/>
            </ac:spMkLst>
          </pc:spChg>
          <pc:spChg chg="add mod">
            <ac:chgData name="Szabolics Tamás" userId="8219779f-ecc5-43fc-9915-f892f68c7da2" providerId="ADAL" clId="{7D2671A2-B262-774B-B9CD-8372059DF492}" dt="2023-09-06T09:06:13.599" v="104"/>
            <ac:spMkLst>
              <pc:docMk/>
              <pc:sldMasterMk cId="4290405144" sldId="2147483648"/>
              <pc:sldLayoutMk cId="2759511028" sldId="2147483651"/>
              <ac:spMk id="12" creationId="{5ADA406E-AA8D-CE70-D827-43CF1B9E3DFE}"/>
            </ac:spMkLst>
          </pc:spChg>
          <pc:spChg chg="add mod">
            <ac:chgData name="Szabolics Tamás" userId="8219779f-ecc5-43fc-9915-f892f68c7da2" providerId="ADAL" clId="{7D2671A2-B262-774B-B9CD-8372059DF492}" dt="2023-09-06T09:06:13.599" v="104"/>
            <ac:spMkLst>
              <pc:docMk/>
              <pc:sldMasterMk cId="4290405144" sldId="2147483648"/>
              <pc:sldLayoutMk cId="2759511028" sldId="2147483651"/>
              <ac:spMk id="14" creationId="{5CDD9F45-D03A-23DF-2940-D2F2662D2FB5}"/>
            </ac:spMkLst>
          </pc:spChg>
          <pc:spChg chg="add mod">
            <ac:chgData name="Szabolics Tamás" userId="8219779f-ecc5-43fc-9915-f892f68c7da2" providerId="ADAL" clId="{7D2671A2-B262-774B-B9CD-8372059DF492}" dt="2023-09-06T09:06:13.599" v="104"/>
            <ac:spMkLst>
              <pc:docMk/>
              <pc:sldMasterMk cId="4290405144" sldId="2147483648"/>
              <pc:sldLayoutMk cId="2759511028" sldId="2147483651"/>
              <ac:spMk id="15" creationId="{99722FF1-E2D9-388B-D332-646FBB91A69B}"/>
            </ac:spMkLst>
          </pc:spChg>
          <pc:spChg chg="add mod">
            <ac:chgData name="Szabolics Tamás" userId="8219779f-ecc5-43fc-9915-f892f68c7da2" providerId="ADAL" clId="{7D2671A2-B262-774B-B9CD-8372059DF492}" dt="2023-09-06T09:06:13.599" v="104"/>
            <ac:spMkLst>
              <pc:docMk/>
              <pc:sldMasterMk cId="4290405144" sldId="2147483648"/>
              <pc:sldLayoutMk cId="2759511028" sldId="2147483651"/>
              <ac:spMk id="16" creationId="{2D98586D-824D-7DE1-B0F5-39DD853EAC45}"/>
            </ac:spMkLst>
          </pc:spChg>
          <pc:spChg chg="add del mod">
            <ac:chgData name="Szabolics Tamás" userId="8219779f-ecc5-43fc-9915-f892f68c7da2" providerId="ADAL" clId="{7D2671A2-B262-774B-B9CD-8372059DF492}" dt="2023-09-06T09:06:17.757" v="105" actId="478"/>
            <ac:spMkLst>
              <pc:docMk/>
              <pc:sldMasterMk cId="4290405144" sldId="2147483648"/>
              <pc:sldLayoutMk cId="2759511028" sldId="2147483651"/>
              <ac:spMk id="17" creationId="{95C238B2-106C-39E5-2BE0-88D12AE58277}"/>
            </ac:spMkLst>
          </pc:spChg>
          <pc:picChg chg="del">
            <ac:chgData name="Szabolics Tamás" userId="8219779f-ecc5-43fc-9915-f892f68c7da2" providerId="ADAL" clId="{7D2671A2-B262-774B-B9CD-8372059DF492}" dt="2023-09-06T09:06:12.403" v="103" actId="478"/>
            <ac:picMkLst>
              <pc:docMk/>
              <pc:sldMasterMk cId="4290405144" sldId="2147483648"/>
              <pc:sldLayoutMk cId="2759511028" sldId="2147483651"/>
              <ac:picMk id="2" creationId="{48EB6153-E685-4D01-A030-9F93C200833B}"/>
            </ac:picMkLst>
          </pc:picChg>
          <pc:picChg chg="del">
            <ac:chgData name="Szabolics Tamás" userId="8219779f-ecc5-43fc-9915-f892f68c7da2" providerId="ADAL" clId="{7D2671A2-B262-774B-B9CD-8372059DF492}" dt="2023-09-06T09:06:12.403" v="103" actId="478"/>
            <ac:picMkLst>
              <pc:docMk/>
              <pc:sldMasterMk cId="4290405144" sldId="2147483648"/>
              <pc:sldLayoutMk cId="2759511028" sldId="2147483651"/>
              <ac:picMk id="4" creationId="{005EAAE6-8C43-4191-88B7-F9ED956CC024}"/>
            </ac:picMkLst>
          </pc:picChg>
          <pc:picChg chg="del">
            <ac:chgData name="Szabolics Tamás" userId="8219779f-ecc5-43fc-9915-f892f68c7da2" providerId="ADAL" clId="{7D2671A2-B262-774B-B9CD-8372059DF492}" dt="2023-09-06T09:06:12.403" v="103" actId="478"/>
            <ac:picMkLst>
              <pc:docMk/>
              <pc:sldMasterMk cId="4290405144" sldId="2147483648"/>
              <pc:sldLayoutMk cId="2759511028" sldId="2147483651"/>
              <ac:picMk id="5" creationId="{04790BE1-8807-4DB7-A864-F01EA998CFB7}"/>
            </ac:picMkLst>
          </pc:picChg>
          <pc:picChg chg="add del mod">
            <ac:chgData name="Szabolics Tamás" userId="8219779f-ecc5-43fc-9915-f892f68c7da2" providerId="ADAL" clId="{7D2671A2-B262-774B-B9CD-8372059DF492}" dt="2023-09-06T09:06:20.589" v="106" actId="478"/>
            <ac:picMkLst>
              <pc:docMk/>
              <pc:sldMasterMk cId="4290405144" sldId="2147483648"/>
              <pc:sldLayoutMk cId="2759511028" sldId="2147483651"/>
              <ac:picMk id="13" creationId="{72761D3D-A6A7-439D-8CBA-76BE25F637EC}"/>
            </ac:picMkLst>
          </pc:picChg>
          <pc:picChg chg="add del mod">
            <ac:chgData name="Szabolics Tamás" userId="8219779f-ecc5-43fc-9915-f892f68c7da2" providerId="ADAL" clId="{7D2671A2-B262-774B-B9CD-8372059DF492}" dt="2023-09-06T09:06:26.737" v="107" actId="478"/>
            <ac:picMkLst>
              <pc:docMk/>
              <pc:sldMasterMk cId="4290405144" sldId="2147483648"/>
              <pc:sldLayoutMk cId="2759511028" sldId="2147483651"/>
              <ac:picMk id="18" creationId="{5F70E0FA-A260-B616-C3F4-A2B127112752}"/>
            </ac:picMkLst>
          </pc:picChg>
          <pc:picChg chg="add mod">
            <ac:chgData name="Szabolics Tamás" userId="8219779f-ecc5-43fc-9915-f892f68c7da2" providerId="ADAL" clId="{7D2671A2-B262-774B-B9CD-8372059DF492}" dt="2023-09-06T09:07:25.795" v="128" actId="1076"/>
            <ac:picMkLst>
              <pc:docMk/>
              <pc:sldMasterMk cId="4290405144" sldId="2147483648"/>
              <pc:sldLayoutMk cId="2759511028" sldId="2147483651"/>
              <ac:picMk id="19" creationId="{A68BA7D5-38A8-6C25-5A31-EF9669475F3F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585EC-FCA9-477A-9A62-69747F01E5DA}" type="datetimeFigureOut">
              <a:rPr lang="en-US" smtClean="0"/>
              <a:t>08-May-24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715CA-F0AB-414A-879C-C0F0C15F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11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715CA-F0AB-414A-879C-C0F0C15F9FF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51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7B382DEC-27E9-43D3-8F15-3FC016DB72A6}"/>
              </a:ext>
            </a:extLst>
          </p:cNvPr>
          <p:cNvSpPr txBox="1"/>
          <p:nvPr userDrawn="1"/>
        </p:nvSpPr>
        <p:spPr>
          <a:xfrm>
            <a:off x="3666882" y="1083541"/>
            <a:ext cx="7839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solidFill>
                  <a:schemeClr val="bg1"/>
                </a:solidFill>
              </a:rPr>
              <a:t>Energiatudományi Kutatóközpont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2F3BD6E-1BFD-48EB-8B95-083D02A67D4F}"/>
              </a:ext>
            </a:extLst>
          </p:cNvPr>
          <p:cNvSpPr txBox="1"/>
          <p:nvPr userDrawn="1"/>
        </p:nvSpPr>
        <p:spPr>
          <a:xfrm>
            <a:off x="437704" y="1260014"/>
            <a:ext cx="10405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HUN-REN Centre </a:t>
            </a:r>
            <a:r>
              <a:rPr lang="hu-H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BD81521-EE71-42D3-A10C-557F1EAD86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A2F34-5412-4F40-A4DB-B7B98A06672C}" type="datetimeFigureOut">
              <a:rPr lang="hu-HU" smtClean="0"/>
              <a:t>2024. 05. 08.</a:t>
            </a:fld>
            <a:endParaRPr lang="hu-HU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B38941F-F8A0-4636-AD7D-A4B4A9C72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67F9394-8D74-4B03-9D91-DB16ACAD9A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1F73-F485-4D4B-BE83-4A5422F4D902}" type="slidenum">
              <a:rPr lang="hu-HU" smtClean="0"/>
              <a:t>‹#›</a:t>
            </a:fld>
            <a:endParaRPr lang="hu-HU"/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6D25BF66-4322-CD3C-7359-9922838F77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444" y="284099"/>
            <a:ext cx="3368749" cy="13062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1AAA4C-C811-4A38-521D-EBBD8D096E7C}"/>
              </a:ext>
            </a:extLst>
          </p:cNvPr>
          <p:cNvSpPr/>
          <p:nvPr userDrawn="1"/>
        </p:nvSpPr>
        <p:spPr>
          <a:xfrm rot="5400000">
            <a:off x="7266829" y="1932667"/>
            <a:ext cx="640080" cy="9230140"/>
          </a:xfrm>
          <a:prstGeom prst="rect">
            <a:avLst/>
          </a:prstGeom>
          <a:solidFill>
            <a:srgbClr val="45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000392-A7DE-6012-1250-E0D17D344F14}"/>
              </a:ext>
            </a:extLst>
          </p:cNvPr>
          <p:cNvSpPr/>
          <p:nvPr userDrawn="1"/>
        </p:nvSpPr>
        <p:spPr>
          <a:xfrm>
            <a:off x="-19879" y="5909647"/>
            <a:ext cx="2904192" cy="960019"/>
          </a:xfrm>
          <a:prstGeom prst="rect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26E79D89-BB8E-6790-0680-8A7D6772B631}"/>
              </a:ext>
            </a:extLst>
          </p:cNvPr>
          <p:cNvSpPr/>
          <p:nvPr userDrawn="1"/>
        </p:nvSpPr>
        <p:spPr>
          <a:xfrm>
            <a:off x="2863637" y="5902614"/>
            <a:ext cx="965833" cy="965164"/>
          </a:xfrm>
          <a:prstGeom prst="rtTriangle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pic>
        <p:nvPicPr>
          <p:cNvPr id="15" name="Picture 14" descr="A blue green and black hexagon logo&#10;&#10;Description automatically generated">
            <a:extLst>
              <a:ext uri="{FF2B5EF4-FFF2-40B4-BE49-F238E27FC236}">
                <a16:creationId xmlns:a16="http://schemas.microsoft.com/office/drawing/2014/main" id="{2E746F46-F074-5BF6-D13A-A1DF33CDEA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64" y="535387"/>
            <a:ext cx="2877029" cy="66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2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FB3B27-4F2C-6719-73EF-75BA47ADEA16}"/>
              </a:ext>
            </a:extLst>
          </p:cNvPr>
          <p:cNvSpPr/>
          <p:nvPr userDrawn="1"/>
        </p:nvSpPr>
        <p:spPr>
          <a:xfrm rot="5400000">
            <a:off x="6615060" y="-5090799"/>
            <a:ext cx="509289" cy="10667737"/>
          </a:xfrm>
          <a:prstGeom prst="rect">
            <a:avLst/>
          </a:prstGeom>
          <a:solidFill>
            <a:srgbClr val="45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D370E-D970-94B2-976F-749849D6417B}"/>
              </a:ext>
            </a:extLst>
          </p:cNvPr>
          <p:cNvSpPr/>
          <p:nvPr userDrawn="1"/>
        </p:nvSpPr>
        <p:spPr>
          <a:xfrm>
            <a:off x="-10899" y="-11574"/>
            <a:ext cx="1689225" cy="509288"/>
          </a:xfrm>
          <a:prstGeom prst="rect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D11ADD7B-D68A-A10E-AD27-CAECBC41A684}"/>
              </a:ext>
            </a:extLst>
          </p:cNvPr>
          <p:cNvSpPr/>
          <p:nvPr userDrawn="1"/>
        </p:nvSpPr>
        <p:spPr>
          <a:xfrm rot="5400000">
            <a:off x="1903691" y="-236940"/>
            <a:ext cx="509289" cy="960020"/>
          </a:xfrm>
          <a:prstGeom prst="rtTriangle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4805DEFF-DA10-6B9B-596F-35AF1960F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0" y="41239"/>
            <a:ext cx="837741" cy="318307"/>
          </a:xfrm>
          <a:prstGeom prst="rect">
            <a:avLst/>
          </a:prstGeom>
        </p:spPr>
      </p:pic>
      <p:sp>
        <p:nvSpPr>
          <p:cNvPr id="3" name="Szövegdoboz 1">
            <a:extLst>
              <a:ext uri="{FF2B5EF4-FFF2-40B4-BE49-F238E27FC236}">
                <a16:creationId xmlns:a16="http://schemas.microsoft.com/office/drawing/2014/main" id="{22FFD267-9871-66AE-9F80-4756470FF306}"/>
              </a:ext>
            </a:extLst>
          </p:cNvPr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/>
              <a:t>S. Zoletnik</a:t>
            </a:r>
            <a:r>
              <a:rPr lang="hu-HU" sz="1200"/>
              <a:t>		</a:t>
            </a:r>
            <a:r>
              <a:rPr lang="en-US" sz="1200"/>
              <a:t> 		                                             PPPL, 8 May, 2024</a:t>
            </a:r>
            <a:r>
              <a:rPr lang="hu-HU" sz="1200"/>
              <a:t>	</a:t>
            </a:r>
            <a:r>
              <a:rPr lang="en-US" sz="1200"/>
              <a:t>                                     </a:t>
            </a:r>
            <a:r>
              <a:rPr lang="hu-HU" sz="1200"/>
              <a:t>				</a:t>
            </a:r>
            <a:r>
              <a:rPr lang="en-US" sz="1200"/>
              <a:t>                    </a:t>
            </a:r>
            <a:fld id="{06D74EA2-A4FC-4FB0-9C98-75DC27E57537}" type="slidenum">
              <a:rPr lang="hu-HU" sz="1200" smtClean="0"/>
              <a:t>‹#›</a:t>
            </a:fld>
            <a:endParaRPr lang="en-US" sz="1200"/>
          </a:p>
        </p:txBody>
      </p:sp>
      <p:pic>
        <p:nvPicPr>
          <p:cNvPr id="6" name="Picture 5" descr="A logo with white text&#10;&#10;Description automatically generated">
            <a:extLst>
              <a:ext uri="{FF2B5EF4-FFF2-40B4-BE49-F238E27FC236}">
                <a16:creationId xmlns:a16="http://schemas.microsoft.com/office/drawing/2014/main" id="{E108006A-2091-CDB7-1182-47472E2D17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2" y="31799"/>
            <a:ext cx="490739" cy="34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4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D82CFFB-F19F-4966-BE5C-C6E4FCBD1F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A2F34-5412-4F40-A4DB-B7B98A06672C}" type="datetimeFigureOut">
              <a:rPr lang="hu-HU" smtClean="0"/>
              <a:t>2024. 05. 08.</a:t>
            </a:fld>
            <a:endParaRPr lang="hu-H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B656DB6-A53C-4CBA-9794-8432A178C4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2FA2D-4590-4BAC-901B-71975D4BE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1F73-F485-4D4B-BE83-4A5422F4D902}" type="slidenum">
              <a:rPr lang="hu-HU" smtClean="0"/>
              <a:t>‹#›</a:t>
            </a:fld>
            <a:endParaRPr lang="hu-HU"/>
          </a:p>
        </p:txBody>
      </p:sp>
      <p:sp>
        <p:nvSpPr>
          <p:cNvPr id="9" name="Szövegdoboz 2">
            <a:extLst>
              <a:ext uri="{FF2B5EF4-FFF2-40B4-BE49-F238E27FC236}">
                <a16:creationId xmlns:a16="http://schemas.microsoft.com/office/drawing/2014/main" id="{0FF0115C-52A9-DD97-C14F-F38542DEB877}"/>
              </a:ext>
            </a:extLst>
          </p:cNvPr>
          <p:cNvSpPr txBox="1"/>
          <p:nvPr userDrawn="1"/>
        </p:nvSpPr>
        <p:spPr>
          <a:xfrm>
            <a:off x="3666882" y="1083541"/>
            <a:ext cx="7839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solidFill>
                  <a:schemeClr val="bg1"/>
                </a:solidFill>
              </a:rPr>
              <a:t>Energiatudományi Kutatóközpont</a:t>
            </a:r>
          </a:p>
        </p:txBody>
      </p:sp>
      <p:sp>
        <p:nvSpPr>
          <p:cNvPr id="10" name="Szövegdoboz 6">
            <a:extLst>
              <a:ext uri="{FF2B5EF4-FFF2-40B4-BE49-F238E27FC236}">
                <a16:creationId xmlns:a16="http://schemas.microsoft.com/office/drawing/2014/main" id="{91FC6B47-823B-4874-3706-854AC87A067B}"/>
              </a:ext>
            </a:extLst>
          </p:cNvPr>
          <p:cNvSpPr txBox="1"/>
          <p:nvPr userDrawn="1"/>
        </p:nvSpPr>
        <p:spPr>
          <a:xfrm>
            <a:off x="3581400" y="504597"/>
            <a:ext cx="80917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HUN-REN Centre </a:t>
            </a:r>
            <a:r>
              <a:rPr lang="hu-HU" sz="3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hu-HU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hu-HU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8A6F38F-4A1D-040D-42C4-E3ACD343B8A4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1A2F34-5412-4F40-A4DB-B7B98A06672C}" type="datetimeFigureOut">
              <a:rPr lang="hu-HU" smtClean="0"/>
              <a:pPr/>
              <a:t>2024. 05. 08.</a:t>
            </a:fld>
            <a:endParaRPr lang="hu-HU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ADA406E-AA8D-CE70-D827-43CF1B9E3DFE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3F1F73-F485-4D4B-BE83-4A5422F4D902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DD9F45-D03A-23DF-2940-D2F2662D2FB5}"/>
              </a:ext>
            </a:extLst>
          </p:cNvPr>
          <p:cNvSpPr/>
          <p:nvPr userDrawn="1"/>
        </p:nvSpPr>
        <p:spPr>
          <a:xfrm rot="5400000">
            <a:off x="7266829" y="1932667"/>
            <a:ext cx="640080" cy="9230140"/>
          </a:xfrm>
          <a:prstGeom prst="rect">
            <a:avLst/>
          </a:prstGeom>
          <a:solidFill>
            <a:srgbClr val="45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722FF1-E2D9-388B-D332-646FBB91A69B}"/>
              </a:ext>
            </a:extLst>
          </p:cNvPr>
          <p:cNvSpPr/>
          <p:nvPr userDrawn="1"/>
        </p:nvSpPr>
        <p:spPr>
          <a:xfrm>
            <a:off x="-19879" y="5909647"/>
            <a:ext cx="2904192" cy="960019"/>
          </a:xfrm>
          <a:prstGeom prst="rect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2D98586D-824D-7DE1-B0F5-39DD853EAC45}"/>
              </a:ext>
            </a:extLst>
          </p:cNvPr>
          <p:cNvSpPr/>
          <p:nvPr userDrawn="1"/>
        </p:nvSpPr>
        <p:spPr>
          <a:xfrm>
            <a:off x="2863637" y="5902614"/>
            <a:ext cx="965833" cy="965164"/>
          </a:xfrm>
          <a:prstGeom prst="rtTriangle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pic>
        <p:nvPicPr>
          <p:cNvPr id="19" name="Picture 1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68BA7D5-38A8-6C25-5A31-EF9669475F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1" y="504597"/>
            <a:ext cx="2355573" cy="54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11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A2F34-5412-4F40-A4DB-B7B98A06672C}" type="datetimeFigureOut">
              <a:rPr lang="hu-HU" smtClean="0"/>
              <a:t>2024. 05. 08.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1F73-F485-4D4B-BE83-4A5422F4D9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040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video" Target="NULL" TargetMode="External"/><Relationship Id="rId7" Type="http://schemas.openxmlformats.org/officeDocument/2006/relationships/image" Target="../media/image42.pn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4" Type="http://schemas.microsoft.com/office/2007/relationships/media" Target="../media/media6.avi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microsoft.com/office/2007/relationships/hdphoto" Target="../media/hdphoto2.wdp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9.png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5.tif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6" Type="http://schemas.openxmlformats.org/officeDocument/2006/relationships/image" Target="../media/image84.tif"/><Relationship Id="rId5" Type="http://schemas.openxmlformats.org/officeDocument/2006/relationships/image" Target="../media/image83.tif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7" Type="http://schemas.openxmlformats.org/officeDocument/2006/relationships/image" Target="../media/image350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4.mp4"/><Relationship Id="rId7" Type="http://schemas.openxmlformats.org/officeDocument/2006/relationships/image" Target="../media/image2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92666" y="2483805"/>
            <a:ext cx="11006667" cy="189039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/>
              <a:t>Formation of cryogenic pellets for emergency shutdown of ITER plasma discharges</a:t>
            </a:r>
            <a:br>
              <a:rPr lang="en-GB" sz="2700"/>
            </a:br>
            <a:br>
              <a:rPr lang="en-GB" sz="2700"/>
            </a:br>
            <a:r>
              <a:rPr lang="en-GB"/>
              <a:t>Sandor ZOLETNIK</a:t>
            </a:r>
            <a:br>
              <a:rPr lang="en-GB"/>
            </a:br>
            <a:r>
              <a:rPr lang="en-GB" sz="2700" i="1"/>
              <a:t>Head of Fusion Plasma Physics department</a:t>
            </a:r>
            <a:br>
              <a:rPr lang="en-GB" sz="2700" i="1"/>
            </a:br>
            <a:r>
              <a:rPr lang="en-GB" sz="2700" i="1"/>
              <a:t>Contributions from:</a:t>
            </a:r>
            <a:endParaRPr lang="en-GB" sz="2700" i="1" dirty="0"/>
          </a:p>
        </p:txBody>
      </p:sp>
      <p:pic>
        <p:nvPicPr>
          <p:cNvPr id="5" name="Picture 4" descr="A logo with a circle and a letter in it&#10;&#10;Description automatically generated">
            <a:extLst>
              <a:ext uri="{FF2B5EF4-FFF2-40B4-BE49-F238E27FC236}">
                <a16:creationId xmlns:a16="http://schemas.microsoft.com/office/drawing/2014/main" id="{BC13AF5D-6B42-811D-A05F-3BD466A976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132" y="519344"/>
            <a:ext cx="890139" cy="634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C8E564-D01D-1AC4-321F-7063DF8B6DD5}"/>
              </a:ext>
            </a:extLst>
          </p:cNvPr>
          <p:cNvSpPr txBox="1"/>
          <p:nvPr/>
        </p:nvSpPr>
        <p:spPr>
          <a:xfrm>
            <a:off x="5105770" y="1564449"/>
            <a:ext cx="6110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1"/>
              <a:t>Fusion Plasma Physics department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E89EAA-3482-B5DE-0C8F-DBD840C3464F}"/>
              </a:ext>
            </a:extLst>
          </p:cNvPr>
          <p:cNvSpPr txBox="1"/>
          <p:nvPr/>
        </p:nvSpPr>
        <p:spPr>
          <a:xfrm>
            <a:off x="1608162" y="4746947"/>
            <a:ext cx="9478370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hu-HU" sz="1800"/>
              <a:t>E. Walcz, T. Szepesi, T. Szabolics, G. Anda, G. Bartók, G. Cseh, D. Dunai, G. Gárdonyi, </a:t>
            </a:r>
            <a:endParaRPr lang="en-US"/>
          </a:p>
          <a:p>
            <a:pPr>
              <a:lnSpc>
                <a:spcPts val="2000"/>
              </a:lnSpc>
            </a:pPr>
            <a:r>
              <a:rPr lang="hu-HU" sz="1800"/>
              <a:t>S. Hegedűs, I. Katona, Á. Kovács, G. Kocsis, M. </a:t>
            </a:r>
            <a:r>
              <a:rPr lang="en-US" sz="1800"/>
              <a:t>M</a:t>
            </a:r>
            <a:r>
              <a:rPr lang="hu-HU" sz="1800"/>
              <a:t>álics, D. Nagy, R. Nagy, D. Oravecz, </a:t>
            </a:r>
            <a:endParaRPr lang="en-US" sz="1800"/>
          </a:p>
          <a:p>
            <a:pPr>
              <a:lnSpc>
                <a:spcPts val="2000"/>
              </a:lnSpc>
            </a:pPr>
            <a:r>
              <a:rPr lang="hu-HU" sz="1800"/>
              <a:t>L. Poszovecz, D. Réfy, M. Vécsei, A. Zsákai</a:t>
            </a:r>
            <a:r>
              <a:rPr lang="en-US"/>
              <a:t>, HUN-REN CER</a:t>
            </a:r>
            <a:endParaRPr lang="hu-HU" sz="1800"/>
          </a:p>
          <a:p>
            <a:pPr>
              <a:lnSpc>
                <a:spcPts val="2000"/>
              </a:lnSpc>
            </a:pPr>
            <a:r>
              <a:rPr lang="hu-HU" sz="1800"/>
              <a:t>S. Jachmich, U. Kruezi, M. Lehnen, </a:t>
            </a:r>
            <a:r>
              <a:rPr lang="en-US" sz="1800"/>
              <a:t>M. Kochergin  </a:t>
            </a:r>
            <a:r>
              <a:rPr lang="hu-HU" sz="1800"/>
              <a:t>ITER IO</a:t>
            </a:r>
            <a:br>
              <a:rPr lang="hu-HU" sz="1800"/>
            </a:br>
            <a:endParaRPr lang="hu-HU" sz="18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15CEE82-A231-A08B-E89A-BA573E023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262" y="5570023"/>
            <a:ext cx="574255" cy="26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86FE29-3998-9350-F758-3F3AF73A3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421" y="5272195"/>
            <a:ext cx="265640" cy="34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78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26">
            <a:extLst>
              <a:ext uri="{FF2B5EF4-FFF2-40B4-BE49-F238E27FC236}">
                <a16:creationId xmlns:a16="http://schemas.microsoft.com/office/drawing/2014/main" id="{667EE568-140A-4756-9850-A350CD073DDF}"/>
              </a:ext>
            </a:extLst>
          </p:cNvPr>
          <p:cNvSpPr txBox="1"/>
          <p:nvPr/>
        </p:nvSpPr>
        <p:spPr>
          <a:xfrm>
            <a:off x="33532" y="625149"/>
            <a:ext cx="994691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sym typeface="Wingdings" panose="05000000000000000000" pitchFamily="2" charset="2"/>
              </a:rPr>
              <a:t>Setup has been fully designed and built by CER and consortium partners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Injector with fast valve</a:t>
            </a:r>
            <a:endParaRPr lang="hu-HU" sz="240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>
                <a:sym typeface="Wingdings" panose="05000000000000000000" pitchFamily="2" charset="2"/>
              </a:rPr>
              <a:t>Computer controlled gas system</a:t>
            </a:r>
            <a:endParaRPr lang="en-US" sz="240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Propellant gas recovery chamber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Flight tube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Shard analysis chamber with </a:t>
            </a:r>
            <a:endParaRPr lang="hu-HU" sz="2400">
              <a:sym typeface="Wingdings" panose="05000000000000000000" pitchFamily="2" charset="2"/>
            </a:endParaRPr>
          </a:p>
          <a:p>
            <a:r>
              <a:rPr lang="hu-HU" sz="2400">
                <a:sym typeface="Wingdings" panose="05000000000000000000" pitchFamily="2" charset="2"/>
              </a:rPr>
              <a:t>     </a:t>
            </a:r>
            <a:r>
              <a:rPr lang="en-US" sz="2400">
                <a:sym typeface="Wingdings" panose="05000000000000000000" pitchFamily="2" charset="2"/>
              </a:rPr>
              <a:t>shattering device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Diagnostics: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Pellet production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Gas pressure (barrel, gap1)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Pellet flight (gap1, gap3)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ITER Optical Pellet Diagnostic </a:t>
            </a:r>
          </a:p>
          <a:p>
            <a:pPr lvl="1"/>
            <a:r>
              <a:rPr lang="en-US" sz="2400">
                <a:sym typeface="Wingdings" panose="05000000000000000000" pitchFamily="2" charset="2"/>
              </a:rPr>
              <a:t>     (OPD) </a:t>
            </a:r>
            <a:r>
              <a:rPr lang="hu-HU" sz="2400">
                <a:sym typeface="Wingdings" panose="05000000000000000000" pitchFamily="2" charset="2"/>
              </a:rPr>
              <a:t>concept </a:t>
            </a:r>
            <a:r>
              <a:rPr lang="en-US" sz="2400">
                <a:sym typeface="Wingdings" panose="05000000000000000000" pitchFamily="2" charset="2"/>
              </a:rPr>
              <a:t>test (gap2)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Shattering view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Double laser curtain</a:t>
            </a:r>
          </a:p>
          <a:p>
            <a:endParaRPr lang="en-US" sz="2400">
              <a:sym typeface="Wingdings" panose="05000000000000000000" pitchFamily="2" charset="2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D69D2C0-ED53-469E-8318-15DE54B2FE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9"/>
          <a:stretch/>
        </p:blipFill>
        <p:spPr>
          <a:xfrm>
            <a:off x="5160976" y="4552438"/>
            <a:ext cx="6984651" cy="20379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E7BF9C9-8DDD-C192-4F51-079B43681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904" y="1223632"/>
            <a:ext cx="7343162" cy="278889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9A1F8F6-9075-74C9-F369-C77D22B35E76}"/>
              </a:ext>
            </a:extLst>
          </p:cNvPr>
          <p:cNvSpPr txBox="1"/>
          <p:nvPr/>
        </p:nvSpPr>
        <p:spPr>
          <a:xfrm>
            <a:off x="11156599" y="4582196"/>
            <a:ext cx="1304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/>
              <a:t>Fast valve</a:t>
            </a:r>
            <a:endParaRPr lang="en-US" sz="16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3900B8-362A-082F-7EF9-8543104ED465}"/>
              </a:ext>
            </a:extLst>
          </p:cNvPr>
          <p:cNvSpPr txBox="1"/>
          <p:nvPr/>
        </p:nvSpPr>
        <p:spPr>
          <a:xfrm>
            <a:off x="10601373" y="4213992"/>
            <a:ext cx="1304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Inject</a:t>
            </a:r>
            <a:r>
              <a:rPr lang="hu-HU" sz="1600"/>
              <a:t>o</a:t>
            </a:r>
            <a:r>
              <a:rPr lang="en-US" sz="1600"/>
              <a:t>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D693E5-D9CA-2CFE-ECB9-D8B33EA5C3A8}"/>
              </a:ext>
            </a:extLst>
          </p:cNvPr>
          <p:cNvSpPr txBox="1"/>
          <p:nvPr/>
        </p:nvSpPr>
        <p:spPr>
          <a:xfrm>
            <a:off x="9072969" y="4582196"/>
            <a:ext cx="1304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Prop. rec.</a:t>
            </a:r>
          </a:p>
          <a:p>
            <a:pPr algn="ctr"/>
            <a:r>
              <a:rPr lang="en-US" sz="1600"/>
              <a:t>chamber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98BFBB-8111-DE77-97F7-B4D6C1F0EFF7}"/>
              </a:ext>
            </a:extLst>
          </p:cNvPr>
          <p:cNvSpPr txBox="1"/>
          <p:nvPr/>
        </p:nvSpPr>
        <p:spPr>
          <a:xfrm>
            <a:off x="9940941" y="4250480"/>
            <a:ext cx="826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Gap1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5CB749B-640A-B671-E042-5AFE1F075F28}"/>
              </a:ext>
            </a:extLst>
          </p:cNvPr>
          <p:cNvSpPr txBox="1"/>
          <p:nvPr/>
        </p:nvSpPr>
        <p:spPr>
          <a:xfrm>
            <a:off x="8173783" y="4237629"/>
            <a:ext cx="1304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OPD @ Gap2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DBC786-DC48-3B24-766A-2D46F4543569}"/>
              </a:ext>
            </a:extLst>
          </p:cNvPr>
          <p:cNvSpPr txBox="1"/>
          <p:nvPr/>
        </p:nvSpPr>
        <p:spPr>
          <a:xfrm>
            <a:off x="7149831" y="4536029"/>
            <a:ext cx="1304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Flight tube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17A98D-6E35-4318-8BE3-D58B3B19FF7A}"/>
              </a:ext>
            </a:extLst>
          </p:cNvPr>
          <p:cNvSpPr txBox="1"/>
          <p:nvPr/>
        </p:nvSpPr>
        <p:spPr>
          <a:xfrm>
            <a:off x="5837245" y="3954649"/>
            <a:ext cx="1304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Gap3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825499-6D37-71CA-19C2-661EB63523C5}"/>
              </a:ext>
            </a:extLst>
          </p:cNvPr>
          <p:cNvSpPr txBox="1"/>
          <p:nvPr/>
        </p:nvSpPr>
        <p:spPr>
          <a:xfrm>
            <a:off x="4758386" y="3943250"/>
            <a:ext cx="1304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Shard analysis chamber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479DA0C-799E-D6BF-68BB-2C19B545709D}"/>
              </a:ext>
            </a:extLst>
          </p:cNvPr>
          <p:cNvCxnSpPr/>
          <p:nvPr/>
        </p:nvCxnSpPr>
        <p:spPr>
          <a:xfrm>
            <a:off x="11651113" y="4874583"/>
            <a:ext cx="31125" cy="81859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A0C7F8E-7F78-0CF0-1F6F-D609E5DF105B}"/>
              </a:ext>
            </a:extLst>
          </p:cNvPr>
          <p:cNvCxnSpPr>
            <a:cxnSpLocks/>
          </p:cNvCxnSpPr>
          <p:nvPr/>
        </p:nvCxnSpPr>
        <p:spPr>
          <a:xfrm flipV="1">
            <a:off x="11651113" y="3220216"/>
            <a:ext cx="255233" cy="142694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D58DFB7-4BE1-2BFD-28F8-3D4BDFC50DED}"/>
              </a:ext>
            </a:extLst>
          </p:cNvPr>
          <p:cNvCxnSpPr>
            <a:cxnSpLocks/>
          </p:cNvCxnSpPr>
          <p:nvPr/>
        </p:nvCxnSpPr>
        <p:spPr>
          <a:xfrm flipV="1">
            <a:off x="10917318" y="3331923"/>
            <a:ext cx="494514" cy="96762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41E61FC-023E-9A5F-5ADB-2167EAAF6D37}"/>
              </a:ext>
            </a:extLst>
          </p:cNvPr>
          <p:cNvCxnSpPr>
            <a:cxnSpLocks/>
          </p:cNvCxnSpPr>
          <p:nvPr/>
        </p:nvCxnSpPr>
        <p:spPr>
          <a:xfrm>
            <a:off x="10916625" y="4614361"/>
            <a:ext cx="166591" cy="88456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20060BC-12AC-A890-BCCF-3E208A8E51AC}"/>
              </a:ext>
            </a:extLst>
          </p:cNvPr>
          <p:cNvCxnSpPr>
            <a:cxnSpLocks/>
          </p:cNvCxnSpPr>
          <p:nvPr/>
        </p:nvCxnSpPr>
        <p:spPr>
          <a:xfrm>
            <a:off x="10296395" y="4589034"/>
            <a:ext cx="320828" cy="110414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2BDC980-1CA8-DDDA-8A1D-7D6E10BBDA6D}"/>
              </a:ext>
            </a:extLst>
          </p:cNvPr>
          <p:cNvCxnSpPr>
            <a:cxnSpLocks/>
          </p:cNvCxnSpPr>
          <p:nvPr/>
        </p:nvCxnSpPr>
        <p:spPr>
          <a:xfrm flipV="1">
            <a:off x="10223012" y="3162822"/>
            <a:ext cx="512896" cy="108765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6284FDA-5D2F-F3DA-2302-26F272D917B5}"/>
              </a:ext>
            </a:extLst>
          </p:cNvPr>
          <p:cNvCxnSpPr>
            <a:cxnSpLocks/>
          </p:cNvCxnSpPr>
          <p:nvPr/>
        </p:nvCxnSpPr>
        <p:spPr>
          <a:xfrm flipV="1">
            <a:off x="9645041" y="3706651"/>
            <a:ext cx="305240" cy="98440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07C7D4A-6F94-3C05-A353-923628F1F2EF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9725456" y="5166971"/>
            <a:ext cx="199702" cy="116907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71E15FF-CC06-750D-2D36-8D2108F2E5BE}"/>
              </a:ext>
            </a:extLst>
          </p:cNvPr>
          <p:cNvCxnSpPr>
            <a:cxnSpLocks/>
          </p:cNvCxnSpPr>
          <p:nvPr/>
        </p:nvCxnSpPr>
        <p:spPr>
          <a:xfrm>
            <a:off x="8826269" y="4605443"/>
            <a:ext cx="268761" cy="74943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837ACD7-CD42-7D6F-60CB-E2B5BEDF0444}"/>
              </a:ext>
            </a:extLst>
          </p:cNvPr>
          <p:cNvCxnSpPr>
            <a:cxnSpLocks/>
            <a:stCxn id="36" idx="0"/>
          </p:cNvCxnSpPr>
          <p:nvPr/>
        </p:nvCxnSpPr>
        <p:spPr>
          <a:xfrm flipV="1">
            <a:off x="8826270" y="3162822"/>
            <a:ext cx="459925" cy="1074807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DEF8C9E-275B-5EC9-6080-1F25F11FD65C}"/>
              </a:ext>
            </a:extLst>
          </p:cNvPr>
          <p:cNvCxnSpPr>
            <a:cxnSpLocks/>
            <a:stCxn id="37" idx="0"/>
          </p:cNvCxnSpPr>
          <p:nvPr/>
        </p:nvCxnSpPr>
        <p:spPr>
          <a:xfrm flipV="1">
            <a:off x="7802318" y="2906047"/>
            <a:ext cx="132184" cy="1629982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3DD78E0-5C35-F839-DBB3-C3A9E86FB1BC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7802318" y="4874583"/>
            <a:ext cx="50386" cy="89991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3FA4E3E-8388-C6D5-E085-8E021F022016}"/>
              </a:ext>
            </a:extLst>
          </p:cNvPr>
          <p:cNvCxnSpPr>
            <a:cxnSpLocks/>
            <a:stCxn id="38" idx="2"/>
          </p:cNvCxnSpPr>
          <p:nvPr/>
        </p:nvCxnSpPr>
        <p:spPr>
          <a:xfrm>
            <a:off x="6489732" y="4293203"/>
            <a:ext cx="270770" cy="134116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D2A2C36-D695-B264-FB50-CAB5E8EB5847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6489732" y="2818356"/>
            <a:ext cx="315030" cy="113629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156A62B-2C74-E4AF-98D4-A6EC741636CC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5410873" y="2897769"/>
            <a:ext cx="421957" cy="104548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E54E1D6-F1AB-DD0A-01E2-44261A13161A}"/>
              </a:ext>
            </a:extLst>
          </p:cNvPr>
          <p:cNvCxnSpPr>
            <a:cxnSpLocks/>
          </p:cNvCxnSpPr>
          <p:nvPr/>
        </p:nvCxnSpPr>
        <p:spPr>
          <a:xfrm>
            <a:off x="5379010" y="4774247"/>
            <a:ext cx="86770" cy="451177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E900484F-CB89-FFC6-C6D6-6C25F1385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966" y="5056643"/>
            <a:ext cx="961917" cy="356655"/>
          </a:xfrm>
          <a:prstGeom prst="rect">
            <a:avLst/>
          </a:prstGeom>
        </p:spPr>
      </p:pic>
      <p:sp>
        <p:nvSpPr>
          <p:cNvPr id="57" name="Szövegdoboz 2">
            <a:extLst>
              <a:ext uri="{FF2B5EF4-FFF2-40B4-BE49-F238E27FC236}">
                <a16:creationId xmlns:a16="http://schemas.microsoft.com/office/drawing/2014/main" id="{5FD7D8F6-BCF3-ED14-6269-A6819D522AC6}"/>
              </a:ext>
            </a:extLst>
          </p:cNvPr>
          <p:cNvSpPr txBox="1"/>
          <p:nvPr/>
        </p:nvSpPr>
        <p:spPr>
          <a:xfrm>
            <a:off x="2495454" y="-15236"/>
            <a:ext cx="6720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Support laboratory design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53391F1-1BE1-8CD5-062D-76604AA4DF5E}"/>
              </a:ext>
            </a:extLst>
          </p:cNvPr>
          <p:cNvSpPr txBox="1"/>
          <p:nvPr/>
        </p:nvSpPr>
        <p:spPr>
          <a:xfrm>
            <a:off x="1472690" y="6232851"/>
            <a:ext cx="6259772" cy="31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b="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S. Zoletnik, et al, Fus. Eng. Des. </a:t>
            </a:r>
            <a:r>
              <a:rPr lang="en-GB" sz="1400" b="1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190</a:t>
            </a:r>
            <a:r>
              <a:rPr lang="en-GB" sz="1400" b="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113701 (2023)</a:t>
            </a:r>
            <a:endParaRPr lang="en-US" sz="1400" b="1" i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00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decorated, engine, miller&#10;&#10;Description automatically generated">
            <a:extLst>
              <a:ext uri="{FF2B5EF4-FFF2-40B4-BE49-F238E27FC236}">
                <a16:creationId xmlns:a16="http://schemas.microsoft.com/office/drawing/2014/main" id="{1D2BAC2F-FE44-6D61-9D61-9A04124E2D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921" y="909851"/>
            <a:ext cx="10029547" cy="5641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221221-0BDA-C85F-BE34-E04B081D8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2" y="3609577"/>
            <a:ext cx="4654678" cy="29009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0E7602-3EFA-D760-8FDF-5836A6AFF916}"/>
              </a:ext>
            </a:extLst>
          </p:cNvPr>
          <p:cNvSpPr txBox="1"/>
          <p:nvPr/>
        </p:nvSpPr>
        <p:spPr>
          <a:xfrm rot="238552">
            <a:off x="10946273" y="2844225"/>
            <a:ext cx="1342489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Propellant 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valve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3FA159-9268-3B15-55B3-9029DB2C7FED}"/>
              </a:ext>
            </a:extLst>
          </p:cNvPr>
          <p:cNvSpPr txBox="1"/>
          <p:nvPr/>
        </p:nvSpPr>
        <p:spPr>
          <a:xfrm rot="169155">
            <a:off x="9340204" y="3105834"/>
            <a:ext cx="1342489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Injector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D99F4-68BA-1AE5-81C5-E21D087F8706}"/>
              </a:ext>
            </a:extLst>
          </p:cNvPr>
          <p:cNvSpPr txBox="1"/>
          <p:nvPr/>
        </p:nvSpPr>
        <p:spPr>
          <a:xfrm>
            <a:off x="5680066" y="2336796"/>
            <a:ext cx="1342489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Propellant recovery chamber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A3D32B-E921-F626-BC32-9C6C4DA93C11}"/>
              </a:ext>
            </a:extLst>
          </p:cNvPr>
          <p:cNvSpPr txBox="1"/>
          <p:nvPr/>
        </p:nvSpPr>
        <p:spPr>
          <a:xfrm>
            <a:off x="2861756" y="2099948"/>
            <a:ext cx="1342489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Diagnostic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chamber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0FF5F6-7D15-1544-DBA1-F8204233B6C2}"/>
              </a:ext>
            </a:extLst>
          </p:cNvPr>
          <p:cNvSpPr txBox="1"/>
          <p:nvPr/>
        </p:nvSpPr>
        <p:spPr>
          <a:xfrm rot="293845">
            <a:off x="3182888" y="2822460"/>
            <a:ext cx="1342489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Flight tube</a:t>
            </a:r>
          </a:p>
        </p:txBody>
      </p:sp>
      <p:sp>
        <p:nvSpPr>
          <p:cNvPr id="9" name="Szövegdoboz 2">
            <a:extLst>
              <a:ext uri="{FF2B5EF4-FFF2-40B4-BE49-F238E27FC236}">
                <a16:creationId xmlns:a16="http://schemas.microsoft.com/office/drawing/2014/main" id="{CCAAEF18-AE4E-7912-9438-447317D7F5AB}"/>
              </a:ext>
            </a:extLst>
          </p:cNvPr>
          <p:cNvSpPr txBox="1"/>
          <p:nvPr/>
        </p:nvSpPr>
        <p:spPr>
          <a:xfrm>
            <a:off x="2495454" y="-15236"/>
            <a:ext cx="6720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+mn-lt"/>
              </a:rPr>
              <a:t>Support laboratory implementation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Szövegdoboz 26">
            <a:extLst>
              <a:ext uri="{FF2B5EF4-FFF2-40B4-BE49-F238E27FC236}">
                <a16:creationId xmlns:a16="http://schemas.microsoft.com/office/drawing/2014/main" id="{448148E7-6CBF-8394-D575-83F6D445A54C}"/>
              </a:ext>
            </a:extLst>
          </p:cNvPr>
          <p:cNvSpPr txBox="1"/>
          <p:nvPr/>
        </p:nvSpPr>
        <p:spPr>
          <a:xfrm>
            <a:off x="33532" y="465978"/>
            <a:ext cx="9946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  <a:sym typeface="Wingdings" panose="05000000000000000000" pitchFamily="2" charset="2"/>
              </a:rPr>
              <a:t>First pellet achieved 13 month after start of project</a:t>
            </a:r>
          </a:p>
          <a:p>
            <a:endParaRPr lang="en-US" sz="240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07898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40397" y="20782"/>
            <a:ext cx="6973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Pellet injector and diagnostics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933FFF-971E-0729-7A80-501095271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960" y="735483"/>
            <a:ext cx="10662082" cy="5653942"/>
          </a:xfrm>
          <a:prstGeom prst="rect">
            <a:avLst/>
          </a:prstGeom>
        </p:spPr>
      </p:pic>
      <p:pic>
        <p:nvPicPr>
          <p:cNvPr id="5" name="spi_00042_20220120_164455_barrel_camera_12_300_v2">
            <a:hlinkClick r:id="" action="ppaction://media"/>
            <a:extLst>
              <a:ext uri="{FF2B5EF4-FFF2-40B4-BE49-F238E27FC236}">
                <a16:creationId xmlns:a16="http://schemas.microsoft.com/office/drawing/2014/main" id="{8515E7FC-27EC-4EC7-1320-19251E2660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3497" y="3914959"/>
            <a:ext cx="2546641" cy="1909981"/>
          </a:xfrm>
          <a:prstGeom prst="rect">
            <a:avLst/>
          </a:prstGeom>
        </p:spPr>
      </p:pic>
      <p:pic>
        <p:nvPicPr>
          <p:cNvPr id="6" name="spi_00165_20220331_134930_gap1_hor_phot2_avi_C002H001S0001">
            <a:hlinkClick r:id="" action="ppaction://media"/>
            <a:extLst>
              <a:ext uri="{FF2B5EF4-FFF2-40B4-BE49-F238E27FC236}">
                <a16:creationId xmlns:a16="http://schemas.microsoft.com/office/drawing/2014/main" id="{94B50604-B730-0436-0C9E-CADE1825801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625" end="198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38384" y="642124"/>
            <a:ext cx="2034416" cy="1334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8587C1-2AF6-52C3-348B-C3966F83670B}"/>
              </a:ext>
            </a:extLst>
          </p:cNvPr>
          <p:cNvSpPr txBox="1"/>
          <p:nvPr/>
        </p:nvSpPr>
        <p:spPr>
          <a:xfrm>
            <a:off x="19776" y="6233677"/>
            <a:ext cx="6107372" cy="31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b="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E. Walcz, et al, Fus. Eng. Des. </a:t>
            </a:r>
            <a:r>
              <a:rPr lang="en-GB" sz="1400" b="1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191 </a:t>
            </a:r>
            <a:r>
              <a:rPr lang="en-GB" sz="1400" b="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113584 (2023)</a:t>
            </a:r>
            <a:endParaRPr lang="en-US" sz="1400" b="1" i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906A22-47B0-7B2B-98FE-3EB6480268E6}"/>
              </a:ext>
            </a:extLst>
          </p:cNvPr>
          <p:cNvSpPr txBox="1"/>
          <p:nvPr/>
        </p:nvSpPr>
        <p:spPr>
          <a:xfrm>
            <a:off x="8330625" y="5904380"/>
            <a:ext cx="4006315" cy="31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b="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G. Kocsis, et al, Fus. Eng. Des. 190 113515 (2023)</a:t>
            </a:r>
            <a:endParaRPr lang="en-US" sz="1400" b="1" i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1DD00-0CB9-E5F8-30E7-740C872063DD}"/>
              </a:ext>
            </a:extLst>
          </p:cNvPr>
          <p:cNvSpPr txBox="1"/>
          <p:nvPr/>
        </p:nvSpPr>
        <p:spPr>
          <a:xfrm>
            <a:off x="19776" y="2153751"/>
            <a:ext cx="2517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D.I. Réfy, </a:t>
            </a:r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et al, </a:t>
            </a:r>
            <a:r>
              <a:rPr lang="hu-HU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Fus. Eng. Des. </a:t>
            </a:r>
            <a:endParaRPr lang="en-US" sz="1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194 113893 (2023)</a:t>
            </a:r>
            <a:endParaRPr lang="en-US" sz="1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1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8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20782"/>
            <a:ext cx="543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Pellet formation process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2385C6-B65F-805B-97FF-CBF8A4903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277" y="2212390"/>
            <a:ext cx="6923839" cy="4298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614A97-1933-6560-A52B-75AED09F9AAC}"/>
              </a:ext>
            </a:extLst>
          </p:cNvPr>
          <p:cNvSpPr txBox="1"/>
          <p:nvPr/>
        </p:nvSpPr>
        <p:spPr>
          <a:xfrm>
            <a:off x="61922" y="585707"/>
            <a:ext cx="126373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Cold head at 5K normally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Pellet gas flow PID controlled to set barrel pressure + feed limit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First f</a:t>
            </a:r>
            <a:r>
              <a:rPr lang="hu-HU" sz="2000"/>
              <a:t>e</a:t>
            </a:r>
            <a:r>
              <a:rPr lang="en-US" sz="2000"/>
              <a:t>w minutes: feed limit active, strong cryopumping by pellet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PID parameters changed as function of desublimated material (proxy for layer thickness)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lHe flow offset-linear proportional to gas flow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Barrel camera sees closure of hole, but formation is stopped when ideal amount of gas is desublimated</a:t>
            </a:r>
          </a:p>
        </p:txBody>
      </p:sp>
    </p:spTree>
    <p:extLst>
      <p:ext uri="{BB962C8B-B14F-4D97-AF65-F5344CB8AC3E}">
        <p14:creationId xmlns:p14="http://schemas.microsoft.com/office/powerpoint/2010/main" val="3057975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20782"/>
            <a:ext cx="543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+mn-lt"/>
              </a:rPr>
              <a:t>Standar</a:t>
            </a:r>
            <a:r>
              <a:rPr lang="en-GB" sz="2400">
                <a:solidFill>
                  <a:schemeClr val="bg1"/>
                </a:solidFill>
              </a:rPr>
              <a:t>d pellet plot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14A97-1933-6560-A52B-75AED09F9AAC}"/>
              </a:ext>
            </a:extLst>
          </p:cNvPr>
          <p:cNvSpPr txBox="1"/>
          <p:nvPr/>
        </p:nvSpPr>
        <p:spPr>
          <a:xfrm>
            <a:off x="42168" y="823498"/>
            <a:ext cx="12637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Same plot presented for many pellet types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90A48B-8708-A2CC-05F9-5253F2144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322" y="1761298"/>
            <a:ext cx="6264340" cy="44575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0E944B-FA70-1EE2-9CE3-1143AFE88D1A}"/>
              </a:ext>
            </a:extLst>
          </p:cNvPr>
          <p:cNvSpPr txBox="1"/>
          <p:nvPr/>
        </p:nvSpPr>
        <p:spPr>
          <a:xfrm>
            <a:off x="5636665" y="1029043"/>
            <a:ext cx="3711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gap1 shadowgraphy image:</a:t>
            </a:r>
          </a:p>
          <a:p>
            <a:r>
              <a:rPr lang="en-US" sz="2000">
                <a:solidFill>
                  <a:srgbClr val="C00000"/>
                </a:solidFill>
              </a:rPr>
              <a:t>pellet quality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29BA9F3-4383-A624-78E7-0C38AC9B8375}"/>
              </a:ext>
            </a:extLst>
          </p:cNvPr>
          <p:cNvCxnSpPr/>
          <p:nvPr/>
        </p:nvCxnSpPr>
        <p:spPr>
          <a:xfrm flipH="1">
            <a:off x="6360850" y="1660124"/>
            <a:ext cx="217503" cy="581488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065785E-9BE8-032F-3454-1F1C8E5A5803}"/>
              </a:ext>
            </a:extLst>
          </p:cNvPr>
          <p:cNvSpPr txBox="1"/>
          <p:nvPr/>
        </p:nvSpPr>
        <p:spPr>
          <a:xfrm>
            <a:off x="8919126" y="3272880"/>
            <a:ext cx="371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gas fed rate on two sides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D1A11F-28D4-C60F-CF9B-7373162CB52C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7938198" y="3099916"/>
            <a:ext cx="980928" cy="373019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A00F36B-5D1A-8374-5330-2AB79F00A4F7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4536831" y="3472935"/>
            <a:ext cx="4382295" cy="13166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99D1C7B-2E35-FABA-1A64-D9588DDEB4E7}"/>
              </a:ext>
            </a:extLst>
          </p:cNvPr>
          <p:cNvSpPr txBox="1"/>
          <p:nvPr/>
        </p:nvSpPr>
        <p:spPr>
          <a:xfrm>
            <a:off x="2384479" y="5792371"/>
            <a:ext cx="3711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Barrel camea at halfway and end</a:t>
            </a:r>
          </a:p>
          <a:p>
            <a:r>
              <a:rPr lang="en-US" sz="2000">
                <a:solidFill>
                  <a:srgbClr val="C00000"/>
                </a:solidFill>
              </a:rPr>
              <a:t>of formation: pellet quality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66F6A8-C612-AEA7-5083-613B75FDF007}"/>
              </a:ext>
            </a:extLst>
          </p:cNvPr>
          <p:cNvSpPr txBox="1"/>
          <p:nvPr/>
        </p:nvSpPr>
        <p:spPr>
          <a:xfrm>
            <a:off x="8555842" y="5334917"/>
            <a:ext cx="371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Barrel pressure</a:t>
            </a:r>
          </a:p>
        </p:txBody>
      </p:sp>
    </p:spTree>
    <p:extLst>
      <p:ext uri="{BB962C8B-B14F-4D97-AF65-F5344CB8AC3E}">
        <p14:creationId xmlns:p14="http://schemas.microsoft.com/office/powerpoint/2010/main" val="8435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20782"/>
            <a:ext cx="543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+mn-lt"/>
              </a:rPr>
              <a:t>Protium pellets: darkwaist and darkshell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90A48B-8708-A2CC-05F9-5253F2144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768" y="1047586"/>
            <a:ext cx="3681680" cy="2619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3897DF-488B-9D59-CD7A-514D6B2D4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8524"/>
            <a:ext cx="7988439" cy="28930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EF051E-9F3E-F144-1687-C837C5DE931E}"/>
              </a:ext>
            </a:extLst>
          </p:cNvPr>
          <p:cNvSpPr txBox="1"/>
          <p:nvPr/>
        </p:nvSpPr>
        <p:spPr>
          <a:xfrm>
            <a:off x="6096000" y="1256809"/>
            <a:ext cx="2651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19 mm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75125D-01A5-74E8-5E0C-17ABD452B7E3}"/>
              </a:ext>
            </a:extLst>
          </p:cNvPr>
          <p:cNvSpPr txBox="1"/>
          <p:nvPr/>
        </p:nvSpPr>
        <p:spPr>
          <a:xfrm>
            <a:off x="-291403" y="2429555"/>
            <a:ext cx="7601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28.5 mm </a:t>
            </a:r>
          </a:p>
          <a:p>
            <a:pPr algn="ctr"/>
            <a:r>
              <a:rPr lang="en-US" sz="3600"/>
              <a:t>darkwaist                 darkshell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3846A3-A891-66A2-CA80-215E6BECDE4A}"/>
              </a:ext>
            </a:extLst>
          </p:cNvPr>
          <p:cNvSpPr txBox="1"/>
          <p:nvPr/>
        </p:nvSpPr>
        <p:spPr>
          <a:xfrm>
            <a:off x="7897987" y="5045036"/>
            <a:ext cx="4294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</a:rPr>
              <a:t>Darkshell is the standard</a:t>
            </a:r>
          </a:p>
          <a:p>
            <a:pPr algn="ctr"/>
            <a:r>
              <a:rPr lang="en-US" sz="2400" b="1">
                <a:solidFill>
                  <a:srgbClr val="C00000"/>
                </a:solidFill>
              </a:rPr>
              <a:t>hydrogen recipe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B451F8-E543-CDA6-345A-063B8054BE30}"/>
              </a:ext>
            </a:extLst>
          </p:cNvPr>
          <p:cNvSpPr txBox="1"/>
          <p:nvPr/>
        </p:nvSpPr>
        <p:spPr>
          <a:xfrm>
            <a:off x="7856916" y="413616"/>
            <a:ext cx="1714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Dark waist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B0C352-0213-0EB1-C672-26A8C1B59C10}"/>
              </a:ext>
            </a:extLst>
          </p:cNvPr>
          <p:cNvSpPr txBox="1"/>
          <p:nvPr/>
        </p:nvSpPr>
        <p:spPr>
          <a:xfrm>
            <a:off x="9571608" y="445214"/>
            <a:ext cx="3044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Axial dark stipe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2C03E6-D705-B987-E0E8-DB9CF8F419BC}"/>
              </a:ext>
            </a:extLst>
          </p:cNvPr>
          <p:cNvCxnSpPr/>
          <p:nvPr/>
        </p:nvCxnSpPr>
        <p:spPr>
          <a:xfrm>
            <a:off x="8918547" y="837291"/>
            <a:ext cx="572756" cy="71845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413514A-D928-AD03-9C8F-13D565AA77AD}"/>
              </a:ext>
            </a:extLst>
          </p:cNvPr>
          <p:cNvCxnSpPr>
            <a:cxnSpLocks/>
          </p:cNvCxnSpPr>
          <p:nvPr/>
        </p:nvCxnSpPr>
        <p:spPr>
          <a:xfrm flipH="1">
            <a:off x="9662125" y="837291"/>
            <a:ext cx="653143" cy="83903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514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3239D-6955-48E0-997C-439D6EB8F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2FD4798-CB12-1C08-25A9-21941FB322B6}"/>
              </a:ext>
            </a:extLst>
          </p:cNvPr>
          <p:cNvSpPr txBox="1"/>
          <p:nvPr/>
        </p:nvSpPr>
        <p:spPr>
          <a:xfrm>
            <a:off x="2631931" y="20782"/>
            <a:ext cx="543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>
                <a:solidFill>
                  <a:schemeClr val="bg1"/>
                </a:solidFill>
                <a:latin typeface="+mn-lt"/>
              </a:rPr>
              <a:t>Transparent </a:t>
            </a:r>
            <a:r>
              <a:rPr lang="en-US" sz="2400">
                <a:solidFill>
                  <a:schemeClr val="bg1"/>
                </a:solidFill>
                <a:latin typeface="+mn-lt"/>
              </a:rPr>
              <a:t>protium pellets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63FD9A-61BE-671A-1128-52B29B86CE56}"/>
              </a:ext>
            </a:extLst>
          </p:cNvPr>
          <p:cNvSpPr txBox="1"/>
          <p:nvPr/>
        </p:nvSpPr>
        <p:spPr>
          <a:xfrm>
            <a:off x="1239569" y="1631918"/>
            <a:ext cx="4211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19 mm pellet with high gas feed rate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444E23-AA6C-CB45-82DB-0422504CA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99" y="2601156"/>
            <a:ext cx="4940297" cy="37596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F55292-9712-03BF-719B-C5329B63BB2B}"/>
              </a:ext>
            </a:extLst>
          </p:cNvPr>
          <p:cNvSpPr txBox="1"/>
          <p:nvPr/>
        </p:nvSpPr>
        <p:spPr>
          <a:xfrm>
            <a:off x="6398975" y="2476230"/>
            <a:ext cx="42113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19 mm hydrogen pellets are also transparent when formed at 8, 10 K cold head temperature</a:t>
            </a:r>
          </a:p>
          <a:p>
            <a:pPr algn="ctr"/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593F1A-5CDB-7303-6229-25F86A29D88C}"/>
              </a:ext>
            </a:extLst>
          </p:cNvPr>
          <p:cNvSpPr txBox="1"/>
          <p:nvPr/>
        </p:nvSpPr>
        <p:spPr>
          <a:xfrm>
            <a:off x="6096000" y="4603911"/>
            <a:ext cx="4211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</a:rPr>
              <a:t>Transparent pellets break</a:t>
            </a:r>
          </a:p>
        </p:txBody>
      </p:sp>
    </p:spTree>
    <p:extLst>
      <p:ext uri="{BB962C8B-B14F-4D97-AF65-F5344CB8AC3E}">
        <p14:creationId xmlns:p14="http://schemas.microsoft.com/office/powerpoint/2010/main" val="503826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786C3-C8A9-3D31-747D-B134673ED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67457362-D4DD-564D-7338-C9656D0D9941}"/>
              </a:ext>
            </a:extLst>
          </p:cNvPr>
          <p:cNvSpPr txBox="1"/>
          <p:nvPr/>
        </p:nvSpPr>
        <p:spPr>
          <a:xfrm>
            <a:off x="2631931" y="20782"/>
            <a:ext cx="543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+mn-lt"/>
              </a:rPr>
              <a:t>Protium pellet launch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52B3FD-6962-1789-6D48-51BD05BF4680}"/>
              </a:ext>
            </a:extLst>
          </p:cNvPr>
          <p:cNvSpPr txBox="1"/>
          <p:nvPr/>
        </p:nvSpPr>
        <p:spPr>
          <a:xfrm>
            <a:off x="0" y="966093"/>
            <a:ext cx="11656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The pellet launch and darkness depends systematically on gas feed rate at start of 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CC69BC-1ABF-FB25-60C7-43A4C3369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225" y="1427758"/>
            <a:ext cx="8833282" cy="45235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E0DD9D-4F3E-F876-FFC4-412211402A12}"/>
              </a:ext>
            </a:extLst>
          </p:cNvPr>
          <p:cNvSpPr txBox="1"/>
          <p:nvPr/>
        </p:nvSpPr>
        <p:spPr>
          <a:xfrm>
            <a:off x="3154127" y="4225549"/>
            <a:ext cx="7440050" cy="21852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44546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Series of 28.5 mm hydrogen pellet measurements with different </a:t>
            </a:r>
          </a:p>
          <a:p>
            <a:r>
              <a:rPr lang="en-GB" sz="2000">
                <a:solidFill>
                  <a:srgbClr val="44546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gas feed rates at the start of formation. </a:t>
            </a:r>
          </a:p>
          <a:p>
            <a:endParaRPr lang="en-GB" sz="2000">
              <a:solidFill>
                <a:srgbClr val="44546A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2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Dark pellets form when the gas feed rate is low</a:t>
            </a:r>
            <a:endParaRPr lang="en-GB" sz="20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2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i="1">
              <a:solidFill>
                <a:srgbClr val="44546A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7BC4242-E07C-AEA1-AC9B-231390E51F0C}"/>
              </a:ext>
            </a:extLst>
          </p:cNvPr>
          <p:cNvSpPr/>
          <p:nvPr/>
        </p:nvSpPr>
        <p:spPr>
          <a:xfrm>
            <a:off x="195618" y="3036625"/>
            <a:ext cx="818866" cy="3548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04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9B6703-4631-DE72-C282-E414CC7D4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21" y="787669"/>
            <a:ext cx="6412184" cy="53498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8855A9-5151-5C06-DBEB-E7405B2661E6}"/>
              </a:ext>
            </a:extLst>
          </p:cNvPr>
          <p:cNvSpPr txBox="1"/>
          <p:nvPr/>
        </p:nvSpPr>
        <p:spPr>
          <a:xfrm>
            <a:off x="7507550" y="2751984"/>
            <a:ext cx="3829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</a:rPr>
              <a:t>Deuterium pellets are always dark</a:t>
            </a:r>
          </a:p>
        </p:txBody>
      </p:sp>
      <p:sp>
        <p:nvSpPr>
          <p:cNvPr id="4" name="Szövegdoboz 2">
            <a:extLst>
              <a:ext uri="{FF2B5EF4-FFF2-40B4-BE49-F238E27FC236}">
                <a16:creationId xmlns:a16="http://schemas.microsoft.com/office/drawing/2014/main" id="{CA205275-487A-07DF-7A7F-883B95EF8F1A}"/>
              </a:ext>
            </a:extLst>
          </p:cNvPr>
          <p:cNvSpPr txBox="1"/>
          <p:nvPr/>
        </p:nvSpPr>
        <p:spPr>
          <a:xfrm>
            <a:off x="2631931" y="20782"/>
            <a:ext cx="543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+mn-lt"/>
              </a:rPr>
              <a:t>Deuterium pellets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9E11E8-7A22-D1B5-6906-BBE3AB21B767}"/>
              </a:ext>
            </a:extLst>
          </p:cNvPr>
          <p:cNvSpPr txBox="1"/>
          <p:nvPr/>
        </p:nvSpPr>
        <p:spPr>
          <a:xfrm>
            <a:off x="556502" y="5459933"/>
            <a:ext cx="7101623" cy="9848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000">
                <a:solidFill>
                  <a:srgbClr val="44546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 mm deuterium pellet formed at 5 K cold head temperature</a:t>
            </a:r>
          </a:p>
          <a:p>
            <a:pPr algn="ctr"/>
            <a:r>
              <a:rPr lang="en-GB" sz="2000">
                <a:solidFill>
                  <a:srgbClr val="44546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darkwaist recipe</a:t>
            </a:r>
            <a:endParaRPr lang="en-GB" i="1">
              <a:solidFill>
                <a:srgbClr val="44546A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28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5271C4-10AF-E4CA-ED75-A162D735A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875"/>
          <a:stretch/>
        </p:blipFill>
        <p:spPr>
          <a:xfrm>
            <a:off x="500148" y="1225492"/>
            <a:ext cx="4675975" cy="3364706"/>
          </a:xfrm>
          <a:prstGeom prst="rect">
            <a:avLst/>
          </a:prstGeom>
        </p:spPr>
      </p:pic>
      <p:sp>
        <p:nvSpPr>
          <p:cNvPr id="4" name="Szövegdoboz 2">
            <a:extLst>
              <a:ext uri="{FF2B5EF4-FFF2-40B4-BE49-F238E27FC236}">
                <a16:creationId xmlns:a16="http://schemas.microsoft.com/office/drawing/2014/main" id="{20C9206F-6962-C356-3D8C-024116DCE403}"/>
              </a:ext>
            </a:extLst>
          </p:cNvPr>
          <p:cNvSpPr txBox="1"/>
          <p:nvPr/>
        </p:nvSpPr>
        <p:spPr>
          <a:xfrm>
            <a:off x="2631931" y="20782"/>
            <a:ext cx="543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Neon </a:t>
            </a:r>
            <a:r>
              <a:rPr lang="en-US" sz="2400">
                <a:solidFill>
                  <a:schemeClr val="bg1"/>
                </a:solidFill>
                <a:latin typeface="+mn-lt"/>
              </a:rPr>
              <a:t>pellets at 5 Kelvin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FA9713-2A63-44A1-9C7E-6E90EB2F5C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311"/>
          <a:stretch/>
        </p:blipFill>
        <p:spPr>
          <a:xfrm>
            <a:off x="6321424" y="1225491"/>
            <a:ext cx="4809226" cy="3452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C6B830-248A-F7C1-3018-7282050B8699}"/>
              </a:ext>
            </a:extLst>
          </p:cNvPr>
          <p:cNvSpPr txBox="1"/>
          <p:nvPr/>
        </p:nvSpPr>
        <p:spPr>
          <a:xfrm>
            <a:off x="560890" y="5592525"/>
            <a:ext cx="10767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</a:rPr>
              <a:t>Neon pellets at 5 Kelvin are always dark. </a:t>
            </a:r>
          </a:p>
          <a:p>
            <a:pPr algn="ctr"/>
            <a:r>
              <a:rPr lang="en-US" sz="2400" b="1">
                <a:solidFill>
                  <a:srgbClr val="C00000"/>
                </a:solidFill>
              </a:rPr>
              <a:t>They can be easily launched, despite of expectation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799089-F3EF-1620-067D-CDD6318BEB67}"/>
              </a:ext>
            </a:extLst>
          </p:cNvPr>
          <p:cNvSpPr txBox="1"/>
          <p:nvPr/>
        </p:nvSpPr>
        <p:spPr>
          <a:xfrm>
            <a:off x="1389981" y="4678194"/>
            <a:ext cx="307808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000">
                <a:solidFill>
                  <a:srgbClr val="44546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 mm neon pellet @ 5K 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CB3BCF-219A-68B1-2464-2B8690DBCF8F}"/>
              </a:ext>
            </a:extLst>
          </p:cNvPr>
          <p:cNvSpPr txBox="1"/>
          <p:nvPr/>
        </p:nvSpPr>
        <p:spPr>
          <a:xfrm>
            <a:off x="7172389" y="4678194"/>
            <a:ext cx="329128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000">
                <a:solidFill>
                  <a:srgbClr val="44546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28.5</a:t>
            </a:r>
            <a:r>
              <a:rPr lang="en-GB" sz="2000">
                <a:solidFill>
                  <a:srgbClr val="44546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mm neon pellet @ 5K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21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20782"/>
            <a:ext cx="315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Who we are?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5B99A5-19A8-F404-EAC7-4CE5582A6E72}"/>
              </a:ext>
            </a:extLst>
          </p:cNvPr>
          <p:cNvSpPr/>
          <p:nvPr/>
        </p:nvSpPr>
        <p:spPr>
          <a:xfrm>
            <a:off x="61426" y="605214"/>
            <a:ext cx="10619015" cy="5808744"/>
          </a:xfrm>
          <a:prstGeom prst="roundRect">
            <a:avLst>
              <a:gd name="adj" fmla="val 4261"/>
            </a:avLst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B91D701-988C-9F50-ADEF-B5694CCD2794}"/>
              </a:ext>
            </a:extLst>
          </p:cNvPr>
          <p:cNvSpPr/>
          <p:nvPr/>
        </p:nvSpPr>
        <p:spPr>
          <a:xfrm>
            <a:off x="506185" y="2531413"/>
            <a:ext cx="8708572" cy="3635358"/>
          </a:xfrm>
          <a:prstGeom prst="roundRect">
            <a:avLst>
              <a:gd name="adj" fmla="val 4385"/>
            </a:avLst>
          </a:prstGeom>
          <a:solidFill>
            <a:schemeClr val="accent1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E1A092-FD24-A6CC-1EB8-088BFC9E51F2}"/>
              </a:ext>
            </a:extLst>
          </p:cNvPr>
          <p:cNvSpPr txBox="1"/>
          <p:nvPr/>
        </p:nvSpPr>
        <p:spPr>
          <a:xfrm>
            <a:off x="545066" y="2531413"/>
            <a:ext cx="8669691" cy="791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Fusion Plasma Physics Department (FPLab)</a:t>
            </a:r>
          </a:p>
          <a:p>
            <a:pPr>
              <a:lnSpc>
                <a:spcPts val="1800"/>
              </a:lnSpc>
            </a:pPr>
            <a:r>
              <a:rPr lang="en-US" sz="2800"/>
              <a:t>     </a:t>
            </a:r>
            <a:r>
              <a:rPr lang="en-US" sz="2000"/>
              <a:t>Former Plasma Physics Department of the Wigner Research Centre</a:t>
            </a:r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E0D11D79-B37B-B474-819F-C99FF54F12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527695"/>
              </p:ext>
            </p:extLst>
          </p:nvPr>
        </p:nvGraphicFramePr>
        <p:xfrm>
          <a:off x="2310494" y="3299884"/>
          <a:ext cx="6143171" cy="2773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163457">
                  <a:extLst>
                    <a:ext uri="{9D8B030D-6E8A-4147-A177-3AD203B41FA5}">
                      <a16:colId xmlns:a16="http://schemas.microsoft.com/office/drawing/2014/main" val="3218991894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1981028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lvl="1"/>
                      <a:r>
                        <a:rPr lang="en-US" sz="2000"/>
                        <a:t>Ph.D. Physicist</a:t>
                      </a:r>
                      <a:endParaRPr lang="hu-H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/>
                      <a:r>
                        <a:rPr lang="hu-HU" sz="2000"/>
                        <a:t>1</a:t>
                      </a:r>
                      <a:r>
                        <a:rPr lang="en-US" sz="200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2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Mechanical engineer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/>
                      <a:r>
                        <a:rPr lang="hu-HU" sz="2000"/>
                        <a:t>1</a:t>
                      </a:r>
                      <a:r>
                        <a:rPr lang="en-US" sz="200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396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/>
                        <a:t>Software developer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/>
                      <a:r>
                        <a:rPr lang="en-US" sz="200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606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/>
                      <a:r>
                        <a:rPr lang="hu-HU" sz="2000"/>
                        <a:t>Project management and admin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/>
                      <a:r>
                        <a:rPr lang="en-US" sz="200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689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/>
                      <a:r>
                        <a:rPr lang="hu-HU" sz="2000"/>
                        <a:t>Technician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/>
                      <a:r>
                        <a:rPr lang="en-US" sz="200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216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Ph.D. student</a:t>
                      </a: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(physics)</a:t>
                      </a:r>
                      <a:endParaRPr kumimoji="0" lang="hu-HU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/>
                      <a:r>
                        <a:rPr lang="en-US" sz="200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9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/>
                      <a:r>
                        <a:rPr lang="hu-HU" sz="2000"/>
                        <a:t>B.Sc. and M.Sc. students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/>
                      <a:r>
                        <a:rPr lang="en-US" sz="2000"/>
                        <a:t>~6-8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467759"/>
                  </a:ext>
                </a:extLst>
              </a:tr>
            </a:tbl>
          </a:graphicData>
        </a:graphic>
      </p:graphicFrame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3D88C9C-D981-1664-C1DB-8D26961EBC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85" y="729806"/>
            <a:ext cx="1260700" cy="1645853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556E9DF-EE64-09D6-12D3-09C3DDC736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85" y="3649661"/>
            <a:ext cx="1151165" cy="82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9BC791-503A-5468-F56A-524F847D2FF5}"/>
              </a:ext>
            </a:extLst>
          </p:cNvPr>
          <p:cNvSpPr txBox="1"/>
          <p:nvPr/>
        </p:nvSpPr>
        <p:spPr>
          <a:xfrm>
            <a:off x="2395117" y="506581"/>
            <a:ext cx="79999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Centre for Energy Research (CER) Budapest, Hungary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~400 staff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3 institutes: Nuclear Energy (AEKI), Materials Science (MFA)</a:t>
            </a:r>
          </a:p>
          <a:p>
            <a:r>
              <a:rPr lang="en-US" sz="2000"/>
              <a:t>                              Environmental Research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Budapest Research Reactor  </a:t>
            </a:r>
          </a:p>
          <a:p>
            <a:r>
              <a:rPr lang="en-US" sz="2000"/>
              <a:t>       (10 MW, neutron techniques, fusion-fission irradiation)</a:t>
            </a:r>
          </a:p>
        </p:txBody>
      </p:sp>
    </p:spTree>
    <p:extLst>
      <p:ext uri="{BB962C8B-B14F-4D97-AF65-F5344CB8AC3E}">
        <p14:creationId xmlns:p14="http://schemas.microsoft.com/office/powerpoint/2010/main" val="725028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2">
            <a:extLst>
              <a:ext uri="{FF2B5EF4-FFF2-40B4-BE49-F238E27FC236}">
                <a16:creationId xmlns:a16="http://schemas.microsoft.com/office/drawing/2014/main" id="{F18FB768-700B-C0DA-F6EC-F471719C81DB}"/>
              </a:ext>
            </a:extLst>
          </p:cNvPr>
          <p:cNvSpPr txBox="1"/>
          <p:nvPr/>
        </p:nvSpPr>
        <p:spPr>
          <a:xfrm>
            <a:off x="2631931" y="20782"/>
            <a:ext cx="543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Neon </a:t>
            </a:r>
            <a:r>
              <a:rPr lang="en-US" sz="2400">
                <a:solidFill>
                  <a:schemeClr val="bg1"/>
                </a:solidFill>
                <a:latin typeface="+mn-lt"/>
              </a:rPr>
              <a:t>pellets at 12 Kelvin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BC3842-AC45-3A81-C236-C04EF2F6A5F9}"/>
              </a:ext>
            </a:extLst>
          </p:cNvPr>
          <p:cNvSpPr txBox="1"/>
          <p:nvPr/>
        </p:nvSpPr>
        <p:spPr>
          <a:xfrm>
            <a:off x="324511" y="5205164"/>
            <a:ext cx="10767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</a:rPr>
              <a:t>Neon pellets at 12 Kelvin are mostly transparent.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They can not be launched even with 150 bar valve pressure.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They can be launched only when warmed to 18 Kelvin.</a:t>
            </a:r>
          </a:p>
        </p:txBody>
      </p:sp>
      <p:pic>
        <p:nvPicPr>
          <p:cNvPr id="2" name="Picture 1" descr="A collage of gas processing&#10;&#10;Description automatically generated">
            <a:extLst>
              <a:ext uri="{FF2B5EF4-FFF2-40B4-BE49-F238E27FC236}">
                <a16:creationId xmlns:a16="http://schemas.microsoft.com/office/drawing/2014/main" id="{BD9BA5CC-EF71-C3BB-1A90-C9F44C44E4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624" y="829064"/>
            <a:ext cx="6041409" cy="44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51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2D327-AB15-A798-362C-4B25A0420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C77608-898F-1EFE-08D9-B759D45AB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437" y="2205894"/>
            <a:ext cx="5170757" cy="3622764"/>
          </a:xfrm>
          <a:prstGeom prst="rect">
            <a:avLst/>
          </a:prstGeom>
        </p:spPr>
      </p:pic>
      <p:sp>
        <p:nvSpPr>
          <p:cNvPr id="4" name="Szövegdoboz 2">
            <a:extLst>
              <a:ext uri="{FF2B5EF4-FFF2-40B4-BE49-F238E27FC236}">
                <a16:creationId xmlns:a16="http://schemas.microsoft.com/office/drawing/2014/main" id="{D683C987-9A7C-C294-1711-DDE763656AE2}"/>
              </a:ext>
            </a:extLst>
          </p:cNvPr>
          <p:cNvSpPr txBox="1"/>
          <p:nvPr/>
        </p:nvSpPr>
        <p:spPr>
          <a:xfrm>
            <a:off x="2631931" y="20782"/>
            <a:ext cx="543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Cryogenic snow formation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5D11E9-604C-F887-8AAF-5071BB8C04A2}"/>
              </a:ext>
            </a:extLst>
          </p:cNvPr>
          <p:cNvSpPr txBox="1"/>
          <p:nvPr/>
        </p:nvSpPr>
        <p:spPr>
          <a:xfrm>
            <a:off x="43641" y="665788"/>
            <a:ext cx="1179741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Assumption 1:</a:t>
            </a:r>
          </a:p>
          <a:p>
            <a:r>
              <a:rPr lang="en-US" sz="2400"/>
              <a:t>The dark layer forms when the pellet gas cools below the temperature corresponding to the temperature where the pressure equals the saturation pressure </a:t>
            </a:r>
            <a:r>
              <a:rPr lang="en-US" sz="2400">
                <a:sym typeface="Wingdings" panose="05000000000000000000" pitchFamily="2" charset="2"/>
              </a:rPr>
              <a:t> saturation temperature</a:t>
            </a:r>
          </a:p>
          <a:p>
            <a:endParaRPr lang="en-US" sz="2400">
              <a:sym typeface="Wingdings" panose="05000000000000000000" pitchFamily="2" charset="2"/>
            </a:endParaRPr>
          </a:p>
          <a:p>
            <a:endParaRPr lang="en-US" sz="2400">
              <a:sym typeface="Wingdings" panose="05000000000000000000" pitchFamily="2" charset="2"/>
            </a:endParaRPr>
          </a:p>
          <a:p>
            <a:endParaRPr lang="en-US" sz="2400">
              <a:sym typeface="Wingdings" panose="05000000000000000000" pitchFamily="2" charset="2"/>
            </a:endParaRPr>
          </a:p>
          <a:p>
            <a:endParaRPr lang="en-US" sz="2400">
              <a:sym typeface="Wingdings" panose="05000000000000000000" pitchFamily="2" charset="2"/>
            </a:endParaRPr>
          </a:p>
          <a:p>
            <a:endParaRPr lang="en-US" sz="2400">
              <a:sym typeface="Wingdings" panose="05000000000000000000" pitchFamily="2" charset="2"/>
            </a:endParaRPr>
          </a:p>
          <a:p>
            <a:endParaRPr lang="en-US" sz="2400">
              <a:sym typeface="Wingdings" panose="05000000000000000000" pitchFamily="2" charset="2"/>
            </a:endParaRPr>
          </a:p>
          <a:p>
            <a:endParaRPr lang="en-US" sz="2400">
              <a:sym typeface="Wingdings" panose="05000000000000000000" pitchFamily="2" charset="2"/>
            </a:endParaRPr>
          </a:p>
          <a:p>
            <a:endParaRPr lang="en-US" sz="2400">
              <a:sym typeface="Wingdings" panose="05000000000000000000" pitchFamily="2" charset="2"/>
            </a:endParaRPr>
          </a:p>
          <a:p>
            <a:endParaRPr lang="en-US" sz="2400">
              <a:sym typeface="Wingdings" panose="05000000000000000000" pitchFamily="2" charset="2"/>
            </a:endParaRPr>
          </a:p>
          <a:p>
            <a:endParaRPr lang="en-US" sz="2400">
              <a:sym typeface="Wingdings" panose="05000000000000000000" pitchFamily="2" charset="2"/>
            </a:endParaRPr>
          </a:p>
          <a:p>
            <a:r>
              <a:rPr lang="en-US" sz="2400">
                <a:solidFill>
                  <a:srgbClr val="0070C0"/>
                </a:solidFill>
                <a:sym typeface="Wingdings" panose="05000000000000000000" pitchFamily="2" charset="2"/>
              </a:rPr>
              <a:t>Assumption 2:</a:t>
            </a:r>
          </a:p>
          <a:p>
            <a:r>
              <a:rPr lang="en-US" sz="2400">
                <a:sym typeface="Wingdings" panose="05000000000000000000" pitchFamily="2" charset="2"/>
              </a:rPr>
              <a:t>The dark (snow) layer is limited to the pellet surface </a:t>
            </a:r>
          </a:p>
          <a:p>
            <a:r>
              <a:rPr lang="en-US" sz="2400">
                <a:sym typeface="Wingdings" panose="05000000000000000000" pitchFamily="2" charset="2"/>
              </a:rPr>
              <a:t>      consider conditions at start of formation</a:t>
            </a:r>
          </a:p>
          <a:p>
            <a:endParaRPr lang="en-US" sz="2400">
              <a:sym typeface="Wingdings" panose="05000000000000000000" pitchFamily="2" charset="2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B7E3E7-B3B0-47C1-4E2C-38ADF9256ED5}"/>
              </a:ext>
            </a:extLst>
          </p:cNvPr>
          <p:cNvCxnSpPr/>
          <p:nvPr/>
        </p:nvCxnSpPr>
        <p:spPr>
          <a:xfrm>
            <a:off x="7094136" y="3597310"/>
            <a:ext cx="2105130" cy="0"/>
          </a:xfrm>
          <a:prstGeom prst="line">
            <a:avLst/>
          </a:prstGeom>
          <a:ln w="19050">
            <a:solidFill>
              <a:srgbClr val="3333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0F46D96-8CC3-D2AF-571D-DBC56848CAE6}"/>
              </a:ext>
            </a:extLst>
          </p:cNvPr>
          <p:cNvCxnSpPr/>
          <p:nvPr/>
        </p:nvCxnSpPr>
        <p:spPr>
          <a:xfrm>
            <a:off x="7581481" y="3597310"/>
            <a:ext cx="0" cy="176851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FFB6E53-274B-B397-2669-D4538C70EF53}"/>
              </a:ext>
            </a:extLst>
          </p:cNvPr>
          <p:cNvSpPr txBox="1"/>
          <p:nvPr/>
        </p:nvSpPr>
        <p:spPr>
          <a:xfrm>
            <a:off x="6609674" y="5521570"/>
            <a:ext cx="784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T</a:t>
            </a:r>
            <a:r>
              <a:rPr lang="en-US" baseline="-25000">
                <a:solidFill>
                  <a:srgbClr val="0070C0"/>
                </a:solidFill>
              </a:rPr>
              <a:t>sat </a:t>
            </a:r>
            <a:r>
              <a:rPr lang="en-US">
                <a:solidFill>
                  <a:srgbClr val="0070C0"/>
                </a:solidFill>
              </a:rPr>
              <a:t>(H)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B7F7C4-DE2B-D187-DE69-86B8EE85AB5D}"/>
              </a:ext>
            </a:extLst>
          </p:cNvPr>
          <p:cNvCxnSpPr/>
          <p:nvPr/>
        </p:nvCxnSpPr>
        <p:spPr>
          <a:xfrm>
            <a:off x="7733881" y="3593965"/>
            <a:ext cx="0" cy="176851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5C6EB2F-250C-6054-F047-B464B19B2157}"/>
              </a:ext>
            </a:extLst>
          </p:cNvPr>
          <p:cNvSpPr txBox="1"/>
          <p:nvPr/>
        </p:nvSpPr>
        <p:spPr>
          <a:xfrm>
            <a:off x="7341497" y="5587213"/>
            <a:ext cx="783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DAA600"/>
                </a:solidFill>
              </a:rPr>
              <a:t>T</a:t>
            </a:r>
            <a:r>
              <a:rPr lang="en-US" baseline="-25000">
                <a:solidFill>
                  <a:srgbClr val="DAA600"/>
                </a:solidFill>
              </a:rPr>
              <a:t>sat </a:t>
            </a:r>
            <a:r>
              <a:rPr lang="en-US">
                <a:solidFill>
                  <a:srgbClr val="DAA600"/>
                </a:solidFill>
              </a:rPr>
              <a:t>(D)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39FC21A-59DA-F1AA-0B46-0E61907C469E}"/>
              </a:ext>
            </a:extLst>
          </p:cNvPr>
          <p:cNvCxnSpPr/>
          <p:nvPr/>
        </p:nvCxnSpPr>
        <p:spPr>
          <a:xfrm>
            <a:off x="7946571" y="3593965"/>
            <a:ext cx="0" cy="1768510"/>
          </a:xfrm>
          <a:prstGeom prst="straightConnector1">
            <a:avLst/>
          </a:prstGeom>
          <a:ln w="19050">
            <a:solidFill>
              <a:srgbClr val="45AC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0596A80-4FD5-C261-324D-4239AD15BEC6}"/>
              </a:ext>
            </a:extLst>
          </p:cNvPr>
          <p:cNvSpPr txBox="1"/>
          <p:nvPr/>
        </p:nvSpPr>
        <p:spPr>
          <a:xfrm>
            <a:off x="7962211" y="4977423"/>
            <a:ext cx="904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45AC34"/>
                </a:solidFill>
              </a:rPr>
              <a:t>T</a:t>
            </a:r>
            <a:r>
              <a:rPr lang="en-US" baseline="-25000">
                <a:solidFill>
                  <a:srgbClr val="45AC34"/>
                </a:solidFill>
              </a:rPr>
              <a:t>sat </a:t>
            </a:r>
            <a:r>
              <a:rPr lang="en-US">
                <a:solidFill>
                  <a:srgbClr val="45AC34"/>
                </a:solidFill>
              </a:rPr>
              <a:t>(Ne)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F5F131-4821-BD86-AE22-6FE8042E62CF}"/>
              </a:ext>
            </a:extLst>
          </p:cNvPr>
          <p:cNvSpPr txBox="1"/>
          <p:nvPr/>
        </p:nvSpPr>
        <p:spPr>
          <a:xfrm>
            <a:off x="7730149" y="2014657"/>
            <a:ext cx="51702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sym typeface="Wingdings" panose="05000000000000000000" pitchFamily="2" charset="2"/>
              </a:rPr>
              <a:t>Saturation pressure vs temperature</a:t>
            </a:r>
          </a:p>
          <a:p>
            <a:endParaRPr lang="en-US" sz="240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62633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3758A-87D5-17E1-9FFC-4597DCEC6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2">
            <a:extLst>
              <a:ext uri="{FF2B5EF4-FFF2-40B4-BE49-F238E27FC236}">
                <a16:creationId xmlns:a16="http://schemas.microsoft.com/office/drawing/2014/main" id="{56F2FDAE-C7DF-F0FB-1C08-13123422E4FD}"/>
              </a:ext>
            </a:extLst>
          </p:cNvPr>
          <p:cNvSpPr txBox="1"/>
          <p:nvPr/>
        </p:nvSpPr>
        <p:spPr>
          <a:xfrm>
            <a:off x="2631931" y="20782"/>
            <a:ext cx="543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Calculating barrel surface temperature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998001-B536-8F10-E2BB-29957C5A03ED}"/>
              </a:ext>
            </a:extLst>
          </p:cNvPr>
          <p:cNvSpPr txBox="1"/>
          <p:nvPr/>
        </p:nvSpPr>
        <p:spPr>
          <a:xfrm>
            <a:off x="197294" y="902470"/>
            <a:ext cx="11797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ym typeface="Wingdings" panose="05000000000000000000" pitchFamily="2" charset="2"/>
              </a:rPr>
              <a:t>Heat load on the barrel can be calculated from the measured </a:t>
            </a:r>
            <a:r>
              <a:rPr lang="el-G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Φ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>
                <a:sym typeface="Wingdings" panose="05000000000000000000" pitchFamily="2" charset="2"/>
              </a:rPr>
              <a:t>gas flow rate</a:t>
            </a:r>
            <a:endParaRPr 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4A881-41AE-E2A2-DDA1-EF2747119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922" y="1473496"/>
            <a:ext cx="3697919" cy="512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76B43B-46E1-3C36-0EF0-F95EDC440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585" y="1400221"/>
            <a:ext cx="5588493" cy="8751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F20A64-67A3-C822-7D11-C350B911887D}"/>
              </a:ext>
            </a:extLst>
          </p:cNvPr>
          <p:cNvSpPr/>
          <p:nvPr/>
        </p:nvSpPr>
        <p:spPr>
          <a:xfrm>
            <a:off x="6651081" y="1985858"/>
            <a:ext cx="4748773" cy="325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47EF36-D233-FC03-2476-093CDFEA613F}"/>
              </a:ext>
            </a:extLst>
          </p:cNvPr>
          <p:cNvSpPr txBox="1"/>
          <p:nvPr/>
        </p:nvSpPr>
        <p:spPr>
          <a:xfrm>
            <a:off x="197294" y="2340662"/>
            <a:ext cx="11797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ym typeface="Wingdings" panose="05000000000000000000" pitchFamily="2" charset="2"/>
              </a:rPr>
              <a:t>The heat load is balanced by heat conduction through the barrel wall to the cold head:</a:t>
            </a:r>
            <a:endParaRPr lang="en-US" sz="24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08D6DA-5F0B-FFAA-3204-4A0088CD5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286" y="2911877"/>
            <a:ext cx="2567145" cy="912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8F7161-5D77-EA7D-5BC8-3310ECD27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7585" y="2962451"/>
            <a:ext cx="5962022" cy="8782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59FD77-14E3-EE9D-5A2A-42D2B82F74B5}"/>
              </a:ext>
            </a:extLst>
          </p:cNvPr>
          <p:cNvSpPr txBox="1"/>
          <p:nvPr/>
        </p:nvSpPr>
        <p:spPr>
          <a:xfrm>
            <a:off x="264283" y="4362055"/>
            <a:ext cx="11797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ym typeface="Wingdings" panose="05000000000000000000" pitchFamily="2" charset="2"/>
              </a:rPr>
              <a:t>From the two equations the barrel surface temperature can be calculated as a function of</a:t>
            </a:r>
          </a:p>
          <a:p>
            <a:r>
              <a:rPr lang="en-US" sz="2400">
                <a:sym typeface="Wingdings" panose="05000000000000000000" pitchFamily="2" charset="2"/>
              </a:rPr>
              <a:t>gas flow rate.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78511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19B13E-B591-ECA3-EA95-1A68995B3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3" b="20646"/>
          <a:stretch/>
        </p:blipFill>
        <p:spPr>
          <a:xfrm>
            <a:off x="236132" y="1478437"/>
            <a:ext cx="8596367" cy="2838659"/>
          </a:xfrm>
          <a:prstGeom prst="rect">
            <a:avLst/>
          </a:prstGeom>
        </p:spPr>
      </p:pic>
      <p:sp>
        <p:nvSpPr>
          <p:cNvPr id="4" name="Szövegdoboz 2">
            <a:extLst>
              <a:ext uri="{FF2B5EF4-FFF2-40B4-BE49-F238E27FC236}">
                <a16:creationId xmlns:a16="http://schemas.microsoft.com/office/drawing/2014/main" id="{CC0B0942-D834-1B08-0621-FE9FE8CEB5DC}"/>
              </a:ext>
            </a:extLst>
          </p:cNvPr>
          <p:cNvSpPr txBox="1"/>
          <p:nvPr/>
        </p:nvSpPr>
        <p:spPr>
          <a:xfrm>
            <a:off x="2631931" y="12941"/>
            <a:ext cx="543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+mn-lt"/>
              </a:rPr>
              <a:t>Conditions for snow formation explained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05367-EE5D-0831-42C1-4FE18056D6C5}"/>
              </a:ext>
            </a:extLst>
          </p:cNvPr>
          <p:cNvSpPr txBox="1"/>
          <p:nvPr/>
        </p:nvSpPr>
        <p:spPr>
          <a:xfrm>
            <a:off x="101360" y="563850"/>
            <a:ext cx="11797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ym typeface="Wingdings" panose="05000000000000000000" pitchFamily="2" charset="2"/>
              </a:rPr>
              <a:t>The barrel pressure at the early phase of pellet formation is measured to be 10</a:t>
            </a:r>
            <a:r>
              <a:rPr lang="en-US" sz="2400" baseline="30000">
                <a:sym typeface="Wingdings" panose="05000000000000000000" pitchFamily="2" charset="2"/>
              </a:rPr>
              <a:t>-2</a:t>
            </a:r>
            <a:r>
              <a:rPr lang="en-US" sz="2400">
                <a:sym typeface="Wingdings" panose="05000000000000000000" pitchFamily="2" charset="2"/>
              </a:rPr>
              <a:t>...10</a:t>
            </a:r>
            <a:r>
              <a:rPr lang="en-US" sz="2400" baseline="30000">
                <a:sym typeface="Wingdings" panose="05000000000000000000" pitchFamily="2" charset="2"/>
              </a:rPr>
              <a:t>-1</a:t>
            </a:r>
            <a:r>
              <a:rPr lang="en-US" sz="2400">
                <a:sym typeface="Wingdings" panose="05000000000000000000" pitchFamily="2" charset="2"/>
              </a:rPr>
              <a:t> mbar</a:t>
            </a:r>
          </a:p>
          <a:p>
            <a:r>
              <a:rPr lang="en-US" sz="2400">
                <a:sym typeface="Wingdings" panose="05000000000000000000" pitchFamily="2" charset="2"/>
              </a:rPr>
              <a:t> The saturation temperature is indicated for this pressure range                              (1 – 10 Pascal)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370702-D087-392F-0608-63389AD73D21}"/>
              </a:ext>
            </a:extLst>
          </p:cNvPr>
          <p:cNvSpPr txBox="1"/>
          <p:nvPr/>
        </p:nvSpPr>
        <p:spPr>
          <a:xfrm>
            <a:off x="913662" y="2147436"/>
            <a:ext cx="2666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ym typeface="Wingdings" panose="05000000000000000000" pitchFamily="2" charset="2"/>
              </a:rPr>
              <a:t>H, D, Ne @ 5K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F17D77-C691-A5D6-0E65-9141F94BBBEB}"/>
              </a:ext>
            </a:extLst>
          </p:cNvPr>
          <p:cNvSpPr txBox="1"/>
          <p:nvPr/>
        </p:nvSpPr>
        <p:spPr>
          <a:xfrm>
            <a:off x="3848824" y="2713101"/>
            <a:ext cx="2666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ym typeface="Wingdings" panose="05000000000000000000" pitchFamily="2" charset="2"/>
              </a:rPr>
              <a:t>Ne @ 12K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AEBFD-721F-F521-B250-7EF0FB6EBC84}"/>
              </a:ext>
            </a:extLst>
          </p:cNvPr>
          <p:cNvSpPr txBox="1"/>
          <p:nvPr/>
        </p:nvSpPr>
        <p:spPr>
          <a:xfrm>
            <a:off x="7309536" y="2629510"/>
            <a:ext cx="975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ym typeface="Wingdings" panose="05000000000000000000" pitchFamily="2" charset="2"/>
              </a:rPr>
              <a:t>H @ 8 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818FBF-10D0-EE4F-EE14-26A93CE174E6}"/>
              </a:ext>
            </a:extLst>
          </p:cNvPr>
          <p:cNvSpPr txBox="1"/>
          <p:nvPr/>
        </p:nvSpPr>
        <p:spPr>
          <a:xfrm>
            <a:off x="236132" y="4261417"/>
            <a:ext cx="117974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ym typeface="Wingdings" panose="05000000000000000000" pitchFamily="2" charset="2"/>
              </a:rPr>
              <a:t>These plots are capable only to indicate trends, as the exact barrel pressure distribution is not known.  The trends are explained: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sym typeface="Wingdings" panose="05000000000000000000" pitchFamily="2" charset="2"/>
              </a:rPr>
              <a:t>H @ 5K : snow formation depends on local pressure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sym typeface="Wingdings" panose="05000000000000000000" pitchFamily="2" charset="2"/>
              </a:rPr>
              <a:t>D, Ne @ 5K: always snow 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sym typeface="Wingdings" panose="05000000000000000000" pitchFamily="2" charset="2"/>
              </a:rPr>
              <a:t>Ne @ 12K: snow formation depends on local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  <a:sym typeface="Wingdings" panose="05000000000000000000" pitchFamily="2" charset="2"/>
              </a:rPr>
              <a:t>H @ 8K: No snow formation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6D5DB2-31BF-915D-B54E-CD3158F4D5A3}"/>
              </a:ext>
            </a:extLst>
          </p:cNvPr>
          <p:cNvSpPr txBox="1"/>
          <p:nvPr/>
        </p:nvSpPr>
        <p:spPr>
          <a:xfrm>
            <a:off x="8527183" y="2332102"/>
            <a:ext cx="3762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sym typeface="Wingdings" panose="05000000000000000000" pitchFamily="2" charset="2"/>
              </a:rPr>
              <a:t>Snow may form when the barrel temperature is below the saturation temperature</a:t>
            </a:r>
          </a:p>
        </p:txBody>
      </p:sp>
    </p:spTree>
    <p:extLst>
      <p:ext uri="{BB962C8B-B14F-4D97-AF65-F5344CB8AC3E}">
        <p14:creationId xmlns:p14="http://schemas.microsoft.com/office/powerpoint/2010/main" val="3736817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0BA4D1-FEBD-D8F2-ACE5-6969C7803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259"/>
          <a:stretch/>
        </p:blipFill>
        <p:spPr>
          <a:xfrm>
            <a:off x="1371600" y="1447938"/>
            <a:ext cx="8842549" cy="3301483"/>
          </a:xfrm>
          <a:prstGeom prst="rect">
            <a:avLst/>
          </a:prstGeom>
        </p:spPr>
      </p:pic>
      <p:sp>
        <p:nvSpPr>
          <p:cNvPr id="4" name="Szövegdoboz 2">
            <a:extLst>
              <a:ext uri="{FF2B5EF4-FFF2-40B4-BE49-F238E27FC236}">
                <a16:creationId xmlns:a16="http://schemas.microsoft.com/office/drawing/2014/main" id="{3E3E76C2-9345-8751-E8F9-A38914DEE47E}"/>
              </a:ext>
            </a:extLst>
          </p:cNvPr>
          <p:cNvSpPr txBox="1"/>
          <p:nvPr/>
        </p:nvSpPr>
        <p:spPr>
          <a:xfrm>
            <a:off x="2631931" y="20782"/>
            <a:ext cx="8928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+mn-lt"/>
              </a:rPr>
              <a:t>Snow formation for H pellet depends on local pressure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BECE54-CAC6-64D7-D8C8-9D3AD6C15A03}"/>
              </a:ext>
            </a:extLst>
          </p:cNvPr>
          <p:cNvSpPr txBox="1"/>
          <p:nvPr/>
        </p:nvSpPr>
        <p:spPr>
          <a:xfrm>
            <a:off x="493720" y="890466"/>
            <a:ext cx="11797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ym typeface="Wingdings" panose="05000000000000000000" pitchFamily="2" charset="2"/>
              </a:rPr>
              <a:t>Pair of measurements with one-sided feeding at the start of pellet formation</a:t>
            </a:r>
            <a:endParaRPr lang="en-US" sz="240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B5154B-E6FA-094D-8DDE-B305EC89C144}"/>
              </a:ext>
            </a:extLst>
          </p:cNvPr>
          <p:cNvSpPr txBox="1"/>
          <p:nvPr/>
        </p:nvSpPr>
        <p:spPr>
          <a:xfrm>
            <a:off x="493720" y="5349908"/>
            <a:ext cx="11797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ym typeface="Wingdings" panose="05000000000000000000" pitchFamily="2" charset="2"/>
              </a:rPr>
              <a:t>Snow always forms on opposite side of gas feed</a:t>
            </a:r>
            <a:endParaRPr lang="en-US" sz="240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53040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0E10F-5C8D-5839-50DD-A1BC7E920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2">
            <a:extLst>
              <a:ext uri="{FF2B5EF4-FFF2-40B4-BE49-F238E27FC236}">
                <a16:creationId xmlns:a16="http://schemas.microsoft.com/office/drawing/2014/main" id="{49E90962-125C-97DB-8047-6DBD64BD4FBC}"/>
              </a:ext>
            </a:extLst>
          </p:cNvPr>
          <p:cNvSpPr txBox="1"/>
          <p:nvPr/>
        </p:nvSpPr>
        <p:spPr>
          <a:xfrm>
            <a:off x="2631931" y="20782"/>
            <a:ext cx="8928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+mn-lt"/>
              </a:rPr>
              <a:t>Snow (dark layer) is only on surface 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1AF2D-AD44-46E9-9EA5-EDCCA27C29D2}"/>
              </a:ext>
            </a:extLst>
          </p:cNvPr>
          <p:cNvSpPr txBox="1"/>
          <p:nvPr/>
        </p:nvSpPr>
        <p:spPr>
          <a:xfrm>
            <a:off x="342994" y="888440"/>
            <a:ext cx="117974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ym typeface="Wingdings" panose="05000000000000000000" pitchFamily="2" charset="2"/>
              </a:rPr>
              <a:t>Few images taken nearly opposite to pellet velocity</a:t>
            </a:r>
          </a:p>
          <a:p>
            <a:endParaRPr lang="en-US" sz="2400">
              <a:sym typeface="Wingdings" panose="05000000000000000000" pitchFamily="2" charset="2"/>
            </a:endParaRPr>
          </a:p>
          <a:p>
            <a:r>
              <a:rPr lang="en-US" sz="2400">
                <a:sym typeface="Wingdings" panose="05000000000000000000" pitchFamily="2" charset="2"/>
              </a:rPr>
              <a:t>Image just before pellet hits shattering head</a:t>
            </a:r>
          </a:p>
          <a:p>
            <a:endParaRPr lang="en-US" sz="240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FC9448-FD7E-1BC0-A5DB-75C22A07E3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39"/>
          <a:stretch/>
        </p:blipFill>
        <p:spPr>
          <a:xfrm>
            <a:off x="2909573" y="2718080"/>
            <a:ext cx="5704091" cy="28866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1F0A4E-601F-1C56-287E-7B0804F1EEE8}"/>
              </a:ext>
            </a:extLst>
          </p:cNvPr>
          <p:cNvSpPr txBox="1"/>
          <p:nvPr/>
        </p:nvSpPr>
        <p:spPr>
          <a:xfrm>
            <a:off x="7355393" y="1806899"/>
            <a:ext cx="44936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ym typeface="Wingdings" panose="05000000000000000000" pitchFamily="2" charset="2"/>
              </a:rPr>
              <a:t>Dark layer is bright as </a:t>
            </a:r>
          </a:p>
          <a:p>
            <a:pPr algn="ctr"/>
            <a:r>
              <a:rPr lang="en-US" sz="2400">
                <a:sym typeface="Wingdings" panose="05000000000000000000" pitchFamily="2" charset="2"/>
              </a:rPr>
              <a:t>illumination </a:t>
            </a:r>
          </a:p>
          <a:p>
            <a:pPr algn="ctr"/>
            <a:r>
              <a:rPr lang="en-US" sz="2400">
                <a:sym typeface="Wingdings" panose="05000000000000000000" pitchFamily="2" charset="2"/>
              </a:rPr>
              <a:t>is coming from side</a:t>
            </a:r>
          </a:p>
          <a:p>
            <a:endParaRPr lang="en-US" sz="240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4CCB95-8C7E-2B74-D074-5A286F09803C}"/>
              </a:ext>
            </a:extLst>
          </p:cNvPr>
          <p:cNvSpPr txBox="1"/>
          <p:nvPr/>
        </p:nvSpPr>
        <p:spPr>
          <a:xfrm>
            <a:off x="-325769" y="4399901"/>
            <a:ext cx="4493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ym typeface="Wingdings" panose="05000000000000000000" pitchFamily="2" charset="2"/>
              </a:rPr>
              <a:t>Dark axial stripe</a:t>
            </a:r>
          </a:p>
          <a:p>
            <a:endParaRPr lang="en-US" sz="240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C88415-28CE-76E5-234B-E0182BA7DC9B}"/>
              </a:ext>
            </a:extLst>
          </p:cNvPr>
          <p:cNvCxnSpPr>
            <a:cxnSpLocks/>
          </p:cNvCxnSpPr>
          <p:nvPr/>
        </p:nvCxnSpPr>
        <p:spPr>
          <a:xfrm flipV="1">
            <a:off x="3125037" y="4175090"/>
            <a:ext cx="2446774" cy="38183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C14AE6D-666E-ED7C-28CE-601FD95FE420}"/>
              </a:ext>
            </a:extLst>
          </p:cNvPr>
          <p:cNvCxnSpPr>
            <a:cxnSpLocks/>
          </p:cNvCxnSpPr>
          <p:nvPr/>
        </p:nvCxnSpPr>
        <p:spPr>
          <a:xfrm flipH="1">
            <a:off x="6620191" y="2458099"/>
            <a:ext cx="1880714" cy="113418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888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2">
            <a:extLst>
              <a:ext uri="{FF2B5EF4-FFF2-40B4-BE49-F238E27FC236}">
                <a16:creationId xmlns:a16="http://schemas.microsoft.com/office/drawing/2014/main" id="{CF9A19FA-C3E4-DD6D-1BA1-0089BD0E12F8}"/>
              </a:ext>
            </a:extLst>
          </p:cNvPr>
          <p:cNvSpPr txBox="1"/>
          <p:nvPr/>
        </p:nvSpPr>
        <p:spPr>
          <a:xfrm>
            <a:off x="2631931" y="20782"/>
            <a:ext cx="8928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+mn-lt"/>
              </a:rPr>
              <a:t>Pellet desublimation model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freeze_Hydrogen_19.0_1.5_0.030_30.0_05.0_07000_0.9_0100_0.10_5e-06_00500_0.80_0.50_0.80_SS304">
            <a:hlinkClick r:id="" action="ppaction://media"/>
            <a:extLst>
              <a:ext uri="{FF2B5EF4-FFF2-40B4-BE49-F238E27FC236}">
                <a16:creationId xmlns:a16="http://schemas.microsoft.com/office/drawing/2014/main" id="{698175B7-BCB1-6DE9-0068-5524A23551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3767" y="595203"/>
            <a:ext cx="7025449" cy="5269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483A0B-C7F5-1FC2-6A51-7D50F4B72C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037" y="3429000"/>
            <a:ext cx="4208187" cy="2780267"/>
          </a:xfrm>
          <a:prstGeom prst="rect">
            <a:avLst/>
          </a:prstGeom>
        </p:spPr>
      </p:pic>
      <p:sp>
        <p:nvSpPr>
          <p:cNvPr id="6" name="Szövegdoboz 26">
            <a:extLst>
              <a:ext uri="{FF2B5EF4-FFF2-40B4-BE49-F238E27FC236}">
                <a16:creationId xmlns:a16="http://schemas.microsoft.com/office/drawing/2014/main" id="{5FFAFDAD-5D2C-23A1-8DBF-F6E58F6C90F7}"/>
              </a:ext>
            </a:extLst>
          </p:cNvPr>
          <p:cNvSpPr txBox="1"/>
          <p:nvPr/>
        </p:nvSpPr>
        <p:spPr>
          <a:xfrm>
            <a:off x="0" y="472702"/>
            <a:ext cx="1109450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sym typeface="Wingdings" panose="05000000000000000000" pitchFamily="2" charset="2"/>
              </a:rPr>
              <a:t>Pfreeze: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ym typeface="Wingdings" panose="05000000000000000000" pitchFamily="2" charset="2"/>
              </a:rPr>
              <a:t>2D axially symmetric geometry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ym typeface="Wingdings" panose="05000000000000000000" pitchFamily="2" charset="2"/>
              </a:rPr>
              <a:t>Heat transport in ice and barrel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ym typeface="Wingdings" panose="05000000000000000000" pitchFamily="2" charset="2"/>
              </a:rPr>
              <a:t>Pellet material heat conduction from literature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ym typeface="Wingdings" panose="05000000000000000000" pitchFamily="2" charset="2"/>
              </a:rPr>
              <a:t>Self-consistent calculation of desublimation, </a:t>
            </a:r>
          </a:p>
          <a:p>
            <a:r>
              <a:rPr lang="en-US" sz="2000">
                <a:sym typeface="Wingdings" panose="05000000000000000000" pitchFamily="2" charset="2"/>
              </a:rPr>
              <a:t>      gas heat conduction and surface temperature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ym typeface="Wingdings" panose="05000000000000000000" pitchFamily="2" charset="2"/>
              </a:rPr>
              <a:t>Numerical mesh moving with pellet surface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ym typeface="Wingdings" panose="05000000000000000000" pitchFamily="2" charset="2"/>
              </a:rPr>
              <a:t>Constant barrel gas pressure</a:t>
            </a:r>
          </a:p>
          <a:p>
            <a:r>
              <a:rPr lang="en-US" sz="2000">
                <a:solidFill>
                  <a:srgbClr val="C00000"/>
                </a:solidFill>
                <a:sym typeface="Wingdings" panose="05000000000000000000" pitchFamily="2" charset="2"/>
              </a:rPr>
              <a:t> gas flow, cold head power,... from model</a:t>
            </a:r>
          </a:p>
          <a:p>
            <a:endParaRPr lang="en-US" sz="2400">
              <a:sym typeface="Wingdings" panose="05000000000000000000" pitchFamily="2" charset="2"/>
            </a:endParaRPr>
          </a:p>
        </p:txBody>
      </p:sp>
      <p:sp>
        <p:nvSpPr>
          <p:cNvPr id="7" name="Szövegdoboz 26">
            <a:extLst>
              <a:ext uri="{FF2B5EF4-FFF2-40B4-BE49-F238E27FC236}">
                <a16:creationId xmlns:a16="http://schemas.microsoft.com/office/drawing/2014/main" id="{52E95C6D-0656-565C-45A7-8BF44E14671F}"/>
              </a:ext>
            </a:extLst>
          </p:cNvPr>
          <p:cNvSpPr txBox="1"/>
          <p:nvPr/>
        </p:nvSpPr>
        <p:spPr>
          <a:xfrm>
            <a:off x="3761786" y="513350"/>
            <a:ext cx="1785465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>
                <a:solidFill>
                  <a:srgbClr val="C00000"/>
                </a:solidFill>
                <a:sym typeface="Wingdings" panose="05000000000000000000" pitchFamily="2" charset="2"/>
              </a:rPr>
              <a:t>Temperature in barrel wall and pellet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30C1B8A-6ABB-9524-021C-FA4C04CC0905}"/>
              </a:ext>
            </a:extLst>
          </p:cNvPr>
          <p:cNvCxnSpPr>
            <a:cxnSpLocks/>
          </p:cNvCxnSpPr>
          <p:nvPr/>
        </p:nvCxnSpPr>
        <p:spPr>
          <a:xfrm>
            <a:off x="4715792" y="969080"/>
            <a:ext cx="528012" cy="155976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B477B13-B39B-C4C9-C76F-48BCDBF6D233}"/>
              </a:ext>
            </a:extLst>
          </p:cNvPr>
          <p:cNvCxnSpPr>
            <a:cxnSpLocks/>
          </p:cNvCxnSpPr>
          <p:nvPr/>
        </p:nvCxnSpPr>
        <p:spPr>
          <a:xfrm flipH="1">
            <a:off x="9584301" y="5188943"/>
            <a:ext cx="472907" cy="0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26">
            <a:extLst>
              <a:ext uri="{FF2B5EF4-FFF2-40B4-BE49-F238E27FC236}">
                <a16:creationId xmlns:a16="http://schemas.microsoft.com/office/drawing/2014/main" id="{CDDBB0EB-1C73-5B76-D804-08F0379A25B6}"/>
              </a:ext>
            </a:extLst>
          </p:cNvPr>
          <p:cNvSpPr txBox="1"/>
          <p:nvPr/>
        </p:nvSpPr>
        <p:spPr>
          <a:xfrm>
            <a:off x="11113559" y="1565309"/>
            <a:ext cx="1218498" cy="386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US" sz="1400">
                <a:solidFill>
                  <a:srgbClr val="C00000"/>
                </a:solidFill>
                <a:sym typeface="Wingdings" panose="05000000000000000000" pitchFamily="2" charset="2"/>
              </a:rPr>
              <a:t>Gas flow rate</a:t>
            </a:r>
          </a:p>
          <a:p>
            <a:pPr>
              <a:lnSpc>
                <a:spcPts val="1100"/>
              </a:lnSpc>
            </a:pPr>
            <a:r>
              <a:rPr lang="en-US" sz="1400">
                <a:solidFill>
                  <a:srgbClr val="C00000"/>
                </a:solidFill>
                <a:sym typeface="Wingdings" panose="05000000000000000000" pitchFamily="2" charset="2"/>
              </a:rPr>
              <a:t> (log scale)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B90FD2A-118B-9115-8547-120B8D27A428}"/>
              </a:ext>
            </a:extLst>
          </p:cNvPr>
          <p:cNvCxnSpPr>
            <a:cxnSpLocks/>
          </p:cNvCxnSpPr>
          <p:nvPr/>
        </p:nvCxnSpPr>
        <p:spPr>
          <a:xfrm>
            <a:off x="5710532" y="1047068"/>
            <a:ext cx="0" cy="1299097"/>
          </a:xfrm>
          <a:prstGeom prst="straightConnector1">
            <a:avLst/>
          </a:prstGeom>
          <a:ln w="22225">
            <a:solidFill>
              <a:srgbClr val="C000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26">
            <a:extLst>
              <a:ext uri="{FF2B5EF4-FFF2-40B4-BE49-F238E27FC236}">
                <a16:creationId xmlns:a16="http://schemas.microsoft.com/office/drawing/2014/main" id="{D2EB07EC-6B76-0A65-4D88-9988A7FC5CC6}"/>
              </a:ext>
            </a:extLst>
          </p:cNvPr>
          <p:cNvSpPr txBox="1"/>
          <p:nvPr/>
        </p:nvSpPr>
        <p:spPr>
          <a:xfrm>
            <a:off x="10057208" y="4959623"/>
            <a:ext cx="1695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C00000"/>
                </a:solidFill>
                <a:sym typeface="Wingdings" panose="05000000000000000000" pitchFamily="2" charset="2"/>
              </a:rPr>
              <a:t>Temperature profile at Z=9.5 mm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C96D966-E7AC-A0FF-47B2-5F749407AD15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10986796" y="1758600"/>
            <a:ext cx="126763" cy="264164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B3BC224-7F85-BA1F-5493-498652C2A287}"/>
              </a:ext>
            </a:extLst>
          </p:cNvPr>
          <p:cNvSpPr txBox="1"/>
          <p:nvPr/>
        </p:nvSpPr>
        <p:spPr>
          <a:xfrm>
            <a:off x="570037" y="6314153"/>
            <a:ext cx="4077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S. Zoletnik, et al, EPS Plasma Conf. 2021 P2.1057</a:t>
            </a:r>
            <a:endParaRPr lang="en-US" sz="1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49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008287E-9A52-DD5B-18F3-737099C14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793" y="1096699"/>
            <a:ext cx="3808597" cy="3808597"/>
          </a:xfrm>
          <a:prstGeom prst="rect">
            <a:avLst/>
          </a:prstGeom>
        </p:spPr>
      </p:pic>
      <p:sp>
        <p:nvSpPr>
          <p:cNvPr id="3" name="Szövegdoboz 4">
            <a:extLst>
              <a:ext uri="{FF2B5EF4-FFF2-40B4-BE49-F238E27FC236}">
                <a16:creationId xmlns:a16="http://schemas.microsoft.com/office/drawing/2014/main" id="{528894D9-2D68-0970-3A69-5A3FC13E9DFC}"/>
              </a:ext>
            </a:extLst>
          </p:cNvPr>
          <p:cNvSpPr txBox="1"/>
          <p:nvPr/>
        </p:nvSpPr>
        <p:spPr>
          <a:xfrm>
            <a:off x="78225" y="441302"/>
            <a:ext cx="11413500" cy="497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Experimental barrel pressure is used in model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gas flow (desublimation rate) calculated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84C262F-FECB-43D7-3D30-DCAC70B08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9" y="1077880"/>
            <a:ext cx="3827417" cy="3827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9921BC-4EE2-0456-A313-788B63D4BF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03" r="5721"/>
          <a:stretch/>
        </p:blipFill>
        <p:spPr>
          <a:xfrm>
            <a:off x="1941457" y="2259339"/>
            <a:ext cx="1437604" cy="1178196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BB2FBF5-6D05-F71C-26B4-4FDAD9ABD1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677" y="1096699"/>
            <a:ext cx="3808597" cy="3808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E973D0-632D-200F-5F15-58EA27A3D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3912" y="2259339"/>
            <a:ext cx="1493254" cy="1190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D6C8D7-AFC2-7A76-65F5-531E3B6484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5863" y="2317854"/>
            <a:ext cx="1556447" cy="1178848"/>
          </a:xfrm>
          <a:prstGeom prst="rect">
            <a:avLst/>
          </a:prstGeom>
        </p:spPr>
      </p:pic>
      <p:sp>
        <p:nvSpPr>
          <p:cNvPr id="9" name="Szövegdoboz 4">
            <a:extLst>
              <a:ext uri="{FF2B5EF4-FFF2-40B4-BE49-F238E27FC236}">
                <a16:creationId xmlns:a16="http://schemas.microsoft.com/office/drawing/2014/main" id="{29898B60-A3FC-AB69-5186-8E3F56D88789}"/>
              </a:ext>
            </a:extLst>
          </p:cNvPr>
          <p:cNvSpPr txBox="1"/>
          <p:nvPr/>
        </p:nvSpPr>
        <p:spPr>
          <a:xfrm>
            <a:off x="727298" y="1430509"/>
            <a:ext cx="2002080" cy="874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Hole </a:t>
            </a:r>
          </a:p>
          <a:p>
            <a:pPr>
              <a:lnSpc>
                <a:spcPts val="1300"/>
              </a:lnSpc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closure</a:t>
            </a:r>
          </a:p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669EBAC-28F7-4605-A1D2-D3EF1955A76F}"/>
              </a:ext>
            </a:extLst>
          </p:cNvPr>
          <p:cNvCxnSpPr/>
          <p:nvPr/>
        </p:nvCxnSpPr>
        <p:spPr>
          <a:xfrm flipV="1">
            <a:off x="1420586" y="1561570"/>
            <a:ext cx="412434" cy="3863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BEB4B5E-AD3E-E67C-CFB6-31D8F5F29B6A}"/>
              </a:ext>
            </a:extLst>
          </p:cNvPr>
          <p:cNvCxnSpPr>
            <a:cxnSpLocks/>
          </p:cNvCxnSpPr>
          <p:nvPr/>
        </p:nvCxnSpPr>
        <p:spPr>
          <a:xfrm>
            <a:off x="1420586" y="1638830"/>
            <a:ext cx="520871" cy="8111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4">
            <a:extLst>
              <a:ext uri="{FF2B5EF4-FFF2-40B4-BE49-F238E27FC236}">
                <a16:creationId xmlns:a16="http://schemas.microsoft.com/office/drawing/2014/main" id="{ECF8D7AA-2AA1-6BBE-D8C2-BF8C1F6B8C75}"/>
              </a:ext>
            </a:extLst>
          </p:cNvPr>
          <p:cNvSpPr txBox="1"/>
          <p:nvPr/>
        </p:nvSpPr>
        <p:spPr>
          <a:xfrm>
            <a:off x="2653666" y="1643124"/>
            <a:ext cx="1089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</a:t>
            </a:r>
          </a:p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doboz 4">
            <a:extLst>
              <a:ext uri="{FF2B5EF4-FFF2-40B4-BE49-F238E27FC236}">
                <a16:creationId xmlns:a16="http://schemas.microsoft.com/office/drawing/2014/main" id="{E2E37A27-9631-9621-6010-A4FB50A64FF7}"/>
              </a:ext>
            </a:extLst>
          </p:cNvPr>
          <p:cNvSpPr txBox="1"/>
          <p:nvPr/>
        </p:nvSpPr>
        <p:spPr>
          <a:xfrm>
            <a:off x="6403170" y="1684655"/>
            <a:ext cx="1311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Deuterium</a:t>
            </a:r>
          </a:p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zövegdoboz 4">
            <a:extLst>
              <a:ext uri="{FF2B5EF4-FFF2-40B4-BE49-F238E27FC236}">
                <a16:creationId xmlns:a16="http://schemas.microsoft.com/office/drawing/2014/main" id="{9EE21C00-0466-3416-F7CF-6A75C18D21F4}"/>
              </a:ext>
            </a:extLst>
          </p:cNvPr>
          <p:cNvSpPr txBox="1"/>
          <p:nvPr/>
        </p:nvSpPr>
        <p:spPr>
          <a:xfrm>
            <a:off x="10787294" y="1673898"/>
            <a:ext cx="1311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</a:p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zövegdoboz 4">
            <a:extLst>
              <a:ext uri="{FF2B5EF4-FFF2-40B4-BE49-F238E27FC236}">
                <a16:creationId xmlns:a16="http://schemas.microsoft.com/office/drawing/2014/main" id="{98B882BD-5DCA-379C-7D03-C4678793246C}"/>
              </a:ext>
            </a:extLst>
          </p:cNvPr>
          <p:cNvSpPr txBox="1"/>
          <p:nvPr/>
        </p:nvSpPr>
        <p:spPr>
          <a:xfrm>
            <a:off x="141915" y="4888882"/>
            <a:ext cx="120954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gas flow (desublimation rate) at start is systematically below modelled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Deviation is larger for dark pellets:  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          gas does not reach into core of pellet 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                 uniform gas pressure in model not valid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                         would need coupled gas flow and desublimation model (under development)</a:t>
            </a:r>
          </a:p>
        </p:txBody>
      </p:sp>
      <p:sp>
        <p:nvSpPr>
          <p:cNvPr id="16" name="Szövegdoboz 2">
            <a:extLst>
              <a:ext uri="{FF2B5EF4-FFF2-40B4-BE49-F238E27FC236}">
                <a16:creationId xmlns:a16="http://schemas.microsoft.com/office/drawing/2014/main" id="{B3A05528-D3DC-93FC-F1BC-4BFE6136E172}"/>
              </a:ext>
            </a:extLst>
          </p:cNvPr>
          <p:cNvSpPr txBox="1"/>
          <p:nvPr/>
        </p:nvSpPr>
        <p:spPr>
          <a:xfrm>
            <a:off x="2631931" y="20782"/>
            <a:ext cx="8928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+mn-lt"/>
              </a:rPr>
              <a:t>Comparison of modelling with experiment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4694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2">
            <a:extLst>
              <a:ext uri="{FF2B5EF4-FFF2-40B4-BE49-F238E27FC236}">
                <a16:creationId xmlns:a16="http://schemas.microsoft.com/office/drawing/2014/main" id="{CF9A19FA-C3E4-DD6D-1BA1-0089BD0E12F8}"/>
              </a:ext>
            </a:extLst>
          </p:cNvPr>
          <p:cNvSpPr txBox="1"/>
          <p:nvPr/>
        </p:nvSpPr>
        <p:spPr>
          <a:xfrm>
            <a:off x="2631931" y="20782"/>
            <a:ext cx="8928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+mn-lt"/>
              </a:rPr>
              <a:t>Conclusions on pellet formation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88BEE2-9C9D-A017-752B-03D4723C8A97}"/>
              </a:ext>
            </a:extLst>
          </p:cNvPr>
          <p:cNvSpPr txBox="1"/>
          <p:nvPr/>
        </p:nvSpPr>
        <p:spPr>
          <a:xfrm>
            <a:off x="197294" y="781574"/>
            <a:ext cx="117974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19 and 28.5 mm diameter H, D, Ne and Ne-H pellets formed and launched in ITER DMS support 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Pellet quality for 5 K cold head temperature depends on gas feed rate at start of formation</a:t>
            </a:r>
          </a:p>
          <a:p>
            <a:r>
              <a:rPr lang="en-US" sz="2400">
                <a:sym typeface="Wingdings" panose="05000000000000000000" pitchFamily="2" charset="2"/>
              </a:rPr>
              <a:t>       cryogenic snow 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Snow formation tendency is explained by simple calculation</a:t>
            </a:r>
          </a:p>
          <a:p>
            <a:r>
              <a:rPr lang="en-US" sz="2400">
                <a:sym typeface="Wingdings" panose="05000000000000000000" pitchFamily="2" charset="2"/>
              </a:rPr>
              <a:t>       for details gas flow modelling is needed during pellet 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Snow layer enables launching pellets intact</a:t>
            </a:r>
          </a:p>
          <a:p>
            <a:endParaRPr lang="en-US" sz="240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Observation of cryogenic snow formation might be interesting for other fields in physics</a:t>
            </a:r>
          </a:p>
        </p:txBody>
      </p:sp>
    </p:spTree>
    <p:extLst>
      <p:ext uri="{BB962C8B-B14F-4D97-AF65-F5344CB8AC3E}">
        <p14:creationId xmlns:p14="http://schemas.microsoft.com/office/powerpoint/2010/main" val="782800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2">
            <a:extLst>
              <a:ext uri="{FF2B5EF4-FFF2-40B4-BE49-F238E27FC236}">
                <a16:creationId xmlns:a16="http://schemas.microsoft.com/office/drawing/2014/main" id="{3BF90853-1F4E-67FC-F46E-F0A65995E58D}"/>
              </a:ext>
            </a:extLst>
          </p:cNvPr>
          <p:cNvSpPr txBox="1"/>
          <p:nvPr/>
        </p:nvSpPr>
        <p:spPr>
          <a:xfrm>
            <a:off x="2631931" y="20782"/>
            <a:ext cx="8928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+mn-lt"/>
              </a:rPr>
              <a:t>After launch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08C0EB-C0BC-25A8-1886-7267D279C880}"/>
              </a:ext>
            </a:extLst>
          </p:cNvPr>
          <p:cNvSpPr/>
          <p:nvPr/>
        </p:nvSpPr>
        <p:spPr>
          <a:xfrm>
            <a:off x="7856738" y="2738761"/>
            <a:ext cx="2605596" cy="10253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67290F-2A29-66D4-DF19-854AE89EE08C}"/>
              </a:ext>
            </a:extLst>
          </p:cNvPr>
          <p:cNvSpPr/>
          <p:nvPr/>
        </p:nvSpPr>
        <p:spPr>
          <a:xfrm>
            <a:off x="5131293" y="2827538"/>
            <a:ext cx="2725445" cy="8123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B6618E-A3F3-B2B1-163C-09E99208AD27}"/>
              </a:ext>
            </a:extLst>
          </p:cNvPr>
          <p:cNvSpPr/>
          <p:nvPr/>
        </p:nvSpPr>
        <p:spPr>
          <a:xfrm>
            <a:off x="5286653" y="3082771"/>
            <a:ext cx="332912" cy="33291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CCF165-E73F-554B-DB1B-4060A8CB7B17}"/>
              </a:ext>
            </a:extLst>
          </p:cNvPr>
          <p:cNvSpPr/>
          <p:nvPr/>
        </p:nvSpPr>
        <p:spPr>
          <a:xfrm>
            <a:off x="4918229" y="2703251"/>
            <a:ext cx="213064" cy="10608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CC1EE0-47E5-B827-4DD5-738248624B24}"/>
              </a:ext>
            </a:extLst>
          </p:cNvPr>
          <p:cNvSpPr/>
          <p:nvPr/>
        </p:nvSpPr>
        <p:spPr>
          <a:xfrm>
            <a:off x="1652954" y="3180303"/>
            <a:ext cx="3265275" cy="13106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10EE668D-B701-F161-6658-3FA27B29BE61}"/>
              </a:ext>
            </a:extLst>
          </p:cNvPr>
          <p:cNvSpPr/>
          <p:nvPr/>
        </p:nvSpPr>
        <p:spPr>
          <a:xfrm>
            <a:off x="1497292" y="3250641"/>
            <a:ext cx="603681" cy="70217"/>
          </a:xfrm>
          <a:prstGeom prst="rt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1652BB-7113-5D77-1FBE-570A40742775}"/>
              </a:ext>
            </a:extLst>
          </p:cNvPr>
          <p:cNvSpPr txBox="1"/>
          <p:nvPr/>
        </p:nvSpPr>
        <p:spPr>
          <a:xfrm>
            <a:off x="8069796" y="3000184"/>
            <a:ext cx="2021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ym typeface="Wingdings" panose="05000000000000000000" pitchFamily="2" charset="2"/>
              </a:rPr>
              <a:t>Injector</a:t>
            </a:r>
          </a:p>
          <a:p>
            <a:endParaRPr lang="en-US" sz="240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90E811-31F2-8EDB-6E52-068E6560F3D5}"/>
              </a:ext>
            </a:extLst>
          </p:cNvPr>
          <p:cNvSpPr txBox="1"/>
          <p:nvPr/>
        </p:nvSpPr>
        <p:spPr>
          <a:xfrm>
            <a:off x="5774925" y="2802855"/>
            <a:ext cx="2021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ym typeface="Wingdings" panose="05000000000000000000" pitchFamily="2" charset="2"/>
              </a:rPr>
              <a:t>Propellant suppressor</a:t>
            </a:r>
          </a:p>
          <a:p>
            <a:endParaRPr lang="en-US" sz="240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79D3B3-33AA-AD83-BD67-7EA0DA0F625E}"/>
              </a:ext>
            </a:extLst>
          </p:cNvPr>
          <p:cNvSpPr txBox="1"/>
          <p:nvPr/>
        </p:nvSpPr>
        <p:spPr>
          <a:xfrm>
            <a:off x="4901130" y="3830279"/>
            <a:ext cx="20212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70C0"/>
                </a:solidFill>
                <a:sym typeface="Wingdings" panose="05000000000000000000" pitchFamily="2" charset="2"/>
              </a:rPr>
              <a:t>Optical pellet diagnostic</a:t>
            </a:r>
          </a:p>
          <a:p>
            <a:pPr algn="ctr"/>
            <a:r>
              <a:rPr lang="en-US" sz="2000">
                <a:solidFill>
                  <a:srgbClr val="0070C0"/>
                </a:solidFill>
                <a:sym typeface="Wingdings" panose="05000000000000000000" pitchFamily="2" charset="2"/>
              </a:rPr>
              <a:t>(OPD)</a:t>
            </a:r>
          </a:p>
          <a:p>
            <a:endParaRPr lang="en-US" sz="240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93D985-F05F-32F1-152C-733203437F47}"/>
              </a:ext>
            </a:extLst>
          </p:cNvPr>
          <p:cNvSpPr txBox="1"/>
          <p:nvPr/>
        </p:nvSpPr>
        <p:spPr>
          <a:xfrm>
            <a:off x="2675602" y="2021172"/>
            <a:ext cx="24379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ym typeface="Wingdings" panose="05000000000000000000" pitchFamily="2" charset="2"/>
              </a:rPr>
              <a:t>Fast shutter</a:t>
            </a:r>
          </a:p>
          <a:p>
            <a:pPr algn="r"/>
            <a:r>
              <a:rPr lang="en-US" sz="2000">
                <a:sym typeface="Wingdings" panose="05000000000000000000" pitchFamily="2" charset="2"/>
              </a:rPr>
              <a:t>(2 ms, optional)</a:t>
            </a:r>
          </a:p>
          <a:p>
            <a:pPr algn="r"/>
            <a:endParaRPr lang="en-US" sz="2000">
              <a:sym typeface="Wingdings" panose="05000000000000000000" pitchFamily="2" charset="2"/>
            </a:endParaRPr>
          </a:p>
          <a:p>
            <a:pPr algn="r"/>
            <a:endParaRPr lang="en-US" sz="240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950BB-CA7F-08E4-DFC7-75F803DB55DD}"/>
              </a:ext>
            </a:extLst>
          </p:cNvPr>
          <p:cNvSpPr txBox="1"/>
          <p:nvPr/>
        </p:nvSpPr>
        <p:spPr>
          <a:xfrm>
            <a:off x="2099504" y="3367629"/>
            <a:ext cx="2437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ym typeface="Wingdings" panose="05000000000000000000" pitchFamily="2" charset="2"/>
              </a:rPr>
              <a:t>Flight tube</a:t>
            </a:r>
          </a:p>
          <a:p>
            <a:endParaRPr lang="en-US" sz="240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702D14-4099-6A94-9A40-2E7FD27A26D3}"/>
              </a:ext>
            </a:extLst>
          </p:cNvPr>
          <p:cNvSpPr txBox="1"/>
          <p:nvPr/>
        </p:nvSpPr>
        <p:spPr>
          <a:xfrm>
            <a:off x="24623" y="3403019"/>
            <a:ext cx="2437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ym typeface="Wingdings" panose="05000000000000000000" pitchFamily="2" charset="2"/>
              </a:rPr>
              <a:t>Shattering head</a:t>
            </a:r>
          </a:p>
          <a:p>
            <a:endParaRPr lang="en-US" sz="240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B050BEE-A0E1-D8F8-7F77-10E9ED4AEB98}"/>
              </a:ext>
            </a:extLst>
          </p:cNvPr>
          <p:cNvCxnSpPr>
            <a:cxnSpLocks/>
          </p:cNvCxnSpPr>
          <p:nvPr/>
        </p:nvCxnSpPr>
        <p:spPr>
          <a:xfrm flipH="1">
            <a:off x="1799133" y="3250582"/>
            <a:ext cx="6390274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FDA85EA-26E9-F99C-BE70-2BC78EA00365}"/>
              </a:ext>
            </a:extLst>
          </p:cNvPr>
          <p:cNvCxnSpPr>
            <a:cxnSpLocks/>
          </p:cNvCxnSpPr>
          <p:nvPr/>
        </p:nvCxnSpPr>
        <p:spPr>
          <a:xfrm flipH="1" flipV="1">
            <a:off x="899327" y="2827538"/>
            <a:ext cx="713433" cy="458211"/>
          </a:xfrm>
          <a:prstGeom prst="straightConnector1">
            <a:avLst/>
          </a:prstGeom>
          <a:ln w="22225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8281AC7-C393-BCE3-CF2B-9CA4E1DC7DAA}"/>
              </a:ext>
            </a:extLst>
          </p:cNvPr>
          <p:cNvCxnSpPr>
            <a:cxnSpLocks/>
          </p:cNvCxnSpPr>
          <p:nvPr/>
        </p:nvCxnSpPr>
        <p:spPr>
          <a:xfrm flipH="1" flipV="1">
            <a:off x="1281647" y="2928847"/>
            <a:ext cx="331113" cy="331783"/>
          </a:xfrm>
          <a:prstGeom prst="straightConnector1">
            <a:avLst/>
          </a:prstGeom>
          <a:ln w="22225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387C721-A392-6681-9361-FB3BD9C0D6A0}"/>
              </a:ext>
            </a:extLst>
          </p:cNvPr>
          <p:cNvCxnSpPr>
            <a:cxnSpLocks/>
          </p:cNvCxnSpPr>
          <p:nvPr/>
        </p:nvCxnSpPr>
        <p:spPr>
          <a:xfrm flipH="1" flipV="1">
            <a:off x="876111" y="3054768"/>
            <a:ext cx="756746" cy="191068"/>
          </a:xfrm>
          <a:prstGeom prst="straightConnector1">
            <a:avLst/>
          </a:prstGeom>
          <a:ln w="22225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12872BB-605C-2386-10E1-A7912E0C087F}"/>
              </a:ext>
            </a:extLst>
          </p:cNvPr>
          <p:cNvCxnSpPr>
            <a:endCxn id="8" idx="2"/>
          </p:cNvCxnSpPr>
          <p:nvPr/>
        </p:nvCxnSpPr>
        <p:spPr>
          <a:xfrm flipV="1">
            <a:off x="5024761" y="3764132"/>
            <a:ext cx="0" cy="47705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EED70DF-6D78-E5BD-FBEC-FBD5B3903735}"/>
              </a:ext>
            </a:extLst>
          </p:cNvPr>
          <p:cNvSpPr txBox="1"/>
          <p:nvPr/>
        </p:nvSpPr>
        <p:spPr>
          <a:xfrm rot="16200000">
            <a:off x="4654236" y="3705116"/>
            <a:ext cx="889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ym typeface="Wingdings" panose="05000000000000000000" pitchFamily="2" charset="2"/>
              </a:rPr>
              <a:t>Close</a:t>
            </a:r>
          </a:p>
          <a:p>
            <a:endParaRPr lang="en-US" sz="240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27D9B46-6199-6910-5562-A91C882C3D07}"/>
              </a:ext>
            </a:extLst>
          </p:cNvPr>
          <p:cNvCxnSpPr>
            <a:cxnSpLocks/>
          </p:cNvCxnSpPr>
          <p:nvPr/>
        </p:nvCxnSpPr>
        <p:spPr>
          <a:xfrm flipH="1" flipV="1">
            <a:off x="5491424" y="3436536"/>
            <a:ext cx="128141" cy="40802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992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20782"/>
            <a:ext cx="315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+mn-lt"/>
              </a:rPr>
              <a:t>FPLab </a:t>
            </a:r>
            <a:r>
              <a:rPr lang="hu-HU" sz="2400">
                <a:solidFill>
                  <a:schemeClr val="bg1"/>
                </a:solidFill>
                <a:latin typeface="+mn-lt"/>
              </a:rPr>
              <a:t>staff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618704-F472-6FDF-67B4-9498C7E08605}"/>
              </a:ext>
            </a:extLst>
          </p:cNvPr>
          <p:cNvSpPr txBox="1"/>
          <p:nvPr/>
        </p:nvSpPr>
        <p:spPr>
          <a:xfrm>
            <a:off x="77168" y="482447"/>
            <a:ext cx="121148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Part of former Plasma Physics Department at Wigner RCP</a:t>
            </a:r>
            <a:r>
              <a:rPr lang="hu-HU" sz="2400">
                <a:solidFill>
                  <a:srgbClr val="0070C0"/>
                </a:solidFill>
              </a:rPr>
              <a:t>:  </a:t>
            </a:r>
            <a:r>
              <a:rPr lang="en-US" sz="2400">
                <a:solidFill>
                  <a:srgbClr val="0070C0"/>
                </a:solidFill>
              </a:rPr>
              <a:t>Moved to CER from 1 January, 2020</a:t>
            </a:r>
          </a:p>
          <a:p>
            <a:endParaRPr lang="en-US" sz="2400"/>
          </a:p>
          <a:p>
            <a:r>
              <a:rPr lang="en-US" sz="2400"/>
              <a:t>35 years in fusion, 22 years in Euratom/Eurofusion</a:t>
            </a:r>
          </a:p>
          <a:p>
            <a:r>
              <a:rPr lang="en-US" sz="2400">
                <a:solidFill>
                  <a:srgbClr val="0070C0"/>
                </a:solidFill>
              </a:rPr>
              <a:t>Fusion energy research is broad field: </a:t>
            </a:r>
            <a:r>
              <a:rPr lang="hu-HU" sz="2400"/>
              <a:t>from </a:t>
            </a:r>
            <a:r>
              <a:rPr lang="en-US" sz="2400"/>
              <a:t>basic science</a:t>
            </a:r>
            <a:r>
              <a:rPr lang="hu-HU" sz="2400"/>
              <a:t> to</a:t>
            </a:r>
            <a:r>
              <a:rPr lang="en-US" sz="2400">
                <a:sym typeface="Wingdings" panose="05000000000000000000" pitchFamily="2" charset="2"/>
              </a:rPr>
              <a:t> machine construction</a:t>
            </a:r>
            <a:endParaRPr lang="en-US" sz="2400"/>
          </a:p>
          <a:p>
            <a:r>
              <a:rPr lang="hu-HU" sz="2400"/>
              <a:t>                     </a:t>
            </a:r>
            <a:r>
              <a:rPr lang="en-US" sz="2400"/>
              <a:t>FPLab has optimal staff composition for this field: ~ 50:50 physicist:engineer</a:t>
            </a:r>
            <a:endParaRPr lang="hu-HU" sz="2400"/>
          </a:p>
          <a:p>
            <a:endParaRPr lang="hu-HU" sz="2400"/>
          </a:p>
          <a:p>
            <a:r>
              <a:rPr lang="hu-HU" sz="2400"/>
              <a:t>Expanding team with „future-safe” age composition</a:t>
            </a:r>
          </a:p>
          <a:p>
            <a:r>
              <a:rPr lang="hu-HU" i="1"/>
              <a:t>(gap in 45-55 age group is result of recession in the 1990</a:t>
            </a:r>
            <a:r>
              <a:rPr lang="en-US" i="1"/>
              <a:t>’s)</a:t>
            </a:r>
            <a:endParaRPr lang="hu-HU" i="1"/>
          </a:p>
          <a:p>
            <a:endParaRPr lang="en-US" sz="240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/>
          </a:p>
        </p:txBody>
      </p:sp>
      <p:pic>
        <p:nvPicPr>
          <p:cNvPr id="8" name="Picture 7" descr="A graph of a number of bars&#10;&#10;Description automatically generated with medium confidence">
            <a:extLst>
              <a:ext uri="{FF2B5EF4-FFF2-40B4-BE49-F238E27FC236}">
                <a16:creationId xmlns:a16="http://schemas.microsoft.com/office/drawing/2014/main" id="{1FE85FB5-7DF4-0A10-0B7F-F99B0A9F94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12"/>
          <a:stretch/>
        </p:blipFill>
        <p:spPr>
          <a:xfrm>
            <a:off x="2135701" y="3366480"/>
            <a:ext cx="3519375" cy="21215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172EE0-036D-490A-7F50-97CDE19B01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0962" y="3344844"/>
            <a:ext cx="4004818" cy="22170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5D54B4-A002-3D61-CD0E-62B1538CEF8C}"/>
              </a:ext>
            </a:extLst>
          </p:cNvPr>
          <p:cNvSpPr txBox="1"/>
          <p:nvPr/>
        </p:nvSpPr>
        <p:spPr>
          <a:xfrm>
            <a:off x="512592" y="3429000"/>
            <a:ext cx="2186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/>
              <a:t>No  of Staff vs year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AE8A40-856E-C051-3308-BC0CFFC8E6BC}"/>
              </a:ext>
            </a:extLst>
          </p:cNvPr>
          <p:cNvSpPr txBox="1"/>
          <p:nvPr/>
        </p:nvSpPr>
        <p:spPr>
          <a:xfrm>
            <a:off x="130434" y="5211223"/>
            <a:ext cx="64421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Training: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6 Ph.D. students (Physicists and engineers)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5 B.Sc. and M.Sc.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~5 interns per year</a:t>
            </a:r>
          </a:p>
          <a:p>
            <a:r>
              <a:rPr lang="en-US" sz="2400"/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435258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sprayer&#10;&#10;Description automatically generated">
            <a:extLst>
              <a:ext uri="{FF2B5EF4-FFF2-40B4-BE49-F238E27FC236}">
                <a16:creationId xmlns:a16="http://schemas.microsoft.com/office/drawing/2014/main" id="{6D87CD3F-482E-D07D-BDF5-1073F68AE3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" t="7933" r="34997" b="3949"/>
          <a:stretch/>
        </p:blipFill>
        <p:spPr>
          <a:xfrm>
            <a:off x="164118" y="3769712"/>
            <a:ext cx="3651648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4F5BF92-8FAF-CBE3-6D51-E2FDDD4FD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8" t="7237" r="11828" b="6167"/>
          <a:stretch/>
        </p:blipFill>
        <p:spPr bwMode="auto">
          <a:xfrm>
            <a:off x="7915007" y="3637324"/>
            <a:ext cx="4215088" cy="244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8F9D221A-1357-B791-E16F-94C225259CFC}"/>
              </a:ext>
            </a:extLst>
          </p:cNvPr>
          <p:cNvSpPr txBox="1"/>
          <p:nvPr/>
        </p:nvSpPr>
        <p:spPr>
          <a:xfrm>
            <a:off x="2538394" y="83188"/>
            <a:ext cx="3152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OPD Concept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7B2F84-4A6C-0A19-533F-A390BBEC6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3"/>
          <a:stretch/>
        </p:blipFill>
        <p:spPr bwMode="auto">
          <a:xfrm>
            <a:off x="4041906" y="3766681"/>
            <a:ext cx="3816225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Egyenes összekötő nyíllal 4">
            <a:extLst>
              <a:ext uri="{FF2B5EF4-FFF2-40B4-BE49-F238E27FC236}">
                <a16:creationId xmlns:a16="http://schemas.microsoft.com/office/drawing/2014/main" id="{B4B7DA3B-180D-ED50-6B7D-9D60B8BF4318}"/>
              </a:ext>
            </a:extLst>
          </p:cNvPr>
          <p:cNvCxnSpPr>
            <a:cxnSpLocks/>
          </p:cNvCxnSpPr>
          <p:nvPr/>
        </p:nvCxnSpPr>
        <p:spPr>
          <a:xfrm>
            <a:off x="10712925" y="5712328"/>
            <a:ext cx="1080144" cy="0"/>
          </a:xfrm>
          <a:prstGeom prst="straightConnector1">
            <a:avLst/>
          </a:prstGeom>
          <a:ln w="1270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D2F705BF-37C4-DA99-6F35-34537010CB03}"/>
              </a:ext>
            </a:extLst>
          </p:cNvPr>
          <p:cNvCxnSpPr>
            <a:cxnSpLocks/>
          </p:cNvCxnSpPr>
          <p:nvPr/>
        </p:nvCxnSpPr>
        <p:spPr>
          <a:xfrm flipH="1">
            <a:off x="6411015" y="3982695"/>
            <a:ext cx="1354608" cy="403564"/>
          </a:xfrm>
          <a:prstGeom prst="straightConnector1">
            <a:avLst/>
          </a:prstGeom>
          <a:ln w="1270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>
            <a:extLst>
              <a:ext uri="{FF2B5EF4-FFF2-40B4-BE49-F238E27FC236}">
                <a16:creationId xmlns:a16="http://schemas.microsoft.com/office/drawing/2014/main" id="{FB1D4D03-4DAA-0AA2-712C-68A164B03871}"/>
              </a:ext>
            </a:extLst>
          </p:cNvPr>
          <p:cNvSpPr txBox="1"/>
          <p:nvPr/>
        </p:nvSpPr>
        <p:spPr>
          <a:xfrm>
            <a:off x="191393" y="629991"/>
            <a:ext cx="1180921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Direct imaging </a:t>
            </a:r>
            <a:r>
              <a:rPr lang="en-GB" dirty="0"/>
              <a:t>optics from the diagnostic chamber through the bioshield to the port cell</a:t>
            </a:r>
          </a:p>
          <a:p>
            <a:endParaRPr lang="en-GB" b="1"/>
          </a:p>
          <a:p>
            <a:r>
              <a:rPr lang="en-GB" b="1"/>
              <a:t>Shadowgraphy </a:t>
            </a:r>
            <a:r>
              <a:rPr lang="en-GB" b="1" dirty="0"/>
              <a:t>- back-illumination </a:t>
            </a:r>
            <a:r>
              <a:rPr lang="en-GB" dirty="0"/>
              <a:t>(diffusors are lit up from the front)</a:t>
            </a:r>
          </a:p>
          <a:p>
            <a:r>
              <a:rPr lang="en-GB" b="1" dirty="0"/>
              <a:t>Combined </a:t>
            </a:r>
            <a:r>
              <a:rPr lang="en-GB" b="1"/>
              <a:t>detector system:</a:t>
            </a:r>
            <a:endParaRPr lang="en-GB" b="1" dirty="0"/>
          </a:p>
          <a:p>
            <a:r>
              <a:rPr lang="en-GB" b="1" dirty="0"/>
              <a:t>1. Scanning the pellet with Individual detector based ultrafast “camera”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Pellet is imaged into a fibre bundle – single fibres are connected to separate  fast high-sensitivity detectors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Continuous illumination </a:t>
            </a:r>
          </a:p>
          <a:p>
            <a:r>
              <a:rPr lang="en-GB" b="1" dirty="0"/>
              <a:t>2. High resolution </a:t>
            </a:r>
            <a:r>
              <a:rPr lang="en-GB" b="1"/>
              <a:t>imaging system (triggered by RT processing of detector signals)</a:t>
            </a:r>
            <a:endParaRPr lang="en-GB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Relatively simple CMOS cameras – three pieces – each camera one image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Pulsed light source – 100 ns time range – exposure </a:t>
            </a:r>
            <a:r>
              <a:rPr lang="en-GB"/>
              <a:t>time control</a:t>
            </a:r>
            <a:endParaRPr lang="en-GB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82791920-0966-8615-349D-0CC591E2627D}"/>
              </a:ext>
            </a:extLst>
          </p:cNvPr>
          <p:cNvSpPr txBox="1"/>
          <p:nvPr/>
        </p:nvSpPr>
        <p:spPr>
          <a:xfrm>
            <a:off x="8056836" y="6068794"/>
            <a:ext cx="4080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1" dirty="0"/>
              <a:t>Image of fibre-plate on direct view object plane</a:t>
            </a:r>
          </a:p>
        </p:txBody>
      </p:sp>
      <p:sp>
        <p:nvSpPr>
          <p:cNvPr id="11" name="Szövegdoboz 7">
            <a:extLst>
              <a:ext uri="{FF2B5EF4-FFF2-40B4-BE49-F238E27FC236}">
                <a16:creationId xmlns:a16="http://schemas.microsoft.com/office/drawing/2014/main" id="{4E850BC3-2BAE-5240-986E-E8F9C4062C05}"/>
              </a:ext>
            </a:extLst>
          </p:cNvPr>
          <p:cNvSpPr txBox="1"/>
          <p:nvPr/>
        </p:nvSpPr>
        <p:spPr>
          <a:xfrm>
            <a:off x="4058696" y="6071170"/>
            <a:ext cx="38563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1" dirty="0"/>
              <a:t>Pellet observation in the diagnostic chamber</a:t>
            </a:r>
          </a:p>
        </p:txBody>
      </p:sp>
      <p:sp>
        <p:nvSpPr>
          <p:cNvPr id="12" name="Szövegdoboz 7">
            <a:extLst>
              <a:ext uri="{FF2B5EF4-FFF2-40B4-BE49-F238E27FC236}">
                <a16:creationId xmlns:a16="http://schemas.microsoft.com/office/drawing/2014/main" id="{C054B8B9-951E-073C-B07F-33C4ABC749AD}"/>
              </a:ext>
            </a:extLst>
          </p:cNvPr>
          <p:cNvSpPr txBox="1"/>
          <p:nvPr/>
        </p:nvSpPr>
        <p:spPr>
          <a:xfrm>
            <a:off x="0" y="6059263"/>
            <a:ext cx="40515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1" dirty="0"/>
              <a:t>Shadowgraphy – two views</a:t>
            </a:r>
          </a:p>
        </p:txBody>
      </p:sp>
    </p:spTree>
    <p:extLst>
      <p:ext uri="{BB962C8B-B14F-4D97-AF65-F5344CB8AC3E}">
        <p14:creationId xmlns:p14="http://schemas.microsoft.com/office/powerpoint/2010/main" val="2422143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ép 19" descr="A képen szöveg, fedett pályás, vezérlőpult látható&#10;&#10;Automatikusan generált leírás">
            <a:extLst>
              <a:ext uri="{FF2B5EF4-FFF2-40B4-BE49-F238E27FC236}">
                <a16:creationId xmlns:a16="http://schemas.microsoft.com/office/drawing/2014/main" id="{D09AC296-CD4A-F15E-A09B-BC63B8E442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9" t="36918" r="24611" b="37438"/>
          <a:stretch/>
        </p:blipFill>
        <p:spPr bwMode="auto">
          <a:xfrm>
            <a:off x="9174174" y="3703841"/>
            <a:ext cx="2897176" cy="22181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8F9D221A-1357-B791-E16F-94C225259CFC}"/>
              </a:ext>
            </a:extLst>
          </p:cNvPr>
          <p:cNvSpPr txBox="1"/>
          <p:nvPr/>
        </p:nvSpPr>
        <p:spPr>
          <a:xfrm>
            <a:off x="2493484" y="82462"/>
            <a:ext cx="8318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OPD concept demonstration in the DMS </a:t>
            </a:r>
            <a:r>
              <a:rPr lang="en-GB" sz="2000">
                <a:solidFill>
                  <a:schemeClr val="bg1"/>
                </a:solidFill>
                <a:latin typeface="+mn-lt"/>
              </a:rPr>
              <a:t>Support Laborator</a:t>
            </a:r>
            <a:r>
              <a:rPr lang="en-GB" sz="2000">
                <a:solidFill>
                  <a:schemeClr val="bg1"/>
                </a:solidFill>
              </a:rPr>
              <a:t>y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0A9B2E2-5567-5B14-F7F0-10F2E222F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89" y="1082979"/>
            <a:ext cx="5768340" cy="3311371"/>
          </a:xfrm>
          <a:prstGeom prst="rect">
            <a:avLst/>
          </a:prstGeom>
        </p:spPr>
      </p:pic>
      <p:cxnSp>
        <p:nvCxnSpPr>
          <p:cNvPr id="4" name="Straight Arrow Connector 10">
            <a:extLst>
              <a:ext uri="{FF2B5EF4-FFF2-40B4-BE49-F238E27FC236}">
                <a16:creationId xmlns:a16="http://schemas.microsoft.com/office/drawing/2014/main" id="{701A0ED7-111A-CAE6-0771-D9040648BEB9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4988838" y="1774202"/>
            <a:ext cx="837573" cy="1032735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2">
            <a:extLst>
              <a:ext uri="{FF2B5EF4-FFF2-40B4-BE49-F238E27FC236}">
                <a16:creationId xmlns:a16="http://schemas.microsoft.com/office/drawing/2014/main" id="{1D42BDF5-900C-B624-4C6A-DE05717CC2AF}"/>
              </a:ext>
            </a:extLst>
          </p:cNvPr>
          <p:cNvSpPr txBox="1"/>
          <p:nvPr/>
        </p:nvSpPr>
        <p:spPr>
          <a:xfrm>
            <a:off x="5261379" y="1250982"/>
            <a:ext cx="113006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OPD Vacuum chamber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EF8CDBA9-C481-D199-8B75-82C9660812CA}"/>
              </a:ext>
            </a:extLst>
          </p:cNvPr>
          <p:cNvSpPr txBox="1"/>
          <p:nvPr/>
        </p:nvSpPr>
        <p:spPr>
          <a:xfrm>
            <a:off x="3281477" y="774997"/>
            <a:ext cx="95645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Frontend optics</a:t>
            </a:r>
          </a:p>
        </p:txBody>
      </p:sp>
      <p:cxnSp>
        <p:nvCxnSpPr>
          <p:cNvPr id="7" name="Straight Arrow Connector 14">
            <a:extLst>
              <a:ext uri="{FF2B5EF4-FFF2-40B4-BE49-F238E27FC236}">
                <a16:creationId xmlns:a16="http://schemas.microsoft.com/office/drawing/2014/main" id="{278BC63B-007D-A716-3793-42AD3EC38E9F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3759705" y="1298217"/>
            <a:ext cx="507990" cy="445506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8">
            <a:extLst>
              <a:ext uri="{FF2B5EF4-FFF2-40B4-BE49-F238E27FC236}">
                <a16:creationId xmlns:a16="http://schemas.microsoft.com/office/drawing/2014/main" id="{75112F8B-061A-4212-FD4A-58D65585FEC4}"/>
              </a:ext>
            </a:extLst>
          </p:cNvPr>
          <p:cNvSpPr txBox="1"/>
          <p:nvPr/>
        </p:nvSpPr>
        <p:spPr>
          <a:xfrm>
            <a:off x="1579450" y="780332"/>
            <a:ext cx="95645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Backend optics</a:t>
            </a:r>
          </a:p>
        </p:txBody>
      </p:sp>
      <p:cxnSp>
        <p:nvCxnSpPr>
          <p:cNvPr id="9" name="Straight Arrow Connector 19">
            <a:extLst>
              <a:ext uri="{FF2B5EF4-FFF2-40B4-BE49-F238E27FC236}">
                <a16:creationId xmlns:a16="http://schemas.microsoft.com/office/drawing/2014/main" id="{A183D4E6-0FF9-1149-A497-F151C5A0267E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2057678" y="1303552"/>
            <a:ext cx="0" cy="533105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22">
            <a:extLst>
              <a:ext uri="{FF2B5EF4-FFF2-40B4-BE49-F238E27FC236}">
                <a16:creationId xmlns:a16="http://schemas.microsoft.com/office/drawing/2014/main" id="{51BA319B-0059-67E2-4A6E-36E0B10D8591}"/>
              </a:ext>
            </a:extLst>
          </p:cNvPr>
          <p:cNvSpPr txBox="1"/>
          <p:nvPr/>
        </p:nvSpPr>
        <p:spPr>
          <a:xfrm>
            <a:off x="1640410" y="4256970"/>
            <a:ext cx="95645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Pellet flight tube</a:t>
            </a:r>
          </a:p>
        </p:txBody>
      </p:sp>
      <p:cxnSp>
        <p:nvCxnSpPr>
          <p:cNvPr id="11" name="Straight Arrow Connector 23">
            <a:extLst>
              <a:ext uri="{FF2B5EF4-FFF2-40B4-BE49-F238E27FC236}">
                <a16:creationId xmlns:a16="http://schemas.microsoft.com/office/drawing/2014/main" id="{99C74F19-9025-2A48-DD0F-00D3A906B4FC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2118638" y="3441937"/>
            <a:ext cx="303448" cy="81503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26">
            <a:extLst>
              <a:ext uri="{FF2B5EF4-FFF2-40B4-BE49-F238E27FC236}">
                <a16:creationId xmlns:a16="http://schemas.microsoft.com/office/drawing/2014/main" id="{8CCB4AB6-AFE1-48AD-92C4-23A22F6C2683}"/>
              </a:ext>
            </a:extLst>
          </p:cNvPr>
          <p:cNvSpPr txBox="1"/>
          <p:nvPr/>
        </p:nvSpPr>
        <p:spPr>
          <a:xfrm>
            <a:off x="851707" y="3677125"/>
            <a:ext cx="956455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Fibres</a:t>
            </a:r>
            <a:r>
              <a:rPr lang="en-US" sz="1400" dirty="0"/>
              <a:t> to detectors (128)</a:t>
            </a:r>
          </a:p>
        </p:txBody>
      </p:sp>
      <p:cxnSp>
        <p:nvCxnSpPr>
          <p:cNvPr id="13" name="Straight Arrow Connector 27">
            <a:extLst>
              <a:ext uri="{FF2B5EF4-FFF2-40B4-BE49-F238E27FC236}">
                <a16:creationId xmlns:a16="http://schemas.microsoft.com/office/drawing/2014/main" id="{D97F2A90-F430-CECD-0D7A-BFF5DF5C7305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1084453" y="2883079"/>
            <a:ext cx="245482" cy="794046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1">
            <a:extLst>
              <a:ext uri="{FF2B5EF4-FFF2-40B4-BE49-F238E27FC236}">
                <a16:creationId xmlns:a16="http://schemas.microsoft.com/office/drawing/2014/main" id="{59AD9D93-B103-1F68-D287-3C34E6B017C4}"/>
              </a:ext>
            </a:extLst>
          </p:cNvPr>
          <p:cNvSpPr txBox="1"/>
          <p:nvPr/>
        </p:nvSpPr>
        <p:spPr>
          <a:xfrm>
            <a:off x="3457870" y="4256970"/>
            <a:ext cx="133495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Fibres for illumination</a:t>
            </a:r>
          </a:p>
        </p:txBody>
      </p:sp>
      <p:cxnSp>
        <p:nvCxnSpPr>
          <p:cNvPr id="15" name="Straight Arrow Connector 32">
            <a:extLst>
              <a:ext uri="{FF2B5EF4-FFF2-40B4-BE49-F238E27FC236}">
                <a16:creationId xmlns:a16="http://schemas.microsoft.com/office/drawing/2014/main" id="{4B678AC0-9EC6-6989-3967-1643EF1CEC9B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2927350" y="4133668"/>
            <a:ext cx="530520" cy="38491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Kép 15" descr="A képen beltéri, műhold látható&#10;&#10;Automatikusan generált leírás">
            <a:extLst>
              <a:ext uri="{FF2B5EF4-FFF2-40B4-BE49-F238E27FC236}">
                <a16:creationId xmlns:a16="http://schemas.microsoft.com/office/drawing/2014/main" id="{DFC6FF86-B052-51D3-B47B-C936A26E75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1899">
            <a:off x="5003896" y="1287483"/>
            <a:ext cx="7122521" cy="4793789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7D3C69C1-5AEB-0C38-84A1-FCE1765719FB}"/>
              </a:ext>
            </a:extLst>
          </p:cNvPr>
          <p:cNvSpPr txBox="1"/>
          <p:nvPr/>
        </p:nvSpPr>
        <p:spPr>
          <a:xfrm>
            <a:off x="128341" y="4928964"/>
            <a:ext cx="6143872" cy="1375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hu-HU" b="1" dirty="0"/>
              <a:t>Installed in DMS Support Laboratory in early 2022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hu-HU" b="1" dirty="0"/>
              <a:t>Integrated in the DMS Support Lab. control system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hu-HU" b="1" dirty="0"/>
              <a:t>Continuously developed based on operation experience</a:t>
            </a:r>
          </a:p>
        </p:txBody>
      </p:sp>
      <p:sp>
        <p:nvSpPr>
          <p:cNvPr id="18" name="TextBox 31">
            <a:extLst>
              <a:ext uri="{FF2B5EF4-FFF2-40B4-BE49-F238E27FC236}">
                <a16:creationId xmlns:a16="http://schemas.microsoft.com/office/drawing/2014/main" id="{515F5F54-29A2-63E6-74CF-699982800DA1}"/>
              </a:ext>
            </a:extLst>
          </p:cNvPr>
          <p:cNvSpPr txBox="1"/>
          <p:nvPr/>
        </p:nvSpPr>
        <p:spPr>
          <a:xfrm>
            <a:off x="5301817" y="3610448"/>
            <a:ext cx="133495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APDCAM-10G camera</a:t>
            </a:r>
          </a:p>
        </p:txBody>
      </p:sp>
      <p:cxnSp>
        <p:nvCxnSpPr>
          <p:cNvPr id="19" name="Straight Arrow Connector 32">
            <a:extLst>
              <a:ext uri="{FF2B5EF4-FFF2-40B4-BE49-F238E27FC236}">
                <a16:creationId xmlns:a16="http://schemas.microsoft.com/office/drawing/2014/main" id="{5BDC3E52-DE54-6389-D869-B4238FC5E292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3816302" y="2626866"/>
            <a:ext cx="1485515" cy="124519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F197DB12-27F9-A376-EB90-0B2D0BFC82CE}"/>
              </a:ext>
            </a:extLst>
          </p:cNvPr>
          <p:cNvSpPr txBox="1"/>
          <p:nvPr/>
        </p:nvSpPr>
        <p:spPr>
          <a:xfrm>
            <a:off x="10764710" y="1767243"/>
            <a:ext cx="13528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/>
              <a:t>3D rendered design of DMS Support Laboratory system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7AA3B557-13F1-ECE3-4E23-3669AC2F291A}"/>
              </a:ext>
            </a:extLst>
          </p:cNvPr>
          <p:cNvSpPr txBox="1"/>
          <p:nvPr/>
        </p:nvSpPr>
        <p:spPr>
          <a:xfrm>
            <a:off x="9340091" y="5968632"/>
            <a:ext cx="25653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/>
              <a:t>Back illuminated fibre-plate 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6E15F75C-FED9-0EEE-5B05-F6A6AFD90B1D}"/>
              </a:ext>
            </a:extLst>
          </p:cNvPr>
          <p:cNvSpPr txBox="1"/>
          <p:nvPr/>
        </p:nvSpPr>
        <p:spPr>
          <a:xfrm>
            <a:off x="6674638" y="992992"/>
            <a:ext cx="13609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/>
              <a:t>OPD system installed in DMS Support Laboratory </a:t>
            </a: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79CC48D3-E301-DD54-2217-40BB07B04F47}"/>
              </a:ext>
            </a:extLst>
          </p:cNvPr>
          <p:cNvSpPr txBox="1"/>
          <p:nvPr/>
        </p:nvSpPr>
        <p:spPr>
          <a:xfrm>
            <a:off x="10449969" y="481050"/>
            <a:ext cx="2097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Reference:</a:t>
            </a:r>
          </a:p>
          <a:p>
            <a:r>
              <a:rPr lang="en-GB" b="1" dirty="0"/>
              <a:t>ITER_D_82FFYW</a:t>
            </a:r>
          </a:p>
        </p:txBody>
      </p:sp>
    </p:spTree>
    <p:extLst>
      <p:ext uri="{BB962C8B-B14F-4D97-AF65-F5344CB8AC3E}">
        <p14:creationId xmlns:p14="http://schemas.microsoft.com/office/powerpoint/2010/main" val="56495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4803523C-218C-D6D1-A2E3-7A2E3CC94684}"/>
              </a:ext>
            </a:extLst>
          </p:cNvPr>
          <p:cNvSpPr txBox="1"/>
          <p:nvPr/>
        </p:nvSpPr>
        <p:spPr>
          <a:xfrm>
            <a:off x="-269725" y="7541794"/>
            <a:ext cx="5768340" cy="138499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1000"/>
              </a:spcAft>
            </a:pPr>
            <a:endParaRPr lang="en-GB" sz="900" b="1" dirty="0">
              <a:solidFill>
                <a:srgbClr val="4F81B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960F2CC-288A-9122-5615-0E482962D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568" y="3612621"/>
            <a:ext cx="5449296" cy="272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5069E93-F52A-9F88-80A9-419121077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4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284" y="520731"/>
            <a:ext cx="5933918" cy="296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C5165AD5-9823-4D50-0B03-7926E6CEEB39}"/>
              </a:ext>
            </a:extLst>
          </p:cNvPr>
          <p:cNvSpPr txBox="1"/>
          <p:nvPr/>
        </p:nvSpPr>
        <p:spPr>
          <a:xfrm>
            <a:off x="1984053" y="524733"/>
            <a:ext cx="49888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+mn-lt"/>
              </a:rPr>
              <a:t>Pellet broken between gap1 and the OPD</a:t>
            </a:r>
            <a:r>
              <a:rPr lang="en-GB" sz="1800" dirty="0">
                <a:latin typeface="+mn-lt"/>
              </a:rPr>
              <a:t>.</a:t>
            </a:r>
            <a:endParaRPr lang="en-GB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06506362-E3C0-C0A0-A0D3-BA97DF78FD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47"/>
          <a:stretch/>
        </p:blipFill>
        <p:spPr>
          <a:xfrm>
            <a:off x="120650" y="859625"/>
            <a:ext cx="4832551" cy="5377331"/>
          </a:xfrm>
          <a:prstGeom prst="rect">
            <a:avLst/>
          </a:prstGeom>
        </p:spPr>
      </p:pic>
      <p:sp>
        <p:nvSpPr>
          <p:cNvPr id="2" name="Szövegdoboz 2">
            <a:extLst>
              <a:ext uri="{FF2B5EF4-FFF2-40B4-BE49-F238E27FC236}">
                <a16:creationId xmlns:a16="http://schemas.microsoft.com/office/drawing/2014/main" id="{27D31C69-3BA4-81FE-0706-5B3454014376}"/>
              </a:ext>
            </a:extLst>
          </p:cNvPr>
          <p:cNvSpPr txBox="1"/>
          <p:nvPr/>
        </p:nvSpPr>
        <p:spPr>
          <a:xfrm>
            <a:off x="2598807" y="61340"/>
            <a:ext cx="6891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DMS</a:t>
            </a:r>
            <a:r>
              <a:rPr lang="en-GB" sz="2000" dirty="0">
                <a:solidFill>
                  <a:schemeClr val="bg1"/>
                </a:solidFill>
                <a:latin typeface="+mn-lt"/>
              </a:rPr>
              <a:t> Support Laborator</a:t>
            </a:r>
            <a:r>
              <a:rPr lang="en-GB" sz="2000" dirty="0">
                <a:solidFill>
                  <a:schemeClr val="bg1"/>
                </a:solidFill>
              </a:rPr>
              <a:t>y </a:t>
            </a:r>
            <a:r>
              <a:rPr lang="en-GB" sz="2000" dirty="0">
                <a:solidFill>
                  <a:schemeClr val="bg1"/>
                </a:solidFill>
                <a:latin typeface="+mn-lt"/>
              </a:rPr>
              <a:t>system </a:t>
            </a:r>
            <a:r>
              <a:rPr lang="en-GB" sz="2000">
                <a:solidFill>
                  <a:schemeClr val="bg1"/>
                </a:solidFill>
                <a:latin typeface="+mn-lt"/>
              </a:rPr>
              <a:t>– Example measurement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8289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04E0EE74-8A0F-0A48-5D09-79B11E12973D}"/>
              </a:ext>
            </a:extLst>
          </p:cNvPr>
          <p:cNvGrpSpPr/>
          <p:nvPr/>
        </p:nvGrpSpPr>
        <p:grpSpPr>
          <a:xfrm>
            <a:off x="-276562" y="956870"/>
            <a:ext cx="5768340" cy="7071359"/>
            <a:chOff x="0" y="1"/>
            <a:chExt cx="5768340" cy="7071359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FC3D76F8-AFA9-8864-A4BB-2C35CFACA3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85"/>
            <a:stretch/>
          </p:blipFill>
          <p:spPr>
            <a:xfrm>
              <a:off x="444519" y="1"/>
              <a:ext cx="4879300" cy="5424880"/>
            </a:xfrm>
            <a:prstGeom prst="rect">
              <a:avLst/>
            </a:prstGeom>
          </p:spPr>
        </p:pic>
        <p:sp>
          <p:nvSpPr>
            <p:cNvPr id="8" name="Text Box 1">
              <a:extLst>
                <a:ext uri="{FF2B5EF4-FFF2-40B4-BE49-F238E27FC236}">
                  <a16:creationId xmlns:a16="http://schemas.microsoft.com/office/drawing/2014/main" id="{37435B07-3F41-7C16-D861-FF9A799EC1DE}"/>
                </a:ext>
              </a:extLst>
            </p:cNvPr>
            <p:cNvSpPr txBox="1"/>
            <p:nvPr/>
          </p:nvSpPr>
          <p:spPr>
            <a:xfrm>
              <a:off x="0" y="6623050"/>
              <a:ext cx="5768340" cy="44831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en-GB" sz="1100" b="1" u="sng">
                  <a:solidFill>
                    <a:srgbClr val="4F81BD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Figure </a:t>
              </a:r>
              <a:r>
                <a:rPr lang="en-GB" sz="1100" b="1">
                  <a:solidFill>
                    <a:srgbClr val="4F81BD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14. Example of broken pellet measured with APDCAM system but failed by CMOS cameras.</a:t>
              </a:r>
              <a:endParaRPr lang="en-GB" sz="900" b="1">
                <a:solidFill>
                  <a:srgbClr val="4F81B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3" name="Szövegdoboz 2">
            <a:extLst>
              <a:ext uri="{FF2B5EF4-FFF2-40B4-BE49-F238E27FC236}">
                <a16:creationId xmlns:a16="http://schemas.microsoft.com/office/drawing/2014/main" id="{3C01272B-8CD5-8132-087A-DA1A864983EE}"/>
              </a:ext>
            </a:extLst>
          </p:cNvPr>
          <p:cNvSpPr txBox="1"/>
          <p:nvPr/>
        </p:nvSpPr>
        <p:spPr>
          <a:xfrm>
            <a:off x="2598807" y="61340"/>
            <a:ext cx="6891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DMS</a:t>
            </a:r>
            <a:r>
              <a:rPr lang="en-GB" sz="2000" dirty="0">
                <a:solidFill>
                  <a:schemeClr val="bg1"/>
                </a:solidFill>
                <a:latin typeface="+mn-lt"/>
              </a:rPr>
              <a:t> Support Laborator</a:t>
            </a:r>
            <a:r>
              <a:rPr lang="en-GB" sz="2000" dirty="0">
                <a:solidFill>
                  <a:schemeClr val="bg1"/>
                </a:solidFill>
              </a:rPr>
              <a:t>y </a:t>
            </a:r>
            <a:r>
              <a:rPr lang="en-GB" sz="2000" dirty="0">
                <a:solidFill>
                  <a:schemeClr val="bg1"/>
                </a:solidFill>
                <a:latin typeface="+mn-lt"/>
              </a:rPr>
              <a:t>system </a:t>
            </a:r>
            <a:r>
              <a:rPr lang="en-GB" sz="2000">
                <a:solidFill>
                  <a:schemeClr val="bg1"/>
                </a:solidFill>
                <a:latin typeface="+mn-lt"/>
              </a:rPr>
              <a:t>– Example measurement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A742A2E-FCCE-944C-F625-5D342B0D9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860" y="3756226"/>
            <a:ext cx="5352716" cy="267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112F02B-E4F6-EFF5-F64A-3100A430A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7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669" y="934677"/>
            <a:ext cx="5497907" cy="274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80E75D2B-570F-96F8-5EA7-78F1DB4940D9}"/>
              </a:ext>
            </a:extLst>
          </p:cNvPr>
          <p:cNvSpPr txBox="1"/>
          <p:nvPr/>
        </p:nvSpPr>
        <p:spPr>
          <a:xfrm>
            <a:off x="2035394" y="587537"/>
            <a:ext cx="9592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Example of broken pellet measured with APDCAM system but failed by CMOS cameras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41595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2">
            <a:extLst>
              <a:ext uri="{FF2B5EF4-FFF2-40B4-BE49-F238E27FC236}">
                <a16:creationId xmlns:a16="http://schemas.microsoft.com/office/drawing/2014/main" id="{3BF90853-1F4E-67FC-F46E-F0A65995E58D}"/>
              </a:ext>
            </a:extLst>
          </p:cNvPr>
          <p:cNvSpPr txBox="1"/>
          <p:nvPr/>
        </p:nvSpPr>
        <p:spPr>
          <a:xfrm>
            <a:off x="2631931" y="20782"/>
            <a:ext cx="8928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Fast shutter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FB7AC1D-0D23-3907-8794-FD0E38B33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628" y="3243965"/>
            <a:ext cx="5457372" cy="3181956"/>
          </a:xfrm>
          <a:prstGeom prst="rect">
            <a:avLst/>
          </a:prstGeom>
        </p:spPr>
      </p:pic>
      <p:sp>
        <p:nvSpPr>
          <p:cNvPr id="36" name="Szövegdoboz 8">
            <a:extLst>
              <a:ext uri="{FF2B5EF4-FFF2-40B4-BE49-F238E27FC236}">
                <a16:creationId xmlns:a16="http://schemas.microsoft.com/office/drawing/2014/main" id="{F4A93560-462C-EADB-FCF6-38A652AA3D52}"/>
              </a:ext>
            </a:extLst>
          </p:cNvPr>
          <p:cNvSpPr txBox="1"/>
          <p:nvPr/>
        </p:nvSpPr>
        <p:spPr>
          <a:xfrm>
            <a:off x="191393" y="825736"/>
            <a:ext cx="1180921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shutter would prevent propellant gas to overtake pellet in the flight tube</a:t>
            </a:r>
          </a:p>
          <a:p>
            <a:endParaRPr lang="en-GB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Concept demonstrated by our team: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2 ms closing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10 000 cycle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Leakage below limit</a:t>
            </a:r>
          </a:p>
          <a:p>
            <a:endParaRPr lang="en-GB" sz="2400"/>
          </a:p>
          <a:p>
            <a:r>
              <a:rPr lang="en-GB" sz="2400"/>
              <a:t>Fast shutter is an optional device, in case</a:t>
            </a:r>
          </a:p>
          <a:p>
            <a:r>
              <a:rPr lang="en-GB" sz="2400"/>
              <a:t>the propellant gas suppressor is insufficient.</a:t>
            </a:r>
          </a:p>
          <a:p>
            <a:endParaRPr lang="en-GB" sz="2400"/>
          </a:p>
          <a:p>
            <a:r>
              <a:rPr lang="en-GB" sz="2400"/>
              <a:t>It would be closed by OPD control behind the pellet</a:t>
            </a:r>
          </a:p>
          <a:p>
            <a:endParaRPr lang="en-GB" sz="2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1718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756990" y="0"/>
            <a:ext cx="667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Pellet shattering in the support laboratory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CAB311D-2047-91C1-0435-490BB7BDBCD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932" y="1620570"/>
            <a:ext cx="6960744" cy="4559267"/>
          </a:xfrm>
          <a:prstGeom prst="rect">
            <a:avLst/>
          </a:prstGeom>
          <a:noFill/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3ECBFEC-52EE-9AFE-9837-B039172591F2}"/>
              </a:ext>
            </a:extLst>
          </p:cNvPr>
          <p:cNvSpPr txBox="1"/>
          <p:nvPr/>
        </p:nvSpPr>
        <p:spPr>
          <a:xfrm>
            <a:off x="143641" y="687013"/>
            <a:ext cx="11379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hu-HU" sz="2800" b="1" dirty="0" err="1"/>
              <a:t>Set-up</a:t>
            </a:r>
            <a:endParaRPr lang="hu-HU" sz="2800" b="1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20-degree, </a:t>
            </a:r>
            <a:r>
              <a:rPr lang="hu-HU" sz="2400" dirty="0" err="1"/>
              <a:t>open-concept</a:t>
            </a:r>
            <a:r>
              <a:rPr lang="hu-HU" sz="2400" dirty="0"/>
              <a:t> </a:t>
            </a:r>
            <a:r>
              <a:rPr lang="hu-HU" sz="2400" dirty="0" err="1"/>
              <a:t>shattering</a:t>
            </a:r>
            <a:r>
              <a:rPr lang="hu-HU" sz="2400" dirty="0"/>
              <a:t> </a:t>
            </a:r>
            <a:r>
              <a:rPr lang="hu-HU" sz="2400" dirty="0" err="1"/>
              <a:t>head</a:t>
            </a:r>
            <a:endParaRPr lang="hu-HU" sz="2400" dirty="0"/>
          </a:p>
          <a:p>
            <a:pPr lvl="1">
              <a:spcBef>
                <a:spcPts val="1200"/>
              </a:spcBef>
            </a:pPr>
            <a:r>
              <a:rPr lang="hu-HU" sz="2400" dirty="0"/>
              <a:t>→ in </a:t>
            </a:r>
            <a:r>
              <a:rPr lang="hu-HU" sz="2400" dirty="0" err="1"/>
              <a:t>fact</a:t>
            </a:r>
            <a:r>
              <a:rPr lang="hu-HU" sz="2400" dirty="0"/>
              <a:t> </a:t>
            </a:r>
            <a:r>
              <a:rPr lang="hu-HU" sz="2400" dirty="0" err="1"/>
              <a:t>shatter</a:t>
            </a:r>
            <a:r>
              <a:rPr lang="hu-HU" sz="2400" dirty="0"/>
              <a:t> </a:t>
            </a:r>
            <a:r>
              <a:rPr lang="hu-HU" sz="2400" dirty="0" err="1"/>
              <a:t>plate</a:t>
            </a:r>
            <a:r>
              <a:rPr lang="hu-HU" sz="2400" dirty="0"/>
              <a:t> (</a:t>
            </a:r>
            <a:r>
              <a:rPr lang="hu-HU" sz="2400" dirty="0" err="1"/>
              <a:t>not</a:t>
            </a:r>
            <a:r>
              <a:rPr lang="hu-HU" sz="2400" dirty="0"/>
              <a:t> a </a:t>
            </a:r>
            <a:r>
              <a:rPr lang="hu-HU" sz="2400" dirty="0" err="1"/>
              <a:t>tube</a:t>
            </a:r>
            <a:r>
              <a:rPr lang="hu-HU" sz="2400" dirty="0"/>
              <a:t>)</a:t>
            </a:r>
          </a:p>
          <a:p>
            <a:pPr marL="457200" indent="-4572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hu-HU" sz="2400" dirty="0" err="1"/>
              <a:t>Illumination</a:t>
            </a:r>
            <a:r>
              <a:rPr lang="hu-HU" sz="2400" dirty="0"/>
              <a:t> </a:t>
            </a:r>
            <a:r>
              <a:rPr lang="hu-HU" sz="2400" dirty="0" err="1"/>
              <a:t>from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side</a:t>
            </a:r>
            <a:endParaRPr lang="hu-HU" sz="2400" dirty="0"/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→ 10,000 lm LED spot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</a:t>
            </a:r>
            <a:endParaRPr lang="hu-HU" sz="2400" dirty="0"/>
          </a:p>
          <a:p>
            <a:pPr marL="457200" indent="-4572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hu-HU" sz="2400" dirty="0" err="1"/>
              <a:t>Observation</a:t>
            </a:r>
            <a:r>
              <a:rPr lang="hu-HU" sz="2400" dirty="0"/>
              <a:t> </a:t>
            </a:r>
            <a:r>
              <a:rPr lang="hu-HU" sz="2400" dirty="0" err="1"/>
              <a:t>from</a:t>
            </a:r>
            <a:r>
              <a:rPr lang="hu-HU" sz="2400" dirty="0"/>
              <a:t> top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→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camera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820934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592981" y="-21838"/>
            <a:ext cx="667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solidFill>
                  <a:schemeClr val="bg1"/>
                </a:solidFill>
              </a:rPr>
              <a:t>Shatter</a:t>
            </a:r>
            <a:r>
              <a:rPr lang="hu-HU" sz="2400" dirty="0">
                <a:solidFill>
                  <a:schemeClr val="bg1"/>
                </a:solidFill>
              </a:rPr>
              <a:t> </a:t>
            </a:r>
            <a:r>
              <a:rPr lang="hu-HU" sz="2400" dirty="0" err="1">
                <a:solidFill>
                  <a:schemeClr val="bg1"/>
                </a:solidFill>
              </a:rPr>
              <a:t>view</a:t>
            </a:r>
            <a:r>
              <a:rPr lang="hu-HU" sz="2400" dirty="0">
                <a:solidFill>
                  <a:schemeClr val="bg1"/>
                </a:solidFill>
              </a:rPr>
              <a:t> camera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3ECBFEC-52EE-9AFE-9837-B039172591F2}"/>
              </a:ext>
            </a:extLst>
          </p:cNvPr>
          <p:cNvSpPr txBox="1"/>
          <p:nvPr/>
        </p:nvSpPr>
        <p:spPr>
          <a:xfrm>
            <a:off x="143641" y="687013"/>
            <a:ext cx="113792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hu-HU" sz="2800" b="1" dirty="0" err="1"/>
              <a:t>Application</a:t>
            </a:r>
            <a:r>
              <a:rPr lang="hu-HU" sz="2800" b="1" dirty="0"/>
              <a:t> </a:t>
            </a:r>
            <a:r>
              <a:rPr lang="hu-HU" sz="2800" b="1" dirty="0" err="1"/>
              <a:t>for</a:t>
            </a:r>
            <a:r>
              <a:rPr lang="hu-HU" sz="2800" b="1" dirty="0"/>
              <a:t> </a:t>
            </a:r>
            <a:r>
              <a:rPr lang="hu-HU" sz="2800" b="1" dirty="0" err="1"/>
              <a:t>fragment</a:t>
            </a:r>
            <a:r>
              <a:rPr lang="hu-HU" sz="2800" b="1" dirty="0"/>
              <a:t> </a:t>
            </a:r>
            <a:r>
              <a:rPr lang="hu-HU" sz="2800" b="1" dirty="0" err="1"/>
              <a:t>analysis</a:t>
            </a:r>
            <a:endParaRPr lang="hu-HU" sz="2800" b="1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Time of </a:t>
            </a:r>
            <a:r>
              <a:rPr lang="hu-HU" sz="2400" dirty="0" err="1"/>
              <a:t>impact</a:t>
            </a:r>
            <a:r>
              <a:rPr lang="hu-HU" sz="2400" dirty="0"/>
              <a:t> </a:t>
            </a:r>
            <a:r>
              <a:rPr lang="hu-HU" sz="2400" dirty="0" err="1"/>
              <a:t>can</a:t>
            </a:r>
            <a:r>
              <a:rPr lang="hu-HU" sz="2400" dirty="0"/>
              <a:t> be </a:t>
            </a:r>
            <a:r>
              <a:rPr lang="hu-HU" sz="2400" dirty="0" err="1"/>
              <a:t>determined</a:t>
            </a:r>
            <a:endParaRPr lang="hu-HU" sz="2400" dirty="0"/>
          </a:p>
        </p:txBody>
      </p:sp>
      <p:pic>
        <p:nvPicPr>
          <p:cNvPr id="7" name="spi_00436_shat_crop">
            <a:hlinkClick r:id="" action="ppaction://media"/>
            <a:extLst>
              <a:ext uri="{FF2B5EF4-FFF2-40B4-BE49-F238E27FC236}">
                <a16:creationId xmlns:a16="http://schemas.microsoft.com/office/drawing/2014/main" id="{6065123F-3A22-3073-6C33-059C878CC7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041"/>
          <a:stretch/>
        </p:blipFill>
        <p:spPr>
          <a:xfrm>
            <a:off x="5987518" y="1021490"/>
            <a:ext cx="6058178" cy="2630940"/>
          </a:xfrm>
          <a:prstGeom prst="rect">
            <a:avLst/>
          </a:prstGeom>
        </p:spPr>
      </p:pic>
      <p:pic>
        <p:nvPicPr>
          <p:cNvPr id="9" name="Kép 8" descr="A képen világos, éjszakai égbolt látható&#10;&#10;Automatikusan generált leírás">
            <a:extLst>
              <a:ext uri="{FF2B5EF4-FFF2-40B4-BE49-F238E27FC236}">
                <a16:creationId xmlns:a16="http://schemas.microsoft.com/office/drawing/2014/main" id="{398BAC81-71A4-57E0-448F-BB60EF4292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9"/>
          <a:stretch/>
        </p:blipFill>
        <p:spPr>
          <a:xfrm>
            <a:off x="146305" y="4521040"/>
            <a:ext cx="3866960" cy="198000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CCBCB9A5-0EE7-B887-3265-0E4B7DA65A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9"/>
          <a:stretch/>
        </p:blipFill>
        <p:spPr>
          <a:xfrm>
            <a:off x="4162520" y="4521040"/>
            <a:ext cx="3866960" cy="198000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4D801887-308B-FA82-2B6A-858238515D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9"/>
          <a:stretch/>
        </p:blipFill>
        <p:spPr>
          <a:xfrm>
            <a:off x="8178736" y="4521040"/>
            <a:ext cx="3866960" cy="1980000"/>
          </a:xfrm>
          <a:prstGeom prst="rect">
            <a:avLst/>
          </a:prstGeom>
        </p:spPr>
      </p:pic>
      <p:sp>
        <p:nvSpPr>
          <p:cNvPr id="16" name="Ellipszis 15">
            <a:extLst>
              <a:ext uri="{FF2B5EF4-FFF2-40B4-BE49-F238E27FC236}">
                <a16:creationId xmlns:a16="http://schemas.microsoft.com/office/drawing/2014/main" id="{3B6D486F-D32D-7E3E-0294-A884E2AD348D}"/>
              </a:ext>
            </a:extLst>
          </p:cNvPr>
          <p:cNvSpPr/>
          <p:nvPr/>
        </p:nvSpPr>
        <p:spPr>
          <a:xfrm>
            <a:off x="6275981" y="5222701"/>
            <a:ext cx="1828127" cy="1103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BFBC6179-C4DF-3B93-1F8F-44ED9E61129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3"/>
          <a:stretch/>
        </p:blipFill>
        <p:spPr>
          <a:xfrm>
            <a:off x="1" y="1916466"/>
            <a:ext cx="5880099" cy="2419975"/>
          </a:xfrm>
          <a:prstGeom prst="rect">
            <a:avLst/>
          </a:prstGeom>
        </p:spPr>
      </p:pic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F2FB47AA-8FBB-CDC6-E1E8-85BE877C74D0}"/>
              </a:ext>
            </a:extLst>
          </p:cNvPr>
          <p:cNvCxnSpPr/>
          <p:nvPr/>
        </p:nvCxnSpPr>
        <p:spPr>
          <a:xfrm>
            <a:off x="2300881" y="2260600"/>
            <a:ext cx="0" cy="15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421C04C0-A0E5-ECCF-3067-8EB38E47BFF9}"/>
              </a:ext>
            </a:extLst>
          </p:cNvPr>
          <p:cNvCxnSpPr/>
          <p:nvPr/>
        </p:nvCxnSpPr>
        <p:spPr>
          <a:xfrm>
            <a:off x="2592981" y="2260600"/>
            <a:ext cx="0" cy="15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>
            <a:extLst>
              <a:ext uri="{FF2B5EF4-FFF2-40B4-BE49-F238E27FC236}">
                <a16:creationId xmlns:a16="http://schemas.microsoft.com/office/drawing/2014/main" id="{0403ACAF-BEA5-B713-830C-1FF4656E009B}"/>
              </a:ext>
            </a:extLst>
          </p:cNvPr>
          <p:cNvCxnSpPr/>
          <p:nvPr/>
        </p:nvCxnSpPr>
        <p:spPr>
          <a:xfrm>
            <a:off x="2935881" y="2260600"/>
            <a:ext cx="0" cy="15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>
            <a:extLst>
              <a:ext uri="{FF2B5EF4-FFF2-40B4-BE49-F238E27FC236}">
                <a16:creationId xmlns:a16="http://schemas.microsoft.com/office/drawing/2014/main" id="{60235245-1B6C-AD37-75FD-0007B75FF835}"/>
              </a:ext>
            </a:extLst>
          </p:cNvPr>
          <p:cNvCxnSpPr>
            <a:cxnSpLocks/>
          </p:cNvCxnSpPr>
          <p:nvPr/>
        </p:nvCxnSpPr>
        <p:spPr>
          <a:xfrm>
            <a:off x="2290362" y="3898900"/>
            <a:ext cx="10519" cy="838200"/>
          </a:xfrm>
          <a:prstGeom prst="line">
            <a:avLst/>
          </a:prstGeom>
          <a:ln w="28575">
            <a:solidFill>
              <a:srgbClr val="FF0000"/>
            </a:solidFill>
            <a:prstDash val="dash"/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Egyenes összekötő 26">
            <a:extLst>
              <a:ext uri="{FF2B5EF4-FFF2-40B4-BE49-F238E27FC236}">
                <a16:creationId xmlns:a16="http://schemas.microsoft.com/office/drawing/2014/main" id="{F70B1926-BBBE-CD34-DA66-D64586608461}"/>
              </a:ext>
            </a:extLst>
          </p:cNvPr>
          <p:cNvCxnSpPr>
            <a:cxnSpLocks/>
          </p:cNvCxnSpPr>
          <p:nvPr/>
        </p:nvCxnSpPr>
        <p:spPr>
          <a:xfrm>
            <a:off x="2625108" y="3436622"/>
            <a:ext cx="2609441" cy="1402078"/>
          </a:xfrm>
          <a:prstGeom prst="line">
            <a:avLst/>
          </a:prstGeom>
          <a:ln w="28575">
            <a:solidFill>
              <a:srgbClr val="FF0000"/>
            </a:solidFill>
            <a:prstDash val="dash"/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4BBDD55B-1345-D68B-F80F-5778C06F8951}"/>
              </a:ext>
            </a:extLst>
          </p:cNvPr>
          <p:cNvCxnSpPr>
            <a:cxnSpLocks/>
          </p:cNvCxnSpPr>
          <p:nvPr/>
        </p:nvCxnSpPr>
        <p:spPr>
          <a:xfrm>
            <a:off x="3043300" y="3436622"/>
            <a:ext cx="5973307" cy="1004457"/>
          </a:xfrm>
          <a:prstGeom prst="line">
            <a:avLst/>
          </a:prstGeom>
          <a:ln w="28575">
            <a:solidFill>
              <a:srgbClr val="FF0000"/>
            </a:solidFill>
            <a:prstDash val="dash"/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Egyenes összekötő nyíllal 32">
            <a:extLst>
              <a:ext uri="{FF2B5EF4-FFF2-40B4-BE49-F238E27FC236}">
                <a16:creationId xmlns:a16="http://schemas.microsoft.com/office/drawing/2014/main" id="{D66CA1C3-A5E0-DF1D-A501-C76ABF3AA7A0}"/>
              </a:ext>
            </a:extLst>
          </p:cNvPr>
          <p:cNvCxnSpPr/>
          <p:nvPr/>
        </p:nvCxnSpPr>
        <p:spPr>
          <a:xfrm>
            <a:off x="2300881" y="3022600"/>
            <a:ext cx="6096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8E28A381-8642-27E0-0B51-8CEC6CBE0DFA}"/>
              </a:ext>
            </a:extLst>
          </p:cNvPr>
          <p:cNvSpPr txBox="1"/>
          <p:nvPr/>
        </p:nvSpPr>
        <p:spPr>
          <a:xfrm>
            <a:off x="1456271" y="274848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150 </a:t>
            </a:r>
            <a:r>
              <a:rPr lang="hu-HU" dirty="0" err="1"/>
              <a:t>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95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6" grpId="0" animBg="1"/>
      <p:bldP spid="3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831071" y="-25788"/>
            <a:ext cx="667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solidFill>
                  <a:schemeClr val="bg1"/>
                </a:solidFill>
              </a:rPr>
              <a:t>Laser</a:t>
            </a:r>
            <a:r>
              <a:rPr lang="hu-HU" sz="2400" dirty="0">
                <a:solidFill>
                  <a:schemeClr val="bg1"/>
                </a:solidFill>
              </a:rPr>
              <a:t> </a:t>
            </a:r>
            <a:r>
              <a:rPr lang="hu-HU" sz="2400" dirty="0" err="1">
                <a:solidFill>
                  <a:schemeClr val="bg1"/>
                </a:solidFill>
              </a:rPr>
              <a:t>curtain</a:t>
            </a:r>
            <a:r>
              <a:rPr lang="hu-HU" sz="2400" dirty="0">
                <a:solidFill>
                  <a:schemeClr val="bg1"/>
                </a:solidFill>
              </a:rPr>
              <a:t> </a:t>
            </a:r>
            <a:r>
              <a:rPr lang="hu-HU" sz="2400" dirty="0" err="1">
                <a:solidFill>
                  <a:schemeClr val="bg1"/>
                </a:solidFill>
              </a:rPr>
              <a:t>diagnostic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9DA049C2-9B23-4D2D-6EA3-C2237AF0AD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4" t="19547" r="30769"/>
          <a:stretch/>
        </p:blipFill>
        <p:spPr>
          <a:xfrm>
            <a:off x="7241629" y="712113"/>
            <a:ext cx="4950372" cy="579036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5F1A80A-103E-5AE1-4CDB-EB4731910C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7" t="26330" r="25086" b="14788"/>
          <a:stretch/>
        </p:blipFill>
        <p:spPr>
          <a:xfrm>
            <a:off x="2617932" y="3394618"/>
            <a:ext cx="4623697" cy="3107860"/>
          </a:xfrm>
          <a:prstGeom prst="rect">
            <a:avLst/>
          </a:prstGeom>
        </p:spPr>
      </p:pic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id="{1F5532E2-F1E8-5FFE-72AC-86A4DF794619}"/>
              </a:ext>
            </a:extLst>
          </p:cNvPr>
          <p:cNvCxnSpPr>
            <a:cxnSpLocks/>
          </p:cNvCxnSpPr>
          <p:nvPr/>
        </p:nvCxnSpPr>
        <p:spPr>
          <a:xfrm>
            <a:off x="4950372" y="1835497"/>
            <a:ext cx="3490243" cy="4618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EAE15374-9C5F-A93A-7787-AD0807B19A5B}"/>
              </a:ext>
            </a:extLst>
          </p:cNvPr>
          <p:cNvSpPr txBox="1"/>
          <p:nvPr/>
        </p:nvSpPr>
        <p:spPr>
          <a:xfrm>
            <a:off x="3270064" y="5808739"/>
            <a:ext cx="179486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2400" dirty="0" err="1"/>
              <a:t>Fast</a:t>
            </a:r>
            <a:r>
              <a:rPr lang="hu-HU" sz="2400" dirty="0"/>
              <a:t> camera</a:t>
            </a:r>
            <a:endParaRPr lang="en-US" sz="2400" dirty="0"/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02488C5D-5D63-5E98-3143-4FC5BA729077}"/>
              </a:ext>
            </a:extLst>
          </p:cNvPr>
          <p:cNvSpPr txBox="1"/>
          <p:nvPr/>
        </p:nvSpPr>
        <p:spPr>
          <a:xfrm>
            <a:off x="10172700" y="714293"/>
            <a:ext cx="179486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2400" dirty="0"/>
              <a:t>Line </a:t>
            </a:r>
            <a:r>
              <a:rPr lang="hu-HU" sz="2400" dirty="0" err="1"/>
              <a:t>laser</a:t>
            </a:r>
            <a:r>
              <a:rPr lang="hu-HU" sz="2400" dirty="0"/>
              <a:t> </a:t>
            </a:r>
            <a:r>
              <a:rPr lang="hu-HU" sz="2400" dirty="0" err="1"/>
              <a:t>sources</a:t>
            </a:r>
            <a:endParaRPr lang="en-US" sz="2400" dirty="0"/>
          </a:p>
        </p:txBody>
      </p: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id="{F8022C06-F27C-7C7F-4168-48B456BC6F0D}"/>
              </a:ext>
            </a:extLst>
          </p:cNvPr>
          <p:cNvCxnSpPr>
            <a:cxnSpLocks/>
          </p:cNvCxnSpPr>
          <p:nvPr/>
        </p:nvCxnSpPr>
        <p:spPr>
          <a:xfrm>
            <a:off x="11493795" y="1545290"/>
            <a:ext cx="177505" cy="14374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>
            <a:extLst>
              <a:ext uri="{FF2B5EF4-FFF2-40B4-BE49-F238E27FC236}">
                <a16:creationId xmlns:a16="http://schemas.microsoft.com/office/drawing/2014/main" id="{48DAACFD-9BA8-21E8-0B21-FEE7524E930E}"/>
              </a:ext>
            </a:extLst>
          </p:cNvPr>
          <p:cNvCxnSpPr>
            <a:cxnSpLocks/>
          </p:cNvCxnSpPr>
          <p:nvPr/>
        </p:nvCxnSpPr>
        <p:spPr>
          <a:xfrm flipH="1">
            <a:off x="9715316" y="945125"/>
            <a:ext cx="795030" cy="392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>
            <a:extLst>
              <a:ext uri="{FF2B5EF4-FFF2-40B4-BE49-F238E27FC236}">
                <a16:creationId xmlns:a16="http://schemas.microsoft.com/office/drawing/2014/main" id="{27957323-3D44-523F-8604-B99C3D1EFC6E}"/>
              </a:ext>
            </a:extLst>
          </p:cNvPr>
          <p:cNvSpPr txBox="1"/>
          <p:nvPr/>
        </p:nvSpPr>
        <p:spPr>
          <a:xfrm>
            <a:off x="91044" y="627051"/>
            <a:ext cx="8824356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2400" b="1" dirty="0" err="1"/>
              <a:t>Concept</a:t>
            </a:r>
            <a:endParaRPr lang="en-US" sz="2400" b="1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sz="2400" dirty="0" err="1"/>
              <a:t>Illuminate</a:t>
            </a:r>
            <a:r>
              <a:rPr lang="hu-HU" sz="2400" dirty="0"/>
              <a:t> a </a:t>
            </a:r>
            <a:r>
              <a:rPr lang="hu-HU" sz="2400" dirty="0" err="1"/>
              <a:t>thin</a:t>
            </a:r>
            <a:r>
              <a:rPr lang="hu-HU" sz="2400" dirty="0"/>
              <a:t> </a:t>
            </a:r>
            <a:r>
              <a:rPr lang="hu-HU" sz="2400" dirty="0" err="1"/>
              <a:t>plane</a:t>
            </a:r>
            <a:r>
              <a:rPr lang="hu-HU" sz="2400" dirty="0"/>
              <a:t> (o</a:t>
            </a:r>
            <a:r>
              <a:rPr lang="en-US" sz="2400" dirty="0" err="1"/>
              <a:t>bservable</a:t>
            </a:r>
            <a:r>
              <a:rPr lang="en-US" sz="2400" dirty="0"/>
              <a:t> area: min. 40x40 cm</a:t>
            </a:r>
            <a:r>
              <a:rPr lang="hu-HU" sz="2400" dirty="0"/>
              <a:t>)</a:t>
            </a:r>
            <a:endParaRPr lang="en-US" sz="2400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Beam dump to prevent reflections</a:t>
            </a:r>
            <a:endParaRPr lang="hu-HU" sz="2400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sz="2400" dirty="0" err="1"/>
              <a:t>Fragments</a:t>
            </a:r>
            <a:r>
              <a:rPr lang="hu-HU" sz="2400" dirty="0"/>
              <a:t> </a:t>
            </a:r>
            <a:r>
              <a:rPr lang="hu-HU" sz="2400" dirty="0" err="1"/>
              <a:t>within</a:t>
            </a:r>
            <a:r>
              <a:rPr lang="hu-HU" sz="2400" dirty="0"/>
              <a:t> </a:t>
            </a:r>
            <a:r>
              <a:rPr lang="hu-HU" sz="2400" dirty="0" err="1"/>
              <a:t>plane</a:t>
            </a:r>
            <a:r>
              <a:rPr lang="hu-HU" sz="2400" dirty="0"/>
              <a:t> </a:t>
            </a:r>
            <a:r>
              <a:rPr lang="hu-HU" sz="2400" dirty="0" err="1"/>
              <a:t>scatter</a:t>
            </a:r>
            <a:r>
              <a:rPr lang="hu-HU" sz="2400" dirty="0"/>
              <a:t> </a:t>
            </a:r>
            <a:r>
              <a:rPr lang="hu-HU" sz="2400" dirty="0" err="1"/>
              <a:t>light</a:t>
            </a:r>
            <a:r>
              <a:rPr lang="hu-HU" sz="2400" dirty="0"/>
              <a:t>, rest is </a:t>
            </a:r>
            <a:r>
              <a:rPr lang="hu-HU" sz="2400" dirty="0" err="1"/>
              <a:t>dark</a:t>
            </a:r>
            <a:endParaRPr lang="en-US" sz="2400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sz="2400" dirty="0" err="1"/>
              <a:t>Observe</a:t>
            </a:r>
            <a:r>
              <a:rPr lang="hu-HU" sz="2400" dirty="0"/>
              <a:t> </a:t>
            </a:r>
            <a:r>
              <a:rPr lang="hu-HU" sz="2400" dirty="0" err="1"/>
              <a:t>with</a:t>
            </a:r>
            <a:r>
              <a:rPr lang="hu-HU" sz="2400" dirty="0"/>
              <a:t> a </a:t>
            </a:r>
            <a:r>
              <a:rPr lang="hu-HU" sz="2400" dirty="0" err="1"/>
              <a:t>fast</a:t>
            </a:r>
            <a:r>
              <a:rPr lang="hu-HU" sz="2400" dirty="0"/>
              <a:t> camera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u-HU" sz="2000" dirty="0" err="1"/>
              <a:t>Distance</a:t>
            </a:r>
            <a:r>
              <a:rPr lang="hu-HU" sz="2000" dirty="0"/>
              <a:t> </a:t>
            </a:r>
            <a:r>
              <a:rPr lang="hu-HU" sz="2000" dirty="0" err="1"/>
              <a:t>to</a:t>
            </a:r>
            <a:r>
              <a:rPr lang="hu-HU" sz="2000" dirty="0"/>
              <a:t> camera is </a:t>
            </a:r>
            <a:r>
              <a:rPr lang="hu-HU" sz="2000" dirty="0" err="1"/>
              <a:t>well</a:t>
            </a:r>
            <a:r>
              <a:rPr lang="hu-HU" sz="2000" dirty="0"/>
              <a:t> </a:t>
            </a:r>
            <a:r>
              <a:rPr lang="hu-HU" sz="2000" dirty="0" err="1"/>
              <a:t>defined</a:t>
            </a:r>
            <a:r>
              <a:rPr lang="hu-HU" sz="2000" dirty="0"/>
              <a:t> → </a:t>
            </a:r>
            <a:r>
              <a:rPr lang="hu-HU" sz="2000" dirty="0" err="1"/>
              <a:t>fragment</a:t>
            </a:r>
            <a:r>
              <a:rPr lang="hu-HU" sz="2000" dirty="0"/>
              <a:t> </a:t>
            </a:r>
            <a:r>
              <a:rPr lang="hu-HU" sz="2000" dirty="0" err="1"/>
              <a:t>size</a:t>
            </a:r>
            <a:endParaRPr lang="en-US" sz="2000" dirty="0"/>
          </a:p>
        </p:txBody>
      </p:sp>
      <p:pic>
        <p:nvPicPr>
          <p:cNvPr id="10" name="Kép 9" descr="A képen bezárás látható&#10;&#10;Automatikusan generált leírás">
            <a:extLst>
              <a:ext uri="{FF2B5EF4-FFF2-40B4-BE49-F238E27FC236}">
                <a16:creationId xmlns:a16="http://schemas.microsoft.com/office/drawing/2014/main" id="{B2E40FA9-788E-2C53-2715-FECECC6FA1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08" b="12623"/>
          <a:stretch/>
        </p:blipFill>
        <p:spPr>
          <a:xfrm>
            <a:off x="91044" y="3949880"/>
            <a:ext cx="2561726" cy="22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779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3053469" y="-41976"/>
            <a:ext cx="7825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solidFill>
                  <a:schemeClr val="bg1"/>
                </a:solidFill>
              </a:rPr>
              <a:t>Evaluation</a:t>
            </a:r>
            <a:r>
              <a:rPr lang="hu-HU" sz="2400" dirty="0">
                <a:solidFill>
                  <a:schemeClr val="bg1"/>
                </a:solidFill>
              </a:rPr>
              <a:t>: </a:t>
            </a:r>
            <a:r>
              <a:rPr lang="hu-HU" sz="2400" dirty="0" err="1">
                <a:solidFill>
                  <a:schemeClr val="bg1"/>
                </a:solidFill>
              </a:rPr>
              <a:t>segmentation</a:t>
            </a:r>
            <a:r>
              <a:rPr lang="hu-HU" sz="2400" dirty="0">
                <a:solidFill>
                  <a:schemeClr val="bg1"/>
                </a:solidFill>
              </a:rPr>
              <a:t> </a:t>
            </a:r>
            <a:r>
              <a:rPr lang="hu-HU" sz="2400" dirty="0" err="1">
                <a:solidFill>
                  <a:schemeClr val="bg1"/>
                </a:solidFill>
              </a:rPr>
              <a:t>procedure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880C3B0-B889-4A7D-BC18-B48665A1C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873" y="0"/>
            <a:ext cx="955975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4559CD3D-5AAA-4A3C-E643-E8D70239EEE4}"/>
              </a:ext>
            </a:extLst>
          </p:cNvPr>
          <p:cNvSpPr/>
          <p:nvPr/>
        </p:nvSpPr>
        <p:spPr>
          <a:xfrm>
            <a:off x="2692191" y="859250"/>
            <a:ext cx="3687343" cy="1615887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hu-HU" sz="2000" b="1" dirty="0" err="1"/>
              <a:t>Fragment</a:t>
            </a:r>
            <a:r>
              <a:rPr lang="hu-HU" sz="2000" b="1" dirty="0"/>
              <a:t> </a:t>
            </a:r>
            <a:r>
              <a:rPr lang="hu-HU" sz="2000" b="1" dirty="0" err="1"/>
              <a:t>identification</a:t>
            </a:r>
            <a:r>
              <a:rPr lang="hu-HU" sz="2000" b="1" dirty="0"/>
              <a:t> (</a:t>
            </a:r>
            <a:r>
              <a:rPr lang="hu-HU" sz="2000" b="1" dirty="0" err="1"/>
              <a:t>python</a:t>
            </a:r>
            <a:r>
              <a:rPr lang="hu-HU" sz="2000" b="1" dirty="0"/>
              <a:t>)</a:t>
            </a:r>
          </a:p>
          <a:p>
            <a:endParaRPr lang="hu-HU" sz="2000" dirty="0">
              <a:solidFill>
                <a:schemeClr val="tx1"/>
              </a:solidFill>
            </a:endParaRPr>
          </a:p>
          <a:p>
            <a:pPr algn="ctr"/>
            <a:r>
              <a:rPr lang="hu-HU" sz="2000" dirty="0" err="1">
                <a:solidFill>
                  <a:schemeClr val="tx1"/>
                </a:solidFill>
              </a:rPr>
              <a:t>skimage.filters.threshold_local</a:t>
            </a:r>
            <a:endParaRPr lang="hu-HU" sz="2000" dirty="0">
              <a:solidFill>
                <a:schemeClr val="tx1"/>
              </a:solidFill>
            </a:endParaRPr>
          </a:p>
          <a:p>
            <a:pPr algn="ctr"/>
            <a:r>
              <a:rPr lang="hu-HU" sz="2000" dirty="0"/>
              <a:t>+</a:t>
            </a:r>
          </a:p>
          <a:p>
            <a:pPr algn="ctr"/>
            <a:r>
              <a:rPr lang="hu-HU" sz="2000" dirty="0" err="1"/>
              <a:t>ndimage.label</a:t>
            </a:r>
            <a:endParaRPr lang="hu-HU" sz="2000" dirty="0"/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0E381F1F-2E6A-2B82-0ABC-3550262D4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5" y="3260990"/>
            <a:ext cx="3734873" cy="3398196"/>
          </a:xfrm>
          <a:prstGeom prst="rect">
            <a:avLst/>
          </a:prstGeom>
        </p:spPr>
      </p:pic>
      <p:pic>
        <p:nvPicPr>
          <p:cNvPr id="30" name="Kép 29">
            <a:extLst>
              <a:ext uri="{FF2B5EF4-FFF2-40B4-BE49-F238E27FC236}">
                <a16:creationId xmlns:a16="http://schemas.microsoft.com/office/drawing/2014/main" id="{2880D196-A0AA-5EBA-77D1-4A4AC9F3E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63" y="2989744"/>
            <a:ext cx="3915177" cy="188068"/>
          </a:xfrm>
          <a:prstGeom prst="rect">
            <a:avLst/>
          </a:prstGeom>
        </p:spPr>
      </p:pic>
      <p:pic>
        <p:nvPicPr>
          <p:cNvPr id="34" name="Kép 33">
            <a:extLst>
              <a:ext uri="{FF2B5EF4-FFF2-40B4-BE49-F238E27FC236}">
                <a16:creationId xmlns:a16="http://schemas.microsoft.com/office/drawing/2014/main" id="{333EA7CE-E052-13D9-C8CA-A57B3E58A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2134" y="4207025"/>
            <a:ext cx="8128001" cy="2046411"/>
          </a:xfrm>
          <a:prstGeom prst="rect">
            <a:avLst/>
          </a:prstGeom>
        </p:spPr>
      </p:pic>
      <p:pic>
        <p:nvPicPr>
          <p:cNvPr id="38" name="Kép 37">
            <a:extLst>
              <a:ext uri="{FF2B5EF4-FFF2-40B4-BE49-F238E27FC236}">
                <a16:creationId xmlns:a16="http://schemas.microsoft.com/office/drawing/2014/main" id="{DD0977AF-51A0-CA8D-30F3-B8FA1422F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889" y="750651"/>
            <a:ext cx="1983346" cy="2678349"/>
          </a:xfrm>
          <a:prstGeom prst="rect">
            <a:avLst/>
          </a:prstGeom>
        </p:spPr>
      </p:pic>
      <p:cxnSp>
        <p:nvCxnSpPr>
          <p:cNvPr id="39" name="Egyenes összekötő nyíllal 38">
            <a:extLst>
              <a:ext uri="{FF2B5EF4-FFF2-40B4-BE49-F238E27FC236}">
                <a16:creationId xmlns:a16="http://schemas.microsoft.com/office/drawing/2014/main" id="{07104A7C-3F66-1467-66CE-35CEC5FBC3F7}"/>
              </a:ext>
            </a:extLst>
          </p:cNvPr>
          <p:cNvCxnSpPr>
            <a:cxnSpLocks/>
          </p:cNvCxnSpPr>
          <p:nvPr/>
        </p:nvCxnSpPr>
        <p:spPr>
          <a:xfrm flipH="1">
            <a:off x="4998168" y="3083778"/>
            <a:ext cx="1885325" cy="85066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>
            <a:extLst>
              <a:ext uri="{FF2B5EF4-FFF2-40B4-BE49-F238E27FC236}">
                <a16:creationId xmlns:a16="http://schemas.microsoft.com/office/drawing/2014/main" id="{25421E76-E2C0-A27F-C3AF-3B25713A4AE1}"/>
              </a:ext>
            </a:extLst>
          </p:cNvPr>
          <p:cNvCxnSpPr>
            <a:cxnSpLocks/>
          </p:cNvCxnSpPr>
          <p:nvPr/>
        </p:nvCxnSpPr>
        <p:spPr>
          <a:xfrm flipH="1">
            <a:off x="6013302" y="3509110"/>
            <a:ext cx="952889" cy="50544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nyíllal 42">
            <a:extLst>
              <a:ext uri="{FF2B5EF4-FFF2-40B4-BE49-F238E27FC236}">
                <a16:creationId xmlns:a16="http://schemas.microsoft.com/office/drawing/2014/main" id="{0B077D9D-FDC1-1A83-3F7B-737F47A2B333}"/>
              </a:ext>
            </a:extLst>
          </p:cNvPr>
          <p:cNvCxnSpPr>
            <a:cxnSpLocks/>
          </p:cNvCxnSpPr>
          <p:nvPr/>
        </p:nvCxnSpPr>
        <p:spPr>
          <a:xfrm flipH="1">
            <a:off x="7504475" y="3613687"/>
            <a:ext cx="192413" cy="39307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nyíllal 44">
            <a:extLst>
              <a:ext uri="{FF2B5EF4-FFF2-40B4-BE49-F238E27FC236}">
                <a16:creationId xmlns:a16="http://schemas.microsoft.com/office/drawing/2014/main" id="{85C02BA7-A18D-2CAC-666E-531CCC20DBA0}"/>
              </a:ext>
            </a:extLst>
          </p:cNvPr>
          <p:cNvCxnSpPr>
            <a:cxnSpLocks/>
          </p:cNvCxnSpPr>
          <p:nvPr/>
        </p:nvCxnSpPr>
        <p:spPr>
          <a:xfrm>
            <a:off x="8427587" y="3613687"/>
            <a:ext cx="90283" cy="40086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gyenes összekötő nyíllal 46">
            <a:extLst>
              <a:ext uri="{FF2B5EF4-FFF2-40B4-BE49-F238E27FC236}">
                <a16:creationId xmlns:a16="http://schemas.microsoft.com/office/drawing/2014/main" id="{E8D0876D-C45C-1962-4D07-927442877148}"/>
              </a:ext>
            </a:extLst>
          </p:cNvPr>
          <p:cNvCxnSpPr>
            <a:cxnSpLocks/>
          </p:cNvCxnSpPr>
          <p:nvPr/>
        </p:nvCxnSpPr>
        <p:spPr>
          <a:xfrm>
            <a:off x="9149912" y="3414770"/>
            <a:ext cx="752452" cy="69212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nyíllal 48">
            <a:extLst>
              <a:ext uri="{FF2B5EF4-FFF2-40B4-BE49-F238E27FC236}">
                <a16:creationId xmlns:a16="http://schemas.microsoft.com/office/drawing/2014/main" id="{02FD5F16-A35F-CBB8-54FF-864E3E7AA94C}"/>
              </a:ext>
            </a:extLst>
          </p:cNvPr>
          <p:cNvCxnSpPr>
            <a:cxnSpLocks/>
          </p:cNvCxnSpPr>
          <p:nvPr/>
        </p:nvCxnSpPr>
        <p:spPr>
          <a:xfrm>
            <a:off x="9305599" y="3118100"/>
            <a:ext cx="1773527" cy="81634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églalap 50">
            <a:extLst>
              <a:ext uri="{FF2B5EF4-FFF2-40B4-BE49-F238E27FC236}">
                <a16:creationId xmlns:a16="http://schemas.microsoft.com/office/drawing/2014/main" id="{682A3D72-1C9A-2F09-AFEB-A89AF8887315}"/>
              </a:ext>
            </a:extLst>
          </p:cNvPr>
          <p:cNvSpPr/>
          <p:nvPr/>
        </p:nvSpPr>
        <p:spPr>
          <a:xfrm>
            <a:off x="2977115" y="4572000"/>
            <a:ext cx="765191" cy="1123843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Szövegdoboz 51">
                <a:extLst>
                  <a:ext uri="{FF2B5EF4-FFF2-40B4-BE49-F238E27FC236}">
                    <a16:creationId xmlns:a16="http://schemas.microsoft.com/office/drawing/2014/main" id="{7813390F-B641-24B5-7662-72A128D1224E}"/>
                  </a:ext>
                </a:extLst>
              </p:cNvPr>
              <p:cNvSpPr txBox="1"/>
              <p:nvPr/>
            </p:nvSpPr>
            <p:spPr>
              <a:xfrm>
                <a:off x="9902364" y="1282025"/>
                <a:ext cx="1661804" cy="142192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i="1" smtClean="0"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hu-HU" dirty="0"/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</m:rad>
                    </m:oMath>
                  </m:oMathPara>
                </a14:m>
                <a:endParaRPr lang="en-US" dirty="0"/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hu-HU" b="1" i="1" smtClean="0">
                              <a:latin typeface="Cambria Math" panose="02040503050406030204" pitchFamily="18" charset="0"/>
                            </a:rPr>
                            <m:t>𝒂𝒗𝒈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b="1" i="1" smtClean="0">
                          <a:latin typeface="Cambria Math" panose="02040503050406030204" pitchFamily="18" charset="0"/>
                        </a:rPr>
                        <m:t>𝟐</m:t>
                      </m:r>
                      <m:rad>
                        <m:radPr>
                          <m:degHide m:val="on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hu-HU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hu-HU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hu-HU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</m:rad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52" name="Szövegdoboz 51">
                <a:extLst>
                  <a:ext uri="{FF2B5EF4-FFF2-40B4-BE49-F238E27FC236}">
                    <a16:creationId xmlns:a16="http://schemas.microsoft.com/office/drawing/2014/main" id="{7813390F-B641-24B5-7662-72A128D122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2364" y="1282025"/>
                <a:ext cx="1661804" cy="14219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96379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868774" y="21167"/>
            <a:ext cx="667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F</a:t>
            </a:r>
            <a:r>
              <a:rPr lang="hu-HU" sz="2400">
                <a:solidFill>
                  <a:schemeClr val="bg1"/>
                </a:solidFill>
              </a:rPr>
              <a:t>ragment </a:t>
            </a:r>
            <a:r>
              <a:rPr lang="hu-HU" sz="2400" err="1">
                <a:solidFill>
                  <a:schemeClr val="bg1"/>
                </a:solidFill>
              </a:rPr>
              <a:t>size</a:t>
            </a:r>
            <a:r>
              <a:rPr lang="hu-HU" sz="2400">
                <a:solidFill>
                  <a:schemeClr val="bg1"/>
                </a:solidFill>
              </a:rPr>
              <a:t> distribution</a:t>
            </a:r>
            <a:r>
              <a:rPr lang="en-US" sz="2400">
                <a:solidFill>
                  <a:schemeClr val="bg1"/>
                </a:solidFill>
              </a:rPr>
              <a:t> measured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ABD2BEA-FE75-DFAE-07A8-C85B3AFCB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9" y="1156385"/>
            <a:ext cx="5854776" cy="5400000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D9C75C59-6B7A-48F2-584F-ED9F197230BC}"/>
              </a:ext>
            </a:extLst>
          </p:cNvPr>
          <p:cNvSpPr txBox="1"/>
          <p:nvPr/>
        </p:nvSpPr>
        <p:spPr>
          <a:xfrm>
            <a:off x="1023214" y="622681"/>
            <a:ext cx="4151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/>
              <a:t>#435: H pellet, v = 584 m/s</a:t>
            </a:r>
            <a:endParaRPr lang="en-US" sz="2800" b="1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31A10211-1722-1D2B-49B9-5CEF8031AC10}"/>
              </a:ext>
            </a:extLst>
          </p:cNvPr>
          <p:cNvSpPr txBox="1"/>
          <p:nvPr/>
        </p:nvSpPr>
        <p:spPr>
          <a:xfrm>
            <a:off x="7038529" y="622681"/>
            <a:ext cx="4151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/>
              <a:t>#439: H pellet, v = 416 m/s</a:t>
            </a:r>
            <a:endParaRPr lang="en-US" sz="2800" b="1" dirty="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016F67BD-D0F8-CA90-A345-1345B8E49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784" y="1169869"/>
            <a:ext cx="5812757" cy="5400000"/>
          </a:xfrm>
          <a:prstGeom prst="rect">
            <a:avLst/>
          </a:prstGeom>
        </p:spPr>
      </p:pic>
      <p:sp>
        <p:nvSpPr>
          <p:cNvPr id="14" name="Ellipszis 13">
            <a:extLst>
              <a:ext uri="{FF2B5EF4-FFF2-40B4-BE49-F238E27FC236}">
                <a16:creationId xmlns:a16="http://schemas.microsoft.com/office/drawing/2014/main" id="{8E4C6628-F40E-AFC3-9341-C26B90FA396A}"/>
              </a:ext>
            </a:extLst>
          </p:cNvPr>
          <p:cNvSpPr/>
          <p:nvPr/>
        </p:nvSpPr>
        <p:spPr>
          <a:xfrm>
            <a:off x="7126586" y="4063750"/>
            <a:ext cx="1828127" cy="550778"/>
          </a:xfrm>
          <a:prstGeom prst="ellipse">
            <a:avLst/>
          </a:prstGeom>
          <a:noFill/>
          <a:ln w="190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36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F4630-A78A-7562-614D-8A9B22085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T-60SA_EDICAM">
            <a:hlinkClick r:id="" action="ppaction://media"/>
            <a:extLst>
              <a:ext uri="{FF2B5EF4-FFF2-40B4-BE49-F238E27FC236}">
                <a16:creationId xmlns:a16="http://schemas.microsoft.com/office/drawing/2014/main" id="{B746FA4D-142A-DFB1-7620-232803BC8D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116" r="6381"/>
          <a:stretch/>
        </p:blipFill>
        <p:spPr>
          <a:xfrm>
            <a:off x="3829570" y="4714524"/>
            <a:ext cx="2033440" cy="1763027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EE93CAE7-F1C4-D5D1-2EDC-420FA16CB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724" y="4738060"/>
            <a:ext cx="2113939" cy="1422186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E984E015-0279-1782-B91A-AC8E02FD2D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70" b="4336"/>
          <a:stretch/>
        </p:blipFill>
        <p:spPr>
          <a:xfrm>
            <a:off x="8087868" y="3429000"/>
            <a:ext cx="3988263" cy="3064445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1A50B028-6A97-76AD-9866-1FC02800BA8D}"/>
              </a:ext>
            </a:extLst>
          </p:cNvPr>
          <p:cNvSpPr txBox="1"/>
          <p:nvPr/>
        </p:nvSpPr>
        <p:spPr>
          <a:xfrm>
            <a:off x="0" y="6611337"/>
            <a:ext cx="12192000" cy="276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/>
              <a:t>S. Zoletnik</a:t>
            </a:r>
            <a:r>
              <a:rPr lang="hu-HU" sz="1200" dirty="0"/>
              <a:t>	</a:t>
            </a:r>
            <a:r>
              <a:rPr lang="hu-HU" sz="1200"/>
              <a:t>	</a:t>
            </a:r>
            <a:r>
              <a:rPr lang="en-US" sz="1200"/>
              <a:t> 	                          Fusion Plasma Physics Department</a:t>
            </a:r>
            <a:r>
              <a:rPr lang="hu-HU" sz="1200"/>
              <a:t> </a:t>
            </a:r>
            <a:r>
              <a:rPr lang="en-US" sz="1200"/>
              <a:t>(FPLab)</a:t>
            </a:r>
            <a:r>
              <a:rPr lang="hu-HU" sz="1200"/>
              <a:t>   </a:t>
            </a:r>
            <a:r>
              <a:rPr lang="en-US" sz="1200"/>
              <a:t>5</a:t>
            </a:r>
            <a:r>
              <a:rPr lang="hu-HU" sz="1200"/>
              <a:t> </a:t>
            </a:r>
            <a:r>
              <a:rPr lang="en-US" sz="1200"/>
              <a:t>March</a:t>
            </a:r>
            <a:r>
              <a:rPr lang="hu-HU" sz="1200"/>
              <a:t>, 202</a:t>
            </a:r>
            <a:r>
              <a:rPr lang="en-US" sz="1200"/>
              <a:t>4</a:t>
            </a:r>
            <a:r>
              <a:rPr lang="hu-HU" sz="1200"/>
              <a:t>	</a:t>
            </a:r>
            <a:r>
              <a:rPr lang="en-US" sz="1200"/>
              <a:t>                                         	                          </a:t>
            </a:r>
            <a:r>
              <a:rPr lang="hu-HU" sz="1200"/>
              <a:t>        </a:t>
            </a:r>
            <a:r>
              <a:rPr lang="en-US" sz="1200"/>
              <a:t>                    </a:t>
            </a:r>
            <a:r>
              <a:rPr lang="hu-HU" sz="1200"/>
              <a:t>             </a:t>
            </a:r>
            <a:r>
              <a:rPr lang="en-US" sz="1200"/>
              <a:t>        </a:t>
            </a:r>
            <a:fld id="{06D74EA2-A4FC-4FB0-9C98-75DC27E57537}" type="slidenum">
              <a:rPr lang="hu-HU" sz="1200" smtClean="0"/>
              <a:t>4</a:t>
            </a:fld>
            <a:endParaRPr lang="en-US" sz="1200" dirty="0"/>
          </a:p>
        </p:txBody>
      </p:sp>
      <p:sp>
        <p:nvSpPr>
          <p:cNvPr id="54" name="Szövegdoboz 2">
            <a:extLst>
              <a:ext uri="{FF2B5EF4-FFF2-40B4-BE49-F238E27FC236}">
                <a16:creationId xmlns:a16="http://schemas.microsoft.com/office/drawing/2014/main" id="{2EC5F762-5D45-C993-0D6B-BAC70330ACAE}"/>
              </a:ext>
            </a:extLst>
          </p:cNvPr>
          <p:cNvSpPr txBox="1"/>
          <p:nvPr/>
        </p:nvSpPr>
        <p:spPr>
          <a:xfrm>
            <a:off x="2631931" y="20782"/>
            <a:ext cx="5291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+mn-lt"/>
              </a:rPr>
              <a:t>Participation in </a:t>
            </a:r>
            <a:r>
              <a:rPr lang="en-US" sz="2400">
                <a:solidFill>
                  <a:schemeClr val="bg1"/>
                </a:solidFill>
              </a:rPr>
              <a:t>p</a:t>
            </a:r>
            <a:r>
              <a:rPr lang="hu-HU" sz="2400">
                <a:solidFill>
                  <a:schemeClr val="bg1"/>
                </a:solidFill>
                <a:latin typeface="+mn-lt"/>
              </a:rPr>
              <a:t>resent-day experiments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633A6D8-6540-8324-AEDF-3BC1AF40F70D}"/>
              </a:ext>
            </a:extLst>
          </p:cNvPr>
          <p:cNvSpPr txBox="1"/>
          <p:nvPr/>
        </p:nvSpPr>
        <p:spPr>
          <a:xfrm>
            <a:off x="-48502" y="539843"/>
            <a:ext cx="4953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/>
              <a:t>Diagnostic development, construction,</a:t>
            </a:r>
          </a:p>
          <a:p>
            <a:r>
              <a:rPr lang="hu-HU" sz="2200"/>
              <a:t>     installation and operation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/>
              <a:t>Plasma physics measu</a:t>
            </a:r>
            <a:r>
              <a:rPr lang="en-US" sz="2200"/>
              <a:t>r</a:t>
            </a:r>
            <a:r>
              <a:rPr lang="hu-HU" sz="2200"/>
              <a:t>ements, </a:t>
            </a:r>
          </a:p>
          <a:p>
            <a:r>
              <a:rPr lang="hu-HU" sz="2200"/>
              <a:t>      modeling, theory</a:t>
            </a:r>
          </a:p>
          <a:p>
            <a:r>
              <a:rPr lang="hu-HU" sz="1600" i="1"/>
              <a:t>Publications in Nuclear Fusion, Rev, Sci. Instrum.</a:t>
            </a:r>
          </a:p>
          <a:p>
            <a:r>
              <a:rPr lang="hu-HU" sz="1600" i="1"/>
              <a:t>                           Plasma Physics and Controlled Fusion</a:t>
            </a:r>
            <a:endParaRPr lang="en-US" sz="1600" i="1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/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6F7D336D-69E2-9BEE-792F-8296DF7C44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68" y="4283340"/>
            <a:ext cx="4303416" cy="221010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564BC4A7-7680-5D16-89D3-23E2D83C2B38}"/>
              </a:ext>
            </a:extLst>
          </p:cNvPr>
          <p:cNvSpPr txBox="1"/>
          <p:nvPr/>
        </p:nvSpPr>
        <p:spPr>
          <a:xfrm>
            <a:off x="107167" y="2488700"/>
            <a:ext cx="56296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>
                <a:solidFill>
                  <a:srgbClr val="0070C0"/>
                </a:solidFill>
              </a:rPr>
              <a:t>Video diagnostics: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/>
              <a:t>Special camera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/>
              <a:t>Overview diagnostic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/>
              <a:t>Turbulence measurement</a:t>
            </a:r>
          </a:p>
          <a:p>
            <a:endParaRPr lang="en-US" sz="2400"/>
          </a:p>
        </p:txBody>
      </p:sp>
      <p:pic>
        <p:nvPicPr>
          <p:cNvPr id="89" name="Picture 9" descr="F:\work_data\Greifswald\synthetic_images\FTM_AEQ31_edi_20171123_029_151435_30.tif">
            <a:extLst>
              <a:ext uri="{FF2B5EF4-FFF2-40B4-BE49-F238E27FC236}">
                <a16:creationId xmlns:a16="http://schemas.microsoft.com/office/drawing/2014/main" id="{DA4B9870-E8AD-EFD5-08D8-58E869E03E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2" b="13391"/>
          <a:stretch/>
        </p:blipFill>
        <p:spPr bwMode="auto">
          <a:xfrm>
            <a:off x="1493105" y="5011444"/>
            <a:ext cx="727468" cy="75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8ADB738F-4B26-44EF-6C6F-4BA3A1127FDB}"/>
              </a:ext>
            </a:extLst>
          </p:cNvPr>
          <p:cNvSpPr txBox="1"/>
          <p:nvPr/>
        </p:nvSpPr>
        <p:spPr>
          <a:xfrm>
            <a:off x="462197" y="3976197"/>
            <a:ext cx="2459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i="1"/>
              <a:t>Wendelstein 7-</a:t>
            </a:r>
            <a:r>
              <a:rPr lang="en-US" sz="2000" i="1"/>
              <a:t>X</a:t>
            </a:r>
            <a:r>
              <a:rPr lang="hu-HU" sz="2000" i="1"/>
              <a:t> (DE)</a:t>
            </a:r>
          </a:p>
          <a:p>
            <a:endParaRPr lang="en-US" sz="240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C556E89-54E6-5BAA-39FF-FB4572F41FEC}"/>
              </a:ext>
            </a:extLst>
          </p:cNvPr>
          <p:cNvSpPr txBox="1"/>
          <p:nvPr/>
        </p:nvSpPr>
        <p:spPr>
          <a:xfrm>
            <a:off x="3964841" y="4315046"/>
            <a:ext cx="2459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i="1"/>
              <a:t>JT</a:t>
            </a:r>
            <a:r>
              <a:rPr lang="en-US" sz="2000" i="1"/>
              <a:t>-60SA (EU-JP)</a:t>
            </a:r>
            <a:endParaRPr lang="hu-HU" sz="2000" i="1"/>
          </a:p>
          <a:p>
            <a:endParaRPr lang="en-US" sz="2400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5AAEE545-33F1-DC37-A3D8-44E05A4C2A49}"/>
              </a:ext>
            </a:extLst>
          </p:cNvPr>
          <p:cNvSpPr/>
          <p:nvPr/>
        </p:nvSpPr>
        <p:spPr>
          <a:xfrm>
            <a:off x="77168" y="2488700"/>
            <a:ext cx="5931746" cy="4085215"/>
          </a:xfrm>
          <a:prstGeom prst="roundRect">
            <a:avLst>
              <a:gd name="adj" fmla="val 432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720F534F-DF0C-BB6C-D37F-4EB88E48DB0C}"/>
              </a:ext>
            </a:extLst>
          </p:cNvPr>
          <p:cNvSpPr/>
          <p:nvPr/>
        </p:nvSpPr>
        <p:spPr>
          <a:xfrm>
            <a:off x="6191455" y="2508301"/>
            <a:ext cx="5931746" cy="4065613"/>
          </a:xfrm>
          <a:prstGeom prst="roundRect">
            <a:avLst>
              <a:gd name="adj" fmla="val 432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9DA4F9B-F64F-A9CF-5817-E735977C444A}"/>
              </a:ext>
            </a:extLst>
          </p:cNvPr>
          <p:cNvSpPr txBox="1"/>
          <p:nvPr/>
        </p:nvSpPr>
        <p:spPr>
          <a:xfrm>
            <a:off x="6175701" y="2523380"/>
            <a:ext cx="39323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rgbClr val="0070C0"/>
                </a:solidFill>
              </a:rPr>
              <a:t>Beam Emission Spectroscopy</a:t>
            </a:r>
            <a:endParaRPr lang="hu-HU" sz="220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Alkali beam injectors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/>
              <a:t>Optics and d</a:t>
            </a:r>
            <a:r>
              <a:rPr lang="en-US" sz="2000"/>
              <a:t>etectors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Density profile and </a:t>
            </a:r>
            <a:endParaRPr lang="hu-HU" sz="2000"/>
          </a:p>
          <a:p>
            <a:r>
              <a:rPr lang="hu-HU" sz="2000"/>
              <a:t>      </a:t>
            </a:r>
            <a:r>
              <a:rPr lang="en-US" sz="2000"/>
              <a:t>turbulence measurements</a:t>
            </a:r>
            <a:endParaRPr lang="hu-HU" sz="2000"/>
          </a:p>
          <a:p>
            <a:endParaRPr lang="en-US" sz="2400"/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EA58FA3F-C52C-5FFB-B3A0-34537FF51D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3771" y="637594"/>
            <a:ext cx="7048919" cy="1661279"/>
          </a:xfrm>
          <a:prstGeom prst="rect">
            <a:avLst/>
          </a:prstGeom>
        </p:spPr>
      </p:pic>
      <p:sp>
        <p:nvSpPr>
          <p:cNvPr id="105" name="Oval 104">
            <a:extLst>
              <a:ext uri="{FF2B5EF4-FFF2-40B4-BE49-F238E27FC236}">
                <a16:creationId xmlns:a16="http://schemas.microsoft.com/office/drawing/2014/main" id="{87347FAC-A584-1A9B-C56E-B33245A3D333}"/>
              </a:ext>
            </a:extLst>
          </p:cNvPr>
          <p:cNvSpPr/>
          <p:nvPr/>
        </p:nvSpPr>
        <p:spPr>
          <a:xfrm>
            <a:off x="10860198" y="1595664"/>
            <a:ext cx="83402" cy="834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B593B1EE-C32B-396A-81E7-8BD83998E8C9}"/>
              </a:ext>
            </a:extLst>
          </p:cNvPr>
          <p:cNvSpPr/>
          <p:nvPr/>
        </p:nvSpPr>
        <p:spPr>
          <a:xfrm>
            <a:off x="11122612" y="1547568"/>
            <a:ext cx="83402" cy="834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E2235D5A-28B6-8465-4526-7A742BBD2E60}"/>
              </a:ext>
            </a:extLst>
          </p:cNvPr>
          <p:cNvSpPr/>
          <p:nvPr/>
        </p:nvSpPr>
        <p:spPr>
          <a:xfrm>
            <a:off x="10603326" y="1797088"/>
            <a:ext cx="83402" cy="834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DFD9923B-104D-F380-8D79-FBCD37EB6DE2}"/>
              </a:ext>
            </a:extLst>
          </p:cNvPr>
          <p:cNvSpPr/>
          <p:nvPr/>
        </p:nvSpPr>
        <p:spPr>
          <a:xfrm>
            <a:off x="8141867" y="1133067"/>
            <a:ext cx="83402" cy="834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17E5A846-606D-1165-2637-03D568858BD5}"/>
              </a:ext>
            </a:extLst>
          </p:cNvPr>
          <p:cNvSpPr/>
          <p:nvPr/>
        </p:nvSpPr>
        <p:spPr>
          <a:xfrm>
            <a:off x="8183568" y="1167971"/>
            <a:ext cx="83402" cy="834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D3F2D967-8E66-36EA-EE65-575F821C1362}"/>
              </a:ext>
            </a:extLst>
          </p:cNvPr>
          <p:cNvSpPr/>
          <p:nvPr/>
        </p:nvSpPr>
        <p:spPr>
          <a:xfrm>
            <a:off x="8476477" y="1181006"/>
            <a:ext cx="83402" cy="834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F2FB1256-7817-7EA7-6744-3567C5BEC806}"/>
              </a:ext>
            </a:extLst>
          </p:cNvPr>
          <p:cNvSpPr/>
          <p:nvPr/>
        </p:nvSpPr>
        <p:spPr>
          <a:xfrm>
            <a:off x="8434776" y="1293259"/>
            <a:ext cx="83402" cy="834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F46D897B-6E96-3340-358C-4B6FF36B19E2}"/>
              </a:ext>
            </a:extLst>
          </p:cNvPr>
          <p:cNvSpPr/>
          <p:nvPr/>
        </p:nvSpPr>
        <p:spPr>
          <a:xfrm>
            <a:off x="8502290" y="1289489"/>
            <a:ext cx="83402" cy="834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5178F08F-B0F9-37AB-0FC5-C7BAC461DF31}"/>
              </a:ext>
            </a:extLst>
          </p:cNvPr>
          <p:cNvSpPr/>
          <p:nvPr/>
        </p:nvSpPr>
        <p:spPr>
          <a:xfrm>
            <a:off x="6537016" y="1517964"/>
            <a:ext cx="83402" cy="834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2FF956FE-584F-62C3-F70F-865FB6D51245}"/>
              </a:ext>
            </a:extLst>
          </p:cNvPr>
          <p:cNvSpPr/>
          <p:nvPr/>
        </p:nvSpPr>
        <p:spPr>
          <a:xfrm>
            <a:off x="6280278" y="1467433"/>
            <a:ext cx="83402" cy="834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1351A808-9395-5A4C-35EF-1D292D13EFC9}"/>
              </a:ext>
            </a:extLst>
          </p:cNvPr>
          <p:cNvSpPr/>
          <p:nvPr/>
        </p:nvSpPr>
        <p:spPr>
          <a:xfrm>
            <a:off x="8100166" y="1476263"/>
            <a:ext cx="83402" cy="834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E5085677-1A17-FB9C-06C4-270241595E35}"/>
              </a:ext>
            </a:extLst>
          </p:cNvPr>
          <p:cNvSpPr/>
          <p:nvPr/>
        </p:nvSpPr>
        <p:spPr>
          <a:xfrm>
            <a:off x="8351374" y="970456"/>
            <a:ext cx="83402" cy="834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B28D60D3-3CE2-9272-C461-2F670EEF12D4}"/>
              </a:ext>
            </a:extLst>
          </p:cNvPr>
          <p:cNvGrpSpPr/>
          <p:nvPr/>
        </p:nvGrpSpPr>
        <p:grpSpPr>
          <a:xfrm>
            <a:off x="5199159" y="1738903"/>
            <a:ext cx="2550798" cy="523220"/>
            <a:chOff x="3408644" y="1765510"/>
            <a:chExt cx="2550798" cy="523220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FDEFA952-7FF9-CFC9-8078-583FBA0C7F1A}"/>
                </a:ext>
              </a:extLst>
            </p:cNvPr>
            <p:cNvGrpSpPr/>
            <p:nvPr/>
          </p:nvGrpSpPr>
          <p:grpSpPr>
            <a:xfrm>
              <a:off x="3408644" y="1765510"/>
              <a:ext cx="2550798" cy="523220"/>
              <a:chOff x="2241761" y="2009263"/>
              <a:chExt cx="2550798" cy="523220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386B22A0-2EDB-F742-EE4C-0E19E4201996}"/>
                  </a:ext>
                </a:extLst>
              </p:cNvPr>
              <p:cNvSpPr txBox="1"/>
              <p:nvPr/>
            </p:nvSpPr>
            <p:spPr>
              <a:xfrm>
                <a:off x="2241761" y="2009263"/>
                <a:ext cx="2550798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u-HU" sz="1400"/>
                  <a:t>FPLab systems, measurements</a:t>
                </a:r>
              </a:p>
              <a:p>
                <a:r>
                  <a:rPr lang="hu-HU" sz="1400"/>
                  <a:t>                             Collaborations</a:t>
                </a:r>
                <a:endParaRPr lang="en-US" sz="1400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EAD2B2ED-35CA-2D39-E622-26955CF09ACE}"/>
                  </a:ext>
                </a:extLst>
              </p:cNvPr>
              <p:cNvSpPr/>
              <p:nvPr/>
            </p:nvSpPr>
            <p:spPr>
              <a:xfrm>
                <a:off x="4610497" y="2350541"/>
                <a:ext cx="83402" cy="83402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72D21876-9C01-9D1A-0B73-8B2C7ED59E56}"/>
                </a:ext>
              </a:extLst>
            </p:cNvPr>
            <p:cNvSpPr/>
            <p:nvPr/>
          </p:nvSpPr>
          <p:spPr>
            <a:xfrm>
              <a:off x="5777380" y="1882281"/>
              <a:ext cx="83402" cy="8340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9" name="Picture 128">
            <a:extLst>
              <a:ext uri="{FF2B5EF4-FFF2-40B4-BE49-F238E27FC236}">
                <a16:creationId xmlns:a16="http://schemas.microsoft.com/office/drawing/2014/main" id="{E78EAFA8-43E2-01CE-80D4-4782AB5DD9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8417" y="2626929"/>
            <a:ext cx="2065231" cy="1518183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D245BE56-C69D-6112-EB04-550C83B6F5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38978" y="2578610"/>
            <a:ext cx="1690733" cy="1123235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1C5301E9-9292-65FE-2544-9D60DF0FF4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40915" y="3772153"/>
            <a:ext cx="1225415" cy="680531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707FFFEF-BC28-E584-B6BE-EBA5DB3163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8766" y="5639537"/>
            <a:ext cx="675886" cy="8726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BA45B9-2318-824F-41A4-09D8AD2241D3}"/>
              </a:ext>
            </a:extLst>
          </p:cNvPr>
          <p:cNvSpPr txBox="1"/>
          <p:nvPr/>
        </p:nvSpPr>
        <p:spPr>
          <a:xfrm>
            <a:off x="6321979" y="4294394"/>
            <a:ext cx="2459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/>
              <a:t>EAST (CN)</a:t>
            </a:r>
            <a:endParaRPr lang="hu-HU" sz="2000" i="1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865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795901" y="0"/>
            <a:ext cx="667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Fragment velocity distribution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68E6E421-E221-D755-F1DF-5142B4B83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01" y="1144469"/>
            <a:ext cx="5823599" cy="5400000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FACCCB89-A1AE-7160-8ACC-9807D7A5C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456" y="1144469"/>
            <a:ext cx="5969544" cy="5400000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AAA4B7D5-4FBF-9CE4-C4B9-78939FDDF1DB}"/>
              </a:ext>
            </a:extLst>
          </p:cNvPr>
          <p:cNvSpPr txBox="1"/>
          <p:nvPr/>
        </p:nvSpPr>
        <p:spPr>
          <a:xfrm>
            <a:off x="1023214" y="622681"/>
            <a:ext cx="4151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/>
              <a:t>#435: H pellet, v = 584 m/s</a:t>
            </a:r>
            <a:endParaRPr lang="en-US" sz="2800" b="1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E5965A55-B2AC-2DA4-8BF7-2D0972610EB5}"/>
              </a:ext>
            </a:extLst>
          </p:cNvPr>
          <p:cNvSpPr txBox="1"/>
          <p:nvPr/>
        </p:nvSpPr>
        <p:spPr>
          <a:xfrm>
            <a:off x="7038529" y="622681"/>
            <a:ext cx="4151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/>
              <a:t>#439: H pellet, v = 416 m/s</a:t>
            </a:r>
            <a:endParaRPr lang="en-US" sz="2800" b="1" dirty="0"/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6E51F8A0-C52E-2FE1-C93D-53E942DC9143}"/>
              </a:ext>
            </a:extLst>
          </p:cNvPr>
          <p:cNvCxnSpPr/>
          <p:nvPr/>
        </p:nvCxnSpPr>
        <p:spPr>
          <a:xfrm>
            <a:off x="872152" y="4720856"/>
            <a:ext cx="473120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4B9F44CB-7E54-3709-D86E-CF10D996CFA5}"/>
              </a:ext>
            </a:extLst>
          </p:cNvPr>
          <p:cNvCxnSpPr/>
          <p:nvPr/>
        </p:nvCxnSpPr>
        <p:spPr>
          <a:xfrm>
            <a:off x="6946887" y="5362353"/>
            <a:ext cx="473120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4786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2">
            <a:extLst>
              <a:ext uri="{FF2B5EF4-FFF2-40B4-BE49-F238E27FC236}">
                <a16:creationId xmlns:a16="http://schemas.microsoft.com/office/drawing/2014/main" id="{CF9A19FA-C3E4-DD6D-1BA1-0089BD0E12F8}"/>
              </a:ext>
            </a:extLst>
          </p:cNvPr>
          <p:cNvSpPr txBox="1"/>
          <p:nvPr/>
        </p:nvSpPr>
        <p:spPr>
          <a:xfrm>
            <a:off x="2631931" y="20782"/>
            <a:ext cx="8928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+mn-lt"/>
              </a:rPr>
              <a:t>Final conclusions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88BEE2-9C9D-A017-752B-03D4723C8A97}"/>
              </a:ext>
            </a:extLst>
          </p:cNvPr>
          <p:cNvSpPr txBox="1"/>
          <p:nvPr/>
        </p:nvSpPr>
        <p:spPr>
          <a:xfrm>
            <a:off x="197294" y="781574"/>
            <a:ext cx="117974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sym typeface="Wingdings" panose="05000000000000000000" pitchFamily="2" charset="2"/>
              </a:rPr>
              <a:t>The ITER DMS Support Laboratory investigated processes and developed components for the ITER DMS system: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Pellet recipes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Propellant valve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Optical pellet diagnostic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Fast shutter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Shattering process</a:t>
            </a:r>
          </a:p>
          <a:p>
            <a:endParaRPr lang="en-US" sz="2400">
              <a:sym typeface="Wingdings" panose="05000000000000000000" pitchFamily="2" charset="2"/>
            </a:endParaRPr>
          </a:p>
          <a:p>
            <a:pPr algn="ctr"/>
            <a:r>
              <a:rPr lang="en-US" sz="2400">
                <a:solidFill>
                  <a:srgbClr val="C00000"/>
                </a:solidFill>
                <a:sym typeface="Wingdings" panose="05000000000000000000" pitchFamily="2" charset="2"/>
              </a:rPr>
              <a:t>The development continues to ensure provision of a reliable fragment plume \into a disrupting ITER discharge.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346247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88BEE2-9C9D-A017-752B-03D4723C8A97}"/>
              </a:ext>
            </a:extLst>
          </p:cNvPr>
          <p:cNvSpPr txBox="1"/>
          <p:nvPr/>
        </p:nvSpPr>
        <p:spPr>
          <a:xfrm>
            <a:off x="-130252" y="3198167"/>
            <a:ext cx="11797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ym typeface="Wingdings" panose="05000000000000000000" pitchFamily="2" charset="2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7188475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88BEE2-9C9D-A017-752B-03D4723C8A97}"/>
              </a:ext>
            </a:extLst>
          </p:cNvPr>
          <p:cNvSpPr txBox="1"/>
          <p:nvPr/>
        </p:nvSpPr>
        <p:spPr>
          <a:xfrm>
            <a:off x="-130252" y="3198167"/>
            <a:ext cx="11797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ym typeface="Wingdings" panose="05000000000000000000" pitchFamily="2" charset="2"/>
              </a:rPr>
              <a:t>Desublimation model details</a:t>
            </a:r>
          </a:p>
        </p:txBody>
      </p:sp>
    </p:spTree>
    <p:extLst>
      <p:ext uri="{BB962C8B-B14F-4D97-AF65-F5344CB8AC3E}">
        <p14:creationId xmlns:p14="http://schemas.microsoft.com/office/powerpoint/2010/main" val="14464308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1824537" y="0"/>
            <a:ext cx="5891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Model for pellet desublimation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EE562-4827-BB5B-7C69-5ABD0B4E1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317" y="2575995"/>
            <a:ext cx="6270868" cy="3939165"/>
          </a:xfrm>
          <a:prstGeom prst="rect">
            <a:avLst/>
          </a:prstGeom>
        </p:spPr>
      </p:pic>
      <p:sp>
        <p:nvSpPr>
          <p:cNvPr id="4" name="Szövegdoboz 4">
            <a:extLst>
              <a:ext uri="{FF2B5EF4-FFF2-40B4-BE49-F238E27FC236}">
                <a16:creationId xmlns:a16="http://schemas.microsoft.com/office/drawing/2014/main" id="{615727F5-D530-8343-595B-D4F98448F3AE}"/>
              </a:ext>
            </a:extLst>
          </p:cNvPr>
          <p:cNvSpPr txBox="1"/>
          <p:nvPr/>
        </p:nvSpPr>
        <p:spPr>
          <a:xfrm>
            <a:off x="68815" y="461665"/>
            <a:ext cx="120093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cs typeface="Arial" panose="020B0604020202020204" pitchFamily="34" charset="0"/>
              </a:rPr>
              <a:t>Fixed temperature cold head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cs typeface="Arial" panose="020B0604020202020204" pitchFamily="34" charset="0"/>
              </a:rPr>
              <a:t>Axisymmetry, mirror symmetry around centre of cold head: r-z 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cs typeface="Arial" panose="020B0604020202020204" pitchFamily="34" charset="0"/>
              </a:rPr>
              <a:t>Pellet surface described as r</a:t>
            </a:r>
            <a:r>
              <a:rPr lang="en-US" sz="2400" baseline="-25000">
                <a:cs typeface="Arial" panose="020B0604020202020204" pitchFamily="34" charset="0"/>
              </a:rPr>
              <a:t>i</a:t>
            </a:r>
            <a:r>
              <a:rPr lang="en-US" sz="2400">
                <a:cs typeface="Arial" panose="020B0604020202020204" pitchFamily="34" charset="0"/>
              </a:rPr>
              <a:t>(z) function </a:t>
            </a:r>
            <a:r>
              <a:rPr lang="en-US" sz="2400">
                <a:cs typeface="Arial" panose="020B0604020202020204" pitchFamily="34" charset="0"/>
                <a:sym typeface="Wingdings" panose="05000000000000000000" pitchFamily="2" charset="2"/>
              </a:rPr>
              <a:t> limitation on pellet surface shape</a:t>
            </a:r>
            <a:endParaRPr lang="en-US" sz="240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cs typeface="Arial" panose="020B0604020202020204" pitchFamily="34" charset="0"/>
              </a:rPr>
              <a:t>SS barrel with finite wall thickness, fixed heat flux along barrel at end of z domain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cs typeface="Arial" panose="020B0604020202020204" pitchFamily="34" charset="0"/>
              </a:rPr>
              <a:t>Constant gas pressure in barrel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cs typeface="Arial" panose="020B0604020202020204" pitchFamily="34" charset="0"/>
              </a:rPr>
              <a:t>2D heat conduction and temperature evolution calculated </a:t>
            </a:r>
          </a:p>
          <a:p>
            <a:r>
              <a:rPr lang="en-US" sz="2400">
                <a:cs typeface="Arial" panose="020B0604020202020204" pitchFamily="34" charset="0"/>
              </a:rPr>
              <a:t>     in pellet and barrel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cs typeface="Arial" panose="020B0604020202020204" pitchFamily="34" charset="0"/>
              </a:rPr>
              <a:t>Surface heat load from gas and desublimation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6812F6-458A-E98A-DD09-728462687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73" y="4089490"/>
            <a:ext cx="3748183" cy="13332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A3F31E-C57C-9EE9-51F5-8507D7598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17" y="5634241"/>
            <a:ext cx="4934558" cy="76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888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1824537" y="0"/>
            <a:ext cx="5891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Surface processes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8A588AF-3A2F-4044-9EAD-EEE7EAF528B3}"/>
              </a:ext>
            </a:extLst>
          </p:cNvPr>
          <p:cNvSpPr txBox="1"/>
          <p:nvPr/>
        </p:nvSpPr>
        <p:spPr>
          <a:xfrm>
            <a:off x="68816" y="461665"/>
            <a:ext cx="1141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doboz 4">
            <a:extLst>
              <a:ext uri="{FF2B5EF4-FFF2-40B4-BE49-F238E27FC236}">
                <a16:creationId xmlns:a16="http://schemas.microsoft.com/office/drawing/2014/main" id="{2862F374-D29F-F1C8-08CF-2BC4DA5BD5CC}"/>
              </a:ext>
            </a:extLst>
          </p:cNvPr>
          <p:cNvSpPr txBox="1"/>
          <p:nvPr/>
        </p:nvSpPr>
        <p:spPr>
          <a:xfrm>
            <a:off x="152426" y="528677"/>
            <a:ext cx="76320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Various processes are taken into account at gas-pellet interface:</a:t>
            </a:r>
          </a:p>
          <a:p>
            <a:endParaRPr lang="en-US" sz="200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Desublimation: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        fraction of particles stick to the surface</a:t>
            </a:r>
          </a:p>
        </p:txBody>
      </p:sp>
      <p:sp>
        <p:nvSpPr>
          <p:cNvPr id="14" name="Szövegdoboz 4">
            <a:extLst>
              <a:ext uri="{FF2B5EF4-FFF2-40B4-BE49-F238E27FC236}">
                <a16:creationId xmlns:a16="http://schemas.microsoft.com/office/drawing/2014/main" id="{53CDC14A-2C0E-8572-8AFF-5EF148119CF1}"/>
              </a:ext>
            </a:extLst>
          </p:cNvPr>
          <p:cNvSpPr txBox="1"/>
          <p:nvPr/>
        </p:nvSpPr>
        <p:spPr>
          <a:xfrm>
            <a:off x="1787666" y="5211170"/>
            <a:ext cx="8202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energy accommodation coefficient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C6039FB-C4BA-520B-B67A-EE15AF653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06" y="1490998"/>
            <a:ext cx="340095" cy="4001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D7E8F91-40B3-E838-ED2C-03FB670CE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62" y="4494551"/>
            <a:ext cx="5072062" cy="75193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BB667F4-0024-A1A0-06F9-99BA4E517A55}"/>
              </a:ext>
            </a:extLst>
          </p:cNvPr>
          <p:cNvSpPr/>
          <p:nvPr/>
        </p:nvSpPr>
        <p:spPr>
          <a:xfrm>
            <a:off x="8993925" y="1646830"/>
            <a:ext cx="978090" cy="3608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0C8135C-1EEE-72B4-3EC8-B60B1A9355A2}"/>
              </a:ext>
            </a:extLst>
          </p:cNvPr>
          <p:cNvSpPr/>
          <p:nvPr/>
        </p:nvSpPr>
        <p:spPr>
          <a:xfrm>
            <a:off x="9976189" y="1646829"/>
            <a:ext cx="2063385" cy="360845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EC9C2A-A6C3-462B-DD7C-3CC233C60418}"/>
              </a:ext>
            </a:extLst>
          </p:cNvPr>
          <p:cNvSpPr txBox="1"/>
          <p:nvPr/>
        </p:nvSpPr>
        <p:spPr>
          <a:xfrm>
            <a:off x="9118880" y="1654353"/>
            <a:ext cx="233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Pellet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33FDE0-B4A5-D74E-CA44-F592809D5ADF}"/>
              </a:ext>
            </a:extLst>
          </p:cNvPr>
          <p:cNvSpPr txBox="1"/>
          <p:nvPr/>
        </p:nvSpPr>
        <p:spPr>
          <a:xfrm>
            <a:off x="10601293" y="4146030"/>
            <a:ext cx="166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Surface </a:t>
            </a:r>
          </a:p>
          <a:p>
            <a:r>
              <a:rPr lang="en-US"/>
              <a:t>heating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6C1379A-E04B-3AF8-CD2E-9A71FCBC5249}"/>
              </a:ext>
            </a:extLst>
          </p:cNvPr>
          <p:cNvCxnSpPr>
            <a:cxnSpLocks/>
          </p:cNvCxnSpPr>
          <p:nvPr/>
        </p:nvCxnSpPr>
        <p:spPr>
          <a:xfrm flipV="1">
            <a:off x="9969961" y="2767433"/>
            <a:ext cx="501511" cy="2527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8941BBC-ED0C-EE50-7CE4-FA18ED86BB3B}"/>
              </a:ext>
            </a:extLst>
          </p:cNvPr>
          <p:cNvCxnSpPr>
            <a:cxnSpLocks/>
          </p:cNvCxnSpPr>
          <p:nvPr/>
        </p:nvCxnSpPr>
        <p:spPr>
          <a:xfrm flipH="1">
            <a:off x="9990571" y="2391918"/>
            <a:ext cx="155939" cy="376778"/>
          </a:xfrm>
          <a:prstGeom prst="straightConnector1">
            <a:avLst/>
          </a:prstGeom>
          <a:ln w="31750">
            <a:solidFill>
              <a:schemeClr val="tx1"/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5FE9555-A5B7-83F2-9E10-161BA2134739}"/>
              </a:ext>
            </a:extLst>
          </p:cNvPr>
          <p:cNvSpPr txBox="1"/>
          <p:nvPr/>
        </p:nvSpPr>
        <p:spPr>
          <a:xfrm>
            <a:off x="10353867" y="2415822"/>
            <a:ext cx="594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Փ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2DE7CB-BD44-6082-BAF3-741E95CB79B4}"/>
              </a:ext>
            </a:extLst>
          </p:cNvPr>
          <p:cNvSpPr txBox="1"/>
          <p:nvPr/>
        </p:nvSpPr>
        <p:spPr>
          <a:xfrm>
            <a:off x="9465079" y="2601325"/>
            <a:ext cx="594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/>
              <a:t>α</a:t>
            </a:r>
            <a:r>
              <a:rPr lang="en-US" baseline="-25000"/>
              <a:t>s</a:t>
            </a:r>
            <a:r>
              <a:rPr lang="en-US"/>
              <a:t>Փ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67D8837-93FB-443A-D30A-1222B8AB2B9F}"/>
              </a:ext>
            </a:extLst>
          </p:cNvPr>
          <p:cNvCxnSpPr>
            <a:cxnSpLocks/>
          </p:cNvCxnSpPr>
          <p:nvPr/>
        </p:nvCxnSpPr>
        <p:spPr>
          <a:xfrm>
            <a:off x="9978430" y="4598178"/>
            <a:ext cx="519125" cy="175982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BEB490D-3513-E7C1-DEFD-01CE5F0B690B}"/>
              </a:ext>
            </a:extLst>
          </p:cNvPr>
          <p:cNvCxnSpPr>
            <a:cxnSpLocks/>
          </p:cNvCxnSpPr>
          <p:nvPr/>
        </p:nvCxnSpPr>
        <p:spPr>
          <a:xfrm flipH="1">
            <a:off x="9993724" y="4215870"/>
            <a:ext cx="125699" cy="382308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3D91026-B520-68F4-9FD9-1D7EE1FF58A0}"/>
              </a:ext>
            </a:extLst>
          </p:cNvPr>
          <p:cNvSpPr txBox="1"/>
          <p:nvPr/>
        </p:nvSpPr>
        <p:spPr>
          <a:xfrm>
            <a:off x="10232612" y="4387565"/>
            <a:ext cx="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</a:t>
            </a:r>
          </a:p>
          <a:p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4295DA5-9429-25D6-545B-526C9BE68122}"/>
              </a:ext>
            </a:extLst>
          </p:cNvPr>
          <p:cNvSpPr txBox="1"/>
          <p:nvPr/>
        </p:nvSpPr>
        <p:spPr>
          <a:xfrm>
            <a:off x="10095959" y="3905746"/>
            <a:ext cx="116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E-</a:t>
            </a:r>
            <a:r>
              <a:rPr lang="el-GR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/>
          </a:p>
          <a:p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D68A71A-26E1-ABAD-3DC0-B72C1C6BD2F2}"/>
              </a:ext>
            </a:extLst>
          </p:cNvPr>
          <p:cNvCxnSpPr>
            <a:cxnSpLocks/>
          </p:cNvCxnSpPr>
          <p:nvPr/>
        </p:nvCxnSpPr>
        <p:spPr>
          <a:xfrm flipH="1">
            <a:off x="9965463" y="3396373"/>
            <a:ext cx="521248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2EBCEDE-547A-5E99-E6BF-5F689F07ACCE}"/>
              </a:ext>
            </a:extLst>
          </p:cNvPr>
          <p:cNvSpPr txBox="1"/>
          <p:nvPr/>
        </p:nvSpPr>
        <p:spPr>
          <a:xfrm>
            <a:off x="10173571" y="2749842"/>
            <a:ext cx="166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Desublimation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B933673-B721-C515-7395-699891D56F47}"/>
              </a:ext>
            </a:extLst>
          </p:cNvPr>
          <p:cNvSpPr txBox="1"/>
          <p:nvPr/>
        </p:nvSpPr>
        <p:spPr>
          <a:xfrm>
            <a:off x="10207886" y="3370424"/>
            <a:ext cx="166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Sublimation</a:t>
            </a:r>
          </a:p>
        </p:txBody>
      </p:sp>
      <p:sp>
        <p:nvSpPr>
          <p:cNvPr id="45" name="Szövegdoboz 4">
            <a:extLst>
              <a:ext uri="{FF2B5EF4-FFF2-40B4-BE49-F238E27FC236}">
                <a16:creationId xmlns:a16="http://schemas.microsoft.com/office/drawing/2014/main" id="{2E211138-5E82-907E-B322-B72E9D75EBF7}"/>
              </a:ext>
            </a:extLst>
          </p:cNvPr>
          <p:cNvSpPr txBox="1"/>
          <p:nvPr/>
        </p:nvSpPr>
        <p:spPr>
          <a:xfrm>
            <a:off x="152426" y="3816502"/>
            <a:ext cx="636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Heating: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Gas particles are reflected with different energy:</a:t>
            </a: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01A67AE-1B6D-840B-7850-9650D2B45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220" y="5276903"/>
            <a:ext cx="414050" cy="357589"/>
          </a:xfrm>
          <a:prstGeom prst="rect">
            <a:avLst/>
          </a:prstGeom>
        </p:spPr>
      </p:pic>
      <p:sp>
        <p:nvSpPr>
          <p:cNvPr id="48" name="Szövegdoboz 4">
            <a:extLst>
              <a:ext uri="{FF2B5EF4-FFF2-40B4-BE49-F238E27FC236}">
                <a16:creationId xmlns:a16="http://schemas.microsoft.com/office/drawing/2014/main" id="{8B5CC83A-7E33-DB71-E14B-AB7EFF2EB811}"/>
              </a:ext>
            </a:extLst>
          </p:cNvPr>
          <p:cNvSpPr txBox="1"/>
          <p:nvPr/>
        </p:nvSpPr>
        <p:spPr>
          <a:xfrm>
            <a:off x="5212904" y="1452006"/>
            <a:ext cx="2758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(sticking coefficient)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721D1C4-A65E-BBD2-B155-DCCF36E83EF2}"/>
              </a:ext>
            </a:extLst>
          </p:cNvPr>
          <p:cNvGrpSpPr/>
          <p:nvPr/>
        </p:nvGrpSpPr>
        <p:grpSpPr>
          <a:xfrm>
            <a:off x="477151" y="2742019"/>
            <a:ext cx="4756705" cy="752624"/>
            <a:chOff x="1176285" y="3846206"/>
            <a:chExt cx="4756705" cy="75262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B2DF6D6-DE37-102E-E1D1-14365477E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40430" y="3846206"/>
              <a:ext cx="3692560" cy="752624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41DF389-C267-E87F-3142-9FDF3B78D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6285" y="3907724"/>
              <a:ext cx="1108337" cy="489319"/>
            </a:xfrm>
            <a:prstGeom prst="rect">
              <a:avLst/>
            </a:prstGeom>
          </p:spPr>
        </p:pic>
      </p:grpSp>
      <p:sp>
        <p:nvSpPr>
          <p:cNvPr id="54" name="Szövegdoboz 4">
            <a:extLst>
              <a:ext uri="{FF2B5EF4-FFF2-40B4-BE49-F238E27FC236}">
                <a16:creationId xmlns:a16="http://schemas.microsoft.com/office/drawing/2014/main" id="{67A87664-318F-0E29-F009-733386EEBBB6}"/>
              </a:ext>
            </a:extLst>
          </p:cNvPr>
          <p:cNvSpPr txBox="1"/>
          <p:nvPr/>
        </p:nvSpPr>
        <p:spPr>
          <a:xfrm>
            <a:off x="168184" y="1934083"/>
            <a:ext cx="8158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>
                <a:latin typeface="Arial" panose="020B0604020202020204" pitchFamily="34" charset="0"/>
                <a:cs typeface="Arial" panose="020B0604020202020204" pitchFamily="34" charset="0"/>
              </a:rPr>
              <a:t>Balance of sublimation-desublimation is a function of pellet surface 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temperature (T</a:t>
            </a:r>
            <a:r>
              <a:rPr lang="en-US" sz="2000" baseline="-250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hu-HU" sz="2000">
                <a:latin typeface="Arial" panose="020B0604020202020204" pitchFamily="34" charset="0"/>
                <a:cs typeface="Arial" panose="020B0604020202020204" pitchFamily="34" charset="0"/>
              </a:rPr>
              <a:t>gas surface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(T)</a:t>
            </a:r>
            <a:r>
              <a:rPr lang="hu-H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and gas pressure (p):</a:t>
            </a:r>
            <a:endParaRPr lang="hu-H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Szövegdoboz 4">
            <a:extLst>
              <a:ext uri="{FF2B5EF4-FFF2-40B4-BE49-F238E27FC236}">
                <a16:creationId xmlns:a16="http://schemas.microsoft.com/office/drawing/2014/main" id="{A9671E0F-3B13-E2F4-7A61-45CE69177358}"/>
              </a:ext>
            </a:extLst>
          </p:cNvPr>
          <p:cNvSpPr txBox="1"/>
          <p:nvPr/>
        </p:nvSpPr>
        <p:spPr>
          <a:xfrm>
            <a:off x="152426" y="3813171"/>
            <a:ext cx="6649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Heating: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Gas particles are reflected with different energy:</a:t>
            </a: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Szövegdoboz 4">
            <a:extLst>
              <a:ext uri="{FF2B5EF4-FFF2-40B4-BE49-F238E27FC236}">
                <a16:creationId xmlns:a16="http://schemas.microsoft.com/office/drawing/2014/main" id="{A24BD4EC-2FD2-2A16-8A16-4D849B5F4C58}"/>
              </a:ext>
            </a:extLst>
          </p:cNvPr>
          <p:cNvSpPr txBox="1"/>
          <p:nvPr/>
        </p:nvSpPr>
        <p:spPr>
          <a:xfrm>
            <a:off x="182368" y="5652615"/>
            <a:ext cx="1141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    and       are not very well known. </a:t>
            </a: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4EB43F8B-BFE8-DB00-E109-496B89825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77" y="5705434"/>
            <a:ext cx="346786" cy="40798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C6D0898-669E-C850-B032-A1B71202F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220" y="5274358"/>
            <a:ext cx="414050" cy="35758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A70E1C9-BD23-5538-5C3A-82C8E48EA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195" y="5709348"/>
            <a:ext cx="414050" cy="3575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52D488-9471-A409-E66E-2B691A4AE62B}"/>
              </a:ext>
            </a:extLst>
          </p:cNvPr>
          <p:cNvSpPr txBox="1"/>
          <p:nvPr/>
        </p:nvSpPr>
        <p:spPr>
          <a:xfrm>
            <a:off x="10096078" y="1860195"/>
            <a:ext cx="978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AE3B2A-3C4C-BF96-7963-0259D05DBAFD}"/>
              </a:ext>
            </a:extLst>
          </p:cNvPr>
          <p:cNvSpPr txBox="1"/>
          <p:nvPr/>
        </p:nvSpPr>
        <p:spPr>
          <a:xfrm>
            <a:off x="9462855" y="1874808"/>
            <a:ext cx="40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T</a:t>
            </a:r>
            <a:r>
              <a:rPr lang="en-US" i="1" baseline="-25000"/>
              <a:t>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6CFBEE-13BF-47A7-9A39-68F3F581E558}"/>
              </a:ext>
            </a:extLst>
          </p:cNvPr>
          <p:cNvSpPr txBox="1"/>
          <p:nvPr/>
        </p:nvSpPr>
        <p:spPr>
          <a:xfrm>
            <a:off x="10765235" y="1643576"/>
            <a:ext cx="954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Gas</a:t>
            </a:r>
          </a:p>
        </p:txBody>
      </p:sp>
    </p:spTree>
    <p:extLst>
      <p:ext uri="{BB962C8B-B14F-4D97-AF65-F5344CB8AC3E}">
        <p14:creationId xmlns:p14="http://schemas.microsoft.com/office/powerpoint/2010/main" val="11457465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1824537" y="0"/>
            <a:ext cx="5891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Determination of gas surface temperature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5114A6-A520-3295-6AB3-0024A648389B}"/>
              </a:ext>
            </a:extLst>
          </p:cNvPr>
          <p:cNvSpPr/>
          <p:nvPr/>
        </p:nvSpPr>
        <p:spPr>
          <a:xfrm>
            <a:off x="8993925" y="1646830"/>
            <a:ext cx="978090" cy="3608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254A67-E846-50F2-1567-2277C6BF24B4}"/>
              </a:ext>
            </a:extLst>
          </p:cNvPr>
          <p:cNvSpPr/>
          <p:nvPr/>
        </p:nvSpPr>
        <p:spPr>
          <a:xfrm>
            <a:off x="9976189" y="1646830"/>
            <a:ext cx="2063385" cy="360845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A1FB28-C01E-C63C-306B-61AE14B9E191}"/>
              </a:ext>
            </a:extLst>
          </p:cNvPr>
          <p:cNvSpPr txBox="1"/>
          <p:nvPr/>
        </p:nvSpPr>
        <p:spPr>
          <a:xfrm>
            <a:off x="9118880" y="1654353"/>
            <a:ext cx="233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Pellet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B3BEEF-6309-D62F-EF4C-DFC9E707719C}"/>
              </a:ext>
            </a:extLst>
          </p:cNvPr>
          <p:cNvSpPr txBox="1"/>
          <p:nvPr/>
        </p:nvSpPr>
        <p:spPr>
          <a:xfrm>
            <a:off x="9632896" y="1977517"/>
            <a:ext cx="72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s</a:t>
            </a:r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4ACC63A-F429-7A42-72ED-FA47E7CF4B57}"/>
              </a:ext>
            </a:extLst>
          </p:cNvPr>
          <p:cNvCxnSpPr>
            <a:cxnSpLocks/>
          </p:cNvCxnSpPr>
          <p:nvPr/>
        </p:nvCxnSpPr>
        <p:spPr>
          <a:xfrm>
            <a:off x="9990571" y="5499798"/>
            <a:ext cx="2063385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9846970-4C24-8898-B714-1DE6BF361976}"/>
              </a:ext>
            </a:extLst>
          </p:cNvPr>
          <p:cNvSpPr txBox="1"/>
          <p:nvPr/>
        </p:nvSpPr>
        <p:spPr>
          <a:xfrm>
            <a:off x="9940170" y="1977517"/>
            <a:ext cx="978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9E0F00F-AE67-4D05-2547-5BB2A4315346}"/>
              </a:ext>
            </a:extLst>
          </p:cNvPr>
          <p:cNvSpPr txBox="1"/>
          <p:nvPr/>
        </p:nvSpPr>
        <p:spPr>
          <a:xfrm>
            <a:off x="11524607" y="5008209"/>
            <a:ext cx="978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12053E-ACF4-CE33-9F01-B9FF9EE0203C}"/>
              </a:ext>
            </a:extLst>
          </p:cNvPr>
          <p:cNvSpPr txBox="1"/>
          <p:nvPr/>
        </p:nvSpPr>
        <p:spPr>
          <a:xfrm>
            <a:off x="11332325" y="1961276"/>
            <a:ext cx="978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0</a:t>
            </a:r>
            <a:r>
              <a:rPr lang="en-US"/>
              <a:t>, 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E9DA0C-82DD-CE90-6583-7DD906FAC5D4}"/>
              </a:ext>
            </a:extLst>
          </p:cNvPr>
          <p:cNvSpPr txBox="1"/>
          <p:nvPr/>
        </p:nvSpPr>
        <p:spPr>
          <a:xfrm>
            <a:off x="11565375" y="2439510"/>
            <a:ext cx="594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E9F0AA8-F5F5-917E-3069-D1B9CD962F07}"/>
              </a:ext>
            </a:extLst>
          </p:cNvPr>
          <p:cNvCxnSpPr>
            <a:cxnSpLocks/>
          </p:cNvCxnSpPr>
          <p:nvPr/>
        </p:nvCxnSpPr>
        <p:spPr>
          <a:xfrm flipV="1">
            <a:off x="11455121" y="2826275"/>
            <a:ext cx="501511" cy="2527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1B8C9BD-727B-3F06-BF74-3B95D6C6D674}"/>
              </a:ext>
            </a:extLst>
          </p:cNvPr>
          <p:cNvCxnSpPr>
            <a:cxnSpLocks/>
          </p:cNvCxnSpPr>
          <p:nvPr/>
        </p:nvCxnSpPr>
        <p:spPr>
          <a:xfrm flipH="1">
            <a:off x="9993724" y="4486595"/>
            <a:ext cx="257058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50A8804-07A8-B3B5-3595-B6832D3A32F5}"/>
              </a:ext>
            </a:extLst>
          </p:cNvPr>
          <p:cNvCxnSpPr>
            <a:cxnSpLocks/>
          </p:cNvCxnSpPr>
          <p:nvPr/>
        </p:nvCxnSpPr>
        <p:spPr>
          <a:xfrm flipH="1">
            <a:off x="10567160" y="4483243"/>
            <a:ext cx="257058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4330340-9349-CCB5-1E13-F9BCE9D6501A}"/>
              </a:ext>
            </a:extLst>
          </p:cNvPr>
          <p:cNvSpPr txBox="1"/>
          <p:nvPr/>
        </p:nvSpPr>
        <p:spPr>
          <a:xfrm>
            <a:off x="9953876" y="4033561"/>
            <a:ext cx="2494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</a:t>
            </a:r>
            <a:r>
              <a:rPr lang="en-US" baseline="-25000"/>
              <a:t>gas,surf</a:t>
            </a:r>
            <a:r>
              <a:rPr lang="en-US"/>
              <a:t>=</a:t>
            </a:r>
            <a:r>
              <a:rPr lang="en-US" baseline="-25000"/>
              <a:t> </a:t>
            </a:r>
            <a:r>
              <a:rPr lang="en-US"/>
              <a:t>Q</a:t>
            </a:r>
            <a:r>
              <a:rPr lang="en-US" baseline="-25000"/>
              <a:t>gas,vol</a:t>
            </a:r>
            <a:endParaRPr lang="en-US"/>
          </a:p>
          <a:p>
            <a:endParaRPr lang="en-US"/>
          </a:p>
        </p:txBody>
      </p:sp>
      <p:sp>
        <p:nvSpPr>
          <p:cNvPr id="36" name="Szövegdoboz 4">
            <a:extLst>
              <a:ext uri="{FF2B5EF4-FFF2-40B4-BE49-F238E27FC236}">
                <a16:creationId xmlns:a16="http://schemas.microsoft.com/office/drawing/2014/main" id="{BEA4B86A-CA55-D7EE-30FC-15CC247D7247}"/>
              </a:ext>
            </a:extLst>
          </p:cNvPr>
          <p:cNvSpPr txBox="1"/>
          <p:nvPr/>
        </p:nvSpPr>
        <p:spPr>
          <a:xfrm>
            <a:off x="0" y="736557"/>
            <a:ext cx="121061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>
                <a:latin typeface="Arial" panose="020B0604020202020204" pitchFamily="34" charset="0"/>
                <a:cs typeface="Arial" panose="020B0604020202020204" pitchFamily="34" charset="0"/>
              </a:rPr>
              <a:t>Sublimation-desublimation, pellet and gas surface temperature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>
                <a:latin typeface="Arial" panose="020B0604020202020204" pitchFamily="34" charset="0"/>
                <a:cs typeface="Arial" panose="020B0604020202020204" pitchFamily="34" charset="0"/>
              </a:rPr>
              <a:t>and heat flux in gas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hu-HU" sz="2000">
                <a:latin typeface="Arial" panose="020B0604020202020204" pitchFamily="34" charset="0"/>
                <a:cs typeface="Arial" panose="020B0604020202020204" pitchFamily="34" charset="0"/>
              </a:rPr>
              <a:t>handled consi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2000">
                <a:latin typeface="Arial" panose="020B0604020202020204" pitchFamily="34" charset="0"/>
                <a:cs typeface="Arial" panose="020B0604020202020204" pitchFamily="34" charset="0"/>
              </a:rPr>
              <a:t>tently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by considering 1D heat and gas flow in the gas perpendicular to the surface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flux </a:t>
            </a:r>
            <a:r>
              <a:rPr lang="hu-HU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 </a:t>
            </a:r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gas </a:t>
            </a:r>
            <a:r>
              <a:rPr lang="hu-HU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to pellet</a:t>
            </a:r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Szövegdoboz 4">
            <a:extLst>
              <a:ext uri="{FF2B5EF4-FFF2-40B4-BE49-F238E27FC236}">
                <a16:creationId xmlns:a16="http://schemas.microsoft.com/office/drawing/2014/main" id="{1DE8B9EA-A649-1678-2FB0-B46ED1FAD326}"/>
              </a:ext>
            </a:extLst>
          </p:cNvPr>
          <p:cNvSpPr txBox="1"/>
          <p:nvPr/>
        </p:nvSpPr>
        <p:spPr>
          <a:xfrm>
            <a:off x="5578574" y="3065269"/>
            <a:ext cx="2421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gas heating </a:t>
            </a:r>
          </a:p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of pellet surface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0F0D611-7051-4500-46F7-32E0D4A7F904}"/>
              </a:ext>
            </a:extLst>
          </p:cNvPr>
          <p:cNvCxnSpPr>
            <a:cxnSpLocks/>
          </p:cNvCxnSpPr>
          <p:nvPr/>
        </p:nvCxnSpPr>
        <p:spPr>
          <a:xfrm flipV="1">
            <a:off x="2161872" y="2885318"/>
            <a:ext cx="40052" cy="20967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638A3C0-5FA9-61B2-9058-5FBDDD2BCDC7}"/>
              </a:ext>
            </a:extLst>
          </p:cNvPr>
          <p:cNvCxnSpPr>
            <a:cxnSpLocks/>
          </p:cNvCxnSpPr>
          <p:nvPr/>
        </p:nvCxnSpPr>
        <p:spPr>
          <a:xfrm flipH="1" flipV="1">
            <a:off x="4156888" y="2939906"/>
            <a:ext cx="56870" cy="19989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zövegdoboz 4">
            <a:extLst>
              <a:ext uri="{FF2B5EF4-FFF2-40B4-BE49-F238E27FC236}">
                <a16:creationId xmlns:a16="http://schemas.microsoft.com/office/drawing/2014/main" id="{EC8D547B-3E69-48CD-25BC-2303F27004A9}"/>
              </a:ext>
            </a:extLst>
          </p:cNvPr>
          <p:cNvSpPr txBox="1"/>
          <p:nvPr/>
        </p:nvSpPr>
        <p:spPr>
          <a:xfrm>
            <a:off x="56817" y="3540692"/>
            <a:ext cx="8028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flux from gas volume to gas surface: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EED0598-FCDB-2465-FE5D-C369F3E227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89" t="11335"/>
          <a:stretch/>
        </p:blipFill>
        <p:spPr>
          <a:xfrm>
            <a:off x="6532158" y="4875986"/>
            <a:ext cx="909175" cy="400111"/>
          </a:xfrm>
          <a:prstGeom prst="rect">
            <a:avLst/>
          </a:prstGeom>
        </p:spPr>
      </p:pic>
      <p:sp>
        <p:nvSpPr>
          <p:cNvPr id="44" name="Szövegdoboz 4">
            <a:extLst>
              <a:ext uri="{FF2B5EF4-FFF2-40B4-BE49-F238E27FC236}">
                <a16:creationId xmlns:a16="http://schemas.microsoft.com/office/drawing/2014/main" id="{4C047E32-546E-0D2B-DA52-559F15EBB70E}"/>
              </a:ext>
            </a:extLst>
          </p:cNvPr>
          <p:cNvSpPr txBox="1"/>
          <p:nvPr/>
        </p:nvSpPr>
        <p:spPr>
          <a:xfrm>
            <a:off x="68816" y="4362943"/>
            <a:ext cx="11413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 steady-state the two heat fluxes are equal:</a:t>
            </a:r>
          </a:p>
        </p:txBody>
      </p:sp>
      <p:sp>
        <p:nvSpPr>
          <p:cNvPr id="49" name="Szövegdoboz 4">
            <a:extLst>
              <a:ext uri="{FF2B5EF4-FFF2-40B4-BE49-F238E27FC236}">
                <a16:creationId xmlns:a16="http://schemas.microsoft.com/office/drawing/2014/main" id="{8187206B-F7FB-DFA2-EF42-E7A089F48F4F}"/>
              </a:ext>
            </a:extLst>
          </p:cNvPr>
          <p:cNvSpPr txBox="1"/>
          <p:nvPr/>
        </p:nvSpPr>
        <p:spPr>
          <a:xfrm>
            <a:off x="68816" y="6124764"/>
            <a:ext cx="11413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two equations T can be calculated numerically if T</a:t>
            </a:r>
            <a:r>
              <a:rPr lang="en-US" sz="2000" baseline="-25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</a:t>
            </a:r>
            <a:r>
              <a:rPr lang="en-US" sz="2000" baseline="-25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 is known.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93B35C7-0D2A-7195-A742-894A60E7EFF2}"/>
              </a:ext>
            </a:extLst>
          </p:cNvPr>
          <p:cNvGrpSpPr/>
          <p:nvPr/>
        </p:nvGrpSpPr>
        <p:grpSpPr>
          <a:xfrm>
            <a:off x="2513590" y="5447077"/>
            <a:ext cx="4756705" cy="752624"/>
            <a:chOff x="1176285" y="3846206"/>
            <a:chExt cx="4756705" cy="752624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B90914C-EBB1-7682-D3CC-ECD2A489D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0430" y="3846206"/>
              <a:ext cx="3692560" cy="75262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C3977CD-C0AF-8EA7-9F6C-0675CC159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6285" y="3907724"/>
              <a:ext cx="1108337" cy="489319"/>
            </a:xfrm>
            <a:prstGeom prst="rect">
              <a:avLst/>
            </a:prstGeom>
          </p:spPr>
        </p:pic>
      </p:grpSp>
      <p:sp>
        <p:nvSpPr>
          <p:cNvPr id="38" name="Szövegdoboz 4">
            <a:extLst>
              <a:ext uri="{FF2B5EF4-FFF2-40B4-BE49-F238E27FC236}">
                <a16:creationId xmlns:a16="http://schemas.microsoft.com/office/drawing/2014/main" id="{506F7DA6-3A54-21AD-9ED9-202E79CCEF40}"/>
              </a:ext>
            </a:extLst>
          </p:cNvPr>
          <p:cNvSpPr txBox="1"/>
          <p:nvPr/>
        </p:nvSpPr>
        <p:spPr>
          <a:xfrm>
            <a:off x="494819" y="3123335"/>
            <a:ext cx="3051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Power by </a:t>
            </a:r>
          </a:p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desublimating particles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18CB816A-774D-22EF-50B9-0AAC4E20E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566" y="2177683"/>
            <a:ext cx="7644384" cy="709399"/>
          </a:xfrm>
          <a:prstGeom prst="rect">
            <a:avLst/>
          </a:prstGeom>
        </p:spPr>
      </p:pic>
      <p:sp>
        <p:nvSpPr>
          <p:cNvPr id="58" name="Szövegdoboz 4">
            <a:extLst>
              <a:ext uri="{FF2B5EF4-FFF2-40B4-BE49-F238E27FC236}">
                <a16:creationId xmlns:a16="http://schemas.microsoft.com/office/drawing/2014/main" id="{787BFDC6-BFBA-35E7-3134-C9CDACF63C0F}"/>
              </a:ext>
            </a:extLst>
          </p:cNvPr>
          <p:cNvSpPr txBox="1"/>
          <p:nvPr/>
        </p:nvSpPr>
        <p:spPr>
          <a:xfrm>
            <a:off x="2885279" y="3102650"/>
            <a:ext cx="3051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Power by sublimating </a:t>
            </a:r>
          </a:p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20844AC-C064-91D0-7E9A-7C8B079DB997}"/>
              </a:ext>
            </a:extLst>
          </p:cNvPr>
          <p:cNvCxnSpPr>
            <a:cxnSpLocks/>
          </p:cNvCxnSpPr>
          <p:nvPr/>
        </p:nvCxnSpPr>
        <p:spPr>
          <a:xfrm flipH="1" flipV="1">
            <a:off x="6575406" y="2859878"/>
            <a:ext cx="69839" cy="26345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B50A192D-2E90-199B-4EFA-D3E36AF56D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11"/>
          <a:stretch/>
        </p:blipFill>
        <p:spPr>
          <a:xfrm>
            <a:off x="427920" y="4713649"/>
            <a:ext cx="6068841" cy="70939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9090C38-9863-19CD-7B48-C909C961E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599" y="3834536"/>
            <a:ext cx="1717140" cy="499532"/>
          </a:xfrm>
          <a:prstGeom prst="rect">
            <a:avLst/>
          </a:prstGeom>
        </p:spPr>
      </p:pic>
      <p:sp>
        <p:nvSpPr>
          <p:cNvPr id="66" name="Szövegdoboz 4">
            <a:extLst>
              <a:ext uri="{FF2B5EF4-FFF2-40B4-BE49-F238E27FC236}">
                <a16:creationId xmlns:a16="http://schemas.microsoft.com/office/drawing/2014/main" id="{BF632A36-EAEB-DEC3-D863-882E94C744AC}"/>
              </a:ext>
            </a:extLst>
          </p:cNvPr>
          <p:cNvSpPr txBox="1"/>
          <p:nvPr/>
        </p:nvSpPr>
        <p:spPr>
          <a:xfrm>
            <a:off x="167249" y="5553674"/>
            <a:ext cx="2445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Desublimation flux: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2DB3F5-6216-B582-A0DD-77E270D0F88D}"/>
              </a:ext>
            </a:extLst>
          </p:cNvPr>
          <p:cNvSpPr txBox="1"/>
          <p:nvPr/>
        </p:nvSpPr>
        <p:spPr>
          <a:xfrm>
            <a:off x="10765235" y="1643576"/>
            <a:ext cx="954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Gas</a:t>
            </a:r>
          </a:p>
        </p:txBody>
      </p:sp>
    </p:spTree>
    <p:extLst>
      <p:ext uri="{BB962C8B-B14F-4D97-AF65-F5344CB8AC3E}">
        <p14:creationId xmlns:p14="http://schemas.microsoft.com/office/powerpoint/2010/main" val="24786889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1824537" y="0"/>
            <a:ext cx="5891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Surface conditions and heat transport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Szövegdoboz 4">
            <a:extLst>
              <a:ext uri="{FF2B5EF4-FFF2-40B4-BE49-F238E27FC236}">
                <a16:creationId xmlns:a16="http://schemas.microsoft.com/office/drawing/2014/main" id="{186C1688-4E3B-970A-A47A-42DBDBB5929D}"/>
              </a:ext>
            </a:extLst>
          </p:cNvPr>
          <p:cNvSpPr txBox="1"/>
          <p:nvPr/>
        </p:nvSpPr>
        <p:spPr>
          <a:xfrm>
            <a:off x="68816" y="461665"/>
            <a:ext cx="1141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4">
            <a:extLst>
              <a:ext uri="{FF2B5EF4-FFF2-40B4-BE49-F238E27FC236}">
                <a16:creationId xmlns:a16="http://schemas.microsoft.com/office/drawing/2014/main" id="{80B88FE1-AEC5-AA45-124F-EB1A8A8EB982}"/>
              </a:ext>
            </a:extLst>
          </p:cNvPr>
          <p:cNvSpPr txBox="1"/>
          <p:nvPr/>
        </p:nvSpPr>
        <p:spPr>
          <a:xfrm>
            <a:off x="68816" y="2106029"/>
            <a:ext cx="7797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>
                <a:latin typeface="Arial" panose="020B0604020202020204" pitchFamily="34" charset="0"/>
                <a:cs typeface="Arial" panose="020B0604020202020204" pitchFamily="34" charset="0"/>
              </a:rPr>
              <a:t>Heat conduction through pellet ice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and barrel </a:t>
            </a:r>
            <a:r>
              <a:rPr lang="hu-HU" sz="2000">
                <a:latin typeface="Arial" panose="020B0604020202020204" pitchFamily="34" charset="0"/>
                <a:cs typeface="Arial" panose="020B0604020202020204" pitchFamily="34" charset="0"/>
              </a:rPr>
              <a:t>sets the limit on Q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desublimation rate depends on ice thickness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88DB14A-1C5C-E18D-27C5-F30F17D2CECC}"/>
              </a:ext>
            </a:extLst>
          </p:cNvPr>
          <p:cNvGrpSpPr/>
          <p:nvPr/>
        </p:nvGrpSpPr>
        <p:grpSpPr>
          <a:xfrm>
            <a:off x="172438" y="862629"/>
            <a:ext cx="8476824" cy="752115"/>
            <a:chOff x="306109" y="1718998"/>
            <a:chExt cx="8476824" cy="7521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40BF98-1BDA-9D66-7219-CA28AC996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6109" y="1885861"/>
              <a:ext cx="1456000" cy="4183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D4B1861-60E8-4E36-6976-A7850A7C6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2383"/>
            <a:stretch/>
          </p:blipFill>
          <p:spPr>
            <a:xfrm>
              <a:off x="1789590" y="1815209"/>
              <a:ext cx="4875540" cy="60656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83B0AC-8F18-7D19-39E5-F919301E64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571" t="40957"/>
            <a:stretch/>
          </p:blipFill>
          <p:spPr>
            <a:xfrm>
              <a:off x="5251611" y="1718998"/>
              <a:ext cx="3531322" cy="752115"/>
            </a:xfrm>
            <a:prstGeom prst="rect">
              <a:avLst/>
            </a:prstGeom>
          </p:spPr>
        </p:pic>
      </p:grpSp>
      <p:sp>
        <p:nvSpPr>
          <p:cNvPr id="15" name="Szövegdoboz 4">
            <a:extLst>
              <a:ext uri="{FF2B5EF4-FFF2-40B4-BE49-F238E27FC236}">
                <a16:creationId xmlns:a16="http://schemas.microsoft.com/office/drawing/2014/main" id="{2C5BE774-A4A4-178F-A516-CAFC5507F46D}"/>
              </a:ext>
            </a:extLst>
          </p:cNvPr>
          <p:cNvSpPr txBox="1"/>
          <p:nvPr/>
        </p:nvSpPr>
        <p:spPr>
          <a:xfrm>
            <a:off x="1810579" y="1758794"/>
            <a:ext cx="3461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Heat load from balance of sublimation-desublimation</a:t>
            </a:r>
          </a:p>
        </p:txBody>
      </p:sp>
      <p:sp>
        <p:nvSpPr>
          <p:cNvPr id="16" name="Szövegdoboz 4">
            <a:extLst>
              <a:ext uri="{FF2B5EF4-FFF2-40B4-BE49-F238E27FC236}">
                <a16:creationId xmlns:a16="http://schemas.microsoft.com/office/drawing/2014/main" id="{B8283E72-F28B-8A2F-A121-D3B63B989B93}"/>
              </a:ext>
            </a:extLst>
          </p:cNvPr>
          <p:cNvSpPr txBox="1"/>
          <p:nvPr/>
        </p:nvSpPr>
        <p:spPr>
          <a:xfrm>
            <a:off x="5135717" y="1842465"/>
            <a:ext cx="24213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Heating </a:t>
            </a:r>
            <a:r>
              <a:rPr lang="hu-HU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desublimated particles</a:t>
            </a:r>
          </a:p>
        </p:txBody>
      </p:sp>
      <p:sp>
        <p:nvSpPr>
          <p:cNvPr id="17" name="Szövegdoboz 4">
            <a:extLst>
              <a:ext uri="{FF2B5EF4-FFF2-40B4-BE49-F238E27FC236}">
                <a16:creationId xmlns:a16="http://schemas.microsoft.com/office/drawing/2014/main" id="{6AD75246-6D74-02A1-5273-A7A06F916C42}"/>
              </a:ext>
            </a:extLst>
          </p:cNvPr>
          <p:cNvSpPr txBox="1"/>
          <p:nvPr/>
        </p:nvSpPr>
        <p:spPr>
          <a:xfrm>
            <a:off x="6695339" y="1777313"/>
            <a:ext cx="242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Gas heating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94905B7-3091-B9F5-F590-38E4BE7EA039}"/>
              </a:ext>
            </a:extLst>
          </p:cNvPr>
          <p:cNvCxnSpPr>
            <a:cxnSpLocks/>
          </p:cNvCxnSpPr>
          <p:nvPr/>
        </p:nvCxnSpPr>
        <p:spPr>
          <a:xfrm flipV="1">
            <a:off x="3790026" y="1455774"/>
            <a:ext cx="40052" cy="33242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7B6600D-AD20-3606-C2E5-C87BBEB0A403}"/>
              </a:ext>
            </a:extLst>
          </p:cNvPr>
          <p:cNvCxnSpPr>
            <a:cxnSpLocks/>
          </p:cNvCxnSpPr>
          <p:nvPr/>
        </p:nvCxnSpPr>
        <p:spPr>
          <a:xfrm flipV="1">
            <a:off x="6634985" y="1464970"/>
            <a:ext cx="247947" cy="37416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78EB635-FADE-F95E-B974-B4336FA24E06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7676969" y="1417940"/>
            <a:ext cx="229069" cy="35937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zövegdoboz 4">
            <a:extLst>
              <a:ext uri="{FF2B5EF4-FFF2-40B4-BE49-F238E27FC236}">
                <a16:creationId xmlns:a16="http://schemas.microsoft.com/office/drawing/2014/main" id="{CEBD15E3-1142-FA74-8D97-92F5A8BA71CD}"/>
              </a:ext>
            </a:extLst>
          </p:cNvPr>
          <p:cNvSpPr txBox="1"/>
          <p:nvPr/>
        </p:nvSpPr>
        <p:spPr>
          <a:xfrm>
            <a:off x="172438" y="586574"/>
            <a:ext cx="4478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load on pellet surface:</a:t>
            </a:r>
            <a:endParaRPr lang="en-US" sz="200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zövegdoboz 4">
            <a:extLst>
              <a:ext uri="{FF2B5EF4-FFF2-40B4-BE49-F238E27FC236}">
                <a16:creationId xmlns:a16="http://schemas.microsoft.com/office/drawing/2014/main" id="{31CA807F-335C-B310-B558-7DA88D3A1D94}"/>
              </a:ext>
            </a:extLst>
          </p:cNvPr>
          <p:cNvSpPr txBox="1"/>
          <p:nvPr/>
        </p:nvSpPr>
        <p:spPr>
          <a:xfrm>
            <a:off x="172438" y="4732174"/>
            <a:ext cx="7629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fixed barrel gas pressure small changes in surface temperature regulate the desublimation rate</a:t>
            </a:r>
          </a:p>
        </p:txBody>
      </p:sp>
      <p:sp>
        <p:nvSpPr>
          <p:cNvPr id="45" name="Szövegdoboz 4">
            <a:extLst>
              <a:ext uri="{FF2B5EF4-FFF2-40B4-BE49-F238E27FC236}">
                <a16:creationId xmlns:a16="http://schemas.microsoft.com/office/drawing/2014/main" id="{90C0F4A8-F332-83BE-8AEC-05B9024289D8}"/>
              </a:ext>
            </a:extLst>
          </p:cNvPr>
          <p:cNvSpPr txBox="1"/>
          <p:nvPr/>
        </p:nvSpPr>
        <p:spPr>
          <a:xfrm>
            <a:off x="7936753" y="5432479"/>
            <a:ext cx="4638213" cy="84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Parameters at the pellet surface for thin pellet </a:t>
            </a:r>
          </a:p>
          <a:p>
            <a:pPr algn="ctr"/>
            <a:r>
              <a:rPr 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layer as a function of surface temperature.</a:t>
            </a:r>
          </a:p>
          <a:p>
            <a:pPr algn="ctr"/>
            <a:r>
              <a:rPr 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Hydrogen,  d</a:t>
            </a:r>
            <a:r>
              <a:rPr lang="en-US" sz="1600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barrel</a:t>
            </a:r>
            <a:r>
              <a:rPr 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=28.5mm, w</a:t>
            </a:r>
            <a:r>
              <a:rPr lang="en-US" sz="1600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barrel</a:t>
            </a:r>
            <a:r>
              <a:rPr 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=2.6 mm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3F92F8-B524-DEA4-5A2E-3CD20D631E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13"/>
          <a:stretch/>
        </p:blipFill>
        <p:spPr>
          <a:xfrm>
            <a:off x="8660023" y="775743"/>
            <a:ext cx="3469298" cy="4546606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DBB50AD-AD05-02AD-AC5C-9348782EA799}"/>
              </a:ext>
            </a:extLst>
          </p:cNvPr>
          <p:cNvCxnSpPr>
            <a:cxnSpLocks/>
          </p:cNvCxnSpPr>
          <p:nvPr/>
        </p:nvCxnSpPr>
        <p:spPr>
          <a:xfrm flipV="1">
            <a:off x="9005972" y="4930880"/>
            <a:ext cx="221530" cy="14510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4">
            <a:extLst>
              <a:ext uri="{FF2B5EF4-FFF2-40B4-BE49-F238E27FC236}">
                <a16:creationId xmlns:a16="http://schemas.microsoft.com/office/drawing/2014/main" id="{47F5771C-2962-1B51-67F0-7C7D2FA58219}"/>
              </a:ext>
            </a:extLst>
          </p:cNvPr>
          <p:cNvSpPr txBox="1"/>
          <p:nvPr/>
        </p:nvSpPr>
        <p:spPr>
          <a:xfrm>
            <a:off x="7906038" y="5009654"/>
            <a:ext cx="16335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Heat conduction</a:t>
            </a:r>
          </a:p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through barrel</a:t>
            </a: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363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2E995-C72B-ADD0-D8F1-516E6D112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0D9F30B-04C8-3D56-F134-8B3BE489E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286" y="4220632"/>
            <a:ext cx="2010160" cy="16627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A09FA5-15F2-D17E-AFC2-0E43C669B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2787" y="4229783"/>
            <a:ext cx="1949657" cy="2260825"/>
          </a:xfrm>
          <a:prstGeom prst="rect">
            <a:avLst/>
          </a:prstGeom>
        </p:spPr>
      </p:pic>
      <p:sp>
        <p:nvSpPr>
          <p:cNvPr id="54" name="Szövegdoboz 2">
            <a:extLst>
              <a:ext uri="{FF2B5EF4-FFF2-40B4-BE49-F238E27FC236}">
                <a16:creationId xmlns:a16="http://schemas.microsoft.com/office/drawing/2014/main" id="{43E1A189-66EE-8A0B-FC1F-E3941E3D76BA}"/>
              </a:ext>
            </a:extLst>
          </p:cNvPr>
          <p:cNvSpPr txBox="1"/>
          <p:nvPr/>
        </p:nvSpPr>
        <p:spPr>
          <a:xfrm>
            <a:off x="2631931" y="20782"/>
            <a:ext cx="5291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>
                <a:solidFill>
                  <a:schemeClr val="bg1"/>
                </a:solidFill>
                <a:latin typeface="+mn-lt"/>
              </a:rPr>
              <a:t>ITER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763BFBDD-EC21-2844-0395-3100807BA221}"/>
              </a:ext>
            </a:extLst>
          </p:cNvPr>
          <p:cNvSpPr/>
          <p:nvPr/>
        </p:nvSpPr>
        <p:spPr>
          <a:xfrm>
            <a:off x="8351374" y="970456"/>
            <a:ext cx="83402" cy="834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59A3A7-0D5E-0912-B12A-5E6B0F7CC446}"/>
              </a:ext>
            </a:extLst>
          </p:cNvPr>
          <p:cNvSpPr txBox="1"/>
          <p:nvPr/>
        </p:nvSpPr>
        <p:spPr>
          <a:xfrm>
            <a:off x="38584" y="517862"/>
            <a:ext cx="121148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>
                <a:solidFill>
                  <a:srgbClr val="0070C0"/>
                </a:solidFill>
              </a:rPr>
              <a:t>Disruption Mitigation System </a:t>
            </a:r>
            <a:r>
              <a:rPr lang="en-US" sz="2200">
                <a:solidFill>
                  <a:srgbClr val="0070C0"/>
                </a:solidFill>
              </a:rPr>
              <a:t>(</a:t>
            </a:r>
            <a:r>
              <a:rPr lang="hu-HU" sz="2200">
                <a:solidFill>
                  <a:srgbClr val="0070C0"/>
                </a:solidFill>
              </a:rPr>
              <a:t>DMS</a:t>
            </a:r>
            <a:r>
              <a:rPr lang="en-US" sz="2200">
                <a:solidFill>
                  <a:srgbClr val="0070C0"/>
                </a:solidFill>
              </a:rPr>
              <a:t>) </a:t>
            </a:r>
            <a:r>
              <a:rPr lang="hu-HU" sz="2200">
                <a:solidFill>
                  <a:srgbClr val="0070C0"/>
                </a:solidFill>
              </a:rPr>
              <a:t>development: Shattered </a:t>
            </a:r>
            <a:r>
              <a:rPr lang="en-US" sz="2200">
                <a:solidFill>
                  <a:srgbClr val="0070C0"/>
                </a:solidFill>
              </a:rPr>
              <a:t>c</a:t>
            </a:r>
            <a:r>
              <a:rPr lang="hu-HU" sz="2200">
                <a:solidFill>
                  <a:srgbClr val="0070C0"/>
                </a:solidFill>
              </a:rPr>
              <a:t>ryogenic pellets (H, D, Ne)</a:t>
            </a:r>
          </a:p>
          <a:p>
            <a:r>
              <a:rPr lang="hu-HU" sz="2200" b="1"/>
              <a:t>ITER DMS Support Laboratory</a:t>
            </a:r>
            <a:endParaRPr lang="hu-HU" sz="2200">
              <a:solidFill>
                <a:srgbClr val="0070C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/>
              <a:t>Cryogenic technology, diagnostics, modeling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/>
              <a:t>Gas flow modelling and measurement</a:t>
            </a:r>
          </a:p>
          <a:p>
            <a:r>
              <a:rPr lang="hu-HU" sz="2000" b="1"/>
              <a:t>DMS fast shutter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/>
              <a:t>Design and concept test of setup </a:t>
            </a:r>
          </a:p>
          <a:p>
            <a:r>
              <a:rPr lang="hu-HU" sz="2000" b="1"/>
              <a:t>Optical Pellet Diagnostic prototype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Started in January, 2024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/>
              <a:t>Radiation-hard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/>
              <a:t>Real-time processing</a:t>
            </a:r>
            <a:endParaRPr lang="en-US" sz="2000"/>
          </a:p>
        </p:txBody>
      </p:sp>
      <p:pic>
        <p:nvPicPr>
          <p:cNvPr id="6" name="Picture 5" descr="A picture containing indoor, decorated, engine, miller&#10;&#10;Description automatically generated">
            <a:extLst>
              <a:ext uri="{FF2B5EF4-FFF2-40B4-BE49-F238E27FC236}">
                <a16:creationId xmlns:a16="http://schemas.microsoft.com/office/drawing/2014/main" id="{9127105B-F2A4-1DFD-AE08-5FDD359501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04" y="978079"/>
            <a:ext cx="4759316" cy="2677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7550D1-91DD-FC3B-38EE-5A4DED528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8458" y="2276199"/>
            <a:ext cx="2585732" cy="132624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35FBAC-40E9-8F6A-329B-F459CF6D439B}"/>
              </a:ext>
            </a:extLst>
          </p:cNvPr>
          <p:cNvSpPr/>
          <p:nvPr/>
        </p:nvSpPr>
        <p:spPr>
          <a:xfrm>
            <a:off x="77167" y="517863"/>
            <a:ext cx="11950709" cy="3217665"/>
          </a:xfrm>
          <a:prstGeom prst="roundRect">
            <a:avLst>
              <a:gd name="adj" fmla="val 432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6FAEE66-9DA9-65F2-4B76-8A3B8B0BDA0C}"/>
              </a:ext>
            </a:extLst>
          </p:cNvPr>
          <p:cNvSpPr/>
          <p:nvPr/>
        </p:nvSpPr>
        <p:spPr>
          <a:xfrm>
            <a:off x="77168" y="3790536"/>
            <a:ext cx="6780832" cy="2764129"/>
          </a:xfrm>
          <a:prstGeom prst="roundRect">
            <a:avLst>
              <a:gd name="adj" fmla="val 432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pi_00165_20220331_134930_gap1_hor_phot2_avi_C002H001S0001">
            <a:hlinkClick r:id="" action="ppaction://media"/>
            <a:extLst>
              <a:ext uri="{FF2B5EF4-FFF2-40B4-BE49-F238E27FC236}">
                <a16:creationId xmlns:a16="http://schemas.microsoft.com/office/drawing/2014/main" id="{25837B64-3336-C5E8-26E9-0C476BA56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93510" y="587620"/>
            <a:ext cx="1421851" cy="9324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2E0BBB-2E2A-9263-6EBF-6311EB9B30B6}"/>
              </a:ext>
            </a:extLst>
          </p:cNvPr>
          <p:cNvSpPr txBox="1"/>
          <p:nvPr/>
        </p:nvSpPr>
        <p:spPr>
          <a:xfrm>
            <a:off x="113869" y="3790536"/>
            <a:ext cx="576665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>
                <a:solidFill>
                  <a:srgbClr val="0070C0"/>
                </a:solidFill>
              </a:rPr>
              <a:t>Synthetic diagnostic, modeling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/>
              <a:t>Active beam diagnostic </a:t>
            </a:r>
          </a:p>
          <a:p>
            <a:r>
              <a:rPr lang="en-US" sz="2200"/>
              <a:t>     synthetic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/>
              <a:t>Runaway electrons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/>
              <a:t>Beam atomic physics model with 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/>
              <a:t>Bolometer tomography</a:t>
            </a:r>
            <a:endParaRPr lang="hu-HU" sz="220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5D83284-99E0-B905-E9D6-712630B5857B}"/>
              </a:ext>
            </a:extLst>
          </p:cNvPr>
          <p:cNvSpPr/>
          <p:nvPr/>
        </p:nvSpPr>
        <p:spPr>
          <a:xfrm>
            <a:off x="7060222" y="3790537"/>
            <a:ext cx="4967653" cy="2092882"/>
          </a:xfrm>
          <a:prstGeom prst="roundRect">
            <a:avLst>
              <a:gd name="adj" fmla="val 432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14CD35-DA9F-DD92-7AED-F4077D39E58F}"/>
              </a:ext>
            </a:extLst>
          </p:cNvPr>
          <p:cNvSpPr txBox="1"/>
          <p:nvPr/>
        </p:nvSpPr>
        <p:spPr>
          <a:xfrm>
            <a:off x="7060222" y="3794663"/>
            <a:ext cx="469297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>
                <a:solidFill>
                  <a:srgbClr val="0070C0"/>
                </a:solidFill>
              </a:rPr>
              <a:t>International Tokamak Physics Activity</a:t>
            </a:r>
          </a:p>
          <a:p>
            <a:r>
              <a:rPr lang="en-US" sz="2000" i="1"/>
              <a:t>(ITER science organization)</a:t>
            </a:r>
            <a:endParaRPr lang="hu-HU" sz="2000" i="1"/>
          </a:p>
          <a:p>
            <a:endParaRPr lang="en-US" sz="2200">
              <a:solidFill>
                <a:srgbClr val="0070C0"/>
              </a:solidFill>
            </a:endParaRPr>
          </a:p>
          <a:p>
            <a:r>
              <a:rPr lang="en-US" sz="2200" b="1"/>
              <a:t>Diagnostics Topical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/>
              <a:t>Chair: S. Zoletnik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/>
              <a:t>Participation in various activities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08ED44-BB81-AA38-9639-44F0D93CD111}"/>
              </a:ext>
            </a:extLst>
          </p:cNvPr>
          <p:cNvSpPr txBox="1"/>
          <p:nvPr/>
        </p:nvSpPr>
        <p:spPr>
          <a:xfrm>
            <a:off x="6978484" y="5947214"/>
            <a:ext cx="4936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i="1"/>
              <a:t>Publications in Nuclear Fusion, </a:t>
            </a:r>
            <a:endParaRPr lang="en-US" sz="1800" i="1"/>
          </a:p>
          <a:p>
            <a:r>
              <a:rPr lang="en-US" i="1"/>
              <a:t>                           </a:t>
            </a:r>
            <a:r>
              <a:rPr lang="en-US" sz="1800" i="1"/>
              <a:t>Fusion Engineering and Design</a:t>
            </a:r>
          </a:p>
        </p:txBody>
      </p:sp>
    </p:spTree>
    <p:extLst>
      <p:ext uri="{BB962C8B-B14F-4D97-AF65-F5344CB8AC3E}">
        <p14:creationId xmlns:p14="http://schemas.microsoft.com/office/powerpoint/2010/main" val="229748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6E704-E1E4-3322-513D-542EFE734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zövegdoboz 2">
            <a:extLst>
              <a:ext uri="{FF2B5EF4-FFF2-40B4-BE49-F238E27FC236}">
                <a16:creationId xmlns:a16="http://schemas.microsoft.com/office/drawing/2014/main" id="{E2A5E82A-DD07-BCB2-E1AC-592F59469BE9}"/>
              </a:ext>
            </a:extLst>
          </p:cNvPr>
          <p:cNvSpPr txBox="1"/>
          <p:nvPr/>
        </p:nvSpPr>
        <p:spPr>
          <a:xfrm>
            <a:off x="2631931" y="20782"/>
            <a:ext cx="5291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+mn-lt"/>
              </a:rPr>
              <a:t>DEMOnstrator reactor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12C0BD-C56D-6C35-F119-2E08B09DE95C}"/>
              </a:ext>
            </a:extLst>
          </p:cNvPr>
          <p:cNvSpPr txBox="1"/>
          <p:nvPr/>
        </p:nvSpPr>
        <p:spPr>
          <a:xfrm>
            <a:off x="113869" y="484106"/>
            <a:ext cx="898177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rgbClr val="0070C0"/>
                </a:solidFill>
              </a:rPr>
              <a:t>Fuelling system development: cryogenic pellet injector for EU DEMO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Participation in pellet centrifuge design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Pellet cutter design and testing </a:t>
            </a:r>
            <a:r>
              <a:rPr lang="en-US" sz="2000" i="1"/>
              <a:t>(collaboration: KIT, IPP-Garching)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Development of deuterium ice extruder</a:t>
            </a:r>
          </a:p>
          <a:p>
            <a:r>
              <a:rPr lang="en-US" sz="2200">
                <a:solidFill>
                  <a:srgbClr val="0070C0"/>
                </a:solidFill>
              </a:rPr>
              <a:t>In-house technology development: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Alternative extruder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Centrifuge development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Integrated pellet cutter</a:t>
            </a:r>
            <a:endParaRPr lang="hu-HU" sz="2000"/>
          </a:p>
          <a:p>
            <a:r>
              <a:rPr lang="en-US" sz="2000">
                <a:sym typeface="Wingdings" panose="05000000000000000000" pitchFamily="2" charset="2"/>
              </a:rPr>
              <a:t>     test pellet injector on COMPASS-Upgrade (IPP-Prague)</a:t>
            </a:r>
            <a:endParaRPr lang="en-US" sz="2000"/>
          </a:p>
          <a:p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2F0A59-30B2-C816-5454-EC0EF6DBFD31}"/>
              </a:ext>
            </a:extLst>
          </p:cNvPr>
          <p:cNvSpPr/>
          <p:nvPr/>
        </p:nvSpPr>
        <p:spPr>
          <a:xfrm>
            <a:off x="77167" y="517863"/>
            <a:ext cx="11950709" cy="2988434"/>
          </a:xfrm>
          <a:prstGeom prst="roundRect">
            <a:avLst>
              <a:gd name="adj" fmla="val 432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CCE26FF-1F2D-696A-A47A-5BFE9EE3DC80}"/>
              </a:ext>
            </a:extLst>
          </p:cNvPr>
          <p:cNvSpPr/>
          <p:nvPr/>
        </p:nvSpPr>
        <p:spPr>
          <a:xfrm>
            <a:off x="77168" y="3582866"/>
            <a:ext cx="6429140" cy="2949820"/>
          </a:xfrm>
          <a:prstGeom prst="roundRect">
            <a:avLst>
              <a:gd name="adj" fmla="val 432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88F5D6-4EC4-4045-A801-781FFE9592B0}"/>
              </a:ext>
            </a:extLst>
          </p:cNvPr>
          <p:cNvSpPr txBox="1"/>
          <p:nvPr/>
        </p:nvSpPr>
        <p:spPr>
          <a:xfrm>
            <a:off x="6839116" y="3581915"/>
            <a:ext cx="51717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>
                <a:solidFill>
                  <a:srgbClr val="0070C0"/>
                </a:solidFill>
              </a:rPr>
              <a:t>Optical diagnostic concept development </a:t>
            </a:r>
          </a:p>
          <a:p>
            <a:r>
              <a:rPr lang="en-US" sz="2200">
                <a:solidFill>
                  <a:srgbClr val="0070C0"/>
                </a:solidFill>
              </a:rPr>
              <a:t>for EU DEMO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EU Task leader is at FPL </a:t>
            </a:r>
            <a:r>
              <a:rPr lang="en-US" sz="2000" i="1"/>
              <a:t>(EU-wide team)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Divertor, pellet, limiter monitoring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Optical and engineering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Eurofusion Engineeing Grant: </a:t>
            </a:r>
          </a:p>
          <a:p>
            <a:r>
              <a:rPr lang="en-US" sz="2000"/>
              <a:t>                     optical diagnostic engineer training</a:t>
            </a:r>
            <a:endParaRPr lang="hu-HU" sz="2000"/>
          </a:p>
        </p:txBody>
      </p:sp>
      <p:pic>
        <p:nvPicPr>
          <p:cNvPr id="3" name="TATOP_20110914_04_pellet_shot.avi">
            <a:hlinkClick r:id="" action="ppaction://media"/>
            <a:extLst>
              <a:ext uri="{FF2B5EF4-FFF2-40B4-BE49-F238E27FC236}">
                <a16:creationId xmlns:a16="http://schemas.microsoft.com/office/drawing/2014/main" id="{DFD3EA7A-D505-8793-1B40-29DF2E9085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0219" y="730157"/>
            <a:ext cx="1364248" cy="2089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FCB453-374E-B285-D726-0B71EF6EA4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8239" y="1520578"/>
            <a:ext cx="2814691" cy="139415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4747E3-2F8A-211D-453E-C5B5E2987723}"/>
              </a:ext>
            </a:extLst>
          </p:cNvPr>
          <p:cNvSpPr/>
          <p:nvPr/>
        </p:nvSpPr>
        <p:spPr>
          <a:xfrm>
            <a:off x="6785769" y="3582866"/>
            <a:ext cx="5225144" cy="2307374"/>
          </a:xfrm>
          <a:prstGeom prst="roundRect">
            <a:avLst>
              <a:gd name="adj" fmla="val 432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BB_4">
            <a:hlinkClick r:id="" action="ppaction://media"/>
            <a:extLst>
              <a:ext uri="{FF2B5EF4-FFF2-40B4-BE49-F238E27FC236}">
                <a16:creationId xmlns:a16="http://schemas.microsoft.com/office/drawing/2014/main" id="{323893DA-CC4D-DD37-6E2E-8198643A0B8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28671" y="4246868"/>
            <a:ext cx="4651480" cy="22254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97A075-81F2-F49C-1ED4-15598EEFC608}"/>
              </a:ext>
            </a:extLst>
          </p:cNvPr>
          <p:cNvSpPr txBox="1"/>
          <p:nvPr/>
        </p:nvSpPr>
        <p:spPr>
          <a:xfrm>
            <a:off x="46446" y="3540054"/>
            <a:ext cx="6380498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>
                <a:solidFill>
                  <a:srgbClr val="0070C0"/>
                </a:solidFill>
              </a:rPr>
              <a:t>EU DEMO remote maintenance concept</a:t>
            </a: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Robotic mover concept for large components</a:t>
            </a:r>
          </a:p>
          <a:p>
            <a:endParaRPr lang="en-US" sz="2000" i="1"/>
          </a:p>
          <a:p>
            <a:endParaRPr lang="en-US" sz="2000" i="1"/>
          </a:p>
          <a:p>
            <a:r>
              <a:rPr lang="en-US" sz="2000" i="1"/>
              <a:t>Collaboration:</a:t>
            </a:r>
          </a:p>
          <a:p>
            <a:r>
              <a:rPr lang="en-US" sz="2000" i="1"/>
              <a:t>      UKAEA</a:t>
            </a:r>
            <a:endParaRPr lang="hu-HU" sz="2000" i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9C6E64-6C0C-6B84-A746-A8015F9F019B}"/>
              </a:ext>
            </a:extLst>
          </p:cNvPr>
          <p:cNvSpPr txBox="1"/>
          <p:nvPr/>
        </p:nvSpPr>
        <p:spPr>
          <a:xfrm>
            <a:off x="6849581" y="6079853"/>
            <a:ext cx="4936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i="1"/>
              <a:t>Publications in</a:t>
            </a:r>
            <a:r>
              <a:rPr lang="en-US" i="1"/>
              <a:t> </a:t>
            </a:r>
            <a:r>
              <a:rPr lang="en-US" sz="1800" i="1"/>
              <a:t>Fusion Engineering and Design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98FDF7-F86F-449C-2902-6120D6427E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2740" y="703546"/>
            <a:ext cx="2129051" cy="14400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987468-C492-FB94-1305-8CBEEF9CD04F}"/>
              </a:ext>
            </a:extLst>
          </p:cNvPr>
          <p:cNvSpPr txBox="1"/>
          <p:nvPr/>
        </p:nvSpPr>
        <p:spPr>
          <a:xfrm>
            <a:off x="7805966" y="2807296"/>
            <a:ext cx="19327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/>
              <a:t>Table-top solid-state</a:t>
            </a:r>
          </a:p>
          <a:p>
            <a:pPr algn="ctr"/>
            <a:r>
              <a:rPr lang="en-US" sz="1400" i="1"/>
              <a:t>pellet centrifuge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21E2F5-5DE3-34D6-471C-71E5A9AADAC1}"/>
              </a:ext>
            </a:extLst>
          </p:cNvPr>
          <p:cNvSpPr txBox="1"/>
          <p:nvPr/>
        </p:nvSpPr>
        <p:spPr>
          <a:xfrm>
            <a:off x="9584992" y="2213566"/>
            <a:ext cx="247958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1"/>
              <a:t>CryPT-ON </a:t>
            </a:r>
          </a:p>
          <a:p>
            <a:pPr algn="ctr"/>
            <a:r>
              <a:rPr lang="en-US" sz="1400" i="1"/>
              <a:t>Cryogenic infrastructure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400" i="1"/>
              <a:t>5K with Cryocooler or lHe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400" i="1"/>
              <a:t>Computer controlled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400" i="1"/>
              <a:t>Various development project</a:t>
            </a:r>
          </a:p>
        </p:txBody>
      </p:sp>
    </p:spTree>
    <p:extLst>
      <p:ext uri="{BB962C8B-B14F-4D97-AF65-F5344CB8AC3E}">
        <p14:creationId xmlns:p14="http://schemas.microsoft.com/office/powerpoint/2010/main" val="220799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91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31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96C61C8-FDA6-8956-6C86-728279AC1E89}"/>
              </a:ext>
            </a:extLst>
          </p:cNvPr>
          <p:cNvSpPr txBox="1"/>
          <p:nvPr/>
        </p:nvSpPr>
        <p:spPr>
          <a:xfrm>
            <a:off x="1887940" y="2740757"/>
            <a:ext cx="75836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/>
              <a:t>Formation of cryogenic pellets for emergency shutdown of ITER plasma discharges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915491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2">
            <a:extLst>
              <a:ext uri="{FF2B5EF4-FFF2-40B4-BE49-F238E27FC236}">
                <a16:creationId xmlns:a16="http://schemas.microsoft.com/office/drawing/2014/main" id="{CD61BF1E-6BD3-877D-106B-E54CDADC7A93}"/>
              </a:ext>
            </a:extLst>
          </p:cNvPr>
          <p:cNvSpPr txBox="1"/>
          <p:nvPr/>
        </p:nvSpPr>
        <p:spPr>
          <a:xfrm>
            <a:off x="2495454" y="-15236"/>
            <a:ext cx="6720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Disruption mitigation at ITER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029F18-F4FF-0FF6-2CA6-95B3FF492EF4}"/>
              </a:ext>
            </a:extLst>
          </p:cNvPr>
          <p:cNvSpPr txBox="1"/>
          <p:nvPr/>
        </p:nvSpPr>
        <p:spPr>
          <a:xfrm>
            <a:off x="32332" y="590571"/>
            <a:ext cx="12637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Disruptions are a major risk for ITER: thermal and EM loads, runaway beam generation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ITER plans Shattered Pellet Injection (SPI) technology as Disruption Mitigation System (DMS)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27 injectors with H, Ne and H-Ne mixture pellets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A key “investment protection system”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System should be ready for Augmented First Plasma (AFP, SRO) operation</a:t>
            </a:r>
          </a:p>
          <a:p>
            <a:endParaRPr lang="en-US" sz="2400"/>
          </a:p>
        </p:txBody>
      </p:sp>
      <p:pic>
        <p:nvPicPr>
          <p:cNvPr id="2" name="Picture 1" descr="A circular object with many objects&#10;&#10;Description automatically generated">
            <a:extLst>
              <a:ext uri="{FF2B5EF4-FFF2-40B4-BE49-F238E27FC236}">
                <a16:creationId xmlns:a16="http://schemas.microsoft.com/office/drawing/2014/main" id="{695A2E0C-6FF4-B6B6-FDC8-6E523044AB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708" r="8263" b="8370"/>
          <a:stretch/>
        </p:blipFill>
        <p:spPr>
          <a:xfrm>
            <a:off x="71021" y="2774685"/>
            <a:ext cx="7476191" cy="3738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496C9F-B72B-5C17-8430-7115405CE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855" y="3346925"/>
            <a:ext cx="4130201" cy="20641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12D0C0-7F24-DD74-45F2-E0F3CF3548F4}"/>
              </a:ext>
            </a:extLst>
          </p:cNvPr>
          <p:cNvSpPr txBox="1"/>
          <p:nvPr/>
        </p:nvSpPr>
        <p:spPr>
          <a:xfrm>
            <a:off x="7678855" y="5493177"/>
            <a:ext cx="44421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/>
              <a:t>The ITER SPI system and a 12-injector block </a:t>
            </a:r>
          </a:p>
          <a:p>
            <a:pPr algn="ctr"/>
            <a:r>
              <a:rPr lang="en-US" sz="1600" i="1"/>
              <a:t>in Eq. port 2.</a:t>
            </a:r>
          </a:p>
          <a:p>
            <a:pPr algn="ctr"/>
            <a:endParaRPr lang="en-US" sz="1600" i="1"/>
          </a:p>
          <a:p>
            <a:pPr algn="ctr"/>
            <a:r>
              <a:rPr lang="en-US" sz="1600" i="1"/>
              <a:t>(Uron Kruezi, DMS FDR)</a:t>
            </a:r>
          </a:p>
        </p:txBody>
      </p:sp>
    </p:spTree>
    <p:extLst>
      <p:ext uri="{BB962C8B-B14F-4D97-AF65-F5344CB8AC3E}">
        <p14:creationId xmlns:p14="http://schemas.microsoft.com/office/powerpoint/2010/main" val="1251623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DF3B5E-46B0-FF98-00EC-3AC7A924A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276" y="3957851"/>
            <a:ext cx="7033964" cy="25616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6C61C8-FDA6-8956-6C86-728279AC1E89}"/>
              </a:ext>
            </a:extLst>
          </p:cNvPr>
          <p:cNvSpPr txBox="1"/>
          <p:nvPr/>
        </p:nvSpPr>
        <p:spPr>
          <a:xfrm>
            <a:off x="68239" y="602608"/>
            <a:ext cx="1189175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Although SPI technology has been demonstrated on several devices it was not done with ITER-size pellets </a:t>
            </a:r>
            <a:r>
              <a:rPr lang="en-US" sz="2400">
                <a:sym typeface="Wingdings" panose="05000000000000000000" pitchFamily="2" charset="2"/>
              </a:rPr>
              <a:t> ITER started technology development program</a:t>
            </a:r>
          </a:p>
          <a:p>
            <a:endParaRPr lang="en-US" sz="2400">
              <a:sym typeface="Wingdings" panose="05000000000000000000" pitchFamily="2" charset="2"/>
            </a:endParaRPr>
          </a:p>
          <a:p>
            <a:endParaRPr lang="en-US" sz="2400">
              <a:sym typeface="Wingdings" panose="05000000000000000000" pitchFamily="2" charset="2"/>
            </a:endParaRPr>
          </a:p>
          <a:p>
            <a:endParaRPr lang="en-US" sz="2400">
              <a:sym typeface="Wingdings" panose="05000000000000000000" pitchFamily="2" charset="2"/>
            </a:endParaRPr>
          </a:p>
          <a:p>
            <a:r>
              <a:rPr lang="en-US" sz="2400">
                <a:solidFill>
                  <a:srgbClr val="0070C0"/>
                </a:solidFill>
                <a:sym typeface="Wingdings" panose="05000000000000000000" pitchFamily="2" charset="2"/>
              </a:rPr>
              <a:t>ITER DMS support laboratory tender won by CER FPL (2020):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Designing, manufacturing, commissioning and operating an SPI </a:t>
            </a:r>
          </a:p>
          <a:p>
            <a:r>
              <a:rPr lang="en-US" sz="2400">
                <a:sym typeface="Wingdings" panose="05000000000000000000" pitchFamily="2" charset="2"/>
              </a:rPr>
              <a:t>     injector for 19 and 28.5 mm diameter H, D, Ne, H-Ne pellets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Measuring pellet fragmentation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Testing various components of the ITER SPI system</a:t>
            </a:r>
          </a:p>
          <a:p>
            <a:endParaRPr lang="en-US" sz="2400">
              <a:sym typeface="Wingdings" panose="05000000000000000000" pitchFamily="2" charset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ADB017-99B0-2A53-0C64-4DB1A673E240}"/>
              </a:ext>
            </a:extLst>
          </p:cNvPr>
          <p:cNvSpPr txBox="1"/>
          <p:nvPr/>
        </p:nvSpPr>
        <p:spPr>
          <a:xfrm>
            <a:off x="2722729" y="6017314"/>
            <a:ext cx="51702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>
                <a:sym typeface="Wingdings" panose="05000000000000000000" pitchFamily="2" charset="2"/>
              </a:rPr>
              <a:t>Support laboratory design in the tender</a:t>
            </a:r>
          </a:p>
          <a:p>
            <a:endParaRPr lang="en-US" sz="2400">
              <a:sym typeface="Wingdings" panose="05000000000000000000" pitchFamily="2" charset="2"/>
            </a:endParaRPr>
          </a:p>
        </p:txBody>
      </p:sp>
      <p:sp>
        <p:nvSpPr>
          <p:cNvPr id="4" name="Szövegdoboz 2">
            <a:extLst>
              <a:ext uri="{FF2B5EF4-FFF2-40B4-BE49-F238E27FC236}">
                <a16:creationId xmlns:a16="http://schemas.microsoft.com/office/drawing/2014/main" id="{BD3A1147-2812-36DA-3E71-89C4BC14C5D5}"/>
              </a:ext>
            </a:extLst>
          </p:cNvPr>
          <p:cNvSpPr txBox="1"/>
          <p:nvPr/>
        </p:nvSpPr>
        <p:spPr>
          <a:xfrm>
            <a:off x="2495454" y="-15236"/>
            <a:ext cx="6720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ITER DMS Support Laboratory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44A4EB-E2B9-BEA5-2565-3A8A14223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98" r="1"/>
          <a:stretch/>
        </p:blipFill>
        <p:spPr>
          <a:xfrm>
            <a:off x="8290478" y="1085129"/>
            <a:ext cx="3425092" cy="1613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A070D-C548-D015-6444-2AE6AE7EAEE0}"/>
              </a:ext>
            </a:extLst>
          </p:cNvPr>
          <p:cNvSpPr txBox="1"/>
          <p:nvPr/>
        </p:nvSpPr>
        <p:spPr>
          <a:xfrm>
            <a:off x="5103977" y="2110953"/>
            <a:ext cx="32757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i="1"/>
              <a:t>Figure from M. Lehnen</a:t>
            </a: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57F4A961-6B92-D74C-CF05-65B3347F5F5F}"/>
              </a:ext>
            </a:extLst>
          </p:cNvPr>
          <p:cNvSpPr/>
          <p:nvPr/>
        </p:nvSpPr>
        <p:spPr>
          <a:xfrm>
            <a:off x="10617958" y="2815988"/>
            <a:ext cx="254758" cy="332096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C97CE9AD-979B-A6DE-BB7F-FFBD1CAE827E}"/>
              </a:ext>
            </a:extLst>
          </p:cNvPr>
          <p:cNvSpPr/>
          <p:nvPr/>
        </p:nvSpPr>
        <p:spPr>
          <a:xfrm>
            <a:off x="9023445" y="2798512"/>
            <a:ext cx="254758" cy="332096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ADA46-5780-10D6-61CE-B2E4F19C5098}"/>
              </a:ext>
            </a:extLst>
          </p:cNvPr>
          <p:cNvSpPr txBox="1"/>
          <p:nvPr/>
        </p:nvSpPr>
        <p:spPr>
          <a:xfrm>
            <a:off x="8904379" y="3110320"/>
            <a:ext cx="21972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>
                <a:sym typeface="Wingdings" panose="05000000000000000000" pitchFamily="2" charset="2"/>
              </a:rPr>
              <a:t>JET                    ITER</a:t>
            </a:r>
          </a:p>
          <a:p>
            <a:endParaRPr lang="en-US" sz="240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45897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0843B81-792A-46AD-82EE-D17754240462}" vid="{0287F088-6E5E-4A04-8C4E-5F68CA9EB0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6A5200647F466340B38792547CB20F3E" ma:contentTypeVersion="20" ma:contentTypeDescription="Új dokumentum létrehozása." ma:contentTypeScope="" ma:versionID="7820c508264b545ddbbf1fd660044704">
  <xsd:schema xmlns:xsd="http://www.w3.org/2001/XMLSchema" xmlns:xs="http://www.w3.org/2001/XMLSchema" xmlns:p="http://schemas.microsoft.com/office/2006/metadata/properties" xmlns:ns2="1266b29e-a045-4d0d-ba42-8468eda22558" xmlns:ns3="45efeced-5d3f-47f2-abdc-8aa444217caa" xmlns:ns4="http://schemas.microsoft.com/sharepoint/v3/fields" targetNamespace="http://schemas.microsoft.com/office/2006/metadata/properties" ma:root="true" ma:fieldsID="0d3349093bcef6a91d2799321365852f" ns2:_="" ns3:_="" ns4:_="">
    <xsd:import namespace="1266b29e-a045-4d0d-ba42-8468eda22558"/>
    <xsd:import namespace="45efeced-5d3f-47f2-abdc-8aa444217caa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4:_Vers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66b29e-a045-4d0d-ba42-8468eda225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2" nillable="true" ma:displayName="Láttamozási állapot" ma:internalName="L_x00e1_ttamoz_x00e1_si_x0020__x00e1_llapot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Képcímkék" ma:readOnly="false" ma:fieldId="{5cf76f15-5ced-4ddc-b409-7134ff3c332f}" ma:taxonomyMulti="true" ma:sspId="3c03a497-e7b3-4063-817b-d67fc7b905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efeced-5d3f-47f2-abdc-8aa444217ca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341f96af-3756-4698-8978-e11afb2a1b43}" ma:internalName="TaxCatchAll" ma:showField="CatchAllData" ma:web="45efeced-5d3f-47f2-abdc-8aa444217c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Version" ma:index="22" nillable="true" ma:displayName="Verziószám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266b29e-a045-4d0d-ba42-8468eda22558">
      <Terms xmlns="http://schemas.microsoft.com/office/infopath/2007/PartnerControls"/>
    </lcf76f155ced4ddcb4097134ff3c332f>
    <TaxCatchAll xmlns="45efeced-5d3f-47f2-abdc-8aa444217caa" xsi:nil="true"/>
    <_Version xmlns="http://schemas.microsoft.com/sharepoint/v3/fields" xsi:nil="true"/>
    <_Flow_SignoffStatus xmlns="1266b29e-a045-4d0d-ba42-8468eda22558" xsi:nil="true"/>
    <SharedWithUsers xmlns="45efeced-5d3f-47f2-abdc-8aa444217caa">
      <UserInfo>
        <DisplayName/>
        <AccountId xsi:nil="true"/>
        <AccountType/>
      </UserInfo>
    </SharedWithUsers>
    <MediaLengthInSeconds xmlns="1266b29e-a045-4d0d-ba42-8468eda2255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8942D5-2B2D-48D2-A55B-066B7EBDD6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66b29e-a045-4d0d-ba42-8468eda22558"/>
    <ds:schemaRef ds:uri="45efeced-5d3f-47f2-abdc-8aa444217caa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F0753C9-BF52-4F9F-BEE9-CED36AE64609}">
  <ds:schemaRefs>
    <ds:schemaRef ds:uri="http://schemas.openxmlformats.org/package/2006/metadata/core-properties"/>
    <ds:schemaRef ds:uri="a248daa9-fd56-449d-8d47-6229dd8a7ee0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c64f131e-929c-43a4-ad69-6fcea5eea6b5"/>
    <ds:schemaRef ds:uri="http://purl.org/dc/dcmitype/"/>
    <ds:schemaRef ds:uri="1266b29e-a045-4d0d-ba42-8468eda22558"/>
    <ds:schemaRef ds:uri="45efeced-5d3f-47f2-abdc-8aa444217caa"/>
    <ds:schemaRef ds:uri="http://schemas.microsoft.com/sharepoint/v3/fields"/>
  </ds:schemaRefs>
</ds:datastoreItem>
</file>

<file path=customXml/itemProps3.xml><?xml version="1.0" encoding="utf-8"?>
<ds:datastoreItem xmlns:ds="http://schemas.openxmlformats.org/officeDocument/2006/customXml" ds:itemID="{ECDBE7CF-0580-484A-9845-231EF01865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2986</TotalTime>
  <Words>2904</Words>
  <Application>Microsoft Office PowerPoint</Application>
  <PresentationFormat>Widescreen</PresentationFormat>
  <Paragraphs>504</Paragraphs>
  <Slides>47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Formation of cryogenic pellets for emergency shutdown of ITER plasma discharges  Sandor ZOLETNIK Head of Fusion Plasma Physics department Contributions from: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Tomzi</dc:creator>
  <cp:lastModifiedBy>Zoletnik Sándor</cp:lastModifiedBy>
  <cp:revision>51</cp:revision>
  <dcterms:created xsi:type="dcterms:W3CDTF">2016-11-26T14:36:45Z</dcterms:created>
  <dcterms:modified xsi:type="dcterms:W3CDTF">2024-05-08T14:07:21Z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0x0101006A5200647F466340B38792547CB20F3E</vt:lpwstr>
  </property>
  <property fmtid="{D5CDD505-2E9C-101B-9397-08002B2CF9AE}" pid="3" name="MediaServiceImageTags">
    <vt:lpwstr/>
  </property>
  <property fmtid="{D5CDD505-2E9C-101B-9397-08002B2CF9AE}" pid="4" name="Order">
    <vt:r8>518200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_SourceUrl">
    <vt:lpwstr/>
  </property>
  <property fmtid="{D5CDD505-2E9C-101B-9397-08002B2CF9AE}" pid="12" name="_SharedFileIndex">
    <vt:lpwstr/>
  </property>
</Properties>
</file>