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3" r:id="rId1"/>
  </p:sldMasterIdLst>
  <p:notesMasterIdLst>
    <p:notesMasterId r:id="rId50"/>
  </p:notesMasterIdLst>
  <p:sldIdLst>
    <p:sldId id="311" r:id="rId2"/>
    <p:sldId id="333" r:id="rId3"/>
    <p:sldId id="334" r:id="rId4"/>
    <p:sldId id="335" r:id="rId5"/>
    <p:sldId id="341" r:id="rId6"/>
    <p:sldId id="365" r:id="rId7"/>
    <p:sldId id="378" r:id="rId8"/>
    <p:sldId id="380" r:id="rId9"/>
    <p:sldId id="379" r:id="rId10"/>
    <p:sldId id="366" r:id="rId11"/>
    <p:sldId id="339" r:id="rId12"/>
    <p:sldId id="367" r:id="rId13"/>
    <p:sldId id="369" r:id="rId14"/>
    <p:sldId id="368" r:id="rId15"/>
    <p:sldId id="381" r:id="rId16"/>
    <p:sldId id="337" r:id="rId17"/>
    <p:sldId id="344" r:id="rId18"/>
    <p:sldId id="350" r:id="rId19"/>
    <p:sldId id="351" r:id="rId20"/>
    <p:sldId id="352" r:id="rId21"/>
    <p:sldId id="343" r:id="rId22"/>
    <p:sldId id="345" r:id="rId23"/>
    <p:sldId id="346" r:id="rId24"/>
    <p:sldId id="347" r:id="rId25"/>
    <p:sldId id="348" r:id="rId26"/>
    <p:sldId id="349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40" r:id="rId48"/>
    <p:sldId id="342" r:id="rId4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Georgia" panose="02040502050405020303" pitchFamily="18" charset="0"/>
      <p:regular r:id="rId55"/>
      <p:bold r:id="rId56"/>
      <p:italic r:id="rId57"/>
      <p:boldItalic r:id="rId58"/>
    </p:embeddedFont>
    <p:embeddedFont>
      <p:font typeface="Roboto" panose="02000000000000000000" pitchFamily="2" charset="0"/>
      <p:regular r:id="rId59"/>
      <p:bold r:id="rId60"/>
      <p:italic r:id="rId61"/>
      <p:boldItalic r:id="rId62"/>
    </p:embeddedFont>
    <p:embeddedFont>
      <p:font typeface="Roboto Slab" pitchFamily="2" charset="0"/>
      <p:regular r:id="rId63"/>
      <p:bold r:id="rId6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9193"/>
    <a:srgbClr val="445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2" autoAdjust="0"/>
    <p:restoredTop sz="94663"/>
  </p:normalViewPr>
  <p:slideViewPr>
    <p:cSldViewPr snapToGrid="0" snapToObjects="1">
      <p:cViewPr varScale="1">
        <p:scale>
          <a:sx n="165" d="100"/>
          <a:sy n="165" d="100"/>
        </p:scale>
        <p:origin x="46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6854-B4F0-024D-ACE9-C26F23D6BC6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C13E-113E-CE42-AE0F-CE20F72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2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7B5559A-E83F-464C-A06A-C2BE0456D84F}"/>
              </a:ext>
            </a:extLst>
          </p:cNvPr>
          <p:cNvSpPr/>
          <p:nvPr userDrawn="1"/>
        </p:nvSpPr>
        <p:spPr>
          <a:xfrm>
            <a:off x="0" y="678956"/>
            <a:ext cx="8621486" cy="1599161"/>
          </a:xfrm>
          <a:custGeom>
            <a:avLst/>
            <a:gdLst>
              <a:gd name="connsiteX0" fmla="*/ 0 w 8621486"/>
              <a:gd name="connsiteY0" fmla="*/ 0 h 1969477"/>
              <a:gd name="connsiteX1" fmla="*/ 8621486 w 8621486"/>
              <a:gd name="connsiteY1" fmla="*/ 20097 h 1969477"/>
              <a:gd name="connsiteX2" fmla="*/ 7998488 w 8621486"/>
              <a:gd name="connsiteY2" fmla="*/ 1969477 h 1969477"/>
              <a:gd name="connsiteX3" fmla="*/ 0 w 8621486"/>
              <a:gd name="connsiteY3" fmla="*/ 1969477 h 1969477"/>
              <a:gd name="connsiteX4" fmla="*/ 0 w 8621486"/>
              <a:gd name="connsiteY4" fmla="*/ 0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86" h="1969477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38E-5820-F848-928B-F7F00E97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85616"/>
            <a:ext cx="8276897" cy="1592502"/>
          </a:xfrm>
        </p:spPr>
        <p:txBody>
          <a:bodyPr>
            <a:normAutofit/>
          </a:bodyPr>
          <a:lstStyle>
            <a:lvl1pPr>
              <a:defRPr sz="3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6B784-112E-5E44-A7F8-F159B4ED1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41451" cy="6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A30656-7B55-504B-8BC8-CE3E744DC6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93682"/>
            <a:ext cx="9144000" cy="44498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B5559A-E83F-464C-A06A-C2BE0456D84F}"/>
              </a:ext>
            </a:extLst>
          </p:cNvPr>
          <p:cNvSpPr/>
          <p:nvPr userDrawn="1"/>
        </p:nvSpPr>
        <p:spPr>
          <a:xfrm>
            <a:off x="0" y="978466"/>
            <a:ext cx="8621486" cy="3069355"/>
          </a:xfrm>
          <a:custGeom>
            <a:avLst/>
            <a:gdLst>
              <a:gd name="connsiteX0" fmla="*/ 0 w 8621486"/>
              <a:gd name="connsiteY0" fmla="*/ 0 h 1969477"/>
              <a:gd name="connsiteX1" fmla="*/ 8621486 w 8621486"/>
              <a:gd name="connsiteY1" fmla="*/ 20097 h 1969477"/>
              <a:gd name="connsiteX2" fmla="*/ 7998488 w 8621486"/>
              <a:gd name="connsiteY2" fmla="*/ 1969477 h 1969477"/>
              <a:gd name="connsiteX3" fmla="*/ 0 w 8621486"/>
              <a:gd name="connsiteY3" fmla="*/ 1969477 h 1969477"/>
              <a:gd name="connsiteX4" fmla="*/ 0 w 8621486"/>
              <a:gd name="connsiteY4" fmla="*/ 0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86" h="1969477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38E-5820-F848-928B-F7F00E97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84250"/>
            <a:ext cx="8276897" cy="1967024"/>
          </a:xfrm>
        </p:spPr>
        <p:txBody>
          <a:bodyPr>
            <a:normAutofit/>
          </a:bodyPr>
          <a:lstStyle>
            <a:lvl1pPr>
              <a:defRPr sz="3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B7A0AF-7553-DE4D-BBF0-D25A72BFA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6B784-112E-5E44-A7F8-F159B4ED1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5"/>
            <a:ext cx="2041451" cy="69268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5899587-0424-3A41-B6B4-F522DA4048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" y="4905027"/>
            <a:ext cx="746957" cy="19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8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119217A4-8BE6-D44C-9C8F-E37FB28C521C}"/>
              </a:ext>
            </a:extLst>
          </p:cNvPr>
          <p:cNvSpPr/>
          <p:nvPr userDrawn="1"/>
        </p:nvSpPr>
        <p:spPr>
          <a:xfrm>
            <a:off x="-1390" y="0"/>
            <a:ext cx="8647386" cy="543910"/>
          </a:xfrm>
          <a:custGeom>
            <a:avLst/>
            <a:gdLst>
              <a:gd name="connsiteX0" fmla="*/ 7883 w 8592207"/>
              <a:gd name="connsiteY0" fmla="*/ 0 h 543910"/>
              <a:gd name="connsiteX1" fmla="*/ 8592207 w 8592207"/>
              <a:gd name="connsiteY1" fmla="*/ 0 h 543910"/>
              <a:gd name="connsiteX2" fmla="*/ 8387255 w 8592207"/>
              <a:gd name="connsiteY2" fmla="*/ 543910 h 543910"/>
              <a:gd name="connsiteX3" fmla="*/ 0 w 8592207"/>
              <a:gd name="connsiteY3" fmla="*/ 543910 h 543910"/>
              <a:gd name="connsiteX4" fmla="*/ 7883 w 8592207"/>
              <a:gd name="connsiteY4" fmla="*/ 0 h 5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2207" h="543910">
                <a:moveTo>
                  <a:pt x="7883" y="0"/>
                </a:moveTo>
                <a:lnTo>
                  <a:pt x="8592207" y="0"/>
                </a:lnTo>
                <a:lnTo>
                  <a:pt x="8387255" y="543910"/>
                </a:lnTo>
                <a:lnTo>
                  <a:pt x="0" y="543910"/>
                </a:lnTo>
                <a:lnTo>
                  <a:pt x="7883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15F9C0-6D68-BA45-9D2F-E592ECB5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7811815" cy="54391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FD8A-5277-1246-8E10-601E67D2C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82FC28-A0C4-3D42-BBB2-CE05BC0807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" y="740979"/>
            <a:ext cx="8420100" cy="4078670"/>
          </a:xfrm>
        </p:spPr>
        <p:txBody>
          <a:bodyPr anchor="ctr"/>
          <a:lstStyle>
            <a:lvl1pPr>
              <a:buClr>
                <a:schemeClr val="accent3"/>
              </a:buClr>
              <a:defRPr/>
            </a:lvl1pPr>
            <a:lvl2pPr>
              <a:buClr>
                <a:schemeClr val="bg2">
                  <a:lumMod val="50000"/>
                </a:schemeClr>
              </a:buClr>
              <a:defRPr/>
            </a:lvl2pPr>
            <a:lvl3pPr>
              <a:buClr>
                <a:schemeClr val="bg2">
                  <a:lumMod val="50000"/>
                </a:schemeClr>
              </a:buClr>
              <a:defRPr/>
            </a:lvl3pPr>
            <a:lvl4pPr>
              <a:buClr>
                <a:schemeClr val="bg2">
                  <a:lumMod val="50000"/>
                </a:schemeClr>
              </a:buClr>
              <a:defRPr/>
            </a:lvl4pPr>
            <a:lvl5pPr>
              <a:buClr>
                <a:schemeClr val="bg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9D2FD2F-6132-784C-B7EA-DDADBB8A46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" y="4905027"/>
            <a:ext cx="746957" cy="19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5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9CEACE-D8B6-442C-BBDF-CD8810356184}"/>
              </a:ext>
            </a:extLst>
          </p:cNvPr>
          <p:cNvSpPr txBox="1"/>
          <p:nvPr userDrawn="1"/>
        </p:nvSpPr>
        <p:spPr>
          <a:xfrm>
            <a:off x="0" y="4825037"/>
            <a:ext cx="9144000" cy="31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J.W. Berkery and C. Ly, NSTX citations over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C514F-F1DD-44AD-9D2E-B86DF2E47437}"/>
              </a:ext>
            </a:extLst>
          </p:cNvPr>
          <p:cNvSpPr txBox="1"/>
          <p:nvPr userDrawn="1"/>
        </p:nvSpPr>
        <p:spPr>
          <a:xfrm>
            <a:off x="0" y="4825207"/>
            <a:ext cx="9144000" cy="31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February 11, 2024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D61B7E4A-D935-5A41-9E17-BAC1451B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276897" cy="543910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3E42795-372F-EE4C-A68C-04D9C6A0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3516" y="0"/>
            <a:ext cx="680483" cy="531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445256"/>
                </a:solidFill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F3B143-53EA-2E43-8866-DBB356BA2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552892"/>
            <a:ext cx="8420099" cy="4266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E939804-53A9-1745-ADB9-FB2BFCE57C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" y="4905027"/>
            <a:ext cx="746957" cy="19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64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1pPr>
      <a:lvl2pPr marL="458788" indent="-231775" algn="l" defTabSz="4572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600" kern="1200">
          <a:solidFill>
            <a:srgbClr val="0033CC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2pPr>
      <a:lvl3pPr marL="687388" indent="-228600" algn="l" defTabSz="4572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400" kern="1200">
          <a:solidFill>
            <a:srgbClr val="C00000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3pPr>
      <a:lvl4pPr marL="914400" indent="-227013" algn="l" defTabSz="4572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4pPr>
      <a:lvl5pPr marL="1141413" indent="-227013" algn="l" defTabSz="4572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36" userDrawn="1">
          <p15:clr>
            <a:srgbClr val="F26B43"/>
          </p15:clr>
        </p15:guide>
        <p15:guide id="2" pos="120" userDrawn="1">
          <p15:clr>
            <a:srgbClr val="F26B43"/>
          </p15:clr>
        </p15:guide>
        <p15:guide id="3" pos="5424" userDrawn="1">
          <p15:clr>
            <a:srgbClr val="F26B43"/>
          </p15:clr>
        </p15:guide>
        <p15:guide id="4" pos="5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470F7D-D10E-D545-91EA-1D0E2A02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78573"/>
            <a:ext cx="8276897" cy="4199251"/>
          </a:xfrm>
        </p:spPr>
        <p:txBody>
          <a:bodyPr>
            <a:normAutofit/>
          </a:bodyPr>
          <a:lstStyle/>
          <a:p>
            <a:r>
              <a:rPr lang="en-US" sz="2800" dirty="0"/>
              <a:t>NSTX citations over time</a:t>
            </a:r>
            <a:br>
              <a:rPr lang="en-US" sz="2800" dirty="0"/>
            </a:br>
            <a:br>
              <a:rPr lang="en-US" sz="700" dirty="0"/>
            </a:br>
            <a:r>
              <a:rPr lang="en-US" sz="1800" dirty="0"/>
              <a:t>J.W. Berkery, C. Ly (PPPL)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963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B840C4F-01A2-5477-A502-C85655BA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572000" cy="342900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8D2CC82-4718-0658-CD74-DA3520B57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Journal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33630-8C23-328D-D5AA-CDF9815B3953}"/>
              </a:ext>
            </a:extLst>
          </p:cNvPr>
          <p:cNvSpPr txBox="1"/>
          <p:nvPr/>
        </p:nvSpPr>
        <p:spPr>
          <a:xfrm>
            <a:off x="1773681" y="74172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0D111-BA99-CF7D-EBD0-ABE72EEE1230}"/>
              </a:ext>
            </a:extLst>
          </p:cNvPr>
          <p:cNvSpPr txBox="1"/>
          <p:nvPr/>
        </p:nvSpPr>
        <p:spPr>
          <a:xfrm>
            <a:off x="731520" y="118872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Total: 31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F85091-5C7B-B647-5453-811C02DF23E5}"/>
              </a:ext>
            </a:extLst>
          </p:cNvPr>
          <p:cNvSpPr txBox="1"/>
          <p:nvPr/>
        </p:nvSpPr>
        <p:spPr>
          <a:xfrm>
            <a:off x="6476310" y="72530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FB8A90-2D7B-47F6-EA1E-E6836D8830FD}"/>
              </a:ext>
            </a:extLst>
          </p:cNvPr>
          <p:cNvSpPr txBox="1"/>
          <p:nvPr/>
        </p:nvSpPr>
        <p:spPr>
          <a:xfrm>
            <a:off x="5303520" y="118872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Total: 186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7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surface chart&#10;&#10;Description automatically generated">
            <a:extLst>
              <a:ext uri="{FF2B5EF4-FFF2-40B4-BE49-F238E27FC236}">
                <a16:creationId xmlns:a16="http://schemas.microsoft.com/office/drawing/2014/main" id="{2B70F3C8-AB82-45EF-27AC-39327593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Journal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33630-8C23-328D-D5AA-CDF9815B3953}"/>
              </a:ext>
            </a:extLst>
          </p:cNvPr>
          <p:cNvSpPr txBox="1"/>
          <p:nvPr/>
        </p:nvSpPr>
        <p:spPr>
          <a:xfrm>
            <a:off x="1773681" y="74172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Physics of Plasmas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0D111-BA99-CF7D-EBD0-ABE72EEE1230}"/>
              </a:ext>
            </a:extLst>
          </p:cNvPr>
          <p:cNvSpPr txBox="1"/>
          <p:nvPr/>
        </p:nvSpPr>
        <p:spPr>
          <a:xfrm>
            <a:off x="731520" y="118872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Total: 139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BDEF045-7FBF-C956-A5E3-7FD00695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572000" cy="3429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0897C0-AE8F-350A-BBF2-644634CB7C9C}"/>
              </a:ext>
            </a:extLst>
          </p:cNvPr>
          <p:cNvSpPr txBox="1"/>
          <p:nvPr/>
        </p:nvSpPr>
        <p:spPr>
          <a:xfrm>
            <a:off x="6476310" y="725307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Rev. Sci. </a:t>
            </a:r>
            <a:r>
              <a:rPr lang="en-US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</a:t>
            </a:r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F08C4-382A-834B-A05E-71C702A531F7}"/>
              </a:ext>
            </a:extLst>
          </p:cNvPr>
          <p:cNvSpPr txBox="1"/>
          <p:nvPr/>
        </p:nvSpPr>
        <p:spPr>
          <a:xfrm>
            <a:off x="5303520" y="118872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Total: 116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1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771BF54-245B-7CF3-4D8F-E48F9318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8830DC6-A0D4-59F2-5372-C27537371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Journal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33630-8C23-328D-D5AA-CDF9815B3953}"/>
              </a:ext>
            </a:extLst>
          </p:cNvPr>
          <p:cNvSpPr txBox="1"/>
          <p:nvPr/>
        </p:nvSpPr>
        <p:spPr>
          <a:xfrm>
            <a:off x="1773681" y="74172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PPCF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0D111-BA99-CF7D-EBD0-ABE72EEE1230}"/>
              </a:ext>
            </a:extLst>
          </p:cNvPr>
          <p:cNvSpPr txBox="1"/>
          <p:nvPr/>
        </p:nvSpPr>
        <p:spPr>
          <a:xfrm>
            <a:off x="731520" y="118872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Total: 62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897C0-AE8F-350A-BBF2-644634CB7C9C}"/>
              </a:ext>
            </a:extLst>
          </p:cNvPr>
          <p:cNvSpPr txBox="1"/>
          <p:nvPr/>
        </p:nvSpPr>
        <p:spPr>
          <a:xfrm>
            <a:off x="6476310" y="72530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F08C4-382A-834B-A05E-71C702A531F7}"/>
              </a:ext>
            </a:extLst>
          </p:cNvPr>
          <p:cNvSpPr txBox="1"/>
          <p:nvPr/>
        </p:nvSpPr>
        <p:spPr>
          <a:xfrm>
            <a:off x="5303520" y="118872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Total: 44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9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2A34E0CB-8075-0D2D-E1D2-FDB182A4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572000" cy="3429000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0F380BF-1342-8166-7A37-6049E5D41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Journal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33630-8C23-328D-D5AA-CDF9815B3953}"/>
              </a:ext>
            </a:extLst>
          </p:cNvPr>
          <p:cNvSpPr txBox="1"/>
          <p:nvPr/>
        </p:nvSpPr>
        <p:spPr>
          <a:xfrm>
            <a:off x="1773681" y="74172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J. </a:t>
            </a:r>
            <a:r>
              <a:rPr lang="en-US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Mat.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0D111-BA99-CF7D-EBD0-ABE72EEE1230}"/>
              </a:ext>
            </a:extLst>
          </p:cNvPr>
          <p:cNvSpPr txBox="1"/>
          <p:nvPr/>
        </p:nvSpPr>
        <p:spPr>
          <a:xfrm>
            <a:off x="731520" y="118872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Total: 61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897C0-AE8F-350A-BBF2-644634CB7C9C}"/>
              </a:ext>
            </a:extLst>
          </p:cNvPr>
          <p:cNvSpPr txBox="1"/>
          <p:nvPr/>
        </p:nvSpPr>
        <p:spPr>
          <a:xfrm>
            <a:off x="6476310" y="725307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Fusion Sci. Tech.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F08C4-382A-834B-A05E-71C702A531F7}"/>
              </a:ext>
            </a:extLst>
          </p:cNvPr>
          <p:cNvSpPr txBox="1"/>
          <p:nvPr/>
        </p:nvSpPr>
        <p:spPr>
          <a:xfrm>
            <a:off x="5303520" y="118872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Total: 15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3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E39C157B-A6E0-8FF0-416C-12AA25C1D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41E8422-6765-1DE0-FE75-C063282BD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Journal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33630-8C23-328D-D5AA-CDF9815B3953}"/>
              </a:ext>
            </a:extLst>
          </p:cNvPr>
          <p:cNvSpPr txBox="1"/>
          <p:nvPr/>
        </p:nvSpPr>
        <p:spPr>
          <a:xfrm>
            <a:off x="1773681" y="741729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Nucl</a:t>
            </a:r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Mat. 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0D111-BA99-CF7D-EBD0-ABE72EEE1230}"/>
              </a:ext>
            </a:extLst>
          </p:cNvPr>
          <p:cNvSpPr txBox="1"/>
          <p:nvPr/>
        </p:nvSpPr>
        <p:spPr>
          <a:xfrm>
            <a:off x="731520" y="118872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Total: 13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897C0-AE8F-350A-BBF2-644634CB7C9C}"/>
              </a:ext>
            </a:extLst>
          </p:cNvPr>
          <p:cNvSpPr txBox="1"/>
          <p:nvPr/>
        </p:nvSpPr>
        <p:spPr>
          <a:xfrm>
            <a:off x="6476310" y="72530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IEEE Trans.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F08C4-382A-834B-A05E-71C702A531F7}"/>
              </a:ext>
            </a:extLst>
          </p:cNvPr>
          <p:cNvSpPr txBox="1"/>
          <p:nvPr/>
        </p:nvSpPr>
        <p:spPr>
          <a:xfrm>
            <a:off x="5303520" y="118872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Total: 18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6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7A8E6-1B65-DD44-B391-2EE1644F72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499" y="740979"/>
            <a:ext cx="8650641" cy="407867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/>
              <a:t>NSTX papers can be separated into high, medium, and lower impact</a:t>
            </a:r>
          </a:p>
          <a:p>
            <a:pPr lvl="1"/>
            <a:r>
              <a:rPr lang="en-US" sz="2000" dirty="0"/>
              <a:t>And the category is mostly obvious after ~5 years</a:t>
            </a:r>
            <a:endParaRPr lang="en-US" sz="1800" dirty="0"/>
          </a:p>
          <a:p>
            <a:r>
              <a:rPr lang="en-US" sz="2400" dirty="0"/>
              <a:t>The high impact papers give clues about the most impactful science produced by NSTX</a:t>
            </a:r>
          </a:p>
          <a:p>
            <a:r>
              <a:rPr lang="en-US" sz="2400" dirty="0"/>
              <a:t>The statistics show that certain journals produce more citations than others</a:t>
            </a:r>
          </a:p>
          <a:p>
            <a:pPr lvl="1"/>
            <a:r>
              <a:rPr lang="en-US" sz="2000" dirty="0"/>
              <a:t>Theoretically one could also look at which authors produce more citations, but I didn’t get into that (except to conclude that PPPL and collaborators are equal)</a:t>
            </a:r>
          </a:p>
          <a:p>
            <a:endParaRPr lang="en-US" sz="2400" dirty="0"/>
          </a:p>
          <a:p>
            <a:r>
              <a:rPr lang="en-US" sz="2400" dirty="0"/>
              <a:t>(Detailed year-by-year stats in the backup slides)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9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7A8E6-1B65-DD44-B391-2EE1644F72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499" y="740979"/>
            <a:ext cx="8650641" cy="4078670"/>
          </a:xfrm>
        </p:spPr>
        <p:txBody>
          <a:bodyPr anchor="t">
            <a:normAutofit/>
          </a:bodyPr>
          <a:lstStyle/>
          <a:p>
            <a:r>
              <a:rPr lang="en-US" sz="2400" dirty="0"/>
              <a:t>Try doing early / mid / late career?</a:t>
            </a:r>
          </a:p>
          <a:p>
            <a:pPr lvl="1"/>
            <a:r>
              <a:rPr lang="en-US" sz="2000" dirty="0"/>
              <a:t>Difficult!</a:t>
            </a:r>
          </a:p>
          <a:p>
            <a:r>
              <a:rPr lang="en-US" sz="2400" dirty="0"/>
              <a:t>What else to look at?</a:t>
            </a:r>
          </a:p>
          <a:p>
            <a:pPr lvl="1"/>
            <a:r>
              <a:rPr lang="en-US" sz="2200" dirty="0"/>
              <a:t>Do something with impact factor?</a:t>
            </a:r>
          </a:p>
          <a:p>
            <a:r>
              <a:rPr lang="en-US" sz="2400" dirty="0"/>
              <a:t>Year by year stats follow…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95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Year by year results for high impact papers follows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1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A3B6FF2-BBC9-6CDF-80AF-92E175446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2001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3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2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200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Sabbagh, NF, “Equilibrium properties of spherical torus plasmas in NSTX” (163, 7.41)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Maqueda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RSI, “Edge turbulence measurements in NSTX by gas puff imaging” (98, 4.45)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Raman, NF, “Non-inductive current generation in NSTX using coaxial helicity injection” (70, 3.18)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7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7F26BBF-ABFE-6308-B646-4E3D9EBC2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2002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0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3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6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None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1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Examining the citations of NSTX papers can give both backward and forward looking insights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7A8E6-1B65-DD44-B391-2EE1644F72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499" y="740979"/>
            <a:ext cx="8650641" cy="4078670"/>
          </a:xfrm>
        </p:spPr>
        <p:txBody>
          <a:bodyPr anchor="t">
            <a:normAutofit/>
          </a:bodyPr>
          <a:lstStyle/>
          <a:p>
            <a:r>
              <a:rPr lang="en-US" sz="2400" dirty="0"/>
              <a:t>The NSTX website maintains a list of “NSTX papers”</a:t>
            </a:r>
          </a:p>
          <a:p>
            <a:pPr lvl="1"/>
            <a:r>
              <a:rPr lang="en-US" sz="2000" dirty="0"/>
              <a:t>Some of these are not primarily NSTX focused, but were written by people who were, at the time, “NSTX researchers”</a:t>
            </a:r>
          </a:p>
          <a:p>
            <a:pPr lvl="2"/>
            <a:r>
              <a:rPr lang="en-US" sz="1800" dirty="0"/>
              <a:t>I filtered those out manually</a:t>
            </a:r>
          </a:p>
          <a:p>
            <a:r>
              <a:rPr lang="en-US" sz="2400" dirty="0"/>
              <a:t>Plotting the citations of these papers by year can illustrate both:</a:t>
            </a:r>
          </a:p>
          <a:p>
            <a:pPr lvl="1"/>
            <a:r>
              <a:rPr lang="en-US" sz="2000" dirty="0"/>
              <a:t>What was the most impactful science produced by NSTX research?</a:t>
            </a:r>
          </a:p>
          <a:p>
            <a:pPr lvl="1"/>
            <a:r>
              <a:rPr lang="en-US" sz="2000" dirty="0"/>
              <a:t>What kind of papers, and what authors, tend to produce the most citations?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5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E579FAE-03C8-F040-A093-DFB434F4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2003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2003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3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6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166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LeBlanc, RSI, “Operation of the NSTX Thomson scattering system” (104, 5.2)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Maqueda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RSI, “Gas puff imaging of edge turbulence (invited)” (104, 5.2)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Menard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NF, “Limiting MHD instabilities in improved-performance NSTX spherical torus plasmas” (85, 4.25)</a:t>
            </a:r>
          </a:p>
        </p:txBody>
      </p:sp>
    </p:spTree>
    <p:extLst>
      <p:ext uri="{BB962C8B-B14F-4D97-AF65-F5344CB8AC3E}">
        <p14:creationId xmlns:p14="http://schemas.microsoft.com/office/powerpoint/2010/main" val="347032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F0B60B87-1FD0-69E4-3340-4D06FA35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2004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2004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2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8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14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Zweben, NF, “High-speed imaging of edge turbulence in NSTX” (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237, 12.47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Guazzotto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POP, “Numerical study of tokamak equilibria with arbitrary flow” (116, 6.11)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62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147807A-AD7D-746A-1B9D-21FB9EE4E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2005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2005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3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2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14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Menard, NF, “Internal kink mode dynamics…” (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83, 4.61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Maingi, NF, “H-mode pedestal, ELM, and power threshold…” (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63, 3.50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Kaye, NF, “Progress towards high performance plasmas…” (59, 3.28)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7F6D82C-5A59-2911-45F6-56747747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2006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9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14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9E9E4-BA07-CE4B-311E-353FBA2C8662}"/>
              </a:ext>
            </a:extLst>
          </p:cNvPr>
          <p:cNvSpPr txBox="1"/>
          <p:nvPr/>
        </p:nvSpPr>
        <p:spPr>
          <a:xfrm>
            <a:off x="4419600" y="545411"/>
            <a:ext cx="4724401" cy="409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Zhu, PRL, “Toroidal-Momentum Dissipation by NTV” (187, 11.0)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Sabbagh, NF, “Resistive wall stabilized operation” (136, 8.0)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Myra, POP, “Blob birth and transport” (123, 7.24)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Sabbagh, PRL, “Active Stabilization of RWM” (120, 7.06)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Reimerdes, POP, “Cross-machine comparison of RFA and RWM” (98, 5.76)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Fredrickson, POP, “Collective fast ion instability-induced losses” (90, 5.29)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Menard</a:t>
            </a:r>
            <a:r>
              <a:rPr lang="en-US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PRL, “</a:t>
            </a: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Observation of Instability-Induced Current Redistribution” (75, 4.41)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Zweben, POP, “Structure and motion of edge turbulence” (65, 3.82)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Gates, NF, “Plasma shape control…using real-time equilibrium reconstruction” (58, 3.41)</a:t>
            </a:r>
          </a:p>
        </p:txBody>
      </p:sp>
    </p:spTree>
    <p:extLst>
      <p:ext uri="{BB962C8B-B14F-4D97-AF65-F5344CB8AC3E}">
        <p14:creationId xmlns:p14="http://schemas.microsoft.com/office/powerpoint/2010/main" val="2788208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D0AEF08-3BE6-375C-2C5D-641BD86E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2007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2007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5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7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325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Park, PRL, “Control of Asymmetric Magnetic Perturbations in Tokamaks” (131, 8.19)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Kaye,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NF, “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Confinement and local transport in the National Spherical Torus Experiment (NSTX)” (97, 6.06)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Gorelenkov, Physics Letters, “Predictions and observations of low-shear beta-induced shear Alfvén–acoustic eigenmodes in toroidal plasmas” (85, 5.31)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Kaye, PRL, “Scaling of Electron and Ion Transport in the High-Power Spherical Torus NSTX” (65, 4.06)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Gorelenkov, PPCF, “Predictions and observations of global beta-induced Alfvén—acoustic modes in JET and NSTX” (57, 3.56)</a:t>
            </a:r>
          </a:p>
        </p:txBody>
      </p:sp>
    </p:spTree>
    <p:extLst>
      <p:ext uri="{BB962C8B-B14F-4D97-AF65-F5344CB8AC3E}">
        <p14:creationId xmlns:p14="http://schemas.microsoft.com/office/powerpoint/2010/main" val="145725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7D3AD4A-9AD3-690F-96FD-E5685478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2008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2008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4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5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269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H. Kugel, POP, “The effect of lithium surface coatings on plasma performance…” (152, 10.13)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 </a:t>
            </a: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Mazzucato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PRL, “Short-Scale Turbulent Fluctuations Driven by the Electron-Temperature Gradient…” (74, 4.93)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Hosea, POP, “High harmonic fast wave heating efficiency enhancement and current drive at longer wavelength…” (71, 4.73)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Podestá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RSI, “NSTX fast-ion D-alpha diagnostic” (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3.93)</a:t>
            </a:r>
          </a:p>
        </p:txBody>
      </p:sp>
    </p:spTree>
    <p:extLst>
      <p:ext uri="{BB962C8B-B14F-4D97-AF65-F5344CB8AC3E}">
        <p14:creationId xmlns:p14="http://schemas.microsoft.com/office/powerpoint/2010/main" val="1453609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ED29A29-EC57-3FA2-92FC-6B759FDB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2009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2009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9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15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446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Maingi, PRL, “Edge-Localized-Mode Suppression through Density-Profile Modification with Lithium-Wall Coatings in the National Spherical Torus Experiment” (154, 11.00)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Park, PRL, “</a:t>
            </a:r>
            <a:r>
              <a:rPr lang="en-US" sz="105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Nonambipolar</a:t>
            </a: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Transport by Trapped Particles in Tokamaks” (125 , 8.93)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Bell, PPCF, “Plasma response to lithium-coated plasma-facing components in the National Spherical Torus Experiment” (91, 6.50)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Gorelenkov, POP, “Beta-induced Alfvén-acoustic eigenmodes in National Spherical Torus Experiment and DIII-D driven by beam ions” (77, 5.50)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Park, POP, “Importance of plasma response to </a:t>
            </a:r>
            <a:r>
              <a:rPr lang="en-US" sz="105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nonaxisymmetric</a:t>
            </a: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perturbations in tokamaks” (75, 5.36)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Kugel, JNM, “Evaporated lithium surface coatings in NSTX” (74, 5.29)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Stutman</a:t>
            </a: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PRL, “Correlation between Electron Transport and Shear Alfvén Activity in the National Spherical Torus Experiment” (69, 4.93)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Manfield</a:t>
            </a: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JNM, “</a:t>
            </a: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Transition to ELM-free improved H-mode by lithium deposition on NSTX graphite divertor surfaces” (66, 4.71)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Fredrickson, POP, “Modeling fast-ion transport during toroidal Alfvén eigenmode avalanches in National Spherical Torus Experiment” (58, 4.14)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Podesta, POP, “Experimental studies on fast-ion transport by Alfvén wave avalanches on the National Spherical Torus Experiment” (55, 3.93)</a:t>
            </a:r>
          </a:p>
        </p:txBody>
      </p:sp>
    </p:spTree>
    <p:extLst>
      <p:ext uri="{BB962C8B-B14F-4D97-AF65-F5344CB8AC3E}">
        <p14:creationId xmlns:p14="http://schemas.microsoft.com/office/powerpoint/2010/main" val="3408020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7E8CFF9-C161-F30B-AAF5-5AE6F494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2010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10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19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446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Sabbagh, NF, "Advances in global MHD mode stabilization research on NSTX" (110, 8.46)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POP, "The role of kinetic effects, including plasma rotation and energetic particles, in resistive wall mode stability" (102, 7.85)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PRL, "Resistive Wall Mode Instability at Intermediate Plasma Rotation" (97, 7.46)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Zweben, POP, "Quiet periods in edge turbulence preceding the L-H transition in the National Spherical Torus Experiment" (81, 6.23)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Heidbrink, RSI, "Fast-ion D</a:t>
            </a:r>
            <a:r>
              <a:rPr lang="el-GR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 </a:t>
            </a: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measurements of the fast-ion distribution (invited)" (81, 6.23)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Ménard</a:t>
            </a: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NF, "Progress in understanding error-field physics in NSTX spherical torus plasmas" (73, 5.62)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Solomon, POP, "Mechanisms for generating toroidal rotation in tokamaks without external momentum input" (71, 5.46)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Bell, POP, "Comparison of poloidal velocity measurements to neoclassical theory on the National Spherical Torus Experiment” (69, 5.31)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Canik</a:t>
            </a: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PRL, "On Demand Triggering of ELMs Using External </a:t>
            </a:r>
            <a:r>
              <a:rPr lang="en-US" sz="10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Nonaxisymmetric</a:t>
            </a: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Magnetic Perturbations in Toroidal Plasmas" (66, 5.08)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Mansfield, FED, "A simple apparatus for the injection of lithium aerosol into the scrape-off layer of fusion research devices" (64, 4.92)</a:t>
            </a:r>
          </a:p>
        </p:txBody>
      </p:sp>
    </p:spTree>
    <p:extLst>
      <p:ext uri="{BB962C8B-B14F-4D97-AF65-F5344CB8AC3E}">
        <p14:creationId xmlns:p14="http://schemas.microsoft.com/office/powerpoint/2010/main" val="1483632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F4119CF-AA11-55D7-F817-1E2A787B2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2011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7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16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Guttenfelder, PRL, "Electromagnetic Transport from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Microtearing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Mode Turbulence" (117, 9.75)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Maingi, PRL, "Continuous Improvement of H-Mode Discharge Performance with Progressively Increasing Lithium Coatings in the National Spherical Torus Experiment" (77, 6.42)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Soukhanovskii, NF, "Taming the plasma–material interface with the ‘snowflake’ divertor…" (73, 6.08)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Gray, JNM, "Dependence of divertor heat flux widths on heating power, flux expansion, and plasma current in the NSTX" (52, 4.33)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Crocker, PPCF, "High spatial sampling global mode structure measurements via multichannel reflectometry in NSTX" (48, 4.0)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Myra, POP, "Reduced model simulations of the scrape-off-layer heat-flux width and comparison with experiment" (48, 4.0)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Ren, PRL, "Density Gradient Stabilization of Electron Temperature Gradient Driven Turbulence in a Spherical Tokamak" (47, 3.92)</a:t>
            </a:r>
          </a:p>
        </p:txBody>
      </p:sp>
    </p:spTree>
    <p:extLst>
      <p:ext uri="{BB962C8B-B14F-4D97-AF65-F5344CB8AC3E}">
        <p14:creationId xmlns:p14="http://schemas.microsoft.com/office/powerpoint/2010/main" val="408583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B0BF4BF-1B80-9BD7-D805-05A25672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2012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7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14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366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Goldston, NF, "Heuristic drift-based model of the power scrape-off width in low-gas-puff H-mode tokamaks" (266, 24.18)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Maingi, NF, "The effect of progressively increasing lithium coatings on plasma discharge characteristics, transport, edge profiles and ELM stability in NSTX" (99, 9.0)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Kugel, FED, "NSTX plasma operation with a Liquid Lithium Divertor" (70, 6.36)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Soukhanovskii, POP, "Snowflake divertor configuration studies in National Spherical Torus Experiment" (67, 6.09)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Guttenfelder, POP, "Simulation of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microtearing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turbulence in national spherical torus experiment" (54, 4.91)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Perkins, PRL, "High-Harmonic Fast-Wave Power Flow along Magnetic Field Lines in the Scrape-Off Layer of NSTX" (54, 4.91)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Guttenfelder, POP, "Scaling of linear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microtearing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stability for a high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collisionality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NSTX discharge" (52, 4.73)</a:t>
            </a:r>
          </a:p>
        </p:txBody>
      </p:sp>
    </p:spTree>
    <p:extLst>
      <p:ext uri="{BB962C8B-B14F-4D97-AF65-F5344CB8AC3E}">
        <p14:creationId xmlns:p14="http://schemas.microsoft.com/office/powerpoint/2010/main" val="47874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3FEB634E-AE11-A871-5922-CC521DED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A single year example (2006) illustrates the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7A8E6-1B65-DD44-B391-2EE1644F72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531628"/>
            <a:ext cx="4381501" cy="4288021"/>
          </a:xfrm>
        </p:spPr>
        <p:txBody>
          <a:bodyPr anchor="t">
            <a:noAutofit/>
          </a:bodyPr>
          <a:lstStyle/>
          <a:p>
            <a:r>
              <a:rPr lang="en-US" sz="2000" dirty="0"/>
              <a:t>Some metrics are automatically obtained </a:t>
            </a:r>
          </a:p>
          <a:p>
            <a:pPr lvl="1"/>
            <a:r>
              <a:rPr lang="en-US" sz="1800" dirty="0"/>
              <a:t>47 papers</a:t>
            </a:r>
          </a:p>
          <a:p>
            <a:pPr lvl="1"/>
            <a:r>
              <a:rPr lang="en-US" sz="1800" dirty="0"/>
              <a:t>9 NF, 11 POP, 5 PRL</a:t>
            </a:r>
          </a:p>
          <a:p>
            <a:r>
              <a:rPr lang="en-US" sz="2000" dirty="0"/>
              <a:t>Some metrics require a knowledgeable human to examine every single paper</a:t>
            </a:r>
          </a:p>
          <a:p>
            <a:pPr lvl="1"/>
            <a:r>
              <a:rPr lang="en-US" sz="1800" dirty="0"/>
              <a:t>How many of these are not primarily about NSTX?</a:t>
            </a:r>
          </a:p>
          <a:p>
            <a:pPr lvl="1"/>
            <a:r>
              <a:rPr lang="en-US" sz="1800" strike="sngStrike" dirty="0"/>
              <a:t>What is the author’s PhD year (to sort by early/mid/late career)?</a:t>
            </a:r>
          </a:p>
          <a:p>
            <a:pPr lvl="2"/>
            <a:r>
              <a:rPr lang="en-US" sz="1600" dirty="0"/>
              <a:t>I started to think about doing this, but it seems way too hard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C1034-D765-C48B-94CB-5DE0625720A2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2006 All</a:t>
            </a:r>
          </a:p>
        </p:txBody>
      </p:sp>
    </p:spTree>
    <p:extLst>
      <p:ext uri="{BB962C8B-B14F-4D97-AF65-F5344CB8AC3E}">
        <p14:creationId xmlns:p14="http://schemas.microsoft.com/office/powerpoint/2010/main" val="3042743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1653475-6B17-13AE-1A78-0A95E3A6F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2013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11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19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473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Eich</a:t>
            </a: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NF, "Scaling of the tokamak near the scrape-off layer H-mode power width and implications for ITER" (442, 44.2)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Jaworski, NF, "Liquid lithium divertor characteristics and plasma–material interactions in NSTX high-performance plasmas" (77, 7.7)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Kramer, PPCF, "A description of the full-particle-orbit-following SPIRAL code for simulating fast-ion experiments in tokamaks" (66, 6.6)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Guttenfelder, NF, "Progress in simulating turbulent electron thermal transport in NSTX" (65, 6.5)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Groebner</a:t>
            </a: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NF, "Improved understanding of physics processes in pedestal structure, leading to improved predictive capability for ITER" (61, 6.1)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Mueller, POP, "The physics of tokamak start-up" (55, 5.5)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Sabbagh, NF, "Overview of physics results from the conclusive operation of the National Spherical Torus Experiment" (51, 5.1)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Canik</a:t>
            </a: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NF, "Edge </a:t>
            </a:r>
            <a:r>
              <a:rPr lang="en-US" sz="105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microstability</a:t>
            </a: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NSTX plasmas without and with lithium-coated plasma-facing components" (50, 5.0)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Wang, POP, "Linear stability and nonlinear dynamics of the fishbone mode in spherical tokamaks" (43, 4.3)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Bortolon, PRL, "Mitigation of Alfvén Activity in a Tokamak by Externally Applied Static 3D Fields" (41, 4.1)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Skinner, JNM, "Plasma facing surface composition during NSTX Li experiments" (41, 4.1)</a:t>
            </a:r>
          </a:p>
        </p:txBody>
      </p:sp>
    </p:spTree>
    <p:extLst>
      <p:ext uri="{BB962C8B-B14F-4D97-AF65-F5344CB8AC3E}">
        <p14:creationId xmlns:p14="http://schemas.microsoft.com/office/powerpoint/2010/main" val="4111892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EBA8220-0502-8B37-69D1-A8AEB022B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2014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4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5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269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Podestà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PPCF, "A reduced fast ion transport model for the tokamak transport code TRANSP" (67, 7.44)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Bertelli, NF, "Full wave simulations of fast wave heating losses in the scrape-off layer of NSTX and NSTX-U" (47, 5.22)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Boedo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POP, "Edge transport studies in the edge and scrape-off layer of the National Spherical Torus Experiment with Langmuir probes" (45, 5.0)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POP, "Benchmarking kinetic calculations of resistive wall mode stability" (40, 4.44)</a:t>
            </a:r>
          </a:p>
        </p:txBody>
      </p:sp>
    </p:spTree>
    <p:extLst>
      <p:ext uri="{BB962C8B-B14F-4D97-AF65-F5344CB8AC3E}">
        <p14:creationId xmlns:p14="http://schemas.microsoft.com/office/powerpoint/2010/main" val="1068753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DB91D7E-308B-CAB0-7463-92FDC1A2F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2015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5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6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3486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Shaing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NF, "Neoclassical plasma viscosity and transport processes in non-axisymmetric tori" (79, 9.88)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Ryutov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POP, "The snowflake divertor" (59, 7.38)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Zweben, NF, "Edge and SOL turbulence and blob variations over a large database in NSTX" (52, 6.5)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Ebrahimi, PRL, "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Plasmoids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Formation During Simulations of Coaxial Helicity Injection in the National Spherical Torus Experiment" (45, 5.62)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Belova</a:t>
            </a:r>
            <a:r>
              <a:rPr lang="az-Cyrl-AZ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PRL, "Coupling of Neutral-Beam-Driven Compressional Alfvén Eigenmodes to Kinetic Alfvén Waves in NSTX Tokamak and Energy Channeling" (36, 4.5)</a:t>
            </a:r>
          </a:p>
        </p:txBody>
      </p:sp>
    </p:spTree>
    <p:extLst>
      <p:ext uri="{BB962C8B-B14F-4D97-AF65-F5344CB8AC3E}">
        <p14:creationId xmlns:p14="http://schemas.microsoft.com/office/powerpoint/2010/main" val="1687283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865A1B4-A6AA-6044-3387-23F749428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2016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3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8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266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Ménard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NF, "Fusion nuclear science facilities and pilot plants based on the spherical tokamak" (119, 17.0)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Zweben, PPCF, "Blob structure and motion in the edge and SOL of NSTX" (66, 9.43)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Petrov, PPCF, "A fully-neoclassical finite-orbit-width version of the CQL3D Fokker–Planck code" (38, 5.43)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33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3BE6986-FD65-DDE9-6EF3-B712288AA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7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12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455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Zweben, RSI, "Invited Review Article: Gas puff imaging diagnostics of edge plasma turbulence in magnetic fusion devices" (71, 11.83)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Soukhanovskii, PPCF, "A review of radiative detachment studies in tokamak advanced magnetic divertor configurations" (46, 7.67)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Ménard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NF, "Overview of NSTX Upgrade initial results and modelling highlights" (45, 7.5)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Podestà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PPCF, "Computation of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Alfvèn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eigenmode stability and saturation through a reduced fast ion transport model in the TRANSP tokamak transport code" (41, 6.83)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Duarte, NF, "Prediction of nonlinear evolution character of energetic-particle-driven instabilities" (40, 6.67)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POP, "A reduced resistive wall mode kinetic stability model for disruption forecasting" (35, 5.83)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Fredrickson, PRL, "Suppression of Alfvén Modes on the National Spherical Torus Experiment Upgrade with Outboard Beam Injection" (31, 5.17)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31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34AA320-02B4-CAA7-E068-AD8F1835B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1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7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177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Battaglia, NF, "Scenario development during commissioning operations on the National Spherical Torus Experiment Upgrade" (25, 5.0)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4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03D037F-2907-DCA0-4121-96041F0D5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4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3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325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Boyer, NF, "Real-time capable modeling of neutral beam injection on NSTX-U using neural networks" (39, 9.75)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Ferraro, NF, "3D two-temperature magnetohydrodynamic modeling of fast thermal quenches due to injected impurities in tokamaks" (32, 8.0)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Fredrickson, POP, "Emission in the ion cyclotron range of frequencies (ICE) on NSTX and NSTX-U" (23, 5.75)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Rindt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NF, "Power handling and vapor shielding of pre-filled lithium divertor targets in Magnum-PSI" (21, 5.25)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37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48DB4DA-DE10-5B7D-B29E-30ADCCCE9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2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5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189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Piccione, NF, "Physics-guided machine learning approaches to predict the ideal stability properties of fusion plasmas" (44, 14.67)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Geiger, PPCF, "Progress in modelling fast-ion D-alpha spectra and neutral particle analyzer fluxes using FIDASIM" (39, 13.0)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8420100" cy="543910"/>
          </a:xfrm>
        </p:spPr>
        <p:txBody>
          <a:bodyPr/>
          <a:lstStyle/>
          <a:p>
            <a:r>
              <a:rPr lang="en-US" dirty="0"/>
              <a:t>The top papers by total citations, and by citation 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7A8E6-1B65-DD44-B391-2EE1644F72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" y="740980"/>
            <a:ext cx="4381501" cy="4078670"/>
          </a:xfrm>
        </p:spPr>
        <p:txBody>
          <a:bodyPr anchor="t">
            <a:noAutofit/>
          </a:bodyPr>
          <a:lstStyle/>
          <a:p>
            <a:r>
              <a:rPr lang="en-US" sz="1200" dirty="0" err="1">
                <a:cs typeface="Roboto" panose="02000000000000000000" pitchFamily="2" charset="0"/>
              </a:rPr>
              <a:t>Eich</a:t>
            </a:r>
            <a:r>
              <a:rPr lang="en-US" sz="1200" dirty="0">
                <a:cs typeface="Roboto" panose="02000000000000000000" pitchFamily="2" charset="0"/>
              </a:rPr>
              <a:t>, (2013) NF, "Scaling of the tokamak near the scrape-off layer H-mode power width …" (442, 44.2)</a:t>
            </a:r>
          </a:p>
          <a:p>
            <a:r>
              <a:rPr lang="en-US" sz="1200" dirty="0">
                <a:cs typeface="Roboto" panose="02000000000000000000" pitchFamily="2" charset="0"/>
              </a:rPr>
              <a:t>Goldston, (2012) NF, "Heuristic drift-based model of the power scrape-off width …" (266, 24.18) </a:t>
            </a:r>
          </a:p>
          <a:p>
            <a:r>
              <a:rPr lang="en-US" sz="1200" dirty="0">
                <a:cs typeface="Roboto" panose="02000000000000000000" pitchFamily="2" charset="0"/>
              </a:rPr>
              <a:t>Zweben, (2004) NF, “High-speed imaging of edge turbulence in NSTX” (237, 12.47)</a:t>
            </a:r>
          </a:p>
          <a:p>
            <a:r>
              <a:rPr lang="en-US" sz="1200" dirty="0">
                <a:cs typeface="Roboto" panose="02000000000000000000" pitchFamily="2" charset="0"/>
              </a:rPr>
              <a:t>Zhu, (2006) PRL, “Toroidal-Momentum Dissipation by NTV” (187, 11.0)</a:t>
            </a:r>
          </a:p>
          <a:p>
            <a:r>
              <a:rPr lang="en-US" sz="1200" dirty="0"/>
              <a:t>Sabbagh, (2001) NF, “Equilibrium properties of spherical torus plasmas in NSTX” (163, 7.41)</a:t>
            </a:r>
          </a:p>
          <a:p>
            <a:r>
              <a:rPr lang="en-US" sz="1200" dirty="0">
                <a:cs typeface="Roboto" panose="02000000000000000000" pitchFamily="2" charset="0"/>
              </a:rPr>
              <a:t>Maingi, (2009) PRL, “ELM Suppression … with Lithium-Wall Coatings in NSTX” (154, 11.00)</a:t>
            </a:r>
          </a:p>
          <a:p>
            <a:r>
              <a:rPr lang="en-US" sz="1200" dirty="0">
                <a:cs typeface="Roboto" panose="02000000000000000000" pitchFamily="2" charset="0"/>
              </a:rPr>
              <a:t>H. Kugel, (2008) POP, “The effect of lithium surface coatings on plasma performance…” (152, 10.13)</a:t>
            </a:r>
          </a:p>
          <a:p>
            <a:r>
              <a:rPr lang="en-US" sz="1200" dirty="0">
                <a:cs typeface="Roboto" panose="02000000000000000000" pitchFamily="2" charset="0"/>
              </a:rPr>
              <a:t>Sabbagh, (2006) NF, “Resistive wall stabilized operation” (136, 8.0)</a:t>
            </a:r>
          </a:p>
          <a:p>
            <a:r>
              <a:rPr lang="en-US" sz="1200" dirty="0">
                <a:cs typeface="Roboto" panose="02000000000000000000" pitchFamily="2" charset="0"/>
              </a:rPr>
              <a:t>Park, (2007) PRL, “Control of Asymmetric Magnetic Perturbations in Tokamaks” (131, 8.19)</a:t>
            </a:r>
          </a:p>
          <a:p>
            <a:r>
              <a:rPr lang="en-US" sz="1200" dirty="0">
                <a:cs typeface="Roboto" panose="02000000000000000000" pitchFamily="2" charset="0"/>
              </a:rPr>
              <a:t>Park, (2009) PRL, “</a:t>
            </a:r>
            <a:r>
              <a:rPr lang="en-US" sz="1200" dirty="0" err="1">
                <a:cs typeface="Roboto" panose="02000000000000000000" pitchFamily="2" charset="0"/>
              </a:rPr>
              <a:t>Nonambipolar</a:t>
            </a:r>
            <a:r>
              <a:rPr lang="en-US" sz="1200" dirty="0">
                <a:cs typeface="Roboto" panose="02000000000000000000" pitchFamily="2" charset="0"/>
              </a:rPr>
              <a:t> Transport by Trapped Particles in Tokamaks” (125 , 8.93)</a:t>
            </a:r>
          </a:p>
          <a:p>
            <a:endParaRPr lang="en-US" sz="1200" dirty="0">
              <a:cs typeface="Roboto" panose="02000000000000000000" pitchFamily="2" charset="0"/>
            </a:endParaRPr>
          </a:p>
          <a:p>
            <a:endParaRPr lang="en-US" sz="1200" dirty="0">
              <a:cs typeface="Roboto" panose="02000000000000000000" pitchFamily="2" charset="0"/>
            </a:endParaRPr>
          </a:p>
          <a:p>
            <a:endParaRPr lang="en-US" sz="1200" dirty="0">
              <a:cs typeface="Roboto" panose="02000000000000000000" pitchFamily="2" charset="0"/>
            </a:endParaRPr>
          </a:p>
          <a:p>
            <a:endParaRPr lang="en-US" sz="1200" dirty="0">
              <a:cs typeface="Roboto" panose="02000000000000000000" pitchFamily="2" charset="0"/>
            </a:endParaRPr>
          </a:p>
          <a:p>
            <a:endParaRPr lang="en-US" sz="1200" dirty="0">
              <a:cs typeface="Roboto" panose="02000000000000000000" pitchFamily="2" charset="0"/>
            </a:endParaRPr>
          </a:p>
          <a:p>
            <a:endParaRPr lang="en-US" sz="1200" dirty="0">
              <a:cs typeface="Roboto" panose="02000000000000000000" pitchFamily="2" charset="0"/>
            </a:endParaRPr>
          </a:p>
          <a:p>
            <a:endParaRPr lang="en-US" sz="1200" dirty="0">
              <a:cs typeface="Roboto" panose="02000000000000000000" pitchFamily="2" charset="0"/>
            </a:endParaRPr>
          </a:p>
          <a:p>
            <a:endParaRPr lang="en-US" sz="1200" dirty="0">
              <a:cs typeface="Roboto" panose="02000000000000000000" pitchFamily="2" charset="0"/>
            </a:endParaRPr>
          </a:p>
          <a:p>
            <a:endParaRPr lang="en-US" sz="12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/>
            <a:fld id="{D7DB8F76-31D0-8E48-9A33-E79BFE0EA87E}" type="slidenum">
              <a:rPr lang="en-US">
                <a:latin typeface="Georgia" panose="02040502050405020303"/>
              </a:rPr>
              <a:pPr defTabSz="457189"/>
              <a:t>38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A035D9E-BCBF-3D3A-3CEF-6666F0B53CB4}"/>
              </a:ext>
            </a:extLst>
          </p:cNvPr>
          <p:cNvSpPr txBox="1">
            <a:spLocks/>
          </p:cNvSpPr>
          <p:nvPr/>
        </p:nvSpPr>
        <p:spPr>
          <a:xfrm>
            <a:off x="4572000" y="740980"/>
            <a:ext cx="4381501" cy="407867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02676" indent="-302676" algn="l" defTabSz="60958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11702" indent="-30902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2133" kern="120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16494" indent="-304792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867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219170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521846" indent="-302676" algn="l" defTabSz="609585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Ménard</a:t>
            </a:r>
            <a:r>
              <a:rPr lang="en-US" sz="1200" dirty="0"/>
              <a:t>, (2016) NF, "Fusion nuclear science facilities and pilot plants based on the spherical tokamak" (119, 17.0)</a:t>
            </a:r>
          </a:p>
          <a:p>
            <a:r>
              <a:rPr lang="en-US" sz="1200" dirty="0">
                <a:cs typeface="Roboto" panose="02000000000000000000" pitchFamily="2" charset="0"/>
              </a:rPr>
              <a:t>Piccione, (2020) NF, "Physics-guided machine learning approaches to predict the ideal stability …" (44, 14.67)</a:t>
            </a:r>
          </a:p>
          <a:p>
            <a:r>
              <a:rPr lang="en-US" sz="1200" dirty="0">
                <a:cs typeface="Roboto" panose="02000000000000000000" pitchFamily="2" charset="0"/>
              </a:rPr>
              <a:t>Geiger, (2020) PPCF, "Progress in modelling fast-ion D-alpha spectra … using FIDASIM" (39, 13.0)</a:t>
            </a:r>
          </a:p>
          <a:p>
            <a:r>
              <a:rPr lang="en-US" sz="1200" dirty="0">
                <a:cs typeface="Roboto" panose="02000000000000000000" pitchFamily="2" charset="0"/>
              </a:rPr>
              <a:t>Zweben, (2004) NF, “High-speed imaging of edge turbulence in NSTX” (237, 12.47)</a:t>
            </a:r>
          </a:p>
          <a:p>
            <a:r>
              <a:rPr lang="en-US" sz="1200" dirty="0">
                <a:cs typeface="Roboto" panose="02000000000000000000" pitchFamily="2" charset="0"/>
              </a:rPr>
              <a:t>Zhu, (2006) PRL, “Toroidal-Momentum Dissipation by NTV” (187, 11.0)</a:t>
            </a:r>
          </a:p>
          <a:p>
            <a:r>
              <a:rPr lang="en-US" sz="1200" dirty="0">
                <a:cs typeface="Roboto" panose="02000000000000000000" pitchFamily="2" charset="0"/>
              </a:rPr>
              <a:t>Maingi, (2009) PRL, “ELM Suppression … with Lithium-Wall Coatings in NSTX” (154, 11.00)</a:t>
            </a:r>
          </a:p>
          <a:p>
            <a:r>
              <a:rPr lang="en-US" sz="1200" dirty="0">
                <a:cs typeface="Roboto" panose="02000000000000000000" pitchFamily="2" charset="0"/>
              </a:rPr>
              <a:t>H. Kugel, (2008) POP, “The effect of lithium surface coatings on plasma performance…” (152, 10.13)</a:t>
            </a:r>
          </a:p>
          <a:p>
            <a:r>
              <a:rPr lang="en-US" sz="1200" dirty="0" err="1">
                <a:cs typeface="Roboto" panose="02000000000000000000" pitchFamily="2" charset="0"/>
              </a:rPr>
              <a:t>Shaing</a:t>
            </a:r>
            <a:r>
              <a:rPr lang="en-US" sz="1200" dirty="0">
                <a:cs typeface="Roboto" panose="02000000000000000000" pitchFamily="2" charset="0"/>
              </a:rPr>
              <a:t>, (2015) NF, "Neoclassical plasma viscosity and transport processes in non-axisymmetric tori" (79, 9.88)</a:t>
            </a:r>
          </a:p>
          <a:p>
            <a:r>
              <a:rPr lang="en-US" sz="1200" dirty="0">
                <a:cs typeface="Roboto" panose="02000000000000000000" pitchFamily="2" charset="0"/>
              </a:rPr>
              <a:t>Boyer, (2019) NF, "Real-time capable modeling of NBI on NSTX-U using neural networks" (39, 9.75)</a:t>
            </a:r>
          </a:p>
          <a:p>
            <a:r>
              <a:rPr lang="en-US" sz="1200" dirty="0">
                <a:cs typeface="Roboto" panose="02000000000000000000" pitchFamily="2" charset="0"/>
              </a:rPr>
              <a:t>Guttenfelder, (2011) PRL, "Electromagnetic Transport from </a:t>
            </a:r>
            <a:r>
              <a:rPr lang="en-US" sz="1200" dirty="0" err="1">
                <a:cs typeface="Roboto" panose="02000000000000000000" pitchFamily="2" charset="0"/>
              </a:rPr>
              <a:t>Microtearing</a:t>
            </a:r>
            <a:r>
              <a:rPr lang="en-US" sz="1200" dirty="0">
                <a:cs typeface="Roboto" panose="02000000000000000000" pitchFamily="2" charset="0"/>
              </a:rPr>
              <a:t> Mode Turbulence" (117, 9.75)</a:t>
            </a:r>
          </a:p>
          <a:p>
            <a:endParaRPr lang="en-US" sz="1200" dirty="0">
              <a:cs typeface="Roboto" panose="02000000000000000000" pitchFamily="2" charset="0"/>
            </a:endParaRPr>
          </a:p>
          <a:p>
            <a:endParaRPr lang="en-US" sz="1200" dirty="0">
              <a:cs typeface="Roboto" panose="02000000000000000000" pitchFamily="2" charset="0"/>
            </a:endParaRPr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3EF3D-88A4-7079-44A2-3040C6FCE401}"/>
              </a:ext>
            </a:extLst>
          </p:cNvPr>
          <p:cNvSpPr txBox="1"/>
          <p:nvPr/>
        </p:nvSpPr>
        <p:spPr>
          <a:xfrm>
            <a:off x="617974" y="1017396"/>
            <a:ext cx="37481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Both of the top two are not really NSTX papers</a:t>
            </a:r>
          </a:p>
        </p:txBody>
      </p:sp>
    </p:spTree>
    <p:extLst>
      <p:ext uri="{BB962C8B-B14F-4D97-AF65-F5344CB8AC3E}">
        <p14:creationId xmlns:p14="http://schemas.microsoft.com/office/powerpoint/2010/main" val="187240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8420100" cy="54391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/>
            <a:fld id="{D7DB8F76-31D0-8E48-9A33-E79BFE0EA87E}" type="slidenum">
              <a:rPr lang="en-US">
                <a:latin typeface="Georgia" panose="02040502050405020303"/>
              </a:rPr>
              <a:pPr defTabSz="457189"/>
              <a:t>39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0" y="545412"/>
            <a:ext cx="9144002" cy="4260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Resistive wall mode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Sabbagh, (2006) NF, “Resistive wall stabilized operation” (136, 8.0)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Sabbagh, (2006) PRL, “Active Stabilization of RWM” (120, 7.06)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Reimerdes, (2006) POP, “Cross-machine comparison of RFA and RWM” (98, 5.76)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Sabbagh, (2010) NF, "Advances in global MHD mode stabilization research on NSTX" (110, 8.46)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Berkery, (2010) POP, "The role of kinetic effects, including plasma rotation and energetic particles, in RWM stability" (102, 7.85)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Berkery, (2010) PRL, "Resistive Wall Mode Instability at Intermediate Plasma Rotation" (97, 7.46)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Berkery, (2014) POP, "Benchmarking kinetic calculations of resistive wall mode stability" (40, 4.44)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Berkery, (2017) POP, "A reduced resistive wall mode kinetic stability model for disruption forecasting" (35, 5.83)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Piccione, (2020) NF, "Physics-guided machine learning approaches to predict the ideal stability properties …" (44, 14.67)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Neoclassical toroidal viscosity / magnetic perturbations / error fields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Zhu, (2006) PRL, “Toroidal-Momentum Dissipation by NTV” (187, 11.0)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Park, (2007) PRL, “Control of Asymmetric Magnetic Perturbations in Tokamaks” (131, 8.19)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Park, (2009) PRL, “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Nonambipolar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Transport by Trapped Particles in Tokamaks” (125 , 8.93)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Park, (2009) POP, “Importance of plasma response to 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nonaxisymmetric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perturbations in tokamaks” (75, 5.36)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Ménard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(2010) NF, "Progress in understanding error-field physics in NSTX spherical torus plasmas" (73, 5.62)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Solomon, (2010) POP, "Mechanisms for generating toroidal rotation in tokamaks without external momentum input" (71, 5.46)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Shaing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(2015) NF, "Neoclassical plasma viscosity and transport processes in non-axisymmetric tori" (79, 9.88)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1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D2ABC9AA-1776-C3B4-6C6D-B2D01E514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572000" cy="3429000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C81D786C-8FC4-03F8-834B-364032DB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Citation rate separates high, medium, and lower impact papers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2006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DFB3B1-1F53-B3BD-F994-F6305FBEC1A2}"/>
              </a:ext>
            </a:extLst>
          </p:cNvPr>
          <p:cNvSpPr txBox="1"/>
          <p:nvPr/>
        </p:nvSpPr>
        <p:spPr>
          <a:xfrm>
            <a:off x="6476310" y="725307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2006 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7CC3F-8D0E-AC37-0128-8B301F3E9641}"/>
              </a:ext>
            </a:extLst>
          </p:cNvPr>
          <p:cNvSpPr txBox="1"/>
          <p:nvPr/>
        </p:nvSpPr>
        <p:spPr>
          <a:xfrm>
            <a:off x="4414477" y="4192905"/>
            <a:ext cx="460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 = -0.10x</a:t>
            </a: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+5.0x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 = -0.05x</a:t>
            </a: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+2.5x (are there better choices)?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3EB6DB-0200-D02B-E63C-B28AF8A8B00A}"/>
              </a:ext>
            </a:extLst>
          </p:cNvPr>
          <p:cNvCxnSpPr>
            <a:cxnSpLocks/>
          </p:cNvCxnSpPr>
          <p:nvPr/>
        </p:nvCxnSpPr>
        <p:spPr>
          <a:xfrm flipH="1" flipV="1">
            <a:off x="4282550" y="2993180"/>
            <a:ext cx="383795" cy="1199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9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10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ACA418-FA45-740A-6F99-6DC016334159}"/>
              </a:ext>
            </a:extLst>
          </p:cNvPr>
          <p:cNvSpPr txBox="1"/>
          <p:nvPr/>
        </p:nvSpPr>
        <p:spPr>
          <a:xfrm>
            <a:off x="5303520" y="1188720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105.8 ± 38.3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39.7 ±</a:t>
            </a:r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4.4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14.0 ± 7.7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CB15F8-4A03-58C2-D186-598727D1DD31}"/>
              </a:ext>
            </a:extLst>
          </p:cNvPr>
          <p:cNvSpPr txBox="1"/>
          <p:nvPr/>
        </p:nvSpPr>
        <p:spPr>
          <a:xfrm>
            <a:off x="702595" y="4240167"/>
            <a:ext cx="300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impact </a:t>
            </a: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mostly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evident within ~5 years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74EEC8-E5DF-5815-D1EE-C8C8FFCAC4D1}"/>
              </a:ext>
            </a:extLst>
          </p:cNvPr>
          <p:cNvCxnSpPr>
            <a:cxnSpLocks/>
          </p:cNvCxnSpPr>
          <p:nvPr/>
        </p:nvCxnSpPr>
        <p:spPr>
          <a:xfrm flipV="1">
            <a:off x="2262986" y="3777252"/>
            <a:ext cx="0" cy="451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D55B1B-8D59-41C7-CFC4-BA89B7911E6D}"/>
              </a:ext>
            </a:extLst>
          </p:cNvPr>
          <p:cNvCxnSpPr>
            <a:cxnSpLocks/>
          </p:cNvCxnSpPr>
          <p:nvPr/>
        </p:nvCxnSpPr>
        <p:spPr>
          <a:xfrm flipH="1" flipV="1">
            <a:off x="4030682" y="3452055"/>
            <a:ext cx="383795" cy="1199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76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8420100" cy="54391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/>
            <a:fld id="{D7DB8F76-31D0-8E48-9A33-E79BFE0EA87E}" type="slidenum">
              <a:rPr lang="en-US">
                <a:latin typeface="Georgia" panose="02040502050405020303"/>
              </a:rPr>
              <a:pPr defTabSz="457189"/>
              <a:t>40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0" y="545412"/>
            <a:ext cx="9144002" cy="4260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MHD / stability (non-RWM)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Menard, (2003) NF, “Limiting MHD instabilities in improved-performance NSTX spherical torus plasmas” (85, 4.25)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Menard, (2005) NF, “Internal kink mode dynamics…” (83, 4.61)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Menard, (2006) PRL, “Observation of Instability-Induced Current Redistribution” (75, 4.41) 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Ferraro, (2019) NF, "3D two-temperature MHD modeling of fast thermal quenches due to injected impurities …" (32, 8.0)</a:t>
            </a:r>
            <a:endParaRPr lang="en-US" sz="15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Equilibrium / control / scenarios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Sabbagh, (2001) NF, “Equilibrium properties of spherical torus plasmas in NSTX” (163, 7.41)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Guazzotto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(2004) POP, “Numerical study of tokamak equilibria with arbitrary flow” (116, 6.11)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Gates, (2006) NF, “Plasma shape control…using real-time equilibrium reconstruction” (58, 3.41)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Mueller, (2013) POP, "The physics of tokamak start-up" (55, 5.5)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Battaglia, (2018) NF, "Scenario development during commissioning operations on NSTX-U" (25, 5.0)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83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8420100" cy="54391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/>
            <a:fld id="{D7DB8F76-31D0-8E48-9A33-E79BFE0EA87E}" type="slidenum">
              <a:rPr lang="en-US">
                <a:latin typeface="Georgia" panose="02040502050405020303"/>
              </a:rPr>
              <a:pPr defTabSz="457189"/>
              <a:t>41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0" y="545412"/>
            <a:ext cx="9144002" cy="4260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Fast ion instabilities / Alfven eigenmodes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Fredrickson, (2006) POP, “Collective fast ion instability-induced losses” (90, 5.29)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Gorelenkov, (2007) Physics Letters, “Predictions and observations of … shear Alfvén–acoustic eigenmodes …” (85, 5.31)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Gorelenkov, (2007) PPCF, “Predictions and observations of global beta-induced Alfvén—acoustic modes …” (57, 3.56)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Gorelenkov, (2009) POP, “Beta-induced Alfvén-acoustic eigenmodes in NSTX and DIII-D driven by beam ions” (77, 5.50)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Stutman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(2009) PRL, “Correlation between Electron Transport and Shear Alfvén Activity in NSTX” (69, 4.93)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Fredrickson, (2009) POP, “Modeling fast-ion transport during toroidal Alfvén eigenmode avalanches in NSTX” (58, 4.14)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Podesta, (2009) POP, “Experimental studies on fast-ion transport by Alfvén wave avalanches on NSTX” (55, 3.93)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Wang, (2013) POP, "Linear stability and nonlinear dynamics of the fishbone mode in spherical tokamaks" (43, 4.3)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Belova, (2015) PRL, "Coupling of Neutral-Beam-Driven Compressional Alfvén Eigenmodes to Kinetic Alfvén Waves …" (36, 4.5)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Podestà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(2017) PPCF, "Computation of 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Alfvèn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eigenmode stability … reduced fast ion transport model in TRANSP" (41, 6.83)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Duarte, (2017) NF, "Prediction of nonlinear evolution character of energetic-particle-driven instabilities" (40, 6.67)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Fredrickson, (2017) PRL, "Suppression of Alfvén Modes on NSTX-U with Outboard Beam Injection" (31, 5.17)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Fredrickson, (2019) POP, "Emission in the ion cyclotron range of frequencies (ICE) on NSTX and NSTX-U" (23, 5.75)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 fast ion / neutral beam injection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Kramer, (2013) PPCF, "A description of the full-particle-orbit-following SPIRAL code …" (66, 6.6)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Bortolon, (2013) PRL, "Mitigation of Alfvén Activity in a Tokamak by Externally Applied Static 3D Fields" (41, 4.1)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Podestà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(2014) PPCF, "A reduced fast ion transport model for the tokamak transport code TRANSP" (67, 7.44)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Boyer, (2019) NF, "Real-time capable modeling of neutral beam injection on NSTX-U using neural networks" (39, 9.75)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lvl="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57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8420100" cy="54391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/>
            <a:fld id="{D7DB8F76-31D0-8E48-9A33-E79BFE0EA87E}" type="slidenum">
              <a:rPr lang="en-US">
                <a:latin typeface="Georgia" panose="02040502050405020303"/>
              </a:rPr>
              <a:pPr defTabSz="457189"/>
              <a:t>42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0" y="545412"/>
            <a:ext cx="9144002" cy="4260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Kaye, (2007) NF, “Confinement and local transport in the National Spherical Torus Experiment (NSTX)” (97, 6.06)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Kaye, (2007) PRL, “Scaling of Electron and Ion Transport in the High-Power Spherical Torus NSTX” (65, 4.06)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Turbulence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E. 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Mazzucato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(2008) PRL, “Short-Scale Turbulent Fluctuations Driven by the Electron-Temperature Gradient…” (74, 4.93)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Ren, (2011) PRL, "Density Gradient Stabilization of Electron Temperature Gradient Driven Turbulence in a ST" (47, 3.92)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Guttenfelder, (2011) PRL, "Electromagnetic Transport from 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Microtearing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Mode Turbulence" (117, 9.75)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Guttenfelder, (2012) POP, "Simulation of 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microtearing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turbulence in national spherical torus experiment" (54, 4.91)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Guttenfelder, (2012) POP, "Scaling of linear 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microtearing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stability for a high 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collisionality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NSTX discharge" (52, 4.73)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Guttenfelder, (2013) NF, "Progress in simulating turbulent electron thermal transport in NSTX" (65, 6.5)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89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8420100" cy="54391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/>
            <a:fld id="{D7DB8F76-31D0-8E48-9A33-E79BFE0EA87E}" type="slidenum">
              <a:rPr lang="en-US">
                <a:latin typeface="Georgia" panose="02040502050405020303"/>
              </a:rPr>
              <a:pPr defTabSz="457189"/>
              <a:t>43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0" y="545412"/>
            <a:ext cx="9144002" cy="4260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Lithium effects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H. Kugel, (2008) POP, “The effect of lithium surface coatings on plasma performance…” (152, 10.13)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Maingi, (2009) PRL, “ELM Suppression through Density-Profile Modification with Lithium-Wall Coatings in NSTX” (154, 11.00)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Bell, (2009) PPCF, “Plasma response to lithium-coated plasma-facing components in NSTX” (91, 6.50)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Kugel, (2009) JNM, “Evaporated lithium surface coatings in NSTX” (74, 5.29)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Mansfield, (2009) JNM, “Transition to ELM-free improved H-mode by lithium deposition on NSTX graphite …” (66, 4.71)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Mansfield, (2010) FED, "A simple apparatus for the injection of lithium aerosol into the scrape-off layer …" (64, 4.92)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Maingi, (2011) PRL, "Continuous Improvement … with Progressively Increasing Lithium Coatings in NSTX" (77, 6.42)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Maingi, (2012) NF, "The effect of progressively increasing lithium coatings … in NSTX" (99, 9.0)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Kugel, (2012) FED, "NSTX plasma operation with a Liquid Lithium Divertor" (70, 6.36)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Jaworski, (2013) NF, "Liquid lithium divertor characteristics and plasma–material interactions in NSTX …" (77, 7.7)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Canik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(2013) NF, "Edge 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microstability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of NSTX plasmas without and with lithium-coated plasma-facing components" (50, 5.0)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Skinner, (2013) JNM, "Plasma facing surface composition during NSTX Li experiments" (41, 4.1)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strike="sngStrike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Rindt</a:t>
            </a:r>
            <a:r>
              <a:rPr lang="en-US" sz="1200" strike="sngStrike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(2019) NF, "Power handling and vapor shielding of pre-filled lithium divertor targets in Magnum-PSI" (21, 5.25)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lvl="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32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8420100" cy="54391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/>
            <a:fld id="{D7DB8F76-31D0-8E48-9A33-E79BFE0EA87E}" type="slidenum">
              <a:rPr lang="en-US">
                <a:latin typeface="Georgia" panose="02040502050405020303"/>
              </a:rPr>
              <a:pPr defTabSz="457189"/>
              <a:t>44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0" y="545412"/>
            <a:ext cx="9144002" cy="4260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Edge localized modes / pedestal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Maingi, (2005) NF, “H-mode pedestal, ELM, and power threshold…” (63, 3.50)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Canik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(2010) PRL, "On Demand Triggering of ELMs Using External 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Nonaxisymmetric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Magnetic Perturbations …" (66, 5.08)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Groebner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(2013) NF, "Improved understanding of physics processes in pedestal structure, …" (61, 6.1)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Boedo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(2014) POP, "Edge transport studies in the edge and scrape-off layer of NSTX with Langmuir probes" (45, 5.0)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Divertor / Scrape off layer / heat flux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Gray, (2011) JNM, "Dependence of divertor heat flux widths on heating power, flux expansion, and plasma current …" (52, 4.33)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Myra, (2011) POP, "Reduced model simulations of the scrape-off-layer heat-flux width and comparison with exp." (48, 4.0)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strike="sngStrike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Goldston, (2012) NF, "Heuristic drift-based model of the power scrape-off width in low-gas-puff H-mode tokamaks" (266, 24.18)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strike="sngStrike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Eich</a:t>
            </a:r>
            <a:r>
              <a:rPr lang="en-US" sz="1200" strike="sngStrike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(2013) NF, "Scaling of the tokamak near the scrape-off layer H-mode power width and implications for ITER" (442, 44.2)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Soukhanovskii, (2017) PPCF, "A review of radiative detachment studies in … magnetic divertor configurations" (46, 7.67)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Snowflake divertor</a:t>
            </a: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Soukhanovskii, (2011) NF, "Taming the plasma–material interface with the ‘snowflake’ divertor…" (73, 6.08)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Soukhanovskii, (2012) POP, "Snowflake divertor configuration studies in National Spherical Torus Experiment" (67, 6.09)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Ryutov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(2015) POP, "The snowflake divertor" (59, 7.38)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75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8420100" cy="54391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/>
            <a:fld id="{D7DB8F76-31D0-8E48-9A33-E79BFE0EA87E}" type="slidenum">
              <a:rPr lang="en-US">
                <a:latin typeface="Georgia" panose="02040502050405020303"/>
              </a:rPr>
              <a:pPr defTabSz="457189"/>
              <a:t>45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0" y="545412"/>
            <a:ext cx="9144002" cy="42551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Gas puff imaging / blobs / edge turbulence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Maqueda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(2001) RSI, “Edge turbulence measurements in NSTX by gas puff imaging” (98, 4.45)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Maqueda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(2003) RSI, “Gas puff imaging of edge turbulence (invited)” (104, 5.2)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Zweben, (2004) NF, “High-speed imaging of edge turbulence in NSTX” (237, 12.47)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Myra, (2006) POP, “Blob birth and transport” (123, 7.24)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Zweben, (2006) POP, “Structure and motion of edge turbulence” (65, 3.82)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Zweben, (2010) POP, "Quiet periods in edge turbulence preceding the L-H transition in NSTX" (81, 6.23)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Zweben, (2015) NF, "Edge and SOL turbulence and blob variations over a large database in NSTX" (52, 6.5)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Zweben, (2016) PPCF, "Blob structure and motion in the edge and SOL of NSTX" (66, 9.43)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Zweben, (2017) RSI, "Invited Review Article: Gas puff imaging diagnostics of edge plasma turbulence …" (71, 11.83)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Fast ion D-alpha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Podestá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(2008) RSI, “NSTX fast-ion D-alpha diagnostic” (59, 3.93)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Heidbrink, (2010) RSI, "Fast-ion D</a:t>
            </a:r>
            <a:r>
              <a:rPr lang="el-GR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α 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measurements of the fast-ion distribution (invited)" (81, 6.23)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Geiger, (2020) PPCF, "Progress in modelling fast-ion D-alpha … and neutral particle analyzer fluxes using FIDASIM" (39, 13.0)</a:t>
            </a:r>
            <a:endParaRPr lang="en-US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 Diagnostics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LeBlanc, (2003) RSI, “Operation of the NSTX Thomson scattering system” (104, 5.2)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Bell, (2010) POP, "Comparison of poloidal velocity measurements to neoclassical theory on NSTX” (69, 5.31)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Crocker, (2011) PPCF, "High spatial sampling global mode structure measurements via multichannel reflectometry …" (48, 4.0)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8420100" cy="54391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/>
            <a:fld id="{D7DB8F76-31D0-8E48-9A33-E79BFE0EA87E}" type="slidenum">
              <a:rPr lang="en-US">
                <a:latin typeface="Georgia" panose="02040502050405020303"/>
              </a:rPr>
              <a:pPr defTabSz="457189"/>
              <a:t>46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0" y="545412"/>
            <a:ext cx="9144002" cy="4260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harmonic fast wave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Hosea, (2008) POP, “HHFW heating efficiency enhancement and current drive at longer wavelength…” (71, 4.73)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Perkins, (2012) PRL, “HHFW Power Flow along Magnetic Field Lines in the Scrape-Off Layer of NSTX" (54, 4.91)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Bertelli, (2014) NF, "Full wave simulations of fast wave heating losses in the scrape-off layer of NSTX and NSTX-U" (47, 5.22)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Petrov, (2016) PPCF, "A fully-neoclassical finite-orbit-width version of the CQL3D Fokker–Planck code" (38, 5.43)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Coaxial helicity injection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Raman, (2001) NF, “Non-inductive current generation in NSTX using coaxial helicity injection” (70, 3.18)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Ebrahimi, (2015) PRL, "</a:t>
            </a: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Plasmoids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Formation During Simulations of Coaxial Helicity Injection in the NSTX" (45, 5.62)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Future devices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Ménard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(2016) NF, "Fusion nuclear science facilities and pilot plants based on the spherical tokamak" (119, 17.0)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IAEA Overview 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Kaye, (2005) NF, “Progress towards high performance plasmas…” (59, 3.28)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Sabbagh, (2013) NF, "Overview of physics results from the conclusive operation of NSTX" (51, 5.1)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r>
              <a:rPr lang="en-US" sz="1200" dirty="0" err="1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Ménard</a:t>
            </a:r>
            <a:r>
              <a:rPr lang="en-US" sz="1200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(2017) NF, "Overview of NSTX Upgrade initial results and modelling highlights" (45, 7.5)</a:t>
            </a: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38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xxx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7A8E6-1B65-DD44-B391-2EE1644F72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499" y="740979"/>
            <a:ext cx="8650641" cy="4078670"/>
          </a:xfrm>
        </p:spPr>
        <p:txBody>
          <a:bodyPr anchor="t">
            <a:normAutofit/>
          </a:bodyPr>
          <a:lstStyle/>
          <a:p>
            <a:r>
              <a:rPr lang="en-US" sz="2400" dirty="0"/>
              <a:t>xxx</a:t>
            </a:r>
          </a:p>
          <a:p>
            <a:pPr lvl="1"/>
            <a:r>
              <a:rPr lang="en-US" sz="2000" dirty="0"/>
              <a:t>xxx</a:t>
            </a:r>
          </a:p>
          <a:p>
            <a:r>
              <a:rPr lang="en-US" sz="2400" dirty="0"/>
              <a:t>xxx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50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016A2B4-71E0-F666-8606-1C62170B4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Early, mid, or late career splits needs work to make 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7A8E6-1B65-DD44-B391-2EE1644F72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731520"/>
            <a:ext cx="4572000" cy="4078670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Late: 18, Mid: 11, Early: 10</a:t>
            </a:r>
          </a:p>
          <a:p>
            <a:pPr lvl="1"/>
            <a:r>
              <a:rPr lang="en-US" sz="2000" dirty="0"/>
              <a:t>Numbers for papers, not people</a:t>
            </a:r>
          </a:p>
          <a:p>
            <a:pPr lvl="1"/>
            <a:r>
              <a:rPr lang="en-US" sz="2000" dirty="0"/>
              <a:t>8 unknown or no PhD</a:t>
            </a:r>
          </a:p>
          <a:p>
            <a:pPr lvl="1"/>
            <a:r>
              <a:rPr lang="en-US" sz="2000" dirty="0"/>
              <a:t>Used: Early &lt;= 5 years, Mid: 5-15, Late &gt; 15. Better split???</a:t>
            </a:r>
            <a:endParaRPr lang="en-US" sz="2400" dirty="0"/>
          </a:p>
          <a:p>
            <a:r>
              <a:rPr lang="en-US" sz="2400" dirty="0"/>
              <a:t>Hard to distinguish right now</a:t>
            </a:r>
          </a:p>
          <a:p>
            <a:r>
              <a:rPr lang="en-US" sz="2400" dirty="0"/>
              <a:t>To do properly this might take a lot of work</a:t>
            </a:r>
          </a:p>
          <a:p>
            <a:r>
              <a:rPr lang="en-US" sz="2400" dirty="0"/>
              <a:t>Statistics by career will probably improve when using the full multi-year database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5309B-462C-4FB0-A0AF-AFFFBCC10E4E}"/>
              </a:ext>
            </a:extLst>
          </p:cNvPr>
          <p:cNvSpPr txBox="1"/>
          <p:nvPr/>
        </p:nvSpPr>
        <p:spPr>
          <a:xfrm>
            <a:off x="1137288" y="727948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2006 Early/Mid/Late Career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D1C39-A203-0C0F-9FCA-8D88B3884016}"/>
              </a:ext>
            </a:extLst>
          </p:cNvPr>
          <p:cNvSpPr txBox="1"/>
          <p:nvPr/>
        </p:nvSpPr>
        <p:spPr>
          <a:xfrm>
            <a:off x="731520" y="1188720"/>
            <a:ext cx="1938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Late: 48.9 ± 39.0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Mid: 27.4 ± 22.1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Early: 42.9 ± 54.2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29AC2-1EAB-BA08-33B8-D3DB88FA2EB1}"/>
              </a:ext>
            </a:extLst>
          </p:cNvPr>
          <p:cNvSpPr txBox="1"/>
          <p:nvPr/>
        </p:nvSpPr>
        <p:spPr>
          <a:xfrm>
            <a:off x="1394691" y="2281382"/>
            <a:ext cx="650968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made an attempt with what I knew / could find about the 2006 authors – not satisfied with this right now</a:t>
            </a:r>
          </a:p>
        </p:txBody>
      </p:sp>
    </p:spTree>
    <p:extLst>
      <p:ext uri="{BB962C8B-B14F-4D97-AF65-F5344CB8AC3E}">
        <p14:creationId xmlns:p14="http://schemas.microsoft.com/office/powerpoint/2010/main" val="2930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7734A1AE-DC6A-3B0E-71FB-2349F2A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The high impact papers from 2006 really stand 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2006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2926080" y="118872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9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10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36BF2-5963-CC73-391C-A274D121EA99}"/>
              </a:ext>
            </a:extLst>
          </p:cNvPr>
          <p:cNvSpPr txBox="1"/>
          <p:nvPr/>
        </p:nvSpPr>
        <p:spPr>
          <a:xfrm>
            <a:off x="4419600" y="545411"/>
            <a:ext cx="4724401" cy="409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Zhu, PRL, “Toroidal-Momentum Dissipation by NTV” (187, 11.0)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Sabbagh, NF, “Resistive wall stabilized operation” (136, 8.0)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Myra, POP, “Blob birth and transport” (123, 7.24)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Sabbagh, PRL, “Active Stabilization of RWM” (120, 7.06)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Reimerdes, POP, “Cross-machine comparison of RFA and RWM” (98, 5.76)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Fredrickson, POP, “Collective fast ion instability-induced losses” (90, 5.29)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Menard</a:t>
            </a:r>
            <a:r>
              <a:rPr lang="en-US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PRL, “</a:t>
            </a: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Observation of Instability-Induced Current Redistribution” (75, 4.41)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Zweben, POP, “Structure and motion of edge turbulence” (65, 3.82)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Gates, NF, “Plasma shape control…using real-time equilibrium reconstruction” (58, 3.41)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42963-2AAF-9892-21D8-0AD15C783F68}"/>
              </a:ext>
            </a:extLst>
          </p:cNvPr>
          <p:cNvSpPr txBox="1"/>
          <p:nvPr/>
        </p:nvSpPr>
        <p:spPr>
          <a:xfrm>
            <a:off x="170517" y="4183924"/>
            <a:ext cx="403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(When comparing between years, will need to use rate of citation, not total)</a:t>
            </a:r>
          </a:p>
        </p:txBody>
      </p:sp>
    </p:spTree>
    <p:extLst>
      <p:ext uri="{BB962C8B-B14F-4D97-AF65-F5344CB8AC3E}">
        <p14:creationId xmlns:p14="http://schemas.microsoft.com/office/powerpoint/2010/main" val="66735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905DC3F-0622-FC02-167D-F1874DB5B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1C0B4915-5E48-40B2-D6D5-C12F6B45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All papers, all years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DFB3B1-1F53-B3BD-F994-F6305FBEC1A2}"/>
              </a:ext>
            </a:extLst>
          </p:cNvPr>
          <p:cNvSpPr txBox="1"/>
          <p:nvPr/>
        </p:nvSpPr>
        <p:spPr>
          <a:xfrm>
            <a:off x="6476310" y="72530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526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99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172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479</a:t>
            </a:r>
          </a:p>
        </p:txBody>
      </p:sp>
    </p:spTree>
    <p:extLst>
      <p:ext uri="{BB962C8B-B14F-4D97-AF65-F5344CB8AC3E}">
        <p14:creationId xmlns:p14="http://schemas.microsoft.com/office/powerpoint/2010/main" val="321714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BDCB662-0E28-F1BE-0D26-F2387A2E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/>
          <a:lstStyle/>
          <a:p>
            <a:r>
              <a:rPr lang="en-US" dirty="0"/>
              <a:t>There is no discernable difference between PPPL and collaborators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1773681" y="74172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PPPL first author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85312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C09B6B-0461-C1C4-4D28-26A3BD851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420100" cy="543910"/>
          </a:xfrm>
        </p:spPr>
        <p:txBody>
          <a:bodyPr>
            <a:normAutofit fontScale="90000"/>
          </a:bodyPr>
          <a:lstStyle/>
          <a:p>
            <a:r>
              <a:rPr lang="en-US" dirty="0"/>
              <a:t>Can also look at the output from a single author (using myself as an example)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81EDF-AEEA-8C89-0FEB-2A00218944E1}"/>
              </a:ext>
            </a:extLst>
          </p:cNvPr>
          <p:cNvSpPr txBox="1"/>
          <p:nvPr/>
        </p:nvSpPr>
        <p:spPr>
          <a:xfrm>
            <a:off x="731520" y="728234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 All (NSTX-related papers)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905BB-A0DE-574F-F7EE-5650E86984B7}"/>
              </a:ext>
            </a:extLst>
          </p:cNvPr>
          <p:cNvSpPr txBox="1"/>
          <p:nvPr/>
        </p:nvSpPr>
        <p:spPr>
          <a:xfrm>
            <a:off x="731520" y="1188720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High: 4</a:t>
            </a:r>
          </a:p>
          <a:p>
            <a:r>
              <a:rPr lang="en-US" dirty="0">
                <a:solidFill>
                  <a:srgbClr val="0033C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Medium: 1</a:t>
            </a:r>
          </a:p>
          <a:p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Lower: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4419600" y="545411"/>
            <a:ext cx="4724401" cy="448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(2010) POP, "The role of kinetic effects, …in resistive wall mode stability" (102, 7.85)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(2010) PRL, "Resistive Wall Mode Instability at Intermediate Plasma Rotation" (97, 7.46)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(2014) POP, "Benchmarking kinetic calculations of resistive wall mode stability" (40, 4.44)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(2017) POP, "A reduced RWM kinetic stability model for disruption forecasting" (35, 5.83)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C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(2011) PRL, "Effect of </a:t>
            </a:r>
            <a:r>
              <a:rPr lang="en-US" sz="1400" dirty="0" err="1">
                <a:solidFill>
                  <a:srgbClr val="0033C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Collisionality</a:t>
            </a:r>
            <a:r>
              <a:rPr lang="en-US" sz="1400" dirty="0">
                <a:solidFill>
                  <a:srgbClr val="0033C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Kinetic Stability of the Resistive Wall Mode" (35, 2.92)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(2011) POP, "Investigation of multiple roots of the RWM dispersion relation…" (22, 1.83)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(2015) NF, "Modifications to ideal stability by kinetic effects in NSTX" (14, 1.75)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Berkery, (2014) POP, "Measured improvement of global MHD mode stability at high-beta…" (13, 1.44)</a:t>
            </a:r>
          </a:p>
        </p:txBody>
      </p:sp>
    </p:spTree>
    <p:extLst>
      <p:ext uri="{BB962C8B-B14F-4D97-AF65-F5344CB8AC3E}">
        <p14:creationId xmlns:p14="http://schemas.microsoft.com/office/powerpoint/2010/main" val="377843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8A5-E38A-564C-B678-8DA6CBF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8420100" cy="543910"/>
          </a:xfrm>
        </p:spPr>
        <p:txBody>
          <a:bodyPr/>
          <a:lstStyle/>
          <a:p>
            <a:r>
              <a:rPr lang="en-US" dirty="0"/>
              <a:t>The high impact papers can be categorized by physics topic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595B-7D71-C94F-9B90-840BA631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/>
            <a:fld id="{D7DB8F76-31D0-8E48-9A33-E79BFE0EA87E}" type="slidenum">
              <a:rPr lang="en-US">
                <a:latin typeface="Georgia" panose="02040502050405020303"/>
              </a:rPr>
              <a:pPr defTabSz="457189"/>
              <a:t>9</a:t>
            </a:fld>
            <a:endParaRPr lang="en-US" dirty="0">
              <a:latin typeface="Georgia" panose="020405020504050203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E913-4AB0-5C8C-2799-83D604A34BB5}"/>
              </a:ext>
            </a:extLst>
          </p:cNvPr>
          <p:cNvSpPr txBox="1"/>
          <p:nvPr/>
        </p:nvSpPr>
        <p:spPr>
          <a:xfrm>
            <a:off x="0" y="545412"/>
            <a:ext cx="4572000" cy="4260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Fast ion instabilities / Alfven eigenmodes (13)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Lithium effects (12-13)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Gas puff imaging / blobs / edge turbulence (9)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Resistive wall mode (9)</a:t>
            </a: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Neoclassical toroidal viscosity / magnetic perturbations / error fields (7)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Turbulence (6) 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Equilibrium / control / scenarios (5)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MHD / stability (non-RWM) (4)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Edge localized modes / pedestal (4)</a:t>
            </a: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harmonic fast wave (4)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 fast ion / neutral beam injection (4)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Divertor / Scrape off layer / heat flux (3-5)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E2384-D1E8-DF39-6287-B211C7F458BA}"/>
              </a:ext>
            </a:extLst>
          </p:cNvPr>
          <p:cNvSpPr txBox="1"/>
          <p:nvPr/>
        </p:nvSpPr>
        <p:spPr>
          <a:xfrm>
            <a:off x="4528457" y="531628"/>
            <a:ext cx="4215284" cy="4260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Snowflake divertor (3)</a:t>
            </a: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Fast ion D-alpha (3)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 Diagnostics (3)</a:t>
            </a: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IAEA Overview (3)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 (2)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Coaxial helicity injection (2)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Future devices (1)</a:t>
            </a: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342900">
              <a:spcBef>
                <a:spcPct val="20000"/>
              </a:spcBef>
              <a:buClr>
                <a:srgbClr val="E2751D"/>
              </a:buClr>
              <a:defRPr/>
            </a:pP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endParaRPr lang="en-US" sz="15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0260" indent="-170260" defTabSz="342900">
              <a:spcBef>
                <a:spcPct val="20000"/>
              </a:spcBef>
              <a:buClr>
                <a:srgbClr val="E2751D"/>
              </a:buClr>
              <a:buFont typeface="Arial"/>
              <a:buChar char="•"/>
              <a:defRPr/>
            </a:pPr>
            <a:endParaRPr lang="en-US" sz="2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4091" lvl="1" indent="-173831" defTabSz="342900">
              <a:spcBef>
                <a:spcPct val="20000"/>
              </a:spcBef>
              <a:buClr>
                <a:srgbClr val="D5EDF4">
                  <a:lumMod val="50000"/>
                </a:srgbClr>
              </a:buClr>
              <a:buFont typeface="Arial"/>
              <a:buChar char="•"/>
              <a:defRPr/>
            </a:pPr>
            <a:endParaRPr lang="en-US" sz="1200" dirty="0">
              <a:solidFill>
                <a:srgbClr val="0033CC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412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PPL Theme 2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A21E1F"/>
      </a:accent5>
      <a:accent6>
        <a:srgbClr val="7AB775"/>
      </a:accent6>
      <a:hlink>
        <a:srgbClr val="2C89C5"/>
      </a:hlink>
      <a:folHlink>
        <a:srgbClr val="2B7FA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27904</TotalTime>
  <Words>6552</Words>
  <Application>Microsoft Office PowerPoint</Application>
  <PresentationFormat>On-screen Show (16:9)</PresentationFormat>
  <Paragraphs>583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Georgia</vt:lpstr>
      <vt:lpstr>Calibri</vt:lpstr>
      <vt:lpstr>Roboto</vt:lpstr>
      <vt:lpstr>Roboto Slab</vt:lpstr>
      <vt:lpstr>Arial</vt:lpstr>
      <vt:lpstr>Default Theme</vt:lpstr>
      <vt:lpstr>NSTX citations over time  J.W. Berkery, C. Ly (PPPL) </vt:lpstr>
      <vt:lpstr>Examining the citations of NSTX papers can give both backward and forward looking insights</vt:lpstr>
      <vt:lpstr>A single year example (2006) illustrates the process</vt:lpstr>
      <vt:lpstr>Citation rate separates high, medium, and lower impact papers</vt:lpstr>
      <vt:lpstr>The high impact papers from 2006 really stand out</vt:lpstr>
      <vt:lpstr>All papers, all years</vt:lpstr>
      <vt:lpstr>There is no discernable difference between PPPL and collaborators</vt:lpstr>
      <vt:lpstr>Can also look at the output from a single author (using myself as an example)</vt:lpstr>
      <vt:lpstr>The high impact papers can be categorized by physics topic</vt:lpstr>
      <vt:lpstr>Journal comparison</vt:lpstr>
      <vt:lpstr>Journal comparison</vt:lpstr>
      <vt:lpstr>Journal comparison</vt:lpstr>
      <vt:lpstr>Journal comparison</vt:lpstr>
      <vt:lpstr>Journal comparison</vt:lpstr>
      <vt:lpstr>Conclusions</vt:lpstr>
      <vt:lpstr>Notes</vt:lpstr>
      <vt:lpstr>Year by year results for high impact papers follows</vt:lpstr>
      <vt:lpstr>2001</vt:lpstr>
      <vt:lpstr>2002</vt:lpstr>
      <vt:lpstr>2003</vt:lpstr>
      <vt:lpstr>2004</vt:lpstr>
      <vt:lpstr>2005</vt:lpstr>
      <vt:lpstr>2006</vt:lpstr>
      <vt:lpstr>2007</vt:lpstr>
      <vt:lpstr>2008</vt:lpstr>
      <vt:lpstr>2009</vt:lpstr>
      <vt:lpstr>2010</vt:lpstr>
      <vt:lpstr>2011</vt:lpstr>
      <vt:lpstr>2012</vt:lpstr>
      <vt:lpstr>2013</vt:lpstr>
      <vt:lpstr>2014</vt:lpstr>
      <vt:lpstr>2015</vt:lpstr>
      <vt:lpstr>2016</vt:lpstr>
      <vt:lpstr>2017</vt:lpstr>
      <vt:lpstr>2018</vt:lpstr>
      <vt:lpstr>2019</vt:lpstr>
      <vt:lpstr>2020</vt:lpstr>
      <vt:lpstr>The top papers by total citations, and by citation rate</vt:lpstr>
      <vt:lpstr>Topics</vt:lpstr>
      <vt:lpstr>Topics</vt:lpstr>
      <vt:lpstr>Topics</vt:lpstr>
      <vt:lpstr>Topics</vt:lpstr>
      <vt:lpstr>Topics</vt:lpstr>
      <vt:lpstr>Topics</vt:lpstr>
      <vt:lpstr>Topics</vt:lpstr>
      <vt:lpstr>Topics</vt:lpstr>
      <vt:lpstr>xxx</vt:lpstr>
      <vt:lpstr>Early, mid, or late career splits needs work to make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Jack Berkery</cp:lastModifiedBy>
  <cp:revision>638</cp:revision>
  <dcterms:created xsi:type="dcterms:W3CDTF">2020-06-11T16:38:14Z</dcterms:created>
  <dcterms:modified xsi:type="dcterms:W3CDTF">2024-05-13T14:43:47Z</dcterms:modified>
</cp:coreProperties>
</file>