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3" r:id="rId1"/>
  </p:sldMasterIdLst>
  <p:notesMasterIdLst>
    <p:notesMasterId r:id="rId26"/>
  </p:notesMasterIdLst>
  <p:sldIdLst>
    <p:sldId id="311" r:id="rId2"/>
    <p:sldId id="452" r:id="rId3"/>
    <p:sldId id="393" r:id="rId4"/>
    <p:sldId id="467" r:id="rId5"/>
    <p:sldId id="1793" r:id="rId6"/>
    <p:sldId id="1794" r:id="rId7"/>
    <p:sldId id="1795" r:id="rId8"/>
    <p:sldId id="478" r:id="rId9"/>
    <p:sldId id="1796" r:id="rId10"/>
    <p:sldId id="456" r:id="rId11"/>
    <p:sldId id="1797" r:id="rId12"/>
    <p:sldId id="1798" r:id="rId13"/>
    <p:sldId id="1804" r:id="rId14"/>
    <p:sldId id="1799" r:id="rId15"/>
    <p:sldId id="460" r:id="rId16"/>
    <p:sldId id="474" r:id="rId17"/>
    <p:sldId id="1803" r:id="rId18"/>
    <p:sldId id="1801" r:id="rId19"/>
    <p:sldId id="1802" r:id="rId20"/>
    <p:sldId id="461" r:id="rId21"/>
    <p:sldId id="463" r:id="rId22"/>
    <p:sldId id="479" r:id="rId23"/>
    <p:sldId id="480" r:id="rId24"/>
    <p:sldId id="457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Georgia" panose="02040502050405020303" pitchFamily="18" charset="0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Roboto Slab" pitchFamily="2" charset="0"/>
      <p:regular r:id="rId40"/>
      <p:bold r:id="rId41"/>
    </p:embeddedFont>
  </p:embeddedFontLst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ley Kaye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9F9"/>
    <a:srgbClr val="0033CC"/>
    <a:srgbClr val="0000FF"/>
    <a:srgbClr val="FF33CC"/>
    <a:srgbClr val="009193"/>
    <a:srgbClr val="445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25" autoAdjust="0"/>
    <p:restoredTop sz="95852" autoAdjust="0"/>
  </p:normalViewPr>
  <p:slideViewPr>
    <p:cSldViewPr snapToGrid="0" snapToObjects="1">
      <p:cViewPr varScale="1">
        <p:scale>
          <a:sx n="119" d="100"/>
          <a:sy n="119" d="100"/>
        </p:scale>
        <p:origin x="221" y="1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7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berkery\Documents\Jack's%20Work\STAR_LDRD\tau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berkery\Documents\Jack's%20Work\STAR_LDRD\tau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Sheet1!$B$3:$B$6</c:f>
              <c:strCache>
                <c:ptCount val="4"/>
                <c:pt idx="0">
                  <c:v>τ98y2</c:v>
                </c:pt>
                <c:pt idx="1">
                  <c:v>τPetty</c:v>
                </c:pt>
                <c:pt idx="2">
                  <c:v>τTRANSP</c:v>
                </c:pt>
                <c:pt idx="3">
                  <c:v>τNSTX</c:v>
                </c:pt>
              </c:strCache>
            </c:strRef>
          </c:cat>
          <c:val>
            <c:numRef>
              <c:f>Sheet1!$C$3:$C$6</c:f>
              <c:numCache>
                <c:formatCode>General</c:formatCode>
                <c:ptCount val="4"/>
                <c:pt idx="0">
                  <c:v>1.1100000000000001</c:v>
                </c:pt>
                <c:pt idx="1">
                  <c:v>1.94</c:v>
                </c:pt>
                <c:pt idx="2">
                  <c:v>2.23</c:v>
                </c:pt>
                <c:pt idx="3">
                  <c:v>2.61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B1-455B-98F8-BB6D266E12E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609210816"/>
        <c:axId val="1609208320"/>
      </c:barChart>
      <c:catAx>
        <c:axId val="160921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1609208320"/>
        <c:crosses val="autoZero"/>
        <c:auto val="1"/>
        <c:lblAlgn val="ctr"/>
        <c:lblOffset val="100"/>
        <c:noMultiLvlLbl val="0"/>
      </c:catAx>
      <c:valAx>
        <c:axId val="1609208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0921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Sheet1!$B$3:$B$6</c:f>
              <c:strCache>
                <c:ptCount val="4"/>
                <c:pt idx="0">
                  <c:v>τ98y2</c:v>
                </c:pt>
                <c:pt idx="1">
                  <c:v>τPetty</c:v>
                </c:pt>
                <c:pt idx="2">
                  <c:v>τTRANSP</c:v>
                </c:pt>
                <c:pt idx="3">
                  <c:v>τNSTX</c:v>
                </c:pt>
              </c:strCache>
            </c:strRef>
          </c:cat>
          <c:val>
            <c:numRef>
              <c:f>Sheet1!$C$3:$C$6</c:f>
              <c:numCache>
                <c:formatCode>General</c:formatCode>
                <c:ptCount val="4"/>
                <c:pt idx="0">
                  <c:v>1.1100000000000001</c:v>
                </c:pt>
                <c:pt idx="1">
                  <c:v>1.94</c:v>
                </c:pt>
                <c:pt idx="2">
                  <c:v>2.23</c:v>
                </c:pt>
                <c:pt idx="3">
                  <c:v>2.61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B1-455B-98F8-BB6D266E12E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609210816"/>
        <c:axId val="1609208320"/>
      </c:barChart>
      <c:catAx>
        <c:axId val="160921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1609208320"/>
        <c:crosses val="autoZero"/>
        <c:auto val="1"/>
        <c:lblAlgn val="ctr"/>
        <c:lblOffset val="100"/>
        <c:noMultiLvlLbl val="0"/>
      </c:catAx>
      <c:valAx>
        <c:axId val="1609208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0921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56854-B4F0-024D-ACE9-C26F23D6BC6E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7C13E-113E-CE42-AE0F-CE20F7293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2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905275"/>
            <a:ext cx="11495315" cy="2132215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14155"/>
            <a:ext cx="11035863" cy="2123336"/>
          </a:xfrm>
        </p:spPr>
        <p:txBody>
          <a:bodyPr>
            <a:normAutofit/>
          </a:bodyPr>
          <a:lstStyle>
            <a:lvl1pPr>
              <a:defRPr sz="48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2721935" cy="92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3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A30656-7B55-504B-8BC8-CE3E744DC6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24910"/>
            <a:ext cx="12192000" cy="59330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1623012"/>
            <a:ext cx="11495315" cy="3416867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12333"/>
            <a:ext cx="11035863" cy="2622699"/>
          </a:xfrm>
        </p:spPr>
        <p:txBody>
          <a:bodyPr>
            <a:normAutofit/>
          </a:bodyPr>
          <a:lstStyle>
            <a:lvl1pPr>
              <a:defRPr sz="48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B7A0AF-7553-DE4D-BBF0-D25A72BFA6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327"/>
            <a:ext cx="2721935" cy="92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84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-1853" y="0"/>
            <a:ext cx="11529848" cy="725213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0415753" cy="725213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4000" y="987972"/>
            <a:ext cx="11226800" cy="5438227"/>
          </a:xfrm>
        </p:spPr>
        <p:txBody>
          <a:bodyPr anchor="ctr"/>
          <a:lstStyle>
            <a:lvl1pPr>
              <a:buClr>
                <a:schemeClr val="accent3"/>
              </a:buClr>
              <a:defRPr/>
            </a:lvl1pPr>
            <a:lvl2pPr>
              <a:buClr>
                <a:schemeClr val="bg2">
                  <a:lumMod val="50000"/>
                </a:schemeClr>
              </a:buClr>
              <a:defRPr/>
            </a:lvl2pPr>
            <a:lvl3pPr>
              <a:buClr>
                <a:schemeClr val="bg2">
                  <a:lumMod val="50000"/>
                </a:schemeClr>
              </a:buClr>
              <a:defRPr/>
            </a:lvl3pPr>
            <a:lvl4pPr>
              <a:buClr>
                <a:schemeClr val="bg2">
                  <a:lumMod val="50000"/>
                </a:schemeClr>
              </a:buClr>
              <a:defRPr/>
            </a:lvl4pPr>
            <a:lvl5pPr>
              <a:buClr>
                <a:schemeClr val="bg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C60268-D5E3-60CF-BC48-59BB206A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165" r="40455" b="13678"/>
          <a:stretch/>
        </p:blipFill>
        <p:spPr>
          <a:xfrm>
            <a:off x="0" y="6426198"/>
            <a:ext cx="1162975" cy="43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5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7B77A9A-DB0E-499F-94FC-2545A63BBEA8}"/>
              </a:ext>
            </a:extLst>
          </p:cNvPr>
          <p:cNvSpPr txBox="1"/>
          <p:nvPr userDrawn="1"/>
        </p:nvSpPr>
        <p:spPr>
          <a:xfrm>
            <a:off x="0" y="6433383"/>
            <a:ext cx="12192000" cy="4246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J.W. Berkery, PPPL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2D72BB-7D11-433F-ACFD-F8E210BACE50}"/>
              </a:ext>
            </a:extLst>
          </p:cNvPr>
          <p:cNvSpPr txBox="1"/>
          <p:nvPr userDrawn="1"/>
        </p:nvSpPr>
        <p:spPr>
          <a:xfrm>
            <a:off x="0" y="6433610"/>
            <a:ext cx="12192000" cy="4246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7/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22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/24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D61B7E4A-D935-5A41-9E17-BAC1451B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035863" cy="725213"/>
          </a:xfrm>
          <a:prstGeom prst="rect">
            <a:avLst/>
          </a:prstGeom>
        </p:spPr>
        <p:txBody>
          <a:bodyPr vert="horz" lIns="18288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3E42795-372F-EE4C-A68C-04D9C6A00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4689" y="0"/>
            <a:ext cx="907311" cy="708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4452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1F3B143-53EA-2E43-8866-DBB356BA2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1" y="737190"/>
            <a:ext cx="11226799" cy="5689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98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5" r:id="rId2"/>
    <p:sldLayoutId id="2147483664" r:id="rId3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2667" b="1" kern="1200">
          <a:solidFill>
            <a:schemeClr val="bg1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302676" indent="-302676" algn="l" defTabSz="609585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1pPr>
      <a:lvl2pPr marL="611702" indent="-309026" algn="l" defTabSz="609585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2133" kern="1200">
          <a:solidFill>
            <a:srgbClr val="0033CC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2pPr>
      <a:lvl3pPr marL="916494" indent="-304792" algn="l" defTabSz="609585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867" kern="1200">
          <a:solidFill>
            <a:srgbClr val="C00000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3pPr>
      <a:lvl4pPr marL="1219170" indent="-302676" algn="l" defTabSz="609585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4pPr>
      <a:lvl5pPr marL="1521846" indent="-302676" algn="l" defTabSz="609585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8" userDrawn="1">
          <p15:clr>
            <a:srgbClr val="F26B43"/>
          </p15:clr>
        </p15:guide>
        <p15:guide id="2" pos="160" userDrawn="1">
          <p15:clr>
            <a:srgbClr val="F26B43"/>
          </p15:clr>
        </p15:guide>
        <p15:guide id="3" pos="7232" userDrawn="1">
          <p15:clr>
            <a:srgbClr val="F26B43"/>
          </p15:clr>
        </p15:guide>
        <p15:guide id="4" pos="75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em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470F7D-D10E-D545-91EA-1D0E2A02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04765"/>
            <a:ext cx="11035863" cy="5599001"/>
          </a:xfrm>
        </p:spPr>
        <p:txBody>
          <a:bodyPr>
            <a:normAutofit/>
          </a:bodyPr>
          <a:lstStyle/>
          <a:p>
            <a:r>
              <a:rPr lang="en-US" sz="4267" dirty="0"/>
              <a:t>Heating and current drive options for a Spherical Tokamak Advanced Reactor</a:t>
            </a:r>
            <a:br>
              <a:rPr lang="en-US" sz="1067" dirty="0"/>
            </a:br>
            <a:br>
              <a:rPr lang="en-US" sz="1067" dirty="0"/>
            </a:br>
            <a:r>
              <a:rPr lang="en-US" sz="3200" dirty="0"/>
              <a:t>Jack Berkery (PPPL)</a:t>
            </a:r>
            <a:br>
              <a:rPr lang="en-US" sz="2667" dirty="0"/>
            </a:br>
            <a:r>
              <a:rPr lang="en-US" sz="2667" dirty="0"/>
              <a:t>K. Shah, J. Menard, N. Bertelli, T. Brown, N. Gorelenkov, M. Gorelenkova, M. Ono, A. Pankin, A. </a:t>
            </a:r>
            <a:r>
              <a:rPr lang="en-US" sz="2667" dirty="0" err="1"/>
              <a:t>Simonin</a:t>
            </a:r>
            <a:r>
              <a:rPr lang="en-US" sz="2667" dirty="0"/>
              <a:t> (CEA)</a:t>
            </a:r>
          </a:p>
        </p:txBody>
      </p:sp>
    </p:spTree>
    <p:extLst>
      <p:ext uri="{BB962C8B-B14F-4D97-AF65-F5344CB8AC3E}">
        <p14:creationId xmlns:p14="http://schemas.microsoft.com/office/powerpoint/2010/main" val="413963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/>
          </a:bodyPr>
          <a:lstStyle/>
          <a:p>
            <a:r>
              <a:rPr lang="en-US" dirty="0"/>
              <a:t>At the transition to the sustained phase, the needs for CD change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10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465A47E-D2B6-4730-BAF2-D5B7A14BC4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42" y="804930"/>
            <a:ext cx="5502816" cy="4365866"/>
          </a:xfrm>
        </p:spPr>
        <p:txBody>
          <a:bodyPr anchor="t">
            <a:noAutofit/>
          </a:bodyPr>
          <a:lstStyle/>
          <a:p>
            <a:pPr marL="457189" indent="-457189"/>
            <a:r>
              <a:rPr lang="en-US" sz="2800" dirty="0"/>
              <a:t>An auxiliary current profile was </a:t>
            </a:r>
            <a:r>
              <a:rPr lang="en-US" sz="2800" i="1" dirty="0"/>
              <a:t>assumed</a:t>
            </a:r>
            <a:r>
              <a:rPr lang="en-US" sz="2800" dirty="0"/>
              <a:t> to create the target equilibrium with high density and temperature</a:t>
            </a:r>
          </a:p>
          <a:p>
            <a:pPr marL="457189" indent="-457189"/>
            <a:r>
              <a:rPr lang="en-US" sz="2800" dirty="0"/>
              <a:t>When density is increased to full level, envisioned to switch from X-I to O-I with a polarizer</a:t>
            </a:r>
            <a:endParaRPr lang="en-US" sz="2400" dirty="0"/>
          </a:p>
          <a:p>
            <a:pPr marL="766215" lvl="1" indent="-457189"/>
            <a:r>
              <a:rPr lang="en-US" sz="2400" dirty="0"/>
              <a:t>(Also now switching to TORAY/TRANSP calculations)</a:t>
            </a:r>
          </a:p>
          <a:p>
            <a:pPr marL="457189" indent="-457189"/>
            <a:r>
              <a:rPr lang="en-US" sz="2667" dirty="0"/>
              <a:t>Or, switch to neutral beams </a:t>
            </a:r>
          </a:p>
          <a:p>
            <a:pPr marL="1071007" lvl="2" indent="-457189"/>
            <a:endParaRPr lang="en-US" sz="2000" dirty="0"/>
          </a:p>
          <a:p>
            <a:pPr marL="766215" lvl="1" indent="-457189"/>
            <a:endParaRPr lang="en-US" sz="2400" dirty="0"/>
          </a:p>
          <a:p>
            <a:pPr marL="766215" lvl="1" indent="-457189"/>
            <a:endParaRPr lang="en-US" sz="2400" dirty="0"/>
          </a:p>
          <a:p>
            <a:pPr marL="766215" lvl="1" indent="-457189"/>
            <a:endParaRPr lang="en-US" sz="2400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39E8703-3063-D708-03B3-4957EC2EA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45" t="32955" r="33276" b="32942"/>
          <a:stretch/>
        </p:blipFill>
        <p:spPr>
          <a:xfrm>
            <a:off x="5613399" y="804930"/>
            <a:ext cx="1969030" cy="1841679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56695F7-1347-0C13-1617-C61EABFFA8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21" t="33949" b="32949"/>
          <a:stretch/>
        </p:blipFill>
        <p:spPr>
          <a:xfrm>
            <a:off x="5613399" y="2646609"/>
            <a:ext cx="1969030" cy="1787639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8A06CA9-D068-0546-2CD9-48856324E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21" t="66898"/>
          <a:stretch/>
        </p:blipFill>
        <p:spPr>
          <a:xfrm>
            <a:off x="5613399" y="4434248"/>
            <a:ext cx="1969030" cy="17876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22F4645-8D92-543E-1578-2CFC4ACBB1CD}"/>
              </a:ext>
            </a:extLst>
          </p:cNvPr>
          <p:cNvGrpSpPr/>
          <p:nvPr/>
        </p:nvGrpSpPr>
        <p:grpSpPr>
          <a:xfrm>
            <a:off x="8185579" y="804929"/>
            <a:ext cx="3552765" cy="5711781"/>
            <a:chOff x="7815853" y="804929"/>
            <a:chExt cx="3552765" cy="5711781"/>
          </a:xfrm>
        </p:grpSpPr>
        <p:pic>
          <p:nvPicPr>
            <p:cNvPr id="9" name="Picture 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E5EAE40-B15F-C5F4-3BC7-1C485DC4F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5853" y="804929"/>
              <a:ext cx="3468836" cy="3898361"/>
            </a:xfrm>
            <a:prstGeom prst="rect">
              <a:avLst/>
            </a:prstGeom>
          </p:spPr>
        </p:pic>
        <p:pic>
          <p:nvPicPr>
            <p:cNvPr id="13" name="Picture 12" descr="A picture containing timeline&#10;&#10;Description automatically generated">
              <a:extLst>
                <a:ext uri="{FF2B5EF4-FFF2-40B4-BE49-F238E27FC236}">
                  <a16:creationId xmlns:a16="http://schemas.microsoft.com/office/drawing/2014/main" id="{2347E6A6-9982-F1DF-C4C8-9BE656B6F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80529" y="4207768"/>
              <a:ext cx="3488089" cy="230894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1DD4DC3-5098-B308-FFFB-2AD1ECB9DFDD}"/>
              </a:ext>
            </a:extLst>
          </p:cNvPr>
          <p:cNvSpPr txBox="1"/>
          <p:nvPr/>
        </p:nvSpPr>
        <p:spPr>
          <a:xfrm>
            <a:off x="1411748" y="6486840"/>
            <a:ext cx="3834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[M. Ono et al., </a:t>
            </a:r>
            <a:r>
              <a:rPr lang="en-US" sz="1400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Nucl</a:t>
            </a:r>
            <a:r>
              <a:rPr lang="en-US" sz="14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Fusion 64 086021 (2024)]</a:t>
            </a:r>
          </a:p>
        </p:txBody>
      </p:sp>
    </p:spTree>
    <p:extLst>
      <p:ext uri="{BB962C8B-B14F-4D97-AF65-F5344CB8AC3E}">
        <p14:creationId xmlns:p14="http://schemas.microsoft.com/office/powerpoint/2010/main" val="1780369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50CC3A-493D-BE1A-BC27-850C1DA638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3" r="32783" b="49890"/>
          <a:stretch/>
        </p:blipFill>
        <p:spPr bwMode="auto">
          <a:xfrm>
            <a:off x="8449257" y="3473690"/>
            <a:ext cx="3618227" cy="269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EAFF86-1ABD-FAA1-7838-F2EE167BD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48" y="841248"/>
            <a:ext cx="4023360" cy="267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AB0D7-5D92-B654-7F69-9ABF36127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731520"/>
            <a:ext cx="3842366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 fontScale="90000"/>
          </a:bodyPr>
          <a:lstStyle/>
          <a:p>
            <a:r>
              <a:rPr lang="en-US" dirty="0"/>
              <a:t>Systematic assessment of ECCD from varying launch locations shows that the necessary current profile can be achieved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11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3D67AE-4631-20AC-A4D1-AC3417466D90}"/>
              </a:ext>
            </a:extLst>
          </p:cNvPr>
          <p:cNvSpPr txBox="1"/>
          <p:nvPr/>
        </p:nvSpPr>
        <p:spPr>
          <a:xfrm>
            <a:off x="4582069" y="4958772"/>
            <a:ext cx="32628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(Arrow lengths proportional to driven current)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8C537DD-E31E-8EDC-4D68-5061BDFEF51A}"/>
              </a:ext>
            </a:extLst>
          </p:cNvPr>
          <p:cNvCxnSpPr>
            <a:cxnSpLocks/>
          </p:cNvCxnSpPr>
          <p:nvPr/>
        </p:nvCxnSpPr>
        <p:spPr>
          <a:xfrm>
            <a:off x="7141318" y="2946813"/>
            <a:ext cx="1227385" cy="7252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318E3F7-D11D-DC36-D447-B825B31EDAC1}"/>
              </a:ext>
            </a:extLst>
          </p:cNvPr>
          <p:cNvSpPr txBox="1"/>
          <p:nvPr/>
        </p:nvSpPr>
        <p:spPr>
          <a:xfrm>
            <a:off x="6588628" y="1416267"/>
            <a:ext cx="10670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(Poloidal. Toroidal not shown)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E6C9A18-9B98-1251-55CD-AE0F42CDE733}"/>
              </a:ext>
            </a:extLst>
          </p:cNvPr>
          <p:cNvSpPr txBox="1">
            <a:spLocks/>
          </p:cNvSpPr>
          <p:nvPr/>
        </p:nvSpPr>
        <p:spPr>
          <a:xfrm>
            <a:off x="9342" y="804930"/>
            <a:ext cx="3899396" cy="43658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/>
            <a:r>
              <a:rPr lang="en-US" sz="2800" dirty="0"/>
              <a:t>TORAY scans of toroidal and poloidal launch angles finds optimal CD at six different launch locations</a:t>
            </a:r>
          </a:p>
          <a:p>
            <a:pPr marL="766215" lvl="1" indent="-457189"/>
            <a:r>
              <a:rPr lang="en-US" sz="2400" dirty="0"/>
              <a:t>All 170 GHz, fundamental O-mode</a:t>
            </a:r>
          </a:p>
          <a:p>
            <a:pPr marL="457189" indent="-457189"/>
            <a:r>
              <a:rPr lang="en-US" sz="2800" dirty="0"/>
              <a:t>A combination of launchers gives good CD efficiency spread over the desired radial extent</a:t>
            </a:r>
            <a:endParaRPr lang="en-US" sz="2400" dirty="0"/>
          </a:p>
          <a:p>
            <a:pPr marL="766215" lvl="1" indent="-457189"/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0B2BA-5722-A934-26E8-1F86C001622E}"/>
              </a:ext>
            </a:extLst>
          </p:cNvPr>
          <p:cNvSpPr txBox="1"/>
          <p:nvPr/>
        </p:nvSpPr>
        <p:spPr>
          <a:xfrm>
            <a:off x="7112130" y="6494925"/>
            <a:ext cx="3834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[M. Ono et al., </a:t>
            </a:r>
            <a:r>
              <a:rPr lang="en-US" sz="1400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Nucl</a:t>
            </a:r>
            <a:r>
              <a:rPr lang="en-US" sz="14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Fusion 64 086021 (2024)]</a:t>
            </a:r>
          </a:p>
        </p:txBody>
      </p:sp>
    </p:spTree>
    <p:extLst>
      <p:ext uri="{BB962C8B-B14F-4D97-AF65-F5344CB8AC3E}">
        <p14:creationId xmlns:p14="http://schemas.microsoft.com/office/powerpoint/2010/main" val="3202970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10236A8-90D6-EBCB-FBF0-2F0F8F9E5C0E}"/>
              </a:ext>
            </a:extLst>
          </p:cNvPr>
          <p:cNvGrpSpPr>
            <a:grpSpLocks noChangeAspect="1"/>
          </p:cNvGrpSpPr>
          <p:nvPr/>
        </p:nvGrpSpPr>
        <p:grpSpPr>
          <a:xfrm>
            <a:off x="5516770" y="796767"/>
            <a:ext cx="6616726" cy="2819822"/>
            <a:chOff x="0" y="731520"/>
            <a:chExt cx="9655397" cy="41148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72447B-DA4A-03B7-6F94-557678CD8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31520"/>
              <a:ext cx="4812512" cy="4114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5CF502-091B-F83A-5072-BE9F9BD3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9744" y="731520"/>
              <a:ext cx="4845653" cy="4114800"/>
            </a:xfrm>
            <a:prstGeom prst="rect">
              <a:avLst/>
            </a:prstGeom>
          </p:spPr>
        </p:pic>
      </p:grp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E42ECC1-80A6-CC92-6089-B85830EDEEC3}"/>
              </a:ext>
            </a:extLst>
          </p:cNvPr>
          <p:cNvSpPr txBox="1">
            <a:spLocks/>
          </p:cNvSpPr>
          <p:nvPr/>
        </p:nvSpPr>
        <p:spPr>
          <a:xfrm>
            <a:off x="1" y="992811"/>
            <a:ext cx="5275807" cy="43658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/>
            <a:r>
              <a:rPr lang="en-US" sz="2800" dirty="0"/>
              <a:t>With higher enough beam energy, NBI can drive on-axis current</a:t>
            </a:r>
          </a:p>
          <a:p>
            <a:pPr marL="766215" lvl="1" indent="-457189"/>
            <a:r>
              <a:rPr lang="en-US" sz="2400" dirty="0"/>
              <a:t>0.5 MeV led to current shortfall, reversed q shear</a:t>
            </a:r>
          </a:p>
          <a:p>
            <a:pPr marL="766215" lvl="1" indent="-457189"/>
            <a:r>
              <a:rPr lang="en-US" sz="2400" dirty="0"/>
              <a:t>This has stability implications, and core heating, rotation…</a:t>
            </a:r>
          </a:p>
          <a:p>
            <a:pPr marL="457189" indent="-457189"/>
            <a:r>
              <a:rPr lang="en-US" sz="2800" dirty="0"/>
              <a:t>NBI is a “blunter” instrument</a:t>
            </a:r>
          </a:p>
          <a:p>
            <a:pPr marL="766215" lvl="1" indent="-457189"/>
            <a:r>
              <a:rPr lang="en-US" sz="2400" dirty="0"/>
              <a:t>Matches CD generally, but not perfectly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 fontScale="90000"/>
          </a:bodyPr>
          <a:lstStyle/>
          <a:p>
            <a:r>
              <a:rPr lang="en-US" dirty="0"/>
              <a:t>NBI is also able to drive the necessary current, once beam energy is optimized</a:t>
            </a:r>
            <a:endParaRPr lang="en-US" u="sng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12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AE768D-2D26-0C6B-AE32-CC4C53781DF9}"/>
              </a:ext>
            </a:extLst>
          </p:cNvPr>
          <p:cNvSpPr txBox="1"/>
          <p:nvPr/>
        </p:nvSpPr>
        <p:spPr>
          <a:xfrm>
            <a:off x="6293542" y="992811"/>
            <a:ext cx="1237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0.5 MeV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098DC7-3E74-218E-2CF0-5515BE1B26FE}"/>
              </a:ext>
            </a:extLst>
          </p:cNvPr>
          <p:cNvSpPr txBox="1"/>
          <p:nvPr/>
        </p:nvSpPr>
        <p:spPr>
          <a:xfrm>
            <a:off x="9631893" y="985771"/>
            <a:ext cx="1195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0.7 MeV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C043ED-E135-15AE-7075-BBF8333FEE55}"/>
              </a:ext>
            </a:extLst>
          </p:cNvPr>
          <p:cNvGrpSpPr>
            <a:grpSpLocks noChangeAspect="1"/>
          </p:cNvGrpSpPr>
          <p:nvPr/>
        </p:nvGrpSpPr>
        <p:grpSpPr>
          <a:xfrm>
            <a:off x="6916193" y="3688142"/>
            <a:ext cx="5275807" cy="3185937"/>
            <a:chOff x="0" y="731520"/>
            <a:chExt cx="6813973" cy="41148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AD7F587-E7ED-1D2C-C8D3-BE42C7153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6133" y="731520"/>
              <a:ext cx="4307840" cy="41148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33479DD-2D11-533A-E611-AE3BA7233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731520"/>
              <a:ext cx="2465493" cy="4114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8A1759-2840-20FD-055E-705DED083FF4}"/>
                </a:ext>
              </a:extLst>
            </p:cNvPr>
            <p:cNvSpPr txBox="1"/>
            <p:nvPr/>
          </p:nvSpPr>
          <p:spPr>
            <a:xfrm>
              <a:off x="101092" y="848286"/>
              <a:ext cx="412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81A870-0375-4329-E949-F280EC45E026}"/>
                </a:ext>
              </a:extLst>
            </p:cNvPr>
            <p:cNvSpPr txBox="1"/>
            <p:nvPr/>
          </p:nvSpPr>
          <p:spPr>
            <a:xfrm>
              <a:off x="2595300" y="848286"/>
              <a:ext cx="412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8760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/>
          </a:bodyPr>
          <a:lstStyle/>
          <a:p>
            <a:r>
              <a:rPr lang="en-US" dirty="0"/>
              <a:t>Mention CIGALE beam?</a:t>
            </a:r>
            <a:endParaRPr lang="en-US" u="sng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13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9CADB6-9410-F273-EA33-1C7B1F8A5DCE}"/>
              </a:ext>
            </a:extLst>
          </p:cNvPr>
          <p:cNvSpPr txBox="1"/>
          <p:nvPr/>
        </p:nvSpPr>
        <p:spPr>
          <a:xfrm>
            <a:off x="4037527" y="1519707"/>
            <a:ext cx="5001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Mention beam vs.ec pros and cons?</a:t>
            </a:r>
          </a:p>
        </p:txBody>
      </p:sp>
    </p:spTree>
    <p:extLst>
      <p:ext uri="{BB962C8B-B14F-4D97-AF65-F5344CB8AC3E}">
        <p14:creationId xmlns:p14="http://schemas.microsoft.com/office/powerpoint/2010/main" val="639875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14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465A47E-D2B6-4730-BAF2-D5B7A14BC4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42" y="1034716"/>
            <a:ext cx="12182658" cy="4818732"/>
          </a:xfrm>
        </p:spPr>
        <p:txBody>
          <a:bodyPr anchor="t">
            <a:noAutofit/>
          </a:bodyPr>
          <a:lstStyle/>
          <a:p>
            <a:pPr marL="457189" indent="-457189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Is the designed STAR plasma </a:t>
            </a:r>
            <a:r>
              <a:rPr lang="en-US" sz="3200" u="sng" dirty="0">
                <a:solidFill>
                  <a:schemeClr val="bg1">
                    <a:lumMod val="85000"/>
                  </a:schemeClr>
                </a:solidFill>
              </a:rPr>
              <a:t>stable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  <a:p>
            <a:pPr marL="457189" indent="-457189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Will ECCD/ECH be able to </a:t>
            </a:r>
            <a:r>
              <a:rPr lang="en-US" sz="3200" u="sng" dirty="0">
                <a:solidFill>
                  <a:schemeClr val="bg1">
                    <a:lumMod val="85000"/>
                  </a:schemeClr>
                </a:solidFill>
              </a:rPr>
              <a:t>start-up and ramp-up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 the current and temperature of the STAR plasma?</a:t>
            </a:r>
          </a:p>
          <a:p>
            <a:pPr marL="457189" indent="-457189"/>
            <a:r>
              <a:rPr lang="en-US" sz="3200" dirty="0"/>
              <a:t>Will ECCD or NBI be able to drive the necessary auxiliary current for </a:t>
            </a:r>
            <a:r>
              <a:rPr lang="en-US" sz="3200" u="sng" dirty="0"/>
              <a:t>non-inductive steady state operation</a:t>
            </a:r>
            <a:r>
              <a:rPr lang="en-US" sz="3200" dirty="0"/>
              <a:t>?</a:t>
            </a:r>
          </a:p>
          <a:p>
            <a:pPr marL="766215" lvl="1" indent="-457189"/>
            <a:r>
              <a:rPr lang="en-US" sz="2800" dirty="0"/>
              <a:t>Yes!</a:t>
            </a:r>
          </a:p>
          <a:p>
            <a:pPr marL="457189" indent="-457189"/>
            <a:r>
              <a:rPr lang="en-US" sz="3200" dirty="0"/>
              <a:t>Will ECH or NBI be able to </a:t>
            </a:r>
            <a:r>
              <a:rPr lang="en-US" sz="3200" u="sng" dirty="0"/>
              <a:t>sustain</a:t>
            </a:r>
            <a:r>
              <a:rPr lang="en-US" sz="3200" dirty="0"/>
              <a:t> the plasma temperature in steady state, </a:t>
            </a:r>
            <a:r>
              <a:rPr lang="en-US" sz="3200" u="sng" dirty="0"/>
              <a:t>vs. thermal transport</a:t>
            </a:r>
            <a:r>
              <a:rPr lang="en-US" sz="3200" dirty="0"/>
              <a:t>?</a:t>
            </a:r>
          </a:p>
          <a:p>
            <a:pPr marL="457189" indent="-457189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What </a:t>
            </a:r>
            <a:r>
              <a:rPr lang="en-US" sz="3200" u="sng" dirty="0">
                <a:solidFill>
                  <a:schemeClr val="bg1">
                    <a:lumMod val="85000"/>
                  </a:schemeClr>
                </a:solidFill>
              </a:rPr>
              <a:t>rotation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, and </a:t>
            </a:r>
            <a:r>
              <a:rPr lang="en-US" sz="3200" u="sng" dirty="0">
                <a:solidFill>
                  <a:schemeClr val="bg1">
                    <a:lumMod val="85000"/>
                  </a:schemeClr>
                </a:solidFill>
              </a:rPr>
              <a:t>radiation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 might be expected?</a:t>
            </a:r>
          </a:p>
          <a:p>
            <a:pPr marL="766215" lvl="1" indent="-457189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6875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DD71DB-D5F7-CB3C-689C-0B2D1029F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459" y="858978"/>
            <a:ext cx="4114800" cy="3100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/>
          </a:bodyPr>
          <a:lstStyle/>
          <a:p>
            <a:r>
              <a:rPr lang="en-US" dirty="0"/>
              <a:t>Balance between heating and transport is being examined by TRANSP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15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465A47E-D2B6-4730-BAF2-D5B7A14BC4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42" y="3838470"/>
            <a:ext cx="12182658" cy="1270261"/>
          </a:xfrm>
        </p:spPr>
        <p:txBody>
          <a:bodyPr anchor="t">
            <a:noAutofit/>
          </a:bodyPr>
          <a:lstStyle/>
          <a:p>
            <a:pPr marL="457189" indent="-457189"/>
            <a:r>
              <a:rPr lang="en-US" sz="2800" dirty="0"/>
              <a:t>The energy confinement time calculated by TRANSP is twice the ITER scaling, but in between Petty and NSTX </a:t>
            </a:r>
            <a:r>
              <a:rPr lang="en-US" sz="2800" dirty="0" err="1"/>
              <a:t>scalings</a:t>
            </a:r>
            <a:r>
              <a:rPr lang="en-US" sz="2800" dirty="0"/>
              <a:t>, as projected for </a:t>
            </a:r>
            <a:r>
              <a:rPr lang="en-US" sz="2800" i="1" dirty="0"/>
              <a:t>A</a:t>
            </a:r>
            <a:r>
              <a:rPr lang="en-US" sz="2800" dirty="0"/>
              <a:t> = 2</a:t>
            </a:r>
          </a:p>
          <a:p>
            <a:pPr marL="766215" lvl="1" indent="-457189"/>
            <a:r>
              <a:rPr lang="en-US" sz="2400" dirty="0"/>
              <a:t>With 50 MW ECH injected power plus ~150 MW of alpha heating</a:t>
            </a:r>
          </a:p>
          <a:p>
            <a:pPr marL="457189" indent="-457189"/>
            <a:r>
              <a:rPr lang="en-US" sz="2800" dirty="0"/>
              <a:t>Implied diffusivities from interpretive TRANSP for the given temperature profile shows significant turbulent transport</a:t>
            </a:r>
            <a:endParaRPr lang="en-US" sz="2400" dirty="0"/>
          </a:p>
          <a:p>
            <a:pPr marL="766215" lvl="1" indent="-457189"/>
            <a:r>
              <a:rPr lang="en-US" sz="2400" dirty="0"/>
              <a:t>For NSTX, ions are typically close to neoclassical</a:t>
            </a:r>
          </a:p>
          <a:p>
            <a:pPr marL="1071007" lvl="2" indent="-457189"/>
            <a:endParaRPr lang="en-US" sz="2000" dirty="0"/>
          </a:p>
          <a:p>
            <a:pPr marL="766215" lvl="1" indent="-457189"/>
            <a:endParaRPr lang="en-US" sz="2400" dirty="0"/>
          </a:p>
          <a:p>
            <a:pPr marL="766215" lvl="1" indent="-457189"/>
            <a:endParaRPr lang="en-US" sz="2400" dirty="0"/>
          </a:p>
          <a:p>
            <a:pPr marL="766215" lvl="1" indent="-457189"/>
            <a:endParaRPr lang="en-US" sz="2400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7942EE7-B0FF-0167-97B7-359CA26EF3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4910587"/>
              </p:ext>
            </p:extLst>
          </p:nvPr>
        </p:nvGraphicFramePr>
        <p:xfrm>
          <a:off x="379010" y="910335"/>
          <a:ext cx="4572000" cy="276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64E41B8-9543-40F7-8ADE-664EFF7A3B45}"/>
              </a:ext>
            </a:extLst>
          </p:cNvPr>
          <p:cNvSpPr txBox="1"/>
          <p:nvPr/>
        </p:nvSpPr>
        <p:spPr>
          <a:xfrm>
            <a:off x="695459" y="877322"/>
            <a:ext cx="624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Energy confinement time [s]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E4B879-F9C6-A845-9201-594E908AF591}"/>
              </a:ext>
            </a:extLst>
          </p:cNvPr>
          <p:cNvCxnSpPr>
            <a:cxnSpLocks/>
          </p:cNvCxnSpPr>
          <p:nvPr/>
        </p:nvCxnSpPr>
        <p:spPr>
          <a:xfrm flipH="1">
            <a:off x="1287887" y="1584659"/>
            <a:ext cx="1448874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Left Brace 21">
            <a:extLst>
              <a:ext uri="{FF2B5EF4-FFF2-40B4-BE49-F238E27FC236}">
                <a16:creationId xmlns:a16="http://schemas.microsoft.com/office/drawing/2014/main" id="{4BE91078-ABD7-5506-ABCF-61DD986B3957}"/>
              </a:ext>
            </a:extLst>
          </p:cNvPr>
          <p:cNvSpPr/>
          <p:nvPr/>
        </p:nvSpPr>
        <p:spPr>
          <a:xfrm>
            <a:off x="1015396" y="1584659"/>
            <a:ext cx="212502" cy="73409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249F69-A2AC-66ED-FA60-2D06E9ACE712}"/>
              </a:ext>
            </a:extLst>
          </p:cNvPr>
          <p:cNvSpPr txBox="1"/>
          <p:nvPr/>
        </p:nvSpPr>
        <p:spPr>
          <a:xfrm>
            <a:off x="314616" y="1660104"/>
            <a:ext cx="140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</a:t>
            </a:r>
            <a:r>
              <a:rPr lang="en-US" sz="1800" baseline="-25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98y2</a:t>
            </a:r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=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BBA05C-6117-6FE3-AD0C-21066A1CEB33}"/>
              </a:ext>
            </a:extLst>
          </p:cNvPr>
          <p:cNvSpPr txBox="1"/>
          <p:nvPr/>
        </p:nvSpPr>
        <p:spPr>
          <a:xfrm>
            <a:off x="9382259" y="985051"/>
            <a:ext cx="2577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Implied TRANSP diffusivities for given heating and temperature profiles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0BCC7F4-8330-F2EB-76B5-B872E1FEEC60}"/>
              </a:ext>
            </a:extLst>
          </p:cNvPr>
          <p:cNvCxnSpPr/>
          <p:nvPr/>
        </p:nvCxnSpPr>
        <p:spPr>
          <a:xfrm flipV="1">
            <a:off x="7669369" y="2318754"/>
            <a:ext cx="0" cy="4373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100B84F-6946-0E10-22F8-C3AF5C7446C4}"/>
              </a:ext>
            </a:extLst>
          </p:cNvPr>
          <p:cNvSpPr txBox="1"/>
          <p:nvPr/>
        </p:nvSpPr>
        <p:spPr>
          <a:xfrm>
            <a:off x="6587545" y="2883941"/>
            <a:ext cx="2253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Turbulent transport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B9CDCE-BF73-160D-A262-A26E48FA03A7}"/>
              </a:ext>
            </a:extLst>
          </p:cNvPr>
          <p:cNvSpPr txBox="1"/>
          <p:nvPr/>
        </p:nvSpPr>
        <p:spPr>
          <a:xfrm>
            <a:off x="7725713" y="6274703"/>
            <a:ext cx="4466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[J. Menard et al., Phil. Trans. A 377, 20170440 (2018)]</a:t>
            </a:r>
          </a:p>
        </p:txBody>
      </p:sp>
    </p:spTree>
    <p:extLst>
      <p:ext uri="{BB962C8B-B14F-4D97-AF65-F5344CB8AC3E}">
        <p14:creationId xmlns:p14="http://schemas.microsoft.com/office/powerpoint/2010/main" val="1156537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1DAA24F-E67E-18EB-4D3F-05619AB44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822960"/>
            <a:ext cx="3886200" cy="2910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A69BB4-5679-85D4-2FAB-B3BD8706F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822960"/>
            <a:ext cx="3886200" cy="2903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 fontScale="90000"/>
          </a:bodyPr>
          <a:lstStyle/>
          <a:p>
            <a:r>
              <a:rPr lang="en-US" dirty="0"/>
              <a:t>The Multi-Mode Model currently predicts that turbulent transport of energy is too high to sustain the STAR temperature profile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16</a:t>
            </a:fld>
            <a:endParaRPr lang="en-US" dirty="0">
              <a:latin typeface="Georgia" panose="0204050205040502030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0689D0-864D-213F-8046-F813B7B33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2960"/>
            <a:ext cx="3886200" cy="2914651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9FEEB47-6ACD-CEBF-5D50-0B41B10EE9E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-1" y="3613090"/>
            <a:ext cx="12182658" cy="2285434"/>
          </a:xfrm>
        </p:spPr>
        <p:txBody>
          <a:bodyPr anchor="t">
            <a:no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Toroidal rotation profiles estimated for STAR using a simple momentum balance in TRANSP (n</a:t>
            </a:r>
            <a:r>
              <a:rPr lang="en-US" sz="2800" dirty="0"/>
              <a:t>ot fully consistent calculation yet</a:t>
            </a:r>
            <a:r>
              <a:rPr lang="en-US" dirty="0"/>
              <a:t>)</a:t>
            </a:r>
            <a:endParaRPr lang="en-US" sz="28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66215" lvl="1" indent="-457189"/>
            <a:r>
              <a:rPr lang="en-US" sz="2400" dirty="0"/>
              <a:t>These provide </a:t>
            </a:r>
            <a:r>
              <a:rPr lang="en-US" sz="2400" dirty="0" err="1"/>
              <a:t>ExB</a:t>
            </a:r>
            <a:r>
              <a:rPr lang="en-US" sz="2400" dirty="0"/>
              <a:t> shearing rates which are too low to influence turbulence</a:t>
            </a:r>
          </a:p>
          <a:p>
            <a:pPr marL="457189" indent="-457189"/>
            <a:r>
              <a:rPr lang="en-US" sz="2800" dirty="0"/>
              <a:t>At present, it appears that MMM predicts turbulent thermal transport will lead to a lower temperature profile than desired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7577E6-6A4E-F3CD-16AD-435117CE4051}"/>
              </a:ext>
            </a:extLst>
          </p:cNvPr>
          <p:cNvSpPr txBox="1"/>
          <p:nvPr/>
        </p:nvSpPr>
        <p:spPr>
          <a:xfrm>
            <a:off x="217522" y="5963474"/>
            <a:ext cx="11965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When NSTX-U returns to operations it will provide much-needed data in this gap</a:t>
            </a:r>
          </a:p>
        </p:txBody>
      </p:sp>
    </p:spTree>
    <p:extLst>
      <p:ext uri="{BB962C8B-B14F-4D97-AF65-F5344CB8AC3E}">
        <p14:creationId xmlns:p14="http://schemas.microsoft.com/office/powerpoint/2010/main" val="2325609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17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465A47E-D2B6-4730-BAF2-D5B7A14BC4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42" y="1034716"/>
            <a:ext cx="12182658" cy="4818732"/>
          </a:xfrm>
        </p:spPr>
        <p:txBody>
          <a:bodyPr anchor="t">
            <a:noAutofit/>
          </a:bodyPr>
          <a:lstStyle/>
          <a:p>
            <a:pPr marL="457189" indent="-457189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Is the designed STAR plasma </a:t>
            </a:r>
            <a:r>
              <a:rPr lang="en-US" sz="3200" u="sng" dirty="0">
                <a:solidFill>
                  <a:schemeClr val="bg1">
                    <a:lumMod val="85000"/>
                  </a:schemeClr>
                </a:solidFill>
              </a:rPr>
              <a:t>stable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  <a:p>
            <a:pPr marL="457189" indent="-457189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Will ECCD/ECH be able to </a:t>
            </a:r>
            <a:r>
              <a:rPr lang="en-US" sz="3200" u="sng" dirty="0">
                <a:solidFill>
                  <a:schemeClr val="bg1">
                    <a:lumMod val="85000"/>
                  </a:schemeClr>
                </a:solidFill>
              </a:rPr>
              <a:t>start-up and ramp-up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 the current and temperature of the STAR plasma?</a:t>
            </a:r>
          </a:p>
          <a:p>
            <a:pPr marL="457189" indent="-457189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Will ECCD or NBI be able to drive the necessary auxiliary current for </a:t>
            </a:r>
            <a:r>
              <a:rPr lang="en-US" sz="3200" u="sng" dirty="0">
                <a:solidFill>
                  <a:schemeClr val="bg1">
                    <a:lumMod val="85000"/>
                  </a:schemeClr>
                </a:solidFill>
              </a:rPr>
              <a:t>non-inductive steady state operation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  <a:p>
            <a:pPr marL="457189" indent="-457189"/>
            <a:r>
              <a:rPr lang="en-US" sz="3200" dirty="0"/>
              <a:t>Will ECH or NBI be able to </a:t>
            </a:r>
            <a:r>
              <a:rPr lang="en-US" sz="3200" u="sng" dirty="0"/>
              <a:t>sustain</a:t>
            </a:r>
            <a:r>
              <a:rPr lang="en-US" sz="3200" dirty="0"/>
              <a:t> the plasma temperature in steady state, </a:t>
            </a:r>
            <a:r>
              <a:rPr lang="en-US" sz="3200" u="sng" dirty="0"/>
              <a:t>vs. thermal transport</a:t>
            </a:r>
            <a:r>
              <a:rPr lang="en-US" sz="3200" dirty="0"/>
              <a:t>?</a:t>
            </a:r>
          </a:p>
          <a:p>
            <a:pPr marL="766215" lvl="1" indent="-457189"/>
            <a:r>
              <a:rPr lang="en-US" sz="2800" dirty="0"/>
              <a:t>Not looking good at the moment, but much work to be done</a:t>
            </a:r>
          </a:p>
          <a:p>
            <a:pPr marL="457189" indent="-457189"/>
            <a:r>
              <a:rPr lang="en-US" sz="3200" dirty="0"/>
              <a:t>What </a:t>
            </a:r>
            <a:r>
              <a:rPr lang="en-US" sz="3200" u="sng" dirty="0"/>
              <a:t>rotation</a:t>
            </a:r>
            <a:r>
              <a:rPr lang="en-US" sz="3200" dirty="0"/>
              <a:t>, and </a:t>
            </a:r>
            <a:r>
              <a:rPr lang="en-US" sz="3200" u="sng" dirty="0"/>
              <a:t>radiation</a:t>
            </a:r>
            <a:r>
              <a:rPr lang="en-US" sz="3200" dirty="0"/>
              <a:t> might be expected?</a:t>
            </a:r>
          </a:p>
          <a:p>
            <a:pPr marL="766215" lvl="1" indent="-457189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9749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A49EBF8-1DFB-146B-1E30-E180709D6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997" y="3664342"/>
            <a:ext cx="2345731" cy="2856207"/>
          </a:xfrm>
          <a:prstGeom prst="rect">
            <a:avLst/>
          </a:prstGeom>
        </p:spPr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E7FBC91-6699-3A5E-4360-A9ECD88CC79D}"/>
              </a:ext>
            </a:extLst>
          </p:cNvPr>
          <p:cNvSpPr txBox="1">
            <a:spLocks/>
          </p:cNvSpPr>
          <p:nvPr/>
        </p:nvSpPr>
        <p:spPr>
          <a:xfrm>
            <a:off x="5045065" y="764773"/>
            <a:ext cx="7109000" cy="3089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/>
            <a:r>
              <a:rPr lang="en-US" sz="2800" dirty="0"/>
              <a:t>Heavy metals in NSTX can be very asymmetric due to centrifugal force</a:t>
            </a:r>
          </a:p>
          <a:p>
            <a:pPr marL="766215" lvl="1" indent="-457189"/>
            <a:r>
              <a:rPr lang="en-US" sz="2400" dirty="0"/>
              <a:t>Due to lower rotation, however, W in STAR predicted to be only a few % asymmetric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6799DF8-9EDD-D902-061A-FFC484B0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5" y="3144425"/>
            <a:ext cx="4976016" cy="3667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 fontScale="90000"/>
          </a:bodyPr>
          <a:lstStyle/>
          <a:p>
            <a:pPr>
              <a:buClr>
                <a:schemeClr val="dk2"/>
              </a:buClr>
              <a:buSzPts val="2400"/>
            </a:pPr>
            <a:r>
              <a:rPr lang="en-US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Slab"/>
              </a:rPr>
              <a:t>Radiated power may be desired (noble gases) or undesired (metals), and may not be symmetric due to rotation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18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A7C56B8-4EC2-C196-9000-FF8032397126}"/>
              </a:ext>
            </a:extLst>
          </p:cNvPr>
          <p:cNvSpPr txBox="1">
            <a:spLocks/>
          </p:cNvSpPr>
          <p:nvPr/>
        </p:nvSpPr>
        <p:spPr>
          <a:xfrm>
            <a:off x="1" y="748395"/>
            <a:ext cx="4841568" cy="25478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/>
            <a:r>
              <a:rPr lang="en-US" sz="2800" dirty="0"/>
              <a:t>STEP plans to radiate about 2/3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en-US" sz="2800" baseline="-25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with Xenon</a:t>
            </a:r>
            <a:endParaRPr lang="en-US" sz="2800" dirty="0"/>
          </a:p>
          <a:p>
            <a:pPr marL="766215" lvl="1" indent="-457189"/>
            <a:r>
              <a:rPr lang="en-US" sz="2400" dirty="0"/>
              <a:t>For STAR, that would require ~0.05% Xe, but this might not be possible, based on depletion, alpha build-up…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C6FA9F-1028-2B75-085C-BA6283330520}"/>
              </a:ext>
            </a:extLst>
          </p:cNvPr>
          <p:cNvGrpSpPr/>
          <p:nvPr/>
        </p:nvGrpSpPr>
        <p:grpSpPr>
          <a:xfrm>
            <a:off x="5177652" y="3555882"/>
            <a:ext cx="2413862" cy="3291461"/>
            <a:chOff x="7076352" y="3497768"/>
            <a:chExt cx="2413862" cy="3291461"/>
          </a:xfrm>
        </p:grpSpPr>
        <p:pic>
          <p:nvPicPr>
            <p:cNvPr id="4" name="Google Shape;113;g2c14b3b8b93_0_12">
              <a:extLst>
                <a:ext uri="{FF2B5EF4-FFF2-40B4-BE49-F238E27FC236}">
                  <a16:creationId xmlns:a16="http://schemas.microsoft.com/office/drawing/2014/main" id="{AF7C393D-97AF-0BDC-0496-B285F45B7A9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9433" r="45534" b="1853"/>
            <a:stretch/>
          </p:blipFill>
          <p:spPr>
            <a:xfrm>
              <a:off x="7076352" y="3497768"/>
              <a:ext cx="1977055" cy="3291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13;g2c14b3b8b93_0_12">
              <a:extLst>
                <a:ext uri="{FF2B5EF4-FFF2-40B4-BE49-F238E27FC236}">
                  <a16:creationId xmlns:a16="http://schemas.microsoft.com/office/drawing/2014/main" id="{3C64DF1D-24DB-A4EE-9F4C-3BAB8F6B3EE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8905" t="9765" r="5236" b="13057"/>
            <a:stretch/>
          </p:blipFill>
          <p:spPr>
            <a:xfrm>
              <a:off x="7670594" y="3504133"/>
              <a:ext cx="1301656" cy="28634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14908A-0F27-95A3-F2E0-D2F4DB1D83C9}"/>
                </a:ext>
              </a:extLst>
            </p:cNvPr>
            <p:cNvSpPr/>
            <p:nvPr/>
          </p:nvSpPr>
          <p:spPr>
            <a:xfrm>
              <a:off x="8931930" y="3497769"/>
              <a:ext cx="558284" cy="32564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0BAD2DA-3850-E5E8-B79A-6C3368FF4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1722" y="3208311"/>
            <a:ext cx="2701787" cy="36253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57D847-B27F-CDCC-EAA4-A49A8D0CF842}"/>
              </a:ext>
            </a:extLst>
          </p:cNvPr>
          <p:cNvSpPr txBox="1"/>
          <p:nvPr/>
        </p:nvSpPr>
        <p:spPr>
          <a:xfrm>
            <a:off x="8622826" y="2790468"/>
            <a:ext cx="259078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b="1" dirty="0">
                <a:latin typeface="Roboto Slab"/>
                <a:ea typeface="Roboto Slab"/>
                <a:cs typeface="Roboto Slab"/>
                <a:sym typeface="Roboto Slab"/>
              </a:rPr>
              <a:t>STAR Tungsten case</a:t>
            </a:r>
            <a:endParaRPr lang="en-US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4F54EA-A7D5-E87F-1E81-C203EA7813DD}"/>
              </a:ext>
            </a:extLst>
          </p:cNvPr>
          <p:cNvSpPr txBox="1"/>
          <p:nvPr/>
        </p:nvSpPr>
        <p:spPr>
          <a:xfrm>
            <a:off x="10392963" y="4609223"/>
            <a:ext cx="1935210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Slab"/>
              </a:rPr>
              <a:t>~15% density depletion w.r.t outer midplane</a:t>
            </a:r>
            <a:endParaRPr lang="en-US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566D553-6DDE-1C56-C616-ED4B5DCAC164}"/>
              </a:ext>
            </a:extLst>
          </p:cNvPr>
          <p:cNvCxnSpPr>
            <a:cxnSpLocks/>
          </p:cNvCxnSpPr>
          <p:nvPr/>
        </p:nvCxnSpPr>
        <p:spPr>
          <a:xfrm flipH="1">
            <a:off x="11115365" y="3895694"/>
            <a:ext cx="0" cy="31089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11DE816-ABB1-FD7F-A7E5-58BD29E88181}"/>
              </a:ext>
            </a:extLst>
          </p:cNvPr>
          <p:cNvSpPr txBox="1"/>
          <p:nvPr/>
        </p:nvSpPr>
        <p:spPr>
          <a:xfrm>
            <a:off x="4295396" y="5486938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7EBD7D-E40D-269C-4E95-004F5526EF25}"/>
              </a:ext>
            </a:extLst>
          </p:cNvPr>
          <p:cNvSpPr txBox="1"/>
          <p:nvPr/>
        </p:nvSpPr>
        <p:spPr>
          <a:xfrm>
            <a:off x="4405192" y="4424557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272E12F-942A-D41E-FD8C-916436F241A9}"/>
              </a:ext>
            </a:extLst>
          </p:cNvPr>
          <p:cNvCxnSpPr/>
          <p:nvPr/>
        </p:nvCxnSpPr>
        <p:spPr>
          <a:xfrm>
            <a:off x="756934" y="4206590"/>
            <a:ext cx="3815932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8FDB52D-8087-A7DF-C700-13B8C73E253D}"/>
              </a:ext>
            </a:extLst>
          </p:cNvPr>
          <p:cNvSpPr txBox="1"/>
          <p:nvPr/>
        </p:nvSpPr>
        <p:spPr>
          <a:xfrm>
            <a:off x="868758" y="5897404"/>
            <a:ext cx="155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en-US" sz="1600" baseline="-25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synch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~ 34 MW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327D7C-DA39-0248-640C-29A6138E4E7C}"/>
              </a:ext>
            </a:extLst>
          </p:cNvPr>
          <p:cNvSpPr txBox="1"/>
          <p:nvPr/>
        </p:nvSpPr>
        <p:spPr>
          <a:xfrm>
            <a:off x="879853" y="5602149"/>
            <a:ext cx="1333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en-US" sz="1600" baseline="-25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~ 14 MW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23F043-AEF0-C8FE-281D-62C168B68AF6}"/>
              </a:ext>
            </a:extLst>
          </p:cNvPr>
          <p:cNvCxnSpPr>
            <a:cxnSpLocks/>
          </p:cNvCxnSpPr>
          <p:nvPr/>
        </p:nvCxnSpPr>
        <p:spPr>
          <a:xfrm>
            <a:off x="845224" y="5781700"/>
            <a:ext cx="0" cy="43687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BBF657C-9F9E-C13E-E806-1701AE9FA343}"/>
              </a:ext>
            </a:extLst>
          </p:cNvPr>
          <p:cNvCxnSpPr>
            <a:cxnSpLocks/>
          </p:cNvCxnSpPr>
          <p:nvPr/>
        </p:nvCxnSpPr>
        <p:spPr>
          <a:xfrm flipH="1">
            <a:off x="842239" y="5563523"/>
            <a:ext cx="0" cy="20790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EAB520E-DE58-5543-59EA-B067397447D8}"/>
              </a:ext>
            </a:extLst>
          </p:cNvPr>
          <p:cNvSpPr txBox="1"/>
          <p:nvPr/>
        </p:nvSpPr>
        <p:spPr>
          <a:xfrm>
            <a:off x="4085246" y="3383280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7CE766-CA60-1A59-F909-DE466B627DEB}"/>
              </a:ext>
            </a:extLst>
          </p:cNvPr>
          <p:cNvSpPr txBox="1"/>
          <p:nvPr/>
        </p:nvSpPr>
        <p:spPr>
          <a:xfrm>
            <a:off x="3164644" y="338328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7C55C1-7B44-28A0-242D-C21D361E07B8}"/>
              </a:ext>
            </a:extLst>
          </p:cNvPr>
          <p:cNvSpPr txBox="1"/>
          <p:nvPr/>
        </p:nvSpPr>
        <p:spPr>
          <a:xfrm>
            <a:off x="2572644" y="3383280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292805-5B1F-C481-54CB-FC4A8C2EB07A}"/>
              </a:ext>
            </a:extLst>
          </p:cNvPr>
          <p:cNvSpPr txBox="1"/>
          <p:nvPr/>
        </p:nvSpPr>
        <p:spPr>
          <a:xfrm>
            <a:off x="2067323" y="338328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A84CC0-6A84-A428-42C7-4591E7A07028}"/>
              </a:ext>
            </a:extLst>
          </p:cNvPr>
          <p:cNvSpPr txBox="1"/>
          <p:nvPr/>
        </p:nvSpPr>
        <p:spPr>
          <a:xfrm>
            <a:off x="1444278" y="338328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E529F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815889-C0F5-8960-C7AF-F871DA3705BD}"/>
              </a:ext>
            </a:extLst>
          </p:cNvPr>
          <p:cNvSpPr txBox="1"/>
          <p:nvPr/>
        </p:nvSpPr>
        <p:spPr>
          <a:xfrm>
            <a:off x="887835" y="338328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034D0CC-5828-21DE-D2E4-6227226D93DD}"/>
              </a:ext>
            </a:extLst>
          </p:cNvPr>
          <p:cNvSpPr txBox="1"/>
          <p:nvPr/>
        </p:nvSpPr>
        <p:spPr>
          <a:xfrm>
            <a:off x="2887234" y="4836343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81B628-6CC1-F23C-E19F-15830227D5DC}"/>
              </a:ext>
            </a:extLst>
          </p:cNvPr>
          <p:cNvSpPr txBox="1"/>
          <p:nvPr/>
        </p:nvSpPr>
        <p:spPr>
          <a:xfrm>
            <a:off x="3036301" y="466790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38E946-BBBF-8592-C48D-BC58C44EA801}"/>
              </a:ext>
            </a:extLst>
          </p:cNvPr>
          <p:cNvSpPr txBox="1"/>
          <p:nvPr/>
        </p:nvSpPr>
        <p:spPr>
          <a:xfrm>
            <a:off x="3170410" y="4499467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97032AB-3ADE-7E84-B523-72644893180C}"/>
              </a:ext>
            </a:extLst>
          </p:cNvPr>
          <p:cNvSpPr txBox="1"/>
          <p:nvPr/>
        </p:nvSpPr>
        <p:spPr>
          <a:xfrm>
            <a:off x="3302759" y="426572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2D0A921-A39A-3001-9914-37B67E25DE3C}"/>
              </a:ext>
            </a:extLst>
          </p:cNvPr>
          <p:cNvSpPr txBox="1"/>
          <p:nvPr/>
        </p:nvSpPr>
        <p:spPr>
          <a:xfrm>
            <a:off x="3455159" y="3927588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2FBDD4-3835-C183-82E7-9C6352B16C6B}"/>
              </a:ext>
            </a:extLst>
          </p:cNvPr>
          <p:cNvSpPr txBox="1"/>
          <p:nvPr/>
        </p:nvSpPr>
        <p:spPr>
          <a:xfrm rot="18610118">
            <a:off x="3182016" y="4515087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Symbol" panose="05050102010706020507" pitchFamily="18" charset="2"/>
              </a:rPr>
              <a:t></a:t>
            </a:r>
            <a:r>
              <a:rPr lang="en-US" sz="2000" baseline="-25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Symbol" panose="05050102010706020507" pitchFamily="18" charset="2"/>
              </a:rPr>
              <a:t>He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Symbol" panose="05050102010706020507" pitchFamily="18" charset="2"/>
              </a:rPr>
              <a:t>/</a:t>
            </a:r>
            <a:r>
              <a:rPr lang="en-US" sz="2000" baseline="-25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Symbol" panose="05050102010706020507" pitchFamily="18" charset="2"/>
              </a:rPr>
              <a:t>E</a:t>
            </a:r>
            <a:endParaRPr lang="en-US" sz="2000" baseline="-25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3DDFC-387E-F0D7-C27D-6F02316F7C58}"/>
              </a:ext>
            </a:extLst>
          </p:cNvPr>
          <p:cNvSpPr txBox="1"/>
          <p:nvPr/>
        </p:nvSpPr>
        <p:spPr>
          <a:xfrm>
            <a:off x="5275154" y="2790468"/>
            <a:ext cx="259078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b="1" dirty="0">
                <a:latin typeface="Roboto Slab"/>
                <a:ea typeface="Roboto Slab"/>
                <a:cs typeface="Roboto Slab"/>
                <a:sym typeface="Roboto Slab"/>
              </a:rPr>
              <a:t>NSTX Iron case: 132484 @ 0.695 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94183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C5EFFB1-799D-742C-CB8D-F1D4372DF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320" y="3200400"/>
            <a:ext cx="2725786" cy="3657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D786A5-A786-086D-1970-EAB97084B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498" y="3200400"/>
            <a:ext cx="2801924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 fontScale="90000"/>
          </a:bodyPr>
          <a:lstStyle/>
          <a:p>
            <a:pPr>
              <a:buClr>
                <a:schemeClr val="dk2"/>
              </a:buClr>
              <a:buSzPts val="2400"/>
            </a:pPr>
            <a:r>
              <a:rPr lang="en-US" b="1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Slab"/>
              </a:rPr>
              <a:t>Some impurities radiate more at temperatures lower than STAR’s core, leading to off-axis radiation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19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5E05D61-08F2-1EED-6D91-446DAE15853F}"/>
              </a:ext>
            </a:extLst>
          </p:cNvPr>
          <p:cNvSpPr txBox="1">
            <a:spLocks/>
          </p:cNvSpPr>
          <p:nvPr/>
        </p:nvSpPr>
        <p:spPr>
          <a:xfrm>
            <a:off x="1" y="937448"/>
            <a:ext cx="4499603" cy="41143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/>
            <a:r>
              <a:rPr lang="en-US" sz="2800" dirty="0"/>
              <a:t>STAR central temperature of 32 keV is past the peak of several cooling rates</a:t>
            </a:r>
          </a:p>
          <a:p>
            <a:pPr marL="766215" lvl="1" indent="-457189"/>
            <a:r>
              <a:rPr lang="en-US" sz="2400" dirty="0"/>
              <a:t>If this effect can overcome the ~n</a:t>
            </a:r>
            <a:r>
              <a:rPr lang="en-US" sz="2400" baseline="-25000" dirty="0"/>
              <a:t>e</a:t>
            </a:r>
            <a:r>
              <a:rPr lang="en-US" sz="2400" baseline="30000" dirty="0"/>
              <a:t>2</a:t>
            </a:r>
            <a:r>
              <a:rPr lang="en-US" sz="2400" dirty="0"/>
              <a:t> factor, radiation peaks near the edge, not core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57AEE5-F146-3C49-72EC-E80A41C6078D}"/>
              </a:ext>
            </a:extLst>
          </p:cNvPr>
          <p:cNvSpPr txBox="1"/>
          <p:nvPr/>
        </p:nvSpPr>
        <p:spPr>
          <a:xfrm>
            <a:off x="6553983" y="3389017"/>
            <a:ext cx="229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Xe 0.03 %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150432-B2CD-A1A4-374C-C9465442CA35}"/>
              </a:ext>
            </a:extLst>
          </p:cNvPr>
          <p:cNvSpPr txBox="1"/>
          <p:nvPr/>
        </p:nvSpPr>
        <p:spPr>
          <a:xfrm>
            <a:off x="6824622" y="6156653"/>
            <a:ext cx="17150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en-US" sz="1600" baseline="-25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rad, Xe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~ 48 MW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1E1976-55A7-3E8F-20B1-59A0AEE23B81}"/>
              </a:ext>
            </a:extLst>
          </p:cNvPr>
          <p:cNvSpPr txBox="1"/>
          <p:nvPr/>
        </p:nvSpPr>
        <p:spPr>
          <a:xfrm>
            <a:off x="9584443" y="3389017"/>
            <a:ext cx="229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Kr 0.1%</a:t>
            </a:r>
            <a:endParaRPr lang="en-US" sz="1800" baseline="-25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FDEF2-F441-949F-6FD6-A47345672A85}"/>
              </a:ext>
            </a:extLst>
          </p:cNvPr>
          <p:cNvSpPr txBox="1"/>
          <p:nvPr/>
        </p:nvSpPr>
        <p:spPr>
          <a:xfrm>
            <a:off x="9832323" y="6156653"/>
            <a:ext cx="1555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en-US" sz="1600" baseline="-25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rad, Kr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~56 MW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9CABDD-8B42-0339-5E4C-6C4D15459278}"/>
                  </a:ext>
                </a:extLst>
              </p:cNvPr>
              <p:cNvSpPr txBox="1"/>
              <p:nvPr/>
            </p:nvSpPr>
            <p:spPr>
              <a:xfrm>
                <a:off x="4499604" y="2752734"/>
                <a:ext cx="298874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𝑟𝑎𝑑</m:t>
                        </m:r>
                      </m:sub>
                    </m:sSub>
                  </m:oMath>
                </a14:m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000" dirty="0"/>
                          <m:t>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e>
                    </m:nary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9CABDD-8B42-0339-5E4C-6C4D15459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604" y="2752734"/>
                <a:ext cx="2988741" cy="307777"/>
              </a:xfrm>
              <a:prstGeom prst="rect">
                <a:avLst/>
              </a:prstGeom>
              <a:blipFill>
                <a:blip r:embed="rId4"/>
                <a:stretch>
                  <a:fillRect l="-2857" t="-176000" b="-25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B76EB4CA-415E-62C5-57CF-07AAA32369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67" t="49309" r="70605" b="30618"/>
          <a:stretch/>
        </p:blipFill>
        <p:spPr>
          <a:xfrm>
            <a:off x="4997129" y="1550645"/>
            <a:ext cx="1794459" cy="106876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78E9B5B-8CF2-DBEE-DC45-F526561EC939}"/>
              </a:ext>
            </a:extLst>
          </p:cNvPr>
          <p:cNvGrpSpPr>
            <a:grpSpLocks noChangeAspect="1"/>
          </p:cNvGrpSpPr>
          <p:nvPr/>
        </p:nvGrpSpPr>
        <p:grpSpPr>
          <a:xfrm>
            <a:off x="6792301" y="832727"/>
            <a:ext cx="4549957" cy="2358733"/>
            <a:chOff x="1305059" y="995612"/>
            <a:chExt cx="4785421" cy="24808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151F173-9187-AE9D-CAFF-E8383A6C7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297" r="50065" b="55741"/>
            <a:stretch/>
          </p:blipFill>
          <p:spPr>
            <a:xfrm>
              <a:off x="1305059" y="995612"/>
              <a:ext cx="4784671" cy="212773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FC290A-FB60-29A7-FE5D-BEDC12C4B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09" t="85587" r="50065" b="1492"/>
            <a:stretch/>
          </p:blipFill>
          <p:spPr>
            <a:xfrm>
              <a:off x="1900719" y="2788445"/>
              <a:ext cx="4189761" cy="687967"/>
            </a:xfrm>
            <a:prstGeom prst="rect">
              <a:avLst/>
            </a:prstGeom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131B75F-0D4E-7FD6-4010-4B09D1683840}"/>
              </a:ext>
            </a:extLst>
          </p:cNvPr>
          <p:cNvCxnSpPr>
            <a:cxnSpLocks/>
          </p:cNvCxnSpPr>
          <p:nvPr/>
        </p:nvCxnSpPr>
        <p:spPr>
          <a:xfrm flipH="1" flipV="1">
            <a:off x="9584443" y="1100410"/>
            <a:ext cx="1025506" cy="4502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6FAAEBD-17D0-BF9D-8803-2191FED37901}"/>
              </a:ext>
            </a:extLst>
          </p:cNvPr>
          <p:cNvSpPr txBox="1"/>
          <p:nvPr/>
        </p:nvSpPr>
        <p:spPr>
          <a:xfrm>
            <a:off x="11173772" y="1247337"/>
            <a:ext cx="1018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STAR 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97E852-FF21-3209-4226-721006BB6A71}"/>
              </a:ext>
            </a:extLst>
          </p:cNvPr>
          <p:cNvSpPr/>
          <p:nvPr/>
        </p:nvSpPr>
        <p:spPr>
          <a:xfrm>
            <a:off x="8203586" y="725758"/>
            <a:ext cx="2132216" cy="1911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21194B-A569-67F2-4E86-13D09A13FF44}"/>
              </a:ext>
            </a:extLst>
          </p:cNvPr>
          <p:cNvSpPr txBox="1"/>
          <p:nvPr/>
        </p:nvSpPr>
        <p:spPr>
          <a:xfrm>
            <a:off x="9045175" y="630293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edge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87C712-017A-EFA9-36D2-93DF426A1680}"/>
              </a:ext>
            </a:extLst>
          </p:cNvPr>
          <p:cNvSpPr txBox="1">
            <a:spLocks/>
          </p:cNvSpPr>
          <p:nvPr/>
        </p:nvSpPr>
        <p:spPr>
          <a:xfrm>
            <a:off x="-2" y="4434693"/>
            <a:ext cx="6096001" cy="17996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/>
            <a:r>
              <a:rPr lang="en-US" sz="2800" dirty="0"/>
              <a:t>The implications of this are not yet self-consistently worked out</a:t>
            </a:r>
          </a:p>
          <a:p>
            <a:pPr marL="766215" lvl="1" indent="-457189"/>
            <a:r>
              <a:rPr lang="en-US" sz="2400" dirty="0"/>
              <a:t>Could possibly be a good thing (keep core temperature high)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A6F03F-CA93-AF3A-0EEC-4E11BDC0D608}"/>
              </a:ext>
            </a:extLst>
          </p:cNvPr>
          <p:cNvSpPr txBox="1"/>
          <p:nvPr/>
        </p:nvSpPr>
        <p:spPr>
          <a:xfrm>
            <a:off x="4859763" y="776188"/>
            <a:ext cx="2020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Cooling rate L</a:t>
            </a:r>
            <a:r>
              <a:rPr lang="en-US" baseline="-25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[Wm</a:t>
            </a:r>
            <a:r>
              <a:rPr lang="en-US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814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Spherical Tokamak Advanced Reactor (STAR) design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A146D-6FB0-CB7F-7475-944CE641A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16" t="26329" r="25499" b="10549"/>
          <a:stretch/>
        </p:blipFill>
        <p:spPr>
          <a:xfrm>
            <a:off x="1085299" y="828246"/>
            <a:ext cx="3768811" cy="341508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6DC2D-D0D0-5BAA-E0A6-9FE61FCA514B}"/>
              </a:ext>
            </a:extLst>
          </p:cNvPr>
          <p:cNvSpPr txBox="1">
            <a:spLocks/>
          </p:cNvSpPr>
          <p:nvPr/>
        </p:nvSpPr>
        <p:spPr>
          <a:xfrm>
            <a:off x="-2" y="4404575"/>
            <a:ext cx="7695129" cy="13458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/>
            <a:r>
              <a:rPr lang="en-US" dirty="0"/>
              <a:t>Developing high fidelity physics and </a:t>
            </a:r>
            <a:r>
              <a:rPr lang="en-US" dirty="0" err="1"/>
              <a:t>eng.</a:t>
            </a:r>
            <a:r>
              <a:rPr lang="en-US" dirty="0"/>
              <a:t> models of R = 4 m, A = 2, B</a:t>
            </a:r>
            <a:r>
              <a:rPr lang="en-US" baseline="-25000" dirty="0"/>
              <a:t>T</a:t>
            </a:r>
            <a:r>
              <a:rPr lang="en-US" dirty="0"/>
              <a:t> = 5.2 T, </a:t>
            </a:r>
            <a:r>
              <a:rPr lang="el-GR" dirty="0"/>
              <a:t>κ</a:t>
            </a:r>
            <a:r>
              <a:rPr lang="en-US" dirty="0"/>
              <a:t> = 2.2 configuration</a:t>
            </a:r>
          </a:p>
          <a:p>
            <a:pPr marL="457189" indent="-457189"/>
            <a:r>
              <a:rPr lang="en-US" dirty="0" err="1"/>
              <a:t>P</a:t>
            </a:r>
            <a:r>
              <a:rPr lang="en-US" baseline="-25000" dirty="0" err="1"/>
              <a:t>fus</a:t>
            </a:r>
            <a:r>
              <a:rPr lang="en-US" dirty="0"/>
              <a:t> = 0.5-1.5 GW, </a:t>
            </a:r>
            <a:r>
              <a:rPr lang="en-US" dirty="0" err="1"/>
              <a:t>P</a:t>
            </a:r>
            <a:r>
              <a:rPr lang="en-US" baseline="-25000" dirty="0" err="1"/>
              <a:t>net</a:t>
            </a:r>
            <a:r>
              <a:rPr lang="en-US" dirty="0"/>
              <a:t> = 100-500 MWe</a:t>
            </a:r>
          </a:p>
          <a:p>
            <a:pPr marL="766215" lvl="1" indent="-457189"/>
            <a:endParaRPr lang="en-US" sz="2000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571307A-3AE3-C972-E110-B94EF1B19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94"/>
          <a:stretch/>
        </p:blipFill>
        <p:spPr>
          <a:xfrm>
            <a:off x="8036416" y="828246"/>
            <a:ext cx="3853639" cy="54004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04DE21-CA59-F5FD-7D1A-47E619F1FFA6}"/>
              </a:ext>
            </a:extLst>
          </p:cNvPr>
          <p:cNvSpPr txBox="1"/>
          <p:nvPr/>
        </p:nvSpPr>
        <p:spPr>
          <a:xfrm>
            <a:off x="7177602" y="6471117"/>
            <a:ext cx="3700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[J. Menard et al., IAEA FEC (2023) P/8 2215]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C5F7FC9-6AB8-A1CD-F185-1F2FC175FE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84689" y="0"/>
            <a:ext cx="907311" cy="708837"/>
          </a:xfrm>
        </p:spPr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2</a:t>
            </a:fld>
            <a:endParaRPr lang="en-US" dirty="0">
              <a:latin typeface="Georgia" panose="02040502050405020303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F5500D6-0760-E4F1-FD10-574BB2C25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715" b="33618"/>
          <a:stretch/>
        </p:blipFill>
        <p:spPr>
          <a:xfrm>
            <a:off x="5378219" y="828246"/>
            <a:ext cx="1992643" cy="35849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710E65-2560-B951-1415-AFBD3465E9F5}"/>
              </a:ext>
            </a:extLst>
          </p:cNvPr>
          <p:cNvSpPr txBox="1"/>
          <p:nvPr/>
        </p:nvSpPr>
        <p:spPr>
          <a:xfrm>
            <a:off x="560231" y="5862228"/>
            <a:ext cx="2664512" cy="400110"/>
          </a:xfrm>
          <a:prstGeom prst="rect">
            <a:avLst/>
          </a:prstGeom>
          <a:solidFill>
            <a:schemeClr val="bg2"/>
          </a:solidFill>
          <a:ln w="22225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Menard, Monday 1pm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D0781-ACCF-2C20-EDE7-B9772AE15D25}"/>
              </a:ext>
            </a:extLst>
          </p:cNvPr>
          <p:cNvSpPr txBox="1"/>
          <p:nvPr/>
        </p:nvSpPr>
        <p:spPr>
          <a:xfrm>
            <a:off x="3377143" y="5858230"/>
            <a:ext cx="4062331" cy="400110"/>
          </a:xfrm>
          <a:prstGeom prst="rect">
            <a:avLst/>
          </a:prstGeom>
          <a:solidFill>
            <a:schemeClr val="bg2"/>
          </a:solidFill>
          <a:ln w="22225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Gupta + Khodak, Wednesday, 8am</a:t>
            </a:r>
          </a:p>
        </p:txBody>
      </p:sp>
    </p:spTree>
    <p:extLst>
      <p:ext uri="{BB962C8B-B14F-4D97-AF65-F5344CB8AC3E}">
        <p14:creationId xmlns:p14="http://schemas.microsoft.com/office/powerpoint/2010/main" val="318111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20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465A47E-D2B6-4730-BAF2-D5B7A14BC4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42" y="725215"/>
            <a:ext cx="12182658" cy="4445581"/>
          </a:xfrm>
        </p:spPr>
        <p:txBody>
          <a:bodyPr anchor="t">
            <a:noAutofit/>
          </a:bodyPr>
          <a:lstStyle/>
          <a:p>
            <a:pPr marL="457189" indent="-457189"/>
            <a:r>
              <a:rPr lang="en-US" sz="2800" dirty="0"/>
              <a:t>The STAR project is investigating a spherical tokamak advanced reactor</a:t>
            </a:r>
          </a:p>
          <a:p>
            <a:pPr marL="457189" indent="-457189"/>
            <a:r>
              <a:rPr lang="en-US" sz="2800" dirty="0"/>
              <a:t>ECCD/ECH should be able to start-up and ramp-up the current and temperature of the STAR plasma</a:t>
            </a:r>
          </a:p>
          <a:p>
            <a:pPr marL="457189" indent="-457189"/>
            <a:r>
              <a:rPr lang="en-US" sz="2800" dirty="0"/>
              <a:t>ECCD or NBI should be able to drive the necessary auxiliary current for non-inductive steady state operation</a:t>
            </a:r>
          </a:p>
          <a:p>
            <a:pPr marL="457189" indent="-457189"/>
            <a:r>
              <a:rPr lang="en-US" sz="2800" dirty="0"/>
              <a:t>It remains to be seen whether ECH or NBI will be able to sustain the plasma temperature in steady state, vs. thermal transport</a:t>
            </a:r>
          </a:p>
          <a:p>
            <a:pPr marL="766215" lvl="1" indent="-457189"/>
            <a:r>
              <a:rPr lang="en-US" sz="2400" dirty="0"/>
              <a:t>Investigation with predictive TRANSP continues</a:t>
            </a:r>
          </a:p>
          <a:p>
            <a:pPr marL="457189" indent="-457189"/>
            <a:r>
              <a:rPr lang="en-US" sz="2800" dirty="0"/>
              <a:t>The rotation level of STAR is not yet well known and this can affect the predicted transport, but shouldn’t lead to radiation asymmetries</a:t>
            </a:r>
          </a:p>
          <a:p>
            <a:pPr marL="457189" indent="-457189"/>
            <a:r>
              <a:rPr lang="en-US" sz="2800" dirty="0"/>
              <a:t>Purposeful power radiation from noble gasses requires careful study to determine dilution and off-axis effects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7297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/>
          </a:bodyPr>
          <a:lstStyle/>
          <a:p>
            <a:r>
              <a:rPr lang="en-US" dirty="0"/>
              <a:t>Backup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21</a:t>
            </a:fld>
            <a:endParaRPr lang="en-US" dirty="0">
              <a:latin typeface="Georgia" panose="02040502050405020303"/>
            </a:endParaRPr>
          </a:p>
        </p:txBody>
      </p:sp>
    </p:spTree>
    <p:extLst>
      <p:ext uri="{BB962C8B-B14F-4D97-AF65-F5344CB8AC3E}">
        <p14:creationId xmlns:p14="http://schemas.microsoft.com/office/powerpoint/2010/main" val="4187124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78F78B9-9292-4217-970A-72ACA5773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41" y="1173659"/>
            <a:ext cx="4114800" cy="1545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538EA2-35D3-36BA-A29C-17F1CB1D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900" y="725216"/>
            <a:ext cx="2971800" cy="1989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E8A620-209B-D577-05D7-57CF74E15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2675517"/>
            <a:ext cx="2971800" cy="3928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/>
          </a:bodyPr>
          <a:lstStyle/>
          <a:p>
            <a:r>
              <a:rPr lang="en-US" dirty="0"/>
              <a:t>Dimensionless efficiencies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22</a:t>
            </a:fld>
            <a:endParaRPr lang="en-US" dirty="0">
              <a:latin typeface="Georgia" panose="02040502050405020303"/>
            </a:endParaRPr>
          </a:p>
        </p:txBody>
      </p:sp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604FBC5E-BD7E-471C-1E7D-6C4B2BF62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006167"/>
              </p:ext>
            </p:extLst>
          </p:nvPr>
        </p:nvGraphicFramePr>
        <p:xfrm>
          <a:off x="499414" y="3429000"/>
          <a:ext cx="808101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430">
                  <a:extLst>
                    <a:ext uri="{9D8B030D-6E8A-4147-A177-3AD203B41FA5}">
                      <a16:colId xmlns:a16="http://schemas.microsoft.com/office/drawing/2014/main" val="2797163211"/>
                    </a:ext>
                  </a:extLst>
                </a:gridCol>
                <a:gridCol w="1154430">
                  <a:extLst>
                    <a:ext uri="{9D8B030D-6E8A-4147-A177-3AD203B41FA5}">
                      <a16:colId xmlns:a16="http://schemas.microsoft.com/office/drawing/2014/main" val="2372436987"/>
                    </a:ext>
                  </a:extLst>
                </a:gridCol>
                <a:gridCol w="1154430">
                  <a:extLst>
                    <a:ext uri="{9D8B030D-6E8A-4147-A177-3AD203B41FA5}">
                      <a16:colId xmlns:a16="http://schemas.microsoft.com/office/drawing/2014/main" val="1466163380"/>
                    </a:ext>
                  </a:extLst>
                </a:gridCol>
                <a:gridCol w="1154430">
                  <a:extLst>
                    <a:ext uri="{9D8B030D-6E8A-4147-A177-3AD203B41FA5}">
                      <a16:colId xmlns:a16="http://schemas.microsoft.com/office/drawing/2014/main" val="723362560"/>
                    </a:ext>
                  </a:extLst>
                </a:gridCol>
                <a:gridCol w="1151180">
                  <a:extLst>
                    <a:ext uri="{9D8B030D-6E8A-4147-A177-3AD203B41FA5}">
                      <a16:colId xmlns:a16="http://schemas.microsoft.com/office/drawing/2014/main" val="2975481443"/>
                    </a:ext>
                  </a:extLst>
                </a:gridCol>
                <a:gridCol w="1157680">
                  <a:extLst>
                    <a:ext uri="{9D8B030D-6E8A-4147-A177-3AD203B41FA5}">
                      <a16:colId xmlns:a16="http://schemas.microsoft.com/office/drawing/2014/main" val="2768079527"/>
                    </a:ext>
                  </a:extLst>
                </a:gridCol>
                <a:gridCol w="1154430">
                  <a:extLst>
                    <a:ext uri="{9D8B030D-6E8A-4147-A177-3AD203B41FA5}">
                      <a16:colId xmlns:a16="http://schemas.microsoft.com/office/drawing/2014/main" val="36383573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Position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ρ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max</a:t>
                      </a:r>
                      <a:endParaRPr lang="en-US" sz="1600" dirty="0"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l-GR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ρ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algn="ctr"/>
                      <a:r>
                        <a:rPr lang="en-US" sz="1600" baseline="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[10</a:t>
                      </a:r>
                      <a:r>
                        <a:rPr lang="en-US" sz="1600" baseline="300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en-US" sz="1600" baseline="300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600" baseline="-25000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l-GR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ρ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en-US" sz="1600" baseline="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algn="ctr"/>
                      <a:r>
                        <a:rPr lang="en-US" sz="1600" baseline="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[keV]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η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CD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[kA/MW]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ζ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0942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1.28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32.44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5722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1.28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32.32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862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31.21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7692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1.18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27.29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5413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1.09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21.88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4733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1.04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18.44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0.24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0475456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FF88D3B9-BF8D-DA0F-8D7C-44648552DDDC}"/>
              </a:ext>
            </a:extLst>
          </p:cNvPr>
          <p:cNvGrpSpPr/>
          <p:nvPr/>
        </p:nvGrpSpPr>
        <p:grpSpPr>
          <a:xfrm>
            <a:off x="4823906" y="829375"/>
            <a:ext cx="4012383" cy="1871326"/>
            <a:chOff x="4830779" y="991673"/>
            <a:chExt cx="4012383" cy="1871326"/>
          </a:xfrm>
        </p:grpSpPr>
        <p:pic>
          <p:nvPicPr>
            <p:cNvPr id="12" name="Picture 11" descr="Map&#10;&#10;Description automatically generated">
              <a:extLst>
                <a:ext uri="{FF2B5EF4-FFF2-40B4-BE49-F238E27FC236}">
                  <a16:creationId xmlns:a16="http://schemas.microsoft.com/office/drawing/2014/main" id="{D1E2B4D8-5965-1C26-0948-19E205372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490" t="34206" b="32897"/>
            <a:stretch/>
          </p:blipFill>
          <p:spPr>
            <a:xfrm>
              <a:off x="4896126" y="1086407"/>
              <a:ext cx="1947566" cy="1776592"/>
            </a:xfrm>
            <a:prstGeom prst="rect">
              <a:avLst/>
            </a:prstGeom>
          </p:spPr>
        </p:pic>
        <p:pic>
          <p:nvPicPr>
            <p:cNvPr id="13" name="Picture 12" descr="Map&#10;&#10;Description automatically generated">
              <a:extLst>
                <a:ext uri="{FF2B5EF4-FFF2-40B4-BE49-F238E27FC236}">
                  <a16:creationId xmlns:a16="http://schemas.microsoft.com/office/drawing/2014/main" id="{28F0349A-7120-B3C0-3628-F83A04926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490" t="67103"/>
            <a:stretch/>
          </p:blipFill>
          <p:spPr>
            <a:xfrm>
              <a:off x="6895596" y="1086406"/>
              <a:ext cx="1947566" cy="177659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587532-1B28-D3BE-7177-720DA5B6FED0}"/>
                </a:ext>
              </a:extLst>
            </p:cNvPr>
            <p:cNvSpPr/>
            <p:nvPr/>
          </p:nvSpPr>
          <p:spPr>
            <a:xfrm>
              <a:off x="4830779" y="991673"/>
              <a:ext cx="378725" cy="29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C0B418-1EE0-9FB7-719E-BA2E9D863F20}"/>
                </a:ext>
              </a:extLst>
            </p:cNvPr>
            <p:cNvSpPr/>
            <p:nvPr/>
          </p:nvSpPr>
          <p:spPr>
            <a:xfrm>
              <a:off x="6830098" y="1047445"/>
              <a:ext cx="378725" cy="29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A913A2E-B5FB-6B73-9A5C-34AF6189925E}"/>
              </a:ext>
            </a:extLst>
          </p:cNvPr>
          <p:cNvCxnSpPr/>
          <p:nvPr/>
        </p:nvCxnSpPr>
        <p:spPr>
          <a:xfrm flipH="1">
            <a:off x="3580327" y="1513268"/>
            <a:ext cx="238259" cy="2068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36A5298-B1A4-A5E1-D4B8-F42B1C77C89C}"/>
              </a:ext>
            </a:extLst>
          </p:cNvPr>
          <p:cNvSpPr txBox="1"/>
          <p:nvPr/>
        </p:nvSpPr>
        <p:spPr>
          <a:xfrm>
            <a:off x="3806503" y="1164956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242FF2-E0BB-7397-E72E-06415249CD11}"/>
              </a:ext>
            </a:extLst>
          </p:cNvPr>
          <p:cNvCxnSpPr/>
          <p:nvPr/>
        </p:nvCxnSpPr>
        <p:spPr>
          <a:xfrm flipH="1">
            <a:off x="5654278" y="3153174"/>
            <a:ext cx="238259" cy="2068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1864F50-8CFD-0B10-2158-9E44D2190917}"/>
              </a:ext>
            </a:extLst>
          </p:cNvPr>
          <p:cNvSpPr txBox="1"/>
          <p:nvPr/>
        </p:nvSpPr>
        <p:spPr>
          <a:xfrm>
            <a:off x="5880454" y="2804862"/>
            <a:ext cx="1211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TORAY</a:t>
            </a:r>
          </a:p>
        </p:txBody>
      </p:sp>
    </p:spTree>
    <p:extLst>
      <p:ext uri="{BB962C8B-B14F-4D97-AF65-F5344CB8AC3E}">
        <p14:creationId xmlns:p14="http://schemas.microsoft.com/office/powerpoint/2010/main" val="51294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DD71DB-D5F7-CB3C-689C-0B2D1029F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459" y="858978"/>
            <a:ext cx="4114800" cy="3100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/>
          </a:bodyPr>
          <a:lstStyle/>
          <a:p>
            <a:r>
              <a:rPr lang="en-US" dirty="0"/>
              <a:t>Balance between heating and transport is being examined by TRANSP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23</a:t>
            </a:fld>
            <a:endParaRPr lang="en-US" dirty="0">
              <a:latin typeface="Georgia" panose="02040502050405020303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7942EE7-B0FF-0167-97B7-359CA26EF368}"/>
              </a:ext>
            </a:extLst>
          </p:cNvPr>
          <p:cNvGraphicFramePr>
            <a:graphicFrameLocks/>
          </p:cNvGraphicFramePr>
          <p:nvPr/>
        </p:nvGraphicFramePr>
        <p:xfrm>
          <a:off x="379010" y="910335"/>
          <a:ext cx="4572000" cy="276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60797-3625-5764-DAFA-31AC4F0F9297}"/>
              </a:ext>
            </a:extLst>
          </p:cNvPr>
          <p:cNvGrpSpPr>
            <a:grpSpLocks noChangeAspect="1"/>
          </p:cNvGrpSpPr>
          <p:nvPr/>
        </p:nvGrpSpPr>
        <p:grpSpPr>
          <a:xfrm>
            <a:off x="385219" y="4004155"/>
            <a:ext cx="7315200" cy="787203"/>
            <a:chOff x="-1" y="748882"/>
            <a:chExt cx="11167414" cy="12017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BAACD8-1D84-C5EB-644C-5FE368DC6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67" t="83884" r="4823"/>
            <a:stretch/>
          </p:blipFill>
          <p:spPr>
            <a:xfrm>
              <a:off x="59384" y="1128703"/>
              <a:ext cx="11108029" cy="44149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9919C1-C5A8-0173-F70D-5E1E13F14B65}"/>
                </a:ext>
              </a:extLst>
            </p:cNvPr>
            <p:cNvGrpSpPr/>
            <p:nvPr/>
          </p:nvGrpSpPr>
          <p:grpSpPr>
            <a:xfrm>
              <a:off x="-1" y="748882"/>
              <a:ext cx="11145909" cy="353251"/>
              <a:chOff x="-1" y="748882"/>
              <a:chExt cx="11145909" cy="35325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E019047-20B6-8660-2B31-F0E20C5B03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99" t="16799" r="20229" b="70724"/>
              <a:stretch/>
            </p:blipFill>
            <p:spPr>
              <a:xfrm>
                <a:off x="1493192" y="760324"/>
                <a:ext cx="9652716" cy="34180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F8227D1-E526-7D4E-9E7E-DAE140BE3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6427" t="4257" r="1326" b="82849"/>
              <a:stretch/>
            </p:blipFill>
            <p:spPr>
              <a:xfrm>
                <a:off x="-1" y="748882"/>
                <a:ext cx="1493193" cy="353251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8DEDFDC-273B-261D-9B8D-A738C9016E71}"/>
                </a:ext>
              </a:extLst>
            </p:cNvPr>
            <p:cNvGrpSpPr/>
            <p:nvPr/>
          </p:nvGrpSpPr>
          <p:grpSpPr>
            <a:xfrm>
              <a:off x="56286" y="1592066"/>
              <a:ext cx="10839241" cy="358564"/>
              <a:chOff x="56286" y="1592066"/>
              <a:chExt cx="10839241" cy="35856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9189135-2022-39CB-025F-AC4FB7D0BA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6543" t="6810" b="63745"/>
              <a:stretch/>
            </p:blipFill>
            <p:spPr>
              <a:xfrm>
                <a:off x="56286" y="1592066"/>
                <a:ext cx="1640666" cy="358564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5B72F59-9957-0C1D-8B35-7C021CC5D5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35070" r="23791" b="37257"/>
              <a:stretch/>
            </p:blipFill>
            <p:spPr>
              <a:xfrm>
                <a:off x="1604176" y="1613646"/>
                <a:ext cx="9291351" cy="336984"/>
              </a:xfrm>
              <a:prstGeom prst="rect">
                <a:avLst/>
              </a:prstGeom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64E41B8-9543-40F7-8ADE-664EFF7A3B45}"/>
              </a:ext>
            </a:extLst>
          </p:cNvPr>
          <p:cNvSpPr txBox="1"/>
          <p:nvPr/>
        </p:nvSpPr>
        <p:spPr>
          <a:xfrm>
            <a:off x="695459" y="877322"/>
            <a:ext cx="624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Energy confinement time [s]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E4B879-F9C6-A845-9201-594E908AF591}"/>
              </a:ext>
            </a:extLst>
          </p:cNvPr>
          <p:cNvCxnSpPr>
            <a:cxnSpLocks/>
          </p:cNvCxnSpPr>
          <p:nvPr/>
        </p:nvCxnSpPr>
        <p:spPr>
          <a:xfrm flipH="1">
            <a:off x="1287887" y="1584659"/>
            <a:ext cx="1448874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Left Brace 21">
            <a:extLst>
              <a:ext uri="{FF2B5EF4-FFF2-40B4-BE49-F238E27FC236}">
                <a16:creationId xmlns:a16="http://schemas.microsoft.com/office/drawing/2014/main" id="{4BE91078-ABD7-5506-ABCF-61DD986B3957}"/>
              </a:ext>
            </a:extLst>
          </p:cNvPr>
          <p:cNvSpPr/>
          <p:nvPr/>
        </p:nvSpPr>
        <p:spPr>
          <a:xfrm>
            <a:off x="1015396" y="1584659"/>
            <a:ext cx="212502" cy="73409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249F69-A2AC-66ED-FA60-2D06E9ACE712}"/>
              </a:ext>
            </a:extLst>
          </p:cNvPr>
          <p:cNvSpPr txBox="1"/>
          <p:nvPr/>
        </p:nvSpPr>
        <p:spPr>
          <a:xfrm>
            <a:off x="314616" y="1660104"/>
            <a:ext cx="140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</a:t>
            </a:r>
            <a:r>
              <a:rPr lang="en-US" sz="1800" baseline="-25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98y2</a:t>
            </a:r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en-US" sz="1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=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BBA05C-6117-6FE3-AD0C-21066A1CEB33}"/>
              </a:ext>
            </a:extLst>
          </p:cNvPr>
          <p:cNvSpPr txBox="1"/>
          <p:nvPr/>
        </p:nvSpPr>
        <p:spPr>
          <a:xfrm>
            <a:off x="9382259" y="985051"/>
            <a:ext cx="2577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Implied TRANSP diffusivities for given heating and temperature profiles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0BCC7F4-8330-F2EB-76B5-B872E1FEEC60}"/>
              </a:ext>
            </a:extLst>
          </p:cNvPr>
          <p:cNvCxnSpPr/>
          <p:nvPr/>
        </p:nvCxnSpPr>
        <p:spPr>
          <a:xfrm flipV="1">
            <a:off x="7669369" y="2318754"/>
            <a:ext cx="0" cy="4373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100B84F-6946-0E10-22F8-C3AF5C7446C4}"/>
              </a:ext>
            </a:extLst>
          </p:cNvPr>
          <p:cNvSpPr txBox="1"/>
          <p:nvPr/>
        </p:nvSpPr>
        <p:spPr>
          <a:xfrm>
            <a:off x="6587545" y="2883941"/>
            <a:ext cx="2253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Turbulent transport</a:t>
            </a:r>
          </a:p>
        </p:txBody>
      </p:sp>
    </p:spTree>
    <p:extLst>
      <p:ext uri="{BB962C8B-B14F-4D97-AF65-F5344CB8AC3E}">
        <p14:creationId xmlns:p14="http://schemas.microsoft.com/office/powerpoint/2010/main" val="217553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E0DF92-2C75-CED0-0A0B-79F4B7A427B4}"/>
              </a:ext>
            </a:extLst>
          </p:cNvPr>
          <p:cNvGrpSpPr>
            <a:grpSpLocks noChangeAspect="1"/>
          </p:cNvGrpSpPr>
          <p:nvPr/>
        </p:nvGrpSpPr>
        <p:grpSpPr>
          <a:xfrm>
            <a:off x="4598757" y="2586907"/>
            <a:ext cx="2924404" cy="3988514"/>
            <a:chOff x="3569386" y="685801"/>
            <a:chExt cx="3914838" cy="53393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ACB6FF-F916-6DC5-619C-9A613CCE9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169" b="2681"/>
            <a:stretch/>
          </p:blipFill>
          <p:spPr>
            <a:xfrm>
              <a:off x="3569386" y="685801"/>
              <a:ext cx="3623175" cy="533933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67BF4D-C5DF-A16D-2503-1089D066F974}"/>
                </a:ext>
              </a:extLst>
            </p:cNvPr>
            <p:cNvSpPr txBox="1"/>
            <p:nvPr/>
          </p:nvSpPr>
          <p:spPr>
            <a:xfrm>
              <a:off x="6250736" y="2587954"/>
              <a:ext cx="1233488" cy="1030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67" dirty="0">
                  <a:solidFill>
                    <a:srgbClr val="0000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Launch theta = 90</a:t>
              </a:r>
              <a:r>
                <a:rPr lang="en-US" sz="1467" dirty="0">
                  <a:solidFill>
                    <a:srgbClr val="0000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Symbol" panose="05050102010706020507" pitchFamily="18" charset="2"/>
                </a:rPr>
                <a:t></a:t>
              </a:r>
              <a:endParaRPr lang="en-US" sz="1467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78B9739-4509-1B4B-79E1-6E7B9E38B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0217" y="2775655"/>
              <a:ext cx="0" cy="623131"/>
            </a:xfrm>
            <a:prstGeom prst="line">
              <a:avLst/>
            </a:prstGeom>
            <a:ln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B82F865F-A52E-A0D1-E17F-791FC2A6FC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1798" y="3174304"/>
              <a:ext cx="448549" cy="448549"/>
            </a:xfrm>
            <a:prstGeom prst="arc">
              <a:avLst>
                <a:gd name="adj1" fmla="val 10260888"/>
                <a:gd name="adj2" fmla="val 16115729"/>
              </a:avLst>
            </a:prstGeom>
            <a:ln>
              <a:solidFill>
                <a:srgbClr val="0000FF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/>
          </a:bodyPr>
          <a:lstStyle/>
          <a:p>
            <a:r>
              <a:rPr lang="en-US" dirty="0"/>
              <a:t>Efficient electron cyclotron current drive is possible with X-I at high B</a:t>
            </a:r>
            <a:r>
              <a:rPr lang="en-US" baseline="-25000" dirty="0"/>
              <a:t>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24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465A47E-D2B6-4730-BAF2-D5B7A14BC4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43" y="781252"/>
            <a:ext cx="4514336" cy="4389544"/>
          </a:xfrm>
        </p:spPr>
        <p:txBody>
          <a:bodyPr anchor="t">
            <a:noAutofit/>
          </a:bodyPr>
          <a:lstStyle/>
          <a:p>
            <a:pPr marL="457189" indent="-457189"/>
            <a:r>
              <a:rPr lang="en-US" sz="2800" dirty="0"/>
              <a:t>Non-inductive start-up/ramp-up is important for low-A STs</a:t>
            </a:r>
            <a:endParaRPr lang="en-US" sz="2400" dirty="0"/>
          </a:p>
          <a:p>
            <a:pPr marL="457189" indent="-457189"/>
            <a:r>
              <a:rPr lang="en-US" sz="2800" dirty="0"/>
              <a:t>At B</a:t>
            </a:r>
            <a:r>
              <a:rPr lang="en-US" sz="2800" baseline="-25000" dirty="0"/>
              <a:t>T</a:t>
            </a:r>
            <a:r>
              <a:rPr lang="en-US" sz="2800" dirty="0"/>
              <a:t> = 5.2 T, 170 GHz, low </a:t>
            </a:r>
            <a:r>
              <a:rPr lang="en-US" sz="2800" dirty="0" err="1"/>
              <a:t>T</a:t>
            </a:r>
            <a:r>
              <a:rPr lang="en-US" sz="2800" baseline="-25000" dirty="0" err="1"/>
              <a:t>e</a:t>
            </a:r>
            <a:r>
              <a:rPr lang="en-US" sz="2800" dirty="0"/>
              <a:t>, X-I efficiency &gt;&gt; X-II</a:t>
            </a:r>
            <a:endParaRPr lang="en-US" sz="2400" dirty="0"/>
          </a:p>
          <a:p>
            <a:pPr marL="766215" lvl="1" indent="-457189"/>
            <a:r>
              <a:rPr lang="en-US" sz="2400" dirty="0"/>
              <a:t>X-I ray always stays on the low-field-side of the cyclotron resonance, the Doppler interaction tends to occur for electrons moving in one direction</a:t>
            </a:r>
            <a:endParaRPr lang="en-US" sz="2000" dirty="0"/>
          </a:p>
          <a:p>
            <a:pPr marL="766215" lvl="1" indent="-457189"/>
            <a:endParaRPr lang="en-US" sz="2400" dirty="0"/>
          </a:p>
          <a:p>
            <a:pPr marL="766215" lvl="1" indent="-457189"/>
            <a:endParaRPr lang="en-US" sz="2400" dirty="0"/>
          </a:p>
          <a:p>
            <a:pPr marL="766215" lvl="1" indent="-457189"/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27C59-03C4-7684-72C2-85E2DEC95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895" y="781252"/>
            <a:ext cx="3760631" cy="2976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A5DE9F-F516-423C-33ED-A41E295AA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230" y="4240390"/>
            <a:ext cx="3709115" cy="244488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8E70599-437B-1906-8BE1-E8DC466BEC91}"/>
              </a:ext>
            </a:extLst>
          </p:cNvPr>
          <p:cNvGrpSpPr>
            <a:grpSpLocks noChangeAspect="1"/>
          </p:cNvGrpSpPr>
          <p:nvPr/>
        </p:nvGrpSpPr>
        <p:grpSpPr>
          <a:xfrm>
            <a:off x="4598757" y="725389"/>
            <a:ext cx="3012636" cy="2022513"/>
            <a:chOff x="397007" y="1041946"/>
            <a:chExt cx="3907242" cy="26231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F393C5-9494-33A2-FF00-BA254BD99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61" t="5658" r="51240" b="50000"/>
            <a:stretch/>
          </p:blipFill>
          <p:spPr>
            <a:xfrm>
              <a:off x="397007" y="1041946"/>
              <a:ext cx="3148299" cy="243277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F05297C-6067-4AC7-AAAD-4C20316F3E1D}"/>
                </a:ext>
              </a:extLst>
            </p:cNvPr>
            <p:cNvCxnSpPr>
              <a:cxnSpLocks/>
            </p:cNvCxnSpPr>
            <p:nvPr/>
          </p:nvCxnSpPr>
          <p:spPr>
            <a:xfrm>
              <a:off x="2063137" y="2278132"/>
              <a:ext cx="1384795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FBED49-2961-3707-192F-CADD61B3BB7A}"/>
                </a:ext>
              </a:extLst>
            </p:cNvPr>
            <p:cNvSpPr txBox="1"/>
            <p:nvPr/>
          </p:nvSpPr>
          <p:spPr>
            <a:xfrm>
              <a:off x="2919455" y="2558201"/>
              <a:ext cx="1384794" cy="705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67" dirty="0">
                  <a:solidFill>
                    <a:srgbClr val="0000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Launch phi = 200</a:t>
              </a:r>
              <a:r>
                <a:rPr lang="en-US" sz="1467" dirty="0">
                  <a:solidFill>
                    <a:srgbClr val="0000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Symbol" panose="05050102010706020507" pitchFamily="18" charset="2"/>
                </a:rPr>
                <a:t></a:t>
              </a:r>
              <a:endParaRPr lang="en-US" sz="1467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18AEA1F1-BD3A-C9E4-4ACA-F863CF0D38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3225" y="1978251"/>
              <a:ext cx="593960" cy="593960"/>
            </a:xfrm>
            <a:prstGeom prst="arc">
              <a:avLst>
                <a:gd name="adj1" fmla="val 21556071"/>
                <a:gd name="adj2" fmla="val 12011286"/>
              </a:avLst>
            </a:prstGeom>
            <a:ln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00FF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75CB92-61F3-A2CD-9D6F-E37E0E7341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08061" y="2235986"/>
              <a:ext cx="84289" cy="842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AB9D522-09D5-013B-D613-71CC26153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469" t="50901" r="67236" b="46398"/>
            <a:stretch/>
          </p:blipFill>
          <p:spPr>
            <a:xfrm>
              <a:off x="1772653" y="3516867"/>
              <a:ext cx="385011" cy="148180"/>
            </a:xfrm>
            <a:prstGeom prst="rect">
              <a:avLst/>
            </a:prstGeom>
          </p:spPr>
        </p:pic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E5B62B6-DA6D-8B8C-C03C-663353A0669E}"/>
              </a:ext>
            </a:extLst>
          </p:cNvPr>
          <p:cNvCxnSpPr>
            <a:cxnSpLocks/>
          </p:cNvCxnSpPr>
          <p:nvPr/>
        </p:nvCxnSpPr>
        <p:spPr>
          <a:xfrm flipH="1" flipV="1">
            <a:off x="9817769" y="3272700"/>
            <a:ext cx="312820" cy="48521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6434C4A-7246-0D30-CA3F-AAA52DDDC0DB}"/>
              </a:ext>
            </a:extLst>
          </p:cNvPr>
          <p:cNvSpPr txBox="1"/>
          <p:nvPr/>
        </p:nvSpPr>
        <p:spPr>
          <a:xfrm>
            <a:off x="10159068" y="3614336"/>
            <a:ext cx="157573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STAR B</a:t>
            </a:r>
            <a:r>
              <a:rPr lang="en-US" sz="1467" baseline="-250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en-US" sz="1467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= 5.2 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795690-2944-AED3-B089-0CA5358CA0E7}"/>
              </a:ext>
            </a:extLst>
          </p:cNvPr>
          <p:cNvSpPr txBox="1"/>
          <p:nvPr/>
        </p:nvSpPr>
        <p:spPr>
          <a:xfrm>
            <a:off x="8449106" y="4163780"/>
            <a:ext cx="328569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CQL3D: X-I, T</a:t>
            </a:r>
            <a:r>
              <a:rPr lang="en-US" sz="1467" baseline="-250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e0</a:t>
            </a:r>
            <a:r>
              <a:rPr lang="en-US" sz="1467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~ 1 keV, n</a:t>
            </a:r>
            <a:r>
              <a:rPr lang="en-US" sz="1467" baseline="-250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e0</a:t>
            </a:r>
            <a:r>
              <a:rPr lang="en-US" sz="1467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= 10</a:t>
            </a:r>
            <a:r>
              <a:rPr lang="en-US" sz="1467" baseline="300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</a:t>
            </a:r>
            <a:r>
              <a:rPr lang="en-US" sz="1467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/m</a:t>
            </a:r>
            <a:r>
              <a:rPr lang="en-US" sz="1467" baseline="300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6F0FB2-D2F9-9769-B1C3-73619DDF6B59}"/>
              </a:ext>
            </a:extLst>
          </p:cNvPr>
          <p:cNvSpPr txBox="1"/>
          <p:nvPr/>
        </p:nvSpPr>
        <p:spPr>
          <a:xfrm>
            <a:off x="1136611" y="6076748"/>
            <a:ext cx="42947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[M. Ono et al., IAEA FEC (2023) P/1 2238]</a:t>
            </a:r>
          </a:p>
          <a:p>
            <a:r>
              <a:rPr lang="en-US" sz="14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[M. Ono et al., </a:t>
            </a:r>
            <a:r>
              <a:rPr lang="pl-PL" sz="14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AIP Conf. Proc. 2984, 110002 (2023)</a:t>
            </a:r>
            <a:r>
              <a:rPr lang="en-US" sz="14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]</a:t>
            </a:r>
          </a:p>
          <a:p>
            <a:r>
              <a:rPr lang="en-US" sz="14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[M. Ono et al., Phys. Rev. E 106, L023201 (2022)]</a:t>
            </a:r>
          </a:p>
        </p:txBody>
      </p:sp>
    </p:spTree>
    <p:extLst>
      <p:ext uri="{BB962C8B-B14F-4D97-AF65-F5344CB8AC3E}">
        <p14:creationId xmlns:p14="http://schemas.microsoft.com/office/powerpoint/2010/main" val="3397068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Picture 1066" descr="Chart, line chart&#10;&#10;Description automatically generated">
            <a:extLst>
              <a:ext uri="{FF2B5EF4-FFF2-40B4-BE49-F238E27FC236}">
                <a16:creationId xmlns:a16="http://schemas.microsoft.com/office/drawing/2014/main" id="{C9111564-3C8D-28C2-4D9C-6A4503B3B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4" y="1239522"/>
            <a:ext cx="11164769" cy="489051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3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7385D-B981-4337-950A-6D992B509E0A}"/>
              </a:ext>
            </a:extLst>
          </p:cNvPr>
          <p:cNvSpPr txBox="1"/>
          <p:nvPr/>
        </p:nvSpPr>
        <p:spPr>
          <a:xfrm>
            <a:off x="1393507" y="861731"/>
            <a:ext cx="2994731" cy="46166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First cut equilibrium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8266802-8858-D790-D156-5B0CC4EA0EB5}"/>
              </a:ext>
            </a:extLst>
          </p:cNvPr>
          <p:cNvCxnSpPr>
            <a:cxnSpLocks/>
          </p:cNvCxnSpPr>
          <p:nvPr/>
        </p:nvCxnSpPr>
        <p:spPr>
          <a:xfrm flipV="1">
            <a:off x="4192073" y="2535556"/>
            <a:ext cx="694772" cy="664844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C16FC3F-8A19-9435-3FEB-D265BC116199}"/>
              </a:ext>
            </a:extLst>
          </p:cNvPr>
          <p:cNvSpPr txBox="1"/>
          <p:nvPr/>
        </p:nvSpPr>
        <p:spPr>
          <a:xfrm>
            <a:off x="7754541" y="861730"/>
            <a:ext cx="3004349" cy="46166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First cut engineering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C77270-4C9B-4643-5FB6-94CEAF961C1F}"/>
              </a:ext>
            </a:extLst>
          </p:cNvPr>
          <p:cNvSpPr txBox="1"/>
          <p:nvPr/>
        </p:nvSpPr>
        <p:spPr>
          <a:xfrm>
            <a:off x="4597329" y="3300910"/>
            <a:ext cx="824265" cy="461665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Core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4641E2-30CB-AC35-32D6-19C4D3732679}"/>
              </a:ext>
            </a:extLst>
          </p:cNvPr>
          <p:cNvSpPr txBox="1"/>
          <p:nvPr/>
        </p:nvSpPr>
        <p:spPr>
          <a:xfrm>
            <a:off x="7144733" y="2248134"/>
            <a:ext cx="1329210" cy="461665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Pedestal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2D5AB5-FD07-DF7B-3F47-27B108B58957}"/>
              </a:ext>
            </a:extLst>
          </p:cNvPr>
          <p:cNvSpPr txBox="1"/>
          <p:nvPr/>
        </p:nvSpPr>
        <p:spPr>
          <a:xfrm>
            <a:off x="8730032" y="2248132"/>
            <a:ext cx="772969" cy="461665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SOL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4061B19B-ABAE-6900-DBD7-75C8725B5949}"/>
              </a:ext>
            </a:extLst>
          </p:cNvPr>
          <p:cNvSpPr txBox="1">
            <a:spLocks/>
          </p:cNvSpPr>
          <p:nvPr/>
        </p:nvSpPr>
        <p:spPr>
          <a:xfrm>
            <a:off x="7100155" y="3250467"/>
            <a:ext cx="1441066" cy="2286869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3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91440">
              <a:spcBef>
                <a:spcPts val="0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prstClr val="white"/>
                </a:solidFill>
                <a:latin typeface="Georgia" panose="02040502050405020303"/>
                <a:ea typeface="+mn-ea"/>
                <a:cs typeface="+mn-cs"/>
              </a:rPr>
              <a:t>Pedestal stability, height &amp; width</a:t>
            </a:r>
            <a:endParaRPr lang="en-US" sz="1800" dirty="0"/>
          </a:p>
          <a:p>
            <a:pPr marL="274320" indent="-182880"/>
            <a:r>
              <a:rPr lang="en-US" sz="1400" dirty="0"/>
              <a:t>BALOO</a:t>
            </a:r>
          </a:p>
          <a:p>
            <a:pPr marL="274320" indent="-182880"/>
            <a:r>
              <a:rPr lang="en-US" sz="1400" dirty="0"/>
              <a:t>CGYRO</a:t>
            </a:r>
          </a:p>
          <a:p>
            <a:pPr marL="457200" lvl="1" indent="-182880"/>
            <a:r>
              <a:rPr lang="en-US" sz="1200" dirty="0">
                <a:solidFill>
                  <a:schemeClr val="accent3"/>
                </a:solidFill>
              </a:rPr>
              <a:t>KBM</a:t>
            </a:r>
          </a:p>
          <a:p>
            <a:pPr marL="274320" indent="-182880"/>
            <a:r>
              <a:rPr lang="en-US" sz="1400" dirty="0"/>
              <a:t>M3D-C1</a:t>
            </a:r>
          </a:p>
          <a:p>
            <a:pPr marL="457200" lvl="1" indent="-182880"/>
            <a:r>
              <a:rPr lang="en-US" sz="1100" dirty="0">
                <a:solidFill>
                  <a:schemeClr val="accent3"/>
                </a:solidFill>
              </a:rPr>
              <a:t>PB modes</a:t>
            </a:r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98DD8295-C029-1A69-5078-AC499A3A6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1" cy="725213"/>
          </a:xfrm>
        </p:spPr>
        <p:txBody>
          <a:bodyPr>
            <a:normAutofit fontScale="90000"/>
          </a:bodyPr>
          <a:lstStyle/>
          <a:p>
            <a:r>
              <a:rPr lang="en-US" dirty="0"/>
              <a:t>The design process for STAR involves integrating all parts of the plasma and machine requirements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3AA8BAA-B7A7-5642-C59E-6566C942EC15}"/>
              </a:ext>
            </a:extLst>
          </p:cNvPr>
          <p:cNvCxnSpPr>
            <a:cxnSpLocks/>
            <a:stCxn id="21" idx="0"/>
            <a:endCxn id="9" idx="2"/>
          </p:cNvCxnSpPr>
          <p:nvPr/>
        </p:nvCxnSpPr>
        <p:spPr>
          <a:xfrm flipH="1" flipV="1">
            <a:off x="2890873" y="1323396"/>
            <a:ext cx="832" cy="1927072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F461AEB-661F-ABF6-EEA1-6C5F3F2F4B9D}"/>
              </a:ext>
            </a:extLst>
          </p:cNvPr>
          <p:cNvCxnSpPr>
            <a:cxnSpLocks/>
          </p:cNvCxnSpPr>
          <p:nvPr/>
        </p:nvCxnSpPr>
        <p:spPr>
          <a:xfrm flipV="1">
            <a:off x="7111986" y="1453004"/>
            <a:ext cx="0" cy="1747396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72FCC7-FC22-A53B-99E8-947DAFD1C2BE}"/>
              </a:ext>
            </a:extLst>
          </p:cNvPr>
          <p:cNvCxnSpPr>
            <a:cxnSpLocks/>
          </p:cNvCxnSpPr>
          <p:nvPr/>
        </p:nvCxnSpPr>
        <p:spPr>
          <a:xfrm>
            <a:off x="2891705" y="1453004"/>
            <a:ext cx="4224528" cy="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D806262-3702-A2FE-A3AE-E1FF7DE40164}"/>
              </a:ext>
            </a:extLst>
          </p:cNvPr>
          <p:cNvCxnSpPr>
            <a:cxnSpLocks/>
            <a:endCxn id="21" idx="3"/>
          </p:cNvCxnSpPr>
          <p:nvPr/>
        </p:nvCxnSpPr>
        <p:spPr>
          <a:xfrm flipH="1">
            <a:off x="4389070" y="4350656"/>
            <a:ext cx="555792" cy="0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Content Placeholder 3">
            <a:extLst>
              <a:ext uri="{FF2B5EF4-FFF2-40B4-BE49-F238E27FC236}">
                <a16:creationId xmlns:a16="http://schemas.microsoft.com/office/drawing/2014/main" id="{B3A4C4AF-04BD-FC75-BB71-E55D4ED0B485}"/>
              </a:ext>
            </a:extLst>
          </p:cNvPr>
          <p:cNvSpPr txBox="1">
            <a:spLocks/>
          </p:cNvSpPr>
          <p:nvPr/>
        </p:nvSpPr>
        <p:spPr>
          <a:xfrm>
            <a:off x="4980999" y="3929551"/>
            <a:ext cx="1441066" cy="1519991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3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91440">
              <a:spcBef>
                <a:spcPts val="0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prstClr val="white"/>
                </a:solidFill>
                <a:latin typeface="Georgia" panose="02040502050405020303"/>
                <a:ea typeface="+mn-ea"/>
                <a:cs typeface="+mn-cs"/>
              </a:rPr>
              <a:t>EP stability &amp; transport</a:t>
            </a:r>
            <a:endParaRPr lang="en-US" sz="1800" dirty="0"/>
          </a:p>
          <a:p>
            <a:pPr marL="274320" indent="-182880"/>
            <a:r>
              <a:rPr lang="en-US" sz="1400" dirty="0"/>
              <a:t>RBQ</a:t>
            </a:r>
          </a:p>
          <a:p>
            <a:pPr marL="274320" indent="-182880"/>
            <a:r>
              <a:rPr lang="en-US" sz="1400" dirty="0"/>
              <a:t>HINST</a:t>
            </a:r>
          </a:p>
          <a:p>
            <a:pPr marL="457200" lvl="1" indent="-182880"/>
            <a:r>
              <a:rPr lang="en-US" sz="1100" dirty="0">
                <a:solidFill>
                  <a:schemeClr val="accent3"/>
                </a:solidFill>
              </a:rPr>
              <a:t>Alfvenic stability</a:t>
            </a:r>
            <a:endParaRPr lang="en-US" sz="933" dirty="0">
              <a:solidFill>
                <a:schemeClr val="accent3"/>
              </a:solidFill>
            </a:endParaRPr>
          </a:p>
        </p:txBody>
      </p:sp>
      <p:sp>
        <p:nvSpPr>
          <p:cNvPr id="62" name="Content Placeholder 3">
            <a:extLst>
              <a:ext uri="{FF2B5EF4-FFF2-40B4-BE49-F238E27FC236}">
                <a16:creationId xmlns:a16="http://schemas.microsoft.com/office/drawing/2014/main" id="{564FA20F-83B3-1489-9834-1997E3D3C82A}"/>
              </a:ext>
            </a:extLst>
          </p:cNvPr>
          <p:cNvSpPr txBox="1">
            <a:spLocks/>
          </p:cNvSpPr>
          <p:nvPr/>
        </p:nvSpPr>
        <p:spPr>
          <a:xfrm>
            <a:off x="8693621" y="3250468"/>
            <a:ext cx="1036305" cy="148923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3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91440">
              <a:spcBef>
                <a:spcPts val="0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prstClr val="white"/>
                </a:solidFill>
                <a:latin typeface="Georgia" panose="02040502050405020303"/>
                <a:ea typeface="+mn-ea"/>
                <a:cs typeface="+mn-cs"/>
              </a:rPr>
              <a:t>SOL width &amp; heat flux</a:t>
            </a:r>
            <a:endParaRPr lang="en-US" sz="1800" dirty="0"/>
          </a:p>
          <a:p>
            <a:pPr marL="274320" indent="-182880"/>
            <a:r>
              <a:rPr lang="en-US" sz="1400" dirty="0"/>
              <a:t>XGC</a:t>
            </a:r>
          </a:p>
          <a:p>
            <a:pPr marL="274320" indent="-182880"/>
            <a:r>
              <a:rPr lang="en-US" sz="1400" dirty="0"/>
              <a:t>SOLPS</a:t>
            </a:r>
          </a:p>
          <a:p>
            <a:pPr marL="457200" lvl="1" indent="-182880"/>
            <a:endParaRPr lang="en-US" sz="1100" dirty="0">
              <a:solidFill>
                <a:schemeClr val="accent3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D264295-066B-1AF4-E409-17F63012C231}"/>
              </a:ext>
            </a:extLst>
          </p:cNvPr>
          <p:cNvSpPr txBox="1"/>
          <p:nvPr/>
        </p:nvSpPr>
        <p:spPr>
          <a:xfrm>
            <a:off x="2280191" y="6031585"/>
            <a:ext cx="8135561" cy="46166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New equilibrium that satisfies the integrated requirements</a:t>
            </a:r>
          </a:p>
        </p:txBody>
      </p:sp>
      <p:cxnSp>
        <p:nvCxnSpPr>
          <p:cNvPr id="1026" name="Straight Arrow Connector 1025">
            <a:extLst>
              <a:ext uri="{FF2B5EF4-FFF2-40B4-BE49-F238E27FC236}">
                <a16:creationId xmlns:a16="http://schemas.microsoft.com/office/drawing/2014/main" id="{53407E60-670C-86A3-7C7A-8135DF274B02}"/>
              </a:ext>
            </a:extLst>
          </p:cNvPr>
          <p:cNvCxnSpPr>
            <a:cxnSpLocks/>
            <a:endCxn id="61" idx="2"/>
          </p:cNvCxnSpPr>
          <p:nvPr/>
        </p:nvCxnSpPr>
        <p:spPr>
          <a:xfrm flipV="1">
            <a:off x="5701532" y="5449542"/>
            <a:ext cx="0" cy="580564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8" name="Straight Arrow Connector 1027">
            <a:extLst>
              <a:ext uri="{FF2B5EF4-FFF2-40B4-BE49-F238E27FC236}">
                <a16:creationId xmlns:a16="http://schemas.microsoft.com/office/drawing/2014/main" id="{04EF7333-C627-3719-D57E-40D32CEA5610}"/>
              </a:ext>
            </a:extLst>
          </p:cNvPr>
          <p:cNvCxnSpPr>
            <a:cxnSpLocks/>
            <a:endCxn id="40" idx="2"/>
          </p:cNvCxnSpPr>
          <p:nvPr/>
        </p:nvCxnSpPr>
        <p:spPr>
          <a:xfrm flipV="1">
            <a:off x="7820688" y="5537336"/>
            <a:ext cx="0" cy="494249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C3FA3478-4655-F4C4-90A7-B9058AF7CA90}"/>
              </a:ext>
            </a:extLst>
          </p:cNvPr>
          <p:cNvCxnSpPr>
            <a:cxnSpLocks/>
          </p:cNvCxnSpPr>
          <p:nvPr/>
        </p:nvCxnSpPr>
        <p:spPr>
          <a:xfrm flipV="1">
            <a:off x="9256715" y="4739702"/>
            <a:ext cx="1" cy="1291883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2" name="Straight Arrow Connector 1031">
            <a:extLst>
              <a:ext uri="{FF2B5EF4-FFF2-40B4-BE49-F238E27FC236}">
                <a16:creationId xmlns:a16="http://schemas.microsoft.com/office/drawing/2014/main" id="{18BEB46C-D171-0C8D-F8C1-A29AE36D5A7E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4389070" y="1092563"/>
            <a:ext cx="3365471" cy="1479"/>
          </a:xfrm>
          <a:prstGeom prst="straightConnector1">
            <a:avLst/>
          </a:prstGeom>
          <a:ln>
            <a:prstDash val="sysDash"/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813D529E-F173-CCF9-6644-C0E7EDF20E72}"/>
              </a:ext>
            </a:extLst>
          </p:cNvPr>
          <p:cNvGrpSpPr/>
          <p:nvPr/>
        </p:nvGrpSpPr>
        <p:grpSpPr>
          <a:xfrm>
            <a:off x="552701" y="1189606"/>
            <a:ext cx="2243765" cy="5072812"/>
            <a:chOff x="552701" y="1189606"/>
            <a:chExt cx="2243765" cy="5072812"/>
          </a:xfrm>
        </p:grpSpPr>
        <p:sp>
          <p:nvSpPr>
            <p:cNvPr id="1034" name="Arc 1033">
              <a:extLst>
                <a:ext uri="{FF2B5EF4-FFF2-40B4-BE49-F238E27FC236}">
                  <a16:creationId xmlns:a16="http://schemas.microsoft.com/office/drawing/2014/main" id="{08697933-0DA6-D836-22EF-8CE36C75D8C8}"/>
                </a:ext>
              </a:extLst>
            </p:cNvPr>
            <p:cNvSpPr/>
            <p:nvPr/>
          </p:nvSpPr>
          <p:spPr>
            <a:xfrm rot="16200000" flipH="1">
              <a:off x="-1001251" y="2743558"/>
              <a:ext cx="5067115" cy="1959212"/>
            </a:xfrm>
            <a:prstGeom prst="arc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Arc 1034">
              <a:extLst>
                <a:ext uri="{FF2B5EF4-FFF2-40B4-BE49-F238E27FC236}">
                  <a16:creationId xmlns:a16="http://schemas.microsoft.com/office/drawing/2014/main" id="{D413D376-AACF-1A5D-6D1B-AC1F8DE0280B}"/>
                </a:ext>
              </a:extLst>
            </p:cNvPr>
            <p:cNvSpPr/>
            <p:nvPr/>
          </p:nvSpPr>
          <p:spPr>
            <a:xfrm rot="5400000" flipH="1" flipV="1">
              <a:off x="-811591" y="2825644"/>
              <a:ext cx="4639398" cy="1907932"/>
            </a:xfrm>
            <a:prstGeom prst="arc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6" name="Straight Arrow Connector 1035">
              <a:extLst>
                <a:ext uri="{FF2B5EF4-FFF2-40B4-BE49-F238E27FC236}">
                  <a16:creationId xmlns:a16="http://schemas.microsoft.com/office/drawing/2014/main" id="{EB97B16F-92BD-A844-666E-182ED5C12579}"/>
                </a:ext>
              </a:extLst>
            </p:cNvPr>
            <p:cNvCxnSpPr>
              <a:cxnSpLocks/>
              <a:endCxn id="63" idx="1"/>
            </p:cNvCxnSpPr>
            <p:nvPr/>
          </p:nvCxnSpPr>
          <p:spPr>
            <a:xfrm flipV="1">
              <a:off x="1482934" y="6262418"/>
              <a:ext cx="797257" cy="0"/>
            </a:xfrm>
            <a:prstGeom prst="straightConnector1">
              <a:avLst/>
            </a:prstGeom>
            <a:ln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8" name="Straight Arrow Connector 1037">
              <a:extLst>
                <a:ext uri="{FF2B5EF4-FFF2-40B4-BE49-F238E27FC236}">
                  <a16:creationId xmlns:a16="http://schemas.microsoft.com/office/drawing/2014/main" id="{18D07FB0-5B7F-898C-E629-DC3801711074}"/>
                </a:ext>
              </a:extLst>
            </p:cNvPr>
            <p:cNvCxnSpPr>
              <a:cxnSpLocks/>
            </p:cNvCxnSpPr>
            <p:nvPr/>
          </p:nvCxnSpPr>
          <p:spPr>
            <a:xfrm>
              <a:off x="1499549" y="1456174"/>
              <a:ext cx="1296917" cy="3737"/>
            </a:xfrm>
            <a:prstGeom prst="straightConnector1">
              <a:avLst/>
            </a:prstGeom>
            <a:ln>
              <a:headEnd type="non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40" name="TextBox 1039">
            <a:extLst>
              <a:ext uri="{FF2B5EF4-FFF2-40B4-BE49-F238E27FC236}">
                <a16:creationId xmlns:a16="http://schemas.microsoft.com/office/drawing/2014/main" id="{6A360394-D364-4AE2-E16B-D17D0D44F721}"/>
              </a:ext>
            </a:extLst>
          </p:cNvPr>
          <p:cNvSpPr txBox="1"/>
          <p:nvPr/>
        </p:nvSpPr>
        <p:spPr>
          <a:xfrm>
            <a:off x="-22580" y="2580726"/>
            <a:ext cx="553998" cy="196464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Iteration loop</a:t>
            </a:r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C2A452AF-920B-B414-673F-680934B4A69D}"/>
              </a:ext>
            </a:extLst>
          </p:cNvPr>
          <p:cNvGrpSpPr/>
          <p:nvPr/>
        </p:nvGrpSpPr>
        <p:grpSpPr>
          <a:xfrm flipH="1">
            <a:off x="9356501" y="1192784"/>
            <a:ext cx="2540896" cy="5069634"/>
            <a:chOff x="552701" y="1233000"/>
            <a:chExt cx="2540896" cy="5069634"/>
          </a:xfrm>
        </p:grpSpPr>
        <p:sp>
          <p:nvSpPr>
            <p:cNvPr id="1043" name="Arc 1042">
              <a:extLst>
                <a:ext uri="{FF2B5EF4-FFF2-40B4-BE49-F238E27FC236}">
                  <a16:creationId xmlns:a16="http://schemas.microsoft.com/office/drawing/2014/main" id="{D9C96687-86BB-ACA9-962A-803642EE28CB}"/>
                </a:ext>
              </a:extLst>
            </p:cNvPr>
            <p:cNvSpPr/>
            <p:nvPr/>
          </p:nvSpPr>
          <p:spPr>
            <a:xfrm rot="16200000" flipH="1">
              <a:off x="-1001251" y="2786952"/>
              <a:ext cx="5067115" cy="1959212"/>
            </a:xfrm>
            <a:prstGeom prst="arc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Arc 1043">
              <a:extLst>
                <a:ext uri="{FF2B5EF4-FFF2-40B4-BE49-F238E27FC236}">
                  <a16:creationId xmlns:a16="http://schemas.microsoft.com/office/drawing/2014/main" id="{105A603A-F533-61B5-9F63-23B9F355E7CC}"/>
                </a:ext>
              </a:extLst>
            </p:cNvPr>
            <p:cNvSpPr/>
            <p:nvPr/>
          </p:nvSpPr>
          <p:spPr>
            <a:xfrm rot="5400000" flipH="1" flipV="1">
              <a:off x="-811591" y="2825644"/>
              <a:ext cx="4639398" cy="1907932"/>
            </a:xfrm>
            <a:prstGeom prst="arc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5" name="Straight Arrow Connector 1044">
              <a:extLst>
                <a:ext uri="{FF2B5EF4-FFF2-40B4-BE49-F238E27FC236}">
                  <a16:creationId xmlns:a16="http://schemas.microsoft.com/office/drawing/2014/main" id="{4941227F-1BA5-E612-3C05-8C613032E396}"/>
                </a:ext>
              </a:extLst>
            </p:cNvPr>
            <p:cNvCxnSpPr>
              <a:cxnSpLocks/>
              <a:stCxn id="1043" idx="2"/>
              <a:endCxn id="63" idx="3"/>
            </p:cNvCxnSpPr>
            <p:nvPr/>
          </p:nvCxnSpPr>
          <p:spPr>
            <a:xfrm>
              <a:off x="1532306" y="6300116"/>
              <a:ext cx="502040" cy="2518"/>
            </a:xfrm>
            <a:prstGeom prst="straightConnector1">
              <a:avLst/>
            </a:prstGeom>
            <a:ln>
              <a:headEnd type="non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6" name="Straight Arrow Connector 1045">
              <a:extLst>
                <a:ext uri="{FF2B5EF4-FFF2-40B4-BE49-F238E27FC236}">
                  <a16:creationId xmlns:a16="http://schemas.microsoft.com/office/drawing/2014/main" id="{03B28F9F-724E-7228-57B7-6BB62B4747EC}"/>
                </a:ext>
              </a:extLst>
            </p:cNvPr>
            <p:cNvCxnSpPr>
              <a:cxnSpLocks/>
            </p:cNvCxnSpPr>
            <p:nvPr/>
          </p:nvCxnSpPr>
          <p:spPr>
            <a:xfrm>
              <a:off x="1499549" y="1456250"/>
              <a:ext cx="1594048" cy="0"/>
            </a:xfrm>
            <a:prstGeom prst="straightConnector1">
              <a:avLst/>
            </a:prstGeom>
            <a:ln>
              <a:headEnd type="non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50" name="TextBox 1049">
            <a:extLst>
              <a:ext uri="{FF2B5EF4-FFF2-40B4-BE49-F238E27FC236}">
                <a16:creationId xmlns:a16="http://schemas.microsoft.com/office/drawing/2014/main" id="{0DDFEC6A-0CC5-FCBC-ADD0-EE73B0D95D7E}"/>
              </a:ext>
            </a:extLst>
          </p:cNvPr>
          <p:cNvSpPr txBox="1"/>
          <p:nvPr/>
        </p:nvSpPr>
        <p:spPr>
          <a:xfrm rot="5400000">
            <a:off x="9281553" y="2844022"/>
            <a:ext cx="1653445" cy="461665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Li vapor</a:t>
            </a: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DF133610-23D0-4777-5201-7C1BDC10AB25}"/>
              </a:ext>
            </a:extLst>
          </p:cNvPr>
          <p:cNvSpPr txBox="1"/>
          <p:nvPr/>
        </p:nvSpPr>
        <p:spPr>
          <a:xfrm rot="5400000">
            <a:off x="9867463" y="2844610"/>
            <a:ext cx="1654621" cy="461665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Li solid</a:t>
            </a: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8E572B9C-FF5C-5D73-138A-E148CED597F3}"/>
              </a:ext>
            </a:extLst>
          </p:cNvPr>
          <p:cNvSpPr txBox="1"/>
          <p:nvPr/>
        </p:nvSpPr>
        <p:spPr>
          <a:xfrm rot="5400000">
            <a:off x="9686216" y="3607515"/>
            <a:ext cx="3199915" cy="461665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Solid PFCs &amp; Machine</a:t>
            </a:r>
          </a:p>
        </p:txBody>
      </p:sp>
      <p:cxnSp>
        <p:nvCxnSpPr>
          <p:cNvPr id="1054" name="Straight Arrow Connector 1053">
            <a:extLst>
              <a:ext uri="{FF2B5EF4-FFF2-40B4-BE49-F238E27FC236}">
                <a16:creationId xmlns:a16="http://schemas.microsoft.com/office/drawing/2014/main" id="{4CD49C5C-EBE7-B1FA-3931-6AA5B4414081}"/>
              </a:ext>
            </a:extLst>
          </p:cNvPr>
          <p:cNvCxnSpPr>
            <a:cxnSpLocks/>
            <a:stCxn id="1050" idx="1"/>
          </p:cNvCxnSpPr>
          <p:nvPr/>
        </p:nvCxnSpPr>
        <p:spPr>
          <a:xfrm flipV="1">
            <a:off x="10108275" y="1653962"/>
            <a:ext cx="0" cy="594170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7" name="Straight Arrow Connector 1056">
            <a:extLst>
              <a:ext uri="{FF2B5EF4-FFF2-40B4-BE49-F238E27FC236}">
                <a16:creationId xmlns:a16="http://schemas.microsoft.com/office/drawing/2014/main" id="{B9ED43A5-BFC3-9A23-5275-EDA1D7959211}"/>
              </a:ext>
            </a:extLst>
          </p:cNvPr>
          <p:cNvCxnSpPr>
            <a:cxnSpLocks/>
          </p:cNvCxnSpPr>
          <p:nvPr/>
        </p:nvCxnSpPr>
        <p:spPr>
          <a:xfrm>
            <a:off x="10104989" y="1643849"/>
            <a:ext cx="1045364" cy="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0" name="Straight Arrow Connector 1059">
            <a:extLst>
              <a:ext uri="{FF2B5EF4-FFF2-40B4-BE49-F238E27FC236}">
                <a16:creationId xmlns:a16="http://schemas.microsoft.com/office/drawing/2014/main" id="{3B550780-F2CE-5BC5-5BD7-0215565FF1F7}"/>
              </a:ext>
            </a:extLst>
          </p:cNvPr>
          <p:cNvCxnSpPr>
            <a:cxnSpLocks/>
            <a:stCxn id="1051" idx="1"/>
          </p:cNvCxnSpPr>
          <p:nvPr/>
        </p:nvCxnSpPr>
        <p:spPr>
          <a:xfrm flipV="1">
            <a:off x="10694773" y="1653962"/>
            <a:ext cx="6197" cy="594170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2" name="Straight Arrow Connector 1061">
            <a:extLst>
              <a:ext uri="{FF2B5EF4-FFF2-40B4-BE49-F238E27FC236}">
                <a16:creationId xmlns:a16="http://schemas.microsoft.com/office/drawing/2014/main" id="{564D7214-3D4C-1407-4D81-FE294781D058}"/>
              </a:ext>
            </a:extLst>
          </p:cNvPr>
          <p:cNvCxnSpPr>
            <a:cxnSpLocks/>
          </p:cNvCxnSpPr>
          <p:nvPr/>
        </p:nvCxnSpPr>
        <p:spPr>
          <a:xfrm flipV="1">
            <a:off x="11130766" y="1648492"/>
            <a:ext cx="6197" cy="594170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ED74A1-C9F7-8AE3-C458-8891AB962810}"/>
              </a:ext>
            </a:extLst>
          </p:cNvPr>
          <p:cNvCxnSpPr>
            <a:cxnSpLocks/>
          </p:cNvCxnSpPr>
          <p:nvPr/>
        </p:nvCxnSpPr>
        <p:spPr>
          <a:xfrm>
            <a:off x="5784101" y="1643849"/>
            <a:ext cx="4335968" cy="0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6EC8A8-954B-558A-A0DA-1B9B39CE2700}"/>
              </a:ext>
            </a:extLst>
          </p:cNvPr>
          <p:cNvCxnSpPr>
            <a:cxnSpLocks/>
          </p:cNvCxnSpPr>
          <p:nvPr/>
        </p:nvCxnSpPr>
        <p:spPr>
          <a:xfrm flipH="1" flipV="1">
            <a:off x="5784101" y="1631619"/>
            <a:ext cx="3053" cy="167924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68027D-5690-3CD5-1842-738A0A14B5D7}"/>
              </a:ext>
            </a:extLst>
          </p:cNvPr>
          <p:cNvCxnSpPr>
            <a:cxnSpLocks/>
            <a:endCxn id="29" idx="2"/>
          </p:cNvCxnSpPr>
          <p:nvPr/>
        </p:nvCxnSpPr>
        <p:spPr>
          <a:xfrm flipV="1">
            <a:off x="9256716" y="1323395"/>
            <a:ext cx="0" cy="308224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15834-0ACB-7C66-7F10-0798BA129093}"/>
              </a:ext>
            </a:extLst>
          </p:cNvPr>
          <p:cNvSpPr/>
          <p:nvPr/>
        </p:nvSpPr>
        <p:spPr>
          <a:xfrm>
            <a:off x="1817303" y="3662149"/>
            <a:ext cx="1259305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33946AF8-851B-4DDE-61B2-091B6B9BFD4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94339" y="3250468"/>
            <a:ext cx="2994731" cy="2200376"/>
          </a:xfrm>
          <a:solidFill>
            <a:schemeClr val="accent1"/>
          </a:solidFill>
          <a:ln w="28575">
            <a:solidFill>
              <a:schemeClr val="accent3"/>
            </a:solidFill>
          </a:ln>
        </p:spPr>
        <p:txBody>
          <a:bodyPr anchor="t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TRANSP</a:t>
            </a:r>
            <a:endParaRPr lang="en-US" sz="2800" dirty="0"/>
          </a:p>
          <a:p>
            <a:pPr marL="457189" indent="-457189"/>
            <a:r>
              <a:rPr lang="en-US" sz="2000" dirty="0"/>
              <a:t>NUBEAM</a:t>
            </a:r>
          </a:p>
          <a:p>
            <a:pPr marL="457189" indent="-457189"/>
            <a:r>
              <a:rPr lang="en-US" sz="2000" dirty="0"/>
              <a:t>TORAY</a:t>
            </a:r>
          </a:p>
          <a:p>
            <a:pPr marL="457189" indent="-457189"/>
            <a:r>
              <a:rPr lang="en-US" sz="2000" dirty="0"/>
              <a:t>MMM</a:t>
            </a:r>
          </a:p>
          <a:p>
            <a:pPr marL="766215" lvl="1" indent="-457189"/>
            <a:r>
              <a:rPr lang="en-US" sz="1600" dirty="0">
                <a:solidFill>
                  <a:schemeClr val="accent3"/>
                </a:solidFill>
              </a:rPr>
              <a:t>For core transport (fixed pedestal)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45496838-A225-6D38-529B-31E470F4A2F3}"/>
              </a:ext>
            </a:extLst>
          </p:cNvPr>
          <p:cNvSpPr txBox="1">
            <a:spLocks/>
          </p:cNvSpPr>
          <p:nvPr/>
        </p:nvSpPr>
        <p:spPr>
          <a:xfrm>
            <a:off x="1394339" y="3250468"/>
            <a:ext cx="2994731" cy="2200376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FontTx/>
              <a:buNone/>
              <a:defRPr/>
            </a:pPr>
            <a:r>
              <a:rPr lang="en-US" dirty="0">
                <a:solidFill>
                  <a:prstClr val="white"/>
                </a:solidFill>
                <a:latin typeface="Georgia" panose="02040502050405020303"/>
                <a:ea typeface="+mn-ea"/>
                <a:cs typeface="+mn-cs"/>
              </a:rPr>
              <a:t>TRANSP</a:t>
            </a:r>
            <a:endParaRPr lang="en-US" sz="2800" dirty="0"/>
          </a:p>
          <a:p>
            <a:pPr marL="457189" indent="-457189"/>
            <a:r>
              <a:rPr lang="en-US" sz="2000" dirty="0"/>
              <a:t>NUBEAM</a:t>
            </a:r>
          </a:p>
          <a:p>
            <a:pPr marL="457189" indent="-457189"/>
            <a:r>
              <a:rPr lang="en-US" sz="2000" dirty="0"/>
              <a:t>TORAY</a:t>
            </a:r>
          </a:p>
          <a:p>
            <a:pPr marL="0" indent="0">
              <a:buNone/>
            </a:pPr>
            <a:endParaRPr lang="en-US" sz="2000" dirty="0"/>
          </a:p>
          <a:p>
            <a:pPr marL="766215" lvl="1" indent="-457189"/>
            <a:r>
              <a:rPr lang="en-US" sz="1600" dirty="0">
                <a:solidFill>
                  <a:schemeClr val="accent3"/>
                </a:solidFill>
              </a:rPr>
              <a:t>For core transport (fixed pedestal)</a:t>
            </a:r>
          </a:p>
        </p:txBody>
      </p:sp>
      <p:cxnSp>
        <p:nvCxnSpPr>
          <p:cNvPr id="1024" name="Straight Arrow Connector 1023">
            <a:extLst>
              <a:ext uri="{FF2B5EF4-FFF2-40B4-BE49-F238E27FC236}">
                <a16:creationId xmlns:a16="http://schemas.microsoft.com/office/drawing/2014/main" id="{D3D98847-F552-E68E-1BFC-A1413A9C3AC7}"/>
              </a:ext>
            </a:extLst>
          </p:cNvPr>
          <p:cNvCxnSpPr>
            <a:cxnSpLocks/>
          </p:cNvCxnSpPr>
          <p:nvPr/>
        </p:nvCxnSpPr>
        <p:spPr>
          <a:xfrm flipH="1" flipV="1">
            <a:off x="3404009" y="5449543"/>
            <a:ext cx="2601" cy="582042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7CDA987-AF9E-E8D1-25B8-6C5533E7C615}"/>
              </a:ext>
            </a:extLst>
          </p:cNvPr>
          <p:cNvSpPr txBox="1">
            <a:spLocks/>
          </p:cNvSpPr>
          <p:nvPr/>
        </p:nvSpPr>
        <p:spPr>
          <a:xfrm>
            <a:off x="4940255" y="1827518"/>
            <a:ext cx="1763457" cy="1306416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3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91440">
              <a:spcBef>
                <a:spcPts val="0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prstClr val="white"/>
                </a:solidFill>
                <a:latin typeface="Georgia" panose="02040502050405020303"/>
                <a:ea typeface="+mn-ea"/>
                <a:cs typeface="+mn-cs"/>
              </a:rPr>
              <a:t>H&amp;CD systems</a:t>
            </a:r>
            <a:endParaRPr lang="en-US" sz="1800" dirty="0"/>
          </a:p>
          <a:p>
            <a:pPr marL="274320" indent="-182880"/>
            <a:r>
              <a:rPr lang="en-US" sz="1400" dirty="0"/>
              <a:t>TORAY (standalone)</a:t>
            </a:r>
          </a:p>
          <a:p>
            <a:pPr marL="274320" indent="-182880"/>
            <a:r>
              <a:rPr lang="en-US" sz="1400" dirty="0"/>
              <a:t>RT-4, TRAVIS </a:t>
            </a:r>
          </a:p>
          <a:p>
            <a:pPr marL="457200" lvl="1" indent="-182880"/>
            <a:r>
              <a:rPr lang="en-US" sz="1100" dirty="0">
                <a:solidFill>
                  <a:schemeClr val="accent3"/>
                </a:solidFill>
              </a:rPr>
              <a:t>Startup/</a:t>
            </a:r>
            <a:r>
              <a:rPr lang="en-US" sz="1100" dirty="0" err="1">
                <a:solidFill>
                  <a:schemeClr val="accent3"/>
                </a:solidFill>
              </a:rPr>
              <a:t>rampup</a:t>
            </a:r>
            <a:endParaRPr lang="en-US" sz="933" dirty="0">
              <a:solidFill>
                <a:schemeClr val="accent3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A6C3402-21B6-A41C-74F5-768297E6ED58}"/>
              </a:ext>
            </a:extLst>
          </p:cNvPr>
          <p:cNvSpPr txBox="1">
            <a:spLocks/>
          </p:cNvSpPr>
          <p:nvPr/>
        </p:nvSpPr>
        <p:spPr>
          <a:xfrm>
            <a:off x="1144385" y="2089670"/>
            <a:ext cx="1570677" cy="599126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3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91440">
              <a:spcBef>
                <a:spcPts val="0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prstClr val="white"/>
                </a:solidFill>
                <a:latin typeface="Georgia" panose="02040502050405020303"/>
                <a:ea typeface="+mn-ea"/>
                <a:cs typeface="+mn-cs"/>
              </a:rPr>
              <a:t>Global stability</a:t>
            </a:r>
            <a:endParaRPr lang="en-US" sz="1800" dirty="0"/>
          </a:p>
          <a:p>
            <a:pPr marL="274320" indent="-182880"/>
            <a:r>
              <a:rPr lang="en-US" sz="1400" dirty="0"/>
              <a:t>DCON</a:t>
            </a:r>
            <a:endParaRPr lang="en-US" sz="933" dirty="0">
              <a:solidFill>
                <a:schemeClr val="accent3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B7A17B8-CA70-86B6-CBD4-454085E36815}"/>
              </a:ext>
            </a:extLst>
          </p:cNvPr>
          <p:cNvSpPr txBox="1">
            <a:spLocks/>
          </p:cNvSpPr>
          <p:nvPr/>
        </p:nvSpPr>
        <p:spPr>
          <a:xfrm>
            <a:off x="3043975" y="2083755"/>
            <a:ext cx="1570677" cy="599126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3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91440">
              <a:spcBef>
                <a:spcPts val="0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prstClr val="white"/>
                </a:solidFill>
                <a:latin typeface="Georgia" panose="02040502050405020303"/>
                <a:ea typeface="+mn-ea"/>
                <a:cs typeface="+mn-cs"/>
              </a:rPr>
              <a:t>Radiation</a:t>
            </a:r>
            <a:endParaRPr lang="en-US" sz="1800" dirty="0"/>
          </a:p>
          <a:p>
            <a:pPr marL="274320" indent="-182880"/>
            <a:r>
              <a:rPr lang="en-US" sz="1400" dirty="0"/>
              <a:t>PRAM</a:t>
            </a:r>
            <a:endParaRPr lang="en-US" sz="933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AC072D-33DB-BF8C-589D-B752F5B8D596}"/>
              </a:ext>
            </a:extLst>
          </p:cNvPr>
          <p:cNvCxnSpPr>
            <a:cxnSpLocks/>
          </p:cNvCxnSpPr>
          <p:nvPr/>
        </p:nvCxnSpPr>
        <p:spPr>
          <a:xfrm flipH="1" flipV="1">
            <a:off x="1218048" y="2692533"/>
            <a:ext cx="735" cy="284480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EC8862C-8138-A7A9-EFCB-D88D6617B432}"/>
              </a:ext>
            </a:extLst>
          </p:cNvPr>
          <p:cNvCxnSpPr>
            <a:cxnSpLocks/>
          </p:cNvCxnSpPr>
          <p:nvPr/>
        </p:nvCxnSpPr>
        <p:spPr>
          <a:xfrm flipV="1">
            <a:off x="4531981" y="2688796"/>
            <a:ext cx="8067" cy="3341310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9A4F466-31DD-5EC2-1293-84AD3BB9BCFF}"/>
              </a:ext>
            </a:extLst>
          </p:cNvPr>
          <p:cNvCxnSpPr>
            <a:cxnSpLocks/>
          </p:cNvCxnSpPr>
          <p:nvPr/>
        </p:nvCxnSpPr>
        <p:spPr>
          <a:xfrm flipH="1" flipV="1">
            <a:off x="1220225" y="5537336"/>
            <a:ext cx="1110402" cy="448306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7ED6CE-575E-65E5-8C4E-7A70C93E1B37}"/>
              </a:ext>
            </a:extLst>
          </p:cNvPr>
          <p:cNvCxnSpPr>
            <a:cxnSpLocks/>
          </p:cNvCxnSpPr>
          <p:nvPr/>
        </p:nvCxnSpPr>
        <p:spPr>
          <a:xfrm>
            <a:off x="1929723" y="1648492"/>
            <a:ext cx="1906029" cy="7882"/>
          </a:xfrm>
          <a:prstGeom prst="straightConnector1">
            <a:avLst/>
          </a:prstGeom>
          <a:ln>
            <a:headEnd type="non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746359D-CD2D-5DC1-235D-DF2D90A53339}"/>
              </a:ext>
            </a:extLst>
          </p:cNvPr>
          <p:cNvCxnSpPr>
            <a:cxnSpLocks/>
          </p:cNvCxnSpPr>
          <p:nvPr/>
        </p:nvCxnSpPr>
        <p:spPr>
          <a:xfrm flipV="1">
            <a:off x="1929723" y="1643849"/>
            <a:ext cx="0" cy="439906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26362AD-0854-DEB8-4506-82798319F8A0}"/>
              </a:ext>
            </a:extLst>
          </p:cNvPr>
          <p:cNvCxnSpPr>
            <a:cxnSpLocks/>
          </p:cNvCxnSpPr>
          <p:nvPr/>
        </p:nvCxnSpPr>
        <p:spPr>
          <a:xfrm flipV="1">
            <a:off x="3829313" y="1643849"/>
            <a:ext cx="0" cy="439906"/>
          </a:xfrm>
          <a:prstGeom prst="straightConnector1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378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4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465A47E-D2B6-4730-BAF2-D5B7A14BC4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42" y="1034716"/>
            <a:ext cx="12182658" cy="4818732"/>
          </a:xfrm>
        </p:spPr>
        <p:txBody>
          <a:bodyPr anchor="t">
            <a:noAutofit/>
          </a:bodyPr>
          <a:lstStyle/>
          <a:p>
            <a:pPr marL="457189" indent="-457189"/>
            <a:r>
              <a:rPr lang="en-US" sz="3200" dirty="0"/>
              <a:t>Is the designed STAR plasma </a:t>
            </a:r>
            <a:r>
              <a:rPr lang="en-US" sz="3200" u="sng" dirty="0"/>
              <a:t>stable</a:t>
            </a:r>
            <a:r>
              <a:rPr lang="en-US" sz="3200" dirty="0"/>
              <a:t>?</a:t>
            </a:r>
          </a:p>
          <a:p>
            <a:pPr marL="457189" indent="-457189"/>
            <a:r>
              <a:rPr lang="en-US" sz="3200" dirty="0"/>
              <a:t>Will ECCD/ECH be able to </a:t>
            </a:r>
            <a:r>
              <a:rPr lang="en-US" sz="3200" u="sng" dirty="0"/>
              <a:t>start-up and ramp-up</a:t>
            </a:r>
            <a:r>
              <a:rPr lang="en-US" sz="3200" dirty="0"/>
              <a:t> the current and temperature of the STAR plasma?</a:t>
            </a:r>
          </a:p>
          <a:p>
            <a:pPr marL="457189" indent="-457189"/>
            <a:r>
              <a:rPr lang="en-US" sz="3200" dirty="0"/>
              <a:t>Will ECCD or NBI be able to drive the necessary auxiliary current for </a:t>
            </a:r>
            <a:r>
              <a:rPr lang="en-US" sz="3200" u="sng" dirty="0"/>
              <a:t>non-inductive steady state operation</a:t>
            </a:r>
            <a:r>
              <a:rPr lang="en-US" sz="3200" dirty="0"/>
              <a:t>?</a:t>
            </a:r>
          </a:p>
          <a:p>
            <a:pPr marL="457189" indent="-457189"/>
            <a:r>
              <a:rPr lang="en-US" sz="3200" dirty="0"/>
              <a:t>Will ECH or NBI be able to </a:t>
            </a:r>
            <a:r>
              <a:rPr lang="en-US" sz="3200" u="sng" dirty="0"/>
              <a:t>sustain</a:t>
            </a:r>
            <a:r>
              <a:rPr lang="en-US" sz="3200" dirty="0"/>
              <a:t> the plasma temperature in steady state, </a:t>
            </a:r>
            <a:r>
              <a:rPr lang="en-US" sz="3200" u="sng" dirty="0"/>
              <a:t>vs. thermal transport</a:t>
            </a:r>
            <a:r>
              <a:rPr lang="en-US" sz="3200" dirty="0"/>
              <a:t>?</a:t>
            </a:r>
          </a:p>
          <a:p>
            <a:pPr marL="457189" indent="-457189"/>
            <a:r>
              <a:rPr lang="en-US" sz="3200" dirty="0"/>
              <a:t>What </a:t>
            </a:r>
            <a:r>
              <a:rPr lang="en-US" sz="3200" u="sng" dirty="0"/>
              <a:t>rotation</a:t>
            </a:r>
            <a:r>
              <a:rPr lang="en-US" sz="3200" dirty="0"/>
              <a:t>, and </a:t>
            </a:r>
            <a:r>
              <a:rPr lang="en-US" sz="3200" u="sng" dirty="0"/>
              <a:t>radiation</a:t>
            </a:r>
            <a:r>
              <a:rPr lang="en-US" sz="3200" dirty="0"/>
              <a:t> might be expected?</a:t>
            </a:r>
          </a:p>
          <a:p>
            <a:pPr marL="766215" lvl="1" indent="-457189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2364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/>
          </a:bodyPr>
          <a:lstStyle/>
          <a:p>
            <a:r>
              <a:rPr lang="en-US" dirty="0"/>
              <a:t>STAR aims to operate just above the global ideal MHD n = 1 limit</a:t>
            </a:r>
            <a:endParaRPr lang="en-US" baseline="-25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5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EC702DC5-4B96-D8AB-22B7-C3B06A39FF36}"/>
              </a:ext>
            </a:extLst>
          </p:cNvPr>
          <p:cNvSpPr txBox="1">
            <a:spLocks/>
          </p:cNvSpPr>
          <p:nvPr/>
        </p:nvSpPr>
        <p:spPr>
          <a:xfrm>
            <a:off x="9343" y="781252"/>
            <a:ext cx="4514336" cy="5456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2676" indent="-302676" algn="l" defTabSz="609585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611702" indent="-30902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2133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916494" indent="-304792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867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1219170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521846" indent="-302676" algn="l" defTabSz="609585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/>
            <a:r>
              <a:rPr lang="en-US" sz="2800" dirty="0"/>
              <a:t>The target equilibrium of β</a:t>
            </a:r>
            <a:r>
              <a:rPr lang="en-US" sz="2800" baseline="-25000" dirty="0"/>
              <a:t>N</a:t>
            </a:r>
            <a:r>
              <a:rPr lang="en-US" sz="2800" dirty="0"/>
              <a:t>~3.68 is </a:t>
            </a:r>
            <a:r>
              <a:rPr lang="en-US" sz="2800" u="sng" dirty="0"/>
              <a:t>unstable</a:t>
            </a:r>
            <a:r>
              <a:rPr lang="en-US" sz="2800" dirty="0"/>
              <a:t> to ideal MHD</a:t>
            </a:r>
          </a:p>
          <a:p>
            <a:pPr marL="766215" lvl="1" indent="-457189"/>
            <a:r>
              <a:rPr lang="en-US" sz="2533" dirty="0"/>
              <a:t>no-wall limit at β</a:t>
            </a:r>
            <a:r>
              <a:rPr lang="en-US" sz="2533" baseline="-25000" dirty="0"/>
              <a:t>N</a:t>
            </a:r>
            <a:r>
              <a:rPr lang="en-US" sz="2533" dirty="0"/>
              <a:t>~3.2</a:t>
            </a:r>
          </a:p>
          <a:p>
            <a:pPr marL="457189" indent="-457189"/>
            <a:r>
              <a:rPr lang="en-US" sz="2800" dirty="0"/>
              <a:t>Including a conformal wall stabilizes the global ideal MHD instability (converts to a resistive wall mode)</a:t>
            </a:r>
          </a:p>
          <a:p>
            <a:pPr marL="766215" lvl="1" indent="-457189"/>
            <a:r>
              <a:rPr lang="en-US" sz="2533" dirty="0"/>
              <a:t>RWM kinetic stability or active control TBD</a:t>
            </a:r>
          </a:p>
          <a:p>
            <a:pPr marL="766215" lvl="1" indent="-457189"/>
            <a:r>
              <a:rPr lang="en-US" sz="2533" dirty="0"/>
              <a:t>STEP is planning β</a:t>
            </a:r>
            <a:r>
              <a:rPr lang="en-US" sz="2533" baseline="-25000" dirty="0"/>
              <a:t>N </a:t>
            </a:r>
            <a:r>
              <a:rPr lang="en-US" sz="2533" dirty="0"/>
              <a:t>&gt; 5</a:t>
            </a:r>
          </a:p>
          <a:p>
            <a:pPr marL="766215" lvl="1" indent="-457189"/>
            <a:endParaRPr lang="en-US" sz="24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D07000-01DC-89DE-8A60-ED277911A5B3}"/>
              </a:ext>
            </a:extLst>
          </p:cNvPr>
          <p:cNvGrpSpPr>
            <a:grpSpLocks noChangeAspect="1"/>
          </p:cNvGrpSpPr>
          <p:nvPr/>
        </p:nvGrpSpPr>
        <p:grpSpPr>
          <a:xfrm>
            <a:off x="4418417" y="731520"/>
            <a:ext cx="3294398" cy="3291840"/>
            <a:chOff x="804672" y="1143000"/>
            <a:chExt cx="4575553" cy="45720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2BE69F6-973D-D0AA-0B3F-C7823B2795B8}"/>
                </a:ext>
              </a:extLst>
            </p:cNvPr>
            <p:cNvGrpSpPr/>
            <p:nvPr/>
          </p:nvGrpSpPr>
          <p:grpSpPr>
            <a:xfrm>
              <a:off x="804672" y="1143000"/>
              <a:ext cx="4575553" cy="4572000"/>
              <a:chOff x="804672" y="1143000"/>
              <a:chExt cx="4575553" cy="4572000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0FF65C3-73CA-744E-1E98-9843D3459A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4672" y="1143000"/>
                <a:ext cx="4575553" cy="4572000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1B2D004-CAA0-C21F-519A-3FBBE2A22773}"/>
                  </a:ext>
                </a:extLst>
              </p:cNvPr>
              <p:cNvSpPr txBox="1"/>
              <p:nvPr/>
            </p:nvSpPr>
            <p:spPr>
              <a:xfrm>
                <a:off x="4247353" y="2468272"/>
                <a:ext cx="871528" cy="404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stable</a:t>
                </a:r>
                <a:endPara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D791B3F-04F7-93C4-E926-B2C4D53F3B7D}"/>
                  </a:ext>
                </a:extLst>
              </p:cNvPr>
              <p:cNvSpPr txBox="1"/>
              <p:nvPr/>
            </p:nvSpPr>
            <p:spPr>
              <a:xfrm>
                <a:off x="4014260" y="2861633"/>
                <a:ext cx="1133070" cy="404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unstable</a:t>
                </a:r>
                <a:endPara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85BD01A-F2AD-DB65-1DE5-30A5589189AA}"/>
                  </a:ext>
                </a:extLst>
              </p:cNvPr>
              <p:cNvSpPr txBox="1"/>
              <p:nvPr/>
            </p:nvSpPr>
            <p:spPr>
              <a:xfrm>
                <a:off x="1856748" y="2040428"/>
                <a:ext cx="989644" cy="404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no-wall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581C9DB-F22C-ED48-9551-21F8042972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92139" y="3307188"/>
                <a:ext cx="638757" cy="58974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0ABBB55-956E-0400-3C5F-2D6B6CD10B6C}"/>
                  </a:ext>
                </a:extLst>
              </p:cNvPr>
              <p:cNvSpPr txBox="1"/>
              <p:nvPr/>
            </p:nvSpPr>
            <p:spPr>
              <a:xfrm>
                <a:off x="2168941" y="3896936"/>
                <a:ext cx="1381958" cy="688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target </a:t>
                </a:r>
              </a:p>
              <a:p>
                <a:r>
                  <a:rPr lang="en-US" sz="1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equilibrium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F58C5B6-091F-203E-08EC-B6B86381964F}"/>
                </a:ext>
              </a:extLst>
            </p:cNvPr>
            <p:cNvSpPr txBox="1"/>
            <p:nvPr/>
          </p:nvSpPr>
          <p:spPr>
            <a:xfrm>
              <a:off x="3394539" y="1392493"/>
              <a:ext cx="1095104" cy="404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400" baseline="-250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/a=0.3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37EE585-E8AD-A762-0DA3-16AAF1514580}"/>
                </a:ext>
              </a:extLst>
            </p:cNvPr>
            <p:cNvSpPr txBox="1"/>
            <p:nvPr/>
          </p:nvSpPr>
          <p:spPr>
            <a:xfrm>
              <a:off x="3409431" y="1930383"/>
              <a:ext cx="569911" cy="404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0.6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1F87394-D587-5252-8083-037EC750D6D5}"/>
                </a:ext>
              </a:extLst>
            </p:cNvPr>
            <p:cNvSpPr txBox="1"/>
            <p:nvPr/>
          </p:nvSpPr>
          <p:spPr>
            <a:xfrm>
              <a:off x="3409431" y="2501818"/>
              <a:ext cx="569911" cy="404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0.9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AC74393-C0FB-A990-B18B-17D59995638E}"/>
                </a:ext>
              </a:extLst>
            </p:cNvPr>
            <p:cNvSpPr txBox="1"/>
            <p:nvPr/>
          </p:nvSpPr>
          <p:spPr>
            <a:xfrm>
              <a:off x="3399187" y="2819178"/>
              <a:ext cx="569911" cy="404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FA1BD5-8B4A-375E-0F9D-8EF048918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316"/>
          <a:stretch/>
        </p:blipFill>
        <p:spPr>
          <a:xfrm>
            <a:off x="4418417" y="3883904"/>
            <a:ext cx="3294398" cy="252430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5CB4E1-01B5-24AC-5C4A-9C7B15074FF6}"/>
              </a:ext>
            </a:extLst>
          </p:cNvPr>
          <p:cNvGrpSpPr>
            <a:grpSpLocks noChangeAspect="1"/>
          </p:cNvGrpSpPr>
          <p:nvPr/>
        </p:nvGrpSpPr>
        <p:grpSpPr>
          <a:xfrm>
            <a:off x="8078470" y="3871549"/>
            <a:ext cx="3279380" cy="2989335"/>
            <a:chOff x="5696712" y="1143000"/>
            <a:chExt cx="5257622" cy="47926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D3A05F-32ED-5F67-790D-31967361C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6712" y="1143000"/>
              <a:ext cx="5257622" cy="4572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80236A-2D3E-E852-7C4B-4E1DE11FC3F2}"/>
                </a:ext>
              </a:extLst>
            </p:cNvPr>
            <p:cNvSpPr txBox="1"/>
            <p:nvPr/>
          </p:nvSpPr>
          <p:spPr>
            <a:xfrm>
              <a:off x="6835806" y="2334827"/>
              <a:ext cx="803331" cy="419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q = </a:t>
              </a:r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88FADD-450E-8E16-2F60-D12C4E50D4F2}"/>
                </a:ext>
              </a:extLst>
            </p:cNvPr>
            <p:cNvSpPr txBox="1"/>
            <p:nvPr/>
          </p:nvSpPr>
          <p:spPr>
            <a:xfrm>
              <a:off x="8148607" y="2230060"/>
              <a:ext cx="407973" cy="419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4343BB-BEE5-7767-ED05-25E3A6B6FE79}"/>
                </a:ext>
              </a:extLst>
            </p:cNvPr>
            <p:cNvSpPr txBox="1"/>
            <p:nvPr/>
          </p:nvSpPr>
          <p:spPr>
            <a:xfrm>
              <a:off x="8755472" y="2105772"/>
              <a:ext cx="640822" cy="419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DC6AB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5…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22A8E9-B8F7-ACA5-BD4C-74B745CF08E6}"/>
                </a:ext>
              </a:extLst>
            </p:cNvPr>
            <p:cNvSpPr txBox="1"/>
            <p:nvPr/>
          </p:nvSpPr>
          <p:spPr>
            <a:xfrm>
              <a:off x="6848365" y="5516482"/>
              <a:ext cx="3842502" cy="419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with-wall (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200" baseline="-250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/a=0.3) displacements 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931ED4E-2BC1-1F2E-CA49-0C4A0B411F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2587" y="5234192"/>
              <a:ext cx="0" cy="29952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0DFB47-5C4E-E981-174B-CBCB5F95529C}"/>
                </a:ext>
              </a:extLst>
            </p:cNvPr>
            <p:cNvSpPr txBox="1"/>
            <p:nvPr/>
          </p:nvSpPr>
          <p:spPr>
            <a:xfrm>
              <a:off x="6516155" y="4116784"/>
              <a:ext cx="868820" cy="419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= </a:t>
              </a:r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F42106-08AD-3B05-F5C8-9472963E4ADB}"/>
                </a:ext>
              </a:extLst>
            </p:cNvPr>
            <p:cNvSpPr txBox="1"/>
            <p:nvPr/>
          </p:nvSpPr>
          <p:spPr>
            <a:xfrm>
              <a:off x="8366136" y="3800009"/>
              <a:ext cx="640822" cy="419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DC6AB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5…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90DF49-5811-85B2-3357-7918845B894E}"/>
                </a:ext>
              </a:extLst>
            </p:cNvPr>
            <p:cNvSpPr txBox="1"/>
            <p:nvPr/>
          </p:nvSpPr>
          <p:spPr>
            <a:xfrm>
              <a:off x="6321229" y="1331495"/>
              <a:ext cx="485589" cy="419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63ED9-A58E-EE07-C795-6C7C1AF4C45E}"/>
                </a:ext>
              </a:extLst>
            </p:cNvPr>
            <p:cNvSpPr txBox="1"/>
            <p:nvPr/>
          </p:nvSpPr>
          <p:spPr>
            <a:xfrm>
              <a:off x="6321229" y="3518466"/>
              <a:ext cx="485589" cy="419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50791B4-0637-43AC-2161-40BB3AC00C85}"/>
              </a:ext>
            </a:extLst>
          </p:cNvPr>
          <p:cNvGrpSpPr>
            <a:grpSpLocks noChangeAspect="1"/>
          </p:cNvGrpSpPr>
          <p:nvPr/>
        </p:nvGrpSpPr>
        <p:grpSpPr>
          <a:xfrm>
            <a:off x="7772400" y="747245"/>
            <a:ext cx="4113951" cy="3157055"/>
            <a:chOff x="5340096" y="1143000"/>
            <a:chExt cx="5713819" cy="438479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2E08DA4-E652-5700-723C-9ED8F9D8E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85" r="58861" b="4095"/>
            <a:stretch/>
          </p:blipFill>
          <p:spPr>
            <a:xfrm>
              <a:off x="5340096" y="1143000"/>
              <a:ext cx="2766396" cy="438479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795DC5F-FDA2-BAE7-C4B3-610A079F4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095" r="47616" b="4094"/>
            <a:stretch/>
          </p:blipFill>
          <p:spPr>
            <a:xfrm>
              <a:off x="8055865" y="1143000"/>
              <a:ext cx="2998050" cy="438479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893099-CFFA-3A5C-7AC4-70F892904888}"/>
                </a:ext>
              </a:extLst>
            </p:cNvPr>
            <p:cNvSpPr txBox="1"/>
            <p:nvPr/>
          </p:nvSpPr>
          <p:spPr>
            <a:xfrm>
              <a:off x="9554695" y="1357328"/>
              <a:ext cx="650060" cy="404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wall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2E69E7A-0F17-A999-DF91-E2C28750BBAE}"/>
                </a:ext>
              </a:extLst>
            </p:cNvPr>
            <p:cNvSpPr txBox="1"/>
            <p:nvPr/>
          </p:nvSpPr>
          <p:spPr>
            <a:xfrm>
              <a:off x="7061550" y="1357328"/>
              <a:ext cx="989643" cy="404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no-wall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E30ED9E-07A3-F580-3D67-74860B45C442}"/>
                </a:ext>
              </a:extLst>
            </p:cNvPr>
            <p:cNvSpPr txBox="1"/>
            <p:nvPr/>
          </p:nvSpPr>
          <p:spPr>
            <a:xfrm>
              <a:off x="9525842" y="4395030"/>
              <a:ext cx="707009" cy="688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400" baseline="-250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/a </a:t>
              </a:r>
            </a:p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=0.3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8C0B225-C76B-287E-74C6-9E894A49C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61" t="81139" b="3807"/>
          <a:stretch/>
        </p:blipFill>
        <p:spPr>
          <a:xfrm>
            <a:off x="5095783" y="6362419"/>
            <a:ext cx="2617032" cy="4955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8A899F-140E-DF70-7F3E-9B02176253C4}"/>
              </a:ext>
            </a:extLst>
          </p:cNvPr>
          <p:cNvSpPr txBox="1"/>
          <p:nvPr/>
        </p:nvSpPr>
        <p:spPr>
          <a:xfrm>
            <a:off x="8741669" y="5091292"/>
            <a:ext cx="2329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no-wall displacements </a:t>
            </a:r>
            <a:r>
              <a:rPr lang="el-G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12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3.7 </a:t>
            </a:r>
          </a:p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(not all shown)</a:t>
            </a:r>
          </a:p>
        </p:txBody>
      </p:sp>
    </p:spTree>
    <p:extLst>
      <p:ext uri="{BB962C8B-B14F-4D97-AF65-F5344CB8AC3E}">
        <p14:creationId xmlns:p14="http://schemas.microsoft.com/office/powerpoint/2010/main" val="334977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6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465A47E-D2B6-4730-BAF2-D5B7A14BC4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42" y="1034716"/>
            <a:ext cx="12182658" cy="4818732"/>
          </a:xfrm>
        </p:spPr>
        <p:txBody>
          <a:bodyPr anchor="t">
            <a:noAutofit/>
          </a:bodyPr>
          <a:lstStyle/>
          <a:p>
            <a:pPr marL="457189" indent="-457189"/>
            <a:r>
              <a:rPr lang="en-US" sz="3200" dirty="0"/>
              <a:t>Is the designed STAR plasma </a:t>
            </a:r>
            <a:r>
              <a:rPr lang="en-US" sz="3200" u="sng" dirty="0"/>
              <a:t>stable</a:t>
            </a:r>
            <a:r>
              <a:rPr lang="en-US" sz="3200" dirty="0"/>
              <a:t>?</a:t>
            </a:r>
          </a:p>
          <a:p>
            <a:pPr marL="766215" lvl="1" indent="-457189"/>
            <a:r>
              <a:rPr lang="en-US" sz="2800" dirty="0"/>
              <a:t>Maybe? (Hopefully!)</a:t>
            </a:r>
          </a:p>
          <a:p>
            <a:pPr marL="457189" indent="-457189"/>
            <a:r>
              <a:rPr lang="en-US" sz="3200" dirty="0"/>
              <a:t>Will ECCD/ECH be able to </a:t>
            </a:r>
            <a:r>
              <a:rPr lang="en-US" sz="3200" u="sng" dirty="0"/>
              <a:t>start-up and ramp-up</a:t>
            </a:r>
            <a:r>
              <a:rPr lang="en-US" sz="3200" dirty="0"/>
              <a:t> the current and temperature of the STAR plasma?</a:t>
            </a:r>
          </a:p>
          <a:p>
            <a:pPr marL="457189" indent="-457189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Will ECCD or NBI be able to drive the necessary auxiliary current for </a:t>
            </a:r>
            <a:r>
              <a:rPr lang="en-US" sz="3200" u="sng" dirty="0">
                <a:solidFill>
                  <a:schemeClr val="bg1">
                    <a:lumMod val="85000"/>
                  </a:schemeClr>
                </a:solidFill>
              </a:rPr>
              <a:t>non-inductive steady state operation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  <a:p>
            <a:pPr marL="457189" indent="-457189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Will ECH or NBI be able to </a:t>
            </a:r>
            <a:r>
              <a:rPr lang="en-US" sz="3200" u="sng" dirty="0">
                <a:solidFill>
                  <a:schemeClr val="bg1">
                    <a:lumMod val="85000"/>
                  </a:schemeClr>
                </a:solidFill>
              </a:rPr>
              <a:t>sustain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 the plasma temperature in steady state, </a:t>
            </a:r>
            <a:r>
              <a:rPr lang="en-US" sz="3200" u="sng" dirty="0">
                <a:solidFill>
                  <a:schemeClr val="bg1">
                    <a:lumMod val="85000"/>
                  </a:schemeClr>
                </a:solidFill>
              </a:rPr>
              <a:t>vs. thermal transport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  <a:p>
            <a:pPr marL="457189" indent="-457189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What </a:t>
            </a:r>
            <a:r>
              <a:rPr lang="en-US" sz="3200" u="sng" dirty="0">
                <a:solidFill>
                  <a:schemeClr val="bg1">
                    <a:lumMod val="85000"/>
                  </a:schemeClr>
                </a:solidFill>
              </a:rPr>
              <a:t>rotation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, and </a:t>
            </a:r>
            <a:r>
              <a:rPr lang="en-US" sz="3200" u="sng" dirty="0">
                <a:solidFill>
                  <a:schemeClr val="bg1">
                    <a:lumMod val="85000"/>
                  </a:schemeClr>
                </a:solidFill>
              </a:rPr>
              <a:t>radiation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 might be expected?</a:t>
            </a:r>
          </a:p>
          <a:p>
            <a:pPr marL="766215" lvl="1" indent="-457189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2377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465A47E-D2B6-4730-BAF2-D5B7A14BC4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41" y="817807"/>
            <a:ext cx="3983794" cy="5640947"/>
          </a:xfrm>
        </p:spPr>
        <p:txBody>
          <a:bodyPr anchor="t">
            <a:noAutofit/>
          </a:bodyPr>
          <a:lstStyle/>
          <a:p>
            <a:pPr marL="457189" indent="-457189"/>
            <a:r>
              <a:rPr lang="en-US" sz="2800" dirty="0"/>
              <a:t>Starting up: raise n, T, current</a:t>
            </a:r>
          </a:p>
          <a:p>
            <a:pPr marL="457189" indent="-457189"/>
            <a:r>
              <a:rPr lang="en-US" sz="2800" dirty="0"/>
              <a:t>At low density, X-I EC absorption possible, even at low </a:t>
            </a:r>
            <a:r>
              <a:rPr lang="en-US" sz="2800" dirty="0" err="1"/>
              <a:t>T</a:t>
            </a:r>
            <a:r>
              <a:rPr lang="en-US" sz="2800" baseline="-25000" dirty="0" err="1"/>
              <a:t>e</a:t>
            </a:r>
            <a:endParaRPr lang="en-US" sz="2800" baseline="-25000" dirty="0"/>
          </a:p>
          <a:p>
            <a:pPr marL="766215" lvl="1" indent="-457189"/>
            <a:r>
              <a:rPr lang="en-US" sz="2400" dirty="0"/>
              <a:t>At low density, rays approach closer to cyclotron resonance</a:t>
            </a:r>
            <a:endParaRPr lang="en-US" sz="2533" dirty="0"/>
          </a:p>
          <a:p>
            <a:pPr marL="457189" indent="-457189"/>
            <a:r>
              <a:rPr lang="en-US" sz="2800" dirty="0"/>
              <a:t>Minimizing high Z impurities necessary to keep P</a:t>
            </a:r>
            <a:r>
              <a:rPr lang="en-US" sz="2800" baseline="-25000" dirty="0"/>
              <a:t>rad</a:t>
            </a:r>
            <a:r>
              <a:rPr lang="en-US" sz="2800" dirty="0"/>
              <a:t> &lt; P</a:t>
            </a:r>
            <a:r>
              <a:rPr lang="en-US" sz="2800" baseline="-25000" dirty="0"/>
              <a:t>ECCD</a:t>
            </a:r>
          </a:p>
          <a:p>
            <a:pPr marL="766215" lvl="1" indent="-457189"/>
            <a:r>
              <a:rPr lang="en-US" sz="2400" dirty="0" err="1"/>
              <a:t>Synchroton</a:t>
            </a:r>
            <a:r>
              <a:rPr lang="en-US" sz="2400" dirty="0"/>
              <a:t> dominates at high </a:t>
            </a:r>
            <a:r>
              <a:rPr lang="en-US" sz="2400" dirty="0" err="1"/>
              <a:t>T</a:t>
            </a:r>
            <a:r>
              <a:rPr lang="en-US" sz="2400" baseline="-25000" dirty="0" err="1"/>
              <a:t>e</a:t>
            </a:r>
            <a:endParaRPr lang="en-US" sz="2400" baseline="-25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/>
          </a:bodyPr>
          <a:lstStyle/>
          <a:p>
            <a:r>
              <a:rPr lang="en-US" dirty="0"/>
              <a:t>Time dependent modeling shows that start-up, burn-through, possible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7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15959-A9A5-8983-9853-0D162949D4E0}"/>
              </a:ext>
            </a:extLst>
          </p:cNvPr>
          <p:cNvSpPr txBox="1"/>
          <p:nvPr/>
        </p:nvSpPr>
        <p:spPr>
          <a:xfrm>
            <a:off x="1411748" y="6486840"/>
            <a:ext cx="3834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[M. Ono et al., </a:t>
            </a:r>
            <a:r>
              <a:rPr lang="en-US" sz="1400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Nucl</a:t>
            </a:r>
            <a:r>
              <a:rPr lang="en-US" sz="14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Fusion 64 086021 (2024)]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F034A0F-516E-E7F0-AA88-7801F1576C69}"/>
              </a:ext>
            </a:extLst>
          </p:cNvPr>
          <p:cNvGrpSpPr/>
          <p:nvPr/>
        </p:nvGrpSpPr>
        <p:grpSpPr>
          <a:xfrm>
            <a:off x="3993135" y="908460"/>
            <a:ext cx="8189524" cy="2175874"/>
            <a:chOff x="3993135" y="708838"/>
            <a:chExt cx="8189524" cy="2175874"/>
          </a:xfrm>
        </p:grpSpPr>
        <p:pic>
          <p:nvPicPr>
            <p:cNvPr id="4" name="Picture 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5BDE411-9458-4A60-607B-DF46A9573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0848"/>
            <a:stretch/>
          </p:blipFill>
          <p:spPr>
            <a:xfrm>
              <a:off x="3996037" y="708838"/>
              <a:ext cx="8186622" cy="1751028"/>
            </a:xfrm>
            <a:prstGeom prst="rect">
              <a:avLst/>
            </a:prstGeom>
          </p:spPr>
        </p:pic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7966FD57-4CE5-8AC7-22F3-56EA1C1CC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6629"/>
            <a:stretch/>
          </p:blipFill>
          <p:spPr>
            <a:xfrm>
              <a:off x="3993135" y="2408354"/>
              <a:ext cx="8186622" cy="476358"/>
            </a:xfrm>
            <a:prstGeom prst="rect">
              <a:avLst/>
            </a:prstGeom>
          </p:spPr>
        </p:pic>
      </p:grpSp>
      <p:pic>
        <p:nvPicPr>
          <p:cNvPr id="42" name="Picture 4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483F55F-3C78-A575-D2FF-A39F82E72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403"/>
          <a:stretch/>
        </p:blipFill>
        <p:spPr>
          <a:xfrm>
            <a:off x="9671327" y="3522371"/>
            <a:ext cx="2520673" cy="2790825"/>
          </a:xfrm>
          <a:prstGeom prst="rect">
            <a:avLst/>
          </a:prstGeom>
        </p:spPr>
      </p:pic>
      <p:pic>
        <p:nvPicPr>
          <p:cNvPr id="61" name="Picture 60" descr="Diagram&#10;&#10;Description automatically generated">
            <a:extLst>
              <a:ext uri="{FF2B5EF4-FFF2-40B4-BE49-F238E27FC236}">
                <a16:creationId xmlns:a16="http://schemas.microsoft.com/office/drawing/2014/main" id="{ACCC336F-7B6A-AD2D-6FAE-7A3FBC33A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3501560"/>
            <a:ext cx="3221190" cy="284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61" descr="Chart&#10;&#10;Description automatically generated">
            <a:extLst>
              <a:ext uri="{FF2B5EF4-FFF2-40B4-BE49-F238E27FC236}">
                <a16:creationId xmlns:a16="http://schemas.microsoft.com/office/drawing/2014/main" id="{38E4027D-954A-6D55-876E-0D7F7ACD1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272" y="3501560"/>
            <a:ext cx="2917190" cy="284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42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ACFBC9C4-FB58-E3B6-2422-B188E0319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884" y="749871"/>
            <a:ext cx="2917190" cy="28492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/>
          </a:bodyPr>
          <a:lstStyle/>
          <a:p>
            <a:r>
              <a:rPr lang="en-US" dirty="0"/>
              <a:t>After start-up, the time dependent model determines a full ramp-up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8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465A47E-D2B6-4730-BAF2-D5B7A14BC4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41" y="824248"/>
            <a:ext cx="5292229" cy="4346548"/>
          </a:xfrm>
        </p:spPr>
        <p:txBody>
          <a:bodyPr anchor="t">
            <a:noAutofit/>
          </a:bodyPr>
          <a:lstStyle/>
          <a:p>
            <a:pPr marL="457189" indent="-457189"/>
            <a:r>
              <a:rPr lang="en-US" sz="2800" dirty="0"/>
              <a:t>Start-up to 1 keV at low n</a:t>
            </a:r>
            <a:r>
              <a:rPr lang="en-US" sz="2800" baseline="-25000" dirty="0"/>
              <a:t>e</a:t>
            </a:r>
            <a:r>
              <a:rPr lang="en-US" sz="2800" dirty="0"/>
              <a:t>, ramp-up to 25 keV </a:t>
            </a:r>
          </a:p>
          <a:p>
            <a:pPr marL="457189" indent="-457189"/>
            <a:r>
              <a:rPr lang="en-US" sz="2800" dirty="0"/>
              <a:t>Ramp-up of density and plasma shape is prescribed in the model</a:t>
            </a:r>
            <a:endParaRPr lang="en-US" sz="2400" dirty="0"/>
          </a:p>
          <a:p>
            <a:pPr marL="766215" lvl="1" indent="-457189"/>
            <a:r>
              <a:rPr lang="en-US" sz="2400" dirty="0"/>
              <a:t>Everything else calculated consistently for the evolving plasma: </a:t>
            </a:r>
            <a:r>
              <a:rPr lang="en-US" sz="2400" dirty="0" err="1"/>
              <a:t>T</a:t>
            </a:r>
            <a:r>
              <a:rPr lang="en-US" sz="2400" baseline="-25000" dirty="0" err="1"/>
              <a:t>e</a:t>
            </a:r>
            <a:r>
              <a:rPr lang="en-US" sz="2400" dirty="0"/>
              <a:t>, I</a:t>
            </a:r>
            <a:r>
              <a:rPr lang="en-US" sz="2400" baseline="-25000" dirty="0"/>
              <a:t>ECCD</a:t>
            </a:r>
            <a:r>
              <a:rPr lang="en-US" sz="2400" dirty="0"/>
              <a:t>, I</a:t>
            </a:r>
            <a:r>
              <a:rPr lang="en-US" sz="2400" baseline="-25000" dirty="0"/>
              <a:t>p</a:t>
            </a:r>
            <a:r>
              <a:rPr lang="en-US" sz="2400" dirty="0"/>
              <a:t>, P</a:t>
            </a:r>
            <a:r>
              <a:rPr lang="en-US" sz="2400" baseline="-25000" dirty="0"/>
              <a:t>ECH</a:t>
            </a:r>
            <a:r>
              <a:rPr lang="en-US" sz="2400" dirty="0"/>
              <a:t>, and P</a:t>
            </a:r>
            <a:r>
              <a:rPr lang="en-US" sz="2400" baseline="-25000" dirty="0"/>
              <a:t>rad</a:t>
            </a:r>
          </a:p>
          <a:p>
            <a:pPr marL="457189" indent="-457189"/>
            <a:r>
              <a:rPr lang="en-US" sz="2667" dirty="0"/>
              <a:t>Plasma current ramp-up takes much longer (~1000 s) because of decaying back EMF (I</a:t>
            </a:r>
            <a:r>
              <a:rPr lang="en-US" sz="2667" baseline="-25000" dirty="0"/>
              <a:t>B</a:t>
            </a:r>
            <a:r>
              <a:rPr lang="en-US" sz="2667" dirty="0"/>
              <a:t>)</a:t>
            </a:r>
          </a:p>
          <a:p>
            <a:pPr marL="1071007" lvl="2" indent="-457189"/>
            <a:endParaRPr lang="en-US" sz="2000" dirty="0"/>
          </a:p>
          <a:p>
            <a:pPr marL="766215" lvl="1" indent="-457189"/>
            <a:endParaRPr lang="en-US" sz="2400" dirty="0"/>
          </a:p>
          <a:p>
            <a:pPr marL="766215" lvl="1" indent="-457189"/>
            <a:endParaRPr lang="en-US" sz="2400" dirty="0"/>
          </a:p>
          <a:p>
            <a:pPr marL="766215" lvl="1" indent="-457189"/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A50A7-2E11-653E-4C24-E3BBD62F8905}"/>
              </a:ext>
            </a:extLst>
          </p:cNvPr>
          <p:cNvSpPr txBox="1"/>
          <p:nvPr/>
        </p:nvSpPr>
        <p:spPr>
          <a:xfrm>
            <a:off x="4754431" y="880147"/>
            <a:ext cx="92940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Start-up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908F4-D198-7324-00F6-32C702567F6E}"/>
              </a:ext>
            </a:extLst>
          </p:cNvPr>
          <p:cNvSpPr txBox="1"/>
          <p:nvPr/>
        </p:nvSpPr>
        <p:spPr>
          <a:xfrm>
            <a:off x="4713930" y="3294865"/>
            <a:ext cx="92940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Ramp-up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859A057E-9700-F637-C04C-24C703869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884" y="3591572"/>
            <a:ext cx="2917190" cy="29171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C94D16-08D0-F68C-FA8F-719F884C8A2E}"/>
              </a:ext>
            </a:extLst>
          </p:cNvPr>
          <p:cNvSpPr txBox="1"/>
          <p:nvPr/>
        </p:nvSpPr>
        <p:spPr>
          <a:xfrm>
            <a:off x="1411748" y="6486840"/>
            <a:ext cx="3834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[M. Ono et al., </a:t>
            </a:r>
            <a:r>
              <a:rPr lang="en-US" sz="1400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Nucl</a:t>
            </a:r>
            <a:r>
              <a:rPr lang="en-US" sz="14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Fusion 64 086021 (2024)]</a:t>
            </a: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E81734EB-B74B-55ED-456C-F5CE8C9AE7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16"/>
          <a:stretch/>
        </p:blipFill>
        <p:spPr>
          <a:xfrm>
            <a:off x="8958866" y="2651946"/>
            <a:ext cx="3130649" cy="3712466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8FAEF732-6749-F4FE-27D0-6AE69507E6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784" b="16796"/>
          <a:stretch/>
        </p:blipFill>
        <p:spPr>
          <a:xfrm>
            <a:off x="8975387" y="749871"/>
            <a:ext cx="2880043" cy="187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27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8A5-E38A-564C-B678-8DA6CBF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11226800" cy="725213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C595B-7D71-C94F-9B90-840BA6314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DB8F76-31D0-8E48-9A33-E79BFE0EA87E}" type="slidenum">
              <a:rPr lang="en-US">
                <a:latin typeface="Georgia" panose="02040502050405020303"/>
              </a:rPr>
              <a:pPr>
                <a:defRPr/>
              </a:pPr>
              <a:t>9</a:t>
            </a:fld>
            <a:endParaRPr lang="en-US" dirty="0">
              <a:latin typeface="Georgia" panose="02040502050405020303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465A47E-D2B6-4730-BAF2-D5B7A14BC4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42" y="1034716"/>
            <a:ext cx="12182658" cy="4818732"/>
          </a:xfrm>
        </p:spPr>
        <p:txBody>
          <a:bodyPr anchor="t">
            <a:noAutofit/>
          </a:bodyPr>
          <a:lstStyle/>
          <a:p>
            <a:pPr marL="457189" indent="-457189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Is the designed STAR plasma </a:t>
            </a:r>
            <a:r>
              <a:rPr lang="en-US" sz="3200" u="sng" dirty="0">
                <a:solidFill>
                  <a:schemeClr val="bg1">
                    <a:lumMod val="85000"/>
                  </a:schemeClr>
                </a:solidFill>
              </a:rPr>
              <a:t>stable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  <a:p>
            <a:pPr marL="457189" indent="-457189"/>
            <a:r>
              <a:rPr lang="en-US" sz="3200" dirty="0"/>
              <a:t>Will ECCD/ECH be able to </a:t>
            </a:r>
            <a:r>
              <a:rPr lang="en-US" sz="3200" u="sng" dirty="0"/>
              <a:t>start-up and ramp-up</a:t>
            </a:r>
            <a:r>
              <a:rPr lang="en-US" sz="3200" dirty="0"/>
              <a:t> the current and temperature of the STAR plasma?</a:t>
            </a:r>
          </a:p>
          <a:p>
            <a:pPr marL="766215" lvl="1" indent="-457189"/>
            <a:r>
              <a:rPr lang="en-US" sz="2800" dirty="0"/>
              <a:t>Yes (if radiation is under control)</a:t>
            </a:r>
          </a:p>
          <a:p>
            <a:pPr marL="457189" indent="-457189"/>
            <a:r>
              <a:rPr lang="en-US" sz="3200" dirty="0"/>
              <a:t>Will ECCD or NBI be able to drive the necessary auxiliary current for </a:t>
            </a:r>
            <a:r>
              <a:rPr lang="en-US" sz="3200" u="sng" dirty="0"/>
              <a:t>non-inductive steady state operation</a:t>
            </a:r>
            <a:r>
              <a:rPr lang="en-US" sz="3200" dirty="0"/>
              <a:t>?</a:t>
            </a:r>
          </a:p>
          <a:p>
            <a:pPr marL="457189" indent="-457189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Will ECH or NBI be able to </a:t>
            </a:r>
            <a:r>
              <a:rPr lang="en-US" sz="3200" u="sng" dirty="0">
                <a:solidFill>
                  <a:schemeClr val="bg1">
                    <a:lumMod val="85000"/>
                  </a:schemeClr>
                </a:solidFill>
              </a:rPr>
              <a:t>sustain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 the plasma temperature in steady state, </a:t>
            </a:r>
            <a:r>
              <a:rPr lang="en-US" sz="3200" u="sng" dirty="0">
                <a:solidFill>
                  <a:schemeClr val="bg1">
                    <a:lumMod val="85000"/>
                  </a:schemeClr>
                </a:solidFill>
              </a:rPr>
              <a:t>vs. thermal transport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?</a:t>
            </a:r>
          </a:p>
          <a:p>
            <a:pPr marL="457189" indent="-457189"/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What </a:t>
            </a:r>
            <a:r>
              <a:rPr lang="en-US" sz="3200" u="sng" dirty="0">
                <a:solidFill>
                  <a:schemeClr val="bg1">
                    <a:lumMod val="85000"/>
                  </a:schemeClr>
                </a:solidFill>
              </a:rPr>
              <a:t>rotation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, and </a:t>
            </a:r>
            <a:r>
              <a:rPr lang="en-US" sz="3200" u="sng" dirty="0">
                <a:solidFill>
                  <a:schemeClr val="bg1">
                    <a:lumMod val="85000"/>
                  </a:schemeClr>
                </a:solidFill>
              </a:rPr>
              <a:t>radiation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 might be expected?</a:t>
            </a:r>
          </a:p>
          <a:p>
            <a:pPr marL="766215" lvl="1" indent="-457189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409147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PPPL Theme 2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A21E1F"/>
      </a:accent5>
      <a:accent6>
        <a:srgbClr val="7AB775"/>
      </a:accent6>
      <a:hlink>
        <a:srgbClr val="2C89C5"/>
      </a:hlink>
      <a:folHlink>
        <a:srgbClr val="2B7FA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53291</TotalTime>
  <Words>1981</Words>
  <Application>Microsoft Office PowerPoint</Application>
  <PresentationFormat>Widescreen</PresentationFormat>
  <Paragraphs>316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Times New Roman</vt:lpstr>
      <vt:lpstr>Cambria Math</vt:lpstr>
      <vt:lpstr>Roboto</vt:lpstr>
      <vt:lpstr>Georgia</vt:lpstr>
      <vt:lpstr>Roboto Slab</vt:lpstr>
      <vt:lpstr>Calibri</vt:lpstr>
      <vt:lpstr>Default Theme</vt:lpstr>
      <vt:lpstr>Heating and current drive options for a Spherical Tokamak Advanced Reactor  Jack Berkery (PPPL) K. Shah, J. Menard, N. Bertelli, T. Brown, N. Gorelenkov, M. Gorelenkova, M. Ono, A. Pankin, A. Simonin (CEA)</vt:lpstr>
      <vt:lpstr>The Spherical Tokamak Advanced Reactor (STAR) design project</vt:lpstr>
      <vt:lpstr>The design process for STAR involves integrating all parts of the plasma and machine requirements</vt:lpstr>
      <vt:lpstr>Outline</vt:lpstr>
      <vt:lpstr>STAR aims to operate just above the global ideal MHD n = 1 limit</vt:lpstr>
      <vt:lpstr>Outline</vt:lpstr>
      <vt:lpstr>Time dependent modeling shows that start-up, burn-through, possible</vt:lpstr>
      <vt:lpstr>After start-up, the time dependent model determines a full ramp-up</vt:lpstr>
      <vt:lpstr>Outline</vt:lpstr>
      <vt:lpstr>At the transition to the sustained phase, the needs for CD change</vt:lpstr>
      <vt:lpstr>Systematic assessment of ECCD from varying launch locations shows that the necessary current profile can be achieved</vt:lpstr>
      <vt:lpstr>NBI is also able to drive the necessary current, once beam energy is optimized</vt:lpstr>
      <vt:lpstr>Mention CIGALE beam?</vt:lpstr>
      <vt:lpstr>Outline</vt:lpstr>
      <vt:lpstr>Balance between heating and transport is being examined by TRANSP </vt:lpstr>
      <vt:lpstr>The Multi-Mode Model currently predicts that turbulent transport of energy is too high to sustain the STAR temperature profile</vt:lpstr>
      <vt:lpstr>Outline</vt:lpstr>
      <vt:lpstr>Radiated power may be desired (noble gases) or undesired (metals), and may not be symmetric due to rotation</vt:lpstr>
      <vt:lpstr>Some impurities radiate more at temperatures lower than STAR’s core, leading to off-axis radiation</vt:lpstr>
      <vt:lpstr>Conclusions</vt:lpstr>
      <vt:lpstr>Backup</vt:lpstr>
      <vt:lpstr>Dimensionless efficiencies</vt:lpstr>
      <vt:lpstr>Balance between heating and transport is being examined by TRANSP </vt:lpstr>
      <vt:lpstr>Efficient electron cyclotron current drive is possible with X-I at high BT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Jack Berkery</cp:lastModifiedBy>
  <cp:revision>798</cp:revision>
  <dcterms:created xsi:type="dcterms:W3CDTF">2020-06-11T16:38:14Z</dcterms:created>
  <dcterms:modified xsi:type="dcterms:W3CDTF">2024-07-15T16:36:41Z</dcterms:modified>
</cp:coreProperties>
</file>