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97" r:id="rId3"/>
    <p:sldId id="262" r:id="rId4"/>
    <p:sldId id="263" r:id="rId5"/>
    <p:sldId id="290" r:id="rId6"/>
    <p:sldId id="291" r:id="rId7"/>
    <p:sldId id="298" r:id="rId8"/>
    <p:sldId id="265" r:id="rId9"/>
    <p:sldId id="266" r:id="rId10"/>
    <p:sldId id="280" r:id="rId11"/>
    <p:sldId id="267" r:id="rId12"/>
    <p:sldId id="276" r:id="rId13"/>
    <p:sldId id="277" r:id="rId14"/>
    <p:sldId id="281" r:id="rId15"/>
    <p:sldId id="302" r:id="rId16"/>
    <p:sldId id="282" r:id="rId17"/>
    <p:sldId id="288" r:id="rId18"/>
    <p:sldId id="284" r:id="rId19"/>
    <p:sldId id="285" r:id="rId20"/>
    <p:sldId id="299" r:id="rId21"/>
    <p:sldId id="279" r:id="rId22"/>
    <p:sldId id="283" r:id="rId23"/>
    <p:sldId id="286" r:id="rId24"/>
    <p:sldId id="300" r:id="rId25"/>
    <p:sldId id="259" r:id="rId26"/>
    <p:sldId id="260" r:id="rId27"/>
    <p:sldId id="289" r:id="rId28"/>
    <p:sldId id="293" r:id="rId29"/>
    <p:sldId id="301" r:id="rId30"/>
    <p:sldId id="296" r:id="rId31"/>
    <p:sldId id="287" r:id="rId32"/>
    <p:sldId id="278" r:id="rId33"/>
    <p:sldId id="268" r:id="rId34"/>
    <p:sldId id="292" r:id="rId35"/>
    <p:sldId id="269" r:id="rId36"/>
    <p:sldId id="274" r:id="rId37"/>
    <p:sldId id="275" r:id="rId38"/>
    <p:sldId id="272" r:id="rId39"/>
    <p:sldId id="30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1A300"/>
    <a:srgbClr val="955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D5966-7143-F141-AF09-D6154EB30B65}" v="472" dt="2024-09-09T02:16:56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5"/>
    <p:restoredTop sz="93453"/>
  </p:normalViewPr>
  <p:slideViewPr>
    <p:cSldViewPr snapToGrid="0">
      <p:cViewPr>
        <p:scale>
          <a:sx n="139" d="100"/>
          <a:sy n="139" d="100"/>
        </p:scale>
        <p:origin x="1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F9D47-976D-4E4C-8683-906068EEB67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9B91-4190-FF4D-BD84-13F0D0B32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of merit</a:t>
            </a:r>
          </a:p>
          <a:p>
            <a:r>
              <a:rPr lang="en-US" dirty="0"/>
              <a:t>We link these figure of merit with fuel cycle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1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atomic scale the results do not produce very useful data, but allow to understand the phenomenology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8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9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4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3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atomic scale the results do not produce very useful data, but allow to understand the phenomenology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atomic scale the results do not produce very useful data, but allow to understand the phenomenology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3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atomic scale the results do not produce very useful data, but allow to understand the phenomenology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5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4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79B91-4190-FF4D-BD84-13F0D0B329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321D-C1BC-CA9E-28CF-3ADFD1B7E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1F43D-4E6B-AD1C-B609-F7DC32F2F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45A61-188E-5C90-5445-E443EDCC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987FC-DB2A-CF4F-8A31-B3CAAEA143E0}" type="datetimeFigureOut">
              <a:rPr lang="en-US" smtClean="0"/>
              <a:t>8/15/24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E41B-DD9F-949E-A88A-298471C9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60103-EC28-3102-181B-FD68B8AC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4832-AB97-842F-C9D1-F1BB1A48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11F67-FD09-8542-0F9A-BD5E90379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9191F-8A28-AAED-369C-451D0207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987FC-DB2A-CF4F-8A31-B3CAAEA143E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72DF6-65BB-6A7B-CBA8-FAEA0823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042F2-495A-6F4F-5BC9-D5B3678C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3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6AB074-83C8-5432-236C-69B8AC4B2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5B164-E288-E466-D626-6550FCDE0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B4A8C-4554-A3B0-CCE8-E708D77B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987FC-DB2A-CF4F-8A31-B3CAAEA143E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3261-65B8-696E-456F-5835F944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EF9FE-7AA1-E2C0-FF4A-C9061CD4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8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140D-D9BF-D4E3-5714-5070D452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2D18B-2133-7E63-E4B9-756F78D63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9CAA7-AE90-DCB9-B5FC-0FE9C28B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987FC-DB2A-CF4F-8A31-B3CAAEA143E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8968-B114-D37A-A54A-94318712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91248-C58A-EF19-C073-F8F3477A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8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FE13-C705-9F99-D882-36FE3F4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F07FA-77D3-4AC5-4AA9-347832847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8C21A-D8CD-3EAC-FE71-EEC8B509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987FC-DB2A-CF4F-8A31-B3CAAEA143E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59A11-CA44-7BC3-192C-6289B9A7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7B4B5-91BF-98C6-58BA-59A91AC7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7AF9-8B82-D8CC-35E9-FE488415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15ED-A3C2-EDAC-DA72-2DEF1403F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4A36A-2529-4D2F-E119-FCB7A13F8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EAC6B-C1C6-9975-F12A-BCFC1BA2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987FC-DB2A-CF4F-8A31-B3CAAEA143E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D5E20-5FBD-6E6F-6333-16971797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71FA7-66F2-4B71-01EB-935B5EBA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DF54-282E-9F7E-86E2-E618C986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1B558-E5D8-7549-757D-75CC8379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FEE42-61F8-7B51-3624-3FE582E37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58B75-9652-9435-8FE1-C6CB6CF74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60B3C7-F4B1-321C-D3A9-2D630B1D4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BFBDC-D1B9-2333-2A5F-8429CB8A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987FC-DB2A-CF4F-8A31-B3CAAEA143E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DB573-0D0F-F0C1-6228-7F0A5C9F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A97AC-6EC2-9223-6B53-927343FE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6D1F-4B76-20C4-1385-906D61C9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2A1E0-2156-E4C5-B181-AD1B45AB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987FC-DB2A-CF4F-8A31-B3CAAEA143E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6A29D-1F05-9DC7-859D-76A072FD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0E93C-37DC-A109-3180-3405D921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BE6E0-D138-FB8F-0142-02D00B5F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987FC-DB2A-CF4F-8A31-B3CAAEA143E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1360D-F0A8-FC62-BD3A-DBA1FFBF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7E11D-5087-9E87-1C9D-AC2087C0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1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BDBF-467D-84BD-EA27-EE3F224AE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79C0-90D7-D3B5-F8C2-E4A47F8A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683D9-80BC-3A03-AFE1-9D14537A9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B2617-995D-7D1E-CB6D-1D643565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987FC-DB2A-CF4F-8A31-B3CAAEA143E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E7996-4F04-3DD3-8530-BD729A88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F8354-9A41-A4D8-68A3-9141D158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8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FC2E-C810-4829-BFAC-B46604DC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65340-107E-357A-B880-D0247E425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260B6-7745-3332-113D-66A48B82B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6469F-1E72-CF26-1670-1F7029BE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987FC-DB2A-CF4F-8A31-B3CAAEA143E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5CCCA-0222-9EF4-1276-E15E756B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ED05B-137E-DCA0-CCD9-270D5A8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AB8C0-8996-FA2A-4521-0518EA80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E1BB4-DDE2-1FE5-6C00-D456DD441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7E5AC-C621-08DD-8F10-2762EADB1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2064" y="55242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8B50-34F5-EF28-50E4-3B0980013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209EE7-7664-0345-AD9D-2787A32236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F1A08-E7C1-9038-741F-AAB7F819E5BD}"/>
              </a:ext>
            </a:extLst>
          </p:cNvPr>
          <p:cNvSpPr txBox="1"/>
          <p:nvPr userDrawn="1"/>
        </p:nvSpPr>
        <p:spPr>
          <a:xfrm>
            <a:off x="771464" y="6443583"/>
            <a:ext cx="1928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S. Meschini,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MIT PSFC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7B9EC-2095-D238-351D-DA8E2E5FBB77}"/>
              </a:ext>
            </a:extLst>
          </p:cNvPr>
          <p:cNvSpPr txBox="1"/>
          <p:nvPr userDrawn="1"/>
        </p:nvSpPr>
        <p:spPr>
          <a:xfrm>
            <a:off x="4890509" y="6443583"/>
            <a:ext cx="19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NSTX-U seminar, PPPL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4D6CFA-E3C3-58FF-F871-C637AB9CDBE0}"/>
              </a:ext>
            </a:extLst>
          </p:cNvPr>
          <p:cNvSpPr txBox="1"/>
          <p:nvPr userDrawn="1"/>
        </p:nvSpPr>
        <p:spPr>
          <a:xfrm>
            <a:off x="10451579" y="6443583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9/9/24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6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er.org/newsline/-/4056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xsplot.com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1403-5FAF-3EAC-6B63-10D902087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0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0" i="1" u="none" strike="noStrike" dirty="0">
                <a:effectLst/>
                <a:latin typeface="Aptos" panose="020B0004020202020204" pitchFamily="34" charset="0"/>
              </a:rPr>
              <a:t>Overview of D-T fuel cycles: the quest for tritium self-sufficiency and the growth of fusion energy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6030C-A06D-BB1F-6CCB-8F5B73728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3905"/>
            <a:ext cx="9144000" cy="1655762"/>
          </a:xfrm>
        </p:spPr>
        <p:txBody>
          <a:bodyPr/>
          <a:lstStyle/>
          <a:p>
            <a:r>
              <a:rPr lang="en-US" b="1" dirty="0"/>
              <a:t>S. Meschini</a:t>
            </a:r>
            <a:r>
              <a:rPr lang="en-US" dirty="0"/>
              <a:t>, R. </a:t>
            </a:r>
            <a:r>
              <a:rPr lang="en-US" dirty="0" err="1"/>
              <a:t>Delaporte</a:t>
            </a:r>
            <a:r>
              <a:rPr lang="en-US" dirty="0"/>
              <a:t>-Mathurin, G. Tynan, D. Whyte, S. Ferry</a:t>
            </a:r>
          </a:p>
          <a:p>
            <a:r>
              <a:rPr lang="en-US" dirty="0"/>
              <a:t>MIT PSFC</a:t>
            </a:r>
          </a:p>
        </p:txBody>
      </p:sp>
    </p:spTree>
    <p:extLst>
      <p:ext uri="{BB962C8B-B14F-4D97-AF65-F5344CB8AC3E}">
        <p14:creationId xmlns:p14="http://schemas.microsoft.com/office/powerpoint/2010/main" val="2791259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4FAB-EA78-4D03-F4C9-52B276A7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REGIONS – REFERENCE VALUES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6F93F124-5168-0C98-706F-6C24EFB30CA8}"/>
              </a:ext>
            </a:extLst>
          </p:cNvPr>
          <p:cNvSpPr/>
          <p:nvPr/>
        </p:nvSpPr>
        <p:spPr>
          <a:xfrm>
            <a:off x="1938208" y="2541695"/>
            <a:ext cx="501358" cy="2545707"/>
          </a:xfrm>
          <a:prstGeom prst="upArrow">
            <a:avLst>
              <a:gd name="adj1" fmla="val 50000"/>
              <a:gd name="adj2" fmla="val 84397"/>
            </a:avLst>
          </a:prstGeom>
          <a:gradFill>
            <a:gsLst>
              <a:gs pos="0">
                <a:srgbClr val="FF0000"/>
              </a:gs>
              <a:gs pos="100000">
                <a:srgbClr val="02F90C"/>
              </a:gs>
              <a:gs pos="63000">
                <a:srgbClr val="FFFF00"/>
              </a:gs>
              <a:gs pos="34000">
                <a:srgbClr val="F7A051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CBFD6-B0C3-A7F5-8C2A-5E262CF4A2A9}"/>
              </a:ext>
            </a:extLst>
          </p:cNvPr>
          <p:cNvSpPr txBox="1"/>
          <p:nvPr/>
        </p:nvSpPr>
        <p:spPr>
          <a:xfrm>
            <a:off x="4843851" y="2284799"/>
            <a:ext cx="1180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TBR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D0BA6-0240-0F07-3E47-81C610F0C022}"/>
              </a:ext>
            </a:extLst>
          </p:cNvPr>
          <p:cNvSpPr txBox="1"/>
          <p:nvPr/>
        </p:nvSpPr>
        <p:spPr>
          <a:xfrm>
            <a:off x="7770788" y="2268722"/>
            <a:ext cx="155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inventory (kg)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5610EB-67DD-BE1D-7B6F-CDF8CAE48DEA}"/>
              </a:ext>
            </a:extLst>
          </p:cNvPr>
          <p:cNvCxnSpPr>
            <a:cxnSpLocks/>
          </p:cNvCxnSpPr>
          <p:nvPr/>
        </p:nvCxnSpPr>
        <p:spPr>
          <a:xfrm>
            <a:off x="7591820" y="2913902"/>
            <a:ext cx="1504882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3388F0-B57A-131D-99C0-3BA33C3158EA}"/>
              </a:ext>
            </a:extLst>
          </p:cNvPr>
          <p:cNvSpPr txBox="1"/>
          <p:nvPr/>
        </p:nvSpPr>
        <p:spPr>
          <a:xfrm>
            <a:off x="9245421" y="2835813"/>
            <a:ext cx="1555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reserves of tritium (non-military)</a:t>
            </a:r>
          </a:p>
          <a:p>
            <a:endParaRPr lang="en-US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2EEB3-24ED-111D-A3B4-1335610E0413}"/>
              </a:ext>
            </a:extLst>
          </p:cNvPr>
          <p:cNvSpPr txBox="1"/>
          <p:nvPr/>
        </p:nvSpPr>
        <p:spPr>
          <a:xfrm>
            <a:off x="6409099" y="2254777"/>
            <a:ext cx="123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Doubling time (y)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5A8AB-A0CE-A297-14B4-1CED3E260E12}"/>
              </a:ext>
            </a:extLst>
          </p:cNvPr>
          <p:cNvSpPr txBox="1"/>
          <p:nvPr/>
        </p:nvSpPr>
        <p:spPr>
          <a:xfrm>
            <a:off x="3426064" y="2519623"/>
            <a:ext cx="587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F1D90D-10B2-E0F9-E778-C95326B67FCD}"/>
              </a:ext>
            </a:extLst>
          </p:cNvPr>
          <p:cNvGrpSpPr/>
          <p:nvPr/>
        </p:nvGrpSpPr>
        <p:grpSpPr>
          <a:xfrm>
            <a:off x="3207886" y="2883938"/>
            <a:ext cx="1055308" cy="2215800"/>
            <a:chOff x="2276564" y="13506955"/>
            <a:chExt cx="1581367" cy="237902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738D44-F308-E96F-34B3-B3B323AD83BB}"/>
                </a:ext>
              </a:extLst>
            </p:cNvPr>
            <p:cNvGrpSpPr/>
            <p:nvPr/>
          </p:nvGrpSpPr>
          <p:grpSpPr>
            <a:xfrm>
              <a:off x="2276564" y="13506955"/>
              <a:ext cx="1581367" cy="2379026"/>
              <a:chOff x="3040762" y="14710188"/>
              <a:chExt cx="1581367" cy="237902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6FC008-CB14-8EC2-7F1A-0002BA00EF20}"/>
                  </a:ext>
                </a:extLst>
              </p:cNvPr>
              <p:cNvSpPr/>
              <p:nvPr/>
            </p:nvSpPr>
            <p:spPr>
              <a:xfrm>
                <a:off x="3040762" y="14710188"/>
                <a:ext cx="1581255" cy="523220"/>
              </a:xfrm>
              <a:prstGeom prst="rect">
                <a:avLst/>
              </a:prstGeom>
              <a:solidFill>
                <a:srgbClr val="C0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</a:t>
                </a:r>
                <a:endPara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867D1D-EC8D-89AB-7E1D-9E5DA959B3D7}"/>
                  </a:ext>
                </a:extLst>
              </p:cNvPr>
              <p:cNvSpPr/>
              <p:nvPr/>
            </p:nvSpPr>
            <p:spPr>
              <a:xfrm>
                <a:off x="3041027" y="15234743"/>
                <a:ext cx="1581100" cy="617589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Medium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5BDA65-036B-747F-522B-2DC12AE909F8}"/>
                  </a:ext>
                </a:extLst>
              </p:cNvPr>
              <p:cNvSpPr/>
              <p:nvPr/>
            </p:nvSpPr>
            <p:spPr>
              <a:xfrm>
                <a:off x="3041029" y="16472712"/>
                <a:ext cx="1581100" cy="616502"/>
              </a:xfrm>
              <a:prstGeom prst="rect">
                <a:avLst/>
              </a:prstGeom>
              <a:solidFill>
                <a:srgbClr val="00B05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8B34BB-8D9B-1663-0566-A4AF49D45368}"/>
                </a:ext>
              </a:extLst>
            </p:cNvPr>
            <p:cNvSpPr/>
            <p:nvPr/>
          </p:nvSpPr>
          <p:spPr>
            <a:xfrm>
              <a:off x="2276719" y="14653010"/>
              <a:ext cx="1581100" cy="616502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Medium-low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326CED-2F93-5A9D-552A-0AD2EB9A4E64}"/>
              </a:ext>
            </a:extLst>
          </p:cNvPr>
          <p:cNvGrpSpPr/>
          <p:nvPr/>
        </p:nvGrpSpPr>
        <p:grpSpPr>
          <a:xfrm>
            <a:off x="4768925" y="2883938"/>
            <a:ext cx="1055308" cy="2215800"/>
            <a:chOff x="2276564" y="13506955"/>
            <a:chExt cx="1581367" cy="237902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A05EDD4-BEE0-4F50-F021-6A5F8B4289D2}"/>
                </a:ext>
              </a:extLst>
            </p:cNvPr>
            <p:cNvGrpSpPr/>
            <p:nvPr/>
          </p:nvGrpSpPr>
          <p:grpSpPr>
            <a:xfrm>
              <a:off x="2276564" y="13506955"/>
              <a:ext cx="1581367" cy="2379026"/>
              <a:chOff x="3040762" y="14710188"/>
              <a:chExt cx="1581367" cy="237902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BA2C559-F450-3506-8215-D671D17DAA74}"/>
                  </a:ext>
                </a:extLst>
              </p:cNvPr>
              <p:cNvSpPr/>
              <p:nvPr/>
            </p:nvSpPr>
            <p:spPr>
              <a:xfrm>
                <a:off x="3040762" y="14710188"/>
                <a:ext cx="1581255" cy="523220"/>
              </a:xfrm>
              <a:prstGeom prst="rect">
                <a:avLst/>
              </a:prstGeom>
              <a:solidFill>
                <a:srgbClr val="C0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</a:t>
                </a:r>
                <a:endPara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AD3C77-D38F-2AE3-FE62-023ED71788A4}"/>
                  </a:ext>
                </a:extLst>
              </p:cNvPr>
              <p:cNvSpPr/>
              <p:nvPr/>
            </p:nvSpPr>
            <p:spPr>
              <a:xfrm>
                <a:off x="3041027" y="15234743"/>
                <a:ext cx="1581100" cy="617589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9675232-A7D6-CFAC-2DDD-17419326F702}"/>
                  </a:ext>
                </a:extLst>
              </p:cNvPr>
              <p:cNvSpPr/>
              <p:nvPr/>
            </p:nvSpPr>
            <p:spPr>
              <a:xfrm>
                <a:off x="3041029" y="16472712"/>
                <a:ext cx="1581100" cy="616502"/>
              </a:xfrm>
              <a:prstGeom prst="rect">
                <a:avLst/>
              </a:prstGeom>
              <a:solidFill>
                <a:srgbClr val="00B05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59AAD4-448E-2223-B9B4-C08BF0E0EDBC}"/>
                </a:ext>
              </a:extLst>
            </p:cNvPr>
            <p:cNvSpPr/>
            <p:nvPr/>
          </p:nvSpPr>
          <p:spPr>
            <a:xfrm>
              <a:off x="2276719" y="14653010"/>
              <a:ext cx="1581100" cy="616502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7A845E-1809-BAC2-5352-231CCA1AB622}"/>
              </a:ext>
            </a:extLst>
          </p:cNvPr>
          <p:cNvGrpSpPr/>
          <p:nvPr/>
        </p:nvGrpSpPr>
        <p:grpSpPr>
          <a:xfrm>
            <a:off x="6329964" y="2888357"/>
            <a:ext cx="1055308" cy="2206657"/>
            <a:chOff x="2276564" y="13506955"/>
            <a:chExt cx="1581367" cy="23692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6EB4F34-128A-EF45-FD2A-2BC5585EE149}"/>
                </a:ext>
              </a:extLst>
            </p:cNvPr>
            <p:cNvGrpSpPr/>
            <p:nvPr/>
          </p:nvGrpSpPr>
          <p:grpSpPr>
            <a:xfrm>
              <a:off x="2276564" y="13506955"/>
              <a:ext cx="1581367" cy="2369209"/>
              <a:chOff x="3040762" y="14710188"/>
              <a:chExt cx="1581367" cy="236920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EF9266-09F2-5F68-46C5-4A89D0F70E8F}"/>
                  </a:ext>
                </a:extLst>
              </p:cNvPr>
              <p:cNvSpPr/>
              <p:nvPr/>
            </p:nvSpPr>
            <p:spPr>
              <a:xfrm>
                <a:off x="3040762" y="14710188"/>
                <a:ext cx="1581255" cy="523220"/>
              </a:xfrm>
              <a:prstGeom prst="rect">
                <a:avLst/>
              </a:prstGeom>
              <a:solidFill>
                <a:srgbClr val="C0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3A21DC5-8008-F009-5710-B32A3A73BD78}"/>
                  </a:ext>
                </a:extLst>
              </p:cNvPr>
              <p:cNvSpPr/>
              <p:nvPr/>
            </p:nvSpPr>
            <p:spPr>
              <a:xfrm>
                <a:off x="3041027" y="15234743"/>
                <a:ext cx="1581100" cy="617589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012600C-7075-5F61-BFD9-735BF0314681}"/>
                  </a:ext>
                </a:extLst>
              </p:cNvPr>
              <p:cNvSpPr/>
              <p:nvPr/>
            </p:nvSpPr>
            <p:spPr>
              <a:xfrm>
                <a:off x="3041029" y="16462894"/>
                <a:ext cx="1581100" cy="616503"/>
              </a:xfrm>
              <a:prstGeom prst="rect">
                <a:avLst/>
              </a:prstGeom>
              <a:solidFill>
                <a:srgbClr val="00B05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3EABF8F-4837-E59D-9F5F-EDE36B60F139}"/>
                </a:ext>
              </a:extLst>
            </p:cNvPr>
            <p:cNvSpPr/>
            <p:nvPr/>
          </p:nvSpPr>
          <p:spPr>
            <a:xfrm>
              <a:off x="2276718" y="14643193"/>
              <a:ext cx="1581100" cy="616503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92E011-EF61-73DF-6D3C-138567CAC273}"/>
              </a:ext>
            </a:extLst>
          </p:cNvPr>
          <p:cNvGrpSpPr/>
          <p:nvPr/>
        </p:nvGrpSpPr>
        <p:grpSpPr>
          <a:xfrm>
            <a:off x="7891004" y="2890638"/>
            <a:ext cx="1055308" cy="2206657"/>
            <a:chOff x="2276564" y="13506955"/>
            <a:chExt cx="1581367" cy="236920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3093652-0F07-B5C9-D252-FD93F3B89242}"/>
                </a:ext>
              </a:extLst>
            </p:cNvPr>
            <p:cNvGrpSpPr/>
            <p:nvPr/>
          </p:nvGrpSpPr>
          <p:grpSpPr>
            <a:xfrm>
              <a:off x="2276564" y="13506955"/>
              <a:ext cx="1581367" cy="2369209"/>
              <a:chOff x="3040762" y="14710188"/>
              <a:chExt cx="1581367" cy="236920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93752-B2DE-E1C8-5E08-B0DD7AB3C0DB}"/>
                  </a:ext>
                </a:extLst>
              </p:cNvPr>
              <p:cNvSpPr/>
              <p:nvPr/>
            </p:nvSpPr>
            <p:spPr>
              <a:xfrm>
                <a:off x="3040762" y="14710188"/>
                <a:ext cx="1581255" cy="523220"/>
              </a:xfrm>
              <a:prstGeom prst="rect">
                <a:avLst/>
              </a:prstGeom>
              <a:solidFill>
                <a:srgbClr val="C0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endPara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9EDD6B-019B-6F81-2E56-8DF63084A527}"/>
                  </a:ext>
                </a:extLst>
              </p:cNvPr>
              <p:cNvSpPr/>
              <p:nvPr/>
            </p:nvSpPr>
            <p:spPr>
              <a:xfrm>
                <a:off x="3041027" y="15234743"/>
                <a:ext cx="1581100" cy="617589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5D1D05-C243-9D86-46BF-5AD96A723B4E}"/>
                  </a:ext>
                </a:extLst>
              </p:cNvPr>
              <p:cNvSpPr/>
              <p:nvPr/>
            </p:nvSpPr>
            <p:spPr>
              <a:xfrm>
                <a:off x="3041029" y="16462894"/>
                <a:ext cx="1581100" cy="616503"/>
              </a:xfrm>
              <a:prstGeom prst="rect">
                <a:avLst/>
              </a:prstGeom>
              <a:solidFill>
                <a:srgbClr val="00B05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81F604-64D8-A49D-6973-BB56BA88E234}"/>
                </a:ext>
              </a:extLst>
            </p:cNvPr>
            <p:cNvSpPr/>
            <p:nvPr/>
          </p:nvSpPr>
          <p:spPr>
            <a:xfrm>
              <a:off x="2276718" y="14643193"/>
              <a:ext cx="1581100" cy="616503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0701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24A9FCC-4EAD-7B40-00C6-200F4D8CBFC1}"/>
              </a:ext>
            </a:extLst>
          </p:cNvPr>
          <p:cNvGrpSpPr/>
          <p:nvPr/>
        </p:nvGrpSpPr>
        <p:grpSpPr>
          <a:xfrm>
            <a:off x="1047969" y="68000"/>
            <a:ext cx="10473630" cy="6504983"/>
            <a:chOff x="-649234" y="-311943"/>
            <a:chExt cx="14786014" cy="9422878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3026F76-1C31-B2B4-548E-CBC2F502DC03}"/>
                </a:ext>
              </a:extLst>
            </p:cNvPr>
            <p:cNvCxnSpPr>
              <a:cxnSpLocks/>
            </p:cNvCxnSpPr>
            <p:nvPr/>
          </p:nvCxnSpPr>
          <p:spPr>
            <a:xfrm>
              <a:off x="7041349" y="3914921"/>
              <a:ext cx="956516" cy="0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5447BE0-E434-AF52-F427-5F3057B5325B}"/>
                </a:ext>
              </a:extLst>
            </p:cNvPr>
            <p:cNvCxnSpPr>
              <a:cxnSpLocks/>
            </p:cNvCxnSpPr>
            <p:nvPr/>
          </p:nvCxnSpPr>
          <p:spPr>
            <a:xfrm>
              <a:off x="6853957" y="3251967"/>
              <a:ext cx="542637" cy="0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202D731-CDC7-EEF2-6EF0-BB499C6A4FE7}"/>
                </a:ext>
              </a:extLst>
            </p:cNvPr>
            <p:cNvCxnSpPr>
              <a:cxnSpLocks/>
            </p:cNvCxnSpPr>
            <p:nvPr/>
          </p:nvCxnSpPr>
          <p:spPr>
            <a:xfrm>
              <a:off x="10222706" y="1143000"/>
              <a:ext cx="27610" cy="500274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A9ED1E-4E85-BCF9-D852-B2E7CFC9FB69}"/>
                </a:ext>
              </a:extLst>
            </p:cNvPr>
            <p:cNvCxnSpPr>
              <a:cxnSpLocks/>
            </p:cNvCxnSpPr>
            <p:nvPr/>
          </p:nvCxnSpPr>
          <p:spPr>
            <a:xfrm>
              <a:off x="11884573" y="924822"/>
              <a:ext cx="8479" cy="285025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E0B27B5-DF04-0870-A827-F7D87AEF454B}"/>
                </a:ext>
              </a:extLst>
            </p:cNvPr>
            <p:cNvCxnSpPr>
              <a:cxnSpLocks/>
            </p:cNvCxnSpPr>
            <p:nvPr/>
          </p:nvCxnSpPr>
          <p:spPr>
            <a:xfrm>
              <a:off x="6353409" y="4001194"/>
              <a:ext cx="0" cy="1818675"/>
            </a:xfrm>
            <a:prstGeom prst="line">
              <a:avLst/>
            </a:prstGeom>
            <a:ln w="57150" cmpd="dbl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B4AEA82-3A07-9492-9F32-994439AAE20A}"/>
                </a:ext>
              </a:extLst>
            </p:cNvPr>
            <p:cNvCxnSpPr>
              <a:cxnSpLocks/>
            </p:cNvCxnSpPr>
            <p:nvPr/>
          </p:nvCxnSpPr>
          <p:spPr>
            <a:xfrm>
              <a:off x="6606938" y="3708390"/>
              <a:ext cx="1390928" cy="0"/>
            </a:xfrm>
            <a:prstGeom prst="straightConnector1">
              <a:avLst/>
            </a:prstGeom>
            <a:ln w="57150" cmpd="dbl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0E70549-A79D-02D2-FDFC-C03CEFDB519D}"/>
                </a:ext>
              </a:extLst>
            </p:cNvPr>
            <p:cNvCxnSpPr>
              <a:cxnSpLocks/>
            </p:cNvCxnSpPr>
            <p:nvPr/>
          </p:nvCxnSpPr>
          <p:spPr>
            <a:xfrm>
              <a:off x="2088364" y="1835344"/>
              <a:ext cx="1390928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9C81BEA-2F5A-EE49-C864-9EBE62102CDF}"/>
                </a:ext>
              </a:extLst>
            </p:cNvPr>
            <p:cNvCxnSpPr>
              <a:cxnSpLocks/>
            </p:cNvCxnSpPr>
            <p:nvPr/>
          </p:nvCxnSpPr>
          <p:spPr>
            <a:xfrm>
              <a:off x="4343717" y="1835344"/>
              <a:ext cx="1390928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A6D09A9-EBDE-257D-CEFE-C94B909849B4}"/>
                </a:ext>
              </a:extLst>
            </p:cNvPr>
            <p:cNvSpPr/>
            <p:nvPr/>
          </p:nvSpPr>
          <p:spPr>
            <a:xfrm>
              <a:off x="5583062" y="2831625"/>
              <a:ext cx="1589230" cy="1615738"/>
            </a:xfrm>
            <a:prstGeom prst="ellipse">
              <a:avLst/>
            </a:prstGeom>
            <a:gradFill flip="none" rotWithShape="1">
              <a:gsLst>
                <a:gs pos="0">
                  <a:srgbClr val="FC728E"/>
                </a:gs>
                <a:gs pos="57000">
                  <a:srgbClr val="E4B8E3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ABA97C5-5288-218D-2CB2-CCB53C47C2E6}"/>
                </a:ext>
              </a:extLst>
            </p:cNvPr>
            <p:cNvSpPr txBox="1"/>
            <p:nvPr/>
          </p:nvSpPr>
          <p:spPr>
            <a:xfrm>
              <a:off x="5819535" y="3454828"/>
              <a:ext cx="1120374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PLASMA</a:t>
              </a: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5ED31248-DBAF-62EC-9EFF-BFC7C4767B3D}"/>
                </a:ext>
              </a:extLst>
            </p:cNvPr>
            <p:cNvSpPr/>
            <p:nvPr/>
          </p:nvSpPr>
          <p:spPr>
            <a:xfrm>
              <a:off x="3479294" y="3265939"/>
              <a:ext cx="1278193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Vacuum Pump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AFFD1C0-81C0-B085-2596-E344C4423372}"/>
                </a:ext>
              </a:extLst>
            </p:cNvPr>
            <p:cNvCxnSpPr>
              <a:cxnSpLocks/>
              <a:endCxn id="94" idx="3"/>
            </p:cNvCxnSpPr>
            <p:nvPr/>
          </p:nvCxnSpPr>
          <p:spPr>
            <a:xfrm flipH="1">
              <a:off x="4757486" y="3708390"/>
              <a:ext cx="904232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A7ACBC4-CA79-959A-B64C-CD5A23E11EA0}"/>
                </a:ext>
              </a:extLst>
            </p:cNvPr>
            <p:cNvSpPr/>
            <p:nvPr/>
          </p:nvSpPr>
          <p:spPr>
            <a:xfrm>
              <a:off x="3479291" y="1392894"/>
              <a:ext cx="1425608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Storage and Management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BFA7955-119C-B5DB-880A-18F57E0B0788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V="1">
              <a:off x="4118390" y="2277798"/>
              <a:ext cx="0" cy="98814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D95D8022-1287-20C0-E3E9-8C35241EA9A9}"/>
                </a:ext>
              </a:extLst>
            </p:cNvPr>
            <p:cNvSpPr/>
            <p:nvPr/>
          </p:nvSpPr>
          <p:spPr>
            <a:xfrm>
              <a:off x="5738581" y="1392894"/>
              <a:ext cx="1278193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Fueling System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96AF349-3973-7FD7-2F04-77442AD44B44}"/>
                </a:ext>
              </a:extLst>
            </p:cNvPr>
            <p:cNvCxnSpPr>
              <a:cxnSpLocks/>
            </p:cNvCxnSpPr>
            <p:nvPr/>
          </p:nvCxnSpPr>
          <p:spPr>
            <a:xfrm>
              <a:off x="6377676" y="2158115"/>
              <a:ext cx="0" cy="673511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B6E00B3E-D9E9-8F69-F8AD-15EDBFD40896}"/>
                </a:ext>
              </a:extLst>
            </p:cNvPr>
            <p:cNvSpPr/>
            <p:nvPr/>
          </p:nvSpPr>
          <p:spPr>
            <a:xfrm>
              <a:off x="1285238" y="3261020"/>
              <a:ext cx="1278193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Fuel Cleanup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163F58A-9AF0-2D04-A657-427943B76D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060" y="3718218"/>
              <a:ext cx="904232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126D8BBF-939E-1493-ACE3-2F3C967C0DD7}"/>
                </a:ext>
              </a:extLst>
            </p:cNvPr>
            <p:cNvSpPr/>
            <p:nvPr/>
          </p:nvSpPr>
          <p:spPr>
            <a:xfrm>
              <a:off x="1296785" y="1392894"/>
              <a:ext cx="1367006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Isotope Separation System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2E12AB1-764A-76ED-8DE4-1320D7863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4333" y="2277798"/>
              <a:ext cx="0" cy="98814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C11625D2-E7C3-5324-DC7A-28C295C45BE3}"/>
                </a:ext>
              </a:extLst>
            </p:cNvPr>
            <p:cNvSpPr/>
            <p:nvPr/>
          </p:nvSpPr>
          <p:spPr>
            <a:xfrm>
              <a:off x="2567952" y="5193061"/>
              <a:ext cx="1278193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Detritiation System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573B172-47DB-F6EA-D706-23A9B9F49A0B}"/>
                </a:ext>
              </a:extLst>
            </p:cNvPr>
            <p:cNvCxnSpPr/>
            <p:nvPr/>
          </p:nvCxnSpPr>
          <p:spPr>
            <a:xfrm flipH="1">
              <a:off x="765843" y="2061486"/>
              <a:ext cx="530942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6FE8AF3-E2E3-95EE-5383-B8C1F828102B}"/>
                </a:ext>
              </a:extLst>
            </p:cNvPr>
            <p:cNvCxnSpPr>
              <a:cxnSpLocks/>
            </p:cNvCxnSpPr>
            <p:nvPr/>
          </p:nvCxnSpPr>
          <p:spPr>
            <a:xfrm>
              <a:off x="794947" y="2061487"/>
              <a:ext cx="0" cy="3328221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67647AD-AA6E-9A99-A6FC-3306EBC4E990}"/>
                </a:ext>
              </a:extLst>
            </p:cNvPr>
            <p:cNvCxnSpPr>
              <a:cxnSpLocks/>
            </p:cNvCxnSpPr>
            <p:nvPr/>
          </p:nvCxnSpPr>
          <p:spPr>
            <a:xfrm>
              <a:off x="765844" y="5389707"/>
              <a:ext cx="1809135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CFFE7A6-66AF-82A0-8E39-AC80F0D059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186" y="5753499"/>
              <a:ext cx="2143121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1C4FABB-A940-BFFF-6A5C-475522ECC7EA}"/>
                </a:ext>
              </a:extLst>
            </p:cNvPr>
            <p:cNvCxnSpPr>
              <a:cxnSpLocks/>
            </p:cNvCxnSpPr>
            <p:nvPr/>
          </p:nvCxnSpPr>
          <p:spPr>
            <a:xfrm>
              <a:off x="505681" y="1633785"/>
              <a:ext cx="0" cy="4129547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B484B6FE-A7F2-E652-07CC-E9B34AEEA340}"/>
                </a:ext>
              </a:extLst>
            </p:cNvPr>
            <p:cNvCxnSpPr>
              <a:cxnSpLocks/>
            </p:cNvCxnSpPr>
            <p:nvPr/>
          </p:nvCxnSpPr>
          <p:spPr>
            <a:xfrm>
              <a:off x="476185" y="1633784"/>
              <a:ext cx="820600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45401ED7-FD9D-E08D-BB10-C8F65A8334F4}"/>
                </a:ext>
              </a:extLst>
            </p:cNvPr>
            <p:cNvSpPr/>
            <p:nvPr/>
          </p:nvSpPr>
          <p:spPr>
            <a:xfrm>
              <a:off x="7997867" y="3283145"/>
              <a:ext cx="1278193" cy="8849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First Wall</a:t>
              </a: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5B742F48-1011-8258-A0A0-3150C60C4EBD}"/>
                </a:ext>
              </a:extLst>
            </p:cNvPr>
            <p:cNvSpPr/>
            <p:nvPr/>
          </p:nvSpPr>
          <p:spPr>
            <a:xfrm>
              <a:off x="7997866" y="1392893"/>
              <a:ext cx="1278193" cy="8849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Blanket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6C32EE25-5AF8-09C8-A2B9-0066C340FE2B}"/>
                </a:ext>
              </a:extLst>
            </p:cNvPr>
            <p:cNvSpPr/>
            <p:nvPr/>
          </p:nvSpPr>
          <p:spPr>
            <a:xfrm>
              <a:off x="7997865" y="5189373"/>
              <a:ext cx="1278193" cy="8849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Divertor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CA183F9-EC93-B7BC-DC51-F5339616A4D5}"/>
                </a:ext>
              </a:extLst>
            </p:cNvPr>
            <p:cNvCxnSpPr>
              <a:cxnSpLocks/>
            </p:cNvCxnSpPr>
            <p:nvPr/>
          </p:nvCxnSpPr>
          <p:spPr>
            <a:xfrm>
              <a:off x="6341309" y="5795177"/>
              <a:ext cx="1644455" cy="0"/>
            </a:xfrm>
            <a:prstGeom prst="straightConnector1">
              <a:avLst/>
            </a:prstGeom>
            <a:ln w="57150" cmpd="dbl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6F11384D-2BD3-8520-247F-173A714C62C8}"/>
                </a:ext>
              </a:extLst>
            </p:cNvPr>
            <p:cNvSpPr/>
            <p:nvPr/>
          </p:nvSpPr>
          <p:spPr>
            <a:xfrm>
              <a:off x="10453586" y="5711544"/>
              <a:ext cx="1278193" cy="8849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Heat exchanger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27E21D2-DA47-4E47-5B2A-6BBAC9C87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9316" y="2264571"/>
              <a:ext cx="0" cy="1027922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B3561E4-1E57-99EE-7FFF-14DF1CB7D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7438" y="1143000"/>
              <a:ext cx="1032" cy="249893"/>
            </a:xfrm>
            <a:prstGeom prst="line">
              <a:avLst/>
            </a:prstGeom>
            <a:ln w="5715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0F7FD93-9632-1428-6A53-6C4439FC7925}"/>
                </a:ext>
              </a:extLst>
            </p:cNvPr>
            <p:cNvCxnSpPr>
              <a:cxnSpLocks/>
            </p:cNvCxnSpPr>
            <p:nvPr/>
          </p:nvCxnSpPr>
          <p:spPr>
            <a:xfrm>
              <a:off x="7396593" y="2061486"/>
              <a:ext cx="0" cy="1221658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E9EB7A5-8BE8-16C2-41AB-E412F6407EF2}"/>
                </a:ext>
              </a:extLst>
            </p:cNvPr>
            <p:cNvCxnSpPr>
              <a:cxnSpLocks/>
            </p:cNvCxnSpPr>
            <p:nvPr/>
          </p:nvCxnSpPr>
          <p:spPr>
            <a:xfrm>
              <a:off x="7368886" y="2078914"/>
              <a:ext cx="628979" cy="0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4021D67-32CD-9DF4-0C26-40DAFDC864D6}"/>
                </a:ext>
              </a:extLst>
            </p:cNvPr>
            <p:cNvSpPr txBox="1"/>
            <p:nvPr/>
          </p:nvSpPr>
          <p:spPr>
            <a:xfrm>
              <a:off x="4107452" y="2675381"/>
              <a:ext cx="1081617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DIR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19393DCB-23C6-F5B2-7046-9D6E90C69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9923" y="6086689"/>
              <a:ext cx="0" cy="98814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515E641F-CD5E-DDEA-59B6-9AA86AC40891}"/>
                </a:ext>
              </a:extLst>
            </p:cNvPr>
            <p:cNvCxnSpPr>
              <a:cxnSpLocks/>
            </p:cNvCxnSpPr>
            <p:nvPr/>
          </p:nvCxnSpPr>
          <p:spPr>
            <a:xfrm>
              <a:off x="3324941" y="7048937"/>
              <a:ext cx="7759055" cy="0"/>
            </a:xfrm>
            <a:prstGeom prst="straightConnector1">
              <a:avLst/>
            </a:prstGeom>
            <a:ln w="57150">
              <a:gradFill flip="none" rotWithShape="1">
                <a:gsLst>
                  <a:gs pos="42000">
                    <a:schemeClr val="tx1">
                      <a:lumMod val="65000"/>
                      <a:lumOff val="3500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398D2E63-5DF5-49A5-2D42-58F0BC78DEEE}"/>
                </a:ext>
              </a:extLst>
            </p:cNvPr>
            <p:cNvCxnSpPr>
              <a:cxnSpLocks/>
              <a:endCxn id="115" idx="2"/>
            </p:cNvCxnSpPr>
            <p:nvPr/>
          </p:nvCxnSpPr>
          <p:spPr>
            <a:xfrm flipV="1">
              <a:off x="11083996" y="6596448"/>
              <a:ext cx="8686" cy="478381"/>
            </a:xfrm>
            <a:prstGeom prst="straightConnector1">
              <a:avLst/>
            </a:prstGeom>
            <a:ln w="57150">
              <a:solidFill>
                <a:srgbClr val="00B0F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C621CACB-AC6A-EFE0-8940-8DEEFD3F3937}"/>
                </a:ext>
              </a:extLst>
            </p:cNvPr>
            <p:cNvSpPr/>
            <p:nvPr/>
          </p:nvSpPr>
          <p:spPr>
            <a:xfrm>
              <a:off x="453093" y="7673663"/>
              <a:ext cx="820598" cy="496552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rgbClr val="55E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5584869-CBFA-BAE3-DEE4-1591EDEC866C}"/>
                </a:ext>
              </a:extLst>
            </p:cNvPr>
            <p:cNvSpPr txBox="1"/>
            <p:nvPr/>
          </p:nvSpPr>
          <p:spPr>
            <a:xfrm>
              <a:off x="1273691" y="7732034"/>
              <a:ext cx="2428300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Outer fuel cycle (OFC)</a:t>
              </a:r>
            </a:p>
          </p:txBody>
        </p:sp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2FDAD33A-734C-0E4E-6B8B-DA629A13F8D8}"/>
                </a:ext>
              </a:extLst>
            </p:cNvPr>
            <p:cNvSpPr/>
            <p:nvPr/>
          </p:nvSpPr>
          <p:spPr>
            <a:xfrm>
              <a:off x="453093" y="8293812"/>
              <a:ext cx="820598" cy="49655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DEDD952-9E72-AD76-CAFB-30CCBC017059}"/>
                </a:ext>
              </a:extLst>
            </p:cNvPr>
            <p:cNvSpPr txBox="1"/>
            <p:nvPr/>
          </p:nvSpPr>
          <p:spPr>
            <a:xfrm>
              <a:off x="1273691" y="8352182"/>
              <a:ext cx="2428300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Inner fuel cycle (IFC)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ED0CEA6-C564-EE61-622B-DBD051265C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1921" y="8013264"/>
              <a:ext cx="962024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F332853-48F6-860B-41A5-6743F7640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1921" y="8245700"/>
              <a:ext cx="962024" cy="0"/>
            </a:xfrm>
            <a:prstGeom prst="line">
              <a:avLst/>
            </a:prstGeom>
            <a:ln w="57150">
              <a:solidFill>
                <a:srgbClr val="55EC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927864D-CB51-279B-CC98-67E4F9DE15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1921" y="8478136"/>
              <a:ext cx="962024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46292A8-F8F2-D5D7-4B39-47054FDC1A0E}"/>
                </a:ext>
              </a:extLst>
            </p:cNvPr>
            <p:cNvSpPr txBox="1"/>
            <p:nvPr/>
          </p:nvSpPr>
          <p:spPr>
            <a:xfrm>
              <a:off x="4757505" y="8049202"/>
              <a:ext cx="1338495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Tritium flow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189D799-E0E8-036C-DEFC-770024A729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9834" y="8025376"/>
              <a:ext cx="951826" cy="0"/>
            </a:xfrm>
            <a:prstGeom prst="line">
              <a:avLst/>
            </a:prstGeom>
            <a:ln w="57150" cmpd="dbl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D8774EC-466C-7DA6-D809-472A745A44CB}"/>
                </a:ext>
              </a:extLst>
            </p:cNvPr>
            <p:cNvSpPr txBox="1"/>
            <p:nvPr/>
          </p:nvSpPr>
          <p:spPr>
            <a:xfrm>
              <a:off x="7457993" y="7854782"/>
              <a:ext cx="1624281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Tritium ion flux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1831824-0F0E-26E1-2C8F-DCFEEA323EC7}"/>
                </a:ext>
              </a:extLst>
            </p:cNvPr>
            <p:cNvCxnSpPr>
              <a:cxnSpLocks/>
            </p:cNvCxnSpPr>
            <p:nvPr/>
          </p:nvCxnSpPr>
          <p:spPr>
            <a:xfrm>
              <a:off x="6461078" y="8430646"/>
              <a:ext cx="960582" cy="0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ECA74DC-A9A7-03FB-804E-C88D740467F2}"/>
                </a:ext>
              </a:extLst>
            </p:cNvPr>
            <p:cNvSpPr txBox="1"/>
            <p:nvPr/>
          </p:nvSpPr>
          <p:spPr>
            <a:xfrm>
              <a:off x="7457993" y="8250356"/>
              <a:ext cx="1624281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Neutron flux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EC6967BB-B535-9E9A-5F51-36E1DA8DF38D}"/>
                </a:ext>
              </a:extLst>
            </p:cNvPr>
            <p:cNvCxnSpPr>
              <a:cxnSpLocks/>
            </p:cNvCxnSpPr>
            <p:nvPr/>
          </p:nvCxnSpPr>
          <p:spPr>
            <a:xfrm>
              <a:off x="9256808" y="8098045"/>
              <a:ext cx="781869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9B1B083-CBAA-DF3B-DA27-C02C39137085}"/>
                </a:ext>
              </a:extLst>
            </p:cNvPr>
            <p:cNvCxnSpPr>
              <a:cxnSpLocks/>
            </p:cNvCxnSpPr>
            <p:nvPr/>
          </p:nvCxnSpPr>
          <p:spPr>
            <a:xfrm>
              <a:off x="9256807" y="8318649"/>
              <a:ext cx="781869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69B0536-EEC1-D510-0D9B-346B33CEED74}"/>
                </a:ext>
              </a:extLst>
            </p:cNvPr>
            <p:cNvSpPr txBox="1"/>
            <p:nvPr/>
          </p:nvSpPr>
          <p:spPr>
            <a:xfrm>
              <a:off x="10038676" y="7806872"/>
              <a:ext cx="1828796" cy="130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Path may or may not be present, pending technology choices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F055D3E-4C62-07A5-A63B-E0266F581890}"/>
                </a:ext>
              </a:extLst>
            </p:cNvPr>
            <p:cNvSpPr/>
            <p:nvPr/>
          </p:nvSpPr>
          <p:spPr>
            <a:xfrm>
              <a:off x="3754490" y="7732033"/>
              <a:ext cx="2422252" cy="1121304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7B611A9-BAB8-9CE9-AE92-2068EB093CB0}"/>
                </a:ext>
              </a:extLst>
            </p:cNvPr>
            <p:cNvSpPr txBox="1"/>
            <p:nvPr/>
          </p:nvSpPr>
          <p:spPr>
            <a:xfrm>
              <a:off x="-649234" y="-311943"/>
              <a:ext cx="14786014" cy="757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Tritium fuel cycle of an ARC-class fusion power plant</a:t>
              </a:r>
            </a:p>
          </p:txBody>
        </p:sp>
        <p:sp>
          <p:nvSpPr>
            <p:cNvPr id="141" name="Rounded Rectangle 53">
              <a:extLst>
                <a:ext uri="{FF2B5EF4-FFF2-40B4-BE49-F238E27FC236}">
                  <a16:creationId xmlns:a16="http://schemas.microsoft.com/office/drawing/2014/main" id="{0A8AE80F-3D22-F32E-F186-EBFA6FEB4223}"/>
                </a:ext>
              </a:extLst>
            </p:cNvPr>
            <p:cNvSpPr/>
            <p:nvPr/>
          </p:nvSpPr>
          <p:spPr>
            <a:xfrm>
              <a:off x="10444899" y="3305720"/>
              <a:ext cx="1278193" cy="8849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TES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8533275-63C2-9CBE-48CF-D21CEDA1773C}"/>
                </a:ext>
              </a:extLst>
            </p:cNvPr>
            <p:cNvCxnSpPr>
              <a:cxnSpLocks/>
              <a:stCxn id="141" idx="2"/>
              <a:endCxn id="115" idx="0"/>
            </p:cNvCxnSpPr>
            <p:nvPr/>
          </p:nvCxnSpPr>
          <p:spPr>
            <a:xfrm>
              <a:off x="11083996" y="4190623"/>
              <a:ext cx="8686" cy="1520922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0A09FF7-B069-FAFF-729E-8AF306E7FE38}"/>
                </a:ext>
              </a:extLst>
            </p:cNvPr>
            <p:cNvCxnSpPr>
              <a:cxnSpLocks/>
              <a:endCxn id="115" idx="1"/>
            </p:cNvCxnSpPr>
            <p:nvPr/>
          </p:nvCxnSpPr>
          <p:spPr>
            <a:xfrm>
              <a:off x="10222706" y="6153997"/>
              <a:ext cx="23087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00382E5-ED1C-D75F-D861-B241A64BB0B0}"/>
                </a:ext>
              </a:extLst>
            </p:cNvPr>
            <p:cNvCxnSpPr>
              <a:cxnSpLocks/>
              <a:endCxn id="141" idx="3"/>
            </p:cNvCxnSpPr>
            <p:nvPr/>
          </p:nvCxnSpPr>
          <p:spPr>
            <a:xfrm flipH="1">
              <a:off x="11723092" y="3748172"/>
              <a:ext cx="175357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B42F81A-88B6-88BF-6DE0-C1B6215F46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1075" y="1149719"/>
              <a:ext cx="1649241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4397E071-796B-8F67-E5B2-B69674F0F1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8369" y="3761968"/>
              <a:ext cx="496710" cy="5200"/>
            </a:xfrm>
            <a:prstGeom prst="straightConnector1">
              <a:avLst/>
            </a:prstGeom>
            <a:ln w="57150">
              <a:solidFill>
                <a:srgbClr val="55EC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75">
              <a:extLst>
                <a:ext uri="{FF2B5EF4-FFF2-40B4-BE49-F238E27FC236}">
                  <a16:creationId xmlns:a16="http://schemas.microsoft.com/office/drawing/2014/main" id="{DDF287A1-A1D7-1E6C-B9BA-FD77E5B036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1158" y="5733832"/>
              <a:ext cx="263658" cy="768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72">
              <a:extLst>
                <a:ext uri="{FF2B5EF4-FFF2-40B4-BE49-F238E27FC236}">
                  <a16:creationId xmlns:a16="http://schemas.microsoft.com/office/drawing/2014/main" id="{54056AA8-5064-73C8-4611-17BFFE2A42CA}"/>
                </a:ext>
              </a:extLst>
            </p:cNvPr>
            <p:cNvCxnSpPr>
              <a:cxnSpLocks/>
            </p:cNvCxnSpPr>
            <p:nvPr/>
          </p:nvCxnSpPr>
          <p:spPr>
            <a:xfrm>
              <a:off x="9454816" y="2934484"/>
              <a:ext cx="0" cy="282884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79">
              <a:extLst>
                <a:ext uri="{FF2B5EF4-FFF2-40B4-BE49-F238E27FC236}">
                  <a16:creationId xmlns:a16="http://schemas.microsoft.com/office/drawing/2014/main" id="{B6DE9AD1-7B48-BC4F-FC13-4DB1D7BA487D}"/>
                </a:ext>
              </a:extLst>
            </p:cNvPr>
            <p:cNvCxnSpPr>
              <a:cxnSpLocks/>
            </p:cNvCxnSpPr>
            <p:nvPr/>
          </p:nvCxnSpPr>
          <p:spPr>
            <a:xfrm>
              <a:off x="9454816" y="2934484"/>
              <a:ext cx="0" cy="282884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82">
              <a:extLst>
                <a:ext uri="{FF2B5EF4-FFF2-40B4-BE49-F238E27FC236}">
                  <a16:creationId xmlns:a16="http://schemas.microsoft.com/office/drawing/2014/main" id="{C5779786-6009-834B-C05B-AE458C4D19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91158" y="5733832"/>
              <a:ext cx="263658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66">
              <a:extLst>
                <a:ext uri="{FF2B5EF4-FFF2-40B4-BE49-F238E27FC236}">
                  <a16:creationId xmlns:a16="http://schemas.microsoft.com/office/drawing/2014/main" id="{BE8293BD-DA3D-88D1-D9E1-4C56B383FA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56807" y="1885661"/>
              <a:ext cx="704260" cy="0"/>
            </a:xfrm>
            <a:prstGeom prst="line">
              <a:avLst/>
            </a:prstGeom>
            <a:ln w="57150">
              <a:solidFill>
                <a:srgbClr val="55EC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78">
              <a:extLst>
                <a:ext uri="{FF2B5EF4-FFF2-40B4-BE49-F238E27FC236}">
                  <a16:creationId xmlns:a16="http://schemas.microsoft.com/office/drawing/2014/main" id="{53C4E20F-C68C-659A-7CED-5C0872D9A9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58296" y="5966067"/>
              <a:ext cx="992020" cy="167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21">
              <a:extLst>
                <a:ext uri="{FF2B5EF4-FFF2-40B4-BE49-F238E27FC236}">
                  <a16:creationId xmlns:a16="http://schemas.microsoft.com/office/drawing/2014/main" id="{DDE2E439-AC57-4D97-E680-255E4F83A6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2275" y="2948698"/>
              <a:ext cx="393112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23">
              <a:extLst>
                <a:ext uri="{FF2B5EF4-FFF2-40B4-BE49-F238E27FC236}">
                  <a16:creationId xmlns:a16="http://schemas.microsoft.com/office/drawing/2014/main" id="{99098321-285E-A377-9860-ED4D891AA3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3705" y="2277796"/>
              <a:ext cx="0" cy="697557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25">
              <a:extLst>
                <a:ext uri="{FF2B5EF4-FFF2-40B4-BE49-F238E27FC236}">
                  <a16:creationId xmlns:a16="http://schemas.microsoft.com/office/drawing/2014/main" id="{A82E1B72-35DD-2F72-E335-E508C6DBAA88}"/>
                </a:ext>
              </a:extLst>
            </p:cNvPr>
            <p:cNvCxnSpPr>
              <a:cxnSpLocks/>
            </p:cNvCxnSpPr>
            <p:nvPr/>
          </p:nvCxnSpPr>
          <p:spPr>
            <a:xfrm>
              <a:off x="9963766" y="1860550"/>
              <a:ext cx="0" cy="1928305"/>
            </a:xfrm>
            <a:prstGeom prst="line">
              <a:avLst/>
            </a:prstGeom>
            <a:ln w="57150">
              <a:solidFill>
                <a:srgbClr val="55EC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78">
              <a:extLst>
                <a:ext uri="{FF2B5EF4-FFF2-40B4-BE49-F238E27FC236}">
                  <a16:creationId xmlns:a16="http://schemas.microsoft.com/office/drawing/2014/main" id="{6BECC4A0-63B5-E578-3DE3-3CFC847270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36964" y="4168048"/>
              <a:ext cx="2352" cy="312507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78">
              <a:extLst>
                <a:ext uri="{FF2B5EF4-FFF2-40B4-BE49-F238E27FC236}">
                  <a16:creationId xmlns:a16="http://schemas.microsoft.com/office/drawing/2014/main" id="{83D74C1C-1A6B-EC50-C9A5-0CD1A8371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408" y="4447363"/>
              <a:ext cx="574965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Arco 94">
              <a:extLst>
                <a:ext uri="{FF2B5EF4-FFF2-40B4-BE49-F238E27FC236}">
                  <a16:creationId xmlns:a16="http://schemas.microsoft.com/office/drawing/2014/main" id="{83C5F18A-AB83-B625-544D-7D59E98F4463}"/>
                </a:ext>
              </a:extLst>
            </p:cNvPr>
            <p:cNvSpPr/>
            <p:nvPr/>
          </p:nvSpPr>
          <p:spPr>
            <a:xfrm>
              <a:off x="9233178" y="4267807"/>
              <a:ext cx="465060" cy="397788"/>
            </a:xfrm>
            <a:prstGeom prst="arc">
              <a:avLst>
                <a:gd name="adj1" fmla="val 10771137"/>
                <a:gd name="adj2" fmla="val 0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cxnSp>
          <p:nvCxnSpPr>
            <p:cNvPr id="159" name="Straight Arrow Connector 78">
              <a:extLst>
                <a:ext uri="{FF2B5EF4-FFF2-40B4-BE49-F238E27FC236}">
                  <a16:creationId xmlns:a16="http://schemas.microsoft.com/office/drawing/2014/main" id="{4C7BAD78-E29F-C67F-5CBF-0C73AC92E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6192" y="4455389"/>
              <a:ext cx="663124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59">
              <a:extLst>
                <a:ext uri="{FF2B5EF4-FFF2-40B4-BE49-F238E27FC236}">
                  <a16:creationId xmlns:a16="http://schemas.microsoft.com/office/drawing/2014/main" id="{A230E18E-F152-CBBB-4C40-50063AC2678C}"/>
                </a:ext>
              </a:extLst>
            </p:cNvPr>
            <p:cNvCxnSpPr>
              <a:cxnSpLocks/>
              <a:endCxn id="161" idx="3"/>
            </p:cNvCxnSpPr>
            <p:nvPr/>
          </p:nvCxnSpPr>
          <p:spPr>
            <a:xfrm flipH="1" flipV="1">
              <a:off x="8432749" y="902588"/>
              <a:ext cx="3465700" cy="1309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ounded Rectangle 10">
              <a:extLst>
                <a:ext uri="{FF2B5EF4-FFF2-40B4-BE49-F238E27FC236}">
                  <a16:creationId xmlns:a16="http://schemas.microsoft.com/office/drawing/2014/main" id="{28F509F3-B5AC-F2DA-FCA6-8F69F6418D5A}"/>
                </a:ext>
              </a:extLst>
            </p:cNvPr>
            <p:cNvSpPr/>
            <p:nvPr/>
          </p:nvSpPr>
          <p:spPr>
            <a:xfrm>
              <a:off x="7154556" y="460136"/>
              <a:ext cx="1278193" cy="884903"/>
            </a:xfrm>
            <a:prstGeom prst="roundRect">
              <a:avLst/>
            </a:prstGeom>
            <a:gradFill>
              <a:gsLst>
                <a:gs pos="70000">
                  <a:schemeClr val="tx1">
                    <a:lumMod val="65000"/>
                    <a:lumOff val="35000"/>
                  </a:schemeClr>
                </a:gs>
                <a:gs pos="0">
                  <a:srgbClr val="00B0F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T separation membrane</a:t>
              </a:r>
            </a:p>
          </p:txBody>
        </p:sp>
        <p:cxnSp>
          <p:nvCxnSpPr>
            <p:cNvPr id="162" name="Straight Connector 59">
              <a:extLst>
                <a:ext uri="{FF2B5EF4-FFF2-40B4-BE49-F238E27FC236}">
                  <a16:creationId xmlns:a16="http://schemas.microsoft.com/office/drawing/2014/main" id="{685C53CD-3C54-EF6E-AB30-8FBF9ABEA536}"/>
                </a:ext>
              </a:extLst>
            </p:cNvPr>
            <p:cNvCxnSpPr>
              <a:cxnSpLocks/>
              <a:stCxn id="161" idx="1"/>
            </p:cNvCxnSpPr>
            <p:nvPr/>
          </p:nvCxnSpPr>
          <p:spPr>
            <a:xfrm flipH="1" flipV="1">
              <a:off x="4145767" y="896090"/>
              <a:ext cx="3008789" cy="6498"/>
            </a:xfrm>
            <a:prstGeom prst="line">
              <a:avLst/>
            </a:prstGeom>
            <a:ln w="571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64">
              <a:extLst>
                <a:ext uri="{FF2B5EF4-FFF2-40B4-BE49-F238E27FC236}">
                  <a16:creationId xmlns:a16="http://schemas.microsoft.com/office/drawing/2014/main" id="{6BC86432-57A8-72B9-1EEC-3D64C80B26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4219" y="870199"/>
              <a:ext cx="11548" cy="564232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C8BE28D-E2DC-CFF9-1AE8-1514A6BE74A2}"/>
              </a:ext>
            </a:extLst>
          </p:cNvPr>
          <p:cNvCxnSpPr>
            <a:cxnSpLocks/>
          </p:cNvCxnSpPr>
          <p:nvPr/>
        </p:nvCxnSpPr>
        <p:spPr>
          <a:xfrm>
            <a:off x="6272883" y="3229581"/>
            <a:ext cx="0" cy="80326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4F07078-2752-F634-0E37-3F42937959F0}"/>
              </a:ext>
            </a:extLst>
          </p:cNvPr>
          <p:cNvCxnSpPr>
            <a:cxnSpLocks/>
          </p:cNvCxnSpPr>
          <p:nvPr/>
        </p:nvCxnSpPr>
        <p:spPr>
          <a:xfrm>
            <a:off x="6261997" y="4011078"/>
            <a:ext cx="891662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97D44C94-AB25-3972-021A-125A640C6998}"/>
              </a:ext>
            </a:extLst>
          </p:cNvPr>
          <p:cNvSpPr txBox="1"/>
          <p:nvPr/>
        </p:nvSpPr>
        <p:spPr>
          <a:xfrm>
            <a:off x="176790" y="4855860"/>
            <a:ext cx="2810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Meschini, S., et al., </a:t>
            </a:r>
            <a:r>
              <a:rPr lang="en-US" sz="1200" i="1" dirty="0">
                <a:solidFill>
                  <a:schemeClr val="bg1"/>
                </a:solidFill>
              </a:rPr>
              <a:t>Nuclear Fusion</a:t>
            </a:r>
            <a:r>
              <a:rPr lang="en-US" sz="1200" dirty="0">
                <a:solidFill>
                  <a:schemeClr val="bg1"/>
                </a:solidFill>
              </a:rPr>
              <a:t> 63.12 (2023): 126005.</a:t>
            </a:r>
          </a:p>
        </p:txBody>
      </p:sp>
    </p:spTree>
    <p:extLst>
      <p:ext uri="{BB962C8B-B14F-4D97-AF65-F5344CB8AC3E}">
        <p14:creationId xmlns:p14="http://schemas.microsoft.com/office/powerpoint/2010/main" val="232791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3026F76-1C31-B2B4-548E-CBC2F502DC03}"/>
              </a:ext>
            </a:extLst>
          </p:cNvPr>
          <p:cNvCxnSpPr>
            <a:cxnSpLocks/>
          </p:cNvCxnSpPr>
          <p:nvPr/>
        </p:nvCxnSpPr>
        <p:spPr>
          <a:xfrm>
            <a:off x="6495571" y="2985970"/>
            <a:ext cx="67754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447BE0-E434-AF52-F427-5F3057B5325B}"/>
              </a:ext>
            </a:extLst>
          </p:cNvPr>
          <p:cNvCxnSpPr>
            <a:cxnSpLocks/>
          </p:cNvCxnSpPr>
          <p:nvPr/>
        </p:nvCxnSpPr>
        <p:spPr>
          <a:xfrm>
            <a:off x="6362833" y="2528307"/>
            <a:ext cx="38437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02D731-CDC7-EEF2-6EF0-BB499C6A4FE7}"/>
              </a:ext>
            </a:extLst>
          </p:cNvPr>
          <p:cNvCxnSpPr>
            <a:cxnSpLocks/>
          </p:cNvCxnSpPr>
          <p:nvPr/>
        </p:nvCxnSpPr>
        <p:spPr>
          <a:xfrm>
            <a:off x="8749076" y="1072404"/>
            <a:ext cx="19557" cy="345359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EA9ED1E-4E85-BCF9-D852-B2E7CFC9FB69}"/>
              </a:ext>
            </a:extLst>
          </p:cNvPr>
          <p:cNvCxnSpPr>
            <a:cxnSpLocks/>
          </p:cNvCxnSpPr>
          <p:nvPr/>
        </p:nvCxnSpPr>
        <p:spPr>
          <a:xfrm>
            <a:off x="9926255" y="921787"/>
            <a:ext cx="6006" cy="196764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E0B27B5-DF04-0870-A827-F7D87AEF454B}"/>
              </a:ext>
            </a:extLst>
          </p:cNvPr>
          <p:cNvCxnSpPr>
            <a:cxnSpLocks/>
          </p:cNvCxnSpPr>
          <p:nvPr/>
        </p:nvCxnSpPr>
        <p:spPr>
          <a:xfrm>
            <a:off x="6008271" y="3045528"/>
            <a:ext cx="0" cy="1255503"/>
          </a:xfrm>
          <a:prstGeom prst="line">
            <a:avLst/>
          </a:prstGeom>
          <a:ln w="57150" cmpd="dbl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B4AEA82-3A07-9492-9F32-994439AAE20A}"/>
              </a:ext>
            </a:extLst>
          </p:cNvPr>
          <p:cNvCxnSpPr>
            <a:cxnSpLocks/>
          </p:cNvCxnSpPr>
          <p:nvPr/>
        </p:nvCxnSpPr>
        <p:spPr>
          <a:xfrm>
            <a:off x="6187857" y="2843394"/>
            <a:ext cx="985260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0E70549-A79D-02D2-FDFC-C03CEFDB519D}"/>
              </a:ext>
            </a:extLst>
          </p:cNvPr>
          <p:cNvCxnSpPr>
            <a:cxnSpLocks/>
          </p:cNvCxnSpPr>
          <p:nvPr/>
        </p:nvCxnSpPr>
        <p:spPr>
          <a:xfrm>
            <a:off x="2987139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9C81BEA-2F5A-EE49-C864-9EBE62102CDF}"/>
              </a:ext>
            </a:extLst>
          </p:cNvPr>
          <p:cNvCxnSpPr>
            <a:cxnSpLocks/>
          </p:cNvCxnSpPr>
          <p:nvPr/>
        </p:nvCxnSpPr>
        <p:spPr>
          <a:xfrm>
            <a:off x="4584711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3A6D09A9-EBDE-257D-CEFE-C94B909849B4}"/>
              </a:ext>
            </a:extLst>
          </p:cNvPr>
          <p:cNvSpPr/>
          <p:nvPr/>
        </p:nvSpPr>
        <p:spPr>
          <a:xfrm>
            <a:off x="5462598" y="2238129"/>
            <a:ext cx="1125726" cy="1115407"/>
          </a:xfrm>
          <a:prstGeom prst="ellipse">
            <a:avLst/>
          </a:prstGeom>
          <a:gradFill flip="none" rotWithShape="1">
            <a:gsLst>
              <a:gs pos="0">
                <a:srgbClr val="FC728E"/>
              </a:gs>
              <a:gs pos="57000">
                <a:srgbClr val="E4B8E3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BA97C5-5288-218D-2CB2-CCB53C47C2E6}"/>
              </a:ext>
            </a:extLst>
          </p:cNvPr>
          <p:cNvSpPr txBox="1"/>
          <p:nvPr/>
        </p:nvSpPr>
        <p:spPr>
          <a:xfrm>
            <a:off x="5630103" y="2668350"/>
            <a:ext cx="793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PLASMA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5ED31248-DBAF-62EC-9EFF-BFC7C4767B3D}"/>
              </a:ext>
            </a:extLst>
          </p:cNvPr>
          <p:cNvSpPr/>
          <p:nvPr/>
        </p:nvSpPr>
        <p:spPr>
          <a:xfrm>
            <a:off x="3972400" y="2537953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Vacuum Pump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AFFD1C0-81C0-B085-2596-E344C4423372}"/>
              </a:ext>
            </a:extLst>
          </p:cNvPr>
          <p:cNvCxnSpPr>
            <a:cxnSpLocks/>
            <a:endCxn id="94" idx="3"/>
          </p:cNvCxnSpPr>
          <p:nvPr/>
        </p:nvCxnSpPr>
        <p:spPr>
          <a:xfrm flipH="1">
            <a:off x="4877803" y="2843394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1A7ACBC4-CA79-959A-B64C-CD5A23E11EA0}"/>
              </a:ext>
            </a:extLst>
          </p:cNvPr>
          <p:cNvSpPr/>
          <p:nvPr/>
        </p:nvSpPr>
        <p:spPr>
          <a:xfrm>
            <a:off x="3972398" y="1244916"/>
            <a:ext cx="100982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Storage and Management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BFA7955-119C-B5DB-880A-18F57E0B0788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4425102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D95D8022-1287-20C0-E3E9-8C35241EA9A9}"/>
              </a:ext>
            </a:extLst>
          </p:cNvPr>
          <p:cNvSpPr/>
          <p:nvPr/>
        </p:nvSpPr>
        <p:spPr>
          <a:xfrm>
            <a:off x="5572759" y="1244916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Fueling System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96AF349-3973-7FD7-2F04-77442AD44B44}"/>
              </a:ext>
            </a:extLst>
          </p:cNvPr>
          <p:cNvCxnSpPr>
            <a:cxnSpLocks/>
          </p:cNvCxnSpPr>
          <p:nvPr/>
        </p:nvCxnSpPr>
        <p:spPr>
          <a:xfrm>
            <a:off x="6025460" y="1773178"/>
            <a:ext cx="0" cy="46495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163F58A-9AF0-2D04-A657-427943B76D3D}"/>
              </a:ext>
            </a:extLst>
          </p:cNvPr>
          <p:cNvCxnSpPr>
            <a:cxnSpLocks/>
          </p:cNvCxnSpPr>
          <p:nvPr/>
        </p:nvCxnSpPr>
        <p:spPr>
          <a:xfrm flipH="1">
            <a:off x="3331888" y="2850179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126D8BBF-939E-1493-ACE3-2F3C967C0DD7}"/>
              </a:ext>
            </a:extLst>
          </p:cNvPr>
          <p:cNvSpPr/>
          <p:nvPr/>
        </p:nvSpPr>
        <p:spPr>
          <a:xfrm>
            <a:off x="2426426" y="1244916"/>
            <a:ext cx="96831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Isotope Separation System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2E12AB1-764A-76ED-8DE4-1320D78630F6}"/>
              </a:ext>
            </a:extLst>
          </p:cNvPr>
          <p:cNvCxnSpPr>
            <a:cxnSpLocks/>
          </p:cNvCxnSpPr>
          <p:nvPr/>
        </p:nvCxnSpPr>
        <p:spPr>
          <a:xfrm flipV="1">
            <a:off x="2870948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C11625D2-E7C3-5324-DC7A-28C295C45BE3}"/>
              </a:ext>
            </a:extLst>
          </p:cNvPr>
          <p:cNvSpPr/>
          <p:nvPr/>
        </p:nvSpPr>
        <p:spPr>
          <a:xfrm>
            <a:off x="3326853" y="3868321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Detritiation System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573B172-47DB-F6EA-D706-23A9B9F49A0B}"/>
              </a:ext>
            </a:extLst>
          </p:cNvPr>
          <p:cNvCxnSpPr/>
          <p:nvPr/>
        </p:nvCxnSpPr>
        <p:spPr>
          <a:xfrm flipH="1">
            <a:off x="2050335" y="1706471"/>
            <a:ext cx="376091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FE8AF3-E2E3-95EE-5383-B8C1F828102B}"/>
              </a:ext>
            </a:extLst>
          </p:cNvPr>
          <p:cNvCxnSpPr>
            <a:cxnSpLocks/>
          </p:cNvCxnSpPr>
          <p:nvPr/>
        </p:nvCxnSpPr>
        <p:spPr>
          <a:xfrm>
            <a:off x="2070950" y="1706472"/>
            <a:ext cx="0" cy="229760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67647AD-AA6E-9A99-A6FC-3306EBC4E990}"/>
              </a:ext>
            </a:extLst>
          </p:cNvPr>
          <p:cNvCxnSpPr>
            <a:cxnSpLocks/>
          </p:cNvCxnSpPr>
          <p:nvPr/>
        </p:nvCxnSpPr>
        <p:spPr>
          <a:xfrm>
            <a:off x="2050335" y="4004073"/>
            <a:ext cx="1281496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FFE7A6-66AF-82A0-8E39-AC80F0D059FB}"/>
              </a:ext>
            </a:extLst>
          </p:cNvPr>
          <p:cNvCxnSpPr>
            <a:cxnSpLocks/>
          </p:cNvCxnSpPr>
          <p:nvPr/>
        </p:nvCxnSpPr>
        <p:spPr>
          <a:xfrm flipH="1">
            <a:off x="1845157" y="4255213"/>
            <a:ext cx="15180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1C4FABB-A940-BFFF-6A5C-475522ECC7EA}"/>
              </a:ext>
            </a:extLst>
          </p:cNvPr>
          <p:cNvCxnSpPr>
            <a:cxnSpLocks/>
          </p:cNvCxnSpPr>
          <p:nvPr/>
        </p:nvCxnSpPr>
        <p:spPr>
          <a:xfrm>
            <a:off x="1866050" y="1411213"/>
            <a:ext cx="0" cy="285078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484B6FE-A7F2-E652-07CC-E9B34AEEA340}"/>
              </a:ext>
            </a:extLst>
          </p:cNvPr>
          <p:cNvCxnSpPr>
            <a:cxnSpLocks/>
          </p:cNvCxnSpPr>
          <p:nvPr/>
        </p:nvCxnSpPr>
        <p:spPr>
          <a:xfrm>
            <a:off x="1845156" y="1411212"/>
            <a:ext cx="58127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45401ED7-FD9D-E08D-BB10-C8F65A8334F4}"/>
              </a:ext>
            </a:extLst>
          </p:cNvPr>
          <p:cNvSpPr/>
          <p:nvPr/>
        </p:nvSpPr>
        <p:spPr>
          <a:xfrm>
            <a:off x="7173118" y="2549831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First Wall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5B742F48-1011-8258-A0A0-3150C60C4EBD}"/>
              </a:ext>
            </a:extLst>
          </p:cNvPr>
          <p:cNvSpPr/>
          <p:nvPr/>
        </p:nvSpPr>
        <p:spPr>
          <a:xfrm>
            <a:off x="7173117" y="12449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Blanket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6C32EE25-5AF8-09C8-A2B9-0066C340FE2B}"/>
              </a:ext>
            </a:extLst>
          </p:cNvPr>
          <p:cNvSpPr/>
          <p:nvPr/>
        </p:nvSpPr>
        <p:spPr>
          <a:xfrm>
            <a:off x="7173116" y="386577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Divertor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CA183F9-EC93-B7BC-DC51-F5339616A4D5}"/>
              </a:ext>
            </a:extLst>
          </p:cNvPr>
          <p:cNvCxnSpPr>
            <a:cxnSpLocks/>
          </p:cNvCxnSpPr>
          <p:nvPr/>
        </p:nvCxnSpPr>
        <p:spPr>
          <a:xfrm>
            <a:off x="5999700" y="4283985"/>
            <a:ext cx="1164845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6F11384D-2BD3-8520-247F-173A714C62C8}"/>
              </a:ext>
            </a:extLst>
          </p:cNvPr>
          <p:cNvSpPr/>
          <p:nvPr/>
        </p:nvSpPr>
        <p:spPr>
          <a:xfrm>
            <a:off x="8912619" y="4226250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Heat exchanger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27E21D2-DA47-4E47-5B2A-6BBAC9C87FA3}"/>
              </a:ext>
            </a:extLst>
          </p:cNvPr>
          <p:cNvCxnSpPr>
            <a:cxnSpLocks/>
          </p:cNvCxnSpPr>
          <p:nvPr/>
        </p:nvCxnSpPr>
        <p:spPr>
          <a:xfrm flipV="1">
            <a:off x="7627486" y="1846669"/>
            <a:ext cx="0" cy="7096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B3561E4-1E57-99EE-7FFF-14DF1CB7D958}"/>
              </a:ext>
            </a:extLst>
          </p:cNvPr>
          <p:cNvCxnSpPr>
            <a:cxnSpLocks/>
          </p:cNvCxnSpPr>
          <p:nvPr/>
        </p:nvCxnSpPr>
        <p:spPr>
          <a:xfrm flipV="1">
            <a:off x="7619073" y="1072404"/>
            <a:ext cx="731" cy="172511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0F7FD93-9632-1428-6A53-6C4439FC7925}"/>
              </a:ext>
            </a:extLst>
          </p:cNvPr>
          <p:cNvCxnSpPr>
            <a:cxnSpLocks/>
          </p:cNvCxnSpPr>
          <p:nvPr/>
        </p:nvCxnSpPr>
        <p:spPr>
          <a:xfrm>
            <a:off x="6747207" y="1706471"/>
            <a:ext cx="0" cy="84335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E9EB7A5-8BE8-16C2-41AB-E412F6407EF2}"/>
              </a:ext>
            </a:extLst>
          </p:cNvPr>
          <p:cNvCxnSpPr>
            <a:cxnSpLocks/>
          </p:cNvCxnSpPr>
          <p:nvPr/>
        </p:nvCxnSpPr>
        <p:spPr>
          <a:xfrm>
            <a:off x="6727581" y="1718503"/>
            <a:ext cx="44553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B4021D67-32CD-9DF4-0C26-40DAFDC864D6}"/>
              </a:ext>
            </a:extLst>
          </p:cNvPr>
          <p:cNvSpPr txBox="1"/>
          <p:nvPr/>
        </p:nvSpPr>
        <p:spPr>
          <a:xfrm>
            <a:off x="4417354" y="2130267"/>
            <a:ext cx="76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DIR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9393DCB-23C6-F5B2-7046-9D6E90C693DB}"/>
              </a:ext>
            </a:extLst>
          </p:cNvPr>
          <p:cNvCxnSpPr>
            <a:cxnSpLocks/>
          </p:cNvCxnSpPr>
          <p:nvPr/>
        </p:nvCxnSpPr>
        <p:spPr>
          <a:xfrm flipV="1">
            <a:off x="3795759" y="4485227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15E641F-CD5E-DDEA-59B6-9AA86AC40891}"/>
              </a:ext>
            </a:extLst>
          </p:cNvPr>
          <p:cNvCxnSpPr>
            <a:cxnSpLocks/>
          </p:cNvCxnSpPr>
          <p:nvPr/>
        </p:nvCxnSpPr>
        <p:spPr>
          <a:xfrm>
            <a:off x="3863064" y="5149505"/>
            <a:ext cx="5496104" cy="0"/>
          </a:xfrm>
          <a:prstGeom prst="straightConnector1">
            <a:avLst/>
          </a:prstGeom>
          <a:ln w="57150">
            <a:gradFill flip="none" rotWithShape="1">
              <a:gsLst>
                <a:gs pos="42000">
                  <a:schemeClr val="tx1">
                    <a:lumMod val="65000"/>
                    <a:lumOff val="3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98D2E63-5DF5-49A5-2D42-58F0BC78DEEE}"/>
              </a:ext>
            </a:extLst>
          </p:cNvPr>
          <p:cNvCxnSpPr>
            <a:cxnSpLocks/>
            <a:endCxn id="115" idx="2"/>
          </p:cNvCxnSpPr>
          <p:nvPr/>
        </p:nvCxnSpPr>
        <p:spPr>
          <a:xfrm flipV="1">
            <a:off x="9359168" y="4837134"/>
            <a:ext cx="6153" cy="330245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47B611A9-BAB8-9CE9-AE92-2068EB093CB0}"/>
              </a:ext>
            </a:extLst>
          </p:cNvPr>
          <p:cNvSpPr txBox="1"/>
          <p:nvPr/>
        </p:nvSpPr>
        <p:spPr>
          <a:xfrm>
            <a:off x="1047969" y="68000"/>
            <a:ext cx="1047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FUEL CLEANUP</a:t>
            </a:r>
          </a:p>
        </p:txBody>
      </p:sp>
      <p:sp>
        <p:nvSpPr>
          <p:cNvPr id="141" name="Rounded Rectangle 53">
            <a:extLst>
              <a:ext uri="{FF2B5EF4-FFF2-40B4-BE49-F238E27FC236}">
                <a16:creationId xmlns:a16="http://schemas.microsoft.com/office/drawing/2014/main" id="{0A8AE80F-3D22-F32E-F186-EBFA6FEB4223}"/>
              </a:ext>
            </a:extLst>
          </p:cNvPr>
          <p:cNvSpPr/>
          <p:nvPr/>
        </p:nvSpPr>
        <p:spPr>
          <a:xfrm>
            <a:off x="8906466" y="25654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TES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8533275-63C2-9CBE-48CF-D21CEDA1773C}"/>
              </a:ext>
            </a:extLst>
          </p:cNvPr>
          <p:cNvCxnSpPr>
            <a:cxnSpLocks/>
            <a:stCxn id="141" idx="2"/>
            <a:endCxn id="115" idx="0"/>
          </p:cNvCxnSpPr>
          <p:nvPr/>
        </p:nvCxnSpPr>
        <p:spPr>
          <a:xfrm>
            <a:off x="9359168" y="3176298"/>
            <a:ext cx="6153" cy="104995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A09FF7-B069-FAFF-729E-8AF306E7FE38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8749076" y="4531692"/>
            <a:ext cx="16354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00382E5-ED1C-D75F-D861-B241A64BB0B0}"/>
              </a:ext>
            </a:extLst>
          </p:cNvPr>
          <p:cNvCxnSpPr>
            <a:cxnSpLocks/>
            <a:endCxn id="141" idx="3"/>
          </p:cNvCxnSpPr>
          <p:nvPr/>
        </p:nvCxnSpPr>
        <p:spPr>
          <a:xfrm flipH="1">
            <a:off x="9811870" y="2870857"/>
            <a:ext cx="1242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B42F81A-88B6-88BF-6DE0-C1B6215F46DE}"/>
              </a:ext>
            </a:extLst>
          </p:cNvPr>
          <p:cNvCxnSpPr>
            <a:cxnSpLocks/>
          </p:cNvCxnSpPr>
          <p:nvPr/>
        </p:nvCxnSpPr>
        <p:spPr>
          <a:xfrm flipH="1">
            <a:off x="7600398" y="1077043"/>
            <a:ext cx="116823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397E071-796B-8F67-E5B2-B69674F0F121}"/>
              </a:ext>
            </a:extLst>
          </p:cNvPr>
          <p:cNvCxnSpPr>
            <a:cxnSpLocks/>
          </p:cNvCxnSpPr>
          <p:nvPr/>
        </p:nvCxnSpPr>
        <p:spPr>
          <a:xfrm flipV="1">
            <a:off x="8561834" y="2880381"/>
            <a:ext cx="351843" cy="3590"/>
          </a:xfrm>
          <a:prstGeom prst="straightConnector1">
            <a:avLst/>
          </a:prstGeom>
          <a:ln w="57150">
            <a:solidFill>
              <a:srgbClr val="55EC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75">
            <a:extLst>
              <a:ext uri="{FF2B5EF4-FFF2-40B4-BE49-F238E27FC236}">
                <a16:creationId xmlns:a16="http://schemas.microsoft.com/office/drawing/2014/main" id="{DDF287A1-A1D7-1E6C-B9BA-FD77E5B036B1}"/>
              </a:ext>
            </a:extLst>
          </p:cNvPr>
          <p:cNvCxnSpPr>
            <a:cxnSpLocks/>
          </p:cNvCxnSpPr>
          <p:nvPr/>
        </p:nvCxnSpPr>
        <p:spPr>
          <a:xfrm flipH="1" flipV="1">
            <a:off x="8018382" y="4241636"/>
            <a:ext cx="186761" cy="530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72">
            <a:extLst>
              <a:ext uri="{FF2B5EF4-FFF2-40B4-BE49-F238E27FC236}">
                <a16:creationId xmlns:a16="http://schemas.microsoft.com/office/drawing/2014/main" id="{54056AA8-5064-73C8-4611-17BFFE2A42CA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79">
            <a:extLst>
              <a:ext uri="{FF2B5EF4-FFF2-40B4-BE49-F238E27FC236}">
                <a16:creationId xmlns:a16="http://schemas.microsoft.com/office/drawing/2014/main" id="{B6DE9AD1-7B48-BC4F-FC13-4DB1D7BA487D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82">
            <a:extLst>
              <a:ext uri="{FF2B5EF4-FFF2-40B4-BE49-F238E27FC236}">
                <a16:creationId xmlns:a16="http://schemas.microsoft.com/office/drawing/2014/main" id="{C5779786-6009-834B-C05B-AE458C4D1956}"/>
              </a:ext>
            </a:extLst>
          </p:cNvPr>
          <p:cNvCxnSpPr>
            <a:cxnSpLocks/>
          </p:cNvCxnSpPr>
          <p:nvPr/>
        </p:nvCxnSpPr>
        <p:spPr>
          <a:xfrm flipH="1">
            <a:off x="8018382" y="4241636"/>
            <a:ext cx="18676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66">
            <a:extLst>
              <a:ext uri="{FF2B5EF4-FFF2-40B4-BE49-F238E27FC236}">
                <a16:creationId xmlns:a16="http://schemas.microsoft.com/office/drawing/2014/main" id="{BE8293BD-DA3D-88D1-D9E1-4C56B383FAC3}"/>
              </a:ext>
            </a:extLst>
          </p:cNvPr>
          <p:cNvCxnSpPr>
            <a:cxnSpLocks/>
          </p:cNvCxnSpPr>
          <p:nvPr/>
        </p:nvCxnSpPr>
        <p:spPr>
          <a:xfrm flipH="1">
            <a:off x="8064884" y="1585092"/>
            <a:ext cx="498861" cy="0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78">
            <a:extLst>
              <a:ext uri="{FF2B5EF4-FFF2-40B4-BE49-F238E27FC236}">
                <a16:creationId xmlns:a16="http://schemas.microsoft.com/office/drawing/2014/main" id="{53C4E20F-C68C-659A-7CED-5C0872D9A99D}"/>
              </a:ext>
            </a:extLst>
          </p:cNvPr>
          <p:cNvCxnSpPr>
            <a:cxnSpLocks/>
          </p:cNvCxnSpPr>
          <p:nvPr/>
        </p:nvCxnSpPr>
        <p:spPr>
          <a:xfrm flipH="1">
            <a:off x="8065939" y="4401957"/>
            <a:ext cx="702694" cy="1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21">
            <a:extLst>
              <a:ext uri="{FF2B5EF4-FFF2-40B4-BE49-F238E27FC236}">
                <a16:creationId xmlns:a16="http://schemas.microsoft.com/office/drawing/2014/main" id="{DDE2E439-AC57-4D97-E680-255E4F83A670}"/>
              </a:ext>
            </a:extLst>
          </p:cNvPr>
          <p:cNvCxnSpPr>
            <a:cxnSpLocks/>
          </p:cNvCxnSpPr>
          <p:nvPr/>
        </p:nvCxnSpPr>
        <p:spPr>
          <a:xfrm flipH="1">
            <a:off x="7941255" y="2318949"/>
            <a:ext cx="2784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23">
            <a:extLst>
              <a:ext uri="{FF2B5EF4-FFF2-40B4-BE49-F238E27FC236}">
                <a16:creationId xmlns:a16="http://schemas.microsoft.com/office/drawing/2014/main" id="{99098321-285E-A377-9860-ED4D891AA31A}"/>
              </a:ext>
            </a:extLst>
          </p:cNvPr>
          <p:cNvCxnSpPr>
            <a:cxnSpLocks/>
          </p:cNvCxnSpPr>
          <p:nvPr/>
        </p:nvCxnSpPr>
        <p:spPr>
          <a:xfrm flipV="1">
            <a:off x="7949351" y="1855799"/>
            <a:ext cx="0" cy="48155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25">
            <a:extLst>
              <a:ext uri="{FF2B5EF4-FFF2-40B4-BE49-F238E27FC236}">
                <a16:creationId xmlns:a16="http://schemas.microsoft.com/office/drawing/2014/main" id="{A82E1B72-35DD-2F72-E335-E508C6DBAA88}"/>
              </a:ext>
            </a:extLst>
          </p:cNvPr>
          <p:cNvCxnSpPr>
            <a:cxnSpLocks/>
          </p:cNvCxnSpPr>
          <p:nvPr/>
        </p:nvCxnSpPr>
        <p:spPr>
          <a:xfrm>
            <a:off x="8565657" y="1567757"/>
            <a:ext cx="0" cy="1331185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78">
            <a:extLst>
              <a:ext uri="{FF2B5EF4-FFF2-40B4-BE49-F238E27FC236}">
                <a16:creationId xmlns:a16="http://schemas.microsoft.com/office/drawing/2014/main" id="{6BECC4A0-63B5-E578-3DE3-3CFC847270E1}"/>
              </a:ext>
            </a:extLst>
          </p:cNvPr>
          <p:cNvCxnSpPr>
            <a:cxnSpLocks/>
          </p:cNvCxnSpPr>
          <p:nvPr/>
        </p:nvCxnSpPr>
        <p:spPr>
          <a:xfrm flipH="1" flipV="1">
            <a:off x="7625820" y="3160714"/>
            <a:ext cx="1666" cy="21573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78">
            <a:extLst>
              <a:ext uri="{FF2B5EF4-FFF2-40B4-BE49-F238E27FC236}">
                <a16:creationId xmlns:a16="http://schemas.microsoft.com/office/drawing/2014/main" id="{83D74C1C-1A6B-EC50-C9A5-0CD1A837133F}"/>
              </a:ext>
            </a:extLst>
          </p:cNvPr>
          <p:cNvCxnSpPr>
            <a:cxnSpLocks/>
          </p:cNvCxnSpPr>
          <p:nvPr/>
        </p:nvCxnSpPr>
        <p:spPr>
          <a:xfrm flipH="1">
            <a:off x="8353607" y="3353536"/>
            <a:ext cx="407275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rco 94">
            <a:extLst>
              <a:ext uri="{FF2B5EF4-FFF2-40B4-BE49-F238E27FC236}">
                <a16:creationId xmlns:a16="http://schemas.microsoft.com/office/drawing/2014/main" id="{83C5F18A-AB83-B625-544D-7D59E98F4463}"/>
              </a:ext>
            </a:extLst>
          </p:cNvPr>
          <p:cNvSpPr/>
          <p:nvPr/>
        </p:nvSpPr>
        <p:spPr>
          <a:xfrm>
            <a:off x="8048147" y="3229581"/>
            <a:ext cx="329424" cy="274609"/>
          </a:xfrm>
          <a:prstGeom prst="arc">
            <a:avLst>
              <a:gd name="adj1" fmla="val 10771137"/>
              <a:gd name="adj2" fmla="val 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59" name="Straight Arrow Connector 78">
            <a:extLst>
              <a:ext uri="{FF2B5EF4-FFF2-40B4-BE49-F238E27FC236}">
                <a16:creationId xmlns:a16="http://schemas.microsoft.com/office/drawing/2014/main" id="{4C7BAD78-E29F-C67F-5CBF-0C73AC92E14A}"/>
              </a:ext>
            </a:extLst>
          </p:cNvPr>
          <p:cNvCxnSpPr>
            <a:cxnSpLocks/>
          </p:cNvCxnSpPr>
          <p:nvPr/>
        </p:nvCxnSpPr>
        <p:spPr>
          <a:xfrm flipH="1">
            <a:off x="7604023" y="3359077"/>
            <a:ext cx="469722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59">
            <a:extLst>
              <a:ext uri="{FF2B5EF4-FFF2-40B4-BE49-F238E27FC236}">
                <a16:creationId xmlns:a16="http://schemas.microsoft.com/office/drawing/2014/main" id="{A230E18E-F152-CBBB-4C40-50063AC2678C}"/>
              </a:ext>
            </a:extLst>
          </p:cNvPr>
          <p:cNvCxnSpPr>
            <a:cxnSpLocks/>
            <a:endCxn id="161" idx="3"/>
          </p:cNvCxnSpPr>
          <p:nvPr/>
        </p:nvCxnSpPr>
        <p:spPr>
          <a:xfrm flipH="1" flipV="1">
            <a:off x="7481165" y="906438"/>
            <a:ext cx="2454919" cy="90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0">
            <a:extLst>
              <a:ext uri="{FF2B5EF4-FFF2-40B4-BE49-F238E27FC236}">
                <a16:creationId xmlns:a16="http://schemas.microsoft.com/office/drawing/2014/main" id="{28F509F3-B5AC-F2DA-FCA6-8F69F6418D5A}"/>
              </a:ext>
            </a:extLst>
          </p:cNvPr>
          <p:cNvSpPr/>
          <p:nvPr/>
        </p:nvSpPr>
        <p:spPr>
          <a:xfrm>
            <a:off x="6575761" y="600996"/>
            <a:ext cx="905404" cy="610883"/>
          </a:xfrm>
          <a:prstGeom prst="roundRect">
            <a:avLst/>
          </a:prstGeom>
          <a:gradFill>
            <a:gsLst>
              <a:gs pos="70000">
                <a:schemeClr val="tx1">
                  <a:lumMod val="65000"/>
                  <a:lumOff val="35000"/>
                </a:schemeClr>
              </a:gs>
              <a:gs pos="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T separation membrane</a:t>
            </a:r>
          </a:p>
        </p:txBody>
      </p:sp>
      <p:cxnSp>
        <p:nvCxnSpPr>
          <p:cNvPr id="162" name="Straight Connector 59">
            <a:extLst>
              <a:ext uri="{FF2B5EF4-FFF2-40B4-BE49-F238E27FC236}">
                <a16:creationId xmlns:a16="http://schemas.microsoft.com/office/drawing/2014/main" id="{685C53CD-3C54-EF6E-AB30-8FBF9ABEA536}"/>
              </a:ext>
            </a:extLst>
          </p:cNvPr>
          <p:cNvCxnSpPr>
            <a:cxnSpLocks/>
            <a:stCxn id="161" idx="1"/>
          </p:cNvCxnSpPr>
          <p:nvPr/>
        </p:nvCxnSpPr>
        <p:spPr>
          <a:xfrm flipH="1" flipV="1">
            <a:off x="4444494" y="901953"/>
            <a:ext cx="2131267" cy="4486"/>
          </a:xfrm>
          <a:prstGeom prst="line">
            <a:avLst/>
          </a:prstGeom>
          <a:ln w="571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64">
            <a:extLst>
              <a:ext uri="{FF2B5EF4-FFF2-40B4-BE49-F238E27FC236}">
                <a16:creationId xmlns:a16="http://schemas.microsoft.com/office/drawing/2014/main" id="{6BC86432-57A8-72B9-1EEC-3D64C80B265C}"/>
              </a:ext>
            </a:extLst>
          </p:cNvPr>
          <p:cNvCxnSpPr>
            <a:cxnSpLocks/>
          </p:cNvCxnSpPr>
          <p:nvPr/>
        </p:nvCxnSpPr>
        <p:spPr>
          <a:xfrm flipH="1">
            <a:off x="4436314" y="884079"/>
            <a:ext cx="8180" cy="38951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C8BE28D-E2DC-CFF9-1AE8-1514A6BE74A2}"/>
              </a:ext>
            </a:extLst>
          </p:cNvPr>
          <p:cNvCxnSpPr>
            <a:cxnSpLocks/>
          </p:cNvCxnSpPr>
          <p:nvPr/>
        </p:nvCxnSpPr>
        <p:spPr>
          <a:xfrm>
            <a:off x="6272883" y="3229581"/>
            <a:ext cx="0" cy="80326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4F07078-2752-F634-0E37-3F42937959F0}"/>
              </a:ext>
            </a:extLst>
          </p:cNvPr>
          <p:cNvCxnSpPr>
            <a:cxnSpLocks/>
          </p:cNvCxnSpPr>
          <p:nvPr/>
        </p:nvCxnSpPr>
        <p:spPr>
          <a:xfrm>
            <a:off x="6261997" y="4011078"/>
            <a:ext cx="891662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8190759-C0ED-DFF2-BAFB-160461BCDDB0}"/>
              </a:ext>
            </a:extLst>
          </p:cNvPr>
          <p:cNvSpPr/>
          <p:nvPr/>
        </p:nvSpPr>
        <p:spPr>
          <a:xfrm rot="5400000">
            <a:off x="3920674" y="-2129755"/>
            <a:ext cx="4887183" cy="10314669"/>
          </a:xfrm>
          <a:prstGeom prst="rect">
            <a:avLst/>
          </a:prstGeom>
          <a:solidFill>
            <a:schemeClr val="tx1">
              <a:alpha val="756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32E3DF-C539-7B21-45A3-8BC30D82A2BD}"/>
              </a:ext>
            </a:extLst>
          </p:cNvPr>
          <p:cNvSpPr txBox="1"/>
          <p:nvPr/>
        </p:nvSpPr>
        <p:spPr>
          <a:xfrm>
            <a:off x="6238628" y="1341375"/>
            <a:ext cx="246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</a:t>
            </a:r>
          </a:p>
          <a:p>
            <a:r>
              <a:rPr lang="en-US" dirty="0">
                <a:solidFill>
                  <a:schemeClr val="bg1"/>
                </a:solidFill>
              </a:rPr>
              <a:t>Separate fuel (D and T) from other gases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B6E00B3E-D9E9-8F69-F8AD-15EDBFD40896}"/>
              </a:ext>
            </a:extLst>
          </p:cNvPr>
          <p:cNvSpPr/>
          <p:nvPr/>
        </p:nvSpPr>
        <p:spPr>
          <a:xfrm>
            <a:off x="2418247" y="2534557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 Cleanup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8A581-44B7-7DC8-36FF-C2F3307A9AFF}"/>
              </a:ext>
            </a:extLst>
          </p:cNvPr>
          <p:cNvSpPr txBox="1"/>
          <p:nvPr/>
        </p:nvSpPr>
        <p:spPr>
          <a:xfrm>
            <a:off x="9102873" y="1439694"/>
            <a:ext cx="2835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Different flavors of Pd membranes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8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24A9FCC-4EAD-7B40-00C6-200F4D8CBFC1}"/>
              </a:ext>
            </a:extLst>
          </p:cNvPr>
          <p:cNvGrpSpPr/>
          <p:nvPr/>
        </p:nvGrpSpPr>
        <p:grpSpPr>
          <a:xfrm>
            <a:off x="1047969" y="68000"/>
            <a:ext cx="10473630" cy="6504983"/>
            <a:chOff x="-649234" y="-311943"/>
            <a:chExt cx="14786014" cy="9422878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3026F76-1C31-B2B4-548E-CBC2F502DC03}"/>
                </a:ext>
              </a:extLst>
            </p:cNvPr>
            <p:cNvCxnSpPr>
              <a:cxnSpLocks/>
            </p:cNvCxnSpPr>
            <p:nvPr/>
          </p:nvCxnSpPr>
          <p:spPr>
            <a:xfrm>
              <a:off x="7041349" y="3914921"/>
              <a:ext cx="956516" cy="0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5447BE0-E434-AF52-F427-5F3057B5325B}"/>
                </a:ext>
              </a:extLst>
            </p:cNvPr>
            <p:cNvCxnSpPr>
              <a:cxnSpLocks/>
            </p:cNvCxnSpPr>
            <p:nvPr/>
          </p:nvCxnSpPr>
          <p:spPr>
            <a:xfrm>
              <a:off x="6853957" y="3251967"/>
              <a:ext cx="542637" cy="0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202D731-CDC7-EEF2-6EF0-BB499C6A4FE7}"/>
                </a:ext>
              </a:extLst>
            </p:cNvPr>
            <p:cNvCxnSpPr>
              <a:cxnSpLocks/>
            </p:cNvCxnSpPr>
            <p:nvPr/>
          </p:nvCxnSpPr>
          <p:spPr>
            <a:xfrm>
              <a:off x="10222706" y="1143000"/>
              <a:ext cx="27610" cy="500274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A9ED1E-4E85-BCF9-D852-B2E7CFC9FB69}"/>
                </a:ext>
              </a:extLst>
            </p:cNvPr>
            <p:cNvCxnSpPr>
              <a:cxnSpLocks/>
            </p:cNvCxnSpPr>
            <p:nvPr/>
          </p:nvCxnSpPr>
          <p:spPr>
            <a:xfrm>
              <a:off x="11884573" y="924822"/>
              <a:ext cx="8479" cy="285025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E0B27B5-DF04-0870-A827-F7D87AEF454B}"/>
                </a:ext>
              </a:extLst>
            </p:cNvPr>
            <p:cNvCxnSpPr>
              <a:cxnSpLocks/>
            </p:cNvCxnSpPr>
            <p:nvPr/>
          </p:nvCxnSpPr>
          <p:spPr>
            <a:xfrm>
              <a:off x="6353409" y="4001194"/>
              <a:ext cx="0" cy="1818675"/>
            </a:xfrm>
            <a:prstGeom prst="line">
              <a:avLst/>
            </a:prstGeom>
            <a:ln w="57150" cmpd="dbl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B4AEA82-3A07-9492-9F32-994439AAE20A}"/>
                </a:ext>
              </a:extLst>
            </p:cNvPr>
            <p:cNvCxnSpPr>
              <a:cxnSpLocks/>
            </p:cNvCxnSpPr>
            <p:nvPr/>
          </p:nvCxnSpPr>
          <p:spPr>
            <a:xfrm>
              <a:off x="6606938" y="3708390"/>
              <a:ext cx="1390928" cy="0"/>
            </a:xfrm>
            <a:prstGeom prst="straightConnector1">
              <a:avLst/>
            </a:prstGeom>
            <a:ln w="57150" cmpd="dbl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0E70549-A79D-02D2-FDFC-C03CEFDB519D}"/>
                </a:ext>
              </a:extLst>
            </p:cNvPr>
            <p:cNvCxnSpPr>
              <a:cxnSpLocks/>
            </p:cNvCxnSpPr>
            <p:nvPr/>
          </p:nvCxnSpPr>
          <p:spPr>
            <a:xfrm>
              <a:off x="2088364" y="1835344"/>
              <a:ext cx="1390928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9C81BEA-2F5A-EE49-C864-9EBE62102CDF}"/>
                </a:ext>
              </a:extLst>
            </p:cNvPr>
            <p:cNvCxnSpPr>
              <a:cxnSpLocks/>
            </p:cNvCxnSpPr>
            <p:nvPr/>
          </p:nvCxnSpPr>
          <p:spPr>
            <a:xfrm>
              <a:off x="4343717" y="1835344"/>
              <a:ext cx="1390928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A6D09A9-EBDE-257D-CEFE-C94B909849B4}"/>
                </a:ext>
              </a:extLst>
            </p:cNvPr>
            <p:cNvSpPr/>
            <p:nvPr/>
          </p:nvSpPr>
          <p:spPr>
            <a:xfrm>
              <a:off x="5583062" y="2831625"/>
              <a:ext cx="1589230" cy="1615738"/>
            </a:xfrm>
            <a:prstGeom prst="ellipse">
              <a:avLst/>
            </a:prstGeom>
            <a:gradFill flip="none" rotWithShape="1">
              <a:gsLst>
                <a:gs pos="0">
                  <a:srgbClr val="FC728E"/>
                </a:gs>
                <a:gs pos="57000">
                  <a:srgbClr val="E4B8E3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ABA97C5-5288-218D-2CB2-CCB53C47C2E6}"/>
                </a:ext>
              </a:extLst>
            </p:cNvPr>
            <p:cNvSpPr txBox="1"/>
            <p:nvPr/>
          </p:nvSpPr>
          <p:spPr>
            <a:xfrm>
              <a:off x="5819535" y="3454828"/>
              <a:ext cx="1120374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PLASMA</a:t>
              </a: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5ED31248-DBAF-62EC-9EFF-BFC7C4767B3D}"/>
                </a:ext>
              </a:extLst>
            </p:cNvPr>
            <p:cNvSpPr/>
            <p:nvPr/>
          </p:nvSpPr>
          <p:spPr>
            <a:xfrm>
              <a:off x="3479294" y="3265939"/>
              <a:ext cx="1278193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Vacuum Pump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AFFD1C0-81C0-B085-2596-E344C4423372}"/>
                </a:ext>
              </a:extLst>
            </p:cNvPr>
            <p:cNvCxnSpPr>
              <a:cxnSpLocks/>
              <a:endCxn id="94" idx="3"/>
            </p:cNvCxnSpPr>
            <p:nvPr/>
          </p:nvCxnSpPr>
          <p:spPr>
            <a:xfrm flipH="1">
              <a:off x="4757486" y="3708390"/>
              <a:ext cx="904232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A7ACBC4-CA79-959A-B64C-CD5A23E11EA0}"/>
                </a:ext>
              </a:extLst>
            </p:cNvPr>
            <p:cNvSpPr/>
            <p:nvPr/>
          </p:nvSpPr>
          <p:spPr>
            <a:xfrm>
              <a:off x="3479291" y="1392894"/>
              <a:ext cx="1425608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Storage and Management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BFA7955-119C-B5DB-880A-18F57E0B0788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V="1">
              <a:off x="4118390" y="2277798"/>
              <a:ext cx="0" cy="98814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D95D8022-1287-20C0-E3E9-8C35241EA9A9}"/>
                </a:ext>
              </a:extLst>
            </p:cNvPr>
            <p:cNvSpPr/>
            <p:nvPr/>
          </p:nvSpPr>
          <p:spPr>
            <a:xfrm>
              <a:off x="5738581" y="1392894"/>
              <a:ext cx="1278193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Fueling System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96AF349-3973-7FD7-2F04-77442AD44B44}"/>
                </a:ext>
              </a:extLst>
            </p:cNvPr>
            <p:cNvCxnSpPr>
              <a:cxnSpLocks/>
            </p:cNvCxnSpPr>
            <p:nvPr/>
          </p:nvCxnSpPr>
          <p:spPr>
            <a:xfrm>
              <a:off x="6377676" y="2158115"/>
              <a:ext cx="0" cy="673511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B6E00B3E-D9E9-8F69-F8AD-15EDBFD40896}"/>
                </a:ext>
              </a:extLst>
            </p:cNvPr>
            <p:cNvSpPr/>
            <p:nvPr/>
          </p:nvSpPr>
          <p:spPr>
            <a:xfrm>
              <a:off x="1285238" y="3261020"/>
              <a:ext cx="1278193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Fuel Cleanup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163F58A-9AF0-2D04-A657-427943B76D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060" y="3718218"/>
              <a:ext cx="904232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126D8BBF-939E-1493-ACE3-2F3C967C0DD7}"/>
                </a:ext>
              </a:extLst>
            </p:cNvPr>
            <p:cNvSpPr/>
            <p:nvPr/>
          </p:nvSpPr>
          <p:spPr>
            <a:xfrm>
              <a:off x="1296785" y="1392894"/>
              <a:ext cx="1367006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Isotope Separation System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2E12AB1-764A-76ED-8DE4-1320D7863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4333" y="2277798"/>
              <a:ext cx="0" cy="98814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C11625D2-E7C3-5324-DC7A-28C295C45BE3}"/>
                </a:ext>
              </a:extLst>
            </p:cNvPr>
            <p:cNvSpPr/>
            <p:nvPr/>
          </p:nvSpPr>
          <p:spPr>
            <a:xfrm>
              <a:off x="2567952" y="5193061"/>
              <a:ext cx="1278193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Detritiation System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573B172-47DB-F6EA-D706-23A9B9F49A0B}"/>
                </a:ext>
              </a:extLst>
            </p:cNvPr>
            <p:cNvCxnSpPr/>
            <p:nvPr/>
          </p:nvCxnSpPr>
          <p:spPr>
            <a:xfrm flipH="1">
              <a:off x="765843" y="2061486"/>
              <a:ext cx="530942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6FE8AF3-E2E3-95EE-5383-B8C1F828102B}"/>
                </a:ext>
              </a:extLst>
            </p:cNvPr>
            <p:cNvCxnSpPr>
              <a:cxnSpLocks/>
            </p:cNvCxnSpPr>
            <p:nvPr/>
          </p:nvCxnSpPr>
          <p:spPr>
            <a:xfrm>
              <a:off x="794947" y="2061487"/>
              <a:ext cx="0" cy="3328221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67647AD-AA6E-9A99-A6FC-3306EBC4E990}"/>
                </a:ext>
              </a:extLst>
            </p:cNvPr>
            <p:cNvCxnSpPr>
              <a:cxnSpLocks/>
            </p:cNvCxnSpPr>
            <p:nvPr/>
          </p:nvCxnSpPr>
          <p:spPr>
            <a:xfrm>
              <a:off x="765844" y="5389707"/>
              <a:ext cx="1809135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CFFE7A6-66AF-82A0-8E39-AC80F0D059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186" y="5753499"/>
              <a:ext cx="2143121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1C4FABB-A940-BFFF-6A5C-475522ECC7EA}"/>
                </a:ext>
              </a:extLst>
            </p:cNvPr>
            <p:cNvCxnSpPr>
              <a:cxnSpLocks/>
            </p:cNvCxnSpPr>
            <p:nvPr/>
          </p:nvCxnSpPr>
          <p:spPr>
            <a:xfrm>
              <a:off x="505681" y="1633785"/>
              <a:ext cx="0" cy="4129547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B484B6FE-A7F2-E652-07CC-E9B34AEEA340}"/>
                </a:ext>
              </a:extLst>
            </p:cNvPr>
            <p:cNvCxnSpPr>
              <a:cxnSpLocks/>
            </p:cNvCxnSpPr>
            <p:nvPr/>
          </p:nvCxnSpPr>
          <p:spPr>
            <a:xfrm>
              <a:off x="476185" y="1633784"/>
              <a:ext cx="820600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45401ED7-FD9D-E08D-BB10-C8F65A8334F4}"/>
                </a:ext>
              </a:extLst>
            </p:cNvPr>
            <p:cNvSpPr/>
            <p:nvPr/>
          </p:nvSpPr>
          <p:spPr>
            <a:xfrm>
              <a:off x="7997867" y="3283145"/>
              <a:ext cx="1278193" cy="8849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First Wall</a:t>
              </a: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5B742F48-1011-8258-A0A0-3150C60C4EBD}"/>
                </a:ext>
              </a:extLst>
            </p:cNvPr>
            <p:cNvSpPr/>
            <p:nvPr/>
          </p:nvSpPr>
          <p:spPr>
            <a:xfrm>
              <a:off x="7997866" y="1392893"/>
              <a:ext cx="1278193" cy="8849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Blanket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6C32EE25-5AF8-09C8-A2B9-0066C340FE2B}"/>
                </a:ext>
              </a:extLst>
            </p:cNvPr>
            <p:cNvSpPr/>
            <p:nvPr/>
          </p:nvSpPr>
          <p:spPr>
            <a:xfrm>
              <a:off x="7997865" y="5189373"/>
              <a:ext cx="1278193" cy="8849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Divertor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9CA183F9-EC93-B7BC-DC51-F5339616A4D5}"/>
                </a:ext>
              </a:extLst>
            </p:cNvPr>
            <p:cNvCxnSpPr>
              <a:cxnSpLocks/>
            </p:cNvCxnSpPr>
            <p:nvPr/>
          </p:nvCxnSpPr>
          <p:spPr>
            <a:xfrm>
              <a:off x="6341309" y="5795177"/>
              <a:ext cx="1644455" cy="0"/>
            </a:xfrm>
            <a:prstGeom prst="straightConnector1">
              <a:avLst/>
            </a:prstGeom>
            <a:ln w="57150" cmpd="dbl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6F11384D-2BD3-8520-247F-173A714C62C8}"/>
                </a:ext>
              </a:extLst>
            </p:cNvPr>
            <p:cNvSpPr/>
            <p:nvPr/>
          </p:nvSpPr>
          <p:spPr>
            <a:xfrm>
              <a:off x="10453586" y="5711544"/>
              <a:ext cx="1278193" cy="8849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Heat exchanger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27E21D2-DA47-4E47-5B2A-6BBAC9C87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9316" y="2264571"/>
              <a:ext cx="0" cy="1027922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B3561E4-1E57-99EE-7FFF-14DF1CB7D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7438" y="1143000"/>
              <a:ext cx="1032" cy="249893"/>
            </a:xfrm>
            <a:prstGeom prst="line">
              <a:avLst/>
            </a:prstGeom>
            <a:ln w="5715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0F7FD93-9632-1428-6A53-6C4439FC7925}"/>
                </a:ext>
              </a:extLst>
            </p:cNvPr>
            <p:cNvCxnSpPr>
              <a:cxnSpLocks/>
            </p:cNvCxnSpPr>
            <p:nvPr/>
          </p:nvCxnSpPr>
          <p:spPr>
            <a:xfrm>
              <a:off x="7396593" y="2061486"/>
              <a:ext cx="0" cy="1221658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E9EB7A5-8BE8-16C2-41AB-E412F6407EF2}"/>
                </a:ext>
              </a:extLst>
            </p:cNvPr>
            <p:cNvCxnSpPr>
              <a:cxnSpLocks/>
            </p:cNvCxnSpPr>
            <p:nvPr/>
          </p:nvCxnSpPr>
          <p:spPr>
            <a:xfrm>
              <a:off x="7368886" y="2078914"/>
              <a:ext cx="628979" cy="0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4021D67-32CD-9DF4-0C26-40DAFDC864D6}"/>
                </a:ext>
              </a:extLst>
            </p:cNvPr>
            <p:cNvSpPr txBox="1"/>
            <p:nvPr/>
          </p:nvSpPr>
          <p:spPr>
            <a:xfrm>
              <a:off x="4107452" y="2675381"/>
              <a:ext cx="1081617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DIR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19393DCB-23C6-F5B2-7046-9D6E90C69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9923" y="6086689"/>
              <a:ext cx="0" cy="98814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515E641F-CD5E-DDEA-59B6-9AA86AC40891}"/>
                </a:ext>
              </a:extLst>
            </p:cNvPr>
            <p:cNvCxnSpPr>
              <a:cxnSpLocks/>
            </p:cNvCxnSpPr>
            <p:nvPr/>
          </p:nvCxnSpPr>
          <p:spPr>
            <a:xfrm>
              <a:off x="3324941" y="7048937"/>
              <a:ext cx="7759055" cy="0"/>
            </a:xfrm>
            <a:prstGeom prst="straightConnector1">
              <a:avLst/>
            </a:prstGeom>
            <a:ln w="57150">
              <a:gradFill flip="none" rotWithShape="1">
                <a:gsLst>
                  <a:gs pos="42000">
                    <a:schemeClr val="tx1">
                      <a:lumMod val="65000"/>
                      <a:lumOff val="35000"/>
                    </a:schemeClr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398D2E63-5DF5-49A5-2D42-58F0BC78DEEE}"/>
                </a:ext>
              </a:extLst>
            </p:cNvPr>
            <p:cNvCxnSpPr>
              <a:cxnSpLocks/>
              <a:endCxn id="115" idx="2"/>
            </p:cNvCxnSpPr>
            <p:nvPr/>
          </p:nvCxnSpPr>
          <p:spPr>
            <a:xfrm flipV="1">
              <a:off x="11083996" y="6596448"/>
              <a:ext cx="8686" cy="478381"/>
            </a:xfrm>
            <a:prstGeom prst="straightConnector1">
              <a:avLst/>
            </a:prstGeom>
            <a:ln w="57150">
              <a:solidFill>
                <a:srgbClr val="00B0F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C621CACB-AC6A-EFE0-8940-8DEEFD3F3937}"/>
                </a:ext>
              </a:extLst>
            </p:cNvPr>
            <p:cNvSpPr/>
            <p:nvPr/>
          </p:nvSpPr>
          <p:spPr>
            <a:xfrm>
              <a:off x="453093" y="7673663"/>
              <a:ext cx="820598" cy="496552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rgbClr val="55E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5584869-CBFA-BAE3-DEE4-1591EDEC866C}"/>
                </a:ext>
              </a:extLst>
            </p:cNvPr>
            <p:cNvSpPr txBox="1"/>
            <p:nvPr/>
          </p:nvSpPr>
          <p:spPr>
            <a:xfrm>
              <a:off x="1273691" y="7732034"/>
              <a:ext cx="2428300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Outer fuel cycle (OFC)</a:t>
              </a:r>
            </a:p>
          </p:txBody>
        </p:sp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2FDAD33A-734C-0E4E-6B8B-DA629A13F8D8}"/>
                </a:ext>
              </a:extLst>
            </p:cNvPr>
            <p:cNvSpPr/>
            <p:nvPr/>
          </p:nvSpPr>
          <p:spPr>
            <a:xfrm>
              <a:off x="453093" y="8293812"/>
              <a:ext cx="820598" cy="49655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DEDD952-9E72-AD76-CAFB-30CCBC017059}"/>
                </a:ext>
              </a:extLst>
            </p:cNvPr>
            <p:cNvSpPr txBox="1"/>
            <p:nvPr/>
          </p:nvSpPr>
          <p:spPr>
            <a:xfrm>
              <a:off x="1273691" y="8352182"/>
              <a:ext cx="2428300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Inner fuel cycle (IFC)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ED0CEA6-C564-EE61-622B-DBD051265C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1921" y="8013264"/>
              <a:ext cx="962024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F332853-48F6-860B-41A5-6743F7640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1921" y="8245700"/>
              <a:ext cx="962024" cy="0"/>
            </a:xfrm>
            <a:prstGeom prst="line">
              <a:avLst/>
            </a:prstGeom>
            <a:ln w="57150">
              <a:solidFill>
                <a:srgbClr val="55EC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927864D-CB51-279B-CC98-67E4F9DE15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1921" y="8478136"/>
              <a:ext cx="962024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46292A8-F8F2-D5D7-4B39-47054FDC1A0E}"/>
                </a:ext>
              </a:extLst>
            </p:cNvPr>
            <p:cNvSpPr txBox="1"/>
            <p:nvPr/>
          </p:nvSpPr>
          <p:spPr>
            <a:xfrm>
              <a:off x="4757505" y="8049202"/>
              <a:ext cx="1338495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Tritium flow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189D799-E0E8-036C-DEFC-770024A729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9834" y="8025376"/>
              <a:ext cx="951826" cy="0"/>
            </a:xfrm>
            <a:prstGeom prst="line">
              <a:avLst/>
            </a:prstGeom>
            <a:ln w="57150" cmpd="dbl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D8774EC-466C-7DA6-D809-472A745A44CB}"/>
                </a:ext>
              </a:extLst>
            </p:cNvPr>
            <p:cNvSpPr txBox="1"/>
            <p:nvPr/>
          </p:nvSpPr>
          <p:spPr>
            <a:xfrm>
              <a:off x="7457993" y="7854782"/>
              <a:ext cx="1624281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Tritium ion flux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1831824-0F0E-26E1-2C8F-DCFEEA323EC7}"/>
                </a:ext>
              </a:extLst>
            </p:cNvPr>
            <p:cNvCxnSpPr>
              <a:cxnSpLocks/>
            </p:cNvCxnSpPr>
            <p:nvPr/>
          </p:nvCxnSpPr>
          <p:spPr>
            <a:xfrm>
              <a:off x="6461078" y="8430646"/>
              <a:ext cx="960582" cy="0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ECA74DC-A9A7-03FB-804E-C88D740467F2}"/>
                </a:ext>
              </a:extLst>
            </p:cNvPr>
            <p:cNvSpPr txBox="1"/>
            <p:nvPr/>
          </p:nvSpPr>
          <p:spPr>
            <a:xfrm>
              <a:off x="7457993" y="8250356"/>
              <a:ext cx="1624281" cy="40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Neutron flux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EC6967BB-B535-9E9A-5F51-36E1DA8DF38D}"/>
                </a:ext>
              </a:extLst>
            </p:cNvPr>
            <p:cNvCxnSpPr>
              <a:cxnSpLocks/>
            </p:cNvCxnSpPr>
            <p:nvPr/>
          </p:nvCxnSpPr>
          <p:spPr>
            <a:xfrm>
              <a:off x="9256808" y="8098045"/>
              <a:ext cx="781869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9B1B083-CBAA-DF3B-DA27-C02C39137085}"/>
                </a:ext>
              </a:extLst>
            </p:cNvPr>
            <p:cNvCxnSpPr>
              <a:cxnSpLocks/>
            </p:cNvCxnSpPr>
            <p:nvPr/>
          </p:nvCxnSpPr>
          <p:spPr>
            <a:xfrm>
              <a:off x="9256807" y="8318649"/>
              <a:ext cx="781869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69B0536-EEC1-D510-0D9B-346B33CEED74}"/>
                </a:ext>
              </a:extLst>
            </p:cNvPr>
            <p:cNvSpPr txBox="1"/>
            <p:nvPr/>
          </p:nvSpPr>
          <p:spPr>
            <a:xfrm>
              <a:off x="10038676" y="7806872"/>
              <a:ext cx="1828796" cy="130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Path may or may not be present, pending technology choices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F055D3E-4C62-07A5-A63B-E0266F581890}"/>
                </a:ext>
              </a:extLst>
            </p:cNvPr>
            <p:cNvSpPr/>
            <p:nvPr/>
          </p:nvSpPr>
          <p:spPr>
            <a:xfrm>
              <a:off x="3754490" y="7732033"/>
              <a:ext cx="2422252" cy="1121304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7B611A9-BAB8-9CE9-AE92-2068EB093CB0}"/>
                </a:ext>
              </a:extLst>
            </p:cNvPr>
            <p:cNvSpPr txBox="1"/>
            <p:nvPr/>
          </p:nvSpPr>
          <p:spPr>
            <a:xfrm>
              <a:off x="-649234" y="-311943"/>
              <a:ext cx="14786014" cy="757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MOST CRITICAL COMPONENTS</a:t>
              </a:r>
            </a:p>
          </p:txBody>
        </p:sp>
        <p:sp>
          <p:nvSpPr>
            <p:cNvPr id="141" name="Rounded Rectangle 53">
              <a:extLst>
                <a:ext uri="{FF2B5EF4-FFF2-40B4-BE49-F238E27FC236}">
                  <a16:creationId xmlns:a16="http://schemas.microsoft.com/office/drawing/2014/main" id="{0A8AE80F-3D22-F32E-F186-EBFA6FEB4223}"/>
                </a:ext>
              </a:extLst>
            </p:cNvPr>
            <p:cNvSpPr/>
            <p:nvPr/>
          </p:nvSpPr>
          <p:spPr>
            <a:xfrm>
              <a:off x="10444899" y="3305720"/>
              <a:ext cx="1278193" cy="8849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TES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8533275-63C2-9CBE-48CF-D21CEDA1773C}"/>
                </a:ext>
              </a:extLst>
            </p:cNvPr>
            <p:cNvCxnSpPr>
              <a:cxnSpLocks/>
              <a:stCxn id="141" idx="2"/>
              <a:endCxn id="115" idx="0"/>
            </p:cNvCxnSpPr>
            <p:nvPr/>
          </p:nvCxnSpPr>
          <p:spPr>
            <a:xfrm>
              <a:off x="11083996" y="4190623"/>
              <a:ext cx="8686" cy="1520922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0A09FF7-B069-FAFF-729E-8AF306E7FE38}"/>
                </a:ext>
              </a:extLst>
            </p:cNvPr>
            <p:cNvCxnSpPr>
              <a:cxnSpLocks/>
              <a:endCxn id="115" idx="1"/>
            </p:cNvCxnSpPr>
            <p:nvPr/>
          </p:nvCxnSpPr>
          <p:spPr>
            <a:xfrm>
              <a:off x="10222706" y="6153997"/>
              <a:ext cx="23087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00382E5-ED1C-D75F-D861-B241A64BB0B0}"/>
                </a:ext>
              </a:extLst>
            </p:cNvPr>
            <p:cNvCxnSpPr>
              <a:cxnSpLocks/>
              <a:endCxn id="141" idx="3"/>
            </p:cNvCxnSpPr>
            <p:nvPr/>
          </p:nvCxnSpPr>
          <p:spPr>
            <a:xfrm flipH="1">
              <a:off x="11723092" y="3748172"/>
              <a:ext cx="175357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B42F81A-88B6-88BF-6DE0-C1B6215F46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1075" y="1149719"/>
              <a:ext cx="1649241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4397E071-796B-8F67-E5B2-B69674F0F1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8369" y="3761968"/>
              <a:ext cx="496710" cy="5200"/>
            </a:xfrm>
            <a:prstGeom prst="straightConnector1">
              <a:avLst/>
            </a:prstGeom>
            <a:ln w="57150">
              <a:solidFill>
                <a:srgbClr val="55EC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75">
              <a:extLst>
                <a:ext uri="{FF2B5EF4-FFF2-40B4-BE49-F238E27FC236}">
                  <a16:creationId xmlns:a16="http://schemas.microsoft.com/office/drawing/2014/main" id="{DDF287A1-A1D7-1E6C-B9BA-FD77E5B036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1158" y="5733832"/>
              <a:ext cx="263658" cy="768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72">
              <a:extLst>
                <a:ext uri="{FF2B5EF4-FFF2-40B4-BE49-F238E27FC236}">
                  <a16:creationId xmlns:a16="http://schemas.microsoft.com/office/drawing/2014/main" id="{54056AA8-5064-73C8-4611-17BFFE2A42CA}"/>
                </a:ext>
              </a:extLst>
            </p:cNvPr>
            <p:cNvCxnSpPr>
              <a:cxnSpLocks/>
            </p:cNvCxnSpPr>
            <p:nvPr/>
          </p:nvCxnSpPr>
          <p:spPr>
            <a:xfrm>
              <a:off x="9454816" y="2934484"/>
              <a:ext cx="0" cy="282884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79">
              <a:extLst>
                <a:ext uri="{FF2B5EF4-FFF2-40B4-BE49-F238E27FC236}">
                  <a16:creationId xmlns:a16="http://schemas.microsoft.com/office/drawing/2014/main" id="{B6DE9AD1-7B48-BC4F-FC13-4DB1D7BA487D}"/>
                </a:ext>
              </a:extLst>
            </p:cNvPr>
            <p:cNvCxnSpPr>
              <a:cxnSpLocks/>
            </p:cNvCxnSpPr>
            <p:nvPr/>
          </p:nvCxnSpPr>
          <p:spPr>
            <a:xfrm>
              <a:off x="9454816" y="2934484"/>
              <a:ext cx="0" cy="282884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82">
              <a:extLst>
                <a:ext uri="{FF2B5EF4-FFF2-40B4-BE49-F238E27FC236}">
                  <a16:creationId xmlns:a16="http://schemas.microsoft.com/office/drawing/2014/main" id="{C5779786-6009-834B-C05B-AE458C4D19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91158" y="5733832"/>
              <a:ext cx="263658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66">
              <a:extLst>
                <a:ext uri="{FF2B5EF4-FFF2-40B4-BE49-F238E27FC236}">
                  <a16:creationId xmlns:a16="http://schemas.microsoft.com/office/drawing/2014/main" id="{BE8293BD-DA3D-88D1-D9E1-4C56B383FA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56807" y="1885661"/>
              <a:ext cx="704260" cy="0"/>
            </a:xfrm>
            <a:prstGeom prst="line">
              <a:avLst/>
            </a:prstGeom>
            <a:ln w="57150">
              <a:solidFill>
                <a:srgbClr val="55EC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78">
              <a:extLst>
                <a:ext uri="{FF2B5EF4-FFF2-40B4-BE49-F238E27FC236}">
                  <a16:creationId xmlns:a16="http://schemas.microsoft.com/office/drawing/2014/main" id="{53C4E20F-C68C-659A-7CED-5C0872D9A9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58296" y="5966067"/>
              <a:ext cx="992020" cy="167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21">
              <a:extLst>
                <a:ext uri="{FF2B5EF4-FFF2-40B4-BE49-F238E27FC236}">
                  <a16:creationId xmlns:a16="http://schemas.microsoft.com/office/drawing/2014/main" id="{DDE2E439-AC57-4D97-E680-255E4F83A6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2275" y="2948698"/>
              <a:ext cx="393112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23">
              <a:extLst>
                <a:ext uri="{FF2B5EF4-FFF2-40B4-BE49-F238E27FC236}">
                  <a16:creationId xmlns:a16="http://schemas.microsoft.com/office/drawing/2014/main" id="{99098321-285E-A377-9860-ED4D891AA3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3705" y="2277796"/>
              <a:ext cx="0" cy="697557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25">
              <a:extLst>
                <a:ext uri="{FF2B5EF4-FFF2-40B4-BE49-F238E27FC236}">
                  <a16:creationId xmlns:a16="http://schemas.microsoft.com/office/drawing/2014/main" id="{A82E1B72-35DD-2F72-E335-E508C6DBAA88}"/>
                </a:ext>
              </a:extLst>
            </p:cNvPr>
            <p:cNvCxnSpPr>
              <a:cxnSpLocks/>
            </p:cNvCxnSpPr>
            <p:nvPr/>
          </p:nvCxnSpPr>
          <p:spPr>
            <a:xfrm>
              <a:off x="9963766" y="1860550"/>
              <a:ext cx="0" cy="1928305"/>
            </a:xfrm>
            <a:prstGeom prst="line">
              <a:avLst/>
            </a:prstGeom>
            <a:ln w="57150">
              <a:solidFill>
                <a:srgbClr val="55EC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78">
              <a:extLst>
                <a:ext uri="{FF2B5EF4-FFF2-40B4-BE49-F238E27FC236}">
                  <a16:creationId xmlns:a16="http://schemas.microsoft.com/office/drawing/2014/main" id="{6BECC4A0-63B5-E578-3DE3-3CFC847270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36964" y="4168048"/>
              <a:ext cx="2352" cy="312507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78">
              <a:extLst>
                <a:ext uri="{FF2B5EF4-FFF2-40B4-BE49-F238E27FC236}">
                  <a16:creationId xmlns:a16="http://schemas.microsoft.com/office/drawing/2014/main" id="{83D74C1C-1A6B-EC50-C9A5-0CD1A8371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4408" y="4447363"/>
              <a:ext cx="574965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Arco 94">
              <a:extLst>
                <a:ext uri="{FF2B5EF4-FFF2-40B4-BE49-F238E27FC236}">
                  <a16:creationId xmlns:a16="http://schemas.microsoft.com/office/drawing/2014/main" id="{83C5F18A-AB83-B625-544D-7D59E98F4463}"/>
                </a:ext>
              </a:extLst>
            </p:cNvPr>
            <p:cNvSpPr/>
            <p:nvPr/>
          </p:nvSpPr>
          <p:spPr>
            <a:xfrm>
              <a:off x="9233178" y="4267807"/>
              <a:ext cx="465060" cy="397788"/>
            </a:xfrm>
            <a:prstGeom prst="arc">
              <a:avLst>
                <a:gd name="adj1" fmla="val 10771137"/>
                <a:gd name="adj2" fmla="val 0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cxnSp>
          <p:nvCxnSpPr>
            <p:cNvPr id="159" name="Straight Arrow Connector 78">
              <a:extLst>
                <a:ext uri="{FF2B5EF4-FFF2-40B4-BE49-F238E27FC236}">
                  <a16:creationId xmlns:a16="http://schemas.microsoft.com/office/drawing/2014/main" id="{4C7BAD78-E29F-C67F-5CBF-0C73AC92E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6192" y="4455389"/>
              <a:ext cx="663124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59">
              <a:extLst>
                <a:ext uri="{FF2B5EF4-FFF2-40B4-BE49-F238E27FC236}">
                  <a16:creationId xmlns:a16="http://schemas.microsoft.com/office/drawing/2014/main" id="{A230E18E-F152-CBBB-4C40-50063AC2678C}"/>
                </a:ext>
              </a:extLst>
            </p:cNvPr>
            <p:cNvCxnSpPr>
              <a:cxnSpLocks/>
              <a:endCxn id="161" idx="3"/>
            </p:cNvCxnSpPr>
            <p:nvPr/>
          </p:nvCxnSpPr>
          <p:spPr>
            <a:xfrm flipH="1" flipV="1">
              <a:off x="8432749" y="902588"/>
              <a:ext cx="3465700" cy="1309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ounded Rectangle 10">
              <a:extLst>
                <a:ext uri="{FF2B5EF4-FFF2-40B4-BE49-F238E27FC236}">
                  <a16:creationId xmlns:a16="http://schemas.microsoft.com/office/drawing/2014/main" id="{28F509F3-B5AC-F2DA-FCA6-8F69F6418D5A}"/>
                </a:ext>
              </a:extLst>
            </p:cNvPr>
            <p:cNvSpPr/>
            <p:nvPr/>
          </p:nvSpPr>
          <p:spPr>
            <a:xfrm>
              <a:off x="7154556" y="460136"/>
              <a:ext cx="1278193" cy="884903"/>
            </a:xfrm>
            <a:prstGeom prst="roundRect">
              <a:avLst/>
            </a:prstGeom>
            <a:gradFill>
              <a:gsLst>
                <a:gs pos="70000">
                  <a:schemeClr val="tx1">
                    <a:lumMod val="65000"/>
                    <a:lumOff val="35000"/>
                  </a:schemeClr>
                </a:gs>
                <a:gs pos="0">
                  <a:srgbClr val="00B0F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T separation membrane</a:t>
              </a:r>
            </a:p>
          </p:txBody>
        </p:sp>
        <p:cxnSp>
          <p:nvCxnSpPr>
            <p:cNvPr id="162" name="Straight Connector 59">
              <a:extLst>
                <a:ext uri="{FF2B5EF4-FFF2-40B4-BE49-F238E27FC236}">
                  <a16:creationId xmlns:a16="http://schemas.microsoft.com/office/drawing/2014/main" id="{685C53CD-3C54-EF6E-AB30-8FBF9ABEA536}"/>
                </a:ext>
              </a:extLst>
            </p:cNvPr>
            <p:cNvCxnSpPr>
              <a:cxnSpLocks/>
              <a:stCxn id="161" idx="1"/>
            </p:cNvCxnSpPr>
            <p:nvPr/>
          </p:nvCxnSpPr>
          <p:spPr>
            <a:xfrm flipH="1" flipV="1">
              <a:off x="4145767" y="896090"/>
              <a:ext cx="3008789" cy="6498"/>
            </a:xfrm>
            <a:prstGeom prst="line">
              <a:avLst/>
            </a:prstGeom>
            <a:ln w="571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64">
              <a:extLst>
                <a:ext uri="{FF2B5EF4-FFF2-40B4-BE49-F238E27FC236}">
                  <a16:creationId xmlns:a16="http://schemas.microsoft.com/office/drawing/2014/main" id="{6BC86432-57A8-72B9-1EEC-3D64C80B26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4219" y="870199"/>
              <a:ext cx="11548" cy="564232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C8BE28D-E2DC-CFF9-1AE8-1514A6BE74A2}"/>
              </a:ext>
            </a:extLst>
          </p:cNvPr>
          <p:cNvCxnSpPr>
            <a:cxnSpLocks/>
          </p:cNvCxnSpPr>
          <p:nvPr/>
        </p:nvCxnSpPr>
        <p:spPr>
          <a:xfrm>
            <a:off x="6272883" y="3229581"/>
            <a:ext cx="0" cy="80326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4F07078-2752-F634-0E37-3F42937959F0}"/>
              </a:ext>
            </a:extLst>
          </p:cNvPr>
          <p:cNvCxnSpPr>
            <a:cxnSpLocks/>
          </p:cNvCxnSpPr>
          <p:nvPr/>
        </p:nvCxnSpPr>
        <p:spPr>
          <a:xfrm>
            <a:off x="6261997" y="4011078"/>
            <a:ext cx="891662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1DF3D2E-2992-F27B-BF04-D1CEBD45CEE9}"/>
              </a:ext>
            </a:extLst>
          </p:cNvPr>
          <p:cNvSpPr txBox="1"/>
          <p:nvPr/>
        </p:nvSpPr>
        <p:spPr>
          <a:xfrm>
            <a:off x="4640494" y="2642158"/>
            <a:ext cx="290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2EC3F-2318-AE23-92F4-6163D050200C}"/>
              </a:ext>
            </a:extLst>
          </p:cNvPr>
          <p:cNvSpPr txBox="1"/>
          <p:nvPr/>
        </p:nvSpPr>
        <p:spPr>
          <a:xfrm>
            <a:off x="7819485" y="1249019"/>
            <a:ext cx="290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3A317-BA73-A1BA-56EF-257C1E34CC02}"/>
              </a:ext>
            </a:extLst>
          </p:cNvPr>
          <p:cNvSpPr txBox="1"/>
          <p:nvPr/>
        </p:nvSpPr>
        <p:spPr>
          <a:xfrm>
            <a:off x="9517583" y="2683739"/>
            <a:ext cx="290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94C7C-3B66-695F-9FFA-8C4DBB7CF08C}"/>
              </a:ext>
            </a:extLst>
          </p:cNvPr>
          <p:cNvSpPr txBox="1"/>
          <p:nvPr/>
        </p:nvSpPr>
        <p:spPr>
          <a:xfrm>
            <a:off x="5897393" y="2264449"/>
            <a:ext cx="290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7472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354B-23E9-A59B-1DF1-02FEC5E5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INTERNAL RECYCLING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0F840B-9713-1CB5-1E2C-AD124D667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908"/>
          <a:stretch/>
        </p:blipFill>
        <p:spPr>
          <a:xfrm>
            <a:off x="7059647" y="1792356"/>
            <a:ext cx="4836373" cy="1786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46C8A-1B0A-E821-6341-2CCB7C11E56D}"/>
              </a:ext>
            </a:extLst>
          </p:cNvPr>
          <p:cNvSpPr txBox="1"/>
          <p:nvPr/>
        </p:nvSpPr>
        <p:spPr>
          <a:xfrm>
            <a:off x="8531708" y="1367523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Metal Foil Pumps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AA816-1E9F-2ADC-6E2E-A89FD51ADFDC}"/>
              </a:ext>
            </a:extLst>
          </p:cNvPr>
          <p:cNvSpPr txBox="1"/>
          <p:nvPr/>
        </p:nvSpPr>
        <p:spPr>
          <a:xfrm>
            <a:off x="1005142" y="1584495"/>
            <a:ext cx="3038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 effective pumping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Sharp H selectivity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1A4650-072D-D374-314F-5E57D74CB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31" y="2732443"/>
            <a:ext cx="4782281" cy="2923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F7C75-9334-58FC-BEBB-B0D562C147E8}"/>
              </a:ext>
            </a:extLst>
          </p:cNvPr>
          <p:cNvSpPr txBox="1"/>
          <p:nvPr/>
        </p:nvSpPr>
        <p:spPr>
          <a:xfrm>
            <a:off x="593187" y="5990562"/>
            <a:ext cx="60971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Peters, B.J, and Day, C., </a:t>
            </a:r>
            <a:r>
              <a:rPr lang="en-US" sz="1100" i="1" dirty="0">
                <a:solidFill>
                  <a:schemeClr val="bg1"/>
                </a:solidFill>
              </a:rPr>
              <a:t>FED </a:t>
            </a:r>
            <a:r>
              <a:rPr lang="en-US" sz="1100" dirty="0">
                <a:solidFill>
                  <a:schemeClr val="bg1"/>
                </a:solidFill>
              </a:rPr>
              <a:t>124 (2017): 696-699.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104D808-7C25-3F35-DA32-D3DCE5A8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88" y="3825124"/>
            <a:ext cx="3523212" cy="28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785BE7D-FB3F-69B8-05E9-5042CA154116}"/>
              </a:ext>
            </a:extLst>
          </p:cNvPr>
          <p:cNvSpPr/>
          <p:nvPr/>
        </p:nvSpPr>
        <p:spPr>
          <a:xfrm>
            <a:off x="8069905" y="4047067"/>
            <a:ext cx="2962162" cy="603432"/>
          </a:xfrm>
          <a:prstGeom prst="ellipse">
            <a:avLst/>
          </a:prstGeom>
          <a:noFill/>
          <a:ln>
            <a:solidFill>
              <a:srgbClr val="01A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9E59C3-C0B5-5ABA-E619-D1114A7428A5}"/>
              </a:ext>
            </a:extLst>
          </p:cNvPr>
          <p:cNvSpPr/>
          <p:nvPr/>
        </p:nvSpPr>
        <p:spPr>
          <a:xfrm rot="1091946">
            <a:off x="8111112" y="5097977"/>
            <a:ext cx="2962162" cy="6034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93851-126B-B691-1938-C6FBBF5C76E2}"/>
              </a:ext>
            </a:extLst>
          </p:cNvPr>
          <p:cNvSpPr txBox="1"/>
          <p:nvPr/>
        </p:nvSpPr>
        <p:spPr>
          <a:xfrm>
            <a:off x="5650438" y="4047067"/>
            <a:ext cx="221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A300"/>
                </a:solidFill>
              </a:rPr>
              <a:t>SUPERPERMEATION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8EB3B-2DC3-B371-F2FB-10FED5487233}"/>
              </a:ext>
            </a:extLst>
          </p:cNvPr>
          <p:cNvSpPr txBox="1"/>
          <p:nvPr/>
        </p:nvSpPr>
        <p:spPr>
          <a:xfrm>
            <a:off x="5626295" y="4834148"/>
            <a:ext cx="226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CLASSIC DIFFUSION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DF0AD4-7275-CC6A-9FB5-A595783958BF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H="1" flipV="1">
            <a:off x="6756190" y="4416399"/>
            <a:ext cx="2467" cy="417749"/>
          </a:xfrm>
          <a:prstGeom prst="straightConnector1">
            <a:avLst/>
          </a:prstGeom>
          <a:ln>
            <a:gradFill>
              <a:gsLst>
                <a:gs pos="0">
                  <a:srgbClr val="7030A0"/>
                </a:gs>
                <a:gs pos="100000">
                  <a:srgbClr val="00B05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B03F82-889E-6AEA-C7D3-CDCD868A2550}"/>
              </a:ext>
            </a:extLst>
          </p:cNvPr>
          <p:cNvSpPr txBox="1"/>
          <p:nvPr/>
        </p:nvSpPr>
        <p:spPr>
          <a:xfrm>
            <a:off x="5504277" y="445367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x10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– 10</a:t>
            </a:r>
            <a:r>
              <a:rPr lang="en-US" baseline="300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7466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354B-23E9-A59B-1DF1-02FEC5E5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INTERNAL RECYCLING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0F840B-9713-1CB5-1E2C-AD124D667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908"/>
          <a:stretch/>
        </p:blipFill>
        <p:spPr>
          <a:xfrm>
            <a:off x="7059647" y="1792356"/>
            <a:ext cx="4836373" cy="1786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46C8A-1B0A-E821-6341-2CCB7C11E56D}"/>
              </a:ext>
            </a:extLst>
          </p:cNvPr>
          <p:cNvSpPr txBox="1"/>
          <p:nvPr/>
        </p:nvSpPr>
        <p:spPr>
          <a:xfrm>
            <a:off x="8531708" y="1367523"/>
            <a:ext cx="189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Metal Foil Pumps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AA816-1E9F-2ADC-6E2E-A89FD51ADFDC}"/>
              </a:ext>
            </a:extLst>
          </p:cNvPr>
          <p:cNvSpPr txBox="1"/>
          <p:nvPr/>
        </p:nvSpPr>
        <p:spPr>
          <a:xfrm>
            <a:off x="1005142" y="1584495"/>
            <a:ext cx="2338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FUNCTIONS: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Effective pumping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Sharp H selectivity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F7C75-9334-58FC-BEBB-B0D562C147E8}"/>
              </a:ext>
            </a:extLst>
          </p:cNvPr>
          <p:cNvSpPr txBox="1"/>
          <p:nvPr/>
        </p:nvSpPr>
        <p:spPr>
          <a:xfrm>
            <a:off x="7983486" y="6614678"/>
            <a:ext cx="60971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Peters, B.J, and Day, C., </a:t>
            </a:r>
            <a:r>
              <a:rPr lang="en-US" sz="1100" i="1" dirty="0">
                <a:solidFill>
                  <a:schemeClr val="bg1"/>
                </a:solidFill>
              </a:rPr>
              <a:t>FED </a:t>
            </a:r>
            <a:r>
              <a:rPr lang="en-US" sz="1100" dirty="0">
                <a:solidFill>
                  <a:schemeClr val="bg1"/>
                </a:solidFill>
              </a:rPr>
              <a:t>124 (2017): 696-699.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104D808-7C25-3F35-DA32-D3DCE5A87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88" y="3825124"/>
            <a:ext cx="3523212" cy="28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785BE7D-FB3F-69B8-05E9-5042CA154116}"/>
              </a:ext>
            </a:extLst>
          </p:cNvPr>
          <p:cNvSpPr/>
          <p:nvPr/>
        </p:nvSpPr>
        <p:spPr>
          <a:xfrm>
            <a:off x="8069905" y="4047067"/>
            <a:ext cx="2962162" cy="603432"/>
          </a:xfrm>
          <a:prstGeom prst="ellipse">
            <a:avLst/>
          </a:prstGeom>
          <a:noFill/>
          <a:ln>
            <a:solidFill>
              <a:srgbClr val="01A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9E59C3-C0B5-5ABA-E619-D1114A7428A5}"/>
              </a:ext>
            </a:extLst>
          </p:cNvPr>
          <p:cNvSpPr/>
          <p:nvPr/>
        </p:nvSpPr>
        <p:spPr>
          <a:xfrm rot="1091946">
            <a:off x="8111112" y="5097977"/>
            <a:ext cx="2962162" cy="6034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93851-126B-B691-1938-C6FBBF5C76E2}"/>
              </a:ext>
            </a:extLst>
          </p:cNvPr>
          <p:cNvSpPr txBox="1"/>
          <p:nvPr/>
        </p:nvSpPr>
        <p:spPr>
          <a:xfrm>
            <a:off x="5650438" y="4047067"/>
            <a:ext cx="221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1A300"/>
                </a:solidFill>
              </a:rPr>
              <a:t>SUPERPERMEATION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8EB3B-2DC3-B371-F2FB-10FED5487233}"/>
              </a:ext>
            </a:extLst>
          </p:cNvPr>
          <p:cNvSpPr txBox="1"/>
          <p:nvPr/>
        </p:nvSpPr>
        <p:spPr>
          <a:xfrm>
            <a:off x="5626295" y="4834148"/>
            <a:ext cx="226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CLASSIC DIFFUSION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DF0AD4-7275-CC6A-9FB5-A595783958BF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H="1" flipV="1">
            <a:off x="6756190" y="4416399"/>
            <a:ext cx="2467" cy="417749"/>
          </a:xfrm>
          <a:prstGeom prst="straightConnector1">
            <a:avLst/>
          </a:prstGeom>
          <a:ln>
            <a:gradFill>
              <a:gsLst>
                <a:gs pos="0">
                  <a:srgbClr val="7030A0"/>
                </a:gs>
                <a:gs pos="100000">
                  <a:srgbClr val="00B05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B03F82-889E-6AEA-C7D3-CDCD868A2550}"/>
              </a:ext>
            </a:extLst>
          </p:cNvPr>
          <p:cNvSpPr txBox="1"/>
          <p:nvPr/>
        </p:nvSpPr>
        <p:spPr>
          <a:xfrm>
            <a:off x="5504277" y="445367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x10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– 10</a:t>
            </a:r>
            <a:r>
              <a:rPr lang="en-US" baseline="30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4" name="Picture 1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2D3FEB3-EC07-1DFB-756C-2711AAA5D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26" y="2705059"/>
            <a:ext cx="4929799" cy="36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7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A2AF-C2CD-2626-18F7-77B65930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TRITIUM BURN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A31A-8798-ACEF-524F-6B60DB78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320" y="4360269"/>
            <a:ext cx="5165683" cy="11901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Tritium removal is a collateral effect of He ash removal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F5A68F1-EE27-940F-A7FE-4C0B6829F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35"/>
          <a:stretch/>
        </p:blipFill>
        <p:spPr bwMode="auto">
          <a:xfrm>
            <a:off x="696033" y="1590967"/>
            <a:ext cx="2395993" cy="21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C550E0-2FAF-C247-499E-DC2654D1F06B}"/>
                  </a:ext>
                </a:extLst>
              </p:cNvPr>
              <p:cNvSpPr txBox="1"/>
              <p:nvPr/>
            </p:nvSpPr>
            <p:spPr>
              <a:xfrm>
                <a:off x="6834454" y="1590967"/>
                <a:ext cx="3167021" cy="98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TBE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burn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rate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input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rate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C550E0-2FAF-C247-499E-DC2654D1F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454" y="1590967"/>
                <a:ext cx="3167021" cy="983154"/>
              </a:xfrm>
              <a:prstGeom prst="rect">
                <a:avLst/>
              </a:prstGeom>
              <a:blipFill>
                <a:blip r:embed="rId3"/>
                <a:stretch>
                  <a:fillRect t="-2564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A496EDC-B181-176C-7B33-56B19210C7C8}"/>
              </a:ext>
            </a:extLst>
          </p:cNvPr>
          <p:cNvSpPr txBox="1"/>
          <p:nvPr/>
        </p:nvSpPr>
        <p:spPr>
          <a:xfrm>
            <a:off x="838200" y="5871468"/>
            <a:ext cx="5443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Whyte, D. G., et al, </a:t>
            </a:r>
            <a:r>
              <a:rPr lang="en-US" sz="1400" i="1" dirty="0">
                <a:solidFill>
                  <a:schemeClr val="bg1"/>
                </a:solidFill>
              </a:rPr>
              <a:t>Nuclear Fusion</a:t>
            </a:r>
            <a:r>
              <a:rPr lang="en-US" sz="1400" dirty="0">
                <a:solidFill>
                  <a:schemeClr val="bg1"/>
                </a:solidFill>
              </a:rPr>
              <a:t> 63.12 (2023): 126019.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5DBE841-87A2-D22E-37C1-F49CC6FB0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 b="32670"/>
          <a:stretch/>
        </p:blipFill>
        <p:spPr bwMode="auto">
          <a:xfrm>
            <a:off x="3086137" y="1590967"/>
            <a:ext cx="2395993" cy="21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881DF0-4085-CCFA-A825-EA18C991A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5"/>
          <a:stretch/>
        </p:blipFill>
        <p:spPr bwMode="auto">
          <a:xfrm>
            <a:off x="1969963" y="3739268"/>
            <a:ext cx="2395993" cy="202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4B3486-52ED-65E2-C7E3-A26AD54C6F54}"/>
              </a:ext>
            </a:extLst>
          </p:cNvPr>
          <p:cNvSpPr txBox="1"/>
          <p:nvPr/>
        </p:nvSpPr>
        <p:spPr>
          <a:xfrm>
            <a:off x="9056344" y="580991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ITER TBE = 0.36%</a:t>
            </a:r>
          </a:p>
        </p:txBody>
      </p:sp>
    </p:spTree>
    <p:extLst>
      <p:ext uri="{BB962C8B-B14F-4D97-AF65-F5344CB8AC3E}">
        <p14:creationId xmlns:p14="http://schemas.microsoft.com/office/powerpoint/2010/main" val="1460161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CA45-258C-0427-CAFC-B2BFC339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TBE and TSS</a:t>
            </a:r>
          </a:p>
        </p:txBody>
      </p:sp>
      <p:pic>
        <p:nvPicPr>
          <p:cNvPr id="4" name="Content Placeholder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08E9354-4497-B48F-031C-AC52D80C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366" y="1296019"/>
            <a:ext cx="7950200" cy="5300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584C7-E236-EF8A-6450-D34796DE668E}"/>
              </a:ext>
            </a:extLst>
          </p:cNvPr>
          <p:cNvSpPr txBox="1"/>
          <p:nvPr/>
        </p:nvSpPr>
        <p:spPr>
          <a:xfrm>
            <a:off x="641434" y="2130552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TSS is virtually impossible at low TBE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07DEF-AA01-266F-4564-F0807AB33740}"/>
              </a:ext>
            </a:extLst>
          </p:cNvPr>
          <p:cNvSpPr txBox="1"/>
          <p:nvPr/>
        </p:nvSpPr>
        <p:spPr>
          <a:xfrm>
            <a:off x="299965" y="5852556"/>
            <a:ext cx="2810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Meschini, S., et al., </a:t>
            </a:r>
            <a:r>
              <a:rPr lang="en-US" sz="1200" i="1" dirty="0">
                <a:solidFill>
                  <a:schemeClr val="bg1"/>
                </a:solidFill>
              </a:rPr>
              <a:t>Nuclear Fusion</a:t>
            </a:r>
            <a:r>
              <a:rPr lang="en-US" sz="1200" dirty="0">
                <a:solidFill>
                  <a:schemeClr val="bg1"/>
                </a:solidFill>
              </a:rPr>
              <a:t> 63.12 (2023): 126005.</a:t>
            </a:r>
          </a:p>
        </p:txBody>
      </p:sp>
    </p:spTree>
    <p:extLst>
      <p:ext uri="{BB962C8B-B14F-4D97-AF65-F5344CB8AC3E}">
        <p14:creationId xmlns:p14="http://schemas.microsoft.com/office/powerpoint/2010/main" val="13330256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A2AF-C2CD-2626-18F7-77B65930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TBE and FUSION POWER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0A31A-8798-ACEF-524F-6B60DB78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3799" y="1291586"/>
                <a:ext cx="4529667" cy="3018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TBE can be improved by:</a:t>
                </a:r>
              </a:p>
              <a:p>
                <a:pPr lvl="1"/>
                <a:r>
                  <a:rPr lang="en-US" dirty="0"/>
                  <a:t>Increasing the He fraction in the divertor,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𝑑𝑖𝑣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Selective He pumping,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0A31A-8798-ACEF-524F-6B60DB78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3799" y="1291586"/>
                <a:ext cx="4529667" cy="3018400"/>
              </a:xfrm>
              <a:blipFill>
                <a:blip r:embed="rId2"/>
                <a:stretch>
                  <a:fillRect l="-2514" t="-3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DB454-3D80-8803-2E16-3AE193B7FF9D}"/>
                  </a:ext>
                </a:extLst>
              </p:cNvPr>
              <p:cNvSpPr txBox="1"/>
              <p:nvPr/>
            </p:nvSpPr>
            <p:spPr>
              <a:xfrm>
                <a:off x="1617135" y="5984541"/>
                <a:ext cx="609600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𝑑𝑖𝑣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DB454-3D80-8803-2E16-3AE193B7F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35" y="5984541"/>
                <a:ext cx="6096000" cy="381515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9E1349-67B8-0688-FEAD-6032004FF262}"/>
              </a:ext>
            </a:extLst>
          </p:cNvPr>
          <p:cNvCxnSpPr/>
          <p:nvPr/>
        </p:nvCxnSpPr>
        <p:spPr>
          <a:xfrm>
            <a:off x="2706086" y="6366056"/>
            <a:ext cx="3683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C3D335-B2A6-7EE7-2DF7-AFEBFD81A14E}"/>
              </a:ext>
            </a:extLst>
          </p:cNvPr>
          <p:cNvCxnSpPr>
            <a:cxnSpLocks/>
          </p:cNvCxnSpPr>
          <p:nvPr/>
        </p:nvCxnSpPr>
        <p:spPr>
          <a:xfrm>
            <a:off x="1507068" y="2785533"/>
            <a:ext cx="0" cy="265006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60DC64-2A76-631D-6AB2-99E5508D18E8}"/>
              </a:ext>
            </a:extLst>
          </p:cNvPr>
          <p:cNvSpPr txBox="1"/>
          <p:nvPr/>
        </p:nvSpPr>
        <p:spPr>
          <a:xfrm>
            <a:off x="61238" y="3510344"/>
            <a:ext cx="141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Improving tritium self-sufficiency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AE0B3-64F8-3FE2-1888-40E2049D0E08}"/>
              </a:ext>
            </a:extLst>
          </p:cNvPr>
          <p:cNvSpPr txBox="1"/>
          <p:nvPr/>
        </p:nvSpPr>
        <p:spPr>
          <a:xfrm>
            <a:off x="7689703" y="3510344"/>
            <a:ext cx="141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Decreasing power production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21C46D-CB03-83B3-CF8C-837A8E70DDA4}"/>
              </a:ext>
            </a:extLst>
          </p:cNvPr>
          <p:cNvCxnSpPr>
            <a:cxnSpLocks/>
          </p:cNvCxnSpPr>
          <p:nvPr/>
        </p:nvCxnSpPr>
        <p:spPr>
          <a:xfrm>
            <a:off x="7588099" y="2796748"/>
            <a:ext cx="0" cy="265006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3F3290-BE09-C4A9-6A4B-65C247AD2CD0}"/>
              </a:ext>
            </a:extLst>
          </p:cNvPr>
          <p:cNvSpPr txBox="1"/>
          <p:nvPr/>
        </p:nvSpPr>
        <p:spPr>
          <a:xfrm>
            <a:off x="7987996" y="5212383"/>
            <a:ext cx="357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Tritium self-sufficiency and power production are competing goals!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02C9E-9A3A-8943-878B-39EC95FCF04F}"/>
              </a:ext>
            </a:extLst>
          </p:cNvPr>
          <p:cNvSpPr txBox="1"/>
          <p:nvPr/>
        </p:nvSpPr>
        <p:spPr>
          <a:xfrm>
            <a:off x="156305" y="6366056"/>
            <a:ext cx="2005306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Meschini, S., et al., </a:t>
            </a:r>
            <a:r>
              <a:rPr lang="en-US" sz="1050" i="1" dirty="0">
                <a:solidFill>
                  <a:schemeClr val="bg1"/>
                </a:solidFill>
              </a:rPr>
              <a:t>Nuclear Fusion</a:t>
            </a:r>
            <a:r>
              <a:rPr lang="en-US" sz="1050" dirty="0">
                <a:solidFill>
                  <a:schemeClr val="bg1"/>
                </a:solidFill>
              </a:rPr>
              <a:t> 63.12 (2023): 126005.</a:t>
            </a:r>
          </a:p>
        </p:txBody>
      </p:sp>
      <p:pic>
        <p:nvPicPr>
          <p:cNvPr id="20" name="Picture 19" descr="A graph of a function&#10;&#10;Description automatically generated">
            <a:extLst>
              <a:ext uri="{FF2B5EF4-FFF2-40B4-BE49-F238E27FC236}">
                <a16:creationId xmlns:a16="http://schemas.microsoft.com/office/drawing/2014/main" id="{C82EFEA3-2984-C5D2-DFA5-2DAA3AFA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298" y="1690688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49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A2AF-C2CD-2626-18F7-77B65930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TBE and FUSION POWER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0A31A-8798-ACEF-524F-6B60DB78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1101" y="491944"/>
                <a:ext cx="4529667" cy="3018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Possible strategies to improve TBE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𝑓𝑢𝑠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Selective He pumping</a:t>
                </a:r>
              </a:p>
              <a:p>
                <a:pPr lvl="1"/>
                <a:r>
                  <a:rPr lang="en-US" dirty="0"/>
                  <a:t>Spin polarized fuels</a:t>
                </a:r>
              </a:p>
              <a:p>
                <a:pPr lvl="1"/>
                <a:r>
                  <a:rPr lang="en-US" dirty="0"/>
                  <a:t>Asymmetric transport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0A31A-8798-ACEF-524F-6B60DB78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1101" y="491944"/>
                <a:ext cx="4529667" cy="3018400"/>
              </a:xfrm>
              <a:blipFill>
                <a:blip r:embed="rId2"/>
                <a:stretch>
                  <a:fillRect l="-2801" t="-3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DB454-3D80-8803-2E16-3AE193B7FF9D}"/>
                  </a:ext>
                </a:extLst>
              </p:cNvPr>
              <p:cNvSpPr txBox="1"/>
              <p:nvPr/>
            </p:nvSpPr>
            <p:spPr>
              <a:xfrm>
                <a:off x="1617135" y="5984541"/>
                <a:ext cx="609600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𝑑𝑖𝑣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3DB454-3D80-8803-2E16-3AE193B7F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135" y="5984541"/>
                <a:ext cx="6096000" cy="381515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9E1349-67B8-0688-FEAD-6032004FF262}"/>
              </a:ext>
            </a:extLst>
          </p:cNvPr>
          <p:cNvCxnSpPr/>
          <p:nvPr/>
        </p:nvCxnSpPr>
        <p:spPr>
          <a:xfrm>
            <a:off x="2706086" y="6366056"/>
            <a:ext cx="368300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C3D335-B2A6-7EE7-2DF7-AFEBFD81A14E}"/>
              </a:ext>
            </a:extLst>
          </p:cNvPr>
          <p:cNvCxnSpPr>
            <a:cxnSpLocks/>
          </p:cNvCxnSpPr>
          <p:nvPr/>
        </p:nvCxnSpPr>
        <p:spPr>
          <a:xfrm>
            <a:off x="1507068" y="2785533"/>
            <a:ext cx="0" cy="265006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60DC64-2A76-631D-6AB2-99E5508D18E8}"/>
              </a:ext>
            </a:extLst>
          </p:cNvPr>
          <p:cNvSpPr txBox="1"/>
          <p:nvPr/>
        </p:nvSpPr>
        <p:spPr>
          <a:xfrm>
            <a:off x="61238" y="3510344"/>
            <a:ext cx="141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Improving tritium self-sufficiency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AE0B3-64F8-3FE2-1888-40E2049D0E08}"/>
              </a:ext>
            </a:extLst>
          </p:cNvPr>
          <p:cNvSpPr txBox="1"/>
          <p:nvPr/>
        </p:nvSpPr>
        <p:spPr>
          <a:xfrm>
            <a:off x="7689703" y="3510344"/>
            <a:ext cx="141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Decreasing power production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21C46D-CB03-83B3-CF8C-837A8E70DDA4}"/>
              </a:ext>
            </a:extLst>
          </p:cNvPr>
          <p:cNvCxnSpPr>
            <a:cxnSpLocks/>
          </p:cNvCxnSpPr>
          <p:nvPr/>
        </p:nvCxnSpPr>
        <p:spPr>
          <a:xfrm>
            <a:off x="7588099" y="2796748"/>
            <a:ext cx="0" cy="265006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918E903-CEDC-0DDD-144C-71D4A2D3AE18}"/>
              </a:ext>
            </a:extLst>
          </p:cNvPr>
          <p:cNvSpPr txBox="1"/>
          <p:nvPr/>
        </p:nvSpPr>
        <p:spPr>
          <a:xfrm>
            <a:off x="156305" y="6366056"/>
            <a:ext cx="2005306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Meschini, S., et al., </a:t>
            </a:r>
            <a:r>
              <a:rPr lang="en-US" sz="1050" i="1" dirty="0">
                <a:solidFill>
                  <a:schemeClr val="bg1"/>
                </a:solidFill>
              </a:rPr>
              <a:t>Nuclear Fusion</a:t>
            </a:r>
            <a:r>
              <a:rPr lang="en-US" sz="1050" dirty="0">
                <a:solidFill>
                  <a:schemeClr val="bg1"/>
                </a:solidFill>
              </a:rPr>
              <a:t> 63.12 (2023): 126005.</a:t>
            </a:r>
          </a:p>
        </p:txBody>
      </p:sp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2BFF0755-D357-06BA-F15E-3D8BCB1F2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298" y="1690688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53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9EE3-1D02-343A-34D2-926BA747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D736C-EE28-E465-FC88-E7EC26C2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44" y="1423960"/>
            <a:ext cx="6853428" cy="489530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C6F828-041D-C4C6-5B5C-42C6AD090AD6}"/>
              </a:ext>
            </a:extLst>
          </p:cNvPr>
          <p:cNvCxnSpPr/>
          <p:nvPr/>
        </p:nvCxnSpPr>
        <p:spPr>
          <a:xfrm>
            <a:off x="2322576" y="4315968"/>
            <a:ext cx="202082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34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5A34-5DB0-068A-4A25-A476CDCB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A3ADBD-93E7-EFE2-0DBE-518EF1574FFD}"/>
              </a:ext>
            </a:extLst>
          </p:cNvPr>
          <p:cNvSpPr txBox="1">
            <a:spLocks/>
          </p:cNvSpPr>
          <p:nvPr/>
        </p:nvSpPr>
        <p:spPr>
          <a:xfrm>
            <a:off x="783610" y="3429000"/>
            <a:ext cx="461134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 transport</a:t>
            </a:r>
          </a:p>
          <a:p>
            <a:pPr lvl="1"/>
            <a:r>
              <a:rPr lang="en-US" sz="1400" dirty="0"/>
              <a:t>Tritium implantation and trapping</a:t>
            </a:r>
          </a:p>
          <a:p>
            <a:pPr lvl="1"/>
            <a:r>
              <a:rPr lang="en-US" sz="1400" dirty="0">
                <a:latin typeface="Aptos" panose="020B0004020202020204" pitchFamily="34" charset="0"/>
              </a:rPr>
              <a:t>I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mpact of neutron irradiation and material damage on tritium self-sufficiency</a:t>
            </a:r>
            <a:endParaRPr lang="en-US" sz="1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18128A8-3BEB-8DDF-608B-394A89AD961F}"/>
              </a:ext>
            </a:extLst>
          </p:cNvPr>
          <p:cNvSpPr txBox="1">
            <a:spLocks/>
          </p:cNvSpPr>
          <p:nvPr/>
        </p:nvSpPr>
        <p:spPr>
          <a:xfrm>
            <a:off x="783611" y="2019744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Fuel cycle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Fuel cycle dynamics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Fuel cycle layout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Main technologies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AB50A9-089C-7A96-1CFD-D5C265D643EE}"/>
              </a:ext>
            </a:extLst>
          </p:cNvPr>
          <p:cNvSpPr txBox="1">
            <a:spLocks/>
          </p:cNvSpPr>
          <p:nvPr/>
        </p:nvSpPr>
        <p:spPr>
          <a:xfrm>
            <a:off x="838200" y="4838256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Global market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Tritium reserves management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Fusion energy penetration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914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E69C-B0DD-9A1B-A7AC-BAAF8642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83681" cy="1325563"/>
          </a:xfrm>
        </p:spPr>
        <p:txBody>
          <a:bodyPr/>
          <a:lstStyle/>
          <a:p>
            <a:r>
              <a:rPr lang="en-US" dirty="0"/>
              <a:t>NEUTRON-INDUCED DAMAGE IN MATERIALS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C23F587-94F8-83EE-7072-BB68046080CB}"/>
              </a:ext>
            </a:extLst>
          </p:cNvPr>
          <p:cNvGrpSpPr/>
          <p:nvPr/>
        </p:nvGrpSpPr>
        <p:grpSpPr>
          <a:xfrm>
            <a:off x="8081051" y="1336768"/>
            <a:ext cx="2785490" cy="1200079"/>
            <a:chOff x="-821244" y="2917798"/>
            <a:chExt cx="6003767" cy="2750855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79C454CA-DE84-AEDB-CDA9-3D8A684EB210}"/>
                </a:ext>
              </a:extLst>
            </p:cNvPr>
            <p:cNvGrpSpPr/>
            <p:nvPr/>
          </p:nvGrpSpPr>
          <p:grpSpPr>
            <a:xfrm>
              <a:off x="838200" y="3605357"/>
              <a:ext cx="2714334" cy="1676985"/>
              <a:chOff x="1454725" y="3816061"/>
              <a:chExt cx="2714334" cy="1676985"/>
            </a:xfrm>
          </p:grpSpPr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28CD712-1A55-3E97-0564-5C9675D892C4}"/>
                  </a:ext>
                </a:extLst>
              </p:cNvPr>
              <p:cNvSpPr/>
              <p:nvPr/>
            </p:nvSpPr>
            <p:spPr>
              <a:xfrm>
                <a:off x="1454725" y="381995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AE244B2-8567-A972-F801-3225BAAD83D6}"/>
                  </a:ext>
                </a:extLst>
              </p:cNvPr>
              <p:cNvSpPr/>
              <p:nvPr/>
            </p:nvSpPr>
            <p:spPr>
              <a:xfrm>
                <a:off x="1801090" y="381995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16644BCC-F656-B3AF-2652-89688E9826C5}"/>
                  </a:ext>
                </a:extLst>
              </p:cNvPr>
              <p:cNvSpPr/>
              <p:nvPr/>
            </p:nvSpPr>
            <p:spPr>
              <a:xfrm>
                <a:off x="2156691" y="3823853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32CBCCBD-60D0-C89A-58F1-92C35A9319F6}"/>
                  </a:ext>
                </a:extLst>
              </p:cNvPr>
              <p:cNvSpPr/>
              <p:nvPr/>
            </p:nvSpPr>
            <p:spPr>
              <a:xfrm>
                <a:off x="2512292" y="381995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EE038953-4C4C-5BA0-C3BC-DA3D99AFE24F}"/>
                  </a:ext>
                </a:extLst>
              </p:cNvPr>
              <p:cNvSpPr/>
              <p:nvPr/>
            </p:nvSpPr>
            <p:spPr>
              <a:xfrm>
                <a:off x="1454725" y="4109461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469C81B6-FB0C-690D-D7BE-5354D69097CF}"/>
                  </a:ext>
                </a:extLst>
              </p:cNvPr>
              <p:cNvSpPr/>
              <p:nvPr/>
            </p:nvSpPr>
            <p:spPr>
              <a:xfrm>
                <a:off x="1801090" y="4109461"/>
                <a:ext cx="240146" cy="22167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6F160274-56B1-CEF7-3EC5-08ED3665A13B}"/>
                  </a:ext>
                </a:extLst>
              </p:cNvPr>
              <p:cNvSpPr/>
              <p:nvPr/>
            </p:nvSpPr>
            <p:spPr>
              <a:xfrm>
                <a:off x="2156691" y="411335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4E622922-F87A-0AE2-5C28-736889C9465C}"/>
                  </a:ext>
                </a:extLst>
              </p:cNvPr>
              <p:cNvSpPr/>
              <p:nvPr/>
            </p:nvSpPr>
            <p:spPr>
              <a:xfrm>
                <a:off x="2512292" y="4109461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FDBCA8E6-1D67-BA4E-CEBB-7F3342B26DC4}"/>
                  </a:ext>
                </a:extLst>
              </p:cNvPr>
              <p:cNvSpPr/>
              <p:nvPr/>
            </p:nvSpPr>
            <p:spPr>
              <a:xfrm>
                <a:off x="1454725" y="4398965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71F3058A-06D3-400D-42F5-19D4ED8A7587}"/>
                  </a:ext>
                </a:extLst>
              </p:cNvPr>
              <p:cNvSpPr/>
              <p:nvPr/>
            </p:nvSpPr>
            <p:spPr>
              <a:xfrm>
                <a:off x="1801090" y="4398965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35CA0878-BA4B-1261-4104-841288683CDE}"/>
                  </a:ext>
                </a:extLst>
              </p:cNvPr>
              <p:cNvSpPr/>
              <p:nvPr/>
            </p:nvSpPr>
            <p:spPr>
              <a:xfrm>
                <a:off x="2156691" y="4402861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53A77888-00C0-6DAF-5951-3B4986ED4F39}"/>
                  </a:ext>
                </a:extLst>
              </p:cNvPr>
              <p:cNvSpPr/>
              <p:nvPr/>
            </p:nvSpPr>
            <p:spPr>
              <a:xfrm>
                <a:off x="2512292" y="4398965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5FF21B8A-7AB7-B86C-5811-2C7EE2780E8E}"/>
                  </a:ext>
                </a:extLst>
              </p:cNvPr>
              <p:cNvSpPr/>
              <p:nvPr/>
            </p:nvSpPr>
            <p:spPr>
              <a:xfrm>
                <a:off x="2871346" y="3816061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D4031C8D-6554-D3AE-8557-59EC3414972E}"/>
                  </a:ext>
                </a:extLst>
              </p:cNvPr>
              <p:cNvSpPr/>
              <p:nvPr/>
            </p:nvSpPr>
            <p:spPr>
              <a:xfrm>
                <a:off x="3217711" y="3816061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58A3758B-1F93-4AF2-92B2-8FC8C36E8D95}"/>
                  </a:ext>
                </a:extLst>
              </p:cNvPr>
              <p:cNvSpPr/>
              <p:nvPr/>
            </p:nvSpPr>
            <p:spPr>
              <a:xfrm>
                <a:off x="3573312" y="381995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C084541-F3AE-EC8C-11E0-FAE5A3945350}"/>
                  </a:ext>
                </a:extLst>
              </p:cNvPr>
              <p:cNvSpPr/>
              <p:nvPr/>
            </p:nvSpPr>
            <p:spPr>
              <a:xfrm>
                <a:off x="3928913" y="3816061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41F1BF66-6F17-C436-4449-01BD856DA39F}"/>
                  </a:ext>
                </a:extLst>
              </p:cNvPr>
              <p:cNvSpPr/>
              <p:nvPr/>
            </p:nvSpPr>
            <p:spPr>
              <a:xfrm>
                <a:off x="2871346" y="4105565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16AD7808-41FF-B555-3461-46B29DD6BE10}"/>
                  </a:ext>
                </a:extLst>
              </p:cNvPr>
              <p:cNvSpPr/>
              <p:nvPr/>
            </p:nvSpPr>
            <p:spPr>
              <a:xfrm>
                <a:off x="3217711" y="4105565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1B4338EF-5677-ECC1-52BD-9A3E23F5EE76}"/>
                  </a:ext>
                </a:extLst>
              </p:cNvPr>
              <p:cNvSpPr/>
              <p:nvPr/>
            </p:nvSpPr>
            <p:spPr>
              <a:xfrm>
                <a:off x="3573312" y="4109461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77FCAC24-8DA1-771E-947F-11777397D9D0}"/>
                  </a:ext>
                </a:extLst>
              </p:cNvPr>
              <p:cNvSpPr/>
              <p:nvPr/>
            </p:nvSpPr>
            <p:spPr>
              <a:xfrm>
                <a:off x="3928913" y="4105565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F8EF3805-0DED-359E-5816-2838B4E0B08A}"/>
                  </a:ext>
                </a:extLst>
              </p:cNvPr>
              <p:cNvSpPr/>
              <p:nvPr/>
            </p:nvSpPr>
            <p:spPr>
              <a:xfrm>
                <a:off x="2871346" y="4395069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E1D38316-B74D-4ECB-29A8-EAE3E6E2A3DF}"/>
                  </a:ext>
                </a:extLst>
              </p:cNvPr>
              <p:cNvSpPr/>
              <p:nvPr/>
            </p:nvSpPr>
            <p:spPr>
              <a:xfrm>
                <a:off x="3217711" y="4395069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D739D846-0A4D-FA20-9076-091AC8193109}"/>
                  </a:ext>
                </a:extLst>
              </p:cNvPr>
              <p:cNvSpPr/>
              <p:nvPr/>
            </p:nvSpPr>
            <p:spPr>
              <a:xfrm>
                <a:off x="3573312" y="4398965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7EAEE2C0-E73F-71FD-C2C0-B307089B86E5}"/>
                  </a:ext>
                </a:extLst>
              </p:cNvPr>
              <p:cNvSpPr/>
              <p:nvPr/>
            </p:nvSpPr>
            <p:spPr>
              <a:xfrm>
                <a:off x="3928913" y="4395069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C26704F0-F531-BEEB-BF02-0B577196ABD2}"/>
                  </a:ext>
                </a:extLst>
              </p:cNvPr>
              <p:cNvSpPr/>
              <p:nvPr/>
            </p:nvSpPr>
            <p:spPr>
              <a:xfrm>
                <a:off x="1454725" y="4688469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A7F8BD93-B9F7-C75D-DED4-CBA1262D418C}"/>
                  </a:ext>
                </a:extLst>
              </p:cNvPr>
              <p:cNvSpPr/>
              <p:nvPr/>
            </p:nvSpPr>
            <p:spPr>
              <a:xfrm>
                <a:off x="2156691" y="4692365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7FA37E1C-D64D-D575-5909-2EEE1C4A3C5B}"/>
                  </a:ext>
                </a:extLst>
              </p:cNvPr>
              <p:cNvSpPr/>
              <p:nvPr/>
            </p:nvSpPr>
            <p:spPr>
              <a:xfrm>
                <a:off x="2512292" y="4688469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AE81A49B-30EE-20C4-00AD-B5208EDAAC6D}"/>
                  </a:ext>
                </a:extLst>
              </p:cNvPr>
              <p:cNvSpPr/>
              <p:nvPr/>
            </p:nvSpPr>
            <p:spPr>
              <a:xfrm>
                <a:off x="1454725" y="4977973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78F227A2-CDBF-001A-70F2-AAA1551A5629}"/>
                  </a:ext>
                </a:extLst>
              </p:cNvPr>
              <p:cNvSpPr/>
              <p:nvPr/>
            </p:nvSpPr>
            <p:spPr>
              <a:xfrm>
                <a:off x="1801090" y="4977973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B6715399-16B5-79AE-4D7B-33B5D5E94442}"/>
                  </a:ext>
                </a:extLst>
              </p:cNvPr>
              <p:cNvSpPr/>
              <p:nvPr/>
            </p:nvSpPr>
            <p:spPr>
              <a:xfrm>
                <a:off x="2156691" y="4981869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4FA65036-583C-1F20-2002-657B087260D9}"/>
                  </a:ext>
                </a:extLst>
              </p:cNvPr>
              <p:cNvSpPr/>
              <p:nvPr/>
            </p:nvSpPr>
            <p:spPr>
              <a:xfrm>
                <a:off x="2512292" y="4977973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8EDB14C0-40E9-D2BA-9FA6-5B4461E0A1C8}"/>
                  </a:ext>
                </a:extLst>
              </p:cNvPr>
              <p:cNvSpPr/>
              <p:nvPr/>
            </p:nvSpPr>
            <p:spPr>
              <a:xfrm>
                <a:off x="1454725" y="526747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FB05FB72-56AC-3697-262D-83865B7F570B}"/>
                  </a:ext>
                </a:extLst>
              </p:cNvPr>
              <p:cNvSpPr/>
              <p:nvPr/>
            </p:nvSpPr>
            <p:spPr>
              <a:xfrm>
                <a:off x="1801090" y="526747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7C72DEDC-6312-4723-30DF-B68BE7CED1CB}"/>
                  </a:ext>
                </a:extLst>
              </p:cNvPr>
              <p:cNvSpPr/>
              <p:nvPr/>
            </p:nvSpPr>
            <p:spPr>
              <a:xfrm>
                <a:off x="2156691" y="5271373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AB01B08F-E599-DA03-FCCB-D5336E1CBADC}"/>
                  </a:ext>
                </a:extLst>
              </p:cNvPr>
              <p:cNvSpPr/>
              <p:nvPr/>
            </p:nvSpPr>
            <p:spPr>
              <a:xfrm>
                <a:off x="2512292" y="526747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704BC308-93E1-A823-7801-3B390CC0231B}"/>
                  </a:ext>
                </a:extLst>
              </p:cNvPr>
              <p:cNvSpPr/>
              <p:nvPr/>
            </p:nvSpPr>
            <p:spPr>
              <a:xfrm>
                <a:off x="2871346" y="4684573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36A4A71-F8C5-9B87-F242-DF0E328C4971}"/>
                  </a:ext>
                </a:extLst>
              </p:cNvPr>
              <p:cNvSpPr/>
              <p:nvPr/>
            </p:nvSpPr>
            <p:spPr>
              <a:xfrm>
                <a:off x="3217711" y="4684573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C62B7811-FB6A-8186-D054-C9525D233EE2}"/>
                  </a:ext>
                </a:extLst>
              </p:cNvPr>
              <p:cNvSpPr/>
              <p:nvPr/>
            </p:nvSpPr>
            <p:spPr>
              <a:xfrm>
                <a:off x="3928913" y="4684573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71DBB313-0B9A-5F7D-A5DB-D36E094B242A}"/>
                  </a:ext>
                </a:extLst>
              </p:cNvPr>
              <p:cNvSpPr/>
              <p:nvPr/>
            </p:nvSpPr>
            <p:spPr>
              <a:xfrm>
                <a:off x="2871346" y="497407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704DC56-5C49-1C84-2042-D0423D224986}"/>
                  </a:ext>
                </a:extLst>
              </p:cNvPr>
              <p:cNvSpPr/>
              <p:nvPr/>
            </p:nvSpPr>
            <p:spPr>
              <a:xfrm>
                <a:off x="3217711" y="497407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0A125CFA-EF88-0409-4632-012781CDD43F}"/>
                  </a:ext>
                </a:extLst>
              </p:cNvPr>
              <p:cNvSpPr/>
              <p:nvPr/>
            </p:nvSpPr>
            <p:spPr>
              <a:xfrm>
                <a:off x="3573312" y="4977973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1CBC59CF-2077-80DF-856F-E91B52264C04}"/>
                  </a:ext>
                </a:extLst>
              </p:cNvPr>
              <p:cNvSpPr/>
              <p:nvPr/>
            </p:nvSpPr>
            <p:spPr>
              <a:xfrm>
                <a:off x="3928913" y="497407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CEC8304F-783E-03E0-CF81-88E6B05C480D}"/>
                  </a:ext>
                </a:extLst>
              </p:cNvPr>
              <p:cNvSpPr/>
              <p:nvPr/>
            </p:nvSpPr>
            <p:spPr>
              <a:xfrm>
                <a:off x="2871346" y="5263581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847553C8-1D26-B6CE-E20B-294830D14066}"/>
                  </a:ext>
                </a:extLst>
              </p:cNvPr>
              <p:cNvSpPr/>
              <p:nvPr/>
            </p:nvSpPr>
            <p:spPr>
              <a:xfrm>
                <a:off x="3217711" y="5263581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391F8998-0DD0-9FC3-979A-7BB2A06043F0}"/>
                  </a:ext>
                </a:extLst>
              </p:cNvPr>
              <p:cNvSpPr/>
              <p:nvPr/>
            </p:nvSpPr>
            <p:spPr>
              <a:xfrm>
                <a:off x="3573312" y="5267477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023F6262-6C9E-5AE8-D6D0-19B095C74094}"/>
                  </a:ext>
                </a:extLst>
              </p:cNvPr>
              <p:cNvSpPr/>
              <p:nvPr/>
            </p:nvSpPr>
            <p:spPr>
              <a:xfrm>
                <a:off x="3928913" y="5263581"/>
                <a:ext cx="240146" cy="2216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3647926-C2D6-4F2B-3A03-728888CBA597}"/>
                </a:ext>
              </a:extLst>
            </p:cNvPr>
            <p:cNvSpPr/>
            <p:nvPr/>
          </p:nvSpPr>
          <p:spPr>
            <a:xfrm>
              <a:off x="1804306" y="3826312"/>
              <a:ext cx="109686" cy="9683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F3DA25A-FB54-9F31-F7D1-F1BFC722164F}"/>
                </a:ext>
              </a:extLst>
            </p:cNvPr>
            <p:cNvSpPr/>
            <p:nvPr/>
          </p:nvSpPr>
          <p:spPr>
            <a:xfrm>
              <a:off x="1670625" y="3256265"/>
              <a:ext cx="109686" cy="9683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1E89CADA-7793-A53E-9891-5B40D8951613}"/>
                </a:ext>
              </a:extLst>
            </p:cNvPr>
            <p:cNvCxnSpPr>
              <a:cxnSpLocks/>
              <a:stCxn id="152" idx="4"/>
              <a:endCxn id="151" idx="0"/>
            </p:cNvCxnSpPr>
            <p:nvPr/>
          </p:nvCxnSpPr>
          <p:spPr>
            <a:xfrm>
              <a:off x="1725468" y="3353101"/>
              <a:ext cx="133681" cy="47321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Content Placeholder 2">
              <a:extLst>
                <a:ext uri="{FF2B5EF4-FFF2-40B4-BE49-F238E27FC236}">
                  <a16:creationId xmlns:a16="http://schemas.microsoft.com/office/drawing/2014/main" id="{C279E4AC-3521-76A4-F4C5-EF8AF5BA82F9}"/>
                </a:ext>
              </a:extLst>
            </p:cNvPr>
            <p:cNvSpPr txBox="1">
              <a:spLocks/>
            </p:cNvSpPr>
            <p:nvPr/>
          </p:nvSpPr>
          <p:spPr>
            <a:xfrm>
              <a:off x="1783219" y="2917798"/>
              <a:ext cx="1953485" cy="7908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Implantation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3DBE11C-8F1E-35F3-DEDE-17DAEEC7956D}"/>
                </a:ext>
              </a:extLst>
            </p:cNvPr>
            <p:cNvSpPr/>
            <p:nvPr/>
          </p:nvSpPr>
          <p:spPr>
            <a:xfrm>
              <a:off x="1783319" y="4396148"/>
              <a:ext cx="109686" cy="9683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50EB482C-89B6-DB94-9A7A-A2BD4BD722F6}"/>
                </a:ext>
              </a:extLst>
            </p:cNvPr>
            <p:cNvSpPr/>
            <p:nvPr/>
          </p:nvSpPr>
          <p:spPr>
            <a:xfrm>
              <a:off x="2147674" y="4402348"/>
              <a:ext cx="109686" cy="9683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71AA767-202F-8D3C-A177-89B2B6DD46E5}"/>
                </a:ext>
              </a:extLst>
            </p:cNvPr>
            <p:cNvSpPr/>
            <p:nvPr/>
          </p:nvSpPr>
          <p:spPr>
            <a:xfrm>
              <a:off x="2132446" y="5035500"/>
              <a:ext cx="109686" cy="9683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1C5F456A-F1E0-CF00-90EF-86CA2946E58B}"/>
                </a:ext>
              </a:extLst>
            </p:cNvPr>
            <p:cNvCxnSpPr>
              <a:cxnSpLocks/>
              <a:stCxn id="155" idx="6"/>
              <a:endCxn id="156" idx="2"/>
            </p:cNvCxnSpPr>
            <p:nvPr/>
          </p:nvCxnSpPr>
          <p:spPr>
            <a:xfrm>
              <a:off x="1893005" y="4444566"/>
              <a:ext cx="254669" cy="6200"/>
            </a:xfrm>
            <a:prstGeom prst="straightConnector1">
              <a:avLst/>
            </a:prstGeom>
            <a:ln w="31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27609D30-356F-23C8-587B-79F7F486E869}"/>
                </a:ext>
              </a:extLst>
            </p:cNvPr>
            <p:cNvCxnSpPr>
              <a:cxnSpLocks/>
              <a:stCxn id="156" idx="4"/>
              <a:endCxn id="157" idx="0"/>
            </p:cNvCxnSpPr>
            <p:nvPr/>
          </p:nvCxnSpPr>
          <p:spPr>
            <a:xfrm flipH="1">
              <a:off x="2187289" y="4499184"/>
              <a:ext cx="15228" cy="536316"/>
            </a:xfrm>
            <a:prstGeom prst="straightConnector1">
              <a:avLst/>
            </a:prstGeom>
            <a:ln w="31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Content Placeholder 2">
              <a:extLst>
                <a:ext uri="{FF2B5EF4-FFF2-40B4-BE49-F238E27FC236}">
                  <a16:creationId xmlns:a16="http://schemas.microsoft.com/office/drawing/2014/main" id="{3D255D97-F21B-C938-36D5-DC02EA4BF131}"/>
                </a:ext>
              </a:extLst>
            </p:cNvPr>
            <p:cNvSpPr txBox="1">
              <a:spLocks/>
            </p:cNvSpPr>
            <p:nvPr/>
          </p:nvSpPr>
          <p:spPr>
            <a:xfrm>
              <a:off x="1652150" y="5350173"/>
              <a:ext cx="1544783" cy="3184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Diffusion</a:t>
              </a: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52B624A7-63C7-0920-497D-E704809A10A1}"/>
                </a:ext>
              </a:extLst>
            </p:cNvPr>
            <p:cNvSpPr/>
            <p:nvPr/>
          </p:nvSpPr>
          <p:spPr>
            <a:xfrm>
              <a:off x="3023167" y="4546768"/>
              <a:ext cx="109687" cy="9683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2A0A633-79B6-B071-BCB1-B1E37ECDE64E}"/>
                </a:ext>
              </a:extLst>
            </p:cNvPr>
            <p:cNvSpPr/>
            <p:nvPr/>
          </p:nvSpPr>
          <p:spPr>
            <a:xfrm>
              <a:off x="2843640" y="4108566"/>
              <a:ext cx="109686" cy="9683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3" name="Connector: Elbow 95">
              <a:extLst>
                <a:ext uri="{FF2B5EF4-FFF2-40B4-BE49-F238E27FC236}">
                  <a16:creationId xmlns:a16="http://schemas.microsoft.com/office/drawing/2014/main" id="{06FA14A4-405A-B01D-EC88-55FA1902D539}"/>
                </a:ext>
              </a:extLst>
            </p:cNvPr>
            <p:cNvCxnSpPr>
              <a:cxnSpLocks/>
              <a:stCxn id="162" idx="4"/>
              <a:endCxn id="145" idx="1"/>
            </p:cNvCxnSpPr>
            <p:nvPr/>
          </p:nvCxnSpPr>
          <p:spPr>
            <a:xfrm rot="16200000" flipH="1">
              <a:off x="2792330" y="4311554"/>
              <a:ext cx="300433" cy="881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Content Placeholder 2">
              <a:extLst>
                <a:ext uri="{FF2B5EF4-FFF2-40B4-BE49-F238E27FC236}">
                  <a16:creationId xmlns:a16="http://schemas.microsoft.com/office/drawing/2014/main" id="{F23D113D-4964-CD1C-B553-0E9BA5CECBA0}"/>
                </a:ext>
              </a:extLst>
            </p:cNvPr>
            <p:cNvSpPr txBox="1">
              <a:spLocks/>
            </p:cNvSpPr>
            <p:nvPr/>
          </p:nvSpPr>
          <p:spPr>
            <a:xfrm>
              <a:off x="3589860" y="4046448"/>
              <a:ext cx="1592663" cy="4367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Trapping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59F1627-3222-26D6-C702-2DE642A2C0EA}"/>
                </a:ext>
              </a:extLst>
            </p:cNvPr>
            <p:cNvSpPr/>
            <p:nvPr/>
          </p:nvSpPr>
          <p:spPr>
            <a:xfrm>
              <a:off x="1236508" y="4516259"/>
              <a:ext cx="109686" cy="9683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C14EDF6-7833-AD4C-4039-158448C85C65}"/>
                </a:ext>
              </a:extLst>
            </p:cNvPr>
            <p:cNvSpPr/>
            <p:nvPr/>
          </p:nvSpPr>
          <p:spPr>
            <a:xfrm>
              <a:off x="1063341" y="4974440"/>
              <a:ext cx="109686" cy="9683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7" name="Connector: Elbow 99">
              <a:extLst>
                <a:ext uri="{FF2B5EF4-FFF2-40B4-BE49-F238E27FC236}">
                  <a16:creationId xmlns:a16="http://schemas.microsoft.com/office/drawing/2014/main" id="{30F5736E-1959-9212-57B4-4B541A529A2A}"/>
                </a:ext>
              </a:extLst>
            </p:cNvPr>
            <p:cNvCxnSpPr>
              <a:cxnSpLocks/>
              <a:stCxn id="165" idx="2"/>
              <a:endCxn id="166" idx="0"/>
            </p:cNvCxnSpPr>
            <p:nvPr/>
          </p:nvCxnSpPr>
          <p:spPr>
            <a:xfrm rot="10800000" flipV="1">
              <a:off x="1118184" y="4564676"/>
              <a:ext cx="118324" cy="409763"/>
            </a:xfrm>
            <a:prstGeom prst="bentConnector2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Content Placeholder 2">
              <a:extLst>
                <a:ext uri="{FF2B5EF4-FFF2-40B4-BE49-F238E27FC236}">
                  <a16:creationId xmlns:a16="http://schemas.microsoft.com/office/drawing/2014/main" id="{17276A80-89F4-367C-3695-17B7C49E0A38}"/>
                </a:ext>
              </a:extLst>
            </p:cNvPr>
            <p:cNvSpPr txBox="1">
              <a:spLocks/>
            </p:cNvSpPr>
            <p:nvPr/>
          </p:nvSpPr>
          <p:spPr>
            <a:xfrm>
              <a:off x="-821244" y="4396148"/>
              <a:ext cx="1853875" cy="5162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05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Detrapping</a:t>
              </a:r>
              <a:endParaRPr 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35EBD85-E6CA-264C-181E-4EEFB637CD6C}"/>
              </a:ext>
            </a:extLst>
          </p:cNvPr>
          <p:cNvSpPr/>
          <p:nvPr/>
        </p:nvSpPr>
        <p:spPr>
          <a:xfrm>
            <a:off x="7979816" y="1227969"/>
            <a:ext cx="2985018" cy="1426199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E98F62D-344A-3C31-9755-4251619FB889}"/>
              </a:ext>
            </a:extLst>
          </p:cNvPr>
          <p:cNvSpPr txBox="1"/>
          <p:nvPr/>
        </p:nvSpPr>
        <p:spPr>
          <a:xfrm>
            <a:off x="8697106" y="815710"/>
            <a:ext cx="1610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damage and hydrogen trapping</a:t>
            </a:r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E3501AE2-8527-9548-C81D-CD2197D7430F}"/>
              </a:ext>
            </a:extLst>
          </p:cNvPr>
          <p:cNvSpPr/>
          <p:nvPr/>
        </p:nvSpPr>
        <p:spPr>
          <a:xfrm>
            <a:off x="8855217" y="2042844"/>
            <a:ext cx="2109617" cy="2743680"/>
          </a:xfrm>
          <a:prstGeom prst="arc">
            <a:avLst>
              <a:gd name="adj1" fmla="val 19861897"/>
              <a:gd name="adj2" fmla="val 4163120"/>
            </a:avLst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09016F9-475A-6CAA-CE2F-8C852859B214}"/>
              </a:ext>
            </a:extLst>
          </p:cNvPr>
          <p:cNvCxnSpPr>
            <a:cxnSpLocks/>
          </p:cNvCxnSpPr>
          <p:nvPr/>
        </p:nvCxnSpPr>
        <p:spPr>
          <a:xfrm>
            <a:off x="8487787" y="1420933"/>
            <a:ext cx="518738" cy="359500"/>
          </a:xfrm>
          <a:prstGeom prst="straightConnector1">
            <a:avLst/>
          </a:prstGeom>
          <a:ln w="28575">
            <a:solidFill>
              <a:srgbClr val="0ED6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FE9749B1-9E30-AE2E-CAD0-5DAE1A15AB1D}"/>
              </a:ext>
            </a:extLst>
          </p:cNvPr>
          <p:cNvSpPr/>
          <p:nvPr/>
        </p:nvSpPr>
        <p:spPr>
          <a:xfrm>
            <a:off x="8463265" y="1402291"/>
            <a:ext cx="50890" cy="42245"/>
          </a:xfrm>
          <a:prstGeom prst="ellipse">
            <a:avLst/>
          </a:prstGeom>
          <a:solidFill>
            <a:srgbClr val="0ED650"/>
          </a:solidFill>
          <a:ln>
            <a:solidFill>
              <a:srgbClr val="0ED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3DE2765-1179-EA98-C72C-913EA6D8FFFE}"/>
              </a:ext>
            </a:extLst>
          </p:cNvPr>
          <p:cNvSpPr txBox="1"/>
          <p:nvPr/>
        </p:nvSpPr>
        <p:spPr>
          <a:xfrm>
            <a:off x="8501768" y="1265894"/>
            <a:ext cx="129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EDB8216-B625-CC60-63D3-44D2A76641E4}"/>
              </a:ext>
            </a:extLst>
          </p:cNvPr>
          <p:cNvSpPr/>
          <p:nvPr/>
        </p:nvSpPr>
        <p:spPr>
          <a:xfrm>
            <a:off x="8521393" y="1810890"/>
            <a:ext cx="111417" cy="967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67FF9E7-468F-507A-0459-CA05E3637D10}"/>
              </a:ext>
            </a:extLst>
          </p:cNvPr>
          <p:cNvCxnSpPr>
            <a:cxnSpLocks/>
            <a:stCxn id="174" idx="2"/>
          </p:cNvCxnSpPr>
          <p:nvPr/>
        </p:nvCxnSpPr>
        <p:spPr>
          <a:xfrm flipH="1">
            <a:off x="8629248" y="1813071"/>
            <a:ext cx="382412" cy="3292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Content Placeholder 2">
            <a:extLst>
              <a:ext uri="{FF2B5EF4-FFF2-40B4-BE49-F238E27FC236}">
                <a16:creationId xmlns:a16="http://schemas.microsoft.com/office/drawing/2014/main" id="{3E119D53-C5EC-EEF4-8543-D2D15BF00E04}"/>
              </a:ext>
            </a:extLst>
          </p:cNvPr>
          <p:cNvSpPr txBox="1">
            <a:spLocks/>
          </p:cNvSpPr>
          <p:nvPr/>
        </p:nvSpPr>
        <p:spPr>
          <a:xfrm>
            <a:off x="7962925" y="1432897"/>
            <a:ext cx="876206" cy="225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damage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C145AE9D-BFD7-EFB8-7887-4E3C00F1E7D7}"/>
              </a:ext>
            </a:extLst>
          </p:cNvPr>
          <p:cNvCxnSpPr>
            <a:cxnSpLocks/>
          </p:cNvCxnSpPr>
          <p:nvPr/>
        </p:nvCxnSpPr>
        <p:spPr>
          <a:xfrm flipH="1">
            <a:off x="9958860" y="1704467"/>
            <a:ext cx="401867" cy="314547"/>
          </a:xfrm>
          <a:prstGeom prst="straightConnector1">
            <a:avLst/>
          </a:prstGeom>
          <a:ln w="28575">
            <a:solidFill>
              <a:srgbClr val="0ED6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1383BF99-7041-B489-6DCB-C31D20219A7F}"/>
              </a:ext>
            </a:extLst>
          </p:cNvPr>
          <p:cNvSpPr/>
          <p:nvPr/>
        </p:nvSpPr>
        <p:spPr>
          <a:xfrm>
            <a:off x="10336205" y="1685824"/>
            <a:ext cx="50890" cy="42245"/>
          </a:xfrm>
          <a:prstGeom prst="ellipse">
            <a:avLst/>
          </a:prstGeom>
          <a:solidFill>
            <a:srgbClr val="0ED650"/>
          </a:solidFill>
          <a:ln>
            <a:solidFill>
              <a:srgbClr val="0ED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8355B906-3070-0C16-AA5B-B7B4829B8B56}"/>
              </a:ext>
            </a:extLst>
          </p:cNvPr>
          <p:cNvSpPr/>
          <p:nvPr/>
        </p:nvSpPr>
        <p:spPr>
          <a:xfrm>
            <a:off x="9831415" y="2015398"/>
            <a:ext cx="111417" cy="96706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76667B56-CC51-3300-7697-3D196C4CBB5F}"/>
              </a:ext>
            </a:extLst>
          </p:cNvPr>
          <p:cNvCxnSpPr>
            <a:cxnSpLocks/>
            <a:stCxn id="145" idx="5"/>
            <a:endCxn id="147" idx="1"/>
          </p:cNvCxnSpPr>
          <p:nvPr/>
        </p:nvCxnSpPr>
        <p:spPr>
          <a:xfrm>
            <a:off x="9926516" y="2097942"/>
            <a:ext cx="355727" cy="1746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E313EE73-30CA-925F-4F20-703DE4C5DA06}"/>
              </a:ext>
            </a:extLst>
          </p:cNvPr>
          <p:cNvSpPr/>
          <p:nvPr/>
        </p:nvSpPr>
        <p:spPr>
          <a:xfrm>
            <a:off x="10265926" y="2258478"/>
            <a:ext cx="111417" cy="967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8F7F575-ED45-6B68-4801-6EA0F96A3E30}"/>
              </a:ext>
            </a:extLst>
          </p:cNvPr>
          <p:cNvSpPr txBox="1"/>
          <p:nvPr/>
        </p:nvSpPr>
        <p:spPr>
          <a:xfrm>
            <a:off x="10360727" y="1505549"/>
            <a:ext cx="129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99E1405-8260-33FE-31B4-B266BCDCC748}"/>
              </a:ext>
            </a:extLst>
          </p:cNvPr>
          <p:cNvSpPr txBox="1"/>
          <p:nvPr/>
        </p:nvSpPr>
        <p:spPr>
          <a:xfrm>
            <a:off x="9033389" y="1370168"/>
            <a:ext cx="129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EA580B12-D44F-09F5-4D71-4A9C280D143F}"/>
              </a:ext>
            </a:extLst>
          </p:cNvPr>
          <p:cNvCxnSpPr>
            <a:cxnSpLocks/>
          </p:cNvCxnSpPr>
          <p:nvPr/>
        </p:nvCxnSpPr>
        <p:spPr>
          <a:xfrm>
            <a:off x="3837343" y="3580448"/>
            <a:ext cx="454098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33125A03-4367-4734-02EE-90FEF22A862B}"/>
              </a:ext>
            </a:extLst>
          </p:cNvPr>
          <p:cNvCxnSpPr>
            <a:cxnSpLocks/>
          </p:cNvCxnSpPr>
          <p:nvPr/>
        </p:nvCxnSpPr>
        <p:spPr>
          <a:xfrm>
            <a:off x="3748380" y="3214400"/>
            <a:ext cx="257612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88E403D9-FD5C-7EBE-EE4F-8386BA848ADA}"/>
              </a:ext>
            </a:extLst>
          </p:cNvPr>
          <p:cNvCxnSpPr>
            <a:cxnSpLocks/>
          </p:cNvCxnSpPr>
          <p:nvPr/>
        </p:nvCxnSpPr>
        <p:spPr>
          <a:xfrm>
            <a:off x="5347665" y="2049940"/>
            <a:ext cx="13108" cy="276225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A43CF94B-AB7E-35FE-01AE-82CF8F653270}"/>
              </a:ext>
            </a:extLst>
          </p:cNvPr>
          <p:cNvCxnSpPr>
            <a:cxnSpLocks/>
          </p:cNvCxnSpPr>
          <p:nvPr/>
        </p:nvCxnSpPr>
        <p:spPr>
          <a:xfrm>
            <a:off x="6136622" y="1929473"/>
            <a:ext cx="4025" cy="157375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8120E94A-7012-1107-6352-E1B683135677}"/>
              </a:ext>
            </a:extLst>
          </p:cNvPr>
          <p:cNvCxnSpPr>
            <a:cxnSpLocks/>
          </p:cNvCxnSpPr>
          <p:nvPr/>
        </p:nvCxnSpPr>
        <p:spPr>
          <a:xfrm>
            <a:off x="3510749" y="3628083"/>
            <a:ext cx="0" cy="1004176"/>
          </a:xfrm>
          <a:prstGeom prst="line">
            <a:avLst/>
          </a:prstGeom>
          <a:ln w="57150" cmpd="dbl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B35941B8-3BFC-8BAA-3ABA-DC0DA4E8A7C9}"/>
              </a:ext>
            </a:extLst>
          </p:cNvPr>
          <p:cNvCxnSpPr>
            <a:cxnSpLocks/>
          </p:cNvCxnSpPr>
          <p:nvPr/>
        </p:nvCxnSpPr>
        <p:spPr>
          <a:xfrm>
            <a:off x="3631110" y="3466412"/>
            <a:ext cx="660331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0CCD79FF-67E3-1DD4-BB69-2EF826600CC1}"/>
              </a:ext>
            </a:extLst>
          </p:cNvPr>
          <p:cNvCxnSpPr>
            <a:cxnSpLocks/>
          </p:cNvCxnSpPr>
          <p:nvPr/>
        </p:nvCxnSpPr>
        <p:spPr>
          <a:xfrm>
            <a:off x="1485955" y="2432215"/>
            <a:ext cx="660331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3080D9B-E3E2-C92E-BF65-AAE50C8D4268}"/>
              </a:ext>
            </a:extLst>
          </p:cNvPr>
          <p:cNvCxnSpPr>
            <a:cxnSpLocks/>
          </p:cNvCxnSpPr>
          <p:nvPr/>
        </p:nvCxnSpPr>
        <p:spPr>
          <a:xfrm>
            <a:off x="2556665" y="2432215"/>
            <a:ext cx="660331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Oval 225">
            <a:extLst>
              <a:ext uri="{FF2B5EF4-FFF2-40B4-BE49-F238E27FC236}">
                <a16:creationId xmlns:a16="http://schemas.microsoft.com/office/drawing/2014/main" id="{333D5476-E6A4-AB14-3775-97D936AFD2FB}"/>
              </a:ext>
            </a:extLst>
          </p:cNvPr>
          <p:cNvSpPr/>
          <p:nvPr/>
        </p:nvSpPr>
        <p:spPr>
          <a:xfrm>
            <a:off x="3145033" y="2982309"/>
            <a:ext cx="754473" cy="892125"/>
          </a:xfrm>
          <a:prstGeom prst="ellipse">
            <a:avLst/>
          </a:prstGeom>
          <a:gradFill flip="none" rotWithShape="1">
            <a:gsLst>
              <a:gs pos="0">
                <a:srgbClr val="FC728E"/>
              </a:gs>
              <a:gs pos="57000">
                <a:srgbClr val="E4B8E3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">
              <a:solidFill>
                <a:schemeClr val="bg1"/>
              </a:solidFill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C9E24F21-D545-95F5-2FB0-07758D71CCD9}"/>
              </a:ext>
            </a:extLst>
          </p:cNvPr>
          <p:cNvSpPr txBox="1"/>
          <p:nvPr/>
        </p:nvSpPr>
        <p:spPr>
          <a:xfrm>
            <a:off x="3257297" y="3326409"/>
            <a:ext cx="5318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PLASMA</a:t>
            </a:r>
          </a:p>
        </p:txBody>
      </p:sp>
      <p:sp>
        <p:nvSpPr>
          <p:cNvPr id="228" name="Rounded Rectangle 227">
            <a:extLst>
              <a:ext uri="{FF2B5EF4-FFF2-40B4-BE49-F238E27FC236}">
                <a16:creationId xmlns:a16="http://schemas.microsoft.com/office/drawing/2014/main" id="{6A08A784-145D-7995-E21E-9C5B205C4995}"/>
              </a:ext>
            </a:extLst>
          </p:cNvPr>
          <p:cNvSpPr/>
          <p:nvPr/>
        </p:nvSpPr>
        <p:spPr>
          <a:xfrm>
            <a:off x="2146287" y="3222114"/>
            <a:ext cx="606811" cy="48859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Vacuum Pump</a:t>
            </a:r>
          </a:p>
        </p:txBody>
      </p: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EB3FBCF7-7877-AF26-1076-760157943060}"/>
              </a:ext>
            </a:extLst>
          </p:cNvPr>
          <p:cNvCxnSpPr>
            <a:cxnSpLocks/>
            <a:endCxn id="228" idx="3"/>
          </p:cNvCxnSpPr>
          <p:nvPr/>
        </p:nvCxnSpPr>
        <p:spPr>
          <a:xfrm flipH="1">
            <a:off x="2753098" y="3466412"/>
            <a:ext cx="429276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ounded Rectangle 229">
            <a:extLst>
              <a:ext uri="{FF2B5EF4-FFF2-40B4-BE49-F238E27FC236}">
                <a16:creationId xmlns:a16="http://schemas.microsoft.com/office/drawing/2014/main" id="{2207F6FD-4BB8-E7D1-6DF3-C4E50E038198}"/>
              </a:ext>
            </a:extLst>
          </p:cNvPr>
          <p:cNvSpPr/>
          <p:nvPr/>
        </p:nvSpPr>
        <p:spPr>
          <a:xfrm>
            <a:off x="2146286" y="2187918"/>
            <a:ext cx="676795" cy="48859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Storage and Management</a:t>
            </a:r>
          </a:p>
        </p:txBody>
      </p: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0E7921B6-9406-E313-B708-9E701FEF4B1E}"/>
              </a:ext>
            </a:extLst>
          </p:cNvPr>
          <p:cNvCxnSpPr>
            <a:cxnSpLocks/>
            <a:stCxn id="228" idx="0"/>
          </p:cNvCxnSpPr>
          <p:nvPr/>
        </p:nvCxnSpPr>
        <p:spPr>
          <a:xfrm flipV="1">
            <a:off x="2449693" y="2676515"/>
            <a:ext cx="0" cy="545599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ounded Rectangle 231">
            <a:extLst>
              <a:ext uri="{FF2B5EF4-FFF2-40B4-BE49-F238E27FC236}">
                <a16:creationId xmlns:a16="http://schemas.microsoft.com/office/drawing/2014/main" id="{9349D3BD-D502-5CEC-EEDA-B3026B99C186}"/>
              </a:ext>
            </a:extLst>
          </p:cNvPr>
          <p:cNvSpPr/>
          <p:nvPr/>
        </p:nvSpPr>
        <p:spPr>
          <a:xfrm>
            <a:off x="3218865" y="2187918"/>
            <a:ext cx="606811" cy="48859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Fueling System</a:t>
            </a:r>
          </a:p>
        </p:txBody>
      </p: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E12AC1D5-ED40-8913-06C2-2AD6D39CEB12}"/>
              </a:ext>
            </a:extLst>
          </p:cNvPr>
          <p:cNvCxnSpPr>
            <a:cxnSpLocks/>
          </p:cNvCxnSpPr>
          <p:nvPr/>
        </p:nvCxnSpPr>
        <p:spPr>
          <a:xfrm>
            <a:off x="3522270" y="2610432"/>
            <a:ext cx="0" cy="37187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ounded Rectangle 233">
            <a:extLst>
              <a:ext uri="{FF2B5EF4-FFF2-40B4-BE49-F238E27FC236}">
                <a16:creationId xmlns:a16="http://schemas.microsoft.com/office/drawing/2014/main" id="{EA90B8C0-0E75-D0B5-A0EB-BBF68F1D74C5}"/>
              </a:ext>
            </a:extLst>
          </p:cNvPr>
          <p:cNvSpPr/>
          <p:nvPr/>
        </p:nvSpPr>
        <p:spPr>
          <a:xfrm>
            <a:off x="1104678" y="3219398"/>
            <a:ext cx="606811" cy="48859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Fuel Cleanup</a:t>
            </a:r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0A5A53E9-CBE0-5B83-02BB-F1EDE0279E8E}"/>
              </a:ext>
            </a:extLst>
          </p:cNvPr>
          <p:cNvCxnSpPr>
            <a:cxnSpLocks/>
          </p:cNvCxnSpPr>
          <p:nvPr/>
        </p:nvCxnSpPr>
        <p:spPr>
          <a:xfrm flipH="1">
            <a:off x="1717010" y="3471839"/>
            <a:ext cx="429276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ounded Rectangle 235">
            <a:extLst>
              <a:ext uri="{FF2B5EF4-FFF2-40B4-BE49-F238E27FC236}">
                <a16:creationId xmlns:a16="http://schemas.microsoft.com/office/drawing/2014/main" id="{E4293A8A-37FE-5293-14CB-147380032323}"/>
              </a:ext>
            </a:extLst>
          </p:cNvPr>
          <p:cNvSpPr/>
          <p:nvPr/>
        </p:nvSpPr>
        <p:spPr>
          <a:xfrm>
            <a:off x="1110160" y="2187918"/>
            <a:ext cx="648974" cy="48859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Isotope Separation System</a:t>
            </a:r>
          </a:p>
        </p:txBody>
      </p: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D7ED3B87-865B-A363-21C5-0FD36F8704E3}"/>
              </a:ext>
            </a:extLst>
          </p:cNvPr>
          <p:cNvCxnSpPr>
            <a:cxnSpLocks/>
          </p:cNvCxnSpPr>
          <p:nvPr/>
        </p:nvCxnSpPr>
        <p:spPr>
          <a:xfrm flipV="1">
            <a:off x="1408083" y="2676515"/>
            <a:ext cx="0" cy="545599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ounded Rectangle 237">
            <a:extLst>
              <a:ext uri="{FF2B5EF4-FFF2-40B4-BE49-F238E27FC236}">
                <a16:creationId xmlns:a16="http://schemas.microsoft.com/office/drawing/2014/main" id="{C0F2DAE6-39C7-37FC-506E-292D256DE894}"/>
              </a:ext>
            </a:extLst>
          </p:cNvPr>
          <p:cNvSpPr/>
          <p:nvPr/>
        </p:nvSpPr>
        <p:spPr>
          <a:xfrm>
            <a:off x="1713636" y="4286169"/>
            <a:ext cx="606811" cy="48859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Detritiation System</a:t>
            </a: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596A9047-7D66-24D1-A00E-DD5086EF595E}"/>
              </a:ext>
            </a:extLst>
          </p:cNvPr>
          <p:cNvCxnSpPr/>
          <p:nvPr/>
        </p:nvCxnSpPr>
        <p:spPr>
          <a:xfrm flipH="1">
            <a:off x="858100" y="2557079"/>
            <a:ext cx="25206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D019EAC8-E3FF-6F19-A84D-266175CD35B1}"/>
              </a:ext>
            </a:extLst>
          </p:cNvPr>
          <p:cNvCxnSpPr>
            <a:cxnSpLocks/>
          </p:cNvCxnSpPr>
          <p:nvPr/>
        </p:nvCxnSpPr>
        <p:spPr>
          <a:xfrm>
            <a:off x="871917" y="2557080"/>
            <a:ext cx="0" cy="183766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501355F0-60EA-9B00-D856-FB514EA10FCB}"/>
              </a:ext>
            </a:extLst>
          </p:cNvPr>
          <p:cNvCxnSpPr>
            <a:cxnSpLocks/>
          </p:cNvCxnSpPr>
          <p:nvPr/>
        </p:nvCxnSpPr>
        <p:spPr>
          <a:xfrm>
            <a:off x="858100" y="4394747"/>
            <a:ext cx="858871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05B98AEF-7346-1659-0AEB-B0B45FAE53F9}"/>
              </a:ext>
            </a:extLst>
          </p:cNvPr>
          <p:cNvCxnSpPr>
            <a:cxnSpLocks/>
          </p:cNvCxnSpPr>
          <p:nvPr/>
        </p:nvCxnSpPr>
        <p:spPr>
          <a:xfrm flipH="1">
            <a:off x="720588" y="4595613"/>
            <a:ext cx="1017428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56CA9264-A63E-7A9F-2C5D-6224C2D3F974}"/>
              </a:ext>
            </a:extLst>
          </p:cNvPr>
          <p:cNvCxnSpPr>
            <a:cxnSpLocks/>
          </p:cNvCxnSpPr>
          <p:nvPr/>
        </p:nvCxnSpPr>
        <p:spPr>
          <a:xfrm>
            <a:off x="734590" y="2320925"/>
            <a:ext cx="0" cy="2280118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950BB8FA-32AD-9AC8-1CB5-757A214A1BE9}"/>
              </a:ext>
            </a:extLst>
          </p:cNvPr>
          <p:cNvCxnSpPr>
            <a:cxnSpLocks/>
          </p:cNvCxnSpPr>
          <p:nvPr/>
        </p:nvCxnSpPr>
        <p:spPr>
          <a:xfrm>
            <a:off x="720587" y="2320925"/>
            <a:ext cx="389573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Rounded Rectangle 244">
            <a:extLst>
              <a:ext uri="{FF2B5EF4-FFF2-40B4-BE49-F238E27FC236}">
                <a16:creationId xmlns:a16="http://schemas.microsoft.com/office/drawing/2014/main" id="{8C2D1505-F9CB-514A-EB7B-1515C56FA36A}"/>
              </a:ext>
            </a:extLst>
          </p:cNvPr>
          <p:cNvSpPr/>
          <p:nvPr/>
        </p:nvSpPr>
        <p:spPr>
          <a:xfrm>
            <a:off x="4291441" y="3231615"/>
            <a:ext cx="606811" cy="48859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First Wall</a:t>
            </a:r>
          </a:p>
        </p:txBody>
      </p:sp>
      <p:sp>
        <p:nvSpPr>
          <p:cNvPr id="246" name="Rounded Rectangle 245">
            <a:extLst>
              <a:ext uri="{FF2B5EF4-FFF2-40B4-BE49-F238E27FC236}">
                <a16:creationId xmlns:a16="http://schemas.microsoft.com/office/drawing/2014/main" id="{E81E3635-AEB6-C9E6-7376-4EF6790EF00D}"/>
              </a:ext>
            </a:extLst>
          </p:cNvPr>
          <p:cNvSpPr/>
          <p:nvPr/>
        </p:nvSpPr>
        <p:spPr>
          <a:xfrm>
            <a:off x="4291441" y="2187917"/>
            <a:ext cx="606811" cy="48859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Blanket</a:t>
            </a:r>
          </a:p>
        </p:txBody>
      </p:sp>
      <p:sp>
        <p:nvSpPr>
          <p:cNvPr id="247" name="Rounded Rectangle 246">
            <a:extLst>
              <a:ext uri="{FF2B5EF4-FFF2-40B4-BE49-F238E27FC236}">
                <a16:creationId xmlns:a16="http://schemas.microsoft.com/office/drawing/2014/main" id="{AE264EFE-9C7C-1D16-A840-1E30DAE05384}"/>
              </a:ext>
            </a:extLst>
          </p:cNvPr>
          <p:cNvSpPr/>
          <p:nvPr/>
        </p:nvSpPr>
        <p:spPr>
          <a:xfrm>
            <a:off x="4291440" y="4284133"/>
            <a:ext cx="606811" cy="48859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Divertor</a:t>
            </a:r>
          </a:p>
        </p:txBody>
      </p: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A8E6A319-4DFE-D7C6-FA38-CFE4BDF6297A}"/>
              </a:ext>
            </a:extLst>
          </p:cNvPr>
          <p:cNvCxnSpPr>
            <a:cxnSpLocks/>
          </p:cNvCxnSpPr>
          <p:nvPr/>
        </p:nvCxnSpPr>
        <p:spPr>
          <a:xfrm>
            <a:off x="3505005" y="4618626"/>
            <a:ext cx="780691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ounded Rectangle 248">
            <a:extLst>
              <a:ext uri="{FF2B5EF4-FFF2-40B4-BE49-F238E27FC236}">
                <a16:creationId xmlns:a16="http://schemas.microsoft.com/office/drawing/2014/main" id="{325145C8-D3C1-701E-379A-42AB53EF17FA}"/>
              </a:ext>
            </a:extLst>
          </p:cNvPr>
          <p:cNvSpPr/>
          <p:nvPr/>
        </p:nvSpPr>
        <p:spPr>
          <a:xfrm>
            <a:off x="5457273" y="4572448"/>
            <a:ext cx="606811" cy="48859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Heat exchanger</a:t>
            </a:r>
          </a:p>
        </p:txBody>
      </p: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5DE66845-F11C-F469-63D3-4FC6D78834AA}"/>
              </a:ext>
            </a:extLst>
          </p:cNvPr>
          <p:cNvCxnSpPr>
            <a:cxnSpLocks/>
          </p:cNvCxnSpPr>
          <p:nvPr/>
        </p:nvCxnSpPr>
        <p:spPr>
          <a:xfrm flipV="1">
            <a:off x="4595964" y="2669212"/>
            <a:ext cx="0" cy="56756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58E528BC-29BB-CB50-96DA-B69B18F7766D}"/>
              </a:ext>
            </a:extLst>
          </p:cNvPr>
          <p:cNvCxnSpPr>
            <a:cxnSpLocks/>
          </p:cNvCxnSpPr>
          <p:nvPr/>
        </p:nvCxnSpPr>
        <p:spPr>
          <a:xfrm flipV="1">
            <a:off x="4590325" y="2049940"/>
            <a:ext cx="490" cy="137978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351C5DE7-74E7-7EA6-865B-520FB431AFA5}"/>
              </a:ext>
            </a:extLst>
          </p:cNvPr>
          <p:cNvCxnSpPr>
            <a:cxnSpLocks/>
          </p:cNvCxnSpPr>
          <p:nvPr/>
        </p:nvCxnSpPr>
        <p:spPr>
          <a:xfrm>
            <a:off x="4005992" y="2557079"/>
            <a:ext cx="0" cy="674535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4C4F5C80-282A-A1A4-E363-C78ECC52F5F9}"/>
              </a:ext>
            </a:extLst>
          </p:cNvPr>
          <p:cNvCxnSpPr>
            <a:cxnSpLocks/>
          </p:cNvCxnSpPr>
          <p:nvPr/>
        </p:nvCxnSpPr>
        <p:spPr>
          <a:xfrm>
            <a:off x="3992838" y="2566702"/>
            <a:ext cx="298602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F51E482F-10C5-A7C3-C39A-F497CD79E610}"/>
              </a:ext>
            </a:extLst>
          </p:cNvPr>
          <p:cNvSpPr txBox="1"/>
          <p:nvPr/>
        </p:nvSpPr>
        <p:spPr>
          <a:xfrm>
            <a:off x="2444500" y="2896039"/>
            <a:ext cx="5134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DIR</a:t>
            </a:r>
          </a:p>
        </p:txBody>
      </p: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DD711A92-C3DA-13EC-C121-258828405436}"/>
              </a:ext>
            </a:extLst>
          </p:cNvPr>
          <p:cNvCxnSpPr>
            <a:cxnSpLocks/>
          </p:cNvCxnSpPr>
          <p:nvPr/>
        </p:nvCxnSpPr>
        <p:spPr>
          <a:xfrm flipV="1">
            <a:off x="2027901" y="4779583"/>
            <a:ext cx="0" cy="545599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45F4099E-5702-CBEB-54F0-A65CD332FDD2}"/>
              </a:ext>
            </a:extLst>
          </p:cNvPr>
          <p:cNvCxnSpPr>
            <a:cxnSpLocks/>
          </p:cNvCxnSpPr>
          <p:nvPr/>
        </p:nvCxnSpPr>
        <p:spPr>
          <a:xfrm>
            <a:off x="2073010" y="5310886"/>
            <a:ext cx="3683545" cy="0"/>
          </a:xfrm>
          <a:prstGeom prst="straightConnector1">
            <a:avLst/>
          </a:prstGeom>
          <a:ln w="57150">
            <a:gradFill flip="none" rotWithShape="1">
              <a:gsLst>
                <a:gs pos="42000">
                  <a:schemeClr val="tx1">
                    <a:lumMod val="65000"/>
                    <a:lumOff val="3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E0172A3C-4EDA-A784-F0A2-5F98A5FBD7B1}"/>
              </a:ext>
            </a:extLst>
          </p:cNvPr>
          <p:cNvCxnSpPr>
            <a:cxnSpLocks/>
            <a:endCxn id="249" idx="2"/>
          </p:cNvCxnSpPr>
          <p:nvPr/>
        </p:nvCxnSpPr>
        <p:spPr>
          <a:xfrm flipV="1">
            <a:off x="5756555" y="5061045"/>
            <a:ext cx="4124" cy="264137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Rounded Rectangle 53">
            <a:extLst>
              <a:ext uri="{FF2B5EF4-FFF2-40B4-BE49-F238E27FC236}">
                <a16:creationId xmlns:a16="http://schemas.microsoft.com/office/drawing/2014/main" id="{0378278D-47C2-BD0C-FE8C-EDE5209D41B0}"/>
              </a:ext>
            </a:extLst>
          </p:cNvPr>
          <p:cNvSpPr/>
          <p:nvPr/>
        </p:nvSpPr>
        <p:spPr>
          <a:xfrm>
            <a:off x="5453149" y="3244079"/>
            <a:ext cx="606811" cy="48859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TES</a:t>
            </a:r>
          </a:p>
        </p:txBody>
      </p: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5BE10B79-09E1-B76A-CFB9-ED9653A2C200}"/>
              </a:ext>
            </a:extLst>
          </p:cNvPr>
          <p:cNvCxnSpPr>
            <a:cxnSpLocks/>
            <a:stCxn id="275" idx="2"/>
            <a:endCxn id="249" idx="0"/>
          </p:cNvCxnSpPr>
          <p:nvPr/>
        </p:nvCxnSpPr>
        <p:spPr>
          <a:xfrm>
            <a:off x="5756555" y="3732676"/>
            <a:ext cx="4124" cy="83977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227A4088-522D-C390-7374-762DC922FF8F}"/>
              </a:ext>
            </a:extLst>
          </p:cNvPr>
          <p:cNvCxnSpPr>
            <a:cxnSpLocks/>
            <a:endCxn id="249" idx="1"/>
          </p:cNvCxnSpPr>
          <p:nvPr/>
        </p:nvCxnSpPr>
        <p:spPr>
          <a:xfrm>
            <a:off x="5347665" y="4816747"/>
            <a:ext cx="10960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F1170B3-FFB9-14F0-7A92-E51B8BCCAC7F}"/>
              </a:ext>
            </a:extLst>
          </p:cNvPr>
          <p:cNvCxnSpPr>
            <a:cxnSpLocks/>
            <a:endCxn id="275" idx="3"/>
          </p:cNvCxnSpPr>
          <p:nvPr/>
        </p:nvCxnSpPr>
        <p:spPr>
          <a:xfrm flipH="1">
            <a:off x="6059960" y="3488378"/>
            <a:ext cx="8324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8394E6F4-59CB-9CA0-DC53-715272CD0039}"/>
              </a:ext>
            </a:extLst>
          </p:cNvPr>
          <p:cNvCxnSpPr>
            <a:cxnSpLocks/>
          </p:cNvCxnSpPr>
          <p:nvPr/>
        </p:nvCxnSpPr>
        <p:spPr>
          <a:xfrm flipH="1">
            <a:off x="4577809" y="2053649"/>
            <a:ext cx="78296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3C176451-C120-646A-9E58-4A01A370196C}"/>
              </a:ext>
            </a:extLst>
          </p:cNvPr>
          <p:cNvCxnSpPr>
            <a:cxnSpLocks/>
          </p:cNvCxnSpPr>
          <p:nvPr/>
        </p:nvCxnSpPr>
        <p:spPr>
          <a:xfrm flipV="1">
            <a:off x="5222173" y="3495995"/>
            <a:ext cx="235809" cy="2871"/>
          </a:xfrm>
          <a:prstGeom prst="straightConnector1">
            <a:avLst/>
          </a:prstGeom>
          <a:ln w="57150">
            <a:solidFill>
              <a:srgbClr val="55EC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75">
            <a:extLst>
              <a:ext uri="{FF2B5EF4-FFF2-40B4-BE49-F238E27FC236}">
                <a16:creationId xmlns:a16="http://schemas.microsoft.com/office/drawing/2014/main" id="{62741A60-8981-055F-85BB-A02A4A4D6650}"/>
              </a:ext>
            </a:extLst>
          </p:cNvPr>
          <p:cNvCxnSpPr>
            <a:cxnSpLocks/>
          </p:cNvCxnSpPr>
          <p:nvPr/>
        </p:nvCxnSpPr>
        <p:spPr>
          <a:xfrm flipH="1" flipV="1">
            <a:off x="4857946" y="4584754"/>
            <a:ext cx="125169" cy="424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72">
            <a:extLst>
              <a:ext uri="{FF2B5EF4-FFF2-40B4-BE49-F238E27FC236}">
                <a16:creationId xmlns:a16="http://schemas.microsoft.com/office/drawing/2014/main" id="{83FC2764-8FBD-51A4-7974-AB4709A4E4A1}"/>
              </a:ext>
            </a:extLst>
          </p:cNvPr>
          <p:cNvCxnSpPr>
            <a:cxnSpLocks/>
          </p:cNvCxnSpPr>
          <p:nvPr/>
        </p:nvCxnSpPr>
        <p:spPr>
          <a:xfrm>
            <a:off x="4983116" y="3039102"/>
            <a:ext cx="0" cy="15619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79">
            <a:extLst>
              <a:ext uri="{FF2B5EF4-FFF2-40B4-BE49-F238E27FC236}">
                <a16:creationId xmlns:a16="http://schemas.microsoft.com/office/drawing/2014/main" id="{3ADF77F0-5EE9-06AC-85EF-7CD29BBECD0F}"/>
              </a:ext>
            </a:extLst>
          </p:cNvPr>
          <p:cNvCxnSpPr>
            <a:cxnSpLocks/>
          </p:cNvCxnSpPr>
          <p:nvPr/>
        </p:nvCxnSpPr>
        <p:spPr>
          <a:xfrm>
            <a:off x="4983116" y="3039102"/>
            <a:ext cx="0" cy="15619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82">
            <a:extLst>
              <a:ext uri="{FF2B5EF4-FFF2-40B4-BE49-F238E27FC236}">
                <a16:creationId xmlns:a16="http://schemas.microsoft.com/office/drawing/2014/main" id="{E256ED46-9175-0DA0-7482-706176EAAFAA}"/>
              </a:ext>
            </a:extLst>
          </p:cNvPr>
          <p:cNvCxnSpPr>
            <a:cxnSpLocks/>
          </p:cNvCxnSpPr>
          <p:nvPr/>
        </p:nvCxnSpPr>
        <p:spPr>
          <a:xfrm flipH="1">
            <a:off x="4857946" y="4584754"/>
            <a:ext cx="12516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66">
            <a:extLst>
              <a:ext uri="{FF2B5EF4-FFF2-40B4-BE49-F238E27FC236}">
                <a16:creationId xmlns:a16="http://schemas.microsoft.com/office/drawing/2014/main" id="{3B1321E6-1C62-099A-F474-EF6B86280FD6}"/>
              </a:ext>
            </a:extLst>
          </p:cNvPr>
          <p:cNvCxnSpPr>
            <a:cxnSpLocks/>
          </p:cNvCxnSpPr>
          <p:nvPr/>
        </p:nvCxnSpPr>
        <p:spPr>
          <a:xfrm flipH="1">
            <a:off x="4889112" y="2459998"/>
            <a:ext cx="334341" cy="0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78">
            <a:extLst>
              <a:ext uri="{FF2B5EF4-FFF2-40B4-BE49-F238E27FC236}">
                <a16:creationId xmlns:a16="http://schemas.microsoft.com/office/drawing/2014/main" id="{D1E6DF82-E8D3-37B6-D66F-2EF11C437B26}"/>
              </a:ext>
            </a:extLst>
          </p:cNvPr>
          <p:cNvCxnSpPr>
            <a:cxnSpLocks/>
          </p:cNvCxnSpPr>
          <p:nvPr/>
        </p:nvCxnSpPr>
        <p:spPr>
          <a:xfrm flipH="1">
            <a:off x="4889819" y="4712982"/>
            <a:ext cx="470953" cy="9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121">
            <a:extLst>
              <a:ext uri="{FF2B5EF4-FFF2-40B4-BE49-F238E27FC236}">
                <a16:creationId xmlns:a16="http://schemas.microsoft.com/office/drawing/2014/main" id="{C28B72E5-92B7-B513-8615-E078232A2358}"/>
              </a:ext>
            </a:extLst>
          </p:cNvPr>
          <p:cNvCxnSpPr>
            <a:cxnSpLocks/>
          </p:cNvCxnSpPr>
          <p:nvPr/>
        </p:nvCxnSpPr>
        <p:spPr>
          <a:xfrm flipH="1">
            <a:off x="4806255" y="3046951"/>
            <a:ext cx="18662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123">
            <a:extLst>
              <a:ext uri="{FF2B5EF4-FFF2-40B4-BE49-F238E27FC236}">
                <a16:creationId xmlns:a16="http://schemas.microsoft.com/office/drawing/2014/main" id="{968570E1-9CC9-CA1C-1BBA-92EB8BAD5DE5}"/>
              </a:ext>
            </a:extLst>
          </p:cNvPr>
          <p:cNvCxnSpPr>
            <a:cxnSpLocks/>
          </p:cNvCxnSpPr>
          <p:nvPr/>
        </p:nvCxnSpPr>
        <p:spPr>
          <a:xfrm flipV="1">
            <a:off x="4811681" y="2676514"/>
            <a:ext cx="0" cy="38515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125">
            <a:extLst>
              <a:ext uri="{FF2B5EF4-FFF2-40B4-BE49-F238E27FC236}">
                <a16:creationId xmlns:a16="http://schemas.microsoft.com/office/drawing/2014/main" id="{8488303C-D2EE-ED92-0C91-1497ABAEAB2A}"/>
              </a:ext>
            </a:extLst>
          </p:cNvPr>
          <p:cNvCxnSpPr>
            <a:cxnSpLocks/>
          </p:cNvCxnSpPr>
          <p:nvPr/>
        </p:nvCxnSpPr>
        <p:spPr>
          <a:xfrm>
            <a:off x="5224735" y="2446133"/>
            <a:ext cx="0" cy="1064708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78">
            <a:extLst>
              <a:ext uri="{FF2B5EF4-FFF2-40B4-BE49-F238E27FC236}">
                <a16:creationId xmlns:a16="http://schemas.microsoft.com/office/drawing/2014/main" id="{771825B0-5D4A-8C3E-8DAE-08BDA20DB635}"/>
              </a:ext>
            </a:extLst>
          </p:cNvPr>
          <p:cNvCxnSpPr>
            <a:cxnSpLocks/>
          </p:cNvCxnSpPr>
          <p:nvPr/>
        </p:nvCxnSpPr>
        <p:spPr>
          <a:xfrm flipH="1" flipV="1">
            <a:off x="4594847" y="3720211"/>
            <a:ext cx="1117" cy="1725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78">
            <a:extLst>
              <a:ext uri="{FF2B5EF4-FFF2-40B4-BE49-F238E27FC236}">
                <a16:creationId xmlns:a16="http://schemas.microsoft.com/office/drawing/2014/main" id="{3B423407-FDC7-7931-4A00-23A54F3E90F9}"/>
              </a:ext>
            </a:extLst>
          </p:cNvPr>
          <p:cNvCxnSpPr>
            <a:cxnSpLocks/>
          </p:cNvCxnSpPr>
          <p:nvPr/>
        </p:nvCxnSpPr>
        <p:spPr>
          <a:xfrm flipH="1">
            <a:off x="5082618" y="3874434"/>
            <a:ext cx="272960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Arco 94">
            <a:extLst>
              <a:ext uri="{FF2B5EF4-FFF2-40B4-BE49-F238E27FC236}">
                <a16:creationId xmlns:a16="http://schemas.microsoft.com/office/drawing/2014/main" id="{8E877A1D-C832-41FD-0234-55034B3583D5}"/>
              </a:ext>
            </a:extLst>
          </p:cNvPr>
          <p:cNvSpPr/>
          <p:nvPr/>
        </p:nvSpPr>
        <p:spPr>
          <a:xfrm>
            <a:off x="4877895" y="3775293"/>
            <a:ext cx="220783" cy="219638"/>
          </a:xfrm>
          <a:prstGeom prst="arc">
            <a:avLst>
              <a:gd name="adj1" fmla="val 10771137"/>
              <a:gd name="adj2" fmla="val 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chemeClr val="bg1"/>
              </a:solidFill>
            </a:endParaRPr>
          </a:p>
        </p:txBody>
      </p:sp>
      <p:cxnSp>
        <p:nvCxnSpPr>
          <p:cNvPr id="293" name="Straight Arrow Connector 78">
            <a:extLst>
              <a:ext uri="{FF2B5EF4-FFF2-40B4-BE49-F238E27FC236}">
                <a16:creationId xmlns:a16="http://schemas.microsoft.com/office/drawing/2014/main" id="{87E57F42-64FC-286F-699D-129B8E5C5B2B}"/>
              </a:ext>
            </a:extLst>
          </p:cNvPr>
          <p:cNvCxnSpPr>
            <a:cxnSpLocks/>
          </p:cNvCxnSpPr>
          <p:nvPr/>
        </p:nvCxnSpPr>
        <p:spPr>
          <a:xfrm flipH="1">
            <a:off x="4580239" y="3878866"/>
            <a:ext cx="314812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59">
            <a:extLst>
              <a:ext uri="{FF2B5EF4-FFF2-40B4-BE49-F238E27FC236}">
                <a16:creationId xmlns:a16="http://schemas.microsoft.com/office/drawing/2014/main" id="{206C72AD-0FE2-DC23-9838-7EBA6F56DB32}"/>
              </a:ext>
            </a:extLst>
          </p:cNvPr>
          <p:cNvCxnSpPr>
            <a:cxnSpLocks/>
            <a:endCxn id="295" idx="3"/>
          </p:cNvCxnSpPr>
          <p:nvPr/>
        </p:nvCxnSpPr>
        <p:spPr>
          <a:xfrm flipH="1" flipV="1">
            <a:off x="4497898" y="1917197"/>
            <a:ext cx="1645312" cy="72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Rounded Rectangle 10">
            <a:extLst>
              <a:ext uri="{FF2B5EF4-FFF2-40B4-BE49-F238E27FC236}">
                <a16:creationId xmlns:a16="http://schemas.microsoft.com/office/drawing/2014/main" id="{9B31E68E-538E-C640-95A9-C6DB83FF765B}"/>
              </a:ext>
            </a:extLst>
          </p:cNvPr>
          <p:cNvSpPr/>
          <p:nvPr/>
        </p:nvSpPr>
        <p:spPr>
          <a:xfrm>
            <a:off x="3891087" y="1672898"/>
            <a:ext cx="606811" cy="488597"/>
          </a:xfrm>
          <a:prstGeom prst="roundRect">
            <a:avLst/>
          </a:prstGeom>
          <a:gradFill>
            <a:gsLst>
              <a:gs pos="70000">
                <a:schemeClr val="tx1">
                  <a:lumMod val="65000"/>
                  <a:lumOff val="35000"/>
                </a:schemeClr>
              </a:gs>
              <a:gs pos="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</a:rPr>
              <a:t>T separation membrane</a:t>
            </a:r>
          </a:p>
        </p:txBody>
      </p:sp>
      <p:cxnSp>
        <p:nvCxnSpPr>
          <p:cNvPr id="296" name="Straight Connector 59">
            <a:extLst>
              <a:ext uri="{FF2B5EF4-FFF2-40B4-BE49-F238E27FC236}">
                <a16:creationId xmlns:a16="http://schemas.microsoft.com/office/drawing/2014/main" id="{386E3A8A-CA38-CFE9-828B-0D859E21F373}"/>
              </a:ext>
            </a:extLst>
          </p:cNvPr>
          <p:cNvCxnSpPr>
            <a:cxnSpLocks/>
            <a:stCxn id="295" idx="1"/>
          </p:cNvCxnSpPr>
          <p:nvPr/>
        </p:nvCxnSpPr>
        <p:spPr>
          <a:xfrm flipH="1" flipV="1">
            <a:off x="2462690" y="1913609"/>
            <a:ext cx="1428397" cy="3588"/>
          </a:xfrm>
          <a:prstGeom prst="line">
            <a:avLst/>
          </a:prstGeom>
          <a:ln w="571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64">
            <a:extLst>
              <a:ext uri="{FF2B5EF4-FFF2-40B4-BE49-F238E27FC236}">
                <a16:creationId xmlns:a16="http://schemas.microsoft.com/office/drawing/2014/main" id="{E2241743-D5F8-59BA-6F61-7BE5BEC7BC1B}"/>
              </a:ext>
            </a:extLst>
          </p:cNvPr>
          <p:cNvCxnSpPr>
            <a:cxnSpLocks/>
          </p:cNvCxnSpPr>
          <p:nvPr/>
        </p:nvCxnSpPr>
        <p:spPr>
          <a:xfrm flipH="1">
            <a:off x="2457208" y="1899313"/>
            <a:ext cx="5482" cy="311539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E5C1DBB-0A47-5382-B239-71DB6CCB6E6C}"/>
              </a:ext>
            </a:extLst>
          </p:cNvPr>
          <p:cNvSpPr/>
          <p:nvPr/>
        </p:nvSpPr>
        <p:spPr>
          <a:xfrm>
            <a:off x="4260531" y="2142143"/>
            <a:ext cx="693981" cy="2740563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AA610263-3025-F748-F6D8-B39BCE748E7E}"/>
              </a:ext>
            </a:extLst>
          </p:cNvPr>
          <p:cNvCxnSpPr>
            <a:cxnSpLocks/>
          </p:cNvCxnSpPr>
          <p:nvPr/>
        </p:nvCxnSpPr>
        <p:spPr>
          <a:xfrm>
            <a:off x="3600915" y="3775293"/>
            <a:ext cx="0" cy="736572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63FFCF80-549D-409E-C4F0-242F37E39133}"/>
              </a:ext>
            </a:extLst>
          </p:cNvPr>
          <p:cNvCxnSpPr>
            <a:cxnSpLocks/>
          </p:cNvCxnSpPr>
          <p:nvPr/>
        </p:nvCxnSpPr>
        <p:spPr>
          <a:xfrm>
            <a:off x="3590029" y="4490093"/>
            <a:ext cx="695667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>
            <a:extLst>
              <a:ext uri="{FF2B5EF4-FFF2-40B4-BE49-F238E27FC236}">
                <a16:creationId xmlns:a16="http://schemas.microsoft.com/office/drawing/2014/main" id="{F47EB158-E68E-74B3-9EA1-385B378B9943}"/>
              </a:ext>
            </a:extLst>
          </p:cNvPr>
          <p:cNvSpPr txBox="1"/>
          <p:nvPr/>
        </p:nvSpPr>
        <p:spPr>
          <a:xfrm>
            <a:off x="563930" y="5433360"/>
            <a:ext cx="4043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+ COMPONENT REPLACEMENT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5EDC926-D737-3AB3-6916-EBD713642C8E}"/>
              </a:ext>
            </a:extLst>
          </p:cNvPr>
          <p:cNvCxnSpPr>
            <a:cxnSpLocks/>
          </p:cNvCxnSpPr>
          <p:nvPr/>
        </p:nvCxnSpPr>
        <p:spPr>
          <a:xfrm flipV="1">
            <a:off x="4309078" y="1227969"/>
            <a:ext cx="3653847" cy="9335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D5C2F9B-9FC1-471F-6DCB-EF7110867F17}"/>
              </a:ext>
            </a:extLst>
          </p:cNvPr>
          <p:cNvCxnSpPr>
            <a:cxnSpLocks/>
          </p:cNvCxnSpPr>
          <p:nvPr/>
        </p:nvCxnSpPr>
        <p:spPr>
          <a:xfrm flipV="1">
            <a:off x="4934611" y="2676514"/>
            <a:ext cx="6030223" cy="221317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133" descr="A diagram of a machine&#10;&#10;Description automatically generated">
            <a:extLst>
              <a:ext uri="{FF2B5EF4-FFF2-40B4-BE49-F238E27FC236}">
                <a16:creationId xmlns:a16="http://schemas.microsoft.com/office/drawing/2014/main" id="{696A8C97-D195-64A6-EC91-CA65ED58E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83" y="4178496"/>
            <a:ext cx="5143160" cy="24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29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7AB4-CBD8-DD4A-EE06-A69D6846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TRAPPING AND COMPONENT REPLACEMENT STRONGLY IMPACT TSS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9D6634-235C-C4B9-B429-AEF6F4BA593A}"/>
              </a:ext>
            </a:extLst>
          </p:cNvPr>
          <p:cNvGrpSpPr/>
          <p:nvPr/>
        </p:nvGrpSpPr>
        <p:grpSpPr>
          <a:xfrm>
            <a:off x="3028397" y="1911206"/>
            <a:ext cx="5395217" cy="3968894"/>
            <a:chOff x="3240064" y="2343006"/>
            <a:chExt cx="5395217" cy="39688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2EC5F6-8CD2-7630-5382-C6B8C5CD9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0064" y="2343006"/>
              <a:ext cx="5395216" cy="3968894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B8A84EB-45A2-1F2B-8998-53D0D91316F9}"/>
                </a:ext>
              </a:extLst>
            </p:cNvPr>
            <p:cNvSpPr/>
            <p:nvPr/>
          </p:nvSpPr>
          <p:spPr>
            <a:xfrm>
              <a:off x="3240064" y="2343006"/>
              <a:ext cx="2802228" cy="1948269"/>
            </a:xfrm>
            <a:prstGeom prst="roundRect">
              <a:avLst/>
            </a:prstGeom>
            <a:solidFill>
              <a:schemeClr val="accent1">
                <a:alpha val="5885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2306BC7-DC00-91C4-2E57-E5167B18C308}"/>
                </a:ext>
              </a:extLst>
            </p:cNvPr>
            <p:cNvSpPr/>
            <p:nvPr/>
          </p:nvSpPr>
          <p:spPr>
            <a:xfrm>
              <a:off x="6042293" y="2343006"/>
              <a:ext cx="2592988" cy="1948265"/>
            </a:xfrm>
            <a:prstGeom prst="roundRect">
              <a:avLst/>
            </a:prstGeom>
            <a:solidFill>
              <a:srgbClr val="92D050">
                <a:alpha val="5885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E16DEBB-BF93-E68A-2AE1-0975B7609F98}"/>
                </a:ext>
              </a:extLst>
            </p:cNvPr>
            <p:cNvSpPr/>
            <p:nvPr/>
          </p:nvSpPr>
          <p:spPr>
            <a:xfrm>
              <a:off x="3240064" y="4291274"/>
              <a:ext cx="2855936" cy="2020625"/>
            </a:xfrm>
            <a:prstGeom prst="roundRect">
              <a:avLst/>
            </a:prstGeom>
            <a:solidFill>
              <a:srgbClr val="FF0000">
                <a:alpha val="5885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A26B190-3FB8-8EDE-FD05-521A133B652F}"/>
                </a:ext>
              </a:extLst>
            </p:cNvPr>
            <p:cNvSpPr/>
            <p:nvPr/>
          </p:nvSpPr>
          <p:spPr>
            <a:xfrm>
              <a:off x="6096000" y="4291273"/>
              <a:ext cx="2539280" cy="2020625"/>
            </a:xfrm>
            <a:prstGeom prst="roundRect">
              <a:avLst/>
            </a:prstGeom>
            <a:solidFill>
              <a:srgbClr val="7030A0">
                <a:alpha val="5885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2F2698-F884-2DBC-B3FB-E500610C9200}"/>
              </a:ext>
            </a:extLst>
          </p:cNvPr>
          <p:cNvSpPr txBox="1"/>
          <p:nvPr/>
        </p:nvSpPr>
        <p:spPr>
          <a:xfrm>
            <a:off x="1458455" y="1911206"/>
            <a:ext cx="139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 traps </a:t>
            </a:r>
          </a:p>
          <a:p>
            <a:r>
              <a:rPr lang="en-US" dirty="0">
                <a:solidFill>
                  <a:srgbClr val="0070C0"/>
                </a:solidFill>
              </a:rPr>
              <a:t>As before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4CB88-A109-1857-C8A2-C253517DF121}"/>
              </a:ext>
            </a:extLst>
          </p:cNvPr>
          <p:cNvSpPr txBox="1"/>
          <p:nvPr/>
        </p:nvSpPr>
        <p:spPr>
          <a:xfrm>
            <a:off x="8593667" y="1894273"/>
            <a:ext cx="3064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Intrinsic traps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Trapping energy negligible at blanket operating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Negligible (constant) trap density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BE83EC-E8D8-2396-68EC-B35E708A0510}"/>
              </a:ext>
            </a:extLst>
          </p:cNvPr>
          <p:cNvSpPr txBox="1"/>
          <p:nvPr/>
        </p:nvSpPr>
        <p:spPr>
          <a:xfrm>
            <a:off x="265356" y="3833922"/>
            <a:ext cx="2592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Damage-induced traps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High trapping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Non-negligible, increasing trap density</a:t>
            </a:r>
          </a:p>
          <a:p>
            <a:r>
              <a:rPr lang="en-US" dirty="0">
                <a:solidFill>
                  <a:srgbClr val="C00000"/>
                </a:solidFill>
              </a:rPr>
              <a:t>+ 3% </a:t>
            </a:r>
            <a:r>
              <a:rPr lang="en-US" dirty="0" err="1">
                <a:solidFill>
                  <a:srgbClr val="C00000"/>
                </a:solidFill>
              </a:rPr>
              <a:t>TBRr</a:t>
            </a:r>
            <a:r>
              <a:rPr lang="en-US" dirty="0">
                <a:solidFill>
                  <a:srgbClr val="C00000"/>
                </a:solidFill>
              </a:rPr>
              <a:t> and + 20% startup inventory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B73C3-6099-1F36-5112-CBD5C0EFC783}"/>
              </a:ext>
            </a:extLst>
          </p:cNvPr>
          <p:cNvSpPr txBox="1"/>
          <p:nvPr/>
        </p:nvSpPr>
        <p:spPr>
          <a:xfrm>
            <a:off x="8593666" y="3833922"/>
            <a:ext cx="3109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Trapping + component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Periodic tritium sink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Must recover trapped tritium before disposal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AB8AD1-85BC-4E3C-570D-7025CF13FEFC}"/>
              </a:ext>
            </a:extLst>
          </p:cNvPr>
          <p:cNvSpPr txBox="1"/>
          <p:nvPr/>
        </p:nvSpPr>
        <p:spPr>
          <a:xfrm>
            <a:off x="4636713" y="6123543"/>
            <a:ext cx="291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Meschini et al., Submitted to NF</a:t>
            </a:r>
          </a:p>
        </p:txBody>
      </p:sp>
    </p:spTree>
    <p:extLst>
      <p:ext uri="{BB962C8B-B14F-4D97-AF65-F5344CB8AC3E}">
        <p14:creationId xmlns:p14="http://schemas.microsoft.com/office/powerpoint/2010/main" val="1254218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F5B7-98A3-AECB-6DAA-514D6F77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9733" cy="1325563"/>
          </a:xfrm>
        </p:spPr>
        <p:txBody>
          <a:bodyPr/>
          <a:lstStyle/>
          <a:p>
            <a:r>
              <a:rPr lang="en-US" dirty="0"/>
              <a:t>DESIGN CONSIDERATIONS DUE TO TRAPPING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D81F-61FD-B8DA-5684-6D77A307D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Tritium retention in tritium facing components (structural materials) dominates the reactor tritium inventory</a:t>
            </a:r>
          </a:p>
          <a:p>
            <a:r>
              <a:rPr lang="en-US" dirty="0"/>
              <a:t>Very high operating temperatures may worsen retention due to trapping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4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5A34-5DB0-068A-4A25-A476CDCB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A3ADBD-93E7-EFE2-0DBE-518EF1574FFD}"/>
              </a:ext>
            </a:extLst>
          </p:cNvPr>
          <p:cNvSpPr txBox="1">
            <a:spLocks/>
          </p:cNvSpPr>
          <p:nvPr/>
        </p:nvSpPr>
        <p:spPr>
          <a:xfrm>
            <a:off x="783610" y="3429000"/>
            <a:ext cx="461134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Macroscopic H transport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Tritium implantation and trapping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I</a:t>
            </a:r>
            <a:r>
              <a:rPr lang="en-US" sz="14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ptos" panose="020B0004020202020204" pitchFamily="34" charset="0"/>
              </a:rPr>
              <a:t>mpact of neutron irradiation and material damage on tritium self-sufficiency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18128A8-3BEB-8DDF-608B-394A89AD961F}"/>
              </a:ext>
            </a:extLst>
          </p:cNvPr>
          <p:cNvSpPr txBox="1">
            <a:spLocks/>
          </p:cNvSpPr>
          <p:nvPr/>
        </p:nvSpPr>
        <p:spPr>
          <a:xfrm>
            <a:off x="783611" y="2019744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Fuel cycle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Fuel cycle dynamics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Fuel cycle layout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Main technologies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AB50A9-089C-7A96-1CFD-D5C265D643EE}"/>
              </a:ext>
            </a:extLst>
          </p:cNvPr>
          <p:cNvSpPr txBox="1">
            <a:spLocks/>
          </p:cNvSpPr>
          <p:nvPr/>
        </p:nvSpPr>
        <p:spPr>
          <a:xfrm>
            <a:off x="838200" y="4838256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Global market</a:t>
            </a:r>
          </a:p>
          <a:p>
            <a:pPr lvl="1"/>
            <a:r>
              <a:rPr lang="en-US" sz="1400" dirty="0"/>
              <a:t>Tritium reserves management</a:t>
            </a:r>
          </a:p>
          <a:p>
            <a:pPr lvl="1"/>
            <a:r>
              <a:rPr lang="en-US" sz="1400" dirty="0"/>
              <a:t>Fusion energy penetration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5563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A268-9242-3CFA-5BB2-93C636D7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TRITIUM RESOURCES AVAILABLE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2F4DF4-FD80-1553-30ED-A2AE131A3C93}"/>
              </a:ext>
            </a:extLst>
          </p:cNvPr>
          <p:cNvGrpSpPr/>
          <p:nvPr/>
        </p:nvGrpSpPr>
        <p:grpSpPr>
          <a:xfrm>
            <a:off x="894563" y="2565167"/>
            <a:ext cx="5811760" cy="3804597"/>
            <a:chOff x="-2903" y="2429701"/>
            <a:chExt cx="5811760" cy="3804597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7443D885-E6D6-AC1D-EA35-8A76BE94F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115" r="14235" b="19339"/>
            <a:stretch/>
          </p:blipFill>
          <p:spPr>
            <a:xfrm>
              <a:off x="130546" y="2429701"/>
              <a:ext cx="5678311" cy="31476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A98D04-A4EF-6AC9-FF12-78505F6232B3}"/>
                </a:ext>
              </a:extLst>
            </p:cNvPr>
            <p:cNvSpPr txBox="1"/>
            <p:nvPr/>
          </p:nvSpPr>
          <p:spPr>
            <a:xfrm>
              <a:off x="-2903" y="5649523"/>
              <a:ext cx="5201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>
                  <a:solidFill>
                    <a:schemeClr val="bg1"/>
                  </a:solidFill>
                </a:rPr>
                <a:t>Kovari</a:t>
              </a:r>
              <a:r>
                <a:rPr lang="en-US" sz="800" dirty="0">
                  <a:solidFill>
                    <a:schemeClr val="bg1"/>
                  </a:solidFill>
                </a:rPr>
                <a:t>, M., et al. "Tritium resources available for fusion reactors." </a:t>
              </a:r>
              <a:r>
                <a:rPr lang="en-US" sz="800" i="1" dirty="0">
                  <a:solidFill>
                    <a:schemeClr val="bg1"/>
                  </a:solidFill>
                </a:rPr>
                <a:t>Nuclear Fusion</a:t>
              </a:r>
              <a:r>
                <a:rPr lang="en-US" sz="800" dirty="0">
                  <a:solidFill>
                    <a:schemeClr val="bg1"/>
                  </a:solidFill>
                </a:rPr>
                <a:t> 58.2 (2017): 026010.</a:t>
              </a:r>
            </a:p>
            <a:p>
              <a:r>
                <a:rPr lang="en-US" sz="800" dirty="0">
                  <a:solidFill>
                    <a:schemeClr val="bg1"/>
                  </a:solidFill>
                </a:rPr>
                <a:t>See also: Pearson, R., et al., </a:t>
              </a:r>
              <a:r>
                <a:rPr lang="en-US" sz="800" i="1" dirty="0">
                  <a:solidFill>
                    <a:schemeClr val="bg1"/>
                  </a:solidFill>
                </a:rPr>
                <a:t>Fusion Engineering and Design</a:t>
              </a:r>
              <a:r>
                <a:rPr lang="en-US" sz="800" dirty="0">
                  <a:solidFill>
                    <a:schemeClr val="bg1"/>
                  </a:solidFill>
                </a:rPr>
                <a:t> 136 (2018): 1140-1148.</a:t>
              </a:r>
            </a:p>
            <a:p>
              <a:endParaRPr lang="en-US" sz="800" dirty="0">
                <a:solidFill>
                  <a:schemeClr val="bg1"/>
                </a:solidFill>
              </a:endParaRPr>
            </a:p>
            <a:p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" name="5-Point Star 6">
              <a:extLst>
                <a:ext uri="{FF2B5EF4-FFF2-40B4-BE49-F238E27FC236}">
                  <a16:creationId xmlns:a16="http://schemas.microsoft.com/office/drawing/2014/main" id="{FD9C9E4E-0B63-AEAF-AE72-399246D1881B}"/>
                </a:ext>
              </a:extLst>
            </p:cNvPr>
            <p:cNvSpPr/>
            <p:nvPr/>
          </p:nvSpPr>
          <p:spPr>
            <a:xfrm>
              <a:off x="1194474" y="2659380"/>
              <a:ext cx="161886" cy="147736"/>
            </a:xfrm>
            <a:prstGeom prst="star5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917231-76A3-398E-62D5-93CF52C8A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9666" y="1825625"/>
            <a:ext cx="47921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Private companies might deploy FPPs</a:t>
            </a:r>
            <a:r>
              <a:rPr lang="en-US" sz="2400" baseline="30000" dirty="0"/>
              <a:t>2</a:t>
            </a:r>
            <a:r>
              <a:rPr lang="en-US" sz="2400" dirty="0"/>
              <a:t> even before ITER starts D-T operations (delayed to 2039</a:t>
            </a:r>
            <a:r>
              <a:rPr lang="en-US" sz="2400" baseline="30000" dirty="0"/>
              <a:t>1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40F42A-49A8-66BF-5A07-5E8B3F8E46C7}"/>
                  </a:ext>
                </a:extLst>
              </p:cNvPr>
              <p:cNvSpPr txBox="1"/>
              <p:nvPr/>
            </p:nvSpPr>
            <p:spPr>
              <a:xfrm>
                <a:off x="7431780" y="3517748"/>
                <a:ext cx="4258320" cy="233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Goal: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</a:rPr>
                  <a:t>375 TWh of electricity production by 2050 </a:t>
                </a:r>
              </a:p>
              <a:p>
                <a:endParaRPr lang="en-US" sz="24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𝐹𝑃𝑃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=175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with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𝑓𝑢𝑠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=1000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40F42A-49A8-66BF-5A07-5E8B3F8E4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780" y="3517748"/>
                <a:ext cx="4258320" cy="2337948"/>
              </a:xfrm>
              <a:prstGeom prst="rect">
                <a:avLst/>
              </a:prstGeom>
              <a:blipFill>
                <a:blip r:embed="rId4"/>
                <a:stretch>
                  <a:fillRect l="-2381" t="-1613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44388D-1AF5-CA54-1F64-3885370A4D24}"/>
              </a:ext>
            </a:extLst>
          </p:cNvPr>
          <p:cNvSpPr/>
          <p:nvPr/>
        </p:nvSpPr>
        <p:spPr>
          <a:xfrm>
            <a:off x="7178764" y="3517748"/>
            <a:ext cx="3501737" cy="14409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2" descr="MIT Energy Initiative">
            <a:extLst>
              <a:ext uri="{FF2B5EF4-FFF2-40B4-BE49-F238E27FC236}">
                <a16:creationId xmlns:a16="http://schemas.microsoft.com/office/drawing/2014/main" id="{2AE1034C-679C-78A9-0CA3-D9BC9018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96" y="4400035"/>
            <a:ext cx="1123220" cy="5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22E2C1-A177-F7CA-B1A0-E065303383E9}"/>
              </a:ext>
            </a:extLst>
          </p:cNvPr>
          <p:cNvSpPr txBox="1"/>
          <p:nvPr/>
        </p:nvSpPr>
        <p:spPr>
          <a:xfrm>
            <a:off x="7414517" y="6311900"/>
            <a:ext cx="2899915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>
                <a:solidFill>
                  <a:schemeClr val="bg1"/>
                </a:solidFill>
              </a:rPr>
              <a:t>1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https://www.iter.org/newsline/-/4056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baseline="30000" dirty="0">
                <a:solidFill>
                  <a:schemeClr val="bg1"/>
                </a:solidFill>
              </a:rPr>
              <a:t>2</a:t>
            </a:r>
            <a:r>
              <a:rPr lang="en-US" sz="800" dirty="0">
                <a:solidFill>
                  <a:schemeClr val="bg1"/>
                </a:solidFill>
              </a:rPr>
              <a:t> The global fusion industry in 2024, Fusion Companies Survey by the Fusion Industry Association</a:t>
            </a:r>
          </a:p>
          <a:p>
            <a:endParaRPr lang="en-US" sz="8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382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D47E545F-460E-5C19-347F-8EDF1F068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936" y="2058450"/>
            <a:ext cx="6747923" cy="404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A27D8-645F-FFE0-768F-E128374E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IN FC DESIGN MAKES THE RESERVES EVOLUTION </a:t>
            </a:r>
            <a:r>
              <a:rPr lang="en-US" i="1" dirty="0"/>
              <a:t>VERY</a:t>
            </a:r>
            <a:r>
              <a:rPr lang="en-US" dirty="0"/>
              <a:t> UNCERTAIN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0AB33-1040-E1BB-A7D3-1EC0A6D9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319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Multiple factors impact tritium reserve evolution:</a:t>
            </a:r>
          </a:p>
          <a:p>
            <a:r>
              <a:rPr lang="en-US" dirty="0"/>
              <a:t>TBR</a:t>
            </a:r>
          </a:p>
          <a:p>
            <a:r>
              <a:rPr lang="en-US" dirty="0"/>
              <a:t>Startup inventory</a:t>
            </a:r>
          </a:p>
          <a:p>
            <a:r>
              <a:rPr lang="en-US" dirty="0"/>
              <a:t>FPP construction time</a:t>
            </a:r>
          </a:p>
          <a:p>
            <a:r>
              <a:rPr lang="en-US" dirty="0"/>
              <a:t>FPP availability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F21CB-9167-F5E5-C02A-3E27832AC34C}"/>
              </a:ext>
            </a:extLst>
          </p:cNvPr>
          <p:cNvSpPr txBox="1"/>
          <p:nvPr/>
        </p:nvSpPr>
        <p:spPr>
          <a:xfrm>
            <a:off x="6671440" y="4569077"/>
            <a:ext cx="177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FFP operations start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2CF5C-12C0-F9F8-37A9-D4C1F68D13CE}"/>
              </a:ext>
            </a:extLst>
          </p:cNvPr>
          <p:cNvSpPr txBox="1"/>
          <p:nvPr/>
        </p:nvSpPr>
        <p:spPr>
          <a:xfrm>
            <a:off x="5701835" y="6062148"/>
            <a:ext cx="211759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 FPP construction starts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ADFFDD-FCB9-E9E1-C022-834E40D53C7B}"/>
              </a:ext>
            </a:extLst>
          </p:cNvPr>
          <p:cNvCxnSpPr>
            <a:cxnSpLocks/>
          </p:cNvCxnSpPr>
          <p:nvPr/>
        </p:nvCxnSpPr>
        <p:spPr>
          <a:xfrm flipV="1">
            <a:off x="6760634" y="5759021"/>
            <a:ext cx="426027" cy="348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311440-8965-8A76-0A38-500B23C82E3C}"/>
              </a:ext>
            </a:extLst>
          </p:cNvPr>
          <p:cNvCxnSpPr>
            <a:cxnSpLocks/>
          </p:cNvCxnSpPr>
          <p:nvPr/>
        </p:nvCxnSpPr>
        <p:spPr>
          <a:xfrm>
            <a:off x="8399898" y="5122435"/>
            <a:ext cx="273048" cy="264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FA50D97-F331-6C86-A877-CA0B82495DBD}"/>
              </a:ext>
            </a:extLst>
          </p:cNvPr>
          <p:cNvSpPr txBox="1"/>
          <p:nvPr/>
        </p:nvSpPr>
        <p:spPr>
          <a:xfrm>
            <a:off x="9142442" y="6062148"/>
            <a:ext cx="291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S. Meschini, TOFE 2024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06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aph with green and purple lines&#10;&#10;Description automatically generated">
            <a:extLst>
              <a:ext uri="{FF2B5EF4-FFF2-40B4-BE49-F238E27FC236}">
                <a16:creationId xmlns:a16="http://schemas.microsoft.com/office/drawing/2014/main" id="{3BBE81AA-A2A9-FA21-0F1A-A4DD1C20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872" y="2141791"/>
            <a:ext cx="4995334" cy="3746501"/>
          </a:xfrm>
          <a:prstGeom prst="rect">
            <a:avLst/>
          </a:prstGeom>
        </p:spPr>
      </p:pic>
      <p:pic>
        <p:nvPicPr>
          <p:cNvPr id="19" name="Picture 18" descr="A graph of a graph with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9FC9AF1E-A129-EC2E-858A-2D29A4B79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12" y="2160080"/>
            <a:ext cx="4903752" cy="3677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010A14-7A03-81A9-2C5B-5A3AF1AB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STARTUP INVENTORY DRIVES FUSION ENERGY GROWTH AND TRITIUM ECONOMY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B31E89-C9D0-AF5C-BDDB-8DA1EBFC5003}"/>
              </a:ext>
            </a:extLst>
          </p:cNvPr>
          <p:cNvGrpSpPr/>
          <p:nvPr/>
        </p:nvGrpSpPr>
        <p:grpSpPr>
          <a:xfrm>
            <a:off x="7973003" y="2396871"/>
            <a:ext cx="2813385" cy="2658976"/>
            <a:chOff x="8159375" y="2614180"/>
            <a:chExt cx="3516147" cy="32407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195A63-CDBA-D8A7-C5B1-1DFECC69F449}"/>
                    </a:ext>
                  </a:extLst>
                </p:cNvPr>
                <p:cNvSpPr txBox="1"/>
                <p:nvPr/>
              </p:nvSpPr>
              <p:spPr>
                <a:xfrm>
                  <a:off x="8511480" y="5372831"/>
                  <a:ext cx="1609419" cy="450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$/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baseline="3000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195A63-CDBA-D8A7-C5B1-1DFECC69F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1480" y="5372831"/>
                  <a:ext cx="1609419" cy="450146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CFB25D5-7868-A6E6-A7D0-48010B8767C8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8159375" y="5597904"/>
              <a:ext cx="352105" cy="257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67992C8-EE35-7562-61AC-208F656478B4}"/>
                    </a:ext>
                  </a:extLst>
                </p:cNvPr>
                <p:cNvSpPr txBox="1"/>
                <p:nvPr/>
              </p:nvSpPr>
              <p:spPr>
                <a:xfrm>
                  <a:off x="9441867" y="2614180"/>
                  <a:ext cx="2233655" cy="787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Limit 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$/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a14:m>
                  <a:r>
                    <a:rPr lang="en-US" baseline="30000" dirty="0">
                      <a:solidFill>
                        <a:schemeClr val="bg1"/>
                      </a:solidFill>
                    </a:rPr>
                    <a:t> 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67992C8-EE35-7562-61AC-208F656478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867" y="2614180"/>
                  <a:ext cx="2233655" cy="787755"/>
                </a:xfrm>
                <a:prstGeom prst="rect">
                  <a:avLst/>
                </a:prstGeom>
                <a:blipFill>
                  <a:blip r:embed="rId5"/>
                  <a:stretch>
                    <a:fillRect l="-2817" t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058B15C-A280-0CAA-B902-ED2CD30E3BA8}"/>
              </a:ext>
            </a:extLst>
          </p:cNvPr>
          <p:cNvSpPr txBox="1"/>
          <p:nvPr/>
        </p:nvSpPr>
        <p:spPr>
          <a:xfrm>
            <a:off x="6349588" y="6128110"/>
            <a:ext cx="4741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>
                <a:solidFill>
                  <a:schemeClr val="bg1"/>
                </a:solidFill>
              </a:rPr>
              <a:t>1 </a:t>
            </a:r>
            <a:r>
              <a:rPr lang="en-US" sz="800" dirty="0" err="1">
                <a:solidFill>
                  <a:schemeClr val="bg1"/>
                </a:solidFill>
              </a:rPr>
              <a:t>Kovari</a:t>
            </a:r>
            <a:r>
              <a:rPr lang="en-US" sz="800" dirty="0">
                <a:solidFill>
                  <a:schemeClr val="bg1"/>
                </a:solidFill>
              </a:rPr>
              <a:t>, M., et al. "Tritium resources available for fusion reactors." </a:t>
            </a:r>
            <a:r>
              <a:rPr lang="en-US" sz="800" i="1" dirty="0">
                <a:solidFill>
                  <a:schemeClr val="bg1"/>
                </a:solidFill>
              </a:rPr>
              <a:t>Nuclear Fusion</a:t>
            </a:r>
            <a:r>
              <a:rPr lang="en-US" sz="800" dirty="0">
                <a:solidFill>
                  <a:schemeClr val="bg1"/>
                </a:solidFill>
              </a:rPr>
              <a:t> 58.2 (2017): 026010.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5B6E16-D965-A5DD-1D32-C9A41BF66CB5}"/>
              </a:ext>
            </a:extLst>
          </p:cNvPr>
          <p:cNvCxnSpPr>
            <a:cxnSpLocks/>
          </p:cNvCxnSpPr>
          <p:nvPr/>
        </p:nvCxnSpPr>
        <p:spPr>
          <a:xfrm flipH="1">
            <a:off x="2692400" y="3877056"/>
            <a:ext cx="379984" cy="1921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5F9501-512C-1B6C-2675-FBE3D81E6B31}"/>
              </a:ext>
            </a:extLst>
          </p:cNvPr>
          <p:cNvSpPr txBox="1"/>
          <p:nvPr/>
        </p:nvSpPr>
        <p:spPr>
          <a:xfrm>
            <a:off x="1515947" y="5820333"/>
            <a:ext cx="432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Tritium reserves chocked by too high, scattered demand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3AA927-304C-0490-C6EA-508CD1903510}"/>
              </a:ext>
            </a:extLst>
          </p:cNvPr>
          <p:cNvSpPr txBox="1"/>
          <p:nvPr/>
        </p:nvSpPr>
        <p:spPr>
          <a:xfrm>
            <a:off x="6349588" y="1975414"/>
            <a:ext cx="412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Assuming a regulated market as for He3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DE4A3-3552-33B6-71A8-181DE4CD1402}"/>
              </a:ext>
            </a:extLst>
          </p:cNvPr>
          <p:cNvSpPr txBox="1"/>
          <p:nvPr/>
        </p:nvSpPr>
        <p:spPr>
          <a:xfrm>
            <a:off x="9216766" y="5825018"/>
            <a:ext cx="291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S. Meschini, TOFE 2024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25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0A92-2360-D249-1EBF-B14C97D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F024-C9D3-5FBB-B133-20B324881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Tritium self-sufficiency is a multiscale problem. Lack of coordination and experiments to connect the scales. </a:t>
            </a:r>
          </a:p>
          <a:p>
            <a:r>
              <a:rPr lang="en-US" dirty="0"/>
              <a:t>Technology development (DIR) and ‘tritium efficient’ plasma operations (TBE) can revolutionize fuel cycle designs</a:t>
            </a:r>
          </a:p>
          <a:p>
            <a:r>
              <a:rPr lang="en-US" dirty="0"/>
              <a:t>Tritium retention in tritium facing components (structural materials) dominates the reactor tritium inventory</a:t>
            </a:r>
          </a:p>
          <a:p>
            <a:r>
              <a:rPr lang="en-US" dirty="0"/>
              <a:t>Very high operating temperatures may worsen retention due to trapping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51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B931-647D-4B24-1B51-5B04637B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31253-61A9-B3C1-627C-46191E985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Tritium reserves might easily approach 0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&gt;5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Regulated or unregulated market?</a:t>
                </a:r>
              </a:p>
              <a:p>
                <a:r>
                  <a:rPr lang="en-US" dirty="0"/>
                  <a:t>If the operations of FPPs start between 2035 and 2040, ITER T consumption will be easily covered by surplus production from FPP</a:t>
                </a:r>
              </a:p>
              <a:p>
                <a:r>
                  <a:rPr lang="en-US" dirty="0"/>
                  <a:t>T price is likely to spike, then fall - might be a valuable revenue stream for 1</a:t>
                </a:r>
                <a:r>
                  <a:rPr lang="en-US" baseline="30000" dirty="0"/>
                  <a:t>st</a:t>
                </a:r>
                <a:r>
                  <a:rPr lang="en-US" dirty="0"/>
                  <a:t> generation FPPs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31253-61A9-B3C1-627C-46191E985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03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70B0-26AC-7516-4477-2D1556A0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11" y="-265906"/>
            <a:ext cx="12753622" cy="3063875"/>
          </a:xfrm>
        </p:spPr>
        <p:txBody>
          <a:bodyPr>
            <a:normAutofit/>
          </a:bodyPr>
          <a:lstStyle/>
          <a:p>
            <a:r>
              <a:rPr lang="en-US" sz="6000" dirty="0"/>
              <a:t>TRITIUM  SELF-SUFFICIENCY (TSS)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159A91-1435-065B-59DD-4B9C1C3AC63A}"/>
              </a:ext>
            </a:extLst>
          </p:cNvPr>
          <p:cNvSpPr/>
          <p:nvPr/>
        </p:nvSpPr>
        <p:spPr>
          <a:xfrm>
            <a:off x="2300732" y="3022600"/>
            <a:ext cx="846667" cy="8692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FPP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D8DCBB2-E853-5581-A2BD-1FA62B82109A}"/>
              </a:ext>
            </a:extLst>
          </p:cNvPr>
          <p:cNvSpPr/>
          <p:nvPr/>
        </p:nvSpPr>
        <p:spPr>
          <a:xfrm flipV="1">
            <a:off x="858576" y="3388210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40976-1CA6-2D19-7802-EA9DD818AB6F}"/>
              </a:ext>
            </a:extLst>
          </p:cNvPr>
          <p:cNvSpPr txBox="1"/>
          <p:nvPr/>
        </p:nvSpPr>
        <p:spPr>
          <a:xfrm>
            <a:off x="501476" y="2812554"/>
            <a:ext cx="113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Startup inventory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46E68-82D7-20A3-D0AE-022C23BBC383}"/>
              </a:ext>
            </a:extLst>
          </p:cNvPr>
          <p:cNvSpPr txBox="1"/>
          <p:nvPr/>
        </p:nvSpPr>
        <p:spPr>
          <a:xfrm>
            <a:off x="1807899" y="2253273"/>
            <a:ext cx="207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Self-sufficient + produce net tritium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9FFD0C-C66A-24C0-391E-5B1BC594135A}"/>
                  </a:ext>
                </a:extLst>
              </p:cNvPr>
              <p:cNvSpPr txBox="1"/>
              <p:nvPr/>
            </p:nvSpPr>
            <p:spPr>
              <a:xfrm>
                <a:off x="3452200" y="2993461"/>
                <a:ext cx="2077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Doubling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9FFD0C-C66A-24C0-391E-5B1BC5941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200" y="2993461"/>
                <a:ext cx="2077157" cy="369332"/>
              </a:xfrm>
              <a:prstGeom prst="rect">
                <a:avLst/>
              </a:prstGeom>
              <a:blipFill>
                <a:blip r:embed="rId3"/>
                <a:stretch>
                  <a:fillRect l="-242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20196BA4-56A3-FB18-C685-1106A59F9237}"/>
              </a:ext>
            </a:extLst>
          </p:cNvPr>
          <p:cNvSpPr/>
          <p:nvPr/>
        </p:nvSpPr>
        <p:spPr>
          <a:xfrm flipV="1">
            <a:off x="3895111" y="3355791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DD8E19-DE76-E846-CB83-B4BC7C03F9A3}"/>
              </a:ext>
            </a:extLst>
          </p:cNvPr>
          <p:cNvSpPr/>
          <p:nvPr/>
        </p:nvSpPr>
        <p:spPr>
          <a:xfrm>
            <a:off x="5455621" y="3022600"/>
            <a:ext cx="846667" cy="8692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FPP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F4933F-CB3C-262D-0AF5-17A78186C5C9}"/>
              </a:ext>
            </a:extLst>
          </p:cNvPr>
          <p:cNvSpPr txBox="1"/>
          <p:nvPr/>
        </p:nvSpPr>
        <p:spPr>
          <a:xfrm>
            <a:off x="345022" y="5136102"/>
            <a:ext cx="167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TBRa</a:t>
            </a:r>
            <a:r>
              <a:rPr lang="en-US" dirty="0">
                <a:solidFill>
                  <a:srgbClr val="00B050"/>
                </a:solidFill>
              </a:rPr>
              <a:t> &gt; </a:t>
            </a:r>
            <a:r>
              <a:rPr lang="en-US" dirty="0" err="1">
                <a:solidFill>
                  <a:srgbClr val="00B050"/>
                </a:solidFill>
              </a:rPr>
              <a:t>TBRr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4" name="Picture 33" descr="A graph of a function&#10;&#10;Description automatically generated">
            <a:extLst>
              <a:ext uri="{FF2B5EF4-FFF2-40B4-BE49-F238E27FC236}">
                <a16:creationId xmlns:a16="http://schemas.microsoft.com/office/drawing/2014/main" id="{4ED758D2-D656-036F-EEA6-F9319594C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833" y="2117402"/>
            <a:ext cx="5180345" cy="38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07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EC2E-6875-CF0D-2DFA-FC097B2D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729A8-5F22-7B22-58D6-6E06B5BE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15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E7F7-DF7F-99CE-D540-B6B76807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H TRAPPING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16AD-3939-FE50-D955-28491850C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Trap energy and density data is scarce and unreliable for structural materials  (V alloys, </a:t>
            </a:r>
            <a:r>
              <a:rPr lang="en-US" dirty="0" err="1"/>
              <a:t>Eurofer</a:t>
            </a:r>
            <a:r>
              <a:rPr lang="en-US" dirty="0"/>
              <a:t>, HEA, Nikel superalloys)</a:t>
            </a:r>
          </a:p>
          <a:p>
            <a:r>
              <a:rPr lang="en-US" dirty="0"/>
              <a:t>Defect production and dynamics need deeper understanding, especially at high fluences and high neutron energies</a:t>
            </a:r>
          </a:p>
          <a:p>
            <a:r>
              <a:rPr lang="en-US" dirty="0"/>
              <a:t>Tungsten is </a:t>
            </a:r>
            <a:r>
              <a:rPr lang="en-US" i="1" dirty="0"/>
              <a:t>assumed</a:t>
            </a:r>
            <a:r>
              <a:rPr lang="en-US" dirty="0"/>
              <a:t> to be a good proxy for fusion neutrons (demonstrated for fission neutrons only). None of the available facilities can achieve FPP-relevant fluences (or dpa) with 14 MeV neutrons</a:t>
            </a:r>
          </a:p>
          <a:p>
            <a:r>
              <a:rPr lang="en-US" dirty="0"/>
              <a:t>Computational material science (DFT and MD) might be pivotal to speed up R&amp;D in this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80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4FAB-EA78-4D03-F4C9-52B276A7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TSS FIGURES OF MERIT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30DB347-8D5F-4D74-7B60-FC2D10FC5DAF}"/>
              </a:ext>
            </a:extLst>
          </p:cNvPr>
          <p:cNvGrpSpPr/>
          <p:nvPr/>
        </p:nvGrpSpPr>
        <p:grpSpPr>
          <a:xfrm>
            <a:off x="595852" y="2705928"/>
            <a:ext cx="3081592" cy="2301409"/>
            <a:chOff x="3682282" y="1127591"/>
            <a:chExt cx="3081592" cy="23014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5C10ED-73A1-D25E-36AA-8DB0F97F18E4}"/>
                    </a:ext>
                  </a:extLst>
                </p:cNvPr>
                <p:cNvSpPr/>
                <p:nvPr/>
              </p:nvSpPr>
              <p:spPr>
                <a:xfrm>
                  <a:off x="5765459" y="2512073"/>
                  <a:ext cx="998415" cy="91692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𝑠𝑡𝑎𝑟𝑡𝑢𝑝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BB5C10ED-73A1-D25E-36AA-8DB0F97F18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459" y="2512073"/>
                  <a:ext cx="998415" cy="91692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552E4D2-5B21-905A-982F-DFA8B76899B7}"/>
                </a:ext>
              </a:extLst>
            </p:cNvPr>
            <p:cNvCxnSpPr>
              <a:cxnSpLocks/>
              <a:stCxn id="38" idx="2"/>
              <a:endCxn id="40" idx="6"/>
            </p:cNvCxnSpPr>
            <p:nvPr/>
          </p:nvCxnSpPr>
          <p:spPr>
            <a:xfrm flipH="1" flipV="1">
              <a:off x="4680697" y="2962854"/>
              <a:ext cx="1084762" cy="768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3AFB7E88-296F-DC48-2871-BE243E912229}"/>
                    </a:ext>
                  </a:extLst>
                </p:cNvPr>
                <p:cNvSpPr/>
                <p:nvPr/>
              </p:nvSpPr>
              <p:spPr>
                <a:xfrm>
                  <a:off x="3682282" y="2504390"/>
                  <a:ext cx="998415" cy="916927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TBR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3AFB7E88-296F-DC48-2871-BE243E9122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282" y="2504390"/>
                  <a:ext cx="998415" cy="91692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B3903CD-A281-A701-920E-C95DF8ECCCB0}"/>
                    </a:ext>
                  </a:extLst>
                </p:cNvPr>
                <p:cNvSpPr/>
                <p:nvPr/>
              </p:nvSpPr>
              <p:spPr>
                <a:xfrm>
                  <a:off x="4680697" y="1127591"/>
                  <a:ext cx="998415" cy="916927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B3903CD-A281-A701-920E-C95DF8ECC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697" y="1127591"/>
                  <a:ext cx="998415" cy="91692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45949F1-B5FC-0BFD-88EA-7B22C6459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9360" y="2002191"/>
              <a:ext cx="375160" cy="460255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AB1CB90-371F-A42D-DD47-646E48FA01AE}"/>
              </a:ext>
            </a:extLst>
          </p:cNvPr>
          <p:cNvSpPr txBox="1"/>
          <p:nvPr/>
        </p:nvSpPr>
        <p:spPr>
          <a:xfrm>
            <a:off x="3763791" y="4264920"/>
            <a:ext cx="219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Set by FC design and reserves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EA13B6-1E3C-5743-185A-09DC9EFC1A8C}"/>
              </a:ext>
            </a:extLst>
          </p:cNvPr>
          <p:cNvGrpSpPr/>
          <p:nvPr/>
        </p:nvGrpSpPr>
        <p:grpSpPr>
          <a:xfrm>
            <a:off x="6744402" y="2698245"/>
            <a:ext cx="3081592" cy="2301409"/>
            <a:chOff x="3682282" y="1127591"/>
            <a:chExt cx="3081592" cy="2301409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4DFBF5B-0AB5-B974-F215-D4F60242B99F}"/>
                </a:ext>
              </a:extLst>
            </p:cNvPr>
            <p:cNvCxnSpPr>
              <a:cxnSpLocks/>
              <a:endCxn id="52" idx="5"/>
            </p:cNvCxnSpPr>
            <p:nvPr/>
          </p:nvCxnSpPr>
          <p:spPr>
            <a:xfrm flipH="1" flipV="1">
              <a:off x="5532898" y="1910237"/>
              <a:ext cx="488558" cy="601836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C473A5D5-659A-39A7-19B1-BA1ADD499CBB}"/>
                    </a:ext>
                  </a:extLst>
                </p:cNvPr>
                <p:cNvSpPr/>
                <p:nvPr/>
              </p:nvSpPr>
              <p:spPr>
                <a:xfrm>
                  <a:off x="5765459" y="2512073"/>
                  <a:ext cx="998415" cy="91692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𝑠𝑡𝑎𝑟𝑡𝑢𝑝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C473A5D5-659A-39A7-19B1-BA1ADD499C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459" y="2512073"/>
                  <a:ext cx="998415" cy="916927"/>
                </a:xfrm>
                <a:prstGeom prst="ellipse">
                  <a:avLst/>
                </a:prstGeom>
                <a:blipFill>
                  <a:blip r:embed="rId6"/>
                  <a:stretch>
                    <a:fillRect r="-1235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21FBECB-50FB-281B-60FD-4CA2BF61F7F7}"/>
                </a:ext>
              </a:extLst>
            </p:cNvPr>
            <p:cNvCxnSpPr>
              <a:cxnSpLocks/>
              <a:stCxn id="49" idx="2"/>
              <a:endCxn id="51" idx="6"/>
            </p:cNvCxnSpPr>
            <p:nvPr/>
          </p:nvCxnSpPr>
          <p:spPr>
            <a:xfrm flipH="1" flipV="1">
              <a:off x="4680697" y="2962854"/>
              <a:ext cx="1084762" cy="768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2C9DA63-ED75-C25B-1854-2CA9C3D6251D}"/>
                    </a:ext>
                  </a:extLst>
                </p:cNvPr>
                <p:cNvSpPr/>
                <p:nvPr/>
              </p:nvSpPr>
              <p:spPr>
                <a:xfrm>
                  <a:off x="3682282" y="2504390"/>
                  <a:ext cx="998415" cy="916927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TB</m:t>
                        </m:r>
                        <m:sSub>
                          <m:sSubPr>
                            <m:ctrlPr>
                              <a:rPr lang="en-US" b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C2C9DA63-ED75-C25B-1854-2CA9C3D625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282" y="2504390"/>
                  <a:ext cx="998415" cy="91692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285DB6D8-0A71-8579-B903-3B98FF5738CB}"/>
                    </a:ext>
                  </a:extLst>
                </p:cNvPr>
                <p:cNvSpPr/>
                <p:nvPr/>
              </p:nvSpPr>
              <p:spPr>
                <a:xfrm>
                  <a:off x="4680697" y="1127591"/>
                  <a:ext cx="998415" cy="916927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285DB6D8-0A71-8579-B903-3B98FF5738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697" y="1127591"/>
                  <a:ext cx="998415" cy="91692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02CDC79-C469-F8F4-DB0D-FD1AFDEDB7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9360" y="2002191"/>
              <a:ext cx="375160" cy="460255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2105A55-3E15-FD9D-E1E5-6EC54F8FA227}"/>
              </a:ext>
            </a:extLst>
          </p:cNvPr>
          <p:cNvSpPr txBox="1"/>
          <p:nvPr/>
        </p:nvSpPr>
        <p:spPr>
          <a:xfrm>
            <a:off x="9825994" y="4264920"/>
            <a:ext cx="219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Set by FC design and reserves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CF1461-A5CF-8172-EFD6-953184AD9359}"/>
              </a:ext>
            </a:extLst>
          </p:cNvPr>
          <p:cNvSpPr txBox="1"/>
          <p:nvPr/>
        </p:nvSpPr>
        <p:spPr>
          <a:xfrm>
            <a:off x="8944221" y="2677722"/>
            <a:ext cx="2662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Informed by global scale constraints (economics, policies, T supply)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5D2E76-F9FD-3233-EDF2-72A74A4398C4}"/>
              </a:ext>
            </a:extLst>
          </p:cNvPr>
          <p:cNvSpPr txBox="1"/>
          <p:nvPr/>
        </p:nvSpPr>
        <p:spPr>
          <a:xfrm>
            <a:off x="6395664" y="5147508"/>
            <a:ext cx="219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Design requirement for blankets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F99102-4F3F-9EF8-9161-61D59B995002}"/>
              </a:ext>
            </a:extLst>
          </p:cNvPr>
          <p:cNvSpPr txBox="1"/>
          <p:nvPr/>
        </p:nvSpPr>
        <p:spPr>
          <a:xfrm>
            <a:off x="951708" y="2035066"/>
            <a:ext cx="236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Uninformed approach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5AB84F-DC1F-FB3A-197A-1BB1964488BD}"/>
              </a:ext>
            </a:extLst>
          </p:cNvPr>
          <p:cNvSpPr txBox="1"/>
          <p:nvPr/>
        </p:nvSpPr>
        <p:spPr>
          <a:xfrm>
            <a:off x="404686" y="5147508"/>
            <a:ext cx="15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blanket design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461EEE-60C5-C7C7-63C3-8148D25D1248}"/>
              </a:ext>
            </a:extLst>
          </p:cNvPr>
          <p:cNvSpPr txBox="1"/>
          <p:nvPr/>
        </p:nvSpPr>
        <p:spPr>
          <a:xfrm>
            <a:off x="7061459" y="2034948"/>
            <a:ext cx="20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Informed approach</a:t>
            </a:r>
          </a:p>
        </p:txBody>
      </p:sp>
    </p:spTree>
    <p:extLst>
      <p:ext uri="{BB962C8B-B14F-4D97-AF65-F5344CB8AC3E}">
        <p14:creationId xmlns:p14="http://schemas.microsoft.com/office/powerpoint/2010/main" val="13145090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D885-47F6-BB80-09F2-77F7319C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DRIVERS ARE IFC RESIDENCE TIME AND TRITIUM BURN EFFICIENCY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94909-81F1-4B44-2FB3-BBCCA7E2C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04" y="1846136"/>
            <a:ext cx="4692992" cy="435133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53106E-A0BE-C0B8-3A86-A94324E7E197}"/>
              </a:ext>
            </a:extLst>
          </p:cNvPr>
          <p:cNvCxnSpPr/>
          <p:nvPr/>
        </p:nvCxnSpPr>
        <p:spPr>
          <a:xfrm>
            <a:off x="7831667" y="4422648"/>
            <a:ext cx="1143000" cy="0"/>
          </a:xfrm>
          <a:prstGeom prst="straightConnector1">
            <a:avLst/>
          </a:prstGeom>
          <a:ln>
            <a:solidFill>
              <a:srgbClr val="95534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A7A1F2-5E93-2100-4539-6748F1DCA6A1}"/>
              </a:ext>
            </a:extLst>
          </p:cNvPr>
          <p:cNvCxnSpPr>
            <a:cxnSpLocks/>
          </p:cNvCxnSpPr>
          <p:nvPr/>
        </p:nvCxnSpPr>
        <p:spPr>
          <a:xfrm>
            <a:off x="7374466" y="5201582"/>
            <a:ext cx="1540934" cy="0"/>
          </a:xfrm>
          <a:prstGeom prst="straightConnector1">
            <a:avLst/>
          </a:prstGeom>
          <a:ln>
            <a:solidFill>
              <a:srgbClr val="01A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A10209-4CF7-62E6-F906-6602FAC57F3B}"/>
              </a:ext>
            </a:extLst>
          </p:cNvPr>
          <p:cNvSpPr txBox="1"/>
          <p:nvPr/>
        </p:nvSpPr>
        <p:spPr>
          <a:xfrm>
            <a:off x="9160934" y="4389706"/>
            <a:ext cx="1659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Faster T processing 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28D6D9-4FD4-AD57-05DF-A8A5416631DA}"/>
              </a:ext>
            </a:extLst>
          </p:cNvPr>
          <p:cNvCxnSpPr>
            <a:cxnSpLocks/>
          </p:cNvCxnSpPr>
          <p:nvPr/>
        </p:nvCxnSpPr>
        <p:spPr>
          <a:xfrm flipH="1">
            <a:off x="2573866" y="5396315"/>
            <a:ext cx="1447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80D53A-D24A-2CA0-77CC-A25D818EC7D7}"/>
              </a:ext>
            </a:extLst>
          </p:cNvPr>
          <p:cNvSpPr txBox="1"/>
          <p:nvPr/>
        </p:nvSpPr>
        <p:spPr>
          <a:xfrm>
            <a:off x="1107290" y="5073149"/>
            <a:ext cx="165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Better fuel usage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2A135-83CB-9CEB-A5FD-72315E0FCD33}"/>
              </a:ext>
            </a:extLst>
          </p:cNvPr>
          <p:cNvSpPr txBox="1"/>
          <p:nvPr/>
        </p:nvSpPr>
        <p:spPr>
          <a:xfrm>
            <a:off x="5074479" y="5910438"/>
            <a:ext cx="18001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Relative sensitivity index</a:t>
            </a:r>
          </a:p>
        </p:txBody>
      </p:sp>
    </p:spTree>
    <p:extLst>
      <p:ext uri="{BB962C8B-B14F-4D97-AF65-F5344CB8AC3E}">
        <p14:creationId xmlns:p14="http://schemas.microsoft.com/office/powerpoint/2010/main" val="1315284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4A2D37-BA02-88E7-92EC-5AF65785C0A9}"/>
              </a:ext>
            </a:extLst>
          </p:cNvPr>
          <p:cNvCxnSpPr>
            <a:cxnSpLocks/>
          </p:cNvCxnSpPr>
          <p:nvPr/>
        </p:nvCxnSpPr>
        <p:spPr>
          <a:xfrm>
            <a:off x="3863064" y="5149505"/>
            <a:ext cx="5496104" cy="0"/>
          </a:xfrm>
          <a:prstGeom prst="straightConnector1">
            <a:avLst/>
          </a:prstGeom>
          <a:ln w="57150">
            <a:gradFill flip="none" rotWithShape="1">
              <a:gsLst>
                <a:gs pos="42000">
                  <a:schemeClr val="tx1">
                    <a:lumMod val="65000"/>
                    <a:lumOff val="3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3026F76-1C31-B2B4-548E-CBC2F502DC03}"/>
              </a:ext>
            </a:extLst>
          </p:cNvPr>
          <p:cNvCxnSpPr>
            <a:cxnSpLocks/>
          </p:cNvCxnSpPr>
          <p:nvPr/>
        </p:nvCxnSpPr>
        <p:spPr>
          <a:xfrm>
            <a:off x="6495571" y="2985970"/>
            <a:ext cx="67754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447BE0-E434-AF52-F427-5F3057B5325B}"/>
              </a:ext>
            </a:extLst>
          </p:cNvPr>
          <p:cNvCxnSpPr>
            <a:cxnSpLocks/>
          </p:cNvCxnSpPr>
          <p:nvPr/>
        </p:nvCxnSpPr>
        <p:spPr>
          <a:xfrm>
            <a:off x="6362833" y="2528307"/>
            <a:ext cx="38437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02D731-CDC7-EEF2-6EF0-BB499C6A4FE7}"/>
              </a:ext>
            </a:extLst>
          </p:cNvPr>
          <p:cNvCxnSpPr>
            <a:cxnSpLocks/>
          </p:cNvCxnSpPr>
          <p:nvPr/>
        </p:nvCxnSpPr>
        <p:spPr>
          <a:xfrm>
            <a:off x="8749076" y="1072404"/>
            <a:ext cx="19557" cy="345359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EA9ED1E-4E85-BCF9-D852-B2E7CFC9FB69}"/>
              </a:ext>
            </a:extLst>
          </p:cNvPr>
          <p:cNvCxnSpPr>
            <a:cxnSpLocks/>
          </p:cNvCxnSpPr>
          <p:nvPr/>
        </p:nvCxnSpPr>
        <p:spPr>
          <a:xfrm>
            <a:off x="9926255" y="921787"/>
            <a:ext cx="6006" cy="196764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E0B27B5-DF04-0870-A827-F7D87AEF454B}"/>
              </a:ext>
            </a:extLst>
          </p:cNvPr>
          <p:cNvCxnSpPr>
            <a:cxnSpLocks/>
          </p:cNvCxnSpPr>
          <p:nvPr/>
        </p:nvCxnSpPr>
        <p:spPr>
          <a:xfrm>
            <a:off x="6008271" y="3045528"/>
            <a:ext cx="0" cy="1255503"/>
          </a:xfrm>
          <a:prstGeom prst="line">
            <a:avLst/>
          </a:prstGeom>
          <a:ln w="57150" cmpd="dbl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B4AEA82-3A07-9492-9F32-994439AAE20A}"/>
              </a:ext>
            </a:extLst>
          </p:cNvPr>
          <p:cNvCxnSpPr>
            <a:cxnSpLocks/>
          </p:cNvCxnSpPr>
          <p:nvPr/>
        </p:nvCxnSpPr>
        <p:spPr>
          <a:xfrm>
            <a:off x="6187857" y="2843394"/>
            <a:ext cx="985260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0E70549-A79D-02D2-FDFC-C03CEFDB519D}"/>
              </a:ext>
            </a:extLst>
          </p:cNvPr>
          <p:cNvCxnSpPr>
            <a:cxnSpLocks/>
          </p:cNvCxnSpPr>
          <p:nvPr/>
        </p:nvCxnSpPr>
        <p:spPr>
          <a:xfrm>
            <a:off x="2987139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9C81BEA-2F5A-EE49-C864-9EBE62102CDF}"/>
              </a:ext>
            </a:extLst>
          </p:cNvPr>
          <p:cNvCxnSpPr>
            <a:cxnSpLocks/>
          </p:cNvCxnSpPr>
          <p:nvPr/>
        </p:nvCxnSpPr>
        <p:spPr>
          <a:xfrm>
            <a:off x="4584711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3A6D09A9-EBDE-257D-CEFE-C94B909849B4}"/>
              </a:ext>
            </a:extLst>
          </p:cNvPr>
          <p:cNvSpPr/>
          <p:nvPr/>
        </p:nvSpPr>
        <p:spPr>
          <a:xfrm>
            <a:off x="5462598" y="2238129"/>
            <a:ext cx="1125726" cy="1115407"/>
          </a:xfrm>
          <a:prstGeom prst="ellipse">
            <a:avLst/>
          </a:prstGeom>
          <a:gradFill flip="none" rotWithShape="1">
            <a:gsLst>
              <a:gs pos="0">
                <a:srgbClr val="FC728E"/>
              </a:gs>
              <a:gs pos="57000">
                <a:srgbClr val="E4B8E3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BA97C5-5288-218D-2CB2-CCB53C47C2E6}"/>
              </a:ext>
            </a:extLst>
          </p:cNvPr>
          <p:cNvSpPr txBox="1"/>
          <p:nvPr/>
        </p:nvSpPr>
        <p:spPr>
          <a:xfrm>
            <a:off x="5630103" y="2668350"/>
            <a:ext cx="793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PLASMA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5ED31248-DBAF-62EC-9EFF-BFC7C4767B3D}"/>
              </a:ext>
            </a:extLst>
          </p:cNvPr>
          <p:cNvSpPr/>
          <p:nvPr/>
        </p:nvSpPr>
        <p:spPr>
          <a:xfrm>
            <a:off x="3972400" y="2537953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Vacuum Pump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AFFD1C0-81C0-B085-2596-E344C4423372}"/>
              </a:ext>
            </a:extLst>
          </p:cNvPr>
          <p:cNvCxnSpPr>
            <a:cxnSpLocks/>
            <a:endCxn id="94" idx="3"/>
          </p:cNvCxnSpPr>
          <p:nvPr/>
        </p:nvCxnSpPr>
        <p:spPr>
          <a:xfrm flipH="1">
            <a:off x="4877803" y="2843394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1A7ACBC4-CA79-959A-B64C-CD5A23E11EA0}"/>
              </a:ext>
            </a:extLst>
          </p:cNvPr>
          <p:cNvSpPr/>
          <p:nvPr/>
        </p:nvSpPr>
        <p:spPr>
          <a:xfrm>
            <a:off x="3972398" y="1244916"/>
            <a:ext cx="100982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Storage and Management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BFA7955-119C-B5DB-880A-18F57E0B0788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4425102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D95D8022-1287-20C0-E3E9-8C35241EA9A9}"/>
              </a:ext>
            </a:extLst>
          </p:cNvPr>
          <p:cNvSpPr/>
          <p:nvPr/>
        </p:nvSpPr>
        <p:spPr>
          <a:xfrm>
            <a:off x="5572759" y="1244916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Fueling System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96AF349-3973-7FD7-2F04-77442AD44B44}"/>
              </a:ext>
            </a:extLst>
          </p:cNvPr>
          <p:cNvCxnSpPr>
            <a:cxnSpLocks/>
          </p:cNvCxnSpPr>
          <p:nvPr/>
        </p:nvCxnSpPr>
        <p:spPr>
          <a:xfrm>
            <a:off x="6025460" y="1773178"/>
            <a:ext cx="0" cy="46495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B6E00B3E-D9E9-8F69-F8AD-15EDBFD40896}"/>
              </a:ext>
            </a:extLst>
          </p:cNvPr>
          <p:cNvSpPr/>
          <p:nvPr/>
        </p:nvSpPr>
        <p:spPr>
          <a:xfrm>
            <a:off x="2418247" y="2534557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 Cleanup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163F58A-9AF0-2D04-A657-427943B76D3D}"/>
              </a:ext>
            </a:extLst>
          </p:cNvPr>
          <p:cNvCxnSpPr>
            <a:cxnSpLocks/>
          </p:cNvCxnSpPr>
          <p:nvPr/>
        </p:nvCxnSpPr>
        <p:spPr>
          <a:xfrm flipH="1">
            <a:off x="3331888" y="2850179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126D8BBF-939E-1493-ACE3-2F3C967C0DD7}"/>
              </a:ext>
            </a:extLst>
          </p:cNvPr>
          <p:cNvSpPr/>
          <p:nvPr/>
        </p:nvSpPr>
        <p:spPr>
          <a:xfrm>
            <a:off x="2426426" y="1244916"/>
            <a:ext cx="96831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Isotope Separation System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2E12AB1-764A-76ED-8DE4-1320D78630F6}"/>
              </a:ext>
            </a:extLst>
          </p:cNvPr>
          <p:cNvCxnSpPr>
            <a:cxnSpLocks/>
          </p:cNvCxnSpPr>
          <p:nvPr/>
        </p:nvCxnSpPr>
        <p:spPr>
          <a:xfrm flipV="1">
            <a:off x="2870948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C11625D2-E7C3-5324-DC7A-28C295C45BE3}"/>
              </a:ext>
            </a:extLst>
          </p:cNvPr>
          <p:cNvSpPr/>
          <p:nvPr/>
        </p:nvSpPr>
        <p:spPr>
          <a:xfrm>
            <a:off x="3326853" y="3868321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Detritiation System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573B172-47DB-F6EA-D706-23A9B9F49A0B}"/>
              </a:ext>
            </a:extLst>
          </p:cNvPr>
          <p:cNvCxnSpPr/>
          <p:nvPr/>
        </p:nvCxnSpPr>
        <p:spPr>
          <a:xfrm flipH="1">
            <a:off x="2050335" y="1706471"/>
            <a:ext cx="376091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FE8AF3-E2E3-95EE-5383-B8C1F828102B}"/>
              </a:ext>
            </a:extLst>
          </p:cNvPr>
          <p:cNvCxnSpPr>
            <a:cxnSpLocks/>
          </p:cNvCxnSpPr>
          <p:nvPr/>
        </p:nvCxnSpPr>
        <p:spPr>
          <a:xfrm>
            <a:off x="2070950" y="1706472"/>
            <a:ext cx="0" cy="229760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67647AD-AA6E-9A99-A6FC-3306EBC4E990}"/>
              </a:ext>
            </a:extLst>
          </p:cNvPr>
          <p:cNvCxnSpPr>
            <a:cxnSpLocks/>
          </p:cNvCxnSpPr>
          <p:nvPr/>
        </p:nvCxnSpPr>
        <p:spPr>
          <a:xfrm>
            <a:off x="2050335" y="4004073"/>
            <a:ext cx="1281496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FFE7A6-66AF-82A0-8E39-AC80F0D059FB}"/>
              </a:ext>
            </a:extLst>
          </p:cNvPr>
          <p:cNvCxnSpPr>
            <a:cxnSpLocks/>
          </p:cNvCxnSpPr>
          <p:nvPr/>
        </p:nvCxnSpPr>
        <p:spPr>
          <a:xfrm flipH="1">
            <a:off x="1845157" y="4255213"/>
            <a:ext cx="15180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1C4FABB-A940-BFFF-6A5C-475522ECC7EA}"/>
              </a:ext>
            </a:extLst>
          </p:cNvPr>
          <p:cNvCxnSpPr>
            <a:cxnSpLocks/>
          </p:cNvCxnSpPr>
          <p:nvPr/>
        </p:nvCxnSpPr>
        <p:spPr>
          <a:xfrm>
            <a:off x="1866050" y="1411213"/>
            <a:ext cx="0" cy="285078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484B6FE-A7F2-E652-07CC-E9B34AEEA340}"/>
              </a:ext>
            </a:extLst>
          </p:cNvPr>
          <p:cNvCxnSpPr>
            <a:cxnSpLocks/>
          </p:cNvCxnSpPr>
          <p:nvPr/>
        </p:nvCxnSpPr>
        <p:spPr>
          <a:xfrm>
            <a:off x="1845156" y="1411212"/>
            <a:ext cx="58127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45401ED7-FD9D-E08D-BB10-C8F65A8334F4}"/>
              </a:ext>
            </a:extLst>
          </p:cNvPr>
          <p:cNvSpPr/>
          <p:nvPr/>
        </p:nvSpPr>
        <p:spPr>
          <a:xfrm>
            <a:off x="7173118" y="2549831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First Wall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6C32EE25-5AF8-09C8-A2B9-0066C340FE2B}"/>
              </a:ext>
            </a:extLst>
          </p:cNvPr>
          <p:cNvSpPr/>
          <p:nvPr/>
        </p:nvSpPr>
        <p:spPr>
          <a:xfrm>
            <a:off x="7173116" y="386577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Divertor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CA183F9-EC93-B7BC-DC51-F5339616A4D5}"/>
              </a:ext>
            </a:extLst>
          </p:cNvPr>
          <p:cNvCxnSpPr>
            <a:cxnSpLocks/>
          </p:cNvCxnSpPr>
          <p:nvPr/>
        </p:nvCxnSpPr>
        <p:spPr>
          <a:xfrm>
            <a:off x="5999700" y="4283985"/>
            <a:ext cx="1164845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6F11384D-2BD3-8520-247F-173A714C62C8}"/>
              </a:ext>
            </a:extLst>
          </p:cNvPr>
          <p:cNvSpPr/>
          <p:nvPr/>
        </p:nvSpPr>
        <p:spPr>
          <a:xfrm>
            <a:off x="8912619" y="4226250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Heat exchanger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27E21D2-DA47-4E47-5B2A-6BBAC9C87FA3}"/>
              </a:ext>
            </a:extLst>
          </p:cNvPr>
          <p:cNvCxnSpPr>
            <a:cxnSpLocks/>
          </p:cNvCxnSpPr>
          <p:nvPr/>
        </p:nvCxnSpPr>
        <p:spPr>
          <a:xfrm flipV="1">
            <a:off x="7627486" y="1846669"/>
            <a:ext cx="0" cy="7096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B3561E4-1E57-99EE-7FFF-14DF1CB7D958}"/>
              </a:ext>
            </a:extLst>
          </p:cNvPr>
          <p:cNvCxnSpPr>
            <a:cxnSpLocks/>
          </p:cNvCxnSpPr>
          <p:nvPr/>
        </p:nvCxnSpPr>
        <p:spPr>
          <a:xfrm flipV="1">
            <a:off x="7619073" y="1072404"/>
            <a:ext cx="731" cy="172511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0F7FD93-9632-1428-6A53-6C4439FC7925}"/>
              </a:ext>
            </a:extLst>
          </p:cNvPr>
          <p:cNvCxnSpPr>
            <a:cxnSpLocks/>
          </p:cNvCxnSpPr>
          <p:nvPr/>
        </p:nvCxnSpPr>
        <p:spPr>
          <a:xfrm>
            <a:off x="6747207" y="1706471"/>
            <a:ext cx="0" cy="84335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E9EB7A5-8BE8-16C2-41AB-E412F6407EF2}"/>
              </a:ext>
            </a:extLst>
          </p:cNvPr>
          <p:cNvCxnSpPr>
            <a:cxnSpLocks/>
          </p:cNvCxnSpPr>
          <p:nvPr/>
        </p:nvCxnSpPr>
        <p:spPr>
          <a:xfrm>
            <a:off x="6727581" y="1718503"/>
            <a:ext cx="44553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B4021D67-32CD-9DF4-0C26-40DAFDC864D6}"/>
              </a:ext>
            </a:extLst>
          </p:cNvPr>
          <p:cNvSpPr txBox="1"/>
          <p:nvPr/>
        </p:nvSpPr>
        <p:spPr>
          <a:xfrm>
            <a:off x="4417354" y="2130267"/>
            <a:ext cx="76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DIR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9393DCB-23C6-F5B2-7046-9D6E90C693DB}"/>
              </a:ext>
            </a:extLst>
          </p:cNvPr>
          <p:cNvCxnSpPr>
            <a:cxnSpLocks/>
          </p:cNvCxnSpPr>
          <p:nvPr/>
        </p:nvCxnSpPr>
        <p:spPr>
          <a:xfrm flipV="1">
            <a:off x="3795759" y="4485227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98D2E63-5DF5-49A5-2D42-58F0BC78DEEE}"/>
              </a:ext>
            </a:extLst>
          </p:cNvPr>
          <p:cNvCxnSpPr>
            <a:cxnSpLocks/>
            <a:endCxn id="115" idx="2"/>
          </p:cNvCxnSpPr>
          <p:nvPr/>
        </p:nvCxnSpPr>
        <p:spPr>
          <a:xfrm flipV="1">
            <a:off x="9359168" y="4837134"/>
            <a:ext cx="6153" cy="330245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47B611A9-BAB8-9CE9-AE92-2068EB093CB0}"/>
              </a:ext>
            </a:extLst>
          </p:cNvPr>
          <p:cNvSpPr txBox="1"/>
          <p:nvPr/>
        </p:nvSpPr>
        <p:spPr>
          <a:xfrm>
            <a:off x="1047969" y="68000"/>
            <a:ext cx="1047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BREEDING BLANKETS</a:t>
            </a:r>
          </a:p>
        </p:txBody>
      </p:sp>
      <p:sp>
        <p:nvSpPr>
          <p:cNvPr id="141" name="Rounded Rectangle 53">
            <a:extLst>
              <a:ext uri="{FF2B5EF4-FFF2-40B4-BE49-F238E27FC236}">
                <a16:creationId xmlns:a16="http://schemas.microsoft.com/office/drawing/2014/main" id="{0A8AE80F-3D22-F32E-F186-EBFA6FEB4223}"/>
              </a:ext>
            </a:extLst>
          </p:cNvPr>
          <p:cNvSpPr/>
          <p:nvPr/>
        </p:nvSpPr>
        <p:spPr>
          <a:xfrm>
            <a:off x="8906466" y="25654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TES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8533275-63C2-9CBE-48CF-D21CEDA1773C}"/>
              </a:ext>
            </a:extLst>
          </p:cNvPr>
          <p:cNvCxnSpPr>
            <a:cxnSpLocks/>
            <a:stCxn id="141" idx="2"/>
            <a:endCxn id="115" idx="0"/>
          </p:cNvCxnSpPr>
          <p:nvPr/>
        </p:nvCxnSpPr>
        <p:spPr>
          <a:xfrm>
            <a:off x="9359168" y="3176298"/>
            <a:ext cx="6153" cy="104995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A09FF7-B069-FAFF-729E-8AF306E7FE38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8749076" y="4531693"/>
            <a:ext cx="16354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00382E5-ED1C-D75F-D861-B241A64BB0B0}"/>
              </a:ext>
            </a:extLst>
          </p:cNvPr>
          <p:cNvCxnSpPr>
            <a:cxnSpLocks/>
            <a:endCxn id="141" idx="3"/>
          </p:cNvCxnSpPr>
          <p:nvPr/>
        </p:nvCxnSpPr>
        <p:spPr>
          <a:xfrm flipH="1">
            <a:off x="9811870" y="2870857"/>
            <a:ext cx="1242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B42F81A-88B6-88BF-6DE0-C1B6215F46DE}"/>
              </a:ext>
            </a:extLst>
          </p:cNvPr>
          <p:cNvCxnSpPr>
            <a:cxnSpLocks/>
          </p:cNvCxnSpPr>
          <p:nvPr/>
        </p:nvCxnSpPr>
        <p:spPr>
          <a:xfrm flipH="1">
            <a:off x="7600398" y="1077043"/>
            <a:ext cx="116823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397E071-796B-8F67-E5B2-B69674F0F121}"/>
              </a:ext>
            </a:extLst>
          </p:cNvPr>
          <p:cNvCxnSpPr>
            <a:cxnSpLocks/>
          </p:cNvCxnSpPr>
          <p:nvPr/>
        </p:nvCxnSpPr>
        <p:spPr>
          <a:xfrm flipV="1">
            <a:off x="8561834" y="2880381"/>
            <a:ext cx="351843" cy="3590"/>
          </a:xfrm>
          <a:prstGeom prst="straightConnector1">
            <a:avLst/>
          </a:prstGeom>
          <a:ln w="57150">
            <a:solidFill>
              <a:srgbClr val="55EC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75">
            <a:extLst>
              <a:ext uri="{FF2B5EF4-FFF2-40B4-BE49-F238E27FC236}">
                <a16:creationId xmlns:a16="http://schemas.microsoft.com/office/drawing/2014/main" id="{DDF287A1-A1D7-1E6C-B9BA-FD77E5B036B1}"/>
              </a:ext>
            </a:extLst>
          </p:cNvPr>
          <p:cNvCxnSpPr>
            <a:cxnSpLocks/>
          </p:cNvCxnSpPr>
          <p:nvPr/>
        </p:nvCxnSpPr>
        <p:spPr>
          <a:xfrm flipH="1" flipV="1">
            <a:off x="8018382" y="4241636"/>
            <a:ext cx="186761" cy="530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72">
            <a:extLst>
              <a:ext uri="{FF2B5EF4-FFF2-40B4-BE49-F238E27FC236}">
                <a16:creationId xmlns:a16="http://schemas.microsoft.com/office/drawing/2014/main" id="{54056AA8-5064-73C8-4611-17BFFE2A42CA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79">
            <a:extLst>
              <a:ext uri="{FF2B5EF4-FFF2-40B4-BE49-F238E27FC236}">
                <a16:creationId xmlns:a16="http://schemas.microsoft.com/office/drawing/2014/main" id="{B6DE9AD1-7B48-BC4F-FC13-4DB1D7BA487D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82">
            <a:extLst>
              <a:ext uri="{FF2B5EF4-FFF2-40B4-BE49-F238E27FC236}">
                <a16:creationId xmlns:a16="http://schemas.microsoft.com/office/drawing/2014/main" id="{C5779786-6009-834B-C05B-AE458C4D1956}"/>
              </a:ext>
            </a:extLst>
          </p:cNvPr>
          <p:cNvCxnSpPr>
            <a:cxnSpLocks/>
          </p:cNvCxnSpPr>
          <p:nvPr/>
        </p:nvCxnSpPr>
        <p:spPr>
          <a:xfrm flipH="1">
            <a:off x="8018382" y="4241636"/>
            <a:ext cx="18676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66">
            <a:extLst>
              <a:ext uri="{FF2B5EF4-FFF2-40B4-BE49-F238E27FC236}">
                <a16:creationId xmlns:a16="http://schemas.microsoft.com/office/drawing/2014/main" id="{BE8293BD-DA3D-88D1-D9E1-4C56B383FAC3}"/>
              </a:ext>
            </a:extLst>
          </p:cNvPr>
          <p:cNvCxnSpPr>
            <a:cxnSpLocks/>
          </p:cNvCxnSpPr>
          <p:nvPr/>
        </p:nvCxnSpPr>
        <p:spPr>
          <a:xfrm flipH="1">
            <a:off x="8064884" y="1585092"/>
            <a:ext cx="498861" cy="0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78">
            <a:extLst>
              <a:ext uri="{FF2B5EF4-FFF2-40B4-BE49-F238E27FC236}">
                <a16:creationId xmlns:a16="http://schemas.microsoft.com/office/drawing/2014/main" id="{53C4E20F-C68C-659A-7CED-5C0872D9A99D}"/>
              </a:ext>
            </a:extLst>
          </p:cNvPr>
          <p:cNvCxnSpPr>
            <a:cxnSpLocks/>
          </p:cNvCxnSpPr>
          <p:nvPr/>
        </p:nvCxnSpPr>
        <p:spPr>
          <a:xfrm flipH="1">
            <a:off x="8065939" y="4401957"/>
            <a:ext cx="702694" cy="1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21">
            <a:extLst>
              <a:ext uri="{FF2B5EF4-FFF2-40B4-BE49-F238E27FC236}">
                <a16:creationId xmlns:a16="http://schemas.microsoft.com/office/drawing/2014/main" id="{DDE2E439-AC57-4D97-E680-255E4F83A670}"/>
              </a:ext>
            </a:extLst>
          </p:cNvPr>
          <p:cNvCxnSpPr>
            <a:cxnSpLocks/>
          </p:cNvCxnSpPr>
          <p:nvPr/>
        </p:nvCxnSpPr>
        <p:spPr>
          <a:xfrm flipH="1">
            <a:off x="7941255" y="2318949"/>
            <a:ext cx="2784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23">
            <a:extLst>
              <a:ext uri="{FF2B5EF4-FFF2-40B4-BE49-F238E27FC236}">
                <a16:creationId xmlns:a16="http://schemas.microsoft.com/office/drawing/2014/main" id="{99098321-285E-A377-9860-ED4D891AA31A}"/>
              </a:ext>
            </a:extLst>
          </p:cNvPr>
          <p:cNvCxnSpPr>
            <a:cxnSpLocks/>
          </p:cNvCxnSpPr>
          <p:nvPr/>
        </p:nvCxnSpPr>
        <p:spPr>
          <a:xfrm flipV="1">
            <a:off x="7949351" y="1855799"/>
            <a:ext cx="0" cy="48155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25">
            <a:extLst>
              <a:ext uri="{FF2B5EF4-FFF2-40B4-BE49-F238E27FC236}">
                <a16:creationId xmlns:a16="http://schemas.microsoft.com/office/drawing/2014/main" id="{A82E1B72-35DD-2F72-E335-E508C6DBAA88}"/>
              </a:ext>
            </a:extLst>
          </p:cNvPr>
          <p:cNvCxnSpPr>
            <a:cxnSpLocks/>
          </p:cNvCxnSpPr>
          <p:nvPr/>
        </p:nvCxnSpPr>
        <p:spPr>
          <a:xfrm>
            <a:off x="8565657" y="1567757"/>
            <a:ext cx="0" cy="1331185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78">
            <a:extLst>
              <a:ext uri="{FF2B5EF4-FFF2-40B4-BE49-F238E27FC236}">
                <a16:creationId xmlns:a16="http://schemas.microsoft.com/office/drawing/2014/main" id="{6BECC4A0-63B5-E578-3DE3-3CFC847270E1}"/>
              </a:ext>
            </a:extLst>
          </p:cNvPr>
          <p:cNvCxnSpPr>
            <a:cxnSpLocks/>
          </p:cNvCxnSpPr>
          <p:nvPr/>
        </p:nvCxnSpPr>
        <p:spPr>
          <a:xfrm flipH="1" flipV="1">
            <a:off x="7625820" y="3160714"/>
            <a:ext cx="1666" cy="21573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78">
            <a:extLst>
              <a:ext uri="{FF2B5EF4-FFF2-40B4-BE49-F238E27FC236}">
                <a16:creationId xmlns:a16="http://schemas.microsoft.com/office/drawing/2014/main" id="{83D74C1C-1A6B-EC50-C9A5-0CD1A837133F}"/>
              </a:ext>
            </a:extLst>
          </p:cNvPr>
          <p:cNvCxnSpPr>
            <a:cxnSpLocks/>
          </p:cNvCxnSpPr>
          <p:nvPr/>
        </p:nvCxnSpPr>
        <p:spPr>
          <a:xfrm flipH="1">
            <a:off x="8353607" y="3353536"/>
            <a:ext cx="407275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rco 94">
            <a:extLst>
              <a:ext uri="{FF2B5EF4-FFF2-40B4-BE49-F238E27FC236}">
                <a16:creationId xmlns:a16="http://schemas.microsoft.com/office/drawing/2014/main" id="{83C5F18A-AB83-B625-544D-7D59E98F4463}"/>
              </a:ext>
            </a:extLst>
          </p:cNvPr>
          <p:cNvSpPr/>
          <p:nvPr/>
        </p:nvSpPr>
        <p:spPr>
          <a:xfrm>
            <a:off x="8048147" y="3229581"/>
            <a:ext cx="329424" cy="274609"/>
          </a:xfrm>
          <a:prstGeom prst="arc">
            <a:avLst>
              <a:gd name="adj1" fmla="val 10771137"/>
              <a:gd name="adj2" fmla="val 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59" name="Straight Arrow Connector 78">
            <a:extLst>
              <a:ext uri="{FF2B5EF4-FFF2-40B4-BE49-F238E27FC236}">
                <a16:creationId xmlns:a16="http://schemas.microsoft.com/office/drawing/2014/main" id="{4C7BAD78-E29F-C67F-5CBF-0C73AC92E14A}"/>
              </a:ext>
            </a:extLst>
          </p:cNvPr>
          <p:cNvCxnSpPr>
            <a:cxnSpLocks/>
          </p:cNvCxnSpPr>
          <p:nvPr/>
        </p:nvCxnSpPr>
        <p:spPr>
          <a:xfrm flipH="1">
            <a:off x="7604023" y="3359077"/>
            <a:ext cx="469722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59">
            <a:extLst>
              <a:ext uri="{FF2B5EF4-FFF2-40B4-BE49-F238E27FC236}">
                <a16:creationId xmlns:a16="http://schemas.microsoft.com/office/drawing/2014/main" id="{A230E18E-F152-CBBB-4C40-50063AC2678C}"/>
              </a:ext>
            </a:extLst>
          </p:cNvPr>
          <p:cNvCxnSpPr>
            <a:cxnSpLocks/>
            <a:endCxn id="161" idx="3"/>
          </p:cNvCxnSpPr>
          <p:nvPr/>
        </p:nvCxnSpPr>
        <p:spPr>
          <a:xfrm flipH="1" flipV="1">
            <a:off x="7481165" y="906438"/>
            <a:ext cx="2454919" cy="90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0">
            <a:extLst>
              <a:ext uri="{FF2B5EF4-FFF2-40B4-BE49-F238E27FC236}">
                <a16:creationId xmlns:a16="http://schemas.microsoft.com/office/drawing/2014/main" id="{28F509F3-B5AC-F2DA-FCA6-8F69F6418D5A}"/>
              </a:ext>
            </a:extLst>
          </p:cNvPr>
          <p:cNvSpPr/>
          <p:nvPr/>
        </p:nvSpPr>
        <p:spPr>
          <a:xfrm>
            <a:off x="6575761" y="600996"/>
            <a:ext cx="905404" cy="610883"/>
          </a:xfrm>
          <a:prstGeom prst="roundRect">
            <a:avLst/>
          </a:prstGeom>
          <a:gradFill>
            <a:gsLst>
              <a:gs pos="70000">
                <a:schemeClr val="tx1">
                  <a:lumMod val="65000"/>
                  <a:lumOff val="35000"/>
                </a:schemeClr>
              </a:gs>
              <a:gs pos="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T separation membrane</a:t>
            </a:r>
          </a:p>
        </p:txBody>
      </p:sp>
      <p:cxnSp>
        <p:nvCxnSpPr>
          <p:cNvPr id="162" name="Straight Connector 59">
            <a:extLst>
              <a:ext uri="{FF2B5EF4-FFF2-40B4-BE49-F238E27FC236}">
                <a16:creationId xmlns:a16="http://schemas.microsoft.com/office/drawing/2014/main" id="{685C53CD-3C54-EF6E-AB30-8FBF9ABEA536}"/>
              </a:ext>
            </a:extLst>
          </p:cNvPr>
          <p:cNvCxnSpPr>
            <a:cxnSpLocks/>
            <a:stCxn id="161" idx="1"/>
          </p:cNvCxnSpPr>
          <p:nvPr/>
        </p:nvCxnSpPr>
        <p:spPr>
          <a:xfrm flipH="1" flipV="1">
            <a:off x="4444494" y="901953"/>
            <a:ext cx="2131267" cy="4486"/>
          </a:xfrm>
          <a:prstGeom prst="line">
            <a:avLst/>
          </a:prstGeom>
          <a:ln w="571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64">
            <a:extLst>
              <a:ext uri="{FF2B5EF4-FFF2-40B4-BE49-F238E27FC236}">
                <a16:creationId xmlns:a16="http://schemas.microsoft.com/office/drawing/2014/main" id="{6BC86432-57A8-72B9-1EEC-3D64C80B265C}"/>
              </a:ext>
            </a:extLst>
          </p:cNvPr>
          <p:cNvCxnSpPr>
            <a:cxnSpLocks/>
          </p:cNvCxnSpPr>
          <p:nvPr/>
        </p:nvCxnSpPr>
        <p:spPr>
          <a:xfrm flipH="1">
            <a:off x="4436314" y="884079"/>
            <a:ext cx="8180" cy="38951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C8BE28D-E2DC-CFF9-1AE8-1514A6BE74A2}"/>
              </a:ext>
            </a:extLst>
          </p:cNvPr>
          <p:cNvCxnSpPr>
            <a:cxnSpLocks/>
          </p:cNvCxnSpPr>
          <p:nvPr/>
        </p:nvCxnSpPr>
        <p:spPr>
          <a:xfrm>
            <a:off x="6272883" y="3229581"/>
            <a:ext cx="0" cy="80326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4F07078-2752-F634-0E37-3F42937959F0}"/>
              </a:ext>
            </a:extLst>
          </p:cNvPr>
          <p:cNvCxnSpPr>
            <a:cxnSpLocks/>
          </p:cNvCxnSpPr>
          <p:nvPr/>
        </p:nvCxnSpPr>
        <p:spPr>
          <a:xfrm>
            <a:off x="6261997" y="4011078"/>
            <a:ext cx="891662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FD91065-0C1E-BBAF-65C7-A89AA985AAB5}"/>
              </a:ext>
            </a:extLst>
          </p:cNvPr>
          <p:cNvSpPr/>
          <p:nvPr/>
        </p:nvSpPr>
        <p:spPr>
          <a:xfrm>
            <a:off x="1153691" y="591220"/>
            <a:ext cx="10002399" cy="5105671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B2B8BE-D708-5468-EBAA-D553723306DC}"/>
              </a:ext>
            </a:extLst>
          </p:cNvPr>
          <p:cNvSpPr/>
          <p:nvPr/>
        </p:nvSpPr>
        <p:spPr>
          <a:xfrm>
            <a:off x="8902791" y="4196596"/>
            <a:ext cx="1042177" cy="62761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EB9429-EE65-28E0-B298-8D407A2A4373}"/>
              </a:ext>
            </a:extLst>
          </p:cNvPr>
          <p:cNvSpPr/>
          <p:nvPr/>
        </p:nvSpPr>
        <p:spPr>
          <a:xfrm>
            <a:off x="8902791" y="2574190"/>
            <a:ext cx="1042177" cy="62761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891DF1-B584-D68B-A2DD-9C3614ABCB6E}"/>
              </a:ext>
            </a:extLst>
          </p:cNvPr>
          <p:cNvSpPr/>
          <p:nvPr/>
        </p:nvSpPr>
        <p:spPr>
          <a:xfrm>
            <a:off x="7107721" y="2552439"/>
            <a:ext cx="1042177" cy="62761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063F94-37B6-C877-6DF5-8A0598DC740D}"/>
              </a:ext>
            </a:extLst>
          </p:cNvPr>
          <p:cNvSpPr txBox="1"/>
          <p:nvPr/>
        </p:nvSpPr>
        <p:spPr>
          <a:xfrm>
            <a:off x="1195199" y="3175054"/>
            <a:ext cx="2461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Liquid breeders: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Molten salts*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PbLi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Solid breeders: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HCPB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41F930-9612-374F-C15F-4B733FED4AD5}"/>
              </a:ext>
            </a:extLst>
          </p:cNvPr>
          <p:cNvSpPr txBox="1"/>
          <p:nvPr/>
        </p:nvSpPr>
        <p:spPr>
          <a:xfrm>
            <a:off x="1288983" y="1435998"/>
            <a:ext cx="3808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Breed tritium (+ heat extraction and shielding)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5B742F48-1011-8258-A0A0-3150C60C4EBD}"/>
              </a:ext>
            </a:extLst>
          </p:cNvPr>
          <p:cNvSpPr/>
          <p:nvPr/>
        </p:nvSpPr>
        <p:spPr>
          <a:xfrm>
            <a:off x="7173117" y="12449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Blanket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C021-E323-F940-6D93-20C57C003C6A}"/>
              </a:ext>
            </a:extLst>
          </p:cNvPr>
          <p:cNvSpPr txBox="1"/>
          <p:nvPr/>
        </p:nvSpPr>
        <p:spPr>
          <a:xfrm>
            <a:off x="8902791" y="6220111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*LIBRA experiment at MIT</a:t>
            </a:r>
          </a:p>
        </p:txBody>
      </p:sp>
    </p:spTree>
    <p:extLst>
      <p:ext uri="{BB962C8B-B14F-4D97-AF65-F5344CB8AC3E}">
        <p14:creationId xmlns:p14="http://schemas.microsoft.com/office/powerpoint/2010/main" val="166372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3026F76-1C31-B2B4-548E-CBC2F502DC03}"/>
              </a:ext>
            </a:extLst>
          </p:cNvPr>
          <p:cNvCxnSpPr>
            <a:cxnSpLocks/>
          </p:cNvCxnSpPr>
          <p:nvPr/>
        </p:nvCxnSpPr>
        <p:spPr>
          <a:xfrm>
            <a:off x="6495571" y="2985970"/>
            <a:ext cx="67754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447BE0-E434-AF52-F427-5F3057B5325B}"/>
              </a:ext>
            </a:extLst>
          </p:cNvPr>
          <p:cNvCxnSpPr>
            <a:cxnSpLocks/>
          </p:cNvCxnSpPr>
          <p:nvPr/>
        </p:nvCxnSpPr>
        <p:spPr>
          <a:xfrm>
            <a:off x="6362833" y="2528307"/>
            <a:ext cx="38437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02D731-CDC7-EEF2-6EF0-BB499C6A4FE7}"/>
              </a:ext>
            </a:extLst>
          </p:cNvPr>
          <p:cNvCxnSpPr>
            <a:cxnSpLocks/>
          </p:cNvCxnSpPr>
          <p:nvPr/>
        </p:nvCxnSpPr>
        <p:spPr>
          <a:xfrm>
            <a:off x="8749076" y="1072404"/>
            <a:ext cx="19557" cy="345359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EA9ED1E-4E85-BCF9-D852-B2E7CFC9FB69}"/>
              </a:ext>
            </a:extLst>
          </p:cNvPr>
          <p:cNvCxnSpPr>
            <a:cxnSpLocks/>
          </p:cNvCxnSpPr>
          <p:nvPr/>
        </p:nvCxnSpPr>
        <p:spPr>
          <a:xfrm>
            <a:off x="9926255" y="921787"/>
            <a:ext cx="6006" cy="196764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E0B27B5-DF04-0870-A827-F7D87AEF454B}"/>
              </a:ext>
            </a:extLst>
          </p:cNvPr>
          <p:cNvCxnSpPr>
            <a:cxnSpLocks/>
          </p:cNvCxnSpPr>
          <p:nvPr/>
        </p:nvCxnSpPr>
        <p:spPr>
          <a:xfrm>
            <a:off x="6008271" y="3045528"/>
            <a:ext cx="0" cy="1255503"/>
          </a:xfrm>
          <a:prstGeom prst="line">
            <a:avLst/>
          </a:prstGeom>
          <a:ln w="57150" cmpd="dbl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B4AEA82-3A07-9492-9F32-994439AAE20A}"/>
              </a:ext>
            </a:extLst>
          </p:cNvPr>
          <p:cNvCxnSpPr>
            <a:cxnSpLocks/>
          </p:cNvCxnSpPr>
          <p:nvPr/>
        </p:nvCxnSpPr>
        <p:spPr>
          <a:xfrm>
            <a:off x="6187857" y="2843394"/>
            <a:ext cx="985260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0E70549-A79D-02D2-FDFC-C03CEFDB519D}"/>
              </a:ext>
            </a:extLst>
          </p:cNvPr>
          <p:cNvCxnSpPr>
            <a:cxnSpLocks/>
          </p:cNvCxnSpPr>
          <p:nvPr/>
        </p:nvCxnSpPr>
        <p:spPr>
          <a:xfrm>
            <a:off x="2987139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9C81BEA-2F5A-EE49-C864-9EBE62102CDF}"/>
              </a:ext>
            </a:extLst>
          </p:cNvPr>
          <p:cNvCxnSpPr>
            <a:cxnSpLocks/>
          </p:cNvCxnSpPr>
          <p:nvPr/>
        </p:nvCxnSpPr>
        <p:spPr>
          <a:xfrm>
            <a:off x="4584711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3A6D09A9-EBDE-257D-CEFE-C94B909849B4}"/>
              </a:ext>
            </a:extLst>
          </p:cNvPr>
          <p:cNvSpPr/>
          <p:nvPr/>
        </p:nvSpPr>
        <p:spPr>
          <a:xfrm>
            <a:off x="5462598" y="2238129"/>
            <a:ext cx="1125726" cy="1115407"/>
          </a:xfrm>
          <a:prstGeom prst="ellipse">
            <a:avLst/>
          </a:prstGeom>
          <a:gradFill flip="none" rotWithShape="1">
            <a:gsLst>
              <a:gs pos="0">
                <a:srgbClr val="FC728E"/>
              </a:gs>
              <a:gs pos="57000">
                <a:srgbClr val="E4B8E3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BA97C5-5288-218D-2CB2-CCB53C47C2E6}"/>
              </a:ext>
            </a:extLst>
          </p:cNvPr>
          <p:cNvSpPr txBox="1"/>
          <p:nvPr/>
        </p:nvSpPr>
        <p:spPr>
          <a:xfrm>
            <a:off x="5630103" y="2668350"/>
            <a:ext cx="793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PLASMA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5ED31248-DBAF-62EC-9EFF-BFC7C4767B3D}"/>
              </a:ext>
            </a:extLst>
          </p:cNvPr>
          <p:cNvSpPr/>
          <p:nvPr/>
        </p:nvSpPr>
        <p:spPr>
          <a:xfrm>
            <a:off x="3972400" y="2537953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Vacuum Pump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AFFD1C0-81C0-B085-2596-E344C4423372}"/>
              </a:ext>
            </a:extLst>
          </p:cNvPr>
          <p:cNvCxnSpPr>
            <a:cxnSpLocks/>
            <a:endCxn id="94" idx="3"/>
          </p:cNvCxnSpPr>
          <p:nvPr/>
        </p:nvCxnSpPr>
        <p:spPr>
          <a:xfrm flipH="1">
            <a:off x="4877803" y="2843394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1A7ACBC4-CA79-959A-B64C-CD5A23E11EA0}"/>
              </a:ext>
            </a:extLst>
          </p:cNvPr>
          <p:cNvSpPr/>
          <p:nvPr/>
        </p:nvSpPr>
        <p:spPr>
          <a:xfrm>
            <a:off x="3972398" y="1244916"/>
            <a:ext cx="100982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Storage and Management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BFA7955-119C-B5DB-880A-18F57E0B0788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4425102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D95D8022-1287-20C0-E3E9-8C35241EA9A9}"/>
              </a:ext>
            </a:extLst>
          </p:cNvPr>
          <p:cNvSpPr/>
          <p:nvPr/>
        </p:nvSpPr>
        <p:spPr>
          <a:xfrm>
            <a:off x="5572759" y="1244916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Fueling System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96AF349-3973-7FD7-2F04-77442AD44B44}"/>
              </a:ext>
            </a:extLst>
          </p:cNvPr>
          <p:cNvCxnSpPr>
            <a:cxnSpLocks/>
          </p:cNvCxnSpPr>
          <p:nvPr/>
        </p:nvCxnSpPr>
        <p:spPr>
          <a:xfrm>
            <a:off x="6025460" y="1773178"/>
            <a:ext cx="0" cy="46495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B6E00B3E-D9E9-8F69-F8AD-15EDBFD40896}"/>
              </a:ext>
            </a:extLst>
          </p:cNvPr>
          <p:cNvSpPr/>
          <p:nvPr/>
        </p:nvSpPr>
        <p:spPr>
          <a:xfrm>
            <a:off x="2418247" y="2534557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 Cleanup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163F58A-9AF0-2D04-A657-427943B76D3D}"/>
              </a:ext>
            </a:extLst>
          </p:cNvPr>
          <p:cNvCxnSpPr>
            <a:cxnSpLocks/>
          </p:cNvCxnSpPr>
          <p:nvPr/>
        </p:nvCxnSpPr>
        <p:spPr>
          <a:xfrm flipH="1">
            <a:off x="3331888" y="2850179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126D8BBF-939E-1493-ACE3-2F3C967C0DD7}"/>
              </a:ext>
            </a:extLst>
          </p:cNvPr>
          <p:cNvSpPr/>
          <p:nvPr/>
        </p:nvSpPr>
        <p:spPr>
          <a:xfrm>
            <a:off x="2426426" y="1244916"/>
            <a:ext cx="96831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Isotope Separation System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2E12AB1-764A-76ED-8DE4-1320D78630F6}"/>
              </a:ext>
            </a:extLst>
          </p:cNvPr>
          <p:cNvCxnSpPr>
            <a:cxnSpLocks/>
          </p:cNvCxnSpPr>
          <p:nvPr/>
        </p:nvCxnSpPr>
        <p:spPr>
          <a:xfrm flipV="1">
            <a:off x="2870948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C11625D2-E7C3-5324-DC7A-28C295C45BE3}"/>
              </a:ext>
            </a:extLst>
          </p:cNvPr>
          <p:cNvSpPr/>
          <p:nvPr/>
        </p:nvSpPr>
        <p:spPr>
          <a:xfrm>
            <a:off x="3326853" y="3868321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Detritiation System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573B172-47DB-F6EA-D706-23A9B9F49A0B}"/>
              </a:ext>
            </a:extLst>
          </p:cNvPr>
          <p:cNvCxnSpPr/>
          <p:nvPr/>
        </p:nvCxnSpPr>
        <p:spPr>
          <a:xfrm flipH="1">
            <a:off x="2050335" y="1706471"/>
            <a:ext cx="376091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FE8AF3-E2E3-95EE-5383-B8C1F828102B}"/>
              </a:ext>
            </a:extLst>
          </p:cNvPr>
          <p:cNvCxnSpPr>
            <a:cxnSpLocks/>
          </p:cNvCxnSpPr>
          <p:nvPr/>
        </p:nvCxnSpPr>
        <p:spPr>
          <a:xfrm>
            <a:off x="2070950" y="1706472"/>
            <a:ext cx="0" cy="229760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67647AD-AA6E-9A99-A6FC-3306EBC4E990}"/>
              </a:ext>
            </a:extLst>
          </p:cNvPr>
          <p:cNvCxnSpPr>
            <a:cxnSpLocks/>
          </p:cNvCxnSpPr>
          <p:nvPr/>
        </p:nvCxnSpPr>
        <p:spPr>
          <a:xfrm>
            <a:off x="2050335" y="4004073"/>
            <a:ext cx="1281496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FFE7A6-66AF-82A0-8E39-AC80F0D059FB}"/>
              </a:ext>
            </a:extLst>
          </p:cNvPr>
          <p:cNvCxnSpPr>
            <a:cxnSpLocks/>
          </p:cNvCxnSpPr>
          <p:nvPr/>
        </p:nvCxnSpPr>
        <p:spPr>
          <a:xfrm flipH="1">
            <a:off x="1845157" y="4255213"/>
            <a:ext cx="15180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1C4FABB-A940-BFFF-6A5C-475522ECC7EA}"/>
              </a:ext>
            </a:extLst>
          </p:cNvPr>
          <p:cNvCxnSpPr>
            <a:cxnSpLocks/>
          </p:cNvCxnSpPr>
          <p:nvPr/>
        </p:nvCxnSpPr>
        <p:spPr>
          <a:xfrm>
            <a:off x="1866050" y="1411213"/>
            <a:ext cx="0" cy="285078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484B6FE-A7F2-E652-07CC-E9B34AEEA340}"/>
              </a:ext>
            </a:extLst>
          </p:cNvPr>
          <p:cNvCxnSpPr>
            <a:cxnSpLocks/>
          </p:cNvCxnSpPr>
          <p:nvPr/>
        </p:nvCxnSpPr>
        <p:spPr>
          <a:xfrm>
            <a:off x="1845156" y="1411212"/>
            <a:ext cx="58127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45401ED7-FD9D-E08D-BB10-C8F65A8334F4}"/>
              </a:ext>
            </a:extLst>
          </p:cNvPr>
          <p:cNvSpPr/>
          <p:nvPr/>
        </p:nvSpPr>
        <p:spPr>
          <a:xfrm>
            <a:off x="7173118" y="2549831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First Wall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6C32EE25-5AF8-09C8-A2B9-0066C340FE2B}"/>
              </a:ext>
            </a:extLst>
          </p:cNvPr>
          <p:cNvSpPr/>
          <p:nvPr/>
        </p:nvSpPr>
        <p:spPr>
          <a:xfrm>
            <a:off x="7173116" y="386577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Divertor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CA183F9-EC93-B7BC-DC51-F5339616A4D5}"/>
              </a:ext>
            </a:extLst>
          </p:cNvPr>
          <p:cNvCxnSpPr>
            <a:cxnSpLocks/>
          </p:cNvCxnSpPr>
          <p:nvPr/>
        </p:nvCxnSpPr>
        <p:spPr>
          <a:xfrm>
            <a:off x="5999700" y="4283985"/>
            <a:ext cx="1164845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6F11384D-2BD3-8520-247F-173A714C62C8}"/>
              </a:ext>
            </a:extLst>
          </p:cNvPr>
          <p:cNvSpPr/>
          <p:nvPr/>
        </p:nvSpPr>
        <p:spPr>
          <a:xfrm>
            <a:off x="8912619" y="4226250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Heat exchanger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27E21D2-DA47-4E47-5B2A-6BBAC9C87FA3}"/>
              </a:ext>
            </a:extLst>
          </p:cNvPr>
          <p:cNvCxnSpPr>
            <a:cxnSpLocks/>
          </p:cNvCxnSpPr>
          <p:nvPr/>
        </p:nvCxnSpPr>
        <p:spPr>
          <a:xfrm flipV="1">
            <a:off x="7627486" y="1846669"/>
            <a:ext cx="0" cy="7096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B3561E4-1E57-99EE-7FFF-14DF1CB7D958}"/>
              </a:ext>
            </a:extLst>
          </p:cNvPr>
          <p:cNvCxnSpPr>
            <a:cxnSpLocks/>
          </p:cNvCxnSpPr>
          <p:nvPr/>
        </p:nvCxnSpPr>
        <p:spPr>
          <a:xfrm flipV="1">
            <a:off x="7619073" y="1072404"/>
            <a:ext cx="731" cy="172511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0F7FD93-9632-1428-6A53-6C4439FC7925}"/>
              </a:ext>
            </a:extLst>
          </p:cNvPr>
          <p:cNvCxnSpPr>
            <a:cxnSpLocks/>
          </p:cNvCxnSpPr>
          <p:nvPr/>
        </p:nvCxnSpPr>
        <p:spPr>
          <a:xfrm>
            <a:off x="6747207" y="1706471"/>
            <a:ext cx="0" cy="84335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E9EB7A5-8BE8-16C2-41AB-E412F6407EF2}"/>
              </a:ext>
            </a:extLst>
          </p:cNvPr>
          <p:cNvCxnSpPr>
            <a:cxnSpLocks/>
          </p:cNvCxnSpPr>
          <p:nvPr/>
        </p:nvCxnSpPr>
        <p:spPr>
          <a:xfrm>
            <a:off x="6727581" y="1718503"/>
            <a:ext cx="44553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B4021D67-32CD-9DF4-0C26-40DAFDC864D6}"/>
              </a:ext>
            </a:extLst>
          </p:cNvPr>
          <p:cNvSpPr txBox="1"/>
          <p:nvPr/>
        </p:nvSpPr>
        <p:spPr>
          <a:xfrm>
            <a:off x="4417354" y="2130267"/>
            <a:ext cx="76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DIR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9393DCB-23C6-F5B2-7046-9D6E90C693DB}"/>
              </a:ext>
            </a:extLst>
          </p:cNvPr>
          <p:cNvCxnSpPr>
            <a:cxnSpLocks/>
          </p:cNvCxnSpPr>
          <p:nvPr/>
        </p:nvCxnSpPr>
        <p:spPr>
          <a:xfrm flipV="1">
            <a:off x="3795759" y="4485227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98D2E63-5DF5-49A5-2D42-58F0BC78DEEE}"/>
              </a:ext>
            </a:extLst>
          </p:cNvPr>
          <p:cNvCxnSpPr>
            <a:cxnSpLocks/>
            <a:endCxn id="115" idx="2"/>
          </p:cNvCxnSpPr>
          <p:nvPr/>
        </p:nvCxnSpPr>
        <p:spPr>
          <a:xfrm flipV="1">
            <a:off x="9359168" y="4837134"/>
            <a:ext cx="6153" cy="330245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47B611A9-BAB8-9CE9-AE92-2068EB093CB0}"/>
              </a:ext>
            </a:extLst>
          </p:cNvPr>
          <p:cNvSpPr txBox="1"/>
          <p:nvPr/>
        </p:nvSpPr>
        <p:spPr>
          <a:xfrm>
            <a:off x="1047969" y="68000"/>
            <a:ext cx="1047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BREEDING BLANKETS</a:t>
            </a:r>
          </a:p>
        </p:txBody>
      </p:sp>
      <p:sp>
        <p:nvSpPr>
          <p:cNvPr id="141" name="Rounded Rectangle 53">
            <a:extLst>
              <a:ext uri="{FF2B5EF4-FFF2-40B4-BE49-F238E27FC236}">
                <a16:creationId xmlns:a16="http://schemas.microsoft.com/office/drawing/2014/main" id="{0A8AE80F-3D22-F32E-F186-EBFA6FEB4223}"/>
              </a:ext>
            </a:extLst>
          </p:cNvPr>
          <p:cNvSpPr/>
          <p:nvPr/>
        </p:nvSpPr>
        <p:spPr>
          <a:xfrm>
            <a:off x="8906466" y="25654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TES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8533275-63C2-9CBE-48CF-D21CEDA1773C}"/>
              </a:ext>
            </a:extLst>
          </p:cNvPr>
          <p:cNvCxnSpPr>
            <a:cxnSpLocks/>
            <a:stCxn id="141" idx="2"/>
            <a:endCxn id="115" idx="0"/>
          </p:cNvCxnSpPr>
          <p:nvPr/>
        </p:nvCxnSpPr>
        <p:spPr>
          <a:xfrm>
            <a:off x="9359168" y="3176298"/>
            <a:ext cx="6153" cy="104995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A09FF7-B069-FAFF-729E-8AF306E7FE38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8749076" y="4531693"/>
            <a:ext cx="16354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00382E5-ED1C-D75F-D861-B241A64BB0B0}"/>
              </a:ext>
            </a:extLst>
          </p:cNvPr>
          <p:cNvCxnSpPr>
            <a:cxnSpLocks/>
            <a:endCxn id="141" idx="3"/>
          </p:cNvCxnSpPr>
          <p:nvPr/>
        </p:nvCxnSpPr>
        <p:spPr>
          <a:xfrm flipH="1">
            <a:off x="9811870" y="2870857"/>
            <a:ext cx="1242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B42F81A-88B6-88BF-6DE0-C1B6215F46DE}"/>
              </a:ext>
            </a:extLst>
          </p:cNvPr>
          <p:cNvCxnSpPr>
            <a:cxnSpLocks/>
          </p:cNvCxnSpPr>
          <p:nvPr/>
        </p:nvCxnSpPr>
        <p:spPr>
          <a:xfrm flipH="1">
            <a:off x="7600398" y="1077043"/>
            <a:ext cx="116823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397E071-796B-8F67-E5B2-B69674F0F121}"/>
              </a:ext>
            </a:extLst>
          </p:cNvPr>
          <p:cNvCxnSpPr>
            <a:cxnSpLocks/>
          </p:cNvCxnSpPr>
          <p:nvPr/>
        </p:nvCxnSpPr>
        <p:spPr>
          <a:xfrm flipV="1">
            <a:off x="8561834" y="2880381"/>
            <a:ext cx="351843" cy="3590"/>
          </a:xfrm>
          <a:prstGeom prst="straightConnector1">
            <a:avLst/>
          </a:prstGeom>
          <a:ln w="57150">
            <a:solidFill>
              <a:srgbClr val="55EC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75">
            <a:extLst>
              <a:ext uri="{FF2B5EF4-FFF2-40B4-BE49-F238E27FC236}">
                <a16:creationId xmlns:a16="http://schemas.microsoft.com/office/drawing/2014/main" id="{DDF287A1-A1D7-1E6C-B9BA-FD77E5B036B1}"/>
              </a:ext>
            </a:extLst>
          </p:cNvPr>
          <p:cNvCxnSpPr>
            <a:cxnSpLocks/>
          </p:cNvCxnSpPr>
          <p:nvPr/>
        </p:nvCxnSpPr>
        <p:spPr>
          <a:xfrm flipH="1" flipV="1">
            <a:off x="8018382" y="4241636"/>
            <a:ext cx="186761" cy="530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72">
            <a:extLst>
              <a:ext uri="{FF2B5EF4-FFF2-40B4-BE49-F238E27FC236}">
                <a16:creationId xmlns:a16="http://schemas.microsoft.com/office/drawing/2014/main" id="{54056AA8-5064-73C8-4611-17BFFE2A42CA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79">
            <a:extLst>
              <a:ext uri="{FF2B5EF4-FFF2-40B4-BE49-F238E27FC236}">
                <a16:creationId xmlns:a16="http://schemas.microsoft.com/office/drawing/2014/main" id="{B6DE9AD1-7B48-BC4F-FC13-4DB1D7BA487D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82">
            <a:extLst>
              <a:ext uri="{FF2B5EF4-FFF2-40B4-BE49-F238E27FC236}">
                <a16:creationId xmlns:a16="http://schemas.microsoft.com/office/drawing/2014/main" id="{C5779786-6009-834B-C05B-AE458C4D1956}"/>
              </a:ext>
            </a:extLst>
          </p:cNvPr>
          <p:cNvCxnSpPr>
            <a:cxnSpLocks/>
          </p:cNvCxnSpPr>
          <p:nvPr/>
        </p:nvCxnSpPr>
        <p:spPr>
          <a:xfrm flipH="1">
            <a:off x="8018382" y="4241636"/>
            <a:ext cx="18676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66">
            <a:extLst>
              <a:ext uri="{FF2B5EF4-FFF2-40B4-BE49-F238E27FC236}">
                <a16:creationId xmlns:a16="http://schemas.microsoft.com/office/drawing/2014/main" id="{BE8293BD-DA3D-88D1-D9E1-4C56B383FAC3}"/>
              </a:ext>
            </a:extLst>
          </p:cNvPr>
          <p:cNvCxnSpPr>
            <a:cxnSpLocks/>
          </p:cNvCxnSpPr>
          <p:nvPr/>
        </p:nvCxnSpPr>
        <p:spPr>
          <a:xfrm flipH="1">
            <a:off x="8064884" y="1585092"/>
            <a:ext cx="498861" cy="0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78">
            <a:extLst>
              <a:ext uri="{FF2B5EF4-FFF2-40B4-BE49-F238E27FC236}">
                <a16:creationId xmlns:a16="http://schemas.microsoft.com/office/drawing/2014/main" id="{53C4E20F-C68C-659A-7CED-5C0872D9A99D}"/>
              </a:ext>
            </a:extLst>
          </p:cNvPr>
          <p:cNvCxnSpPr>
            <a:cxnSpLocks/>
          </p:cNvCxnSpPr>
          <p:nvPr/>
        </p:nvCxnSpPr>
        <p:spPr>
          <a:xfrm flipH="1">
            <a:off x="8065939" y="4401957"/>
            <a:ext cx="702694" cy="1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21">
            <a:extLst>
              <a:ext uri="{FF2B5EF4-FFF2-40B4-BE49-F238E27FC236}">
                <a16:creationId xmlns:a16="http://schemas.microsoft.com/office/drawing/2014/main" id="{DDE2E439-AC57-4D97-E680-255E4F83A670}"/>
              </a:ext>
            </a:extLst>
          </p:cNvPr>
          <p:cNvCxnSpPr>
            <a:cxnSpLocks/>
          </p:cNvCxnSpPr>
          <p:nvPr/>
        </p:nvCxnSpPr>
        <p:spPr>
          <a:xfrm flipH="1">
            <a:off x="7941255" y="2318949"/>
            <a:ext cx="2784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23">
            <a:extLst>
              <a:ext uri="{FF2B5EF4-FFF2-40B4-BE49-F238E27FC236}">
                <a16:creationId xmlns:a16="http://schemas.microsoft.com/office/drawing/2014/main" id="{99098321-285E-A377-9860-ED4D891AA31A}"/>
              </a:ext>
            </a:extLst>
          </p:cNvPr>
          <p:cNvCxnSpPr>
            <a:cxnSpLocks/>
          </p:cNvCxnSpPr>
          <p:nvPr/>
        </p:nvCxnSpPr>
        <p:spPr>
          <a:xfrm flipV="1">
            <a:off x="7949351" y="1855799"/>
            <a:ext cx="0" cy="48155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25">
            <a:extLst>
              <a:ext uri="{FF2B5EF4-FFF2-40B4-BE49-F238E27FC236}">
                <a16:creationId xmlns:a16="http://schemas.microsoft.com/office/drawing/2014/main" id="{A82E1B72-35DD-2F72-E335-E508C6DBAA88}"/>
              </a:ext>
            </a:extLst>
          </p:cNvPr>
          <p:cNvCxnSpPr>
            <a:cxnSpLocks/>
          </p:cNvCxnSpPr>
          <p:nvPr/>
        </p:nvCxnSpPr>
        <p:spPr>
          <a:xfrm>
            <a:off x="8565657" y="1567757"/>
            <a:ext cx="0" cy="1331185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78">
            <a:extLst>
              <a:ext uri="{FF2B5EF4-FFF2-40B4-BE49-F238E27FC236}">
                <a16:creationId xmlns:a16="http://schemas.microsoft.com/office/drawing/2014/main" id="{6BECC4A0-63B5-E578-3DE3-3CFC847270E1}"/>
              </a:ext>
            </a:extLst>
          </p:cNvPr>
          <p:cNvCxnSpPr>
            <a:cxnSpLocks/>
          </p:cNvCxnSpPr>
          <p:nvPr/>
        </p:nvCxnSpPr>
        <p:spPr>
          <a:xfrm flipH="1" flipV="1">
            <a:off x="7625820" y="3160714"/>
            <a:ext cx="1666" cy="21573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78">
            <a:extLst>
              <a:ext uri="{FF2B5EF4-FFF2-40B4-BE49-F238E27FC236}">
                <a16:creationId xmlns:a16="http://schemas.microsoft.com/office/drawing/2014/main" id="{83D74C1C-1A6B-EC50-C9A5-0CD1A837133F}"/>
              </a:ext>
            </a:extLst>
          </p:cNvPr>
          <p:cNvCxnSpPr>
            <a:cxnSpLocks/>
          </p:cNvCxnSpPr>
          <p:nvPr/>
        </p:nvCxnSpPr>
        <p:spPr>
          <a:xfrm flipH="1">
            <a:off x="8353607" y="3353536"/>
            <a:ext cx="407275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rco 94">
            <a:extLst>
              <a:ext uri="{FF2B5EF4-FFF2-40B4-BE49-F238E27FC236}">
                <a16:creationId xmlns:a16="http://schemas.microsoft.com/office/drawing/2014/main" id="{83C5F18A-AB83-B625-544D-7D59E98F4463}"/>
              </a:ext>
            </a:extLst>
          </p:cNvPr>
          <p:cNvSpPr/>
          <p:nvPr/>
        </p:nvSpPr>
        <p:spPr>
          <a:xfrm>
            <a:off x="8048147" y="3229581"/>
            <a:ext cx="329424" cy="274609"/>
          </a:xfrm>
          <a:prstGeom prst="arc">
            <a:avLst>
              <a:gd name="adj1" fmla="val 10771137"/>
              <a:gd name="adj2" fmla="val 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59" name="Straight Arrow Connector 78">
            <a:extLst>
              <a:ext uri="{FF2B5EF4-FFF2-40B4-BE49-F238E27FC236}">
                <a16:creationId xmlns:a16="http://schemas.microsoft.com/office/drawing/2014/main" id="{4C7BAD78-E29F-C67F-5CBF-0C73AC92E14A}"/>
              </a:ext>
            </a:extLst>
          </p:cNvPr>
          <p:cNvCxnSpPr>
            <a:cxnSpLocks/>
          </p:cNvCxnSpPr>
          <p:nvPr/>
        </p:nvCxnSpPr>
        <p:spPr>
          <a:xfrm flipH="1">
            <a:off x="7604023" y="3359077"/>
            <a:ext cx="469722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59">
            <a:extLst>
              <a:ext uri="{FF2B5EF4-FFF2-40B4-BE49-F238E27FC236}">
                <a16:creationId xmlns:a16="http://schemas.microsoft.com/office/drawing/2014/main" id="{A230E18E-F152-CBBB-4C40-50063AC2678C}"/>
              </a:ext>
            </a:extLst>
          </p:cNvPr>
          <p:cNvCxnSpPr>
            <a:cxnSpLocks/>
            <a:endCxn id="161" idx="3"/>
          </p:cNvCxnSpPr>
          <p:nvPr/>
        </p:nvCxnSpPr>
        <p:spPr>
          <a:xfrm flipH="1" flipV="1">
            <a:off x="7481165" y="906438"/>
            <a:ext cx="2454919" cy="90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0">
            <a:extLst>
              <a:ext uri="{FF2B5EF4-FFF2-40B4-BE49-F238E27FC236}">
                <a16:creationId xmlns:a16="http://schemas.microsoft.com/office/drawing/2014/main" id="{28F509F3-B5AC-F2DA-FCA6-8F69F6418D5A}"/>
              </a:ext>
            </a:extLst>
          </p:cNvPr>
          <p:cNvSpPr/>
          <p:nvPr/>
        </p:nvSpPr>
        <p:spPr>
          <a:xfrm>
            <a:off x="6575761" y="600996"/>
            <a:ext cx="905404" cy="610883"/>
          </a:xfrm>
          <a:prstGeom prst="roundRect">
            <a:avLst/>
          </a:prstGeom>
          <a:gradFill>
            <a:gsLst>
              <a:gs pos="70000">
                <a:schemeClr val="tx1">
                  <a:lumMod val="65000"/>
                  <a:lumOff val="35000"/>
                </a:schemeClr>
              </a:gs>
              <a:gs pos="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T separation membrane</a:t>
            </a:r>
          </a:p>
        </p:txBody>
      </p:sp>
      <p:cxnSp>
        <p:nvCxnSpPr>
          <p:cNvPr id="162" name="Straight Connector 59">
            <a:extLst>
              <a:ext uri="{FF2B5EF4-FFF2-40B4-BE49-F238E27FC236}">
                <a16:creationId xmlns:a16="http://schemas.microsoft.com/office/drawing/2014/main" id="{685C53CD-3C54-EF6E-AB30-8FBF9ABEA536}"/>
              </a:ext>
            </a:extLst>
          </p:cNvPr>
          <p:cNvCxnSpPr>
            <a:cxnSpLocks/>
            <a:stCxn id="161" idx="1"/>
          </p:cNvCxnSpPr>
          <p:nvPr/>
        </p:nvCxnSpPr>
        <p:spPr>
          <a:xfrm flipH="1" flipV="1">
            <a:off x="4444494" y="901953"/>
            <a:ext cx="2131267" cy="4486"/>
          </a:xfrm>
          <a:prstGeom prst="line">
            <a:avLst/>
          </a:prstGeom>
          <a:ln w="571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64">
            <a:extLst>
              <a:ext uri="{FF2B5EF4-FFF2-40B4-BE49-F238E27FC236}">
                <a16:creationId xmlns:a16="http://schemas.microsoft.com/office/drawing/2014/main" id="{6BC86432-57A8-72B9-1EEC-3D64C80B265C}"/>
              </a:ext>
            </a:extLst>
          </p:cNvPr>
          <p:cNvCxnSpPr>
            <a:cxnSpLocks/>
          </p:cNvCxnSpPr>
          <p:nvPr/>
        </p:nvCxnSpPr>
        <p:spPr>
          <a:xfrm flipH="1">
            <a:off x="4436314" y="884079"/>
            <a:ext cx="8180" cy="38951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C8BE28D-E2DC-CFF9-1AE8-1514A6BE74A2}"/>
              </a:ext>
            </a:extLst>
          </p:cNvPr>
          <p:cNvCxnSpPr>
            <a:cxnSpLocks/>
          </p:cNvCxnSpPr>
          <p:nvPr/>
        </p:nvCxnSpPr>
        <p:spPr>
          <a:xfrm>
            <a:off x="6272883" y="3229581"/>
            <a:ext cx="0" cy="80326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4F07078-2752-F634-0E37-3F42937959F0}"/>
              </a:ext>
            </a:extLst>
          </p:cNvPr>
          <p:cNvCxnSpPr>
            <a:cxnSpLocks/>
          </p:cNvCxnSpPr>
          <p:nvPr/>
        </p:nvCxnSpPr>
        <p:spPr>
          <a:xfrm>
            <a:off x="6261997" y="4011078"/>
            <a:ext cx="891662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FD91065-0C1E-BBAF-65C7-A89AA985AAB5}"/>
              </a:ext>
            </a:extLst>
          </p:cNvPr>
          <p:cNvSpPr/>
          <p:nvPr/>
        </p:nvSpPr>
        <p:spPr>
          <a:xfrm>
            <a:off x="1153691" y="591220"/>
            <a:ext cx="10002399" cy="5105671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4A2D37-BA02-88E7-92EC-5AF65785C0A9}"/>
              </a:ext>
            </a:extLst>
          </p:cNvPr>
          <p:cNvCxnSpPr>
            <a:cxnSpLocks/>
          </p:cNvCxnSpPr>
          <p:nvPr/>
        </p:nvCxnSpPr>
        <p:spPr>
          <a:xfrm>
            <a:off x="3863064" y="5149505"/>
            <a:ext cx="5496104" cy="0"/>
          </a:xfrm>
          <a:prstGeom prst="straightConnector1">
            <a:avLst/>
          </a:prstGeom>
          <a:ln w="57150">
            <a:gradFill flip="none" rotWithShape="1">
              <a:gsLst>
                <a:gs pos="42000">
                  <a:schemeClr val="tx1">
                    <a:lumMod val="65000"/>
                    <a:lumOff val="3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8B2B8BE-D708-5468-EBAA-D553723306DC}"/>
              </a:ext>
            </a:extLst>
          </p:cNvPr>
          <p:cNvSpPr/>
          <p:nvPr/>
        </p:nvSpPr>
        <p:spPr>
          <a:xfrm>
            <a:off x="8902791" y="4196596"/>
            <a:ext cx="1042177" cy="62761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EB9429-EE65-28E0-B298-8D407A2A4373}"/>
              </a:ext>
            </a:extLst>
          </p:cNvPr>
          <p:cNvSpPr/>
          <p:nvPr/>
        </p:nvSpPr>
        <p:spPr>
          <a:xfrm>
            <a:off x="8902791" y="2574190"/>
            <a:ext cx="1042177" cy="62761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891DF1-B584-D68B-A2DD-9C3614ABCB6E}"/>
              </a:ext>
            </a:extLst>
          </p:cNvPr>
          <p:cNvSpPr/>
          <p:nvPr/>
        </p:nvSpPr>
        <p:spPr>
          <a:xfrm>
            <a:off x="7107721" y="2552439"/>
            <a:ext cx="1042177" cy="62761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063F94-37B6-C877-6DF5-8A0598DC740D}"/>
              </a:ext>
            </a:extLst>
          </p:cNvPr>
          <p:cNvSpPr txBox="1"/>
          <p:nvPr/>
        </p:nvSpPr>
        <p:spPr>
          <a:xfrm>
            <a:off x="1195199" y="3175054"/>
            <a:ext cx="2461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Liquid breeders: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Molten salts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PbLi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Solid breeders: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HCPB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41F930-9612-374F-C15F-4B733FED4AD5}"/>
              </a:ext>
            </a:extLst>
          </p:cNvPr>
          <p:cNvSpPr txBox="1"/>
          <p:nvPr/>
        </p:nvSpPr>
        <p:spPr>
          <a:xfrm>
            <a:off x="1288983" y="1435998"/>
            <a:ext cx="3808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Breed tritium (+ heat extraction and shielding) </a:t>
            </a:r>
            <a:r>
              <a:rPr lang="en-US" baseline="30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5B742F48-1011-8258-A0A0-3150C60C4EBD}"/>
              </a:ext>
            </a:extLst>
          </p:cNvPr>
          <p:cNvSpPr/>
          <p:nvPr/>
        </p:nvSpPr>
        <p:spPr>
          <a:xfrm>
            <a:off x="7173117" y="12449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Blanket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C50ADB-5DE0-2EDF-ED88-5C66D51FCE7C}"/>
              </a:ext>
            </a:extLst>
          </p:cNvPr>
          <p:cNvSpPr txBox="1"/>
          <p:nvPr/>
        </p:nvSpPr>
        <p:spPr>
          <a:xfrm>
            <a:off x="2116859" y="6262670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Di Giacomo, M., Master Thesis, </a:t>
            </a:r>
            <a:r>
              <a:rPr lang="en-US" sz="1400" dirty="0" err="1">
                <a:solidFill>
                  <a:schemeClr val="bg1"/>
                </a:solidFill>
              </a:rPr>
              <a:t>PoliTo</a:t>
            </a:r>
            <a:r>
              <a:rPr lang="en-US" sz="1400" dirty="0">
                <a:solidFill>
                  <a:schemeClr val="bg1"/>
                </a:solidFill>
              </a:rPr>
              <a:t>, 2024.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Bae, Jin Whan, et al., </a:t>
            </a:r>
            <a:r>
              <a:rPr lang="en-US" sz="1400" i="1" dirty="0">
                <a:solidFill>
                  <a:schemeClr val="bg1"/>
                </a:solidFill>
              </a:rPr>
              <a:t>Nuclear Fusion</a:t>
            </a:r>
            <a:r>
              <a:rPr lang="en-US" sz="1400" dirty="0">
                <a:solidFill>
                  <a:schemeClr val="bg1"/>
                </a:solidFill>
              </a:rPr>
              <a:t> 64.5 (2024): 056013.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399548-FA69-3D94-B855-04D9A9CDE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26" y="2810147"/>
            <a:ext cx="5119732" cy="287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265676-3162-5FA8-A939-BD92C78917B4}"/>
              </a:ext>
            </a:extLst>
          </p:cNvPr>
          <p:cNvSpPr txBox="1"/>
          <p:nvPr/>
        </p:nvSpPr>
        <p:spPr>
          <a:xfrm>
            <a:off x="9125892" y="5791817"/>
            <a:ext cx="2710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Shimwell</a:t>
            </a:r>
            <a:r>
              <a:rPr lang="en-US" sz="1400" dirty="0">
                <a:solidFill>
                  <a:schemeClr val="bg1"/>
                </a:solidFill>
              </a:rPr>
              <a:t>, J., 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https://xsplot.com/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620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4A2D37-BA02-88E7-92EC-5AF65785C0A9}"/>
              </a:ext>
            </a:extLst>
          </p:cNvPr>
          <p:cNvCxnSpPr>
            <a:cxnSpLocks/>
          </p:cNvCxnSpPr>
          <p:nvPr/>
        </p:nvCxnSpPr>
        <p:spPr>
          <a:xfrm>
            <a:off x="3863064" y="5149505"/>
            <a:ext cx="5496104" cy="0"/>
          </a:xfrm>
          <a:prstGeom prst="straightConnector1">
            <a:avLst/>
          </a:prstGeom>
          <a:ln w="57150">
            <a:gradFill flip="none" rotWithShape="1">
              <a:gsLst>
                <a:gs pos="42000">
                  <a:schemeClr val="tx1">
                    <a:lumMod val="65000"/>
                    <a:lumOff val="3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3026F76-1C31-B2B4-548E-CBC2F502DC03}"/>
              </a:ext>
            </a:extLst>
          </p:cNvPr>
          <p:cNvCxnSpPr>
            <a:cxnSpLocks/>
          </p:cNvCxnSpPr>
          <p:nvPr/>
        </p:nvCxnSpPr>
        <p:spPr>
          <a:xfrm>
            <a:off x="6495571" y="2985970"/>
            <a:ext cx="67754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447BE0-E434-AF52-F427-5F3057B5325B}"/>
              </a:ext>
            </a:extLst>
          </p:cNvPr>
          <p:cNvCxnSpPr>
            <a:cxnSpLocks/>
          </p:cNvCxnSpPr>
          <p:nvPr/>
        </p:nvCxnSpPr>
        <p:spPr>
          <a:xfrm>
            <a:off x="6362833" y="2528307"/>
            <a:ext cx="38437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02D731-CDC7-EEF2-6EF0-BB499C6A4FE7}"/>
              </a:ext>
            </a:extLst>
          </p:cNvPr>
          <p:cNvCxnSpPr>
            <a:cxnSpLocks/>
          </p:cNvCxnSpPr>
          <p:nvPr/>
        </p:nvCxnSpPr>
        <p:spPr>
          <a:xfrm>
            <a:off x="8749076" y="1072404"/>
            <a:ext cx="19557" cy="345359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EA9ED1E-4E85-BCF9-D852-B2E7CFC9FB69}"/>
              </a:ext>
            </a:extLst>
          </p:cNvPr>
          <p:cNvCxnSpPr>
            <a:cxnSpLocks/>
          </p:cNvCxnSpPr>
          <p:nvPr/>
        </p:nvCxnSpPr>
        <p:spPr>
          <a:xfrm>
            <a:off x="9926255" y="921787"/>
            <a:ext cx="6006" cy="196764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E0B27B5-DF04-0870-A827-F7D87AEF454B}"/>
              </a:ext>
            </a:extLst>
          </p:cNvPr>
          <p:cNvCxnSpPr>
            <a:cxnSpLocks/>
          </p:cNvCxnSpPr>
          <p:nvPr/>
        </p:nvCxnSpPr>
        <p:spPr>
          <a:xfrm>
            <a:off x="6008271" y="3045528"/>
            <a:ext cx="0" cy="1255503"/>
          </a:xfrm>
          <a:prstGeom prst="line">
            <a:avLst/>
          </a:prstGeom>
          <a:ln w="57150" cmpd="dbl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B4AEA82-3A07-9492-9F32-994439AAE20A}"/>
              </a:ext>
            </a:extLst>
          </p:cNvPr>
          <p:cNvCxnSpPr>
            <a:cxnSpLocks/>
          </p:cNvCxnSpPr>
          <p:nvPr/>
        </p:nvCxnSpPr>
        <p:spPr>
          <a:xfrm>
            <a:off x="6187857" y="2843394"/>
            <a:ext cx="985260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0E70549-A79D-02D2-FDFC-C03CEFDB519D}"/>
              </a:ext>
            </a:extLst>
          </p:cNvPr>
          <p:cNvCxnSpPr>
            <a:cxnSpLocks/>
          </p:cNvCxnSpPr>
          <p:nvPr/>
        </p:nvCxnSpPr>
        <p:spPr>
          <a:xfrm>
            <a:off x="2987139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9C81BEA-2F5A-EE49-C864-9EBE62102CDF}"/>
              </a:ext>
            </a:extLst>
          </p:cNvPr>
          <p:cNvCxnSpPr>
            <a:cxnSpLocks/>
          </p:cNvCxnSpPr>
          <p:nvPr/>
        </p:nvCxnSpPr>
        <p:spPr>
          <a:xfrm>
            <a:off x="4584711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3A6D09A9-EBDE-257D-CEFE-C94B909849B4}"/>
              </a:ext>
            </a:extLst>
          </p:cNvPr>
          <p:cNvSpPr/>
          <p:nvPr/>
        </p:nvSpPr>
        <p:spPr>
          <a:xfrm>
            <a:off x="5462598" y="2238129"/>
            <a:ext cx="1125726" cy="1115407"/>
          </a:xfrm>
          <a:prstGeom prst="ellipse">
            <a:avLst/>
          </a:prstGeom>
          <a:gradFill flip="none" rotWithShape="1">
            <a:gsLst>
              <a:gs pos="0">
                <a:srgbClr val="FC728E"/>
              </a:gs>
              <a:gs pos="57000">
                <a:srgbClr val="E4B8E3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BA97C5-5288-218D-2CB2-CCB53C47C2E6}"/>
              </a:ext>
            </a:extLst>
          </p:cNvPr>
          <p:cNvSpPr txBox="1"/>
          <p:nvPr/>
        </p:nvSpPr>
        <p:spPr>
          <a:xfrm>
            <a:off x="5630103" y="2668350"/>
            <a:ext cx="793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PLASMA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5ED31248-DBAF-62EC-9EFF-BFC7C4767B3D}"/>
              </a:ext>
            </a:extLst>
          </p:cNvPr>
          <p:cNvSpPr/>
          <p:nvPr/>
        </p:nvSpPr>
        <p:spPr>
          <a:xfrm>
            <a:off x="3972400" y="2537953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Vacuum Pump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AFFD1C0-81C0-B085-2596-E344C4423372}"/>
              </a:ext>
            </a:extLst>
          </p:cNvPr>
          <p:cNvCxnSpPr>
            <a:cxnSpLocks/>
            <a:endCxn id="94" idx="3"/>
          </p:cNvCxnSpPr>
          <p:nvPr/>
        </p:nvCxnSpPr>
        <p:spPr>
          <a:xfrm flipH="1">
            <a:off x="4877803" y="2843394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1A7ACBC4-CA79-959A-B64C-CD5A23E11EA0}"/>
              </a:ext>
            </a:extLst>
          </p:cNvPr>
          <p:cNvSpPr/>
          <p:nvPr/>
        </p:nvSpPr>
        <p:spPr>
          <a:xfrm>
            <a:off x="3972398" y="1244916"/>
            <a:ext cx="100982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Storage and Management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BFA7955-119C-B5DB-880A-18F57E0B0788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4425102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D95D8022-1287-20C0-E3E9-8C35241EA9A9}"/>
              </a:ext>
            </a:extLst>
          </p:cNvPr>
          <p:cNvSpPr/>
          <p:nvPr/>
        </p:nvSpPr>
        <p:spPr>
          <a:xfrm>
            <a:off x="5572759" y="1244916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Fueling System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96AF349-3973-7FD7-2F04-77442AD44B44}"/>
              </a:ext>
            </a:extLst>
          </p:cNvPr>
          <p:cNvCxnSpPr>
            <a:cxnSpLocks/>
          </p:cNvCxnSpPr>
          <p:nvPr/>
        </p:nvCxnSpPr>
        <p:spPr>
          <a:xfrm>
            <a:off x="6025460" y="1773178"/>
            <a:ext cx="0" cy="46495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B6E00B3E-D9E9-8F69-F8AD-15EDBFD40896}"/>
              </a:ext>
            </a:extLst>
          </p:cNvPr>
          <p:cNvSpPr/>
          <p:nvPr/>
        </p:nvSpPr>
        <p:spPr>
          <a:xfrm>
            <a:off x="2418247" y="2534557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 Cleanup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163F58A-9AF0-2D04-A657-427943B76D3D}"/>
              </a:ext>
            </a:extLst>
          </p:cNvPr>
          <p:cNvCxnSpPr>
            <a:cxnSpLocks/>
          </p:cNvCxnSpPr>
          <p:nvPr/>
        </p:nvCxnSpPr>
        <p:spPr>
          <a:xfrm flipH="1">
            <a:off x="3331888" y="2850179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126D8BBF-939E-1493-ACE3-2F3C967C0DD7}"/>
              </a:ext>
            </a:extLst>
          </p:cNvPr>
          <p:cNvSpPr/>
          <p:nvPr/>
        </p:nvSpPr>
        <p:spPr>
          <a:xfrm>
            <a:off x="2426426" y="1244916"/>
            <a:ext cx="96831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Isotope Separation System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2E12AB1-764A-76ED-8DE4-1320D78630F6}"/>
              </a:ext>
            </a:extLst>
          </p:cNvPr>
          <p:cNvCxnSpPr>
            <a:cxnSpLocks/>
          </p:cNvCxnSpPr>
          <p:nvPr/>
        </p:nvCxnSpPr>
        <p:spPr>
          <a:xfrm flipV="1">
            <a:off x="2870948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C11625D2-E7C3-5324-DC7A-28C295C45BE3}"/>
              </a:ext>
            </a:extLst>
          </p:cNvPr>
          <p:cNvSpPr/>
          <p:nvPr/>
        </p:nvSpPr>
        <p:spPr>
          <a:xfrm>
            <a:off x="3326853" y="3868321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Detritiation System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573B172-47DB-F6EA-D706-23A9B9F49A0B}"/>
              </a:ext>
            </a:extLst>
          </p:cNvPr>
          <p:cNvCxnSpPr/>
          <p:nvPr/>
        </p:nvCxnSpPr>
        <p:spPr>
          <a:xfrm flipH="1">
            <a:off x="2050335" y="1706471"/>
            <a:ext cx="376091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FE8AF3-E2E3-95EE-5383-B8C1F828102B}"/>
              </a:ext>
            </a:extLst>
          </p:cNvPr>
          <p:cNvCxnSpPr>
            <a:cxnSpLocks/>
          </p:cNvCxnSpPr>
          <p:nvPr/>
        </p:nvCxnSpPr>
        <p:spPr>
          <a:xfrm>
            <a:off x="2070950" y="1706472"/>
            <a:ext cx="0" cy="229760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67647AD-AA6E-9A99-A6FC-3306EBC4E990}"/>
              </a:ext>
            </a:extLst>
          </p:cNvPr>
          <p:cNvCxnSpPr>
            <a:cxnSpLocks/>
          </p:cNvCxnSpPr>
          <p:nvPr/>
        </p:nvCxnSpPr>
        <p:spPr>
          <a:xfrm>
            <a:off x="2050335" y="4004073"/>
            <a:ext cx="1281496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FFE7A6-66AF-82A0-8E39-AC80F0D059FB}"/>
              </a:ext>
            </a:extLst>
          </p:cNvPr>
          <p:cNvCxnSpPr>
            <a:cxnSpLocks/>
          </p:cNvCxnSpPr>
          <p:nvPr/>
        </p:nvCxnSpPr>
        <p:spPr>
          <a:xfrm flipH="1">
            <a:off x="1845157" y="4255213"/>
            <a:ext cx="15180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1C4FABB-A940-BFFF-6A5C-475522ECC7EA}"/>
              </a:ext>
            </a:extLst>
          </p:cNvPr>
          <p:cNvCxnSpPr>
            <a:cxnSpLocks/>
          </p:cNvCxnSpPr>
          <p:nvPr/>
        </p:nvCxnSpPr>
        <p:spPr>
          <a:xfrm>
            <a:off x="1866050" y="1411213"/>
            <a:ext cx="0" cy="285078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484B6FE-A7F2-E652-07CC-E9B34AEEA340}"/>
              </a:ext>
            </a:extLst>
          </p:cNvPr>
          <p:cNvCxnSpPr>
            <a:cxnSpLocks/>
          </p:cNvCxnSpPr>
          <p:nvPr/>
        </p:nvCxnSpPr>
        <p:spPr>
          <a:xfrm>
            <a:off x="1845156" y="1411212"/>
            <a:ext cx="58127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45401ED7-FD9D-E08D-BB10-C8F65A8334F4}"/>
              </a:ext>
            </a:extLst>
          </p:cNvPr>
          <p:cNvSpPr/>
          <p:nvPr/>
        </p:nvSpPr>
        <p:spPr>
          <a:xfrm>
            <a:off x="7173118" y="2549831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First Wall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5B742F48-1011-8258-A0A0-3150C60C4EBD}"/>
              </a:ext>
            </a:extLst>
          </p:cNvPr>
          <p:cNvSpPr/>
          <p:nvPr/>
        </p:nvSpPr>
        <p:spPr>
          <a:xfrm>
            <a:off x="7173117" y="12449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Blanket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6C32EE25-5AF8-09C8-A2B9-0066C340FE2B}"/>
              </a:ext>
            </a:extLst>
          </p:cNvPr>
          <p:cNvSpPr/>
          <p:nvPr/>
        </p:nvSpPr>
        <p:spPr>
          <a:xfrm>
            <a:off x="7173116" y="386577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Divertor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CA183F9-EC93-B7BC-DC51-F5339616A4D5}"/>
              </a:ext>
            </a:extLst>
          </p:cNvPr>
          <p:cNvCxnSpPr>
            <a:cxnSpLocks/>
          </p:cNvCxnSpPr>
          <p:nvPr/>
        </p:nvCxnSpPr>
        <p:spPr>
          <a:xfrm>
            <a:off x="5999700" y="4283985"/>
            <a:ext cx="1164845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6F11384D-2BD3-8520-247F-173A714C62C8}"/>
              </a:ext>
            </a:extLst>
          </p:cNvPr>
          <p:cNvSpPr/>
          <p:nvPr/>
        </p:nvSpPr>
        <p:spPr>
          <a:xfrm>
            <a:off x="8912619" y="4226250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Heat exchanger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27E21D2-DA47-4E47-5B2A-6BBAC9C87FA3}"/>
              </a:ext>
            </a:extLst>
          </p:cNvPr>
          <p:cNvCxnSpPr>
            <a:cxnSpLocks/>
          </p:cNvCxnSpPr>
          <p:nvPr/>
        </p:nvCxnSpPr>
        <p:spPr>
          <a:xfrm flipV="1">
            <a:off x="7627486" y="1846669"/>
            <a:ext cx="0" cy="7096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B3561E4-1E57-99EE-7FFF-14DF1CB7D958}"/>
              </a:ext>
            </a:extLst>
          </p:cNvPr>
          <p:cNvCxnSpPr>
            <a:cxnSpLocks/>
          </p:cNvCxnSpPr>
          <p:nvPr/>
        </p:nvCxnSpPr>
        <p:spPr>
          <a:xfrm flipV="1">
            <a:off x="7619073" y="1072404"/>
            <a:ext cx="731" cy="172511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0F7FD93-9632-1428-6A53-6C4439FC7925}"/>
              </a:ext>
            </a:extLst>
          </p:cNvPr>
          <p:cNvCxnSpPr>
            <a:cxnSpLocks/>
          </p:cNvCxnSpPr>
          <p:nvPr/>
        </p:nvCxnSpPr>
        <p:spPr>
          <a:xfrm>
            <a:off x="6747207" y="1706471"/>
            <a:ext cx="0" cy="84335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E9EB7A5-8BE8-16C2-41AB-E412F6407EF2}"/>
              </a:ext>
            </a:extLst>
          </p:cNvPr>
          <p:cNvCxnSpPr>
            <a:cxnSpLocks/>
          </p:cNvCxnSpPr>
          <p:nvPr/>
        </p:nvCxnSpPr>
        <p:spPr>
          <a:xfrm>
            <a:off x="6727581" y="1718503"/>
            <a:ext cx="44553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B4021D67-32CD-9DF4-0C26-40DAFDC864D6}"/>
              </a:ext>
            </a:extLst>
          </p:cNvPr>
          <p:cNvSpPr txBox="1"/>
          <p:nvPr/>
        </p:nvSpPr>
        <p:spPr>
          <a:xfrm>
            <a:off x="4417354" y="2130267"/>
            <a:ext cx="76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DIR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9393DCB-23C6-F5B2-7046-9D6E90C693DB}"/>
              </a:ext>
            </a:extLst>
          </p:cNvPr>
          <p:cNvCxnSpPr>
            <a:cxnSpLocks/>
          </p:cNvCxnSpPr>
          <p:nvPr/>
        </p:nvCxnSpPr>
        <p:spPr>
          <a:xfrm flipV="1">
            <a:off x="3795759" y="4485227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98D2E63-5DF5-49A5-2D42-58F0BC78DEEE}"/>
              </a:ext>
            </a:extLst>
          </p:cNvPr>
          <p:cNvCxnSpPr>
            <a:cxnSpLocks/>
            <a:endCxn id="115" idx="2"/>
          </p:cNvCxnSpPr>
          <p:nvPr/>
        </p:nvCxnSpPr>
        <p:spPr>
          <a:xfrm flipV="1">
            <a:off x="9359168" y="4837134"/>
            <a:ext cx="6153" cy="330245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47B611A9-BAB8-9CE9-AE92-2068EB093CB0}"/>
              </a:ext>
            </a:extLst>
          </p:cNvPr>
          <p:cNvSpPr txBox="1"/>
          <p:nvPr/>
        </p:nvSpPr>
        <p:spPr>
          <a:xfrm>
            <a:off x="1047969" y="68000"/>
            <a:ext cx="1047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TRITIUM EXTRACTORS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8533275-63C2-9CBE-48CF-D21CEDA1773C}"/>
              </a:ext>
            </a:extLst>
          </p:cNvPr>
          <p:cNvCxnSpPr>
            <a:cxnSpLocks/>
            <a:stCxn id="141" idx="2"/>
            <a:endCxn id="115" idx="0"/>
          </p:cNvCxnSpPr>
          <p:nvPr/>
        </p:nvCxnSpPr>
        <p:spPr>
          <a:xfrm>
            <a:off x="9359168" y="3176298"/>
            <a:ext cx="6153" cy="104995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A09FF7-B069-FAFF-729E-8AF306E7FE38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8749076" y="4531693"/>
            <a:ext cx="16354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00382E5-ED1C-D75F-D861-B241A64BB0B0}"/>
              </a:ext>
            </a:extLst>
          </p:cNvPr>
          <p:cNvCxnSpPr>
            <a:cxnSpLocks/>
            <a:endCxn id="141" idx="3"/>
          </p:cNvCxnSpPr>
          <p:nvPr/>
        </p:nvCxnSpPr>
        <p:spPr>
          <a:xfrm flipH="1">
            <a:off x="9811870" y="2870857"/>
            <a:ext cx="1242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B42F81A-88B6-88BF-6DE0-C1B6215F46DE}"/>
              </a:ext>
            </a:extLst>
          </p:cNvPr>
          <p:cNvCxnSpPr>
            <a:cxnSpLocks/>
          </p:cNvCxnSpPr>
          <p:nvPr/>
        </p:nvCxnSpPr>
        <p:spPr>
          <a:xfrm flipH="1">
            <a:off x="7600398" y="1077043"/>
            <a:ext cx="116823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397E071-796B-8F67-E5B2-B69674F0F121}"/>
              </a:ext>
            </a:extLst>
          </p:cNvPr>
          <p:cNvCxnSpPr>
            <a:cxnSpLocks/>
          </p:cNvCxnSpPr>
          <p:nvPr/>
        </p:nvCxnSpPr>
        <p:spPr>
          <a:xfrm flipV="1">
            <a:off x="8561834" y="2880381"/>
            <a:ext cx="351843" cy="3590"/>
          </a:xfrm>
          <a:prstGeom prst="straightConnector1">
            <a:avLst/>
          </a:prstGeom>
          <a:ln w="57150">
            <a:solidFill>
              <a:srgbClr val="55EC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75">
            <a:extLst>
              <a:ext uri="{FF2B5EF4-FFF2-40B4-BE49-F238E27FC236}">
                <a16:creationId xmlns:a16="http://schemas.microsoft.com/office/drawing/2014/main" id="{DDF287A1-A1D7-1E6C-B9BA-FD77E5B036B1}"/>
              </a:ext>
            </a:extLst>
          </p:cNvPr>
          <p:cNvCxnSpPr>
            <a:cxnSpLocks/>
          </p:cNvCxnSpPr>
          <p:nvPr/>
        </p:nvCxnSpPr>
        <p:spPr>
          <a:xfrm flipH="1" flipV="1">
            <a:off x="8018382" y="4241636"/>
            <a:ext cx="186761" cy="530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72">
            <a:extLst>
              <a:ext uri="{FF2B5EF4-FFF2-40B4-BE49-F238E27FC236}">
                <a16:creationId xmlns:a16="http://schemas.microsoft.com/office/drawing/2014/main" id="{54056AA8-5064-73C8-4611-17BFFE2A42CA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79">
            <a:extLst>
              <a:ext uri="{FF2B5EF4-FFF2-40B4-BE49-F238E27FC236}">
                <a16:creationId xmlns:a16="http://schemas.microsoft.com/office/drawing/2014/main" id="{B6DE9AD1-7B48-BC4F-FC13-4DB1D7BA487D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82">
            <a:extLst>
              <a:ext uri="{FF2B5EF4-FFF2-40B4-BE49-F238E27FC236}">
                <a16:creationId xmlns:a16="http://schemas.microsoft.com/office/drawing/2014/main" id="{C5779786-6009-834B-C05B-AE458C4D1956}"/>
              </a:ext>
            </a:extLst>
          </p:cNvPr>
          <p:cNvCxnSpPr>
            <a:cxnSpLocks/>
          </p:cNvCxnSpPr>
          <p:nvPr/>
        </p:nvCxnSpPr>
        <p:spPr>
          <a:xfrm flipH="1">
            <a:off x="8018382" y="4241636"/>
            <a:ext cx="18676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66">
            <a:extLst>
              <a:ext uri="{FF2B5EF4-FFF2-40B4-BE49-F238E27FC236}">
                <a16:creationId xmlns:a16="http://schemas.microsoft.com/office/drawing/2014/main" id="{BE8293BD-DA3D-88D1-D9E1-4C56B383FAC3}"/>
              </a:ext>
            </a:extLst>
          </p:cNvPr>
          <p:cNvCxnSpPr>
            <a:cxnSpLocks/>
          </p:cNvCxnSpPr>
          <p:nvPr/>
        </p:nvCxnSpPr>
        <p:spPr>
          <a:xfrm flipH="1">
            <a:off x="8064884" y="1585092"/>
            <a:ext cx="498861" cy="0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78">
            <a:extLst>
              <a:ext uri="{FF2B5EF4-FFF2-40B4-BE49-F238E27FC236}">
                <a16:creationId xmlns:a16="http://schemas.microsoft.com/office/drawing/2014/main" id="{53C4E20F-C68C-659A-7CED-5C0872D9A99D}"/>
              </a:ext>
            </a:extLst>
          </p:cNvPr>
          <p:cNvCxnSpPr>
            <a:cxnSpLocks/>
          </p:cNvCxnSpPr>
          <p:nvPr/>
        </p:nvCxnSpPr>
        <p:spPr>
          <a:xfrm flipH="1">
            <a:off x="8065939" y="4401957"/>
            <a:ext cx="702694" cy="1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21">
            <a:extLst>
              <a:ext uri="{FF2B5EF4-FFF2-40B4-BE49-F238E27FC236}">
                <a16:creationId xmlns:a16="http://schemas.microsoft.com/office/drawing/2014/main" id="{DDE2E439-AC57-4D97-E680-255E4F83A670}"/>
              </a:ext>
            </a:extLst>
          </p:cNvPr>
          <p:cNvCxnSpPr>
            <a:cxnSpLocks/>
          </p:cNvCxnSpPr>
          <p:nvPr/>
        </p:nvCxnSpPr>
        <p:spPr>
          <a:xfrm flipH="1">
            <a:off x="7941255" y="2318949"/>
            <a:ext cx="2784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23">
            <a:extLst>
              <a:ext uri="{FF2B5EF4-FFF2-40B4-BE49-F238E27FC236}">
                <a16:creationId xmlns:a16="http://schemas.microsoft.com/office/drawing/2014/main" id="{99098321-285E-A377-9860-ED4D891AA31A}"/>
              </a:ext>
            </a:extLst>
          </p:cNvPr>
          <p:cNvCxnSpPr>
            <a:cxnSpLocks/>
          </p:cNvCxnSpPr>
          <p:nvPr/>
        </p:nvCxnSpPr>
        <p:spPr>
          <a:xfrm flipV="1">
            <a:off x="7949351" y="1855799"/>
            <a:ext cx="0" cy="48155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25">
            <a:extLst>
              <a:ext uri="{FF2B5EF4-FFF2-40B4-BE49-F238E27FC236}">
                <a16:creationId xmlns:a16="http://schemas.microsoft.com/office/drawing/2014/main" id="{A82E1B72-35DD-2F72-E335-E508C6DBAA88}"/>
              </a:ext>
            </a:extLst>
          </p:cNvPr>
          <p:cNvCxnSpPr>
            <a:cxnSpLocks/>
          </p:cNvCxnSpPr>
          <p:nvPr/>
        </p:nvCxnSpPr>
        <p:spPr>
          <a:xfrm>
            <a:off x="8565657" y="1567757"/>
            <a:ext cx="0" cy="1331185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78">
            <a:extLst>
              <a:ext uri="{FF2B5EF4-FFF2-40B4-BE49-F238E27FC236}">
                <a16:creationId xmlns:a16="http://schemas.microsoft.com/office/drawing/2014/main" id="{6BECC4A0-63B5-E578-3DE3-3CFC847270E1}"/>
              </a:ext>
            </a:extLst>
          </p:cNvPr>
          <p:cNvCxnSpPr>
            <a:cxnSpLocks/>
          </p:cNvCxnSpPr>
          <p:nvPr/>
        </p:nvCxnSpPr>
        <p:spPr>
          <a:xfrm flipH="1" flipV="1">
            <a:off x="7625820" y="3160714"/>
            <a:ext cx="1666" cy="21573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78">
            <a:extLst>
              <a:ext uri="{FF2B5EF4-FFF2-40B4-BE49-F238E27FC236}">
                <a16:creationId xmlns:a16="http://schemas.microsoft.com/office/drawing/2014/main" id="{83D74C1C-1A6B-EC50-C9A5-0CD1A837133F}"/>
              </a:ext>
            </a:extLst>
          </p:cNvPr>
          <p:cNvCxnSpPr>
            <a:cxnSpLocks/>
          </p:cNvCxnSpPr>
          <p:nvPr/>
        </p:nvCxnSpPr>
        <p:spPr>
          <a:xfrm flipH="1">
            <a:off x="8353607" y="3353536"/>
            <a:ext cx="407275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rco 94">
            <a:extLst>
              <a:ext uri="{FF2B5EF4-FFF2-40B4-BE49-F238E27FC236}">
                <a16:creationId xmlns:a16="http://schemas.microsoft.com/office/drawing/2014/main" id="{83C5F18A-AB83-B625-544D-7D59E98F4463}"/>
              </a:ext>
            </a:extLst>
          </p:cNvPr>
          <p:cNvSpPr/>
          <p:nvPr/>
        </p:nvSpPr>
        <p:spPr>
          <a:xfrm>
            <a:off x="8048147" y="3229581"/>
            <a:ext cx="329424" cy="274609"/>
          </a:xfrm>
          <a:prstGeom prst="arc">
            <a:avLst>
              <a:gd name="adj1" fmla="val 10771137"/>
              <a:gd name="adj2" fmla="val 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59" name="Straight Arrow Connector 78">
            <a:extLst>
              <a:ext uri="{FF2B5EF4-FFF2-40B4-BE49-F238E27FC236}">
                <a16:creationId xmlns:a16="http://schemas.microsoft.com/office/drawing/2014/main" id="{4C7BAD78-E29F-C67F-5CBF-0C73AC92E14A}"/>
              </a:ext>
            </a:extLst>
          </p:cNvPr>
          <p:cNvCxnSpPr>
            <a:cxnSpLocks/>
          </p:cNvCxnSpPr>
          <p:nvPr/>
        </p:nvCxnSpPr>
        <p:spPr>
          <a:xfrm flipH="1">
            <a:off x="7604023" y="3359077"/>
            <a:ext cx="469722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59">
            <a:extLst>
              <a:ext uri="{FF2B5EF4-FFF2-40B4-BE49-F238E27FC236}">
                <a16:creationId xmlns:a16="http://schemas.microsoft.com/office/drawing/2014/main" id="{A230E18E-F152-CBBB-4C40-50063AC2678C}"/>
              </a:ext>
            </a:extLst>
          </p:cNvPr>
          <p:cNvCxnSpPr>
            <a:cxnSpLocks/>
            <a:endCxn id="161" idx="3"/>
          </p:cNvCxnSpPr>
          <p:nvPr/>
        </p:nvCxnSpPr>
        <p:spPr>
          <a:xfrm flipH="1" flipV="1">
            <a:off x="7481165" y="906438"/>
            <a:ext cx="2454919" cy="90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0">
            <a:extLst>
              <a:ext uri="{FF2B5EF4-FFF2-40B4-BE49-F238E27FC236}">
                <a16:creationId xmlns:a16="http://schemas.microsoft.com/office/drawing/2014/main" id="{28F509F3-B5AC-F2DA-FCA6-8F69F6418D5A}"/>
              </a:ext>
            </a:extLst>
          </p:cNvPr>
          <p:cNvSpPr/>
          <p:nvPr/>
        </p:nvSpPr>
        <p:spPr>
          <a:xfrm>
            <a:off x="6575761" y="600996"/>
            <a:ext cx="905404" cy="610883"/>
          </a:xfrm>
          <a:prstGeom prst="roundRect">
            <a:avLst/>
          </a:prstGeom>
          <a:gradFill>
            <a:gsLst>
              <a:gs pos="70000">
                <a:schemeClr val="tx1">
                  <a:lumMod val="65000"/>
                  <a:lumOff val="35000"/>
                </a:schemeClr>
              </a:gs>
              <a:gs pos="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T separation membrane</a:t>
            </a:r>
          </a:p>
        </p:txBody>
      </p:sp>
      <p:cxnSp>
        <p:nvCxnSpPr>
          <p:cNvPr id="162" name="Straight Connector 59">
            <a:extLst>
              <a:ext uri="{FF2B5EF4-FFF2-40B4-BE49-F238E27FC236}">
                <a16:creationId xmlns:a16="http://schemas.microsoft.com/office/drawing/2014/main" id="{685C53CD-3C54-EF6E-AB30-8FBF9ABEA536}"/>
              </a:ext>
            </a:extLst>
          </p:cNvPr>
          <p:cNvCxnSpPr>
            <a:cxnSpLocks/>
            <a:stCxn id="161" idx="1"/>
          </p:cNvCxnSpPr>
          <p:nvPr/>
        </p:nvCxnSpPr>
        <p:spPr>
          <a:xfrm flipH="1" flipV="1">
            <a:off x="4444494" y="901953"/>
            <a:ext cx="2131267" cy="4486"/>
          </a:xfrm>
          <a:prstGeom prst="line">
            <a:avLst/>
          </a:prstGeom>
          <a:ln w="571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64">
            <a:extLst>
              <a:ext uri="{FF2B5EF4-FFF2-40B4-BE49-F238E27FC236}">
                <a16:creationId xmlns:a16="http://schemas.microsoft.com/office/drawing/2014/main" id="{6BC86432-57A8-72B9-1EEC-3D64C80B265C}"/>
              </a:ext>
            </a:extLst>
          </p:cNvPr>
          <p:cNvCxnSpPr>
            <a:cxnSpLocks/>
          </p:cNvCxnSpPr>
          <p:nvPr/>
        </p:nvCxnSpPr>
        <p:spPr>
          <a:xfrm flipH="1">
            <a:off x="4436314" y="884079"/>
            <a:ext cx="8180" cy="38951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C8BE28D-E2DC-CFF9-1AE8-1514A6BE74A2}"/>
              </a:ext>
            </a:extLst>
          </p:cNvPr>
          <p:cNvCxnSpPr>
            <a:cxnSpLocks/>
          </p:cNvCxnSpPr>
          <p:nvPr/>
        </p:nvCxnSpPr>
        <p:spPr>
          <a:xfrm>
            <a:off x="6272883" y="3229581"/>
            <a:ext cx="0" cy="80326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4F07078-2752-F634-0E37-3F42937959F0}"/>
              </a:ext>
            </a:extLst>
          </p:cNvPr>
          <p:cNvCxnSpPr>
            <a:cxnSpLocks/>
          </p:cNvCxnSpPr>
          <p:nvPr/>
        </p:nvCxnSpPr>
        <p:spPr>
          <a:xfrm>
            <a:off x="6261997" y="4011078"/>
            <a:ext cx="891662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FD91065-0C1E-BBAF-65C7-A89AA985AAB5}"/>
              </a:ext>
            </a:extLst>
          </p:cNvPr>
          <p:cNvSpPr/>
          <p:nvPr/>
        </p:nvSpPr>
        <p:spPr>
          <a:xfrm>
            <a:off x="750268" y="591220"/>
            <a:ext cx="10349532" cy="4785114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B2B8BE-D708-5468-EBAA-D553723306DC}"/>
              </a:ext>
            </a:extLst>
          </p:cNvPr>
          <p:cNvSpPr/>
          <p:nvPr/>
        </p:nvSpPr>
        <p:spPr>
          <a:xfrm>
            <a:off x="8902791" y="4196596"/>
            <a:ext cx="1042177" cy="62761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1A964-113E-BDFA-9370-EDF5ADD89171}"/>
              </a:ext>
            </a:extLst>
          </p:cNvPr>
          <p:cNvSpPr/>
          <p:nvPr/>
        </p:nvSpPr>
        <p:spPr>
          <a:xfrm>
            <a:off x="5169271" y="1209962"/>
            <a:ext cx="1460587" cy="1010294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063F94-37B6-C877-6DF5-8A0598DC740D}"/>
              </a:ext>
            </a:extLst>
          </p:cNvPr>
          <p:cNvSpPr txBox="1"/>
          <p:nvPr/>
        </p:nvSpPr>
        <p:spPr>
          <a:xfrm>
            <a:off x="4194153" y="1363029"/>
            <a:ext cx="333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Permeator against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Vacuum sieve tray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Gas-liquid contactor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26EC2-10E8-1748-E6D5-D247FA7A5E9B}"/>
              </a:ext>
            </a:extLst>
          </p:cNvPr>
          <p:cNvSpPr txBox="1"/>
          <p:nvPr/>
        </p:nvSpPr>
        <p:spPr>
          <a:xfrm>
            <a:off x="1483027" y="1395619"/>
            <a:ext cx="246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Extract tritium from a carrier</a:t>
            </a:r>
          </a:p>
        </p:txBody>
      </p:sp>
      <p:sp>
        <p:nvSpPr>
          <p:cNvPr id="141" name="Rounded Rectangle 53">
            <a:extLst>
              <a:ext uri="{FF2B5EF4-FFF2-40B4-BE49-F238E27FC236}">
                <a16:creationId xmlns:a16="http://schemas.microsoft.com/office/drawing/2014/main" id="{0A8AE80F-3D22-F32E-F186-EBFA6FEB4223}"/>
              </a:ext>
            </a:extLst>
          </p:cNvPr>
          <p:cNvSpPr/>
          <p:nvPr/>
        </p:nvSpPr>
        <p:spPr>
          <a:xfrm>
            <a:off x="8906466" y="25654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TES</a:t>
            </a:r>
          </a:p>
        </p:txBody>
      </p:sp>
    </p:spTree>
    <p:extLst>
      <p:ext uri="{BB962C8B-B14F-4D97-AF65-F5344CB8AC3E}">
        <p14:creationId xmlns:p14="http://schemas.microsoft.com/office/powerpoint/2010/main" val="28891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4A2D37-BA02-88E7-92EC-5AF65785C0A9}"/>
              </a:ext>
            </a:extLst>
          </p:cNvPr>
          <p:cNvCxnSpPr>
            <a:cxnSpLocks/>
          </p:cNvCxnSpPr>
          <p:nvPr/>
        </p:nvCxnSpPr>
        <p:spPr>
          <a:xfrm>
            <a:off x="3863064" y="5149505"/>
            <a:ext cx="5496104" cy="0"/>
          </a:xfrm>
          <a:prstGeom prst="straightConnector1">
            <a:avLst/>
          </a:prstGeom>
          <a:ln w="57150">
            <a:gradFill flip="none" rotWithShape="1">
              <a:gsLst>
                <a:gs pos="42000">
                  <a:schemeClr val="tx1">
                    <a:lumMod val="65000"/>
                    <a:lumOff val="3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3026F76-1C31-B2B4-548E-CBC2F502DC03}"/>
              </a:ext>
            </a:extLst>
          </p:cNvPr>
          <p:cNvCxnSpPr>
            <a:cxnSpLocks/>
          </p:cNvCxnSpPr>
          <p:nvPr/>
        </p:nvCxnSpPr>
        <p:spPr>
          <a:xfrm>
            <a:off x="6495571" y="2985970"/>
            <a:ext cx="67754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447BE0-E434-AF52-F427-5F3057B5325B}"/>
              </a:ext>
            </a:extLst>
          </p:cNvPr>
          <p:cNvCxnSpPr>
            <a:cxnSpLocks/>
          </p:cNvCxnSpPr>
          <p:nvPr/>
        </p:nvCxnSpPr>
        <p:spPr>
          <a:xfrm>
            <a:off x="6362833" y="2528307"/>
            <a:ext cx="38437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02D731-CDC7-EEF2-6EF0-BB499C6A4FE7}"/>
              </a:ext>
            </a:extLst>
          </p:cNvPr>
          <p:cNvCxnSpPr>
            <a:cxnSpLocks/>
          </p:cNvCxnSpPr>
          <p:nvPr/>
        </p:nvCxnSpPr>
        <p:spPr>
          <a:xfrm>
            <a:off x="8749076" y="1072404"/>
            <a:ext cx="19557" cy="345359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EA9ED1E-4E85-BCF9-D852-B2E7CFC9FB69}"/>
              </a:ext>
            </a:extLst>
          </p:cNvPr>
          <p:cNvCxnSpPr>
            <a:cxnSpLocks/>
          </p:cNvCxnSpPr>
          <p:nvPr/>
        </p:nvCxnSpPr>
        <p:spPr>
          <a:xfrm>
            <a:off x="9926255" y="921787"/>
            <a:ext cx="6006" cy="196764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E0B27B5-DF04-0870-A827-F7D87AEF454B}"/>
              </a:ext>
            </a:extLst>
          </p:cNvPr>
          <p:cNvCxnSpPr>
            <a:cxnSpLocks/>
          </p:cNvCxnSpPr>
          <p:nvPr/>
        </p:nvCxnSpPr>
        <p:spPr>
          <a:xfrm>
            <a:off x="6008271" y="3045528"/>
            <a:ext cx="0" cy="1255503"/>
          </a:xfrm>
          <a:prstGeom prst="line">
            <a:avLst/>
          </a:prstGeom>
          <a:ln w="57150" cmpd="dbl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B4AEA82-3A07-9492-9F32-994439AAE20A}"/>
              </a:ext>
            </a:extLst>
          </p:cNvPr>
          <p:cNvCxnSpPr>
            <a:cxnSpLocks/>
          </p:cNvCxnSpPr>
          <p:nvPr/>
        </p:nvCxnSpPr>
        <p:spPr>
          <a:xfrm>
            <a:off x="6187857" y="2843394"/>
            <a:ext cx="985260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0E70549-A79D-02D2-FDFC-C03CEFDB519D}"/>
              </a:ext>
            </a:extLst>
          </p:cNvPr>
          <p:cNvCxnSpPr>
            <a:cxnSpLocks/>
          </p:cNvCxnSpPr>
          <p:nvPr/>
        </p:nvCxnSpPr>
        <p:spPr>
          <a:xfrm>
            <a:off x="2987139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9C81BEA-2F5A-EE49-C864-9EBE62102CDF}"/>
              </a:ext>
            </a:extLst>
          </p:cNvPr>
          <p:cNvCxnSpPr>
            <a:cxnSpLocks/>
          </p:cNvCxnSpPr>
          <p:nvPr/>
        </p:nvCxnSpPr>
        <p:spPr>
          <a:xfrm>
            <a:off x="4584711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3A6D09A9-EBDE-257D-CEFE-C94B909849B4}"/>
              </a:ext>
            </a:extLst>
          </p:cNvPr>
          <p:cNvSpPr/>
          <p:nvPr/>
        </p:nvSpPr>
        <p:spPr>
          <a:xfrm>
            <a:off x="5462598" y="2238129"/>
            <a:ext cx="1125726" cy="1115407"/>
          </a:xfrm>
          <a:prstGeom prst="ellipse">
            <a:avLst/>
          </a:prstGeom>
          <a:gradFill flip="none" rotWithShape="1">
            <a:gsLst>
              <a:gs pos="0">
                <a:srgbClr val="FC728E"/>
              </a:gs>
              <a:gs pos="57000">
                <a:srgbClr val="E4B8E3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BA97C5-5288-218D-2CB2-CCB53C47C2E6}"/>
              </a:ext>
            </a:extLst>
          </p:cNvPr>
          <p:cNvSpPr txBox="1"/>
          <p:nvPr/>
        </p:nvSpPr>
        <p:spPr>
          <a:xfrm>
            <a:off x="5630103" y="2668350"/>
            <a:ext cx="793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PLASMA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5ED31248-DBAF-62EC-9EFF-BFC7C4767B3D}"/>
              </a:ext>
            </a:extLst>
          </p:cNvPr>
          <p:cNvSpPr/>
          <p:nvPr/>
        </p:nvSpPr>
        <p:spPr>
          <a:xfrm>
            <a:off x="3972400" y="2537953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Vacuum Pump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AFFD1C0-81C0-B085-2596-E344C4423372}"/>
              </a:ext>
            </a:extLst>
          </p:cNvPr>
          <p:cNvCxnSpPr>
            <a:cxnSpLocks/>
            <a:endCxn id="94" idx="3"/>
          </p:cNvCxnSpPr>
          <p:nvPr/>
        </p:nvCxnSpPr>
        <p:spPr>
          <a:xfrm flipH="1">
            <a:off x="4877803" y="2843394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1A7ACBC4-CA79-959A-B64C-CD5A23E11EA0}"/>
              </a:ext>
            </a:extLst>
          </p:cNvPr>
          <p:cNvSpPr/>
          <p:nvPr/>
        </p:nvSpPr>
        <p:spPr>
          <a:xfrm>
            <a:off x="3972398" y="1244916"/>
            <a:ext cx="100982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Storage and Management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BFA7955-119C-B5DB-880A-18F57E0B0788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4425102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D95D8022-1287-20C0-E3E9-8C35241EA9A9}"/>
              </a:ext>
            </a:extLst>
          </p:cNvPr>
          <p:cNvSpPr/>
          <p:nvPr/>
        </p:nvSpPr>
        <p:spPr>
          <a:xfrm>
            <a:off x="5572759" y="1244916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Fueling System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96AF349-3973-7FD7-2F04-77442AD44B44}"/>
              </a:ext>
            </a:extLst>
          </p:cNvPr>
          <p:cNvCxnSpPr>
            <a:cxnSpLocks/>
          </p:cNvCxnSpPr>
          <p:nvPr/>
        </p:nvCxnSpPr>
        <p:spPr>
          <a:xfrm>
            <a:off x="6025460" y="1773178"/>
            <a:ext cx="0" cy="46495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B6E00B3E-D9E9-8F69-F8AD-15EDBFD40896}"/>
              </a:ext>
            </a:extLst>
          </p:cNvPr>
          <p:cNvSpPr/>
          <p:nvPr/>
        </p:nvSpPr>
        <p:spPr>
          <a:xfrm>
            <a:off x="2418247" y="2534557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 Cleanup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163F58A-9AF0-2D04-A657-427943B76D3D}"/>
              </a:ext>
            </a:extLst>
          </p:cNvPr>
          <p:cNvCxnSpPr>
            <a:cxnSpLocks/>
          </p:cNvCxnSpPr>
          <p:nvPr/>
        </p:nvCxnSpPr>
        <p:spPr>
          <a:xfrm flipH="1">
            <a:off x="3331888" y="2850179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126D8BBF-939E-1493-ACE3-2F3C967C0DD7}"/>
              </a:ext>
            </a:extLst>
          </p:cNvPr>
          <p:cNvSpPr/>
          <p:nvPr/>
        </p:nvSpPr>
        <p:spPr>
          <a:xfrm>
            <a:off x="2426426" y="1244916"/>
            <a:ext cx="96831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Isotope Separation System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2E12AB1-764A-76ED-8DE4-1320D78630F6}"/>
              </a:ext>
            </a:extLst>
          </p:cNvPr>
          <p:cNvCxnSpPr>
            <a:cxnSpLocks/>
          </p:cNvCxnSpPr>
          <p:nvPr/>
        </p:nvCxnSpPr>
        <p:spPr>
          <a:xfrm flipV="1">
            <a:off x="2870948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C11625D2-E7C3-5324-DC7A-28C295C45BE3}"/>
              </a:ext>
            </a:extLst>
          </p:cNvPr>
          <p:cNvSpPr/>
          <p:nvPr/>
        </p:nvSpPr>
        <p:spPr>
          <a:xfrm>
            <a:off x="3326853" y="3868321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Detritiation System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573B172-47DB-F6EA-D706-23A9B9F49A0B}"/>
              </a:ext>
            </a:extLst>
          </p:cNvPr>
          <p:cNvCxnSpPr/>
          <p:nvPr/>
        </p:nvCxnSpPr>
        <p:spPr>
          <a:xfrm flipH="1">
            <a:off x="2050335" y="1706471"/>
            <a:ext cx="376091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FE8AF3-E2E3-95EE-5383-B8C1F828102B}"/>
              </a:ext>
            </a:extLst>
          </p:cNvPr>
          <p:cNvCxnSpPr>
            <a:cxnSpLocks/>
          </p:cNvCxnSpPr>
          <p:nvPr/>
        </p:nvCxnSpPr>
        <p:spPr>
          <a:xfrm>
            <a:off x="2070950" y="1706472"/>
            <a:ext cx="0" cy="229760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67647AD-AA6E-9A99-A6FC-3306EBC4E990}"/>
              </a:ext>
            </a:extLst>
          </p:cNvPr>
          <p:cNvCxnSpPr>
            <a:cxnSpLocks/>
          </p:cNvCxnSpPr>
          <p:nvPr/>
        </p:nvCxnSpPr>
        <p:spPr>
          <a:xfrm>
            <a:off x="2050335" y="4004073"/>
            <a:ext cx="1281496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FFE7A6-66AF-82A0-8E39-AC80F0D059FB}"/>
              </a:ext>
            </a:extLst>
          </p:cNvPr>
          <p:cNvCxnSpPr>
            <a:cxnSpLocks/>
          </p:cNvCxnSpPr>
          <p:nvPr/>
        </p:nvCxnSpPr>
        <p:spPr>
          <a:xfrm flipH="1">
            <a:off x="1845157" y="4255213"/>
            <a:ext cx="15180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1C4FABB-A940-BFFF-6A5C-475522ECC7EA}"/>
              </a:ext>
            </a:extLst>
          </p:cNvPr>
          <p:cNvCxnSpPr>
            <a:cxnSpLocks/>
          </p:cNvCxnSpPr>
          <p:nvPr/>
        </p:nvCxnSpPr>
        <p:spPr>
          <a:xfrm>
            <a:off x="1866050" y="1411213"/>
            <a:ext cx="0" cy="285078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484B6FE-A7F2-E652-07CC-E9B34AEEA340}"/>
              </a:ext>
            </a:extLst>
          </p:cNvPr>
          <p:cNvCxnSpPr>
            <a:cxnSpLocks/>
          </p:cNvCxnSpPr>
          <p:nvPr/>
        </p:nvCxnSpPr>
        <p:spPr>
          <a:xfrm>
            <a:off x="1845156" y="1411212"/>
            <a:ext cx="58127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45401ED7-FD9D-E08D-BB10-C8F65A8334F4}"/>
              </a:ext>
            </a:extLst>
          </p:cNvPr>
          <p:cNvSpPr/>
          <p:nvPr/>
        </p:nvSpPr>
        <p:spPr>
          <a:xfrm>
            <a:off x="7173118" y="2549831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First Wall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5B742F48-1011-8258-A0A0-3150C60C4EBD}"/>
              </a:ext>
            </a:extLst>
          </p:cNvPr>
          <p:cNvSpPr/>
          <p:nvPr/>
        </p:nvSpPr>
        <p:spPr>
          <a:xfrm>
            <a:off x="7173117" y="12449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Blanket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6C32EE25-5AF8-09C8-A2B9-0066C340FE2B}"/>
              </a:ext>
            </a:extLst>
          </p:cNvPr>
          <p:cNvSpPr/>
          <p:nvPr/>
        </p:nvSpPr>
        <p:spPr>
          <a:xfrm>
            <a:off x="7173116" y="386577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Divertor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CA183F9-EC93-B7BC-DC51-F5339616A4D5}"/>
              </a:ext>
            </a:extLst>
          </p:cNvPr>
          <p:cNvCxnSpPr>
            <a:cxnSpLocks/>
          </p:cNvCxnSpPr>
          <p:nvPr/>
        </p:nvCxnSpPr>
        <p:spPr>
          <a:xfrm>
            <a:off x="5999700" y="4283985"/>
            <a:ext cx="1164845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27E21D2-DA47-4E47-5B2A-6BBAC9C87FA3}"/>
              </a:ext>
            </a:extLst>
          </p:cNvPr>
          <p:cNvCxnSpPr>
            <a:cxnSpLocks/>
          </p:cNvCxnSpPr>
          <p:nvPr/>
        </p:nvCxnSpPr>
        <p:spPr>
          <a:xfrm flipV="1">
            <a:off x="7627486" y="1846669"/>
            <a:ext cx="0" cy="7096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B3561E4-1E57-99EE-7FFF-14DF1CB7D958}"/>
              </a:ext>
            </a:extLst>
          </p:cNvPr>
          <p:cNvCxnSpPr>
            <a:cxnSpLocks/>
          </p:cNvCxnSpPr>
          <p:nvPr/>
        </p:nvCxnSpPr>
        <p:spPr>
          <a:xfrm flipV="1">
            <a:off x="7619073" y="1072404"/>
            <a:ext cx="731" cy="172511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0F7FD93-9632-1428-6A53-6C4439FC7925}"/>
              </a:ext>
            </a:extLst>
          </p:cNvPr>
          <p:cNvCxnSpPr>
            <a:cxnSpLocks/>
          </p:cNvCxnSpPr>
          <p:nvPr/>
        </p:nvCxnSpPr>
        <p:spPr>
          <a:xfrm>
            <a:off x="6747207" y="1706471"/>
            <a:ext cx="0" cy="84335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E9EB7A5-8BE8-16C2-41AB-E412F6407EF2}"/>
              </a:ext>
            </a:extLst>
          </p:cNvPr>
          <p:cNvCxnSpPr>
            <a:cxnSpLocks/>
          </p:cNvCxnSpPr>
          <p:nvPr/>
        </p:nvCxnSpPr>
        <p:spPr>
          <a:xfrm>
            <a:off x="6727581" y="1718503"/>
            <a:ext cx="44553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B4021D67-32CD-9DF4-0C26-40DAFDC864D6}"/>
              </a:ext>
            </a:extLst>
          </p:cNvPr>
          <p:cNvSpPr txBox="1"/>
          <p:nvPr/>
        </p:nvSpPr>
        <p:spPr>
          <a:xfrm>
            <a:off x="4417354" y="2130267"/>
            <a:ext cx="76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DIR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9393DCB-23C6-F5B2-7046-9D6E90C693DB}"/>
              </a:ext>
            </a:extLst>
          </p:cNvPr>
          <p:cNvCxnSpPr>
            <a:cxnSpLocks/>
          </p:cNvCxnSpPr>
          <p:nvPr/>
        </p:nvCxnSpPr>
        <p:spPr>
          <a:xfrm flipV="1">
            <a:off x="3795759" y="4485227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98D2E63-5DF5-49A5-2D42-58F0BC78DEEE}"/>
              </a:ext>
            </a:extLst>
          </p:cNvPr>
          <p:cNvCxnSpPr>
            <a:cxnSpLocks/>
            <a:endCxn id="115" idx="2"/>
          </p:cNvCxnSpPr>
          <p:nvPr/>
        </p:nvCxnSpPr>
        <p:spPr>
          <a:xfrm flipV="1">
            <a:off x="9359168" y="4837134"/>
            <a:ext cx="6153" cy="330245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47B611A9-BAB8-9CE9-AE92-2068EB093CB0}"/>
              </a:ext>
            </a:extLst>
          </p:cNvPr>
          <p:cNvSpPr txBox="1"/>
          <p:nvPr/>
        </p:nvSpPr>
        <p:spPr>
          <a:xfrm>
            <a:off x="1047969" y="68000"/>
            <a:ext cx="1047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HEAT EXCHANGERS</a:t>
            </a:r>
          </a:p>
        </p:txBody>
      </p:sp>
      <p:sp>
        <p:nvSpPr>
          <p:cNvPr id="141" name="Rounded Rectangle 53">
            <a:extLst>
              <a:ext uri="{FF2B5EF4-FFF2-40B4-BE49-F238E27FC236}">
                <a16:creationId xmlns:a16="http://schemas.microsoft.com/office/drawing/2014/main" id="{0A8AE80F-3D22-F32E-F186-EBFA6FEB4223}"/>
              </a:ext>
            </a:extLst>
          </p:cNvPr>
          <p:cNvSpPr/>
          <p:nvPr/>
        </p:nvSpPr>
        <p:spPr>
          <a:xfrm>
            <a:off x="8906466" y="25654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TES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8533275-63C2-9CBE-48CF-D21CEDA1773C}"/>
              </a:ext>
            </a:extLst>
          </p:cNvPr>
          <p:cNvCxnSpPr>
            <a:cxnSpLocks/>
            <a:stCxn id="141" idx="2"/>
            <a:endCxn id="115" idx="0"/>
          </p:cNvCxnSpPr>
          <p:nvPr/>
        </p:nvCxnSpPr>
        <p:spPr>
          <a:xfrm>
            <a:off x="9359168" y="3176298"/>
            <a:ext cx="6153" cy="104995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A09FF7-B069-FAFF-729E-8AF306E7FE38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8749076" y="4531693"/>
            <a:ext cx="16354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00382E5-ED1C-D75F-D861-B241A64BB0B0}"/>
              </a:ext>
            </a:extLst>
          </p:cNvPr>
          <p:cNvCxnSpPr>
            <a:cxnSpLocks/>
            <a:endCxn id="141" idx="3"/>
          </p:cNvCxnSpPr>
          <p:nvPr/>
        </p:nvCxnSpPr>
        <p:spPr>
          <a:xfrm flipH="1">
            <a:off x="9811870" y="2870857"/>
            <a:ext cx="1242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B42F81A-88B6-88BF-6DE0-C1B6215F46DE}"/>
              </a:ext>
            </a:extLst>
          </p:cNvPr>
          <p:cNvCxnSpPr>
            <a:cxnSpLocks/>
          </p:cNvCxnSpPr>
          <p:nvPr/>
        </p:nvCxnSpPr>
        <p:spPr>
          <a:xfrm flipH="1">
            <a:off x="7600398" y="1077043"/>
            <a:ext cx="116823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397E071-796B-8F67-E5B2-B69674F0F121}"/>
              </a:ext>
            </a:extLst>
          </p:cNvPr>
          <p:cNvCxnSpPr>
            <a:cxnSpLocks/>
          </p:cNvCxnSpPr>
          <p:nvPr/>
        </p:nvCxnSpPr>
        <p:spPr>
          <a:xfrm flipV="1">
            <a:off x="8561834" y="2880381"/>
            <a:ext cx="351843" cy="3590"/>
          </a:xfrm>
          <a:prstGeom prst="straightConnector1">
            <a:avLst/>
          </a:prstGeom>
          <a:ln w="57150">
            <a:solidFill>
              <a:srgbClr val="55EC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75">
            <a:extLst>
              <a:ext uri="{FF2B5EF4-FFF2-40B4-BE49-F238E27FC236}">
                <a16:creationId xmlns:a16="http://schemas.microsoft.com/office/drawing/2014/main" id="{DDF287A1-A1D7-1E6C-B9BA-FD77E5B036B1}"/>
              </a:ext>
            </a:extLst>
          </p:cNvPr>
          <p:cNvCxnSpPr>
            <a:cxnSpLocks/>
          </p:cNvCxnSpPr>
          <p:nvPr/>
        </p:nvCxnSpPr>
        <p:spPr>
          <a:xfrm flipH="1" flipV="1">
            <a:off x="8018382" y="4241636"/>
            <a:ext cx="186761" cy="530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72">
            <a:extLst>
              <a:ext uri="{FF2B5EF4-FFF2-40B4-BE49-F238E27FC236}">
                <a16:creationId xmlns:a16="http://schemas.microsoft.com/office/drawing/2014/main" id="{54056AA8-5064-73C8-4611-17BFFE2A42CA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79">
            <a:extLst>
              <a:ext uri="{FF2B5EF4-FFF2-40B4-BE49-F238E27FC236}">
                <a16:creationId xmlns:a16="http://schemas.microsoft.com/office/drawing/2014/main" id="{B6DE9AD1-7B48-BC4F-FC13-4DB1D7BA487D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82">
            <a:extLst>
              <a:ext uri="{FF2B5EF4-FFF2-40B4-BE49-F238E27FC236}">
                <a16:creationId xmlns:a16="http://schemas.microsoft.com/office/drawing/2014/main" id="{C5779786-6009-834B-C05B-AE458C4D1956}"/>
              </a:ext>
            </a:extLst>
          </p:cNvPr>
          <p:cNvCxnSpPr>
            <a:cxnSpLocks/>
          </p:cNvCxnSpPr>
          <p:nvPr/>
        </p:nvCxnSpPr>
        <p:spPr>
          <a:xfrm flipH="1">
            <a:off x="8018382" y="4241636"/>
            <a:ext cx="18676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66">
            <a:extLst>
              <a:ext uri="{FF2B5EF4-FFF2-40B4-BE49-F238E27FC236}">
                <a16:creationId xmlns:a16="http://schemas.microsoft.com/office/drawing/2014/main" id="{BE8293BD-DA3D-88D1-D9E1-4C56B383FAC3}"/>
              </a:ext>
            </a:extLst>
          </p:cNvPr>
          <p:cNvCxnSpPr>
            <a:cxnSpLocks/>
          </p:cNvCxnSpPr>
          <p:nvPr/>
        </p:nvCxnSpPr>
        <p:spPr>
          <a:xfrm flipH="1">
            <a:off x="8064884" y="1585092"/>
            <a:ext cx="498861" cy="0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78">
            <a:extLst>
              <a:ext uri="{FF2B5EF4-FFF2-40B4-BE49-F238E27FC236}">
                <a16:creationId xmlns:a16="http://schemas.microsoft.com/office/drawing/2014/main" id="{53C4E20F-C68C-659A-7CED-5C0872D9A99D}"/>
              </a:ext>
            </a:extLst>
          </p:cNvPr>
          <p:cNvCxnSpPr>
            <a:cxnSpLocks/>
          </p:cNvCxnSpPr>
          <p:nvPr/>
        </p:nvCxnSpPr>
        <p:spPr>
          <a:xfrm flipH="1">
            <a:off x="8065939" y="4401957"/>
            <a:ext cx="702694" cy="1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21">
            <a:extLst>
              <a:ext uri="{FF2B5EF4-FFF2-40B4-BE49-F238E27FC236}">
                <a16:creationId xmlns:a16="http://schemas.microsoft.com/office/drawing/2014/main" id="{DDE2E439-AC57-4D97-E680-255E4F83A670}"/>
              </a:ext>
            </a:extLst>
          </p:cNvPr>
          <p:cNvCxnSpPr>
            <a:cxnSpLocks/>
          </p:cNvCxnSpPr>
          <p:nvPr/>
        </p:nvCxnSpPr>
        <p:spPr>
          <a:xfrm flipH="1">
            <a:off x="7941255" y="2318949"/>
            <a:ext cx="2784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23">
            <a:extLst>
              <a:ext uri="{FF2B5EF4-FFF2-40B4-BE49-F238E27FC236}">
                <a16:creationId xmlns:a16="http://schemas.microsoft.com/office/drawing/2014/main" id="{99098321-285E-A377-9860-ED4D891AA31A}"/>
              </a:ext>
            </a:extLst>
          </p:cNvPr>
          <p:cNvCxnSpPr>
            <a:cxnSpLocks/>
          </p:cNvCxnSpPr>
          <p:nvPr/>
        </p:nvCxnSpPr>
        <p:spPr>
          <a:xfrm flipV="1">
            <a:off x="7949351" y="1855799"/>
            <a:ext cx="0" cy="48155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25">
            <a:extLst>
              <a:ext uri="{FF2B5EF4-FFF2-40B4-BE49-F238E27FC236}">
                <a16:creationId xmlns:a16="http://schemas.microsoft.com/office/drawing/2014/main" id="{A82E1B72-35DD-2F72-E335-E508C6DBAA88}"/>
              </a:ext>
            </a:extLst>
          </p:cNvPr>
          <p:cNvCxnSpPr>
            <a:cxnSpLocks/>
          </p:cNvCxnSpPr>
          <p:nvPr/>
        </p:nvCxnSpPr>
        <p:spPr>
          <a:xfrm>
            <a:off x="8565657" y="1567757"/>
            <a:ext cx="0" cy="1331185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78">
            <a:extLst>
              <a:ext uri="{FF2B5EF4-FFF2-40B4-BE49-F238E27FC236}">
                <a16:creationId xmlns:a16="http://schemas.microsoft.com/office/drawing/2014/main" id="{6BECC4A0-63B5-E578-3DE3-3CFC847270E1}"/>
              </a:ext>
            </a:extLst>
          </p:cNvPr>
          <p:cNvCxnSpPr>
            <a:cxnSpLocks/>
          </p:cNvCxnSpPr>
          <p:nvPr/>
        </p:nvCxnSpPr>
        <p:spPr>
          <a:xfrm flipH="1" flipV="1">
            <a:off x="7625820" y="3160714"/>
            <a:ext cx="1666" cy="21573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78">
            <a:extLst>
              <a:ext uri="{FF2B5EF4-FFF2-40B4-BE49-F238E27FC236}">
                <a16:creationId xmlns:a16="http://schemas.microsoft.com/office/drawing/2014/main" id="{83D74C1C-1A6B-EC50-C9A5-0CD1A837133F}"/>
              </a:ext>
            </a:extLst>
          </p:cNvPr>
          <p:cNvCxnSpPr>
            <a:cxnSpLocks/>
          </p:cNvCxnSpPr>
          <p:nvPr/>
        </p:nvCxnSpPr>
        <p:spPr>
          <a:xfrm flipH="1">
            <a:off x="8353607" y="3353536"/>
            <a:ext cx="407275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rco 94">
            <a:extLst>
              <a:ext uri="{FF2B5EF4-FFF2-40B4-BE49-F238E27FC236}">
                <a16:creationId xmlns:a16="http://schemas.microsoft.com/office/drawing/2014/main" id="{83C5F18A-AB83-B625-544D-7D59E98F4463}"/>
              </a:ext>
            </a:extLst>
          </p:cNvPr>
          <p:cNvSpPr/>
          <p:nvPr/>
        </p:nvSpPr>
        <p:spPr>
          <a:xfrm>
            <a:off x="8048147" y="3229581"/>
            <a:ext cx="329424" cy="274609"/>
          </a:xfrm>
          <a:prstGeom prst="arc">
            <a:avLst>
              <a:gd name="adj1" fmla="val 10771137"/>
              <a:gd name="adj2" fmla="val 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59" name="Straight Arrow Connector 78">
            <a:extLst>
              <a:ext uri="{FF2B5EF4-FFF2-40B4-BE49-F238E27FC236}">
                <a16:creationId xmlns:a16="http://schemas.microsoft.com/office/drawing/2014/main" id="{4C7BAD78-E29F-C67F-5CBF-0C73AC92E14A}"/>
              </a:ext>
            </a:extLst>
          </p:cNvPr>
          <p:cNvCxnSpPr>
            <a:cxnSpLocks/>
          </p:cNvCxnSpPr>
          <p:nvPr/>
        </p:nvCxnSpPr>
        <p:spPr>
          <a:xfrm flipH="1">
            <a:off x="7604023" y="3359077"/>
            <a:ext cx="469722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59">
            <a:extLst>
              <a:ext uri="{FF2B5EF4-FFF2-40B4-BE49-F238E27FC236}">
                <a16:creationId xmlns:a16="http://schemas.microsoft.com/office/drawing/2014/main" id="{A230E18E-F152-CBBB-4C40-50063AC2678C}"/>
              </a:ext>
            </a:extLst>
          </p:cNvPr>
          <p:cNvCxnSpPr>
            <a:cxnSpLocks/>
            <a:endCxn id="161" idx="3"/>
          </p:cNvCxnSpPr>
          <p:nvPr/>
        </p:nvCxnSpPr>
        <p:spPr>
          <a:xfrm flipH="1" flipV="1">
            <a:off x="7481165" y="906438"/>
            <a:ext cx="2454919" cy="90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0">
            <a:extLst>
              <a:ext uri="{FF2B5EF4-FFF2-40B4-BE49-F238E27FC236}">
                <a16:creationId xmlns:a16="http://schemas.microsoft.com/office/drawing/2014/main" id="{28F509F3-B5AC-F2DA-FCA6-8F69F6418D5A}"/>
              </a:ext>
            </a:extLst>
          </p:cNvPr>
          <p:cNvSpPr/>
          <p:nvPr/>
        </p:nvSpPr>
        <p:spPr>
          <a:xfrm>
            <a:off x="6575761" y="600996"/>
            <a:ext cx="905404" cy="610883"/>
          </a:xfrm>
          <a:prstGeom prst="roundRect">
            <a:avLst/>
          </a:prstGeom>
          <a:gradFill>
            <a:gsLst>
              <a:gs pos="70000">
                <a:schemeClr val="tx1">
                  <a:lumMod val="65000"/>
                  <a:lumOff val="35000"/>
                </a:schemeClr>
              </a:gs>
              <a:gs pos="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T separation membrane</a:t>
            </a:r>
          </a:p>
        </p:txBody>
      </p:sp>
      <p:cxnSp>
        <p:nvCxnSpPr>
          <p:cNvPr id="162" name="Straight Connector 59">
            <a:extLst>
              <a:ext uri="{FF2B5EF4-FFF2-40B4-BE49-F238E27FC236}">
                <a16:creationId xmlns:a16="http://schemas.microsoft.com/office/drawing/2014/main" id="{685C53CD-3C54-EF6E-AB30-8FBF9ABEA536}"/>
              </a:ext>
            </a:extLst>
          </p:cNvPr>
          <p:cNvCxnSpPr>
            <a:cxnSpLocks/>
            <a:stCxn id="161" idx="1"/>
          </p:cNvCxnSpPr>
          <p:nvPr/>
        </p:nvCxnSpPr>
        <p:spPr>
          <a:xfrm flipH="1" flipV="1">
            <a:off x="4444494" y="901953"/>
            <a:ext cx="2131267" cy="4486"/>
          </a:xfrm>
          <a:prstGeom prst="line">
            <a:avLst/>
          </a:prstGeom>
          <a:ln w="571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64">
            <a:extLst>
              <a:ext uri="{FF2B5EF4-FFF2-40B4-BE49-F238E27FC236}">
                <a16:creationId xmlns:a16="http://schemas.microsoft.com/office/drawing/2014/main" id="{6BC86432-57A8-72B9-1EEC-3D64C80B265C}"/>
              </a:ext>
            </a:extLst>
          </p:cNvPr>
          <p:cNvCxnSpPr>
            <a:cxnSpLocks/>
          </p:cNvCxnSpPr>
          <p:nvPr/>
        </p:nvCxnSpPr>
        <p:spPr>
          <a:xfrm flipH="1">
            <a:off x="4436314" y="884079"/>
            <a:ext cx="8180" cy="38951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C8BE28D-E2DC-CFF9-1AE8-1514A6BE74A2}"/>
              </a:ext>
            </a:extLst>
          </p:cNvPr>
          <p:cNvCxnSpPr>
            <a:cxnSpLocks/>
          </p:cNvCxnSpPr>
          <p:nvPr/>
        </p:nvCxnSpPr>
        <p:spPr>
          <a:xfrm>
            <a:off x="6272883" y="3229581"/>
            <a:ext cx="0" cy="80326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4F07078-2752-F634-0E37-3F42937959F0}"/>
              </a:ext>
            </a:extLst>
          </p:cNvPr>
          <p:cNvCxnSpPr>
            <a:cxnSpLocks/>
          </p:cNvCxnSpPr>
          <p:nvPr/>
        </p:nvCxnSpPr>
        <p:spPr>
          <a:xfrm>
            <a:off x="6261997" y="4011078"/>
            <a:ext cx="891662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FD91065-0C1E-BBAF-65C7-A89AA985AAB5}"/>
              </a:ext>
            </a:extLst>
          </p:cNvPr>
          <p:cNvSpPr/>
          <p:nvPr/>
        </p:nvSpPr>
        <p:spPr>
          <a:xfrm>
            <a:off x="750268" y="499533"/>
            <a:ext cx="9958705" cy="5131071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1A964-113E-BDFA-9370-EDF5ADD89171}"/>
              </a:ext>
            </a:extLst>
          </p:cNvPr>
          <p:cNvSpPr/>
          <p:nvPr/>
        </p:nvSpPr>
        <p:spPr>
          <a:xfrm>
            <a:off x="5169271" y="1209962"/>
            <a:ext cx="1460587" cy="1010294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063F94-37B6-C877-6DF5-8A0598DC740D}"/>
              </a:ext>
            </a:extLst>
          </p:cNvPr>
          <p:cNvSpPr txBox="1"/>
          <p:nvPr/>
        </p:nvSpPr>
        <p:spPr>
          <a:xfrm>
            <a:off x="1466374" y="4359280"/>
            <a:ext cx="3744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TECHNOLOGIES</a:t>
            </a:r>
          </a:p>
          <a:p>
            <a:r>
              <a:rPr lang="en-US" dirty="0">
                <a:solidFill>
                  <a:schemeClr val="bg1"/>
                </a:solidFill>
              </a:rPr>
              <a:t>Direct coupling with power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Double wall heat exchanger</a:t>
            </a:r>
          </a:p>
          <a:p>
            <a:r>
              <a:rPr lang="en-US" dirty="0">
                <a:solidFill>
                  <a:schemeClr val="bg1"/>
                </a:solidFill>
              </a:rPr>
              <a:t>Indirect coupling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Intermediate loop (+storage)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26DB9E-0170-D405-20F0-5D6AEF612F83}"/>
              </a:ext>
            </a:extLst>
          </p:cNvPr>
          <p:cNvCxnSpPr>
            <a:cxnSpLocks/>
          </p:cNvCxnSpPr>
          <p:nvPr/>
        </p:nvCxnSpPr>
        <p:spPr>
          <a:xfrm>
            <a:off x="9873977" y="4401957"/>
            <a:ext cx="5533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3045C0-ACA3-09E0-8074-ED5E22A26074}"/>
              </a:ext>
            </a:extLst>
          </p:cNvPr>
          <p:cNvCxnSpPr>
            <a:cxnSpLocks/>
          </p:cNvCxnSpPr>
          <p:nvPr/>
        </p:nvCxnSpPr>
        <p:spPr>
          <a:xfrm>
            <a:off x="9873977" y="4583502"/>
            <a:ext cx="55336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6EAECB6-0323-9D94-193E-5DC633BCA9E6}"/>
              </a:ext>
            </a:extLst>
          </p:cNvPr>
          <p:cNvSpPr txBox="1"/>
          <p:nvPr/>
        </p:nvSpPr>
        <p:spPr>
          <a:xfrm>
            <a:off x="9613094" y="4981592"/>
            <a:ext cx="267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Simultaneous extraction of heat and tritium?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7D37C8-F08A-DDD3-FABC-8A4175BA9798}"/>
              </a:ext>
            </a:extLst>
          </p:cNvPr>
          <p:cNvSpPr txBox="1"/>
          <p:nvPr/>
        </p:nvSpPr>
        <p:spPr>
          <a:xfrm>
            <a:off x="1483026" y="1395619"/>
            <a:ext cx="3696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Heat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Prevent contamination (if double function coolant/carrier)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6F11384D-2BD3-8520-247F-173A714C62C8}"/>
              </a:ext>
            </a:extLst>
          </p:cNvPr>
          <p:cNvSpPr/>
          <p:nvPr/>
        </p:nvSpPr>
        <p:spPr>
          <a:xfrm>
            <a:off x="8912619" y="4226250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Heat exchanger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46318-C89B-9573-DC48-A9FDA717443B}"/>
              </a:ext>
            </a:extLst>
          </p:cNvPr>
          <p:cNvSpPr txBox="1"/>
          <p:nvPr/>
        </p:nvSpPr>
        <p:spPr>
          <a:xfrm>
            <a:off x="7650544" y="6425535"/>
            <a:ext cx="6142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Colliva</a:t>
            </a:r>
            <a:r>
              <a:rPr lang="en-US" sz="1400" dirty="0">
                <a:solidFill>
                  <a:schemeClr val="bg1"/>
                </a:solidFill>
              </a:rPr>
              <a:t>, Francesco, et al., </a:t>
            </a:r>
            <a:r>
              <a:rPr lang="en-US" sz="1400" i="1" dirty="0">
                <a:solidFill>
                  <a:schemeClr val="bg1"/>
                </a:solidFill>
              </a:rPr>
              <a:t>FED </a:t>
            </a:r>
            <a:r>
              <a:rPr lang="en-US" sz="1400" dirty="0">
                <a:solidFill>
                  <a:schemeClr val="bg1"/>
                </a:solidFill>
              </a:rPr>
              <a:t>201 (2024): 114261.</a:t>
            </a:r>
          </a:p>
        </p:txBody>
      </p:sp>
    </p:spTree>
    <p:extLst>
      <p:ext uri="{BB962C8B-B14F-4D97-AF65-F5344CB8AC3E}">
        <p14:creationId xmlns:p14="http://schemas.microsoft.com/office/powerpoint/2010/main" val="1335250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3026F76-1C31-B2B4-548E-CBC2F502DC03}"/>
              </a:ext>
            </a:extLst>
          </p:cNvPr>
          <p:cNvCxnSpPr>
            <a:cxnSpLocks/>
          </p:cNvCxnSpPr>
          <p:nvPr/>
        </p:nvCxnSpPr>
        <p:spPr>
          <a:xfrm>
            <a:off x="6495571" y="2985970"/>
            <a:ext cx="67754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5447BE0-E434-AF52-F427-5F3057B5325B}"/>
              </a:ext>
            </a:extLst>
          </p:cNvPr>
          <p:cNvCxnSpPr>
            <a:cxnSpLocks/>
          </p:cNvCxnSpPr>
          <p:nvPr/>
        </p:nvCxnSpPr>
        <p:spPr>
          <a:xfrm>
            <a:off x="6362833" y="2528307"/>
            <a:ext cx="38437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02D731-CDC7-EEF2-6EF0-BB499C6A4FE7}"/>
              </a:ext>
            </a:extLst>
          </p:cNvPr>
          <p:cNvCxnSpPr>
            <a:cxnSpLocks/>
          </p:cNvCxnSpPr>
          <p:nvPr/>
        </p:nvCxnSpPr>
        <p:spPr>
          <a:xfrm>
            <a:off x="8749076" y="1072404"/>
            <a:ext cx="19557" cy="345359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EA9ED1E-4E85-BCF9-D852-B2E7CFC9FB69}"/>
              </a:ext>
            </a:extLst>
          </p:cNvPr>
          <p:cNvCxnSpPr>
            <a:cxnSpLocks/>
          </p:cNvCxnSpPr>
          <p:nvPr/>
        </p:nvCxnSpPr>
        <p:spPr>
          <a:xfrm>
            <a:off x="9926255" y="921787"/>
            <a:ext cx="6006" cy="196764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E0B27B5-DF04-0870-A827-F7D87AEF454B}"/>
              </a:ext>
            </a:extLst>
          </p:cNvPr>
          <p:cNvCxnSpPr>
            <a:cxnSpLocks/>
          </p:cNvCxnSpPr>
          <p:nvPr/>
        </p:nvCxnSpPr>
        <p:spPr>
          <a:xfrm>
            <a:off x="6008271" y="3045528"/>
            <a:ext cx="0" cy="1255503"/>
          </a:xfrm>
          <a:prstGeom prst="line">
            <a:avLst/>
          </a:prstGeom>
          <a:ln w="57150" cmpd="dbl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B4AEA82-3A07-9492-9F32-994439AAE20A}"/>
              </a:ext>
            </a:extLst>
          </p:cNvPr>
          <p:cNvCxnSpPr>
            <a:cxnSpLocks/>
          </p:cNvCxnSpPr>
          <p:nvPr/>
        </p:nvCxnSpPr>
        <p:spPr>
          <a:xfrm>
            <a:off x="6187857" y="2843394"/>
            <a:ext cx="985260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0E70549-A79D-02D2-FDFC-C03CEFDB519D}"/>
              </a:ext>
            </a:extLst>
          </p:cNvPr>
          <p:cNvCxnSpPr>
            <a:cxnSpLocks/>
          </p:cNvCxnSpPr>
          <p:nvPr/>
        </p:nvCxnSpPr>
        <p:spPr>
          <a:xfrm>
            <a:off x="2987139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9C81BEA-2F5A-EE49-C864-9EBE62102CDF}"/>
              </a:ext>
            </a:extLst>
          </p:cNvPr>
          <p:cNvCxnSpPr>
            <a:cxnSpLocks/>
          </p:cNvCxnSpPr>
          <p:nvPr/>
        </p:nvCxnSpPr>
        <p:spPr>
          <a:xfrm>
            <a:off x="4584711" y="1550357"/>
            <a:ext cx="98526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3A6D09A9-EBDE-257D-CEFE-C94B909849B4}"/>
              </a:ext>
            </a:extLst>
          </p:cNvPr>
          <p:cNvSpPr/>
          <p:nvPr/>
        </p:nvSpPr>
        <p:spPr>
          <a:xfrm>
            <a:off x="5462598" y="2238129"/>
            <a:ext cx="1125726" cy="1115407"/>
          </a:xfrm>
          <a:prstGeom prst="ellipse">
            <a:avLst/>
          </a:prstGeom>
          <a:gradFill flip="none" rotWithShape="1">
            <a:gsLst>
              <a:gs pos="0">
                <a:srgbClr val="FC728E"/>
              </a:gs>
              <a:gs pos="57000">
                <a:srgbClr val="E4B8E3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BA97C5-5288-218D-2CB2-CCB53C47C2E6}"/>
              </a:ext>
            </a:extLst>
          </p:cNvPr>
          <p:cNvSpPr txBox="1"/>
          <p:nvPr/>
        </p:nvSpPr>
        <p:spPr>
          <a:xfrm>
            <a:off x="5630103" y="2668350"/>
            <a:ext cx="793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PLASMA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AFFD1C0-81C0-B085-2596-E344C4423372}"/>
              </a:ext>
            </a:extLst>
          </p:cNvPr>
          <p:cNvCxnSpPr>
            <a:cxnSpLocks/>
            <a:endCxn id="94" idx="3"/>
          </p:cNvCxnSpPr>
          <p:nvPr/>
        </p:nvCxnSpPr>
        <p:spPr>
          <a:xfrm flipH="1">
            <a:off x="4877803" y="2843394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1A7ACBC4-CA79-959A-B64C-CD5A23E11EA0}"/>
              </a:ext>
            </a:extLst>
          </p:cNvPr>
          <p:cNvSpPr/>
          <p:nvPr/>
        </p:nvSpPr>
        <p:spPr>
          <a:xfrm>
            <a:off x="3972398" y="1244916"/>
            <a:ext cx="100982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Storage and Management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BFA7955-119C-B5DB-880A-18F57E0B0788}"/>
              </a:ext>
            </a:extLst>
          </p:cNvPr>
          <p:cNvCxnSpPr>
            <a:cxnSpLocks/>
            <a:stCxn id="94" idx="0"/>
          </p:cNvCxnSpPr>
          <p:nvPr/>
        </p:nvCxnSpPr>
        <p:spPr>
          <a:xfrm flipV="1">
            <a:off x="4425102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D95D8022-1287-20C0-E3E9-8C35241EA9A9}"/>
              </a:ext>
            </a:extLst>
          </p:cNvPr>
          <p:cNvSpPr/>
          <p:nvPr/>
        </p:nvSpPr>
        <p:spPr>
          <a:xfrm>
            <a:off x="5572759" y="1244916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Fueling System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96AF349-3973-7FD7-2F04-77442AD44B44}"/>
              </a:ext>
            </a:extLst>
          </p:cNvPr>
          <p:cNvCxnSpPr>
            <a:cxnSpLocks/>
          </p:cNvCxnSpPr>
          <p:nvPr/>
        </p:nvCxnSpPr>
        <p:spPr>
          <a:xfrm>
            <a:off x="6025460" y="1773178"/>
            <a:ext cx="0" cy="46495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B6E00B3E-D9E9-8F69-F8AD-15EDBFD40896}"/>
              </a:ext>
            </a:extLst>
          </p:cNvPr>
          <p:cNvSpPr/>
          <p:nvPr/>
        </p:nvSpPr>
        <p:spPr>
          <a:xfrm>
            <a:off x="2418247" y="2534557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Fuel Cleanup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163F58A-9AF0-2D04-A657-427943B76D3D}"/>
              </a:ext>
            </a:extLst>
          </p:cNvPr>
          <p:cNvCxnSpPr>
            <a:cxnSpLocks/>
          </p:cNvCxnSpPr>
          <p:nvPr/>
        </p:nvCxnSpPr>
        <p:spPr>
          <a:xfrm flipH="1">
            <a:off x="3331888" y="2850179"/>
            <a:ext cx="64051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126D8BBF-939E-1493-ACE3-2F3C967C0DD7}"/>
              </a:ext>
            </a:extLst>
          </p:cNvPr>
          <p:cNvSpPr/>
          <p:nvPr/>
        </p:nvSpPr>
        <p:spPr>
          <a:xfrm>
            <a:off x="2426426" y="1244916"/>
            <a:ext cx="968315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Isotope Separation System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2E12AB1-764A-76ED-8DE4-1320D78630F6}"/>
              </a:ext>
            </a:extLst>
          </p:cNvPr>
          <p:cNvCxnSpPr>
            <a:cxnSpLocks/>
          </p:cNvCxnSpPr>
          <p:nvPr/>
        </p:nvCxnSpPr>
        <p:spPr>
          <a:xfrm flipV="1">
            <a:off x="2870948" y="1855800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C11625D2-E7C3-5324-DC7A-28C295C45BE3}"/>
              </a:ext>
            </a:extLst>
          </p:cNvPr>
          <p:cNvSpPr/>
          <p:nvPr/>
        </p:nvSpPr>
        <p:spPr>
          <a:xfrm>
            <a:off x="3326853" y="3868321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Detritiation System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573B172-47DB-F6EA-D706-23A9B9F49A0B}"/>
              </a:ext>
            </a:extLst>
          </p:cNvPr>
          <p:cNvCxnSpPr/>
          <p:nvPr/>
        </p:nvCxnSpPr>
        <p:spPr>
          <a:xfrm flipH="1">
            <a:off x="2050335" y="1706471"/>
            <a:ext cx="376091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6FE8AF3-E2E3-95EE-5383-B8C1F828102B}"/>
              </a:ext>
            </a:extLst>
          </p:cNvPr>
          <p:cNvCxnSpPr>
            <a:cxnSpLocks/>
          </p:cNvCxnSpPr>
          <p:nvPr/>
        </p:nvCxnSpPr>
        <p:spPr>
          <a:xfrm>
            <a:off x="2070950" y="1706472"/>
            <a:ext cx="0" cy="229760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67647AD-AA6E-9A99-A6FC-3306EBC4E990}"/>
              </a:ext>
            </a:extLst>
          </p:cNvPr>
          <p:cNvCxnSpPr>
            <a:cxnSpLocks/>
          </p:cNvCxnSpPr>
          <p:nvPr/>
        </p:nvCxnSpPr>
        <p:spPr>
          <a:xfrm>
            <a:off x="2050335" y="4004073"/>
            <a:ext cx="1281496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FFE7A6-66AF-82A0-8E39-AC80F0D059FB}"/>
              </a:ext>
            </a:extLst>
          </p:cNvPr>
          <p:cNvCxnSpPr>
            <a:cxnSpLocks/>
          </p:cNvCxnSpPr>
          <p:nvPr/>
        </p:nvCxnSpPr>
        <p:spPr>
          <a:xfrm flipH="1">
            <a:off x="1845157" y="4255213"/>
            <a:ext cx="15180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1C4FABB-A940-BFFF-6A5C-475522ECC7EA}"/>
              </a:ext>
            </a:extLst>
          </p:cNvPr>
          <p:cNvCxnSpPr>
            <a:cxnSpLocks/>
          </p:cNvCxnSpPr>
          <p:nvPr/>
        </p:nvCxnSpPr>
        <p:spPr>
          <a:xfrm>
            <a:off x="1866050" y="1411213"/>
            <a:ext cx="0" cy="285078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484B6FE-A7F2-E652-07CC-E9B34AEEA340}"/>
              </a:ext>
            </a:extLst>
          </p:cNvPr>
          <p:cNvCxnSpPr>
            <a:cxnSpLocks/>
          </p:cNvCxnSpPr>
          <p:nvPr/>
        </p:nvCxnSpPr>
        <p:spPr>
          <a:xfrm>
            <a:off x="1845156" y="1411212"/>
            <a:ext cx="58127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45401ED7-FD9D-E08D-BB10-C8F65A8334F4}"/>
              </a:ext>
            </a:extLst>
          </p:cNvPr>
          <p:cNvSpPr/>
          <p:nvPr/>
        </p:nvSpPr>
        <p:spPr>
          <a:xfrm>
            <a:off x="7173118" y="2549831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First Wall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5B742F48-1011-8258-A0A0-3150C60C4EBD}"/>
              </a:ext>
            </a:extLst>
          </p:cNvPr>
          <p:cNvSpPr/>
          <p:nvPr/>
        </p:nvSpPr>
        <p:spPr>
          <a:xfrm>
            <a:off x="7173117" y="12449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Blanket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6C32EE25-5AF8-09C8-A2B9-0066C340FE2B}"/>
              </a:ext>
            </a:extLst>
          </p:cNvPr>
          <p:cNvSpPr/>
          <p:nvPr/>
        </p:nvSpPr>
        <p:spPr>
          <a:xfrm>
            <a:off x="7173116" y="386577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Divertor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CA183F9-EC93-B7BC-DC51-F5339616A4D5}"/>
              </a:ext>
            </a:extLst>
          </p:cNvPr>
          <p:cNvCxnSpPr>
            <a:cxnSpLocks/>
          </p:cNvCxnSpPr>
          <p:nvPr/>
        </p:nvCxnSpPr>
        <p:spPr>
          <a:xfrm>
            <a:off x="5999700" y="4283985"/>
            <a:ext cx="1164845" cy="0"/>
          </a:xfrm>
          <a:prstGeom prst="straightConnector1">
            <a:avLst/>
          </a:prstGeom>
          <a:ln w="57150" cmpd="dbl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6F11384D-2BD3-8520-247F-173A714C62C8}"/>
              </a:ext>
            </a:extLst>
          </p:cNvPr>
          <p:cNvSpPr/>
          <p:nvPr/>
        </p:nvSpPr>
        <p:spPr>
          <a:xfrm>
            <a:off x="8912619" y="4226250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Heat exchanger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427E21D2-DA47-4E47-5B2A-6BBAC9C87FA3}"/>
              </a:ext>
            </a:extLst>
          </p:cNvPr>
          <p:cNvCxnSpPr>
            <a:cxnSpLocks/>
          </p:cNvCxnSpPr>
          <p:nvPr/>
        </p:nvCxnSpPr>
        <p:spPr>
          <a:xfrm flipV="1">
            <a:off x="7627486" y="1846669"/>
            <a:ext cx="0" cy="7096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B3561E4-1E57-99EE-7FFF-14DF1CB7D958}"/>
              </a:ext>
            </a:extLst>
          </p:cNvPr>
          <p:cNvCxnSpPr>
            <a:cxnSpLocks/>
          </p:cNvCxnSpPr>
          <p:nvPr/>
        </p:nvCxnSpPr>
        <p:spPr>
          <a:xfrm flipV="1">
            <a:off x="7619073" y="1072404"/>
            <a:ext cx="731" cy="172511"/>
          </a:xfrm>
          <a:prstGeom prst="line">
            <a:avLst/>
          </a:prstGeom>
          <a:ln w="57150">
            <a:solidFill>
              <a:srgbClr val="00B0F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0F7FD93-9632-1428-6A53-6C4439FC7925}"/>
              </a:ext>
            </a:extLst>
          </p:cNvPr>
          <p:cNvCxnSpPr>
            <a:cxnSpLocks/>
          </p:cNvCxnSpPr>
          <p:nvPr/>
        </p:nvCxnSpPr>
        <p:spPr>
          <a:xfrm>
            <a:off x="6747207" y="1706471"/>
            <a:ext cx="0" cy="84335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E9EB7A5-8BE8-16C2-41AB-E412F6407EF2}"/>
              </a:ext>
            </a:extLst>
          </p:cNvPr>
          <p:cNvCxnSpPr>
            <a:cxnSpLocks/>
          </p:cNvCxnSpPr>
          <p:nvPr/>
        </p:nvCxnSpPr>
        <p:spPr>
          <a:xfrm>
            <a:off x="6727581" y="1718503"/>
            <a:ext cx="445535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B4021D67-32CD-9DF4-0C26-40DAFDC864D6}"/>
              </a:ext>
            </a:extLst>
          </p:cNvPr>
          <p:cNvSpPr txBox="1"/>
          <p:nvPr/>
        </p:nvSpPr>
        <p:spPr>
          <a:xfrm>
            <a:off x="4417354" y="2130267"/>
            <a:ext cx="76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DIR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9393DCB-23C6-F5B2-7046-9D6E90C693DB}"/>
              </a:ext>
            </a:extLst>
          </p:cNvPr>
          <p:cNvCxnSpPr>
            <a:cxnSpLocks/>
          </p:cNvCxnSpPr>
          <p:nvPr/>
        </p:nvCxnSpPr>
        <p:spPr>
          <a:xfrm flipV="1">
            <a:off x="3795759" y="4485227"/>
            <a:ext cx="0" cy="68215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15E641F-CD5E-DDEA-59B6-9AA86AC40891}"/>
              </a:ext>
            </a:extLst>
          </p:cNvPr>
          <p:cNvCxnSpPr>
            <a:cxnSpLocks/>
          </p:cNvCxnSpPr>
          <p:nvPr/>
        </p:nvCxnSpPr>
        <p:spPr>
          <a:xfrm>
            <a:off x="3863064" y="5149505"/>
            <a:ext cx="5496104" cy="0"/>
          </a:xfrm>
          <a:prstGeom prst="straightConnector1">
            <a:avLst/>
          </a:prstGeom>
          <a:ln w="57150">
            <a:gradFill flip="none" rotWithShape="1">
              <a:gsLst>
                <a:gs pos="42000">
                  <a:schemeClr val="tx1">
                    <a:lumMod val="65000"/>
                    <a:lumOff val="3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98D2E63-5DF5-49A5-2D42-58F0BC78DEEE}"/>
              </a:ext>
            </a:extLst>
          </p:cNvPr>
          <p:cNvCxnSpPr>
            <a:cxnSpLocks/>
            <a:endCxn id="115" idx="2"/>
          </p:cNvCxnSpPr>
          <p:nvPr/>
        </p:nvCxnSpPr>
        <p:spPr>
          <a:xfrm flipV="1">
            <a:off x="9359168" y="4837134"/>
            <a:ext cx="6153" cy="330245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47B611A9-BAB8-9CE9-AE92-2068EB093CB0}"/>
              </a:ext>
            </a:extLst>
          </p:cNvPr>
          <p:cNvSpPr txBox="1"/>
          <p:nvPr/>
        </p:nvSpPr>
        <p:spPr>
          <a:xfrm>
            <a:off x="1047969" y="68000"/>
            <a:ext cx="1047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VACUUM PUMPS</a:t>
            </a:r>
          </a:p>
        </p:txBody>
      </p:sp>
      <p:sp>
        <p:nvSpPr>
          <p:cNvPr id="141" name="Rounded Rectangle 53">
            <a:extLst>
              <a:ext uri="{FF2B5EF4-FFF2-40B4-BE49-F238E27FC236}">
                <a16:creationId xmlns:a16="http://schemas.microsoft.com/office/drawing/2014/main" id="{0A8AE80F-3D22-F32E-F186-EBFA6FEB4223}"/>
              </a:ext>
            </a:extLst>
          </p:cNvPr>
          <p:cNvSpPr/>
          <p:nvPr/>
        </p:nvSpPr>
        <p:spPr>
          <a:xfrm>
            <a:off x="8906466" y="2565415"/>
            <a:ext cx="905404" cy="61088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TES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8533275-63C2-9CBE-48CF-D21CEDA1773C}"/>
              </a:ext>
            </a:extLst>
          </p:cNvPr>
          <p:cNvCxnSpPr>
            <a:cxnSpLocks/>
            <a:stCxn id="141" idx="2"/>
            <a:endCxn id="115" idx="0"/>
          </p:cNvCxnSpPr>
          <p:nvPr/>
        </p:nvCxnSpPr>
        <p:spPr>
          <a:xfrm>
            <a:off x="9359168" y="3176298"/>
            <a:ext cx="6153" cy="104995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A09FF7-B069-FAFF-729E-8AF306E7FE38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8749076" y="4531692"/>
            <a:ext cx="16354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00382E5-ED1C-D75F-D861-B241A64BB0B0}"/>
              </a:ext>
            </a:extLst>
          </p:cNvPr>
          <p:cNvCxnSpPr>
            <a:cxnSpLocks/>
            <a:endCxn id="141" idx="3"/>
          </p:cNvCxnSpPr>
          <p:nvPr/>
        </p:nvCxnSpPr>
        <p:spPr>
          <a:xfrm flipH="1">
            <a:off x="9811870" y="2870857"/>
            <a:ext cx="1242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B42F81A-88B6-88BF-6DE0-C1B6215F46DE}"/>
              </a:ext>
            </a:extLst>
          </p:cNvPr>
          <p:cNvCxnSpPr>
            <a:cxnSpLocks/>
          </p:cNvCxnSpPr>
          <p:nvPr/>
        </p:nvCxnSpPr>
        <p:spPr>
          <a:xfrm flipH="1">
            <a:off x="7600398" y="1077043"/>
            <a:ext cx="116823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397E071-796B-8F67-E5B2-B69674F0F121}"/>
              </a:ext>
            </a:extLst>
          </p:cNvPr>
          <p:cNvCxnSpPr>
            <a:cxnSpLocks/>
          </p:cNvCxnSpPr>
          <p:nvPr/>
        </p:nvCxnSpPr>
        <p:spPr>
          <a:xfrm flipV="1">
            <a:off x="8561834" y="2880381"/>
            <a:ext cx="351843" cy="3590"/>
          </a:xfrm>
          <a:prstGeom prst="straightConnector1">
            <a:avLst/>
          </a:prstGeom>
          <a:ln w="57150">
            <a:solidFill>
              <a:srgbClr val="55EC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75">
            <a:extLst>
              <a:ext uri="{FF2B5EF4-FFF2-40B4-BE49-F238E27FC236}">
                <a16:creationId xmlns:a16="http://schemas.microsoft.com/office/drawing/2014/main" id="{DDF287A1-A1D7-1E6C-B9BA-FD77E5B036B1}"/>
              </a:ext>
            </a:extLst>
          </p:cNvPr>
          <p:cNvCxnSpPr>
            <a:cxnSpLocks/>
          </p:cNvCxnSpPr>
          <p:nvPr/>
        </p:nvCxnSpPr>
        <p:spPr>
          <a:xfrm flipH="1" flipV="1">
            <a:off x="8018382" y="4241636"/>
            <a:ext cx="186761" cy="530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72">
            <a:extLst>
              <a:ext uri="{FF2B5EF4-FFF2-40B4-BE49-F238E27FC236}">
                <a16:creationId xmlns:a16="http://schemas.microsoft.com/office/drawing/2014/main" id="{54056AA8-5064-73C8-4611-17BFFE2A42CA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79">
            <a:extLst>
              <a:ext uri="{FF2B5EF4-FFF2-40B4-BE49-F238E27FC236}">
                <a16:creationId xmlns:a16="http://schemas.microsoft.com/office/drawing/2014/main" id="{B6DE9AD1-7B48-BC4F-FC13-4DB1D7BA487D}"/>
              </a:ext>
            </a:extLst>
          </p:cNvPr>
          <p:cNvCxnSpPr>
            <a:cxnSpLocks/>
          </p:cNvCxnSpPr>
          <p:nvPr/>
        </p:nvCxnSpPr>
        <p:spPr>
          <a:xfrm>
            <a:off x="8205143" y="2309136"/>
            <a:ext cx="0" cy="19528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82">
            <a:extLst>
              <a:ext uri="{FF2B5EF4-FFF2-40B4-BE49-F238E27FC236}">
                <a16:creationId xmlns:a16="http://schemas.microsoft.com/office/drawing/2014/main" id="{C5779786-6009-834B-C05B-AE458C4D1956}"/>
              </a:ext>
            </a:extLst>
          </p:cNvPr>
          <p:cNvCxnSpPr>
            <a:cxnSpLocks/>
          </p:cNvCxnSpPr>
          <p:nvPr/>
        </p:nvCxnSpPr>
        <p:spPr>
          <a:xfrm flipH="1">
            <a:off x="8018382" y="4241636"/>
            <a:ext cx="18676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66">
            <a:extLst>
              <a:ext uri="{FF2B5EF4-FFF2-40B4-BE49-F238E27FC236}">
                <a16:creationId xmlns:a16="http://schemas.microsoft.com/office/drawing/2014/main" id="{BE8293BD-DA3D-88D1-D9E1-4C56B383FAC3}"/>
              </a:ext>
            </a:extLst>
          </p:cNvPr>
          <p:cNvCxnSpPr>
            <a:cxnSpLocks/>
          </p:cNvCxnSpPr>
          <p:nvPr/>
        </p:nvCxnSpPr>
        <p:spPr>
          <a:xfrm flipH="1">
            <a:off x="8064884" y="1585092"/>
            <a:ext cx="498861" cy="0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78">
            <a:extLst>
              <a:ext uri="{FF2B5EF4-FFF2-40B4-BE49-F238E27FC236}">
                <a16:creationId xmlns:a16="http://schemas.microsoft.com/office/drawing/2014/main" id="{53C4E20F-C68C-659A-7CED-5C0872D9A99D}"/>
              </a:ext>
            </a:extLst>
          </p:cNvPr>
          <p:cNvCxnSpPr>
            <a:cxnSpLocks/>
          </p:cNvCxnSpPr>
          <p:nvPr/>
        </p:nvCxnSpPr>
        <p:spPr>
          <a:xfrm flipH="1">
            <a:off x="8065939" y="4401957"/>
            <a:ext cx="702694" cy="1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21">
            <a:extLst>
              <a:ext uri="{FF2B5EF4-FFF2-40B4-BE49-F238E27FC236}">
                <a16:creationId xmlns:a16="http://schemas.microsoft.com/office/drawing/2014/main" id="{DDE2E439-AC57-4D97-E680-255E4F83A670}"/>
              </a:ext>
            </a:extLst>
          </p:cNvPr>
          <p:cNvCxnSpPr>
            <a:cxnSpLocks/>
          </p:cNvCxnSpPr>
          <p:nvPr/>
        </p:nvCxnSpPr>
        <p:spPr>
          <a:xfrm flipH="1">
            <a:off x="7941255" y="2318949"/>
            <a:ext cx="2784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23">
            <a:extLst>
              <a:ext uri="{FF2B5EF4-FFF2-40B4-BE49-F238E27FC236}">
                <a16:creationId xmlns:a16="http://schemas.microsoft.com/office/drawing/2014/main" id="{99098321-285E-A377-9860-ED4D891AA31A}"/>
              </a:ext>
            </a:extLst>
          </p:cNvPr>
          <p:cNvCxnSpPr>
            <a:cxnSpLocks/>
          </p:cNvCxnSpPr>
          <p:nvPr/>
        </p:nvCxnSpPr>
        <p:spPr>
          <a:xfrm flipV="1">
            <a:off x="7949351" y="1855799"/>
            <a:ext cx="0" cy="48155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25">
            <a:extLst>
              <a:ext uri="{FF2B5EF4-FFF2-40B4-BE49-F238E27FC236}">
                <a16:creationId xmlns:a16="http://schemas.microsoft.com/office/drawing/2014/main" id="{A82E1B72-35DD-2F72-E335-E508C6DBAA88}"/>
              </a:ext>
            </a:extLst>
          </p:cNvPr>
          <p:cNvCxnSpPr>
            <a:cxnSpLocks/>
          </p:cNvCxnSpPr>
          <p:nvPr/>
        </p:nvCxnSpPr>
        <p:spPr>
          <a:xfrm>
            <a:off x="8565657" y="1567757"/>
            <a:ext cx="0" cy="1331185"/>
          </a:xfrm>
          <a:prstGeom prst="line">
            <a:avLst/>
          </a:prstGeom>
          <a:ln w="57150">
            <a:solidFill>
              <a:srgbClr val="55EC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78">
            <a:extLst>
              <a:ext uri="{FF2B5EF4-FFF2-40B4-BE49-F238E27FC236}">
                <a16:creationId xmlns:a16="http://schemas.microsoft.com/office/drawing/2014/main" id="{6BECC4A0-63B5-E578-3DE3-3CFC847270E1}"/>
              </a:ext>
            </a:extLst>
          </p:cNvPr>
          <p:cNvCxnSpPr>
            <a:cxnSpLocks/>
          </p:cNvCxnSpPr>
          <p:nvPr/>
        </p:nvCxnSpPr>
        <p:spPr>
          <a:xfrm flipH="1" flipV="1">
            <a:off x="7625820" y="3160714"/>
            <a:ext cx="1666" cy="21573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78">
            <a:extLst>
              <a:ext uri="{FF2B5EF4-FFF2-40B4-BE49-F238E27FC236}">
                <a16:creationId xmlns:a16="http://schemas.microsoft.com/office/drawing/2014/main" id="{83D74C1C-1A6B-EC50-C9A5-0CD1A837133F}"/>
              </a:ext>
            </a:extLst>
          </p:cNvPr>
          <p:cNvCxnSpPr>
            <a:cxnSpLocks/>
          </p:cNvCxnSpPr>
          <p:nvPr/>
        </p:nvCxnSpPr>
        <p:spPr>
          <a:xfrm flipH="1">
            <a:off x="8353607" y="3353536"/>
            <a:ext cx="407275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rco 94">
            <a:extLst>
              <a:ext uri="{FF2B5EF4-FFF2-40B4-BE49-F238E27FC236}">
                <a16:creationId xmlns:a16="http://schemas.microsoft.com/office/drawing/2014/main" id="{83C5F18A-AB83-B625-544D-7D59E98F4463}"/>
              </a:ext>
            </a:extLst>
          </p:cNvPr>
          <p:cNvSpPr/>
          <p:nvPr/>
        </p:nvSpPr>
        <p:spPr>
          <a:xfrm>
            <a:off x="8048147" y="3229581"/>
            <a:ext cx="329424" cy="274609"/>
          </a:xfrm>
          <a:prstGeom prst="arc">
            <a:avLst>
              <a:gd name="adj1" fmla="val 10771137"/>
              <a:gd name="adj2" fmla="val 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59" name="Straight Arrow Connector 78">
            <a:extLst>
              <a:ext uri="{FF2B5EF4-FFF2-40B4-BE49-F238E27FC236}">
                <a16:creationId xmlns:a16="http://schemas.microsoft.com/office/drawing/2014/main" id="{4C7BAD78-E29F-C67F-5CBF-0C73AC92E14A}"/>
              </a:ext>
            </a:extLst>
          </p:cNvPr>
          <p:cNvCxnSpPr>
            <a:cxnSpLocks/>
          </p:cNvCxnSpPr>
          <p:nvPr/>
        </p:nvCxnSpPr>
        <p:spPr>
          <a:xfrm flipH="1">
            <a:off x="7604023" y="3359077"/>
            <a:ext cx="469722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59">
            <a:extLst>
              <a:ext uri="{FF2B5EF4-FFF2-40B4-BE49-F238E27FC236}">
                <a16:creationId xmlns:a16="http://schemas.microsoft.com/office/drawing/2014/main" id="{A230E18E-F152-CBBB-4C40-50063AC2678C}"/>
              </a:ext>
            </a:extLst>
          </p:cNvPr>
          <p:cNvCxnSpPr>
            <a:cxnSpLocks/>
            <a:endCxn id="161" idx="3"/>
          </p:cNvCxnSpPr>
          <p:nvPr/>
        </p:nvCxnSpPr>
        <p:spPr>
          <a:xfrm flipH="1" flipV="1">
            <a:off x="7481165" y="906438"/>
            <a:ext cx="2454919" cy="90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0">
            <a:extLst>
              <a:ext uri="{FF2B5EF4-FFF2-40B4-BE49-F238E27FC236}">
                <a16:creationId xmlns:a16="http://schemas.microsoft.com/office/drawing/2014/main" id="{28F509F3-B5AC-F2DA-FCA6-8F69F6418D5A}"/>
              </a:ext>
            </a:extLst>
          </p:cNvPr>
          <p:cNvSpPr/>
          <p:nvPr/>
        </p:nvSpPr>
        <p:spPr>
          <a:xfrm>
            <a:off x="6575761" y="600996"/>
            <a:ext cx="905404" cy="610883"/>
          </a:xfrm>
          <a:prstGeom prst="roundRect">
            <a:avLst/>
          </a:prstGeom>
          <a:gradFill>
            <a:gsLst>
              <a:gs pos="70000">
                <a:schemeClr val="tx1">
                  <a:lumMod val="65000"/>
                  <a:lumOff val="35000"/>
                </a:schemeClr>
              </a:gs>
              <a:gs pos="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T separation membrane</a:t>
            </a:r>
          </a:p>
        </p:txBody>
      </p:sp>
      <p:cxnSp>
        <p:nvCxnSpPr>
          <p:cNvPr id="162" name="Straight Connector 59">
            <a:extLst>
              <a:ext uri="{FF2B5EF4-FFF2-40B4-BE49-F238E27FC236}">
                <a16:creationId xmlns:a16="http://schemas.microsoft.com/office/drawing/2014/main" id="{685C53CD-3C54-EF6E-AB30-8FBF9ABEA536}"/>
              </a:ext>
            </a:extLst>
          </p:cNvPr>
          <p:cNvCxnSpPr>
            <a:cxnSpLocks/>
            <a:stCxn id="161" idx="1"/>
          </p:cNvCxnSpPr>
          <p:nvPr/>
        </p:nvCxnSpPr>
        <p:spPr>
          <a:xfrm flipH="1" flipV="1">
            <a:off x="4444494" y="901953"/>
            <a:ext cx="2131267" cy="4486"/>
          </a:xfrm>
          <a:prstGeom prst="line">
            <a:avLst/>
          </a:prstGeom>
          <a:ln w="5715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64">
            <a:extLst>
              <a:ext uri="{FF2B5EF4-FFF2-40B4-BE49-F238E27FC236}">
                <a16:creationId xmlns:a16="http://schemas.microsoft.com/office/drawing/2014/main" id="{6BC86432-57A8-72B9-1EEC-3D64C80B265C}"/>
              </a:ext>
            </a:extLst>
          </p:cNvPr>
          <p:cNvCxnSpPr>
            <a:cxnSpLocks/>
          </p:cNvCxnSpPr>
          <p:nvPr/>
        </p:nvCxnSpPr>
        <p:spPr>
          <a:xfrm flipH="1">
            <a:off x="4436314" y="884079"/>
            <a:ext cx="8180" cy="38951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1C8BE28D-E2DC-CFF9-1AE8-1514A6BE74A2}"/>
              </a:ext>
            </a:extLst>
          </p:cNvPr>
          <p:cNvCxnSpPr>
            <a:cxnSpLocks/>
          </p:cNvCxnSpPr>
          <p:nvPr/>
        </p:nvCxnSpPr>
        <p:spPr>
          <a:xfrm>
            <a:off x="6272883" y="3229581"/>
            <a:ext cx="0" cy="803269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4F07078-2752-F634-0E37-3F42937959F0}"/>
              </a:ext>
            </a:extLst>
          </p:cNvPr>
          <p:cNvCxnSpPr>
            <a:cxnSpLocks/>
          </p:cNvCxnSpPr>
          <p:nvPr/>
        </p:nvCxnSpPr>
        <p:spPr>
          <a:xfrm>
            <a:off x="6261997" y="4011078"/>
            <a:ext cx="891662" cy="0"/>
          </a:xfrm>
          <a:prstGeom prst="line">
            <a:avLst/>
          </a:prstGeom>
          <a:ln w="57150">
            <a:solidFill>
              <a:srgbClr val="00B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263E2B0-6FBE-ED84-EF01-9E5B28A5C3D6}"/>
              </a:ext>
            </a:extLst>
          </p:cNvPr>
          <p:cNvSpPr/>
          <p:nvPr/>
        </p:nvSpPr>
        <p:spPr>
          <a:xfrm>
            <a:off x="1388534" y="591220"/>
            <a:ext cx="9658070" cy="4598459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8A581-44B7-7DC8-36FF-C2F3307A9AFF}"/>
              </a:ext>
            </a:extLst>
          </p:cNvPr>
          <p:cNvSpPr txBox="1"/>
          <p:nvPr/>
        </p:nvSpPr>
        <p:spPr>
          <a:xfrm>
            <a:off x="8063631" y="1438629"/>
            <a:ext cx="37449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TECHNOLOGIES</a:t>
            </a:r>
          </a:p>
          <a:p>
            <a:r>
              <a:rPr lang="en-US" dirty="0">
                <a:solidFill>
                  <a:schemeClr val="bg1"/>
                </a:solidFill>
              </a:rPr>
              <a:t>Kinetic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Turbomolecular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Vapor diffusion</a:t>
            </a:r>
          </a:p>
          <a:p>
            <a:r>
              <a:rPr lang="en-US" dirty="0">
                <a:solidFill>
                  <a:schemeClr val="bg1"/>
                </a:solidFill>
              </a:rPr>
              <a:t>Getter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Cryopump</a:t>
            </a:r>
          </a:p>
          <a:p>
            <a:r>
              <a:rPr lang="en-US" dirty="0">
                <a:solidFill>
                  <a:schemeClr val="bg1"/>
                </a:solidFill>
              </a:rPr>
              <a:t>DIR: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Metal foil pumps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Proton conducting pumps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Multistage cryopumps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02C82-E5CC-4DE8-739D-3D11B5ABC772}"/>
              </a:ext>
            </a:extLst>
          </p:cNvPr>
          <p:cNvSpPr txBox="1"/>
          <p:nvPr/>
        </p:nvSpPr>
        <p:spPr>
          <a:xfrm>
            <a:off x="1483026" y="1395619"/>
            <a:ext cx="4666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Remove He ash (plasma operations)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Pump down (dwell time)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5ED31248-DBAF-62EC-9EFF-BFC7C4767B3D}"/>
              </a:ext>
            </a:extLst>
          </p:cNvPr>
          <p:cNvSpPr/>
          <p:nvPr/>
        </p:nvSpPr>
        <p:spPr>
          <a:xfrm>
            <a:off x="3972400" y="2537953"/>
            <a:ext cx="905404" cy="61088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Vacuum Pump</a:t>
            </a:r>
          </a:p>
        </p:txBody>
      </p:sp>
    </p:spTree>
    <p:extLst>
      <p:ext uri="{BB962C8B-B14F-4D97-AF65-F5344CB8AC3E}">
        <p14:creationId xmlns:p14="http://schemas.microsoft.com/office/powerpoint/2010/main" val="2710660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F5B7-98A3-AECB-6DAA-514D6F77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9733" cy="1325563"/>
          </a:xfrm>
        </p:spPr>
        <p:txBody>
          <a:bodyPr/>
          <a:lstStyle/>
          <a:p>
            <a:r>
              <a:rPr lang="en-US" dirty="0"/>
              <a:t>DESIGN CONSIDERATIONS DUE TO TRAPPING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D81F-61FD-B8DA-5684-6D77A307D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Tritium retention in tritium facing components (structural materials) dominates the reactor tritium inventory</a:t>
            </a:r>
          </a:p>
          <a:p>
            <a:r>
              <a:rPr lang="en-US" dirty="0"/>
              <a:t>Tritium retention in plasma facing components still important but less relevant (compare an FPP vs experimental device)</a:t>
            </a:r>
          </a:p>
          <a:p>
            <a:r>
              <a:rPr lang="en-US" dirty="0"/>
              <a:t>Very high operating temperatures may worsen retention due to trapping</a:t>
            </a:r>
          </a:p>
          <a:p>
            <a:r>
              <a:rPr lang="en-US" dirty="0"/>
              <a:t>Frequent replacement of in-vessel components requires fast and efficient tritium removal techniques</a:t>
            </a:r>
          </a:p>
          <a:p>
            <a:r>
              <a:rPr lang="en-US" dirty="0"/>
              <a:t>Standard tritium removal techniques are not effective to remove tritium from high energy traps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55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5A34-5DB0-068A-4A25-A476CDCB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SYSTEM-LEVEL MODELING APPROACH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E0A70D-722C-5BF9-5235-7CE4A1588D6B}"/>
              </a:ext>
            </a:extLst>
          </p:cNvPr>
          <p:cNvSpPr/>
          <p:nvPr/>
        </p:nvSpPr>
        <p:spPr>
          <a:xfrm>
            <a:off x="7090651" y="3449980"/>
            <a:ext cx="846667" cy="8692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FC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18128A8-3BEB-8DDF-608B-394A89AD961F}"/>
              </a:ext>
            </a:extLst>
          </p:cNvPr>
          <p:cNvSpPr txBox="1">
            <a:spLocks/>
          </p:cNvSpPr>
          <p:nvPr/>
        </p:nvSpPr>
        <p:spPr>
          <a:xfrm>
            <a:off x="6664677" y="2019257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Tritium systems</a:t>
            </a:r>
          </a:p>
          <a:p>
            <a:pPr lvl="1"/>
            <a:r>
              <a:rPr lang="en-US" sz="1400" dirty="0"/>
              <a:t>1D or 0D + time models for each component</a:t>
            </a:r>
          </a:p>
          <a:p>
            <a:pPr lvl="1"/>
            <a:endParaRPr lang="en-US" sz="1000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B9C330A-39A6-69A2-2140-34460B10AE11}"/>
              </a:ext>
            </a:extLst>
          </p:cNvPr>
          <p:cNvSpPr/>
          <p:nvPr/>
        </p:nvSpPr>
        <p:spPr>
          <a:xfrm flipV="1">
            <a:off x="8483419" y="3794609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0AF862-5576-B391-4B14-9E21733A1D1C}"/>
              </a:ext>
            </a:extLst>
          </p:cNvPr>
          <p:cNvSpPr txBox="1"/>
          <p:nvPr/>
        </p:nvSpPr>
        <p:spPr>
          <a:xfrm>
            <a:off x="8553612" y="4039436"/>
            <a:ext cx="1796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Startup inventory and FC dynamics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12F005-744F-D10C-0D5E-FC145013C864}"/>
              </a:ext>
            </a:extLst>
          </p:cNvPr>
          <p:cNvGrpSpPr/>
          <p:nvPr/>
        </p:nvGrpSpPr>
        <p:grpSpPr>
          <a:xfrm>
            <a:off x="271251" y="2307633"/>
            <a:ext cx="6393426" cy="3771382"/>
            <a:chOff x="6109055" y="2411093"/>
            <a:chExt cx="6393426" cy="3771382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C53A92C9-C4EF-4110-27B5-8739256D6878}"/>
                </a:ext>
              </a:extLst>
            </p:cNvPr>
            <p:cNvSpPr/>
            <p:nvPr/>
          </p:nvSpPr>
          <p:spPr>
            <a:xfrm>
              <a:off x="6872930" y="2738324"/>
              <a:ext cx="5273859" cy="25111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2FB20A3-E0AC-ADF2-8227-6DC05B10F697}"/>
                </a:ext>
              </a:extLst>
            </p:cNvPr>
            <p:cNvGrpSpPr/>
            <p:nvPr/>
          </p:nvGrpSpPr>
          <p:grpSpPr>
            <a:xfrm>
              <a:off x="6109055" y="2738324"/>
              <a:ext cx="6393426" cy="2511125"/>
              <a:chOff x="5412679" y="4187709"/>
              <a:chExt cx="6393426" cy="25111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228F504B-3A85-C3F0-8C05-59444F1E8D1C}"/>
                      </a:ext>
                    </a:extLst>
                  </p:cNvPr>
                  <p:cNvSpPr txBox="1"/>
                  <p:nvPr/>
                </p:nvSpPr>
                <p:spPr>
                  <a:xfrm>
                    <a:off x="5412679" y="4931221"/>
                    <a:ext cx="6393426" cy="9269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D5D04ACE-E109-1C3F-2486-1E6DEE0367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2679" y="4931221"/>
                    <a:ext cx="6393426" cy="9269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25BFF63-1E29-1108-369C-C465A8431192}"/>
                  </a:ext>
                </a:extLst>
              </p:cNvPr>
              <p:cNvSpPr/>
              <p:nvPr/>
            </p:nvSpPr>
            <p:spPr>
              <a:xfrm>
                <a:off x="7527520" y="5061612"/>
                <a:ext cx="539688" cy="73597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7512A74-645E-D067-D1A3-9AD32536F9BE}"/>
                  </a:ext>
                </a:extLst>
              </p:cNvPr>
              <p:cNvSpPr/>
              <p:nvPr/>
            </p:nvSpPr>
            <p:spPr>
              <a:xfrm>
                <a:off x="8791369" y="5235679"/>
                <a:ext cx="354104" cy="339214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E32D773-01DB-8804-46D9-4A0F43C6F59A}"/>
                  </a:ext>
                </a:extLst>
              </p:cNvPr>
              <p:cNvSpPr/>
              <p:nvPr/>
            </p:nvSpPr>
            <p:spPr>
              <a:xfrm>
                <a:off x="10323538" y="5225074"/>
                <a:ext cx="354104" cy="339214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20298A9-E965-0931-AB03-ED38C28567CE}"/>
                  </a:ext>
                </a:extLst>
              </p:cNvPr>
              <p:cNvSpPr/>
              <p:nvPr/>
            </p:nvSpPr>
            <p:spPr>
              <a:xfrm>
                <a:off x="9851809" y="5235679"/>
                <a:ext cx="354104" cy="339214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481ABDC-6EB6-5712-4CA6-FA122ACC9700}"/>
                  </a:ext>
                </a:extLst>
              </p:cNvPr>
              <p:cNvSpPr/>
              <p:nvPr/>
            </p:nvSpPr>
            <p:spPr>
              <a:xfrm>
                <a:off x="9195075" y="5405286"/>
                <a:ext cx="354104" cy="339214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50DC7B0-C4C7-CB5F-5AB8-7D68CC14D62D}"/>
                  </a:ext>
                </a:extLst>
              </p:cNvPr>
              <p:cNvSpPr txBox="1"/>
              <p:nvPr/>
            </p:nvSpPr>
            <p:spPr>
              <a:xfrm>
                <a:off x="7263456" y="6164929"/>
                <a:ext cx="12212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Inflow from j-</a:t>
                </a:r>
                <a:r>
                  <a:rPr lang="en-US" sz="1200" dirty="0" err="1">
                    <a:solidFill>
                      <a:srgbClr val="FF0000"/>
                    </a:solidFill>
                  </a:rPr>
                  <a:t>th</a:t>
                </a:r>
                <a:r>
                  <a:rPr lang="en-US" sz="1200" dirty="0">
                    <a:solidFill>
                      <a:srgbClr val="FF0000"/>
                    </a:solidFill>
                  </a:rPr>
                  <a:t> component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D6568B-3906-96B1-76B8-39DB30D8C890}"/>
                  </a:ext>
                </a:extLst>
              </p:cNvPr>
              <p:cNvSpPr txBox="1"/>
              <p:nvPr/>
            </p:nvSpPr>
            <p:spPr>
              <a:xfrm>
                <a:off x="8151366" y="4187709"/>
                <a:ext cx="11241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B050"/>
                    </a:solidFill>
                  </a:rPr>
                  <a:t>Non-radioactive tritium losses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19D8C0D-C002-4FCF-87F2-FDACBB498E91}"/>
                  </a:ext>
                </a:extLst>
              </p:cNvPr>
              <p:cNvSpPr txBox="1"/>
              <p:nvPr/>
            </p:nvSpPr>
            <p:spPr>
              <a:xfrm>
                <a:off x="10556984" y="6069464"/>
                <a:ext cx="893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2060"/>
                    </a:solidFill>
                  </a:rPr>
                  <a:t>Tritium generation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DEC0A6D-A72A-2739-0774-2992D2F42312}"/>
                  </a:ext>
                </a:extLst>
              </p:cNvPr>
              <p:cNvSpPr txBox="1"/>
              <p:nvPr/>
            </p:nvSpPr>
            <p:spPr>
              <a:xfrm>
                <a:off x="8968113" y="6052503"/>
                <a:ext cx="14826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7030A0"/>
                    </a:solidFill>
                  </a:rPr>
                  <a:t>Mean residence time in the </a:t>
                </a:r>
                <a:r>
                  <a:rPr lang="en-US" sz="1200" dirty="0" err="1">
                    <a:solidFill>
                      <a:srgbClr val="7030A0"/>
                    </a:solidFill>
                  </a:rPr>
                  <a:t>i-th</a:t>
                </a:r>
                <a:r>
                  <a:rPr lang="en-US" sz="1200" dirty="0">
                    <a:solidFill>
                      <a:srgbClr val="7030A0"/>
                    </a:solidFill>
                  </a:rPr>
                  <a:t> component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3734D4-5C59-D140-3A7D-25237C562973}"/>
                  </a:ext>
                </a:extLst>
              </p:cNvPr>
              <p:cNvSpPr txBox="1"/>
              <p:nvPr/>
            </p:nvSpPr>
            <p:spPr>
              <a:xfrm>
                <a:off x="9618984" y="4257367"/>
                <a:ext cx="1031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C000"/>
                    </a:solidFill>
                  </a:rPr>
                  <a:t>Radioactive tritium losses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C94A87C3-B496-D526-6B08-9D976C8C4B68}"/>
                  </a:ext>
                </a:extLst>
              </p:cNvPr>
              <p:cNvCxnSpPr>
                <a:cxnSpLocks/>
                <a:stCxn id="40" idx="4"/>
                <a:endCxn id="45" idx="0"/>
              </p:cNvCxnSpPr>
              <p:nvPr/>
            </p:nvCxnSpPr>
            <p:spPr>
              <a:xfrm>
                <a:off x="7797364" y="5797587"/>
                <a:ext cx="76725" cy="3673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BB8D1ED-B856-8779-A3C8-053FBFC8C1C0}"/>
                  </a:ext>
                </a:extLst>
              </p:cNvPr>
              <p:cNvCxnSpPr>
                <a:cxnSpLocks/>
                <a:stCxn id="41" idx="0"/>
                <a:endCxn id="46" idx="2"/>
              </p:cNvCxnSpPr>
              <p:nvPr/>
            </p:nvCxnSpPr>
            <p:spPr>
              <a:xfrm flipH="1" flipV="1">
                <a:off x="8713457" y="4834040"/>
                <a:ext cx="254964" cy="40163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68DD3CE-AC2D-C59C-B24C-EEB647BE9E0F}"/>
                  </a:ext>
                </a:extLst>
              </p:cNvPr>
              <p:cNvCxnSpPr>
                <a:cxnSpLocks/>
                <a:stCxn id="44" idx="4"/>
              </p:cNvCxnSpPr>
              <p:nvPr/>
            </p:nvCxnSpPr>
            <p:spPr>
              <a:xfrm>
                <a:off x="9372127" y="5744500"/>
                <a:ext cx="133561" cy="3080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66A310FB-76AF-0ADB-B786-80DC3BC64FCE}"/>
                  </a:ext>
                </a:extLst>
              </p:cNvPr>
              <p:cNvCxnSpPr>
                <a:cxnSpLocks/>
                <a:stCxn id="43" idx="0"/>
              </p:cNvCxnSpPr>
              <p:nvPr/>
            </p:nvCxnSpPr>
            <p:spPr>
              <a:xfrm flipV="1">
                <a:off x="10028861" y="4834040"/>
                <a:ext cx="0" cy="401639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08FD3AE6-F823-3714-4E20-B1415FCD8071}"/>
                  </a:ext>
                </a:extLst>
              </p:cNvPr>
              <p:cNvCxnSpPr>
                <a:cxnSpLocks/>
                <a:stCxn id="42" idx="4"/>
              </p:cNvCxnSpPr>
              <p:nvPr/>
            </p:nvCxnSpPr>
            <p:spPr>
              <a:xfrm>
                <a:off x="10500590" y="5564288"/>
                <a:ext cx="239611" cy="505176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9E66B1-EF9F-3B22-1DD0-E942577810D9}"/>
                </a:ext>
              </a:extLst>
            </p:cNvPr>
            <p:cNvSpPr txBox="1"/>
            <p:nvPr/>
          </p:nvSpPr>
          <p:spPr>
            <a:xfrm>
              <a:off x="8276182" y="2411093"/>
              <a:ext cx="2984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Residence time method</a:t>
              </a:r>
              <a:endParaRPr lang="en-US" i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0B8F89-2BDE-A22D-69A3-CE0AC5BAC8B3}"/>
                </a:ext>
              </a:extLst>
            </p:cNvPr>
            <p:cNvSpPr txBox="1"/>
            <p:nvPr/>
          </p:nvSpPr>
          <p:spPr>
            <a:xfrm>
              <a:off x="6300169" y="5443811"/>
              <a:ext cx="584662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chemeClr val="bg1"/>
                  </a:solidFill>
                </a:rPr>
                <a:t>Abdou, M., et al., </a:t>
              </a:r>
              <a:r>
                <a:rPr lang="en-GB" sz="1050" i="1" dirty="0">
                  <a:solidFill>
                    <a:schemeClr val="bg1"/>
                  </a:solidFill>
                </a:rPr>
                <a:t>Nuclear fusion</a:t>
              </a:r>
              <a:r>
                <a:rPr lang="en-GB" sz="1050" dirty="0">
                  <a:solidFill>
                    <a:schemeClr val="bg1"/>
                  </a:solidFill>
                </a:rPr>
                <a:t> 61.1 (2020): 013001.</a:t>
              </a:r>
            </a:p>
            <a:p>
              <a:r>
                <a:rPr lang="en-US" sz="1050" dirty="0">
                  <a:solidFill>
                    <a:schemeClr val="bg1"/>
                  </a:solidFill>
                </a:rPr>
                <a:t>Meschini, S., et al., </a:t>
              </a:r>
              <a:r>
                <a:rPr lang="en-US" sz="1050" i="1" dirty="0">
                  <a:solidFill>
                    <a:schemeClr val="bg1"/>
                  </a:solidFill>
                </a:rPr>
                <a:t>Nuclear Fusion</a:t>
              </a:r>
              <a:r>
                <a:rPr lang="en-US" sz="1050" dirty="0">
                  <a:solidFill>
                    <a:schemeClr val="bg1"/>
                  </a:solidFill>
                </a:rPr>
                <a:t> 63.12 (2023): 126005.</a:t>
              </a:r>
            </a:p>
            <a:p>
              <a:endParaRPr lang="en-GB" sz="1050" dirty="0">
                <a:solidFill>
                  <a:schemeClr val="bg1"/>
                </a:solidFill>
              </a:endParaRPr>
            </a:p>
            <a:p>
              <a:endParaRPr lang="en-US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119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5A34-5DB0-068A-4A25-A476CDCB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TSS IS MULTI-SCALE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382F-83A6-5F11-186D-BFD7189B6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24" y="2032100"/>
            <a:ext cx="3211244" cy="1325563"/>
          </a:xfrm>
        </p:spPr>
        <p:txBody>
          <a:bodyPr>
            <a:normAutofit/>
          </a:bodyPr>
          <a:lstStyle/>
          <a:p>
            <a:r>
              <a:rPr lang="en-US" sz="1800" dirty="0"/>
              <a:t>H – lattice interaction</a:t>
            </a:r>
            <a:endParaRPr lang="en-US" sz="1400" dirty="0"/>
          </a:p>
          <a:p>
            <a:pPr lvl="1"/>
            <a:r>
              <a:rPr lang="en-US" sz="1400" dirty="0"/>
              <a:t>Molecular dynamics</a:t>
            </a:r>
          </a:p>
          <a:p>
            <a:pPr lvl="1"/>
            <a:r>
              <a:rPr lang="en-US" sz="1400" dirty="0"/>
              <a:t>Density Functional theory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6609EF-653E-ED6F-86C4-998B6603B5E9}"/>
              </a:ext>
            </a:extLst>
          </p:cNvPr>
          <p:cNvSpPr/>
          <p:nvPr/>
        </p:nvSpPr>
        <p:spPr>
          <a:xfrm>
            <a:off x="4425242" y="3429000"/>
            <a:ext cx="846667" cy="8692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Components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D94277C-F2B1-FBD3-2C32-70F0829AADA8}"/>
              </a:ext>
            </a:extLst>
          </p:cNvPr>
          <p:cNvSpPr/>
          <p:nvPr/>
        </p:nvSpPr>
        <p:spPr>
          <a:xfrm flipV="1">
            <a:off x="2606321" y="3762189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A6865D5-794C-45BE-8CB2-6E992C697387}"/>
              </a:ext>
            </a:extLst>
          </p:cNvPr>
          <p:cNvSpPr/>
          <p:nvPr/>
        </p:nvSpPr>
        <p:spPr>
          <a:xfrm flipV="1">
            <a:off x="5527322" y="3762189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E0A70D-722C-5BF9-5235-7CE4A1588D6B}"/>
              </a:ext>
            </a:extLst>
          </p:cNvPr>
          <p:cNvSpPr/>
          <p:nvPr/>
        </p:nvSpPr>
        <p:spPr>
          <a:xfrm>
            <a:off x="7090651" y="3449980"/>
            <a:ext cx="846667" cy="8692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115728-4973-70EA-2D08-FB15F555D071}"/>
              </a:ext>
            </a:extLst>
          </p:cNvPr>
          <p:cNvSpPr/>
          <p:nvPr/>
        </p:nvSpPr>
        <p:spPr>
          <a:xfrm>
            <a:off x="1336499" y="3482401"/>
            <a:ext cx="846667" cy="8692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97BFD-5A05-C2D4-9C5C-4B589721DFAF}"/>
              </a:ext>
            </a:extLst>
          </p:cNvPr>
          <p:cNvSpPr txBox="1"/>
          <p:nvPr/>
        </p:nvSpPr>
        <p:spPr>
          <a:xfrm>
            <a:off x="2320769" y="4047485"/>
            <a:ext cx="189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Phenomenology, </a:t>
            </a:r>
          </a:p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A3ADBD-93E7-EFE2-0DBE-518EF1574FFD}"/>
              </a:ext>
            </a:extLst>
          </p:cNvPr>
          <p:cNvSpPr txBox="1">
            <a:spLocks/>
          </p:cNvSpPr>
          <p:nvPr/>
        </p:nvSpPr>
        <p:spPr>
          <a:xfrm>
            <a:off x="3453433" y="2026825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 transport</a:t>
            </a:r>
            <a:endParaRPr lang="en-US" sz="1400" dirty="0"/>
          </a:p>
          <a:p>
            <a:pPr lvl="1"/>
            <a:r>
              <a:rPr lang="en-US" sz="1400" dirty="0"/>
              <a:t>McNabb – Foster model (3D diffusion + trapping)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18128A8-3BEB-8DDF-608B-394A89AD961F}"/>
              </a:ext>
            </a:extLst>
          </p:cNvPr>
          <p:cNvSpPr txBox="1">
            <a:spLocks/>
          </p:cNvSpPr>
          <p:nvPr/>
        </p:nvSpPr>
        <p:spPr>
          <a:xfrm>
            <a:off x="6664677" y="2019257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Tritium systems</a:t>
            </a:r>
          </a:p>
          <a:p>
            <a:pPr lvl="1"/>
            <a:r>
              <a:rPr lang="en-US" sz="1400" dirty="0"/>
              <a:t>1D or 0D models</a:t>
            </a:r>
          </a:p>
          <a:p>
            <a:pPr lvl="1"/>
            <a:endParaRPr lang="en-US" sz="1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33A5EA-5D67-76DE-3FF3-B275C0D230F6}"/>
              </a:ext>
            </a:extLst>
          </p:cNvPr>
          <p:cNvSpPr/>
          <p:nvPr/>
        </p:nvSpPr>
        <p:spPr>
          <a:xfrm>
            <a:off x="10237068" y="3482401"/>
            <a:ext cx="846667" cy="8692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FPP fleet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AB50A9-089C-7A96-1CFD-D5C265D643EE}"/>
              </a:ext>
            </a:extLst>
          </p:cNvPr>
          <p:cNvSpPr txBox="1">
            <a:spLocks/>
          </p:cNvSpPr>
          <p:nvPr/>
        </p:nvSpPr>
        <p:spPr>
          <a:xfrm>
            <a:off x="9334499" y="2011689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Global market</a:t>
            </a:r>
          </a:p>
          <a:p>
            <a:pPr lvl="1"/>
            <a:r>
              <a:rPr lang="en-US" sz="1400" dirty="0"/>
              <a:t>Tritium reserves</a:t>
            </a:r>
          </a:p>
          <a:p>
            <a:pPr lvl="1"/>
            <a:r>
              <a:rPr lang="en-US" sz="1400" dirty="0"/>
              <a:t>Fusion energy penetration</a:t>
            </a:r>
            <a:endParaRPr lang="en-US" sz="1000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B9C330A-39A6-69A2-2140-34460B10AE11}"/>
              </a:ext>
            </a:extLst>
          </p:cNvPr>
          <p:cNvSpPr/>
          <p:nvPr/>
        </p:nvSpPr>
        <p:spPr>
          <a:xfrm flipV="1">
            <a:off x="8483419" y="3794609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5B5666-9DA2-03AD-A700-4514338C7031}"/>
              </a:ext>
            </a:extLst>
          </p:cNvPr>
          <p:cNvSpPr txBox="1"/>
          <p:nvPr/>
        </p:nvSpPr>
        <p:spPr>
          <a:xfrm>
            <a:off x="5523621" y="4039436"/>
            <a:ext cx="179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Defect evolution, trap energy and density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0AF862-5576-B391-4B14-9E21733A1D1C}"/>
              </a:ext>
            </a:extLst>
          </p:cNvPr>
          <p:cNvSpPr txBox="1"/>
          <p:nvPr/>
        </p:nvSpPr>
        <p:spPr>
          <a:xfrm>
            <a:off x="8553612" y="4039436"/>
            <a:ext cx="1796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Startup inventory and FPP dynamics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CCB8023C-A0D8-D1A0-00DF-B0AF74C420AA}"/>
              </a:ext>
            </a:extLst>
          </p:cNvPr>
          <p:cNvSpPr/>
          <p:nvPr/>
        </p:nvSpPr>
        <p:spPr>
          <a:xfrm rot="5400000" flipV="1">
            <a:off x="4279897" y="4947365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D721A45-D501-FD6A-2032-2B338A790F97}"/>
              </a:ext>
            </a:extLst>
          </p:cNvPr>
          <p:cNvSpPr/>
          <p:nvPr/>
        </p:nvSpPr>
        <p:spPr>
          <a:xfrm rot="5400000" flipV="1">
            <a:off x="6966405" y="4947364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907067BB-90D2-E2BF-E3BA-B785861310F3}"/>
              </a:ext>
            </a:extLst>
          </p:cNvPr>
          <p:cNvSpPr/>
          <p:nvPr/>
        </p:nvSpPr>
        <p:spPr>
          <a:xfrm rot="5400000" flipV="1">
            <a:off x="10091723" y="4947363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4D86A5-A837-50F2-E554-B893A166DC73}"/>
              </a:ext>
            </a:extLst>
          </p:cNvPr>
          <p:cNvSpPr txBox="1"/>
          <p:nvPr/>
        </p:nvSpPr>
        <p:spPr>
          <a:xfrm>
            <a:off x="3831124" y="5829221"/>
            <a:ext cx="219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Material selection, component design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B188E9-2585-F667-395D-A9BE4881A6C6}"/>
              </a:ext>
            </a:extLst>
          </p:cNvPr>
          <p:cNvSpPr txBox="1"/>
          <p:nvPr/>
        </p:nvSpPr>
        <p:spPr>
          <a:xfrm>
            <a:off x="6944593" y="5829220"/>
            <a:ext cx="219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Technology selection, system design, safety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2CA267-5D60-A22E-FBA5-4E043B55DD2E}"/>
              </a:ext>
            </a:extLst>
          </p:cNvPr>
          <p:cNvSpPr txBox="1"/>
          <p:nvPr/>
        </p:nvSpPr>
        <p:spPr>
          <a:xfrm>
            <a:off x="9875921" y="5829220"/>
            <a:ext cx="219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Tritium management strategies, policies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27CFCBBC-DD08-296D-ACCE-247AF7FD2390}"/>
              </a:ext>
            </a:extLst>
          </p:cNvPr>
          <p:cNvSpPr/>
          <p:nvPr/>
        </p:nvSpPr>
        <p:spPr>
          <a:xfrm rot="10800000" flipV="1">
            <a:off x="8575269" y="5907559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DFBA5E29-CE4A-09E6-C4B2-061749415F62}"/>
              </a:ext>
            </a:extLst>
          </p:cNvPr>
          <p:cNvSpPr/>
          <p:nvPr/>
        </p:nvSpPr>
        <p:spPr>
          <a:xfrm rot="10800000" flipV="1">
            <a:off x="5807238" y="5904430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E06BF46-ECCD-34F3-D03B-1D937107CFA5}"/>
              </a:ext>
            </a:extLst>
          </p:cNvPr>
          <p:cNvSpPr/>
          <p:nvPr/>
        </p:nvSpPr>
        <p:spPr>
          <a:xfrm rot="10800000" flipV="1">
            <a:off x="8465131" y="3525651"/>
            <a:ext cx="1137355" cy="2448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7DE60A-F9CC-AA34-BEF6-7A427659D50A}"/>
                  </a:ext>
                </a:extLst>
              </p:cNvPr>
              <p:cNvSpPr txBox="1"/>
              <p:nvPr/>
            </p:nvSpPr>
            <p:spPr>
              <a:xfrm>
                <a:off x="8814834" y="3190711"/>
                <a:ext cx="441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7DE60A-F9CC-AA34-BEF6-7A427659D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834" y="3190711"/>
                <a:ext cx="44140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019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 animBg="1"/>
      <p:bldP spid="10" grpId="0" animBg="1"/>
      <p:bldP spid="11" grpId="0"/>
      <p:bldP spid="12" grpId="0"/>
      <p:bldP spid="20" grpId="0"/>
      <p:bldP spid="22" grpId="0" animBg="1"/>
      <p:bldP spid="25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5A34-5DB0-068A-4A25-A476CDCB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A3ADBD-93E7-EFE2-0DBE-518EF1574FFD}"/>
              </a:ext>
            </a:extLst>
          </p:cNvPr>
          <p:cNvSpPr txBox="1">
            <a:spLocks/>
          </p:cNvSpPr>
          <p:nvPr/>
        </p:nvSpPr>
        <p:spPr>
          <a:xfrm>
            <a:off x="783610" y="3429000"/>
            <a:ext cx="461134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Macroscopic H transport</a:t>
            </a:r>
          </a:p>
          <a:p>
            <a:pPr lvl="1"/>
            <a:r>
              <a:rPr lang="en-US" sz="1400" dirty="0"/>
              <a:t>Tritium implantation and trapping</a:t>
            </a:r>
          </a:p>
          <a:p>
            <a:pPr lvl="1"/>
            <a:r>
              <a:rPr lang="en-US" sz="1400" dirty="0">
                <a:latin typeface="Aptos" panose="020B0004020202020204" pitchFamily="34" charset="0"/>
              </a:rPr>
              <a:t>I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mpact of neutron irradiation and material damage on tritium self-sufficiency</a:t>
            </a:r>
            <a:endParaRPr lang="en-US" sz="1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18128A8-3BEB-8DDF-608B-394A89AD961F}"/>
              </a:ext>
            </a:extLst>
          </p:cNvPr>
          <p:cNvSpPr txBox="1">
            <a:spLocks/>
          </p:cNvSpPr>
          <p:nvPr/>
        </p:nvSpPr>
        <p:spPr>
          <a:xfrm>
            <a:off x="783611" y="2019744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Fuel cycle</a:t>
            </a:r>
          </a:p>
          <a:p>
            <a:pPr lvl="1"/>
            <a:r>
              <a:rPr lang="en-US" sz="1400" dirty="0"/>
              <a:t>Fuel cycle dynamics</a:t>
            </a:r>
            <a:endParaRPr lang="en-US" sz="1800" dirty="0"/>
          </a:p>
          <a:p>
            <a:pPr lvl="1"/>
            <a:r>
              <a:rPr lang="en-US" sz="1400" dirty="0"/>
              <a:t>Fuel cycle layout</a:t>
            </a:r>
          </a:p>
          <a:p>
            <a:pPr lvl="1"/>
            <a:r>
              <a:rPr lang="en-US" sz="1400" dirty="0"/>
              <a:t>Main technologies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AB50A9-089C-7A96-1CFD-D5C265D643EE}"/>
              </a:ext>
            </a:extLst>
          </p:cNvPr>
          <p:cNvSpPr txBox="1">
            <a:spLocks/>
          </p:cNvSpPr>
          <p:nvPr/>
        </p:nvSpPr>
        <p:spPr>
          <a:xfrm>
            <a:off x="838200" y="4838256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Global market</a:t>
            </a:r>
          </a:p>
          <a:p>
            <a:pPr lvl="1"/>
            <a:r>
              <a:rPr lang="en-US" sz="1400" dirty="0"/>
              <a:t>Tritium reserves management</a:t>
            </a:r>
          </a:p>
          <a:p>
            <a:pPr lvl="1"/>
            <a:r>
              <a:rPr lang="en-US" sz="1400" dirty="0"/>
              <a:t>Fusion energy penetration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4717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5A34-5DB0-068A-4A25-A476CDCB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A3ADBD-93E7-EFE2-0DBE-518EF1574FFD}"/>
              </a:ext>
            </a:extLst>
          </p:cNvPr>
          <p:cNvSpPr txBox="1">
            <a:spLocks/>
          </p:cNvSpPr>
          <p:nvPr/>
        </p:nvSpPr>
        <p:spPr>
          <a:xfrm>
            <a:off x="783610" y="3429000"/>
            <a:ext cx="461134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Macroscopic H transport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Tritium implantation and trapping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I</a:t>
            </a:r>
            <a:r>
              <a:rPr lang="en-US" sz="14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Aptos" panose="020B0004020202020204" pitchFamily="34" charset="0"/>
              </a:rPr>
              <a:t>mpact of neutron irradiation and material damage on tritium self-sufficiency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18128A8-3BEB-8DDF-608B-394A89AD961F}"/>
              </a:ext>
            </a:extLst>
          </p:cNvPr>
          <p:cNvSpPr txBox="1">
            <a:spLocks/>
          </p:cNvSpPr>
          <p:nvPr/>
        </p:nvSpPr>
        <p:spPr>
          <a:xfrm>
            <a:off x="783611" y="2019744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Fuel cycle</a:t>
            </a:r>
          </a:p>
          <a:p>
            <a:pPr lvl="1"/>
            <a:r>
              <a:rPr lang="en-US" sz="1400" dirty="0"/>
              <a:t>Fuel cycle dynamics</a:t>
            </a:r>
            <a:endParaRPr lang="en-US" sz="1800" dirty="0"/>
          </a:p>
          <a:p>
            <a:pPr lvl="1"/>
            <a:r>
              <a:rPr lang="en-US" sz="1400" dirty="0"/>
              <a:t>Fuel cycle layout</a:t>
            </a:r>
          </a:p>
          <a:p>
            <a:pPr lvl="1"/>
            <a:r>
              <a:rPr lang="en-US" sz="1400" dirty="0"/>
              <a:t>Main technologies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AB50A9-089C-7A96-1CFD-D5C265D643EE}"/>
              </a:ext>
            </a:extLst>
          </p:cNvPr>
          <p:cNvSpPr txBox="1">
            <a:spLocks/>
          </p:cNvSpPr>
          <p:nvPr/>
        </p:nvSpPr>
        <p:spPr>
          <a:xfrm>
            <a:off x="838200" y="4838256"/>
            <a:ext cx="321124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Global market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Tritium reserves management</a:t>
            </a:r>
          </a:p>
          <a:p>
            <a:pPr lvl="1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Fusion energy penetration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65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C26E-E5B2-EF84-8AE8-27434EA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BASIC FUEL CYCLE MODEL</a:t>
            </a:r>
          </a:p>
        </p:txBody>
      </p:sp>
      <p:grpSp>
        <p:nvGrpSpPr>
          <p:cNvPr id="4" name="Gruppo 15">
            <a:extLst>
              <a:ext uri="{FF2B5EF4-FFF2-40B4-BE49-F238E27FC236}">
                <a16:creationId xmlns:a16="http://schemas.microsoft.com/office/drawing/2014/main" id="{91C80C89-ADF8-D10C-FCC5-001A355000BE}"/>
              </a:ext>
            </a:extLst>
          </p:cNvPr>
          <p:cNvGrpSpPr/>
          <p:nvPr/>
        </p:nvGrpSpPr>
        <p:grpSpPr>
          <a:xfrm>
            <a:off x="3142180" y="1690688"/>
            <a:ext cx="5907640" cy="4620124"/>
            <a:chOff x="3455823" y="926306"/>
            <a:chExt cx="6642837" cy="548708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3666DD-A56B-28D8-1A70-D6079DE93E2B}"/>
                </a:ext>
              </a:extLst>
            </p:cNvPr>
            <p:cNvCxnSpPr>
              <a:cxnSpLocks/>
            </p:cNvCxnSpPr>
            <p:nvPr/>
          </p:nvCxnSpPr>
          <p:spPr>
            <a:xfrm>
              <a:off x="9741809" y="926306"/>
              <a:ext cx="0" cy="281445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ACC133A-6A1B-F328-5E92-6C99538F66DD}"/>
                </a:ext>
              </a:extLst>
            </p:cNvPr>
            <p:cNvCxnSpPr>
              <a:cxnSpLocks/>
              <a:stCxn id="11" idx="2"/>
              <a:endCxn id="7" idx="0"/>
            </p:cNvCxnSpPr>
            <p:nvPr/>
          </p:nvCxnSpPr>
          <p:spPr>
            <a:xfrm>
              <a:off x="6377677" y="2145881"/>
              <a:ext cx="0" cy="685744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1E2DCAD-52F8-86EE-7E2E-F77E2151359D}"/>
                </a:ext>
              </a:extLst>
            </p:cNvPr>
            <p:cNvSpPr/>
            <p:nvPr/>
          </p:nvSpPr>
          <p:spPr>
            <a:xfrm>
              <a:off x="5583062" y="2831625"/>
              <a:ext cx="1589230" cy="1615738"/>
            </a:xfrm>
            <a:prstGeom prst="ellipse">
              <a:avLst/>
            </a:prstGeom>
            <a:gradFill flip="none" rotWithShape="1">
              <a:gsLst>
                <a:gs pos="0">
                  <a:srgbClr val="FC728E"/>
                </a:gs>
                <a:gs pos="57000">
                  <a:srgbClr val="E4B8E3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5DC57F-BF2B-8718-E803-EBE8F1A46F91}"/>
                </a:ext>
              </a:extLst>
            </p:cNvPr>
            <p:cNvSpPr txBox="1"/>
            <p:nvPr/>
          </p:nvSpPr>
          <p:spPr>
            <a:xfrm>
              <a:off x="5842083" y="3507349"/>
              <a:ext cx="1115771" cy="4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PLASMA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7156441-ECF2-7CEE-446A-58F266600772}"/>
                </a:ext>
              </a:extLst>
            </p:cNvPr>
            <p:cNvSpPr/>
            <p:nvPr/>
          </p:nvSpPr>
          <p:spPr>
            <a:xfrm>
              <a:off x="3503358" y="3265939"/>
              <a:ext cx="1278193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IFC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4A466DA-1E31-7494-30EB-37AFF70D41A3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 flipV="1">
              <a:off x="4781551" y="3708391"/>
              <a:ext cx="801510" cy="13323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6846240-AFB5-ABB7-E930-8EE0D26D3468}"/>
                </a:ext>
              </a:extLst>
            </p:cNvPr>
            <p:cNvSpPr/>
            <p:nvPr/>
          </p:nvSpPr>
          <p:spPr>
            <a:xfrm>
              <a:off x="5738580" y="1260978"/>
              <a:ext cx="1278193" cy="88490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Storage &amp; fueling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A6A0040-0EBD-7064-967A-288E4610C734}"/>
                </a:ext>
              </a:extLst>
            </p:cNvPr>
            <p:cNvSpPr/>
            <p:nvPr/>
          </p:nvSpPr>
          <p:spPr>
            <a:xfrm>
              <a:off x="7886478" y="3270918"/>
              <a:ext cx="1278193" cy="88490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OFC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8A29385-B599-7338-D3A8-BBED042549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7453" y="951205"/>
              <a:ext cx="5651457" cy="0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rgbClr val="00B0F0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C705E7-37DC-16F1-CB5D-B3B67D929BF7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7147888" y="3713370"/>
              <a:ext cx="738590" cy="8343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BCDE5B1-6DA8-138E-F3E3-10F52724C438}"/>
                </a:ext>
              </a:extLst>
            </p:cNvPr>
            <p:cNvSpPr/>
            <p:nvPr/>
          </p:nvSpPr>
          <p:spPr>
            <a:xfrm>
              <a:off x="4107453" y="5200968"/>
              <a:ext cx="820598" cy="496552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rgbClr val="55EC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00724B-8C10-1ADB-6923-CDF3A7B14230}"/>
                </a:ext>
              </a:extLst>
            </p:cNvPr>
            <p:cNvSpPr txBox="1"/>
            <p:nvPr/>
          </p:nvSpPr>
          <p:spPr>
            <a:xfrm>
              <a:off x="4928051" y="5259337"/>
              <a:ext cx="2428299" cy="4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Outer fuel cycle (OFC)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AAC2A00-6DA8-84FB-F4E2-04790835B1C3}"/>
                </a:ext>
              </a:extLst>
            </p:cNvPr>
            <p:cNvSpPr/>
            <p:nvPr/>
          </p:nvSpPr>
          <p:spPr>
            <a:xfrm>
              <a:off x="4107453" y="5821117"/>
              <a:ext cx="820598" cy="49655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807112-801E-6933-5D6E-FC2AD4C063BC}"/>
                </a:ext>
              </a:extLst>
            </p:cNvPr>
            <p:cNvSpPr txBox="1"/>
            <p:nvPr/>
          </p:nvSpPr>
          <p:spPr>
            <a:xfrm>
              <a:off x="4928051" y="5879487"/>
              <a:ext cx="2428299" cy="4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Inner fuel cycle (IFC)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CFAA24-663C-327E-1D66-9B48EDA14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6281" y="5493677"/>
              <a:ext cx="962024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8C23C1-3AFF-3CE4-C2EB-2D6BE4D180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1440" y="5700746"/>
              <a:ext cx="962024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11D91D-C754-C38D-A614-D84BC7647A04}"/>
                </a:ext>
              </a:extLst>
            </p:cNvPr>
            <p:cNvSpPr txBox="1"/>
            <p:nvPr/>
          </p:nvSpPr>
          <p:spPr>
            <a:xfrm>
              <a:off x="8462876" y="5450658"/>
              <a:ext cx="1338495" cy="694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Tritium flow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10D8344-1FA0-5D8C-5566-29BE01DBAA43}"/>
                </a:ext>
              </a:extLst>
            </p:cNvPr>
            <p:cNvSpPr/>
            <p:nvPr/>
          </p:nvSpPr>
          <p:spPr>
            <a:xfrm>
              <a:off x="7408850" y="5259338"/>
              <a:ext cx="2422252" cy="1121304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85F716-3F1C-2911-D355-3ED38F08C2AC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H="1">
              <a:off x="9164671" y="3713370"/>
              <a:ext cx="594239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99C4D7E-39F9-049B-DEFC-9B951B98A5D0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4131517" y="951205"/>
              <a:ext cx="10938" cy="2314734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D266250-6BE7-C73C-2215-901723C5D6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57505" y="2121687"/>
              <a:ext cx="1056819" cy="1184503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5CBFD52-AD0E-EB6B-FFD7-48B63CE4215D}"/>
                    </a:ext>
                  </a:extLst>
                </p:cNvPr>
                <p:cNvSpPr txBox="1"/>
                <p:nvPr/>
              </p:nvSpPr>
              <p:spPr>
                <a:xfrm>
                  <a:off x="4431353" y="4043629"/>
                  <a:ext cx="1589230" cy="6571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f>
                          <m:fPr>
                            <m:ctrlPr>
                              <a:rPr lang="it-IT" sz="1600" b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TBE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TBE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5CBFD52-AD0E-EB6B-FFD7-48B63CE42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353" y="4043629"/>
                  <a:ext cx="1589230" cy="657194"/>
                </a:xfrm>
                <a:prstGeom prst="rect">
                  <a:avLst/>
                </a:prstGeom>
                <a:blipFill>
                  <a:blip r:embed="rId2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197ACA1-D607-A857-FFDA-064133CE04FA}"/>
                    </a:ext>
                  </a:extLst>
                </p:cNvPr>
                <p:cNvSpPr txBox="1"/>
                <p:nvPr/>
              </p:nvSpPr>
              <p:spPr>
                <a:xfrm>
                  <a:off x="5940155" y="2161342"/>
                  <a:ext cx="1589230" cy="704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̇"/>
                                <m:ctrlPr>
                                  <a:rPr lang="it-IT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TBE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197ACA1-D607-A857-FFDA-064133CE04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5" y="2161342"/>
                  <a:ext cx="1589230" cy="704637"/>
                </a:xfrm>
                <a:prstGeom prst="rect">
                  <a:avLst/>
                </a:prstGeom>
                <a:blipFill>
                  <a:blip r:embed="rId3"/>
                  <a:stretch>
                    <a:fillRect b="-2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23E2266-36D3-37FF-5A57-A26EE3C090DB}"/>
                    </a:ext>
                  </a:extLst>
                </p:cNvPr>
                <p:cNvSpPr txBox="1"/>
                <p:nvPr/>
              </p:nvSpPr>
              <p:spPr>
                <a:xfrm>
                  <a:off x="7957293" y="4154427"/>
                  <a:ext cx="1205264" cy="4112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TBR</m:t>
                        </m:r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23E2266-36D3-37FF-5A57-A26EE3C090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7293" y="4154427"/>
                  <a:ext cx="1205264" cy="4112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166">
              <a:extLst>
                <a:ext uri="{FF2B5EF4-FFF2-40B4-BE49-F238E27FC236}">
                  <a16:creationId xmlns:a16="http://schemas.microsoft.com/office/drawing/2014/main" id="{11D32D1A-EA25-A75D-1946-3C928FB4DC1D}"/>
                </a:ext>
              </a:extLst>
            </p:cNvPr>
            <p:cNvCxnSpPr>
              <a:cxnSpLocks/>
            </p:cNvCxnSpPr>
            <p:nvPr/>
          </p:nvCxnSpPr>
          <p:spPr>
            <a:xfrm>
              <a:off x="7481717" y="6157229"/>
              <a:ext cx="960582" cy="0"/>
            </a:xfrm>
            <a:prstGeom prst="line">
              <a:avLst/>
            </a:prstGeom>
            <a:ln w="57150">
              <a:solidFill>
                <a:srgbClr val="00B050"/>
              </a:solidFill>
              <a:bevel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8">
              <a:extLst>
                <a:ext uri="{FF2B5EF4-FFF2-40B4-BE49-F238E27FC236}">
                  <a16:creationId xmlns:a16="http://schemas.microsoft.com/office/drawing/2014/main" id="{F1E561D3-F4CB-EC4D-1176-696FDD711F2A}"/>
                </a:ext>
              </a:extLst>
            </p:cNvPr>
            <p:cNvSpPr txBox="1"/>
            <p:nvPr/>
          </p:nvSpPr>
          <p:spPr>
            <a:xfrm>
              <a:off x="8474380" y="6011309"/>
              <a:ext cx="1624280" cy="4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Neutron flux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CasellaDiTesto 1">
                  <a:extLst>
                    <a:ext uri="{FF2B5EF4-FFF2-40B4-BE49-F238E27FC236}">
                      <a16:creationId xmlns:a16="http://schemas.microsoft.com/office/drawing/2014/main" id="{020A697A-4A49-1A9C-CE3B-C56FF8DD75CF}"/>
                    </a:ext>
                  </a:extLst>
                </p:cNvPr>
                <p:cNvSpPr txBox="1"/>
                <p:nvPr/>
              </p:nvSpPr>
              <p:spPr>
                <a:xfrm>
                  <a:off x="3455823" y="2961187"/>
                  <a:ext cx="444135" cy="2924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𝐼𝐹𝐶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1" name="CasellaDiTesto 1">
                  <a:extLst>
                    <a:ext uri="{FF2B5EF4-FFF2-40B4-BE49-F238E27FC236}">
                      <a16:creationId xmlns:a16="http://schemas.microsoft.com/office/drawing/2014/main" id="{020A697A-4A49-1A9C-CE3B-C56FF8DD75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823" y="2961187"/>
                  <a:ext cx="444135" cy="292424"/>
                </a:xfrm>
                <a:prstGeom prst="rect">
                  <a:avLst/>
                </a:prstGeom>
                <a:blipFill>
                  <a:blip r:embed="rId5"/>
                  <a:stretch>
                    <a:fillRect l="-6250" r="-3125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CasellaDiTesto 29">
                  <a:extLst>
                    <a:ext uri="{FF2B5EF4-FFF2-40B4-BE49-F238E27FC236}">
                      <a16:creationId xmlns:a16="http://schemas.microsoft.com/office/drawing/2014/main" id="{C8279A23-2A5C-C42F-8C2E-5387B6D7A3C0}"/>
                    </a:ext>
                  </a:extLst>
                </p:cNvPr>
                <p:cNvSpPr txBox="1"/>
                <p:nvPr/>
              </p:nvSpPr>
              <p:spPr>
                <a:xfrm>
                  <a:off x="7898031" y="2957313"/>
                  <a:ext cx="494604" cy="2924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𝑂𝐹𝐶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32" name="CasellaDiTesto 29">
                  <a:extLst>
                    <a:ext uri="{FF2B5EF4-FFF2-40B4-BE49-F238E27FC236}">
                      <a16:creationId xmlns:a16="http://schemas.microsoft.com/office/drawing/2014/main" id="{C8279A23-2A5C-C42F-8C2E-5387B6D7A3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031" y="2957313"/>
                  <a:ext cx="494604" cy="292424"/>
                </a:xfrm>
                <a:prstGeom prst="rect">
                  <a:avLst/>
                </a:prstGeom>
                <a:blipFill>
                  <a:blip r:embed="rId6"/>
                  <a:stretch>
                    <a:fillRect l="-5556" r="-2778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714BF11-53D8-5100-2538-610F9AB4C86E}"/>
              </a:ext>
            </a:extLst>
          </p:cNvPr>
          <p:cNvSpPr txBox="1"/>
          <p:nvPr/>
        </p:nvSpPr>
        <p:spPr>
          <a:xfrm>
            <a:off x="1427280" y="3669142"/>
            <a:ext cx="140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Tritium processing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F5A75A-6E9F-23A6-E608-056294807941}"/>
              </a:ext>
            </a:extLst>
          </p:cNvPr>
          <p:cNvSpPr txBox="1"/>
          <p:nvPr/>
        </p:nvSpPr>
        <p:spPr>
          <a:xfrm>
            <a:off x="9083580" y="3717741"/>
            <a:ext cx="191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Tritium breeding and extraction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75E1D0-1BF8-903F-8B7F-BEE0A9126E1E}"/>
                  </a:ext>
                </a:extLst>
              </p:cNvPr>
              <p:cNvSpPr txBox="1"/>
              <p:nvPr/>
            </p:nvSpPr>
            <p:spPr>
              <a:xfrm>
                <a:off x="2692657" y="4196379"/>
                <a:ext cx="6096000" cy="37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75E1D0-1BF8-903F-8B7F-BEE0A9126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57" y="4196379"/>
                <a:ext cx="6096000" cy="3779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9F529-D6B7-74FA-1C66-A9F19C2B9208}"/>
                  </a:ext>
                </a:extLst>
              </p:cNvPr>
              <p:cNvSpPr txBox="1"/>
              <p:nvPr/>
            </p:nvSpPr>
            <p:spPr>
              <a:xfrm>
                <a:off x="350687" y="5428979"/>
                <a:ext cx="2897203" cy="654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 Tritium burn rate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TBE: Tritium Burn Efficiency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9F529-D6B7-74FA-1C66-A9F19C2B9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87" y="5428979"/>
                <a:ext cx="2897203" cy="654988"/>
              </a:xfrm>
              <a:prstGeom prst="rect">
                <a:avLst/>
              </a:prstGeom>
              <a:blipFill>
                <a:blip r:embed="rId8"/>
                <a:stretch>
                  <a:fillRect l="-1747" t="-1887" r="-87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995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with a line going up&#10;&#10;Description automatically generated">
            <a:extLst>
              <a:ext uri="{FF2B5EF4-FFF2-40B4-BE49-F238E27FC236}">
                <a16:creationId xmlns:a16="http://schemas.microsoft.com/office/drawing/2014/main" id="{4E65FECC-D7F5-5504-E712-0B4E9C693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56" y="1796034"/>
            <a:ext cx="5842000" cy="438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869E53-1EAC-4AED-0CC1-D483B926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INITIAL TRANSIENT SETS THE STARTUP INVENTORY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FCDD1-39B0-1D24-75D2-68B990BDFCD1}"/>
              </a:ext>
            </a:extLst>
          </p:cNvPr>
          <p:cNvSpPr txBox="1"/>
          <p:nvPr/>
        </p:nvSpPr>
        <p:spPr>
          <a:xfrm>
            <a:off x="3761701" y="2613398"/>
            <a:ext cx="138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TBRa</a:t>
            </a:r>
            <a:r>
              <a:rPr lang="en-US" dirty="0">
                <a:solidFill>
                  <a:schemeClr val="bg1"/>
                </a:solidFill>
              </a:rPr>
              <a:t> &gt; </a:t>
            </a:r>
            <a:r>
              <a:rPr lang="en-US" dirty="0" err="1">
                <a:solidFill>
                  <a:schemeClr val="bg1"/>
                </a:solidFill>
              </a:rPr>
              <a:t>TBRr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1426E-C448-3A13-C541-355575F8850C}"/>
              </a:ext>
            </a:extLst>
          </p:cNvPr>
          <p:cNvSpPr txBox="1"/>
          <p:nvPr/>
        </p:nvSpPr>
        <p:spPr>
          <a:xfrm>
            <a:off x="6845469" y="2013900"/>
            <a:ext cx="252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24h tritium reserves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95C6E6-FEA5-5D68-2932-46F418725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60" y="2706444"/>
            <a:ext cx="5218074" cy="30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339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7F539CC-4223-6B4F-B970-05CCE4B049A9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35644</TotalTime>
  <Words>2037</Words>
  <Application>Microsoft Macintosh PowerPoint</Application>
  <PresentationFormat>Widescreen</PresentationFormat>
  <Paragraphs>502</Paragraphs>
  <Slides>39</Slides>
  <Notes>13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Aptos</vt:lpstr>
      <vt:lpstr>Aptos Display</vt:lpstr>
      <vt:lpstr>Arial</vt:lpstr>
      <vt:lpstr>Cambria Math</vt:lpstr>
      <vt:lpstr>Open Sans</vt:lpstr>
      <vt:lpstr>Times New Roman</vt:lpstr>
      <vt:lpstr>Office Theme</vt:lpstr>
      <vt:lpstr>Overview of D-T fuel cycles: the quest for tritium self-sufficiency and the growth of fusion energy </vt:lpstr>
      <vt:lpstr>MOTIVATIONS</vt:lpstr>
      <vt:lpstr>TRITIUM  SELF-SUFFICIENCY (TSS)</vt:lpstr>
      <vt:lpstr>SYSTEM-LEVEL MODELING APPROACH</vt:lpstr>
      <vt:lpstr>TSS IS MULTI-SCALE PROBLEM</vt:lpstr>
      <vt:lpstr>OUTLINE</vt:lpstr>
      <vt:lpstr>OUTLINE</vt:lpstr>
      <vt:lpstr>A BASIC FUEL CYCLE MODEL</vt:lpstr>
      <vt:lpstr>THE INITIAL TRANSIENT SETS THE STARTUP INVENTORY</vt:lpstr>
      <vt:lpstr>RISK REGIONS – REFERENCE VALUES</vt:lpstr>
      <vt:lpstr>PowerPoint Presentation</vt:lpstr>
      <vt:lpstr>PowerPoint Presentation</vt:lpstr>
      <vt:lpstr>PowerPoint Presentation</vt:lpstr>
      <vt:lpstr>DIRECT INTERNAL RECYCLING </vt:lpstr>
      <vt:lpstr>DIRECT INTERNAL RECYCLING </vt:lpstr>
      <vt:lpstr>TRITIUM BURN EFFICIENCY</vt:lpstr>
      <vt:lpstr>TBE and TSS</vt:lpstr>
      <vt:lpstr>TBE and FUSION POWER</vt:lpstr>
      <vt:lpstr>TBE and FUSION POWER</vt:lpstr>
      <vt:lpstr>OUTLINE</vt:lpstr>
      <vt:lpstr>NEUTRON-INDUCED DAMAGE IN MATERIALS</vt:lpstr>
      <vt:lpstr>TRAPPING AND COMPONENT REPLACEMENT STRONGLY IMPACT TSS</vt:lpstr>
      <vt:lpstr>DESIGN CONSIDERATIONS DUE TO TRAPPING</vt:lpstr>
      <vt:lpstr>OUTLINE</vt:lpstr>
      <vt:lpstr>TRITIUM RESOURCES AVAILABLE</vt:lpstr>
      <vt:lpstr>UNCERTAINTY IN FC DESIGN MAKES THE RESERVES EVOLUTION VERY UNCERTAIN</vt:lpstr>
      <vt:lpstr>STARTUP INVENTORY DRIVES FUSION ENERGY GROWTH AND TRITIUM ECONOMY</vt:lpstr>
      <vt:lpstr>CONCLUSIONS</vt:lpstr>
      <vt:lpstr>CONCLUSIONS</vt:lpstr>
      <vt:lpstr>BACKUP SLIDES</vt:lpstr>
      <vt:lpstr>R&amp;D H TRAPPING</vt:lpstr>
      <vt:lpstr>RELATION BETWEEN TSS FIGURES OF MERIT</vt:lpstr>
      <vt:lpstr>MAJOR DRIVERS ARE IFC RESIDENCE TIME AND TRITIUM BURN 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CONSIDERATIONS DUE TO TRAPPING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Samuele  Meschini</dc:creator>
  <cp:lastModifiedBy>Samuele  Meschini</cp:lastModifiedBy>
  <cp:revision>1</cp:revision>
  <dcterms:created xsi:type="dcterms:W3CDTF">2024-08-15T19:22:23Z</dcterms:created>
  <dcterms:modified xsi:type="dcterms:W3CDTF">2024-09-09T13:26:23Z</dcterms:modified>
</cp:coreProperties>
</file>