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</p:sldMasterIdLst>
  <p:notesMasterIdLst>
    <p:notesMasterId r:id="rId54"/>
  </p:notesMasterIdLst>
  <p:handoutMasterIdLst>
    <p:handoutMasterId r:id="rId55"/>
  </p:handoutMasterIdLst>
  <p:sldIdLst>
    <p:sldId id="1822" r:id="rId2"/>
    <p:sldId id="1869" r:id="rId3"/>
    <p:sldId id="1839" r:id="rId4"/>
    <p:sldId id="1894" r:id="rId5"/>
    <p:sldId id="1893" r:id="rId6"/>
    <p:sldId id="1835" r:id="rId7"/>
    <p:sldId id="1827" r:id="rId8"/>
    <p:sldId id="1868" r:id="rId9"/>
    <p:sldId id="1782" r:id="rId10"/>
    <p:sldId id="1897" r:id="rId11"/>
    <p:sldId id="1853" r:id="rId12"/>
    <p:sldId id="1854" r:id="rId13"/>
    <p:sldId id="1845" r:id="rId14"/>
    <p:sldId id="1846" r:id="rId15"/>
    <p:sldId id="1855" r:id="rId16"/>
    <p:sldId id="1856" r:id="rId17"/>
    <p:sldId id="1870" r:id="rId18"/>
    <p:sldId id="1813" r:id="rId19"/>
    <p:sldId id="1864" r:id="rId20"/>
    <p:sldId id="1886" r:id="rId21"/>
    <p:sldId id="1699" r:id="rId22"/>
    <p:sldId id="1828" r:id="rId23"/>
    <p:sldId id="1881" r:id="rId24"/>
    <p:sldId id="1876" r:id="rId25"/>
    <p:sldId id="1877" r:id="rId26"/>
    <p:sldId id="1891" r:id="rId27"/>
    <p:sldId id="1892" r:id="rId28"/>
    <p:sldId id="1880" r:id="rId29"/>
    <p:sldId id="1849" r:id="rId30"/>
    <p:sldId id="1896" r:id="rId31"/>
    <p:sldId id="1834" r:id="rId32"/>
    <p:sldId id="1830" r:id="rId33"/>
    <p:sldId id="1895" r:id="rId34"/>
    <p:sldId id="1873" r:id="rId35"/>
    <p:sldId id="1874" r:id="rId36"/>
    <p:sldId id="1711" r:id="rId37"/>
    <p:sldId id="1875" r:id="rId38"/>
    <p:sldId id="1882" r:id="rId39"/>
    <p:sldId id="1883" r:id="rId40"/>
    <p:sldId id="1884" r:id="rId41"/>
    <p:sldId id="1885" r:id="rId42"/>
    <p:sldId id="1842" r:id="rId43"/>
    <p:sldId id="1821" r:id="rId44"/>
    <p:sldId id="1777" r:id="rId45"/>
    <p:sldId id="1872" r:id="rId46"/>
    <p:sldId id="1751" r:id="rId47"/>
    <p:sldId id="1812" r:id="rId48"/>
    <p:sldId id="1878" r:id="rId49"/>
    <p:sldId id="1887" r:id="rId50"/>
    <p:sldId id="1888" r:id="rId51"/>
    <p:sldId id="1890" r:id="rId52"/>
    <p:sldId id="1879" r:id="rId53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CFF8D"/>
    <a:srgbClr val="A67046"/>
    <a:srgbClr val="F46FF4"/>
    <a:srgbClr val="9999FF"/>
    <a:srgbClr val="FF3300"/>
    <a:srgbClr val="FF0000"/>
    <a:srgbClr val="FFFFF1"/>
    <a:srgbClr val="F8F9EB"/>
    <a:srgbClr val="F6D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62" autoAdjust="0"/>
  </p:normalViewPr>
  <p:slideViewPr>
    <p:cSldViewPr snapToGrid="0">
      <p:cViewPr>
        <p:scale>
          <a:sx n="100" d="100"/>
          <a:sy n="100" d="100"/>
        </p:scale>
        <p:origin x="-1968" y="-696"/>
      </p:cViewPr>
      <p:guideLst>
        <p:guide orient="horz" pos="4224"/>
        <p:guide pos="2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840"/>
    </p:cViewPr>
  </p:sorterViewPr>
  <p:notesViewPr>
    <p:cSldViewPr snapToGrid="0">
      <p:cViewPr varScale="1">
        <p:scale>
          <a:sx n="74" d="100"/>
          <a:sy n="74" d="100"/>
        </p:scale>
        <p:origin x="-2544" y="-120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t" anchorCtr="0" compatLnSpc="1">
            <a:prstTxWarp prst="textNoShape">
              <a:avLst/>
            </a:prstTxWarp>
          </a:bodyPr>
          <a:lstStyle>
            <a:lvl1pPr defTabSz="966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t" anchorCtr="0" compatLnSpc="1">
            <a:prstTxWarp prst="textNoShape">
              <a:avLst/>
            </a:prstTxWarp>
          </a:bodyPr>
          <a:lstStyle>
            <a:lvl1pPr algn="r" defTabSz="966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b" anchorCtr="0" compatLnSpc="1">
            <a:prstTxWarp prst="textNoShape">
              <a:avLst/>
            </a:prstTxWarp>
          </a:bodyPr>
          <a:lstStyle>
            <a:lvl1pPr defTabSz="966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b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0D1F095-9AA5-2347-915C-6C22B59E0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67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531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79888" y="0"/>
            <a:ext cx="31353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7138" y="712788"/>
            <a:ext cx="4860925" cy="364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788" y="4595813"/>
            <a:ext cx="538162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2250"/>
            <a:ext cx="3135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79888" y="9112250"/>
            <a:ext cx="3135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5653A0E-384A-DC4A-8B7F-2B35103BA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474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8483D4E-92EE-A04B-8EBD-9DC2C3D3C55A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91743-D2B1-415B-B2B0-9AAE42256849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 spherical </a:t>
            </a:r>
            <a:r>
              <a:rPr lang="en-US" altLang="en-US" dirty="0" err="1" smtClean="0"/>
              <a:t>tokamak</a:t>
            </a:r>
            <a:r>
              <a:rPr lang="en-US" altLang="en-US" dirty="0" smtClean="0"/>
              <a:t> is a low aspect</a:t>
            </a:r>
            <a:r>
              <a:rPr lang="en-US" altLang="en-US" baseline="0" dirty="0" smtClean="0"/>
              <a:t> ratio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is a donut like aspect ratio of about 3 where as ST is aspect ratio of about 1.5.  As the aspect ratio is reduced, the hole of the donut is reduced and it disappears entirely at A = 1.  As the aspect ratio is reduced, the plasma elongate naturally takes on the spherical shape due to self fields.  Another important property is the magnetic field line.  The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 magnetic field line goes around torus at relatively constant pitch where as the ST geometry, the field line transit the outboard unstable region quickly but spend many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transits in the inboard stable region.  This makes ST plasma stable for high beta and also makes the edge safety factor high ~ 10 compared to ~ 3 for </a:t>
            </a:r>
            <a:r>
              <a:rPr lang="en-US" altLang="en-US" baseline="0" dirty="0" err="1" smtClean="0"/>
              <a:t>tokamak</a:t>
            </a:r>
            <a:r>
              <a:rPr lang="en-US" altLang="en-US" baseline="0" dirty="0" smtClean="0"/>
              <a:t>.  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As a result, there are a number of new unique physics regimes which can be accessed at low aspect ratio, which can be utilized to enhance the understanding of </a:t>
            </a:r>
            <a:r>
              <a:rPr lang="en-US" altLang="en-US" baseline="0" dirty="0" err="1" smtClean="0"/>
              <a:t>toroidal</a:t>
            </a:r>
            <a:r>
              <a:rPr lang="en-US" altLang="en-US" baseline="0" dirty="0" smtClean="0"/>
              <a:t> confinement physics and improve predictive capabilities for ITER and future fusion facilities.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A bunch of sensors give conditioned current inputs</a:t>
            </a:r>
          </a:p>
          <a:p>
            <a:r>
              <a:rPr lang="en-US">
                <a:latin typeface="Times New Roman" charset="0"/>
              </a:rPr>
              <a:t>Output is Go/NoGo… Fault/No Fault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77943" indent="-299209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96835" indent="-239367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75569" indent="-239367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154304" indent="-239367" eaLnBrk="0" hangingPunct="0"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49B1D5-CFBD-3E42-A4B3-EA4CB39F5E48}" type="slidenum">
              <a:rPr lang="en-US" sz="12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43</a:t>
            </a:fld>
            <a:endParaRPr lang="en-US" sz="12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EAA1476-0F5F-F349-BCB4-377F2176DCB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85664F20-05A5-40C0-9F32-01BF96E7B23D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48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8537" cy="360680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7238"/>
            <a:ext cx="5375275" cy="43259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75" tIns="48390" rIns="96775" bIns="48390"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2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8725" y="712788"/>
            <a:ext cx="4860925" cy="36449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468FC11-57F2-9442-B199-8E6ED14239F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2788"/>
            <a:ext cx="4860925" cy="36449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8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468FC11-57F2-9442-B199-8E6ED14239F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2788"/>
            <a:ext cx="4860925" cy="36449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E0279-E0E3-437D-939A-F08929B7282D}" type="slidenum">
              <a:rPr lang="en-US"/>
              <a:pPr/>
              <a:t>23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Here is the outline of this review</a:t>
            </a:r>
            <a:r>
              <a:rPr lang="en-US" baseline="0" dirty="0" smtClean="0">
                <a:latin typeface="Times New Roman" pitchFamily="18" charset="0"/>
              </a:rPr>
              <a:t> to give you an overview of the world ST research. 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7138" y="712788"/>
            <a:ext cx="4860925" cy="3644900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ST has been addressing critical issues for FNSF:  A compact FNSF facility does</a:t>
            </a:r>
            <a:r>
              <a:rPr lang="en-US" baseline="0" dirty="0" smtClean="0"/>
              <a:t> not have solenoid.  So, the solenoid-free start-up is a critical issue for ST-FNSF.  But solenoid-free start-up is attractive for </a:t>
            </a:r>
            <a:r>
              <a:rPr lang="en-US" baseline="0" dirty="0" err="1" smtClean="0"/>
              <a:t>tokamak</a:t>
            </a:r>
            <a:r>
              <a:rPr lang="en-US" baseline="0" dirty="0" smtClean="0"/>
              <a:t> reactor design as well.  </a:t>
            </a:r>
            <a:r>
              <a:rPr lang="en-US" dirty="0" smtClean="0"/>
              <a:t>Other issues are ramp-up….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7138" y="712788"/>
            <a:ext cx="4860925" cy="3644900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8427-58B0-CD43-8950-2DF2603B4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6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24F67-A3F9-AA45-A7AD-7340FDFA4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9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274638"/>
            <a:ext cx="2190750" cy="58975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74638"/>
            <a:ext cx="641985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8E20C-1EFF-624D-A39F-BA359725B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2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6F595-B889-B943-B63A-B626FFE9E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3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524D0-BA9D-9048-9AA5-50231DC06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0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AA395-06BD-8E4A-97D6-58FF52E04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6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40E6E-24F3-9745-B676-2E3D13711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0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FA1B7-FB1C-D843-A87A-87A1BDAF9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B4750-CAB8-CC48-97B3-E208C97FF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5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7653D-C5FD-A940-8554-2829CA5F4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70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62A8B-BEEF-8D4E-80CF-59D493C77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Line 29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70" descr="NSTX_logo_v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04000"/>
            <a:ext cx="76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72"/>
          <p:cNvSpPr>
            <a:spLocks noChangeShapeType="1"/>
          </p:cNvSpPr>
          <p:nvPr/>
        </p:nvSpPr>
        <p:spPr bwMode="auto">
          <a:xfrm>
            <a:off x="0" y="6572250"/>
            <a:ext cx="9144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75"/>
          <p:cNvSpPr>
            <a:spLocks noChangeArrowheads="1"/>
          </p:cNvSpPr>
          <p:nvPr/>
        </p:nvSpPr>
        <p:spPr bwMode="auto">
          <a:xfrm>
            <a:off x="1409700" y="6580188"/>
            <a:ext cx="5676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000" i="0" dirty="0">
                <a:solidFill>
                  <a:srgbClr val="090CFF"/>
                </a:solidFill>
                <a:latin typeface="Arial" charset="0"/>
              </a:rPr>
              <a:t>M. Ono </a:t>
            </a:r>
            <a:r>
              <a:rPr lang="en-US" sz="1000" i="0" dirty="0" smtClean="0">
                <a:solidFill>
                  <a:srgbClr val="090CFF"/>
                </a:solidFill>
                <a:latin typeface="Arial" charset="0"/>
              </a:rPr>
              <a:t>TOFE 2014</a:t>
            </a:r>
            <a:endParaRPr lang="en-US" sz="1000" i="0" dirty="0">
              <a:solidFill>
                <a:srgbClr val="090CFF"/>
              </a:solidFill>
              <a:latin typeface="Arial" charset="0"/>
            </a:endParaRPr>
          </a:p>
        </p:txBody>
      </p:sp>
      <p:sp>
        <p:nvSpPr>
          <p:cNvPr id="1034" name="Rectangle 77"/>
          <p:cNvSpPr>
            <a:spLocks noChangeArrowheads="1"/>
          </p:cNvSpPr>
          <p:nvPr/>
        </p:nvSpPr>
        <p:spPr bwMode="auto">
          <a:xfrm>
            <a:off x="6616700" y="6580188"/>
            <a:ext cx="2197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900" i="0" dirty="0" smtClean="0">
                <a:solidFill>
                  <a:schemeClr val="accent2"/>
                </a:solidFill>
                <a:latin typeface="Arial" charset="0"/>
              </a:rPr>
              <a:t>November 10-13,</a:t>
            </a:r>
            <a:r>
              <a:rPr lang="en-US" sz="900" i="0" baseline="0" dirty="0" smtClean="0">
                <a:solidFill>
                  <a:schemeClr val="accent2"/>
                </a:solidFill>
                <a:latin typeface="Arial" charset="0"/>
              </a:rPr>
              <a:t> 2014</a:t>
            </a:r>
            <a:r>
              <a:rPr lang="en-US" sz="900" i="0" dirty="0" smtClean="0">
                <a:solidFill>
                  <a:schemeClr val="accent2"/>
                </a:solidFill>
                <a:latin typeface="Arial" charset="0"/>
              </a:rPr>
              <a:t> </a:t>
            </a:r>
            <a:endParaRPr lang="en-US" sz="900" i="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1" name="Text Box 199"/>
          <p:cNvSpPr txBox="1">
            <a:spLocks noChangeArrowheads="1"/>
          </p:cNvSpPr>
          <p:nvPr userDrawn="1"/>
        </p:nvSpPr>
        <p:spPr bwMode="auto">
          <a:xfrm>
            <a:off x="298450" y="6610350"/>
            <a:ext cx="793750" cy="184150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b="0" smtClean="0">
                <a:solidFill>
                  <a:srgbClr val="171FC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NSTX-U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61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2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3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64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5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66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65100" y="95395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buNone/>
            </a:pPr>
            <a:r>
              <a:rPr lang="en-US" sz="3200" i="0" dirty="0" smtClean="0">
                <a:solidFill>
                  <a:srgbClr val="0000FF"/>
                </a:solidFill>
              </a:rPr>
              <a:t>NSTX Upgrade</a:t>
            </a:r>
            <a:r>
              <a:rPr lang="en-US" sz="3200" i="0" dirty="0">
                <a:solidFill>
                  <a:srgbClr val="0000FF"/>
                </a:solidFill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</a:rPr>
              <a:t>for</a:t>
            </a:r>
            <a:r>
              <a:rPr lang="en-US" sz="3200" i="0" dirty="0">
                <a:solidFill>
                  <a:srgbClr val="0000FF"/>
                </a:solidFill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</a:rPr>
              <a:t>Establishing</a:t>
            </a:r>
            <a:r>
              <a:rPr lang="en-US" sz="3200" i="0" dirty="0">
                <a:solidFill>
                  <a:srgbClr val="0000FF"/>
                </a:solidFill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</a:rPr>
              <a:t>Physics</a:t>
            </a:r>
            <a:r>
              <a:rPr lang="en-US" sz="3200" i="0" dirty="0">
                <a:solidFill>
                  <a:srgbClr val="0000FF"/>
                </a:solidFill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</a:rPr>
              <a:t>and</a:t>
            </a:r>
            <a:r>
              <a:rPr lang="en-US" sz="3200" i="0" dirty="0">
                <a:solidFill>
                  <a:srgbClr val="0000FF"/>
                </a:solidFill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</a:rPr>
              <a:t>Technology</a:t>
            </a:r>
            <a:r>
              <a:rPr lang="en-US" sz="3200" i="0" dirty="0">
                <a:solidFill>
                  <a:srgbClr val="0000FF"/>
                </a:solidFill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</a:rPr>
              <a:t>Basis</a:t>
            </a:r>
            <a:r>
              <a:rPr lang="en-US" sz="3200" i="0" dirty="0">
                <a:solidFill>
                  <a:srgbClr val="0000FF"/>
                </a:solidFill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</a:rPr>
              <a:t>for</a:t>
            </a:r>
            <a:r>
              <a:rPr lang="en-US" sz="3200" i="0" dirty="0">
                <a:solidFill>
                  <a:srgbClr val="0000FF"/>
                </a:solidFill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</a:rPr>
              <a:t>FNSF</a:t>
            </a:r>
            <a:endParaRPr lang="en-US" sz="3200" i="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cxnSp>
        <p:nvCxnSpPr>
          <p:cNvPr id="15368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9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70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1" name="Text Box 9"/>
          <p:cNvSpPr txBox="1">
            <a:spLocks noChangeArrowheads="1"/>
          </p:cNvSpPr>
          <p:nvPr/>
        </p:nvSpPr>
        <p:spPr bwMode="auto">
          <a:xfrm>
            <a:off x="1524000" y="2167467"/>
            <a:ext cx="6019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Masayuki Ono </a:t>
            </a:r>
          </a:p>
          <a:p>
            <a:pPr algn="ctr" eaLnBrk="1" hangingPunct="1">
              <a:buFontTx/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for the NSTX-U Team</a:t>
            </a:r>
          </a:p>
          <a:p>
            <a:pPr algn="ctr" eaLnBrk="1" hangingPunct="1">
              <a:buFontTx/>
              <a:buNone/>
            </a:pPr>
            <a:endParaRPr lang="en-US" sz="2000" i="0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15372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3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74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5" name="Text Box 10"/>
          <p:cNvSpPr txBox="1">
            <a:spLocks noChangeArrowheads="1"/>
          </p:cNvSpPr>
          <p:nvPr/>
        </p:nvSpPr>
        <p:spPr bwMode="auto">
          <a:xfrm>
            <a:off x="1727200" y="3352800"/>
            <a:ext cx="57150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2014 TOFE Meeting</a:t>
            </a:r>
            <a:endParaRPr lang="en-US" sz="1600" i="0" dirty="0">
              <a:solidFill>
                <a:srgbClr val="FF0000"/>
              </a:solidFill>
            </a:endParaRPr>
          </a:p>
          <a:p>
            <a:pPr algn="ctr">
              <a:lnSpc>
                <a:spcPct val="70000"/>
              </a:lnSpc>
              <a:buNone/>
            </a:pPr>
            <a:endParaRPr lang="en-US" sz="1600" i="0" dirty="0">
              <a:solidFill>
                <a:srgbClr val="FF0000"/>
              </a:solidFill>
            </a:endParaRPr>
          </a:p>
          <a:p>
            <a:pPr algn="ctr">
              <a:lnSpc>
                <a:spcPct val="70000"/>
              </a:lnSpc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November 10 – 13, 2014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5376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7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78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0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1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2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3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4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5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6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7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88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9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90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92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93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94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9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9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39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98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99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5400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01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02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403" name="Picture 53" descr="ppi224.tmp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1816100"/>
            <a:ext cx="1296987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404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05" name="Text Box 153"/>
          <p:cNvSpPr txBox="1">
            <a:spLocks noChangeArrowheads="1"/>
          </p:cNvSpPr>
          <p:nvPr/>
        </p:nvSpPr>
        <p:spPr bwMode="auto">
          <a:xfrm>
            <a:off x="7707313" y="1785938"/>
            <a:ext cx="1284287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Tsukuba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SNU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15406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07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08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409" name="Picture 3" descr="C:\Users\jmenard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4292600"/>
            <a:ext cx="30781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0" name="Picture 48" descr="ppi221.tmp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044700"/>
            <a:ext cx="13335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Text Box 152"/>
          <p:cNvSpPr txBox="1">
            <a:spLocks noChangeArrowheads="1"/>
          </p:cNvSpPr>
          <p:nvPr/>
        </p:nvSpPr>
        <p:spPr bwMode="auto">
          <a:xfrm>
            <a:off x="190500" y="2171700"/>
            <a:ext cx="1257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</p:txBody>
      </p:sp>
      <p:pic>
        <p:nvPicPr>
          <p:cNvPr id="15415" name="Picture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89400"/>
            <a:ext cx="22748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8"/>
          <p:cNvCxnSpPr>
            <a:cxnSpLocks noChangeShapeType="1"/>
          </p:cNvCxnSpPr>
          <p:nvPr/>
        </p:nvCxnSpPr>
        <p:spPr bwMode="auto">
          <a:xfrm>
            <a:off x="0" y="8890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57" name="Straight Connector 25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59" name="Line 150"/>
          <p:cNvSpPr>
            <a:spLocks noChangeShapeType="1"/>
          </p:cNvSpPr>
          <p:nvPr/>
        </p:nvSpPr>
        <p:spPr bwMode="auto">
          <a:xfrm>
            <a:off x="0" y="8890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0" name="Straight Connector 26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61" name="Line 131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2" name="Straight Connector 27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63" name="Straight Connector 28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64" name="Line 132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5" name="Straight Connector 29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66" name="Straight Connector 30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67" name="Line 133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8" name="Straight Connector 31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69" name="Straight Connector 32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70" name="Line 134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1" name="Straight Connector 33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72" name="Line 138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3" name="Straight Connector 34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74" name="Line 139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5" name="Straight Connector 35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76" name="Line 143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7" name="Straight Connector 36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78" name="Line 144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9" name="Straight Connector 37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80" name="Line 145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81" name="Straight Connector 38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82" name="Line 146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83" name="Straight Connector 39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pic>
        <p:nvPicPr>
          <p:cNvPr id="84" name="Picture 1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7312"/>
            <a:ext cx="9144000" cy="8397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cxnSp>
        <p:nvCxnSpPr>
          <p:cNvPr id="85" name="Straight Connector 40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86" name="Line 147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87" name="Straight Connector 41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88" name="Text Box 128"/>
          <p:cNvSpPr txBox="1">
            <a:spLocks noChangeArrowheads="1"/>
          </p:cNvSpPr>
          <p:nvPr/>
        </p:nvSpPr>
        <p:spPr bwMode="auto">
          <a:xfrm>
            <a:off x="838200" y="1984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None/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+mn-cs"/>
              </a:rPr>
              <a:t>NSTX-U</a:t>
            </a:r>
          </a:p>
        </p:txBody>
      </p:sp>
      <p:cxnSp>
        <p:nvCxnSpPr>
          <p:cNvPr id="89" name="Straight Connector 42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0" name="Line 148"/>
          <p:cNvSpPr>
            <a:spLocks noChangeShapeType="1"/>
          </p:cNvSpPr>
          <p:nvPr/>
        </p:nv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91" name="Straight Connector 43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2" name="Rectangle 129"/>
          <p:cNvSpPr>
            <a:spLocks noChangeArrowheads="1"/>
          </p:cNvSpPr>
          <p:nvPr/>
        </p:nvSpPr>
        <p:spPr bwMode="auto">
          <a:xfrm>
            <a:off x="3651250" y="3175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>
              <a:buNone/>
            </a:pPr>
            <a:r>
              <a:rPr lang="en-US" sz="1800" dirty="0">
                <a:solidFill>
                  <a:schemeClr val="accent2"/>
                </a:solidFill>
                <a:latin typeface="Arial" pitchFamily="34" charset="0"/>
              </a:rPr>
              <a:t>Supported by   </a:t>
            </a:r>
          </a:p>
        </p:txBody>
      </p:sp>
      <p:cxnSp>
        <p:nvCxnSpPr>
          <p:cNvPr id="93" name="Straight Connector 44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94" name="Line 149"/>
          <p:cNvSpPr>
            <a:spLocks noChangeShapeType="1"/>
          </p:cNvSpPr>
          <p:nvPr/>
        </p:nvSpPr>
        <p:spPr bwMode="auto">
          <a:xfrm>
            <a:off x="0" y="8890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95" name="Straight Connector 45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6" name="Straight Connector 49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7" name="Straight Connector 50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8" name="Straight Connector 54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99" name="Straight Connector 55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00" name="Straight Connector 56"/>
          <p:cNvCxnSpPr>
            <a:cxnSpLocks noChangeShapeType="1"/>
          </p:cNvCxnSpPr>
          <p:nvPr/>
        </p:nvCxnSpPr>
        <p:spPr bwMode="auto">
          <a:xfrm>
            <a:off x="0" y="889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01" name="Straight Connector 57"/>
          <p:cNvCxnSpPr>
            <a:cxnSpLocks noChangeShapeType="1"/>
          </p:cNvCxnSpPr>
          <p:nvPr/>
        </p:nvCxnSpPr>
        <p:spPr bwMode="auto">
          <a:xfrm>
            <a:off x="0" y="8890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26641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6F595-B889-B943-B63A-B626FFE9E1C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0"/>
            <a:ext cx="9144000" cy="9017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0000"/>
              </a:lnSpc>
              <a:buNone/>
              <a:defRPr/>
            </a:pPr>
            <a:r>
              <a:rPr lang="en-US" sz="3200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Innovations and Challenges </a:t>
            </a:r>
            <a:br>
              <a:rPr lang="en-US" sz="3200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200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 Manufacturing New Center-Stack</a:t>
            </a:r>
            <a:endParaRPr lang="en-US" sz="3200" i="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6" name="Picture 5" descr="center-stack-oh-c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1" t="9663" r="39262" b="59335"/>
          <a:stretch>
            <a:fillRect/>
          </a:stretch>
        </p:blipFill>
        <p:spPr bwMode="auto">
          <a:xfrm>
            <a:off x="101600" y="1254125"/>
            <a:ext cx="4600575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29100" y="977900"/>
            <a:ext cx="502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1" i="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TF Flex-bus </a:t>
            </a:r>
            <a:r>
              <a:rPr lang="en-US" sz="18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- </a:t>
            </a:r>
            <a:r>
              <a:rPr lang="en-US" sz="1800" b="1" i="0" dirty="0" smtClean="0">
                <a:solidFill>
                  <a:srgbClr val="000000"/>
                </a:solidFill>
              </a:rPr>
              <a:t>EDM cuts from solid copper chromium zirconium block </a:t>
            </a:r>
          </a:p>
          <a:p>
            <a:pPr>
              <a:spcAft>
                <a:spcPts val="600"/>
              </a:spcAft>
            </a:pPr>
            <a:r>
              <a:rPr lang="en-US" sz="1800" b="1" i="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Friction stir welding </a:t>
            </a:r>
            <a:r>
              <a:rPr lang="en-US" sz="18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enabled joining of two different copper alloys without annealing in TF lead area.</a:t>
            </a:r>
          </a:p>
          <a:p>
            <a:pPr>
              <a:spcAft>
                <a:spcPts val="600"/>
              </a:spcAft>
            </a:pPr>
            <a:r>
              <a:rPr lang="en-US" sz="1800" b="1" i="0" dirty="0" smtClean="0">
                <a:solidFill>
                  <a:srgbClr val="000000"/>
                </a:solidFill>
              </a:rPr>
              <a:t>Copper cooling tubes were soldered into the TF conductor assemblies using solder paste with </a:t>
            </a:r>
            <a:r>
              <a:rPr lang="en-US" sz="1800" b="1" i="0" dirty="0" smtClean="0">
                <a:solidFill>
                  <a:srgbClr val="FF0000"/>
                </a:solidFill>
              </a:rPr>
              <a:t>non-ionic “R” flux </a:t>
            </a:r>
            <a:r>
              <a:rPr lang="en-US" sz="1800" b="1" i="0" dirty="0" smtClean="0">
                <a:solidFill>
                  <a:srgbClr val="000000"/>
                </a:solidFill>
              </a:rPr>
              <a:t>(instead of Zn-</a:t>
            </a:r>
            <a:r>
              <a:rPr lang="en-US" sz="1800" b="1" i="0" dirty="0" err="1" smtClean="0">
                <a:solidFill>
                  <a:srgbClr val="000000"/>
                </a:solidFill>
              </a:rPr>
              <a:t>Cl</a:t>
            </a:r>
            <a:r>
              <a:rPr lang="en-US" sz="1800" b="1" i="0" dirty="0" smtClean="0">
                <a:solidFill>
                  <a:srgbClr val="000000"/>
                </a:solidFill>
              </a:rPr>
              <a:t>-based flux) .</a:t>
            </a:r>
          </a:p>
          <a:p>
            <a:pPr>
              <a:spcAft>
                <a:spcPts val="600"/>
              </a:spcAft>
            </a:pPr>
            <a:r>
              <a:rPr lang="en-US" sz="1800" b="1" i="0" dirty="0" smtClean="0">
                <a:solidFill>
                  <a:srgbClr val="000000"/>
                </a:solidFill>
              </a:rPr>
              <a:t>Vacuum Pressure Impregnation performed with </a:t>
            </a:r>
            <a:r>
              <a:rPr lang="en-US" sz="1800" b="1" i="0" dirty="0" smtClean="0">
                <a:solidFill>
                  <a:srgbClr val="FF0000"/>
                </a:solidFill>
              </a:rPr>
              <a:t>CTD-425 </a:t>
            </a:r>
            <a:r>
              <a:rPr lang="en-US" sz="1800" b="1" i="0" dirty="0" smtClean="0">
                <a:solidFill>
                  <a:srgbClr val="000000"/>
                </a:solidFill>
              </a:rPr>
              <a:t>(</a:t>
            </a:r>
            <a:r>
              <a:rPr lang="en-US" sz="1800" i="0" dirty="0" err="1">
                <a:solidFill>
                  <a:srgbClr val="FF0000"/>
                </a:solidFill>
              </a:rPr>
              <a:t>Cyanate</a:t>
            </a:r>
            <a:r>
              <a:rPr lang="en-US" sz="1800" i="0" dirty="0">
                <a:solidFill>
                  <a:srgbClr val="FF0000"/>
                </a:solidFill>
              </a:rPr>
              <a:t> Ester / Epoxy Blend Resin</a:t>
            </a:r>
            <a:r>
              <a:rPr lang="en-US" sz="1800" i="0" dirty="0" smtClean="0">
                <a:solidFill>
                  <a:srgbClr val="FF0000"/>
                </a:solidFill>
              </a:rPr>
              <a:t>. </a:t>
            </a:r>
            <a:r>
              <a:rPr lang="en-US" sz="1800" b="1" i="0" dirty="0" smtClean="0">
                <a:solidFill>
                  <a:srgbClr val="000000"/>
                </a:solidFill>
              </a:rPr>
              <a:t>(highly exothermic).</a:t>
            </a:r>
          </a:p>
          <a:p>
            <a:pPr>
              <a:spcAft>
                <a:spcPts val="600"/>
              </a:spcAft>
            </a:pPr>
            <a:r>
              <a:rPr lang="en-US" sz="1800" b="1" i="0" dirty="0" smtClean="0">
                <a:solidFill>
                  <a:srgbClr val="000000"/>
                </a:solidFill>
              </a:rPr>
              <a:t>Water soluble “</a:t>
            </a:r>
            <a:r>
              <a:rPr lang="en-US" sz="1800" b="1" i="0" dirty="0" err="1" smtClean="0">
                <a:solidFill>
                  <a:srgbClr val="FF0000"/>
                </a:solidFill>
              </a:rPr>
              <a:t>Aquapour</a:t>
            </a:r>
            <a:r>
              <a:rPr lang="en-US" sz="1800" b="1" i="0" dirty="0" smtClean="0">
                <a:solidFill>
                  <a:srgbClr val="000000"/>
                </a:solidFill>
              </a:rPr>
              <a:t>” was applied to provide 0.1” gap between TF and OH coils.  </a:t>
            </a:r>
          </a:p>
          <a:p>
            <a:pPr>
              <a:spcAft>
                <a:spcPts val="600"/>
              </a:spcAft>
            </a:pPr>
            <a:r>
              <a:rPr lang="en-US" sz="1800" i="0" dirty="0" smtClean="0">
                <a:solidFill>
                  <a:srgbClr val="FF0000"/>
                </a:solidFill>
              </a:rPr>
              <a:t>Radially very thin </a:t>
            </a:r>
            <a:r>
              <a:rPr lang="en-US" sz="1800" i="0" dirty="0" err="1" smtClean="0">
                <a:solidFill>
                  <a:srgbClr val="000000"/>
                </a:solidFill>
              </a:rPr>
              <a:t>Rogowski</a:t>
            </a:r>
            <a:r>
              <a:rPr lang="en-US" sz="1800" i="0" dirty="0" smtClean="0">
                <a:solidFill>
                  <a:srgbClr val="000000"/>
                </a:solidFill>
              </a:rPr>
              <a:t> and magnetic sensors.</a:t>
            </a:r>
            <a:endParaRPr lang="en-US" sz="1800" b="1" i="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sz="1800" b="1" i="0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3784600" y="1219200"/>
            <a:ext cx="546100" cy="5842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2755900" y="1892300"/>
            <a:ext cx="1549400" cy="6223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2667000" y="2794000"/>
            <a:ext cx="1689100" cy="5588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2755900" y="4978400"/>
            <a:ext cx="1536700" cy="1016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35" name="Group 34"/>
          <p:cNvGrpSpPr/>
          <p:nvPr/>
        </p:nvGrpSpPr>
        <p:grpSpPr>
          <a:xfrm>
            <a:off x="-68262" y="979488"/>
            <a:ext cx="2297112" cy="5483225"/>
            <a:chOff x="173038" y="1004888"/>
            <a:chExt cx="2297112" cy="5483225"/>
          </a:xfrm>
        </p:grpSpPr>
        <p:sp>
          <p:nvSpPr>
            <p:cNvPr id="36" name="TextBox 18"/>
            <p:cNvSpPr txBox="1">
              <a:spLocks noChangeArrowheads="1"/>
            </p:cNvSpPr>
            <p:nvPr/>
          </p:nvSpPr>
          <p:spPr bwMode="auto">
            <a:xfrm>
              <a:off x="365125" y="6149975"/>
              <a:ext cx="12112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i="0" dirty="0"/>
                <a:t>CS Casing</a:t>
              </a:r>
            </a:p>
          </p:txBody>
        </p:sp>
        <p:cxnSp>
          <p:nvCxnSpPr>
            <p:cNvPr id="37" name="Straight Arrow Connector 36"/>
            <p:cNvCxnSpPr>
              <a:stCxn id="36" idx="3"/>
            </p:cNvCxnSpPr>
            <p:nvPr/>
          </p:nvCxnSpPr>
          <p:spPr>
            <a:xfrm flipV="1">
              <a:off x="1576388" y="6196014"/>
              <a:ext cx="361950" cy="1230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3"/>
            <p:cNvSpPr txBox="1">
              <a:spLocks noChangeArrowheads="1"/>
            </p:cNvSpPr>
            <p:nvPr/>
          </p:nvSpPr>
          <p:spPr bwMode="auto">
            <a:xfrm>
              <a:off x="922338" y="1004888"/>
              <a:ext cx="1547812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 dirty="0"/>
                <a:t>TF cooling lines</a:t>
              </a:r>
            </a:p>
          </p:txBody>
        </p:sp>
        <p:cxnSp>
          <p:nvCxnSpPr>
            <p:cNvPr id="39" name="Straight Arrow Connector 38"/>
            <p:cNvCxnSpPr>
              <a:stCxn id="38" idx="2"/>
            </p:cNvCxnSpPr>
            <p:nvPr/>
          </p:nvCxnSpPr>
          <p:spPr>
            <a:xfrm>
              <a:off x="1697038" y="1303338"/>
              <a:ext cx="615950" cy="857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26"/>
            <p:cNvSpPr txBox="1">
              <a:spLocks noChangeArrowheads="1"/>
            </p:cNvSpPr>
            <p:nvPr/>
          </p:nvSpPr>
          <p:spPr bwMode="auto">
            <a:xfrm>
              <a:off x="268288" y="3400425"/>
              <a:ext cx="77152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TF Coil 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963613" y="3136900"/>
              <a:ext cx="1497012" cy="4476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29"/>
            <p:cNvSpPr txBox="1">
              <a:spLocks noChangeArrowheads="1"/>
            </p:cNvSpPr>
            <p:nvPr/>
          </p:nvSpPr>
          <p:spPr bwMode="auto">
            <a:xfrm>
              <a:off x="358775" y="5783263"/>
              <a:ext cx="820738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OH Coil 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1127125" y="5783263"/>
              <a:ext cx="1054100" cy="2238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32"/>
            <p:cNvSpPr txBox="1">
              <a:spLocks noChangeArrowheads="1"/>
            </p:cNvSpPr>
            <p:nvPr/>
          </p:nvSpPr>
          <p:spPr bwMode="auto">
            <a:xfrm>
              <a:off x="350838" y="5216525"/>
              <a:ext cx="106362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1a 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1343025" y="5159375"/>
              <a:ext cx="706438" cy="2651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35"/>
            <p:cNvSpPr txBox="1">
              <a:spLocks noChangeArrowheads="1"/>
            </p:cNvSpPr>
            <p:nvPr/>
          </p:nvSpPr>
          <p:spPr bwMode="auto">
            <a:xfrm>
              <a:off x="261938" y="4910138"/>
              <a:ext cx="1071562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1b 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1236663" y="4659313"/>
              <a:ext cx="706437" cy="4889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38"/>
            <p:cNvSpPr txBox="1">
              <a:spLocks noChangeArrowheads="1"/>
            </p:cNvSpPr>
            <p:nvPr/>
          </p:nvSpPr>
          <p:spPr bwMode="auto">
            <a:xfrm>
              <a:off x="204788" y="4579938"/>
              <a:ext cx="1062037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1c 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1204913" y="4659313"/>
              <a:ext cx="374650" cy="128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2"/>
            <p:cNvSpPr txBox="1">
              <a:spLocks noChangeArrowheads="1"/>
            </p:cNvSpPr>
            <p:nvPr/>
          </p:nvSpPr>
          <p:spPr bwMode="auto">
            <a:xfrm>
              <a:off x="173038" y="4086225"/>
              <a:ext cx="84137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CHI bus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965200" y="4086225"/>
              <a:ext cx="614363" cy="209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 bwMode="auto">
          <a:xfrm flipH="1">
            <a:off x="2921000" y="5930900"/>
            <a:ext cx="1460500" cy="1778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28462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>
              <a:lnSpc>
                <a:spcPts val="2820"/>
              </a:lnSpc>
              <a:buNone/>
            </a:pPr>
            <a:r>
              <a:rPr lang="en-US" sz="3600" i="0" dirty="0">
                <a:solidFill>
                  <a:srgbClr val="0000FF"/>
                </a:solidFill>
              </a:rPr>
              <a:t>Assembly of Inner TF Quadrants </a:t>
            </a:r>
            <a:endParaRPr lang="en-US" sz="3600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400" i="0" dirty="0" smtClean="0">
                <a:solidFill>
                  <a:srgbClr val="0000FF"/>
                </a:solidFill>
              </a:rPr>
              <a:t>(</a:t>
            </a:r>
            <a:r>
              <a:rPr lang="en-US" sz="2400" i="0" dirty="0">
                <a:solidFill>
                  <a:srgbClr val="0000FF"/>
                </a:solidFill>
              </a:rPr>
              <a:t>9) individual conductors into each Quadrant mold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11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01" y="838200"/>
            <a:ext cx="901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Quadrant manufacturing technique was used to maintain precision for the long length and relative ease of assembly</a:t>
            </a:r>
            <a:endParaRPr lang="en-US" sz="2000" i="0" dirty="0">
              <a:solidFill>
                <a:srgbClr val="FF0000"/>
              </a:solidFill>
            </a:endParaRPr>
          </a:p>
        </p:txBody>
      </p:sp>
      <p:pic>
        <p:nvPicPr>
          <p:cNvPr id="7" name="Picture 3" descr="photo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99" y="1498600"/>
            <a:ext cx="6731001" cy="502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97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auto">
              <a:lnSpc>
                <a:spcPts val="324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i="0" dirty="0">
                <a:solidFill>
                  <a:srgbClr val="0000FF"/>
                </a:solidFill>
              </a:rPr>
              <a:t>Assembled TF mold ready for Vacuum Pressure Impregnation with CTD-</a:t>
            </a:r>
            <a:r>
              <a:rPr lang="en-US" sz="3200" i="0" dirty="0" smtClean="0">
                <a:solidFill>
                  <a:srgbClr val="0000FF"/>
                </a:solidFill>
              </a:rPr>
              <a:t>425 </a:t>
            </a:r>
            <a:r>
              <a:rPr lang="en-US" sz="3200" i="0" dirty="0" smtClean="0">
                <a:solidFill>
                  <a:srgbClr val="0000FF"/>
                </a:solidFill>
              </a:rPr>
              <a:t>resin</a:t>
            </a:r>
            <a:endParaRPr lang="en-US" sz="3200" i="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12</a:t>
            </a:fld>
            <a:endParaRPr lang="en-US" sz="1400" b="0" i="0" dirty="0">
              <a:latin typeface="Times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08" y="1553632"/>
            <a:ext cx="6665292" cy="497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001" y="977900"/>
            <a:ext cx="9017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This is first of six VPI operation conducted on NSTX-U.  Care must be taken due to the </a:t>
            </a:r>
            <a:r>
              <a:rPr lang="en-US" sz="2000" i="0" dirty="0" smtClean="0">
                <a:solidFill>
                  <a:srgbClr val="FF0000"/>
                </a:solidFill>
              </a:rPr>
              <a:t>highly exothermic </a:t>
            </a:r>
            <a:r>
              <a:rPr lang="en-US" sz="2000" i="0" dirty="0" smtClean="0">
                <a:solidFill>
                  <a:srgbClr val="FF0000"/>
                </a:solidFill>
              </a:rPr>
              <a:t>nature of </a:t>
            </a:r>
            <a:r>
              <a:rPr lang="en-US" sz="2000" i="0" dirty="0" smtClean="0">
                <a:solidFill>
                  <a:srgbClr val="FF0000"/>
                </a:solidFill>
              </a:rPr>
              <a:t>the </a:t>
            </a:r>
            <a:r>
              <a:rPr lang="en-US" sz="2000" i="0" dirty="0" err="1" smtClean="0">
                <a:solidFill>
                  <a:srgbClr val="FF0000"/>
                </a:solidFill>
              </a:rPr>
              <a:t>Cyanate</a:t>
            </a:r>
            <a:r>
              <a:rPr lang="en-US" sz="2000" i="0" dirty="0" smtClean="0">
                <a:solidFill>
                  <a:srgbClr val="FF0000"/>
                </a:solidFill>
              </a:rPr>
              <a:t> </a:t>
            </a:r>
            <a:r>
              <a:rPr lang="en-US" sz="2000" i="0" dirty="0" smtClean="0">
                <a:solidFill>
                  <a:srgbClr val="FF0000"/>
                </a:solidFill>
              </a:rPr>
              <a:t>Ester </a:t>
            </a:r>
            <a:r>
              <a:rPr lang="en-US" sz="2000" i="0" dirty="0" smtClean="0">
                <a:solidFill>
                  <a:srgbClr val="FF0000"/>
                </a:solidFill>
              </a:rPr>
              <a:t>/ Epoxy Blend Resin.  </a:t>
            </a:r>
            <a:r>
              <a:rPr lang="en-US" sz="2000" i="0" dirty="0" smtClean="0">
                <a:solidFill>
                  <a:srgbClr val="FF0000"/>
                </a:solidFill>
              </a:rPr>
              <a:t>Raised temperature very </a:t>
            </a:r>
            <a:r>
              <a:rPr lang="en-US" sz="2000" i="0" dirty="0" smtClean="0">
                <a:solidFill>
                  <a:srgbClr val="FF0000"/>
                </a:solidFill>
              </a:rPr>
              <a:t>slowly ~ 2 days.</a:t>
            </a:r>
            <a:endParaRPr lang="en-US" sz="200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7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1" hangingPunct="1">
              <a:lnSpc>
                <a:spcPts val="2760"/>
              </a:lnSpc>
              <a:buNone/>
            </a:pPr>
            <a:r>
              <a:rPr lang="en-US" sz="3200" i="0" dirty="0">
                <a:solidFill>
                  <a:srgbClr val="0000FF"/>
                </a:solidFill>
                <a:latin typeface="Calibri" charset="0"/>
              </a:rPr>
              <a:t>Completion of First TF Quadrant</a:t>
            </a:r>
          </a:p>
          <a:p>
            <a:pPr algn="ctr" eaLnBrk="1" hangingPunct="1">
              <a:lnSpc>
                <a:spcPts val="2760"/>
              </a:lnSpc>
              <a:buNone/>
            </a:pPr>
            <a:r>
              <a:rPr lang="en-US" sz="3200" i="0" dirty="0">
                <a:solidFill>
                  <a:srgbClr val="0000FF"/>
                </a:solidFill>
                <a:latin typeface="Calibri" charset="0"/>
              </a:rPr>
              <a:t>NSTX-U PPPL Magnet Fabrication Team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89" y="930241"/>
            <a:ext cx="6618011" cy="5623549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13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0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1" hangingPunct="1">
              <a:lnSpc>
                <a:spcPts val="2960"/>
              </a:lnSpc>
              <a:spcAft>
                <a:spcPts val="0"/>
              </a:spcAft>
              <a:buNone/>
            </a:pPr>
            <a:r>
              <a:rPr lang="en-US" sz="3200" i="0" dirty="0">
                <a:solidFill>
                  <a:srgbClr val="0000FF"/>
                </a:solidFill>
                <a:latin typeface="Calibri" charset="0"/>
              </a:rPr>
              <a:t>Much thanks to </a:t>
            </a:r>
            <a:r>
              <a:rPr lang="en-US" sz="3200" i="0" dirty="0">
                <a:solidFill>
                  <a:srgbClr val="FF0000"/>
                </a:solidFill>
                <a:latin typeface="Calibri" charset="0"/>
              </a:rPr>
              <a:t>Jim </a:t>
            </a:r>
            <a:r>
              <a:rPr lang="en-US" sz="3200" i="0" dirty="0" err="1">
                <a:solidFill>
                  <a:srgbClr val="FF0000"/>
                </a:solidFill>
                <a:latin typeface="Calibri" charset="0"/>
              </a:rPr>
              <a:t>Chrzanowski</a:t>
            </a:r>
            <a:r>
              <a:rPr lang="en-US" sz="3200" i="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  <a:latin typeface="Calibri" charset="0"/>
              </a:rPr>
              <a:t>for 40 </a:t>
            </a:r>
            <a:r>
              <a:rPr lang="en-US" sz="3200" i="0" dirty="0">
                <a:solidFill>
                  <a:srgbClr val="0000FF"/>
                </a:solidFill>
                <a:latin typeface="Calibri" charset="0"/>
              </a:rPr>
              <a:t>years of </a:t>
            </a:r>
            <a:r>
              <a:rPr lang="en-US" sz="3200" i="0" dirty="0" smtClean="0">
                <a:solidFill>
                  <a:srgbClr val="0000FF"/>
                </a:solidFill>
                <a:latin typeface="Calibri" charset="0"/>
              </a:rPr>
              <a:t>pioneering fusion </a:t>
            </a:r>
            <a:r>
              <a:rPr lang="en-US" sz="3200" i="0" dirty="0">
                <a:solidFill>
                  <a:srgbClr val="0000FF"/>
                </a:solidFill>
                <a:latin typeface="Calibri" charset="0"/>
              </a:rPr>
              <a:t>magnet </a:t>
            </a:r>
            <a:r>
              <a:rPr lang="en-US" sz="3200" i="0" dirty="0" smtClean="0">
                <a:solidFill>
                  <a:srgbClr val="0000FF"/>
                </a:solidFill>
                <a:latin typeface="Calibri" charset="0"/>
              </a:rPr>
              <a:t>manufacturing</a:t>
            </a:r>
            <a:endParaRPr lang="en-US" sz="3200" i="0" dirty="0">
              <a:solidFill>
                <a:srgbClr val="0000FF"/>
              </a:solidFill>
              <a:latin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6192" y="963168"/>
            <a:ext cx="8595820" cy="5539232"/>
            <a:chOff x="266192" y="963168"/>
            <a:chExt cx="8595820" cy="55392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580" t="3294" r="5440" b="29224"/>
            <a:stretch/>
          </p:blipFill>
          <p:spPr>
            <a:xfrm>
              <a:off x="266192" y="963168"/>
              <a:ext cx="8595820" cy="5539232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 bwMode="auto">
            <a:xfrm>
              <a:off x="3556000" y="2514600"/>
              <a:ext cx="2819400" cy="2819400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14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5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None/>
            </a:pPr>
            <a:r>
              <a:rPr lang="en-US" sz="2800" i="0" dirty="0">
                <a:solidFill>
                  <a:srgbClr val="0000FF"/>
                </a:solidFill>
              </a:rPr>
              <a:t>The quadrants </a:t>
            </a:r>
            <a:r>
              <a:rPr lang="en-US" sz="2800" i="0" dirty="0" smtClean="0">
                <a:solidFill>
                  <a:srgbClr val="0000FF"/>
                </a:solidFill>
              </a:rPr>
              <a:t>assembled with </a:t>
            </a:r>
            <a:r>
              <a:rPr lang="en-US" sz="2800" i="0" dirty="0">
                <a:solidFill>
                  <a:srgbClr val="0000FF"/>
                </a:solidFill>
              </a:rPr>
              <a:t>S-2 </a:t>
            </a:r>
            <a:r>
              <a:rPr lang="en-US" sz="2800" i="0" dirty="0" smtClean="0">
                <a:solidFill>
                  <a:srgbClr val="0000FF"/>
                </a:solidFill>
              </a:rPr>
              <a:t>glass tape between </a:t>
            </a:r>
            <a:r>
              <a:rPr lang="en-US" sz="2800" i="0" dirty="0">
                <a:solidFill>
                  <a:srgbClr val="0000FF"/>
                </a:solidFill>
              </a:rPr>
              <a:t>layers &amp; pre-insulated G-10 core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15</a:t>
            </a:fld>
            <a:endParaRPr lang="en-US" sz="1400" b="0" i="0" dirty="0">
              <a:latin typeface="Times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95" y="942974"/>
            <a:ext cx="7483105" cy="558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78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3960"/>
              </a:lnSpc>
              <a:buNone/>
            </a:pPr>
            <a:r>
              <a:rPr lang="en-US" sz="2800" i="0" dirty="0" smtClean="0">
                <a:solidFill>
                  <a:srgbClr val="0000FF"/>
                </a:solidFill>
              </a:rPr>
              <a:t>Full </a:t>
            </a:r>
            <a:r>
              <a:rPr lang="en-US" sz="2800" i="0" dirty="0">
                <a:solidFill>
                  <a:srgbClr val="0000FF"/>
                </a:solidFill>
              </a:rPr>
              <a:t>TF Bundle in oven </a:t>
            </a:r>
            <a:r>
              <a:rPr lang="en-US" sz="2800" i="0" dirty="0" smtClean="0">
                <a:solidFill>
                  <a:srgbClr val="0000FF"/>
                </a:solidFill>
              </a:rPr>
              <a:t>after successful VPI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16</a:t>
            </a:fld>
            <a:endParaRPr lang="en-US" sz="1400" b="0" i="0" dirty="0">
              <a:latin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04299"/>
            <a:ext cx="7556500" cy="55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3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 movie of OH coil </a:t>
            </a:r>
            <a:r>
              <a:rPr lang="en-US" sz="32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winding at PPPL </a:t>
            </a:r>
            <a:endParaRPr lang="en-US" sz="32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4" name="OH winding copy.mp4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233488"/>
            <a:ext cx="8763000" cy="4924425"/>
          </a:xfrm>
        </p:spPr>
      </p:pic>
      <p:pic>
        <p:nvPicPr>
          <p:cNvPr id="2" name="OH winding copy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06463"/>
            <a:ext cx="9144000" cy="5138737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17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040"/>
              </a:lnSpc>
              <a:spcBef>
                <a:spcPct val="0"/>
              </a:spcBef>
              <a:buNone/>
            </a:pPr>
            <a:r>
              <a:rPr lang="en-US" sz="3200" i="0" dirty="0">
                <a:solidFill>
                  <a:srgbClr val="0000FF"/>
                </a:solidFill>
                <a:cs typeface="Times New Roman"/>
              </a:rPr>
              <a:t>Center-stack Components </a:t>
            </a:r>
            <a:r>
              <a:rPr lang="en-US" sz="3200" i="0" dirty="0" smtClean="0">
                <a:solidFill>
                  <a:srgbClr val="0000FF"/>
                </a:solidFill>
                <a:cs typeface="Times New Roman"/>
              </a:rPr>
              <a:t>Fabricated</a:t>
            </a:r>
          </a:p>
          <a:p>
            <a:pPr algn="ctr" eaLnBrk="0" hangingPunct="0">
              <a:lnSpc>
                <a:spcPts val="3040"/>
              </a:lnSpc>
              <a:spcBef>
                <a:spcPct val="0"/>
              </a:spcBef>
              <a:buNone/>
            </a:pP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Times New Roman"/>
              </a:rPr>
              <a:t>Center-</a:t>
            </a:r>
            <a:r>
              <a:rPr lang="en-US" sz="3200" i="0" dirty="0">
                <a:solidFill>
                  <a:srgbClr val="0000FF"/>
                </a:solidFill>
                <a:latin typeface="Helvetica Neue" charset="0"/>
                <a:cs typeface="Times New Roman"/>
              </a:rPr>
              <a:t>s</a:t>
            </a: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Times New Roman"/>
              </a:rPr>
              <a:t>tack assembly complete</a:t>
            </a:r>
            <a:endParaRPr lang="en-US" sz="3200" i="0" dirty="0" smtClean="0">
              <a:solidFill>
                <a:srgbClr val="0000FF"/>
              </a:solidFill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310" t="3646" r="25386" b="-8"/>
          <a:stretch/>
        </p:blipFill>
        <p:spPr>
          <a:xfrm>
            <a:off x="5473700" y="1596644"/>
            <a:ext cx="1752600" cy="4910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2080"/>
            <a:ext cx="5537200" cy="20020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9201"/>
            <a:ext cx="5514169" cy="2770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0300" y="927100"/>
            <a:ext cx="369742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Vacuum Pressure Impregnation</a:t>
            </a:r>
          </a:p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 of OH Complete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" y="3594100"/>
            <a:ext cx="39145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Inner TF/OH coil bundle complete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0" y="927101"/>
            <a:ext cx="3441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CS </a:t>
            </a:r>
            <a:r>
              <a:rPr lang="en-US" sz="1800" i="0" smtClean="0">
                <a:solidFill>
                  <a:schemeClr val="tx1"/>
                </a:solidFill>
              </a:rPr>
              <a:t>casing installed over </a:t>
            </a:r>
            <a:r>
              <a:rPr lang="en-US" sz="1800" i="0" dirty="0" smtClean="0">
                <a:solidFill>
                  <a:schemeClr val="tx1"/>
                </a:solidFill>
              </a:rPr>
              <a:t>the TF/OH coil bundle</a:t>
            </a:r>
            <a:endParaRPr lang="en-US" sz="1800" i="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1561" r="12554"/>
          <a:stretch/>
        </p:blipFill>
        <p:spPr>
          <a:xfrm>
            <a:off x="7226808" y="1589549"/>
            <a:ext cx="1938528" cy="4950951"/>
          </a:xfrm>
          <a:prstGeom prst="rect">
            <a:avLst/>
          </a:prstGeom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18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1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974852"/>
            <a:ext cx="9144000" cy="5286248"/>
            <a:chOff x="0" y="1216152"/>
            <a:chExt cx="9144000" cy="52862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26949" t="26735" r="39053" b="-16"/>
            <a:stretch/>
          </p:blipFill>
          <p:spPr>
            <a:xfrm>
              <a:off x="1754631" y="1232408"/>
              <a:ext cx="4081003" cy="525729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1831" t="13428" r="76648" b="4649"/>
            <a:stretch/>
          </p:blipFill>
          <p:spPr>
            <a:xfrm>
              <a:off x="0" y="1216152"/>
              <a:ext cx="2322576" cy="528523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62003" t="26735" r="4784" b="-16"/>
            <a:stretch/>
          </p:blipFill>
          <p:spPr>
            <a:xfrm>
              <a:off x="5157216" y="1245108"/>
              <a:ext cx="3986784" cy="5257292"/>
            </a:xfrm>
            <a:prstGeom prst="rect">
              <a:avLst/>
            </a:prstGeom>
          </p:spPr>
        </p:pic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cs typeface="Times New Roman"/>
              </a:rPr>
              <a:t>New Center-Stack Installed In NSTX-</a:t>
            </a:r>
            <a:r>
              <a:rPr lang="en-US" sz="2800" i="0" dirty="0" smtClean="0">
                <a:solidFill>
                  <a:srgbClr val="0000FF"/>
                </a:solidFill>
                <a:cs typeface="Times New Roman"/>
              </a:rPr>
              <a:t>U</a:t>
            </a:r>
            <a:r>
              <a:rPr lang="en-US" sz="2800" i="0" dirty="0">
                <a:solidFill>
                  <a:srgbClr val="0000FF"/>
                </a:solidFill>
                <a:cs typeface="Times New Roman"/>
              </a:rPr>
              <a:t/>
            </a:r>
            <a:br>
              <a:rPr lang="en-US" sz="2800" i="0" dirty="0">
                <a:solidFill>
                  <a:srgbClr val="0000FF"/>
                </a:solidFill>
                <a:cs typeface="Times New Roman"/>
              </a:rPr>
            </a:br>
            <a:r>
              <a:rPr lang="en-US" sz="2800" i="0" dirty="0">
                <a:solidFill>
                  <a:srgbClr val="0000FF"/>
                </a:solidFill>
                <a:cs typeface="Times New Roman"/>
              </a:rPr>
              <a:t>(October 24, 2014)</a:t>
            </a:r>
            <a:endParaRPr lang="en-US" sz="3200" i="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500" y="6182928"/>
            <a:ext cx="83058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hangingPunct="1"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First plasma scheduled in Mar. </a:t>
            </a:r>
            <a:r>
              <a:rPr lang="en-US" sz="1800" i="0" dirty="0" smtClean="0">
                <a:solidFill>
                  <a:schemeClr val="tx1"/>
                </a:solidFill>
              </a:rPr>
              <a:t>2015 and research operation in May 2015.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19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4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1534697"/>
            <a:ext cx="8750300" cy="4419600"/>
          </a:xfrm>
        </p:spPr>
        <p:txBody>
          <a:bodyPr/>
          <a:lstStyle/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3200" b="1" dirty="0" smtClean="0"/>
              <a:t>Introduction and Motivation for NSTX-U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NSTX Upgrade Project 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NSTX-U ST-FNSF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Targeted Experiments  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Summary </a:t>
            </a: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2828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400" i="0" dirty="0">
                <a:solidFill>
                  <a:srgbClr val="0816FF"/>
                </a:solidFill>
              </a:rPr>
              <a:t>Talk Outline</a:t>
            </a:r>
            <a:endParaRPr lang="en-US" sz="3200" i="0" dirty="0">
              <a:solidFill>
                <a:srgbClr val="0816FF"/>
              </a:solidFill>
              <a:latin typeface="Helvetica Neue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2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-39687" y="-38100"/>
            <a:ext cx="9183687" cy="6438325"/>
            <a:chOff x="31850013" y="9487694"/>
            <a:chExt cx="9183687" cy="6438325"/>
          </a:xfrm>
        </p:grpSpPr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914400" cy="0"/>
            </a:xfrm>
            <a:prstGeom prst="line">
              <a:avLst/>
            </a:prstGeom>
            <a:noFill/>
            <a:ln w="0">
              <a:solidFill>
                <a:srgbClr val="FB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457200" cy="0"/>
            </a:xfrm>
            <a:prstGeom prst="line">
              <a:avLst/>
            </a:prstGeom>
            <a:noFill/>
            <a:ln w="0">
              <a:solidFill>
                <a:srgbClr val="FE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457200" cy="0"/>
            </a:xfrm>
            <a:prstGeom prst="line">
              <a:avLst/>
            </a:prstGeom>
            <a:noFill/>
            <a:ln w="0">
              <a:solidFill>
                <a:srgbClr val="FE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457200" cy="0"/>
            </a:xfrm>
            <a:prstGeom prst="line">
              <a:avLst/>
            </a:prstGeom>
            <a:noFill/>
            <a:ln w="0">
              <a:solidFill>
                <a:srgbClr val="FE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457200" cy="0"/>
            </a:xfrm>
            <a:prstGeom prst="line">
              <a:avLst/>
            </a:prstGeom>
            <a:noFill/>
            <a:ln w="0">
              <a:solidFill>
                <a:srgbClr val="FE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>
              <a:off x="32207200" y="9652000"/>
              <a:ext cx="0" cy="457200"/>
            </a:xfrm>
            <a:prstGeom prst="line">
              <a:avLst/>
            </a:prstGeom>
            <a:noFill/>
            <a:ln w="0">
              <a:solidFill>
                <a:srgbClr val="FD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1889700" y="9487694"/>
              <a:ext cx="9144000" cy="889000"/>
            </a:xfrm>
            <a:prstGeom prst="rect">
              <a:avLst/>
            </a:prstGeom>
            <a:gradFill rotWithShape="1">
              <a:gsLst>
                <a:gs pos="0">
                  <a:srgbClr val="F8F8F8">
                    <a:alpha val="50998"/>
                  </a:srgbClr>
                </a:gs>
                <a:gs pos="100000">
                  <a:srgbClr val="B2B2B2">
                    <a:alpha val="50998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76" tIns="45688" rIns="91376" bIns="45688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buNone/>
              </a:pPr>
              <a:r>
                <a:rPr lang="en-US" sz="2800" b="1" i="0" dirty="0">
                  <a:solidFill>
                    <a:srgbClr val="0000FF"/>
                  </a:solidFill>
                  <a:latin typeface="Helvetica Neue" charset="0"/>
                  <a:cs typeface="Helvetica Neue" charset="0"/>
                </a:rPr>
                <a:t>Relocation of the 2</a:t>
              </a:r>
              <a:r>
                <a:rPr lang="en-US" sz="2800" b="1" i="0" baseline="30000" dirty="0">
                  <a:solidFill>
                    <a:srgbClr val="0000FF"/>
                  </a:solidFill>
                  <a:latin typeface="Helvetica Neue" charset="0"/>
                  <a:cs typeface="Helvetica Neue" charset="0"/>
                </a:rPr>
                <a:t>nd</a:t>
              </a:r>
              <a:r>
                <a:rPr lang="en-US" sz="2800" b="1" i="0" dirty="0">
                  <a:solidFill>
                    <a:srgbClr val="0000FF"/>
                  </a:solidFill>
                  <a:latin typeface="Helvetica Neue" charset="0"/>
                  <a:cs typeface="Helvetica Neue" charset="0"/>
                </a:rPr>
                <a:t> NBI beam line box from the TFTR test cell into the NSTX-U Test Cell Complete.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1889700" y="15216188"/>
              <a:ext cx="265271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buNone/>
              </a:pPr>
              <a:r>
                <a:rPr lang="en-US" sz="1800" i="0" dirty="0">
                  <a:solidFill>
                    <a:srgbClr val="0723FF"/>
                  </a:solidFill>
                  <a:latin typeface="Helvetica Neue" charset="0"/>
                  <a:cs typeface="Helvetica Neue" charset="0"/>
                </a:rPr>
                <a:t>Beam Box being lifted over NSTX  </a:t>
              </a:r>
              <a:endParaRPr lang="en-US" sz="1800" i="0" dirty="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4544000" y="15254288"/>
              <a:ext cx="3124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buNone/>
              </a:pPr>
              <a:r>
                <a:rPr lang="en-US" sz="1800" i="0" dirty="0">
                  <a:solidFill>
                    <a:srgbClr val="0723FF"/>
                  </a:solidFill>
                  <a:latin typeface="Helvetica Neue" charset="0"/>
                  <a:cs typeface="Helvetica Neue" charset="0"/>
                </a:rPr>
                <a:t>Beam Box placed in its final location and aligned</a:t>
              </a:r>
              <a:endParaRPr lang="en-US" sz="1800" i="0" dirty="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7642800" y="15279688"/>
              <a:ext cx="33909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buNone/>
              </a:pPr>
              <a:r>
                <a:rPr lang="en-US" sz="1800" i="0" dirty="0">
                  <a:solidFill>
                    <a:srgbClr val="0723FF"/>
                  </a:solidFill>
                  <a:latin typeface="Helvetica Neue" charset="0"/>
                  <a:cs typeface="Helvetica Neue" charset="0"/>
                </a:rPr>
                <a:t>Beam Box being populated with components</a:t>
              </a:r>
              <a:endParaRPr lang="en-US" sz="1800" i="0" dirty="0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31850013" y="11303000"/>
              <a:ext cx="9183687" cy="3962400"/>
              <a:chOff x="-1587" y="1651000"/>
              <a:chExt cx="9183687" cy="3962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9388" y="1663700"/>
                <a:ext cx="3922712" cy="3949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019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56" r="-3056"/>
              <a:stretch>
                <a:fillRect/>
              </a:stretch>
            </p:blipFill>
            <p:spPr bwMode="auto">
              <a:xfrm>
                <a:off x="-1587" y="1651000"/>
                <a:ext cx="2733675" cy="3894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1" descr="030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1288" y="1651000"/>
                <a:ext cx="2921000" cy="3894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5567681" y="1676400"/>
                <a:ext cx="45719" cy="3848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None/>
                </a:pPr>
                <a:endParaRPr lang="en-US" sz="1200" b="1" i="1">
                  <a:solidFill>
                    <a:srgbClr val="1822CD"/>
                  </a:solidFill>
                  <a:latin typeface="Helvetica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2016700" y="10599738"/>
              <a:ext cx="8915400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>
                <a:buNone/>
                <a:defRPr/>
              </a:pPr>
              <a:r>
                <a:rPr lang="en-US" sz="2000" i="0" dirty="0"/>
                <a:t>TFTR NBI beam box </a:t>
              </a:r>
              <a:r>
                <a:rPr lang="en-US" sz="2000" i="0" dirty="0" smtClean="0"/>
                <a:t>/ </a:t>
              </a:r>
              <a:r>
                <a:rPr lang="en-US" sz="2000" i="0" dirty="0"/>
                <a:t>components successfully tritium decontaminated.</a:t>
              </a:r>
            </a:p>
          </p:txBody>
        </p:sp>
      </p:grp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20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2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3"/>
          <p:cNvSpPr>
            <a:spLocks noChangeArrowheads="1"/>
          </p:cNvSpPr>
          <p:nvPr/>
        </p:nvSpPr>
        <p:spPr bwMode="auto">
          <a:xfrm>
            <a:off x="0" y="0"/>
            <a:ext cx="9144000" cy="9271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Highly </a:t>
            </a:r>
            <a:r>
              <a:rPr lang="en-US" sz="28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Tangential 2</a:t>
            </a:r>
            <a:r>
              <a:rPr lang="en-US" sz="2800" i="0" baseline="3000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nd</a:t>
            </a:r>
            <a:r>
              <a:rPr lang="en-US" sz="28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 NBI Enabled by </a:t>
            </a:r>
            <a:r>
              <a:rPr lang="en-US" sz="28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JK-Cap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Outer </a:t>
            </a:r>
            <a:r>
              <a:rPr lang="en-US" sz="24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Wall Radius Moved Outward to Avoid Beam Clipping </a:t>
            </a:r>
            <a:endParaRPr lang="en-US" sz="1600" i="0" dirty="0">
              <a:solidFill>
                <a:srgbClr val="0000FF"/>
              </a:solidFill>
              <a:latin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400" y="1032910"/>
            <a:ext cx="8211427" cy="5329790"/>
            <a:chOff x="1133475" y="1422400"/>
            <a:chExt cx="7337425" cy="4762501"/>
          </a:xfrm>
        </p:grpSpPr>
        <p:pic>
          <p:nvPicPr>
            <p:cNvPr id="32770" name="Picture 11" descr="Tim-BayK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8" t="-110" r="8318" b="2650"/>
            <a:stretch/>
          </p:blipFill>
          <p:spPr bwMode="auto">
            <a:xfrm>
              <a:off x="1133475" y="2123440"/>
              <a:ext cx="3743325" cy="33558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2530475" y="3667125"/>
              <a:ext cx="1624013" cy="1247775"/>
            </a:xfrm>
            <a:prstGeom prst="ellipse">
              <a:avLst/>
            </a:prstGeom>
            <a:noFill/>
            <a:ln w="28575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4" name="Rectangle 1"/>
            <p:cNvSpPr>
              <a:spLocks noChangeArrowheads="1"/>
            </p:cNvSpPr>
            <p:nvPr/>
          </p:nvSpPr>
          <p:spPr bwMode="auto">
            <a:xfrm>
              <a:off x="3740150" y="5513388"/>
              <a:ext cx="12049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2400" i="0" dirty="0">
                  <a:solidFill>
                    <a:srgbClr val="0723FF"/>
                  </a:solidFill>
                  <a:latin typeface="Helvetica Neue" charset="0"/>
                  <a:cs typeface="Helvetica Neue" charset="0"/>
                </a:rPr>
                <a:t>JK cap </a:t>
              </a:r>
              <a:endParaRPr lang="en-US" sz="2400" dirty="0"/>
            </a:p>
          </p:txBody>
        </p:sp>
        <p:cxnSp>
          <p:nvCxnSpPr>
            <p:cNvPr id="32776" name="Straight Arrow Connector 3"/>
            <p:cNvCxnSpPr>
              <a:cxnSpLocks noChangeShapeType="1"/>
              <a:stCxn id="32774" idx="0"/>
              <a:endCxn id="6" idx="5"/>
            </p:cNvCxnSpPr>
            <p:nvPr/>
          </p:nvCxnSpPr>
          <p:spPr bwMode="auto">
            <a:xfrm flipH="1" flipV="1">
              <a:off x="3916657" y="4732168"/>
              <a:ext cx="425950" cy="781220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" name="Group 6"/>
            <p:cNvGrpSpPr/>
            <p:nvPr/>
          </p:nvGrpSpPr>
          <p:grpSpPr>
            <a:xfrm>
              <a:off x="5226901" y="1499314"/>
              <a:ext cx="3243999" cy="4685587"/>
              <a:chOff x="4502150" y="1829514"/>
              <a:chExt cx="3243999" cy="468558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502150" y="4095751"/>
                <a:ext cx="3243999" cy="2419350"/>
                <a:chOff x="4248150" y="2381251"/>
                <a:chExt cx="3243999" cy="2419350"/>
              </a:xfrm>
            </p:grpSpPr>
            <p:pic>
              <p:nvPicPr>
                <p:cNvPr id="32769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8150" y="2381251"/>
                  <a:ext cx="3243999" cy="2419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" name="Oval 7"/>
                <p:cNvSpPr/>
                <p:nvPr/>
              </p:nvSpPr>
              <p:spPr>
                <a:xfrm>
                  <a:off x="5006975" y="2600325"/>
                  <a:ext cx="2435225" cy="2073275"/>
                </a:xfrm>
                <a:prstGeom prst="ellipse">
                  <a:avLst/>
                </a:prstGeom>
                <a:noFill/>
                <a:ln w="28575" cmpd="sng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8501" y="1829514"/>
                <a:ext cx="3225799" cy="2285286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0"/>
            <p:cNvCxnSpPr>
              <a:cxnSpLocks noChangeShapeType="1"/>
              <a:stCxn id="32774" idx="0"/>
            </p:cNvCxnSpPr>
            <p:nvPr/>
          </p:nvCxnSpPr>
          <p:spPr bwMode="auto">
            <a:xfrm flipV="1">
              <a:off x="4342607" y="5168900"/>
              <a:ext cx="1664493" cy="344488"/>
            </a:xfrm>
            <a:prstGeom prst="straightConnector1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TextBox 3"/>
            <p:cNvSpPr txBox="1"/>
            <p:nvPr/>
          </p:nvSpPr>
          <p:spPr>
            <a:xfrm>
              <a:off x="5232400" y="1422400"/>
              <a:ext cx="19159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 smtClean="0">
                  <a:solidFill>
                    <a:srgbClr val="000000"/>
                  </a:solidFill>
                </a:rPr>
                <a:t>Interior View of Bay J-K</a:t>
              </a:r>
              <a:endParaRPr lang="en-US" i="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07000" y="3759200"/>
              <a:ext cx="19672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 smtClean="0">
                  <a:solidFill>
                    <a:srgbClr val="000000"/>
                  </a:solidFill>
                </a:rPr>
                <a:t>Exterior View of Bay J-K</a:t>
              </a:r>
              <a:endParaRPr lang="en-US" i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21</a:t>
            </a:fld>
            <a:endParaRPr lang="en-US" sz="1400" b="0" i="0" dirty="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1388" y="13084175"/>
            <a:ext cx="3922712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3" descr="0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-3056"/>
          <a:stretch>
            <a:fillRect/>
          </a:stretch>
        </p:blipFill>
        <p:spPr bwMode="auto">
          <a:xfrm>
            <a:off x="31240413" y="13071475"/>
            <a:ext cx="2733675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6" descr="0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288" y="13071475"/>
            <a:ext cx="29210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788" y="13236575"/>
            <a:ext cx="3922712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3" descr="0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-3056"/>
          <a:stretch>
            <a:fillRect/>
          </a:stretch>
        </p:blipFill>
        <p:spPr bwMode="auto">
          <a:xfrm>
            <a:off x="31392813" y="13223875"/>
            <a:ext cx="2733675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6" descr="0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688" y="13223875"/>
            <a:ext cx="29210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032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960"/>
              </a:lnSpc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0000FF"/>
                </a:solidFill>
              </a:rPr>
              <a:t>NSTX</a:t>
            </a:r>
            <a:r>
              <a:rPr lang="en-US" sz="2800" i="0" dirty="0">
                <a:solidFill>
                  <a:srgbClr val="0000FF"/>
                </a:solidFill>
              </a:rPr>
              <a:t> </a:t>
            </a:r>
            <a:r>
              <a:rPr lang="en-US" sz="2800" i="0" dirty="0" smtClean="0">
                <a:solidFill>
                  <a:srgbClr val="0000FF"/>
                </a:solidFill>
              </a:rPr>
              <a:t>Upgrade Project Is Nearly Complete</a:t>
            </a:r>
          </a:p>
          <a:p>
            <a:pPr algn="ctr" eaLnBrk="0" hangingPunct="0">
              <a:lnSpc>
                <a:spcPts val="2960"/>
              </a:lnSpc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rgbClr val="0000FF"/>
                </a:solidFill>
              </a:rPr>
              <a:t>Recent aerial view of NSTX-U Test Cell (Oct. 27, 2014)</a:t>
            </a:r>
            <a:endParaRPr lang="en-US" sz="3200" i="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23198" y="2607732"/>
            <a:ext cx="95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bg1"/>
                </a:solidFill>
              </a:rPr>
              <a:t>CS Casing</a:t>
            </a:r>
            <a:endParaRPr lang="en-US" i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948267"/>
            <a:ext cx="7593874" cy="553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02201" y="1003872"/>
            <a:ext cx="1600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/>
              <a:t>HHFW System</a:t>
            </a:r>
            <a:endParaRPr lang="en-US" sz="1600" i="0" dirty="0"/>
          </a:p>
        </p:txBody>
      </p:sp>
      <p:sp>
        <p:nvSpPr>
          <p:cNvPr id="18" name="TextBox 17"/>
          <p:cNvSpPr txBox="1"/>
          <p:nvPr/>
        </p:nvSpPr>
        <p:spPr>
          <a:xfrm>
            <a:off x="2639421" y="1882012"/>
            <a:ext cx="829288" cy="340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/>
              <a:t>1</a:t>
            </a:r>
            <a:r>
              <a:rPr lang="en-US" sz="1600" i="0" baseline="30000" dirty="0" smtClean="0"/>
              <a:t>st</a:t>
            </a:r>
            <a:r>
              <a:rPr lang="en-US" sz="1600" i="0" dirty="0" smtClean="0"/>
              <a:t> NBI</a:t>
            </a:r>
            <a:endParaRPr lang="en-US" sz="160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2210365" y="4938831"/>
            <a:ext cx="873297" cy="3403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/>
              <a:t>2</a:t>
            </a:r>
            <a:r>
              <a:rPr lang="en-US" sz="1600" i="0" baseline="30000" dirty="0" smtClean="0"/>
              <a:t>nd</a:t>
            </a:r>
            <a:r>
              <a:rPr lang="en-US" sz="1600" i="0" dirty="0" smtClean="0"/>
              <a:t> NBI</a:t>
            </a:r>
            <a:endParaRPr lang="en-US" sz="1600" i="0" dirty="0"/>
          </a:p>
        </p:txBody>
      </p:sp>
      <p:sp>
        <p:nvSpPr>
          <p:cNvPr id="20" name="TextBox 19"/>
          <p:cNvSpPr txBox="1"/>
          <p:nvPr/>
        </p:nvSpPr>
        <p:spPr>
          <a:xfrm>
            <a:off x="6189698" y="2634266"/>
            <a:ext cx="1092069" cy="340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/>
              <a:t>NSTX-U</a:t>
            </a:r>
            <a:endParaRPr lang="en-US" sz="1600" i="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22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46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1242597"/>
            <a:ext cx="8750300" cy="4419600"/>
          </a:xfrm>
        </p:spPr>
        <p:txBody>
          <a:bodyPr/>
          <a:lstStyle/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Introduction and Motivation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for NSTX-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U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NSTX Upgrade Project 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3200" b="1" dirty="0"/>
              <a:t>NSTX-U ST-FNSF T</a:t>
            </a:r>
            <a:r>
              <a:rPr lang="en-US" sz="3200" b="1" dirty="0" smtClean="0"/>
              <a:t>argeted </a:t>
            </a:r>
            <a:r>
              <a:rPr lang="en-US" sz="3200" b="1" dirty="0"/>
              <a:t>E</a:t>
            </a:r>
            <a:r>
              <a:rPr lang="en-US" sz="3200" b="1" dirty="0" smtClean="0"/>
              <a:t>xperiments  </a:t>
            </a:r>
            <a:endParaRPr lang="en-US" sz="3200" b="1" dirty="0"/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Summary </a:t>
            </a: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2828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400" i="0" dirty="0">
                <a:solidFill>
                  <a:srgbClr val="0816FF"/>
                </a:solidFill>
              </a:rPr>
              <a:t>Talk Outline</a:t>
            </a:r>
            <a:endParaRPr lang="en-US" sz="3200" i="0" dirty="0">
              <a:solidFill>
                <a:srgbClr val="0816FF"/>
              </a:solidFill>
              <a:latin typeface="Helvetica Neue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23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99" y="1685926"/>
            <a:ext cx="2751685" cy="377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0" y="977900"/>
            <a:ext cx="3276600" cy="65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Compact ST</a:t>
            </a:r>
            <a:r>
              <a:rPr lang="en-US" sz="2000" i="0" dirty="0">
                <a:solidFill>
                  <a:srgbClr val="000000"/>
                </a:solidFill>
              </a:rPr>
              <a:t>-FNSF has no/small central solenoid</a:t>
            </a:r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i="0" dirty="0" smtClean="0">
                <a:solidFill>
                  <a:srgbClr val="0923FF"/>
                </a:solidFill>
                <a:ea typeface="ＭＳ Ｐゴシック" pitchFamily="34" charset="-128"/>
              </a:rPr>
              <a:t>NSTX-U Addressing Critical Issues for FNSF</a:t>
            </a:r>
            <a:endParaRPr lang="en-US" sz="2800" i="0" dirty="0">
              <a:solidFill>
                <a:srgbClr val="0923FF"/>
              </a:solidFill>
              <a:ea typeface="ＭＳ Ｐゴシック" pitchFamily="34" charset="-128"/>
            </a:endParaRPr>
          </a:p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i="0" dirty="0" smtClean="0">
                <a:solidFill>
                  <a:srgbClr val="0923FF"/>
                </a:solidFill>
                <a:ea typeface="ＭＳ Ｐゴシック" pitchFamily="34" charset="-128"/>
              </a:rPr>
              <a:t>Solenoid-free high beta operation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60700" y="939800"/>
            <a:ext cx="5969000" cy="3582599"/>
            <a:chOff x="3060700" y="1638300"/>
            <a:chExt cx="5969000" cy="3582599"/>
          </a:xfrm>
        </p:grpSpPr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3669302" y="1638300"/>
              <a:ext cx="5347698" cy="4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9" tIns="45714" rIns="91429" bIns="45714" numCol="1" anchor="t" anchorCtr="0" compatLnSpc="1">
              <a:prstTxWarp prst="textNoShape">
                <a:avLst/>
              </a:prstTxWarp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en-US" altLang="ja-JP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ST</a:t>
              </a:r>
              <a:r>
                <a:rPr lang="en-US" altLang="ja-JP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-</a:t>
              </a:r>
              <a:r>
                <a:rPr lang="en-US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FNSF </a:t>
              </a:r>
              <a:r>
                <a:rPr lang="en-US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Scenarios to be tested in NSTX-U</a:t>
              </a:r>
              <a:endParaRPr lang="en-US" sz="2200" b="1" i="0" kern="0" noProof="0" dirty="0" smtClean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3902872" y="2522886"/>
              <a:ext cx="0" cy="259663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46"/>
            <p:cNvSpPr txBox="1">
              <a:spLocks noChangeArrowheads="1"/>
            </p:cNvSpPr>
            <p:nvPr/>
          </p:nvSpPr>
          <p:spPr bwMode="auto">
            <a:xfrm>
              <a:off x="3073400" y="2333666"/>
              <a:ext cx="816141" cy="33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I</a:t>
              </a:r>
              <a:r>
                <a:rPr lang="en-US" sz="1600" i="0" baseline="-25000" dirty="0" smtClean="0">
                  <a:solidFill>
                    <a:schemeClr val="tx1"/>
                  </a:solidFill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[MA</a:t>
              </a:r>
              <a:r>
                <a:rPr lang="en-US" sz="1600" i="0" dirty="0">
                  <a:solidFill>
                    <a:schemeClr val="tx1"/>
                  </a:solidFill>
                </a:rPr>
                <a:t>]</a:t>
              </a:r>
              <a:endParaRPr lang="en-US" sz="1600" i="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8533447" y="2587496"/>
              <a:ext cx="0" cy="253202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"/>
            <p:cNvCxnSpPr/>
            <p:nvPr/>
          </p:nvCxnSpPr>
          <p:spPr bwMode="auto">
            <a:xfrm flipV="1">
              <a:off x="3902872" y="5113778"/>
              <a:ext cx="5126828" cy="57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5824553" y="3853508"/>
              <a:ext cx="2609642" cy="1218080"/>
              <a:chOff x="4386517" y="4177732"/>
              <a:chExt cx="2642997" cy="1233648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4386517" y="4177732"/>
                <a:ext cx="2642997" cy="1233648"/>
              </a:xfrm>
              <a:prstGeom prst="rect">
                <a:avLst/>
              </a:prstGeom>
              <a:solidFill>
                <a:srgbClr val="D0DEF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67704" y="4191000"/>
                <a:ext cx="594640" cy="276999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>
                  <a:buNone/>
                </a:pPr>
                <a:r>
                  <a:rPr lang="en-US" b="1" i="0" dirty="0" smtClean="0">
                    <a:solidFill>
                      <a:srgbClr val="0000FF"/>
                    </a:solidFill>
                  </a:rPr>
                  <a:t>NBI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942604" y="3001367"/>
              <a:ext cx="4535348" cy="2055720"/>
              <a:chOff x="4646626" y="1676400"/>
              <a:chExt cx="3412081" cy="1389220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4646626" y="2362200"/>
                <a:ext cx="898896" cy="70342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6"/>
              <p:cNvCxnSpPr/>
              <p:nvPr/>
            </p:nvCxnSpPr>
            <p:spPr bwMode="auto">
              <a:xfrm flipV="1">
                <a:off x="5545522" y="2111462"/>
                <a:ext cx="398078" cy="25073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7485145" y="1676400"/>
                <a:ext cx="573562" cy="297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6781800" y="1705689"/>
                <a:ext cx="361690" cy="469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7143490" y="1679376"/>
                <a:ext cx="341655" cy="2631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flipV="1">
                <a:off x="6208230" y="1817002"/>
                <a:ext cx="344970" cy="14206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flipV="1">
                <a:off x="6553200" y="1753438"/>
                <a:ext cx="228600" cy="635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6"/>
              <p:cNvCxnSpPr/>
              <p:nvPr/>
            </p:nvCxnSpPr>
            <p:spPr bwMode="auto">
              <a:xfrm flipV="1">
                <a:off x="5930950" y="1959064"/>
                <a:ext cx="277280" cy="15835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47"/>
            <p:cNvSpPr txBox="1">
              <a:spLocks noChangeArrowheads="1"/>
            </p:cNvSpPr>
            <p:nvPr/>
          </p:nvSpPr>
          <p:spPr bwMode="auto">
            <a:xfrm>
              <a:off x="7512461" y="4977785"/>
              <a:ext cx="606398" cy="243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Time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049016" y="4329782"/>
              <a:ext cx="982124" cy="741806"/>
              <a:chOff x="3601074" y="4660094"/>
              <a:chExt cx="994676" cy="751287"/>
            </a:xfrm>
            <a:solidFill>
              <a:srgbClr val="D0DEFC"/>
            </a:solidFill>
          </p:grpSpPr>
          <p:sp>
            <p:nvSpPr>
              <p:cNvPr id="42" name="Rectangle 41"/>
              <p:cNvSpPr/>
              <p:nvPr/>
            </p:nvSpPr>
            <p:spPr bwMode="auto">
              <a:xfrm>
                <a:off x="3624116" y="4660094"/>
                <a:ext cx="971634" cy="751287"/>
              </a:xfrm>
              <a:prstGeom prst="rect">
                <a:avLst/>
              </a:prstGeom>
              <a:solidFill>
                <a:srgbClr val="CCFFC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601074" y="4740986"/>
                <a:ext cx="927884" cy="16158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lnSpc>
                    <a:spcPct val="70000"/>
                  </a:lnSpc>
                  <a:buNone/>
                </a:pPr>
                <a:r>
                  <a:rPr lang="en-US" sz="1400" i="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HHFW</a:t>
                </a:r>
                <a:endParaRPr lang="en-US" sz="1400" b="1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3949700" y="4720999"/>
              <a:ext cx="1270000" cy="349423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kumimoji="0" lang="en-US" sz="1050" b="1" i="1" u="none" strike="noStrike" cap="none" normalizeH="0" baseline="0" dirty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rPr>
                <a:t>,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012814" y="4766410"/>
              <a:ext cx="1103912" cy="23083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buNone/>
              </a:pPr>
              <a:r>
                <a:rPr lang="en-US" sz="1500" b="1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CHI, EHC/EBW</a:t>
              </a:r>
              <a:endParaRPr lang="en-US" sz="1500" b="1" i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60700" y="4154709"/>
              <a:ext cx="1701800" cy="607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Solenoid-free</a:t>
              </a:r>
            </a:p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Start</a:t>
              </a:r>
              <a:r>
                <a:rPr lang="en-US" sz="1800" i="0" dirty="0">
                  <a:solidFill>
                    <a:srgbClr val="FF0000"/>
                  </a:solidFill>
                  <a:ea typeface="ＭＳ Ｐゴシック" pitchFamily="34" charset="-128"/>
                </a:rPr>
                <a:t>-up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134100" y="2096701"/>
              <a:ext cx="2730500" cy="100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>
                  <a:solidFill>
                    <a:srgbClr val="0816FF"/>
                  </a:solidFill>
                  <a:ea typeface="ＭＳ Ｐゴシック" pitchFamily="34" charset="-128"/>
                </a:rPr>
                <a:t>high </a:t>
              </a:r>
              <a:r>
                <a:rPr lang="en-US" sz="1800" i="0" dirty="0" err="1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b</a:t>
              </a:r>
              <a:r>
                <a:rPr lang="en-US" sz="1800" i="0" baseline="-25000" dirty="0" err="1" smtClean="0">
                  <a:solidFill>
                    <a:srgbClr val="0816FF"/>
                  </a:solidFill>
                  <a:latin typeface="Helvetica Neue"/>
                  <a:ea typeface="ＭＳ Ｐゴシック" pitchFamily="34" charset="-128"/>
                  <a:cs typeface="Helvetica Neue"/>
                </a:rPr>
                <a:t>T</a:t>
              </a:r>
              <a:r>
                <a:rPr lang="en-US" sz="1800" i="0" dirty="0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, </a:t>
              </a:r>
              <a:r>
                <a:rPr lang="en-US" sz="1800" i="0" dirty="0" err="1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b</a:t>
              </a:r>
              <a:r>
                <a:rPr lang="en-US" sz="1800" i="0" baseline="-25000" dirty="0" err="1" smtClean="0">
                  <a:solidFill>
                    <a:srgbClr val="0816FF"/>
                  </a:solidFill>
                  <a:latin typeface="Helvetica Neue"/>
                  <a:ea typeface="ＭＳ Ｐゴシック" pitchFamily="34" charset="-128"/>
                  <a:cs typeface="Helvetica Neue"/>
                </a:rPr>
                <a:t>N</a:t>
              </a:r>
              <a:r>
                <a:rPr lang="en-US" sz="1800" i="0" dirty="0" smtClean="0">
                  <a:solidFill>
                    <a:srgbClr val="0816FF"/>
                  </a:solidFill>
                  <a:latin typeface="Symbol" charset="2"/>
                  <a:ea typeface="ＭＳ Ｐゴシック" pitchFamily="34" charset="-128"/>
                  <a:cs typeface="Symbol" charset="2"/>
                </a:rPr>
                <a:t>, k</a:t>
              </a:r>
              <a:r>
                <a:rPr lang="en-US" sz="1800" i="0" dirty="0" smtClean="0">
                  <a:solidFill>
                    <a:srgbClr val="0816FF"/>
                  </a:solidFill>
                  <a:ea typeface="ＭＳ Ｐゴシック" pitchFamily="34" charset="-128"/>
                </a:rPr>
                <a:t>, disruption avoidance, </a:t>
              </a:r>
              <a:r>
                <a:rPr lang="en-US" sz="1800" i="0" dirty="0">
                  <a:solidFill>
                    <a:srgbClr val="0816FF"/>
                  </a:solidFill>
                  <a:ea typeface="ＭＳ Ｐゴシック" pitchFamily="34" charset="-128"/>
                </a:rPr>
                <a:t>high H, </a:t>
              </a:r>
              <a:r>
                <a:rPr lang="en-US" sz="1800" i="0" dirty="0" smtClean="0">
                  <a:solidFill>
                    <a:srgbClr val="0816FF"/>
                  </a:solidFill>
                  <a:ea typeface="ＭＳ Ｐゴシック" pitchFamily="34" charset="-128"/>
                </a:rPr>
                <a:t>heat flux mitigation</a:t>
              </a:r>
              <a:endParaRPr lang="en-US" sz="1800" dirty="0">
                <a:solidFill>
                  <a:srgbClr val="0816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31413" y="2973001"/>
              <a:ext cx="1739187" cy="772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600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Current ramp</a:t>
              </a:r>
              <a:r>
                <a:rPr lang="en-US" sz="1600" i="0" dirty="0">
                  <a:solidFill>
                    <a:srgbClr val="008000"/>
                  </a:solidFill>
                  <a:ea typeface="ＭＳ Ｐゴシック" pitchFamily="34" charset="-128"/>
                </a:rPr>
                <a:t>-up and </a:t>
              </a:r>
              <a:r>
                <a:rPr lang="en-US" sz="1800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profile</a:t>
              </a:r>
              <a:r>
                <a:rPr lang="en-US" sz="1600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 </a:t>
              </a:r>
              <a:r>
                <a:rPr lang="en-US" sz="1600" i="0" dirty="0">
                  <a:solidFill>
                    <a:srgbClr val="008000"/>
                  </a:solidFill>
                  <a:ea typeface="ＭＳ Ｐゴシック" pitchFamily="34" charset="-128"/>
                </a:rPr>
                <a:t>control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060700" y="4820374"/>
            <a:ext cx="6096000" cy="16419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20"/>
              </a:lnSpc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•</a:t>
            </a:r>
            <a:r>
              <a:rPr lang="en-US" sz="2000" i="0" dirty="0" smtClean="0">
                <a:solidFill>
                  <a:srgbClr val="FF0000"/>
                </a:solidFill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</a:rPr>
              <a:t>Tools are in place in NSTX-U to test:</a:t>
            </a:r>
          </a:p>
          <a:p>
            <a:pPr marL="742950" lvl="1" indent="-285750">
              <a:lnSpc>
                <a:spcPts val="2020"/>
              </a:lnSpc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Coaxial </a:t>
            </a:r>
            <a:r>
              <a:rPr lang="en-US" sz="2000" i="0" dirty="0" err="1" smtClean="0">
                <a:solidFill>
                  <a:srgbClr val="FF0000"/>
                </a:solidFill>
              </a:rPr>
              <a:t>Helicity</a:t>
            </a:r>
            <a:r>
              <a:rPr lang="en-US" sz="2000" i="0" dirty="0" smtClean="0">
                <a:solidFill>
                  <a:srgbClr val="FF0000"/>
                </a:solidFill>
              </a:rPr>
              <a:t> Injection for start-up</a:t>
            </a:r>
            <a:endParaRPr lang="en-US" sz="2000" i="0" dirty="0" smtClean="0"/>
          </a:p>
          <a:p>
            <a:pPr marL="742950" lvl="1" indent="-285750">
              <a:lnSpc>
                <a:spcPts val="2020"/>
              </a:lnSpc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chemeClr val="accent1">
                    <a:lumMod val="50000"/>
                  </a:schemeClr>
                </a:solidFill>
              </a:rPr>
              <a:t>HHFW for current ramp-up</a:t>
            </a:r>
          </a:p>
          <a:p>
            <a:pPr marL="742950" lvl="1" indent="-285750">
              <a:lnSpc>
                <a:spcPts val="2020"/>
              </a:lnSpc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0000FF"/>
                </a:solidFill>
              </a:rPr>
              <a:t>NBI for 100 % non-inductive operation</a:t>
            </a:r>
          </a:p>
          <a:p>
            <a:pPr marL="742950" lvl="1" indent="-285750">
              <a:lnSpc>
                <a:spcPts val="2020"/>
              </a:lnSpc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0000FF"/>
                </a:solidFill>
              </a:rPr>
              <a:t>Advanced </a:t>
            </a:r>
            <a:r>
              <a:rPr lang="en-US" sz="2000" i="0" dirty="0" err="1" smtClean="0">
                <a:solidFill>
                  <a:srgbClr val="0000FF"/>
                </a:solidFill>
              </a:rPr>
              <a:t>divertor</a:t>
            </a:r>
            <a:r>
              <a:rPr lang="en-US" sz="2000" i="0" dirty="0" smtClean="0">
                <a:solidFill>
                  <a:srgbClr val="0000FF"/>
                </a:solidFill>
              </a:rPr>
              <a:t> for heat flux mitigation</a:t>
            </a:r>
            <a:endParaRPr lang="en-US" sz="1600" i="0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7500" y="5506174"/>
            <a:ext cx="2730500" cy="877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20"/>
              </a:lnSpc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~ 1-2 MA of solenoid-free start-up current needed for FNSF</a:t>
            </a:r>
            <a:endParaRPr lang="en-US" sz="1600" i="0" dirty="0"/>
          </a:p>
        </p:txBody>
      </p:sp>
      <p:sp>
        <p:nvSpPr>
          <p:cNvPr id="4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24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3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err="1" smtClean="0">
                <a:solidFill>
                  <a:srgbClr val="0923FF"/>
                </a:solidFill>
                <a:ea typeface="ＭＳ Ｐゴシック" pitchFamily="34" charset="-128"/>
              </a:rPr>
              <a:t>Helicity</a:t>
            </a:r>
            <a:r>
              <a:rPr lang="en-US" sz="2400" i="0" dirty="0" smtClean="0">
                <a:solidFill>
                  <a:srgbClr val="0923FF"/>
                </a:solidFill>
                <a:ea typeface="ＭＳ Ｐゴシック" pitchFamily="34" charset="-128"/>
              </a:rPr>
              <a:t> Injection Is an Efficient Method for Current Initiation</a:t>
            </a:r>
          </a:p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Helvetica Neue" charset="0"/>
                <a:ea typeface="ＭＳ Ｐゴシック" pitchFamily="34" charset="-128"/>
              </a:rPr>
              <a:t>FNSF needs ~ 1-2 MA of start-up current</a:t>
            </a:r>
            <a:endParaRPr lang="en-US" sz="1600" i="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943100" y="2209806"/>
            <a:ext cx="143933" cy="1524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037164" y="4614353"/>
            <a:ext cx="186267" cy="1778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10833" y="2362200"/>
            <a:ext cx="194734" cy="194733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558799" y="957764"/>
            <a:ext cx="3009901" cy="94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CHI achieved solenoid-free 160 </a:t>
            </a:r>
            <a:r>
              <a:rPr lang="en-US" sz="1800" i="0" dirty="0" smtClean="0">
                <a:latin typeface="+mn-lt"/>
                <a:ea typeface="ÇlÇr ñæí©" charset="0"/>
                <a:cs typeface="Times New Roman"/>
              </a:rPr>
              <a:t>kA ST plasma </a:t>
            </a:r>
            <a:r>
              <a:rPr kumimoji="0" lang="en-US" sz="1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in NSTX</a:t>
            </a: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ÇlÇr ñæí©" charset="0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413000" y="2425700"/>
            <a:ext cx="228600" cy="203200"/>
          </a:xfrm>
          <a:prstGeom prst="rect">
            <a:avLst/>
          </a:prstGeom>
          <a:solidFill>
            <a:srgbClr val="EEF9F4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41400" y="4622800"/>
            <a:ext cx="228600" cy="203200"/>
          </a:xfrm>
          <a:prstGeom prst="rect">
            <a:avLst/>
          </a:prstGeom>
          <a:solidFill>
            <a:srgbClr val="EEF9F4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41" name="Text Box 1"/>
          <p:cNvSpPr txBox="1">
            <a:spLocks noChangeArrowheads="1"/>
          </p:cNvSpPr>
          <p:nvPr/>
        </p:nvSpPr>
        <p:spPr bwMode="auto">
          <a:xfrm>
            <a:off x="821792" y="6003895"/>
            <a:ext cx="2213508" cy="3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latin typeface="+mn-lt"/>
                <a:cs typeface="Times New Roman"/>
              </a:rPr>
              <a:t>R</a:t>
            </a:r>
            <a:r>
              <a:rPr lang="en-US" sz="1200" b="0" i="0" dirty="0">
                <a:latin typeface="+mn-lt"/>
                <a:cs typeface="Times New Roman"/>
              </a:rPr>
              <a:t>. Raman et al., </a:t>
            </a:r>
            <a:r>
              <a:rPr lang="en-US" sz="1200" b="0" i="0" dirty="0" smtClean="0">
                <a:latin typeface="+mn-lt"/>
                <a:cs typeface="Times New Roman"/>
              </a:rPr>
              <a:t>PRL (</a:t>
            </a:r>
            <a:r>
              <a:rPr lang="en-US" sz="1200" b="0" i="0" dirty="0">
                <a:latin typeface="+mn-lt"/>
                <a:cs typeface="Times New Roman"/>
              </a:rPr>
              <a:t>2006</a:t>
            </a:r>
            <a:r>
              <a:rPr lang="en-US" sz="1200" b="0" i="0" dirty="0" smtClean="0">
                <a:latin typeface="+mn-lt"/>
                <a:cs typeface="Times New Roman"/>
              </a:rPr>
              <a:t>)</a:t>
            </a:r>
            <a:endParaRPr lang="en-US" sz="1200" b="0" i="0" dirty="0">
              <a:latin typeface="+mn-lt"/>
              <a:cs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1972320"/>
            <a:ext cx="3225800" cy="36857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5998632"/>
            <a:ext cx="9144000" cy="461665"/>
          </a:xfrm>
          <a:prstGeom prst="rect">
            <a:avLst/>
          </a:prstGeom>
          <a:solidFill>
            <a:srgbClr val="FCFF8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000000"/>
                </a:solidFill>
                <a:latin typeface="Arial" charset="0"/>
                <a:cs typeface="Calibri" charset="0"/>
              </a:rPr>
              <a:t>CHI projects </a:t>
            </a:r>
            <a:r>
              <a:rPr lang="en-US" sz="2400" i="0" dirty="0">
                <a:solidFill>
                  <a:srgbClr val="000000"/>
                </a:solidFill>
                <a:latin typeface="Arial" charset="0"/>
                <a:cs typeface="Calibri" charset="0"/>
              </a:rPr>
              <a:t>to </a:t>
            </a:r>
            <a:r>
              <a:rPr lang="en-US" sz="2400" i="0" dirty="0" smtClean="0">
                <a:solidFill>
                  <a:srgbClr val="000000"/>
                </a:solidFill>
                <a:latin typeface="Arial" charset="0"/>
                <a:cs typeface="Calibri" charset="0"/>
              </a:rPr>
              <a:t>achieve ~0.4 MA of start</a:t>
            </a:r>
            <a:r>
              <a:rPr lang="en-US" sz="2400" i="0" dirty="0">
                <a:solidFill>
                  <a:srgbClr val="000000"/>
                </a:solidFill>
                <a:latin typeface="Arial" charset="0"/>
                <a:cs typeface="Calibri" charset="0"/>
              </a:rPr>
              <a:t>-up current </a:t>
            </a:r>
            <a:r>
              <a:rPr lang="en-US" sz="2400" i="0" dirty="0" smtClean="0">
                <a:solidFill>
                  <a:srgbClr val="000000"/>
                </a:solidFill>
                <a:latin typeface="Arial" charset="0"/>
                <a:cs typeface="Calibri" charset="0"/>
              </a:rPr>
              <a:t>in NSTX-U</a:t>
            </a:r>
            <a:endParaRPr lang="en-US" sz="2400" i="0" dirty="0">
              <a:solidFill>
                <a:srgbClr val="000000"/>
              </a:solidFill>
            </a:endParaRPr>
          </a:p>
        </p:txBody>
      </p:sp>
      <p:pic>
        <p:nvPicPr>
          <p:cNvPr id="17" name="Picture 5" descr="STW-Fig-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884578"/>
            <a:ext cx="2781300" cy="398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22900" y="975668"/>
            <a:ext cx="3594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en-US" sz="1800" i="0" dirty="0">
                <a:solidFill>
                  <a:srgbClr val="000000"/>
                </a:solidFill>
                <a:latin typeface="Arial" charset="0"/>
              </a:rPr>
              <a:t>Injector flux in NSTX-U is ~ 2.5 times higher than in NSTX </a:t>
            </a:r>
            <a:r>
              <a:rPr lang="en-US" sz="1800" i="0" dirty="0">
                <a:solidFill>
                  <a:srgbClr val="000000"/>
                </a:solidFill>
                <a:latin typeface="Arial" charset="0"/>
                <a:sym typeface="Wingdings" charset="0"/>
              </a:rPr>
              <a:t> supports </a:t>
            </a:r>
            <a:r>
              <a:rPr lang="en-US" sz="1800" i="0" dirty="0" smtClean="0">
                <a:solidFill>
                  <a:srgbClr val="000000"/>
                </a:solidFill>
                <a:latin typeface="Arial" charset="0"/>
                <a:sym typeface="Wingdings" charset="0"/>
              </a:rPr>
              <a:t>~ 0.4 MA current</a:t>
            </a:r>
            <a:endParaRPr lang="en-US" sz="1800" i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36" y="1069148"/>
            <a:ext cx="1816764" cy="485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25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45300" y="5702300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chemeClr val="tx1"/>
                </a:solidFill>
              </a:rPr>
              <a:t>R. Raman at this conference</a:t>
            </a:r>
            <a:endParaRPr lang="en-US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7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0816FF"/>
                </a:solidFill>
              </a:rPr>
              <a:t>Current Ramp-Up with HHFW for FNSF</a:t>
            </a:r>
          </a:p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400" i="0" dirty="0" smtClean="0">
                <a:solidFill>
                  <a:srgbClr val="0816FF"/>
                </a:solidFill>
              </a:rPr>
              <a:t>Up to </a:t>
            </a:r>
            <a:r>
              <a:rPr lang="en-US" sz="2400" i="0" dirty="0" err="1" smtClean="0">
                <a:solidFill>
                  <a:srgbClr val="0816FF"/>
                </a:solidFill>
              </a:rPr>
              <a:t>Ip</a:t>
            </a:r>
            <a:r>
              <a:rPr lang="en-US" sz="2400" i="0" dirty="0" smtClean="0">
                <a:solidFill>
                  <a:srgbClr val="0816FF"/>
                </a:solidFill>
              </a:rPr>
              <a:t> level sufficient for NBI heating and CD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733932"/>
            <a:ext cx="3327400" cy="289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026213" y="5573919"/>
            <a:ext cx="2672787" cy="4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latin typeface="+mn-lt"/>
                <a:cs typeface="Times New Roman"/>
              </a:rPr>
              <a:t>G</a:t>
            </a:r>
            <a:r>
              <a:rPr lang="en-US" sz="1200" b="0" i="0" dirty="0">
                <a:latin typeface="+mn-lt"/>
                <a:cs typeface="Times New Roman"/>
              </a:rPr>
              <a:t>. Taylor et al., </a:t>
            </a:r>
            <a:r>
              <a:rPr lang="en-US" sz="1200" b="0" i="0" dirty="0" err="1" smtClean="0">
                <a:latin typeface="+mn-lt"/>
                <a:cs typeface="Times New Roman"/>
              </a:rPr>
              <a:t>PoP</a:t>
            </a:r>
            <a:r>
              <a:rPr lang="en-US" sz="1200" b="0" i="0" dirty="0" smtClean="0">
                <a:latin typeface="+mn-lt"/>
                <a:cs typeface="Times New Roman"/>
              </a:rPr>
              <a:t> (2010), (</a:t>
            </a:r>
            <a:r>
              <a:rPr lang="en-US" sz="1200" b="0" i="0" dirty="0">
                <a:latin typeface="+mn-lt"/>
                <a:cs typeface="Times New Roman"/>
              </a:rPr>
              <a:t>2012</a:t>
            </a:r>
            <a:r>
              <a:rPr lang="en-US" sz="1200" b="0" i="0" dirty="0" smtClean="0">
                <a:latin typeface="+mn-lt"/>
                <a:cs typeface="Times New Roman"/>
              </a:rPr>
              <a:t>)</a:t>
            </a:r>
            <a:endParaRPr lang="en-US" sz="1200" b="0" i="0" dirty="0">
              <a:latin typeface="+mn-lt"/>
              <a:cs typeface="Times New Roman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27000" y="1141619"/>
            <a:ext cx="1854200" cy="125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600" i="0" dirty="0" smtClean="0">
                <a:latin typeface="+mn-lt"/>
                <a:ea typeface="ÇlÇr ñæí©" charset="0"/>
                <a:cs typeface="Times New Roman"/>
              </a:rPr>
              <a:t>Efficient HHFW electron heating due to high </a:t>
            </a:r>
            <a:r>
              <a:rPr lang="en-US" sz="1600" i="0" dirty="0" smtClean="0">
                <a:latin typeface="Symbol" charset="2"/>
                <a:ea typeface="ÇlÇr ñæí©" charset="0"/>
                <a:cs typeface="Symbol" charset="2"/>
              </a:rPr>
              <a:t>b</a:t>
            </a:r>
            <a:r>
              <a:rPr lang="en-US" sz="1600" i="0" baseline="-25000" dirty="0" smtClean="0">
                <a:latin typeface="+mn-lt"/>
                <a:ea typeface="ÇlÇr ñæí©" charset="0"/>
                <a:cs typeface="Times New Roman"/>
              </a:rPr>
              <a:t>e</a:t>
            </a:r>
            <a:r>
              <a:rPr lang="en-US" sz="1600" i="0" dirty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1600" i="0" dirty="0" smtClean="0">
                <a:latin typeface="+mn-lt"/>
                <a:ea typeface="ÇlÇr ñæí©" charset="0"/>
                <a:cs typeface="Times New Roman"/>
              </a:rPr>
              <a:t>achieved in NSTX. 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55600" y="5930900"/>
            <a:ext cx="4241800" cy="609600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ts val="1860"/>
              </a:lnSpc>
              <a:buNone/>
            </a:pPr>
            <a:r>
              <a:rPr lang="en-US" sz="1800" i="0" dirty="0" smtClean="0">
                <a:latin typeface="+mn-lt"/>
                <a:ea typeface="ÇlÇr ñæí©" charset="0"/>
                <a:cs typeface="Times New Roman"/>
              </a:rPr>
              <a:t>HHFW current ramp-up will be tested in NSTX-U at higher power ~ 4 MW. 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ÇlÇr ñæí©" charset="0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1400" y="3022600"/>
            <a:ext cx="6078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tx1"/>
                </a:solidFill>
              </a:rPr>
              <a:t>NSTX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374900" y="4381500"/>
            <a:ext cx="228600" cy="2032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362200" y="4991100"/>
            <a:ext cx="228600" cy="2032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9" t="58603" r="-134" b="17"/>
          <a:stretch>
            <a:fillRect/>
          </a:stretch>
        </p:blipFill>
        <p:spPr bwMode="auto">
          <a:xfrm>
            <a:off x="1887458" y="988293"/>
            <a:ext cx="2646442" cy="17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7000" y="2941902"/>
            <a:ext cx="1803400" cy="161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None/>
            </a:pPr>
            <a:endParaRPr lang="en-US" sz="1600" i="0" dirty="0">
              <a:solidFill>
                <a:schemeClr val="tx1"/>
              </a:solidFill>
              <a:ea typeface="ÇlÇr ñæí©" charset="0"/>
              <a:cs typeface="Times New Roman"/>
            </a:endParaRPr>
          </a:p>
          <a:p>
            <a:pPr defTabSz="914400">
              <a:buNone/>
            </a:pPr>
            <a:r>
              <a:rPr lang="en-US" sz="16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Near sustained </a:t>
            </a:r>
            <a:r>
              <a:rPr lang="en-US" sz="1600" i="0" dirty="0">
                <a:solidFill>
                  <a:schemeClr val="tx1"/>
                </a:solidFill>
                <a:ea typeface="ÇlÇr ñæí©" charset="0"/>
                <a:cs typeface="Times New Roman"/>
              </a:rPr>
              <a:t>discharges </a:t>
            </a:r>
            <a:r>
              <a:rPr lang="en-US" sz="16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obtained with </a:t>
            </a:r>
            <a:r>
              <a:rPr lang="en-US" sz="1600" i="0" dirty="0">
                <a:solidFill>
                  <a:schemeClr val="tx1"/>
                </a:solidFill>
                <a:ea typeface="ÇlÇr ñæí©" charset="0"/>
                <a:cs typeface="Times New Roman"/>
              </a:rPr>
              <a:t>modest </a:t>
            </a:r>
            <a:r>
              <a:rPr lang="en-US" sz="16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HHFW power.</a:t>
            </a:r>
            <a:endParaRPr lang="en-US" sz="1600" i="0" dirty="0">
              <a:solidFill>
                <a:schemeClr val="tx1"/>
              </a:solidFill>
              <a:ea typeface="ÇlÇr ñæí©" charset="0"/>
              <a:cs typeface="Times New Roman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162" r="17536" b="10438"/>
          <a:stretch/>
        </p:blipFill>
        <p:spPr bwMode="auto">
          <a:xfrm>
            <a:off x="4681728" y="1595120"/>
            <a:ext cx="4462272" cy="372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356100" y="962968"/>
            <a:ext cx="492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800" i="0" dirty="0">
                <a:solidFill>
                  <a:schemeClr val="tx1"/>
                </a:solidFill>
              </a:rPr>
              <a:t>Antennas were re-installed with the new </a:t>
            </a:r>
            <a:r>
              <a:rPr lang="en-US" sz="1800" i="0" dirty="0" smtClean="0">
                <a:solidFill>
                  <a:schemeClr val="tx1"/>
                </a:solidFill>
              </a:rPr>
              <a:t>compliant feeds </a:t>
            </a:r>
            <a:r>
              <a:rPr lang="en-US" sz="1800" i="0" dirty="0">
                <a:solidFill>
                  <a:schemeClr val="tx1"/>
                </a:solidFill>
              </a:rPr>
              <a:t>and back-plate grounding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24400" y="5337175"/>
            <a:ext cx="43053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indent="-182880">
              <a:defRPr/>
            </a:pPr>
            <a:r>
              <a:rPr lang="en-US" sz="1800" i="0" dirty="0">
                <a:solidFill>
                  <a:schemeClr val="tx1"/>
                </a:solidFill>
              </a:rPr>
              <a:t>P</a:t>
            </a:r>
            <a:r>
              <a:rPr lang="en-US" sz="1800" i="0" dirty="0" smtClean="0">
                <a:solidFill>
                  <a:schemeClr val="tx1"/>
                </a:solidFill>
              </a:rPr>
              <a:t>rototype compliant feeds tested to 46 kV in </a:t>
            </a:r>
            <a:r>
              <a:rPr lang="en-US" sz="1800" i="0" dirty="0">
                <a:solidFill>
                  <a:schemeClr val="tx1"/>
                </a:solidFill>
              </a:rPr>
              <a:t>the </a:t>
            </a:r>
            <a:r>
              <a:rPr lang="en-US" sz="1800" i="0" dirty="0" smtClean="0">
                <a:solidFill>
                  <a:schemeClr val="tx1"/>
                </a:solidFill>
              </a:rPr>
              <a:t>RF </a:t>
            </a:r>
            <a:r>
              <a:rPr lang="en-US" sz="1800" i="0" dirty="0">
                <a:solidFill>
                  <a:schemeClr val="tx1"/>
                </a:solidFill>
              </a:rPr>
              <a:t>test-</a:t>
            </a:r>
            <a:r>
              <a:rPr lang="en-US" sz="1800" i="0" dirty="0" smtClean="0">
                <a:solidFill>
                  <a:schemeClr val="tx1"/>
                </a:solidFill>
              </a:rPr>
              <a:t>stand.  Benefit of back-plate grounding for arc prevention found.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26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7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0816FF"/>
                </a:solidFill>
              </a:rPr>
              <a:t>NSTX has accessed </a:t>
            </a:r>
            <a:r>
              <a:rPr lang="en-US" sz="2400" i="0" dirty="0">
                <a:solidFill>
                  <a:srgbClr val="0816FF"/>
                </a:solidFill>
              </a:rPr>
              <a:t>A, </a:t>
            </a:r>
            <a:r>
              <a:rPr lang="en-US" sz="2400" i="0" dirty="0" err="1">
                <a:solidFill>
                  <a:srgbClr val="0816FF"/>
                </a:solidFill>
                <a:latin typeface="Symbol" pitchFamily="18" charset="2"/>
              </a:rPr>
              <a:t>b</a:t>
            </a:r>
            <a:r>
              <a:rPr lang="en-US" sz="2400" i="0" baseline="-25000" dirty="0" err="1">
                <a:solidFill>
                  <a:srgbClr val="0816FF"/>
                </a:solidFill>
              </a:rPr>
              <a:t>N</a:t>
            </a:r>
            <a:r>
              <a:rPr lang="en-US" sz="2400" i="0" dirty="0">
                <a:solidFill>
                  <a:srgbClr val="0816FF"/>
                </a:solidFill>
              </a:rPr>
              <a:t>, </a:t>
            </a:r>
            <a:r>
              <a:rPr lang="en-US" sz="2400" i="0" dirty="0">
                <a:solidFill>
                  <a:srgbClr val="0816FF"/>
                </a:solidFill>
                <a:latin typeface="Symbol" pitchFamily="18" charset="2"/>
              </a:rPr>
              <a:t>k</a:t>
            </a:r>
            <a:r>
              <a:rPr lang="en-US" sz="2400" i="0" dirty="0">
                <a:solidFill>
                  <a:srgbClr val="0816FF"/>
                </a:solidFill>
              </a:rPr>
              <a:t> needed for ST-based </a:t>
            </a:r>
            <a:r>
              <a:rPr lang="en-US" sz="2400" i="0" dirty="0" smtClean="0">
                <a:solidFill>
                  <a:srgbClr val="0816FF"/>
                </a:solidFill>
              </a:rPr>
              <a:t>FNSF</a:t>
            </a:r>
          </a:p>
          <a:p>
            <a:pPr algn="ctr" eaLnBrk="0" hangingPunct="0">
              <a:lnSpc>
                <a:spcPts val="332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400" i="0" dirty="0">
                <a:solidFill>
                  <a:srgbClr val="FF0000"/>
                </a:solidFill>
              </a:rPr>
              <a:t>R</a:t>
            </a:r>
            <a:r>
              <a:rPr lang="en-US" sz="2400" i="0" dirty="0" smtClean="0">
                <a:solidFill>
                  <a:srgbClr val="FF0000"/>
                </a:solidFill>
              </a:rPr>
              <a:t>equires </a:t>
            </a:r>
            <a:r>
              <a:rPr lang="en-US" sz="2400" i="0" dirty="0" err="1" smtClean="0">
                <a:solidFill>
                  <a:srgbClr val="FF0000"/>
                </a:solidFill>
              </a:rPr>
              <a:t>f</a:t>
            </a:r>
            <a:r>
              <a:rPr lang="en-US" sz="2400" i="0" baseline="-25000" dirty="0" err="1" smtClean="0">
                <a:solidFill>
                  <a:srgbClr val="FF0000"/>
                </a:solidFill>
              </a:rPr>
              <a:t>BS</a:t>
            </a:r>
            <a:r>
              <a:rPr lang="en-US" sz="2400" i="0" dirty="0" smtClean="0">
                <a:solidFill>
                  <a:srgbClr val="FF0000"/>
                </a:solidFill>
              </a:rPr>
              <a:t> ≥ </a:t>
            </a:r>
            <a:r>
              <a:rPr lang="en-US" sz="2400" i="0" dirty="0">
                <a:solidFill>
                  <a:srgbClr val="FF0000"/>
                </a:solidFill>
              </a:rPr>
              <a:t>50% </a:t>
            </a:r>
            <a:r>
              <a:rPr lang="en-US" sz="2400" i="0" dirty="0" smtClean="0">
                <a:solidFill>
                  <a:srgbClr val="FF0000"/>
                </a:solidFill>
              </a:rPr>
              <a:t>for plasma sustainment</a:t>
            </a:r>
            <a:endParaRPr lang="en-US" sz="2400" i="0" dirty="0">
              <a:solidFill>
                <a:srgbClr val="FF0000"/>
              </a:solidFill>
            </a:endParaRPr>
          </a:p>
          <a:p>
            <a:pPr algn="ctr" eaLnBrk="0" hangingPunct="0">
              <a:lnSpc>
                <a:spcPts val="28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3366FF"/>
                </a:solidFill>
              </a:rPr>
              <a:t> </a:t>
            </a:r>
            <a:endParaRPr lang="en-US" sz="2400" i="0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4522" y="1048646"/>
            <a:ext cx="8039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/>
              <a:t>f</a:t>
            </a:r>
            <a:r>
              <a:rPr lang="en-US" sz="2000" baseline="-25000" dirty="0" err="1"/>
              <a:t>BS</a:t>
            </a:r>
            <a:r>
              <a:rPr lang="en-US" sz="2000" baseline="-25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Symbol" charset="2"/>
                <a:cs typeface="Symbol" charset="2"/>
              </a:rPr>
              <a:t>º </a:t>
            </a:r>
            <a:r>
              <a:rPr lang="en-US" sz="2000" dirty="0"/>
              <a:t>I</a:t>
            </a:r>
            <a:r>
              <a:rPr lang="en-US" sz="2000" baseline="-25000" dirty="0"/>
              <a:t>BS</a:t>
            </a:r>
            <a:r>
              <a:rPr lang="en-US" sz="2000" dirty="0"/>
              <a:t> / </a:t>
            </a:r>
            <a:r>
              <a:rPr lang="en-US" sz="2000" dirty="0" err="1"/>
              <a:t>I</a:t>
            </a:r>
            <a:r>
              <a:rPr lang="en-US" sz="2000" baseline="-25000" dirty="0" err="1"/>
              <a:t>p</a:t>
            </a:r>
            <a:r>
              <a:rPr lang="en-US" sz="2000" dirty="0"/>
              <a:t> = C</a:t>
            </a:r>
            <a:r>
              <a:rPr lang="en-US" sz="2000" baseline="-25000" dirty="0"/>
              <a:t>BS</a:t>
            </a:r>
            <a:r>
              <a:rPr lang="en-US" sz="2000" dirty="0"/>
              <a:t> </a:t>
            </a:r>
            <a:r>
              <a:rPr lang="en-US" sz="2000" dirty="0" err="1">
                <a:latin typeface="Symbol" charset="2"/>
                <a:cs typeface="Symbol" charset="2"/>
              </a:rPr>
              <a:t>b</a:t>
            </a:r>
            <a:r>
              <a:rPr lang="en-US" sz="2000" baseline="-25000" dirty="0" err="1" smtClean="0"/>
              <a:t>p</a:t>
            </a:r>
            <a:r>
              <a:rPr lang="en-US" sz="2000" dirty="0" smtClean="0"/>
              <a:t> </a:t>
            </a:r>
            <a:r>
              <a:rPr lang="en-US" sz="2000" dirty="0"/>
              <a:t>/ A</a:t>
            </a:r>
            <a:r>
              <a:rPr lang="en-US" sz="2000" baseline="30000" dirty="0"/>
              <a:t>0.5</a:t>
            </a:r>
            <a:r>
              <a:rPr lang="en-US" sz="2000" dirty="0"/>
              <a:t> = (C</a:t>
            </a:r>
            <a:r>
              <a:rPr lang="en-US" sz="2000" baseline="-25000" dirty="0"/>
              <a:t>BS</a:t>
            </a:r>
            <a:r>
              <a:rPr lang="en-US" sz="2000" dirty="0"/>
              <a:t>/20) A</a:t>
            </a:r>
            <a:r>
              <a:rPr lang="en-US" sz="2000" baseline="30000" dirty="0"/>
              <a:t>0.5</a:t>
            </a:r>
            <a:r>
              <a:rPr lang="en-US" sz="2000" dirty="0"/>
              <a:t> q* </a:t>
            </a:r>
            <a:r>
              <a:rPr lang="en-US" sz="2000" dirty="0" err="1">
                <a:latin typeface="Symbol" charset="2"/>
                <a:cs typeface="Symbol" charset="2"/>
              </a:rPr>
              <a:t>b</a:t>
            </a:r>
            <a:r>
              <a:rPr lang="en-US" sz="2000" baseline="-25000" dirty="0" err="1" smtClean="0"/>
              <a:t>N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</a:t>
            </a:r>
            <a:r>
              <a:rPr lang="en-US" sz="2000" dirty="0">
                <a:latin typeface="Symbol" charset="2"/>
                <a:cs typeface="Symbol" charset="2"/>
              </a:rPr>
              <a:t>µ</a:t>
            </a:r>
            <a:r>
              <a:rPr lang="en-US" sz="2000" dirty="0"/>
              <a:t> A</a:t>
            </a:r>
            <a:r>
              <a:rPr lang="en-US" sz="2000" baseline="30000" dirty="0"/>
              <a:t>5</a:t>
            </a:r>
            <a:r>
              <a:rPr lang="en-US" sz="2000" dirty="0"/>
              <a:t> (1</a:t>
            </a:r>
            <a:r>
              <a:rPr lang="en-US" sz="2000" dirty="0" smtClean="0"/>
              <a:t>+</a:t>
            </a:r>
            <a:r>
              <a:rPr lang="en-US" sz="2000" dirty="0">
                <a:latin typeface="Symbol" charset="2"/>
                <a:cs typeface="Symbol" charset="2"/>
              </a:rPr>
              <a:t>k</a:t>
            </a:r>
            <a:r>
              <a:rPr lang="en-US" sz="2000" baseline="30000" dirty="0" smtClean="0"/>
              <a:t>2</a:t>
            </a:r>
            <a:r>
              <a:rPr lang="en-US" sz="2000" dirty="0"/>
              <a:t>) </a:t>
            </a:r>
            <a:r>
              <a:rPr lang="en-US" sz="2000" dirty="0">
                <a:latin typeface="Symbol" charset="2"/>
                <a:cs typeface="Symbol" charset="2"/>
              </a:rPr>
              <a:t>b</a:t>
            </a:r>
            <a:r>
              <a:rPr lang="en-US" sz="2000" baseline="-25000" dirty="0" smtClean="0"/>
              <a:t>N</a:t>
            </a:r>
            <a:r>
              <a:rPr lang="en-US" sz="2000" baseline="30000" dirty="0" smtClean="0"/>
              <a:t>2</a:t>
            </a:r>
            <a:r>
              <a:rPr lang="en-US" sz="2000" dirty="0"/>
              <a:t>/ </a:t>
            </a:r>
            <a:r>
              <a:rPr lang="en-US" sz="2000" dirty="0" err="1">
                <a:latin typeface="Symbol" charset="2"/>
                <a:cs typeface="Symbol" charset="2"/>
              </a:rPr>
              <a:t>b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24" name="Down Arrow 23"/>
          <p:cNvSpPr/>
          <p:nvPr/>
        </p:nvSpPr>
        <p:spPr bwMode="auto">
          <a:xfrm>
            <a:off x="3007945" y="1956103"/>
            <a:ext cx="137162" cy="276913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2559" y="1965331"/>
            <a:ext cx="620751" cy="268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0" dirty="0" smtClean="0">
                <a:solidFill>
                  <a:srgbClr val="0923FF"/>
                </a:solidFill>
              </a:rPr>
              <a:t>SC-ST</a:t>
            </a:r>
            <a:endParaRPr lang="en-US" sz="1000" i="0" dirty="0">
              <a:solidFill>
                <a:srgbClr val="0923FF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882900" y="1714500"/>
            <a:ext cx="1397000" cy="5842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5369868"/>
            <a:ext cx="8318500" cy="1077218"/>
          </a:xfrm>
          <a:prstGeom prst="rect">
            <a:avLst/>
          </a:prstGeom>
          <a:solidFill>
            <a:srgbClr val="C2FF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274320"/>
            <a:r>
              <a:rPr lang="en-US" sz="2000" i="0" dirty="0" smtClean="0"/>
              <a:t> NSTX achieved </a:t>
            </a:r>
            <a:r>
              <a:rPr lang="en-US" sz="2000" i="0" dirty="0" err="1" smtClean="0"/>
              <a:t>f</a:t>
            </a:r>
            <a:r>
              <a:rPr lang="en-US" sz="2000" i="0" baseline="-25000" dirty="0" err="1" smtClean="0"/>
              <a:t>BS</a:t>
            </a:r>
            <a:r>
              <a:rPr lang="en-US" sz="2000" i="0" dirty="0" smtClean="0"/>
              <a:t> ~ 50% and </a:t>
            </a:r>
            <a:r>
              <a:rPr lang="en-US" sz="2000" i="0" dirty="0" err="1" smtClean="0"/>
              <a:t>f</a:t>
            </a:r>
            <a:r>
              <a:rPr lang="en-US" sz="2000" i="0" baseline="-25000" dirty="0" err="1" smtClean="0"/>
              <a:t>NI</a:t>
            </a:r>
            <a:r>
              <a:rPr lang="en-US" sz="2000" i="0" baseline="-25000" dirty="0" smtClean="0"/>
              <a:t> </a:t>
            </a:r>
            <a:r>
              <a:rPr lang="en-US" sz="2000" i="0" dirty="0" smtClean="0"/>
              <a:t>~ 65-70% with beams.</a:t>
            </a:r>
          </a:p>
          <a:p>
            <a:pPr marL="457200" indent="-274320"/>
            <a:r>
              <a:rPr lang="en-US" sz="2000" i="0" dirty="0"/>
              <a:t> </a:t>
            </a:r>
            <a:r>
              <a:rPr lang="en-US" sz="2000" i="0" dirty="0" smtClean="0"/>
              <a:t>NSTX-U expects to achieve </a:t>
            </a:r>
            <a:r>
              <a:rPr lang="en-US" sz="2000" i="0" dirty="0" err="1"/>
              <a:t>f</a:t>
            </a:r>
            <a:r>
              <a:rPr lang="en-US" sz="2000" i="0" baseline="-25000" dirty="0" err="1"/>
              <a:t>NI</a:t>
            </a:r>
            <a:r>
              <a:rPr lang="en-US" sz="2000" i="0" baseline="-25000" dirty="0"/>
              <a:t> </a:t>
            </a:r>
            <a:r>
              <a:rPr lang="en-US" sz="2000" i="0" dirty="0"/>
              <a:t>~</a:t>
            </a:r>
            <a:r>
              <a:rPr lang="en-US" sz="2000" i="0" dirty="0" smtClean="0"/>
              <a:t>100</a:t>
            </a:r>
            <a:r>
              <a:rPr lang="en-US" sz="2000" i="0" dirty="0"/>
              <a:t>% with the more tangential </a:t>
            </a:r>
            <a:r>
              <a:rPr lang="en-US" sz="2000" i="0" dirty="0" smtClean="0"/>
              <a:t>(~ x1.5- 2 more current drive efficient) NBI.</a:t>
            </a:r>
            <a:endParaRPr lang="en-US" sz="2000" i="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" y="1689100"/>
            <a:ext cx="4584700" cy="3225800"/>
            <a:chOff x="1" y="1828800"/>
            <a:chExt cx="4584700" cy="3225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828800"/>
              <a:ext cx="4584700" cy="32258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1312333" y="2218267"/>
              <a:ext cx="622300" cy="33443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819400" y="1926167"/>
              <a:ext cx="584200" cy="143933"/>
            </a:xfrm>
            <a:prstGeom prst="rect">
              <a:avLst/>
            </a:prstGeom>
            <a:solidFill>
              <a:srgbClr val="FFFFFF"/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50067" y="1972733"/>
              <a:ext cx="198966" cy="135467"/>
            </a:xfrm>
            <a:prstGeom prst="rect">
              <a:avLst/>
            </a:prstGeom>
            <a:solidFill>
              <a:srgbClr val="FFFFFF"/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847303" y="4972003"/>
            <a:ext cx="2296697" cy="32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latin typeface="Helvetica Neue"/>
                <a:cs typeface="Helvetica Neue"/>
              </a:rPr>
              <a:t>S.P</a:t>
            </a:r>
            <a:r>
              <a:rPr lang="en-US" sz="1200" b="0" i="0" dirty="0">
                <a:latin typeface="Helvetica Neue"/>
                <a:cs typeface="Helvetica Neue"/>
              </a:rPr>
              <a:t>. Gerhardt et al., </a:t>
            </a:r>
            <a:r>
              <a:rPr lang="en-US" sz="1200" b="0" i="0" dirty="0" smtClean="0">
                <a:latin typeface="Helvetica Neue"/>
                <a:cs typeface="Helvetica Neue"/>
              </a:rPr>
              <a:t>NF (</a:t>
            </a:r>
            <a:r>
              <a:rPr lang="en-US" sz="1200" b="0" i="0" dirty="0">
                <a:latin typeface="Helvetica Neue"/>
                <a:cs typeface="Helvetica Neue"/>
              </a:rPr>
              <a:t>2011</a:t>
            </a:r>
            <a:r>
              <a:rPr lang="en-US" sz="1200" b="0" i="0" dirty="0" smtClean="0">
                <a:latin typeface="Helvetica Neue"/>
                <a:cs typeface="Helvetica Neue"/>
              </a:rPr>
              <a:t>)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ÇlÇr ñæí©" charset="0"/>
              <a:cs typeface="Helvetica Neu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"/>
              <a:cs typeface="Helvetica Neue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19600" y="1769535"/>
            <a:ext cx="4660900" cy="3286081"/>
            <a:chOff x="4419600" y="1909235"/>
            <a:chExt cx="4660900" cy="328608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28392" b="917"/>
            <a:stretch/>
          </p:blipFill>
          <p:spPr>
            <a:xfrm>
              <a:off x="4419600" y="1912620"/>
              <a:ext cx="4660900" cy="328269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4978400" y="1909235"/>
              <a:ext cx="4013200" cy="255270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27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51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680"/>
              </a:lnSpc>
              <a:spcAft>
                <a:spcPts val="0"/>
              </a:spcAft>
              <a:buNone/>
            </a:pPr>
            <a:r>
              <a:rPr lang="en-US" sz="2400" i="0" dirty="0" err="1">
                <a:solidFill>
                  <a:srgbClr val="0816FF"/>
                </a:solidFill>
                <a:ea typeface="ÇlÇr ñæí©" charset="0"/>
                <a:cs typeface="Times New Roman"/>
              </a:rPr>
              <a:t>Divertor</a:t>
            </a:r>
            <a:r>
              <a:rPr lang="en-US" sz="2400" i="0" dirty="0">
                <a:solidFill>
                  <a:srgbClr val="0816FF"/>
                </a:solidFill>
                <a:ea typeface="ÇlÇr ñæí©" charset="0"/>
                <a:cs typeface="Times New Roman"/>
              </a:rPr>
              <a:t> flux expansion of ~ 50 achieved with </a:t>
            </a:r>
            <a:endParaRPr lang="en-US" sz="2400" i="0" dirty="0" smtClean="0">
              <a:solidFill>
                <a:srgbClr val="0816FF"/>
              </a:solidFill>
              <a:ea typeface="ÇlÇr ñæí©" charset="0"/>
              <a:cs typeface="Times New Roman"/>
            </a:endParaRPr>
          </a:p>
          <a:p>
            <a:pPr algn="ctr">
              <a:lnSpc>
                <a:spcPts val="2680"/>
              </a:lnSpc>
              <a:spcAft>
                <a:spcPts val="0"/>
              </a:spcAft>
              <a:buNone/>
            </a:pPr>
            <a:r>
              <a:rPr lang="en-US" sz="2400" i="0" dirty="0" smtClean="0">
                <a:solidFill>
                  <a:srgbClr val="0816FF"/>
                </a:solidFill>
                <a:ea typeface="ÇlÇr ñæí©" charset="0"/>
                <a:cs typeface="Times New Roman"/>
              </a:rPr>
              <a:t>Snow Flake </a:t>
            </a:r>
            <a:r>
              <a:rPr lang="en-US" sz="2400" i="0" dirty="0" err="1" smtClean="0">
                <a:solidFill>
                  <a:srgbClr val="0816FF"/>
                </a:solidFill>
                <a:ea typeface="ÇlÇr ñæí©" charset="0"/>
                <a:cs typeface="Times New Roman"/>
              </a:rPr>
              <a:t>Divertor</a:t>
            </a:r>
            <a:r>
              <a:rPr lang="en-US" sz="2400" i="0" dirty="0" smtClean="0">
                <a:solidFill>
                  <a:srgbClr val="0816FF"/>
                </a:solidFill>
                <a:ea typeface="ÇlÇr ñæí©" charset="0"/>
                <a:cs typeface="Times New Roman"/>
              </a:rPr>
              <a:t> with large heat flux reduction in </a:t>
            </a:r>
            <a:r>
              <a:rPr lang="en-US" sz="2400" i="0" dirty="0">
                <a:solidFill>
                  <a:srgbClr val="0816FF"/>
                </a:solidFill>
                <a:ea typeface="ÇlÇr ñæí©" charset="0"/>
                <a:cs typeface="Times New Roman"/>
              </a:rPr>
              <a:t>NSTX </a:t>
            </a:r>
            <a:endParaRPr lang="en-US" sz="2400" dirty="0">
              <a:solidFill>
                <a:srgbClr val="0816FF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454400" y="4318000"/>
            <a:ext cx="304800" cy="254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273800" y="1727200"/>
            <a:ext cx="152400" cy="1143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969000" y="3975100"/>
            <a:ext cx="152400" cy="1143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14970" y="4034721"/>
            <a:ext cx="1846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0" y="5026968"/>
            <a:ext cx="9144000" cy="1446550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None/>
            </a:pPr>
            <a:r>
              <a:rPr lang="en-US" sz="2000" i="0" dirty="0">
                <a:solidFill>
                  <a:schemeClr val="tx1"/>
                </a:solidFill>
                <a:ea typeface="ÇlÇr ñæí©" charset="0"/>
                <a:cs typeface="Times New Roman"/>
              </a:rPr>
              <a:t>NSTX-U will investigate </a:t>
            </a:r>
            <a:r>
              <a:rPr lang="en-US" sz="20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novel </a:t>
            </a:r>
            <a:r>
              <a:rPr lang="en-US" sz="2000" i="0" dirty="0" err="1" smtClean="0">
                <a:solidFill>
                  <a:schemeClr val="tx1"/>
                </a:solidFill>
                <a:ea typeface="ÇlÇr ñæí©" charset="0"/>
                <a:cs typeface="Times New Roman"/>
              </a:rPr>
              <a:t>divertor</a:t>
            </a:r>
            <a:r>
              <a:rPr lang="en-US" sz="20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 </a:t>
            </a:r>
            <a:r>
              <a:rPr lang="en-US" sz="2000" i="0" dirty="0">
                <a:solidFill>
                  <a:schemeClr val="tx1"/>
                </a:solidFill>
                <a:ea typeface="ÇlÇr ñæí©" charset="0"/>
                <a:cs typeface="Times New Roman"/>
              </a:rPr>
              <a:t>heat flux mitigation concepts needed for FNSF and  Demo</a:t>
            </a:r>
            <a:r>
              <a:rPr lang="en-US" sz="20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.</a:t>
            </a:r>
            <a:endParaRPr lang="en-US" sz="2000" i="0" dirty="0" smtClean="0">
              <a:solidFill>
                <a:schemeClr val="tx1"/>
              </a:solidFill>
              <a:latin typeface="+mn-lt"/>
              <a:ea typeface="ÇlÇr ñæí©" charset="0"/>
              <a:cs typeface="Times New Roman"/>
            </a:endParaRPr>
          </a:p>
          <a:p>
            <a:pPr marL="182880" indent="-822960"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• Up-and-down symmetric Snow Flake / x-</a:t>
            </a:r>
            <a:r>
              <a:rPr lang="en-US" sz="2000" i="0" dirty="0" err="1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Divertors</a:t>
            </a:r>
            <a:r>
              <a:rPr lang="en-US" sz="2000" i="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 </a:t>
            </a:r>
          </a:p>
          <a:p>
            <a:pPr marL="182880" indent="-822960"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+mn-lt"/>
                <a:ea typeface="ÇlÇr ñæí©" charset="0"/>
                <a:cs typeface="Times New Roman"/>
              </a:rPr>
              <a:t>• Lithium + high-z metal PFCs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245667" y="991844"/>
            <a:ext cx="3400144" cy="3786491"/>
            <a:chOff x="4389241" y="686116"/>
            <a:chExt cx="5276017" cy="5799850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1635" y="3735665"/>
              <a:ext cx="4267200" cy="269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2990342" y="4687792"/>
              <a:ext cx="3197073" cy="3992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400" dirty="0" err="1" smtClean="0">
                  <a:solidFill>
                    <a:srgbClr val="000000"/>
                  </a:solidFill>
                </a:rPr>
                <a:t>Divertor</a:t>
              </a:r>
              <a:r>
                <a:rPr lang="en-US" sz="1400" dirty="0" smtClean="0">
                  <a:solidFill>
                    <a:srgbClr val="000000"/>
                  </a:solidFill>
                </a:rPr>
                <a:t> heat flux (MW/m</a:t>
              </a:r>
              <a:r>
                <a:rPr lang="en-US" sz="1400" baseline="30000" dirty="0" smtClean="0">
                  <a:solidFill>
                    <a:srgbClr val="000000"/>
                  </a:solidFill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</a:rPr>
                <a:t>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pic>
          <p:nvPicPr>
            <p:cNvPr id="15" name="Picture 14" descr="xp924-135485-300-eps1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6224" y="1197258"/>
              <a:ext cx="2935231" cy="234186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682527" y="686116"/>
              <a:ext cx="4982731" cy="56571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i="0" dirty="0" smtClean="0">
                  <a:solidFill>
                    <a:srgbClr val="000000"/>
                  </a:solidFill>
                </a:rPr>
                <a:t>Snowflake </a:t>
              </a:r>
              <a:r>
                <a:rPr lang="en-US" sz="1800" i="0" dirty="0" err="1" smtClean="0">
                  <a:solidFill>
                    <a:srgbClr val="000000"/>
                  </a:solidFill>
                </a:rPr>
                <a:t>divertor</a:t>
              </a:r>
              <a:r>
                <a:rPr lang="en-US" sz="1800" i="0" dirty="0" smtClean="0">
                  <a:solidFill>
                    <a:srgbClr val="000000"/>
                  </a:solidFill>
                </a:rPr>
                <a:t> in NSTX</a:t>
              </a:r>
              <a:endParaRPr lang="en-US" sz="1800" i="0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54353" y="2669546"/>
              <a:ext cx="666079" cy="339384"/>
            </a:xfrm>
            <a:prstGeom prst="rect">
              <a:avLst/>
            </a:prstGeom>
            <a:solidFill>
              <a:srgbClr val="99FF33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100" dirty="0" smtClean="0">
                  <a:solidFill>
                    <a:srgbClr val="000000"/>
                  </a:solidFill>
                </a:rPr>
                <a:t>OSP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5564429" y="2800458"/>
              <a:ext cx="820292" cy="139103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4974672" y="3396762"/>
              <a:ext cx="1046748" cy="363521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7315200" y="3396760"/>
              <a:ext cx="1684789" cy="355683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" name="Text Box 53"/>
          <p:cNvSpPr txBox="1">
            <a:spLocks/>
          </p:cNvSpPr>
          <p:nvPr/>
        </p:nvSpPr>
        <p:spPr bwMode="auto">
          <a:xfrm>
            <a:off x="6323148" y="4709769"/>
            <a:ext cx="3049452" cy="42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latin typeface="+mn-lt"/>
                <a:cs typeface="Times New Roman"/>
              </a:rPr>
              <a:t>V</a:t>
            </a:r>
            <a:r>
              <a:rPr lang="en-US" sz="1200" b="0" i="0" dirty="0">
                <a:latin typeface="+mn-lt"/>
                <a:cs typeface="Times New Roman"/>
              </a:rPr>
              <a:t>. A. </a:t>
            </a:r>
            <a:r>
              <a:rPr lang="en-US" sz="1200" b="0" i="0" dirty="0" err="1">
                <a:latin typeface="+mn-lt"/>
                <a:cs typeface="Times New Roman"/>
              </a:rPr>
              <a:t>Soukhanovskii</a:t>
            </a:r>
            <a:r>
              <a:rPr lang="en-US" sz="1200" b="0" i="0" dirty="0">
                <a:latin typeface="+mn-lt"/>
                <a:cs typeface="Times New Roman"/>
              </a:rPr>
              <a:t> et al.,  </a:t>
            </a:r>
            <a:r>
              <a:rPr lang="en-US" sz="1200" b="0" i="0" dirty="0" err="1" smtClean="0">
                <a:latin typeface="+mn-lt"/>
                <a:cs typeface="Times New Roman"/>
              </a:rPr>
              <a:t>PoP</a:t>
            </a:r>
            <a:r>
              <a:rPr lang="en-US" sz="1200" b="0" i="0" dirty="0" smtClean="0">
                <a:latin typeface="+mn-lt"/>
                <a:cs typeface="Times New Roman"/>
              </a:rPr>
              <a:t> (</a:t>
            </a:r>
            <a:r>
              <a:rPr lang="en-US" sz="1200" b="0" i="0" dirty="0">
                <a:latin typeface="+mn-lt"/>
                <a:cs typeface="Times New Roman"/>
              </a:rPr>
              <a:t>2012</a:t>
            </a:r>
            <a:r>
              <a:rPr lang="en-US" sz="1200" b="0" i="0" dirty="0" smtClean="0">
                <a:latin typeface="+mn-lt"/>
                <a:cs typeface="Times New Roman"/>
              </a:rPr>
              <a:t>)</a:t>
            </a:r>
            <a:endParaRPr lang="en-US" sz="1200" b="0" i="0" dirty="0">
              <a:latin typeface="+mn-lt"/>
              <a:cs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400" y="4596162"/>
            <a:ext cx="2194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b="0" i="0" dirty="0">
                <a:solidFill>
                  <a:srgbClr val="000000"/>
                </a:solidFill>
              </a:rPr>
              <a:t>D. </a:t>
            </a:r>
            <a:r>
              <a:rPr lang="en-US" b="0" i="0" dirty="0" err="1">
                <a:solidFill>
                  <a:srgbClr val="000000"/>
                </a:solidFill>
              </a:rPr>
              <a:t>Ryutov</a:t>
            </a:r>
            <a:r>
              <a:rPr lang="en-US" b="0" i="0" dirty="0">
                <a:solidFill>
                  <a:srgbClr val="000000"/>
                </a:solidFill>
              </a:rPr>
              <a:t>, et al., </a:t>
            </a:r>
            <a:r>
              <a:rPr lang="en-US" b="0" i="0" dirty="0" err="1" smtClean="0">
                <a:solidFill>
                  <a:srgbClr val="000000"/>
                </a:solidFill>
              </a:rPr>
              <a:t>PoP</a:t>
            </a:r>
            <a:r>
              <a:rPr lang="en-US" b="0" i="0" dirty="0" smtClean="0">
                <a:solidFill>
                  <a:srgbClr val="000000"/>
                </a:solidFill>
              </a:rPr>
              <a:t> (</a:t>
            </a:r>
            <a:r>
              <a:rPr lang="en-US" b="0" i="0" dirty="0">
                <a:solidFill>
                  <a:srgbClr val="000000"/>
                </a:solidFill>
              </a:rPr>
              <a:t>2007</a:t>
            </a:r>
            <a:r>
              <a:rPr lang="en-US" b="0" i="0" dirty="0" smtClean="0">
                <a:solidFill>
                  <a:srgbClr val="000000"/>
                </a:solidFill>
              </a:rPr>
              <a:t>)</a:t>
            </a:r>
            <a:endParaRPr lang="en-US" b="0" i="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35860" y="4608862"/>
            <a:ext cx="2377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b="0" i="0" dirty="0" smtClean="0">
                <a:solidFill>
                  <a:srgbClr val="000000"/>
                </a:solidFill>
              </a:rPr>
              <a:t>P.M</a:t>
            </a:r>
            <a:r>
              <a:rPr lang="en-US" b="0" i="0" dirty="0">
                <a:solidFill>
                  <a:srgbClr val="000000"/>
                </a:solidFill>
              </a:rPr>
              <a:t>. </a:t>
            </a:r>
            <a:r>
              <a:rPr lang="en-US" b="0" i="0" dirty="0" err="1">
                <a:solidFill>
                  <a:srgbClr val="000000"/>
                </a:solidFill>
              </a:rPr>
              <a:t>Valanju</a:t>
            </a:r>
            <a:r>
              <a:rPr lang="en-US" b="0" i="0" dirty="0">
                <a:solidFill>
                  <a:srgbClr val="000000"/>
                </a:solidFill>
              </a:rPr>
              <a:t>, et al., </a:t>
            </a:r>
            <a:r>
              <a:rPr lang="en-US" b="0" i="0" dirty="0" err="1">
                <a:solidFill>
                  <a:srgbClr val="000000"/>
                </a:solidFill>
              </a:rPr>
              <a:t>PoP</a:t>
            </a:r>
            <a:r>
              <a:rPr lang="en-US" b="0" i="0" dirty="0">
                <a:solidFill>
                  <a:srgbClr val="000000"/>
                </a:solidFill>
              </a:rPr>
              <a:t> (2009).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65680" y="1349588"/>
            <a:ext cx="2656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X-</a:t>
            </a:r>
            <a:r>
              <a:rPr lang="en-US" sz="1600" i="0" dirty="0" err="1" smtClean="0">
                <a:solidFill>
                  <a:srgbClr val="000000"/>
                </a:solidFill>
              </a:rPr>
              <a:t>Divertor</a:t>
            </a:r>
            <a:r>
              <a:rPr lang="en-US" sz="1600" i="0" dirty="0" smtClean="0">
                <a:solidFill>
                  <a:srgbClr val="000000"/>
                </a:solidFill>
              </a:rPr>
              <a:t>: CREST</a:t>
            </a:r>
            <a:endParaRPr lang="en-US" sz="1600" b="0" i="0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7890" y="1334199"/>
            <a:ext cx="2237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  <a:ea typeface="ÇlÇr ñæí©" charset="0"/>
                <a:cs typeface="Times New Roman"/>
              </a:rPr>
              <a:t>Snow-flake</a:t>
            </a:r>
            <a:endParaRPr lang="en-US" sz="1600" dirty="0"/>
          </a:p>
        </p:txBody>
      </p:sp>
      <p:pic>
        <p:nvPicPr>
          <p:cNvPr id="32" name="Picture 2" descr="iaea14-talk-ryutov-snowflak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7" y="1709961"/>
            <a:ext cx="1782233" cy="27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2235200" y="1879599"/>
            <a:ext cx="2260600" cy="2298699"/>
            <a:chOff x="3454400" y="2362199"/>
            <a:chExt cx="2260600" cy="2298699"/>
          </a:xfrm>
        </p:grpSpPr>
        <p:sp>
          <p:nvSpPr>
            <p:cNvPr id="35" name="Rectangle 34"/>
            <p:cNvSpPr/>
            <p:nvPr/>
          </p:nvSpPr>
          <p:spPr bwMode="auto">
            <a:xfrm>
              <a:off x="3454400" y="4318000"/>
              <a:ext cx="304800" cy="254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2812" y="2362199"/>
              <a:ext cx="2083288" cy="2298699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auto">
            <a:xfrm>
              <a:off x="4368800" y="2971800"/>
              <a:ext cx="1346200" cy="304800"/>
            </a:xfrm>
            <a:prstGeom prst="rect">
              <a:avLst/>
            </a:prstGeom>
            <a:solidFill>
              <a:srgbClr val="FFFFFF"/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28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2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358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3200" i="0" dirty="0" smtClean="0">
                <a:solidFill>
                  <a:srgbClr val="0923FF"/>
                </a:solidFill>
              </a:rPr>
              <a:t>Summary of NSTX-U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600" y="992344"/>
            <a:ext cx="8940800" cy="5586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>
                <a:solidFill>
                  <a:schemeClr val="tx1"/>
                </a:solidFill>
              </a:rPr>
              <a:t>• </a:t>
            </a:r>
            <a:r>
              <a:rPr lang="en-US" sz="2000" i="0" dirty="0" smtClean="0">
                <a:solidFill>
                  <a:schemeClr val="tx1"/>
                </a:solidFill>
              </a:rPr>
              <a:t>NSTX</a:t>
            </a:r>
            <a:r>
              <a:rPr lang="en-US" sz="2000" i="0" dirty="0">
                <a:solidFill>
                  <a:schemeClr val="tx1"/>
                </a:solidFill>
              </a:rPr>
              <a:t>-U’s main mission is to establish basis for FNSF while providing data for ITER </a:t>
            </a:r>
            <a:r>
              <a:rPr lang="en-US" sz="2000" i="0" dirty="0" smtClean="0">
                <a:solidFill>
                  <a:schemeClr val="tx1"/>
                </a:solidFill>
              </a:rPr>
              <a:t>operation and PMI solutions.  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Unique ST features include </a:t>
            </a:r>
            <a:r>
              <a:rPr lang="en-US" sz="2000" i="0" dirty="0">
                <a:solidFill>
                  <a:schemeClr val="tx1"/>
                </a:solidFill>
              </a:rPr>
              <a:t>high beta </a:t>
            </a:r>
            <a:r>
              <a:rPr lang="en-US" sz="2000" i="0" dirty="0" smtClean="0">
                <a:solidFill>
                  <a:schemeClr val="tx1"/>
                </a:solidFill>
              </a:rPr>
              <a:t>and compact geometry which would be suitable for compact FNSFs.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ST-FNSF can be compact, low tritium consumption, and lower cost, satisfying the FSNF criteria of </a:t>
            </a:r>
            <a:r>
              <a:rPr lang="en-US" sz="2000" i="0" dirty="0" err="1" smtClean="0">
                <a:solidFill>
                  <a:schemeClr val="tx1"/>
                </a:solidFill>
              </a:rPr>
              <a:t>Abdou</a:t>
            </a:r>
            <a:r>
              <a:rPr lang="en-US" sz="2000" i="0" dirty="0" smtClean="0">
                <a:solidFill>
                  <a:schemeClr val="tx1"/>
                </a:solidFill>
              </a:rPr>
              <a:t> report.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With new center-stack and 2</a:t>
            </a:r>
            <a:r>
              <a:rPr lang="en-US" sz="2000" i="0" baseline="30000" dirty="0" smtClean="0">
                <a:solidFill>
                  <a:schemeClr val="tx1"/>
                </a:solidFill>
              </a:rPr>
              <a:t>nd</a:t>
            </a:r>
            <a:r>
              <a:rPr lang="en-US" sz="2000" i="0" dirty="0" smtClean="0">
                <a:solidFill>
                  <a:schemeClr val="tx1"/>
                </a:solidFill>
              </a:rPr>
              <a:t> tangential NBI, NSTX-U plans to demonstrate 100% non-inductive operation at high beta needed for FSNF.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The new center-stack was completed and installed in NSTX-U.  The pump down is planned this month.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2</a:t>
            </a:r>
            <a:r>
              <a:rPr lang="en-US" sz="2000" i="0" baseline="30000" dirty="0" smtClean="0">
                <a:solidFill>
                  <a:schemeClr val="tx1"/>
                </a:solidFill>
              </a:rPr>
              <a:t>nd</a:t>
            </a:r>
            <a:r>
              <a:rPr lang="en-US" sz="2000" i="0" dirty="0" smtClean="0">
                <a:solidFill>
                  <a:schemeClr val="tx1"/>
                </a:solidFill>
              </a:rPr>
              <a:t> NBI is nearly complete and the commissioning is planned in Jan. 2015.</a:t>
            </a:r>
          </a:p>
          <a:p>
            <a:pPr marL="182880" indent="-457200">
              <a:lnSpc>
                <a:spcPts val="2380"/>
              </a:lnSpc>
              <a:spcAft>
                <a:spcPts val="600"/>
              </a:spcAft>
              <a:buNone/>
            </a:pPr>
            <a:r>
              <a:rPr lang="en-US" sz="2000" i="0" dirty="0" smtClean="0">
                <a:solidFill>
                  <a:schemeClr val="tx1"/>
                </a:solidFill>
              </a:rPr>
              <a:t>• NSTX-U plan to have the first plasma in Mar. </a:t>
            </a:r>
            <a:r>
              <a:rPr lang="en-US" sz="2000" i="0" dirty="0" smtClean="0">
                <a:solidFill>
                  <a:schemeClr val="tx1"/>
                </a:solidFill>
              </a:rPr>
              <a:t>2015</a:t>
            </a:r>
            <a:r>
              <a:rPr lang="en-US" sz="2000" i="0" dirty="0">
                <a:solidFill>
                  <a:schemeClr val="tx1"/>
                </a:solidFill>
              </a:rPr>
              <a:t> </a:t>
            </a:r>
            <a:r>
              <a:rPr lang="en-US" sz="2000" i="0" dirty="0" smtClean="0">
                <a:solidFill>
                  <a:schemeClr val="tx1"/>
                </a:solidFill>
              </a:rPr>
              <a:t>and commence </a:t>
            </a:r>
            <a:r>
              <a:rPr lang="en-US" sz="2000" i="0" dirty="0" smtClean="0">
                <a:solidFill>
                  <a:schemeClr val="tx1"/>
                </a:solidFill>
              </a:rPr>
              <a:t>research </a:t>
            </a:r>
            <a:r>
              <a:rPr lang="en-US" sz="2000" i="0" dirty="0" smtClean="0">
                <a:solidFill>
                  <a:schemeClr val="tx1"/>
                </a:solidFill>
              </a:rPr>
              <a:t>operation in May 2015.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29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1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0" y="381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600" i="0" dirty="0" smtClean="0">
                <a:solidFill>
                  <a:srgbClr val="0816FF"/>
                </a:solidFill>
              </a:rPr>
              <a:t>NSTX-U is nearing its first plasma</a:t>
            </a:r>
          </a:p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i="0" dirty="0" smtClean="0">
                <a:solidFill>
                  <a:srgbClr val="FF0000"/>
                </a:solidFill>
              </a:rPr>
              <a:t>New center-stack and 2</a:t>
            </a:r>
            <a:r>
              <a:rPr lang="en-US" sz="2400" i="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i="0" dirty="0" smtClean="0">
                <a:solidFill>
                  <a:srgbClr val="FF0000"/>
                </a:solidFill>
              </a:rPr>
              <a:t> NBI are major upgrade scopes</a:t>
            </a:r>
            <a:endParaRPr lang="en-US" sz="2400" i="0" dirty="0">
              <a:solidFill>
                <a:srgbClr val="FF0000"/>
              </a:solidFill>
            </a:endParaRPr>
          </a:p>
        </p:txBody>
      </p:sp>
      <p:sp>
        <p:nvSpPr>
          <p:cNvPr id="91" name="Text Box 1"/>
          <p:cNvSpPr txBox="1">
            <a:spLocks noChangeArrowheads="1"/>
          </p:cNvSpPr>
          <p:nvPr/>
        </p:nvSpPr>
        <p:spPr bwMode="auto">
          <a:xfrm>
            <a:off x="1261173" y="1050937"/>
            <a:ext cx="2536127" cy="48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ÇlÇr ñæí©" charset="0"/>
              </a:rPr>
              <a:t>NSTX (1999-2011)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16560" y="1686560"/>
            <a:ext cx="243840" cy="19304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0" y="1416049"/>
            <a:ext cx="4495800" cy="4701373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461000" y="5976620"/>
            <a:ext cx="3594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ÇlÇr ñæí©" charset="0"/>
              </a:rPr>
              <a:t>New </a:t>
            </a:r>
            <a:r>
              <a:rPr lang="en-US" sz="1600" i="0" dirty="0" smtClean="0">
                <a:solidFill>
                  <a:srgbClr val="FF0000"/>
                </a:solidFill>
                <a:latin typeface="+mn-lt"/>
                <a:ea typeface="ÇlÇr ñæí©" charset="0"/>
              </a:rPr>
              <a:t>CS and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ÇlÇr ñæí©" charset="0"/>
              </a:rPr>
              <a:t>Highly tangential 2</a:t>
            </a:r>
            <a:r>
              <a:rPr kumimoji="0" lang="en-US" sz="1600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ÇlÇr ñæí©" charset="0"/>
              </a:rPr>
              <a:t>nd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ÇlÇr ñæí©" charset="0"/>
              </a:rPr>
              <a:t> NBI for non-inductive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ÇlÇr ñæí©" charset="0"/>
              </a:rPr>
              <a:t> operations</a:t>
            </a:r>
            <a:endParaRPr kumimoji="0" lang="en-US" sz="36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0500" y="1547583"/>
            <a:ext cx="4165600" cy="4773363"/>
            <a:chOff x="1175703" y="1451401"/>
            <a:chExt cx="4223110" cy="4839263"/>
          </a:xfrm>
        </p:grpSpPr>
        <p:pic>
          <p:nvPicPr>
            <p:cNvPr id="19" name="Picture 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703" y="1451401"/>
              <a:ext cx="4223110" cy="483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654301" y="5753097"/>
              <a:ext cx="1497623" cy="374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/>
                <a:t>R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~ 0.85 m</a:t>
              </a:r>
              <a:endParaRPr lang="en-US" sz="1800" dirty="0"/>
            </a:p>
          </p:txBody>
        </p:sp>
      </p:grp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5960173" y="1050936"/>
            <a:ext cx="2421827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ÇlÇr ñæí©" charset="0"/>
              </a:rPr>
              <a:t>NSTX-U (2015 -</a:t>
            </a:r>
            <a:r>
              <a:rPr kumimoji="0" lang="en-US" sz="20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ÇlÇr ñæí©" charset="0"/>
              </a:rPr>
              <a:t> ) 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114800" y="3022600"/>
            <a:ext cx="1041400" cy="9779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08263" y="5739899"/>
            <a:ext cx="147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R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~ 0.90 m</a:t>
            </a:r>
            <a:endParaRPr lang="en-US" sz="180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1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Back-up Slides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FA1B7-FB1C-D843-A87A-87A1BDAF95F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40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3200" i="0" dirty="0" smtClean="0">
                <a:solidFill>
                  <a:srgbClr val="0816FF"/>
                </a:solidFill>
              </a:rPr>
              <a:t>ST is a </a:t>
            </a:r>
            <a:r>
              <a:rPr lang="en-US" altLang="en-US" sz="3200" i="0" dirty="0">
                <a:solidFill>
                  <a:srgbClr val="0816FF"/>
                </a:solidFill>
              </a:rPr>
              <a:t>low aspect ratio </a:t>
            </a:r>
            <a:r>
              <a:rPr lang="en-US" altLang="en-US" sz="3200" i="0" dirty="0" err="1" smtClean="0">
                <a:solidFill>
                  <a:srgbClr val="0816FF"/>
                </a:solidFill>
              </a:rPr>
              <a:t>tokamak</a:t>
            </a:r>
            <a:r>
              <a:rPr lang="en-US" altLang="en-US" sz="3200" i="0" dirty="0" smtClean="0">
                <a:solidFill>
                  <a:srgbClr val="0816FF"/>
                </a:solidFill>
              </a:rPr>
              <a:t> with A &lt; 2</a:t>
            </a:r>
            <a:endParaRPr lang="en-US" altLang="en-US" sz="3200" i="0" dirty="0">
              <a:solidFill>
                <a:srgbClr val="0816FF"/>
              </a:solidFill>
            </a:endParaRPr>
          </a:p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>
                <a:solidFill>
                  <a:srgbClr val="FF0000"/>
                </a:solidFill>
                <a:latin typeface="Helvetica Neue" charset="0"/>
              </a:rPr>
              <a:t>Natural elongation makes </a:t>
            </a:r>
            <a:r>
              <a:rPr lang="en-US" sz="2800" i="0" dirty="0" smtClean="0">
                <a:solidFill>
                  <a:srgbClr val="FF0000"/>
                </a:solidFill>
                <a:latin typeface="Helvetica Neue" charset="0"/>
              </a:rPr>
              <a:t>its spherical appearance</a:t>
            </a:r>
            <a:endParaRPr lang="en-US" sz="1800" i="0" dirty="0">
              <a:solidFill>
                <a:srgbClr val="FF0000"/>
              </a:solidFill>
              <a:latin typeface="Helvetica Neue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9" y="2246638"/>
            <a:ext cx="4787694" cy="274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63471" y="6181021"/>
            <a:ext cx="27703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0" dirty="0">
                <a:solidFill>
                  <a:srgbClr val="000000"/>
                </a:solidFill>
              </a:rPr>
              <a:t>Y-K.M. </a:t>
            </a:r>
            <a:r>
              <a:rPr lang="en-US" b="0" i="0" dirty="0" err="1">
                <a:solidFill>
                  <a:srgbClr val="000000"/>
                </a:solidFill>
              </a:rPr>
              <a:t>Peng</a:t>
            </a:r>
            <a:r>
              <a:rPr lang="en-US" b="0" i="0" dirty="0">
                <a:solidFill>
                  <a:srgbClr val="000000"/>
                </a:solidFill>
              </a:rPr>
              <a:t>, D.J. </a:t>
            </a:r>
            <a:r>
              <a:rPr lang="en-US" b="0" i="0" dirty="0" err="1">
                <a:solidFill>
                  <a:srgbClr val="000000"/>
                </a:solidFill>
              </a:rPr>
              <a:t>Strickler</a:t>
            </a:r>
            <a:r>
              <a:rPr lang="en-US" b="0" i="0" dirty="0">
                <a:solidFill>
                  <a:srgbClr val="000000"/>
                </a:solidFill>
              </a:rPr>
              <a:t>, </a:t>
            </a:r>
            <a:r>
              <a:rPr lang="en-US" b="0" i="0" dirty="0" smtClean="0">
                <a:solidFill>
                  <a:srgbClr val="000000"/>
                </a:solidFill>
              </a:rPr>
              <a:t>NF (</a:t>
            </a:r>
            <a:r>
              <a:rPr lang="en-US" b="0" i="0" dirty="0">
                <a:solidFill>
                  <a:srgbClr val="000000"/>
                </a:solidFill>
              </a:rPr>
              <a:t>1986</a:t>
            </a:r>
            <a:r>
              <a:rPr lang="en-US" b="0" i="0" dirty="0" smtClean="0">
                <a:solidFill>
                  <a:srgbClr val="000000"/>
                </a:solidFill>
              </a:rPr>
              <a:t>) </a:t>
            </a:r>
            <a:endParaRPr lang="en-US" b="0" i="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912" y="2321560"/>
            <a:ext cx="2993684" cy="28092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73911" y="5152321"/>
            <a:ext cx="26821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rgbClr val="000000"/>
                </a:solidFill>
              </a:rPr>
              <a:t>A. Sykes, et al., </a:t>
            </a:r>
            <a:r>
              <a:rPr lang="en-US" b="0" i="0" dirty="0" err="1" smtClean="0">
                <a:solidFill>
                  <a:srgbClr val="000000"/>
                </a:solidFill>
              </a:rPr>
              <a:t>Nucl</a:t>
            </a:r>
            <a:r>
              <a:rPr lang="en-US" b="0" i="0" dirty="0">
                <a:solidFill>
                  <a:srgbClr val="000000"/>
                </a:solidFill>
              </a:rPr>
              <a:t>. Fusion </a:t>
            </a:r>
            <a:r>
              <a:rPr lang="en-US" b="0" i="0" dirty="0" smtClean="0">
                <a:solidFill>
                  <a:srgbClr val="000000"/>
                </a:solidFill>
              </a:rPr>
              <a:t>(1999)</a:t>
            </a:r>
            <a:r>
              <a:rPr lang="en-US" b="0" i="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11520" y="1993900"/>
            <a:ext cx="2951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Camera image from START</a:t>
            </a:r>
            <a:endParaRPr lang="en-US" sz="1600" i="0" dirty="0">
              <a:solidFill>
                <a:schemeClr val="tx1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-12700" y="933593"/>
            <a:ext cx="2269142" cy="43088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Helvetica" pitchFamily="-64" charset="0"/>
              </a:rPr>
              <a:t>Aspect Ratio A = R</a:t>
            </a:r>
            <a:r>
              <a:rPr lang="en-US" altLang="en-US" sz="1600" b="1" baseline="-25000" dirty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1600" b="1" dirty="0" smtClean="0">
                <a:solidFill>
                  <a:srgbClr val="FF0000"/>
                </a:solidFill>
                <a:latin typeface="Helvetica" pitchFamily="-64" charset="0"/>
              </a:rPr>
              <a:t>/a</a:t>
            </a:r>
            <a:endParaRPr lang="en-US" altLang="en-US" sz="1600" i="1" dirty="0">
              <a:solidFill>
                <a:srgbClr val="FF0000"/>
              </a:solidFill>
              <a:latin typeface="Helvetica" pitchFamily="-64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235200" y="933593"/>
            <a:ext cx="2026713" cy="430887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1600" b="1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965200"/>
            <a:ext cx="441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“natural”  =  “without active shaping”</a:t>
            </a:r>
            <a:endParaRPr lang="en-US" sz="1800" i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2959100"/>
            <a:ext cx="408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bg1"/>
                </a:solidFill>
              </a:rPr>
              <a:t>I</a:t>
            </a:r>
            <a:r>
              <a:rPr lang="en-US" sz="1600" i="0" baseline="-25000" dirty="0" smtClean="0">
                <a:solidFill>
                  <a:schemeClr val="bg1"/>
                </a:solidFill>
              </a:rPr>
              <a:t>TF</a:t>
            </a:r>
            <a:endParaRPr lang="en-US" sz="1600" i="0" baseline="-25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7340600" y="3340100"/>
            <a:ext cx="0" cy="3429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971800" y="2946400"/>
            <a:ext cx="43680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smtClean="0">
                <a:solidFill>
                  <a:schemeClr val="tx1"/>
                </a:solidFill>
              </a:rPr>
              <a:t>TF</a:t>
            </a:r>
            <a:endParaRPr lang="en-US" sz="1800" i="0" baseline="-2500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3048000" y="2692400"/>
            <a:ext cx="0" cy="3429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327400" y="2184400"/>
            <a:ext cx="138143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B</a:t>
            </a:r>
            <a:r>
              <a:rPr lang="en-US" sz="1800" i="0" baseline="-25000" dirty="0" smtClean="0">
                <a:solidFill>
                  <a:schemeClr val="tx1"/>
                </a:solidFill>
              </a:rPr>
              <a:t>TF</a:t>
            </a:r>
            <a:r>
              <a:rPr lang="en-US" sz="1800" i="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∝ </a:t>
            </a:r>
            <a:r>
              <a:rPr lang="en-US" sz="1800" i="0" dirty="0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smtClean="0">
                <a:solidFill>
                  <a:schemeClr val="tx1"/>
                </a:solidFill>
              </a:rPr>
              <a:t>TF</a:t>
            </a:r>
            <a:r>
              <a:rPr lang="en-US" sz="1800" i="0" dirty="0" smtClean="0">
                <a:solidFill>
                  <a:schemeClr val="tx1"/>
                </a:solidFill>
              </a:rPr>
              <a:t>/R</a:t>
            </a:r>
            <a:endParaRPr lang="en-US" sz="1800" i="0" baseline="-25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9991" y="3290501"/>
            <a:ext cx="36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err="1">
                <a:solidFill>
                  <a:schemeClr val="tx1"/>
                </a:solidFill>
              </a:rPr>
              <a:t>p</a:t>
            </a:r>
            <a:endParaRPr lang="en-US" sz="1800" dirty="0"/>
          </a:p>
        </p:txBody>
      </p:sp>
      <p:sp>
        <p:nvSpPr>
          <p:cNvPr id="27" name="Rectangle 26"/>
          <p:cNvSpPr/>
          <p:nvPr/>
        </p:nvSpPr>
        <p:spPr>
          <a:xfrm>
            <a:off x="7786590" y="3187700"/>
            <a:ext cx="39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bg1"/>
                </a:solidFill>
              </a:rPr>
              <a:t>I</a:t>
            </a:r>
            <a:r>
              <a:rPr lang="en-US" sz="1800" i="0" baseline="-25000" dirty="0" err="1">
                <a:solidFill>
                  <a:schemeClr val="bg1"/>
                </a:solidFill>
              </a:rPr>
              <a:t>p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78490" y="3213100"/>
            <a:ext cx="39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bg1"/>
                </a:solidFill>
              </a:rPr>
              <a:t>I</a:t>
            </a:r>
            <a:r>
              <a:rPr lang="en-US" sz="1800" i="0" baseline="-25000" dirty="0" err="1">
                <a:solidFill>
                  <a:schemeClr val="bg1"/>
                </a:solidFill>
              </a:rPr>
              <a:t>p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924800" y="3619500"/>
            <a:ext cx="203200" cy="203200"/>
          </a:xfrm>
          <a:prstGeom prst="ellipse">
            <a:avLst/>
          </a:prstGeom>
          <a:noFill/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4000" y="3505200"/>
            <a:ext cx="325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FFFFFF"/>
                </a:solidFill>
              </a:rPr>
              <a:t>x</a:t>
            </a:r>
            <a:endParaRPr lang="en-US" sz="1800" i="0" dirty="0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14600" y="3403600"/>
            <a:ext cx="203200" cy="203200"/>
            <a:chOff x="1168400" y="1600200"/>
            <a:chExt cx="203200" cy="203200"/>
          </a:xfrm>
        </p:grpSpPr>
        <p:sp>
          <p:nvSpPr>
            <p:cNvPr id="14" name="Oval 13"/>
            <p:cNvSpPr/>
            <p:nvPr/>
          </p:nvSpPr>
          <p:spPr bwMode="auto">
            <a:xfrm>
              <a:off x="1168400" y="1600200"/>
              <a:ext cx="203200" cy="20320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19200" y="1663700"/>
              <a:ext cx="88900" cy="88900"/>
            </a:xfrm>
            <a:prstGeom prst="ellipse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468591" y="3239701"/>
            <a:ext cx="36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err="1">
                <a:solidFill>
                  <a:schemeClr val="tx1"/>
                </a:solidFill>
              </a:rPr>
              <a:t>p</a:t>
            </a:r>
            <a:endParaRPr lang="en-US" sz="1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695700" y="3276600"/>
            <a:ext cx="325730" cy="369332"/>
            <a:chOff x="876300" y="2387600"/>
            <a:chExt cx="325730" cy="369332"/>
          </a:xfrm>
        </p:grpSpPr>
        <p:sp>
          <p:nvSpPr>
            <p:cNvPr id="37" name="Oval 36"/>
            <p:cNvSpPr/>
            <p:nvPr/>
          </p:nvSpPr>
          <p:spPr bwMode="auto">
            <a:xfrm>
              <a:off x="927100" y="2501900"/>
              <a:ext cx="203200" cy="20320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76300" y="23876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0" dirty="0" smtClean="0"/>
                <a:t>x</a:t>
              </a:r>
              <a:endParaRPr lang="en-US" sz="1800" i="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75200" y="3365500"/>
            <a:ext cx="325730" cy="369332"/>
            <a:chOff x="876300" y="2387600"/>
            <a:chExt cx="325730" cy="369332"/>
          </a:xfrm>
        </p:grpSpPr>
        <p:sp>
          <p:nvSpPr>
            <p:cNvPr id="40" name="Oval 39"/>
            <p:cNvSpPr/>
            <p:nvPr/>
          </p:nvSpPr>
          <p:spPr bwMode="auto">
            <a:xfrm>
              <a:off x="927100" y="2501900"/>
              <a:ext cx="203200" cy="20320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76300" y="23876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0" dirty="0" smtClean="0"/>
                <a:t>x</a:t>
              </a:r>
              <a:endParaRPr lang="en-US" sz="1800" i="0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2338291" y="3011101"/>
            <a:ext cx="36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err="1">
                <a:solidFill>
                  <a:schemeClr val="tx1"/>
                </a:solidFill>
              </a:rPr>
              <a:t>p</a:t>
            </a:r>
            <a:endParaRPr lang="en-US" sz="18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6515100" y="3644900"/>
            <a:ext cx="203200" cy="203200"/>
            <a:chOff x="1168400" y="1600200"/>
            <a:chExt cx="203200" cy="203200"/>
          </a:xfrm>
        </p:grpSpPr>
        <p:sp>
          <p:nvSpPr>
            <p:cNvPr id="49" name="Oval 48"/>
            <p:cNvSpPr/>
            <p:nvPr/>
          </p:nvSpPr>
          <p:spPr bwMode="auto">
            <a:xfrm>
              <a:off x="1168400" y="1600200"/>
              <a:ext cx="203200" cy="203200"/>
            </a:xfrm>
            <a:prstGeom prst="ellipse">
              <a:avLst/>
            </a:prstGeom>
            <a:solidFill>
              <a:schemeClr val="bg1"/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1231900" y="1663700"/>
              <a:ext cx="88900" cy="88900"/>
            </a:xfrm>
            <a:prstGeom prst="ellipse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144491" y="3239701"/>
            <a:ext cx="36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i="0" dirty="0" err="1" smtClean="0">
                <a:solidFill>
                  <a:schemeClr val="tx1"/>
                </a:solidFill>
              </a:rPr>
              <a:t>I</a:t>
            </a:r>
            <a:r>
              <a:rPr lang="en-US" sz="1800" i="0" baseline="-25000" dirty="0" err="1">
                <a:solidFill>
                  <a:schemeClr val="tx1"/>
                </a:solidFill>
              </a:rPr>
              <a:t>p</a:t>
            </a:r>
            <a:endParaRPr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720554" y="5627301"/>
            <a:ext cx="4957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Note: ST differs from FRC</a:t>
            </a:r>
            <a:r>
              <a:rPr lang="en-US" sz="1600" i="0" dirty="0">
                <a:solidFill>
                  <a:schemeClr val="tx1"/>
                </a:solidFill>
              </a:rPr>
              <a:t>, </a:t>
            </a:r>
            <a:r>
              <a:rPr lang="en-US" sz="1600" i="0" dirty="0" err="1" smtClean="0">
                <a:solidFill>
                  <a:schemeClr val="tx1"/>
                </a:solidFill>
              </a:rPr>
              <a:t>spheromak</a:t>
            </a:r>
            <a:r>
              <a:rPr lang="en-US" sz="1600" i="0" dirty="0" smtClean="0">
                <a:solidFill>
                  <a:schemeClr val="tx1"/>
                </a:solidFill>
              </a:rPr>
              <a:t> due to B</a:t>
            </a:r>
            <a:r>
              <a:rPr lang="en-US" sz="1600" i="0" baseline="-25000" dirty="0" smtClean="0">
                <a:solidFill>
                  <a:schemeClr val="tx1"/>
                </a:solidFill>
              </a:rPr>
              <a:t>TF</a:t>
            </a:r>
            <a:r>
              <a:rPr lang="en-US" sz="1600" i="0" dirty="0" smtClean="0">
                <a:solidFill>
                  <a:schemeClr val="tx1"/>
                </a:solidFill>
              </a:rPr>
              <a:t> </a:t>
            </a:r>
            <a:endParaRPr lang="en-US" sz="1600" i="0" dirty="0">
              <a:solidFill>
                <a:schemeClr val="tx1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422400" y="3505200"/>
            <a:ext cx="203200" cy="203200"/>
            <a:chOff x="1168400" y="1600200"/>
            <a:chExt cx="203200" cy="203200"/>
          </a:xfrm>
        </p:grpSpPr>
        <p:sp>
          <p:nvSpPr>
            <p:cNvPr id="56" name="Oval 55"/>
            <p:cNvSpPr/>
            <p:nvPr/>
          </p:nvSpPr>
          <p:spPr bwMode="auto">
            <a:xfrm>
              <a:off x="1168400" y="1600200"/>
              <a:ext cx="203200" cy="20320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1219200" y="1663700"/>
              <a:ext cx="88900" cy="88900"/>
            </a:xfrm>
            <a:prstGeom prst="ellipse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4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31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4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800" i="0" dirty="0" smtClean="0">
                <a:solidFill>
                  <a:srgbClr val="0816FF"/>
                </a:solidFill>
              </a:rPr>
              <a:t>ST can be compact, high beta, and high confinement</a:t>
            </a:r>
          </a:p>
          <a:p>
            <a:pPr algn="ctr" eaLnBrk="0" hangingPunct="0">
              <a:lnSpc>
                <a:spcPts val="24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i="0" dirty="0">
                <a:solidFill>
                  <a:srgbClr val="FF0000"/>
                </a:solidFill>
              </a:rPr>
              <a:t>Higher elongation </a:t>
            </a:r>
            <a:r>
              <a:rPr lang="en-US" sz="2400" i="0" dirty="0">
                <a:solidFill>
                  <a:srgbClr val="FF0000"/>
                </a:solidFill>
                <a:latin typeface="Symbol" charset="2"/>
                <a:cs typeface="Symbol" charset="2"/>
              </a:rPr>
              <a:t>k </a:t>
            </a:r>
            <a:r>
              <a:rPr lang="en-US" sz="2400" i="0" dirty="0">
                <a:solidFill>
                  <a:srgbClr val="FF0000"/>
                </a:solidFill>
                <a:latin typeface="Helvetica Neue"/>
                <a:cs typeface="Helvetica Neue"/>
              </a:rPr>
              <a:t>and low A </a:t>
            </a:r>
            <a:r>
              <a:rPr lang="en-US" sz="2400" i="0" dirty="0">
                <a:solidFill>
                  <a:srgbClr val="FF0000"/>
                </a:solidFill>
              </a:rPr>
              <a:t>lead to higher </a:t>
            </a:r>
            <a:r>
              <a:rPr lang="en-US" sz="2400" dirty="0" err="1" smtClean="0">
                <a:solidFill>
                  <a:srgbClr val="FF0000"/>
                </a:solidFill>
              </a:rPr>
              <a:t>I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sz="2400" i="0" dirty="0">
                <a:solidFill>
                  <a:srgbClr val="FF0000"/>
                </a:solidFill>
              </a:rPr>
              <a:t> </a:t>
            </a:r>
            <a:r>
              <a:rPr lang="en-US" sz="2400" i="0" dirty="0" smtClean="0">
                <a:solidFill>
                  <a:srgbClr val="FF0000"/>
                </a:solidFill>
              </a:rPr>
              <a:t>and 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E</a:t>
            </a:r>
            <a:endParaRPr lang="en-US" altLang="en-US" sz="2400" i="0" dirty="0" smtClean="0">
              <a:solidFill>
                <a:srgbClr val="FF0000"/>
              </a:solidFill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4283192" y="933593"/>
            <a:ext cx="3463808" cy="430887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 err="1" smtClean="0">
                <a:solidFill>
                  <a:srgbClr val="1822CD"/>
                </a:solidFill>
                <a:latin typeface="Helvetica Neue"/>
                <a:cs typeface="Helvetica Neue"/>
              </a:rPr>
              <a:t>Toroidal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 Neue"/>
                <a:cs typeface="Helvetica Neue"/>
              </a:rPr>
              <a:t> Beta </a:t>
            </a:r>
            <a:r>
              <a:rPr lang="en-US" altLang="en-US" sz="1600" b="1" dirty="0" err="1" smtClean="0">
                <a:solidFill>
                  <a:srgbClr val="1822CD"/>
                </a:solidFill>
                <a:latin typeface="Symbol" pitchFamily="18" charset="2"/>
              </a:rPr>
              <a:t>b</a:t>
            </a:r>
            <a:r>
              <a:rPr lang="en-US" altLang="en-US" sz="1600" b="1" baseline="-25000" dirty="0" err="1" smtClean="0">
                <a:solidFill>
                  <a:srgbClr val="1822CD"/>
                </a:solidFill>
                <a:latin typeface="Arial" charset="0"/>
              </a:rPr>
              <a:t>T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" pitchFamily="-64" charset="0"/>
              </a:rPr>
              <a:t> 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</a:rPr>
              <a:t>= </a:t>
            </a:r>
            <a:r>
              <a:rPr lang="en-US" altLang="en-US" sz="1600" b="1" dirty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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1600" b="1" dirty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 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(B</a:t>
            </a:r>
            <a:r>
              <a:rPr lang="en-US" altLang="en-US" sz="1600" b="1" baseline="-25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1600" b="1" baseline="30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2</a:t>
            </a:r>
            <a:r>
              <a:rPr lang="en-US" altLang="en-US" sz="1600" b="1" dirty="0">
                <a:solidFill>
                  <a:srgbClr val="1822CD"/>
                </a:solidFill>
                <a:latin typeface="Symbol" pitchFamily="18" charset="2"/>
                <a:sym typeface="Math1" pitchFamily="2" charset="2"/>
              </a:rPr>
              <a:t>m</a:t>
            </a:r>
            <a:r>
              <a:rPr lang="en-US" altLang="en-US" sz="1600" b="1" baseline="-25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0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)</a:t>
            </a:r>
            <a:endParaRPr lang="en-US" altLang="en-US" sz="1600" b="1" dirty="0">
              <a:solidFill>
                <a:srgbClr val="1822CD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933593"/>
            <a:ext cx="2269142" cy="43088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Helvetica" pitchFamily="-64" charset="0"/>
              </a:rPr>
              <a:t>Aspect Ratio A = R</a:t>
            </a:r>
            <a:r>
              <a:rPr lang="en-US" altLang="en-US" sz="1600" b="1" baseline="-25000" dirty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1600" b="1" dirty="0" smtClean="0">
                <a:solidFill>
                  <a:srgbClr val="FF0000"/>
                </a:solidFill>
                <a:latin typeface="Helvetica" pitchFamily="-64" charset="0"/>
              </a:rPr>
              <a:t>/a</a:t>
            </a:r>
            <a:endParaRPr lang="en-US" altLang="en-US" sz="1600" i="1" dirty="0">
              <a:solidFill>
                <a:srgbClr val="FF0000"/>
              </a:solidFill>
              <a:latin typeface="Helvetica" pitchFamily="-6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247900" y="933593"/>
            <a:ext cx="2026713" cy="430887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1600" b="1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9036" y="1995101"/>
            <a:ext cx="3789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baseline="-25000" dirty="0" err="1">
                <a:solidFill>
                  <a:schemeClr val="tx1"/>
                </a:solidFill>
              </a:rPr>
              <a:t>p</a:t>
            </a:r>
            <a:r>
              <a:rPr lang="en-US" sz="2400" dirty="0">
                <a:solidFill>
                  <a:schemeClr val="tx1"/>
                </a:solidFill>
              </a:rPr>
              <a:t> ~  I</a:t>
            </a:r>
            <a:r>
              <a:rPr lang="en-US" sz="2400" baseline="-25000" dirty="0">
                <a:solidFill>
                  <a:schemeClr val="tx1"/>
                </a:solidFill>
              </a:rPr>
              <a:t>TF</a:t>
            </a:r>
            <a:r>
              <a:rPr lang="en-US" sz="2400" dirty="0">
                <a:solidFill>
                  <a:schemeClr val="tx1"/>
                </a:solidFill>
              </a:rPr>
              <a:t> (1 + </a:t>
            </a:r>
            <a:r>
              <a:rPr lang="en-US" sz="2400" dirty="0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 / (2 A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q*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4357" y="3722496"/>
            <a:ext cx="4123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400" baseline="-25000" dirty="0">
                <a:solidFill>
                  <a:schemeClr val="tx1"/>
                </a:solidFill>
              </a:rPr>
              <a:t></a:t>
            </a:r>
            <a:r>
              <a:rPr lang="en-US" sz="2400" dirty="0">
                <a:solidFill>
                  <a:schemeClr val="tx1"/>
                </a:solidFill>
                <a:latin typeface="Symbol" charset="2"/>
                <a:cs typeface="Symbol" charset="2"/>
              </a:rPr>
              <a:t>º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I</a:t>
            </a:r>
            <a:r>
              <a:rPr lang="en-US" sz="2400" baseline="-25000" dirty="0" err="1">
                <a:solidFill>
                  <a:schemeClr val="tx1"/>
                </a:solidFill>
              </a:rPr>
              <a:t>p</a:t>
            </a:r>
            <a:r>
              <a:rPr lang="en-US" sz="2400" dirty="0">
                <a:solidFill>
                  <a:schemeClr val="tx1"/>
                </a:solidFill>
              </a:rPr>
              <a:t> / (aB</a:t>
            </a:r>
            <a:r>
              <a:rPr lang="en-US" sz="2400" baseline="-25000" dirty="0">
                <a:solidFill>
                  <a:schemeClr val="tx1"/>
                </a:solidFill>
              </a:rPr>
              <a:t>T0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7559" y="2388864"/>
            <a:ext cx="2506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rgbClr val="000000"/>
                </a:solidFill>
              </a:rPr>
              <a:t>S. </a:t>
            </a:r>
            <a:r>
              <a:rPr lang="en-US" sz="1400" b="0" i="0" dirty="0" err="1" smtClean="0">
                <a:solidFill>
                  <a:srgbClr val="000000"/>
                </a:solidFill>
              </a:rPr>
              <a:t>Jardin</a:t>
            </a:r>
            <a:r>
              <a:rPr lang="en-US" sz="1400" b="0" i="0" dirty="0" smtClean="0">
                <a:solidFill>
                  <a:srgbClr val="000000"/>
                </a:solidFill>
              </a:rPr>
              <a:t>  et al., FS&amp;T (2003)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985000" y="5491872"/>
            <a:ext cx="23749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200" b="0" i="0" dirty="0" smtClean="0">
                <a:cs typeface="Times New Roman"/>
              </a:rPr>
              <a:t>D.A</a:t>
            </a:r>
            <a:r>
              <a:rPr lang="en-US" sz="1200" b="0" i="0" dirty="0">
                <a:cs typeface="Times New Roman"/>
              </a:rPr>
              <a:t>. Gates et al., NF (2007).   </a:t>
            </a:r>
          </a:p>
          <a:p>
            <a:pPr defTabSz="914400">
              <a:buNone/>
            </a:pPr>
            <a:endParaRPr lang="en-US" sz="1200" dirty="0">
              <a:latin typeface="+mn-lt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03" y="2031999"/>
            <a:ext cx="1696297" cy="3392593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04000" y="1580272"/>
            <a:ext cx="25654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1600" i="0" dirty="0">
                <a:latin typeface="+mn-lt"/>
                <a:ea typeface="ÇlÇr ñæí©" charset="0"/>
                <a:cs typeface="Times New Roman"/>
              </a:rPr>
              <a:t>H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igh </a:t>
            </a:r>
            <a:r>
              <a:rPr kumimoji="0" lang="en-US" sz="16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κ</a:t>
            </a: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∼ </a:t>
            </a:r>
            <a:r>
              <a:rPr lang="en-US" sz="1600" i="0" dirty="0" smtClean="0">
                <a:latin typeface="+mn-lt"/>
                <a:ea typeface="ÇlÇr ñæí©" charset="0"/>
                <a:cs typeface="Times New Roman"/>
              </a:rPr>
              <a:t>3.0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equilibrium</a:t>
            </a:r>
            <a:r>
              <a:rPr lang="en-US" sz="1600" i="0" dirty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1600" i="0" dirty="0" smtClean="0">
                <a:latin typeface="+mn-lt"/>
                <a:ea typeface="ÇlÇr ñæí©" charset="0"/>
                <a:cs typeface="Times New Roman"/>
              </a:rPr>
              <a:t>in NSTX.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endParaRPr lang="en-US" sz="1600" dirty="0">
              <a:latin typeface="+mn-lt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5536" y="3214301"/>
            <a:ext cx="1362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t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E</a:t>
            </a:r>
            <a:r>
              <a:rPr lang="en-US" sz="2400" baseline="-250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∝  </a:t>
            </a:r>
            <a:r>
              <a:rPr lang="en-US" sz="2400" dirty="0" err="1" smtClean="0">
                <a:solidFill>
                  <a:schemeClr val="tx1"/>
                </a:solidFill>
              </a:rPr>
              <a:t>I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1736" y="5017701"/>
            <a:ext cx="6075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I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400" dirty="0" smtClean="0">
                <a:solidFill>
                  <a:schemeClr val="tx1"/>
                </a:solidFill>
              </a:rPr>
              <a:t> ~  </a:t>
            </a:r>
            <a:r>
              <a:rPr lang="en-US" sz="2400" dirty="0">
                <a:solidFill>
                  <a:schemeClr val="tx1"/>
                </a:solidFill>
              </a:rPr>
              <a:t>I</a:t>
            </a:r>
            <a:r>
              <a:rPr lang="en-US" sz="2400" baseline="-25000" dirty="0">
                <a:solidFill>
                  <a:schemeClr val="tx1"/>
                </a:solidFill>
              </a:rPr>
              <a:t>TF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000" i="0" dirty="0" smtClean="0">
                <a:solidFill>
                  <a:schemeClr val="tx1"/>
                </a:solidFill>
              </a:rPr>
              <a:t>for ST due to low A and high </a:t>
            </a:r>
            <a:r>
              <a:rPr lang="en-US" sz="2000" i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endParaRPr lang="en-US" sz="14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55600" y="1542172"/>
            <a:ext cx="56769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• ST has high </a:t>
            </a:r>
            <a:r>
              <a:rPr lang="en-US" sz="2000" i="0" dirty="0" err="1" smtClean="0">
                <a:latin typeface="+mn-lt"/>
                <a:ea typeface="ÇlÇr ñæí©" charset="0"/>
                <a:cs typeface="Times New Roman"/>
              </a:rPr>
              <a:t>Ip</a:t>
            </a: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 due to h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igh </a:t>
            </a:r>
            <a:r>
              <a:rPr kumimoji="0" lang="en-US" sz="20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κ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and low A</a:t>
            </a:r>
            <a:endParaRPr lang="en-US" sz="2000" dirty="0">
              <a:latin typeface="+mn-lt"/>
              <a:cs typeface="Times New Roman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19100" y="2710573"/>
            <a:ext cx="5778500" cy="5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• </a:t>
            </a:r>
            <a:r>
              <a:rPr lang="en-US" sz="2000" i="0" dirty="0" err="1" smtClean="0">
                <a:latin typeface="+mn-lt"/>
                <a:ea typeface="ÇlÇr ñæí©" charset="0"/>
                <a:cs typeface="Times New Roman"/>
              </a:rPr>
              <a:t>Ip</a:t>
            </a: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2000" i="0" dirty="0">
                <a:latin typeface="+mn-lt"/>
                <a:ea typeface="ÇlÇr ñæí©" charset="0"/>
                <a:cs typeface="Times New Roman"/>
              </a:rPr>
              <a:t>i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ncreases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tokamak</a:t>
            </a:r>
            <a:r>
              <a:rPr lang="en-US" sz="2000" i="0" dirty="0">
                <a:latin typeface="+mn-lt"/>
                <a:ea typeface="ÇlÇr ñæí©" charset="0"/>
                <a:cs typeface="Times New Roman"/>
              </a:rPr>
              <a:t> </a:t>
            </a: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performance</a:t>
            </a:r>
            <a:endParaRPr lang="en-US" sz="2000" dirty="0">
              <a:latin typeface="+mn-lt"/>
              <a:cs typeface="Times New Roman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482600" y="4437773"/>
            <a:ext cx="6807200" cy="5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sz="2000" i="0" dirty="0" smtClean="0">
                <a:latin typeface="+mn-lt"/>
                <a:ea typeface="ÇlÇr ñæí©" charset="0"/>
                <a:cs typeface="Times New Roman"/>
              </a:rPr>
              <a:t>• </a:t>
            </a:r>
            <a:r>
              <a:rPr lang="en-US" sz="2000" i="0" dirty="0" smtClean="0"/>
              <a:t>ST can achieve high performance cost effectively  </a:t>
            </a:r>
            <a:endParaRPr lang="en-US" sz="2000" dirty="0">
              <a:latin typeface="+mn-lt"/>
              <a:cs typeface="Times New Roman"/>
            </a:endParaRPr>
          </a:p>
        </p:txBody>
      </p:sp>
      <p:sp>
        <p:nvSpPr>
          <p:cNvPr id="26" name="Up Arrow 25"/>
          <p:cNvSpPr/>
          <p:nvPr/>
        </p:nvSpPr>
        <p:spPr bwMode="auto">
          <a:xfrm>
            <a:off x="1282700" y="5486400"/>
            <a:ext cx="698500" cy="266700"/>
          </a:xfrm>
          <a:prstGeom prst="up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05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60500" y="5740400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0" dirty="0" smtClean="0">
                <a:solidFill>
                  <a:srgbClr val="000000"/>
                </a:solidFill>
              </a:rPr>
              <a:t>$</a:t>
            </a:r>
            <a:endParaRPr lang="en-US" sz="2800" i="0" dirty="0">
              <a:solidFill>
                <a:srgbClr val="000000"/>
              </a:solidFill>
            </a:endParaRP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32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5391869"/>
            <a:ext cx="8559800" cy="1015663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i="0" dirty="0">
                <a:solidFill>
                  <a:schemeClr val="tx1"/>
                </a:solidFill>
              </a:rPr>
              <a:t>If the cost of volume neutron source </a:t>
            </a:r>
            <a:r>
              <a:rPr lang="en-US" sz="2000" i="0" dirty="0" smtClean="0">
                <a:solidFill>
                  <a:schemeClr val="tx1"/>
                </a:solidFill>
              </a:rPr>
              <a:t>(FNSF) </a:t>
            </a:r>
            <a:r>
              <a:rPr lang="en-US" sz="2000" i="0" dirty="0">
                <a:solidFill>
                  <a:schemeClr val="tx1"/>
                </a:solidFill>
              </a:rPr>
              <a:t>facility is “modest</a:t>
            </a:r>
            <a:r>
              <a:rPr lang="en-US" sz="2000" i="0" dirty="0" smtClean="0">
                <a:solidFill>
                  <a:schemeClr val="tx1"/>
                </a:solidFill>
              </a:rPr>
              <a:t>” &lt;&lt; ITER, DEMO, </a:t>
            </a:r>
            <a:r>
              <a:rPr lang="en-US" sz="2000" i="0" dirty="0">
                <a:solidFill>
                  <a:schemeClr val="tx1"/>
                </a:solidFill>
              </a:rPr>
              <a:t>it becomes highly attractive development step in fusion energy </a:t>
            </a:r>
            <a:r>
              <a:rPr lang="en-US" sz="2000" i="0" dirty="0" smtClean="0">
                <a:solidFill>
                  <a:schemeClr val="tx1"/>
                </a:solidFill>
              </a:rPr>
              <a:t>research.      </a:t>
            </a:r>
            <a:r>
              <a:rPr lang="en-US" sz="1800" b="0" i="0" dirty="0" smtClean="0">
                <a:solidFill>
                  <a:schemeClr val="tx1"/>
                </a:solidFill>
              </a:rPr>
              <a:t>M.A</a:t>
            </a:r>
            <a:r>
              <a:rPr lang="en-US" sz="1800" b="0" i="0" dirty="0">
                <a:solidFill>
                  <a:schemeClr val="tx1"/>
                </a:solidFill>
              </a:rPr>
              <a:t>. </a:t>
            </a:r>
            <a:r>
              <a:rPr lang="en-US" sz="1800" b="0" i="0" dirty="0" err="1">
                <a:solidFill>
                  <a:schemeClr val="tx1"/>
                </a:solidFill>
              </a:rPr>
              <a:t>Abdou</a:t>
            </a:r>
            <a:r>
              <a:rPr lang="en-US" sz="1800" b="0" i="0" dirty="0">
                <a:solidFill>
                  <a:schemeClr val="tx1"/>
                </a:solidFill>
              </a:rPr>
              <a:t>, et al., FTS (1996)</a:t>
            </a:r>
          </a:p>
        </p:txBody>
      </p:sp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i="0" dirty="0" smtClean="0">
                <a:solidFill>
                  <a:srgbClr val="0816FF"/>
                </a:solidFill>
              </a:rPr>
              <a:t>Fusion needs FNSF(s) (modest cost, low T, and reliable) to Test and Qualify Fusion Components</a:t>
            </a:r>
            <a:endParaRPr lang="en-US" sz="2800" i="0" dirty="0">
              <a:solidFill>
                <a:srgbClr val="0816FF"/>
              </a:solidFill>
              <a:latin typeface="Helvetica Neue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11900" y="1135529"/>
            <a:ext cx="1246346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2400" i="0" dirty="0" smtClean="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rPr>
              <a:t>FNSFs</a:t>
            </a:r>
            <a:endParaRPr lang="en-US" sz="2400" i="0" dirty="0">
              <a:solidFill>
                <a:schemeClr val="tx1"/>
              </a:solidFill>
              <a:latin typeface="Arial Narrow" pitchFamily="34" charset="0"/>
              <a:ea typeface="MS PGothic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" y="3454400"/>
            <a:ext cx="8559800" cy="1754327"/>
          </a:xfrm>
          <a:prstGeom prst="rect">
            <a:avLst/>
          </a:prstGeom>
          <a:solidFill>
            <a:srgbClr val="C2FFF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65760" indent="-365760">
              <a:spcAft>
                <a:spcPts val="0"/>
              </a:spcAft>
            </a:pPr>
            <a:r>
              <a:rPr lang="en-US" sz="20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Without R&amp;D, fusion components could fail prematurely which often requires long repair/down time.  </a:t>
            </a:r>
            <a:r>
              <a:rPr lang="en-US" sz="2000" i="0" dirty="0">
                <a:solidFill>
                  <a:srgbClr val="000000"/>
                </a:solidFill>
                <a:latin typeface="Helvetica Neue"/>
                <a:cs typeface="Helvetica Neue"/>
              </a:rPr>
              <a:t>This would cripple </a:t>
            </a:r>
            <a:r>
              <a:rPr lang="en-US" sz="20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the DEMO operation.</a:t>
            </a:r>
          </a:p>
          <a:p>
            <a:pPr marL="365760" indent="-365760">
              <a:spcAft>
                <a:spcPts val="0"/>
              </a:spcAft>
            </a:pPr>
            <a:r>
              <a:rPr lang="en-US" sz="20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FNSF can help develop reliable fusion components.</a:t>
            </a:r>
          </a:p>
          <a:p>
            <a:pPr marL="365760" indent="-365760">
              <a:spcAft>
                <a:spcPts val="1200"/>
              </a:spcAft>
            </a:pPr>
            <a:r>
              <a:rPr lang="en-US" sz="20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Such </a:t>
            </a:r>
            <a:r>
              <a:rPr lang="en-US" sz="2000" i="0" dirty="0">
                <a:solidFill>
                  <a:srgbClr val="000000"/>
                </a:solidFill>
                <a:latin typeface="Helvetica Neue"/>
                <a:cs typeface="Helvetica Neue"/>
              </a:rPr>
              <a:t>FNSF facilities must be modest cost, low T, and </a:t>
            </a:r>
            <a:r>
              <a:rPr lang="en-US" sz="20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reliable.</a:t>
            </a:r>
            <a:endParaRPr lang="en-US" sz="2000" i="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5981700" y="1524000"/>
            <a:ext cx="292100" cy="2032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454900" y="1473200"/>
            <a:ext cx="304800" cy="22860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200" y="635000"/>
            <a:ext cx="5943600" cy="304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sz="1800" b="0" i="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Fusion needs to develop reliable/qualified components which are unique to fusion:</a:t>
            </a:r>
            <a:endParaRPr lang="en-US" sz="2000" b="0" i="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i="0" dirty="0" err="1" smtClean="0">
                <a:solidFill>
                  <a:srgbClr val="0816FF"/>
                </a:solidFill>
              </a:rPr>
              <a:t>Divertor</a:t>
            </a:r>
            <a:r>
              <a:rPr lang="en-US" sz="1800" i="0" dirty="0" smtClean="0">
                <a:solidFill>
                  <a:srgbClr val="0816FF"/>
                </a:solidFill>
              </a:rPr>
              <a:t>/PFC </a:t>
            </a:r>
            <a:endParaRPr lang="en-US" sz="1800" b="0" i="0" dirty="0" smtClean="0">
              <a:solidFill>
                <a:srgbClr val="0816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i="0" dirty="0" smtClean="0">
                <a:solidFill>
                  <a:srgbClr val="0816FF"/>
                </a:solidFill>
              </a:rPr>
              <a:t>Blanket </a:t>
            </a:r>
            <a:r>
              <a:rPr lang="en-US" sz="1800" i="0" dirty="0">
                <a:solidFill>
                  <a:srgbClr val="0816FF"/>
                </a:solidFill>
              </a:rPr>
              <a:t>and Integral First Wall </a:t>
            </a:r>
          </a:p>
          <a:p>
            <a:pPr marL="285750" indent="-285750">
              <a:buFont typeface="Arial"/>
              <a:buChar char="•"/>
            </a:pPr>
            <a:r>
              <a:rPr lang="en-US" sz="1800" i="0" dirty="0" smtClean="0">
                <a:solidFill>
                  <a:srgbClr val="0816FF"/>
                </a:solidFill>
              </a:rPr>
              <a:t>Tritium </a:t>
            </a:r>
            <a:r>
              <a:rPr lang="en-US" sz="1800" i="0" dirty="0">
                <a:solidFill>
                  <a:srgbClr val="0816FF"/>
                </a:solidFill>
              </a:rPr>
              <a:t>Fuel Cycle </a:t>
            </a:r>
            <a:endParaRPr lang="en-US" sz="1800" i="0" dirty="0" smtClean="0">
              <a:solidFill>
                <a:srgbClr val="0816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i="0" dirty="0">
                <a:solidFill>
                  <a:srgbClr val="0816FF"/>
                </a:solidFill>
              </a:rPr>
              <a:t>Remote Maintenance Components</a:t>
            </a:r>
            <a:r>
              <a:rPr lang="en-US" sz="1800" i="0" dirty="0">
                <a:solidFill>
                  <a:srgbClr val="000000"/>
                </a:solidFill>
              </a:rPr>
              <a:t> </a:t>
            </a:r>
            <a:endParaRPr lang="en-US" sz="1800" i="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i="0" dirty="0">
                <a:solidFill>
                  <a:srgbClr val="0816FF"/>
                </a:solidFill>
              </a:rPr>
              <a:t>Advanced Power </a:t>
            </a:r>
            <a:r>
              <a:rPr lang="en-US" sz="1800" i="0" dirty="0" smtClean="0">
                <a:solidFill>
                  <a:srgbClr val="0816FF"/>
                </a:solidFill>
              </a:rPr>
              <a:t>Generation</a:t>
            </a:r>
            <a:endParaRPr lang="en-US" sz="1800" b="0" i="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 </a:t>
            </a:r>
            <a:endParaRPr lang="en-US" sz="1800" b="0" i="0" dirty="0">
              <a:solidFill>
                <a:srgbClr val="000000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8539" y="1526540"/>
            <a:ext cx="1380677" cy="13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85"/>
          <p:cNvGrpSpPr>
            <a:grpSpLocks noChangeAspect="1"/>
          </p:cNvGrpSpPr>
          <p:nvPr/>
        </p:nvGrpSpPr>
        <p:grpSpPr>
          <a:xfrm>
            <a:off x="5361940" y="1564640"/>
            <a:ext cx="1203960" cy="1660327"/>
            <a:chOff x="5791200" y="1752600"/>
            <a:chExt cx="1066800" cy="1471175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4972" y="1752600"/>
              <a:ext cx="1063028" cy="12954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sp>
          <p:nvSpPr>
            <p:cNvPr id="25" name="Text Box 39"/>
            <p:cNvSpPr txBox="1">
              <a:spLocks noChangeArrowheads="1"/>
            </p:cNvSpPr>
            <p:nvPr/>
          </p:nvSpPr>
          <p:spPr bwMode="auto">
            <a:xfrm>
              <a:off x="5791200" y="2869247"/>
              <a:ext cx="1066800" cy="3545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anchor="ctr">
              <a:spAutoFit/>
            </a:bodyPr>
            <a:lstStyle/>
            <a:p>
              <a:pPr algn="ctr" eaLnBrk="0" hangingPunct="0">
                <a:spcBef>
                  <a:spcPct val="0"/>
                </a:spcBef>
                <a:buNone/>
              </a:pPr>
              <a:r>
                <a:rPr lang="en-US" sz="2000" i="0" dirty="0" smtClean="0">
                  <a:solidFill>
                    <a:schemeClr val="accent2"/>
                  </a:solidFill>
                  <a:latin typeface="Arial Narrow" pitchFamily="34" charset="0"/>
                  <a:ea typeface="MS PGothic" pitchFamily="34" charset="-128"/>
                </a:rPr>
                <a:t>FNSF-ST</a:t>
              </a:r>
            </a:p>
          </p:txBody>
        </p:sp>
      </p:grp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7368540" y="2799457"/>
            <a:ext cx="120396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rIns="0" anchor="ctr">
            <a:spAutoFit/>
          </a:bodyPr>
          <a:lstStyle/>
          <a:p>
            <a:pPr algn="ctr" eaLnBrk="0" hangingPunct="0">
              <a:spcBef>
                <a:spcPct val="0"/>
              </a:spcBef>
              <a:buNone/>
            </a:pPr>
            <a:r>
              <a:rPr lang="en-US" sz="2000" i="0" dirty="0" smtClean="0">
                <a:solidFill>
                  <a:schemeClr val="accent2"/>
                </a:solidFill>
                <a:latin typeface="Arial Narrow" pitchFamily="34" charset="0"/>
                <a:ea typeface="MS PGothic" pitchFamily="34" charset="-128"/>
              </a:rPr>
              <a:t>FNSF-AT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33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10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6912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latin typeface="Calibri" charset="0"/>
              </a:rPr>
              <a:t>Inner TF Bundle Comparisons- Physical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971550"/>
          <a:ext cx="6096000" cy="5347334"/>
        </p:xfrm>
        <a:graphic>
          <a:graphicData uri="http://schemas.openxmlformats.org/drawingml/2006/table">
            <a:tbl>
              <a:tblPr/>
              <a:tblGrid>
                <a:gridCol w="2786063"/>
                <a:gridCol w="1543050"/>
                <a:gridCol w="176688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Present Design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Upgrade Design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Operating Current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1013 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1013 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Number of Turns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Number of Layers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Double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Single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Cooling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water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water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Maximum T/T Voltage stress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970 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28 volts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Maximum T/T voltage/mil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14.9 volts/ mil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0.432 volts /mil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Maximum volt/mil  across leads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14.9 volts/mil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9.65 volts/mil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Turn to Turn Insulation thickness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0.0648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0.0648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Groundwrap insulation thickness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0.054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0.222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Insulation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B-stage (Pre-preg)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Vacuum Pressure Impregnation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Outside Diameter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7.866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15.572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Cooling Hole Inside Diameter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0.186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0.305 inch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TF Conductor material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C10700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C10700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TF Bundle Failure Review 9/7/2011</a:t>
            </a:r>
          </a:p>
        </p:txBody>
      </p:sp>
      <p:pic>
        <p:nvPicPr>
          <p:cNvPr id="17475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1" r="63629" b="22156"/>
          <a:stretch>
            <a:fillRect/>
          </a:stretch>
        </p:blipFill>
        <p:spPr bwMode="auto">
          <a:xfrm>
            <a:off x="6910388" y="1196975"/>
            <a:ext cx="15843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6" name="Picture 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3" r="3281" b="13968"/>
          <a:stretch>
            <a:fillRect/>
          </a:stretch>
        </p:blipFill>
        <p:spPr bwMode="auto">
          <a:xfrm>
            <a:off x="6659563" y="3140075"/>
            <a:ext cx="226853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7" name="Text Box 124"/>
          <p:cNvSpPr txBox="1">
            <a:spLocks noChangeArrowheads="1"/>
          </p:cNvSpPr>
          <p:nvPr/>
        </p:nvSpPr>
        <p:spPr bwMode="auto">
          <a:xfrm>
            <a:off x="6802438" y="2492375"/>
            <a:ext cx="1871662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ahoma" charset="0"/>
              </a:rPr>
              <a:t>Current TF Bundle 7.9 inch diameter</a:t>
            </a:r>
          </a:p>
        </p:txBody>
      </p:sp>
      <p:sp>
        <p:nvSpPr>
          <p:cNvPr id="17478" name="Text Box 125"/>
          <p:cNvSpPr txBox="1">
            <a:spLocks noChangeArrowheads="1"/>
          </p:cNvSpPr>
          <p:nvPr/>
        </p:nvSpPr>
        <p:spPr bwMode="auto">
          <a:xfrm>
            <a:off x="6659563" y="5445125"/>
            <a:ext cx="226695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Tahoma" charset="0"/>
              </a:rPr>
              <a:t>Upgraded TF Bundle   15.7 inch diameter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34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9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70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900" b="1">
                <a:solidFill>
                  <a:srgbClr val="FF0000"/>
                </a:solidFill>
                <a:latin typeface="Calibri" charset="0"/>
              </a:rPr>
              <a:t>TF Bundle Comparisons- Materials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69913" y="1012825"/>
          <a:ext cx="8229600" cy="4880609"/>
        </p:xfrm>
        <a:graphic>
          <a:graphicData uri="http://schemas.openxmlformats.org/drawingml/2006/table">
            <a:tbl>
              <a:tblPr/>
              <a:tblGrid>
                <a:gridCol w="2135187"/>
                <a:gridCol w="2855913"/>
                <a:gridCol w="3238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Existing TF Bundle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Upgraded TF Bundle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Copper Conductor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C10700 (OFHC w/ Silver)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C10700 (OFHC w/Silver)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Primer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DZ-80 (Ciba-Geigy)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CTD-450 (Cyanate-Ester primer)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Insulation Scheme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CTD-112P B-stage tape             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B-stage did not have ample resin to fill all voids between conductor corners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VPI w/CTD-425 Cyanate Ester Hybrid  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Provides good resin fill minimizing/eliminating void areas between conductor corners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Solder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95%-5% Tin-Antimony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95%-5% Tin-Antimony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Cooling tube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ACR (0.032 inch wall)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Type K (0.035 inch wall)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Flux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NOKORODE</a:t>
                      </a:r>
                      <a:r>
                        <a:rPr kumimoji="0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”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Paste flux   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(Contains Chlorides that may of contributed to insulation failure)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Rosin Flux                                       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(Does not contain Chlorides- organic material)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TF Bundle Failure Review 9/7/2011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35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7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center-stack-oh-c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1" t="9663" r="39262" b="59335"/>
          <a:stretch>
            <a:fillRect/>
          </a:stretch>
        </p:blipFill>
        <p:spPr bwMode="auto">
          <a:xfrm>
            <a:off x="276225" y="1279525"/>
            <a:ext cx="4600575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L:\DCIM\103CANON\IMG_6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b="10515"/>
          <a:stretch>
            <a:fillRect/>
          </a:stretch>
        </p:blipFill>
        <p:spPr bwMode="auto">
          <a:xfrm>
            <a:off x="4858829" y="2654300"/>
            <a:ext cx="348574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0"/>
          <p:cNvSpPr txBox="1">
            <a:spLocks noChangeArrowheads="1"/>
          </p:cNvSpPr>
          <p:nvPr/>
        </p:nvSpPr>
        <p:spPr bwMode="auto">
          <a:xfrm>
            <a:off x="4389438" y="962025"/>
            <a:ext cx="2099779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i="0" dirty="0"/>
              <a:t>TF flex-</a:t>
            </a:r>
            <a:r>
              <a:rPr lang="en-US" sz="2800" i="0" dirty="0" smtClean="0"/>
              <a:t>bus</a:t>
            </a:r>
          </a:p>
          <a:p>
            <a:pPr eaLnBrk="1" hangingPunct="1">
              <a:buFontTx/>
              <a:buNone/>
            </a:pPr>
            <a:endParaRPr lang="en-US" sz="2800" i="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746500" y="2601914"/>
            <a:ext cx="1447800" cy="10683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73038" y="992188"/>
            <a:ext cx="4476750" cy="5495925"/>
            <a:chOff x="173038" y="1004888"/>
            <a:chExt cx="4476750" cy="5495925"/>
          </a:xfrm>
        </p:grpSpPr>
        <p:sp>
          <p:nvSpPr>
            <p:cNvPr id="27654" name="TextBox 18"/>
            <p:cNvSpPr txBox="1">
              <a:spLocks noChangeArrowheads="1"/>
            </p:cNvSpPr>
            <p:nvPr/>
          </p:nvSpPr>
          <p:spPr bwMode="auto">
            <a:xfrm>
              <a:off x="3438525" y="6162675"/>
              <a:ext cx="12112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i="0" dirty="0"/>
                <a:t>CS Casing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3309938" y="6018213"/>
              <a:ext cx="677862" cy="1857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57" name="TextBox 23"/>
            <p:cNvSpPr txBox="1">
              <a:spLocks noChangeArrowheads="1"/>
            </p:cNvSpPr>
            <p:nvPr/>
          </p:nvSpPr>
          <p:spPr bwMode="auto">
            <a:xfrm>
              <a:off x="922338" y="1004888"/>
              <a:ext cx="1547812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TF cooling lines</a:t>
              </a:r>
            </a:p>
          </p:txBody>
        </p:sp>
        <p:cxnSp>
          <p:nvCxnSpPr>
            <p:cNvPr id="25" name="Straight Arrow Connector 24"/>
            <p:cNvCxnSpPr>
              <a:stCxn id="27657" idx="2"/>
            </p:cNvCxnSpPr>
            <p:nvPr/>
          </p:nvCxnSpPr>
          <p:spPr>
            <a:xfrm>
              <a:off x="1697038" y="1303338"/>
              <a:ext cx="615950" cy="857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59" name="TextBox 26"/>
            <p:cNvSpPr txBox="1">
              <a:spLocks noChangeArrowheads="1"/>
            </p:cNvSpPr>
            <p:nvPr/>
          </p:nvSpPr>
          <p:spPr bwMode="auto">
            <a:xfrm>
              <a:off x="268288" y="3400425"/>
              <a:ext cx="77152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TF Coil 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963613" y="3136900"/>
              <a:ext cx="1497012" cy="4476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61" name="TextBox 29"/>
            <p:cNvSpPr txBox="1">
              <a:spLocks noChangeArrowheads="1"/>
            </p:cNvSpPr>
            <p:nvPr/>
          </p:nvSpPr>
          <p:spPr bwMode="auto">
            <a:xfrm>
              <a:off x="358775" y="5783263"/>
              <a:ext cx="820738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OH Coil 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1127125" y="5783263"/>
              <a:ext cx="1054100" cy="2238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63" name="TextBox 32"/>
            <p:cNvSpPr txBox="1">
              <a:spLocks noChangeArrowheads="1"/>
            </p:cNvSpPr>
            <p:nvPr/>
          </p:nvSpPr>
          <p:spPr bwMode="auto">
            <a:xfrm>
              <a:off x="350838" y="5216525"/>
              <a:ext cx="106362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1a 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1343025" y="5159375"/>
              <a:ext cx="706438" cy="2651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65" name="TextBox 35"/>
            <p:cNvSpPr txBox="1">
              <a:spLocks noChangeArrowheads="1"/>
            </p:cNvSpPr>
            <p:nvPr/>
          </p:nvSpPr>
          <p:spPr bwMode="auto">
            <a:xfrm>
              <a:off x="261938" y="4910138"/>
              <a:ext cx="1071562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1b 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1236663" y="4659313"/>
              <a:ext cx="706437" cy="4889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67" name="TextBox 38"/>
            <p:cNvSpPr txBox="1">
              <a:spLocks noChangeArrowheads="1"/>
            </p:cNvSpPr>
            <p:nvPr/>
          </p:nvSpPr>
          <p:spPr bwMode="auto">
            <a:xfrm>
              <a:off x="204788" y="4579938"/>
              <a:ext cx="1062037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PF Coil 1c 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1204913" y="4659313"/>
              <a:ext cx="374650" cy="128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69" name="TextBox 42"/>
            <p:cNvSpPr txBox="1">
              <a:spLocks noChangeArrowheads="1"/>
            </p:cNvSpPr>
            <p:nvPr/>
          </p:nvSpPr>
          <p:spPr bwMode="auto">
            <a:xfrm>
              <a:off x="173038" y="4086225"/>
              <a:ext cx="841375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400" i="0"/>
                <a:t>CHI bus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965200" y="4086225"/>
              <a:ext cx="614363" cy="209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71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Improved Center-Stack Design to Handle Increased Forces</a:t>
            </a:r>
            <a:endParaRPr lang="en-US" sz="2400" i="0" dirty="0">
              <a:solidFill>
                <a:srgbClr val="0000FF"/>
              </a:solidFill>
              <a:latin typeface="Helvetica Neue" charset="0"/>
              <a:cs typeface="Helvetica Neue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Identical 36 TF Bars and </a:t>
            </a:r>
            <a:r>
              <a:rPr lang="en-US" sz="24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Innovative Flex</a:t>
            </a:r>
            <a:r>
              <a:rPr lang="en-US" sz="24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-Bus Design</a:t>
            </a:r>
            <a:endParaRPr lang="en-US" sz="1600" i="0" dirty="0">
              <a:solidFill>
                <a:srgbClr val="0000FF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18200" y="5803900"/>
            <a:ext cx="1651000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Tested for </a:t>
            </a:r>
          </a:p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300 k cycles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36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9300" y="1600200"/>
            <a:ext cx="2946400" cy="978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EDM cuts from solid</a:t>
            </a:r>
          </a:p>
          <a:p>
            <a:pPr>
              <a:buNone/>
            </a:pPr>
            <a:r>
              <a:rPr lang="en-US" sz="1800" i="0" dirty="0">
                <a:solidFill>
                  <a:schemeClr val="tx1"/>
                </a:solidFill>
              </a:rPr>
              <a:t>c</a:t>
            </a:r>
            <a:r>
              <a:rPr lang="en-US" sz="1800" i="0" dirty="0" smtClean="0">
                <a:solidFill>
                  <a:schemeClr val="tx1"/>
                </a:solidFill>
              </a:rPr>
              <a:t>opper chromium zirconium block </a:t>
            </a:r>
            <a:endParaRPr lang="en-US" sz="1800" i="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3" idx="2"/>
          </p:cNvCxnSpPr>
          <p:nvPr/>
        </p:nvCxnSpPr>
        <p:spPr bwMode="auto">
          <a:xfrm>
            <a:off x="6032500" y="2578930"/>
            <a:ext cx="215900" cy="4817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00" y="952500"/>
            <a:ext cx="2006600" cy="189230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 bwMode="auto">
          <a:xfrm flipV="1">
            <a:off x="7785100" y="2895600"/>
            <a:ext cx="177800" cy="825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7099300" y="3771900"/>
            <a:ext cx="990600" cy="838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374775" y="90488"/>
            <a:ext cx="6508750" cy="579437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latin typeface="Calibri" charset="0"/>
              </a:rPr>
              <a:t>Upgrade Design- Insulation Scheme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0" y="1701800"/>
            <a:ext cx="7566025" cy="4525963"/>
          </a:xfrm>
          <a:noFill/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417638"/>
            <a:ext cx="292735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TF Bundle Failure Review 9/7/2011</a:t>
            </a:r>
          </a:p>
        </p:txBody>
      </p: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6410325" y="3403600"/>
            <a:ext cx="2597150" cy="14763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TF leads will be located across the quadrant region where additional insulation is present         </a:t>
            </a:r>
            <a:r>
              <a:rPr lang="en-US" sz="1800" b="1">
                <a:latin typeface="Calibri" charset="0"/>
              </a:rPr>
              <a:t>&lt; 10 volts per mil</a:t>
            </a:r>
          </a:p>
        </p:txBody>
      </p:sp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1208088" y="1019175"/>
            <a:ext cx="6351587" cy="6461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Maximum turn to turn insulation voltage </a:t>
            </a:r>
            <a:r>
              <a:rPr lang="en-US" sz="1800" b="1">
                <a:latin typeface="Calibri" charset="0"/>
              </a:rPr>
              <a:t>&lt;30 volts turn to turn</a:t>
            </a:r>
          </a:p>
          <a:p>
            <a:pPr eaLnBrk="1" hangingPunct="1"/>
            <a:r>
              <a:rPr lang="en-US" sz="1800" b="1">
                <a:latin typeface="Calibri" charset="0"/>
              </a:rPr>
              <a:t>(&lt; 0.5 volts per mil)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5646738" y="5599113"/>
            <a:ext cx="3360737" cy="9239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S-2 glass tape insulation will be used for the turn and groundwall insulation.</a:t>
            </a:r>
          </a:p>
        </p:txBody>
      </p:sp>
      <p:pic>
        <p:nvPicPr>
          <p:cNvPr id="28682" name="Picture 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3" r="3281" b="13968"/>
          <a:stretch>
            <a:fillRect/>
          </a:stretch>
        </p:blipFill>
        <p:spPr bwMode="auto">
          <a:xfrm>
            <a:off x="136525" y="4692650"/>
            <a:ext cx="20288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37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4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958746"/>
            <a:ext cx="7607300" cy="5601841"/>
          </a:xfrm>
          <a:prstGeom prst="rect">
            <a:avLst/>
          </a:prstGeom>
        </p:spPr>
      </p:pic>
      <p:pic>
        <p:nvPicPr>
          <p:cNvPr id="3" name="Picture 5" descr="C:\Users\rstrykow\Desktop\NSTX UPGRADE\photos\IMG_09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"/>
          <a:stretch>
            <a:fillRect/>
          </a:stretch>
        </p:blipFill>
        <p:spPr bwMode="auto">
          <a:xfrm>
            <a:off x="7051676" y="3517900"/>
            <a:ext cx="1838324" cy="2994956"/>
          </a:xfrm>
          <a:prstGeom prst="rect">
            <a:avLst/>
          </a:prstGeom>
          <a:noFill/>
          <a:ln w="539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stCxn id="8" idx="2"/>
          </p:cNvCxnSpPr>
          <p:nvPr/>
        </p:nvCxnSpPr>
        <p:spPr bwMode="auto">
          <a:xfrm flipH="1">
            <a:off x="4406900" y="3886776"/>
            <a:ext cx="355601" cy="1447224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49701" y="3302000"/>
            <a:ext cx="1625600" cy="584776"/>
          </a:xfrm>
          <a:prstGeom prst="rect">
            <a:avLst/>
          </a:prstGeom>
          <a:noFill/>
          <a:ln w="50800">
            <a:noFill/>
          </a:ln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600" i="0" dirty="0">
                <a:solidFill>
                  <a:schemeClr val="bg1"/>
                </a:solidFill>
                <a:ea typeface="+mn-ea"/>
              </a:rPr>
              <a:t>Friction stir weld joint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>
            <a:off x="4762501" y="3886776"/>
            <a:ext cx="3200399" cy="1472624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0" hangingPunct="0">
              <a:lnSpc>
                <a:spcPts val="33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36 </a:t>
            </a:r>
            <a:r>
              <a:rPr lang="en-US" sz="3200" i="0" dirty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TF Bars </a:t>
            </a: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manufactured by Major Tools</a:t>
            </a:r>
          </a:p>
          <a:p>
            <a:pPr algn="ctr" eaLnBrk="0" hangingPunct="0">
              <a:lnSpc>
                <a:spcPts val="33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With innovative friction stir weld joints </a:t>
            </a:r>
            <a:endParaRPr lang="en-US" sz="2000" i="0" dirty="0">
              <a:solidFill>
                <a:srgbClr val="0000FF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38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6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stCxn id="8" idx="2"/>
          </p:cNvCxnSpPr>
          <p:nvPr/>
        </p:nvCxnSpPr>
        <p:spPr bwMode="auto">
          <a:xfrm flipH="1">
            <a:off x="4406900" y="3886776"/>
            <a:ext cx="355601" cy="1447224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49701" y="3302000"/>
            <a:ext cx="1625600" cy="584776"/>
          </a:xfrm>
          <a:prstGeom prst="rect">
            <a:avLst/>
          </a:prstGeom>
          <a:noFill/>
          <a:ln w="50800">
            <a:noFill/>
          </a:ln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600" i="0" dirty="0">
                <a:solidFill>
                  <a:schemeClr val="bg1"/>
                </a:solidFill>
                <a:ea typeface="+mn-ea"/>
              </a:rPr>
              <a:t>Friction stir weld joint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>
            <a:off x="4762501" y="3886776"/>
            <a:ext cx="3200399" cy="1472624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5352797"/>
          </a:xfrm>
          <a:prstGeom prst="rect">
            <a:avLst/>
          </a:prstGeom>
        </p:spPr>
      </p:pic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0" hangingPunct="0">
              <a:lnSpc>
                <a:spcPts val="33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0000FF"/>
                </a:solidFill>
                <a:latin typeface="Helvetica Neue" charset="0"/>
                <a:cs typeface="Helvetica Neue" charset="0"/>
              </a:rPr>
              <a:t>Friction stir welding enabled joining of two different copper alloys without annealing!</a:t>
            </a:r>
            <a:endParaRPr lang="en-US" sz="2000" i="0" dirty="0">
              <a:solidFill>
                <a:srgbClr val="0000FF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39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4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990601"/>
            <a:ext cx="1446213" cy="1565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7281863" y="1143001"/>
            <a:ext cx="1371600" cy="2762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  <a:buNone/>
            </a:pPr>
            <a:r>
              <a:rPr lang="en-US" sz="1800" dirty="0"/>
              <a:t>ST-FNSF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3863" y="4953000"/>
            <a:ext cx="8445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18"/>
          <p:cNvSpPr>
            <a:spLocks noChangeArrowheads="1"/>
          </p:cNvSpPr>
          <p:nvPr/>
        </p:nvSpPr>
        <p:spPr bwMode="auto">
          <a:xfrm>
            <a:off x="6367463" y="5984601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20000"/>
              </a:spcBef>
              <a:buNone/>
            </a:pPr>
            <a:r>
              <a:rPr lang="en-US" sz="1800" dirty="0"/>
              <a:t>ST Pilot Plant</a:t>
            </a:r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913" y="4137026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504113" y="4248151"/>
            <a:ext cx="759471" cy="32315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  <a:buNone/>
            </a:pPr>
            <a:r>
              <a:rPr lang="en-US" sz="1800" dirty="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28600" y="9525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ST as candidate for Fusion Nuclear Science Facility (FNSF)</a:t>
            </a:r>
          </a:p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solutions for the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plasma-material interface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challenge</a:t>
            </a: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- for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ITER and beyond</a:t>
            </a:r>
          </a:p>
          <a:p>
            <a:pPr marL="171450" indent="-17145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endParaRPr lang="en-US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defTabSz="804769" eaLnBrk="0" hangingPunct="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Develop 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0263" y="266700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800725" y="3657601"/>
            <a:ext cx="1823464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  <a:buNone/>
            </a:pPr>
            <a:r>
              <a:rPr lang="en-US" sz="1800" dirty="0" smtClean="0"/>
              <a:t>Liquid Lithium</a:t>
            </a:r>
            <a:endParaRPr lang="en-US" sz="1800" dirty="0"/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4" y="3657601"/>
            <a:ext cx="1606157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  <a:buNone/>
            </a:pPr>
            <a:r>
              <a:rPr lang="en-US" sz="1800" dirty="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9213" y="266700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i="0" dirty="0">
                <a:solidFill>
                  <a:srgbClr val="0000FF"/>
                </a:solidFill>
              </a:rPr>
              <a:t>NSTX Upgrade </a:t>
            </a:r>
            <a:r>
              <a:rPr lang="en-US" sz="3600" i="0" dirty="0" smtClean="0">
                <a:solidFill>
                  <a:srgbClr val="0000FF"/>
                </a:solidFill>
              </a:rPr>
              <a:t>Mission Elements</a:t>
            </a:r>
            <a:endParaRPr lang="en-US" sz="2400" i="0" dirty="0">
              <a:solidFill>
                <a:srgbClr val="0000FF"/>
              </a:solidFill>
              <a:latin typeface="Helvetica Neue" charset="0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-2540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>
              <a:lnSpc>
                <a:spcPts val="2820"/>
              </a:lnSpc>
              <a:buNone/>
            </a:pPr>
            <a:r>
              <a:rPr lang="en-US" sz="2400" i="0" dirty="0">
                <a:solidFill>
                  <a:srgbClr val="0000FF"/>
                </a:solidFill>
              </a:rPr>
              <a:t>C</a:t>
            </a:r>
            <a:r>
              <a:rPr lang="en-US" sz="2400" i="0" dirty="0" smtClean="0">
                <a:solidFill>
                  <a:srgbClr val="0000FF"/>
                </a:solidFill>
              </a:rPr>
              <a:t>opper </a:t>
            </a:r>
            <a:r>
              <a:rPr lang="en-US" sz="2400" i="0" dirty="0">
                <a:solidFill>
                  <a:srgbClr val="0000FF"/>
                </a:solidFill>
              </a:rPr>
              <a:t>cooling tubes were soldered into the TF conductor assemblies using s</a:t>
            </a:r>
            <a:r>
              <a:rPr lang="en-US" sz="2400" i="0" dirty="0" smtClean="0">
                <a:solidFill>
                  <a:srgbClr val="0000FF"/>
                </a:solidFill>
              </a:rPr>
              <a:t>older paste with non-ionic “R” flux</a:t>
            </a:r>
            <a:endParaRPr lang="en-US" sz="2400" i="0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40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900" y="1016000"/>
            <a:ext cx="787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0" dirty="0" smtClean="0">
                <a:solidFill>
                  <a:srgbClr val="FF0000"/>
                </a:solidFill>
              </a:rPr>
              <a:t>Contaminant from the flux containing Zn and </a:t>
            </a:r>
            <a:r>
              <a:rPr lang="en-US" sz="2000" i="0" dirty="0" err="1" smtClean="0">
                <a:solidFill>
                  <a:srgbClr val="FF0000"/>
                </a:solidFill>
              </a:rPr>
              <a:t>Cl</a:t>
            </a:r>
            <a:r>
              <a:rPr lang="en-US" sz="2000" i="0" dirty="0" smtClean="0">
                <a:solidFill>
                  <a:srgbClr val="FF0000"/>
                </a:solidFill>
              </a:rPr>
              <a:t> caused gradual insulation deterioration which led to the TF coil failure in NSTX</a:t>
            </a:r>
            <a:endParaRPr lang="en-US" sz="2000" i="0" dirty="0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1782437"/>
            <a:ext cx="6400801" cy="478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19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>
              <a:buNone/>
            </a:pPr>
            <a:r>
              <a:rPr lang="en-US" sz="3200" i="0" dirty="0">
                <a:solidFill>
                  <a:srgbClr val="0000FF"/>
                </a:solidFill>
              </a:rPr>
              <a:t>Applying S-2 Glass TF Turn Insulation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41</a:t>
            </a:fld>
            <a:endParaRPr lang="en-US" sz="1400" b="0" i="0" dirty="0">
              <a:latin typeface="Times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935037"/>
            <a:ext cx="7493000" cy="561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06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None/>
            </a:pPr>
            <a:fld id="{1B2E3EB9-7C4C-4A41-AAB6-0CB0604E77C3}" type="slidenum">
              <a:rPr lang="en-US" sz="900" i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pPr>
                <a:buNone/>
              </a:pPr>
              <a:t>42</a:t>
            </a:fld>
            <a:endParaRPr lang="en-US" sz="900" i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1" descr="P10201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7639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DSC022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371600"/>
            <a:ext cx="40481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itle 1"/>
          <p:cNvSpPr txBox="1">
            <a:spLocks/>
          </p:cNvSpPr>
          <p:nvPr/>
        </p:nvSpPr>
        <p:spPr bwMode="auto">
          <a:xfrm>
            <a:off x="533400" y="838200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000" i="0">
                <a:solidFill>
                  <a:schemeClr val="tx1"/>
                </a:solidFill>
                <a:latin typeface="Arial" charset="0"/>
              </a:rPr>
              <a:t> Maximize “gain” – wire turns x area – by flattening cross sections</a:t>
            </a:r>
          </a:p>
        </p:txBody>
      </p:sp>
      <p:sp>
        <p:nvSpPr>
          <p:cNvPr id="15366" name="Title 1"/>
          <p:cNvSpPr txBox="1">
            <a:spLocks/>
          </p:cNvSpPr>
          <p:nvPr/>
        </p:nvSpPr>
        <p:spPr bwMode="auto">
          <a:xfrm>
            <a:off x="381000" y="4191000"/>
            <a:ext cx="4267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latin typeface="Arial" charset="0"/>
              </a:rPr>
              <a:t>Rogowski</a:t>
            </a: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 coil for measuring plasma currents wound around thin </a:t>
            </a:r>
            <a:r>
              <a:rPr lang="en-US" sz="2000" i="0" dirty="0" err="1">
                <a:solidFill>
                  <a:schemeClr val="tx1"/>
                </a:solidFill>
                <a:latin typeface="Arial" charset="0"/>
              </a:rPr>
              <a:t>teflon</a:t>
            </a: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 mandrel</a:t>
            </a:r>
          </a:p>
          <a:p>
            <a:pPr lvl="1"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- 30 turns of AWG 30 wire per cm</a:t>
            </a:r>
          </a:p>
          <a:p>
            <a:pPr lvl="1"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- </a:t>
            </a:r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Thickness </a:t>
            </a: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kept at ~2.5 mm over ~11 m length</a:t>
            </a:r>
          </a:p>
        </p:txBody>
      </p:sp>
      <p:sp>
        <p:nvSpPr>
          <p:cNvPr id="15367" name="Title 1"/>
          <p:cNvSpPr txBox="1">
            <a:spLocks/>
          </p:cNvSpPr>
          <p:nvPr/>
        </p:nvSpPr>
        <p:spPr bwMode="auto">
          <a:xfrm>
            <a:off x="4648200" y="4267200"/>
            <a:ext cx="4495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 Magnetic pickup coils fit in pockets in graphite plasma-facing components</a:t>
            </a:r>
          </a:p>
          <a:p>
            <a:pPr lvl="1"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- AWG 26 copper wire around MACOR mandrel and coated with high temperature adhesive</a:t>
            </a:r>
          </a:p>
          <a:p>
            <a:pPr lvl="1">
              <a:spcBef>
                <a:spcPct val="0"/>
              </a:spcBef>
              <a:buNone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- Capable for use up to </a:t>
            </a:r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800°C</a:t>
            </a:r>
            <a:endParaRPr lang="en-US" sz="20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8" name="Title 1"/>
          <p:cNvSpPr txBox="1">
            <a:spLocks/>
          </p:cNvSpPr>
          <p:nvPr/>
        </p:nvSpPr>
        <p:spPr bwMode="auto">
          <a:xfrm>
            <a:off x="5334000" y="1524000"/>
            <a:ext cx="350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600" i="0">
                <a:solidFill>
                  <a:schemeClr val="bg1"/>
                </a:solidFill>
                <a:latin typeface="Arial" charset="0"/>
              </a:rPr>
              <a:t> Fewer turns on edge with more area to measure normal to plane</a:t>
            </a:r>
          </a:p>
        </p:txBody>
      </p:sp>
      <p:sp>
        <p:nvSpPr>
          <p:cNvPr id="15369" name="Title 1"/>
          <p:cNvSpPr txBox="1">
            <a:spLocks/>
          </p:cNvSpPr>
          <p:nvPr/>
        </p:nvSpPr>
        <p:spPr bwMode="auto">
          <a:xfrm>
            <a:off x="5257800" y="2971800"/>
            <a:ext cx="373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600" i="0">
                <a:solidFill>
                  <a:schemeClr val="bg1"/>
                </a:solidFill>
                <a:latin typeface="Arial" charset="0"/>
              </a:rPr>
              <a:t> More turns around body with less area to measure parallel to plane</a:t>
            </a:r>
          </a:p>
        </p:txBody>
      </p:sp>
      <p:cxnSp>
        <p:nvCxnSpPr>
          <p:cNvPr id="15370" name="Straight Arrow Connector 5"/>
          <p:cNvCxnSpPr>
            <a:cxnSpLocks noChangeShapeType="1"/>
          </p:cNvCxnSpPr>
          <p:nvPr/>
        </p:nvCxnSpPr>
        <p:spPr bwMode="auto">
          <a:xfrm>
            <a:off x="6172200" y="2209800"/>
            <a:ext cx="381000" cy="457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Straight Arrow Connector 13"/>
          <p:cNvCxnSpPr>
            <a:cxnSpLocks noChangeShapeType="1"/>
          </p:cNvCxnSpPr>
          <p:nvPr/>
        </p:nvCxnSpPr>
        <p:spPr bwMode="auto">
          <a:xfrm flipH="1" flipV="1">
            <a:off x="6934200" y="2743200"/>
            <a:ext cx="381000" cy="3048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itle 1"/>
          <p:cNvSpPr txBox="1">
            <a:spLocks/>
          </p:cNvSpPr>
          <p:nvPr/>
        </p:nvSpPr>
        <p:spPr bwMode="auto">
          <a:xfrm>
            <a:off x="5181600" y="3886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600" i="0">
                <a:solidFill>
                  <a:schemeClr val="tx1"/>
                </a:solidFill>
                <a:latin typeface="Arial" charset="0"/>
              </a:rPr>
              <a:t> Coil dimensions: 3.8 x 2.3 x 0.5 cm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040"/>
              </a:lnSpc>
              <a:spcBef>
                <a:spcPct val="0"/>
              </a:spcBef>
              <a:buNone/>
            </a:pPr>
            <a:r>
              <a:rPr lang="en-US" sz="2400" i="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Limited Center Stack Space Requires Compact Designs</a:t>
            </a:r>
            <a:br>
              <a:rPr lang="en-US" sz="2400" i="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lang="en-US" sz="2400" i="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for Magnetic Sensors</a:t>
            </a:r>
            <a:endParaRPr lang="en-US" sz="2400" i="0" dirty="0" smtClean="0">
              <a:solidFill>
                <a:srgbClr val="0000FF"/>
              </a:solidFill>
              <a:latin typeface="Helvetica Neue" charset="0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42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68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buNone/>
              <a:defRPr/>
            </a:pPr>
            <a:r>
              <a:rPr lang="en-US" sz="2400" i="0" dirty="0">
                <a:solidFill>
                  <a:srgbClr val="0000FF"/>
                </a:solidFill>
                <a:latin typeface="+mn-lt"/>
              </a:rPr>
              <a:t>New Digital </a:t>
            </a:r>
            <a:r>
              <a:rPr lang="en-US" sz="2400" i="0" dirty="0" smtClean="0">
                <a:solidFill>
                  <a:srgbClr val="0000FF"/>
                </a:solidFill>
                <a:latin typeface="+mn-lt"/>
              </a:rPr>
              <a:t>Coil Protection System (DCPS) </a:t>
            </a:r>
          </a:p>
          <a:p>
            <a:pPr algn="ctr" eaLnBrk="0" hangingPunct="0">
              <a:buNone/>
              <a:defRPr/>
            </a:pPr>
            <a:r>
              <a:rPr lang="en-US" sz="2400" i="0" dirty="0" smtClean="0">
                <a:solidFill>
                  <a:srgbClr val="0000FF"/>
                </a:solidFill>
                <a:latin typeface="+mn-lt"/>
              </a:rPr>
              <a:t>Provides </a:t>
            </a:r>
            <a:r>
              <a:rPr lang="en-US" sz="2400" i="0" dirty="0">
                <a:solidFill>
                  <a:srgbClr val="0000FF"/>
                </a:solidFill>
                <a:latin typeface="+mn-lt"/>
              </a:rPr>
              <a:t>Comprehensive Coil Protection</a:t>
            </a:r>
          </a:p>
        </p:txBody>
      </p:sp>
      <p:sp>
        <p:nvSpPr>
          <p:cNvPr id="24578" name="Content Placeholder 5"/>
          <p:cNvSpPr>
            <a:spLocks noGrp="1"/>
          </p:cNvSpPr>
          <p:nvPr>
            <p:ph idx="1"/>
          </p:nvPr>
        </p:nvSpPr>
        <p:spPr>
          <a:xfrm>
            <a:off x="5232400" y="1066800"/>
            <a:ext cx="3835400" cy="52197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sz="1800" b="1" dirty="0">
                <a:latin typeface="Arial" charset="0"/>
              </a:rPr>
              <a:t>Protects the NSTX-U coils and mechanical structure against electromagnetic loads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1800" b="1" dirty="0">
                <a:latin typeface="Arial" charset="0"/>
              </a:rPr>
              <a:t>Computes forces and stresses in </a:t>
            </a:r>
            <a:r>
              <a:rPr lang="en-US" sz="1800" b="1" dirty="0" err="1">
                <a:latin typeface="Arial" charset="0"/>
              </a:rPr>
              <a:t>realtime</a:t>
            </a:r>
            <a:r>
              <a:rPr lang="en-US" sz="1800" b="1" dirty="0">
                <a:latin typeface="Arial" charset="0"/>
              </a:rPr>
              <a:t> based on reduced models of the full mechanical structure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1800" b="1" dirty="0">
                <a:latin typeface="Arial" charset="0"/>
              </a:rPr>
              <a:t>Redundant systems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1800" b="1" dirty="0">
                <a:latin typeface="Arial" charset="0"/>
              </a:rPr>
              <a:t>Full commissioning system will be a key part of early operations </a:t>
            </a:r>
            <a:endParaRPr lang="en-US" sz="1800" b="1" dirty="0" smtClean="0">
              <a:latin typeface="Arial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sz="1800" b="1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1800" y="5695950"/>
            <a:ext cx="74422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800" i="0" dirty="0"/>
              <a:t>Integrated DCPS software/hardware testing is being performed now in anticipation of FCPC dummy load testing in December.</a:t>
            </a:r>
            <a:endParaRPr lang="en-US" sz="1800" i="0" dirty="0"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987425"/>
            <a:ext cx="5029200" cy="4803775"/>
            <a:chOff x="152400" y="987425"/>
            <a:chExt cx="5029200" cy="4803775"/>
          </a:xfrm>
        </p:grpSpPr>
        <p:pic>
          <p:nvPicPr>
            <p:cNvPr id="22532" name="Picture 2" descr="NSTX-U_cutaway_low_re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987425"/>
              <a:ext cx="137160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3505200" y="1397000"/>
              <a:ext cx="1295400" cy="6096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Coil and Plasma Current Measurements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286000" y="3124200"/>
              <a:ext cx="1295400" cy="3810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Realtime Acquisition #1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886200" y="3124200"/>
              <a:ext cx="1295400" cy="3810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Realtime Acquisition #2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286000" y="3886200"/>
              <a:ext cx="1295400" cy="8382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Stand Alone Digital Coil Protection Computer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886200" y="3886200"/>
              <a:ext cx="1295400" cy="8382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Digital Coil Protection &amp; Plasma Control Computer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09600" y="4191000"/>
              <a:ext cx="1295400" cy="3810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Level-1 Fault Interface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52400" y="1447800"/>
              <a:ext cx="1295400" cy="6096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Power Supply Suppress and Bypass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52400" y="5181600"/>
              <a:ext cx="1295400" cy="609600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None/>
                <a:defRPr/>
              </a:pPr>
              <a:r>
                <a:rPr lang="en-US" i="0" dirty="0">
                  <a:solidFill>
                    <a:schemeClr val="bg1"/>
                  </a:solidFill>
                  <a:latin typeface="Helvetica" pitchFamily="-128" charset="0"/>
                  <a:cs typeface="Arial" charset="0"/>
                </a:rPr>
                <a:t>Rectifier Hardware Controls</a:t>
              </a:r>
            </a:p>
          </p:txBody>
        </p:sp>
        <p:cxnSp>
          <p:nvCxnSpPr>
            <p:cNvPr id="22541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3124200" y="1701800"/>
              <a:ext cx="304800" cy="4763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2" name="Straight Arrow Connector 18"/>
            <p:cNvCxnSpPr>
              <a:cxnSpLocks noChangeShapeType="1"/>
            </p:cNvCxnSpPr>
            <p:nvPr/>
          </p:nvCxnSpPr>
          <p:spPr bwMode="auto">
            <a:xfrm>
              <a:off x="4191000" y="2057400"/>
              <a:ext cx="0" cy="5334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3" name="Straight Arrow Connector 20"/>
            <p:cNvCxnSpPr>
              <a:cxnSpLocks noChangeShapeType="1"/>
            </p:cNvCxnSpPr>
            <p:nvPr/>
          </p:nvCxnSpPr>
          <p:spPr bwMode="auto">
            <a:xfrm>
              <a:off x="4191000" y="2590800"/>
              <a:ext cx="304800" cy="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4" name="Straight Arrow Connector 23"/>
            <p:cNvCxnSpPr>
              <a:cxnSpLocks noChangeShapeType="1"/>
            </p:cNvCxnSpPr>
            <p:nvPr/>
          </p:nvCxnSpPr>
          <p:spPr bwMode="auto">
            <a:xfrm flipH="1">
              <a:off x="2819400" y="2590800"/>
              <a:ext cx="1371600" cy="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5" name="Straight Arrow Connector 26"/>
            <p:cNvCxnSpPr>
              <a:cxnSpLocks noChangeShapeType="1"/>
            </p:cNvCxnSpPr>
            <p:nvPr/>
          </p:nvCxnSpPr>
          <p:spPr bwMode="auto">
            <a:xfrm>
              <a:off x="2819400" y="2590800"/>
              <a:ext cx="0" cy="4572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6" name="Straight Arrow Connector 29"/>
            <p:cNvCxnSpPr>
              <a:cxnSpLocks noChangeShapeType="1"/>
            </p:cNvCxnSpPr>
            <p:nvPr/>
          </p:nvCxnSpPr>
          <p:spPr bwMode="auto">
            <a:xfrm>
              <a:off x="4495800" y="2590800"/>
              <a:ext cx="0" cy="4572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7" name="Straight Arrow Connector 30"/>
            <p:cNvCxnSpPr>
              <a:cxnSpLocks noChangeShapeType="1"/>
            </p:cNvCxnSpPr>
            <p:nvPr/>
          </p:nvCxnSpPr>
          <p:spPr bwMode="auto">
            <a:xfrm>
              <a:off x="4495800" y="3581400"/>
              <a:ext cx="0" cy="2286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8" name="Straight Arrow Connector 32"/>
            <p:cNvCxnSpPr>
              <a:cxnSpLocks noChangeShapeType="1"/>
            </p:cNvCxnSpPr>
            <p:nvPr/>
          </p:nvCxnSpPr>
          <p:spPr bwMode="auto">
            <a:xfrm>
              <a:off x="2819400" y="3581400"/>
              <a:ext cx="0" cy="2286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9" name="Straight Arrow Connector 33"/>
            <p:cNvCxnSpPr>
              <a:cxnSpLocks noChangeShapeType="1"/>
            </p:cNvCxnSpPr>
            <p:nvPr/>
          </p:nvCxnSpPr>
          <p:spPr bwMode="auto">
            <a:xfrm flipH="1">
              <a:off x="1981200" y="4419600"/>
              <a:ext cx="228600" cy="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0" name="Straight Arrow Connector 35"/>
            <p:cNvCxnSpPr>
              <a:cxnSpLocks noChangeShapeType="1"/>
            </p:cNvCxnSpPr>
            <p:nvPr/>
          </p:nvCxnSpPr>
          <p:spPr bwMode="auto">
            <a:xfrm flipH="1">
              <a:off x="1524000" y="5486400"/>
              <a:ext cx="2971800" cy="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1" name="Straight Arrow Connector 37"/>
            <p:cNvCxnSpPr>
              <a:cxnSpLocks noChangeShapeType="1"/>
            </p:cNvCxnSpPr>
            <p:nvPr/>
          </p:nvCxnSpPr>
          <p:spPr bwMode="auto">
            <a:xfrm>
              <a:off x="4495800" y="4876800"/>
              <a:ext cx="0" cy="6096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2" name="Straight Arrow Connector 39"/>
            <p:cNvCxnSpPr>
              <a:cxnSpLocks noChangeShapeType="1"/>
            </p:cNvCxnSpPr>
            <p:nvPr/>
          </p:nvCxnSpPr>
          <p:spPr bwMode="auto">
            <a:xfrm flipV="1">
              <a:off x="990600" y="2133600"/>
              <a:ext cx="0" cy="19812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3" name="Straight Arrow Connector 43"/>
            <p:cNvCxnSpPr>
              <a:cxnSpLocks noChangeShapeType="1"/>
            </p:cNvCxnSpPr>
            <p:nvPr/>
          </p:nvCxnSpPr>
          <p:spPr bwMode="auto">
            <a:xfrm flipV="1">
              <a:off x="381000" y="2133600"/>
              <a:ext cx="0" cy="297180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54" name="Straight Arrow Connector 45"/>
            <p:cNvCxnSpPr>
              <a:cxnSpLocks noChangeShapeType="1"/>
            </p:cNvCxnSpPr>
            <p:nvPr/>
          </p:nvCxnSpPr>
          <p:spPr bwMode="auto">
            <a:xfrm>
              <a:off x="1524000" y="1752600"/>
              <a:ext cx="457200" cy="0"/>
            </a:xfrm>
            <a:prstGeom prst="straightConnector1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43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63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0" y="4140200"/>
            <a:ext cx="8915400" cy="2057400"/>
          </a:xfrm>
        </p:spPr>
        <p:txBody>
          <a:bodyPr/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year goal: operating points with forces up to ½ the way between NSTX and NSTX-U, ½ the design-point heating of any coil</a:t>
            </a:r>
          </a:p>
          <a:p>
            <a:pPr lvl="1"/>
            <a:r>
              <a:rPr lang="en-US" sz="1600" dirty="0" smtClean="0"/>
              <a:t>Will permit up to ~5 second operation at B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~0.65</a:t>
            </a:r>
          </a:p>
          <a:p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year goal: Full field and current, but still limiting the coil heating</a:t>
            </a:r>
          </a:p>
          <a:p>
            <a:pPr lvl="1"/>
            <a:r>
              <a:rPr lang="en-US" sz="1600" dirty="0" smtClean="0"/>
              <a:t>Will revisit year 2 parameters once year 1 data has been accumulated</a:t>
            </a:r>
          </a:p>
          <a:p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year goal: Full capability</a:t>
            </a:r>
          </a:p>
          <a:p>
            <a:pPr lvl="1"/>
            <a:endParaRPr lang="en-US" sz="1600" b="1" dirty="0" smtClean="0"/>
          </a:p>
          <a:p>
            <a:pPr lvl="1"/>
            <a:endParaRPr lang="en-US" sz="1800" b="1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066800"/>
          <a:ext cx="8686800" cy="2746693"/>
        </p:xfrm>
        <a:graphic>
          <a:graphicData uri="http://schemas.openxmlformats.org/drawingml/2006/table">
            <a:tbl>
              <a:tblPr/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NSTX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(Max.)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Year 1 NSTX-U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Operations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(2015)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Year 2 NSTX-U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Operations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(2016)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Year 3 NSTX-U Operations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(2017)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Ultimate Goal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[MA]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~1.6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B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~0.8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Allowed TF I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 [MA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s]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Flat-Top at max. allowed I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t, I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, and B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[s]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~0.4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~3.5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~3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25"/>
              </a:lnSpc>
              <a:buFontTx/>
              <a:buNone/>
            </a:pPr>
            <a:r>
              <a:rPr lang="en-US" sz="2400" i="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Formulating Strategy Toward Full NSTX-U Parameters</a:t>
            </a:r>
          </a:p>
          <a:p>
            <a:pPr algn="ctr" eaLnBrk="0" hangingPunct="0">
              <a:lnSpc>
                <a:spcPts val="2825"/>
              </a:lnSpc>
              <a:buFontTx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After CD-4, the plasma operation could enter quickly into new regimes</a:t>
            </a:r>
            <a:endParaRPr lang="en-US" sz="1400" i="0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44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9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1108453"/>
            <a:ext cx="3784600" cy="5276609"/>
            <a:chOff x="0" y="365263"/>
            <a:chExt cx="4317647" cy="6019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65263"/>
              <a:ext cx="1256881" cy="601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677228"/>
              <a:ext cx="2260247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88908" y="2749659"/>
              <a:ext cx="1335092" cy="206210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Aqua Cement- Teflon Layer With Friction Elements, Mu=.1 and Mu=.3</a:t>
              </a:r>
              <a:endParaRPr lang="en-US" sz="1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524000" y="2362200"/>
              <a:ext cx="2286000" cy="4706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0" y="1641901"/>
              <a:ext cx="1335093" cy="84270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 smtClean="0"/>
                <a:t>Preload Mechanism Springs</a:t>
              </a:r>
              <a:endParaRPr lang="en-US" sz="1400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762000" y="1097319"/>
              <a:ext cx="304800" cy="5445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00" y="1562100"/>
            <a:ext cx="4724400" cy="134699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 bwMode="auto">
          <a:xfrm>
            <a:off x="3251200" y="2362200"/>
            <a:ext cx="127000" cy="1397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cxnSp>
        <p:nvCxnSpPr>
          <p:cNvPr id="51" name="Straight Connector 50"/>
          <p:cNvCxnSpPr/>
          <p:nvPr/>
        </p:nvCxnSpPr>
        <p:spPr bwMode="auto">
          <a:xfrm flipH="1">
            <a:off x="3416300" y="1625600"/>
            <a:ext cx="673100" cy="7493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 flipV="1">
            <a:off x="3390900" y="2501900"/>
            <a:ext cx="685800" cy="355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3937000" y="1701800"/>
            <a:ext cx="812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TF Copper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11.5 mill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12 &lt;–&gt; 100°C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013700" y="1612900"/>
            <a:ext cx="8128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OH Copper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11.9 </a:t>
            </a:r>
            <a:r>
              <a:rPr lang="en-US" i="0" dirty="0">
                <a:solidFill>
                  <a:schemeClr val="tx1"/>
                </a:solidFill>
              </a:rPr>
              <a:t>mill</a:t>
            </a:r>
          </a:p>
          <a:p>
            <a:pPr algn="ctr">
              <a:buNone/>
            </a:pPr>
            <a:r>
              <a:rPr lang="en-US" i="0" dirty="0">
                <a:solidFill>
                  <a:schemeClr val="tx1"/>
                </a:solidFill>
              </a:rPr>
              <a:t>12 &lt;–&gt; 100°C</a:t>
            </a:r>
          </a:p>
          <a:p>
            <a:pPr algn="ctr">
              <a:buNone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80000" y="1714500"/>
            <a:ext cx="10541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187.5 mill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Glass Epoxy Insulation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21500" y="1663700"/>
            <a:ext cx="10541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108 mill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Glass Epoxy 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Ground Insulation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40500" y="3073400"/>
            <a:ext cx="105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8 mill Teflon Slip Plane</a:t>
            </a:r>
            <a:endParaRPr lang="en-US" i="0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 flipH="1" flipV="1">
            <a:off x="7061200" y="2844800"/>
            <a:ext cx="6350" cy="2921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4267200" y="3048000"/>
            <a:ext cx="10541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36 mill </a:t>
            </a:r>
          </a:p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TF-turn Insulation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89800" y="3060700"/>
            <a:ext cx="153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tx1"/>
                </a:solidFill>
              </a:rPr>
              <a:t>48 mill OH turn Insulation with </a:t>
            </a:r>
            <a:r>
              <a:rPr lang="en-US" i="0" dirty="0" err="1" smtClean="0">
                <a:solidFill>
                  <a:schemeClr val="tx1"/>
                </a:solidFill>
              </a:rPr>
              <a:t>kapton</a:t>
            </a:r>
            <a:endParaRPr lang="en-US" i="0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flipH="1" flipV="1">
            <a:off x="4851401" y="2794000"/>
            <a:ext cx="8466" cy="2794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H="1" flipV="1">
            <a:off x="7962900" y="2895600"/>
            <a:ext cx="19050" cy="228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6134100" y="1714500"/>
            <a:ext cx="1054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i="0" dirty="0" err="1" smtClean="0">
                <a:solidFill>
                  <a:schemeClr val="tx1"/>
                </a:solidFill>
              </a:rPr>
              <a:t>Aquapour</a:t>
            </a:r>
            <a:endParaRPr lang="en-US" i="0" dirty="0">
              <a:solidFill>
                <a:schemeClr val="tx1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 bwMode="auto">
          <a:xfrm>
            <a:off x="4635500" y="1524000"/>
            <a:ext cx="34798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5867400" y="1244600"/>
            <a:ext cx="87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tx1"/>
                </a:solidFill>
              </a:rPr>
              <a:t>487.5 mill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248400" y="2146300"/>
            <a:ext cx="74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tx1"/>
                </a:solidFill>
              </a:rPr>
              <a:t>100 mill</a:t>
            </a:r>
            <a:endParaRPr lang="en-US" i="0" dirty="0">
              <a:solidFill>
                <a:schemeClr val="tx1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 bwMode="auto">
          <a:xfrm flipV="1">
            <a:off x="6248400" y="2501900"/>
            <a:ext cx="965200" cy="127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5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25"/>
              </a:lnSpc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Schematics of OH-TF bundle configuration</a:t>
            </a:r>
            <a:endParaRPr lang="en-US" sz="2400" i="0" dirty="0">
              <a:solidFill>
                <a:srgbClr val="FF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ctr" eaLnBrk="0" hangingPunct="0">
              <a:lnSpc>
                <a:spcPts val="2825"/>
              </a:lnSpc>
              <a:buNone/>
            </a:pPr>
            <a:r>
              <a:rPr lang="en-US" sz="2000" i="0" dirty="0" smtClean="0">
                <a:solidFill>
                  <a:srgbClr val="0723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100 mill gap between OH and TF to provide free OH-TF operation</a:t>
            </a:r>
            <a:endParaRPr lang="en-US" sz="1400" i="0" dirty="0">
              <a:solidFill>
                <a:srgbClr val="0723FF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5900" y="990600"/>
            <a:ext cx="199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TF-OH Gap Details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3949700" y="3727599"/>
            <a:ext cx="5003800" cy="2743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4000"/>
              </a:lnSpc>
              <a:spcAft>
                <a:spcPts val="600"/>
              </a:spcAft>
            </a:pPr>
            <a:r>
              <a:rPr lang="en-US" sz="1400" i="0" dirty="0"/>
              <a:t> </a:t>
            </a:r>
            <a:r>
              <a:rPr lang="en-US" sz="1400" i="0" dirty="0" smtClean="0"/>
              <a:t>Both TF and OH expand about 12 mills during the full parameter operation reaching ~ 100 °C from 12 °C.</a:t>
            </a:r>
          </a:p>
          <a:p>
            <a:pPr>
              <a:lnSpc>
                <a:spcPct val="84000"/>
              </a:lnSpc>
              <a:spcAft>
                <a:spcPts val="600"/>
              </a:spcAft>
            </a:pPr>
            <a:r>
              <a:rPr lang="en-US" sz="1400" i="0" dirty="0" smtClean="0"/>
              <a:t> If TF expands more than OH, the gap region could be compressed leading to insulation stress as the TF and OH grow radially and axially.</a:t>
            </a:r>
          </a:p>
          <a:p>
            <a:pPr>
              <a:lnSpc>
                <a:spcPct val="84000"/>
              </a:lnSpc>
              <a:spcAft>
                <a:spcPts val="600"/>
              </a:spcAft>
              <a:buNone/>
            </a:pPr>
            <a:r>
              <a:rPr lang="en-US" sz="1400" i="0" dirty="0" smtClean="0"/>
              <a:t>• The full 1 T, 2 MA, 5 sec (third year) scenario maybe affected since TF temperature could exceed OH by as much 19°C which could cause insulation stress.</a:t>
            </a:r>
          </a:p>
          <a:p>
            <a:pPr>
              <a:lnSpc>
                <a:spcPct val="84000"/>
              </a:lnSpc>
              <a:spcAft>
                <a:spcPts val="600"/>
              </a:spcAft>
              <a:buNone/>
            </a:pPr>
            <a:r>
              <a:rPr lang="en-US" sz="1400" i="0" dirty="0" smtClean="0"/>
              <a:t>• Bringing the temperature gap down to 10°C range reduces the stress to acceptable range.</a:t>
            </a:r>
          </a:p>
          <a:p>
            <a:pPr>
              <a:lnSpc>
                <a:spcPct val="84000"/>
              </a:lnSpc>
              <a:spcAft>
                <a:spcPts val="600"/>
              </a:spcAft>
              <a:buNone/>
            </a:pPr>
            <a:r>
              <a:rPr lang="en-US" sz="1400" i="0" dirty="0" smtClean="0"/>
              <a:t>• This can be accomplished by pre-heating the OH with respect to TF by ~ 10°C.</a:t>
            </a:r>
            <a:endParaRPr lang="en-US" sz="1400" i="0" dirty="0"/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92186"/>
            <a:ext cx="1905000" cy="265814"/>
          </a:xfrm>
          <a:noFill/>
        </p:spPr>
        <p:txBody>
          <a:bodyPr anchor="t"/>
          <a:lstStyle/>
          <a:p>
            <a:fld id="{338AFD17-9088-4C77-B107-6A6359279C2A}" type="slidenum">
              <a:rPr lang="en-US" sz="1000">
                <a:latin typeface="+mn-lt"/>
              </a:rPr>
              <a:pPr/>
              <a:t>45</a:t>
            </a:fld>
            <a:endParaRPr lang="en-US" sz="1000" dirty="0">
              <a:latin typeface="+mn-lt"/>
            </a:endParaRPr>
          </a:p>
        </p:txBody>
      </p:sp>
      <p:sp>
        <p:nvSpPr>
          <p:cNvPr id="33" name="Slide Number Placeholder 3"/>
          <p:cNvSpPr txBox="1">
            <a:spLocks/>
          </p:cNvSpPr>
          <p:nvPr/>
        </p:nvSpPr>
        <p:spPr>
          <a:xfrm>
            <a:off x="7239000" y="6515100"/>
            <a:ext cx="1905000" cy="457200"/>
          </a:xfrm>
          <a:prstGeom prst="rect">
            <a:avLst/>
          </a:prstGeom>
          <a:noFill/>
          <a:ln/>
        </p:spPr>
        <p:txBody>
          <a:bodyPr anchor="t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FontTx/>
              <a:buNone/>
            </a:pPr>
            <a:fld id="{338AFD17-9088-4C77-B107-6A6359279C2A}" type="slidenum">
              <a:rPr lang="en-US" sz="1400" b="0" i="0" smtClean="0">
                <a:latin typeface="Times" charset="0"/>
              </a:rPr>
              <a:pPr algn="r">
                <a:buFontTx/>
                <a:buNone/>
              </a:pPr>
              <a:t>45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5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6928" y="897875"/>
            <a:ext cx="8476249" cy="5585547"/>
            <a:chOff x="1406466" y="577848"/>
            <a:chExt cx="7737534" cy="5098760"/>
          </a:xfrm>
        </p:grpSpPr>
        <p:grpSp>
          <p:nvGrpSpPr>
            <p:cNvPr id="60" name="Group 59"/>
            <p:cNvGrpSpPr/>
            <p:nvPr/>
          </p:nvGrpSpPr>
          <p:grpSpPr>
            <a:xfrm>
              <a:off x="1442452" y="718092"/>
              <a:ext cx="7701548" cy="4958516"/>
              <a:chOff x="1442452" y="718092"/>
              <a:chExt cx="7701548" cy="4958516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/>
              <a:srcRect l="21819" r="-21819"/>
              <a:stretch/>
            </p:blipFill>
            <p:spPr>
              <a:xfrm>
                <a:off x="1442452" y="2908815"/>
                <a:ext cx="2933699" cy="2767793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9052" y="718092"/>
                <a:ext cx="3124199" cy="2343149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1541" y="3061241"/>
                <a:ext cx="3352459" cy="2615367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2452" y="718092"/>
                <a:ext cx="4546600" cy="2190723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65125" y="1480066"/>
                <a:ext cx="3041535" cy="2288518"/>
              </a:xfrm>
              <a:prstGeom prst="rect">
                <a:avLst/>
              </a:prstGeom>
            </p:spPr>
          </p:pic>
          <p:pic>
            <p:nvPicPr>
              <p:cNvPr id="50" name="Picture 1"/>
              <p:cNvPicPr>
                <a:picLocks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09" t="10187" r="22762" b="36312"/>
              <a:stretch/>
            </p:blipFill>
            <p:spPr bwMode="auto">
              <a:xfrm>
                <a:off x="3565125" y="3536696"/>
                <a:ext cx="3041535" cy="2130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" name="Straight Arrow Connector 3"/>
              <p:cNvCxnSpPr/>
              <p:nvPr/>
            </p:nvCxnSpPr>
            <p:spPr>
              <a:xfrm>
                <a:off x="5003800" y="2768600"/>
                <a:ext cx="0" cy="13589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2286000" y="1702341"/>
                <a:ext cx="2235200" cy="1834355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H="1">
                <a:off x="5989052" y="4127500"/>
                <a:ext cx="1389648" cy="5715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H="1">
                <a:off x="5486400" y="2044700"/>
                <a:ext cx="1460500" cy="1778541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3429000" y="4533900"/>
                <a:ext cx="1943100" cy="5842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/>
            <p:cNvSpPr/>
            <p:nvPr/>
          </p:nvSpPr>
          <p:spPr>
            <a:xfrm>
              <a:off x="5938252" y="577848"/>
              <a:ext cx="2533912" cy="25285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Upper </a:t>
              </a:r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Al </a:t>
              </a:r>
              <a:r>
                <a:rPr lang="en-US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Block </a:t>
              </a:r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External </a:t>
              </a:r>
              <a:r>
                <a:rPr lang="en-US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Reinforcements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06466" y="609627"/>
              <a:ext cx="2490256" cy="25285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Upper </a:t>
              </a:r>
              <a:r>
                <a:rPr lang="en-US" b="1" dirty="0" smtClean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Al Block Internal </a:t>
              </a:r>
              <a:r>
                <a:rPr lang="en-US" b="1" dirty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Reinforcements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735950" y="1434767"/>
              <a:ext cx="2373490" cy="25285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Upper </a:t>
              </a:r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Umbrella </a:t>
              </a:r>
              <a:r>
                <a:rPr lang="en-US" b="1" dirty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Arch Reinforcements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537092" y="2990875"/>
              <a:ext cx="945778" cy="59000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TF</a:t>
              </a:r>
              <a:r>
                <a:rPr lang="en-US" b="1" dirty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-VV </a:t>
              </a:r>
              <a:r>
                <a:rPr lang="en-US" b="1" dirty="0" smtClean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Clevis &amp;TF </a:t>
              </a:r>
              <a:r>
                <a:rPr lang="en-US" b="1" dirty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Outer Leg </a:t>
              </a:r>
              <a:r>
                <a:rPr lang="en-US" b="1" dirty="0" smtClean="0">
                  <a:solidFill>
                    <a:schemeClr val="tx1"/>
                  </a:solidFill>
                  <a:latin typeface="Calibri" charset="0"/>
                  <a:cs typeface="Calibri" charset="0"/>
                  <a:sym typeface="Calibri" charset="0"/>
                </a:rPr>
                <a:t>Support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09800" y="2899934"/>
              <a:ext cx="829026" cy="252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Bay-L Cap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Rectangle 43"/>
          <p:cNvSpPr>
            <a:spLocks noChangeArrowheads="1"/>
          </p:cNvSpPr>
          <p:nvPr/>
        </p:nvSpPr>
        <p:spPr bwMode="auto">
          <a:xfrm>
            <a:off x="0" y="0"/>
            <a:ext cx="9144000" cy="9271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+mn-lt"/>
                <a:ea typeface="ＭＳ Ｐゴシック" charset="0"/>
                <a:cs typeface="Times New Roman"/>
              </a:rPr>
              <a:t>S</a:t>
            </a:r>
            <a:r>
              <a:rPr lang="en-US" sz="2800" i="0" dirty="0" smtClean="0">
                <a:solidFill>
                  <a:srgbClr val="0000FF"/>
                </a:solidFill>
                <a:latin typeface="+mn-lt"/>
                <a:ea typeface="ＭＳ Ｐゴシック" charset="0"/>
                <a:cs typeface="Times New Roman"/>
              </a:rPr>
              <a:t>upport </a:t>
            </a:r>
            <a:r>
              <a:rPr lang="en-US" sz="2800" i="0" dirty="0">
                <a:solidFill>
                  <a:srgbClr val="0000FF"/>
                </a:solidFill>
                <a:latin typeface="+mn-lt"/>
                <a:ea typeface="ＭＳ Ｐゴシック" charset="0"/>
                <a:cs typeface="Times New Roman"/>
              </a:rPr>
              <a:t>S</a:t>
            </a:r>
            <a:r>
              <a:rPr lang="en-US" sz="2800" i="0" dirty="0" smtClean="0">
                <a:solidFill>
                  <a:srgbClr val="0000FF"/>
                </a:solidFill>
                <a:latin typeface="+mn-lt"/>
                <a:ea typeface="ＭＳ Ｐゴシック" charset="0"/>
                <a:cs typeface="Times New Roman"/>
              </a:rPr>
              <a:t>tructural and VV </a:t>
            </a:r>
            <a:r>
              <a:rPr lang="en-US" sz="2800" i="0" dirty="0" smtClean="0">
                <a:solidFill>
                  <a:srgbClr val="0000FF"/>
                </a:solidFill>
                <a:latin typeface="+mn-lt"/>
                <a:cs typeface="Times New Roman"/>
              </a:rPr>
              <a:t>Enhancements Complete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0000FF"/>
                </a:solidFill>
                <a:latin typeface="+mn-lt"/>
                <a:cs typeface="Times New Roman"/>
              </a:rPr>
              <a:t>Must handle  4 x higher electromagnetic loads</a:t>
            </a:r>
            <a:endParaRPr lang="en-US" sz="1600" i="0" dirty="0">
              <a:solidFill>
                <a:srgbClr val="0000FF"/>
              </a:solidFill>
              <a:latin typeface="+mn-lt"/>
              <a:cs typeface="Helvetica Neue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85800" y="1371600"/>
            <a:ext cx="1562100" cy="889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019800" y="1320800"/>
            <a:ext cx="1854200" cy="1701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822700" y="2074339"/>
            <a:ext cx="1257300" cy="61806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78100" y="2108200"/>
            <a:ext cx="1625600" cy="18415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31800" y="3683000"/>
            <a:ext cx="2222500" cy="26797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010400" y="3860800"/>
            <a:ext cx="1790700" cy="15875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715000" y="4851400"/>
            <a:ext cx="1562100" cy="889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69980" y="6223000"/>
            <a:ext cx="28958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/>
              <a:t>See back-up slides 44 for more detail</a:t>
            </a:r>
            <a:endParaRPr lang="en-US" i="0" dirty="0"/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46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4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61" name="Straight Connector 10"/>
          <p:cNvCxnSpPr>
            <a:cxnSpLocks noChangeShapeType="1"/>
          </p:cNvCxnSpPr>
          <p:nvPr/>
        </p:nvCxnSpPr>
        <p:spPr bwMode="auto">
          <a:xfrm>
            <a:off x="0" y="30480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2" name="Straight Connector 5"/>
          <p:cNvCxnSpPr>
            <a:cxnSpLocks noChangeShapeType="1"/>
          </p:cNvCxnSpPr>
          <p:nvPr/>
        </p:nvCxnSpPr>
        <p:spPr bwMode="auto">
          <a:xfrm>
            <a:off x="0" y="3048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3" name="Straight Connector 6"/>
          <p:cNvCxnSpPr>
            <a:cxnSpLocks noChangeShapeType="1"/>
          </p:cNvCxnSpPr>
          <p:nvPr/>
        </p:nvCxnSpPr>
        <p:spPr bwMode="auto">
          <a:xfrm>
            <a:off x="0" y="3048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4" name="Straight Connector 7"/>
          <p:cNvCxnSpPr>
            <a:cxnSpLocks noChangeShapeType="1"/>
          </p:cNvCxnSpPr>
          <p:nvPr/>
        </p:nvCxnSpPr>
        <p:spPr bwMode="auto">
          <a:xfrm>
            <a:off x="0" y="3048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5" name="Straight Connector 8"/>
          <p:cNvCxnSpPr>
            <a:cxnSpLocks noChangeShapeType="1"/>
          </p:cNvCxnSpPr>
          <p:nvPr/>
        </p:nvCxnSpPr>
        <p:spPr bwMode="auto">
          <a:xfrm>
            <a:off x="0" y="3048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6" name="Straight Connector 9"/>
          <p:cNvCxnSpPr>
            <a:cxnSpLocks noChangeShapeType="1"/>
          </p:cNvCxnSpPr>
          <p:nvPr/>
        </p:nvCxnSpPr>
        <p:spPr bwMode="auto">
          <a:xfrm>
            <a:off x="0" y="30480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368" name="Group 1"/>
          <p:cNvGrpSpPr>
            <a:grpSpLocks/>
          </p:cNvGrpSpPr>
          <p:nvPr/>
        </p:nvGrpSpPr>
        <p:grpSpPr bwMode="auto">
          <a:xfrm>
            <a:off x="88900" y="1295400"/>
            <a:ext cx="8936038" cy="4624388"/>
            <a:chOff x="88900" y="990600"/>
            <a:chExt cx="8936038" cy="4624388"/>
          </a:xfrm>
        </p:grpSpPr>
        <p:pic>
          <p:nvPicPr>
            <p:cNvPr id="15370" name="Picture 32" descr="C:\Users\rstrykow\00NESKTOP FOLDERS\NSTX UPGRADE\photos\duct armor and bay h\P1030279.JPG"/>
            <p:cNvPicPr>
              <a:picLocks noChangeAspect="1" noChangeArrowheads="1"/>
            </p:cNvPicPr>
            <p:nvPr/>
          </p:nvPicPr>
          <p:blipFill>
            <a:blip r:embed="rId3">
              <a:lum bright="2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" y="1778019"/>
              <a:ext cx="5080000" cy="3810097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88900" y="1016000"/>
              <a:ext cx="2057400" cy="584200"/>
            </a:xfrm>
            <a:prstGeom prst="rect">
              <a:avLst/>
            </a:prstGeom>
            <a:solidFill>
              <a:srgbClr val="FDEADA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dirty="0">
                  <a:latin typeface="+mn-lt"/>
                  <a:ea typeface="+mn-ea"/>
                  <a:cs typeface="+mn-cs"/>
                </a:rPr>
                <a:t>Neutral Beam &amp; TIV valve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850900" y="1625600"/>
              <a:ext cx="0" cy="533400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 bwMode="auto">
            <a:xfrm flipH="1">
              <a:off x="3975100" y="1549400"/>
              <a:ext cx="0" cy="1676400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2984500" y="1016000"/>
              <a:ext cx="2139950" cy="584200"/>
            </a:xfrm>
            <a:prstGeom prst="rect">
              <a:avLst/>
            </a:prstGeom>
            <a:solidFill>
              <a:srgbClr val="FDEADA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dirty="0">
                  <a:latin typeface="+mn-lt"/>
                  <a:ea typeface="+mn-ea"/>
                  <a:cs typeface="+mn-cs"/>
                </a:rPr>
                <a:t>Vacuum Vessel Bay J/K port</a:t>
              </a:r>
            </a:p>
          </p:txBody>
        </p:sp>
        <p:pic>
          <p:nvPicPr>
            <p:cNvPr id="15375" name="Picture 33" descr="C:\Users\rstrykow\00NESKTOP FOLDERS\NSTX UPGRADE\photos\duct armor and bay h\1219131108.jpg"/>
            <p:cNvPicPr>
              <a:picLocks noChangeAspect="1" noChangeArrowheads="1"/>
            </p:cNvPicPr>
            <p:nvPr/>
          </p:nvPicPr>
          <p:blipFill>
            <a:blip r:embed="rId4">
              <a:lum bright="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7" t="-16089" r="9138" b="16089"/>
            <a:stretch>
              <a:fillRect/>
            </a:stretch>
          </p:blipFill>
          <p:spPr bwMode="auto">
            <a:xfrm>
              <a:off x="5605463" y="1042988"/>
              <a:ext cx="3419475" cy="457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6400800" y="990600"/>
              <a:ext cx="2057400" cy="584200"/>
            </a:xfrm>
            <a:prstGeom prst="rect">
              <a:avLst/>
            </a:prstGeom>
            <a:solidFill>
              <a:srgbClr val="FDEADA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dirty="0">
                  <a:latin typeface="+mn-lt"/>
                  <a:ea typeface="+mn-ea"/>
                  <a:cs typeface="+mn-cs"/>
                </a:rPr>
                <a:t>Neutral Beam Armor Installed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>
              <a:off x="6858000" y="1600200"/>
              <a:ext cx="301625" cy="1984375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7391400" y="1600200"/>
              <a:ext cx="304800" cy="1981200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69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  <a:latin typeface="Helvetica Neue" charset="0"/>
              </a:rPr>
              <a:t>Final 2</a:t>
            </a:r>
            <a:r>
              <a:rPr lang="en-US" sz="3200" i="0" baseline="30000" dirty="0">
                <a:solidFill>
                  <a:srgbClr val="0000FF"/>
                </a:solidFill>
                <a:latin typeface="Helvetica Neue" charset="0"/>
              </a:rPr>
              <a:t>nd</a:t>
            </a:r>
            <a:r>
              <a:rPr lang="en-US" sz="3200" i="0" dirty="0">
                <a:solidFill>
                  <a:srgbClr val="0000FF"/>
                </a:solidFill>
                <a:latin typeface="Helvetica Neue" charset="0"/>
              </a:rPr>
              <a:t> NBI Component being Installed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0000FF"/>
                </a:solidFill>
                <a:latin typeface="Helvetica Neue" charset="0"/>
              </a:rPr>
              <a:t>2</a:t>
            </a:r>
            <a:r>
              <a:rPr lang="en-US" sz="2400" i="0" baseline="30000" dirty="0">
                <a:solidFill>
                  <a:srgbClr val="0000FF"/>
                </a:solidFill>
                <a:latin typeface="Helvetica Neue" charset="0"/>
              </a:rPr>
              <a:t>nd</a:t>
            </a:r>
            <a:r>
              <a:rPr lang="en-US" sz="2400" i="0" dirty="0">
                <a:solidFill>
                  <a:srgbClr val="0000FF"/>
                </a:solidFill>
                <a:latin typeface="Helvetica Neue" charset="0"/>
              </a:rPr>
              <a:t> NBI duct with pumping section and NBI armor installed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47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5540" y="6021001"/>
            <a:ext cx="564211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i="0" dirty="0">
                <a:solidFill>
                  <a:schemeClr val="tx1"/>
                </a:solidFill>
                <a:latin typeface="Helvetica Neue" charset="0"/>
              </a:rPr>
              <a:t>2</a:t>
            </a:r>
            <a:r>
              <a:rPr lang="en-US" sz="2000" i="0" baseline="30000" dirty="0">
                <a:solidFill>
                  <a:schemeClr val="tx1"/>
                </a:solidFill>
                <a:latin typeface="Helvetica Neue" charset="0"/>
              </a:rPr>
              <a:t>nd</a:t>
            </a:r>
            <a:r>
              <a:rPr lang="en-US" sz="2000" i="0" dirty="0">
                <a:solidFill>
                  <a:schemeClr val="tx1"/>
                </a:solidFill>
                <a:latin typeface="Helvetica Neue" charset="0"/>
              </a:rPr>
              <a:t> NBI </a:t>
            </a:r>
            <a:r>
              <a:rPr lang="en-US" sz="2000" i="0" dirty="0" smtClean="0">
                <a:solidFill>
                  <a:schemeClr val="tx1"/>
                </a:solidFill>
                <a:latin typeface="Helvetica Neue" charset="0"/>
              </a:rPr>
              <a:t>Commissioning planned in Jan. 2015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6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3"/>
          <p:cNvSpPr>
            <a:spLocks noChangeArrowheads="1"/>
          </p:cNvSpPr>
          <p:nvPr/>
        </p:nvSpPr>
        <p:spPr bwMode="auto">
          <a:xfrm>
            <a:off x="0" y="-38100"/>
            <a:ext cx="9144000" cy="9525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 dirty="0">
                <a:solidFill>
                  <a:srgbClr val="0000FF"/>
                </a:solidFill>
                <a:latin typeface="Helvetica Neue" pitchFamily="-84" charset="0"/>
                <a:ea typeface="MS Mincho" pitchFamily="49" charset="-128"/>
              </a:rPr>
              <a:t>HHFW System for Electron Heating and Current Ramp-up</a:t>
            </a:r>
            <a:endParaRPr lang="en-US" altLang="en-US" sz="1800" i="0" dirty="0">
              <a:solidFill>
                <a:srgbClr val="0000FF"/>
              </a:solidFill>
              <a:latin typeface="Arial" pitchFamily="34" charset="0"/>
              <a:ea typeface="MS Mincho" pitchFamily="49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</a:rPr>
              <a:t>Improved Antennas </a:t>
            </a:r>
            <a:r>
              <a:rPr lang="en-US" altLang="en-US" sz="2400" i="0" dirty="0">
                <a:solidFill>
                  <a:srgbClr val="0000FF"/>
                </a:solidFill>
                <a:latin typeface="Arial" pitchFamily="34" charset="0"/>
                <a:ea typeface="MS Mincho" pitchFamily="49" charset="-128"/>
              </a:rPr>
              <a:t>were </a:t>
            </a:r>
            <a:r>
              <a:rPr lang="en-US" altLang="en-US" sz="2400" i="0" dirty="0" smtClean="0">
                <a:solidFill>
                  <a:srgbClr val="0000FF"/>
                </a:solidFill>
                <a:latin typeface="Arial" pitchFamily="34" charset="0"/>
                <a:ea typeface="MS Mincho" pitchFamily="49" charset="-128"/>
              </a:rPr>
              <a:t>installed on NSTX</a:t>
            </a:r>
            <a:r>
              <a:rPr lang="en-US" altLang="en-US" sz="2400" i="0" dirty="0">
                <a:solidFill>
                  <a:srgbClr val="0000FF"/>
                </a:solidFill>
                <a:latin typeface="Arial" pitchFamily="34" charset="0"/>
                <a:ea typeface="MS Mincho" pitchFamily="49" charset="-128"/>
              </a:rPr>
              <a:t>-U</a:t>
            </a:r>
            <a:endParaRPr lang="en-US" altLang="en-US" sz="3200" i="0" dirty="0">
              <a:solidFill>
                <a:srgbClr val="0000FF"/>
              </a:solidFill>
              <a:latin typeface="Helvetica Neue" pitchFamily="-84" charset="0"/>
              <a:ea typeface="MS Mincho" pitchFamily="49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14900" y="5654674"/>
            <a:ext cx="3746500" cy="707886"/>
          </a:xfrm>
          <a:prstGeom prst="rect">
            <a:avLst/>
          </a:prstGeom>
          <a:solidFill>
            <a:srgbClr val="FCFF8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indent="0">
              <a:buNone/>
              <a:defRPr/>
            </a:pPr>
            <a:r>
              <a:rPr lang="en-US" sz="2000" i="0" dirty="0" smtClean="0">
                <a:solidFill>
                  <a:schemeClr val="tx1"/>
                </a:solidFill>
              </a:rPr>
              <a:t>4 MW is available for HHFW heating and current ramp-up</a:t>
            </a:r>
          </a:p>
        </p:txBody>
      </p:sp>
      <p:pic>
        <p:nvPicPr>
          <p:cNvPr id="14" name="Picture 2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b="32259"/>
          <a:stretch>
            <a:fillRect/>
          </a:stretch>
        </p:blipFill>
        <p:spPr bwMode="auto">
          <a:xfrm>
            <a:off x="28306713" y="21861463"/>
            <a:ext cx="57404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b="32259"/>
          <a:stretch>
            <a:fillRect/>
          </a:stretch>
        </p:blipFill>
        <p:spPr bwMode="auto">
          <a:xfrm>
            <a:off x="28459113" y="22013863"/>
            <a:ext cx="57404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162" r="17536" b="10438"/>
          <a:stretch/>
        </p:blipFill>
        <p:spPr bwMode="auto">
          <a:xfrm>
            <a:off x="4656328" y="1671320"/>
            <a:ext cx="4462272" cy="372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56100" y="962968"/>
            <a:ext cx="492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800" i="0" dirty="0">
                <a:solidFill>
                  <a:schemeClr val="tx1"/>
                </a:solidFill>
              </a:rPr>
              <a:t>Antennas were re-installed with the new </a:t>
            </a:r>
            <a:r>
              <a:rPr lang="en-US" sz="1800" i="0" dirty="0" smtClean="0">
                <a:solidFill>
                  <a:schemeClr val="tx1"/>
                </a:solidFill>
              </a:rPr>
              <a:t>compliant feeds </a:t>
            </a:r>
            <a:r>
              <a:rPr lang="en-US" sz="1800" i="0" dirty="0">
                <a:solidFill>
                  <a:schemeClr val="tx1"/>
                </a:solidFill>
              </a:rPr>
              <a:t>and back-plate grounding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273300" y="4381500"/>
            <a:ext cx="228600" cy="2032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260600" y="4991100"/>
            <a:ext cx="228600" cy="2032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pic>
        <p:nvPicPr>
          <p:cNvPr id="44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11338"/>
            <a:ext cx="4208463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1155700" y="3606800"/>
            <a:ext cx="63500" cy="279400"/>
          </a:xfrm>
          <a:prstGeom prst="rect">
            <a:avLst/>
          </a:prstGeom>
          <a:solidFill>
            <a:srgbClr val="FFD297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1219200" y="2679700"/>
            <a:ext cx="46038" cy="182880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1714500" y="4864100"/>
            <a:ext cx="276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 dirty="0">
                <a:solidFill>
                  <a:schemeClr val="tx1"/>
                </a:solidFill>
              </a:rPr>
              <a:t>Additional ground installed</a:t>
            </a:r>
          </a:p>
        </p:txBody>
      </p:sp>
      <p:cxnSp>
        <p:nvCxnSpPr>
          <p:cNvPr id="48" name="Straight Arrow Connector 4"/>
          <p:cNvCxnSpPr>
            <a:cxnSpLocks noChangeShapeType="1"/>
          </p:cNvCxnSpPr>
          <p:nvPr/>
        </p:nvCxnSpPr>
        <p:spPr bwMode="auto">
          <a:xfrm flipH="1" flipV="1">
            <a:off x="1181100" y="3708400"/>
            <a:ext cx="711200" cy="13081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177800" y="5362575"/>
            <a:ext cx="43053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indent="-182880">
              <a:defRPr/>
            </a:pPr>
            <a:r>
              <a:rPr lang="en-US" sz="1600" i="0" dirty="0">
                <a:solidFill>
                  <a:schemeClr val="tx1"/>
                </a:solidFill>
              </a:rPr>
              <a:t>P</a:t>
            </a:r>
            <a:r>
              <a:rPr lang="en-US" sz="1600" i="0" dirty="0" smtClean="0">
                <a:solidFill>
                  <a:schemeClr val="tx1"/>
                </a:solidFill>
              </a:rPr>
              <a:t>rototype compliant feeds tested to 46 kV in </a:t>
            </a:r>
            <a:r>
              <a:rPr lang="en-US" sz="1600" i="0" dirty="0">
                <a:solidFill>
                  <a:schemeClr val="tx1"/>
                </a:solidFill>
              </a:rPr>
              <a:t>the </a:t>
            </a:r>
            <a:r>
              <a:rPr lang="en-US" sz="1600" i="0" dirty="0" smtClean="0">
                <a:solidFill>
                  <a:schemeClr val="tx1"/>
                </a:solidFill>
              </a:rPr>
              <a:t>RF </a:t>
            </a:r>
            <a:r>
              <a:rPr lang="en-US" sz="1600" i="0" dirty="0">
                <a:solidFill>
                  <a:schemeClr val="tx1"/>
                </a:solidFill>
              </a:rPr>
              <a:t>test-</a:t>
            </a:r>
            <a:r>
              <a:rPr lang="en-US" sz="1600" i="0" dirty="0" smtClean="0">
                <a:solidFill>
                  <a:schemeClr val="tx1"/>
                </a:solidFill>
              </a:rPr>
              <a:t>stand.  Benefit of back-plate grounding for arc prevention found.</a:t>
            </a:r>
          </a:p>
        </p:txBody>
      </p:sp>
      <p:sp>
        <p:nvSpPr>
          <p:cNvPr id="5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48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0" y="1003300"/>
            <a:ext cx="4292600" cy="106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0" dirty="0">
                <a:solidFill>
                  <a:srgbClr val="FF0000"/>
                </a:solidFill>
              </a:rPr>
              <a:t>New Compliant Antenna Feeds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i="0" dirty="0"/>
              <a:t>Will allow HHFW antenna </a:t>
            </a:r>
            <a:r>
              <a:rPr lang="en-US" altLang="en-US" sz="1800" i="0" dirty="0" err="1"/>
              <a:t>feedthroughs</a:t>
            </a:r>
            <a:r>
              <a:rPr lang="en-US" altLang="en-US" sz="1800" i="0" dirty="0"/>
              <a:t> to tolerate 2 MA disruptions</a:t>
            </a:r>
            <a:endParaRPr lang="en-US" altLang="en-US" sz="1800" i="0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6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808" b="-51"/>
          <a:stretch/>
        </p:blipFill>
        <p:spPr>
          <a:xfrm>
            <a:off x="0" y="1280160"/>
            <a:ext cx="9144000" cy="518464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4920"/>
              </a:lnSpc>
              <a:buNone/>
            </a:pPr>
            <a:r>
              <a:rPr lang="en-US" sz="3600" i="0" dirty="0" smtClean="0">
                <a:solidFill>
                  <a:srgbClr val="0000FF"/>
                </a:solidFill>
              </a:rPr>
              <a:t>OH Winding Station</a:t>
            </a:r>
            <a:endParaRPr lang="en-US" sz="3600" i="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5300" y="965200"/>
            <a:ext cx="196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chemeClr val="tx1"/>
                </a:solidFill>
              </a:rPr>
              <a:t>Taping Machine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49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8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lnSpc>
                <a:spcPts val="2880"/>
              </a:lnSpc>
              <a:buNone/>
            </a:pPr>
            <a:r>
              <a:rPr lang="en-US" sz="2400" i="0" dirty="0">
                <a:solidFill>
                  <a:srgbClr val="0000FF"/>
                </a:solidFill>
              </a:rPr>
              <a:t>S</a:t>
            </a:r>
            <a:r>
              <a:rPr lang="en-US" sz="2400" i="0" dirty="0" smtClean="0">
                <a:solidFill>
                  <a:srgbClr val="0000FF"/>
                </a:solidFill>
              </a:rPr>
              <a:t>ubstantial Increase </a:t>
            </a:r>
            <a:r>
              <a:rPr lang="en-US" sz="2400" i="0" dirty="0">
                <a:solidFill>
                  <a:srgbClr val="0000FF"/>
                </a:solidFill>
              </a:rPr>
              <a:t>in </a:t>
            </a:r>
            <a:r>
              <a:rPr lang="en-US" sz="2400" i="0" dirty="0" smtClean="0">
                <a:solidFill>
                  <a:srgbClr val="0000FF"/>
                </a:solidFill>
              </a:rPr>
              <a:t>NSTX-U Device / Plasma </a:t>
            </a:r>
            <a:r>
              <a:rPr lang="en-US" sz="2400" i="0" dirty="0">
                <a:solidFill>
                  <a:srgbClr val="0000FF"/>
                </a:solidFill>
              </a:rPr>
              <a:t>P</a:t>
            </a:r>
            <a:r>
              <a:rPr lang="en-US" sz="2400" i="0" dirty="0" smtClean="0">
                <a:solidFill>
                  <a:srgbClr val="0000FF"/>
                </a:solidFill>
              </a:rPr>
              <a:t>erformance</a:t>
            </a:r>
            <a:r>
              <a:rPr lang="en-US" sz="2400" i="0" dirty="0">
                <a:solidFill>
                  <a:srgbClr val="0000FF"/>
                </a:solidFill>
              </a:rPr>
              <a:t/>
            </a:r>
            <a:br>
              <a:rPr lang="en-US" sz="2400" i="0" dirty="0">
                <a:solidFill>
                  <a:srgbClr val="0000FF"/>
                </a:solidFill>
              </a:rPr>
            </a:br>
            <a:r>
              <a:rPr lang="en-US" sz="2400" i="0" dirty="0" smtClean="0">
                <a:solidFill>
                  <a:srgbClr val="FF0000"/>
                </a:solidFill>
              </a:rPr>
              <a:t>~ </a:t>
            </a:r>
            <a:r>
              <a:rPr lang="en-US" sz="2400" i="0" dirty="0">
                <a:solidFill>
                  <a:srgbClr val="FF0000"/>
                </a:solidFill>
              </a:rPr>
              <a:t>X </a:t>
            </a:r>
            <a:r>
              <a:rPr lang="en-US" sz="2400" i="0" dirty="0" smtClean="0">
                <a:solidFill>
                  <a:srgbClr val="FF0000"/>
                </a:solidFill>
              </a:rPr>
              <a:t>2 B</a:t>
            </a:r>
            <a:r>
              <a:rPr lang="en-US" sz="2400" i="0" baseline="-25000" dirty="0" smtClean="0">
                <a:solidFill>
                  <a:srgbClr val="FF0000"/>
                </a:solidFill>
              </a:rPr>
              <a:t>T</a:t>
            </a:r>
            <a:r>
              <a:rPr lang="en-US" sz="2400" i="0" dirty="0" smtClean="0">
                <a:solidFill>
                  <a:srgbClr val="FF0000"/>
                </a:solidFill>
              </a:rPr>
              <a:t>, </a:t>
            </a:r>
            <a:r>
              <a:rPr lang="en-US" sz="2400" i="0" dirty="0" err="1" smtClean="0">
                <a:solidFill>
                  <a:srgbClr val="FF0000"/>
                </a:solidFill>
              </a:rPr>
              <a:t>I</a:t>
            </a:r>
            <a:r>
              <a:rPr lang="en-US" sz="2400" i="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400" i="0" dirty="0" smtClean="0">
                <a:solidFill>
                  <a:srgbClr val="FF0000"/>
                </a:solidFill>
              </a:rPr>
              <a:t> and P</a:t>
            </a:r>
            <a:r>
              <a:rPr lang="en-US" sz="2400" i="0" baseline="-25000" dirty="0" smtClean="0">
                <a:solidFill>
                  <a:srgbClr val="FF0000"/>
                </a:solidFill>
              </a:rPr>
              <a:t>NBI </a:t>
            </a:r>
            <a:r>
              <a:rPr lang="en-US" sz="2400" i="0" dirty="0" smtClean="0">
                <a:solidFill>
                  <a:srgbClr val="FF0000"/>
                </a:solidFill>
              </a:rPr>
              <a:t>and ~ x 5 pulse length </a:t>
            </a:r>
            <a:r>
              <a:rPr lang="en-US" sz="2400" i="0" dirty="0">
                <a:solidFill>
                  <a:srgbClr val="FF0000"/>
                </a:solidFill>
              </a:rPr>
              <a:t>from </a:t>
            </a:r>
            <a:r>
              <a:rPr lang="en-US" sz="2400" i="0" dirty="0" smtClean="0">
                <a:solidFill>
                  <a:srgbClr val="FF0000"/>
                </a:solidFill>
              </a:rPr>
              <a:t>NSTX</a:t>
            </a:r>
            <a:endParaRPr lang="en-US" sz="2400" i="0" dirty="0">
              <a:solidFill>
                <a:srgbClr val="FF0000"/>
              </a:solidFill>
              <a:latin typeface="Arial Narrow" charset="0"/>
            </a:endParaRPr>
          </a:p>
        </p:txBody>
      </p:sp>
      <p:pic>
        <p:nvPicPr>
          <p:cNvPr id="2560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989013"/>
            <a:ext cx="6219825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4140200" y="2654300"/>
            <a:ext cx="1346200" cy="1346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3581400" y="461010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>
                <a:solidFill>
                  <a:schemeClr val="tx1"/>
                </a:solidFill>
              </a:rPr>
              <a:t>NSTX</a:t>
            </a:r>
          </a:p>
        </p:txBody>
      </p:sp>
      <p:cxnSp>
        <p:nvCxnSpPr>
          <p:cNvPr id="25608" name="Straight Arrow Connector 10"/>
          <p:cNvCxnSpPr>
            <a:cxnSpLocks noChangeShapeType="1"/>
          </p:cNvCxnSpPr>
          <p:nvPr/>
        </p:nvCxnSpPr>
        <p:spPr bwMode="auto">
          <a:xfrm flipV="1">
            <a:off x="4102100" y="3949700"/>
            <a:ext cx="469900" cy="787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28110" y="987446"/>
            <a:ext cx="1128514" cy="5078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 dirty="0">
                <a:latin typeface="Arial Narrow" charset="0"/>
              </a:rPr>
              <a:t>Previous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 dirty="0">
                <a:latin typeface="Arial Narrow" charset="0"/>
              </a:rPr>
              <a:t>center-stack</a:t>
            </a:r>
          </a:p>
        </p:txBody>
      </p:sp>
      <p:sp>
        <p:nvSpPr>
          <p:cNvPr id="28" name="Text Box 45"/>
          <p:cNvSpPr txBox="1">
            <a:spLocks noChangeArrowheads="1"/>
          </p:cNvSpPr>
          <p:nvPr/>
        </p:nvSpPr>
        <p:spPr bwMode="auto">
          <a:xfrm>
            <a:off x="1179513" y="1003300"/>
            <a:ext cx="1244600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charset="0"/>
              </a:rPr>
              <a:t>New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560585"/>
              </p:ext>
            </p:extLst>
          </p:nvPr>
        </p:nvGraphicFramePr>
        <p:xfrm>
          <a:off x="2457450" y="4940300"/>
          <a:ext cx="6648450" cy="868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3761"/>
                <a:gridCol w="651964"/>
                <a:gridCol w="536125"/>
                <a:gridCol w="660400"/>
                <a:gridCol w="609600"/>
                <a:gridCol w="596900"/>
                <a:gridCol w="736600"/>
                <a:gridCol w="723900"/>
                <a:gridCol w="1219200"/>
              </a:tblGrid>
              <a:tr h="320041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0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A</a:t>
                      </a:r>
                      <a:r>
                        <a:rPr lang="en-US" sz="1100" b="1" baseline="-25000" dirty="0" smtClean="0"/>
                        <a:t>min</a:t>
                      </a:r>
                      <a:endParaRPr lang="en-US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I</a:t>
                      </a:r>
                      <a:r>
                        <a:rPr lang="en-US" sz="1100" b="1" baseline="-25000" dirty="0" err="1" smtClean="0"/>
                        <a:t>p</a:t>
                      </a:r>
                      <a:r>
                        <a:rPr lang="en-US" sz="1100" b="1" dirty="0" smtClean="0"/>
                        <a:t>(MA)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B</a:t>
                      </a:r>
                      <a:r>
                        <a:rPr lang="en-US" sz="1100" b="1" baseline="-25000" dirty="0" smtClean="0"/>
                        <a:t>T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(T)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T</a:t>
                      </a:r>
                      <a:r>
                        <a:rPr lang="en-US" sz="1100" b="1" baseline="-25000" dirty="0" smtClean="0"/>
                        <a:t>TF</a:t>
                      </a:r>
                      <a:r>
                        <a:rPr lang="en-US" sz="1100" b="1" dirty="0" smtClean="0"/>
                        <a:t>(s)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CS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OB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OH flux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</a:t>
                      </a:r>
                      <a:r>
                        <a:rPr lang="en-US" sz="1100" b="1" dirty="0" err="1" smtClean="0"/>
                        <a:t>Wb</a:t>
                      </a:r>
                      <a:r>
                        <a:rPr lang="en-US" sz="1100" b="1" dirty="0" smtClean="0"/>
                        <a:t>)</a:t>
                      </a:r>
                    </a:p>
                  </a:txBody>
                  <a:tcPr/>
                </a:tc>
              </a:tr>
              <a:tr h="17525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NSTX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0.854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1.28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0.185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1.574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0.75</a:t>
                      </a:r>
                      <a:endParaRPr lang="en-US" sz="12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NSTX-U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0.934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6.5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0.315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1.574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2.1</a:t>
                      </a:r>
                      <a:endParaRPr lang="en-US" sz="1200" b="1" dirty="0"/>
                    </a:p>
                  </a:txBody>
                  <a:tcPr>
                    <a:solidFill>
                      <a:srgbClr val="F6DCF4"/>
                    </a:solidFill>
                  </a:tcPr>
                </a:tc>
              </a:tr>
            </a:tbl>
          </a:graphicData>
        </a:graphic>
      </p:graphicFrame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solidFill>
                  <a:schemeClr val="tx1"/>
                </a:solidFill>
                <a:latin typeface="Times" charset="0"/>
              </a:rPr>
              <a:pPr algn="r">
                <a:buNone/>
              </a:pPr>
              <a:t>5</a:t>
            </a:fld>
            <a:endParaRPr lang="en-US" sz="1400" b="0" i="0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0249" y="5885748"/>
            <a:ext cx="6462151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i="0" dirty="0" smtClean="0">
                <a:latin typeface="Arial Narrow" charset="0"/>
              </a:rPr>
              <a:t>New CS together with highly </a:t>
            </a:r>
            <a:r>
              <a:rPr lang="en-US" sz="1600" i="0" dirty="0">
                <a:latin typeface="Arial Narrow" charset="0"/>
              </a:rPr>
              <a:t>tangential NBI injection provides ~ 2x higher CD efficiency for </a:t>
            </a:r>
            <a:r>
              <a:rPr lang="en-US" sz="1600" i="0" dirty="0" smtClean="0">
                <a:latin typeface="Arial Narrow" charset="0"/>
              </a:rPr>
              <a:t>sustained 100</a:t>
            </a:r>
            <a:r>
              <a:rPr lang="en-US" sz="1600" i="0" dirty="0">
                <a:latin typeface="Arial Narrow" charset="0"/>
              </a:rPr>
              <a:t>% non-inductive </a:t>
            </a:r>
            <a:r>
              <a:rPr lang="en-US" sz="1600" i="0" dirty="0" smtClean="0">
                <a:latin typeface="Arial Narrow" charset="0"/>
              </a:rPr>
              <a:t>operations needed for FNSF</a:t>
            </a:r>
            <a:endParaRPr lang="en-US" sz="1600" i="0" dirty="0">
              <a:latin typeface="Arial Narrow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54248" b="10762"/>
          <a:stretch/>
        </p:blipFill>
        <p:spPr>
          <a:xfrm>
            <a:off x="63500" y="3006852"/>
            <a:ext cx="2489200" cy="12070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1315" b="53090"/>
          <a:stretch/>
        </p:blipFill>
        <p:spPr>
          <a:xfrm>
            <a:off x="0" y="1460500"/>
            <a:ext cx="2489200" cy="1572768"/>
          </a:xfrm>
          <a:prstGeom prst="rect">
            <a:avLst/>
          </a:prstGeom>
        </p:spPr>
      </p:pic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1282700" y="4105458"/>
            <a:ext cx="1219200" cy="653867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18288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i="0" dirty="0">
                <a:solidFill>
                  <a:srgbClr val="FF0000"/>
                </a:solidFill>
              </a:rPr>
              <a:t>TF OD = 40cm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sz="800" dirty="0">
              <a:solidFill>
                <a:srgbClr val="3333CC"/>
              </a:solidFill>
            </a:endParaRP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101600" y="4119482"/>
            <a:ext cx="1158240" cy="5538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i="0" dirty="0">
                <a:solidFill>
                  <a:srgbClr val="3333CC"/>
                </a:solidFill>
                <a:latin typeface="Arial" charset="0"/>
              </a:rPr>
              <a:t>TF OD = 20cm 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dirty="0">
              <a:solidFill>
                <a:srgbClr val="3333CC"/>
              </a:solidFill>
              <a:latin typeface="Arial" charset="0"/>
            </a:endParaRPr>
          </a:p>
        </p:txBody>
      </p:sp>
      <p:grpSp>
        <p:nvGrpSpPr>
          <p:cNvPr id="25" name="Group 66"/>
          <p:cNvGrpSpPr>
            <a:grpSpLocks/>
          </p:cNvGrpSpPr>
          <p:nvPr/>
        </p:nvGrpSpPr>
        <p:grpSpPr bwMode="auto">
          <a:xfrm>
            <a:off x="-12700" y="4375150"/>
            <a:ext cx="2530475" cy="2149475"/>
            <a:chOff x="137160" y="3962400"/>
            <a:chExt cx="2529840" cy="2149185"/>
          </a:xfrm>
        </p:grpSpPr>
        <p:pic>
          <p:nvPicPr>
            <p:cNvPr id="26" name="Picture 47" descr="NBI_upgrade_topvi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2801" y="3962400"/>
              <a:ext cx="2209408" cy="210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48"/>
            <p:cNvSpPr txBox="1">
              <a:spLocks noChangeArrowheads="1"/>
            </p:cNvSpPr>
            <p:nvPr/>
          </p:nvSpPr>
          <p:spPr bwMode="auto">
            <a:xfrm>
              <a:off x="1310641" y="5757446"/>
              <a:ext cx="1356359" cy="348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sz="2000" i="0">
                  <a:solidFill>
                    <a:srgbClr val="FF0000"/>
                  </a:solidFill>
                  <a:latin typeface="Arial Narrow" charset="0"/>
                </a:rPr>
                <a:t> New 2</a:t>
              </a:r>
              <a:r>
                <a:rPr lang="en-US" sz="2000" i="0" baseline="30000">
                  <a:solidFill>
                    <a:srgbClr val="FF0000"/>
                  </a:solidFill>
                  <a:latin typeface="Arial Narrow" charset="0"/>
                </a:rPr>
                <a:t>nd</a:t>
              </a:r>
              <a:r>
                <a:rPr lang="en-US" sz="2000" i="0">
                  <a:solidFill>
                    <a:srgbClr val="FF0000"/>
                  </a:solidFill>
                  <a:latin typeface="Arial Narrow" charset="0"/>
                </a:rPr>
                <a:t> NBI</a:t>
              </a:r>
            </a:p>
          </p:txBody>
        </p:sp>
        <p:sp>
          <p:nvSpPr>
            <p:cNvPr id="29" name="Text Box 51"/>
            <p:cNvSpPr txBox="1">
              <a:spLocks noChangeArrowheads="1"/>
            </p:cNvSpPr>
            <p:nvPr/>
          </p:nvSpPr>
          <p:spPr bwMode="auto">
            <a:xfrm>
              <a:off x="137160" y="5760720"/>
              <a:ext cx="1158240" cy="350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27432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sz="1800" b="0" i="0">
                  <a:latin typeface="Arial Narrow" charset="0"/>
                  <a:cs typeface="Helvetica" charset="0"/>
                </a:rPr>
                <a:t>Present NBI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140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227" b="13"/>
          <a:stretch/>
        </p:blipFill>
        <p:spPr>
          <a:xfrm>
            <a:off x="-12700" y="1874520"/>
            <a:ext cx="9144000" cy="4636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26693"/>
            <a:ext cx="9144000" cy="830997"/>
          </a:xfrm>
          <a:prstGeom prst="rect">
            <a:avLst/>
          </a:prstGeom>
          <a:solidFill>
            <a:srgbClr val="C2FFF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0" dirty="0" smtClean="0"/>
              <a:t>Each </a:t>
            </a:r>
            <a:r>
              <a:rPr lang="en-US" sz="2400" i="0" dirty="0"/>
              <a:t>braze joint was mechanically loaded (stretched) and helium leak tested to ensure a quality braze joint.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70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None/>
            </a:pPr>
            <a:r>
              <a:rPr lang="en-US" sz="2800" i="0" dirty="0" smtClean="0">
                <a:solidFill>
                  <a:srgbClr val="0000FF"/>
                </a:solidFill>
              </a:rPr>
              <a:t>On-line Brazing: 32 </a:t>
            </a:r>
            <a:r>
              <a:rPr lang="en-US" sz="2800" i="0" dirty="0">
                <a:solidFill>
                  <a:srgbClr val="0000FF"/>
                </a:solidFill>
              </a:rPr>
              <a:t>in line induction brazes were performed during the OH winding operations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50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7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" t="11662" b="-1420"/>
          <a:stretch/>
        </p:blipFill>
        <p:spPr>
          <a:xfrm>
            <a:off x="81280" y="969772"/>
            <a:ext cx="8961120" cy="560527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4240"/>
              </a:lnSpc>
              <a:buNone/>
            </a:pPr>
            <a:r>
              <a:rPr lang="en-US" sz="3200" i="0" dirty="0" smtClean="0">
                <a:solidFill>
                  <a:srgbClr val="0000FF"/>
                </a:solidFill>
              </a:rPr>
              <a:t>Inconel Center-Stack Casing Fabrication</a:t>
            </a:r>
            <a:endParaRPr lang="en-US" sz="3200" i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51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  <a:ln/>
        </p:spPr>
        <p:txBody>
          <a:bodyPr anchor="t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b="1" i="1" kern="1200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FontTx/>
              <a:buNone/>
            </a:pPr>
            <a:fld id="{338AFD17-9088-4C77-B107-6A6359279C2A}" type="slidenum">
              <a:rPr lang="en-US" sz="1400" b="0" i="0" smtClean="0">
                <a:latin typeface="Times" charset="0"/>
              </a:rPr>
              <a:pPr algn="r">
                <a:buFontTx/>
                <a:buNone/>
              </a:pPr>
              <a:t>51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9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648200" y="4360863"/>
            <a:ext cx="4419600" cy="18113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200" dirty="0" smtClean="0"/>
              <a:t>From GTS (ITG) and GTC-Neo (neoclassical): </a:t>
            </a:r>
          </a:p>
          <a:p>
            <a:pPr marL="457200" lvl="1" indent="0">
              <a:buNone/>
              <a:defRPr/>
            </a:pPr>
            <a:r>
              <a:rPr lang="en-US" sz="1800" dirty="0" smtClean="0">
                <a:latin typeface="+mj-lt"/>
              </a:rPr>
              <a:t> </a:t>
            </a:r>
            <a:r>
              <a:rPr lang="en-US" sz="2400" dirty="0" err="1" smtClean="0">
                <a:latin typeface="Symbol" pitchFamily="18" charset="2"/>
              </a:rPr>
              <a:t>c</a:t>
            </a:r>
            <a:r>
              <a:rPr lang="en-US" sz="2400" baseline="-25000" dirty="0" err="1" smtClean="0"/>
              <a:t>i,ITG</a:t>
            </a:r>
            <a:r>
              <a:rPr lang="en-US" sz="2400" dirty="0" smtClean="0"/>
              <a:t>/</a:t>
            </a:r>
            <a:r>
              <a:rPr lang="en-US" sz="2400" dirty="0" err="1" smtClean="0">
                <a:latin typeface="Symbol" pitchFamily="18" charset="2"/>
              </a:rPr>
              <a:t>c</a:t>
            </a:r>
            <a:r>
              <a:rPr lang="en-US" sz="2400" baseline="-25000" dirty="0" err="1" smtClean="0"/>
              <a:t>i,Neo</a:t>
            </a:r>
            <a:r>
              <a:rPr lang="en-US" sz="2400" baseline="-25000" dirty="0" smtClean="0"/>
              <a:t> </a:t>
            </a:r>
            <a:r>
              <a:rPr lang="en-US" sz="1800" dirty="0" smtClean="0"/>
              <a:t>~ 10</a:t>
            </a:r>
            <a:r>
              <a:rPr lang="en-US" sz="1800" baseline="30000" dirty="0" smtClean="0"/>
              <a:t>-2</a:t>
            </a:r>
            <a:endParaRPr lang="en-US" sz="1800" dirty="0" smtClean="0"/>
          </a:p>
          <a:p>
            <a:pPr marL="457200" lvl="1" indent="0">
              <a:buNone/>
              <a:defRPr/>
            </a:pPr>
            <a:r>
              <a:rPr lang="en-US" sz="1800" dirty="0" smtClean="0"/>
              <a:t>Assumption of neoclassical ion thermal transport should be valid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174345"/>
              </p:ext>
            </p:extLst>
          </p:nvPr>
        </p:nvGraphicFramePr>
        <p:xfrm>
          <a:off x="4835525" y="1892300"/>
          <a:ext cx="4156074" cy="2286000"/>
        </p:xfrm>
        <a:graphic>
          <a:graphicData uri="http://schemas.openxmlformats.org/drawingml/2006/table">
            <a:tbl>
              <a:tblPr/>
              <a:tblGrid>
                <a:gridCol w="1385358"/>
                <a:gridCol w="1385358"/>
                <a:gridCol w="1385358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[T]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inj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[MW]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[MA]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6.8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0.6-0.8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8.4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0.7-0.85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10.2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0.8-1.2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12.6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0.9-1.3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1" marR="83121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15.6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1.0-1.5</a:t>
                      </a:r>
                    </a:p>
                  </a:txBody>
                  <a:tcPr marL="83121" marR="83121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</a:tbl>
          </a:graphicData>
        </a:graphic>
      </p:graphicFrame>
      <p:sp>
        <p:nvSpPr>
          <p:cNvPr id="23582" name="TextBox 9"/>
          <p:cNvSpPr txBox="1">
            <a:spLocks noChangeArrowheads="1"/>
          </p:cNvSpPr>
          <p:nvPr/>
        </p:nvSpPr>
        <p:spPr bwMode="auto">
          <a:xfrm>
            <a:off x="4891088" y="1131888"/>
            <a:ext cx="38100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1800" b="0" i="0">
                <a:solidFill>
                  <a:schemeClr val="tx1"/>
                </a:solidFill>
              </a:rPr>
              <a:t>Projected Non-Inductive Current Levels for </a:t>
            </a:r>
            <a:r>
              <a:rPr lang="en-US" sz="1800" b="0" i="0">
                <a:solidFill>
                  <a:schemeClr val="tx1"/>
                </a:solidFill>
                <a:latin typeface="Symbol" charset="0"/>
              </a:rPr>
              <a:t>k</a:t>
            </a:r>
            <a:r>
              <a:rPr lang="en-US" sz="1800" b="0" i="0">
                <a:solidFill>
                  <a:schemeClr val="tx1"/>
                </a:solidFill>
              </a:rPr>
              <a:t>~2.85, A~1.75, f</a:t>
            </a:r>
            <a:r>
              <a:rPr lang="en-US" sz="1800" b="0" i="0" baseline="-25000">
                <a:solidFill>
                  <a:schemeClr val="tx1"/>
                </a:solidFill>
              </a:rPr>
              <a:t>GW</a:t>
            </a:r>
            <a:r>
              <a:rPr lang="en-US" sz="1800" b="0" i="0">
                <a:solidFill>
                  <a:schemeClr val="tx1"/>
                </a:solidFill>
              </a:rPr>
              <a:t>=0.7</a:t>
            </a:r>
          </a:p>
        </p:txBody>
      </p:sp>
      <p:sp>
        <p:nvSpPr>
          <p:cNvPr id="23583" name="TextBox 19"/>
          <p:cNvSpPr txBox="1">
            <a:spLocks noChangeArrowheads="1"/>
          </p:cNvSpPr>
          <p:nvPr/>
        </p:nvSpPr>
        <p:spPr bwMode="auto">
          <a:xfrm>
            <a:off x="381000" y="990600"/>
            <a:ext cx="3838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800" i="0">
                <a:solidFill>
                  <a:srgbClr val="FF0000"/>
                </a:solidFill>
              </a:rPr>
              <a:t>B</a:t>
            </a:r>
            <a:r>
              <a:rPr lang="en-US" sz="1800" i="0" baseline="-25000">
                <a:solidFill>
                  <a:srgbClr val="FF0000"/>
                </a:solidFill>
              </a:rPr>
              <a:t>T </a:t>
            </a:r>
            <a:r>
              <a:rPr lang="en-US" sz="1800" i="0">
                <a:solidFill>
                  <a:srgbClr val="FF0000"/>
                </a:solidFill>
              </a:rPr>
              <a:t>= 1.0 T, I</a:t>
            </a:r>
            <a:r>
              <a:rPr lang="en-US" sz="1800" i="0" baseline="-25000">
                <a:solidFill>
                  <a:srgbClr val="FF0000"/>
                </a:solidFill>
              </a:rPr>
              <a:t>P </a:t>
            </a:r>
            <a:r>
              <a:rPr lang="en-US" sz="1800" i="0">
                <a:solidFill>
                  <a:srgbClr val="FF0000"/>
                </a:solidFill>
              </a:rPr>
              <a:t>= 1MA, P</a:t>
            </a:r>
            <a:r>
              <a:rPr lang="en-US" sz="1800" i="0" baseline="-25000">
                <a:solidFill>
                  <a:srgbClr val="FF0000"/>
                </a:solidFill>
              </a:rPr>
              <a:t>inj </a:t>
            </a:r>
            <a:r>
              <a:rPr lang="en-US" sz="1800" i="0">
                <a:solidFill>
                  <a:srgbClr val="FF0000"/>
                </a:solidFill>
              </a:rPr>
              <a:t>= 12.6MW</a:t>
            </a:r>
          </a:p>
        </p:txBody>
      </p:sp>
      <p:grpSp>
        <p:nvGrpSpPr>
          <p:cNvPr id="23584" name="Group 17"/>
          <p:cNvGrpSpPr>
            <a:grpSpLocks/>
          </p:cNvGrpSpPr>
          <p:nvPr/>
        </p:nvGrpSpPr>
        <p:grpSpPr bwMode="auto">
          <a:xfrm>
            <a:off x="55563" y="1295400"/>
            <a:ext cx="4440237" cy="2551113"/>
            <a:chOff x="55562" y="1156447"/>
            <a:chExt cx="4440238" cy="2551579"/>
          </a:xfrm>
        </p:grpSpPr>
        <p:pic>
          <p:nvPicPr>
            <p:cNvPr id="23592" name="Picture 16" descr="Fig9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50880" r="52588" b="30592"/>
            <a:stretch>
              <a:fillRect/>
            </a:stretch>
          </p:blipFill>
          <p:spPr bwMode="auto">
            <a:xfrm>
              <a:off x="55562" y="1415303"/>
              <a:ext cx="3465513" cy="2292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3" name="Picture 18" descr="Fig9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85" t="51387" r="9262" b="32780"/>
            <a:stretch>
              <a:fillRect/>
            </a:stretch>
          </p:blipFill>
          <p:spPr bwMode="auto">
            <a:xfrm>
              <a:off x="3576637" y="1419926"/>
              <a:ext cx="919163" cy="1992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94" name="TextBox 10"/>
            <p:cNvSpPr txBox="1">
              <a:spLocks noChangeArrowheads="1"/>
            </p:cNvSpPr>
            <p:nvPr/>
          </p:nvSpPr>
          <p:spPr bwMode="auto">
            <a:xfrm>
              <a:off x="635444" y="1156447"/>
              <a:ext cx="3174556" cy="298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>
                  <a:solidFill>
                    <a:srgbClr val="000000"/>
                  </a:solidFill>
                </a:rPr>
                <a:t>Contours of Non-Inductive Fraction</a:t>
              </a:r>
            </a:p>
          </p:txBody>
        </p:sp>
      </p:grpSp>
      <p:grpSp>
        <p:nvGrpSpPr>
          <p:cNvPr id="23585" name="Group 16"/>
          <p:cNvGrpSpPr>
            <a:grpSpLocks/>
          </p:cNvGrpSpPr>
          <p:nvPr/>
        </p:nvGrpSpPr>
        <p:grpSpPr bwMode="auto">
          <a:xfrm>
            <a:off x="55563" y="3786188"/>
            <a:ext cx="4445000" cy="2806700"/>
            <a:chOff x="55562" y="3785719"/>
            <a:chExt cx="4445001" cy="2806701"/>
          </a:xfrm>
        </p:grpSpPr>
        <p:pic>
          <p:nvPicPr>
            <p:cNvPr id="23589" name="Picture 16" descr="Fig9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6" t="71237" r="52588" b="8444"/>
            <a:stretch>
              <a:fillRect/>
            </a:stretch>
          </p:blipFill>
          <p:spPr bwMode="auto">
            <a:xfrm>
              <a:off x="55562" y="4077820"/>
              <a:ext cx="3465513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90" name="TextBox 12"/>
            <p:cNvSpPr txBox="1">
              <a:spLocks noChangeArrowheads="1"/>
            </p:cNvSpPr>
            <p:nvPr/>
          </p:nvSpPr>
          <p:spPr bwMode="auto">
            <a:xfrm>
              <a:off x="1497287" y="3785719"/>
              <a:ext cx="1550713" cy="298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>
                  <a:solidFill>
                    <a:srgbClr val="000000"/>
                  </a:solidFill>
                </a:rPr>
                <a:t>Contours of q</a:t>
              </a:r>
              <a:r>
                <a:rPr lang="en-US" sz="1400" i="0" baseline="-25000">
                  <a:solidFill>
                    <a:srgbClr val="000000"/>
                  </a:solidFill>
                </a:rPr>
                <a:t>min</a:t>
              </a:r>
              <a:endParaRPr lang="en-US" sz="1400" i="0">
                <a:solidFill>
                  <a:srgbClr val="000000"/>
                </a:solidFill>
              </a:endParaRPr>
            </a:p>
          </p:txBody>
        </p:sp>
        <p:pic>
          <p:nvPicPr>
            <p:cNvPr id="23591" name="Picture 18" descr="Fig9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85" t="71370" r="9262" b="13313"/>
            <a:stretch>
              <a:fillRect/>
            </a:stretch>
          </p:blipFill>
          <p:spPr bwMode="auto">
            <a:xfrm>
              <a:off x="3581400" y="4077821"/>
              <a:ext cx="919163" cy="1927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716423" y="6307138"/>
            <a:ext cx="31653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lang="it-IT" sz="1000" dirty="0">
                <a:solidFill>
                  <a:srgbClr val="CC00CC"/>
                </a:solidFill>
                <a:latin typeface="+mn-lt"/>
              </a:rPr>
              <a:t>S. Gerhardt, et al., Nucl. Fusion 52 (2012) 083020</a:t>
            </a:r>
            <a:endParaRPr lang="en-US" sz="1000" dirty="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23588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938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100% non-inductive operating points projected for a </a:t>
            </a:r>
            <a:br>
              <a:rPr lang="en-US" sz="2400" i="0" dirty="0">
                <a:solidFill>
                  <a:srgbClr val="0000FF"/>
                </a:solidFill>
                <a:latin typeface="Arial" charset="0"/>
              </a:rPr>
            </a:b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range of </a:t>
            </a:r>
            <a:r>
              <a:rPr lang="en-US" sz="2400" i="0" dirty="0" err="1">
                <a:solidFill>
                  <a:srgbClr val="0000FF"/>
                </a:solidFill>
                <a:latin typeface="Arial" charset="0"/>
              </a:rPr>
              <a:t>toroidal</a:t>
            </a: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 fields, densities, and confinement levels</a:t>
            </a:r>
            <a:endParaRPr lang="en-US" sz="2000" i="0" dirty="0">
              <a:solidFill>
                <a:srgbClr val="0000FF"/>
              </a:solidFill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52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1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31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800" i="0" dirty="0" smtClean="0">
                <a:solidFill>
                  <a:srgbClr val="0816FF"/>
                </a:solidFill>
              </a:rPr>
              <a:t>An ST is a low-aspect-ratio, high </a:t>
            </a:r>
            <a:r>
              <a:rPr lang="en-US" sz="2800" i="0" dirty="0" err="1">
                <a:solidFill>
                  <a:srgbClr val="0816FF"/>
                </a:solidFill>
                <a:latin typeface="Symbol" charset="2"/>
                <a:cs typeface="Symbol" charset="2"/>
              </a:rPr>
              <a:t>b</a:t>
            </a:r>
            <a:r>
              <a:rPr lang="en-US" sz="2800" i="0" baseline="-25000" dirty="0" err="1">
                <a:solidFill>
                  <a:srgbClr val="0816FF"/>
                </a:solidFill>
                <a:latin typeface="Helvetica Neue"/>
                <a:cs typeface="Helvetica Neue"/>
              </a:rPr>
              <a:t>T</a:t>
            </a:r>
            <a:r>
              <a:rPr lang="en-US" sz="2800" i="0" baseline="-25000" dirty="0">
                <a:solidFill>
                  <a:srgbClr val="0816FF"/>
                </a:solidFill>
                <a:latin typeface="Helvetica Neue"/>
                <a:cs typeface="Helvetica Neue"/>
              </a:rPr>
              <a:t> </a:t>
            </a:r>
            <a:r>
              <a:rPr lang="en-US" sz="2800" i="0" dirty="0" err="1" smtClean="0">
                <a:solidFill>
                  <a:srgbClr val="0816FF"/>
                </a:solidFill>
                <a:latin typeface="Helvetica Neue"/>
                <a:cs typeface="Helvetica Neue"/>
              </a:rPr>
              <a:t>tokamak</a:t>
            </a:r>
            <a:endParaRPr lang="en-US" sz="2800" i="0" dirty="0" smtClean="0">
              <a:solidFill>
                <a:srgbClr val="0816FF"/>
              </a:solidFill>
              <a:latin typeface="Helvetica Neue"/>
              <a:cs typeface="Helvetica Neue"/>
            </a:endParaRPr>
          </a:p>
          <a:p>
            <a:pPr algn="ctr" eaLnBrk="0" hangingPunct="0">
              <a:lnSpc>
                <a:spcPts val="318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400" i="0" dirty="0" smtClean="0">
                <a:solidFill>
                  <a:srgbClr val="0816FF"/>
                </a:solidFill>
              </a:rPr>
              <a:t>Higher </a:t>
            </a:r>
            <a:r>
              <a:rPr lang="en-US" sz="2400" i="0" dirty="0" err="1" smtClean="0">
                <a:solidFill>
                  <a:srgbClr val="0816FF"/>
                </a:solidFill>
                <a:latin typeface="Symbol" charset="2"/>
                <a:cs typeface="Symbol" charset="2"/>
              </a:rPr>
              <a:t>b</a:t>
            </a:r>
            <a:r>
              <a:rPr lang="en-US" sz="2400" i="0" baseline="-25000" dirty="0" err="1" smtClean="0">
                <a:solidFill>
                  <a:srgbClr val="0816FF"/>
                </a:solidFill>
                <a:latin typeface="Helvetica Neue"/>
                <a:cs typeface="Helvetica Neue"/>
              </a:rPr>
              <a:t>T</a:t>
            </a:r>
            <a:r>
              <a:rPr lang="en-US" sz="2400" i="0" baseline="-25000" dirty="0" smtClean="0">
                <a:solidFill>
                  <a:srgbClr val="0816FF"/>
                </a:solidFill>
                <a:latin typeface="Helvetica Neue"/>
                <a:cs typeface="Helvetica Neue"/>
              </a:rPr>
              <a:t> </a:t>
            </a:r>
            <a:r>
              <a:rPr lang="en-US" sz="2400" i="0" dirty="0" smtClean="0">
                <a:solidFill>
                  <a:srgbClr val="0816FF"/>
                </a:solidFill>
                <a:latin typeface="Helvetica Neue"/>
                <a:cs typeface="Helvetica Neue"/>
              </a:rPr>
              <a:t>enables higher fusion power and compact FNSF</a:t>
            </a:r>
            <a:endParaRPr lang="en-US" sz="2000" i="0" dirty="0" smtClean="0">
              <a:solidFill>
                <a:srgbClr val="0816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92383" y="1452308"/>
            <a:ext cx="5177146" cy="4072192"/>
            <a:chOff x="246015" y="1820608"/>
            <a:chExt cx="4342927" cy="3416020"/>
          </a:xfrm>
        </p:grpSpPr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831620" y="1820608"/>
              <a:ext cx="3610494" cy="296305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>
                <a:spcBef>
                  <a:spcPct val="20000"/>
                </a:spcBef>
                <a:buNone/>
              </a:pPr>
              <a:endParaRPr lang="en-US" sz="1050"/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1561327" y="2292793"/>
              <a:ext cx="2569121" cy="2402817"/>
            </a:xfrm>
            <a:custGeom>
              <a:avLst/>
              <a:gdLst>
                <a:gd name="connsiteX0" fmla="*/ 0 w 3530600"/>
                <a:gd name="connsiteY0" fmla="*/ 3022600 h 3302000"/>
                <a:gd name="connsiteX1" fmla="*/ 186266 w 3530600"/>
                <a:gd name="connsiteY1" fmla="*/ 2616200 h 3302000"/>
                <a:gd name="connsiteX2" fmla="*/ 753533 w 3530600"/>
                <a:gd name="connsiteY2" fmla="*/ 1862666 h 3302000"/>
                <a:gd name="connsiteX3" fmla="*/ 1329266 w 3530600"/>
                <a:gd name="connsiteY3" fmla="*/ 1312333 h 3302000"/>
                <a:gd name="connsiteX4" fmla="*/ 2065866 w 3530600"/>
                <a:gd name="connsiteY4" fmla="*/ 685800 h 3302000"/>
                <a:gd name="connsiteX5" fmla="*/ 2548466 w 3530600"/>
                <a:gd name="connsiteY5" fmla="*/ 287866 h 3302000"/>
                <a:gd name="connsiteX6" fmla="*/ 3073400 w 3530600"/>
                <a:gd name="connsiteY6" fmla="*/ 0 h 3302000"/>
                <a:gd name="connsiteX7" fmla="*/ 3191933 w 3530600"/>
                <a:gd name="connsiteY7" fmla="*/ 33866 h 3302000"/>
                <a:gd name="connsiteX8" fmla="*/ 3335866 w 3530600"/>
                <a:gd name="connsiteY8" fmla="*/ 169333 h 3302000"/>
                <a:gd name="connsiteX9" fmla="*/ 3530600 w 3530600"/>
                <a:gd name="connsiteY9" fmla="*/ 482600 h 3302000"/>
                <a:gd name="connsiteX10" fmla="*/ 3479800 w 3530600"/>
                <a:gd name="connsiteY10" fmla="*/ 745066 h 3302000"/>
                <a:gd name="connsiteX11" fmla="*/ 3352800 w 3530600"/>
                <a:gd name="connsiteY11" fmla="*/ 1278466 h 3302000"/>
                <a:gd name="connsiteX12" fmla="*/ 2861733 w 3530600"/>
                <a:gd name="connsiteY12" fmla="*/ 2108200 h 3302000"/>
                <a:gd name="connsiteX13" fmla="*/ 2362200 w 3530600"/>
                <a:gd name="connsiteY13" fmla="*/ 2700866 h 3302000"/>
                <a:gd name="connsiteX14" fmla="*/ 1549400 w 3530600"/>
                <a:gd name="connsiteY14" fmla="*/ 3056466 h 3302000"/>
                <a:gd name="connsiteX15" fmla="*/ 982133 w 3530600"/>
                <a:gd name="connsiteY15" fmla="*/ 3208866 h 3302000"/>
                <a:gd name="connsiteX16" fmla="*/ 169333 w 3530600"/>
                <a:gd name="connsiteY16" fmla="*/ 3302000 h 3302000"/>
                <a:gd name="connsiteX17" fmla="*/ 0 w 3530600"/>
                <a:gd name="connsiteY17" fmla="*/ 3022600 h 330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30600" h="3302000">
                  <a:moveTo>
                    <a:pt x="0" y="3022600"/>
                  </a:moveTo>
                  <a:lnTo>
                    <a:pt x="186266" y="2616200"/>
                  </a:lnTo>
                  <a:lnTo>
                    <a:pt x="753533" y="1862666"/>
                  </a:lnTo>
                  <a:lnTo>
                    <a:pt x="1329266" y="1312333"/>
                  </a:lnTo>
                  <a:lnTo>
                    <a:pt x="2065866" y="685800"/>
                  </a:lnTo>
                  <a:lnTo>
                    <a:pt x="2548466" y="287866"/>
                  </a:lnTo>
                  <a:lnTo>
                    <a:pt x="3073400" y="0"/>
                  </a:lnTo>
                  <a:lnTo>
                    <a:pt x="3191933" y="33866"/>
                  </a:lnTo>
                  <a:lnTo>
                    <a:pt x="3335866" y="169333"/>
                  </a:lnTo>
                  <a:lnTo>
                    <a:pt x="3530600" y="482600"/>
                  </a:lnTo>
                  <a:lnTo>
                    <a:pt x="3479800" y="745066"/>
                  </a:lnTo>
                  <a:lnTo>
                    <a:pt x="3352800" y="1278466"/>
                  </a:lnTo>
                  <a:lnTo>
                    <a:pt x="2861733" y="2108200"/>
                  </a:lnTo>
                  <a:lnTo>
                    <a:pt x="2362200" y="2700866"/>
                  </a:lnTo>
                  <a:lnTo>
                    <a:pt x="1549400" y="3056466"/>
                  </a:lnTo>
                  <a:lnTo>
                    <a:pt x="982133" y="3208866"/>
                  </a:lnTo>
                  <a:lnTo>
                    <a:pt x="169333" y="3302000"/>
                  </a:lnTo>
                  <a:lnTo>
                    <a:pt x="0" y="3022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 algn="r">
                <a:spcBef>
                  <a:spcPct val="20000"/>
                </a:spcBef>
                <a:buNone/>
                <a:defRPr/>
              </a:pPr>
              <a:endParaRPr lang="en-US" sz="105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846655" y="4134953"/>
              <a:ext cx="1392378" cy="646912"/>
            </a:xfrm>
            <a:custGeom>
              <a:avLst/>
              <a:gdLst>
                <a:gd name="connsiteX0" fmla="*/ 0 w 1913467"/>
                <a:gd name="connsiteY0" fmla="*/ 872067 h 889000"/>
                <a:gd name="connsiteX1" fmla="*/ 1659467 w 1913467"/>
                <a:gd name="connsiteY1" fmla="*/ 25400 h 889000"/>
                <a:gd name="connsiteX2" fmla="*/ 1769534 w 1913467"/>
                <a:gd name="connsiteY2" fmla="*/ 8467 h 889000"/>
                <a:gd name="connsiteX3" fmla="*/ 1837267 w 1913467"/>
                <a:gd name="connsiteY3" fmla="*/ 0 h 889000"/>
                <a:gd name="connsiteX4" fmla="*/ 1913467 w 1913467"/>
                <a:gd name="connsiteY4" fmla="*/ 93133 h 889000"/>
                <a:gd name="connsiteX5" fmla="*/ 1913467 w 1913467"/>
                <a:gd name="connsiteY5" fmla="*/ 211667 h 889000"/>
                <a:gd name="connsiteX6" fmla="*/ 1913467 w 1913467"/>
                <a:gd name="connsiteY6" fmla="*/ 524933 h 889000"/>
                <a:gd name="connsiteX7" fmla="*/ 1896534 w 1913467"/>
                <a:gd name="connsiteY7" fmla="*/ 889000 h 889000"/>
                <a:gd name="connsiteX8" fmla="*/ 0 w 1913467"/>
                <a:gd name="connsiteY8" fmla="*/ 872067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3467" h="889000">
                  <a:moveTo>
                    <a:pt x="0" y="872067"/>
                  </a:moveTo>
                  <a:lnTo>
                    <a:pt x="1659467" y="25400"/>
                  </a:lnTo>
                  <a:lnTo>
                    <a:pt x="1769534" y="8467"/>
                  </a:lnTo>
                  <a:lnTo>
                    <a:pt x="1837267" y="0"/>
                  </a:lnTo>
                  <a:lnTo>
                    <a:pt x="1913467" y="93133"/>
                  </a:lnTo>
                  <a:lnTo>
                    <a:pt x="1913467" y="211667"/>
                  </a:lnTo>
                  <a:lnTo>
                    <a:pt x="1913467" y="524933"/>
                  </a:lnTo>
                  <a:lnTo>
                    <a:pt x="1896534" y="889000"/>
                  </a:lnTo>
                  <a:lnTo>
                    <a:pt x="0" y="87206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3">
                    <a:lumMod val="85000"/>
                  </a:schemeClr>
                </a:gs>
                <a:gs pos="0">
                  <a:srgbClr val="000000"/>
                </a:gs>
              </a:gsLst>
              <a:path path="circle">
                <a:fillToRect l="50000" t="50000" r="50000" b="50000"/>
              </a:path>
              <a:tileRect/>
            </a:gra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 algn="r">
                <a:spcBef>
                  <a:spcPct val="20000"/>
                </a:spcBef>
                <a:buNone/>
                <a:defRPr/>
              </a:pPr>
              <a:endParaRPr lang="en-US" sz="1050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274910" y="3866959"/>
              <a:ext cx="547601" cy="407001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 bwMode="auto">
            <a:xfrm>
              <a:off x="914775" y="3568490"/>
              <a:ext cx="1159753" cy="336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  <a:defRPr/>
              </a:pPr>
              <a:r>
                <a:rPr lang="en-US" sz="1400" i="0" dirty="0" err="1">
                  <a:solidFill>
                    <a:schemeClr val="bg2">
                      <a:lumMod val="75000"/>
                    </a:schemeClr>
                  </a:solidFill>
                  <a:ea typeface="ＭＳ Ｐゴシック" charset="-128"/>
                  <a:cs typeface="ＭＳ Ｐゴシック" charset="-128"/>
                </a:rPr>
                <a:t>Tokamak</a:t>
              </a:r>
              <a:endParaRPr lang="en-US" sz="1400" i="0" dirty="0">
                <a:solidFill>
                  <a:schemeClr val="bg2">
                    <a:lumMod val="75000"/>
                  </a:schemeClr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>
              <a:off x="2500807" y="2268090"/>
              <a:ext cx="737572" cy="791036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grpSp>
          <p:nvGrpSpPr>
            <p:cNvPr id="31" name="Group 69"/>
            <p:cNvGrpSpPr>
              <a:grpSpLocks/>
            </p:cNvGrpSpPr>
            <p:nvPr/>
          </p:nvGrpSpPr>
          <p:grpSpPr bwMode="auto">
            <a:xfrm>
              <a:off x="834319" y="1984735"/>
              <a:ext cx="3754623" cy="2797114"/>
              <a:chOff x="2590781" y="1464728"/>
              <a:chExt cx="5159769" cy="3843850"/>
            </a:xfrm>
          </p:grpSpPr>
          <p:cxnSp>
            <p:nvCxnSpPr>
              <p:cNvPr id="47" name="Straight Connector 44"/>
              <p:cNvCxnSpPr>
                <a:cxnSpLocks noChangeShapeType="1"/>
              </p:cNvCxnSpPr>
              <p:nvPr/>
            </p:nvCxnSpPr>
            <p:spPr bwMode="auto">
              <a:xfrm flipV="1">
                <a:off x="2599266" y="1727200"/>
                <a:ext cx="4191001" cy="35644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Straight Connector 48"/>
              <p:cNvCxnSpPr>
                <a:cxnSpLocks noChangeShapeType="1"/>
              </p:cNvCxnSpPr>
              <p:nvPr/>
            </p:nvCxnSpPr>
            <p:spPr bwMode="auto">
              <a:xfrm flipV="1">
                <a:off x="2624661" y="2065867"/>
                <a:ext cx="4580472" cy="32257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Straight Connector 50"/>
              <p:cNvCxnSpPr>
                <a:cxnSpLocks noChangeShapeType="1"/>
              </p:cNvCxnSpPr>
              <p:nvPr/>
            </p:nvCxnSpPr>
            <p:spPr bwMode="auto">
              <a:xfrm flipV="1">
                <a:off x="2607721" y="2709333"/>
                <a:ext cx="4588946" cy="25907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Straight Connector 52"/>
              <p:cNvCxnSpPr>
                <a:cxnSpLocks noChangeShapeType="1"/>
              </p:cNvCxnSpPr>
              <p:nvPr/>
            </p:nvCxnSpPr>
            <p:spPr bwMode="auto">
              <a:xfrm flipV="1">
                <a:off x="2590781" y="3361267"/>
                <a:ext cx="4572019" cy="19388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Straight Connector 54"/>
              <p:cNvCxnSpPr>
                <a:cxnSpLocks noChangeShapeType="1"/>
              </p:cNvCxnSpPr>
              <p:nvPr/>
            </p:nvCxnSpPr>
            <p:spPr bwMode="auto">
              <a:xfrm flipV="1">
                <a:off x="2599242" y="4064000"/>
                <a:ext cx="4419625" cy="12445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" name="TextBox 57"/>
              <p:cNvSpPr txBox="1">
                <a:spLocks noChangeArrowheads="1"/>
              </p:cNvSpPr>
              <p:nvPr/>
            </p:nvSpPr>
            <p:spPr bwMode="auto">
              <a:xfrm>
                <a:off x="6536270" y="1464728"/>
                <a:ext cx="1214280" cy="416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dirty="0" err="1">
                    <a:latin typeface="Symbol" charset="0"/>
                    <a:cs typeface="Symbol" charset="0"/>
                  </a:rPr>
                  <a:t>b</a:t>
                </a:r>
                <a:r>
                  <a:rPr lang="en-US" i="0" baseline="-25000" dirty="0" err="1"/>
                  <a:t>N</a:t>
                </a:r>
                <a:r>
                  <a:rPr lang="en-US" dirty="0"/>
                  <a:t> = 6</a:t>
                </a:r>
              </a:p>
            </p:txBody>
          </p:sp>
          <p:sp>
            <p:nvSpPr>
              <p:cNvPr id="53" name="TextBox 58"/>
              <p:cNvSpPr txBox="1">
                <a:spLocks noChangeArrowheads="1"/>
              </p:cNvSpPr>
              <p:nvPr/>
            </p:nvSpPr>
            <p:spPr bwMode="auto">
              <a:xfrm>
                <a:off x="7069676" y="1921929"/>
                <a:ext cx="372530" cy="4166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/>
                  <a:t>5</a:t>
                </a:r>
              </a:p>
            </p:txBody>
          </p:sp>
          <p:sp>
            <p:nvSpPr>
              <p:cNvPr id="54" name="TextBox 59"/>
              <p:cNvSpPr txBox="1">
                <a:spLocks noChangeArrowheads="1"/>
              </p:cNvSpPr>
              <p:nvPr/>
            </p:nvSpPr>
            <p:spPr bwMode="auto">
              <a:xfrm>
                <a:off x="7103539" y="2590796"/>
                <a:ext cx="372530" cy="4166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dirty="0"/>
                  <a:t>4</a:t>
                </a:r>
              </a:p>
            </p:txBody>
          </p:sp>
          <p:sp>
            <p:nvSpPr>
              <p:cNvPr id="55" name="TextBox 60"/>
              <p:cNvSpPr txBox="1">
                <a:spLocks noChangeArrowheads="1"/>
              </p:cNvSpPr>
              <p:nvPr/>
            </p:nvSpPr>
            <p:spPr bwMode="auto">
              <a:xfrm>
                <a:off x="6959602" y="3225796"/>
                <a:ext cx="372530" cy="4166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/>
                  <a:t>3</a:t>
                </a:r>
              </a:p>
            </p:txBody>
          </p:sp>
          <p:sp>
            <p:nvSpPr>
              <p:cNvPr id="56" name="TextBox 61"/>
              <p:cNvSpPr txBox="1">
                <a:spLocks noChangeArrowheads="1"/>
              </p:cNvSpPr>
              <p:nvPr/>
            </p:nvSpPr>
            <p:spPr bwMode="auto">
              <a:xfrm>
                <a:off x="6942668" y="3852332"/>
                <a:ext cx="372530" cy="4166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/>
                  <a:t>2</a:t>
                </a:r>
              </a:p>
            </p:txBody>
          </p:sp>
        </p:grpSp>
        <p:sp>
          <p:nvSpPr>
            <p:cNvPr id="32" name="TextBox 67"/>
            <p:cNvSpPr txBox="1">
              <a:spLocks noChangeArrowheads="1"/>
            </p:cNvSpPr>
            <p:nvPr/>
          </p:nvSpPr>
          <p:spPr bwMode="auto">
            <a:xfrm>
              <a:off x="1992595" y="4899755"/>
              <a:ext cx="1755113" cy="33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 dirty="0" err="1">
                  <a:solidFill>
                    <a:schemeClr val="tx1"/>
                  </a:solidFill>
                </a:rPr>
                <a:t>I</a:t>
              </a:r>
              <a:r>
                <a:rPr lang="en-US" sz="1400" i="0" baseline="-25000" dirty="0" err="1">
                  <a:solidFill>
                    <a:schemeClr val="tx1"/>
                  </a:solidFill>
                </a:rPr>
                <a:t>p</a:t>
              </a:r>
              <a:r>
                <a:rPr lang="en-US" sz="1400" i="0" dirty="0">
                  <a:solidFill>
                    <a:schemeClr val="tx1"/>
                  </a:solidFill>
                </a:rPr>
                <a:t>/aB</a:t>
              </a:r>
              <a:r>
                <a:rPr lang="en-US" sz="1400" i="0" baseline="-25000" dirty="0">
                  <a:solidFill>
                    <a:schemeClr val="tx1"/>
                  </a:solidFill>
                </a:rPr>
                <a:t>T0</a:t>
              </a:r>
              <a:r>
                <a:rPr lang="en-US" sz="1400" i="0" dirty="0">
                  <a:solidFill>
                    <a:schemeClr val="tx1"/>
                  </a:solidFill>
                  <a:latin typeface="Symbol" charset="0"/>
                  <a:cs typeface="Symbol" charset="0"/>
                </a:rPr>
                <a:t> </a:t>
              </a:r>
              <a:r>
                <a:rPr lang="en-US" sz="1400" i="0" dirty="0">
                  <a:solidFill>
                    <a:schemeClr val="tx1"/>
                  </a:solidFill>
                </a:rPr>
                <a:t>(MA/</a:t>
              </a:r>
              <a:r>
                <a:rPr lang="en-US" sz="1400" i="0" dirty="0" err="1">
                  <a:solidFill>
                    <a:schemeClr val="tx1"/>
                  </a:solidFill>
                </a:rPr>
                <a:t>mT</a:t>
              </a:r>
              <a:r>
                <a:rPr lang="en-US" sz="1400" i="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33" name="TextBox 68"/>
            <p:cNvSpPr txBox="1">
              <a:spLocks noChangeArrowheads="1"/>
            </p:cNvSpPr>
            <p:nvPr/>
          </p:nvSpPr>
          <p:spPr bwMode="auto">
            <a:xfrm rot="16200000">
              <a:off x="-376949" y="2914633"/>
              <a:ext cx="1582801" cy="33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>
                  <a:solidFill>
                    <a:schemeClr val="tx1"/>
                  </a:solidFill>
                </a:rPr>
                <a:t>Toroidal </a:t>
              </a:r>
              <a:r>
                <a:rPr lang="en-US" sz="1400" i="0">
                  <a:solidFill>
                    <a:schemeClr val="tx1"/>
                  </a:solidFill>
                  <a:latin typeface="Symbol" charset="0"/>
                  <a:cs typeface="Symbol" charset="0"/>
                </a:rPr>
                <a:t>b </a:t>
              </a:r>
              <a:r>
                <a:rPr lang="en-US" sz="1400" i="0">
                  <a:solidFill>
                    <a:schemeClr val="tx1"/>
                  </a:solidFill>
                </a:rPr>
                <a:t>(%)</a:t>
              </a:r>
            </a:p>
          </p:txBody>
        </p:sp>
        <p:grpSp>
          <p:nvGrpSpPr>
            <p:cNvPr id="35" name="Group 73"/>
            <p:cNvGrpSpPr>
              <a:grpSpLocks/>
            </p:cNvGrpSpPr>
            <p:nvPr/>
          </p:nvGrpSpPr>
          <p:grpSpPr bwMode="auto">
            <a:xfrm>
              <a:off x="704947" y="3999190"/>
              <a:ext cx="770792" cy="614059"/>
              <a:chOff x="2441023" y="4233032"/>
              <a:chExt cx="1294712" cy="1031427"/>
            </a:xfrm>
          </p:grpSpPr>
          <p:sp>
            <p:nvSpPr>
              <p:cNvPr id="44" name="Oval 7"/>
              <p:cNvSpPr>
                <a:spLocks noChangeArrowheads="1"/>
              </p:cNvSpPr>
              <p:nvPr/>
            </p:nvSpPr>
            <p:spPr bwMode="auto">
              <a:xfrm rot="-848377">
                <a:off x="3317212" y="5060887"/>
                <a:ext cx="412571" cy="203572"/>
              </a:xfrm>
              <a:prstGeom prst="ellipse">
                <a:avLst/>
              </a:prstGeom>
              <a:solidFill>
                <a:srgbClr val="FF0A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>
                  <a:spcBef>
                    <a:spcPct val="20000"/>
                  </a:spcBef>
                  <a:buNone/>
                </a:pPr>
                <a:endParaRPr lang="en-US" sz="1050"/>
              </a:p>
            </p:txBody>
          </p:sp>
          <p:sp>
            <p:nvSpPr>
              <p:cNvPr id="45" name="Line 8"/>
              <p:cNvSpPr>
                <a:spLocks noChangeShapeType="1"/>
              </p:cNvSpPr>
              <p:nvPr/>
            </p:nvSpPr>
            <p:spPr bwMode="auto">
              <a:xfrm>
                <a:off x="2958724" y="4516411"/>
                <a:ext cx="469570" cy="583569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 sz="1050"/>
              </a:p>
            </p:txBody>
          </p:sp>
          <p:sp>
            <p:nvSpPr>
              <p:cNvPr id="46" name="Text Box 9"/>
              <p:cNvSpPr txBox="1">
                <a:spLocks noChangeArrowheads="1"/>
              </p:cNvSpPr>
              <p:nvPr/>
            </p:nvSpPr>
            <p:spPr bwMode="auto">
              <a:xfrm>
                <a:off x="2441023" y="4233032"/>
                <a:ext cx="1294712" cy="509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None/>
                </a:pPr>
                <a:r>
                  <a:rPr lang="en-US" i="0" dirty="0">
                    <a:solidFill>
                      <a:srgbClr val="FF3300"/>
                    </a:solidFill>
                    <a:latin typeface="Arial" charset="0"/>
                  </a:rPr>
                  <a:t>ITER</a:t>
                </a:r>
              </a:p>
            </p:txBody>
          </p:sp>
        </p:grpSp>
        <p:sp>
          <p:nvSpPr>
            <p:cNvPr id="36" name="TextBox 77"/>
            <p:cNvSpPr txBox="1">
              <a:spLocks noChangeArrowheads="1"/>
            </p:cNvSpPr>
            <p:nvPr/>
          </p:nvSpPr>
          <p:spPr bwMode="auto">
            <a:xfrm>
              <a:off x="600216" y="4615514"/>
              <a:ext cx="227794" cy="33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7" name="TextBox 78"/>
            <p:cNvSpPr txBox="1">
              <a:spLocks noChangeArrowheads="1"/>
            </p:cNvSpPr>
            <p:nvPr/>
          </p:nvSpPr>
          <p:spPr bwMode="auto">
            <a:xfrm>
              <a:off x="465194" y="3407944"/>
              <a:ext cx="544837" cy="33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 dirty="0">
                  <a:solidFill>
                    <a:schemeClr val="tx1"/>
                  </a:solidFill>
                </a:rPr>
                <a:t>20</a:t>
              </a:r>
            </a:p>
          </p:txBody>
        </p:sp>
        <p:sp>
          <p:nvSpPr>
            <p:cNvPr id="38" name="TextBox 79"/>
            <p:cNvSpPr txBox="1">
              <a:spLocks noChangeArrowheads="1"/>
            </p:cNvSpPr>
            <p:nvPr/>
          </p:nvSpPr>
          <p:spPr bwMode="auto">
            <a:xfrm>
              <a:off x="452999" y="2206541"/>
              <a:ext cx="520327" cy="33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 dirty="0">
                  <a:solidFill>
                    <a:schemeClr val="tx1"/>
                  </a:solidFill>
                </a:rPr>
                <a:t>40</a:t>
              </a:r>
            </a:p>
          </p:txBody>
        </p:sp>
        <p:sp>
          <p:nvSpPr>
            <p:cNvPr id="39" name="TextBox 84"/>
            <p:cNvSpPr txBox="1">
              <a:spLocks noChangeArrowheads="1"/>
            </p:cNvSpPr>
            <p:nvPr/>
          </p:nvSpPr>
          <p:spPr bwMode="auto">
            <a:xfrm>
              <a:off x="706503" y="4721089"/>
              <a:ext cx="227794" cy="33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0" name="TextBox 85"/>
            <p:cNvSpPr txBox="1">
              <a:spLocks noChangeArrowheads="1"/>
            </p:cNvSpPr>
            <p:nvPr/>
          </p:nvSpPr>
          <p:spPr bwMode="auto">
            <a:xfrm>
              <a:off x="2345323" y="4727242"/>
              <a:ext cx="289565" cy="33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TextBox 86"/>
            <p:cNvSpPr txBox="1">
              <a:spLocks noChangeArrowheads="1"/>
            </p:cNvSpPr>
            <p:nvPr/>
          </p:nvSpPr>
          <p:spPr bwMode="auto">
            <a:xfrm>
              <a:off x="4008782" y="4721079"/>
              <a:ext cx="289565" cy="33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400" i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2" name="Oval 66"/>
            <p:cNvSpPr>
              <a:spLocks noChangeArrowheads="1"/>
            </p:cNvSpPr>
            <p:nvPr/>
          </p:nvSpPr>
          <p:spPr bwMode="auto">
            <a:xfrm>
              <a:off x="2536612" y="3213292"/>
              <a:ext cx="619134" cy="592001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r">
                <a:spcBef>
                  <a:spcPct val="20000"/>
                </a:spcBef>
                <a:buNone/>
              </a:pPr>
              <a:endParaRPr lang="en-US" sz="1050"/>
            </a:p>
          </p:txBody>
        </p:sp>
        <p:sp>
          <p:nvSpPr>
            <p:cNvPr id="43" name="TextBox 1"/>
            <p:cNvSpPr txBox="1">
              <a:spLocks noChangeArrowheads="1"/>
            </p:cNvSpPr>
            <p:nvPr/>
          </p:nvSpPr>
          <p:spPr bwMode="auto">
            <a:xfrm>
              <a:off x="1736925" y="2938952"/>
              <a:ext cx="10396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smtClean="0"/>
                <a:t>ST-FNSF</a:t>
              </a:r>
              <a:endParaRPr lang="en-US" sz="1600" i="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5609" y="1839650"/>
              <a:ext cx="2457877" cy="465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i="0" dirty="0" smtClean="0">
                  <a:solidFill>
                    <a:schemeClr val="accent1">
                      <a:lumMod val="50000"/>
                    </a:schemeClr>
                  </a:solidFill>
                </a:rPr>
                <a:t>Data base from START, MAST, PEGASUS and NSTX</a:t>
              </a:r>
              <a:endParaRPr lang="en-US" sz="1400" i="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>
              <a:off x="2362200" y="3200400"/>
              <a:ext cx="520700" cy="3048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0" name="TextBox 59"/>
          <p:cNvSpPr txBox="1"/>
          <p:nvPr/>
        </p:nvSpPr>
        <p:spPr>
          <a:xfrm>
            <a:off x="457200" y="1354850"/>
            <a:ext cx="326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fusion</a:t>
            </a:r>
            <a:r>
              <a:rPr lang="en-US" sz="2400" dirty="0" smtClean="0">
                <a:solidFill>
                  <a:schemeClr val="tx1"/>
                </a:solidFill>
              </a:rPr>
              <a:t> ∝ </a:t>
            </a:r>
            <a:r>
              <a:rPr lang="en-US" altLang="en-US" sz="2400" dirty="0">
                <a:solidFill>
                  <a:schemeClr val="tx1"/>
                </a:solidFill>
                <a:latin typeface="Symbol" charset="2"/>
                <a:cs typeface="Symbol" charset="2"/>
                <a:sym typeface="Math1" pitchFamily="2" charset="2"/>
              </a:rPr>
              <a:t></a:t>
            </a:r>
            <a:r>
              <a:rPr lang="en-US" altLang="en-US" sz="240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2400" dirty="0">
                <a:solidFill>
                  <a:schemeClr val="tx1"/>
                </a:solidFill>
                <a:latin typeface="Symbol" charset="2"/>
                <a:cs typeface="Symbol" charset="2"/>
                <a:sym typeface="Math1" pitchFamily="2" charset="2"/>
              </a:rPr>
              <a:t>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baseline="30000" dirty="0" smtClean="0">
                <a:solidFill>
                  <a:schemeClr val="tx1"/>
                </a:solidFill>
              </a:rPr>
              <a:t>2  </a:t>
            </a:r>
            <a:r>
              <a:rPr lang="en-US" sz="2400" dirty="0" smtClean="0">
                <a:solidFill>
                  <a:schemeClr val="tx1"/>
                </a:solidFill>
              </a:rPr>
              <a:t>x </a:t>
            </a:r>
            <a:r>
              <a:rPr lang="en-US" sz="2400" baseline="300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Vol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grpSp>
        <p:nvGrpSpPr>
          <p:cNvPr id="2051" name="Group 2050"/>
          <p:cNvGrpSpPr/>
          <p:nvPr/>
        </p:nvGrpSpPr>
        <p:grpSpPr>
          <a:xfrm>
            <a:off x="177800" y="1981200"/>
            <a:ext cx="4089400" cy="4387850"/>
            <a:chOff x="215900" y="2921000"/>
            <a:chExt cx="4089400" cy="4387850"/>
          </a:xfrm>
        </p:grpSpPr>
        <p:sp>
          <p:nvSpPr>
            <p:cNvPr id="65" name="TextBox 64"/>
            <p:cNvSpPr txBox="1"/>
            <p:nvPr/>
          </p:nvSpPr>
          <p:spPr>
            <a:xfrm>
              <a:off x="304800" y="2980450"/>
              <a:ext cx="400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err="1" smtClean="0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 smtClean="0">
                  <a:solidFill>
                    <a:schemeClr val="tx1"/>
                  </a:solidFill>
                </a:rPr>
                <a:t>fusion</a:t>
              </a:r>
              <a:r>
                <a:rPr lang="en-US" sz="2400" dirty="0" smtClean="0">
                  <a:solidFill>
                    <a:schemeClr val="tx1"/>
                  </a:solidFill>
                </a:rPr>
                <a:t> ∝ </a:t>
              </a:r>
              <a:r>
                <a:rPr lang="en-US" altLang="en-US" sz="2400" dirty="0" smtClean="0">
                  <a:solidFill>
                    <a:srgbClr val="FF0000"/>
                  </a:solidFill>
                  <a:latin typeface="Symbol" pitchFamily="18" charset="2"/>
                </a:rPr>
                <a:t>b</a:t>
              </a:r>
              <a:r>
                <a:rPr lang="en-US" altLang="en-US" sz="2400" baseline="-25000" dirty="0" smtClean="0">
                  <a:solidFill>
                    <a:srgbClr val="FF0000"/>
                  </a:solidFill>
                  <a:latin typeface="Arial" charset="0"/>
                </a:rPr>
                <a:t>T</a:t>
              </a:r>
              <a:r>
                <a:rPr lang="en-US" altLang="en-US" sz="2400" baseline="30000" dirty="0" smtClean="0">
                  <a:solidFill>
                    <a:srgbClr val="FF0000"/>
                  </a:solidFill>
                  <a:latin typeface="Helvetica" pitchFamily="-64" charset="0"/>
                  <a:sym typeface="Math1" pitchFamily="2" charset="2"/>
                </a:rPr>
                <a:t>2</a:t>
              </a:r>
              <a:r>
                <a:rPr lang="en-US" altLang="en-US" sz="2400" dirty="0" smtClean="0">
                  <a:solidFill>
                    <a:schemeClr val="tx1"/>
                  </a:solidFill>
                  <a:sym typeface="Math1" pitchFamily="2" charset="2"/>
                </a:rPr>
                <a:t>    </a:t>
              </a:r>
              <a:r>
                <a:rPr lang="en-US" altLang="en-US" sz="2400" dirty="0" smtClean="0">
                  <a:solidFill>
                    <a:schemeClr val="tx1"/>
                  </a:solidFill>
                  <a:latin typeface="Helvetica" pitchFamily="-64" charset="0"/>
                  <a:sym typeface="Math1" pitchFamily="2" charset="2"/>
                </a:rPr>
                <a:t>B</a:t>
              </a:r>
              <a:r>
                <a:rPr lang="en-US" altLang="en-US" sz="2400" baseline="-25000" dirty="0" smtClean="0">
                  <a:solidFill>
                    <a:schemeClr val="tx1"/>
                  </a:solidFill>
                  <a:latin typeface="Helvetica" pitchFamily="-64" charset="0"/>
                  <a:sym typeface="Math1" pitchFamily="2" charset="2"/>
                </a:rPr>
                <a:t>T0</a:t>
              </a:r>
              <a:r>
                <a:rPr lang="en-US" altLang="en-US" sz="2400" baseline="30000" dirty="0" smtClean="0">
                  <a:solidFill>
                    <a:schemeClr val="tx1"/>
                  </a:solidFill>
                  <a:latin typeface="Helvetica" pitchFamily="-64" charset="0"/>
                  <a:sym typeface="Math1" pitchFamily="2" charset="2"/>
                </a:rPr>
                <a:t>4 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x </a:t>
              </a:r>
              <a:r>
                <a:rPr lang="en-US" sz="2400" baseline="300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Vol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endParaRPr lang="en-US" sz="2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2" name="Up Arrow 21"/>
            <p:cNvSpPr/>
            <p:nvPr/>
          </p:nvSpPr>
          <p:spPr bwMode="auto">
            <a:xfrm>
              <a:off x="2641600" y="3606800"/>
              <a:ext cx="1244600" cy="254000"/>
            </a:xfrm>
            <a:prstGeom prst="upArrow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2311400" y="2921000"/>
              <a:ext cx="1828800" cy="622300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68" name="Up Arrow 67"/>
            <p:cNvSpPr/>
            <p:nvPr/>
          </p:nvSpPr>
          <p:spPr bwMode="auto">
            <a:xfrm>
              <a:off x="1714500" y="3530600"/>
              <a:ext cx="419100" cy="381000"/>
            </a:xfrm>
            <a:prstGeom prst="upArrow">
              <a:avLst>
                <a:gd name="adj1" fmla="val 50000"/>
                <a:gd name="adj2" fmla="val 46667"/>
              </a:avLst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2049" name="TextBox 2048"/>
            <p:cNvSpPr txBox="1"/>
            <p:nvPr/>
          </p:nvSpPr>
          <p:spPr>
            <a:xfrm>
              <a:off x="1333500" y="3987800"/>
              <a:ext cx="1193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800" i="0" dirty="0" smtClean="0">
                  <a:solidFill>
                    <a:srgbClr val="000000"/>
                  </a:solidFill>
                </a:rPr>
                <a:t>Physics Knob</a:t>
              </a:r>
              <a:endParaRPr lang="en-US" sz="1800" i="0" dirty="0">
                <a:solidFill>
                  <a:srgbClr val="000000"/>
                </a:solidFill>
              </a:endParaRPr>
            </a:p>
          </p:txBody>
        </p:sp>
        <p:sp>
          <p:nvSpPr>
            <p:cNvPr id="70" name="Up Arrow 69"/>
            <p:cNvSpPr/>
            <p:nvPr/>
          </p:nvSpPr>
          <p:spPr bwMode="auto">
            <a:xfrm rot="5400000">
              <a:off x="990600" y="6908800"/>
              <a:ext cx="304800" cy="495300"/>
            </a:xfrm>
            <a:prstGeom prst="upArrow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5900" y="3987800"/>
              <a:ext cx="1193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800" i="0" dirty="0" smtClean="0">
                  <a:solidFill>
                    <a:srgbClr val="000000"/>
                  </a:solidFill>
                </a:rPr>
                <a:t>Product</a:t>
              </a:r>
              <a:endParaRPr lang="en-US" sz="1800" i="0" dirty="0">
                <a:solidFill>
                  <a:srgbClr val="00000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616200" y="3975100"/>
              <a:ext cx="1511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rgbClr val="000000"/>
                  </a:solidFill>
                </a:rPr>
                <a:t>Investment</a:t>
              </a:r>
              <a:endParaRPr lang="en-US" sz="1800" i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736600" y="4885450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chemeClr val="tx1"/>
                </a:solidFill>
              </a:rPr>
              <a:t>W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∝ </a:t>
            </a:r>
            <a:r>
              <a:rPr lang="en-US" sz="2000" dirty="0" err="1">
                <a:solidFill>
                  <a:schemeClr val="tx1"/>
                </a:solidFill>
              </a:rPr>
              <a:t>P</a:t>
            </a:r>
            <a:r>
              <a:rPr lang="en-US" sz="2000" baseline="-25000" dirty="0" err="1">
                <a:solidFill>
                  <a:schemeClr val="tx1"/>
                </a:solidFill>
              </a:rPr>
              <a:t>fusion</a:t>
            </a:r>
            <a:r>
              <a:rPr lang="en-US" sz="2000" baseline="-25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/ </a:t>
            </a:r>
            <a:r>
              <a:rPr lang="en-US" sz="2400" dirty="0" smtClean="0">
                <a:solidFill>
                  <a:schemeClr val="tx1"/>
                </a:solidFill>
              </a:rPr>
              <a:t>Area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03200" y="3905393"/>
            <a:ext cx="4038600" cy="800219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None/>
            </a:pPr>
            <a:r>
              <a:rPr lang="en-US" sz="2000" dirty="0" smtClean="0">
                <a:latin typeface="Helvetica Neue"/>
                <a:cs typeface="Helvetica Neue"/>
              </a:rPr>
              <a:t>High neutron </a:t>
            </a:r>
            <a:r>
              <a:rPr lang="en-US" sz="2000" dirty="0">
                <a:latin typeface="Helvetica Neue"/>
                <a:cs typeface="Helvetica Neue"/>
              </a:rPr>
              <a:t>wall loading </a:t>
            </a:r>
            <a:r>
              <a:rPr lang="en-US" sz="2000" dirty="0" err="1" smtClean="0">
                <a:latin typeface="Helvetica Neue"/>
                <a:cs typeface="Helvetica Neue"/>
              </a:rPr>
              <a:t>W</a:t>
            </a:r>
            <a:r>
              <a:rPr lang="en-US" sz="2000" baseline="-25000" dirty="0" err="1" smtClean="0">
                <a:latin typeface="Helvetica Neue"/>
                <a:cs typeface="Helvetica Neue"/>
              </a:rPr>
              <a:t>n</a:t>
            </a:r>
            <a:r>
              <a:rPr lang="en-US" sz="2000" baseline="-25000" dirty="0" smtClean="0">
                <a:latin typeface="Helvetica Neue"/>
                <a:cs typeface="Helvetica Neue"/>
              </a:rPr>
              <a:t>  </a:t>
            </a:r>
            <a:r>
              <a:rPr lang="en-US" sz="2000" dirty="0" smtClean="0">
                <a:latin typeface="Helvetica Neue"/>
                <a:cs typeface="Helvetica Neue"/>
              </a:rPr>
              <a:t>possible in a compact FNSF</a:t>
            </a:r>
            <a:endParaRPr lang="en-US" altLang="en-US" sz="2000" b="1" dirty="0">
              <a:solidFill>
                <a:srgbClr val="1822CD"/>
              </a:solidFill>
              <a:latin typeface="Helvetica Neue"/>
              <a:cs typeface="Helvetica Neue"/>
              <a:sym typeface="Math1" pitchFamily="2" charset="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28600" y="5431550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chemeClr val="tx1"/>
                </a:solidFill>
              </a:rPr>
              <a:t>W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∝ </a:t>
            </a:r>
            <a:r>
              <a:rPr lang="en-US" altLang="en-US" sz="2000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altLang="en-US" sz="2000" baseline="-25000" dirty="0" smtClean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altLang="en-US" sz="2000" baseline="30000" dirty="0" smtClean="0">
                <a:solidFill>
                  <a:srgbClr val="FF0000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2000" dirty="0" smtClean="0">
                <a:solidFill>
                  <a:schemeClr val="tx1"/>
                </a:solidFill>
                <a:sym typeface="Math1" pitchFamily="2" charset="2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B</a:t>
            </a:r>
            <a:r>
              <a:rPr lang="en-US" altLang="en-US" sz="2000" baseline="-2500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2000" baseline="30000" dirty="0">
                <a:solidFill>
                  <a:schemeClr val="tx1"/>
                </a:solidFill>
                <a:latin typeface="Helvetica" pitchFamily="-64" charset="0"/>
                <a:sym typeface="Math1" pitchFamily="2" charset="2"/>
              </a:rPr>
              <a:t>4 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a   (not strongly size dependent)</a:t>
            </a:r>
            <a:endParaRPr lang="en-US" sz="2000" baseline="-25000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2000" baseline="-2500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600200" y="6043451"/>
            <a:ext cx="5892800" cy="3265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lnSpc>
                <a:spcPts val="1760"/>
              </a:lnSpc>
              <a:buFontTx/>
              <a:buNone/>
            </a:pPr>
            <a:r>
              <a:rPr lang="en-US" sz="1800" dirty="0" err="1">
                <a:solidFill>
                  <a:schemeClr val="tx1"/>
                </a:solidFill>
              </a:rPr>
              <a:t>W</a:t>
            </a:r>
            <a:r>
              <a:rPr lang="en-US" sz="1800" baseline="-25000" dirty="0" err="1">
                <a:solidFill>
                  <a:schemeClr val="tx1"/>
                </a:solidFill>
              </a:rPr>
              <a:t>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~ 1-2 MW/m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 with R ~ 1 m ST-FNSF feasible!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57" name="Up Arrow 56"/>
          <p:cNvSpPr/>
          <p:nvPr/>
        </p:nvSpPr>
        <p:spPr bwMode="auto">
          <a:xfrm>
            <a:off x="457200" y="2603500"/>
            <a:ext cx="596900" cy="342900"/>
          </a:xfrm>
          <a:prstGeom prst="up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4283192" y="933593"/>
            <a:ext cx="3463808" cy="430887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 err="1" smtClean="0">
                <a:solidFill>
                  <a:srgbClr val="1822CD"/>
                </a:solidFill>
                <a:latin typeface="Helvetica Neue"/>
                <a:cs typeface="Helvetica Neue"/>
              </a:rPr>
              <a:t>Toroidal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 Neue"/>
                <a:cs typeface="Helvetica Neue"/>
              </a:rPr>
              <a:t> Beta </a:t>
            </a:r>
            <a:r>
              <a:rPr lang="en-US" altLang="en-US" sz="1600" b="1" dirty="0" err="1" smtClean="0">
                <a:solidFill>
                  <a:srgbClr val="1822CD"/>
                </a:solidFill>
                <a:latin typeface="Symbol" pitchFamily="18" charset="2"/>
              </a:rPr>
              <a:t>b</a:t>
            </a:r>
            <a:r>
              <a:rPr lang="en-US" altLang="en-US" sz="1600" b="1" baseline="-25000" dirty="0" err="1" smtClean="0">
                <a:solidFill>
                  <a:srgbClr val="1822CD"/>
                </a:solidFill>
                <a:latin typeface="Arial" charset="0"/>
              </a:rPr>
              <a:t>T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" pitchFamily="-64" charset="0"/>
              </a:rPr>
              <a:t> 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</a:rPr>
              <a:t>= </a:t>
            </a:r>
            <a:r>
              <a:rPr lang="en-US" altLang="en-US" sz="1600" b="1" dirty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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1600" b="1" dirty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 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(B</a:t>
            </a:r>
            <a:r>
              <a:rPr lang="en-US" altLang="en-US" sz="1600" b="1" baseline="-25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1600" b="1" baseline="30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1600" b="1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2</a:t>
            </a:r>
            <a:r>
              <a:rPr lang="en-US" altLang="en-US" sz="1600" b="1" dirty="0">
                <a:solidFill>
                  <a:srgbClr val="1822CD"/>
                </a:solidFill>
                <a:latin typeface="Symbol" pitchFamily="18" charset="2"/>
                <a:sym typeface="Math1" pitchFamily="2" charset="2"/>
              </a:rPr>
              <a:t>m</a:t>
            </a:r>
            <a:r>
              <a:rPr lang="en-US" altLang="en-US" sz="1600" b="1" baseline="-2500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0</a:t>
            </a:r>
            <a:r>
              <a:rPr lang="en-US" altLang="en-US" sz="1600" b="1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)</a:t>
            </a:r>
            <a:endParaRPr lang="en-US" altLang="en-US" sz="1600" b="1" dirty="0">
              <a:solidFill>
                <a:srgbClr val="1822CD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0" y="933593"/>
            <a:ext cx="2269142" cy="430887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Helvetica" pitchFamily="-64" charset="0"/>
              </a:rPr>
              <a:t>Aspect Ratio A = R</a:t>
            </a:r>
            <a:r>
              <a:rPr lang="en-US" altLang="en-US" sz="1600" b="1" baseline="-25000" dirty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1600" b="1" dirty="0" smtClean="0">
                <a:solidFill>
                  <a:srgbClr val="FF0000"/>
                </a:solidFill>
                <a:latin typeface="Helvetica" pitchFamily="-64" charset="0"/>
              </a:rPr>
              <a:t>/a</a:t>
            </a:r>
            <a:endParaRPr lang="en-US" altLang="en-US" sz="1600" i="1" dirty="0">
              <a:solidFill>
                <a:srgbClr val="FF0000"/>
              </a:solidFill>
              <a:latin typeface="Helvetica" pitchFamily="-64" charset="0"/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2247900" y="933593"/>
            <a:ext cx="2026713" cy="430887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1600" b="1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6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5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838200"/>
          </a:xfrm>
        </p:spPr>
        <p:txBody>
          <a:bodyPr>
            <a:noAutofit/>
          </a:bodyPr>
          <a:lstStyle/>
          <a:p>
            <a:pPr>
              <a:lnSpc>
                <a:spcPts val="3360"/>
              </a:lnSpc>
            </a:pPr>
            <a:r>
              <a:rPr lang="en-US" b="1" dirty="0" smtClean="0">
                <a:solidFill>
                  <a:srgbClr val="0816FF"/>
                </a:solidFill>
              </a:rPr>
              <a:t>There have been </a:t>
            </a:r>
            <a:r>
              <a:rPr lang="en-US" dirty="0" smtClean="0">
                <a:solidFill>
                  <a:srgbClr val="0816FF"/>
                </a:solidFill>
                <a:latin typeface="Helvetica Neue"/>
                <a:cs typeface="Helvetica Neue"/>
              </a:rPr>
              <a:t>several studies of </a:t>
            </a:r>
            <a:r>
              <a:rPr lang="en-US" dirty="0" smtClean="0">
                <a:solidFill>
                  <a:srgbClr val="0816FF"/>
                </a:solidFill>
              </a:rPr>
              <a:t>ST-FNSF showing the potential attractiveness of this approach</a:t>
            </a:r>
            <a:endParaRPr lang="en-US" b="1" dirty="0">
              <a:solidFill>
                <a:srgbClr val="0816FF"/>
              </a:solidFill>
              <a:latin typeface="Helvetica Neue"/>
              <a:cs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103699"/>
            <a:ext cx="5359401" cy="5195501"/>
          </a:xfrm>
        </p:spPr>
        <p:txBody>
          <a:bodyPr>
            <a:noAutofit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Projected to access high neutron wall loading at modest R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68275" lvl="1" indent="0">
              <a:spcAft>
                <a:spcPts val="300"/>
              </a:spcAft>
              <a:buNone/>
            </a:pP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~ 1-2 MW/m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50-200MW, R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 0.8-1.8m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Modular,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simplified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maintenance 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Tritium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breeding ratio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(TBR) near 1</a:t>
            </a:r>
          </a:p>
          <a:p>
            <a:pPr marL="168275" lvl="1" indent="0">
              <a:spcAft>
                <a:spcPts val="300"/>
              </a:spcAft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equires sufficiently large R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careful design</a:t>
            </a:r>
          </a:p>
          <a:p>
            <a:pPr marL="0" indent="0">
              <a:spcAft>
                <a:spcPts val="300"/>
              </a:spcAft>
              <a:buNone/>
            </a:pP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to address ST-FNSF R&amp;D needs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>
              <a:spcAft>
                <a:spcPts val="300"/>
              </a:spcAft>
              <a:buFont typeface="Wingdings" charset="2"/>
              <a:buChar char="ü"/>
            </a:pPr>
            <a:r>
              <a:rPr lang="en-US" sz="1800" b="1" dirty="0">
                <a:cs typeface="Arial" panose="020B0604020202020204" pitchFamily="34" charset="0"/>
              </a:rPr>
              <a:t>Non-inductive start-up, ramp-up, </a:t>
            </a:r>
            <a:r>
              <a:rPr lang="en-US" sz="1800" b="1" dirty="0" smtClean="0">
                <a:cs typeface="Arial" panose="020B0604020202020204" pitchFamily="34" charset="0"/>
              </a:rPr>
              <a:t>sustainment</a:t>
            </a:r>
            <a:endParaRPr lang="en-US" sz="16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400050" lvl="1">
              <a:spcAft>
                <a:spcPts val="300"/>
              </a:spcAft>
              <a:buFont typeface="Wingdings" charset="2"/>
              <a:buChar char="ü"/>
            </a:pPr>
            <a:r>
              <a:rPr lang="en-US" sz="1800" b="1" dirty="0" smtClean="0">
                <a:cs typeface="Arial" panose="020B0604020202020204" pitchFamily="34" charset="0"/>
              </a:rPr>
              <a:t>Confinement scaling (especially electrons)</a:t>
            </a:r>
          </a:p>
          <a:p>
            <a:pPr marL="400050" lvl="1">
              <a:spcAft>
                <a:spcPts val="300"/>
              </a:spcAft>
              <a:buFont typeface="Wingdings" charset="2"/>
              <a:buChar char="ü"/>
            </a:pPr>
            <a:r>
              <a:rPr lang="en-US" sz="1800" b="1" dirty="0" smtClean="0">
                <a:cs typeface="Arial" panose="020B0604020202020204" pitchFamily="34" charset="0"/>
              </a:rPr>
              <a:t>Stability </a:t>
            </a:r>
            <a:r>
              <a:rPr lang="en-US" sz="1800" b="1" dirty="0">
                <a:cs typeface="Arial" panose="020B0604020202020204" pitchFamily="34" charset="0"/>
              </a:rPr>
              <a:t>and steady-state control</a:t>
            </a:r>
          </a:p>
          <a:p>
            <a:pPr marL="400050" lvl="1">
              <a:spcAft>
                <a:spcPts val="300"/>
              </a:spcAft>
              <a:buFont typeface="Wingdings" charset="2"/>
              <a:buChar char="ü"/>
            </a:pPr>
            <a:r>
              <a:rPr lang="en-US" sz="1800" b="1" dirty="0" err="1">
                <a:cs typeface="Arial" panose="020B0604020202020204" pitchFamily="34" charset="0"/>
              </a:rPr>
              <a:t>Divertor</a:t>
            </a:r>
            <a:r>
              <a:rPr lang="en-US" sz="1800" b="1" dirty="0">
                <a:cs typeface="Arial" panose="020B0604020202020204" pitchFamily="34" charset="0"/>
              </a:rPr>
              <a:t> solutions for </a:t>
            </a:r>
            <a:r>
              <a:rPr lang="en-US" sz="1800" b="1" dirty="0" smtClean="0">
                <a:cs typeface="Arial" panose="020B0604020202020204" pitchFamily="34" charset="0"/>
              </a:rPr>
              <a:t>(</a:t>
            </a:r>
            <a:r>
              <a:rPr lang="en-US" sz="1800" b="1" dirty="0" err="1" smtClean="0">
                <a:cs typeface="Arial" panose="020B0604020202020204" pitchFamily="34" charset="0"/>
              </a:rPr>
              <a:t>ss</a:t>
            </a:r>
            <a:r>
              <a:rPr lang="en-US" sz="1800" b="1" dirty="0" smtClean="0">
                <a:cs typeface="Arial" panose="020B0604020202020204" pitchFamily="34" charset="0"/>
              </a:rPr>
              <a:t>) high </a:t>
            </a:r>
            <a:r>
              <a:rPr lang="en-US" sz="1800" b="1" dirty="0">
                <a:cs typeface="Arial" panose="020B0604020202020204" pitchFamily="34" charset="0"/>
              </a:rPr>
              <a:t>heat flux</a:t>
            </a:r>
          </a:p>
          <a:p>
            <a:pPr marL="114300" lvl="1" indent="0">
              <a:spcAft>
                <a:spcPts val="300"/>
              </a:spcAft>
              <a:buNone/>
            </a:pPr>
            <a:r>
              <a:rPr lang="en-US" sz="1800" b="1" dirty="0" smtClean="0">
                <a:cs typeface="Arial" panose="020B0604020202020204" pitchFamily="34" charset="0"/>
              </a:rPr>
              <a:t>     Radiation-tolerant magnets, design </a:t>
            </a:r>
            <a:endParaRPr lang="en-US" sz="1800" b="1" dirty="0">
              <a:cs typeface="Arial" panose="020B0604020202020204" pitchFamily="34" charset="0"/>
            </a:endParaRPr>
          </a:p>
          <a:p>
            <a:pPr marL="0" indent="0">
              <a:spcAft>
                <a:spcPts val="300"/>
              </a:spcAft>
              <a:buNone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69206" y="4165501"/>
            <a:ext cx="1524000" cy="2091003"/>
            <a:chOff x="7513394" y="4142752"/>
            <a:chExt cx="1524000" cy="2091003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13394" y="4142752"/>
              <a:ext cx="1524000" cy="1759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7559188" y="5895201"/>
              <a:ext cx="142699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buNone/>
                <a:defRPr/>
              </a:pPr>
              <a:r>
                <a:rPr lang="en-US" sz="1600" b="1" i="0" dirty="0" smtClean="0">
                  <a:solidFill>
                    <a:schemeClr val="tx1"/>
                  </a:solidFill>
                  <a:latin typeface="Helvetica" charset="0"/>
                  <a:cs typeface="Arial" charset="0"/>
                </a:rPr>
                <a:t>Culham (UK)</a:t>
              </a:r>
              <a:endParaRPr lang="en-US" sz="1600" b="1" i="0" dirty="0">
                <a:solidFill>
                  <a:schemeClr val="tx1"/>
                </a:solidFill>
                <a:latin typeface="Helvetica" charset="0"/>
                <a:cs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73546" y="4368495"/>
            <a:ext cx="1479954" cy="1900709"/>
            <a:chOff x="3962400" y="4156839"/>
            <a:chExt cx="1479954" cy="1900709"/>
          </a:xfrm>
        </p:grpSpPr>
        <p:pic>
          <p:nvPicPr>
            <p:cNvPr id="37" name="Picture 7" descr="Picture 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4156839"/>
              <a:ext cx="1479954" cy="1559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4144704" y="5718994"/>
              <a:ext cx="114525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buNone/>
                <a:defRPr/>
              </a:pPr>
              <a:r>
                <a:rPr lang="en-US" sz="1600" b="1" i="0" dirty="0">
                  <a:solidFill>
                    <a:schemeClr val="tx1"/>
                  </a:solidFill>
                  <a:latin typeface="Helvetica" charset="0"/>
                  <a:cs typeface="Arial" charset="0"/>
                </a:rPr>
                <a:t>UT Austin</a:t>
              </a:r>
              <a:endParaRPr lang="en-US" sz="1200" b="1" i="0" dirty="0">
                <a:solidFill>
                  <a:schemeClr val="tx1"/>
                </a:solidFill>
                <a:latin typeface="Helvetica" charset="0"/>
                <a:cs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13394" y="2039059"/>
            <a:ext cx="1488880" cy="2075741"/>
            <a:chOff x="7513394" y="2115259"/>
            <a:chExt cx="1488880" cy="207574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13394" y="2115259"/>
              <a:ext cx="1488880" cy="1815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7848600" y="3852446"/>
              <a:ext cx="76495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None/>
                <a:defRPr/>
              </a:pPr>
              <a:r>
                <a:rPr lang="en-US" sz="1600" b="1" i="0" dirty="0">
                  <a:solidFill>
                    <a:schemeClr val="tx1"/>
                  </a:solidFill>
                  <a:latin typeface="Helvetica" charset="0"/>
                  <a:cs typeface="Arial" charset="0"/>
                </a:rPr>
                <a:t>ORNL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10200" y="1490246"/>
            <a:ext cx="1981200" cy="2624554"/>
            <a:chOff x="5410200" y="1524000"/>
            <a:chExt cx="1981200" cy="2624554"/>
          </a:xfrm>
        </p:grpSpPr>
        <p:grpSp>
          <p:nvGrpSpPr>
            <p:cNvPr id="25" name="Group 24"/>
            <p:cNvGrpSpPr/>
            <p:nvPr/>
          </p:nvGrpSpPr>
          <p:grpSpPr>
            <a:xfrm>
              <a:off x="5410200" y="1524000"/>
              <a:ext cx="1981200" cy="2537349"/>
              <a:chOff x="6298248" y="2213610"/>
              <a:chExt cx="2765330" cy="3501390"/>
            </a:xfrm>
          </p:grpSpPr>
          <p:pic>
            <p:nvPicPr>
              <p:cNvPr id="23" name="Picture 9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74" t="16028" r="24157" b="1858"/>
              <a:stretch/>
            </p:blipFill>
            <p:spPr bwMode="auto">
              <a:xfrm>
                <a:off x="6298248" y="2213610"/>
                <a:ext cx="2765330" cy="342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8686800" y="5334000"/>
                <a:ext cx="1524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2400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096000" y="3810000"/>
              <a:ext cx="71846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None/>
                <a:defRPr/>
              </a:pPr>
              <a:r>
                <a:rPr lang="en-US" sz="1600" b="1" i="0" dirty="0">
                  <a:solidFill>
                    <a:schemeClr val="tx1"/>
                  </a:solidFill>
                  <a:latin typeface="Helvetica" charset="0"/>
                  <a:cs typeface="Arial" charset="0"/>
                </a:rPr>
                <a:t>PPPL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791200" y="990600"/>
            <a:ext cx="3211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b="1" i="0" dirty="0" smtClean="0">
                <a:solidFill>
                  <a:srgbClr val="FF0000"/>
                </a:solidFill>
              </a:rPr>
              <a:t>Example ST-FNSF concepts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5181600" y="2514600"/>
            <a:ext cx="533400" cy="381000"/>
          </a:xfrm>
          <a:prstGeom prst="rightArrow">
            <a:avLst>
              <a:gd name="adj1" fmla="val 65822"/>
              <a:gd name="adj2" fmla="val 5000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0600" y="6235700"/>
            <a:ext cx="503214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>
                <a:solidFill>
                  <a:schemeClr val="tx1"/>
                </a:solidFill>
              </a:rPr>
              <a:t>ST-FNSF by T.G. Brown and J. Menard at this conference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7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7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1242597"/>
            <a:ext cx="8750300" cy="4419600"/>
          </a:xfrm>
        </p:spPr>
        <p:txBody>
          <a:bodyPr/>
          <a:lstStyle/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Introduction and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Motivation for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NSTX-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U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3200" b="1" dirty="0" smtClean="0"/>
              <a:t>NSTX </a:t>
            </a:r>
            <a:r>
              <a:rPr lang="en-US" sz="3200" b="1" dirty="0"/>
              <a:t>U</a:t>
            </a:r>
            <a:r>
              <a:rPr lang="en-US" sz="3200" b="1" dirty="0" smtClean="0"/>
              <a:t>pgrade </a:t>
            </a:r>
            <a:r>
              <a:rPr lang="en-US" sz="3200" b="1" dirty="0"/>
              <a:t>P</a:t>
            </a:r>
            <a:r>
              <a:rPr lang="en-US" sz="3200" b="1" dirty="0" smtClean="0"/>
              <a:t>roject </a:t>
            </a: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NSTX-U ST-FNSF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Targeted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xperiments  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231775" indent="-231775">
              <a:lnSpc>
                <a:spcPts val="2880"/>
              </a:lnSpc>
              <a:spcBef>
                <a:spcPts val="2472"/>
              </a:spcBef>
              <a:spcAft>
                <a:spcPts val="2400"/>
              </a:spcAft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Summary </a:t>
            </a: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2828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52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4400" i="0" dirty="0">
                <a:solidFill>
                  <a:srgbClr val="0816FF"/>
                </a:solidFill>
              </a:rPr>
              <a:t>Talk Outline</a:t>
            </a:r>
            <a:endParaRPr lang="en-US" sz="3200" i="0" dirty="0">
              <a:solidFill>
                <a:srgbClr val="0816FF"/>
              </a:solidFill>
              <a:latin typeface="Helvetica Neue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8</a:t>
            </a:fld>
            <a:endParaRPr lang="en-US" sz="1400" b="0" i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2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4026" b="8825"/>
          <a:stretch/>
        </p:blipFill>
        <p:spPr>
          <a:xfrm>
            <a:off x="888999" y="4173220"/>
            <a:ext cx="7267221" cy="235458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22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0000"/>
              </a:lnSpc>
              <a:buNone/>
              <a:defRPr/>
            </a:pPr>
            <a:r>
              <a:rPr lang="en-US" sz="3200" i="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NSTX </a:t>
            </a:r>
            <a:r>
              <a:rPr lang="en-US" sz="3200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Upgrade</a:t>
            </a:r>
            <a:r>
              <a:rPr lang="en-US" sz="3200" i="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i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Project Progress </a:t>
            </a:r>
            <a:r>
              <a:rPr lang="en-US" sz="3200" i="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Overview</a:t>
            </a:r>
          </a:p>
          <a:p>
            <a:pPr algn="ctr" eaLnBrk="1" hangingPunct="1">
              <a:buNone/>
            </a:pPr>
            <a:r>
              <a:rPr lang="en-US" dirty="0" smtClean="0">
                <a:solidFill>
                  <a:srgbClr val="0000FF"/>
                </a:solidFill>
              </a:rPr>
              <a:t>R. </a:t>
            </a:r>
            <a:r>
              <a:rPr lang="en-US" dirty="0" err="1">
                <a:solidFill>
                  <a:srgbClr val="0000FF"/>
                </a:solidFill>
              </a:rPr>
              <a:t>Strykowsky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E. </a:t>
            </a:r>
            <a:r>
              <a:rPr lang="en-US" dirty="0">
                <a:solidFill>
                  <a:srgbClr val="0000FF"/>
                </a:solidFill>
              </a:rPr>
              <a:t>Perry, </a:t>
            </a:r>
            <a:r>
              <a:rPr lang="en-US" dirty="0" smtClean="0">
                <a:solidFill>
                  <a:srgbClr val="0000FF"/>
                </a:solidFill>
              </a:rPr>
              <a:t>T. Stevenson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L. </a:t>
            </a:r>
            <a:r>
              <a:rPr lang="en-US" dirty="0" err="1">
                <a:solidFill>
                  <a:srgbClr val="0000FF"/>
                </a:solidFill>
              </a:rPr>
              <a:t>Dudek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S. </a:t>
            </a:r>
            <a:r>
              <a:rPr lang="en-US" dirty="0" err="1">
                <a:solidFill>
                  <a:srgbClr val="0000FF"/>
                </a:solidFill>
              </a:rPr>
              <a:t>Langish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T. </a:t>
            </a:r>
            <a:r>
              <a:rPr lang="en-US" dirty="0" err="1" smtClean="0">
                <a:solidFill>
                  <a:srgbClr val="0000FF"/>
                </a:solidFill>
              </a:rPr>
              <a:t>Egebo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M. Williams and </a:t>
            </a:r>
            <a:r>
              <a:rPr lang="en-US" dirty="0">
                <a:solidFill>
                  <a:srgbClr val="0000FF"/>
                </a:solidFill>
              </a:rPr>
              <a:t>the NSTXU Project Team</a:t>
            </a:r>
          </a:p>
        </p:txBody>
      </p:sp>
      <p:sp>
        <p:nvSpPr>
          <p:cNvPr id="25" name="Slide Number Placeholder 8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b="1" i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fld id="{70498448-22BA-DF46-A831-C0BA02EF50F8}" type="slidenum">
              <a:rPr lang="en-US" sz="900" smtClean="0">
                <a:solidFill>
                  <a:srgbClr val="898989"/>
                </a:solidFill>
                <a:latin typeface="Calibri" charset="0"/>
              </a:rPr>
              <a:pPr eaLnBrk="1" hangingPunct="1">
                <a:lnSpc>
                  <a:spcPts val="1200"/>
                </a:lnSpc>
              </a:pPr>
              <a:t>9</a:t>
            </a:fld>
            <a:endParaRPr lang="en-US" sz="9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9525" y="1257301"/>
            <a:ext cx="5145534" cy="3378199"/>
            <a:chOff x="244475" y="1079501"/>
            <a:chExt cx="5145534" cy="3378199"/>
          </a:xfrm>
        </p:grpSpPr>
        <p:sp>
          <p:nvSpPr>
            <p:cNvPr id="20" name="Rectangle 3"/>
            <p:cNvSpPr txBox="1">
              <a:spLocks noChangeArrowheads="1"/>
            </p:cNvSpPr>
            <p:nvPr/>
          </p:nvSpPr>
          <p:spPr bwMode="auto">
            <a:xfrm>
              <a:off x="244475" y="1079501"/>
              <a:ext cx="3692525" cy="3378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accent2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FF0000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9999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FF0000"/>
                  </a:solidFill>
                  <a:latin typeface="Calibri" charset="0"/>
                </a:rPr>
                <a:t>Inner TF bundle</a:t>
              </a: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FF0000"/>
                  </a:solidFill>
                  <a:latin typeface="Calibri" charset="0"/>
                </a:rPr>
                <a:t>TF Flex bus</a:t>
              </a: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FF0000"/>
                  </a:solidFill>
                  <a:latin typeface="Calibri" charset="0"/>
                </a:rPr>
                <a:t>OH coil</a:t>
              </a: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FF0000"/>
                  </a:solidFill>
                  <a:latin typeface="Calibri" charset="0"/>
                </a:rPr>
                <a:t>Inner PF coils</a:t>
              </a:r>
              <a:endParaRPr lang="en-US" sz="2000" i="0" dirty="0" smtClean="0">
                <a:latin typeface="Calibri" charset="0"/>
              </a:endParaRP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0000FF"/>
                  </a:solidFill>
                  <a:latin typeface="Calibri" charset="0"/>
                </a:rPr>
                <a:t>Enhance outer TF supports</a:t>
              </a: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0000FF"/>
                  </a:solidFill>
                  <a:latin typeface="Calibri" charset="0"/>
                </a:rPr>
                <a:t>Enhance PF supports</a:t>
              </a:r>
            </a:p>
            <a:p>
              <a:pPr>
                <a:lnSpc>
                  <a:spcPts val="1600"/>
                </a:lnSpc>
                <a:spcBef>
                  <a:spcPct val="15000"/>
                </a:spcBef>
              </a:pPr>
              <a:r>
                <a:rPr lang="en-US" sz="2000" i="0" dirty="0" smtClean="0">
                  <a:solidFill>
                    <a:srgbClr val="0000FF"/>
                  </a:solidFill>
                  <a:latin typeface="Calibri" charset="0"/>
                </a:rPr>
                <a:t>Reinforce umbrella structure</a:t>
              </a:r>
            </a:p>
            <a:p>
              <a:pPr>
                <a:lnSpc>
                  <a:spcPts val="1600"/>
                </a:lnSpc>
                <a:spcBef>
                  <a:spcPct val="30000"/>
                </a:spcBef>
              </a:pPr>
              <a:r>
                <a:rPr lang="en-US" sz="2000" i="0" dirty="0" smtClean="0">
                  <a:solidFill>
                    <a:srgbClr val="0000FF"/>
                  </a:solidFill>
                  <a:latin typeface="Calibri" charset="0"/>
                </a:rPr>
                <a:t>New umbrella lids</a:t>
              </a:r>
            </a:p>
            <a:p>
              <a:pPr>
                <a:lnSpc>
                  <a:spcPts val="1600"/>
                </a:lnSpc>
                <a:spcBef>
                  <a:spcPct val="30000"/>
                </a:spcBef>
              </a:pPr>
              <a:r>
                <a:rPr lang="en-US" sz="2000" i="0" dirty="0" smtClean="0">
                  <a:latin typeface="Calibri" charset="0"/>
                </a:rPr>
                <a:t>Power systems </a:t>
              </a:r>
            </a:p>
            <a:p>
              <a:pPr>
                <a:lnSpc>
                  <a:spcPts val="1600"/>
                </a:lnSpc>
                <a:spcBef>
                  <a:spcPct val="30000"/>
                </a:spcBef>
              </a:pPr>
              <a:r>
                <a:rPr lang="en-US" sz="2000" i="0" dirty="0" smtClean="0">
                  <a:latin typeface="Calibri" charset="0"/>
                </a:rPr>
                <a:t>I&amp;C, Services, Coil protection </a:t>
              </a:r>
              <a:endParaRPr lang="en-US" sz="2000" i="0" dirty="0">
                <a:latin typeface="Calibri" charset="0"/>
              </a:endParaRP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619500" y="1558925"/>
              <a:ext cx="132087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ts val="1200"/>
                </a:lnSpc>
                <a:buNone/>
              </a:pPr>
              <a:r>
                <a:rPr lang="en-US" sz="1600" dirty="0">
                  <a:solidFill>
                    <a:srgbClr val="FF0000"/>
                  </a:solidFill>
                </a:rPr>
                <a:t>Center stack</a:t>
              </a:r>
            </a:p>
          </p:txBody>
        </p:sp>
        <p:sp>
          <p:nvSpPr>
            <p:cNvPr id="22" name="AutoShape 5"/>
            <p:cNvSpPr>
              <a:spLocks/>
            </p:cNvSpPr>
            <p:nvPr/>
          </p:nvSpPr>
          <p:spPr bwMode="auto">
            <a:xfrm>
              <a:off x="3327400" y="1122363"/>
              <a:ext cx="241300" cy="973137"/>
            </a:xfrm>
            <a:prstGeom prst="rightBrace">
              <a:avLst>
                <a:gd name="adj1" fmla="val 52084"/>
                <a:gd name="adj2" fmla="val 50000"/>
              </a:avLst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>
                <a:lnSpc>
                  <a:spcPts val="1200"/>
                </a:lnSpc>
              </a:pPr>
              <a:endParaRPr lang="en-US" sz="900"/>
            </a:p>
          </p:txBody>
        </p:sp>
        <p:sp>
          <p:nvSpPr>
            <p:cNvPr id="27" name="AutoShape 5"/>
            <p:cNvSpPr>
              <a:spLocks/>
            </p:cNvSpPr>
            <p:nvPr/>
          </p:nvSpPr>
          <p:spPr bwMode="auto">
            <a:xfrm>
              <a:off x="3605213" y="2154238"/>
              <a:ext cx="319087" cy="931862"/>
            </a:xfrm>
            <a:prstGeom prst="rightBrace">
              <a:avLst>
                <a:gd name="adj1" fmla="val 52171"/>
                <a:gd name="adj2" fmla="val 50000"/>
              </a:avLst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>
                <a:lnSpc>
                  <a:spcPts val="1200"/>
                </a:lnSpc>
              </a:pPr>
              <a:endParaRPr lang="en-US" sz="900"/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4016375" y="2578100"/>
              <a:ext cx="98745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ts val="1200"/>
                </a:lnSpc>
                <a:buNone/>
              </a:pPr>
              <a:r>
                <a:rPr lang="en-US" sz="1600" dirty="0">
                  <a:solidFill>
                    <a:srgbClr val="0000FF"/>
                  </a:solidFill>
                </a:rPr>
                <a:t>Structure</a:t>
              </a:r>
            </a:p>
          </p:txBody>
        </p:sp>
        <p:sp>
          <p:nvSpPr>
            <p:cNvPr id="29" name="AutoShape 5"/>
            <p:cNvSpPr>
              <a:spLocks/>
            </p:cNvSpPr>
            <p:nvPr/>
          </p:nvSpPr>
          <p:spPr bwMode="auto">
            <a:xfrm>
              <a:off x="3743325" y="3119439"/>
              <a:ext cx="244475" cy="627062"/>
            </a:xfrm>
            <a:prstGeom prst="rightBrace">
              <a:avLst>
                <a:gd name="adj1" fmla="val 52113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pPr>
                <a:lnSpc>
                  <a:spcPts val="1200"/>
                </a:lnSpc>
              </a:pPr>
              <a:endParaRPr lang="en-US" sz="900"/>
            </a:p>
          </p:txBody>
        </p:sp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030663" y="3354388"/>
              <a:ext cx="1359346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ts val="12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</a:rPr>
                <a:t>Ancillary Sys</a:t>
              </a:r>
            </a:p>
          </p:txBody>
        </p:sp>
      </p:grpSp>
      <p:sp>
        <p:nvSpPr>
          <p:cNvPr id="31" name="Content Placeholder 2"/>
          <p:cNvSpPr>
            <a:spLocks noGrp="1"/>
          </p:cNvSpPr>
          <p:nvPr>
            <p:ph idx="4294967295"/>
          </p:nvPr>
        </p:nvSpPr>
        <p:spPr>
          <a:xfrm>
            <a:off x="5092700" y="1139825"/>
            <a:ext cx="4025900" cy="3089275"/>
          </a:xfrm>
        </p:spPr>
        <p:txBody>
          <a:bodyPr/>
          <a:lstStyle/>
          <a:p>
            <a:pPr marL="18288" indent="0">
              <a:lnSpc>
                <a:spcPts val="1400"/>
              </a:lnSpc>
              <a:spcBef>
                <a:spcPts val="0"/>
              </a:spcBef>
              <a:buNone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 smtClean="0">
                <a:latin typeface="Calibri" charset="0"/>
              </a:rPr>
              <a:t>Decontaminate TFTR </a:t>
            </a:r>
            <a:r>
              <a:rPr lang="en-US" sz="2000" b="1" dirty="0" err="1" smtClean="0">
                <a:latin typeface="Calibri" charset="0"/>
              </a:rPr>
              <a:t>beamline</a:t>
            </a: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 smtClean="0">
                <a:latin typeface="Calibri" charset="0"/>
              </a:rPr>
              <a:t>Refurbish </a:t>
            </a:r>
            <a:r>
              <a:rPr lang="en-US" sz="2000" b="1" dirty="0">
                <a:latin typeface="Calibri" charset="0"/>
              </a:rPr>
              <a:t>for reuse </a:t>
            </a: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>
                <a:latin typeface="Calibri" charset="0"/>
              </a:rPr>
              <a:t>Relocate pump duct, 22 racks and numerous diagnostics to make room in the NSTX Test Cell</a:t>
            </a: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>
                <a:latin typeface="Calibri" charset="0"/>
              </a:rPr>
              <a:t>Install new port on vacuum vessel to accommodate NB2</a:t>
            </a: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>
                <a:latin typeface="Calibri" charset="0"/>
              </a:rPr>
              <a:t>Move NB2 to the NSTX Test Cell</a:t>
            </a: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endParaRPr lang="en-US" sz="2000" b="1" dirty="0">
              <a:latin typeface="Calibri" charset="0"/>
            </a:endParaRPr>
          </a:p>
          <a:p>
            <a:pPr marL="361188">
              <a:lnSpc>
                <a:spcPts val="14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1" dirty="0" smtClean="0">
                <a:latin typeface="Calibri" charset="0"/>
              </a:rPr>
              <a:t>Install power</a:t>
            </a:r>
            <a:r>
              <a:rPr lang="en-US" sz="2000" b="1" dirty="0">
                <a:latin typeface="Calibri" charset="0"/>
              </a:rPr>
              <a:t>, water, </a:t>
            </a:r>
            <a:r>
              <a:rPr lang="en-US" sz="2000" b="1" dirty="0" err="1">
                <a:latin typeface="Calibri" charset="0"/>
              </a:rPr>
              <a:t>cryo</a:t>
            </a:r>
            <a:r>
              <a:rPr lang="en-US" sz="2000" b="1" dirty="0">
                <a:latin typeface="Calibri" charset="0"/>
              </a:rPr>
              <a:t> and </a:t>
            </a:r>
            <a:r>
              <a:rPr lang="en-US" sz="2000" b="1" dirty="0" smtClean="0">
                <a:latin typeface="Calibri" charset="0"/>
              </a:rPr>
              <a:t>controls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42000" y="90170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u="sng" dirty="0" smtClean="0">
                <a:solidFill>
                  <a:schemeClr val="tx1"/>
                </a:solidFill>
              </a:rPr>
              <a:t>2</a:t>
            </a:r>
            <a:r>
              <a:rPr lang="en-US" sz="1800" i="0" u="sng" baseline="30000" dirty="0" smtClean="0">
                <a:solidFill>
                  <a:schemeClr val="tx1"/>
                </a:solidFill>
              </a:rPr>
              <a:t>nd</a:t>
            </a:r>
            <a:r>
              <a:rPr lang="en-US" sz="1800" i="0" u="sng" dirty="0" smtClean="0">
                <a:solidFill>
                  <a:schemeClr val="tx1"/>
                </a:solidFill>
              </a:rPr>
              <a:t> NBI Project Scope</a:t>
            </a:r>
            <a:endParaRPr lang="en-US" sz="1800" i="0" u="sng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1000" y="889000"/>
            <a:ext cx="373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u="sng" dirty="0" smtClean="0">
                <a:solidFill>
                  <a:schemeClr val="tx1"/>
                </a:solidFill>
              </a:rPr>
              <a:t>New Center Stack Project Scope</a:t>
            </a:r>
            <a:endParaRPr lang="en-US" sz="1800" i="0" u="sng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 i="0">
                <a:latin typeface="Times" charset="0"/>
              </a:rPr>
              <a:pPr algn="r">
                <a:buNone/>
              </a:pPr>
              <a:t>9</a:t>
            </a:fld>
            <a:endParaRPr lang="en-US" sz="1400" b="0" i="0" dirty="0"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9400" y="3911600"/>
            <a:ext cx="3494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rgbClr val="000000"/>
                </a:solidFill>
              </a:rPr>
              <a:t>NSTX-U Analyses – P. </a:t>
            </a:r>
            <a:r>
              <a:rPr lang="en-US" b="0" i="0" dirty="0" err="1" smtClean="0">
                <a:solidFill>
                  <a:srgbClr val="000000"/>
                </a:solidFill>
              </a:rPr>
              <a:t>H.Titus</a:t>
            </a:r>
            <a:r>
              <a:rPr lang="en-US" b="0" i="0" dirty="0" smtClean="0">
                <a:solidFill>
                  <a:srgbClr val="000000"/>
                </a:solidFill>
              </a:rPr>
              <a:t> at this conference</a:t>
            </a:r>
            <a:endParaRPr lang="en-US" b="0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>
            <a:ln>
              <a:noFill/>
            </a:ln>
            <a:solidFill>
              <a:srgbClr val="1822CD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>
            <a:ln>
              <a:noFill/>
            </a:ln>
            <a:solidFill>
              <a:srgbClr val="1822CD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33061</TotalTime>
  <Words>4354</Words>
  <Application>Microsoft Macintosh PowerPoint</Application>
  <PresentationFormat>Letter Paper (8.5x11 in)</PresentationFormat>
  <Paragraphs>713</Paragraphs>
  <Slides>52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have been several studies of ST-FNSF showing the potential attractiveness of this approach</vt:lpstr>
      <vt:lpstr>PowerPoint Presentation</vt:lpstr>
      <vt:lpstr>PowerPoint Presentation</vt:lpstr>
      <vt:lpstr>Innovations and Challenges  in Manufacturing New Center-Stack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movie of OH coil winding at PPPL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Back-up Slides</vt:lpstr>
      <vt:lpstr>PowerPoint Presentation</vt:lpstr>
      <vt:lpstr>PowerPoint Presentation</vt:lpstr>
      <vt:lpstr>PowerPoint Presentation</vt:lpstr>
      <vt:lpstr>Inner TF Bundle Comparisons- Physical</vt:lpstr>
      <vt:lpstr>TF Bundle Comparisons- Materials</vt:lpstr>
      <vt:lpstr>PowerPoint Presentation</vt:lpstr>
      <vt:lpstr>Upgrade Design- Insulation Scheme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Masa Ono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Masa Ono</dc:creator>
  <cp:lastModifiedBy>Masayuki Ono</cp:lastModifiedBy>
  <cp:revision>825</cp:revision>
  <cp:lastPrinted>2013-05-13T20:08:26Z</cp:lastPrinted>
  <dcterms:created xsi:type="dcterms:W3CDTF">2012-03-14T17:52:13Z</dcterms:created>
  <dcterms:modified xsi:type="dcterms:W3CDTF">2014-11-06T17:31:42Z</dcterms:modified>
</cp:coreProperties>
</file>