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docProps/core.xml" ContentType="application/vnd.openxmlformats-package.core-properties+xml"/>
  <Default Extension="pict" ContentType="image/pi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1217" r:id="rId2"/>
    <p:sldId id="1228" r:id="rId3"/>
    <p:sldId id="1230" r:id="rId4"/>
    <p:sldId id="1231" r:id="rId5"/>
    <p:sldId id="1229" r:id="rId6"/>
    <p:sldId id="1225" r:id="rId7"/>
    <p:sldId id="1226" r:id="rId8"/>
    <p:sldId id="1227" r:id="rId9"/>
  </p:sldIdLst>
  <p:sldSz cx="10058400" cy="77724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547061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3056473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565886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4075298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201" autoAdjust="0"/>
    <p:restoredTop sz="94558" autoAdjust="0"/>
  </p:normalViewPr>
  <p:slideViewPr>
    <p:cSldViewPr>
      <p:cViewPr>
        <p:scale>
          <a:sx n="110" d="100"/>
          <a:sy n="110" d="100"/>
        </p:scale>
        <p:origin x="-368" y="-264"/>
      </p:cViewPr>
      <p:guideLst>
        <p:guide orient="horz" pos="45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gerhard:NSTX:ASC%20Research:XPs:2011&amp;12:HighAspectRatioConfinement:ConfigurationSca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gerhard:NSTX:ASC%20Research:XPs:2011&amp;12:HighAspectRatioConfinement:ConfigurationSca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/>
      <c:lineChart>
        <c:grouping val="stacked"/>
        <c:ser>
          <c:idx val="0"/>
          <c:order val="0"/>
          <c:tx>
            <c:v>"PF-1A Current (kA) vs. Elongation"</c:v>
          </c:tx>
          <c:cat>
            <c:numRef>
              <c:f>Sheet1!$F$20:$F$22</c:f>
              <c:numCache>
                <c:formatCode>General</c:formatCode>
                <c:ptCount val="3"/>
                <c:pt idx="0">
                  <c:v>2.69</c:v>
                </c:pt>
                <c:pt idx="1">
                  <c:v>2.55</c:v>
                </c:pt>
                <c:pt idx="2">
                  <c:v>2.3</c:v>
                </c:pt>
              </c:numCache>
            </c:numRef>
          </c:cat>
          <c:val>
            <c:numRef>
              <c:f>Sheet1!$E$20:$E$22</c:f>
              <c:numCache>
                <c:formatCode>General</c:formatCode>
                <c:ptCount val="3"/>
                <c:pt idx="0">
                  <c:v>6.3</c:v>
                </c:pt>
                <c:pt idx="1">
                  <c:v>11.55</c:v>
                </c:pt>
                <c:pt idx="2">
                  <c:v>19.6</c:v>
                </c:pt>
              </c:numCache>
            </c:numRef>
          </c:val>
        </c:ser>
        <c:marker val="1"/>
        <c:axId val="681356168"/>
        <c:axId val="653535208"/>
      </c:lineChart>
      <c:catAx>
        <c:axId val="681356168"/>
        <c:scaling>
          <c:orientation val="minMax"/>
        </c:scaling>
        <c:axPos val="b"/>
        <c:numFmt formatCode="General" sourceLinked="1"/>
        <c:tickLblPos val="nextTo"/>
        <c:crossAx val="653535208"/>
        <c:crosses val="autoZero"/>
        <c:auto val="1"/>
        <c:lblAlgn val="ctr"/>
        <c:lblOffset val="100"/>
      </c:catAx>
      <c:valAx>
        <c:axId val="653535208"/>
        <c:scaling>
          <c:orientation val="minMax"/>
        </c:scaling>
        <c:axPos val="l"/>
        <c:majorGridlines/>
        <c:numFmt formatCode="General" sourceLinked="1"/>
        <c:tickLblPos val="nextTo"/>
        <c:crossAx val="6813561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/>
      <c:lineChart>
        <c:grouping val="stacked"/>
        <c:ser>
          <c:idx val="0"/>
          <c:order val="0"/>
          <c:tx>
            <c:v>PF-1A Current (kA) vs. Aspect Ratio</c:v>
          </c:tx>
          <c:cat>
            <c:numRef>
              <c:f>Sheet1!$G$8:$G$10</c:f>
              <c:numCache>
                <c:formatCode>General</c:formatCode>
                <c:ptCount val="3"/>
                <c:pt idx="0">
                  <c:v>1.54</c:v>
                </c:pt>
                <c:pt idx="1">
                  <c:v>1.65</c:v>
                </c:pt>
                <c:pt idx="2">
                  <c:v>1.74</c:v>
                </c:pt>
              </c:numCache>
            </c:numRef>
          </c:cat>
          <c:val>
            <c:numRef>
              <c:f>Sheet1!$E$8:$E$10</c:f>
              <c:numCache>
                <c:formatCode>General</c:formatCode>
                <c:ptCount val="3"/>
                <c:pt idx="0">
                  <c:v>7.0</c:v>
                </c:pt>
                <c:pt idx="1">
                  <c:v>13.3</c:v>
                </c:pt>
                <c:pt idx="2">
                  <c:v>19.6</c:v>
                </c:pt>
              </c:numCache>
            </c:numRef>
          </c:val>
        </c:ser>
        <c:marker val="1"/>
        <c:axId val="641489176"/>
        <c:axId val="577895048"/>
      </c:lineChart>
      <c:catAx>
        <c:axId val="641489176"/>
        <c:scaling>
          <c:orientation val="minMax"/>
        </c:scaling>
        <c:axPos val="b"/>
        <c:numFmt formatCode="General" sourceLinked="1"/>
        <c:tickLblPos val="nextTo"/>
        <c:crossAx val="577895048"/>
        <c:crosses val="autoZero"/>
        <c:auto val="1"/>
        <c:lblAlgn val="ctr"/>
        <c:lblOffset val="100"/>
      </c:catAx>
      <c:valAx>
        <c:axId val="577895048"/>
        <c:scaling>
          <c:orientation val="minMax"/>
        </c:scaling>
        <c:axPos val="l"/>
        <c:majorGridlines/>
        <c:numFmt formatCode="General" sourceLinked="1"/>
        <c:tickLblPos val="nextTo"/>
        <c:crossAx val="641489176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4213"/>
            <a:ext cx="4530725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3817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1050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55747"/>
            <a:ext cx="10058400" cy="3166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300355" y="7520517"/>
            <a:ext cx="593725" cy="20690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513320"/>
            <a:ext cx="8382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1680" y="7513320"/>
            <a:ext cx="6035040" cy="2446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900" i="0" dirty="0" smtClean="0"/>
              <a:t>NSTX 2011 &amp; 12 Research Forum: Confinement and high-A</a:t>
            </a:r>
            <a:r>
              <a:rPr lang="en-US" sz="900" i="0" baseline="0" dirty="0" smtClean="0"/>
              <a:t> and </a:t>
            </a:r>
            <a:r>
              <a:rPr lang="en-US" sz="900" i="0" baseline="0" dirty="0" err="1" smtClean="0">
                <a:latin typeface="Symbol" charset="2"/>
                <a:cs typeface="Symbol" charset="2"/>
              </a:rPr>
              <a:t>k</a:t>
            </a:r>
            <a:r>
              <a:rPr lang="en-US" sz="900" i="0" baseline="0" dirty="0" smtClean="0"/>
              <a:t> (Gerhardt)</a:t>
            </a:r>
            <a:endParaRPr lang="en-US" sz="9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5pPr>
      <a:lvl6pPr marL="509412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6pPr>
      <a:lvl7pPr marL="1018824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7pPr>
      <a:lvl8pPr marL="1528237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8pPr>
      <a:lvl9pPr marL="2037649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9999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Macintosh%20HD:Users:sgerhard:NSTX:ASC%20Research:SPG%20Papers:Scenario%20NF%20Paper:Submission%201:Scen_Dev_NF_SPG.doc!OLE_LINK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chart" Target="../charts/chart1.xm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100584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67640" y="1122680"/>
            <a:ext cx="97231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dirty="0" smtClean="0"/>
              <a:t>Is there any confinement degradation going to NSTX-Upgrade Elongation and Aspect Ratio </a:t>
            </a:r>
            <a:endParaRPr lang="en-US" sz="2800" i="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76400" y="2331720"/>
            <a:ext cx="6621780" cy="4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Stefan Gerhardt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981200" y="3429000"/>
            <a:ext cx="6286500" cy="70634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NSTX 2011 &amp; 12 Research Forum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ASC Breakout Session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Wed. March 16</a:t>
            </a:r>
            <a:r>
              <a:rPr lang="en-US" sz="1800" i="0" baseline="30000" dirty="0" smtClean="0">
                <a:solidFill>
                  <a:srgbClr val="FF0000"/>
                </a:solidFill>
              </a:rPr>
              <a:t>th</a:t>
            </a:r>
            <a:r>
              <a:rPr lang="en-US" sz="1800" i="0" dirty="0" smtClean="0">
                <a:solidFill>
                  <a:srgbClr val="FF0000"/>
                </a:solidFill>
              </a:rPr>
              <a:t>, B318 PPPL</a:t>
            </a:r>
            <a:endParaRPr lang="en-US" sz="18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"/>
            <a:ext cx="10058400" cy="9517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922020" y="124143"/>
            <a:ext cx="1493194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4016375" y="259080"/>
            <a:ext cx="16833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51816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2245360"/>
            <a:ext cx="1466850" cy="5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41910" y="2252557"/>
            <a:ext cx="1466850" cy="53019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Colorado </a:t>
            </a: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Sch</a:t>
            </a: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CompX</a:t>
            </a:r>
            <a:endParaRPr lang="en-US" sz="100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640" y="2554817"/>
            <a:ext cx="1412717" cy="51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8549640" y="2609504"/>
            <a:ext cx="1412717" cy="50765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Culham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Sci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Ctr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Ioffe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RRC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Kurchatov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ENEA,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Frascati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Cadarache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J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lich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Garching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220" y="5008880"/>
            <a:ext cx="2229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821" y="4789382"/>
            <a:ext cx="3693319" cy="28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</a:t>
            </a:r>
            <a:r>
              <a:rPr lang="en-US" dirty="0" smtClean="0"/>
              <a:t>Picture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0058400" cy="6248400"/>
          </a:xfrm>
        </p:spPr>
        <p:txBody>
          <a:bodyPr/>
          <a:lstStyle/>
          <a:p>
            <a:r>
              <a:rPr lang="en-US" sz="2000" dirty="0" smtClean="0"/>
              <a:t>Aspect (A) ratio and elongation (</a:t>
            </a:r>
            <a:r>
              <a:rPr lang="en-US" sz="2000" dirty="0" err="1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/>
              <a:t>) are the lowest order shape parameters in a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…and their impact on the ST is the focus of R11-2.</a:t>
            </a:r>
          </a:p>
          <a:p>
            <a:r>
              <a:rPr lang="en-US" sz="2000" dirty="0" smtClean="0"/>
              <a:t>NSTX has a large database of confinement with A&lt;1.55 and </a:t>
            </a:r>
            <a:r>
              <a:rPr lang="en-US" sz="2000" dirty="0" err="1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/>
              <a:t>&lt;2.4.</a:t>
            </a:r>
          </a:p>
          <a:p>
            <a:pPr lvl="1"/>
            <a:r>
              <a:rPr lang="en-US" sz="1800" dirty="0" smtClean="0"/>
              <a:t>NSTX upgrade will run at larger values of both these parameters.</a:t>
            </a:r>
          </a:p>
          <a:p>
            <a:r>
              <a:rPr lang="en-US" sz="2000" dirty="0" smtClean="0"/>
              <a:t>It is hard to scan these parameters independently in NSTX.</a:t>
            </a:r>
          </a:p>
          <a:p>
            <a:pPr lvl="1"/>
            <a:r>
              <a:rPr lang="en-US" sz="1800" dirty="0" smtClean="0"/>
              <a:t>Will be even harder in NSTX-U…this may be the last chance.</a:t>
            </a:r>
          </a:p>
          <a:p>
            <a:r>
              <a:rPr lang="en-US" sz="2000" dirty="0" smtClean="0"/>
              <a:t>Propose to do three scans:</a:t>
            </a:r>
          </a:p>
          <a:p>
            <a:pPr lvl="1"/>
            <a:r>
              <a:rPr lang="en-US" sz="1800" dirty="0" smtClean="0"/>
              <a:t>A scan at fixed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endParaRPr lang="en-US" sz="1800" dirty="0" smtClean="0"/>
          </a:p>
          <a:p>
            <a:pPr lvl="2"/>
            <a:r>
              <a:rPr lang="en-US" sz="1400" dirty="0" smtClean="0"/>
              <a:t>at constant I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, and/or</a:t>
            </a:r>
          </a:p>
          <a:p>
            <a:pPr lvl="2"/>
            <a:r>
              <a:rPr lang="en-US" sz="1400" dirty="0" smtClean="0"/>
              <a:t>at constant </a:t>
            </a:r>
            <a:r>
              <a:rPr lang="en-US" sz="1400" dirty="0" smtClean="0"/>
              <a:t>q (this very interesting for possible/inevitable decreased tearing stability at higher A)</a:t>
            </a:r>
          </a:p>
          <a:p>
            <a:pPr lvl="1"/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r>
              <a:rPr lang="en-US" sz="1800" dirty="0" smtClean="0"/>
              <a:t> scan at fixed A</a:t>
            </a:r>
          </a:p>
          <a:p>
            <a:pPr lvl="2"/>
            <a:r>
              <a:rPr lang="en-US" sz="1400" dirty="0" smtClean="0"/>
              <a:t>at constant I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, and/or</a:t>
            </a:r>
          </a:p>
          <a:p>
            <a:pPr lvl="2"/>
            <a:r>
              <a:rPr lang="en-US" sz="1400" dirty="0" smtClean="0"/>
              <a:t>at constant q</a:t>
            </a:r>
          </a:p>
          <a:p>
            <a:pPr lvl="1"/>
            <a:r>
              <a:rPr lang="en-US" sz="1800" dirty="0" smtClean="0"/>
              <a:t>Push to very high A and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endParaRPr lang="en-US" sz="1800" dirty="0" smtClean="0">
              <a:latin typeface="Symbol" charset="2"/>
              <a:cs typeface="Symbol" charset="2"/>
            </a:endParaRPr>
          </a:p>
          <a:p>
            <a:r>
              <a:rPr lang="en-US" sz="2400" dirty="0" smtClean="0"/>
              <a:t>Goals: </a:t>
            </a:r>
          </a:p>
          <a:p>
            <a:pPr lvl="1">
              <a:buNone/>
            </a:pPr>
            <a:r>
              <a:rPr lang="en-US" sz="1800" dirty="0" smtClean="0"/>
              <a:t>1: Confirm (or not) confinement and current drive assumptions used in Upgrade modeling.</a:t>
            </a:r>
          </a:p>
          <a:p>
            <a:pPr lvl="1">
              <a:buNone/>
            </a:pPr>
            <a:r>
              <a:rPr lang="en-US" sz="1800" dirty="0" smtClean="0"/>
              <a:t>2: Study toroidal physics of confinement.</a:t>
            </a:r>
          </a:p>
          <a:p>
            <a:pPr lvl="1">
              <a:buNone/>
            </a:pPr>
            <a:r>
              <a:rPr lang="en-US" sz="1800" dirty="0" smtClean="0"/>
              <a:t>3: Develop the shapes to be used in further </a:t>
            </a:r>
            <a:r>
              <a:rPr lang="en-US" sz="1800" dirty="0" err="1" smtClean="0"/>
              <a:t>XPs</a:t>
            </a:r>
            <a:r>
              <a:rPr lang="en-US" sz="1800" dirty="0" smtClean="0"/>
              <a:t> targeting R11-2, JRT, Upgrade support.</a:t>
            </a:r>
          </a:p>
          <a:p>
            <a:pPr lvl="1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Data Set Last Year Showed a Reduction in Normalized Confinement When A &amp;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Were Increased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1295400"/>
            <a:ext cx="5257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I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=900 kA, B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=0.45 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Some drop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Symbol" charset="2"/>
                <a:cs typeface="Symbol" charset="2"/>
              </a:rPr>
              <a:t>b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 at higher A (for fixed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P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inj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Big hit in q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95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. (10-&gt;7.5)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Confinement is degraded by ~10%.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H from 1.02 to 0.85.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T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 is a bit lower, which hurts the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NBCD.	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  <a:latin typeface="Arial"/>
                <a:cs typeface="Arial"/>
              </a:rPr>
              <a:t>Data collected at the end of the run, when machine performance was sub-optimal.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5" name="Picture 3" descr="Screen shot 2010-11-29 at 1.26.3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060986"/>
            <a:ext cx="4724400" cy="67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3-15 at 9.12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47800"/>
            <a:ext cx="5257800" cy="5567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Scenarios Need H&gt;1.0 to Meet </a:t>
            </a:r>
            <a:br>
              <a:rPr lang="en-US" dirty="0" smtClean="0"/>
            </a:br>
            <a:r>
              <a:rPr lang="en-US" dirty="0" smtClean="0"/>
              <a:t>Non-Inductive Targets At High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85985"/>
            <a:ext cx="4953000" cy="6009640"/>
          </a:xfrm>
        </p:spPr>
        <p:txBody>
          <a:bodyPr/>
          <a:lstStyle/>
          <a:p>
            <a:r>
              <a:rPr lang="en-US" sz="2400" dirty="0" smtClean="0"/>
              <a:t>Free-boundary TRANSP calculations</a:t>
            </a:r>
          </a:p>
          <a:p>
            <a:pPr lvl="1"/>
            <a:r>
              <a:rPr lang="en-US" sz="1900" dirty="0" err="1" smtClean="0"/>
              <a:t>Z</a:t>
            </a:r>
            <a:r>
              <a:rPr lang="en-US" sz="1900" baseline="-25000" dirty="0" err="1" smtClean="0"/>
              <a:t>eff</a:t>
            </a:r>
            <a:r>
              <a:rPr lang="en-US" sz="1900" dirty="0" smtClean="0"/>
              <a:t>=2, D</a:t>
            </a:r>
            <a:r>
              <a:rPr lang="en-US" sz="1900" baseline="-25000" dirty="0" smtClean="0"/>
              <a:t>FI</a:t>
            </a:r>
            <a:r>
              <a:rPr lang="en-US" sz="1900" dirty="0" smtClean="0"/>
              <a:t>=0.</a:t>
            </a:r>
          </a:p>
          <a:p>
            <a:r>
              <a:rPr lang="en-US" sz="2400" dirty="0" smtClean="0"/>
              <a:t>Scale the T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profile and use neoclassical ion transport.</a:t>
            </a:r>
          </a:p>
          <a:p>
            <a:r>
              <a:rPr lang="en-US" sz="2400" dirty="0" smtClean="0"/>
              <a:t>Current profile is fully relaxed.</a:t>
            </a:r>
          </a:p>
          <a:p>
            <a:r>
              <a:rPr lang="en-US" sz="2400" dirty="0" smtClean="0"/>
              <a:t>All six sources at 90 kV.</a:t>
            </a:r>
          </a:p>
          <a:p>
            <a:r>
              <a:rPr lang="en-US" sz="2400" dirty="0" smtClean="0"/>
              <a:t>A=1.81, </a:t>
            </a:r>
            <a:r>
              <a:rPr lang="en-US" sz="2400" dirty="0" err="1" smtClean="0">
                <a:latin typeface="Symbol" charset="2"/>
                <a:cs typeface="Symbol" charset="2"/>
              </a:rPr>
              <a:t>k</a:t>
            </a:r>
            <a:r>
              <a:rPr lang="en-US" sz="2400" dirty="0" smtClean="0"/>
              <a:t>=2.9, </a:t>
            </a:r>
            <a:r>
              <a:rPr lang="en-US" sz="2400" dirty="0" err="1" smtClean="0"/>
              <a:t>gap_out</a:t>
            </a:r>
            <a:r>
              <a:rPr lang="en-US" sz="2400" dirty="0" smtClean="0"/>
              <a:t>=20 cm</a:t>
            </a:r>
          </a:p>
          <a:p>
            <a:pPr lvl="1"/>
            <a:r>
              <a:rPr lang="en-US" sz="1900" dirty="0" smtClean="0"/>
              <a:t>Large gap helps with off-axis NBCD.</a:t>
            </a:r>
          </a:p>
          <a:p>
            <a:endParaRPr lang="en-US" sz="2400" dirty="0" smtClean="0"/>
          </a:p>
          <a:p>
            <a:r>
              <a:rPr lang="en-US" sz="2400" dirty="0" smtClean="0"/>
              <a:t>Can be fully non-inductive at 1000 kA with H~1.0.</a:t>
            </a:r>
          </a:p>
          <a:p>
            <a:r>
              <a:rPr lang="en-US" sz="2400" dirty="0" smtClean="0"/>
              <a:t>H=0.85 drops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NI</a:t>
            </a:r>
            <a:r>
              <a:rPr lang="en-US" sz="2400" dirty="0" smtClean="0"/>
              <a:t> to ~70%.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Want to get new/better confinement data in these </a:t>
            </a:r>
            <a:r>
              <a:rPr lang="en-US" sz="2400" i="1" dirty="0" smtClean="0">
                <a:solidFill>
                  <a:srgbClr val="FF0000"/>
                </a:solidFill>
              </a:rPr>
              <a:t>configurations.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General, It is Hard to Scan A and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Independently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381760"/>
            <a:ext cx="9357360" cy="2656840"/>
          </a:xfrm>
        </p:spPr>
        <p:txBody>
          <a:bodyPr/>
          <a:lstStyle/>
          <a:p>
            <a:r>
              <a:rPr lang="en-US" dirty="0" smtClean="0"/>
              <a:t>Fundamental Issue: the inner gap is not an independently controlled quantity.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905000" y="2666999"/>
          <a:ext cx="6248400" cy="4459329"/>
        </p:xfrm>
        <a:graphic>
          <a:graphicData uri="http://schemas.openxmlformats.org/presentationml/2006/ole">
            <p:oleObj spid="_x0000_s14338" name="Document" r:id="rId3" imgW="2971800" imgH="21209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of Kappa At Fixed A.</a:t>
            </a:r>
            <a:br>
              <a:rPr lang="en-US" dirty="0" smtClean="0"/>
            </a:br>
            <a:r>
              <a:rPr lang="en-US" dirty="0" smtClean="0"/>
              <a:t>With Constant I</a:t>
            </a:r>
            <a:r>
              <a:rPr lang="en-US" baseline="-25000" dirty="0" smtClean="0"/>
              <a:t>P</a:t>
            </a:r>
            <a:r>
              <a:rPr lang="en-US" dirty="0" smtClean="0"/>
              <a:t> or Constant q</a:t>
            </a:r>
            <a:r>
              <a:rPr lang="en-US" baseline="-25000" dirty="0" smtClean="0"/>
              <a:t>95</a:t>
            </a:r>
            <a:endParaRPr lang="en-US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" y="1122680"/>
            <a:ext cx="6004560" cy="139192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400" dirty="0" smtClean="0"/>
              <a:t>Low elongation limit is set by current limit on the PF-1A coil.</a:t>
            </a:r>
          </a:p>
          <a:p>
            <a:pPr lvl="1">
              <a:buClr>
                <a:srgbClr val="010000"/>
              </a:buClr>
            </a:pPr>
            <a:r>
              <a:rPr lang="en-US" sz="2000" dirty="0" smtClean="0"/>
              <a:t>Otherwise the inner gap shrinks</a:t>
            </a:r>
          </a:p>
          <a:p>
            <a:pPr lvl="1">
              <a:buClr>
                <a:srgbClr val="010000"/>
              </a:buClr>
            </a:pPr>
            <a:r>
              <a:rPr lang="en-US" sz="2000" dirty="0" smtClean="0"/>
              <a:t>700 kA plasma need 19.6 kA of PF-1A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1" name="Picture 10" descr="Screen shot 2011-03-03 at 9.32.3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19200"/>
            <a:ext cx="4419600" cy="6203295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/>
        </p:nvGraphicFramePr>
        <p:xfrm>
          <a:off x="2209800" y="2895600"/>
          <a:ext cx="3429000" cy="227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1000" y="5334000"/>
          <a:ext cx="5486400" cy="175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97280"/>
                <a:gridCol w="1097280"/>
                <a:gridCol w="1097280"/>
                <a:gridCol w="1097280"/>
                <a:gridCol w="109728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Symbol" charset="2"/>
                          <a:cs typeface="Symbol" charset="2"/>
                        </a:rPr>
                        <a:t>k</a:t>
                      </a:r>
                      <a:endParaRPr lang="en-US" sz="15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q</a:t>
                      </a:r>
                      <a:r>
                        <a:rPr lang="en-US" sz="1500" baseline="-25000" dirty="0" smtClean="0"/>
                        <a:t>95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PF-1A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825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12.1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10.7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17.9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6.3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2.55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13.9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11.6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12.03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19.6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 descr="Screen shot 2011-03-03 at 3.53.0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6999"/>
            <a:ext cx="1752600" cy="25147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3200" y="107846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Scan of </a:t>
            </a:r>
            <a:r>
              <a:rPr lang="en-US" sz="18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800" i="0" dirty="0" smtClean="0">
                <a:solidFill>
                  <a:schemeClr val="tx1"/>
                </a:solidFill>
              </a:rPr>
              <a:t> at fixed A and I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P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of A at Fixed Kappa</a:t>
            </a:r>
            <a:br>
              <a:rPr lang="en-US" dirty="0" smtClean="0"/>
            </a:br>
            <a:r>
              <a:rPr lang="en-US" dirty="0" smtClean="0"/>
              <a:t>With Constant I</a:t>
            </a:r>
            <a:r>
              <a:rPr lang="en-US" baseline="-25000" dirty="0" smtClean="0"/>
              <a:t>P</a:t>
            </a:r>
            <a:r>
              <a:rPr lang="en-US" dirty="0" smtClean="0"/>
              <a:t> or Constant q</a:t>
            </a:r>
            <a:r>
              <a:rPr lang="en-US" baseline="-25000" dirty="0" smtClean="0"/>
              <a:t>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547360" cy="904240"/>
          </a:xfrm>
        </p:spPr>
        <p:txBody>
          <a:bodyPr/>
          <a:lstStyle/>
          <a:p>
            <a:r>
              <a:rPr lang="en-US" dirty="0" smtClean="0"/>
              <a:t>High aspect ratio limit set by the PF-1A coil current limit.</a:t>
            </a:r>
            <a:endParaRPr lang="en-US" dirty="0"/>
          </a:p>
        </p:txBody>
      </p:sp>
      <p:pic>
        <p:nvPicPr>
          <p:cNvPr id="4" name="Picture 3" descr="Screen shot 2011-03-03 at 10.01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70" y="1358217"/>
            <a:ext cx="4329230" cy="6033183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2209800" y="2438400"/>
          <a:ext cx="3505200" cy="23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5562600"/>
          <a:ext cx="5486400" cy="175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97280"/>
                <a:gridCol w="1097280"/>
                <a:gridCol w="1097280"/>
                <a:gridCol w="1097280"/>
                <a:gridCol w="109728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Symbol" charset="2"/>
                          <a:cs typeface="Symbol" charset="2"/>
                        </a:rPr>
                        <a:t>k</a:t>
                      </a:r>
                      <a:endParaRPr lang="en-US" sz="15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q</a:t>
                      </a:r>
                      <a:r>
                        <a:rPr lang="en-US" sz="1500" baseline="-25000" dirty="0" smtClean="0"/>
                        <a:t>95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PF-1A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18.9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1.65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13.3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1.74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19.6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Screen shot 2011-03-03 at 2.42.3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5" y="2590800"/>
            <a:ext cx="1930275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1078468"/>
            <a:ext cx="30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Scan of A at fixed </a:t>
            </a:r>
            <a:r>
              <a:rPr lang="en-US" sz="18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800" i="0" dirty="0" smtClean="0">
                <a:solidFill>
                  <a:schemeClr val="tx1"/>
                </a:solidFill>
              </a:rPr>
              <a:t> and I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P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09800"/>
            <a:ext cx="180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700 &amp; 1000 kA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9601200" cy="6324600"/>
          </a:xfrm>
        </p:spPr>
        <p:txBody>
          <a:bodyPr/>
          <a:lstStyle/>
          <a:p>
            <a:r>
              <a:rPr lang="en-US" sz="2200" dirty="0" smtClean="0"/>
              <a:t>Part 1: Aspect Ratio Scan at Fixed Kappa</a:t>
            </a:r>
          </a:p>
          <a:p>
            <a:pPr lvl="1"/>
            <a:r>
              <a:rPr lang="en-US" sz="1800" dirty="0" smtClean="0"/>
              <a:t>Base configuration: 700 kA,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r>
              <a:rPr lang="en-US" sz="1800" dirty="0" smtClean="0"/>
              <a:t>=2.7</a:t>
            </a:r>
          </a:p>
          <a:p>
            <a:pPr lvl="1"/>
            <a:r>
              <a:rPr lang="en-US" sz="1800" dirty="0" smtClean="0"/>
              <a:t>Scan of A at fixed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(6 shots)</a:t>
            </a:r>
          </a:p>
          <a:p>
            <a:pPr lvl="1"/>
            <a:r>
              <a:rPr lang="en-US" sz="1800" dirty="0" smtClean="0"/>
              <a:t>Scan of A at fixed q </a:t>
            </a:r>
            <a:r>
              <a:rPr lang="en-US" sz="1800" dirty="0" smtClean="0">
                <a:solidFill>
                  <a:srgbClr val="FF33CC"/>
                </a:solidFill>
              </a:rPr>
              <a:t>(6 shots)</a:t>
            </a:r>
          </a:p>
          <a:p>
            <a:r>
              <a:rPr lang="en-US" sz="2200" dirty="0" smtClean="0"/>
              <a:t>Part 2: Kappa Scan at Fixed Aspect Ratio</a:t>
            </a:r>
          </a:p>
          <a:p>
            <a:pPr lvl="1"/>
            <a:r>
              <a:rPr lang="en-US" sz="1800" dirty="0" smtClean="0"/>
              <a:t>Scan of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r>
              <a:rPr lang="en-US" sz="1800" dirty="0" smtClean="0"/>
              <a:t> at fixed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(6 shots)</a:t>
            </a:r>
          </a:p>
          <a:p>
            <a:pPr lvl="1"/>
            <a:r>
              <a:rPr lang="en-US" sz="1800" dirty="0" smtClean="0"/>
              <a:t>Scan of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r>
              <a:rPr lang="en-US" sz="1800" dirty="0" smtClean="0"/>
              <a:t> at fixed q </a:t>
            </a:r>
            <a:r>
              <a:rPr lang="en-US" sz="1800" dirty="0" smtClean="0">
                <a:solidFill>
                  <a:srgbClr val="FF33CC"/>
                </a:solidFill>
              </a:rPr>
              <a:t>(6 shots)</a:t>
            </a:r>
          </a:p>
          <a:p>
            <a:r>
              <a:rPr lang="en-US" sz="2200" dirty="0" smtClean="0"/>
              <a:t>Part 3: Go as close as possible to the A=1.8, </a:t>
            </a:r>
            <a:r>
              <a:rPr lang="en-US" sz="2200" dirty="0" err="1" smtClean="0">
                <a:latin typeface="Symbol" charset="2"/>
                <a:cs typeface="Symbol" charset="2"/>
              </a:rPr>
              <a:t>k</a:t>
            </a:r>
            <a:r>
              <a:rPr lang="en-US" sz="2200" dirty="0" smtClean="0"/>
              <a:t>=3 shape indicated earlier. </a:t>
            </a:r>
            <a:r>
              <a:rPr lang="en-US" sz="2200" dirty="0" smtClean="0">
                <a:solidFill>
                  <a:srgbClr val="FF33CC"/>
                </a:solidFill>
              </a:rPr>
              <a:t>(6 shots)</a:t>
            </a:r>
          </a:p>
          <a:p>
            <a:r>
              <a:rPr lang="en-US" sz="2200" dirty="0" smtClean="0"/>
              <a:t>Questions:</a:t>
            </a:r>
          </a:p>
          <a:p>
            <a:pPr lvl="1"/>
            <a:r>
              <a:rPr lang="en-US" sz="1800" dirty="0" smtClean="0"/>
              <a:t>Fix 4 MW input power, or try to fix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dirty="0" smtClean="0"/>
              <a:t>? May not be important if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dirty="0" smtClean="0"/>
              <a:t> scaling is weak.</a:t>
            </a:r>
          </a:p>
          <a:p>
            <a:pPr lvl="1"/>
            <a:r>
              <a:rPr lang="en-US" sz="1800" dirty="0" smtClean="0"/>
              <a:t>Which of the turbulence diagnostics can handle the wide range of shapes?</a:t>
            </a:r>
          </a:p>
          <a:p>
            <a:pPr lvl="1"/>
            <a:r>
              <a:rPr lang="en-US" sz="1800" dirty="0" smtClean="0"/>
              <a:t>How much lithium? Pick the amount thought representative of Upgrade operations?</a:t>
            </a:r>
          </a:p>
          <a:p>
            <a:r>
              <a:rPr lang="en-US" sz="2200" dirty="0" smtClean="0"/>
              <a:t>Analysis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TRANSP for global confinement and current drive trends.</a:t>
            </a:r>
          </a:p>
          <a:p>
            <a:pPr lvl="1"/>
            <a:r>
              <a:rPr lang="en-US" sz="1800" dirty="0" smtClean="0"/>
              <a:t>Turbulence measurements?</a:t>
            </a:r>
          </a:p>
          <a:p>
            <a:r>
              <a:rPr lang="en-US" sz="2200" dirty="0" smtClean="0"/>
              <a:t>Run time request: 1 day, possibly broken into two sub-sections.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70761</TotalTime>
  <Words>926</Words>
  <Application>Microsoft Macintosh PowerPoint</Application>
  <PresentationFormat>Custom</PresentationFormat>
  <Paragraphs>187</Paragraphs>
  <Slides>8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Blank Presentation</vt:lpstr>
      <vt:lpstr>Macintosh HD:Users:sgerhard:NSTX:ASC Research:SPG Papers:Scenario NF Paper:Submission 1:Scen_Dev_NF_SPG.doc!OLE_LINK3</vt:lpstr>
      <vt:lpstr>Slide 1</vt:lpstr>
      <vt:lpstr>Big Picture Description</vt:lpstr>
      <vt:lpstr>Limited Data Set Last Year Showed a Reduction in Normalized Confinement When A &amp; k Were Increased</vt:lpstr>
      <vt:lpstr>NSTX-U Scenarios Need H&gt;1.0 to Meet  Non-Inductive Targets At High Current</vt:lpstr>
      <vt:lpstr>In General, It is Hard to Scan A and k Independently</vt:lpstr>
      <vt:lpstr>Scan of Kappa At Fixed A. With Constant IP or Constant q95</vt:lpstr>
      <vt:lpstr>Scan of A at Fixed Kappa With Constant IP or Constant q95</vt:lpstr>
      <vt:lpstr>XP Summary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12347</cp:revision>
  <cp:lastPrinted>2011-03-03T21:01:54Z</cp:lastPrinted>
  <dcterms:created xsi:type="dcterms:W3CDTF">2011-03-16T04:43:51Z</dcterms:created>
  <dcterms:modified xsi:type="dcterms:W3CDTF">2011-03-16T04:49:30Z</dcterms:modified>
</cp:coreProperties>
</file>