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1217" r:id="rId2"/>
    <p:sldId id="1227" r:id="rId3"/>
    <p:sldId id="1226" r:id="rId4"/>
    <p:sldId id="1232" r:id="rId5"/>
    <p:sldId id="1231" r:id="rId6"/>
    <p:sldId id="1230" r:id="rId7"/>
    <p:sldId id="1228" r:id="rId8"/>
    <p:sldId id="1229" r:id="rId9"/>
  </p:sldIdLst>
  <p:sldSz cx="10058400" cy="77724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547061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3056473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565886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4075298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201" autoAdjust="0"/>
    <p:restoredTop sz="95136" autoAdjust="0"/>
  </p:normalViewPr>
  <p:slideViewPr>
    <p:cSldViewPr>
      <p:cViewPr>
        <p:scale>
          <a:sx n="110" d="100"/>
          <a:sy n="110" d="100"/>
        </p:scale>
        <p:origin x="-408" y="-416"/>
      </p:cViewPr>
      <p:guideLst>
        <p:guide orient="horz" pos="451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84213"/>
            <a:ext cx="4530725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3817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1050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55747"/>
            <a:ext cx="10058400" cy="3166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300355" y="7520517"/>
            <a:ext cx="593725" cy="20690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7513320"/>
            <a:ext cx="838200" cy="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1680" y="7513320"/>
            <a:ext cx="6035040" cy="2446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900" i="0" dirty="0" smtClean="0"/>
              <a:t>2011 &amp; 12 NSTX Research Forum, MS Breakout Session: Controlling Early</a:t>
            </a:r>
            <a:r>
              <a:rPr lang="en-US" sz="900" i="0" baseline="0" dirty="0" smtClean="0"/>
              <a:t> MHD Modes (Gerhardt)</a:t>
            </a:r>
            <a:endParaRPr lang="en-US" sz="9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5pPr>
      <a:lvl6pPr marL="509412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6pPr>
      <a:lvl7pPr marL="1018824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7pPr>
      <a:lvl8pPr marL="1528237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8pPr>
      <a:lvl9pPr marL="2037649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9999"/>
          </a:solidFill>
          <a:latin typeface="+mn-lt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801767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11180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20592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30004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100584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67640" y="1122680"/>
            <a:ext cx="97231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“Controlling” MHD During the Plasma Start-Up</a:t>
            </a:r>
            <a:endParaRPr lang="en-US" sz="3600" i="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76400" y="2331720"/>
            <a:ext cx="6621780" cy="105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S.P. Gerhardt</a:t>
            </a:r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, Alessandro </a:t>
            </a:r>
            <a:r>
              <a:rPr lang="en-US" sz="2200" i="0" dirty="0" err="1" smtClean="0">
                <a:solidFill>
                  <a:schemeClr val="tx1"/>
                </a:solidFill>
                <a:latin typeface="Arial" pitchFamily="34" charset="0"/>
              </a:rPr>
              <a:t>Bortolon</a:t>
            </a:r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, other victims</a:t>
            </a:r>
            <a:endParaRPr lang="en-US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1800" b="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844040" y="3799841"/>
            <a:ext cx="6286500" cy="45704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2011 &amp; 12 NSTX Research Forum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MS TSG Breakout Session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"/>
            <a:ext cx="10058400" cy="9517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922020" y="124143"/>
            <a:ext cx="1493194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4016375" y="259080"/>
            <a:ext cx="16833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51816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" y="2245360"/>
            <a:ext cx="1466850" cy="54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41910" y="2252557"/>
            <a:ext cx="1466850" cy="530198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Colorado </a:t>
            </a: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Sch</a:t>
            </a: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CompX</a:t>
            </a:r>
            <a:endParaRPr lang="en-US" sz="100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640" y="2554817"/>
            <a:ext cx="1412717" cy="51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8549640" y="2609504"/>
            <a:ext cx="1412717" cy="50765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Culham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Sci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Ctr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Ioffe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RRC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Kurchatov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ENEA,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Frascati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Cadarache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J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lich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Garching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220" y="5008880"/>
            <a:ext cx="2229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821" y="4789382"/>
            <a:ext cx="3693319" cy="28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906000" cy="5613400"/>
          </a:xfrm>
        </p:spPr>
        <p:txBody>
          <a:bodyPr/>
          <a:lstStyle/>
          <a:p>
            <a:r>
              <a:rPr lang="en-US" sz="2400" dirty="0" smtClean="0"/>
              <a:t>“Low-density startup” should include surviving the entrance of q</a:t>
            </a:r>
            <a:r>
              <a:rPr lang="en-US" sz="2400" dirty="0" smtClean="0"/>
              <a:t>=4,3, &amp; 2 </a:t>
            </a:r>
            <a:r>
              <a:rPr lang="en-US" sz="2400" dirty="0" smtClean="0"/>
              <a:t>into the plasma…typically some few hundred msec. after SOFT.</a:t>
            </a:r>
          </a:p>
          <a:p>
            <a:r>
              <a:rPr lang="en-US" sz="2400" dirty="0" smtClean="0"/>
              <a:t>Tearing/</a:t>
            </a:r>
            <a:r>
              <a:rPr lang="en-US" sz="2400" dirty="0" err="1" smtClean="0"/>
              <a:t>mhd</a:t>
            </a:r>
            <a:r>
              <a:rPr lang="en-US" sz="2400" dirty="0" smtClean="0"/>
              <a:t> associated with those surfaces often locks to the wall, leading to large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 collapse or disruption.</a:t>
            </a:r>
          </a:p>
          <a:p>
            <a:r>
              <a:rPr lang="en-US" sz="2400" dirty="0" smtClean="0"/>
              <a:t>I (we?) think that any of the current profile, plasma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, rotation, or rotation shear may impact the amplitude locking of these modes.</a:t>
            </a:r>
          </a:p>
          <a:p>
            <a:pPr lvl="1"/>
            <a:r>
              <a:rPr lang="en-US" sz="2000" dirty="0" smtClean="0"/>
              <a:t>Also all the early EPM/TAE activity.</a:t>
            </a:r>
          </a:p>
          <a:p>
            <a:r>
              <a:rPr lang="en-US" sz="2400" dirty="0" smtClean="0"/>
              <a:t>Propose to optimize </a:t>
            </a:r>
            <a:r>
              <a:rPr lang="en-US" sz="2400" dirty="0" smtClean="0"/>
              <a:t>the discharge to </a:t>
            </a:r>
            <a:r>
              <a:rPr lang="en-US" sz="2400" dirty="0" smtClean="0"/>
              <a:t>ride through early modes:</a:t>
            </a:r>
          </a:p>
          <a:p>
            <a:pPr lvl="1"/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dirty="0" smtClean="0"/>
              <a:t>: Feed forward or feedback control of NB heating.</a:t>
            </a:r>
          </a:p>
          <a:p>
            <a:pPr lvl="1"/>
            <a:r>
              <a:rPr lang="en-US" sz="2000" dirty="0" smtClean="0"/>
              <a:t>Current profile: heating timing, ramp rate.</a:t>
            </a:r>
          </a:p>
          <a:p>
            <a:pPr lvl="1"/>
            <a:r>
              <a:rPr lang="en-US" sz="2000" dirty="0" smtClean="0"/>
              <a:t>Rotation: H-mode timing. </a:t>
            </a:r>
          </a:p>
          <a:p>
            <a:r>
              <a:rPr lang="en-US" sz="2400" dirty="0" smtClean="0"/>
              <a:t>Early EFC is not a focus of the XP, but will be used as available.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shot 2011-03-16 at 12.15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534" y="1066799"/>
            <a:ext cx="4346066" cy="3124201"/>
          </a:xfrm>
          <a:prstGeom prst="rect">
            <a:avLst/>
          </a:prstGeom>
        </p:spPr>
      </p:pic>
      <p:pic>
        <p:nvPicPr>
          <p:cNvPr id="17" name="Picture 16" descr="Screen shot 2011-03-15 at 3.38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172525"/>
            <a:ext cx="4495800" cy="3266907"/>
          </a:xfrm>
          <a:prstGeom prst="rect">
            <a:avLst/>
          </a:prstGeom>
        </p:spPr>
      </p:pic>
      <p:pic>
        <p:nvPicPr>
          <p:cNvPr id="13" name="Picture 12" descr="Screen shot 2011-03-15 at 1.31.4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91000"/>
            <a:ext cx="4495800" cy="3246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 </a:t>
            </a:r>
            <a:r>
              <a:rPr lang="en-US" dirty="0" err="1" smtClean="0"/>
              <a:t>Sabbagh’s</a:t>
            </a:r>
            <a:r>
              <a:rPr lang="en-US" dirty="0" smtClean="0"/>
              <a:t> Low n</a:t>
            </a:r>
            <a:r>
              <a:rPr lang="en-US" baseline="-25000" dirty="0" smtClean="0"/>
              <a:t>e</a:t>
            </a:r>
            <a:r>
              <a:rPr lang="en-US" dirty="0" smtClean="0"/>
              <a:t> Shots Failed When Rotating Modes Started to Lock</a:t>
            </a:r>
            <a:endParaRPr lang="en-US" dirty="0"/>
          </a:p>
        </p:txBody>
      </p:sp>
      <p:pic>
        <p:nvPicPr>
          <p:cNvPr id="7" name="Picture 6" descr="Screen shot 2011-03-07 at 11.02.36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066800"/>
            <a:ext cx="4419600" cy="31669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3048000"/>
            <a:ext cx="1322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“Good Low </a:t>
            </a:r>
          </a:p>
          <a:p>
            <a:r>
              <a:rPr lang="en-US" dirty="0" smtClean="0"/>
              <a:t>Density Shot”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632460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“Good Low Density Shot”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3048000"/>
            <a:ext cx="11141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“Bad Shot”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6324600"/>
            <a:ext cx="133179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the gas.</a:t>
            </a:r>
          </a:p>
          <a:p>
            <a:r>
              <a:rPr lang="en-US" dirty="0" smtClean="0"/>
              <a:t>Good high </a:t>
            </a:r>
          </a:p>
          <a:p>
            <a:r>
              <a:rPr lang="en-US" dirty="0" smtClean="0"/>
              <a:t>density shot.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5943600"/>
            <a:ext cx="10071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Chirping?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133600" y="6172200"/>
            <a:ext cx="762000" cy="76200"/>
          </a:xfrm>
          <a:prstGeom prst="lin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867400" y="5943600"/>
            <a:ext cx="10071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Chirping?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781800" y="6172200"/>
            <a:ext cx="990600" cy="304800"/>
          </a:xfrm>
          <a:prstGeom prst="lin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43600" y="3276600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 at q=4 locks to wall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Appears that EPM May Have Triggered the Mode That Ultimately Locks</a:t>
            </a:r>
            <a:endParaRPr lang="en-US" dirty="0"/>
          </a:p>
        </p:txBody>
      </p:sp>
      <p:pic>
        <p:nvPicPr>
          <p:cNvPr id="4" name="Picture 3" descr="Screen shot 2011-03-16 at 12.18.4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6686550" cy="4844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219200"/>
            <a:ext cx="8164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dirty="0" smtClean="0"/>
              <a:t>=4 enters the plasma at ~0.19, but mode does not strike till 0.22.</a:t>
            </a:r>
          </a:p>
          <a:p>
            <a:r>
              <a:rPr lang="en-US" sz="2000" dirty="0" smtClean="0"/>
              <a:t>Mode strike coincident with large EMP.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6629400"/>
            <a:ext cx="712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Does some triggering physics explain why previous shots didn’t have large q=4 modes?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Chirping q=3 Mode Settles With Inversion Radius In the Outer Plasma</a:t>
            </a:r>
            <a:endParaRPr lang="en-US" dirty="0"/>
          </a:p>
        </p:txBody>
      </p:sp>
      <p:pic>
        <p:nvPicPr>
          <p:cNvPr id="4" name="Picture 3" descr="Screen shot 2011-03-15 at 4.14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4608065" cy="6172200"/>
          </a:xfrm>
          <a:prstGeom prst="rect">
            <a:avLst/>
          </a:prstGeom>
        </p:spPr>
      </p:pic>
      <p:pic>
        <p:nvPicPr>
          <p:cNvPr id="5" name="Picture 4" descr="Screen shot 2011-03-15 at 1.31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62400"/>
            <a:ext cx="4495800" cy="3246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1219200"/>
            <a:ext cx="48006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b="0" i="0" dirty="0" smtClean="0">
                <a:solidFill>
                  <a:srgbClr val="000000"/>
                </a:solidFill>
              </a:rPr>
              <a:t> Mode chirps down.</a:t>
            </a:r>
          </a:p>
          <a:p>
            <a:pPr>
              <a:buFont typeface="Arial"/>
              <a:buChar char="•"/>
            </a:pPr>
            <a:r>
              <a:rPr lang="en-US" sz="2200" b="0" i="0" dirty="0" smtClean="0">
                <a:solidFill>
                  <a:srgbClr val="000000"/>
                </a:solidFill>
              </a:rPr>
              <a:t> Inversion layer</a:t>
            </a:r>
            <a:r>
              <a:rPr lang="en-US" sz="2200" b="0" i="0" dirty="0" smtClean="0">
                <a:solidFill>
                  <a:srgbClr val="000000"/>
                </a:solidFill>
              </a:rPr>
              <a:t> develops in the outer plasma.</a:t>
            </a:r>
            <a:endParaRPr lang="en-US" sz="2200" b="0" i="0" dirty="0" smtClean="0">
              <a:solidFill>
                <a:srgbClr val="000000"/>
              </a:solidFill>
            </a:endParaRPr>
          </a:p>
          <a:p>
            <a:pPr marL="230188">
              <a:buFont typeface="Arial"/>
              <a:buChar char="•"/>
            </a:pPr>
            <a:r>
              <a:rPr lang="en-US" sz="2200" b="0" i="0" dirty="0" smtClean="0">
                <a:solidFill>
                  <a:schemeClr val="accent2"/>
                </a:solidFill>
              </a:rPr>
              <a:t> q=3 island?…need bit more analysis</a:t>
            </a:r>
            <a:r>
              <a:rPr lang="en-US" sz="2200" b="0" i="0" dirty="0" smtClean="0">
                <a:solidFill>
                  <a:schemeClr val="accent2"/>
                </a:solidFill>
              </a:rPr>
              <a:t>.</a:t>
            </a:r>
          </a:p>
          <a:p>
            <a:pPr marL="173038" indent="-173038">
              <a:buFont typeface="Arial"/>
              <a:buChar char="•"/>
            </a:pPr>
            <a:r>
              <a:rPr lang="en-US" sz="2200" b="0" i="0" dirty="0" smtClean="0">
                <a:solidFill>
                  <a:srgbClr val="000000"/>
                </a:solidFill>
              </a:rPr>
              <a:t>Core kink-like component as well?</a:t>
            </a:r>
            <a:endParaRPr lang="en-US" sz="2200" b="0" i="0" dirty="0" smtClean="0">
              <a:solidFill>
                <a:srgbClr val="000000"/>
              </a:solidFill>
            </a:endParaRPr>
          </a:p>
          <a:p>
            <a:pPr marL="115888" indent="-115888">
              <a:buFont typeface="Arial"/>
              <a:buChar char="•"/>
            </a:pPr>
            <a:r>
              <a:rPr lang="en-US" sz="2200" b="0" i="0" dirty="0" smtClean="0">
                <a:solidFill>
                  <a:srgbClr val="000000"/>
                </a:solidFill>
              </a:rPr>
              <a:t> ME-USXR may be quite useful analyzing this data. </a:t>
            </a:r>
            <a:endParaRPr lang="en-US" sz="2200" b="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Easy To Find Difference Between Shots Using </a:t>
            </a:r>
            <a:br>
              <a:rPr lang="en-US" dirty="0" smtClean="0"/>
            </a:br>
            <a:r>
              <a:rPr lang="en-US" dirty="0" smtClean="0"/>
              <a:t>0D Parameters</a:t>
            </a:r>
            <a:endParaRPr lang="en-US" dirty="0"/>
          </a:p>
        </p:txBody>
      </p:sp>
      <p:pic>
        <p:nvPicPr>
          <p:cNvPr id="4" name="Picture 3" descr="Screen shot 2011-03-15 at 12.31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8610600" cy="589438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 bwMode="auto">
          <a:xfrm>
            <a:off x="1069115" y="1482435"/>
            <a:ext cx="152400" cy="381000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143000"/>
            <a:ext cx="231350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Long-Pulse Lower Density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1524000"/>
            <a:ext cx="22393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Disrupting Lower Density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590800"/>
            <a:ext cx="99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Long Pulse Higher Fuelling</a:t>
            </a:r>
          </a:p>
        </p:txBody>
      </p:sp>
      <p:cxnSp>
        <p:nvCxnSpPr>
          <p:cNvPr id="10" name="Straight Connector 9"/>
          <p:cNvCxnSpPr>
            <a:stCxn id="6" idx="1"/>
          </p:cNvCxnSpPr>
          <p:nvPr/>
        </p:nvCxnSpPr>
        <p:spPr bwMode="auto">
          <a:xfrm rot="10800000" flipV="1">
            <a:off x="1219200" y="1289194"/>
            <a:ext cx="457200" cy="38720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/>
          <p:cNvCxnSpPr>
            <a:stCxn id="7" idx="1"/>
          </p:cNvCxnSpPr>
          <p:nvPr/>
        </p:nvCxnSpPr>
        <p:spPr bwMode="auto">
          <a:xfrm rot="10800000" flipV="1">
            <a:off x="1066800" y="1670194"/>
            <a:ext cx="533400" cy="31100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 flipH="1" flipV="1">
            <a:off x="381000" y="2362200"/>
            <a:ext cx="381000" cy="2286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03-15 at 12.28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066800"/>
            <a:ext cx="4572000" cy="312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Evidence That Changing the Heating Profile Can Impact the Evolution of These Modes.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066800"/>
            <a:ext cx="5471160" cy="2885440"/>
          </a:xfrm>
        </p:spPr>
        <p:txBody>
          <a:bodyPr/>
          <a:lstStyle/>
          <a:p>
            <a:r>
              <a:rPr lang="en-US" dirty="0" smtClean="0"/>
              <a:t>Tried early and late heating.</a:t>
            </a:r>
          </a:p>
          <a:p>
            <a:pPr lvl="1"/>
            <a:r>
              <a:rPr lang="en-US" dirty="0" smtClean="0"/>
              <a:t>Delay of H-mode as well.</a:t>
            </a:r>
          </a:p>
          <a:p>
            <a:pPr lvl="1"/>
            <a:r>
              <a:rPr lang="en-US" dirty="0" smtClean="0"/>
              <a:t>Substantial changes in EP/TAE</a:t>
            </a:r>
          </a:p>
          <a:p>
            <a:r>
              <a:rPr lang="en-US" dirty="0" smtClean="0"/>
              <a:t>Rotating </a:t>
            </a:r>
            <a:r>
              <a:rPr lang="en-US" dirty="0" err="1" smtClean="0"/>
              <a:t>n</a:t>
            </a:r>
            <a:r>
              <a:rPr lang="en-US" dirty="0" smtClean="0"/>
              <a:t>=1 mode amplitudes are modified.</a:t>
            </a:r>
          </a:p>
          <a:p>
            <a:pPr lvl="1"/>
            <a:r>
              <a:rPr lang="en-US" dirty="0" smtClean="0"/>
              <a:t>Need to look more carefully </a:t>
            </a:r>
            <a:r>
              <a:rPr lang="en-US" dirty="0" smtClean="0"/>
              <a:t>at </a:t>
            </a:r>
            <a:r>
              <a:rPr lang="en-US" dirty="0" err="1" smtClean="0"/>
              <a:t>m</a:t>
            </a:r>
            <a:r>
              <a:rPr lang="en-US" dirty="0" smtClean="0"/>
              <a:t>-number </a:t>
            </a:r>
            <a:r>
              <a:rPr lang="en-US" dirty="0" smtClean="0"/>
              <a:t>identification.</a:t>
            </a:r>
            <a:endParaRPr lang="en-US" dirty="0"/>
          </a:p>
        </p:txBody>
      </p:sp>
      <p:pic>
        <p:nvPicPr>
          <p:cNvPr id="4" name="Picture 3" descr="Screen shot 2011-03-07 at 12.16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184499"/>
            <a:ext cx="4572000" cy="3206901"/>
          </a:xfrm>
          <a:prstGeom prst="rect">
            <a:avLst/>
          </a:prstGeom>
        </p:spPr>
      </p:pic>
      <p:pic>
        <p:nvPicPr>
          <p:cNvPr id="5" name="Picture 4" descr="Screen shot 2011-03-07 at 12.16.2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21150"/>
            <a:ext cx="4578379" cy="3194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1066800"/>
            <a:ext cx="3929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135642: Early </a:t>
            </a:r>
            <a:r>
              <a:rPr lang="en-US" sz="1600" dirty="0" err="1" smtClean="0">
                <a:solidFill>
                  <a:srgbClr val="FF0000"/>
                </a:solidFill>
              </a:rPr>
              <a:t>P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inj</a:t>
            </a:r>
            <a:r>
              <a:rPr lang="en-US" sz="1600" dirty="0" smtClean="0">
                <a:solidFill>
                  <a:srgbClr val="FF0000"/>
                </a:solidFill>
              </a:rPr>
              <a:t>        </a:t>
            </a:r>
            <a:r>
              <a:rPr lang="en-US" sz="1600" dirty="0" smtClean="0">
                <a:solidFill>
                  <a:schemeClr val="tx1"/>
                </a:solidFill>
              </a:rPr>
              <a:t>135647: Late </a:t>
            </a:r>
            <a:r>
              <a:rPr lang="en-US" sz="1600" dirty="0" err="1" smtClean="0">
                <a:solidFill>
                  <a:schemeClr val="tx1"/>
                </a:solidFill>
              </a:rPr>
              <a:t>P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inj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 Plan: Needs refinement, but basics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8400"/>
            <a:ext cx="9906000" cy="5613400"/>
          </a:xfrm>
        </p:spPr>
        <p:txBody>
          <a:bodyPr/>
          <a:lstStyle/>
          <a:p>
            <a:r>
              <a:rPr lang="en-US" sz="2000" dirty="0" smtClean="0"/>
              <a:t>Reload a scenario such as 141178 (S. </a:t>
            </a:r>
            <a:r>
              <a:rPr lang="en-US" sz="2000" dirty="0" err="1" smtClean="0"/>
              <a:t>Sabbagh’s</a:t>
            </a:r>
            <a:r>
              <a:rPr lang="en-US" sz="2000" dirty="0" smtClean="0"/>
              <a:t> reduced density target).</a:t>
            </a:r>
          </a:p>
          <a:p>
            <a:r>
              <a:rPr lang="en-US" sz="2000" dirty="0" smtClean="0"/>
              <a:t>Study the space of rotation,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dirty="0" smtClean="0"/>
              <a:t>, and 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vs. mode dynamics.</a:t>
            </a:r>
          </a:p>
          <a:p>
            <a:pPr lvl="1"/>
            <a:r>
              <a:rPr lang="en-US" sz="1800" dirty="0" smtClean="0"/>
              <a:t>Test low power early, delayed H-mode. </a:t>
            </a:r>
          </a:p>
          <a:p>
            <a:pPr lvl="2"/>
            <a:r>
              <a:rPr lang="en-US" sz="1400" dirty="0" smtClean="0"/>
              <a:t>Reduced </a:t>
            </a:r>
            <a:r>
              <a:rPr lang="en-US" sz="1400" dirty="0" smtClean="0">
                <a:latin typeface="Symbol" charset="2"/>
                <a:cs typeface="Symbol" charset="2"/>
              </a:rPr>
              <a:t>b</a:t>
            </a:r>
            <a:r>
              <a:rPr lang="en-US" sz="1400" dirty="0" smtClean="0"/>
              <a:t> and density with single source will allow surfaces in quickly, should have strong rotation.</a:t>
            </a:r>
          </a:p>
          <a:p>
            <a:pPr lvl="2"/>
            <a:r>
              <a:rPr lang="en-US" sz="1400" dirty="0" smtClean="0"/>
              <a:t>Elimination of </a:t>
            </a:r>
            <a:r>
              <a:rPr lang="en-US" sz="1400" dirty="0" err="1" smtClean="0"/>
              <a:t>EPMs</a:t>
            </a:r>
            <a:r>
              <a:rPr lang="en-US" sz="1400" dirty="0" smtClean="0"/>
              <a:t> may be important…lower voltage pre-heating beam?</a:t>
            </a:r>
          </a:p>
          <a:p>
            <a:pPr lvl="1"/>
            <a:r>
              <a:rPr lang="en-US" sz="1800" dirty="0" smtClean="0"/>
              <a:t>Study timing of </a:t>
            </a:r>
            <a:r>
              <a:rPr lang="en-US" sz="1800" dirty="0" smtClean="0">
                <a:latin typeface="Symbol" charset="2"/>
                <a:cs typeface="Symbol" charset="2"/>
              </a:rPr>
              <a:t>b</a:t>
            </a:r>
            <a:r>
              <a:rPr lang="en-US" sz="1800" dirty="0" smtClean="0"/>
              <a:t> (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inj</a:t>
            </a:r>
            <a:r>
              <a:rPr lang="en-US" sz="1800" dirty="0" smtClean="0"/>
              <a:t>) ramp.</a:t>
            </a:r>
          </a:p>
          <a:p>
            <a:pPr lvl="2"/>
            <a:r>
              <a:rPr lang="en-US" sz="1400" dirty="0" smtClean="0"/>
              <a:t>When is the earliest time that we can ramp </a:t>
            </a:r>
            <a:r>
              <a:rPr lang="en-US" sz="1400" dirty="0" smtClean="0">
                <a:latin typeface="Symbol" charset="2"/>
                <a:cs typeface="Symbol" charset="2"/>
              </a:rPr>
              <a:t>b</a:t>
            </a:r>
            <a:r>
              <a:rPr lang="en-US" sz="1400" dirty="0" smtClean="0">
                <a:cs typeface="Symbol" charset="2"/>
              </a:rPr>
              <a:t> without </a:t>
            </a:r>
            <a:r>
              <a:rPr lang="en-US" sz="1400" dirty="0" err="1" smtClean="0">
                <a:cs typeface="Symbol" charset="2"/>
              </a:rPr>
              <a:t>EPMs</a:t>
            </a:r>
            <a:r>
              <a:rPr lang="en-US" sz="1400" dirty="0" smtClean="0">
                <a:cs typeface="Symbol" charset="2"/>
              </a:rPr>
              <a:t> and large modes.</a:t>
            </a:r>
          </a:p>
          <a:p>
            <a:pPr lvl="2"/>
            <a:r>
              <a:rPr lang="en-US" sz="1400" dirty="0" smtClean="0">
                <a:cs typeface="Symbol" charset="2"/>
              </a:rPr>
              <a:t>Can we prevent too-rapid J evolution if we only heat strongly after q=2 enters?</a:t>
            </a:r>
          </a:p>
          <a:p>
            <a:pPr lvl="1"/>
            <a:r>
              <a:rPr lang="en-US" sz="1800" dirty="0" smtClean="0">
                <a:cs typeface="Symbol" charset="2"/>
              </a:rPr>
              <a:t>Vary the ramp rate:</a:t>
            </a:r>
          </a:p>
          <a:p>
            <a:pPr lvl="2"/>
            <a:r>
              <a:rPr lang="en-US" sz="1400" dirty="0" smtClean="0">
                <a:cs typeface="Symbol" charset="2"/>
              </a:rPr>
              <a:t>If we slow the ramp rate, can we prevent some unstable current profiles?</a:t>
            </a:r>
          </a:p>
          <a:p>
            <a:pPr lvl="2"/>
            <a:r>
              <a:rPr lang="en-US" sz="1400" dirty="0" smtClean="0">
                <a:cs typeface="Symbol" charset="2"/>
              </a:rPr>
              <a:t>And eliminate some irreproducibility of the modes?</a:t>
            </a:r>
          </a:p>
          <a:p>
            <a:pPr lvl="2"/>
            <a:r>
              <a:rPr lang="en-US" sz="1400" dirty="0" smtClean="0">
                <a:cs typeface="Symbol" charset="2"/>
              </a:rPr>
              <a:t>Target the q=2 &amp; 3 surfaces entering just after the I</a:t>
            </a:r>
            <a:r>
              <a:rPr lang="en-US" sz="1400" baseline="-25000" dirty="0" smtClean="0">
                <a:cs typeface="Symbol" charset="2"/>
              </a:rPr>
              <a:t>OH</a:t>
            </a:r>
            <a:r>
              <a:rPr lang="en-US" sz="1400" dirty="0" smtClean="0">
                <a:cs typeface="Symbol" charset="2"/>
              </a:rPr>
              <a:t> zero crossings?</a:t>
            </a:r>
            <a:endParaRPr lang="en-US" sz="1400" dirty="0" smtClean="0"/>
          </a:p>
          <a:p>
            <a:pPr lvl="1"/>
            <a:r>
              <a:rPr lang="en-US" sz="1800" dirty="0" smtClean="0"/>
              <a:t>What is the impact of reduced input power?</a:t>
            </a:r>
          </a:p>
          <a:p>
            <a:pPr lvl="2"/>
            <a:r>
              <a:rPr lang="en-US" sz="1400" dirty="0" smtClean="0"/>
              <a:t>Onset of “</a:t>
            </a:r>
            <a:r>
              <a:rPr lang="en-US" sz="1400" dirty="0" err="1" smtClean="0"/>
              <a:t>IREs</a:t>
            </a:r>
            <a:r>
              <a:rPr lang="en-US" sz="1400" dirty="0" smtClean="0"/>
              <a:t>” will be unacceptable.</a:t>
            </a:r>
          </a:p>
          <a:p>
            <a:pPr lvl="2"/>
            <a:r>
              <a:rPr lang="en-US" sz="1400" dirty="0" smtClean="0"/>
              <a:t>Unsustainably high 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will be unacceptable.</a:t>
            </a:r>
          </a:p>
          <a:p>
            <a:pPr lvl="2"/>
            <a:r>
              <a:rPr lang="en-US" sz="1400" dirty="0" smtClean="0"/>
              <a:t>Earlier onset of </a:t>
            </a:r>
            <a:r>
              <a:rPr lang="en-US" sz="1400" dirty="0" err="1" smtClean="0"/>
              <a:t>RWMs</a:t>
            </a:r>
            <a:r>
              <a:rPr lang="en-US" sz="1400" dirty="0" smtClean="0"/>
              <a:t> or the “late” rotating MHD is OK…</a:t>
            </a:r>
          </a:p>
          <a:p>
            <a:pPr lvl="3"/>
            <a:r>
              <a:rPr lang="en-US" sz="1400" dirty="0" smtClean="0"/>
              <a:t>not in scope of XP</a:t>
            </a:r>
          </a:p>
          <a:p>
            <a:r>
              <a:rPr lang="en-US" sz="2000" dirty="0" smtClean="0"/>
              <a:t>Diagnostic considerations.</a:t>
            </a:r>
          </a:p>
          <a:p>
            <a:pPr lvl="1"/>
            <a:r>
              <a:rPr lang="en-US" sz="1800" dirty="0" smtClean="0"/>
              <a:t>Need source A for important MSE measurements.</a:t>
            </a:r>
          </a:p>
          <a:p>
            <a:pPr lvl="2"/>
            <a:r>
              <a:rPr lang="en-US" sz="1400" dirty="0" smtClean="0"/>
              <a:t>MSE-LIF might be OK…?</a:t>
            </a:r>
          </a:p>
          <a:p>
            <a:pPr lvl="1"/>
            <a:r>
              <a:rPr lang="en-US" sz="1800" dirty="0" smtClean="0"/>
              <a:t>Need USXR measurements, BES (?) for MHD identification.</a:t>
            </a:r>
          </a:p>
          <a:p>
            <a:pPr lvl="1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02918" y="4343400"/>
            <a:ext cx="2679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q and J</a:t>
            </a:r>
            <a:r>
              <a:rPr lang="en-US" baseline="-25000" dirty="0" smtClean="0"/>
              <a:t>||</a:t>
            </a:r>
            <a:r>
              <a:rPr lang="en-US" dirty="0" smtClean="0"/>
              <a:t> profile during time of q=2 &amp; 3 entering</a:t>
            </a:r>
            <a:endParaRPr lang="en-US" dirty="0"/>
          </a:p>
        </p:txBody>
      </p:sp>
      <p:pic>
        <p:nvPicPr>
          <p:cNvPr id="7" name="Picture 6" descr="Screen shot 2011-03-15 at 3.28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836978"/>
            <a:ext cx="3657600" cy="21501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71637</TotalTime>
  <Words>808</Words>
  <Application>Microsoft Macintosh PowerPoint</Application>
  <PresentationFormat>Custom</PresentationFormat>
  <Paragraphs>131</Paragraphs>
  <Slides>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 Presentation</vt:lpstr>
      <vt:lpstr>Slide 1</vt:lpstr>
      <vt:lpstr>Overview</vt:lpstr>
      <vt:lpstr>S. Sabbagh’s Low ne Shots Failed When Rotating Modes Started to Lock</vt:lpstr>
      <vt:lpstr>Appears that EPM May Have Triggered the Mode That Ultimately Locks</vt:lpstr>
      <vt:lpstr>Chirping q=3 Mode Settles With Inversion Radius In the Outer Plasma</vt:lpstr>
      <vt:lpstr>Not Easy To Find Difference Between Shots Using  0D Parameters</vt:lpstr>
      <vt:lpstr>We Have Evidence That Changing the Heating Profile Can Impact the Evolution of These Modes.</vt:lpstr>
      <vt:lpstr>XP Plan: Needs refinement, but basics are…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12357</cp:revision>
  <cp:lastPrinted>2011-03-16T04:38:06Z</cp:lastPrinted>
  <dcterms:created xsi:type="dcterms:W3CDTF">2011-03-16T01:59:57Z</dcterms:created>
  <dcterms:modified xsi:type="dcterms:W3CDTF">2011-03-16T04:39:44Z</dcterms:modified>
</cp:coreProperties>
</file>