
<file path=[Content_Types].xml><?xml version="1.0" encoding="utf-8"?>
<Types xmlns="http://schemas.openxmlformats.org/package/2006/content-types"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Default Extension="pict" ContentType="image/pict"/>
  <Default Extension="xml" ContentType="application/xml"/>
  <Override PartName="/ppt/embeddings/Microsoft_Equation1.bin" ContentType="application/vnd.openxmlformats-officedocument.oleObject"/>
  <Default Extension="wmf" ContentType="image/x-wmf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1217" r:id="rId2"/>
    <p:sldId id="1232" r:id="rId3"/>
  </p:sldIdLst>
  <p:sldSz cx="10058400" cy="7772400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1pPr>
    <a:lvl2pPr marL="509412"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2pPr>
    <a:lvl3pPr marL="1018824"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3pPr>
    <a:lvl4pPr marL="1528237"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4pPr>
    <a:lvl5pPr marL="2037649" algn="l" rtl="0" fontAlgn="base">
      <a:spcBef>
        <a:spcPct val="0"/>
      </a:spcBef>
      <a:spcAft>
        <a:spcPct val="0"/>
      </a:spcAft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5pPr>
    <a:lvl6pPr marL="2547061" algn="l" defTabSz="1018824" rtl="0" eaLnBrk="1" latinLnBrk="0" hangingPunct="1"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6pPr>
    <a:lvl7pPr marL="3056473" algn="l" defTabSz="1018824" rtl="0" eaLnBrk="1" latinLnBrk="0" hangingPunct="1"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7pPr>
    <a:lvl8pPr marL="3565886" algn="l" defTabSz="1018824" rtl="0" eaLnBrk="1" latinLnBrk="0" hangingPunct="1"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8pPr>
    <a:lvl9pPr marL="4075298" algn="l" defTabSz="1018824" rtl="0" eaLnBrk="1" latinLnBrk="0" hangingPunct="1">
      <a:defRPr sz="1300" b="1" i="1" kern="1200">
        <a:solidFill>
          <a:srgbClr val="1822CD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3300"/>
    <a:srgbClr val="9999FF"/>
    <a:srgbClr val="FF0000"/>
    <a:srgbClr val="00CC66"/>
    <a:srgbClr val="FF9933"/>
    <a:srgbClr val="FFCC00"/>
    <a:srgbClr val="FF33CC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8201" autoAdjust="0"/>
    <p:restoredTop sz="94558" autoAdjust="0"/>
  </p:normalViewPr>
  <p:slideViewPr>
    <p:cSldViewPr>
      <p:cViewPr>
        <p:scale>
          <a:sx n="110" d="100"/>
          <a:sy n="110" d="100"/>
        </p:scale>
        <p:origin x="-1056" y="-232"/>
      </p:cViewPr>
      <p:guideLst>
        <p:guide orient="horz" pos="4512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t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1" tIns="46181" rIns="92361" bIns="46181" numCol="1" anchor="b" anchorCtr="0" compatLnSpc="1">
            <a:prstTxWarp prst="textNoShape">
              <a:avLst/>
            </a:prstTxWarp>
          </a:bodyPr>
          <a:lstStyle>
            <a:lvl1pPr algn="r" defTabSz="923925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8CEE83D-934B-45AC-8983-28EBB03C1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1738" y="684213"/>
            <a:ext cx="4530725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413250"/>
            <a:ext cx="51022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503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9" tIns="45710" rIns="91419" bIns="4571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b="0" i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6821897F-147E-49F9-9E99-D5D1A67B0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5E9C22-BA6E-4118-B928-415BE26CFE7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84213"/>
            <a:ext cx="4530725" cy="350043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058400" cy="10363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0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68155-7E2B-4179-A26C-0EB5A96A8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" y="1381760"/>
            <a:ext cx="9639300" cy="561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7" name="Picture 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58400" cy="105071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1028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005840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1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455747"/>
            <a:ext cx="10058400" cy="31665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sp>
        <p:nvSpPr>
          <p:cNvPr id="905415" name="Text Box 199"/>
          <p:cNvSpPr txBox="1">
            <a:spLocks noChangeArrowheads="1"/>
          </p:cNvSpPr>
          <p:nvPr/>
        </p:nvSpPr>
        <p:spPr bwMode="auto">
          <a:xfrm>
            <a:off x="300355" y="7520517"/>
            <a:ext cx="593725" cy="206905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b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</a:rPr>
              <a:t>NSTX</a:t>
            </a:r>
          </a:p>
        </p:txBody>
      </p:sp>
      <p:sp>
        <p:nvSpPr>
          <p:cNvPr id="12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20200" y="7513320"/>
            <a:ext cx="838200" cy="17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i="0">
                <a:solidFill>
                  <a:schemeClr val="accent2"/>
                </a:solidFill>
                <a:latin typeface="+mn-lt"/>
                <a:ea typeface="ＭＳ Ｐゴシック" pitchFamily="-128" charset="-128"/>
              </a:defRPr>
            </a:lvl1pPr>
          </a:lstStyle>
          <a:p>
            <a:pPr>
              <a:defRPr/>
            </a:pPr>
            <a:fld id="{5D979B0C-EB9A-49B0-AD33-1B61E0903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011680" y="7513320"/>
            <a:ext cx="6035040" cy="244687"/>
          </a:xfrm>
          <a:prstGeom prst="rect">
            <a:avLst/>
          </a:prstGeom>
          <a:noFill/>
        </p:spPr>
        <p:txBody>
          <a:bodyPr lIns="101882" tIns="50941" rIns="101882" bIns="50941">
            <a:spAutoFit/>
          </a:bodyPr>
          <a:lstStyle/>
          <a:p>
            <a:pPr algn="ctr">
              <a:defRPr/>
            </a:pPr>
            <a:r>
              <a:rPr lang="en-US" sz="900" i="0" dirty="0" smtClean="0"/>
              <a:t>NSTX 2011 &amp; 12 Research</a:t>
            </a:r>
            <a:r>
              <a:rPr lang="en-US" sz="900" i="0" baseline="0" dirty="0" smtClean="0"/>
              <a:t> Forum: Proportional RWM Control Status (Gerhardt)</a:t>
            </a:r>
            <a:endParaRPr lang="en-US" sz="900" i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5pPr>
      <a:lvl6pPr marL="509412"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6pPr>
      <a:lvl7pPr marL="1018824"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7pPr>
      <a:lvl8pPr marL="1528237"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8pPr>
      <a:lvl9pPr marL="2037649" algn="ctr" rtl="0" eaLnBrk="0" fontAlgn="base" hangingPunct="0">
        <a:spcBef>
          <a:spcPct val="0"/>
        </a:spcBef>
        <a:spcAft>
          <a:spcPct val="0"/>
        </a:spcAft>
        <a:defRPr sz="2700" b="1">
          <a:solidFill>
            <a:schemeClr val="accent2"/>
          </a:solidFill>
          <a:latin typeface="Arial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accent2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0000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rgbClr val="009999"/>
          </a:solidFill>
          <a:latin typeface="+mn-lt"/>
        </a:defRPr>
      </a:lvl4pPr>
      <a:lvl5pPr marL="2292355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5pPr>
      <a:lvl6pPr marL="2801767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3311180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820592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4330004" indent="-254706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Relationship Id="rId3" Type="http://schemas.openxmlformats.org/officeDocument/2006/relationships/oleObject" Target="../embeddings/Microsoft_Equation1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100584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100584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167640" y="1122680"/>
            <a:ext cx="97231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82" tIns="50941" rIns="101882" bIns="50941"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sz="3600" i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Commissioning The RWM Proportional Control Algorithms with Six Sub-Units</a:t>
            </a:r>
            <a:endParaRPr lang="en-US" sz="3600" i="0" dirty="0">
              <a:solidFill>
                <a:schemeClr val="accent2"/>
              </a:solidFill>
              <a:latin typeface="Arial" charset="0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676400" y="2331720"/>
            <a:ext cx="6621780" cy="71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/>
          <a:p>
            <a:pPr algn="ctr"/>
            <a:r>
              <a:rPr lang="en-US" sz="2200" i="0" dirty="0" smtClean="0">
                <a:solidFill>
                  <a:schemeClr val="tx1"/>
                </a:solidFill>
                <a:latin typeface="Arial" pitchFamily="34" charset="0"/>
              </a:rPr>
              <a:t>Stefan Gerhardt</a:t>
            </a:r>
            <a:endParaRPr lang="en-US" b="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1800" b="0" dirty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4" name="Text Box 10"/>
          <p:cNvSpPr txBox="1">
            <a:spLocks noChangeArrowheads="1"/>
          </p:cNvSpPr>
          <p:nvPr/>
        </p:nvSpPr>
        <p:spPr bwMode="auto">
          <a:xfrm>
            <a:off x="1828800" y="3352800"/>
            <a:ext cx="6286500" cy="70634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800" i="0" dirty="0" smtClean="0">
                <a:solidFill>
                  <a:srgbClr val="FF0000"/>
                </a:solidFill>
              </a:rPr>
              <a:t>2011-12 NSTX Research Forum, ASC Session</a:t>
            </a:r>
            <a:endParaRPr lang="en-US" sz="1800" i="0" dirty="0" smtClean="0">
              <a:solidFill>
                <a:srgbClr val="FF0000"/>
              </a:solidFill>
            </a:endParaRPr>
          </a:p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800" i="0" dirty="0" smtClean="0">
                <a:solidFill>
                  <a:srgbClr val="FF0000"/>
                </a:solidFill>
              </a:rPr>
              <a:t>B318, PPPL</a:t>
            </a:r>
          </a:p>
          <a:p>
            <a:pPr algn="ctr">
              <a:lnSpc>
                <a:spcPct val="70000"/>
              </a:lnSpc>
              <a:spcBef>
                <a:spcPct val="20000"/>
              </a:spcBef>
            </a:pPr>
            <a:r>
              <a:rPr lang="en-US" sz="1800" i="0" dirty="0" smtClean="0">
                <a:solidFill>
                  <a:srgbClr val="FF0000"/>
                </a:solidFill>
              </a:rPr>
              <a:t>Wednesday, March 16th</a:t>
            </a:r>
            <a:endParaRPr lang="en-US" sz="1800" i="0" dirty="0">
              <a:solidFill>
                <a:srgbClr val="FF0000"/>
              </a:solidFill>
            </a:endParaRPr>
          </a:p>
        </p:txBody>
      </p: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00"/>
            <a:ext cx="10058400" cy="951760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922020" y="124143"/>
            <a:ext cx="1493194" cy="615553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4000" b="0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NSTX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50292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4016375" y="259080"/>
            <a:ext cx="168338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eaLnBrk="0" hangingPunct="0"/>
            <a:r>
              <a:rPr lang="en-US" sz="2000" dirty="0">
                <a:solidFill>
                  <a:schemeClr val="accent2"/>
                </a:solidFill>
                <a:latin typeface="Arial" pitchFamily="34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51816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US"/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92" name="Picture 48" descr="ppi221.tmp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" y="2245360"/>
            <a:ext cx="1466850" cy="543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93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4" name="Text Box 152"/>
          <p:cNvSpPr txBox="1">
            <a:spLocks noChangeArrowheads="1"/>
          </p:cNvSpPr>
          <p:nvPr/>
        </p:nvSpPr>
        <p:spPr bwMode="auto">
          <a:xfrm>
            <a:off x="41910" y="2252557"/>
            <a:ext cx="1466850" cy="530198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01870" tIns="50935" rIns="101870" bIns="50935">
            <a:spAutoFit/>
          </a:bodyPr>
          <a:lstStyle/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College W&amp;M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Colorado </a:t>
            </a:r>
            <a:r>
              <a:rPr lang="en-US" sz="1000" dirty="0" err="1">
                <a:solidFill>
                  <a:srgbClr val="0000FF"/>
                </a:solidFill>
                <a:latin typeface="Arial" pitchFamily="34" charset="0"/>
              </a:rPr>
              <a:t>Sch</a:t>
            </a: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 Mines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Columbia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 err="1">
                <a:solidFill>
                  <a:srgbClr val="0000FF"/>
                </a:solidFill>
                <a:latin typeface="Arial" pitchFamily="34" charset="0"/>
              </a:rPr>
              <a:t>CompX</a:t>
            </a:r>
            <a:endParaRPr lang="en-US" sz="1000" dirty="0">
              <a:solidFill>
                <a:srgbClr val="0000FF"/>
              </a:solidFill>
              <a:latin typeface="Arial" pitchFamily="34" charset="0"/>
            </a:endParaRP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General Atomics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INL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Johns Hopkins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LANL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LLNL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Lodestar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MIT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Nova Photonics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New York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Old Dominion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ORNL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PPPL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PSI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Princeton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Purdue U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SNL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Think Tank, Inc.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UC Davis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UC Irvine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UCLA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UCSD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Colorado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Illinois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Maryland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Rochester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Washington</a:t>
            </a:r>
          </a:p>
          <a:p>
            <a:pPr eaLnBrk="0" hangingPunct="0">
              <a:spcBef>
                <a:spcPct val="5000"/>
              </a:spcBef>
              <a:spcAft>
                <a:spcPct val="5000"/>
              </a:spcAft>
            </a:pPr>
            <a:r>
              <a:rPr lang="en-US" sz="1000" dirty="0">
                <a:solidFill>
                  <a:srgbClr val="0000FF"/>
                </a:solidFill>
                <a:latin typeface="Arial" pitchFamily="34" charset="0"/>
              </a:rPr>
              <a:t>U Wisconsin</a:t>
            </a:r>
          </a:p>
        </p:txBody>
      </p:sp>
      <p:cxnSp>
        <p:nvCxnSpPr>
          <p:cNvPr id="2095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096" name="Picture 53" descr="ppi224.tmp"/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49640" y="2554817"/>
            <a:ext cx="1412717" cy="5131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97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sp>
        <p:nvSpPr>
          <p:cNvPr id="2098" name="Text Box 153"/>
          <p:cNvSpPr txBox="1">
            <a:spLocks noChangeArrowheads="1"/>
          </p:cNvSpPr>
          <p:nvPr/>
        </p:nvSpPr>
        <p:spPr bwMode="auto">
          <a:xfrm>
            <a:off x="8549640" y="2609504"/>
            <a:ext cx="1412717" cy="50765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01870" tIns="50935" rIns="101870" bIns="50935" anchor="b">
            <a:spAutoFit/>
          </a:bodyPr>
          <a:lstStyle/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Culham</a:t>
            </a: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Sci</a:t>
            </a: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Ctr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U St. Andrews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York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Chubu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Fukui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Hiroshima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Hyogo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Kyoto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Kyushu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Kyushu Tokai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NIFS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Niigata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U Tokyo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JAEA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Hebrew U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Ioffe</a:t>
            </a: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RRC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Kurchatov</a:t>
            </a: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 Inst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TRINITI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KBSI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KAIST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POSTECH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ASIPP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ENEA,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Frascati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CEA,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Cadarache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IPP,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J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ü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lich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IPP, </a:t>
            </a:r>
            <a:r>
              <a:rPr lang="en-US" sz="1000" dirty="0" err="1">
                <a:solidFill>
                  <a:srgbClr val="FF0000"/>
                </a:solidFill>
                <a:latin typeface="Arial" pitchFamily="34" charset="0"/>
              </a:rPr>
              <a:t>Garching</a:t>
            </a:r>
            <a:endParaRPr lang="en-US" sz="1000" dirty="0">
              <a:solidFill>
                <a:srgbClr val="FF0000"/>
              </a:solidFill>
              <a:latin typeface="Arial" pitchFamily="34" charset="0"/>
            </a:endParaRP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ASCR, Czech Rep</a:t>
            </a:r>
          </a:p>
          <a:p>
            <a:pPr algn="r" eaLnBrk="0" hangingPunct="0">
              <a:spcBef>
                <a:spcPct val="8000"/>
              </a:spcBef>
              <a:spcAft>
                <a:spcPct val="8000"/>
              </a:spcAft>
            </a:pPr>
            <a:r>
              <a:rPr lang="en-US" sz="1000" dirty="0">
                <a:solidFill>
                  <a:srgbClr val="FF0000"/>
                </a:solidFill>
                <a:latin typeface="Arial" pitchFamily="34" charset="0"/>
              </a:rPr>
              <a:t>U Quebec</a:t>
            </a:r>
          </a:p>
        </p:txBody>
      </p:sp>
      <p:cxnSp>
        <p:nvCxnSpPr>
          <p:cNvPr id="2099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100" name="Picture 155" descr="nstx_sma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0220" y="5008880"/>
            <a:ext cx="22299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01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50292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</p:spPr>
      </p:cxnSp>
      <p:pic>
        <p:nvPicPr>
          <p:cNvPr id="2102" name="Picture 160" descr="framed_team_pictur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74821" y="4789382"/>
            <a:ext cx="3693319" cy="2810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03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51816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Proportional RWM Control is Being Restored, and Expanded, in Two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906000" cy="5613400"/>
          </a:xfrm>
        </p:spPr>
        <p:txBody>
          <a:bodyPr/>
          <a:lstStyle/>
          <a:p>
            <a:r>
              <a:rPr lang="en-US" sz="2000" dirty="0" smtClean="0"/>
              <a:t>First restore simple pre-programmed SPA control from PCS.</a:t>
            </a:r>
          </a:p>
          <a:p>
            <a:pPr lvl="1"/>
            <a:r>
              <a:rPr lang="en-US" sz="1800" dirty="0" smtClean="0"/>
              <a:t>Call this the “</a:t>
            </a:r>
            <a:r>
              <a:rPr lang="en-US" sz="1800" dirty="0" err="1" smtClean="0"/>
              <a:t>ssp</a:t>
            </a:r>
            <a:r>
              <a:rPr lang="en-US" sz="1800" dirty="0" smtClean="0"/>
              <a:t>” algorithm, replacing “spa” algorithm.</a:t>
            </a:r>
          </a:p>
          <a:p>
            <a:pPr lvl="1"/>
            <a:r>
              <a:rPr lang="en-US" sz="1800" dirty="0" smtClean="0"/>
              <a:t>Will test and qualify the PCS to PSRTC communication process, train new programmers in PCS programming.</a:t>
            </a:r>
          </a:p>
          <a:p>
            <a:pPr lvl="1"/>
            <a:r>
              <a:rPr lang="en-US" sz="1800" dirty="0" smtClean="0"/>
              <a:t>This is being worked on right now.</a:t>
            </a:r>
          </a:p>
          <a:p>
            <a:pPr lvl="1"/>
            <a:r>
              <a:rPr lang="en-US" sz="1800" dirty="0" smtClean="0"/>
              <a:t>We can commission this during ISTP.</a:t>
            </a:r>
          </a:p>
          <a:p>
            <a:r>
              <a:rPr lang="en-US" sz="2000" dirty="0" smtClean="0"/>
              <a:t>Add proportional control of both </a:t>
            </a:r>
            <a:r>
              <a:rPr lang="en-US" sz="2000" dirty="0" err="1" smtClean="0"/>
              <a:t>n</a:t>
            </a:r>
            <a:r>
              <a:rPr lang="en-US" sz="2000" dirty="0" smtClean="0"/>
              <a:t>=1 and </a:t>
            </a:r>
            <a:r>
              <a:rPr lang="en-US" sz="2000" dirty="0" err="1" smtClean="0"/>
              <a:t>n</a:t>
            </a:r>
            <a:r>
              <a:rPr lang="en-US" sz="2000" dirty="0" smtClean="0"/>
              <a:t>=0 modes.</a:t>
            </a:r>
          </a:p>
          <a:p>
            <a:pPr lvl="1"/>
            <a:r>
              <a:rPr lang="en-US" sz="1800" dirty="0" smtClean="0"/>
              <a:t>Call this the “</a:t>
            </a:r>
            <a:r>
              <a:rPr lang="en-US" sz="1800" dirty="0" err="1" smtClean="0"/>
              <a:t>tmf</a:t>
            </a:r>
            <a:r>
              <a:rPr lang="en-US" sz="1800" dirty="0" smtClean="0"/>
              <a:t>” algorithm, replacing “</a:t>
            </a:r>
            <a:r>
              <a:rPr lang="en-US" sz="1800" dirty="0" err="1" smtClean="0"/>
              <a:t>smf</a:t>
            </a:r>
            <a:r>
              <a:rPr lang="en-US" sz="1800" dirty="0" smtClean="0"/>
              <a:t>”.</a:t>
            </a:r>
          </a:p>
          <a:p>
            <a:pPr lvl="1"/>
            <a:r>
              <a:rPr lang="en-US" sz="1800" dirty="0" smtClean="0"/>
              <a:t>Will of course allow pre-programmed current in 6 separate coils.</a:t>
            </a:r>
          </a:p>
          <a:p>
            <a:pPr lvl="1"/>
            <a:r>
              <a:rPr lang="en-US" sz="1800" dirty="0" smtClean="0"/>
              <a:t>Restore proportional control of </a:t>
            </a:r>
            <a:r>
              <a:rPr lang="en-US" sz="1800" dirty="0" err="1" smtClean="0"/>
              <a:t>n</a:t>
            </a:r>
            <a:r>
              <a:rPr lang="en-US" sz="1800" dirty="0" smtClean="0"/>
              <a:t>=1 modes.</a:t>
            </a:r>
          </a:p>
          <a:p>
            <a:pPr lvl="1"/>
            <a:r>
              <a:rPr lang="en-US" sz="1800" dirty="0" smtClean="0"/>
              <a:t>Add code for feedback as I</a:t>
            </a:r>
            <a:r>
              <a:rPr lang="en-US" sz="1800" baseline="-25000" dirty="0" smtClean="0"/>
              <a:t>n=0</a:t>
            </a:r>
            <a:r>
              <a:rPr lang="en-US" sz="1800" dirty="0" smtClean="0"/>
              <a:t>=</a:t>
            </a:r>
            <a:r>
              <a:rPr lang="en-US" sz="1800" dirty="0" err="1" smtClean="0"/>
              <a:t>D</a:t>
            </a:r>
            <a:r>
              <a:rPr lang="en-US" sz="1800" dirty="0" err="1" smtClean="0"/>
              <a:t>d(I</a:t>
            </a:r>
            <a:r>
              <a:rPr lang="en-US" sz="1800" baseline="-25000" dirty="0" err="1" smtClean="0"/>
              <a:t>P</a:t>
            </a:r>
            <a:r>
              <a:rPr lang="en-US" sz="1800" dirty="0" err="1" smtClean="0"/>
              <a:t>Z)/dt</a:t>
            </a:r>
            <a:r>
              <a:rPr lang="en-US" sz="1800" dirty="0" smtClean="0"/>
              <a:t>.</a:t>
            </a:r>
          </a:p>
          <a:p>
            <a:pPr lvl="2"/>
            <a:r>
              <a:rPr lang="en-US" sz="1400" dirty="0" smtClean="0"/>
              <a:t>Get measurement from improved </a:t>
            </a:r>
            <a:r>
              <a:rPr lang="en-US" sz="1400" dirty="0" err="1" smtClean="0"/>
              <a:t>dZ/dt</a:t>
            </a:r>
            <a:r>
              <a:rPr lang="en-US" sz="1400" dirty="0" smtClean="0"/>
              <a:t> estimator.</a:t>
            </a:r>
          </a:p>
          <a:p>
            <a:pPr lvl="2"/>
            <a:r>
              <a:rPr lang="en-US" sz="1400" dirty="0" smtClean="0"/>
              <a:t>Easy to add this capability now (even if never used), more difficult to add it later.</a:t>
            </a:r>
          </a:p>
          <a:p>
            <a:pPr lvl="1"/>
            <a:r>
              <a:rPr lang="en-US" sz="1800" dirty="0" smtClean="0"/>
              <a:t>Modify the </a:t>
            </a:r>
            <a:r>
              <a:rPr lang="en-US" sz="1800" dirty="0" err="1" smtClean="0"/>
              <a:t>OHxTF</a:t>
            </a:r>
            <a:r>
              <a:rPr lang="en-US" sz="1800" dirty="0" smtClean="0"/>
              <a:t> algorithm for 6 </a:t>
            </a:r>
            <a:r>
              <a:rPr lang="en-US" sz="1800" dirty="0" err="1" smtClean="0"/>
              <a:t>SPAs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Still need to assess the scope of required changes to mode-id code (SPG).</a:t>
            </a:r>
          </a:p>
          <a:p>
            <a:pPr lvl="1"/>
            <a:r>
              <a:rPr lang="en-US" sz="1800" dirty="0" smtClean="0"/>
              <a:t>Will do off-line debugging as much as possible, but need XMP (~1/3 day):</a:t>
            </a:r>
          </a:p>
          <a:p>
            <a:pPr lvl="2"/>
            <a:r>
              <a:rPr lang="en-US" sz="1400" dirty="0" smtClean="0"/>
              <a:t>XMP to develop new “standard” RWM control algorithm be be loaded into shots in 2011.</a:t>
            </a:r>
          </a:p>
          <a:p>
            <a:r>
              <a:rPr lang="en-US" sz="2400" dirty="0" smtClean="0"/>
              <a:t>Upgraded state-space RWM controller calls “</a:t>
            </a:r>
            <a:r>
              <a:rPr lang="en-US" sz="2400" dirty="0" err="1" smtClean="0"/>
              <a:t>tmf</a:t>
            </a:r>
            <a:r>
              <a:rPr lang="en-US" sz="2400" dirty="0" smtClean="0"/>
              <a:t>”, adds additional current request.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486400" y="4267200"/>
          <a:ext cx="4343400" cy="318782"/>
        </p:xfrm>
        <a:graphic>
          <a:graphicData uri="http://schemas.openxmlformats.org/presentationml/2006/ole">
            <p:oleObj spid="_x0000_s23554" name="Equation" r:id="rId3" imgW="2768600" imgH="2032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200" b="1" i="1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-12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68939</TotalTime>
  <Words>399</Words>
  <Application>Microsoft Macintosh PowerPoint</Application>
  <PresentationFormat>Custom</PresentationFormat>
  <Paragraphs>85</Paragraphs>
  <Slides>2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Blank Presentation</vt:lpstr>
      <vt:lpstr>Microsoft Equation</vt:lpstr>
      <vt:lpstr>Slide 1</vt:lpstr>
      <vt:lpstr>Proportional RWM Control is Being Restored, and Expanded, in Two Steps</vt:lpstr>
    </vt:vector>
  </TitlesOfParts>
  <Company>Princeton Plasma Physics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NSTX presentation</dc:title>
  <dc:creator>NSTX team member</dc:creator>
  <cp:lastModifiedBy>Stefan Gerhardt</cp:lastModifiedBy>
  <cp:revision>12345</cp:revision>
  <dcterms:created xsi:type="dcterms:W3CDTF">2011-03-15T20:57:16Z</dcterms:created>
  <dcterms:modified xsi:type="dcterms:W3CDTF">2011-03-16T01:41:49Z</dcterms:modified>
</cp:coreProperties>
</file>