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9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982-9D22-1A42-8FD7-6382E050250E}" type="datetimeFigureOut">
              <a:rPr lang="en-US" smtClean="0"/>
              <a:t>3/17/11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20F6-7451-9F4E-9FE4-4C786A23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98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982-9D22-1A42-8FD7-6382E050250E}" type="datetimeFigureOut">
              <a:rPr lang="en-US" smtClean="0"/>
              <a:t>3/17/11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20F6-7451-9F4E-9FE4-4C786A23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2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982-9D22-1A42-8FD7-6382E050250E}" type="datetimeFigureOut">
              <a:rPr lang="en-US" smtClean="0"/>
              <a:t>3/17/11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20F6-7451-9F4E-9FE4-4C786A23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0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982-9D22-1A42-8FD7-6382E050250E}" type="datetimeFigureOut">
              <a:rPr lang="en-US" smtClean="0"/>
              <a:t>3/17/11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20F6-7451-9F4E-9FE4-4C786A23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8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982-9D22-1A42-8FD7-6382E050250E}" type="datetimeFigureOut">
              <a:rPr lang="en-US" smtClean="0"/>
              <a:t>3/17/11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20F6-7451-9F4E-9FE4-4C786A23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76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982-9D22-1A42-8FD7-6382E050250E}" type="datetimeFigureOut">
              <a:rPr lang="en-US" smtClean="0"/>
              <a:t>3/17/11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20F6-7451-9F4E-9FE4-4C786A23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24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982-9D22-1A42-8FD7-6382E050250E}" type="datetimeFigureOut">
              <a:rPr lang="en-US" smtClean="0"/>
              <a:t>3/17/11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20F6-7451-9F4E-9FE4-4C786A23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7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982-9D22-1A42-8FD7-6382E050250E}" type="datetimeFigureOut">
              <a:rPr lang="en-US" smtClean="0"/>
              <a:t>3/17/11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20F6-7451-9F4E-9FE4-4C786A23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4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982-9D22-1A42-8FD7-6382E050250E}" type="datetimeFigureOut">
              <a:rPr lang="en-US" smtClean="0"/>
              <a:t>3/17/11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20F6-7451-9F4E-9FE4-4C786A23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8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982-9D22-1A42-8FD7-6382E050250E}" type="datetimeFigureOut">
              <a:rPr lang="en-US" smtClean="0"/>
              <a:t>3/17/11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20F6-7451-9F4E-9FE4-4C786A23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14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2982-9D22-1A42-8FD7-6382E050250E}" type="datetimeFigureOut">
              <a:rPr lang="en-US" smtClean="0"/>
              <a:t>3/17/11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E20F6-7451-9F4E-9FE4-4C786A23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9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22982-9D22-1A42-8FD7-6382E050250E}" type="datetimeFigureOut">
              <a:rPr lang="en-US" smtClean="0"/>
              <a:t>3/17/11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E20F6-7451-9F4E-9FE4-4C786A237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9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4" Type="http://schemas.openxmlformats.org/officeDocument/2006/relationships/hyperlink" Target="http://nstx-forum-2011.pppl.gov/submissions/Boundary_Physics/L-H%20Threshold%20Power%20Study_%20Ramp-Up%20vs%20Steady%20Ip%20Phase%20.rtf" TargetMode="External"/><Relationship Id="rId4" Type="http://schemas.openxmlformats.org/officeDocument/2006/relationships/hyperlink" Target="http://nstx-forum-2011.pppl.gov/submissions/Boundary_Physics/Dependence%20of%20density%20profile%20modification,%20and%20pedestal_core%20performance%20on%20amount%20of%20lithium%20evaporated%20between%20discharges.rtf" TargetMode="External"/><Relationship Id="rId7" Type="http://schemas.openxmlformats.org/officeDocument/2006/relationships/hyperlink" Target="http://nstx-forum-2011.pppl.gov/submissions/Boundary_Physics/LH%20power%20threshold%20and%20H-mode%20pedestal%20height%20versus%20X-point%20height.rtf" TargetMode="External"/><Relationship Id="rId11" Type="http://schemas.openxmlformats.org/officeDocument/2006/relationships/hyperlink" Target="http://nstx-forum-2011.pppl.gov/submissions/Boundary_Physics/Divertor%20electron%20temperature%20and%20EEDF%20modification%20due%20to%20connection%20length%20modification.rtf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nstx-forum-2011.pppl.gov/submissions/Boundary_Physics/Elongation%20Effects%20on%20the%20Pedestal%20Structure%20in%20ELMy%20H-mode%20%20.rtf" TargetMode="External"/><Relationship Id="rId16" Type="http://schemas.openxmlformats.org/officeDocument/2006/relationships/hyperlink" Target="http://nstx-forum-2011.pppl.gov/submissions/Boundary_Physics/Dynamics%20of%20Zonal%20Flow-Drift%20Wave%20System%20Preceding%20L-H%20Transition.rtf" TargetMode="External"/><Relationship Id="rId8" Type="http://schemas.openxmlformats.org/officeDocument/2006/relationships/hyperlink" Target="http://nstx-forum-2011.pppl.gov/submissions/Boundary_Physics/Reproduce%20medium%20triangularity%20Enhanced%20Pedestal%20H-mode%20Discharge.rtf" TargetMode="External"/><Relationship Id="rId13" Type="http://schemas.openxmlformats.org/officeDocument/2006/relationships/hyperlink" Target="http://nstx-forum-2011.pppl.gov/submissions/Boundary_Physics/Snowflake%20divertor%20configuration%20studies%20in%20support%20of%20R11-3%20milestone%20and%20NSTX-U%20divertor%20options.rtf" TargetMode="External"/><Relationship Id="rId10" Type="http://schemas.openxmlformats.org/officeDocument/2006/relationships/hyperlink" Target="http://nstx-forum-2011.pppl.gov/submissions/Boundary_Physics/Development%20and%20assessment%20of%20X-divertor%20configuration%20on%20NSTX.rtf" TargetMode="External"/><Relationship Id="rId5" Type="http://schemas.openxmlformats.org/officeDocument/2006/relationships/hyperlink" Target="http://nstx-forum-2011.pppl.gov/submissions/Boundary_Physics/Effects%20of%20Triangularity%20and%20Toroidal%20field%20on%20the%20Pedestal%20Structure%20in%20ELMy%20H-mode%20.rtf" TargetMode="External"/><Relationship Id="rId15" Type="http://schemas.openxmlformats.org/officeDocument/2006/relationships/hyperlink" Target="http://nstx-forum-2011.pppl.gov/submissions/Boundary_Physics/Scrape-off%20Layer%20Particle%20and%20Energy%20Transport%20with%20varying%20SOL%20Collisionality.rtf" TargetMode="External"/><Relationship Id="rId12" Type="http://schemas.openxmlformats.org/officeDocument/2006/relationships/hyperlink" Target="http://nstx-forum-2011.pppl.gov/submissions/Boundary_Physics/Divertor%20heat%20flux%20mitigation%20with%20impurity%20seeding%20in%20high-performance%20discharges.rtf" TargetMode="External"/><Relationship Id="rId17" Type="http://schemas.openxmlformats.org/officeDocument/2006/relationships/hyperlink" Target="http://nstx-forum-2011.pppl.gov/submissions/Boundary_Physics/Steady%20state%20discharges%20with%20LFS%20fueling.rtf" TargetMode="External"/><Relationship Id="rId2" Type="http://schemas.openxmlformats.org/officeDocument/2006/relationships/hyperlink" Target="http://nstx-forum-2011.pppl.gov/submissions/Boundary_Physics/Aspect%20Ratio%20Effects%20on%20the%20Pedestal%20Structure%20in%20ELMy%20discharges%20%20.rtf" TargetMode="External"/><Relationship Id="rId9" Type="http://schemas.openxmlformats.org/officeDocument/2006/relationships/hyperlink" Target="http://nstx-forum-2011.pppl.gov/submissions/Boundary_Physics/Searching%20for%20EHOs%20in%20low%20triangularity%20plasmas%20with%20early%20RMP.rtf" TargetMode="External"/><Relationship Id="rId3" Type="http://schemas.openxmlformats.org/officeDocument/2006/relationships/hyperlink" Target="http://nstx-forum-2011.pppl.gov/submissions/Boundary_Physics/Assess%20pedestal_SOL%20fluctuations%20and%20poloidal%20flow%20fluctuations%20across%20LH%20transitions%20and%20ELMs%20.rt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36"/>
            <a:ext cx="8229600" cy="470872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latin typeface="Arial Narrow"/>
                <a:cs typeface="Arial Narrow"/>
              </a:rPr>
              <a:t>Proposals submitted in BP TSG</a:t>
            </a:r>
            <a:endParaRPr lang="en-US" sz="3000" b="1" dirty="0">
              <a:latin typeface="Arial Narrow"/>
              <a:cs typeface="Arial Narrow"/>
            </a:endParaRPr>
          </a:p>
        </p:txBody>
      </p:sp>
      <p:sp>
        <p:nvSpPr>
          <p:cNvPr id="3" name="Rectangle 6"/>
          <p:cNvSpPr txBox="1">
            <a:spLocks noChangeArrowheads="1"/>
          </p:cNvSpPr>
          <p:nvPr/>
        </p:nvSpPr>
        <p:spPr>
          <a:xfrm>
            <a:off x="76200" y="647700"/>
            <a:ext cx="8991600" cy="6032500"/>
          </a:xfrm>
          <a:prstGeom prst="rect">
            <a:avLst/>
          </a:prstGeom>
          <a:ln/>
        </p:spPr>
        <p:txBody>
          <a:bodyPr rIns="45720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endParaRPr lang="en-US" sz="1200" dirty="0" smtClean="0">
              <a:latin typeface="Helvetica" charset="0"/>
              <a:sym typeface="Helvetica" charset="0"/>
            </a:endParaRPr>
          </a:p>
          <a:p>
            <a:pPr marL="0" indent="0"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T. Gray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] Achieving I-mode on NSTX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  <a:hlinkClick r:id="rId2"/>
              </a:rPr>
              <a:t> [</a:t>
            </a:r>
            <a:r>
              <a:rPr lang="en-US" sz="1300" b="1" dirty="0" smtClean="0">
                <a:latin typeface="Arial"/>
                <a:cs typeface="Arial"/>
                <a:sym typeface="Helvetica" charset="0"/>
                <a:hlinkClick r:id="rId2"/>
              </a:rPr>
              <a:t>A. Diallo]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2"/>
              </a:rPr>
              <a:t> Aspect Ratio Effects on the Pedestal Structure in ELMy discharges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                                                            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  <a:hlinkClick r:id="rId3"/>
              </a:rPr>
              <a:t> [</a:t>
            </a:r>
            <a:r>
              <a:rPr lang="en-US" sz="1300" b="1" dirty="0" smtClean="0">
                <a:latin typeface="Arial"/>
                <a:cs typeface="Arial"/>
                <a:sym typeface="Helvetica" charset="0"/>
                <a:hlinkClick r:id="rId3"/>
              </a:rPr>
              <a:t>D. Smith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3"/>
              </a:rPr>
              <a:t>] Assess pedestal_SOL fluctuations and poloidal flow fluctuations across LH transitions and ELMs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                  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R. Maingi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]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4"/>
              </a:rPr>
              <a:t> Dependence of density profile modification, and pedestal_core performance on amount of lithium  </a:t>
            </a:r>
            <a:endParaRPr lang="en-US" sz="1300" dirty="0" smtClean="0">
              <a:latin typeface="Arial"/>
              <a:cs typeface="Arial"/>
              <a:sym typeface="Helvetica" charset="0"/>
            </a:endParaRP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  <a:hlinkClick r:id="rId4"/>
              </a:rPr>
              <a:t> evaporated between discharges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       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A. </a:t>
            </a:r>
            <a:r>
              <a:rPr lang="en-US" sz="1300" b="1" dirty="0" err="1" smtClean="0">
                <a:latin typeface="Arial"/>
                <a:cs typeface="Arial"/>
                <a:sym typeface="Helvetica" charset="0"/>
              </a:rPr>
              <a:t>Diallo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] 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5"/>
              </a:rPr>
              <a:t>Effects of Triangularity and Toroidal field on the Pedestal Structure in ELMy H-mode</a:t>
            </a:r>
            <a:endParaRPr lang="en-US" sz="1300" dirty="0" smtClean="0">
              <a:latin typeface="Arial"/>
              <a:cs typeface="Arial"/>
              <a:sym typeface="Helvetica" charset="0"/>
            </a:endParaRP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</a:rPr>
              <a:t> 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6"/>
              </a:rPr>
              <a:t>[</a:t>
            </a:r>
            <a:r>
              <a:rPr lang="en-US" sz="1300" b="1" dirty="0" smtClean="0">
                <a:latin typeface="Arial"/>
                <a:cs typeface="Arial"/>
                <a:sym typeface="Helvetica" charset="0"/>
                <a:hlinkClick r:id="rId6"/>
              </a:rPr>
              <a:t>A. Diallo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6"/>
              </a:rPr>
              <a:t>] Elongation Effects on the Pedestal Structure in ELMy H-mode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  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</a:rPr>
              <a:t> 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7"/>
              </a:rPr>
              <a:t>[</a:t>
            </a:r>
            <a:r>
              <a:rPr lang="en-US" sz="1300" b="1" dirty="0" smtClean="0">
                <a:latin typeface="Arial"/>
                <a:cs typeface="Arial"/>
                <a:sym typeface="Helvetica" charset="0"/>
                <a:hlinkClick r:id="rId7"/>
              </a:rPr>
              <a:t>D. Battaglia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7"/>
              </a:rPr>
              <a:t>] LH power threshold and H-mode pedestal height versus X-point height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   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</a:rPr>
              <a:t> 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8"/>
              </a:rPr>
              <a:t>[</a:t>
            </a:r>
            <a:r>
              <a:rPr lang="en-US" sz="1300" b="1" dirty="0" smtClean="0">
                <a:latin typeface="Arial"/>
                <a:cs typeface="Arial"/>
                <a:sym typeface="Helvetica" charset="0"/>
                <a:hlinkClick r:id="rId8"/>
              </a:rPr>
              <a:t>R. Maingi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8"/>
              </a:rPr>
              <a:t>] Reproduce medium triangularity Enhanced Pedestal H-mode Discharge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 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</a:rPr>
              <a:t> 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9"/>
              </a:rPr>
              <a:t>[</a:t>
            </a:r>
            <a:r>
              <a:rPr lang="en-US" sz="1300" b="1" dirty="0" smtClean="0">
                <a:latin typeface="Arial"/>
                <a:cs typeface="Arial"/>
                <a:sym typeface="Helvetica" charset="0"/>
                <a:hlinkClick r:id="rId9"/>
              </a:rPr>
              <a:t>D. Smith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9"/>
              </a:rPr>
              <a:t>] Searching for EHOs in low triangularity plasmas with early RMP</a:t>
            </a:r>
            <a:endParaRPr lang="en-US" sz="1300" dirty="0" smtClean="0">
              <a:latin typeface="Arial"/>
              <a:cs typeface="Arial"/>
              <a:sym typeface="Helvetica" charset="0"/>
            </a:endParaRP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K. C. Lee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] Turbulence and transport measurement on Enhanced Pedestal H-mode triggered by 3-D field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endParaRPr lang="en-US" sz="1300" dirty="0" smtClean="0">
              <a:latin typeface="Arial"/>
              <a:cs typeface="Arial"/>
              <a:sym typeface="Helvetica" charset="0"/>
            </a:endParaRPr>
          </a:p>
          <a:p>
            <a:pPr marL="0" indent="0"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V. </a:t>
            </a:r>
            <a:r>
              <a:rPr lang="en-US" sz="1300" dirty="0" err="1" smtClean="0">
                <a:latin typeface="Arial"/>
                <a:cs typeface="Arial"/>
                <a:sym typeface="Helvetica" charset="0"/>
              </a:rPr>
              <a:t>Soukhanoskii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] </a:t>
            </a:r>
            <a:r>
              <a:rPr lang="en-US" sz="1300" b="1" dirty="0" smtClean="0">
                <a:latin typeface="Arial"/>
                <a:cs typeface="Arial"/>
                <a:sym typeface="Helvetica" charset="0"/>
                <a:hlinkClick r:id="rId10"/>
              </a:rPr>
              <a:t>Development and assessment of X-divertor configuration on NSTX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                                                 </a:t>
            </a:r>
          </a:p>
          <a:p>
            <a:pPr marL="0" indent="0"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M. </a:t>
            </a:r>
            <a:r>
              <a:rPr lang="en-US" sz="1300" dirty="0" err="1" smtClean="0">
                <a:latin typeface="Arial"/>
                <a:cs typeface="Arial"/>
                <a:sym typeface="Helvetica" charset="0"/>
              </a:rPr>
              <a:t>Jaworski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] </a:t>
            </a:r>
            <a:r>
              <a:rPr lang="en-US" sz="1300" b="1" dirty="0" smtClean="0">
                <a:latin typeface="Arial"/>
                <a:cs typeface="Arial"/>
                <a:sym typeface="Helvetica" charset="0"/>
                <a:hlinkClick r:id="rId11"/>
              </a:rPr>
              <a:t>Divertor electron temperature and EEDF modification due to connection length modification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                    </a:t>
            </a:r>
          </a:p>
          <a:p>
            <a:pPr marL="0" indent="0"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V. </a:t>
            </a:r>
            <a:r>
              <a:rPr lang="en-US" sz="1300" dirty="0" err="1" smtClean="0">
                <a:latin typeface="Arial"/>
                <a:cs typeface="Arial"/>
                <a:sym typeface="Helvetica" charset="0"/>
              </a:rPr>
              <a:t>Soukhanoskii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]</a:t>
            </a:r>
            <a:r>
              <a:rPr lang="en-US" sz="1300" b="1" dirty="0" smtClean="0">
                <a:latin typeface="Arial"/>
                <a:cs typeface="Arial"/>
                <a:sym typeface="Helvetica" charset="0"/>
                <a:hlinkClick r:id="rId12"/>
              </a:rPr>
              <a:t> Divertor heat flux mitigation with impurity seeding in high-performance discharges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                             </a:t>
            </a:r>
          </a:p>
          <a:p>
            <a:pPr marL="0" indent="0"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V. </a:t>
            </a:r>
            <a:r>
              <a:rPr lang="en-US" sz="1300" dirty="0" err="1" smtClean="0">
                <a:latin typeface="Arial"/>
                <a:cs typeface="Arial"/>
                <a:sym typeface="Helvetica" charset="0"/>
              </a:rPr>
              <a:t>Soukhanoskii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] </a:t>
            </a:r>
            <a:r>
              <a:rPr lang="en-US" sz="1300" b="1" dirty="0" smtClean="0">
                <a:latin typeface="Arial"/>
                <a:cs typeface="Arial"/>
                <a:sym typeface="Helvetica" charset="0"/>
                <a:hlinkClick r:id="rId13"/>
              </a:rPr>
              <a:t>Snowflake divertor configuration studies in support of R11-3 and NSTX-U divertor options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 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V. Soukhanovskii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] Development of early snowflake-minus configuration for impurity control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A. </a:t>
            </a:r>
            <a:r>
              <a:rPr lang="en-US" sz="1300" dirty="0" err="1" smtClean="0">
                <a:latin typeface="Arial"/>
                <a:cs typeface="Arial"/>
                <a:sym typeface="Helvetica" charset="0"/>
              </a:rPr>
              <a:t>Loarte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] Compatibility of Radiative Divertor Operation with High Confinement H-mode Plasmas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endParaRPr lang="en-US" sz="1300" dirty="0" smtClean="0">
              <a:latin typeface="Arial"/>
              <a:cs typeface="Arial"/>
              <a:sym typeface="Helvetica" charset="0"/>
            </a:endParaRP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</a:rPr>
              <a:t> 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7"/>
              </a:rPr>
              <a:t>[</a:t>
            </a:r>
            <a:r>
              <a:rPr lang="en-US" sz="1300" b="1" dirty="0" smtClean="0">
                <a:latin typeface="Arial"/>
                <a:cs typeface="Arial"/>
                <a:sym typeface="Helvetica" charset="0"/>
                <a:hlinkClick r:id="rId7"/>
              </a:rPr>
              <a:t>D. Battaglia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7"/>
              </a:rPr>
              <a:t>] LH power threshold and H-mode pedestal height versus X-point height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 {Note Overlap above}                   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S. Kaye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] 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14"/>
              </a:rPr>
              <a:t>L-H Threshold Power Study_ Ramp-Up vs Steady Ip Phase</a:t>
            </a:r>
            <a:endParaRPr lang="en-US" sz="1300" dirty="0" smtClean="0">
              <a:latin typeface="Arial"/>
              <a:cs typeface="Arial"/>
              <a:sym typeface="Helvetica" charset="0"/>
            </a:endParaRPr>
          </a:p>
          <a:p>
            <a:pPr marL="0" indent="0"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    </a:t>
            </a:r>
            <a:endParaRPr lang="en-US" sz="1300" b="1" dirty="0" smtClean="0">
              <a:latin typeface="Arial"/>
              <a:cs typeface="Arial"/>
              <a:sym typeface="Helvetica" charset="0"/>
            </a:endParaRP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A. </a:t>
            </a:r>
            <a:r>
              <a:rPr lang="en-US" sz="1300" b="1" dirty="0" err="1" smtClean="0">
                <a:latin typeface="Arial"/>
                <a:cs typeface="Arial"/>
                <a:sym typeface="Helvetica" charset="0"/>
              </a:rPr>
              <a:t>Loarte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]  Access and sustainment of H-mode confinement in ramped phases of ITER scenarios</a:t>
            </a:r>
          </a:p>
          <a:p>
            <a:pPr marL="0" indent="0"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J. </a:t>
            </a:r>
            <a:r>
              <a:rPr lang="en-US" sz="1300" dirty="0" err="1" smtClean="0">
                <a:latin typeface="Arial"/>
                <a:cs typeface="Arial"/>
                <a:sym typeface="Helvetica" charset="0"/>
              </a:rPr>
              <a:t>Clementson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] Development of Spectroscopic ITER Divertor Diagnostics</a:t>
            </a:r>
          </a:p>
          <a:p>
            <a:pPr marL="0" indent="0"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b="1" dirty="0" smtClean="0">
                <a:latin typeface="Arial"/>
                <a:cs typeface="Arial"/>
                <a:sym typeface="Helvetica" charset="0"/>
                <a:hlinkClick r:id="rId15"/>
              </a:rPr>
              <a:t> </a:t>
            </a:r>
            <a:endParaRPr lang="en-US" sz="1300" b="1" dirty="0" smtClean="0">
              <a:latin typeface="Arial"/>
              <a:cs typeface="Arial"/>
              <a:sym typeface="Helvetica" charset="0"/>
            </a:endParaRPr>
          </a:p>
          <a:p>
            <a:pPr marL="0" indent="0"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b="1" dirty="0" smtClean="0">
                <a:latin typeface="Arial"/>
                <a:cs typeface="Arial"/>
                <a:sym typeface="Helvetica" charset="0"/>
                <a:hlinkClick r:id="rId15"/>
              </a:rPr>
              <a:t> [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15"/>
              </a:rPr>
              <a:t>T. Gray</a:t>
            </a:r>
            <a:r>
              <a:rPr lang="en-US" sz="1300" b="1" dirty="0" smtClean="0">
                <a:latin typeface="Arial"/>
                <a:cs typeface="Arial"/>
                <a:sym typeface="Helvetica" charset="0"/>
                <a:hlinkClick r:id="rId15"/>
              </a:rPr>
              <a:t>] Scrape-off Layer Particle and Energy Transport with varying SOL Collisionality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                                                                                                              </a:t>
            </a:r>
            <a:r>
              <a:rPr lang="en-US" sz="1300" b="1" dirty="0" smtClean="0">
                <a:solidFill>
                  <a:srgbClr val="FF0000"/>
                </a:solidFill>
                <a:latin typeface="Arial"/>
                <a:cs typeface="Arial"/>
                <a:sym typeface="Helvetica" charset="0"/>
              </a:rPr>
              <a:t> </a:t>
            </a:r>
            <a:endParaRPr lang="en-US" sz="1300" b="1" dirty="0" smtClean="0">
              <a:latin typeface="Arial"/>
              <a:cs typeface="Arial"/>
              <a:sym typeface="Helvetica" charset="0"/>
            </a:endParaRPr>
          </a:p>
          <a:p>
            <a:pPr marL="0" indent="0"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T. </a:t>
            </a:r>
            <a:r>
              <a:rPr lang="en-US" sz="1300" dirty="0" err="1" smtClean="0">
                <a:latin typeface="Arial"/>
                <a:cs typeface="Arial"/>
                <a:sym typeface="Helvetica" charset="0"/>
              </a:rPr>
              <a:t>Munsat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] </a:t>
            </a:r>
            <a:r>
              <a:rPr lang="en-US" sz="1300" b="1" dirty="0" smtClean="0">
                <a:latin typeface="Arial"/>
                <a:cs typeface="Arial"/>
                <a:sym typeface="Helvetica" charset="0"/>
                <a:hlinkClick r:id="rId16"/>
              </a:rPr>
              <a:t>Dynamics of Zonal Flow-Drift Wave System Preceding L-H Transition</a:t>
            </a:r>
            <a:endParaRPr lang="en-US" sz="1300" b="1" dirty="0" smtClean="0">
              <a:latin typeface="Arial"/>
              <a:cs typeface="Arial"/>
              <a:sym typeface="Helvetica" charset="0"/>
            </a:endParaRPr>
          </a:p>
          <a:p>
            <a:pPr marL="0" indent="0"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b="1" dirty="0" smtClean="0">
                <a:latin typeface="Arial"/>
                <a:cs typeface="Arial"/>
                <a:sym typeface="Helvetica" charset="0"/>
                <a:hlinkClick r:id="rId17"/>
              </a:rPr>
              <a:t> [</a:t>
            </a:r>
            <a:r>
              <a:rPr lang="en-US" sz="1300" dirty="0" smtClean="0">
                <a:latin typeface="Arial"/>
                <a:cs typeface="Arial"/>
                <a:sym typeface="Helvetica" charset="0"/>
                <a:hlinkClick r:id="rId17"/>
              </a:rPr>
              <a:t>R. Raman</a:t>
            </a:r>
            <a:r>
              <a:rPr lang="en-US" sz="1300" b="1" dirty="0" smtClean="0">
                <a:latin typeface="Arial"/>
                <a:cs typeface="Arial"/>
                <a:sym typeface="Helvetica" charset="0"/>
                <a:hlinkClick r:id="rId17"/>
              </a:rPr>
              <a:t>] Steady state discharges with LFS fueling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                                                                                                 </a:t>
            </a:r>
          </a:p>
          <a:p>
            <a:pPr marL="0" indent="0"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H. Takahashi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] Optimal Positioning of ELM Triggering Electrodes                                                                                  </a:t>
            </a:r>
          </a:p>
          <a:p>
            <a:pPr marL="0" indent="0"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H. Takahashi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] Validation of SOLC-based ELM-triggering Model                                                                                  </a:t>
            </a:r>
            <a:r>
              <a:rPr lang="en-US" sz="1300" b="1" dirty="0" smtClean="0">
                <a:solidFill>
                  <a:srgbClr val="FF0000"/>
                </a:solidFill>
                <a:latin typeface="Arial"/>
                <a:cs typeface="Arial"/>
                <a:sym typeface="Helvetica" charset="0"/>
              </a:rPr>
              <a:t>  </a:t>
            </a:r>
            <a:endParaRPr lang="en-US" sz="1300" b="1" dirty="0" smtClean="0">
              <a:latin typeface="Arial"/>
              <a:cs typeface="Arial"/>
              <a:sym typeface="Helvetica" charset="0"/>
            </a:endParaRPr>
          </a:p>
          <a:p>
            <a:pPr marL="0" indent="0"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H. Takahashi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] Distinguishing between Two SOLC-Based ELM-Models Inter-Divertor Flux Tube and </a:t>
            </a:r>
            <a:r>
              <a:rPr lang="en-US" sz="1300" b="1" dirty="0" err="1" smtClean="0">
                <a:latin typeface="Arial"/>
                <a:cs typeface="Arial"/>
                <a:sym typeface="Helvetica" charset="0"/>
              </a:rPr>
              <a:t>Homoclinic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 Tangle 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A. Sontag]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 Edge oscillations during Type-V and ELM-free H-mode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en-US" sz="1300" dirty="0" smtClean="0">
                <a:latin typeface="Arial"/>
                <a:cs typeface="Arial"/>
                <a:sym typeface="Helvetica" charset="0"/>
              </a:rPr>
              <a:t> [</a:t>
            </a:r>
            <a:r>
              <a:rPr lang="en-US" sz="1300" b="1" dirty="0" smtClean="0">
                <a:latin typeface="Arial"/>
                <a:cs typeface="Arial"/>
                <a:sym typeface="Helvetica" charset="0"/>
              </a:rPr>
              <a:t>A. Sontag</a:t>
            </a:r>
            <a:r>
              <a:rPr lang="en-US" sz="1300" dirty="0" smtClean="0">
                <a:latin typeface="Arial"/>
                <a:cs typeface="Arial"/>
                <a:sym typeface="Helvetica" charset="0"/>
              </a:rPr>
              <a:t>]  Effect of toroidal flow shear on edge stability      </a:t>
            </a:r>
            <a:endParaRPr lang="en-US" sz="1300" dirty="0">
              <a:latin typeface="Arial"/>
              <a:cs typeface="Arial"/>
              <a:sym typeface="Helvetica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9015413" y="6389778"/>
            <a:ext cx="217487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9pPr>
          </a:lstStyle>
          <a:p>
            <a:pPr algn="r"/>
            <a:fld id="{D0E07589-14FD-B748-B154-0E4B26041ECA}" type="slidenum">
              <a:rPr lang="en-US" sz="900" b="1">
                <a:solidFill>
                  <a:srgbClr val="3333CC"/>
                </a:solidFill>
                <a:latin typeface="Arial" charset="0"/>
                <a:cs typeface="Arial" charset="0"/>
                <a:sym typeface="Arial" charset="0"/>
              </a:rPr>
              <a:pPr algn="r"/>
              <a:t>1</a:t>
            </a:fld>
            <a:endParaRPr lang="en-US" sz="900" b="1">
              <a:solidFill>
                <a:srgbClr val="3333CC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5" name="Rectangle 8"/>
          <p:cNvSpPr>
            <a:spLocks/>
          </p:cNvSpPr>
          <p:nvPr/>
        </p:nvSpPr>
        <p:spPr bwMode="auto">
          <a:xfrm>
            <a:off x="7823200" y="1398678"/>
            <a:ext cx="742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Comic Sans MS" charset="0"/>
                <a:sym typeface="Comic Sans MS" charset="0"/>
              </a:rPr>
              <a:t>JRT11</a:t>
            </a:r>
          </a:p>
        </p:txBody>
      </p:sp>
      <p:sp>
        <p:nvSpPr>
          <p:cNvPr id="6" name="Rectangle 9"/>
          <p:cNvSpPr>
            <a:spLocks/>
          </p:cNvSpPr>
          <p:nvPr/>
        </p:nvSpPr>
        <p:spPr bwMode="auto">
          <a:xfrm>
            <a:off x="8063285" y="2680809"/>
            <a:ext cx="936251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r>
              <a:rPr lang="en-US" sz="1600" b="1" dirty="0">
                <a:solidFill>
                  <a:schemeClr val="tx1"/>
                </a:solidFill>
                <a:latin typeface="Comic Sans MS" charset="0"/>
                <a:ea typeface="ＭＳ Ｐゴシック" charset="0"/>
                <a:cs typeface="Comic Sans MS" charset="0"/>
                <a:sym typeface="Comic Sans MS" charset="0"/>
              </a:rPr>
              <a:t>R11-3,</a:t>
            </a:r>
          </a:p>
          <a:p>
            <a:r>
              <a:rPr lang="en-US" sz="1600" b="1" dirty="0">
                <a:solidFill>
                  <a:schemeClr val="tx1"/>
                </a:solidFill>
                <a:latin typeface="Comic Sans MS" charset="0"/>
                <a:ea typeface="ＭＳ Ｐゴシック" charset="0"/>
                <a:cs typeface="Comic Sans MS" charset="0"/>
                <a:sym typeface="Comic Sans MS" charset="0"/>
              </a:rPr>
              <a:t>Divertor Physics</a:t>
            </a:r>
          </a:p>
        </p:txBody>
      </p:sp>
      <p:sp>
        <p:nvSpPr>
          <p:cNvPr id="7" name="Rectangle 10"/>
          <p:cNvSpPr>
            <a:spLocks/>
          </p:cNvSpPr>
          <p:nvPr/>
        </p:nvSpPr>
        <p:spPr bwMode="auto">
          <a:xfrm>
            <a:off x="7937500" y="4065678"/>
            <a:ext cx="6286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7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Comic Sans MS" charset="0"/>
                <a:sym typeface="Comic Sans MS" charset="0"/>
              </a:rPr>
              <a:t>ITPA</a:t>
            </a:r>
          </a:p>
        </p:txBody>
      </p:sp>
      <p:sp>
        <p:nvSpPr>
          <p:cNvPr id="8" name="Rectangle 11"/>
          <p:cNvSpPr>
            <a:spLocks/>
          </p:cNvSpPr>
          <p:nvPr/>
        </p:nvSpPr>
        <p:spPr bwMode="auto">
          <a:xfrm>
            <a:off x="7912100" y="4472078"/>
            <a:ext cx="6937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9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Comic Sans MS" charset="0"/>
                <a:sym typeface="Comic Sans MS" charset="0"/>
              </a:rPr>
              <a:t>ITER</a:t>
            </a:r>
          </a:p>
        </p:txBody>
      </p:sp>
      <p:sp>
        <p:nvSpPr>
          <p:cNvPr id="9" name="Rectangle 12"/>
          <p:cNvSpPr>
            <a:spLocks/>
          </p:cNvSpPr>
          <p:nvPr/>
        </p:nvSpPr>
        <p:spPr bwMode="auto">
          <a:xfrm>
            <a:off x="7904380" y="4916578"/>
            <a:ext cx="114300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600" b="1" dirty="0" err="1">
                <a:solidFill>
                  <a:schemeClr val="tx1"/>
                </a:solidFill>
                <a:latin typeface="Comic Sans MS" charset="0"/>
                <a:ea typeface="ＭＳ Ｐゴシック" charset="0"/>
                <a:cs typeface="Comic Sans MS" charset="0"/>
                <a:sym typeface="Comic Sans MS" charset="0"/>
              </a:rPr>
              <a:t>ELMs,Zonal</a:t>
            </a:r>
            <a:r>
              <a:rPr lang="en-US" sz="1600" b="1" dirty="0">
                <a:solidFill>
                  <a:schemeClr val="tx1"/>
                </a:solidFill>
                <a:latin typeface="Comic Sans MS" charset="0"/>
                <a:ea typeface="ＭＳ Ｐゴシック" charset="0"/>
                <a:cs typeface="Comic Sans MS" charset="0"/>
                <a:sym typeface="Comic Sans MS" charset="0"/>
              </a:rPr>
              <a:t> Flows,</a:t>
            </a:r>
          </a:p>
          <a:p>
            <a:pPr algn="l"/>
            <a:r>
              <a:rPr lang="en-US" sz="1600" b="1" dirty="0">
                <a:solidFill>
                  <a:schemeClr val="tx1"/>
                </a:solidFill>
                <a:latin typeface="Comic Sans MS" charset="0"/>
                <a:ea typeface="ＭＳ Ｐゴシック" charset="0"/>
                <a:cs typeface="Comic Sans MS" charset="0"/>
                <a:sym typeface="Comic Sans MS" charset="0"/>
              </a:rPr>
              <a:t>Stability, transport, etc...</a:t>
            </a:r>
          </a:p>
        </p:txBody>
      </p:sp>
    </p:spTree>
    <p:extLst>
      <p:ext uri="{BB962C8B-B14F-4D97-AF65-F5344CB8AC3E}">
        <p14:creationId xmlns:p14="http://schemas.microsoft.com/office/powerpoint/2010/main" val="764945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36"/>
            <a:ext cx="8229600" cy="470872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latin typeface="Arial Narrow"/>
                <a:cs typeface="Arial Narrow"/>
              </a:rPr>
              <a:t>NSTX Program Director guidance</a:t>
            </a:r>
            <a:endParaRPr lang="en-US" sz="3000" b="1" dirty="0">
              <a:latin typeface="Arial Narrow"/>
              <a:cs typeface="Arial Narrow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9015413" y="6389778"/>
            <a:ext cx="217487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9pPr>
          </a:lstStyle>
          <a:p>
            <a:pPr algn="r"/>
            <a:fld id="{D0E07589-14FD-B748-B154-0E4B26041ECA}" type="slidenum">
              <a:rPr lang="en-US" sz="900" b="1">
                <a:solidFill>
                  <a:srgbClr val="3333CC"/>
                </a:solidFill>
                <a:latin typeface="Arial" charset="0"/>
                <a:cs typeface="Arial" charset="0"/>
                <a:sym typeface="Arial" charset="0"/>
              </a:rPr>
              <a:pPr algn="r"/>
              <a:t>2</a:t>
            </a:fld>
            <a:endParaRPr lang="en-US" sz="900" b="1">
              <a:solidFill>
                <a:srgbClr val="3333CC"/>
              </a:solidFill>
              <a:latin typeface="Arial" charset="0"/>
              <a:cs typeface="Arial" charset="0"/>
              <a:sym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024621"/>
              </p:ext>
            </p:extLst>
          </p:nvPr>
        </p:nvGraphicFramePr>
        <p:xfrm>
          <a:off x="1524000" y="1650999"/>
          <a:ext cx="5999655" cy="33466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9885"/>
                <a:gridCol w="1999885"/>
                <a:gridCol w="1999885"/>
              </a:tblGrid>
              <a:tr h="1105325">
                <a:tc>
                  <a:txBody>
                    <a:bodyPr/>
                    <a:lstStyle/>
                    <a:p>
                      <a:endParaRPr lang="en-US" sz="28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  <a:cs typeface="Arial"/>
                        </a:rPr>
                        <a:t>Priority 1</a:t>
                      </a:r>
                      <a:endParaRPr lang="en-US" sz="28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  <a:cs typeface="Arial"/>
                        </a:rPr>
                        <a:t>Priority 2</a:t>
                      </a:r>
                      <a:endParaRPr lang="en-US" sz="28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112067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  <a:cs typeface="Arial"/>
                        </a:rPr>
                        <a:t>FY 2011</a:t>
                      </a:r>
                      <a:endParaRPr lang="en-US" sz="28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/>
                          <a:cs typeface="Arial"/>
                        </a:rPr>
                        <a:t>7</a:t>
                      </a:r>
                      <a:endParaRPr lang="en-US" sz="28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/>
                          <a:cs typeface="Arial"/>
                        </a:rPr>
                        <a:t>2.5</a:t>
                      </a:r>
                      <a:endParaRPr lang="en-US" sz="28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112067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  <a:cs typeface="Arial"/>
                        </a:rPr>
                        <a:t>FY 2012</a:t>
                      </a:r>
                      <a:endParaRPr lang="en-US" sz="28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/>
                          <a:cs typeface="Arial"/>
                        </a:rPr>
                        <a:t>3</a:t>
                      </a:r>
                      <a:endParaRPr lang="en-US" sz="28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/>
                          <a:cs typeface="Arial"/>
                        </a:rPr>
                        <a:t>1</a:t>
                      </a:r>
                      <a:endParaRPr lang="en-US" sz="28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813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36"/>
            <a:ext cx="8229600" cy="470872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latin typeface="Arial Narrow"/>
                <a:cs typeface="Arial Narrow"/>
              </a:rPr>
              <a:t>BP TSG leadership recommendations</a:t>
            </a:r>
            <a:endParaRPr lang="en-US" sz="3000" b="1" dirty="0">
              <a:latin typeface="Arial Narrow"/>
              <a:cs typeface="Arial Narrow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9015413" y="6389778"/>
            <a:ext cx="217487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9pPr>
          </a:lstStyle>
          <a:p>
            <a:pPr algn="r"/>
            <a:fld id="{D0E07589-14FD-B748-B154-0E4B26041ECA}" type="slidenum">
              <a:rPr lang="en-US" sz="900" b="1">
                <a:solidFill>
                  <a:srgbClr val="3333CC"/>
                </a:solidFill>
                <a:latin typeface="Arial" charset="0"/>
                <a:cs typeface="Arial" charset="0"/>
                <a:sym typeface="Arial" charset="0"/>
              </a:rPr>
              <a:pPr algn="r"/>
              <a:t>3</a:t>
            </a:fld>
            <a:endParaRPr lang="en-US" sz="900" b="1">
              <a:solidFill>
                <a:srgbClr val="3333CC"/>
              </a:solidFill>
              <a:latin typeface="Arial" charset="0"/>
              <a:cs typeface="Arial" charset="0"/>
              <a:sym typeface="Arial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850328"/>
              </p:ext>
            </p:extLst>
          </p:nvPr>
        </p:nvGraphicFramePr>
        <p:xfrm>
          <a:off x="727572" y="567178"/>
          <a:ext cx="7627912" cy="6025800"/>
        </p:xfrm>
        <a:graphic>
          <a:graphicData uri="http://schemas.openxmlformats.org/drawingml/2006/table">
            <a:tbl>
              <a:tblPr/>
              <a:tblGrid>
                <a:gridCol w="1290679"/>
                <a:gridCol w="5123995"/>
                <a:gridCol w="729233"/>
                <a:gridCol w="484005"/>
              </a:tblGrid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FY11 Run day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Priority 1 XP: Author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Diallo [Traingularity/B-field scan]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JRT11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0.5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Maingi[Density Profile Mod]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JRT11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Maingi [EPH] (Here Jaworski &amp; K.C. Lee could piggy back)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JRT11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0.5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Gray[I-mode part of it]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JRT11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0.5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Diallo [Kappa scan]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JRT11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0.5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Battaglia[X-point height scan part of XP]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JRT11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Soukhanovskii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[Snowflake]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R11-3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Priority 2 XP: Author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Sontag/Smith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Gray/Jaworski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0.5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Hiro[SOLC]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FY12 Run day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Priority 1 XP: Author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C090"/>
                    </a:solidFill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Soukhanovskii [Radiative Divertor XP] will generate some of data for Laorte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ITER/NSTX-U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Soukhanovskii [Snowflake]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Munsat/Smith/Battaglia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PEP23/PEP-26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Priority 2 XP: Author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0.5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Munsat/Smith/Battaglia It appears that Munsat will be getting some days in T&amp;T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PEP23/PEP-26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31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0.5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Hiro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[SOLC]</a:t>
                      </a: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88" marR="5788" marT="57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773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729</Words>
  <Application>Microsoft Macintosh PowerPoint</Application>
  <PresentationFormat>On-screen Show (4:3)</PresentationFormat>
  <Paragraphs>101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Proposals submitted in BP TSG</vt:lpstr>
      <vt:lpstr>NSTX Program Director guidance</vt:lpstr>
      <vt:lpstr>BP TSG leadership recommendations</vt:lpstr>
    </vt:vector>
  </TitlesOfParts>
  <Company>LLNL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 Soukhanovskii</dc:creator>
  <cp:lastModifiedBy>Vlad Soukhanovskii</cp:lastModifiedBy>
  <cp:revision>7</cp:revision>
  <dcterms:created xsi:type="dcterms:W3CDTF">2011-03-17T04:53:05Z</dcterms:created>
  <dcterms:modified xsi:type="dcterms:W3CDTF">2011-03-17T13:03:47Z</dcterms:modified>
</cp:coreProperties>
</file>