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1217" r:id="rId2"/>
    <p:sldId id="1234" r:id="rId3"/>
    <p:sldId id="1235" r:id="rId4"/>
    <p:sldId id="1233" r:id="rId5"/>
    <p:sldId id="1225" r:id="rId6"/>
    <p:sldId id="1231" r:id="rId7"/>
    <p:sldId id="1229" r:id="rId8"/>
    <p:sldId id="1232" r:id="rId9"/>
    <p:sldId id="1226" r:id="rId10"/>
    <p:sldId id="1227" r:id="rId11"/>
    <p:sldId id="1228" r:id="rId12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8451" autoAdjust="0"/>
  </p:normalViewPr>
  <p:slideViewPr>
    <p:cSldViewPr>
      <p:cViewPr>
        <p:scale>
          <a:sx n="100" d="100"/>
          <a:sy n="100" d="100"/>
        </p:scale>
        <p:origin x="-608" y="-144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9200" y="7513320"/>
            <a:ext cx="7467600" cy="241376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NSTX 2011 &amp; 12 Research Forum, ITER</a:t>
            </a:r>
            <a:r>
              <a:rPr lang="en-US" sz="900" i="0" baseline="0" dirty="0" smtClean="0"/>
              <a:t> &amp; CC Session: Passive Impurity Control for NSTX-Upgrade (Gerhardt)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82880" y="9448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Viability of Passive Impurity Reduction Techniques for High-</a:t>
            </a:r>
            <a:r>
              <a:rPr lang="en-US" sz="3600" i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f</a:t>
            </a:r>
            <a:r>
              <a:rPr lang="en-US" sz="3600" i="0" baseline="-25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NI</a:t>
            </a: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NSTX-U Scenarios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828800" y="2438400"/>
            <a:ext cx="6477000" cy="16417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Argument for passive techniques: </a:t>
            </a:r>
          </a:p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Unknown impact of high-A and </a:t>
            </a:r>
            <a:r>
              <a:rPr lang="en-US" sz="20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 scenarios on stability.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</a:rPr>
              <a:t>(both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</a:rPr>
              <a:t>=0 and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</a:rPr>
              <a:t>=1)</a:t>
            </a:r>
          </a:p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Known intolerance of confinement reduction in high I</a:t>
            </a:r>
            <a:r>
              <a:rPr lang="en-US" sz="2000" i="0" baseline="-25000" dirty="0" smtClean="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 &amp; </a:t>
            </a:r>
            <a:r>
              <a:rPr lang="en-US" sz="2000" i="0" dirty="0" err="1" smtClean="0">
                <a:solidFill>
                  <a:schemeClr val="tx1"/>
                </a:solidFill>
                <a:latin typeface="Arial" pitchFamily="34" charset="0"/>
              </a:rPr>
              <a:t>f</a:t>
            </a:r>
            <a:r>
              <a:rPr lang="en-US" sz="2000" i="0" baseline="-25000" dirty="0" err="1" smtClean="0">
                <a:solidFill>
                  <a:schemeClr val="tx1"/>
                </a:solidFill>
                <a:latin typeface="Arial" pitchFamily="34" charset="0"/>
              </a:rPr>
              <a:t>NI</a:t>
            </a:r>
            <a:r>
              <a:rPr lang="en-US" sz="2000" i="0" dirty="0" smtClean="0">
                <a:solidFill>
                  <a:schemeClr val="tx1"/>
                </a:solidFill>
                <a:latin typeface="Arial" pitchFamily="34" charset="0"/>
              </a:rPr>
              <a:t> scenarios.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905000" y="4266973"/>
            <a:ext cx="6286500" cy="70634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ITER &amp; CC Breakout Session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 2011&amp;12 Research Forum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B-318, PPPL, Thursday, March 18th</a:t>
            </a:r>
            <a:endParaRPr lang="en-US" sz="18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18160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96210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600200" y="1828800"/>
            <a:ext cx="6934200" cy="5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endParaRPr lang="en-US" sz="80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Stefan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</a:rPr>
              <a:t>Gerhardt, others…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</a:t>
            </a:r>
            <a:r>
              <a:rPr lang="en-US" dirty="0" err="1" smtClean="0"/>
              <a:t>Divertors</a:t>
            </a:r>
            <a:r>
              <a:rPr lang="en-US" dirty="0" smtClean="0"/>
              <a:t> Can be Produced at the Upgrade Aspect Ratio.</a:t>
            </a:r>
            <a:endParaRPr lang="en-US" dirty="0"/>
          </a:p>
        </p:txBody>
      </p:sp>
      <p:pic>
        <p:nvPicPr>
          <p:cNvPr id="4" name="Picture 6" descr="Screen shot 2010-12-21 at 10.43.3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09800"/>
            <a:ext cx="2286000" cy="39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creen shot 2010-12-21 at 10.14.0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2286000" cy="39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reen shot 2010-12-21 at 10.14.5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133599"/>
            <a:ext cx="2362200" cy="41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1808602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/>
              <a:t>Standard High-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PF-1A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1143000"/>
            <a:ext cx="228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/>
              <a:t>High-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endParaRPr lang="en-US" sz="1600" dirty="0">
              <a:latin typeface="+mn-lt"/>
              <a:cs typeface="Symbol" charset="2"/>
            </a:endParaRP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LOSP on Moly.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UOSP On Graphite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w/ PF-1B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71600"/>
            <a:ext cx="228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/>
              <a:t>High-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n-US" sz="1600" dirty="0">
                <a:latin typeface="+mn-lt"/>
                <a:cs typeface="Symbol" charset="2"/>
              </a:rPr>
              <a:t>, Lower Snowflake Minus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w/ PF-1B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pic>
        <p:nvPicPr>
          <p:cNvPr id="10" name="Picture 12" descr="Screen shot 2010-12-21 at 10.59.05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09800"/>
            <a:ext cx="2286000" cy="39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76800" y="1143000"/>
            <a:ext cx="228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/>
              <a:t>High-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endParaRPr lang="en-US" sz="1600" dirty="0">
              <a:latin typeface="+mn-lt"/>
              <a:cs typeface="Symbol" charset="2"/>
            </a:endParaRP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LOSP on Moly.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Up-Down Symmetric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Symbol" charset="2"/>
              </a:rPr>
              <a:t>w/o PF-1B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121" y="6344960"/>
            <a:ext cx="94934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Propose to focus on this comparison.</a:t>
            </a:r>
          </a:p>
          <a:p>
            <a:pPr algn="ctr"/>
            <a:r>
              <a:rPr lang="en-US" sz="2000" dirty="0" smtClean="0"/>
              <a:t>Must be careful to not exceed PF-1A coil current limit.</a:t>
            </a:r>
          </a:p>
          <a:p>
            <a:pPr algn="ctr"/>
            <a:r>
              <a:rPr lang="en-US" sz="2000" dirty="0" smtClean="0"/>
              <a:t>The upper PF-1A current must balance the “net” lower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coil currents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 flipH="1" flipV="1">
            <a:off x="7505700" y="6134100"/>
            <a:ext cx="381000" cy="30480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V="1">
            <a:off x="2171701" y="6210300"/>
            <a:ext cx="304800" cy="22860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Experiment Has Two Complementary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067800" cy="5613400"/>
          </a:xfrm>
        </p:spPr>
        <p:txBody>
          <a:bodyPr/>
          <a:lstStyle/>
          <a:p>
            <a:r>
              <a:rPr lang="en-US" sz="1800" dirty="0" smtClean="0"/>
              <a:t>Test 1: Reduced lithium + unbalanced DN (USN vs. LSN scans)</a:t>
            </a:r>
          </a:p>
          <a:p>
            <a:pPr lvl="1"/>
            <a:r>
              <a:rPr lang="en-US" sz="1600" dirty="0" smtClean="0"/>
              <a:t>Begin with </a:t>
            </a:r>
            <a:r>
              <a:rPr lang="en-US" sz="1600" dirty="0" err="1" smtClean="0"/>
              <a:t>low(er</a:t>
            </a:r>
            <a:r>
              <a:rPr lang="en-US" sz="1600" dirty="0" smtClean="0"/>
              <a:t>) Li evaporation rate (30-50 mg/shot), double null near-fiducial,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=800 kA. Shot should have some </a:t>
            </a:r>
            <a:r>
              <a:rPr lang="en-US" sz="1600" dirty="0" err="1" smtClean="0"/>
              <a:t>ELMs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Increase the inner gap -&gt; drives up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 and A. Go to </a:t>
            </a:r>
            <a:r>
              <a:rPr lang="en-US" sz="1600" dirty="0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~2.8, A~1.7. </a:t>
            </a:r>
          </a:p>
          <a:p>
            <a:pPr lvl="1"/>
            <a:r>
              <a:rPr lang="en-US" sz="1600" dirty="0" smtClean="0"/>
              <a:t>Once at target A, scan </a:t>
            </a:r>
            <a:r>
              <a:rPr lang="en-US" sz="1600" dirty="0" err="1" smtClean="0"/>
              <a:t>dr</a:t>
            </a:r>
            <a:r>
              <a:rPr lang="en-US" sz="1600" baseline="-25000" dirty="0" err="1" smtClean="0"/>
              <a:t>sep</a:t>
            </a:r>
            <a:r>
              <a:rPr lang="en-US" sz="1600" dirty="0" smtClean="0"/>
              <a:t> +/-0.5, 1 cm. Make change in </a:t>
            </a:r>
            <a:r>
              <a:rPr lang="en-US" sz="1600" dirty="0" err="1" smtClean="0"/>
              <a:t>dr</a:t>
            </a:r>
            <a:r>
              <a:rPr lang="en-US" sz="1600" dirty="0" smtClean="0"/>
              <a:t>-sep at early in the shot as possible.</a:t>
            </a:r>
          </a:p>
          <a:p>
            <a:pPr lvl="1"/>
            <a:r>
              <a:rPr lang="en-US" sz="1600" dirty="0" smtClean="0"/>
              <a:t>If </a:t>
            </a:r>
            <a:r>
              <a:rPr lang="en-US" sz="1600" dirty="0" err="1" smtClean="0"/>
              <a:t>ELMs</a:t>
            </a:r>
            <a:r>
              <a:rPr lang="en-US" sz="1600" dirty="0" smtClean="0"/>
              <a:t> are not present or vanish, then reduce Li rate.</a:t>
            </a:r>
          </a:p>
          <a:p>
            <a:pPr lvl="2"/>
            <a:r>
              <a:rPr lang="en-US" sz="1200" dirty="0" smtClean="0"/>
              <a:t>Is there a benefit with He GDC in this case?</a:t>
            </a:r>
          </a:p>
          <a:p>
            <a:pPr lvl="1"/>
            <a:r>
              <a:rPr lang="en-US" sz="1600" dirty="0" smtClean="0"/>
              <a:t>Total: 15-20 shots</a:t>
            </a:r>
          </a:p>
          <a:p>
            <a:r>
              <a:rPr lang="en-US" sz="1800" dirty="0" smtClean="0"/>
              <a:t>Test 2: DN snowflake.</a:t>
            </a:r>
          </a:p>
          <a:p>
            <a:pPr lvl="1"/>
            <a:r>
              <a:rPr lang="en-US" sz="1600" dirty="0" smtClean="0"/>
              <a:t>Start with standard high-A shot. Larger Li rate of ~200 mg/shot </a:t>
            </a:r>
          </a:p>
          <a:p>
            <a:pPr lvl="1"/>
            <a:r>
              <a:rPr lang="en-US" sz="1600" dirty="0" smtClean="0"/>
              <a:t>Add PF-2L, PF-1B to make the standard “snowflake –”</a:t>
            </a:r>
          </a:p>
          <a:p>
            <a:pPr lvl="2"/>
            <a:r>
              <a:rPr lang="en-US" sz="1200" dirty="0" smtClean="0"/>
              <a:t>Adjust PF-1AU to keep the upper X-point on the boundary.</a:t>
            </a:r>
          </a:p>
          <a:p>
            <a:pPr lvl="1"/>
            <a:r>
              <a:rPr lang="en-US" sz="1600" dirty="0" smtClean="0"/>
              <a:t>Reduce the PF-1AU to bias down.</a:t>
            </a:r>
          </a:p>
          <a:p>
            <a:pPr lvl="1"/>
            <a:r>
              <a:rPr lang="en-US" sz="1600" dirty="0" smtClean="0"/>
              <a:t>Total: 15 shots</a:t>
            </a:r>
          </a:p>
          <a:p>
            <a:r>
              <a:rPr lang="en-US" sz="1800" dirty="0" smtClean="0"/>
              <a:t>Common questions and observational goals.</a:t>
            </a:r>
          </a:p>
          <a:p>
            <a:pPr lvl="1"/>
            <a:r>
              <a:rPr lang="en-US" sz="1600" dirty="0" smtClean="0"/>
              <a:t>Is the global carbon content reduced?</a:t>
            </a:r>
          </a:p>
          <a:p>
            <a:pPr lvl="1"/>
            <a:r>
              <a:rPr lang="en-US" sz="1600" dirty="0" smtClean="0"/>
              <a:t>Are the perturbations from </a:t>
            </a:r>
            <a:r>
              <a:rPr lang="en-US" sz="1600" dirty="0" err="1" smtClean="0"/>
              <a:t>ELMs</a:t>
            </a:r>
            <a:r>
              <a:rPr lang="en-US" sz="1600" dirty="0" smtClean="0"/>
              <a:t> large enough to drive </a:t>
            </a:r>
            <a:r>
              <a:rPr lang="en-US" sz="1600" dirty="0" err="1" smtClean="0"/>
              <a:t>VDEs</a:t>
            </a:r>
            <a:r>
              <a:rPr lang="en-US" sz="1600" dirty="0" smtClean="0"/>
              <a:t>. Do they trigger core kink/tearing modes?</a:t>
            </a:r>
          </a:p>
          <a:p>
            <a:pPr lvl="1"/>
            <a:r>
              <a:rPr lang="en-US" sz="1600" dirty="0" smtClean="0"/>
              <a:t>Are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or F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different in the low-Lithium or snowflake case?</a:t>
            </a:r>
          </a:p>
          <a:p>
            <a:pPr lvl="1"/>
            <a:r>
              <a:rPr lang="en-US" sz="1600" dirty="0" smtClean="0"/>
              <a:t>How is confinement impacted by the changes?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Study the </a:t>
            </a:r>
            <a:r>
              <a:rPr lang="en-US" dirty="0" err="1" smtClean="0"/>
              <a:t>dr</a:t>
            </a:r>
            <a:r>
              <a:rPr lang="en-US" baseline="-25000" dirty="0" err="1" smtClean="0"/>
              <a:t>sep</a:t>
            </a:r>
            <a:r>
              <a:rPr lang="en-US" dirty="0" smtClean="0"/>
              <a:t> Variations in a High-A </a:t>
            </a:r>
            <a:r>
              <a:rPr lang="en-US" dirty="0" err="1" smtClean="0"/>
              <a:t>ELMing</a:t>
            </a:r>
            <a:r>
              <a:rPr lang="en-US" dirty="0" smtClean="0"/>
              <a:t> Regime with Reduced Li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0043160" cy="56134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Thesis: If a lot of lithium can totally pump a 1.4 sec. shot, then a smaller amount might do the same for a shorter shot.</a:t>
            </a:r>
          </a:p>
          <a:p>
            <a:r>
              <a:rPr lang="en-US" sz="2000" dirty="0" smtClean="0"/>
              <a:t>Goal: Understand the scenario impact of </a:t>
            </a:r>
            <a:r>
              <a:rPr lang="en-US" sz="2000" dirty="0" err="1" smtClean="0"/>
              <a:t>ELMs</a:t>
            </a:r>
            <a:r>
              <a:rPr lang="en-US" sz="2000" dirty="0" smtClean="0"/>
              <a:t> on the transport, stability, and impurity characteristics of NSTX-U prototype discharges...and how </a:t>
            </a:r>
            <a:r>
              <a:rPr lang="en-US" sz="2000" dirty="0" err="1" smtClean="0"/>
              <a:t>dr</a:t>
            </a:r>
            <a:r>
              <a:rPr lang="en-US" sz="2000" baseline="-25000" dirty="0" err="1" smtClean="0"/>
              <a:t>sep</a:t>
            </a:r>
            <a:r>
              <a:rPr lang="en-US" sz="2000" dirty="0" smtClean="0"/>
              <a:t> changes it.</a:t>
            </a:r>
          </a:p>
          <a:p>
            <a:pPr lvl="1"/>
            <a:r>
              <a:rPr lang="en-US" sz="1800" dirty="0" smtClean="0"/>
              <a:t>Can we validate the assumptions (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eff</a:t>
            </a:r>
            <a:r>
              <a:rPr lang="en-US" sz="1800" dirty="0" smtClean="0"/>
              <a:t>=2, H</a:t>
            </a:r>
            <a:r>
              <a:rPr lang="en-US" sz="1800" baseline="-25000" dirty="0" smtClean="0"/>
              <a:t>98</a:t>
            </a:r>
            <a:r>
              <a:rPr lang="en-US" sz="1800" dirty="0" smtClean="0"/>
              <a:t>&gt;1,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&gt;2.8, A&gt;1.65) made for common NSTX-Upgrade simulations.</a:t>
            </a:r>
          </a:p>
          <a:p>
            <a:r>
              <a:rPr lang="en-US" sz="2000" dirty="0" smtClean="0"/>
              <a:t>1: Develop </a:t>
            </a:r>
            <a:r>
              <a:rPr lang="en-US" sz="2000" dirty="0" err="1" smtClean="0"/>
              <a:t>ELMy</a:t>
            </a:r>
            <a:r>
              <a:rPr lang="en-US" sz="2000" dirty="0" smtClean="0"/>
              <a:t> scenario with moderate Li. (5-6 shots)</a:t>
            </a:r>
          </a:p>
          <a:p>
            <a:pPr lvl="1"/>
            <a:r>
              <a:rPr lang="en-US" sz="1800" dirty="0" smtClean="0"/>
              <a:t>Type-V </a:t>
            </a:r>
            <a:r>
              <a:rPr lang="en-US" sz="1800" dirty="0" err="1" smtClean="0"/>
              <a:t>ELMs</a:t>
            </a:r>
            <a:r>
              <a:rPr lang="en-US" sz="1800" dirty="0" smtClean="0"/>
              <a:t> may be best (small perturbations), but mixed Type I + V would be OK.</a:t>
            </a:r>
          </a:p>
          <a:p>
            <a:pPr lvl="1"/>
            <a:r>
              <a:rPr lang="en-US" sz="1800" dirty="0" smtClean="0"/>
              <a:t>DN, standard NSTX elongation and A </a:t>
            </a:r>
            <a:r>
              <a:rPr lang="en-US" sz="1400" dirty="0" smtClean="0">
                <a:solidFill>
                  <a:srgbClr val="FF0000"/>
                </a:solidFill>
              </a:rPr>
              <a:t>(If DN </a:t>
            </a:r>
            <a:r>
              <a:rPr lang="en-US" sz="1400" dirty="0" err="1" smtClean="0">
                <a:solidFill>
                  <a:srgbClr val="FF0000"/>
                </a:solidFill>
              </a:rPr>
              <a:t>ELMs</a:t>
            </a:r>
            <a:r>
              <a:rPr lang="en-US" sz="1400" dirty="0" smtClean="0">
                <a:solidFill>
                  <a:srgbClr val="FF0000"/>
                </a:solidFill>
              </a:rPr>
              <a:t> are too big, then bias down slightly?)</a:t>
            </a:r>
          </a:p>
          <a:p>
            <a:pPr lvl="2"/>
            <a:r>
              <a:rPr lang="en-US" sz="1400" dirty="0" smtClean="0"/>
              <a:t>If DN </a:t>
            </a:r>
            <a:r>
              <a:rPr lang="en-US" sz="1400" dirty="0" err="1" smtClean="0"/>
              <a:t>ELMs</a:t>
            </a:r>
            <a:r>
              <a:rPr lang="en-US" sz="1400" dirty="0" smtClean="0"/>
              <a:t> are too big, then bias down slightly?</a:t>
            </a:r>
          </a:p>
          <a:p>
            <a:r>
              <a:rPr lang="en-US" sz="2000" dirty="0" smtClean="0"/>
              <a:t>2: Increase aspect ratio and elongation to upgrade parameters. (4 shots)</a:t>
            </a:r>
          </a:p>
          <a:p>
            <a:pPr lvl="1"/>
            <a:r>
              <a:rPr lang="en-US" sz="1800" dirty="0" smtClean="0"/>
              <a:t>JRT support…</a:t>
            </a:r>
            <a:r>
              <a:rPr lang="en-US" sz="1800" dirty="0" err="1" smtClean="0"/>
              <a:t>Diallo</a:t>
            </a:r>
            <a:r>
              <a:rPr lang="en-US" sz="1800" dirty="0" smtClean="0"/>
              <a:t> type studies?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 err="1" smtClean="0"/>
              <a:t>ELMs</a:t>
            </a:r>
            <a:r>
              <a:rPr lang="en-US" sz="1800" dirty="0" smtClean="0"/>
              <a:t> become less frequent, then reduce Li rate for comparison.</a:t>
            </a:r>
          </a:p>
          <a:p>
            <a:pPr lvl="2"/>
            <a:r>
              <a:rPr lang="en-US" sz="1400" dirty="0" smtClean="0"/>
              <a:t>I don’t expect this, given the destabilizing effect of higher-A.</a:t>
            </a:r>
          </a:p>
          <a:p>
            <a:r>
              <a:rPr lang="en-US" sz="2000" dirty="0" smtClean="0"/>
              <a:t>3: Modify </a:t>
            </a:r>
            <a:r>
              <a:rPr lang="en-US" sz="2000" dirty="0" err="1" smtClean="0"/>
              <a:t>dr</a:t>
            </a:r>
            <a:r>
              <a:rPr lang="en-US" sz="2000" baseline="-25000" dirty="0" err="1" smtClean="0"/>
              <a:t>sep</a:t>
            </a:r>
            <a:r>
              <a:rPr lang="en-US" sz="2000" dirty="0" smtClean="0"/>
              <a:t> over small range that preserves shaping.</a:t>
            </a:r>
          </a:p>
          <a:p>
            <a:pPr lvl="1"/>
            <a:r>
              <a:rPr lang="en-US" sz="1800" dirty="0" smtClean="0"/>
              <a:t>+/- 1cm, maybe a bit more when biased down.</a:t>
            </a:r>
          </a:p>
          <a:p>
            <a:pPr lvl="1"/>
            <a:r>
              <a:rPr lang="en-US" sz="1800" dirty="0" smtClean="0"/>
              <a:t>Make changes as early in the shot as possible.</a:t>
            </a:r>
          </a:p>
          <a:p>
            <a:r>
              <a:rPr lang="en-US" sz="2000" dirty="0" smtClean="0"/>
              <a:t>4: Increase Li rate until </a:t>
            </a:r>
            <a:r>
              <a:rPr lang="en-US" sz="2000" dirty="0" err="1" smtClean="0"/>
              <a:t>ELMs</a:t>
            </a:r>
            <a:r>
              <a:rPr lang="en-US" sz="2000" dirty="0" smtClean="0"/>
              <a:t> are eliminated (8 shots).</a:t>
            </a:r>
          </a:p>
          <a:p>
            <a:pPr lvl="1"/>
            <a:r>
              <a:rPr lang="en-US" sz="1800" dirty="0" smtClean="0"/>
              <a:t>Quantify the performance effect of Li on these upgrade </a:t>
            </a:r>
            <a:r>
              <a:rPr lang="en-US" sz="1800" dirty="0" smtClean="0"/>
              <a:t>scenarios…including SOL widths!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Study Impact of Double and Triple Snowflake On Impurity Dynamics and Global 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0058400" cy="2209800"/>
          </a:xfrm>
        </p:spPr>
        <p:txBody>
          <a:bodyPr/>
          <a:lstStyle/>
          <a:p>
            <a:r>
              <a:rPr lang="en-US" sz="2000" dirty="0" smtClean="0"/>
              <a:t>Goals…similar to previous slide:</a:t>
            </a:r>
          </a:p>
          <a:p>
            <a:pPr marL="519113" lvl="1" indent="-288925"/>
            <a:r>
              <a:rPr lang="en-US" sz="2000" dirty="0" smtClean="0"/>
              <a:t>Achieve plasmas that reproduce the optimistic modeling assumptions.</a:t>
            </a:r>
          </a:p>
          <a:p>
            <a:pPr marL="519113" lvl="1" indent="-288925"/>
            <a:r>
              <a:rPr lang="en-US" sz="2000" dirty="0" smtClean="0"/>
              <a:t>Study if the snowflake, and potentially associated </a:t>
            </a:r>
            <a:r>
              <a:rPr lang="en-US" sz="2000" dirty="0" err="1" smtClean="0"/>
              <a:t>ELMs</a:t>
            </a:r>
            <a:r>
              <a:rPr lang="en-US" sz="2000" dirty="0" smtClean="0"/>
              <a:t>, have a deleterious impact on </a:t>
            </a:r>
            <a:r>
              <a:rPr lang="en-US" sz="2000" dirty="0" err="1" smtClean="0"/>
              <a:t>n</a:t>
            </a:r>
            <a:r>
              <a:rPr lang="en-US" sz="2000" dirty="0" smtClean="0"/>
              <a:t>=0 stability (and potentially </a:t>
            </a:r>
            <a:r>
              <a:rPr lang="en-US" sz="2000" dirty="0" err="1" smtClean="0"/>
              <a:t>n</a:t>
            </a:r>
            <a:r>
              <a:rPr lang="en-US" sz="2000" dirty="0" smtClean="0"/>
              <a:t>=1 as well).</a:t>
            </a:r>
          </a:p>
          <a:p>
            <a:pPr marL="519113" lvl="1" indent="-288925"/>
            <a:r>
              <a:rPr lang="en-US" sz="2000" dirty="0" smtClean="0"/>
              <a:t>Test the heat flux reduction with upper director </a:t>
            </a:r>
            <a:r>
              <a:rPr lang="en-US" sz="2000" dirty="0" smtClean="0"/>
              <a:t>participating…and </a:t>
            </a:r>
            <a:r>
              <a:rPr lang="en-US" sz="2000" dirty="0" smtClean="0"/>
              <a:t>heat flux widths in the upgrade scenarios.</a:t>
            </a:r>
            <a:endParaRPr lang="en-US" sz="2000" dirty="0" smtClean="0"/>
          </a:p>
        </p:txBody>
      </p:sp>
      <p:pic>
        <p:nvPicPr>
          <p:cNvPr id="4" name="Picture 6" descr="Screen shot 2010-12-21 at 10.43.3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268906"/>
            <a:ext cx="2362200" cy="41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0-12-21 at 10.14.5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76600"/>
            <a:ext cx="2362200" cy="41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9718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</a:p>
          <a:p>
            <a:pPr marL="623888" lvl="1" indent="-334963" eaLnBrk="0" hangingPunct="0">
              <a:spcBef>
                <a:spcPct val="20000"/>
              </a:spcBef>
              <a:buFont typeface="Lucida Grande"/>
              <a:buChar char="-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standard high-A, DN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scenario. </a:t>
            </a:r>
            <a:r>
              <a:rPr lang="en-US" sz="1800" b="0" i="0" kern="0" dirty="0" smtClean="0">
                <a:solidFill>
                  <a:schemeClr val="accent2"/>
                </a:solidFill>
                <a:latin typeface="+mn-lt"/>
              </a:rPr>
              <a:t>Medium to strong Li conditioning.</a:t>
            </a:r>
          </a:p>
          <a:p>
            <a:pPr marL="1133300" lvl="2" indent="-334963" eaLnBrk="0" hangingPunct="0">
              <a:spcBef>
                <a:spcPct val="20000"/>
              </a:spcBef>
              <a:buFont typeface="Lucida Grande"/>
              <a:buChar char="-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750-800 kA to keep in PF-1A coil current envelope.</a:t>
            </a:r>
          </a:p>
          <a:p>
            <a:pPr marL="623888" lvl="1" indent="-334963" eaLnBrk="0" hangingPunct="0">
              <a:spcBef>
                <a:spcPct val="20000"/>
              </a:spcBef>
              <a:buFont typeface="Lucida Grande"/>
              <a:buChar char="-"/>
            </a:pPr>
            <a:r>
              <a:rPr lang="en-US" sz="1800" b="0" i="0" kern="0" dirty="0" smtClean="0">
                <a:solidFill>
                  <a:schemeClr val="accent2"/>
                </a:solidFill>
                <a:latin typeface="+mn-lt"/>
              </a:rPr>
              <a:t>Introduce snowflake in lower </a:t>
            </a:r>
            <a:r>
              <a:rPr lang="en-US" sz="1800" b="0" i="0" kern="0" dirty="0" err="1" smtClean="0">
                <a:solidFill>
                  <a:schemeClr val="accent2"/>
                </a:solidFill>
                <a:latin typeface="+mn-lt"/>
              </a:rPr>
              <a:t>divertor</a:t>
            </a:r>
            <a:r>
              <a:rPr lang="en-US" sz="1800" b="0" i="0" kern="0" dirty="0" smtClean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1133300" lvl="2" indent="-334963" eaLnBrk="0" hangingPunct="0">
              <a:spcBef>
                <a:spcPct val="20000"/>
              </a:spcBef>
              <a:buFont typeface="Lucida Grande"/>
              <a:buChar char="-"/>
            </a:pPr>
            <a:r>
              <a:rPr lang="en-US" sz="1800" b="0" i="0" kern="0" dirty="0" smtClean="0">
                <a:solidFill>
                  <a:srgbClr val="FF0000"/>
                </a:solidFill>
                <a:latin typeface="+mn-lt"/>
              </a:rPr>
              <a:t>Use PF-1B for stability.</a:t>
            </a:r>
          </a:p>
          <a:p>
            <a:pPr marL="623888" lvl="1" indent="-334963" eaLnBrk="0" hangingPunct="0">
              <a:spcBef>
                <a:spcPct val="20000"/>
              </a:spcBef>
              <a:buFont typeface="Lucida Grande"/>
              <a:buChar char="-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0" dirty="0" smtClean="0">
                <a:solidFill>
                  <a:schemeClr val="accent2"/>
                </a:solidFill>
                <a:latin typeface="+mn-lt"/>
              </a:rPr>
              <a:t>PF-1A coil to divert strongly down to slightly up.</a:t>
            </a:r>
          </a:p>
          <a:p>
            <a:pPr marL="623888" lvl="2" indent="-334963" eaLnBrk="0" hangingPunct="0">
              <a:spcBef>
                <a:spcPct val="20000"/>
              </a:spcBef>
              <a:buFont typeface="Lucida Grande"/>
              <a:buChar char="-"/>
              <a:tabLst>
                <a:tab pos="681038" algn="l"/>
              </a:tabLst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Tricky: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arrange so that the NET upper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divertor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0" dirty="0" smtClean="0">
                <a:solidFill>
                  <a:schemeClr val="accent2"/>
                </a:solidFill>
                <a:latin typeface="+mn-lt"/>
              </a:rPr>
              <a:t>“effect” is equal to that in the lower </a:t>
            </a:r>
            <a:r>
              <a:rPr lang="en-US" sz="1800" b="0" i="0" kern="0" dirty="0" err="1" smtClean="0">
                <a:solidFill>
                  <a:schemeClr val="accent2"/>
                </a:solidFill>
                <a:latin typeface="+mn-lt"/>
              </a:rPr>
              <a:t>divertor</a:t>
            </a:r>
            <a:r>
              <a:rPr lang="en-US" sz="1800" b="0" i="0" kern="0" dirty="0" smtClean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1133301" lvl="3" indent="-334963" eaLnBrk="0" hangingPunct="0">
              <a:spcBef>
                <a:spcPct val="20000"/>
              </a:spcBef>
              <a:buFont typeface="Lucida Grande"/>
              <a:buChar char="-"/>
              <a:tabLst>
                <a:tab pos="681038" algn="l"/>
              </a:tabLst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</a:t>
            </a:r>
            <a:r>
              <a:rPr lang="en-US" sz="1800" b="0" kern="0" dirty="0" smtClean="0">
                <a:solidFill>
                  <a:srgbClr val="FF0000"/>
                </a:solidFill>
                <a:latin typeface="+mn-lt"/>
              </a:rPr>
              <a:t>NOT easy.</a:t>
            </a:r>
          </a:p>
          <a:p>
            <a:pPr marL="1133301" lvl="3" indent="-334963" eaLnBrk="0" hangingPunct="0">
              <a:spcBef>
                <a:spcPct val="20000"/>
              </a:spcBef>
              <a:buFont typeface="Lucida Grande"/>
              <a:buChar char="-"/>
              <a:tabLst>
                <a:tab pos="681038" algn="l"/>
              </a:tabLst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controller is working, </a:t>
            </a:r>
            <a:r>
              <a:rPr lang="en-US" sz="1800" b="0" kern="0" dirty="0" smtClean="0">
                <a:solidFill>
                  <a:srgbClr val="FF0000"/>
                </a:solidFill>
                <a:latin typeface="+mn-lt"/>
              </a:rPr>
              <a:t>then 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it.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017980"/>
            <a:ext cx="38196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High-A DN and “DN SF” Configurations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" y="1122680"/>
            <a:ext cx="9723120" cy="630428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3100" dirty="0" smtClean="0"/>
              <a:t>NSTX-U high-</a:t>
            </a:r>
            <a:r>
              <a:rPr lang="en-US" sz="3100" dirty="0" err="1" smtClean="0"/>
              <a:t>f</a:t>
            </a:r>
            <a:r>
              <a:rPr lang="en-US" sz="3100" baseline="-25000" dirty="0" err="1" smtClean="0"/>
              <a:t>NI</a:t>
            </a:r>
            <a:r>
              <a:rPr lang="en-US" sz="3100" dirty="0" smtClean="0"/>
              <a:t> scenarios will need impurity control &amp; deuterium pumping w/o substantial confinement reduction or loss of shaping.</a:t>
            </a:r>
          </a:p>
          <a:p>
            <a:pPr>
              <a:buClr>
                <a:srgbClr val="010000"/>
              </a:buClr>
            </a:pPr>
            <a:r>
              <a:rPr lang="en-US" sz="3100" dirty="0" smtClean="0"/>
              <a:t>Many proposed impurity control techniques are “active”: ELM pacing, gas injection, vertical jogs.</a:t>
            </a:r>
          </a:p>
          <a:p>
            <a:pPr lvl="1">
              <a:buClr>
                <a:srgbClr val="010000"/>
              </a:buClr>
            </a:pPr>
            <a:r>
              <a:rPr lang="en-US" sz="2600" dirty="0" smtClean="0"/>
              <a:t>Higher-A plasmas may be more sensitive to </a:t>
            </a:r>
            <a:r>
              <a:rPr lang="en-US" sz="2600" dirty="0" err="1" smtClean="0"/>
              <a:t>n</a:t>
            </a:r>
            <a:r>
              <a:rPr lang="en-US" sz="2600" dirty="0" smtClean="0"/>
              <a:t>=0 &amp; 1 perturbations than we like?</a:t>
            </a:r>
          </a:p>
          <a:p>
            <a:pPr>
              <a:buClr>
                <a:srgbClr val="010000"/>
              </a:buClr>
            </a:pPr>
            <a:r>
              <a:rPr lang="en-US" sz="3100" dirty="0" smtClean="0"/>
              <a:t>Propose testing two options for </a:t>
            </a:r>
            <a:r>
              <a:rPr lang="en-US" sz="3100" i="1" dirty="0" smtClean="0"/>
              <a:t>passive</a:t>
            </a:r>
            <a:r>
              <a:rPr lang="en-US" sz="3100" dirty="0" smtClean="0"/>
              <a:t> impurity control:	</a:t>
            </a:r>
          </a:p>
          <a:p>
            <a:pPr lvl="1">
              <a:buClr>
                <a:srgbClr val="010000"/>
              </a:buClr>
            </a:pPr>
            <a:r>
              <a:rPr lang="en-US" sz="2600" dirty="0" smtClean="0"/>
              <a:t>Moderate Li evaporation </a:t>
            </a:r>
            <a:r>
              <a:rPr lang="en-US" sz="2600" dirty="0" err="1" smtClean="0"/>
              <a:t>w</a:t>
            </a:r>
            <a:r>
              <a:rPr lang="en-US" sz="2600" dirty="0" smtClean="0"/>
              <a:t>/ somewhat unbalanced DN.</a:t>
            </a:r>
          </a:p>
          <a:p>
            <a:pPr lvl="2">
              <a:buClr>
                <a:srgbClr val="010000"/>
              </a:buClr>
            </a:pPr>
            <a:r>
              <a:rPr lang="en-US" dirty="0" smtClean="0"/>
              <a:t>Test effect of small up-down bias </a:t>
            </a:r>
          </a:p>
          <a:p>
            <a:pPr lvl="1">
              <a:buClr>
                <a:srgbClr val="010000"/>
              </a:buClr>
            </a:pPr>
            <a:r>
              <a:rPr lang="en-US" sz="2600" dirty="0" smtClean="0"/>
              <a:t>“DN Snowflake” with heavier Li.</a:t>
            </a:r>
          </a:p>
          <a:p>
            <a:pPr>
              <a:buClr>
                <a:srgbClr val="010000"/>
              </a:buClr>
            </a:pPr>
            <a:endParaRPr lang="en-US" sz="3100" dirty="0" smtClean="0"/>
          </a:p>
          <a:p>
            <a:pPr>
              <a:buClr>
                <a:srgbClr val="010000"/>
              </a:buClr>
            </a:pPr>
            <a:endParaRPr lang="en-US" sz="31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conditions are required to achieve relaxed 1 MA fully non-inductive plasmas in NSTX-Upgrade?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639300" cy="56134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inj</a:t>
            </a:r>
            <a:r>
              <a:rPr lang="en-US" dirty="0" smtClean="0"/>
              <a:t>=12 MW, A=1.65,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=2.7,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=2.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NI</a:t>
            </a:r>
            <a:r>
              <a:rPr lang="en-US" dirty="0" smtClean="0"/>
              <a:t> &amp; q</a:t>
            </a:r>
            <a:r>
              <a:rPr lang="en-US" baseline="-25000" dirty="0" smtClean="0"/>
              <a:t>min</a:t>
            </a:r>
            <a:r>
              <a:rPr lang="en-US" dirty="0" smtClean="0"/>
              <a:t>&gt;1 for H</a:t>
            </a:r>
            <a:r>
              <a:rPr lang="en-US" baseline="-25000" dirty="0" smtClean="0"/>
              <a:t>98</a:t>
            </a:r>
            <a:r>
              <a:rPr lang="en-US" dirty="0" smtClean="0"/>
              <a:t>&gt;1.1 and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GW</a:t>
            </a:r>
            <a:r>
              <a:rPr lang="en-US" dirty="0" smtClean="0"/>
              <a:t>&gt;0.7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=3</a:t>
            </a:r>
          </a:p>
          <a:p>
            <a:r>
              <a:rPr lang="en-US" dirty="0" smtClean="0"/>
              <a:t>If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Maintain Good Confinement For Upgrade Scenarios</a:t>
            </a:r>
            <a:endParaRPr lang="en-US" dirty="0"/>
          </a:p>
        </p:txBody>
      </p:sp>
      <p:pic>
        <p:nvPicPr>
          <p:cNvPr id="4" name="Picture 3" descr="Screen shot 2011-03-08 at 5.02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199"/>
            <a:ext cx="4724400" cy="5184031"/>
          </a:xfrm>
          <a:prstGeom prst="rect">
            <a:avLst/>
          </a:prstGeom>
        </p:spPr>
      </p:pic>
      <p:pic>
        <p:nvPicPr>
          <p:cNvPr id="5" name="Picture 4" descr="Screen shot 2011-03-08 at 5.04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11745"/>
            <a:ext cx="4800600" cy="4951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143000"/>
            <a:ext cx="561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=2.7, A=1.65, 1 MA, 1 T, 12 MW input power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781800"/>
            <a:ext cx="580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H&gt;1.1 : Fully non-inductive                H&lt;0.9: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NI</a:t>
            </a:r>
            <a:r>
              <a:rPr lang="en-US" sz="1800" dirty="0" smtClean="0"/>
              <a:t>&lt;80%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High-A Shots Demonstrated Steady Carbon Accumulation</a:t>
            </a:r>
            <a:endParaRPr lang="en-US" dirty="0"/>
          </a:p>
        </p:txBody>
      </p:sp>
      <p:pic>
        <p:nvPicPr>
          <p:cNvPr id="4" name="Picture 3" descr="Screen shot 2011-03-09 at 11.29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6413380" cy="6152202"/>
          </a:xfrm>
          <a:prstGeom prst="rect">
            <a:avLst/>
          </a:prstGeom>
        </p:spPr>
      </p:pic>
      <p:pic>
        <p:nvPicPr>
          <p:cNvPr id="5" name="Picture 4" descr="Screen shot 2011-03-09 at 11.30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1"/>
            <a:ext cx="3352800" cy="3039088"/>
          </a:xfrm>
          <a:prstGeom prst="rect">
            <a:avLst/>
          </a:prstGeom>
        </p:spPr>
      </p:pic>
      <p:pic>
        <p:nvPicPr>
          <p:cNvPr id="7" name="Picture 6" descr="Screen shot 2011-03-09 at 11.31.2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202" y="4267200"/>
            <a:ext cx="3087798" cy="2914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1" y="13716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Li evaporation in the AM, no between-shot conditioning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371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A= , </a:t>
            </a:r>
            <a:r>
              <a:rPr lang="en-US" sz="1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k</a:t>
            </a:r>
            <a:r>
              <a:rPr lang="en-US" sz="1600" dirty="0" smtClean="0">
                <a:solidFill>
                  <a:srgbClr val="FF0000"/>
                </a:solidFill>
              </a:rPr>
              <a:t>=</a:t>
            </a:r>
          </a:p>
          <a:p>
            <a:r>
              <a:rPr lang="en-US" sz="1600" dirty="0" smtClean="0"/>
              <a:t>A= ,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=</a:t>
            </a:r>
          </a:p>
          <a:p>
            <a:r>
              <a:rPr lang="en-US" sz="1600" dirty="0" smtClean="0">
                <a:solidFill>
                  <a:srgbClr val="00CC66"/>
                </a:solidFill>
              </a:rPr>
              <a:t>A=  , </a:t>
            </a:r>
            <a:r>
              <a:rPr lang="en-US" sz="1600" dirty="0" err="1" smtClean="0">
                <a:solidFill>
                  <a:srgbClr val="00CC66"/>
                </a:solidFill>
                <a:latin typeface="Symbol" charset="2"/>
                <a:cs typeface="Symbol" charset="2"/>
              </a:rPr>
              <a:t>k</a:t>
            </a:r>
            <a:r>
              <a:rPr lang="en-US" sz="1600" dirty="0" smtClean="0">
                <a:solidFill>
                  <a:srgbClr val="00CC66"/>
                </a:solidFill>
              </a:rPr>
              <a:t>=</a:t>
            </a:r>
            <a:endParaRPr lang="en-US" sz="1600" dirty="0">
              <a:solidFill>
                <a:srgbClr val="00CC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Heavy Lithium Evaporation Can Pump Long Pulse Shots</a:t>
            </a:r>
            <a:br>
              <a:rPr lang="en-US" sz="2400" dirty="0" smtClean="0"/>
            </a:br>
            <a:r>
              <a:rPr lang="en-US" sz="2400" dirty="0" smtClean="0"/>
              <a:t>…How Much Can We Reduce the Lithium and Retain the Benefit?</a:t>
            </a:r>
            <a:endParaRPr lang="en-US" sz="2400" dirty="0"/>
          </a:p>
        </p:txBody>
      </p:sp>
      <p:pic>
        <p:nvPicPr>
          <p:cNvPr id="4" name="Picture 3" descr="Screen shot 2011-03-09 at 12.13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33600"/>
            <a:ext cx="6604000" cy="3126005"/>
          </a:xfrm>
          <a:prstGeom prst="rect">
            <a:avLst/>
          </a:prstGeom>
        </p:spPr>
      </p:pic>
      <p:pic>
        <p:nvPicPr>
          <p:cNvPr id="5" name="Picture 4" descr="Screen shot 2011-03-09 at 12.13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3181888" cy="283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8755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tx1"/>
                </a:solidFill>
              </a:rPr>
              <a:t>Moderate aspect ratio examples designed for high performance…HFS fuelling.</a:t>
            </a: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Demonstrates deuterium density control in heavily (300 mg/shot) </a:t>
            </a:r>
            <a:r>
              <a:rPr lang="en-US" sz="1800" b="0" i="0" dirty="0" err="1" smtClean="0">
                <a:solidFill>
                  <a:schemeClr val="tx1"/>
                </a:solidFill>
              </a:rPr>
              <a:t>lithiated</a:t>
            </a:r>
            <a:r>
              <a:rPr lang="en-US" sz="1800" b="0" i="0" dirty="0" smtClean="0">
                <a:solidFill>
                  <a:schemeClr val="tx1"/>
                </a:solidFill>
              </a:rPr>
              <a:t> discharges</a:t>
            </a: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	</a:t>
            </a:r>
            <a:r>
              <a:rPr lang="en-US" sz="1800" b="0" i="0" dirty="0" smtClean="0">
                <a:solidFill>
                  <a:schemeClr val="accent2"/>
                </a:solidFill>
              </a:rPr>
              <a:t>No real sign of deuterium inventory rising.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911552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Suggestion for XP:</a:t>
            </a:r>
          </a:p>
          <a:p>
            <a:pPr>
              <a:buFont typeface="Arial"/>
              <a:buChar char="•"/>
            </a:pPr>
            <a:r>
              <a:rPr lang="en-US" sz="1600" b="0" i="0" dirty="0" smtClean="0">
                <a:solidFill>
                  <a:schemeClr val="tx1"/>
                </a:solidFill>
              </a:rPr>
              <a:t>Go to higher aspect ratio (A=1.7, </a:t>
            </a:r>
            <a:r>
              <a:rPr lang="en-US" sz="16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600" b="0" i="0" dirty="0" smtClean="0">
                <a:solidFill>
                  <a:schemeClr val="tx1"/>
                </a:solidFill>
              </a:rPr>
              <a:t>=2.9).</a:t>
            </a:r>
          </a:p>
          <a:p>
            <a:pPr>
              <a:buFont typeface="Arial"/>
              <a:buChar char="•"/>
            </a:pPr>
            <a:r>
              <a:rPr lang="en-US" sz="1600" b="0" i="0" dirty="0" smtClean="0">
                <a:solidFill>
                  <a:schemeClr val="tx1"/>
                </a:solidFill>
              </a:rPr>
              <a:t>Use less lithium, so that the plasma is closer to the </a:t>
            </a:r>
            <a:r>
              <a:rPr lang="en-US" sz="1600" b="0" i="0" dirty="0" err="1" smtClean="0">
                <a:solidFill>
                  <a:schemeClr val="tx1"/>
                </a:solidFill>
              </a:rPr>
              <a:t>ELMing</a:t>
            </a:r>
            <a:r>
              <a:rPr lang="en-US" sz="1600" b="0" i="0" dirty="0" smtClean="0">
                <a:solidFill>
                  <a:schemeClr val="tx1"/>
                </a:solidFill>
              </a:rPr>
              <a:t> boundary </a:t>
            </a:r>
          </a:p>
          <a:p>
            <a:pPr marL="519113">
              <a:buFont typeface="Arial"/>
              <a:buChar char="•"/>
            </a:pPr>
            <a:r>
              <a:rPr lang="en-US" sz="1600" b="0" i="0" dirty="0" smtClean="0">
                <a:solidFill>
                  <a:schemeClr val="accent2"/>
                </a:solidFill>
              </a:rPr>
              <a:t> Higher-A may facilitate this!</a:t>
            </a:r>
          </a:p>
          <a:p>
            <a:pPr>
              <a:buFont typeface="Arial"/>
              <a:buChar char="•"/>
            </a:pPr>
            <a:r>
              <a:rPr lang="en-US" sz="1600" b="0" i="0" dirty="0" smtClean="0">
                <a:solidFill>
                  <a:schemeClr val="tx1"/>
                </a:solidFill>
              </a:rPr>
              <a:t>Make small changes in the magnetic balance to impact particle confinement and </a:t>
            </a:r>
            <a:r>
              <a:rPr lang="en-US" sz="1600" b="0" i="0" dirty="0" err="1" smtClean="0">
                <a:solidFill>
                  <a:schemeClr val="tx1"/>
                </a:solidFill>
              </a:rPr>
              <a:t>ELMs</a:t>
            </a:r>
            <a:r>
              <a:rPr lang="en-US" sz="1600" b="0" i="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1600" b="0" i="0" dirty="0" smtClean="0">
                <a:solidFill>
                  <a:srgbClr val="3333CC"/>
                </a:solidFill>
              </a:rPr>
              <a:t> USN has reduced particle confinement?</a:t>
            </a:r>
          </a:p>
          <a:p>
            <a:pPr lvl="1">
              <a:buFont typeface="Arial"/>
              <a:buChar char="•"/>
            </a:pPr>
            <a:r>
              <a:rPr lang="en-US" sz="1600" b="0" i="0" dirty="0" smtClean="0">
                <a:solidFill>
                  <a:srgbClr val="3333CC"/>
                </a:solidFill>
              </a:rPr>
              <a:t> </a:t>
            </a:r>
            <a:r>
              <a:rPr lang="en-US" sz="1600" b="0" i="0" dirty="0" err="1" smtClean="0">
                <a:solidFill>
                  <a:srgbClr val="3333CC"/>
                </a:solidFill>
              </a:rPr>
              <a:t>ELMs</a:t>
            </a:r>
            <a:r>
              <a:rPr lang="en-US" sz="1600" b="0" i="0" dirty="0" smtClean="0">
                <a:solidFill>
                  <a:srgbClr val="3333CC"/>
                </a:solidFill>
              </a:rPr>
              <a:t> are bigger at double null? But maybe we want smaller </a:t>
            </a:r>
            <a:r>
              <a:rPr lang="en-US" sz="1600" b="0" i="0" dirty="0" err="1" smtClean="0">
                <a:solidFill>
                  <a:srgbClr val="3333CC"/>
                </a:solidFill>
              </a:rPr>
              <a:t>ELMs</a:t>
            </a:r>
            <a:r>
              <a:rPr lang="en-US" sz="1600" b="0" i="0" dirty="0" smtClean="0">
                <a:solidFill>
                  <a:srgbClr val="3333CC"/>
                </a:solidFill>
              </a:rPr>
              <a:t> when biased up?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71789</TotalTime>
  <Words>1409</Words>
  <Application>Microsoft Macintosh PowerPoint</Application>
  <PresentationFormat>Custom</PresentationFormat>
  <Paragraphs>174</Paragraphs>
  <Slides>11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Part 1: Study the drsep Variations in a High-A ELMing Regime with Reduced Li </vt:lpstr>
      <vt:lpstr>Part 2: Study Impact of Double and Triple Snowflake On Impurity Dynamics and Global Confinement</vt:lpstr>
      <vt:lpstr>BACKUP</vt:lpstr>
      <vt:lpstr>Overview</vt:lpstr>
      <vt:lpstr>What conditions are required to achieve relaxed 1 MA fully non-inductive plasmas in NSTX-Upgrade?</vt:lpstr>
      <vt:lpstr>Important to Maintain Good Confinement For Upgrade Scenarios</vt:lpstr>
      <vt:lpstr>2010 High-A Shots Demonstrated Steady Carbon Accumulation</vt:lpstr>
      <vt:lpstr>Heavy Lithium Evaporation Can Pump Long Pulse Shots …How Much Can We Reduce the Lithium and Retain the Benefit?</vt:lpstr>
      <vt:lpstr>A Variety of Divertors Can be Produced at the Upgrade Aspect Ratio.</vt:lpstr>
      <vt:lpstr>Proposed Experiment Has Two Complementary Steps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12359</cp:revision>
  <cp:lastPrinted>2011-03-16T19:26:43Z</cp:lastPrinted>
  <dcterms:created xsi:type="dcterms:W3CDTF">2011-03-17T16:02:15Z</dcterms:created>
  <dcterms:modified xsi:type="dcterms:W3CDTF">2011-03-17T16:04:39Z</dcterms:modified>
</cp:coreProperties>
</file>