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1258" r:id="rId2"/>
    <p:sldId id="1232" r:id="rId3"/>
    <p:sldId id="1253" r:id="rId4"/>
    <p:sldId id="1262" r:id="rId5"/>
    <p:sldId id="1257" r:id="rId6"/>
    <p:sldId id="1263" r:id="rId7"/>
    <p:sldId id="1261" r:id="rId8"/>
    <p:sldId id="1233" r:id="rId9"/>
    <p:sldId id="1229" r:id="rId10"/>
    <p:sldId id="1230" r:id="rId11"/>
    <p:sldId id="1250" r:id="rId12"/>
    <p:sldId id="1251" r:id="rId13"/>
    <p:sldId id="1245" r:id="rId1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9999FF"/>
    <a:srgbClr val="FF3300"/>
    <a:srgbClr val="FF0000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87" d="100"/>
          <a:sy n="87" d="100"/>
        </p:scale>
        <p:origin x="-948" y="-7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ost-doc\meeting\science_meeting_200903\D3D_PelletSizeSpeed_ELM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DIII-D Pellet </a:t>
            </a:r>
            <a:r>
              <a:rPr lang="en-US" dirty="0"/>
              <a:t>Parameters</a:t>
            </a:r>
          </a:p>
        </c:rich>
      </c:tx>
      <c:layout>
        <c:manualLayout>
          <c:xMode val="edge"/>
          <c:yMode val="edge"/>
          <c:x val="0.2656133590237636"/>
          <c:y val="1.5576323987538941E-2"/>
        </c:manualLayout>
      </c:layout>
    </c:title>
    <c:plotArea>
      <c:layout/>
      <c:scatterChart>
        <c:scatterStyle val="lineMarker"/>
        <c:ser>
          <c:idx val="3"/>
          <c:order val="3"/>
          <c:tx>
            <c:strRef>
              <c:f>Sheet1!$B$1</c:f>
            </c:strRef>
          </c:tx>
          <c:spPr>
            <a:ln w="28575">
              <a:noFill/>
            </a:ln>
          </c:spPr>
          <c:xVal>
            <c:numRef>
              <c:f>Sheet1!$A$2:$A$12</c:f>
            </c:numRef>
          </c:xVal>
          <c:yVal>
            <c:numRef>
              <c:f>Sheet1!$B$2:$B$12</c:f>
            </c:numRef>
          </c:yVal>
        </c:ser>
        <c:ser>
          <c:idx val="4"/>
          <c:order val="4"/>
          <c:tx>
            <c:strRef>
              <c:f>"no"</c:f>
            </c:strRef>
          </c:tx>
          <c:spPr>
            <a:ln w="28575">
              <a:noFill/>
            </a:ln>
          </c:spPr>
          <c:xVal>
            <c:numRef>
              <c:f>Sheet1!$C$2:$C$3</c:f>
            </c:numRef>
          </c:xVal>
          <c:yVal>
            <c:numRef>
              <c:f>Sheet1!$D$2:$D$3</c:f>
            </c:numRef>
          </c:yVal>
        </c:ser>
        <c:ser>
          <c:idx val="5"/>
          <c:order val="5"/>
          <c:tx>
            <c:strRef>
              <c:f>"?"</c:f>
            </c:strRef>
          </c:tx>
          <c:spPr>
            <a:ln w="28575">
              <a:noFill/>
            </a:ln>
          </c:spPr>
          <c:xVal>
            <c:numRef>
              <c:f>Sheet1!$E$7</c:f>
            </c:numRef>
          </c:xVal>
          <c:yVal>
            <c:numRef>
              <c:f>Sheet1!$F$7</c:f>
            </c:numRef>
          </c:y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Velocity yes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3D10FC"/>
              </a:solidFill>
              <a:ln>
                <a:noFill/>
              </a:ln>
            </c:spPr>
          </c:marker>
          <c:dLbls>
            <c:dLbl>
              <c:idx val="10"/>
              <c:layout>
                <c:manualLayout>
                  <c:x val="-3.0828516377649412E-2"/>
                  <c:y val="3.7383177570094725E-2"/>
                </c:manualLayout>
              </c:layout>
              <c:showVal val="1"/>
              <c:showCatName val="1"/>
            </c:dLbl>
            <c:showVal val="1"/>
            <c:showCatName val="1"/>
          </c:dLbls>
          <c:xVal>
            <c:numRef>
              <c:f>Sheet1!$A$2:$A$12</c:f>
              <c:numCache>
                <c:formatCode>General</c:formatCode>
                <c:ptCount val="11"/>
                <c:pt idx="7">
                  <c:v>1.8</c:v>
                </c:pt>
                <c:pt idx="9">
                  <c:v>1.8</c:v>
                </c:pt>
                <c:pt idx="10">
                  <c:v>2.7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7">
                  <c:v>200</c:v>
                </c:pt>
                <c:pt idx="9">
                  <c:v>100</c:v>
                </c:pt>
                <c:pt idx="10">
                  <c:v>800</c:v>
                </c:pt>
              </c:numCache>
            </c:numRef>
          </c:yVal>
        </c:ser>
        <c:ser>
          <c:idx val="1"/>
          <c:order val="1"/>
          <c:tx>
            <c:v>no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dLbls>
            <c:showVal val="1"/>
            <c:showCatName val="1"/>
          </c:dLbls>
          <c:x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yVal>
        </c:ser>
        <c:ser>
          <c:idx val="2"/>
          <c:order val="2"/>
          <c:tx>
            <c:v>?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1.8, </a:t>
                    </a:r>
                    <a:r>
                      <a:rPr lang="en-US" smtClean="0"/>
                      <a:t>60</a:t>
                    </a:r>
                    <a:endParaRPr lang="en-US"/>
                  </a:p>
                </c:rich>
              </c:tx>
              <c:showVal val="1"/>
              <c:showCatName val="1"/>
            </c:dLbl>
            <c:showVal val="1"/>
            <c:showCatName val="1"/>
          </c:dLbls>
          <c:xVal>
            <c:numRef>
              <c:f>Sheet1!$E$7</c:f>
              <c:numCache>
                <c:formatCode>General</c:formatCode>
                <c:ptCount val="1"/>
                <c:pt idx="0">
                  <c:v>1.8</c:v>
                </c:pt>
              </c:numCache>
            </c:numRef>
          </c:xVal>
          <c:yVal>
            <c:numRef>
              <c:f>Sheet1!$F$7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</c:ser>
        <c:axId val="80397056"/>
        <c:axId val="80398976"/>
      </c:scatterChart>
      <c:valAx>
        <c:axId val="80397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Pellet size (mm)</a:t>
                </a:r>
              </a:p>
            </c:rich>
          </c:tx>
          <c:layout>
            <c:manualLayout>
              <c:xMode val="edge"/>
              <c:yMode val="edge"/>
              <c:x val="0.42457700976202845"/>
              <c:y val="0.91671858774661996"/>
            </c:manualLayout>
          </c:layout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398976"/>
        <c:crosses val="autoZero"/>
        <c:crossBetween val="midCat"/>
      </c:valAx>
      <c:valAx>
        <c:axId val="80398976"/>
        <c:scaling>
          <c:logBase val="10"/>
          <c:orientation val="minMax"/>
          <c:max val="1000"/>
          <c:min val="1"/>
        </c:scaling>
        <c:axPos val="l"/>
        <c:majorGridlines>
          <c:spPr>
            <a:ln w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Pellet</a:t>
                </a:r>
                <a:r>
                  <a:rPr lang="en-US" sz="1600" baseline="0"/>
                  <a:t> speed (m/s)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4.8811817597944784E-2"/>
              <c:y val="0.23732357053499153"/>
            </c:manualLayout>
          </c:layout>
        </c:title>
        <c:numFmt formatCode="General" sourceLinked="1"/>
        <c:majorTickMark val="none"/>
        <c:tickLblPos val="nextTo"/>
        <c:spPr>
          <a:ln w="12700"/>
        </c:spPr>
        <c:txPr>
          <a:bodyPr/>
          <a:lstStyle/>
          <a:p>
            <a:pPr>
              <a:defRPr sz="1600"/>
            </a:pPr>
            <a:endParaRPr lang="en-US"/>
          </a:p>
        </c:txPr>
        <c:crossAx val="80397056"/>
        <c:crosses val="autoZero"/>
        <c:crossBetween val="midCat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path path="rect">
            <a:fillToRect l="100000" b="100000"/>
          </a:path>
        </a:gradFill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  <a:scene3d>
          <a:camera prst="orthographicFront"/>
          <a:lightRig rig="threePt" dir="t"/>
        </a:scene3d>
        <a:sp3d>
          <a:bevelB w="165100" prst="coolSlant"/>
        </a:sp3d>
      </c:spPr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1897F-147E-49F9-9E99-D5D1A67B00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/>
              <a:t>Peer</a:t>
            </a:r>
            <a:r>
              <a:rPr lang="en-US" sz="800" i="0" baseline="0" dirty="0" smtClean="0"/>
              <a:t> Review – Centrifugal  Li Granule Injector    1/11/11</a:t>
            </a:r>
            <a:endParaRPr lang="en-US" sz="8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Centrifugal Granule Injector Concept: </a:t>
            </a:r>
            <a:br>
              <a:rPr lang="en-US" dirty="0" smtClean="0"/>
            </a:br>
            <a:r>
              <a:rPr lang="en-US" dirty="0" smtClean="0"/>
              <a:t>Can Injected Li Granules Trigger ELMs ?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3103573" y="1143000"/>
            <a:ext cx="5430827" cy="5168900"/>
            <a:chOff x="2066935" y="1143000"/>
            <a:chExt cx="5430827" cy="5168900"/>
          </a:xfrm>
        </p:grpSpPr>
        <p:sp>
          <p:nvSpPr>
            <p:cNvPr id="5" name="Rectangle 8"/>
            <p:cNvSpPr/>
            <p:nvPr/>
          </p:nvSpPr>
          <p:spPr bwMode="auto">
            <a:xfrm>
              <a:off x="3552825" y="4530725"/>
              <a:ext cx="1055688" cy="323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/>
          </p:nvSpPr>
          <p:spPr bwMode="auto">
            <a:xfrm>
              <a:off x="3552825" y="5805488"/>
              <a:ext cx="1055688" cy="3508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 rot="5400000">
              <a:off x="2890044" y="5199856"/>
              <a:ext cx="1055688" cy="2889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/>
          </p:nvSpPr>
          <p:spPr bwMode="auto">
            <a:xfrm rot="5400000">
              <a:off x="4221957" y="5199856"/>
              <a:ext cx="1055688" cy="2889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3"/>
            <p:cNvSpPr/>
            <p:nvPr/>
          </p:nvSpPr>
          <p:spPr bwMode="auto">
            <a:xfrm>
              <a:off x="3378200" y="4376738"/>
              <a:ext cx="1406525" cy="153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4"/>
            <p:cNvSpPr/>
            <p:nvPr/>
          </p:nvSpPr>
          <p:spPr bwMode="auto">
            <a:xfrm>
              <a:off x="3378200" y="6157913"/>
              <a:ext cx="1406525" cy="153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5"/>
            <p:cNvSpPr/>
            <p:nvPr/>
          </p:nvSpPr>
          <p:spPr bwMode="auto">
            <a:xfrm rot="5400000">
              <a:off x="2490788" y="5267325"/>
              <a:ext cx="1408112" cy="153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6"/>
            <p:cNvSpPr/>
            <p:nvPr/>
          </p:nvSpPr>
          <p:spPr bwMode="auto">
            <a:xfrm rot="5400000">
              <a:off x="4267201" y="5267325"/>
              <a:ext cx="1408112" cy="153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3552825" y="4816475"/>
              <a:ext cx="1055688" cy="1055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3378200" y="4640263"/>
              <a:ext cx="1406525" cy="14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3457575" y="4719638"/>
              <a:ext cx="1252538" cy="1252537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3557588" y="4819650"/>
              <a:ext cx="1052512" cy="10541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7" name="Straight Connector 18"/>
            <p:cNvCxnSpPr/>
            <p:nvPr/>
          </p:nvCxnSpPr>
          <p:spPr bwMode="auto">
            <a:xfrm rot="5400000">
              <a:off x="4008438" y="5346700"/>
              <a:ext cx="1460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9"/>
            <p:cNvCxnSpPr/>
            <p:nvPr/>
          </p:nvCxnSpPr>
          <p:spPr bwMode="auto">
            <a:xfrm rot="10800000">
              <a:off x="4013200" y="5341938"/>
              <a:ext cx="1476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/>
            <p:cNvSpPr>
              <a:spLocks noChangeAspect="1"/>
            </p:cNvSpPr>
            <p:nvPr/>
          </p:nvSpPr>
          <p:spPr bwMode="auto">
            <a:xfrm>
              <a:off x="4248150" y="4724400"/>
              <a:ext cx="53975" cy="5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21"/>
            <p:cNvSpPr>
              <a:spLocks noChangeAspect="1"/>
            </p:cNvSpPr>
            <p:nvPr/>
          </p:nvSpPr>
          <p:spPr bwMode="auto">
            <a:xfrm>
              <a:off x="4057650" y="4695825"/>
              <a:ext cx="52388" cy="5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2"/>
            <p:cNvSpPr>
              <a:spLocks noChangeAspect="1"/>
            </p:cNvSpPr>
            <p:nvPr/>
          </p:nvSpPr>
          <p:spPr bwMode="auto">
            <a:xfrm>
              <a:off x="4422775" y="4810125"/>
              <a:ext cx="52388" cy="5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3"/>
            <p:cNvSpPr>
              <a:spLocks noChangeAspect="1"/>
            </p:cNvSpPr>
            <p:nvPr/>
          </p:nvSpPr>
          <p:spPr bwMode="auto">
            <a:xfrm>
              <a:off x="4559300" y="4946650"/>
              <a:ext cx="52388" cy="5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4"/>
            <p:cNvSpPr>
              <a:spLocks noChangeAspect="1"/>
            </p:cNvSpPr>
            <p:nvPr/>
          </p:nvSpPr>
          <p:spPr bwMode="auto">
            <a:xfrm>
              <a:off x="4652963" y="5124450"/>
              <a:ext cx="52387" cy="5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5"/>
            <p:cNvSpPr>
              <a:spLocks noChangeAspect="1"/>
            </p:cNvSpPr>
            <p:nvPr/>
          </p:nvSpPr>
          <p:spPr bwMode="auto">
            <a:xfrm>
              <a:off x="4684713" y="5321300"/>
              <a:ext cx="52387" cy="5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6"/>
            <p:cNvSpPr>
              <a:spLocks noChangeAspect="1"/>
            </p:cNvSpPr>
            <p:nvPr/>
          </p:nvSpPr>
          <p:spPr bwMode="auto">
            <a:xfrm flipV="1">
              <a:off x="4246563" y="5913438"/>
              <a:ext cx="53975" cy="539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7"/>
            <p:cNvSpPr>
              <a:spLocks noChangeAspect="1"/>
            </p:cNvSpPr>
            <p:nvPr/>
          </p:nvSpPr>
          <p:spPr bwMode="auto">
            <a:xfrm flipV="1">
              <a:off x="4056063" y="5943600"/>
              <a:ext cx="52387" cy="5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8"/>
            <p:cNvSpPr>
              <a:spLocks noChangeAspect="1"/>
            </p:cNvSpPr>
            <p:nvPr/>
          </p:nvSpPr>
          <p:spPr bwMode="auto">
            <a:xfrm flipV="1">
              <a:off x="4421188" y="5829300"/>
              <a:ext cx="52387" cy="5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 bwMode="auto">
            <a:xfrm flipV="1">
              <a:off x="4557713" y="5691188"/>
              <a:ext cx="52387" cy="539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30"/>
            <p:cNvSpPr>
              <a:spLocks noChangeAspect="1"/>
            </p:cNvSpPr>
            <p:nvPr/>
          </p:nvSpPr>
          <p:spPr bwMode="auto">
            <a:xfrm flipV="1">
              <a:off x="4651375" y="5513388"/>
              <a:ext cx="52388" cy="539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557588" y="1870075"/>
              <a:ext cx="1055687" cy="1174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733800" y="1987550"/>
              <a:ext cx="703263" cy="1055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57588" y="3043238"/>
              <a:ext cx="1055687" cy="1174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557588" y="1752600"/>
              <a:ext cx="1055687" cy="1174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557588" y="3160713"/>
              <a:ext cx="1055687" cy="1174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"/>
            <p:cNvSpPr/>
            <p:nvPr/>
          </p:nvSpPr>
          <p:spPr bwMode="auto">
            <a:xfrm>
              <a:off x="3373438" y="4225925"/>
              <a:ext cx="1406525" cy="153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93"/>
            <p:cNvGrpSpPr/>
            <p:nvPr/>
          </p:nvGrpSpPr>
          <p:grpSpPr>
            <a:xfrm>
              <a:off x="3276600" y="2006600"/>
              <a:ext cx="457200" cy="493713"/>
              <a:chOff x="3276600" y="2006600"/>
              <a:chExt cx="457200" cy="493713"/>
            </a:xfrm>
          </p:grpSpPr>
          <p:sp>
            <p:nvSpPr>
              <p:cNvPr id="35" name="Rectangle 34"/>
              <p:cNvSpPr/>
              <p:nvPr/>
            </p:nvSpPr>
            <p:spPr bwMode="auto">
              <a:xfrm flipH="1">
                <a:off x="3276600" y="2006600"/>
                <a:ext cx="79375" cy="4921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440113" y="2105025"/>
                <a:ext cx="293687" cy="2936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 flipH="1">
                <a:off x="3359150" y="2008188"/>
                <a:ext cx="80963" cy="4921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3948113" y="3368675"/>
              <a:ext cx="263525" cy="7747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 bwMode="auto">
            <a:xfrm rot="5400000" flipH="1">
              <a:off x="4040188" y="3078163"/>
              <a:ext cx="80962" cy="4937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auto">
            <a:xfrm rot="5400000" flipH="1">
              <a:off x="4048126" y="3941762"/>
              <a:ext cx="80962" cy="4937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2" name="Group 86"/>
            <p:cNvGrpSpPr>
              <a:grpSpLocks/>
            </p:cNvGrpSpPr>
            <p:nvPr/>
          </p:nvGrpSpPr>
          <p:grpSpPr bwMode="auto">
            <a:xfrm>
              <a:off x="3833815" y="2451100"/>
              <a:ext cx="493712" cy="493713"/>
              <a:chOff x="5638353" y="913591"/>
              <a:chExt cx="641259" cy="641098"/>
            </a:xfrm>
          </p:grpSpPr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5638353" y="913591"/>
                <a:ext cx="641259" cy="6410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5737326" y="1012539"/>
                <a:ext cx="447438" cy="4473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3" name="Group 94"/>
            <p:cNvGrpSpPr>
              <a:grpSpLocks/>
            </p:cNvGrpSpPr>
            <p:nvPr/>
          </p:nvGrpSpPr>
          <p:grpSpPr bwMode="auto">
            <a:xfrm>
              <a:off x="3633791" y="5314950"/>
              <a:ext cx="815975" cy="817563"/>
              <a:chOff x="7240008" y="4038447"/>
              <a:chExt cx="1059832" cy="1061626"/>
            </a:xfrm>
          </p:grpSpPr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7240008" y="4038447"/>
                <a:ext cx="1059832" cy="106162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 rot="5400000">
                <a:off x="7241172" y="4569260"/>
                <a:ext cx="106162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02"/>
            <p:cNvGrpSpPr/>
            <p:nvPr/>
          </p:nvGrpSpPr>
          <p:grpSpPr bwMode="auto">
            <a:xfrm>
              <a:off x="4068826" y="4371425"/>
              <a:ext cx="30799" cy="837799"/>
              <a:chOff x="7579996" y="3941285"/>
              <a:chExt cx="40004" cy="1087915"/>
            </a:xfrm>
            <a:solidFill>
              <a:srgbClr val="00B0F0"/>
            </a:solidFill>
          </p:grpSpPr>
          <p:sp>
            <p:nvSpPr>
              <p:cNvPr id="82" name="Oval 81"/>
              <p:cNvSpPr>
                <a:spLocks noChangeAspect="1"/>
              </p:cNvSpPr>
              <p:nvPr/>
            </p:nvSpPr>
            <p:spPr bwMode="auto">
              <a:xfrm>
                <a:off x="7579996" y="3941285"/>
                <a:ext cx="37782" cy="38894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45"/>
              <p:cNvSpPr>
                <a:spLocks noChangeAspect="1"/>
              </p:cNvSpPr>
              <p:nvPr/>
            </p:nvSpPr>
            <p:spPr bwMode="auto">
              <a:xfrm>
                <a:off x="7579996" y="4115752"/>
                <a:ext cx="38894" cy="3889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 bwMode="auto">
              <a:xfrm>
                <a:off x="7579996" y="4291329"/>
                <a:ext cx="38894" cy="3778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 bwMode="auto">
              <a:xfrm>
                <a:off x="7581107" y="4465795"/>
                <a:ext cx="37782" cy="38894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7581107" y="4641373"/>
                <a:ext cx="37782" cy="3778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 bwMode="auto">
              <a:xfrm>
                <a:off x="7581107" y="4815839"/>
                <a:ext cx="38893" cy="3889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 bwMode="auto">
              <a:xfrm>
                <a:off x="7581107" y="4991417"/>
                <a:ext cx="38893" cy="3778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5" name="Group 103"/>
            <p:cNvGrpSpPr>
              <a:grpSpLocks/>
            </p:cNvGrpSpPr>
            <p:nvPr/>
          </p:nvGrpSpPr>
          <p:grpSpPr bwMode="auto">
            <a:xfrm rot="5400000">
              <a:off x="4586241" y="4927782"/>
              <a:ext cx="30165" cy="830273"/>
              <a:chOff x="7580653" y="3950714"/>
              <a:chExt cx="39169" cy="1078388"/>
            </a:xfrm>
          </p:grpSpPr>
          <p:sp>
            <p:nvSpPr>
              <p:cNvPr id="75" name="Oval 74"/>
              <p:cNvSpPr>
                <a:spLocks noChangeAspect="1"/>
              </p:cNvSpPr>
              <p:nvPr/>
            </p:nvSpPr>
            <p:spPr bwMode="auto">
              <a:xfrm>
                <a:off x="7580654" y="3950714"/>
                <a:ext cx="37106" cy="3917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 bwMode="auto">
              <a:xfrm>
                <a:off x="7580653" y="4125977"/>
                <a:ext cx="37106" cy="3917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Oval 39"/>
              <p:cNvSpPr>
                <a:spLocks noChangeAspect="1"/>
              </p:cNvSpPr>
              <p:nvPr/>
            </p:nvSpPr>
            <p:spPr bwMode="auto">
              <a:xfrm>
                <a:off x="7580653" y="4290931"/>
                <a:ext cx="37106" cy="3711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40"/>
              <p:cNvSpPr>
                <a:spLocks noChangeAspect="1"/>
              </p:cNvSpPr>
              <p:nvPr/>
            </p:nvSpPr>
            <p:spPr bwMode="auto">
              <a:xfrm>
                <a:off x="7582715" y="4466195"/>
                <a:ext cx="35044" cy="3711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Oval 41"/>
              <p:cNvSpPr>
                <a:spLocks noChangeAspect="1"/>
              </p:cNvSpPr>
              <p:nvPr/>
            </p:nvSpPr>
            <p:spPr bwMode="auto">
              <a:xfrm>
                <a:off x="7582715" y="4641459"/>
                <a:ext cx="35044" cy="3711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42"/>
              <p:cNvSpPr>
                <a:spLocks noChangeAspect="1"/>
              </p:cNvSpPr>
              <p:nvPr/>
            </p:nvSpPr>
            <p:spPr bwMode="auto">
              <a:xfrm>
                <a:off x="7582716" y="4824972"/>
                <a:ext cx="37106" cy="3917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43"/>
              <p:cNvSpPr>
                <a:spLocks noChangeAspect="1"/>
              </p:cNvSpPr>
              <p:nvPr/>
            </p:nvSpPr>
            <p:spPr bwMode="auto">
              <a:xfrm>
                <a:off x="7582715" y="4991987"/>
                <a:ext cx="37106" cy="3711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1" name="Oval 70"/>
            <p:cNvSpPr>
              <a:spLocks noChangeAspect="1"/>
            </p:cNvSpPr>
            <p:nvPr/>
          </p:nvSpPr>
          <p:spPr bwMode="auto">
            <a:xfrm rot="5400000">
              <a:off x="5538020" y="5330173"/>
              <a:ext cx="28576" cy="3016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 rot="5400000">
              <a:off x="5411814" y="5330967"/>
              <a:ext cx="28576" cy="285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 rot="5400000">
              <a:off x="5276084" y="5331761"/>
              <a:ext cx="30164" cy="285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 bwMode="auto">
            <a:xfrm rot="5400000">
              <a:off x="5141148" y="5331761"/>
              <a:ext cx="30164" cy="285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5715000" y="5343525"/>
              <a:ext cx="646113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123"/>
            <p:cNvGrpSpPr/>
            <p:nvPr/>
          </p:nvGrpSpPr>
          <p:grpSpPr bwMode="auto">
            <a:xfrm rot="10800000">
              <a:off x="4068826" y="3424214"/>
              <a:ext cx="30799" cy="837799"/>
              <a:chOff x="7579996" y="3941285"/>
              <a:chExt cx="40004" cy="1087915"/>
            </a:xfrm>
            <a:solidFill>
              <a:srgbClr val="00B0F0"/>
            </a:solidFill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 bwMode="auto">
              <a:xfrm>
                <a:off x="7579996" y="3941285"/>
                <a:ext cx="37782" cy="38894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 bwMode="auto">
              <a:xfrm>
                <a:off x="7579996" y="4115752"/>
                <a:ext cx="38894" cy="3889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 bwMode="auto">
              <a:xfrm>
                <a:off x="7579996" y="4291329"/>
                <a:ext cx="38894" cy="3778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 bwMode="auto">
              <a:xfrm>
                <a:off x="7581107" y="4465795"/>
                <a:ext cx="37782" cy="38894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 bwMode="auto">
              <a:xfrm>
                <a:off x="7581107" y="4641373"/>
                <a:ext cx="37782" cy="3778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 bwMode="auto">
              <a:xfrm>
                <a:off x="7581107" y="4815839"/>
                <a:ext cx="38893" cy="3889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7581107" y="4991417"/>
                <a:ext cx="38893" cy="37783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9" name="Straight Connector 83"/>
            <p:cNvCxnSpPr>
              <a:cxnSpLocks noChangeShapeType="1"/>
            </p:cNvCxnSpPr>
            <p:nvPr/>
          </p:nvCxnSpPr>
          <p:spPr bwMode="auto">
            <a:xfrm>
              <a:off x="4876453" y="3276890"/>
              <a:ext cx="533337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" name="Straight Connector 84"/>
            <p:cNvCxnSpPr>
              <a:cxnSpLocks noChangeShapeType="1"/>
            </p:cNvCxnSpPr>
            <p:nvPr/>
          </p:nvCxnSpPr>
          <p:spPr bwMode="auto">
            <a:xfrm>
              <a:off x="4876453" y="4191414"/>
              <a:ext cx="533337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" name="Straight Arrow Connector 88"/>
            <p:cNvCxnSpPr>
              <a:cxnSpLocks noChangeShapeType="1"/>
            </p:cNvCxnSpPr>
            <p:nvPr/>
          </p:nvCxnSpPr>
          <p:spPr bwMode="auto">
            <a:xfrm rot="5400000">
              <a:off x="4647764" y="3734152"/>
              <a:ext cx="914524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52" name="TextBox 89"/>
            <p:cNvSpPr txBox="1">
              <a:spLocks noChangeArrowheads="1"/>
            </p:cNvSpPr>
            <p:nvPr/>
          </p:nvSpPr>
          <p:spPr bwMode="auto">
            <a:xfrm>
              <a:off x="5181215" y="3581731"/>
              <a:ext cx="758452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/>
                <a:t>5.5 inch</a:t>
              </a:r>
            </a:p>
          </p:txBody>
        </p:sp>
        <p:cxnSp>
          <p:nvCxnSpPr>
            <p:cNvPr id="53" name="Straight Connector 92"/>
            <p:cNvCxnSpPr>
              <a:cxnSpLocks noChangeShapeType="1"/>
            </p:cNvCxnSpPr>
            <p:nvPr/>
          </p:nvCxnSpPr>
          <p:spPr bwMode="auto">
            <a:xfrm>
              <a:off x="2468625" y="4648676"/>
              <a:ext cx="533337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Straight Connector 93"/>
            <p:cNvCxnSpPr>
              <a:cxnSpLocks noChangeShapeType="1"/>
            </p:cNvCxnSpPr>
            <p:nvPr/>
          </p:nvCxnSpPr>
          <p:spPr bwMode="auto">
            <a:xfrm>
              <a:off x="2468625" y="6020462"/>
              <a:ext cx="533337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Straight Connector 95"/>
            <p:cNvCxnSpPr>
              <a:cxnSpLocks noChangeShapeType="1"/>
            </p:cNvCxnSpPr>
            <p:nvPr/>
          </p:nvCxnSpPr>
          <p:spPr bwMode="auto">
            <a:xfrm rot="5400000">
              <a:off x="2087468" y="5334569"/>
              <a:ext cx="1371786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56" name="TextBox 96"/>
            <p:cNvSpPr txBox="1">
              <a:spLocks noChangeArrowheads="1"/>
            </p:cNvSpPr>
            <p:nvPr/>
          </p:nvSpPr>
          <p:spPr bwMode="auto">
            <a:xfrm>
              <a:off x="2066935" y="5182149"/>
              <a:ext cx="630227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 dirty="0"/>
                <a:t>8 inch</a:t>
              </a:r>
            </a:p>
          </p:txBody>
        </p:sp>
        <p:cxnSp>
          <p:nvCxnSpPr>
            <p:cNvPr id="57" name="Straight Connector 99"/>
            <p:cNvCxnSpPr>
              <a:cxnSpLocks noChangeShapeType="1"/>
            </p:cNvCxnSpPr>
            <p:nvPr/>
          </p:nvCxnSpPr>
          <p:spPr bwMode="auto">
            <a:xfrm rot="5400000">
              <a:off x="3292697" y="1409736"/>
              <a:ext cx="533472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Straight Connector 100"/>
            <p:cNvCxnSpPr>
              <a:cxnSpLocks noChangeShapeType="1"/>
            </p:cNvCxnSpPr>
            <p:nvPr/>
          </p:nvCxnSpPr>
          <p:spPr bwMode="auto">
            <a:xfrm rot="5400000">
              <a:off x="4348488" y="1409736"/>
              <a:ext cx="533472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" name="Straight Arrow Connector 102"/>
            <p:cNvCxnSpPr>
              <a:cxnSpLocks noChangeShapeType="1"/>
            </p:cNvCxnSpPr>
            <p:nvPr/>
          </p:nvCxnSpPr>
          <p:spPr bwMode="auto">
            <a:xfrm>
              <a:off x="3559434" y="1446253"/>
              <a:ext cx="1066675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60" name="TextBox 103"/>
            <p:cNvSpPr txBox="1">
              <a:spLocks noChangeArrowheads="1"/>
            </p:cNvSpPr>
            <p:nvPr/>
          </p:nvSpPr>
          <p:spPr bwMode="auto">
            <a:xfrm>
              <a:off x="3809776" y="1170805"/>
              <a:ext cx="630227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 dirty="0"/>
                <a:t>6 inch</a:t>
              </a:r>
            </a:p>
          </p:txBody>
        </p:sp>
        <p:sp>
          <p:nvSpPr>
            <p:cNvPr id="93" name="TextBox 91"/>
            <p:cNvSpPr txBox="1">
              <a:spLocks noChangeArrowheads="1"/>
            </p:cNvSpPr>
            <p:nvPr/>
          </p:nvSpPr>
          <p:spPr bwMode="auto">
            <a:xfrm>
              <a:off x="5486400" y="5638800"/>
              <a:ext cx="201136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0" dirty="0">
                  <a:latin typeface="+mn-lt"/>
                </a:rPr>
                <a:t>V = 0 - 100 m/s</a:t>
              </a:r>
            </a:p>
            <a:p>
              <a:r>
                <a:rPr lang="en-US" sz="1800" i="0" dirty="0">
                  <a:latin typeface="+mn-lt"/>
                </a:rPr>
                <a:t>Freq = 0 - 100 Hz</a:t>
              </a:r>
            </a:p>
          </p:txBody>
        </p:sp>
        <p:grpSp>
          <p:nvGrpSpPr>
            <p:cNvPr id="94" name="Group 94"/>
            <p:cNvGrpSpPr/>
            <p:nvPr/>
          </p:nvGrpSpPr>
          <p:grpSpPr>
            <a:xfrm flipH="1">
              <a:off x="4441372" y="2002972"/>
              <a:ext cx="457200" cy="493713"/>
              <a:chOff x="3276600" y="2006600"/>
              <a:chExt cx="457200" cy="493713"/>
            </a:xfrm>
          </p:grpSpPr>
          <p:sp>
            <p:nvSpPr>
              <p:cNvPr id="96" name="Rectangle 95"/>
              <p:cNvSpPr/>
              <p:nvPr/>
            </p:nvSpPr>
            <p:spPr bwMode="auto">
              <a:xfrm flipH="1">
                <a:off x="3276600" y="2006600"/>
                <a:ext cx="79375" cy="4921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3440113" y="2105025"/>
                <a:ext cx="293687" cy="2936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 flipH="1">
                <a:off x="3359150" y="2008188"/>
                <a:ext cx="80963" cy="4921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76200" y="1676400"/>
            <a:ext cx="352211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latin typeface="+mn-lt"/>
              </a:rPr>
              <a:t> </a:t>
            </a:r>
            <a:r>
              <a:rPr lang="en-US" sz="2000" i="0" u="sng" dirty="0" smtClean="0">
                <a:solidFill>
                  <a:srgbClr val="FF0000"/>
                </a:solidFill>
                <a:latin typeface="+mn-lt"/>
              </a:rPr>
              <a:t>Independent Control</a:t>
            </a: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endParaRPr lang="en-US" sz="1800" i="0" dirty="0" smtClean="0">
              <a:latin typeface="+mn-lt"/>
            </a:endParaRPr>
          </a:p>
          <a:p>
            <a:r>
              <a:rPr lang="en-US" sz="1800" i="0" dirty="0" smtClean="0">
                <a:latin typeface="+mn-lt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1800" i="0" dirty="0" smtClean="0">
                <a:latin typeface="+mn-lt"/>
              </a:rPr>
              <a:t> Granule Size : 0.5 </a:t>
            </a:r>
            <a:r>
              <a:rPr lang="en-US" sz="1800" i="0" dirty="0" smtClean="0"/>
              <a:t>-</a:t>
            </a:r>
            <a:r>
              <a:rPr lang="en-US" sz="1800" i="0" dirty="0" smtClean="0">
                <a:latin typeface="+mn-lt"/>
              </a:rPr>
              <a:t> 1 mm</a:t>
            </a:r>
          </a:p>
          <a:p>
            <a:r>
              <a:rPr lang="en-US" sz="1800" i="0" dirty="0" smtClean="0">
                <a:latin typeface="+mn-lt"/>
              </a:rPr>
              <a:t>     (change between shots)</a:t>
            </a:r>
          </a:p>
          <a:p>
            <a:endParaRPr lang="en-US" sz="18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800" i="0" dirty="0" smtClean="0">
                <a:latin typeface="+mn-lt"/>
              </a:rPr>
              <a:t> Injection Speed: 0 - 100m/s</a:t>
            </a:r>
          </a:p>
          <a:p>
            <a:r>
              <a:rPr lang="en-US" sz="1800" i="0" dirty="0" smtClean="0">
                <a:latin typeface="+mn-lt"/>
              </a:rPr>
              <a:t>     (ramp during shots)</a:t>
            </a:r>
          </a:p>
          <a:p>
            <a:endParaRPr lang="en-US" sz="18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800" i="0" dirty="0" smtClean="0">
                <a:latin typeface="+mn-lt"/>
              </a:rPr>
              <a:t> Pacing Frequency: 0 </a:t>
            </a:r>
            <a:r>
              <a:rPr lang="en-US" sz="1800" i="0" dirty="0" smtClean="0"/>
              <a:t>-</a:t>
            </a:r>
            <a:r>
              <a:rPr lang="en-US" sz="1800" i="0" dirty="0" smtClean="0">
                <a:latin typeface="+mn-lt"/>
              </a:rPr>
              <a:t> 100 Hz</a:t>
            </a:r>
          </a:p>
          <a:p>
            <a:r>
              <a:rPr lang="en-US" sz="1800" i="0" dirty="0" smtClean="0">
                <a:latin typeface="+mn-lt"/>
              </a:rPr>
              <a:t>     (ramp during shots)</a:t>
            </a:r>
          </a:p>
          <a:p>
            <a:endParaRPr lang="en-US" sz="1800" i="0" dirty="0"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29400" y="16764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latin typeface="+mn-lt"/>
              </a:rPr>
              <a:t>Dropper</a:t>
            </a:r>
            <a:endParaRPr lang="en-US" sz="1800" i="0" dirty="0">
              <a:latin typeface="+mn-lt"/>
            </a:endParaRPr>
          </a:p>
        </p:txBody>
      </p:sp>
      <p:cxnSp>
        <p:nvCxnSpPr>
          <p:cNvPr id="103" name="Straight Arrow Connector 102"/>
          <p:cNvCxnSpPr/>
          <p:nvPr/>
        </p:nvCxnSpPr>
        <p:spPr bwMode="auto">
          <a:xfrm flipV="1">
            <a:off x="6096000" y="1981200"/>
            <a:ext cx="457200" cy="228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6629400" y="46482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latin typeface="+mn-lt"/>
              </a:rPr>
              <a:t>Li Granules </a:t>
            </a:r>
            <a:endParaRPr lang="en-US" sz="1800" i="0" dirty="0">
              <a:latin typeface="+mn-lt"/>
            </a:endParaRPr>
          </a:p>
        </p:txBody>
      </p:sp>
      <p:cxnSp>
        <p:nvCxnSpPr>
          <p:cNvPr id="107" name="Straight Arrow Connector 106"/>
          <p:cNvCxnSpPr/>
          <p:nvPr/>
        </p:nvCxnSpPr>
        <p:spPr bwMode="auto">
          <a:xfrm rot="5400000">
            <a:off x="6477000" y="5029200"/>
            <a:ext cx="228600" cy="228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8874374" y="65967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" name="Picture 3" descr="C:\Documents and Settings\meieres\Desktop\DSCN0808.jpg"/>
          <p:cNvPicPr>
            <a:picLocks noChangeAspect="1" noChangeArrowheads="1"/>
          </p:cNvPicPr>
          <p:nvPr/>
        </p:nvPicPr>
        <p:blipFill>
          <a:blip r:embed="rId2" cstate="print"/>
          <a:srcRect l="41118" t="43860" r="49342" b="43860"/>
          <a:stretch>
            <a:fillRect/>
          </a:stretch>
        </p:blipFill>
        <p:spPr bwMode="auto">
          <a:xfrm>
            <a:off x="7476775" y="2960002"/>
            <a:ext cx="1591025" cy="15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7489370" y="2325471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0" dirty="0" smtClean="0">
                <a:latin typeface="+mn-lt"/>
              </a:rPr>
              <a:t>1 mm Scale </a:t>
            </a:r>
          </a:p>
          <a:p>
            <a:pPr algn="ctr"/>
            <a:r>
              <a:rPr lang="en-US" sz="1800" i="0" dirty="0" smtClean="0">
                <a:latin typeface="+mn-lt"/>
              </a:rPr>
              <a:t>Li Granules</a:t>
            </a:r>
            <a:endParaRPr lang="en-US" sz="18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552950" y="1981200"/>
            <a:ext cx="23082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b="0" kern="0">
                <a:solidFill>
                  <a:srgbClr val="0000FF"/>
                </a:solidFill>
              </a:rPr>
              <a:t>ELM triggered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b="0" kern="0">
                <a:solidFill>
                  <a:srgbClr val="FF0000"/>
                </a:solidFill>
              </a:rPr>
              <a:t>No ELM triggered</a:t>
            </a:r>
            <a:endParaRPr lang="en-US" sz="1600" b="0" kern="0">
              <a:solidFill>
                <a:srgbClr val="0DA723"/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124700" y="3432175"/>
            <a:ext cx="106363" cy="127000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283325" y="3332163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kern="0">
                <a:solidFill>
                  <a:sysClr val="windowText" lastClr="000000"/>
                </a:solidFill>
              </a:rPr>
              <a:t>?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124200" y="1295400"/>
          <a:ext cx="5932170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73575" y="1958975"/>
            <a:ext cx="23082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0000FF"/>
                </a:solidFill>
              </a:rPr>
              <a:t> ELM triggered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FF0000"/>
                </a:solidFill>
              </a:rPr>
              <a:t> No ELM triggered</a:t>
            </a:r>
          </a:p>
        </p:txBody>
      </p:sp>
      <p:sp>
        <p:nvSpPr>
          <p:cNvPr id="9" name="Freeform 8"/>
          <p:cNvSpPr/>
          <p:nvPr/>
        </p:nvSpPr>
        <p:spPr>
          <a:xfrm>
            <a:off x="5364163" y="2906713"/>
            <a:ext cx="1614487" cy="2351087"/>
          </a:xfrm>
          <a:custGeom>
            <a:avLst/>
            <a:gdLst>
              <a:gd name="connsiteX0" fmla="*/ 0 w 1345836"/>
              <a:gd name="connsiteY0" fmla="*/ 0 h 1958273"/>
              <a:gd name="connsiteX1" fmla="*/ 24276 w 1345836"/>
              <a:gd name="connsiteY1" fmla="*/ 24276 h 1958273"/>
              <a:gd name="connsiteX2" fmla="*/ 56644 w 1345836"/>
              <a:gd name="connsiteY2" fmla="*/ 32368 h 1958273"/>
              <a:gd name="connsiteX3" fmla="*/ 80920 w 1345836"/>
              <a:gd name="connsiteY3" fmla="*/ 40460 h 1958273"/>
              <a:gd name="connsiteX4" fmla="*/ 129472 w 1345836"/>
              <a:gd name="connsiteY4" fmla="*/ 80920 h 1958273"/>
              <a:gd name="connsiteX5" fmla="*/ 161840 w 1345836"/>
              <a:gd name="connsiteY5" fmla="*/ 105197 h 1958273"/>
              <a:gd name="connsiteX6" fmla="*/ 186116 w 1345836"/>
              <a:gd name="connsiteY6" fmla="*/ 113289 h 1958273"/>
              <a:gd name="connsiteX7" fmla="*/ 234669 w 1345836"/>
              <a:gd name="connsiteY7" fmla="*/ 145657 h 1958273"/>
              <a:gd name="connsiteX8" fmla="*/ 307497 w 1345836"/>
              <a:gd name="connsiteY8" fmla="*/ 194209 h 1958273"/>
              <a:gd name="connsiteX9" fmla="*/ 331773 w 1345836"/>
              <a:gd name="connsiteY9" fmla="*/ 210393 h 1958273"/>
              <a:gd name="connsiteX10" fmla="*/ 380325 w 1345836"/>
              <a:gd name="connsiteY10" fmla="*/ 250853 h 1958273"/>
              <a:gd name="connsiteX11" fmla="*/ 396509 w 1345836"/>
              <a:gd name="connsiteY11" fmla="*/ 275129 h 1958273"/>
              <a:gd name="connsiteX12" fmla="*/ 445062 w 1345836"/>
              <a:gd name="connsiteY12" fmla="*/ 307497 h 1958273"/>
              <a:gd name="connsiteX13" fmla="*/ 493614 w 1345836"/>
              <a:gd name="connsiteY13" fmla="*/ 356050 h 1958273"/>
              <a:gd name="connsiteX14" fmla="*/ 542166 w 1345836"/>
              <a:gd name="connsiteY14" fmla="*/ 396510 h 1958273"/>
              <a:gd name="connsiteX15" fmla="*/ 582626 w 1345836"/>
              <a:gd name="connsiteY15" fmla="*/ 428878 h 1958273"/>
              <a:gd name="connsiteX16" fmla="*/ 639270 w 1345836"/>
              <a:gd name="connsiteY16" fmla="*/ 485522 h 1958273"/>
              <a:gd name="connsiteX17" fmla="*/ 679731 w 1345836"/>
              <a:gd name="connsiteY17" fmla="*/ 517890 h 1958273"/>
              <a:gd name="connsiteX18" fmla="*/ 704007 w 1345836"/>
              <a:gd name="connsiteY18" fmla="*/ 534074 h 1958273"/>
              <a:gd name="connsiteX19" fmla="*/ 752559 w 1345836"/>
              <a:gd name="connsiteY19" fmla="*/ 582627 h 1958273"/>
              <a:gd name="connsiteX20" fmla="*/ 768743 w 1345836"/>
              <a:gd name="connsiteY20" fmla="*/ 606903 h 1958273"/>
              <a:gd name="connsiteX21" fmla="*/ 793019 w 1345836"/>
              <a:gd name="connsiteY21" fmla="*/ 631179 h 1958273"/>
              <a:gd name="connsiteX22" fmla="*/ 809203 w 1345836"/>
              <a:gd name="connsiteY22" fmla="*/ 655455 h 1958273"/>
              <a:gd name="connsiteX23" fmla="*/ 833479 w 1345836"/>
              <a:gd name="connsiteY23" fmla="*/ 679731 h 1958273"/>
              <a:gd name="connsiteX24" fmla="*/ 865847 w 1345836"/>
              <a:gd name="connsiteY24" fmla="*/ 728283 h 1958273"/>
              <a:gd name="connsiteX25" fmla="*/ 882031 w 1345836"/>
              <a:gd name="connsiteY25" fmla="*/ 752559 h 1958273"/>
              <a:gd name="connsiteX26" fmla="*/ 898215 w 1345836"/>
              <a:gd name="connsiteY26" fmla="*/ 776835 h 1958273"/>
              <a:gd name="connsiteX27" fmla="*/ 914400 w 1345836"/>
              <a:gd name="connsiteY27" fmla="*/ 809204 h 1958273"/>
              <a:gd name="connsiteX28" fmla="*/ 946768 w 1345836"/>
              <a:gd name="connsiteY28" fmla="*/ 865848 h 1958273"/>
              <a:gd name="connsiteX29" fmla="*/ 954860 w 1345836"/>
              <a:gd name="connsiteY29" fmla="*/ 890124 h 1958273"/>
              <a:gd name="connsiteX30" fmla="*/ 971044 w 1345836"/>
              <a:gd name="connsiteY30" fmla="*/ 914400 h 1958273"/>
              <a:gd name="connsiteX31" fmla="*/ 979136 w 1345836"/>
              <a:gd name="connsiteY31" fmla="*/ 938676 h 1958273"/>
              <a:gd name="connsiteX32" fmla="*/ 1003412 w 1345836"/>
              <a:gd name="connsiteY32" fmla="*/ 962952 h 1958273"/>
              <a:gd name="connsiteX33" fmla="*/ 1027688 w 1345836"/>
              <a:gd name="connsiteY33" fmla="*/ 1019597 h 1958273"/>
              <a:gd name="connsiteX34" fmla="*/ 1043872 w 1345836"/>
              <a:gd name="connsiteY34" fmla="*/ 1068149 h 1958273"/>
              <a:gd name="connsiteX35" fmla="*/ 1060056 w 1345836"/>
              <a:gd name="connsiteY35" fmla="*/ 1092425 h 1958273"/>
              <a:gd name="connsiteX36" fmla="*/ 1076240 w 1345836"/>
              <a:gd name="connsiteY36" fmla="*/ 1140977 h 1958273"/>
              <a:gd name="connsiteX37" fmla="*/ 1092424 w 1345836"/>
              <a:gd name="connsiteY37" fmla="*/ 1173345 h 1958273"/>
              <a:gd name="connsiteX38" fmla="*/ 1108608 w 1345836"/>
              <a:gd name="connsiteY38" fmla="*/ 1221897 h 1958273"/>
              <a:gd name="connsiteX39" fmla="*/ 1132885 w 1345836"/>
              <a:gd name="connsiteY39" fmla="*/ 1254266 h 1958273"/>
              <a:gd name="connsiteX40" fmla="*/ 1149069 w 1345836"/>
              <a:gd name="connsiteY40" fmla="*/ 1294726 h 1958273"/>
              <a:gd name="connsiteX41" fmla="*/ 1165253 w 1345836"/>
              <a:gd name="connsiteY41" fmla="*/ 1343278 h 1958273"/>
              <a:gd name="connsiteX42" fmla="*/ 1173345 w 1345836"/>
              <a:gd name="connsiteY42" fmla="*/ 1367554 h 1958273"/>
              <a:gd name="connsiteX43" fmla="*/ 1181437 w 1345836"/>
              <a:gd name="connsiteY43" fmla="*/ 1399922 h 1958273"/>
              <a:gd name="connsiteX44" fmla="*/ 1197621 w 1345836"/>
              <a:gd name="connsiteY44" fmla="*/ 1448474 h 1958273"/>
              <a:gd name="connsiteX45" fmla="*/ 1221897 w 1345836"/>
              <a:gd name="connsiteY45" fmla="*/ 1521303 h 1958273"/>
              <a:gd name="connsiteX46" fmla="*/ 1229989 w 1345836"/>
              <a:gd name="connsiteY46" fmla="*/ 1545579 h 1958273"/>
              <a:gd name="connsiteX47" fmla="*/ 1238081 w 1345836"/>
              <a:gd name="connsiteY47" fmla="*/ 1569855 h 1958273"/>
              <a:gd name="connsiteX48" fmla="*/ 1254265 w 1345836"/>
              <a:gd name="connsiteY48" fmla="*/ 1634591 h 1958273"/>
              <a:gd name="connsiteX49" fmla="*/ 1262357 w 1345836"/>
              <a:gd name="connsiteY49" fmla="*/ 1666959 h 1958273"/>
              <a:gd name="connsiteX50" fmla="*/ 1286633 w 1345836"/>
              <a:gd name="connsiteY50" fmla="*/ 1747880 h 1958273"/>
              <a:gd name="connsiteX51" fmla="*/ 1294725 w 1345836"/>
              <a:gd name="connsiteY51" fmla="*/ 1772156 h 1958273"/>
              <a:gd name="connsiteX52" fmla="*/ 1302817 w 1345836"/>
              <a:gd name="connsiteY52" fmla="*/ 1804524 h 1958273"/>
              <a:gd name="connsiteX53" fmla="*/ 1319001 w 1345836"/>
              <a:gd name="connsiteY53" fmla="*/ 1853076 h 1958273"/>
              <a:gd name="connsiteX54" fmla="*/ 1327093 w 1345836"/>
              <a:gd name="connsiteY54" fmla="*/ 1885444 h 1958273"/>
              <a:gd name="connsiteX55" fmla="*/ 1343277 w 1345836"/>
              <a:gd name="connsiteY55" fmla="*/ 1958273 h 1958273"/>
              <a:gd name="connsiteX0" fmla="*/ 0 w 1345836"/>
              <a:gd name="connsiteY0" fmla="*/ 0 h 1958273"/>
              <a:gd name="connsiteX1" fmla="*/ 24276 w 1345836"/>
              <a:gd name="connsiteY1" fmla="*/ 24276 h 1958273"/>
              <a:gd name="connsiteX2" fmla="*/ 56644 w 1345836"/>
              <a:gd name="connsiteY2" fmla="*/ 32368 h 1958273"/>
              <a:gd name="connsiteX3" fmla="*/ 80920 w 1345836"/>
              <a:gd name="connsiteY3" fmla="*/ 40460 h 1958273"/>
              <a:gd name="connsiteX4" fmla="*/ 129472 w 1345836"/>
              <a:gd name="connsiteY4" fmla="*/ 80920 h 1958273"/>
              <a:gd name="connsiteX5" fmla="*/ 161840 w 1345836"/>
              <a:gd name="connsiteY5" fmla="*/ 105197 h 1958273"/>
              <a:gd name="connsiteX6" fmla="*/ 186116 w 1345836"/>
              <a:gd name="connsiteY6" fmla="*/ 113289 h 1958273"/>
              <a:gd name="connsiteX7" fmla="*/ 234669 w 1345836"/>
              <a:gd name="connsiteY7" fmla="*/ 145657 h 1958273"/>
              <a:gd name="connsiteX8" fmla="*/ 307497 w 1345836"/>
              <a:gd name="connsiteY8" fmla="*/ 194209 h 1958273"/>
              <a:gd name="connsiteX9" fmla="*/ 331773 w 1345836"/>
              <a:gd name="connsiteY9" fmla="*/ 210393 h 1958273"/>
              <a:gd name="connsiteX10" fmla="*/ 380325 w 1345836"/>
              <a:gd name="connsiteY10" fmla="*/ 250853 h 1958273"/>
              <a:gd name="connsiteX11" fmla="*/ 396509 w 1345836"/>
              <a:gd name="connsiteY11" fmla="*/ 275129 h 1958273"/>
              <a:gd name="connsiteX12" fmla="*/ 445062 w 1345836"/>
              <a:gd name="connsiteY12" fmla="*/ 307497 h 1958273"/>
              <a:gd name="connsiteX13" fmla="*/ 493614 w 1345836"/>
              <a:gd name="connsiteY13" fmla="*/ 356050 h 1958273"/>
              <a:gd name="connsiteX14" fmla="*/ 542166 w 1345836"/>
              <a:gd name="connsiteY14" fmla="*/ 396510 h 1958273"/>
              <a:gd name="connsiteX15" fmla="*/ 582626 w 1345836"/>
              <a:gd name="connsiteY15" fmla="*/ 428878 h 1958273"/>
              <a:gd name="connsiteX16" fmla="*/ 639270 w 1345836"/>
              <a:gd name="connsiteY16" fmla="*/ 485522 h 1958273"/>
              <a:gd name="connsiteX17" fmla="*/ 679731 w 1345836"/>
              <a:gd name="connsiteY17" fmla="*/ 517890 h 1958273"/>
              <a:gd name="connsiteX18" fmla="*/ 704007 w 1345836"/>
              <a:gd name="connsiteY18" fmla="*/ 534074 h 1958273"/>
              <a:gd name="connsiteX19" fmla="*/ 752559 w 1345836"/>
              <a:gd name="connsiteY19" fmla="*/ 582627 h 1958273"/>
              <a:gd name="connsiteX20" fmla="*/ 768743 w 1345836"/>
              <a:gd name="connsiteY20" fmla="*/ 606903 h 1958273"/>
              <a:gd name="connsiteX21" fmla="*/ 793019 w 1345836"/>
              <a:gd name="connsiteY21" fmla="*/ 631179 h 1958273"/>
              <a:gd name="connsiteX22" fmla="*/ 809203 w 1345836"/>
              <a:gd name="connsiteY22" fmla="*/ 655455 h 1958273"/>
              <a:gd name="connsiteX23" fmla="*/ 833479 w 1345836"/>
              <a:gd name="connsiteY23" fmla="*/ 679731 h 1958273"/>
              <a:gd name="connsiteX24" fmla="*/ 865847 w 1345836"/>
              <a:gd name="connsiteY24" fmla="*/ 728283 h 1958273"/>
              <a:gd name="connsiteX25" fmla="*/ 882031 w 1345836"/>
              <a:gd name="connsiteY25" fmla="*/ 752559 h 1958273"/>
              <a:gd name="connsiteX26" fmla="*/ 898215 w 1345836"/>
              <a:gd name="connsiteY26" fmla="*/ 776835 h 1958273"/>
              <a:gd name="connsiteX27" fmla="*/ 914400 w 1345836"/>
              <a:gd name="connsiteY27" fmla="*/ 809204 h 1958273"/>
              <a:gd name="connsiteX28" fmla="*/ 946768 w 1345836"/>
              <a:gd name="connsiteY28" fmla="*/ 865848 h 1958273"/>
              <a:gd name="connsiteX29" fmla="*/ 954860 w 1345836"/>
              <a:gd name="connsiteY29" fmla="*/ 890124 h 1958273"/>
              <a:gd name="connsiteX30" fmla="*/ 971044 w 1345836"/>
              <a:gd name="connsiteY30" fmla="*/ 914400 h 1958273"/>
              <a:gd name="connsiteX31" fmla="*/ 1003412 w 1345836"/>
              <a:gd name="connsiteY31" fmla="*/ 962952 h 1958273"/>
              <a:gd name="connsiteX32" fmla="*/ 1027688 w 1345836"/>
              <a:gd name="connsiteY32" fmla="*/ 1019597 h 1958273"/>
              <a:gd name="connsiteX33" fmla="*/ 1043872 w 1345836"/>
              <a:gd name="connsiteY33" fmla="*/ 1068149 h 1958273"/>
              <a:gd name="connsiteX34" fmla="*/ 1060056 w 1345836"/>
              <a:gd name="connsiteY34" fmla="*/ 1092425 h 1958273"/>
              <a:gd name="connsiteX35" fmla="*/ 1076240 w 1345836"/>
              <a:gd name="connsiteY35" fmla="*/ 1140977 h 1958273"/>
              <a:gd name="connsiteX36" fmla="*/ 1092424 w 1345836"/>
              <a:gd name="connsiteY36" fmla="*/ 1173345 h 1958273"/>
              <a:gd name="connsiteX37" fmla="*/ 1108608 w 1345836"/>
              <a:gd name="connsiteY37" fmla="*/ 1221897 h 1958273"/>
              <a:gd name="connsiteX38" fmla="*/ 1132885 w 1345836"/>
              <a:gd name="connsiteY38" fmla="*/ 1254266 h 1958273"/>
              <a:gd name="connsiteX39" fmla="*/ 1149069 w 1345836"/>
              <a:gd name="connsiteY39" fmla="*/ 1294726 h 1958273"/>
              <a:gd name="connsiteX40" fmla="*/ 1165253 w 1345836"/>
              <a:gd name="connsiteY40" fmla="*/ 1343278 h 1958273"/>
              <a:gd name="connsiteX41" fmla="*/ 1173345 w 1345836"/>
              <a:gd name="connsiteY41" fmla="*/ 1367554 h 1958273"/>
              <a:gd name="connsiteX42" fmla="*/ 1181437 w 1345836"/>
              <a:gd name="connsiteY42" fmla="*/ 1399922 h 1958273"/>
              <a:gd name="connsiteX43" fmla="*/ 1197621 w 1345836"/>
              <a:gd name="connsiteY43" fmla="*/ 1448474 h 1958273"/>
              <a:gd name="connsiteX44" fmla="*/ 1221897 w 1345836"/>
              <a:gd name="connsiteY44" fmla="*/ 1521303 h 1958273"/>
              <a:gd name="connsiteX45" fmla="*/ 1229989 w 1345836"/>
              <a:gd name="connsiteY45" fmla="*/ 1545579 h 1958273"/>
              <a:gd name="connsiteX46" fmla="*/ 1238081 w 1345836"/>
              <a:gd name="connsiteY46" fmla="*/ 1569855 h 1958273"/>
              <a:gd name="connsiteX47" fmla="*/ 1254265 w 1345836"/>
              <a:gd name="connsiteY47" fmla="*/ 1634591 h 1958273"/>
              <a:gd name="connsiteX48" fmla="*/ 1262357 w 1345836"/>
              <a:gd name="connsiteY48" fmla="*/ 1666959 h 1958273"/>
              <a:gd name="connsiteX49" fmla="*/ 1286633 w 1345836"/>
              <a:gd name="connsiteY49" fmla="*/ 1747880 h 1958273"/>
              <a:gd name="connsiteX50" fmla="*/ 1294725 w 1345836"/>
              <a:gd name="connsiteY50" fmla="*/ 1772156 h 1958273"/>
              <a:gd name="connsiteX51" fmla="*/ 1302817 w 1345836"/>
              <a:gd name="connsiteY51" fmla="*/ 1804524 h 1958273"/>
              <a:gd name="connsiteX52" fmla="*/ 1319001 w 1345836"/>
              <a:gd name="connsiteY52" fmla="*/ 1853076 h 1958273"/>
              <a:gd name="connsiteX53" fmla="*/ 1327093 w 1345836"/>
              <a:gd name="connsiteY53" fmla="*/ 1885444 h 1958273"/>
              <a:gd name="connsiteX54" fmla="*/ 1343277 w 1345836"/>
              <a:gd name="connsiteY54" fmla="*/ 1958273 h 1958273"/>
              <a:gd name="connsiteX0" fmla="*/ 0 w 1345836"/>
              <a:gd name="connsiteY0" fmla="*/ 0 h 1958273"/>
              <a:gd name="connsiteX1" fmla="*/ 24276 w 1345836"/>
              <a:gd name="connsiteY1" fmla="*/ 24276 h 1958273"/>
              <a:gd name="connsiteX2" fmla="*/ 56644 w 1345836"/>
              <a:gd name="connsiteY2" fmla="*/ 32368 h 1958273"/>
              <a:gd name="connsiteX3" fmla="*/ 80920 w 1345836"/>
              <a:gd name="connsiteY3" fmla="*/ 40460 h 1958273"/>
              <a:gd name="connsiteX4" fmla="*/ 129472 w 1345836"/>
              <a:gd name="connsiteY4" fmla="*/ 80920 h 1958273"/>
              <a:gd name="connsiteX5" fmla="*/ 161840 w 1345836"/>
              <a:gd name="connsiteY5" fmla="*/ 105197 h 1958273"/>
              <a:gd name="connsiteX6" fmla="*/ 186116 w 1345836"/>
              <a:gd name="connsiteY6" fmla="*/ 113289 h 1958273"/>
              <a:gd name="connsiteX7" fmla="*/ 234669 w 1345836"/>
              <a:gd name="connsiteY7" fmla="*/ 145657 h 1958273"/>
              <a:gd name="connsiteX8" fmla="*/ 307497 w 1345836"/>
              <a:gd name="connsiteY8" fmla="*/ 194209 h 1958273"/>
              <a:gd name="connsiteX9" fmla="*/ 331773 w 1345836"/>
              <a:gd name="connsiteY9" fmla="*/ 210393 h 1958273"/>
              <a:gd name="connsiteX10" fmla="*/ 380325 w 1345836"/>
              <a:gd name="connsiteY10" fmla="*/ 250853 h 1958273"/>
              <a:gd name="connsiteX11" fmla="*/ 445062 w 1345836"/>
              <a:gd name="connsiteY11" fmla="*/ 307497 h 1958273"/>
              <a:gd name="connsiteX12" fmla="*/ 493614 w 1345836"/>
              <a:gd name="connsiteY12" fmla="*/ 356050 h 1958273"/>
              <a:gd name="connsiteX13" fmla="*/ 542166 w 1345836"/>
              <a:gd name="connsiteY13" fmla="*/ 396510 h 1958273"/>
              <a:gd name="connsiteX14" fmla="*/ 582626 w 1345836"/>
              <a:gd name="connsiteY14" fmla="*/ 428878 h 1958273"/>
              <a:gd name="connsiteX15" fmla="*/ 639270 w 1345836"/>
              <a:gd name="connsiteY15" fmla="*/ 485522 h 1958273"/>
              <a:gd name="connsiteX16" fmla="*/ 679731 w 1345836"/>
              <a:gd name="connsiteY16" fmla="*/ 517890 h 1958273"/>
              <a:gd name="connsiteX17" fmla="*/ 704007 w 1345836"/>
              <a:gd name="connsiteY17" fmla="*/ 534074 h 1958273"/>
              <a:gd name="connsiteX18" fmla="*/ 752559 w 1345836"/>
              <a:gd name="connsiteY18" fmla="*/ 582627 h 1958273"/>
              <a:gd name="connsiteX19" fmla="*/ 768743 w 1345836"/>
              <a:gd name="connsiteY19" fmla="*/ 606903 h 1958273"/>
              <a:gd name="connsiteX20" fmla="*/ 793019 w 1345836"/>
              <a:gd name="connsiteY20" fmla="*/ 631179 h 1958273"/>
              <a:gd name="connsiteX21" fmla="*/ 809203 w 1345836"/>
              <a:gd name="connsiteY21" fmla="*/ 655455 h 1958273"/>
              <a:gd name="connsiteX22" fmla="*/ 833479 w 1345836"/>
              <a:gd name="connsiteY22" fmla="*/ 679731 h 1958273"/>
              <a:gd name="connsiteX23" fmla="*/ 865847 w 1345836"/>
              <a:gd name="connsiteY23" fmla="*/ 728283 h 1958273"/>
              <a:gd name="connsiteX24" fmla="*/ 882031 w 1345836"/>
              <a:gd name="connsiteY24" fmla="*/ 752559 h 1958273"/>
              <a:gd name="connsiteX25" fmla="*/ 898215 w 1345836"/>
              <a:gd name="connsiteY25" fmla="*/ 776835 h 1958273"/>
              <a:gd name="connsiteX26" fmla="*/ 914400 w 1345836"/>
              <a:gd name="connsiteY26" fmla="*/ 809204 h 1958273"/>
              <a:gd name="connsiteX27" fmla="*/ 946768 w 1345836"/>
              <a:gd name="connsiteY27" fmla="*/ 865848 h 1958273"/>
              <a:gd name="connsiteX28" fmla="*/ 954860 w 1345836"/>
              <a:gd name="connsiteY28" fmla="*/ 890124 h 1958273"/>
              <a:gd name="connsiteX29" fmla="*/ 971044 w 1345836"/>
              <a:gd name="connsiteY29" fmla="*/ 914400 h 1958273"/>
              <a:gd name="connsiteX30" fmla="*/ 1003412 w 1345836"/>
              <a:gd name="connsiteY30" fmla="*/ 962952 h 1958273"/>
              <a:gd name="connsiteX31" fmla="*/ 1027688 w 1345836"/>
              <a:gd name="connsiteY31" fmla="*/ 1019597 h 1958273"/>
              <a:gd name="connsiteX32" fmla="*/ 1043872 w 1345836"/>
              <a:gd name="connsiteY32" fmla="*/ 1068149 h 1958273"/>
              <a:gd name="connsiteX33" fmla="*/ 1060056 w 1345836"/>
              <a:gd name="connsiteY33" fmla="*/ 1092425 h 1958273"/>
              <a:gd name="connsiteX34" fmla="*/ 1076240 w 1345836"/>
              <a:gd name="connsiteY34" fmla="*/ 1140977 h 1958273"/>
              <a:gd name="connsiteX35" fmla="*/ 1092424 w 1345836"/>
              <a:gd name="connsiteY35" fmla="*/ 1173345 h 1958273"/>
              <a:gd name="connsiteX36" fmla="*/ 1108608 w 1345836"/>
              <a:gd name="connsiteY36" fmla="*/ 1221897 h 1958273"/>
              <a:gd name="connsiteX37" fmla="*/ 1132885 w 1345836"/>
              <a:gd name="connsiteY37" fmla="*/ 1254266 h 1958273"/>
              <a:gd name="connsiteX38" fmla="*/ 1149069 w 1345836"/>
              <a:gd name="connsiteY38" fmla="*/ 1294726 h 1958273"/>
              <a:gd name="connsiteX39" fmla="*/ 1165253 w 1345836"/>
              <a:gd name="connsiteY39" fmla="*/ 1343278 h 1958273"/>
              <a:gd name="connsiteX40" fmla="*/ 1173345 w 1345836"/>
              <a:gd name="connsiteY40" fmla="*/ 1367554 h 1958273"/>
              <a:gd name="connsiteX41" fmla="*/ 1181437 w 1345836"/>
              <a:gd name="connsiteY41" fmla="*/ 1399922 h 1958273"/>
              <a:gd name="connsiteX42" fmla="*/ 1197621 w 1345836"/>
              <a:gd name="connsiteY42" fmla="*/ 1448474 h 1958273"/>
              <a:gd name="connsiteX43" fmla="*/ 1221897 w 1345836"/>
              <a:gd name="connsiteY43" fmla="*/ 1521303 h 1958273"/>
              <a:gd name="connsiteX44" fmla="*/ 1229989 w 1345836"/>
              <a:gd name="connsiteY44" fmla="*/ 1545579 h 1958273"/>
              <a:gd name="connsiteX45" fmla="*/ 1238081 w 1345836"/>
              <a:gd name="connsiteY45" fmla="*/ 1569855 h 1958273"/>
              <a:gd name="connsiteX46" fmla="*/ 1254265 w 1345836"/>
              <a:gd name="connsiteY46" fmla="*/ 1634591 h 1958273"/>
              <a:gd name="connsiteX47" fmla="*/ 1262357 w 1345836"/>
              <a:gd name="connsiteY47" fmla="*/ 1666959 h 1958273"/>
              <a:gd name="connsiteX48" fmla="*/ 1286633 w 1345836"/>
              <a:gd name="connsiteY48" fmla="*/ 1747880 h 1958273"/>
              <a:gd name="connsiteX49" fmla="*/ 1294725 w 1345836"/>
              <a:gd name="connsiteY49" fmla="*/ 1772156 h 1958273"/>
              <a:gd name="connsiteX50" fmla="*/ 1302817 w 1345836"/>
              <a:gd name="connsiteY50" fmla="*/ 1804524 h 1958273"/>
              <a:gd name="connsiteX51" fmla="*/ 1319001 w 1345836"/>
              <a:gd name="connsiteY51" fmla="*/ 1853076 h 1958273"/>
              <a:gd name="connsiteX52" fmla="*/ 1327093 w 1345836"/>
              <a:gd name="connsiteY52" fmla="*/ 1885444 h 1958273"/>
              <a:gd name="connsiteX53" fmla="*/ 1343277 w 1345836"/>
              <a:gd name="connsiteY53" fmla="*/ 1958273 h 1958273"/>
              <a:gd name="connsiteX0" fmla="*/ 0 w 1345836"/>
              <a:gd name="connsiteY0" fmla="*/ 0 h 1958273"/>
              <a:gd name="connsiteX1" fmla="*/ 24276 w 1345836"/>
              <a:gd name="connsiteY1" fmla="*/ 24276 h 1958273"/>
              <a:gd name="connsiteX2" fmla="*/ 56644 w 1345836"/>
              <a:gd name="connsiteY2" fmla="*/ 32368 h 1958273"/>
              <a:gd name="connsiteX3" fmla="*/ 80920 w 1345836"/>
              <a:gd name="connsiteY3" fmla="*/ 40460 h 1958273"/>
              <a:gd name="connsiteX4" fmla="*/ 129472 w 1345836"/>
              <a:gd name="connsiteY4" fmla="*/ 80920 h 1958273"/>
              <a:gd name="connsiteX5" fmla="*/ 161840 w 1345836"/>
              <a:gd name="connsiteY5" fmla="*/ 105197 h 1958273"/>
              <a:gd name="connsiteX6" fmla="*/ 186116 w 1345836"/>
              <a:gd name="connsiteY6" fmla="*/ 113289 h 1958273"/>
              <a:gd name="connsiteX7" fmla="*/ 234669 w 1345836"/>
              <a:gd name="connsiteY7" fmla="*/ 145657 h 1958273"/>
              <a:gd name="connsiteX8" fmla="*/ 307497 w 1345836"/>
              <a:gd name="connsiteY8" fmla="*/ 194209 h 1958273"/>
              <a:gd name="connsiteX9" fmla="*/ 331773 w 1345836"/>
              <a:gd name="connsiteY9" fmla="*/ 210393 h 1958273"/>
              <a:gd name="connsiteX10" fmla="*/ 380325 w 1345836"/>
              <a:gd name="connsiteY10" fmla="*/ 250853 h 1958273"/>
              <a:gd name="connsiteX11" fmla="*/ 445062 w 1345836"/>
              <a:gd name="connsiteY11" fmla="*/ 307497 h 1958273"/>
              <a:gd name="connsiteX12" fmla="*/ 493614 w 1345836"/>
              <a:gd name="connsiteY12" fmla="*/ 356050 h 1958273"/>
              <a:gd name="connsiteX13" fmla="*/ 542166 w 1345836"/>
              <a:gd name="connsiteY13" fmla="*/ 396510 h 1958273"/>
              <a:gd name="connsiteX14" fmla="*/ 582626 w 1345836"/>
              <a:gd name="connsiteY14" fmla="*/ 428878 h 1958273"/>
              <a:gd name="connsiteX15" fmla="*/ 639270 w 1345836"/>
              <a:gd name="connsiteY15" fmla="*/ 485522 h 1958273"/>
              <a:gd name="connsiteX16" fmla="*/ 679731 w 1345836"/>
              <a:gd name="connsiteY16" fmla="*/ 517890 h 1958273"/>
              <a:gd name="connsiteX17" fmla="*/ 704007 w 1345836"/>
              <a:gd name="connsiteY17" fmla="*/ 534074 h 1958273"/>
              <a:gd name="connsiteX18" fmla="*/ 768743 w 1345836"/>
              <a:gd name="connsiteY18" fmla="*/ 606903 h 1958273"/>
              <a:gd name="connsiteX19" fmla="*/ 793019 w 1345836"/>
              <a:gd name="connsiteY19" fmla="*/ 631179 h 1958273"/>
              <a:gd name="connsiteX20" fmla="*/ 809203 w 1345836"/>
              <a:gd name="connsiteY20" fmla="*/ 655455 h 1958273"/>
              <a:gd name="connsiteX21" fmla="*/ 833479 w 1345836"/>
              <a:gd name="connsiteY21" fmla="*/ 679731 h 1958273"/>
              <a:gd name="connsiteX22" fmla="*/ 865847 w 1345836"/>
              <a:gd name="connsiteY22" fmla="*/ 728283 h 1958273"/>
              <a:gd name="connsiteX23" fmla="*/ 882031 w 1345836"/>
              <a:gd name="connsiteY23" fmla="*/ 752559 h 1958273"/>
              <a:gd name="connsiteX24" fmla="*/ 898215 w 1345836"/>
              <a:gd name="connsiteY24" fmla="*/ 776835 h 1958273"/>
              <a:gd name="connsiteX25" fmla="*/ 914400 w 1345836"/>
              <a:gd name="connsiteY25" fmla="*/ 809204 h 1958273"/>
              <a:gd name="connsiteX26" fmla="*/ 946768 w 1345836"/>
              <a:gd name="connsiteY26" fmla="*/ 865848 h 1958273"/>
              <a:gd name="connsiteX27" fmla="*/ 954860 w 1345836"/>
              <a:gd name="connsiteY27" fmla="*/ 890124 h 1958273"/>
              <a:gd name="connsiteX28" fmla="*/ 971044 w 1345836"/>
              <a:gd name="connsiteY28" fmla="*/ 914400 h 1958273"/>
              <a:gd name="connsiteX29" fmla="*/ 1003412 w 1345836"/>
              <a:gd name="connsiteY29" fmla="*/ 962952 h 1958273"/>
              <a:gd name="connsiteX30" fmla="*/ 1027688 w 1345836"/>
              <a:gd name="connsiteY30" fmla="*/ 1019597 h 1958273"/>
              <a:gd name="connsiteX31" fmla="*/ 1043872 w 1345836"/>
              <a:gd name="connsiteY31" fmla="*/ 1068149 h 1958273"/>
              <a:gd name="connsiteX32" fmla="*/ 1060056 w 1345836"/>
              <a:gd name="connsiteY32" fmla="*/ 1092425 h 1958273"/>
              <a:gd name="connsiteX33" fmla="*/ 1076240 w 1345836"/>
              <a:gd name="connsiteY33" fmla="*/ 1140977 h 1958273"/>
              <a:gd name="connsiteX34" fmla="*/ 1092424 w 1345836"/>
              <a:gd name="connsiteY34" fmla="*/ 1173345 h 1958273"/>
              <a:gd name="connsiteX35" fmla="*/ 1108608 w 1345836"/>
              <a:gd name="connsiteY35" fmla="*/ 1221897 h 1958273"/>
              <a:gd name="connsiteX36" fmla="*/ 1132885 w 1345836"/>
              <a:gd name="connsiteY36" fmla="*/ 1254266 h 1958273"/>
              <a:gd name="connsiteX37" fmla="*/ 1149069 w 1345836"/>
              <a:gd name="connsiteY37" fmla="*/ 1294726 h 1958273"/>
              <a:gd name="connsiteX38" fmla="*/ 1165253 w 1345836"/>
              <a:gd name="connsiteY38" fmla="*/ 1343278 h 1958273"/>
              <a:gd name="connsiteX39" fmla="*/ 1173345 w 1345836"/>
              <a:gd name="connsiteY39" fmla="*/ 1367554 h 1958273"/>
              <a:gd name="connsiteX40" fmla="*/ 1181437 w 1345836"/>
              <a:gd name="connsiteY40" fmla="*/ 1399922 h 1958273"/>
              <a:gd name="connsiteX41" fmla="*/ 1197621 w 1345836"/>
              <a:gd name="connsiteY41" fmla="*/ 1448474 h 1958273"/>
              <a:gd name="connsiteX42" fmla="*/ 1221897 w 1345836"/>
              <a:gd name="connsiteY42" fmla="*/ 1521303 h 1958273"/>
              <a:gd name="connsiteX43" fmla="*/ 1229989 w 1345836"/>
              <a:gd name="connsiteY43" fmla="*/ 1545579 h 1958273"/>
              <a:gd name="connsiteX44" fmla="*/ 1238081 w 1345836"/>
              <a:gd name="connsiteY44" fmla="*/ 1569855 h 1958273"/>
              <a:gd name="connsiteX45" fmla="*/ 1254265 w 1345836"/>
              <a:gd name="connsiteY45" fmla="*/ 1634591 h 1958273"/>
              <a:gd name="connsiteX46" fmla="*/ 1262357 w 1345836"/>
              <a:gd name="connsiteY46" fmla="*/ 1666959 h 1958273"/>
              <a:gd name="connsiteX47" fmla="*/ 1286633 w 1345836"/>
              <a:gd name="connsiteY47" fmla="*/ 1747880 h 1958273"/>
              <a:gd name="connsiteX48" fmla="*/ 1294725 w 1345836"/>
              <a:gd name="connsiteY48" fmla="*/ 1772156 h 1958273"/>
              <a:gd name="connsiteX49" fmla="*/ 1302817 w 1345836"/>
              <a:gd name="connsiteY49" fmla="*/ 1804524 h 1958273"/>
              <a:gd name="connsiteX50" fmla="*/ 1319001 w 1345836"/>
              <a:gd name="connsiteY50" fmla="*/ 1853076 h 1958273"/>
              <a:gd name="connsiteX51" fmla="*/ 1327093 w 1345836"/>
              <a:gd name="connsiteY51" fmla="*/ 1885444 h 1958273"/>
              <a:gd name="connsiteX52" fmla="*/ 1343277 w 1345836"/>
              <a:gd name="connsiteY52" fmla="*/ 1958273 h 1958273"/>
              <a:gd name="connsiteX0" fmla="*/ 0 w 1345836"/>
              <a:gd name="connsiteY0" fmla="*/ 0 h 1958273"/>
              <a:gd name="connsiteX1" fmla="*/ 24276 w 1345836"/>
              <a:gd name="connsiteY1" fmla="*/ 24276 h 1958273"/>
              <a:gd name="connsiteX2" fmla="*/ 56644 w 1345836"/>
              <a:gd name="connsiteY2" fmla="*/ 32368 h 1958273"/>
              <a:gd name="connsiteX3" fmla="*/ 80920 w 1345836"/>
              <a:gd name="connsiteY3" fmla="*/ 40460 h 1958273"/>
              <a:gd name="connsiteX4" fmla="*/ 129472 w 1345836"/>
              <a:gd name="connsiteY4" fmla="*/ 80920 h 1958273"/>
              <a:gd name="connsiteX5" fmla="*/ 161840 w 1345836"/>
              <a:gd name="connsiteY5" fmla="*/ 105197 h 1958273"/>
              <a:gd name="connsiteX6" fmla="*/ 186116 w 1345836"/>
              <a:gd name="connsiteY6" fmla="*/ 113289 h 1958273"/>
              <a:gd name="connsiteX7" fmla="*/ 234669 w 1345836"/>
              <a:gd name="connsiteY7" fmla="*/ 145657 h 1958273"/>
              <a:gd name="connsiteX8" fmla="*/ 307497 w 1345836"/>
              <a:gd name="connsiteY8" fmla="*/ 194209 h 1958273"/>
              <a:gd name="connsiteX9" fmla="*/ 331773 w 1345836"/>
              <a:gd name="connsiteY9" fmla="*/ 210393 h 1958273"/>
              <a:gd name="connsiteX10" fmla="*/ 380325 w 1345836"/>
              <a:gd name="connsiteY10" fmla="*/ 250853 h 1958273"/>
              <a:gd name="connsiteX11" fmla="*/ 445062 w 1345836"/>
              <a:gd name="connsiteY11" fmla="*/ 307497 h 1958273"/>
              <a:gd name="connsiteX12" fmla="*/ 493614 w 1345836"/>
              <a:gd name="connsiteY12" fmla="*/ 356050 h 1958273"/>
              <a:gd name="connsiteX13" fmla="*/ 542166 w 1345836"/>
              <a:gd name="connsiteY13" fmla="*/ 396510 h 1958273"/>
              <a:gd name="connsiteX14" fmla="*/ 582626 w 1345836"/>
              <a:gd name="connsiteY14" fmla="*/ 428878 h 1958273"/>
              <a:gd name="connsiteX15" fmla="*/ 639270 w 1345836"/>
              <a:gd name="connsiteY15" fmla="*/ 485522 h 1958273"/>
              <a:gd name="connsiteX16" fmla="*/ 679731 w 1345836"/>
              <a:gd name="connsiteY16" fmla="*/ 517890 h 1958273"/>
              <a:gd name="connsiteX17" fmla="*/ 704007 w 1345836"/>
              <a:gd name="connsiteY17" fmla="*/ 534074 h 1958273"/>
              <a:gd name="connsiteX18" fmla="*/ 768743 w 1345836"/>
              <a:gd name="connsiteY18" fmla="*/ 606903 h 1958273"/>
              <a:gd name="connsiteX19" fmla="*/ 793019 w 1345836"/>
              <a:gd name="connsiteY19" fmla="*/ 631179 h 1958273"/>
              <a:gd name="connsiteX20" fmla="*/ 809203 w 1345836"/>
              <a:gd name="connsiteY20" fmla="*/ 655455 h 1958273"/>
              <a:gd name="connsiteX21" fmla="*/ 833479 w 1345836"/>
              <a:gd name="connsiteY21" fmla="*/ 679731 h 1958273"/>
              <a:gd name="connsiteX22" fmla="*/ 865847 w 1345836"/>
              <a:gd name="connsiteY22" fmla="*/ 728283 h 1958273"/>
              <a:gd name="connsiteX23" fmla="*/ 882031 w 1345836"/>
              <a:gd name="connsiteY23" fmla="*/ 752559 h 1958273"/>
              <a:gd name="connsiteX24" fmla="*/ 898215 w 1345836"/>
              <a:gd name="connsiteY24" fmla="*/ 776835 h 1958273"/>
              <a:gd name="connsiteX25" fmla="*/ 914400 w 1345836"/>
              <a:gd name="connsiteY25" fmla="*/ 809204 h 1958273"/>
              <a:gd name="connsiteX26" fmla="*/ 946768 w 1345836"/>
              <a:gd name="connsiteY26" fmla="*/ 865848 h 1958273"/>
              <a:gd name="connsiteX27" fmla="*/ 954860 w 1345836"/>
              <a:gd name="connsiteY27" fmla="*/ 890124 h 1958273"/>
              <a:gd name="connsiteX28" fmla="*/ 971044 w 1345836"/>
              <a:gd name="connsiteY28" fmla="*/ 914400 h 1958273"/>
              <a:gd name="connsiteX29" fmla="*/ 1003412 w 1345836"/>
              <a:gd name="connsiteY29" fmla="*/ 962952 h 1958273"/>
              <a:gd name="connsiteX30" fmla="*/ 1027688 w 1345836"/>
              <a:gd name="connsiteY30" fmla="*/ 1019597 h 1958273"/>
              <a:gd name="connsiteX31" fmla="*/ 1043872 w 1345836"/>
              <a:gd name="connsiteY31" fmla="*/ 1068149 h 1958273"/>
              <a:gd name="connsiteX32" fmla="*/ 1060056 w 1345836"/>
              <a:gd name="connsiteY32" fmla="*/ 1092425 h 1958273"/>
              <a:gd name="connsiteX33" fmla="*/ 1076240 w 1345836"/>
              <a:gd name="connsiteY33" fmla="*/ 1140977 h 1958273"/>
              <a:gd name="connsiteX34" fmla="*/ 1092424 w 1345836"/>
              <a:gd name="connsiteY34" fmla="*/ 1173345 h 1958273"/>
              <a:gd name="connsiteX35" fmla="*/ 1132885 w 1345836"/>
              <a:gd name="connsiteY35" fmla="*/ 1254266 h 1958273"/>
              <a:gd name="connsiteX36" fmla="*/ 1149069 w 1345836"/>
              <a:gd name="connsiteY36" fmla="*/ 1294726 h 1958273"/>
              <a:gd name="connsiteX37" fmla="*/ 1165253 w 1345836"/>
              <a:gd name="connsiteY37" fmla="*/ 1343278 h 1958273"/>
              <a:gd name="connsiteX38" fmla="*/ 1173345 w 1345836"/>
              <a:gd name="connsiteY38" fmla="*/ 1367554 h 1958273"/>
              <a:gd name="connsiteX39" fmla="*/ 1181437 w 1345836"/>
              <a:gd name="connsiteY39" fmla="*/ 1399922 h 1958273"/>
              <a:gd name="connsiteX40" fmla="*/ 1197621 w 1345836"/>
              <a:gd name="connsiteY40" fmla="*/ 1448474 h 1958273"/>
              <a:gd name="connsiteX41" fmla="*/ 1221897 w 1345836"/>
              <a:gd name="connsiteY41" fmla="*/ 1521303 h 1958273"/>
              <a:gd name="connsiteX42" fmla="*/ 1229989 w 1345836"/>
              <a:gd name="connsiteY42" fmla="*/ 1545579 h 1958273"/>
              <a:gd name="connsiteX43" fmla="*/ 1238081 w 1345836"/>
              <a:gd name="connsiteY43" fmla="*/ 1569855 h 1958273"/>
              <a:gd name="connsiteX44" fmla="*/ 1254265 w 1345836"/>
              <a:gd name="connsiteY44" fmla="*/ 1634591 h 1958273"/>
              <a:gd name="connsiteX45" fmla="*/ 1262357 w 1345836"/>
              <a:gd name="connsiteY45" fmla="*/ 1666959 h 1958273"/>
              <a:gd name="connsiteX46" fmla="*/ 1286633 w 1345836"/>
              <a:gd name="connsiteY46" fmla="*/ 1747880 h 1958273"/>
              <a:gd name="connsiteX47" fmla="*/ 1294725 w 1345836"/>
              <a:gd name="connsiteY47" fmla="*/ 1772156 h 1958273"/>
              <a:gd name="connsiteX48" fmla="*/ 1302817 w 1345836"/>
              <a:gd name="connsiteY48" fmla="*/ 1804524 h 1958273"/>
              <a:gd name="connsiteX49" fmla="*/ 1319001 w 1345836"/>
              <a:gd name="connsiteY49" fmla="*/ 1853076 h 1958273"/>
              <a:gd name="connsiteX50" fmla="*/ 1327093 w 1345836"/>
              <a:gd name="connsiteY50" fmla="*/ 1885444 h 1958273"/>
              <a:gd name="connsiteX51" fmla="*/ 1343277 w 1345836"/>
              <a:gd name="connsiteY51" fmla="*/ 1958273 h 1958273"/>
              <a:gd name="connsiteX0" fmla="*/ 0 w 1345836"/>
              <a:gd name="connsiteY0" fmla="*/ 0 h 1958273"/>
              <a:gd name="connsiteX1" fmla="*/ 56644 w 1345836"/>
              <a:gd name="connsiteY1" fmla="*/ 32368 h 1958273"/>
              <a:gd name="connsiteX2" fmla="*/ 80920 w 1345836"/>
              <a:gd name="connsiteY2" fmla="*/ 40460 h 1958273"/>
              <a:gd name="connsiteX3" fmla="*/ 129472 w 1345836"/>
              <a:gd name="connsiteY3" fmla="*/ 80920 h 1958273"/>
              <a:gd name="connsiteX4" fmla="*/ 161840 w 1345836"/>
              <a:gd name="connsiteY4" fmla="*/ 105197 h 1958273"/>
              <a:gd name="connsiteX5" fmla="*/ 186116 w 1345836"/>
              <a:gd name="connsiteY5" fmla="*/ 113289 h 1958273"/>
              <a:gd name="connsiteX6" fmla="*/ 234669 w 1345836"/>
              <a:gd name="connsiteY6" fmla="*/ 145657 h 1958273"/>
              <a:gd name="connsiteX7" fmla="*/ 307497 w 1345836"/>
              <a:gd name="connsiteY7" fmla="*/ 194209 h 1958273"/>
              <a:gd name="connsiteX8" fmla="*/ 331773 w 1345836"/>
              <a:gd name="connsiteY8" fmla="*/ 210393 h 1958273"/>
              <a:gd name="connsiteX9" fmla="*/ 380325 w 1345836"/>
              <a:gd name="connsiteY9" fmla="*/ 250853 h 1958273"/>
              <a:gd name="connsiteX10" fmla="*/ 445062 w 1345836"/>
              <a:gd name="connsiteY10" fmla="*/ 307497 h 1958273"/>
              <a:gd name="connsiteX11" fmla="*/ 493614 w 1345836"/>
              <a:gd name="connsiteY11" fmla="*/ 356050 h 1958273"/>
              <a:gd name="connsiteX12" fmla="*/ 542166 w 1345836"/>
              <a:gd name="connsiteY12" fmla="*/ 396510 h 1958273"/>
              <a:gd name="connsiteX13" fmla="*/ 582626 w 1345836"/>
              <a:gd name="connsiteY13" fmla="*/ 428878 h 1958273"/>
              <a:gd name="connsiteX14" fmla="*/ 639270 w 1345836"/>
              <a:gd name="connsiteY14" fmla="*/ 485522 h 1958273"/>
              <a:gd name="connsiteX15" fmla="*/ 679731 w 1345836"/>
              <a:gd name="connsiteY15" fmla="*/ 517890 h 1958273"/>
              <a:gd name="connsiteX16" fmla="*/ 704007 w 1345836"/>
              <a:gd name="connsiteY16" fmla="*/ 534074 h 1958273"/>
              <a:gd name="connsiteX17" fmla="*/ 768743 w 1345836"/>
              <a:gd name="connsiteY17" fmla="*/ 606903 h 1958273"/>
              <a:gd name="connsiteX18" fmla="*/ 793019 w 1345836"/>
              <a:gd name="connsiteY18" fmla="*/ 631179 h 1958273"/>
              <a:gd name="connsiteX19" fmla="*/ 809203 w 1345836"/>
              <a:gd name="connsiteY19" fmla="*/ 655455 h 1958273"/>
              <a:gd name="connsiteX20" fmla="*/ 833479 w 1345836"/>
              <a:gd name="connsiteY20" fmla="*/ 679731 h 1958273"/>
              <a:gd name="connsiteX21" fmla="*/ 865847 w 1345836"/>
              <a:gd name="connsiteY21" fmla="*/ 728283 h 1958273"/>
              <a:gd name="connsiteX22" fmla="*/ 882031 w 1345836"/>
              <a:gd name="connsiteY22" fmla="*/ 752559 h 1958273"/>
              <a:gd name="connsiteX23" fmla="*/ 898215 w 1345836"/>
              <a:gd name="connsiteY23" fmla="*/ 776835 h 1958273"/>
              <a:gd name="connsiteX24" fmla="*/ 914400 w 1345836"/>
              <a:gd name="connsiteY24" fmla="*/ 809204 h 1958273"/>
              <a:gd name="connsiteX25" fmla="*/ 946768 w 1345836"/>
              <a:gd name="connsiteY25" fmla="*/ 865848 h 1958273"/>
              <a:gd name="connsiteX26" fmla="*/ 954860 w 1345836"/>
              <a:gd name="connsiteY26" fmla="*/ 890124 h 1958273"/>
              <a:gd name="connsiteX27" fmla="*/ 971044 w 1345836"/>
              <a:gd name="connsiteY27" fmla="*/ 914400 h 1958273"/>
              <a:gd name="connsiteX28" fmla="*/ 1003412 w 1345836"/>
              <a:gd name="connsiteY28" fmla="*/ 962952 h 1958273"/>
              <a:gd name="connsiteX29" fmla="*/ 1027688 w 1345836"/>
              <a:gd name="connsiteY29" fmla="*/ 1019597 h 1958273"/>
              <a:gd name="connsiteX30" fmla="*/ 1043872 w 1345836"/>
              <a:gd name="connsiteY30" fmla="*/ 1068149 h 1958273"/>
              <a:gd name="connsiteX31" fmla="*/ 1060056 w 1345836"/>
              <a:gd name="connsiteY31" fmla="*/ 1092425 h 1958273"/>
              <a:gd name="connsiteX32" fmla="*/ 1076240 w 1345836"/>
              <a:gd name="connsiteY32" fmla="*/ 1140977 h 1958273"/>
              <a:gd name="connsiteX33" fmla="*/ 1092424 w 1345836"/>
              <a:gd name="connsiteY33" fmla="*/ 1173345 h 1958273"/>
              <a:gd name="connsiteX34" fmla="*/ 1132885 w 1345836"/>
              <a:gd name="connsiteY34" fmla="*/ 1254266 h 1958273"/>
              <a:gd name="connsiteX35" fmla="*/ 1149069 w 1345836"/>
              <a:gd name="connsiteY35" fmla="*/ 1294726 h 1958273"/>
              <a:gd name="connsiteX36" fmla="*/ 1165253 w 1345836"/>
              <a:gd name="connsiteY36" fmla="*/ 1343278 h 1958273"/>
              <a:gd name="connsiteX37" fmla="*/ 1173345 w 1345836"/>
              <a:gd name="connsiteY37" fmla="*/ 1367554 h 1958273"/>
              <a:gd name="connsiteX38" fmla="*/ 1181437 w 1345836"/>
              <a:gd name="connsiteY38" fmla="*/ 1399922 h 1958273"/>
              <a:gd name="connsiteX39" fmla="*/ 1197621 w 1345836"/>
              <a:gd name="connsiteY39" fmla="*/ 1448474 h 1958273"/>
              <a:gd name="connsiteX40" fmla="*/ 1221897 w 1345836"/>
              <a:gd name="connsiteY40" fmla="*/ 1521303 h 1958273"/>
              <a:gd name="connsiteX41" fmla="*/ 1229989 w 1345836"/>
              <a:gd name="connsiteY41" fmla="*/ 1545579 h 1958273"/>
              <a:gd name="connsiteX42" fmla="*/ 1238081 w 1345836"/>
              <a:gd name="connsiteY42" fmla="*/ 1569855 h 1958273"/>
              <a:gd name="connsiteX43" fmla="*/ 1254265 w 1345836"/>
              <a:gd name="connsiteY43" fmla="*/ 1634591 h 1958273"/>
              <a:gd name="connsiteX44" fmla="*/ 1262357 w 1345836"/>
              <a:gd name="connsiteY44" fmla="*/ 1666959 h 1958273"/>
              <a:gd name="connsiteX45" fmla="*/ 1286633 w 1345836"/>
              <a:gd name="connsiteY45" fmla="*/ 1747880 h 1958273"/>
              <a:gd name="connsiteX46" fmla="*/ 1294725 w 1345836"/>
              <a:gd name="connsiteY46" fmla="*/ 1772156 h 1958273"/>
              <a:gd name="connsiteX47" fmla="*/ 1302817 w 1345836"/>
              <a:gd name="connsiteY47" fmla="*/ 1804524 h 1958273"/>
              <a:gd name="connsiteX48" fmla="*/ 1319001 w 1345836"/>
              <a:gd name="connsiteY48" fmla="*/ 1853076 h 1958273"/>
              <a:gd name="connsiteX49" fmla="*/ 1327093 w 1345836"/>
              <a:gd name="connsiteY49" fmla="*/ 1885444 h 1958273"/>
              <a:gd name="connsiteX50" fmla="*/ 1343277 w 1345836"/>
              <a:gd name="connsiteY50" fmla="*/ 1958273 h 1958273"/>
              <a:gd name="connsiteX0" fmla="*/ 0 w 1345836"/>
              <a:gd name="connsiteY0" fmla="*/ 0 h 1958273"/>
              <a:gd name="connsiteX1" fmla="*/ 56644 w 1345836"/>
              <a:gd name="connsiteY1" fmla="*/ 32368 h 1958273"/>
              <a:gd name="connsiteX2" fmla="*/ 80920 w 1345836"/>
              <a:gd name="connsiteY2" fmla="*/ 40460 h 1958273"/>
              <a:gd name="connsiteX3" fmla="*/ 129472 w 1345836"/>
              <a:gd name="connsiteY3" fmla="*/ 80920 h 1958273"/>
              <a:gd name="connsiteX4" fmla="*/ 186116 w 1345836"/>
              <a:gd name="connsiteY4" fmla="*/ 113289 h 1958273"/>
              <a:gd name="connsiteX5" fmla="*/ 234669 w 1345836"/>
              <a:gd name="connsiteY5" fmla="*/ 145657 h 1958273"/>
              <a:gd name="connsiteX6" fmla="*/ 307497 w 1345836"/>
              <a:gd name="connsiteY6" fmla="*/ 194209 h 1958273"/>
              <a:gd name="connsiteX7" fmla="*/ 331773 w 1345836"/>
              <a:gd name="connsiteY7" fmla="*/ 210393 h 1958273"/>
              <a:gd name="connsiteX8" fmla="*/ 380325 w 1345836"/>
              <a:gd name="connsiteY8" fmla="*/ 250853 h 1958273"/>
              <a:gd name="connsiteX9" fmla="*/ 445062 w 1345836"/>
              <a:gd name="connsiteY9" fmla="*/ 307497 h 1958273"/>
              <a:gd name="connsiteX10" fmla="*/ 493614 w 1345836"/>
              <a:gd name="connsiteY10" fmla="*/ 356050 h 1958273"/>
              <a:gd name="connsiteX11" fmla="*/ 542166 w 1345836"/>
              <a:gd name="connsiteY11" fmla="*/ 396510 h 1958273"/>
              <a:gd name="connsiteX12" fmla="*/ 582626 w 1345836"/>
              <a:gd name="connsiteY12" fmla="*/ 428878 h 1958273"/>
              <a:gd name="connsiteX13" fmla="*/ 639270 w 1345836"/>
              <a:gd name="connsiteY13" fmla="*/ 485522 h 1958273"/>
              <a:gd name="connsiteX14" fmla="*/ 679731 w 1345836"/>
              <a:gd name="connsiteY14" fmla="*/ 517890 h 1958273"/>
              <a:gd name="connsiteX15" fmla="*/ 704007 w 1345836"/>
              <a:gd name="connsiteY15" fmla="*/ 534074 h 1958273"/>
              <a:gd name="connsiteX16" fmla="*/ 768743 w 1345836"/>
              <a:gd name="connsiteY16" fmla="*/ 606903 h 1958273"/>
              <a:gd name="connsiteX17" fmla="*/ 793019 w 1345836"/>
              <a:gd name="connsiteY17" fmla="*/ 631179 h 1958273"/>
              <a:gd name="connsiteX18" fmla="*/ 809203 w 1345836"/>
              <a:gd name="connsiteY18" fmla="*/ 655455 h 1958273"/>
              <a:gd name="connsiteX19" fmla="*/ 833479 w 1345836"/>
              <a:gd name="connsiteY19" fmla="*/ 679731 h 1958273"/>
              <a:gd name="connsiteX20" fmla="*/ 865847 w 1345836"/>
              <a:gd name="connsiteY20" fmla="*/ 728283 h 1958273"/>
              <a:gd name="connsiteX21" fmla="*/ 882031 w 1345836"/>
              <a:gd name="connsiteY21" fmla="*/ 752559 h 1958273"/>
              <a:gd name="connsiteX22" fmla="*/ 898215 w 1345836"/>
              <a:gd name="connsiteY22" fmla="*/ 776835 h 1958273"/>
              <a:gd name="connsiteX23" fmla="*/ 914400 w 1345836"/>
              <a:gd name="connsiteY23" fmla="*/ 809204 h 1958273"/>
              <a:gd name="connsiteX24" fmla="*/ 946768 w 1345836"/>
              <a:gd name="connsiteY24" fmla="*/ 865848 h 1958273"/>
              <a:gd name="connsiteX25" fmla="*/ 954860 w 1345836"/>
              <a:gd name="connsiteY25" fmla="*/ 890124 h 1958273"/>
              <a:gd name="connsiteX26" fmla="*/ 971044 w 1345836"/>
              <a:gd name="connsiteY26" fmla="*/ 914400 h 1958273"/>
              <a:gd name="connsiteX27" fmla="*/ 1003412 w 1345836"/>
              <a:gd name="connsiteY27" fmla="*/ 962952 h 1958273"/>
              <a:gd name="connsiteX28" fmla="*/ 1027688 w 1345836"/>
              <a:gd name="connsiteY28" fmla="*/ 1019597 h 1958273"/>
              <a:gd name="connsiteX29" fmla="*/ 1043872 w 1345836"/>
              <a:gd name="connsiteY29" fmla="*/ 1068149 h 1958273"/>
              <a:gd name="connsiteX30" fmla="*/ 1060056 w 1345836"/>
              <a:gd name="connsiteY30" fmla="*/ 1092425 h 1958273"/>
              <a:gd name="connsiteX31" fmla="*/ 1076240 w 1345836"/>
              <a:gd name="connsiteY31" fmla="*/ 1140977 h 1958273"/>
              <a:gd name="connsiteX32" fmla="*/ 1092424 w 1345836"/>
              <a:gd name="connsiteY32" fmla="*/ 1173345 h 1958273"/>
              <a:gd name="connsiteX33" fmla="*/ 1132885 w 1345836"/>
              <a:gd name="connsiteY33" fmla="*/ 1254266 h 1958273"/>
              <a:gd name="connsiteX34" fmla="*/ 1149069 w 1345836"/>
              <a:gd name="connsiteY34" fmla="*/ 1294726 h 1958273"/>
              <a:gd name="connsiteX35" fmla="*/ 1165253 w 1345836"/>
              <a:gd name="connsiteY35" fmla="*/ 1343278 h 1958273"/>
              <a:gd name="connsiteX36" fmla="*/ 1173345 w 1345836"/>
              <a:gd name="connsiteY36" fmla="*/ 1367554 h 1958273"/>
              <a:gd name="connsiteX37" fmla="*/ 1181437 w 1345836"/>
              <a:gd name="connsiteY37" fmla="*/ 1399922 h 1958273"/>
              <a:gd name="connsiteX38" fmla="*/ 1197621 w 1345836"/>
              <a:gd name="connsiteY38" fmla="*/ 1448474 h 1958273"/>
              <a:gd name="connsiteX39" fmla="*/ 1221897 w 1345836"/>
              <a:gd name="connsiteY39" fmla="*/ 1521303 h 1958273"/>
              <a:gd name="connsiteX40" fmla="*/ 1229989 w 1345836"/>
              <a:gd name="connsiteY40" fmla="*/ 1545579 h 1958273"/>
              <a:gd name="connsiteX41" fmla="*/ 1238081 w 1345836"/>
              <a:gd name="connsiteY41" fmla="*/ 1569855 h 1958273"/>
              <a:gd name="connsiteX42" fmla="*/ 1254265 w 1345836"/>
              <a:gd name="connsiteY42" fmla="*/ 1634591 h 1958273"/>
              <a:gd name="connsiteX43" fmla="*/ 1262357 w 1345836"/>
              <a:gd name="connsiteY43" fmla="*/ 1666959 h 1958273"/>
              <a:gd name="connsiteX44" fmla="*/ 1286633 w 1345836"/>
              <a:gd name="connsiteY44" fmla="*/ 1747880 h 1958273"/>
              <a:gd name="connsiteX45" fmla="*/ 1294725 w 1345836"/>
              <a:gd name="connsiteY45" fmla="*/ 1772156 h 1958273"/>
              <a:gd name="connsiteX46" fmla="*/ 1302817 w 1345836"/>
              <a:gd name="connsiteY46" fmla="*/ 1804524 h 1958273"/>
              <a:gd name="connsiteX47" fmla="*/ 1319001 w 1345836"/>
              <a:gd name="connsiteY47" fmla="*/ 1853076 h 1958273"/>
              <a:gd name="connsiteX48" fmla="*/ 1327093 w 1345836"/>
              <a:gd name="connsiteY48" fmla="*/ 1885444 h 1958273"/>
              <a:gd name="connsiteX49" fmla="*/ 1343277 w 1345836"/>
              <a:gd name="connsiteY49" fmla="*/ 1958273 h 1958273"/>
              <a:gd name="connsiteX0" fmla="*/ 0 w 1345836"/>
              <a:gd name="connsiteY0" fmla="*/ 0 h 1958273"/>
              <a:gd name="connsiteX1" fmla="*/ 56644 w 1345836"/>
              <a:gd name="connsiteY1" fmla="*/ 32368 h 1958273"/>
              <a:gd name="connsiteX2" fmla="*/ 80920 w 1345836"/>
              <a:gd name="connsiteY2" fmla="*/ 40460 h 1958273"/>
              <a:gd name="connsiteX3" fmla="*/ 186116 w 1345836"/>
              <a:gd name="connsiteY3" fmla="*/ 113289 h 1958273"/>
              <a:gd name="connsiteX4" fmla="*/ 234669 w 1345836"/>
              <a:gd name="connsiteY4" fmla="*/ 145657 h 1958273"/>
              <a:gd name="connsiteX5" fmla="*/ 307497 w 1345836"/>
              <a:gd name="connsiteY5" fmla="*/ 194209 h 1958273"/>
              <a:gd name="connsiteX6" fmla="*/ 331773 w 1345836"/>
              <a:gd name="connsiteY6" fmla="*/ 210393 h 1958273"/>
              <a:gd name="connsiteX7" fmla="*/ 380325 w 1345836"/>
              <a:gd name="connsiteY7" fmla="*/ 250853 h 1958273"/>
              <a:gd name="connsiteX8" fmla="*/ 445062 w 1345836"/>
              <a:gd name="connsiteY8" fmla="*/ 307497 h 1958273"/>
              <a:gd name="connsiteX9" fmla="*/ 493614 w 1345836"/>
              <a:gd name="connsiteY9" fmla="*/ 356050 h 1958273"/>
              <a:gd name="connsiteX10" fmla="*/ 542166 w 1345836"/>
              <a:gd name="connsiteY10" fmla="*/ 396510 h 1958273"/>
              <a:gd name="connsiteX11" fmla="*/ 582626 w 1345836"/>
              <a:gd name="connsiteY11" fmla="*/ 428878 h 1958273"/>
              <a:gd name="connsiteX12" fmla="*/ 639270 w 1345836"/>
              <a:gd name="connsiteY12" fmla="*/ 485522 h 1958273"/>
              <a:gd name="connsiteX13" fmla="*/ 679731 w 1345836"/>
              <a:gd name="connsiteY13" fmla="*/ 517890 h 1958273"/>
              <a:gd name="connsiteX14" fmla="*/ 704007 w 1345836"/>
              <a:gd name="connsiteY14" fmla="*/ 534074 h 1958273"/>
              <a:gd name="connsiteX15" fmla="*/ 768743 w 1345836"/>
              <a:gd name="connsiteY15" fmla="*/ 606903 h 1958273"/>
              <a:gd name="connsiteX16" fmla="*/ 793019 w 1345836"/>
              <a:gd name="connsiteY16" fmla="*/ 631179 h 1958273"/>
              <a:gd name="connsiteX17" fmla="*/ 809203 w 1345836"/>
              <a:gd name="connsiteY17" fmla="*/ 655455 h 1958273"/>
              <a:gd name="connsiteX18" fmla="*/ 833479 w 1345836"/>
              <a:gd name="connsiteY18" fmla="*/ 679731 h 1958273"/>
              <a:gd name="connsiteX19" fmla="*/ 865847 w 1345836"/>
              <a:gd name="connsiteY19" fmla="*/ 728283 h 1958273"/>
              <a:gd name="connsiteX20" fmla="*/ 882031 w 1345836"/>
              <a:gd name="connsiteY20" fmla="*/ 752559 h 1958273"/>
              <a:gd name="connsiteX21" fmla="*/ 898215 w 1345836"/>
              <a:gd name="connsiteY21" fmla="*/ 776835 h 1958273"/>
              <a:gd name="connsiteX22" fmla="*/ 914400 w 1345836"/>
              <a:gd name="connsiteY22" fmla="*/ 809204 h 1958273"/>
              <a:gd name="connsiteX23" fmla="*/ 946768 w 1345836"/>
              <a:gd name="connsiteY23" fmla="*/ 865848 h 1958273"/>
              <a:gd name="connsiteX24" fmla="*/ 954860 w 1345836"/>
              <a:gd name="connsiteY24" fmla="*/ 890124 h 1958273"/>
              <a:gd name="connsiteX25" fmla="*/ 971044 w 1345836"/>
              <a:gd name="connsiteY25" fmla="*/ 914400 h 1958273"/>
              <a:gd name="connsiteX26" fmla="*/ 1003412 w 1345836"/>
              <a:gd name="connsiteY26" fmla="*/ 962952 h 1958273"/>
              <a:gd name="connsiteX27" fmla="*/ 1027688 w 1345836"/>
              <a:gd name="connsiteY27" fmla="*/ 1019597 h 1958273"/>
              <a:gd name="connsiteX28" fmla="*/ 1043872 w 1345836"/>
              <a:gd name="connsiteY28" fmla="*/ 1068149 h 1958273"/>
              <a:gd name="connsiteX29" fmla="*/ 1060056 w 1345836"/>
              <a:gd name="connsiteY29" fmla="*/ 1092425 h 1958273"/>
              <a:gd name="connsiteX30" fmla="*/ 1076240 w 1345836"/>
              <a:gd name="connsiteY30" fmla="*/ 1140977 h 1958273"/>
              <a:gd name="connsiteX31" fmla="*/ 1092424 w 1345836"/>
              <a:gd name="connsiteY31" fmla="*/ 1173345 h 1958273"/>
              <a:gd name="connsiteX32" fmla="*/ 1132885 w 1345836"/>
              <a:gd name="connsiteY32" fmla="*/ 1254266 h 1958273"/>
              <a:gd name="connsiteX33" fmla="*/ 1149069 w 1345836"/>
              <a:gd name="connsiteY33" fmla="*/ 1294726 h 1958273"/>
              <a:gd name="connsiteX34" fmla="*/ 1165253 w 1345836"/>
              <a:gd name="connsiteY34" fmla="*/ 1343278 h 1958273"/>
              <a:gd name="connsiteX35" fmla="*/ 1173345 w 1345836"/>
              <a:gd name="connsiteY35" fmla="*/ 1367554 h 1958273"/>
              <a:gd name="connsiteX36" fmla="*/ 1181437 w 1345836"/>
              <a:gd name="connsiteY36" fmla="*/ 1399922 h 1958273"/>
              <a:gd name="connsiteX37" fmla="*/ 1197621 w 1345836"/>
              <a:gd name="connsiteY37" fmla="*/ 1448474 h 1958273"/>
              <a:gd name="connsiteX38" fmla="*/ 1221897 w 1345836"/>
              <a:gd name="connsiteY38" fmla="*/ 1521303 h 1958273"/>
              <a:gd name="connsiteX39" fmla="*/ 1229989 w 1345836"/>
              <a:gd name="connsiteY39" fmla="*/ 1545579 h 1958273"/>
              <a:gd name="connsiteX40" fmla="*/ 1238081 w 1345836"/>
              <a:gd name="connsiteY40" fmla="*/ 1569855 h 1958273"/>
              <a:gd name="connsiteX41" fmla="*/ 1254265 w 1345836"/>
              <a:gd name="connsiteY41" fmla="*/ 1634591 h 1958273"/>
              <a:gd name="connsiteX42" fmla="*/ 1262357 w 1345836"/>
              <a:gd name="connsiteY42" fmla="*/ 1666959 h 1958273"/>
              <a:gd name="connsiteX43" fmla="*/ 1286633 w 1345836"/>
              <a:gd name="connsiteY43" fmla="*/ 1747880 h 1958273"/>
              <a:gd name="connsiteX44" fmla="*/ 1294725 w 1345836"/>
              <a:gd name="connsiteY44" fmla="*/ 1772156 h 1958273"/>
              <a:gd name="connsiteX45" fmla="*/ 1302817 w 1345836"/>
              <a:gd name="connsiteY45" fmla="*/ 1804524 h 1958273"/>
              <a:gd name="connsiteX46" fmla="*/ 1319001 w 1345836"/>
              <a:gd name="connsiteY46" fmla="*/ 1853076 h 1958273"/>
              <a:gd name="connsiteX47" fmla="*/ 1327093 w 1345836"/>
              <a:gd name="connsiteY47" fmla="*/ 1885444 h 1958273"/>
              <a:gd name="connsiteX48" fmla="*/ 1343277 w 1345836"/>
              <a:gd name="connsiteY48" fmla="*/ 1958273 h 1958273"/>
              <a:gd name="connsiteX0" fmla="*/ 0 w 1345836"/>
              <a:gd name="connsiteY0" fmla="*/ 0 h 1958273"/>
              <a:gd name="connsiteX1" fmla="*/ 56644 w 1345836"/>
              <a:gd name="connsiteY1" fmla="*/ 32368 h 1958273"/>
              <a:gd name="connsiteX2" fmla="*/ 80920 w 1345836"/>
              <a:gd name="connsiteY2" fmla="*/ 40460 h 1958273"/>
              <a:gd name="connsiteX3" fmla="*/ 186116 w 1345836"/>
              <a:gd name="connsiteY3" fmla="*/ 113289 h 1958273"/>
              <a:gd name="connsiteX4" fmla="*/ 234669 w 1345836"/>
              <a:gd name="connsiteY4" fmla="*/ 145657 h 1958273"/>
              <a:gd name="connsiteX5" fmla="*/ 307497 w 1345836"/>
              <a:gd name="connsiteY5" fmla="*/ 194209 h 1958273"/>
              <a:gd name="connsiteX6" fmla="*/ 331773 w 1345836"/>
              <a:gd name="connsiteY6" fmla="*/ 210393 h 1958273"/>
              <a:gd name="connsiteX7" fmla="*/ 380325 w 1345836"/>
              <a:gd name="connsiteY7" fmla="*/ 250853 h 1958273"/>
              <a:gd name="connsiteX8" fmla="*/ 445062 w 1345836"/>
              <a:gd name="connsiteY8" fmla="*/ 307497 h 1958273"/>
              <a:gd name="connsiteX9" fmla="*/ 493614 w 1345836"/>
              <a:gd name="connsiteY9" fmla="*/ 356050 h 1958273"/>
              <a:gd name="connsiteX10" fmla="*/ 542166 w 1345836"/>
              <a:gd name="connsiteY10" fmla="*/ 396510 h 1958273"/>
              <a:gd name="connsiteX11" fmla="*/ 582626 w 1345836"/>
              <a:gd name="connsiteY11" fmla="*/ 428878 h 1958273"/>
              <a:gd name="connsiteX12" fmla="*/ 679731 w 1345836"/>
              <a:gd name="connsiteY12" fmla="*/ 517890 h 1958273"/>
              <a:gd name="connsiteX13" fmla="*/ 704007 w 1345836"/>
              <a:gd name="connsiteY13" fmla="*/ 534074 h 1958273"/>
              <a:gd name="connsiteX14" fmla="*/ 768743 w 1345836"/>
              <a:gd name="connsiteY14" fmla="*/ 606903 h 1958273"/>
              <a:gd name="connsiteX15" fmla="*/ 793019 w 1345836"/>
              <a:gd name="connsiteY15" fmla="*/ 631179 h 1958273"/>
              <a:gd name="connsiteX16" fmla="*/ 809203 w 1345836"/>
              <a:gd name="connsiteY16" fmla="*/ 655455 h 1958273"/>
              <a:gd name="connsiteX17" fmla="*/ 833479 w 1345836"/>
              <a:gd name="connsiteY17" fmla="*/ 679731 h 1958273"/>
              <a:gd name="connsiteX18" fmla="*/ 865847 w 1345836"/>
              <a:gd name="connsiteY18" fmla="*/ 728283 h 1958273"/>
              <a:gd name="connsiteX19" fmla="*/ 882031 w 1345836"/>
              <a:gd name="connsiteY19" fmla="*/ 752559 h 1958273"/>
              <a:gd name="connsiteX20" fmla="*/ 898215 w 1345836"/>
              <a:gd name="connsiteY20" fmla="*/ 776835 h 1958273"/>
              <a:gd name="connsiteX21" fmla="*/ 914400 w 1345836"/>
              <a:gd name="connsiteY21" fmla="*/ 809204 h 1958273"/>
              <a:gd name="connsiteX22" fmla="*/ 946768 w 1345836"/>
              <a:gd name="connsiteY22" fmla="*/ 865848 h 1958273"/>
              <a:gd name="connsiteX23" fmla="*/ 954860 w 1345836"/>
              <a:gd name="connsiteY23" fmla="*/ 890124 h 1958273"/>
              <a:gd name="connsiteX24" fmla="*/ 971044 w 1345836"/>
              <a:gd name="connsiteY24" fmla="*/ 914400 h 1958273"/>
              <a:gd name="connsiteX25" fmla="*/ 1003412 w 1345836"/>
              <a:gd name="connsiteY25" fmla="*/ 962952 h 1958273"/>
              <a:gd name="connsiteX26" fmla="*/ 1027688 w 1345836"/>
              <a:gd name="connsiteY26" fmla="*/ 1019597 h 1958273"/>
              <a:gd name="connsiteX27" fmla="*/ 1043872 w 1345836"/>
              <a:gd name="connsiteY27" fmla="*/ 1068149 h 1958273"/>
              <a:gd name="connsiteX28" fmla="*/ 1060056 w 1345836"/>
              <a:gd name="connsiteY28" fmla="*/ 1092425 h 1958273"/>
              <a:gd name="connsiteX29" fmla="*/ 1076240 w 1345836"/>
              <a:gd name="connsiteY29" fmla="*/ 1140977 h 1958273"/>
              <a:gd name="connsiteX30" fmla="*/ 1092424 w 1345836"/>
              <a:gd name="connsiteY30" fmla="*/ 1173345 h 1958273"/>
              <a:gd name="connsiteX31" fmla="*/ 1132885 w 1345836"/>
              <a:gd name="connsiteY31" fmla="*/ 1254266 h 1958273"/>
              <a:gd name="connsiteX32" fmla="*/ 1149069 w 1345836"/>
              <a:gd name="connsiteY32" fmla="*/ 1294726 h 1958273"/>
              <a:gd name="connsiteX33" fmla="*/ 1165253 w 1345836"/>
              <a:gd name="connsiteY33" fmla="*/ 1343278 h 1958273"/>
              <a:gd name="connsiteX34" fmla="*/ 1173345 w 1345836"/>
              <a:gd name="connsiteY34" fmla="*/ 1367554 h 1958273"/>
              <a:gd name="connsiteX35" fmla="*/ 1181437 w 1345836"/>
              <a:gd name="connsiteY35" fmla="*/ 1399922 h 1958273"/>
              <a:gd name="connsiteX36" fmla="*/ 1197621 w 1345836"/>
              <a:gd name="connsiteY36" fmla="*/ 1448474 h 1958273"/>
              <a:gd name="connsiteX37" fmla="*/ 1221897 w 1345836"/>
              <a:gd name="connsiteY37" fmla="*/ 1521303 h 1958273"/>
              <a:gd name="connsiteX38" fmla="*/ 1229989 w 1345836"/>
              <a:gd name="connsiteY38" fmla="*/ 1545579 h 1958273"/>
              <a:gd name="connsiteX39" fmla="*/ 1238081 w 1345836"/>
              <a:gd name="connsiteY39" fmla="*/ 1569855 h 1958273"/>
              <a:gd name="connsiteX40" fmla="*/ 1254265 w 1345836"/>
              <a:gd name="connsiteY40" fmla="*/ 1634591 h 1958273"/>
              <a:gd name="connsiteX41" fmla="*/ 1262357 w 1345836"/>
              <a:gd name="connsiteY41" fmla="*/ 1666959 h 1958273"/>
              <a:gd name="connsiteX42" fmla="*/ 1286633 w 1345836"/>
              <a:gd name="connsiteY42" fmla="*/ 1747880 h 1958273"/>
              <a:gd name="connsiteX43" fmla="*/ 1294725 w 1345836"/>
              <a:gd name="connsiteY43" fmla="*/ 1772156 h 1958273"/>
              <a:gd name="connsiteX44" fmla="*/ 1302817 w 1345836"/>
              <a:gd name="connsiteY44" fmla="*/ 1804524 h 1958273"/>
              <a:gd name="connsiteX45" fmla="*/ 1319001 w 1345836"/>
              <a:gd name="connsiteY45" fmla="*/ 1853076 h 1958273"/>
              <a:gd name="connsiteX46" fmla="*/ 1327093 w 1345836"/>
              <a:gd name="connsiteY46" fmla="*/ 1885444 h 1958273"/>
              <a:gd name="connsiteX47" fmla="*/ 1343277 w 1345836"/>
              <a:gd name="connsiteY47" fmla="*/ 1958273 h 1958273"/>
              <a:gd name="connsiteX0" fmla="*/ 0 w 1345836"/>
              <a:gd name="connsiteY0" fmla="*/ 0 h 1958273"/>
              <a:gd name="connsiteX1" fmla="*/ 56644 w 1345836"/>
              <a:gd name="connsiteY1" fmla="*/ 32368 h 1958273"/>
              <a:gd name="connsiteX2" fmla="*/ 80920 w 1345836"/>
              <a:gd name="connsiteY2" fmla="*/ 40460 h 1958273"/>
              <a:gd name="connsiteX3" fmla="*/ 186116 w 1345836"/>
              <a:gd name="connsiteY3" fmla="*/ 113289 h 1958273"/>
              <a:gd name="connsiteX4" fmla="*/ 234669 w 1345836"/>
              <a:gd name="connsiteY4" fmla="*/ 145657 h 1958273"/>
              <a:gd name="connsiteX5" fmla="*/ 307497 w 1345836"/>
              <a:gd name="connsiteY5" fmla="*/ 194209 h 1958273"/>
              <a:gd name="connsiteX6" fmla="*/ 331773 w 1345836"/>
              <a:gd name="connsiteY6" fmla="*/ 210393 h 1958273"/>
              <a:gd name="connsiteX7" fmla="*/ 380325 w 1345836"/>
              <a:gd name="connsiteY7" fmla="*/ 250853 h 1958273"/>
              <a:gd name="connsiteX8" fmla="*/ 445062 w 1345836"/>
              <a:gd name="connsiteY8" fmla="*/ 307497 h 1958273"/>
              <a:gd name="connsiteX9" fmla="*/ 493614 w 1345836"/>
              <a:gd name="connsiteY9" fmla="*/ 356050 h 1958273"/>
              <a:gd name="connsiteX10" fmla="*/ 582626 w 1345836"/>
              <a:gd name="connsiteY10" fmla="*/ 428878 h 1958273"/>
              <a:gd name="connsiteX11" fmla="*/ 679731 w 1345836"/>
              <a:gd name="connsiteY11" fmla="*/ 517890 h 1958273"/>
              <a:gd name="connsiteX12" fmla="*/ 704007 w 1345836"/>
              <a:gd name="connsiteY12" fmla="*/ 534074 h 1958273"/>
              <a:gd name="connsiteX13" fmla="*/ 768743 w 1345836"/>
              <a:gd name="connsiteY13" fmla="*/ 606903 h 1958273"/>
              <a:gd name="connsiteX14" fmla="*/ 793019 w 1345836"/>
              <a:gd name="connsiteY14" fmla="*/ 631179 h 1958273"/>
              <a:gd name="connsiteX15" fmla="*/ 809203 w 1345836"/>
              <a:gd name="connsiteY15" fmla="*/ 655455 h 1958273"/>
              <a:gd name="connsiteX16" fmla="*/ 833479 w 1345836"/>
              <a:gd name="connsiteY16" fmla="*/ 679731 h 1958273"/>
              <a:gd name="connsiteX17" fmla="*/ 865847 w 1345836"/>
              <a:gd name="connsiteY17" fmla="*/ 728283 h 1958273"/>
              <a:gd name="connsiteX18" fmla="*/ 882031 w 1345836"/>
              <a:gd name="connsiteY18" fmla="*/ 752559 h 1958273"/>
              <a:gd name="connsiteX19" fmla="*/ 898215 w 1345836"/>
              <a:gd name="connsiteY19" fmla="*/ 776835 h 1958273"/>
              <a:gd name="connsiteX20" fmla="*/ 914400 w 1345836"/>
              <a:gd name="connsiteY20" fmla="*/ 809204 h 1958273"/>
              <a:gd name="connsiteX21" fmla="*/ 946768 w 1345836"/>
              <a:gd name="connsiteY21" fmla="*/ 865848 h 1958273"/>
              <a:gd name="connsiteX22" fmla="*/ 954860 w 1345836"/>
              <a:gd name="connsiteY22" fmla="*/ 890124 h 1958273"/>
              <a:gd name="connsiteX23" fmla="*/ 971044 w 1345836"/>
              <a:gd name="connsiteY23" fmla="*/ 914400 h 1958273"/>
              <a:gd name="connsiteX24" fmla="*/ 1003412 w 1345836"/>
              <a:gd name="connsiteY24" fmla="*/ 962952 h 1958273"/>
              <a:gd name="connsiteX25" fmla="*/ 1027688 w 1345836"/>
              <a:gd name="connsiteY25" fmla="*/ 1019597 h 1958273"/>
              <a:gd name="connsiteX26" fmla="*/ 1043872 w 1345836"/>
              <a:gd name="connsiteY26" fmla="*/ 1068149 h 1958273"/>
              <a:gd name="connsiteX27" fmla="*/ 1060056 w 1345836"/>
              <a:gd name="connsiteY27" fmla="*/ 1092425 h 1958273"/>
              <a:gd name="connsiteX28" fmla="*/ 1076240 w 1345836"/>
              <a:gd name="connsiteY28" fmla="*/ 1140977 h 1958273"/>
              <a:gd name="connsiteX29" fmla="*/ 1092424 w 1345836"/>
              <a:gd name="connsiteY29" fmla="*/ 1173345 h 1958273"/>
              <a:gd name="connsiteX30" fmla="*/ 1132885 w 1345836"/>
              <a:gd name="connsiteY30" fmla="*/ 1254266 h 1958273"/>
              <a:gd name="connsiteX31" fmla="*/ 1149069 w 1345836"/>
              <a:gd name="connsiteY31" fmla="*/ 1294726 h 1958273"/>
              <a:gd name="connsiteX32" fmla="*/ 1165253 w 1345836"/>
              <a:gd name="connsiteY32" fmla="*/ 1343278 h 1958273"/>
              <a:gd name="connsiteX33" fmla="*/ 1173345 w 1345836"/>
              <a:gd name="connsiteY33" fmla="*/ 1367554 h 1958273"/>
              <a:gd name="connsiteX34" fmla="*/ 1181437 w 1345836"/>
              <a:gd name="connsiteY34" fmla="*/ 1399922 h 1958273"/>
              <a:gd name="connsiteX35" fmla="*/ 1197621 w 1345836"/>
              <a:gd name="connsiteY35" fmla="*/ 1448474 h 1958273"/>
              <a:gd name="connsiteX36" fmla="*/ 1221897 w 1345836"/>
              <a:gd name="connsiteY36" fmla="*/ 1521303 h 1958273"/>
              <a:gd name="connsiteX37" fmla="*/ 1229989 w 1345836"/>
              <a:gd name="connsiteY37" fmla="*/ 1545579 h 1958273"/>
              <a:gd name="connsiteX38" fmla="*/ 1238081 w 1345836"/>
              <a:gd name="connsiteY38" fmla="*/ 1569855 h 1958273"/>
              <a:gd name="connsiteX39" fmla="*/ 1254265 w 1345836"/>
              <a:gd name="connsiteY39" fmla="*/ 1634591 h 1958273"/>
              <a:gd name="connsiteX40" fmla="*/ 1262357 w 1345836"/>
              <a:gd name="connsiteY40" fmla="*/ 1666959 h 1958273"/>
              <a:gd name="connsiteX41" fmla="*/ 1286633 w 1345836"/>
              <a:gd name="connsiteY41" fmla="*/ 1747880 h 1958273"/>
              <a:gd name="connsiteX42" fmla="*/ 1294725 w 1345836"/>
              <a:gd name="connsiteY42" fmla="*/ 1772156 h 1958273"/>
              <a:gd name="connsiteX43" fmla="*/ 1302817 w 1345836"/>
              <a:gd name="connsiteY43" fmla="*/ 1804524 h 1958273"/>
              <a:gd name="connsiteX44" fmla="*/ 1319001 w 1345836"/>
              <a:gd name="connsiteY44" fmla="*/ 1853076 h 1958273"/>
              <a:gd name="connsiteX45" fmla="*/ 1327093 w 1345836"/>
              <a:gd name="connsiteY45" fmla="*/ 1885444 h 1958273"/>
              <a:gd name="connsiteX46" fmla="*/ 1343277 w 1345836"/>
              <a:gd name="connsiteY46" fmla="*/ 1958273 h 195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45836" h="1958273">
                <a:moveTo>
                  <a:pt x="0" y="0"/>
                </a:moveTo>
                <a:cubicBezTo>
                  <a:pt x="11801" y="6743"/>
                  <a:pt x="43157" y="25625"/>
                  <a:pt x="56644" y="32368"/>
                </a:cubicBezTo>
                <a:cubicBezTo>
                  <a:pt x="64846" y="34711"/>
                  <a:pt x="72828" y="37763"/>
                  <a:pt x="80920" y="40460"/>
                </a:cubicBezTo>
                <a:cubicBezTo>
                  <a:pt x="102499" y="53947"/>
                  <a:pt x="160491" y="95756"/>
                  <a:pt x="186116" y="113289"/>
                </a:cubicBezTo>
                <a:cubicBezTo>
                  <a:pt x="203119" y="122735"/>
                  <a:pt x="218485" y="134868"/>
                  <a:pt x="234669" y="145657"/>
                </a:cubicBezTo>
                <a:lnTo>
                  <a:pt x="307497" y="194209"/>
                </a:lnTo>
                <a:cubicBezTo>
                  <a:pt x="315589" y="199604"/>
                  <a:pt x="324896" y="203516"/>
                  <a:pt x="331773" y="210393"/>
                </a:cubicBezTo>
                <a:cubicBezTo>
                  <a:pt x="362926" y="241546"/>
                  <a:pt x="346527" y="228321"/>
                  <a:pt x="380325" y="250853"/>
                </a:cubicBezTo>
                <a:cubicBezTo>
                  <a:pt x="399207" y="267037"/>
                  <a:pt x="426181" y="289964"/>
                  <a:pt x="445062" y="307497"/>
                </a:cubicBezTo>
                <a:cubicBezTo>
                  <a:pt x="483201" y="364708"/>
                  <a:pt x="433394" y="295830"/>
                  <a:pt x="493614" y="356050"/>
                </a:cubicBezTo>
                <a:cubicBezTo>
                  <a:pt x="516541" y="376280"/>
                  <a:pt x="551607" y="401905"/>
                  <a:pt x="582626" y="428878"/>
                </a:cubicBezTo>
                <a:cubicBezTo>
                  <a:pt x="605553" y="449108"/>
                  <a:pt x="659501" y="500357"/>
                  <a:pt x="679731" y="517890"/>
                </a:cubicBezTo>
                <a:cubicBezTo>
                  <a:pt x="687325" y="523965"/>
                  <a:pt x="695915" y="528679"/>
                  <a:pt x="704007" y="534074"/>
                </a:cubicBezTo>
                <a:cubicBezTo>
                  <a:pt x="718842" y="548909"/>
                  <a:pt x="753908" y="590719"/>
                  <a:pt x="768743" y="606903"/>
                </a:cubicBezTo>
                <a:cubicBezTo>
                  <a:pt x="776069" y="615694"/>
                  <a:pt x="785693" y="622388"/>
                  <a:pt x="793019" y="631179"/>
                </a:cubicBezTo>
                <a:cubicBezTo>
                  <a:pt x="799245" y="638650"/>
                  <a:pt x="802977" y="647984"/>
                  <a:pt x="809203" y="655455"/>
                </a:cubicBezTo>
                <a:cubicBezTo>
                  <a:pt x="816529" y="664246"/>
                  <a:pt x="826453" y="670698"/>
                  <a:pt x="833479" y="679731"/>
                </a:cubicBezTo>
                <a:cubicBezTo>
                  <a:pt x="845421" y="695084"/>
                  <a:pt x="855058" y="712099"/>
                  <a:pt x="865847" y="728283"/>
                </a:cubicBezTo>
                <a:lnTo>
                  <a:pt x="882031" y="752559"/>
                </a:lnTo>
                <a:cubicBezTo>
                  <a:pt x="887426" y="760651"/>
                  <a:pt x="893866" y="768136"/>
                  <a:pt x="898215" y="776835"/>
                </a:cubicBezTo>
                <a:cubicBezTo>
                  <a:pt x="903610" y="787625"/>
                  <a:pt x="908415" y="798730"/>
                  <a:pt x="914400" y="809204"/>
                </a:cubicBezTo>
                <a:cubicBezTo>
                  <a:pt x="937618" y="849836"/>
                  <a:pt x="925809" y="816944"/>
                  <a:pt x="946768" y="865848"/>
                </a:cubicBezTo>
                <a:cubicBezTo>
                  <a:pt x="950128" y="873688"/>
                  <a:pt x="951045" y="882495"/>
                  <a:pt x="954860" y="890124"/>
                </a:cubicBezTo>
                <a:cubicBezTo>
                  <a:pt x="959209" y="898823"/>
                  <a:pt x="966695" y="905701"/>
                  <a:pt x="971044" y="914400"/>
                </a:cubicBezTo>
                <a:cubicBezTo>
                  <a:pt x="979136" y="926538"/>
                  <a:pt x="993971" y="945419"/>
                  <a:pt x="1003412" y="962952"/>
                </a:cubicBezTo>
                <a:cubicBezTo>
                  <a:pt x="1024817" y="1048573"/>
                  <a:pt x="995756" y="947748"/>
                  <a:pt x="1027688" y="1019597"/>
                </a:cubicBezTo>
                <a:cubicBezTo>
                  <a:pt x="1034616" y="1035186"/>
                  <a:pt x="1034409" y="1053955"/>
                  <a:pt x="1043872" y="1068149"/>
                </a:cubicBezTo>
                <a:cubicBezTo>
                  <a:pt x="1049267" y="1076241"/>
                  <a:pt x="1056106" y="1083538"/>
                  <a:pt x="1060056" y="1092425"/>
                </a:cubicBezTo>
                <a:cubicBezTo>
                  <a:pt x="1066984" y="1108014"/>
                  <a:pt x="1068611" y="1125719"/>
                  <a:pt x="1076240" y="1140977"/>
                </a:cubicBezTo>
                <a:cubicBezTo>
                  <a:pt x="1081635" y="1151766"/>
                  <a:pt x="1087944" y="1162145"/>
                  <a:pt x="1092424" y="1173345"/>
                </a:cubicBezTo>
                <a:cubicBezTo>
                  <a:pt x="1101865" y="1192227"/>
                  <a:pt x="1123444" y="1234036"/>
                  <a:pt x="1132885" y="1254266"/>
                </a:cubicBezTo>
                <a:cubicBezTo>
                  <a:pt x="1139939" y="1266964"/>
                  <a:pt x="1144105" y="1281075"/>
                  <a:pt x="1149069" y="1294726"/>
                </a:cubicBezTo>
                <a:cubicBezTo>
                  <a:pt x="1154899" y="1310758"/>
                  <a:pt x="1159858" y="1327094"/>
                  <a:pt x="1165253" y="1343278"/>
                </a:cubicBezTo>
                <a:cubicBezTo>
                  <a:pt x="1167950" y="1351370"/>
                  <a:pt x="1171276" y="1359279"/>
                  <a:pt x="1173345" y="1367554"/>
                </a:cubicBezTo>
                <a:cubicBezTo>
                  <a:pt x="1176042" y="1378343"/>
                  <a:pt x="1178241" y="1389270"/>
                  <a:pt x="1181437" y="1399922"/>
                </a:cubicBezTo>
                <a:cubicBezTo>
                  <a:pt x="1186339" y="1416262"/>
                  <a:pt x="1192226" y="1432290"/>
                  <a:pt x="1197621" y="1448474"/>
                </a:cubicBezTo>
                <a:lnTo>
                  <a:pt x="1221897" y="1521303"/>
                </a:lnTo>
                <a:lnTo>
                  <a:pt x="1229989" y="1545579"/>
                </a:lnTo>
                <a:cubicBezTo>
                  <a:pt x="1232686" y="1553671"/>
                  <a:pt x="1236012" y="1561580"/>
                  <a:pt x="1238081" y="1569855"/>
                </a:cubicBezTo>
                <a:lnTo>
                  <a:pt x="1254265" y="1634591"/>
                </a:lnTo>
                <a:cubicBezTo>
                  <a:pt x="1256962" y="1645380"/>
                  <a:pt x="1258840" y="1656408"/>
                  <a:pt x="1262357" y="1666959"/>
                </a:cubicBezTo>
                <a:cubicBezTo>
                  <a:pt x="1300820" y="1782350"/>
                  <a:pt x="1262172" y="1662268"/>
                  <a:pt x="1286633" y="1747880"/>
                </a:cubicBezTo>
                <a:cubicBezTo>
                  <a:pt x="1288976" y="1756082"/>
                  <a:pt x="1292382" y="1763954"/>
                  <a:pt x="1294725" y="1772156"/>
                </a:cubicBezTo>
                <a:cubicBezTo>
                  <a:pt x="1297780" y="1782849"/>
                  <a:pt x="1299621" y="1793872"/>
                  <a:pt x="1302817" y="1804524"/>
                </a:cubicBezTo>
                <a:cubicBezTo>
                  <a:pt x="1307719" y="1820864"/>
                  <a:pt x="1314863" y="1836526"/>
                  <a:pt x="1319001" y="1853076"/>
                </a:cubicBezTo>
                <a:cubicBezTo>
                  <a:pt x="1321698" y="1863865"/>
                  <a:pt x="1323897" y="1874792"/>
                  <a:pt x="1327093" y="1885444"/>
                </a:cubicBezTo>
                <a:cubicBezTo>
                  <a:pt x="1345836" y="1947921"/>
                  <a:pt x="1343277" y="1913974"/>
                  <a:pt x="1343277" y="1958273"/>
                </a:cubicBezTo>
              </a:path>
            </a:pathLst>
          </a:cu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96150" y="4495800"/>
            <a:ext cx="1350963" cy="498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i="0" dirty="0">
                <a:solidFill>
                  <a:srgbClr val="FFC000"/>
                </a:solidFill>
                <a:latin typeface="+mn-lt"/>
              </a:rPr>
              <a:t> ELM Triggering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i="0" dirty="0">
                <a:solidFill>
                  <a:srgbClr val="FFC000"/>
                </a:solidFill>
                <a:latin typeface="+mn-lt"/>
              </a:rPr>
              <a:t>Boundary ?</a:t>
            </a:r>
          </a:p>
        </p:txBody>
      </p:sp>
      <p:cxnSp>
        <p:nvCxnSpPr>
          <p:cNvPr id="11" name="Straight Arrow Connector 18"/>
          <p:cNvCxnSpPr>
            <a:cxnSpLocks noChangeShapeType="1"/>
          </p:cNvCxnSpPr>
          <p:nvPr/>
        </p:nvCxnSpPr>
        <p:spPr bwMode="auto">
          <a:xfrm>
            <a:off x="6934200" y="4800600"/>
            <a:ext cx="381000" cy="1588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 type="arrow" w="med" len="med"/>
            <a:tailEnd/>
          </a:ln>
        </p:spPr>
      </p:cxnSp>
      <p:sp>
        <p:nvSpPr>
          <p:cNvPr id="12" name="Rectangle 11"/>
          <p:cNvSpPr/>
          <p:nvPr/>
        </p:nvSpPr>
        <p:spPr>
          <a:xfrm>
            <a:off x="4930775" y="2882900"/>
            <a:ext cx="66675" cy="682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4330700" y="2960688"/>
            <a:ext cx="2159000" cy="2297112"/>
            <a:chOff x="4331794" y="2960914"/>
            <a:chExt cx="2158542" cy="2296886"/>
          </a:xfrm>
        </p:grpSpPr>
        <p:sp>
          <p:nvSpPr>
            <p:cNvPr id="14" name="Freeform 13"/>
            <p:cNvSpPr/>
            <p:nvPr/>
          </p:nvSpPr>
          <p:spPr>
            <a:xfrm>
              <a:off x="4801594" y="2960914"/>
              <a:ext cx="1688742" cy="2296886"/>
            </a:xfrm>
            <a:custGeom>
              <a:avLst/>
              <a:gdLst>
                <a:gd name="connsiteX0" fmla="*/ 0 w 1345836"/>
                <a:gd name="connsiteY0" fmla="*/ 0 h 1958273"/>
                <a:gd name="connsiteX1" fmla="*/ 24276 w 1345836"/>
                <a:gd name="connsiteY1" fmla="*/ 24276 h 1958273"/>
                <a:gd name="connsiteX2" fmla="*/ 56644 w 1345836"/>
                <a:gd name="connsiteY2" fmla="*/ 32368 h 1958273"/>
                <a:gd name="connsiteX3" fmla="*/ 80920 w 1345836"/>
                <a:gd name="connsiteY3" fmla="*/ 40460 h 1958273"/>
                <a:gd name="connsiteX4" fmla="*/ 129472 w 1345836"/>
                <a:gd name="connsiteY4" fmla="*/ 80920 h 1958273"/>
                <a:gd name="connsiteX5" fmla="*/ 161840 w 1345836"/>
                <a:gd name="connsiteY5" fmla="*/ 105197 h 1958273"/>
                <a:gd name="connsiteX6" fmla="*/ 186116 w 1345836"/>
                <a:gd name="connsiteY6" fmla="*/ 113289 h 1958273"/>
                <a:gd name="connsiteX7" fmla="*/ 234669 w 1345836"/>
                <a:gd name="connsiteY7" fmla="*/ 145657 h 1958273"/>
                <a:gd name="connsiteX8" fmla="*/ 307497 w 1345836"/>
                <a:gd name="connsiteY8" fmla="*/ 194209 h 1958273"/>
                <a:gd name="connsiteX9" fmla="*/ 331773 w 1345836"/>
                <a:gd name="connsiteY9" fmla="*/ 210393 h 1958273"/>
                <a:gd name="connsiteX10" fmla="*/ 380325 w 1345836"/>
                <a:gd name="connsiteY10" fmla="*/ 250853 h 1958273"/>
                <a:gd name="connsiteX11" fmla="*/ 396509 w 1345836"/>
                <a:gd name="connsiteY11" fmla="*/ 275129 h 1958273"/>
                <a:gd name="connsiteX12" fmla="*/ 445062 w 1345836"/>
                <a:gd name="connsiteY12" fmla="*/ 307497 h 1958273"/>
                <a:gd name="connsiteX13" fmla="*/ 493614 w 1345836"/>
                <a:gd name="connsiteY13" fmla="*/ 356050 h 1958273"/>
                <a:gd name="connsiteX14" fmla="*/ 542166 w 1345836"/>
                <a:gd name="connsiteY14" fmla="*/ 396510 h 1958273"/>
                <a:gd name="connsiteX15" fmla="*/ 582626 w 1345836"/>
                <a:gd name="connsiteY15" fmla="*/ 428878 h 1958273"/>
                <a:gd name="connsiteX16" fmla="*/ 639270 w 1345836"/>
                <a:gd name="connsiteY16" fmla="*/ 485522 h 1958273"/>
                <a:gd name="connsiteX17" fmla="*/ 679731 w 1345836"/>
                <a:gd name="connsiteY17" fmla="*/ 517890 h 1958273"/>
                <a:gd name="connsiteX18" fmla="*/ 704007 w 1345836"/>
                <a:gd name="connsiteY18" fmla="*/ 534074 h 1958273"/>
                <a:gd name="connsiteX19" fmla="*/ 752559 w 1345836"/>
                <a:gd name="connsiteY19" fmla="*/ 582627 h 1958273"/>
                <a:gd name="connsiteX20" fmla="*/ 768743 w 1345836"/>
                <a:gd name="connsiteY20" fmla="*/ 606903 h 1958273"/>
                <a:gd name="connsiteX21" fmla="*/ 793019 w 1345836"/>
                <a:gd name="connsiteY21" fmla="*/ 631179 h 1958273"/>
                <a:gd name="connsiteX22" fmla="*/ 809203 w 1345836"/>
                <a:gd name="connsiteY22" fmla="*/ 655455 h 1958273"/>
                <a:gd name="connsiteX23" fmla="*/ 833479 w 1345836"/>
                <a:gd name="connsiteY23" fmla="*/ 679731 h 1958273"/>
                <a:gd name="connsiteX24" fmla="*/ 865847 w 1345836"/>
                <a:gd name="connsiteY24" fmla="*/ 728283 h 1958273"/>
                <a:gd name="connsiteX25" fmla="*/ 882031 w 1345836"/>
                <a:gd name="connsiteY25" fmla="*/ 752559 h 1958273"/>
                <a:gd name="connsiteX26" fmla="*/ 898215 w 1345836"/>
                <a:gd name="connsiteY26" fmla="*/ 776835 h 1958273"/>
                <a:gd name="connsiteX27" fmla="*/ 914400 w 1345836"/>
                <a:gd name="connsiteY27" fmla="*/ 809204 h 1958273"/>
                <a:gd name="connsiteX28" fmla="*/ 946768 w 1345836"/>
                <a:gd name="connsiteY28" fmla="*/ 865848 h 1958273"/>
                <a:gd name="connsiteX29" fmla="*/ 954860 w 1345836"/>
                <a:gd name="connsiteY29" fmla="*/ 890124 h 1958273"/>
                <a:gd name="connsiteX30" fmla="*/ 971044 w 1345836"/>
                <a:gd name="connsiteY30" fmla="*/ 914400 h 1958273"/>
                <a:gd name="connsiteX31" fmla="*/ 979136 w 1345836"/>
                <a:gd name="connsiteY31" fmla="*/ 938676 h 1958273"/>
                <a:gd name="connsiteX32" fmla="*/ 1003412 w 1345836"/>
                <a:gd name="connsiteY32" fmla="*/ 962952 h 1958273"/>
                <a:gd name="connsiteX33" fmla="*/ 1027688 w 1345836"/>
                <a:gd name="connsiteY33" fmla="*/ 1019597 h 1958273"/>
                <a:gd name="connsiteX34" fmla="*/ 1043872 w 1345836"/>
                <a:gd name="connsiteY34" fmla="*/ 1068149 h 1958273"/>
                <a:gd name="connsiteX35" fmla="*/ 1060056 w 1345836"/>
                <a:gd name="connsiteY35" fmla="*/ 1092425 h 1958273"/>
                <a:gd name="connsiteX36" fmla="*/ 1076240 w 1345836"/>
                <a:gd name="connsiteY36" fmla="*/ 1140977 h 1958273"/>
                <a:gd name="connsiteX37" fmla="*/ 1092424 w 1345836"/>
                <a:gd name="connsiteY37" fmla="*/ 1173345 h 1958273"/>
                <a:gd name="connsiteX38" fmla="*/ 1108608 w 1345836"/>
                <a:gd name="connsiteY38" fmla="*/ 1221897 h 1958273"/>
                <a:gd name="connsiteX39" fmla="*/ 1132885 w 1345836"/>
                <a:gd name="connsiteY39" fmla="*/ 1254266 h 1958273"/>
                <a:gd name="connsiteX40" fmla="*/ 1149069 w 1345836"/>
                <a:gd name="connsiteY40" fmla="*/ 1294726 h 1958273"/>
                <a:gd name="connsiteX41" fmla="*/ 1165253 w 1345836"/>
                <a:gd name="connsiteY41" fmla="*/ 1343278 h 1958273"/>
                <a:gd name="connsiteX42" fmla="*/ 1173345 w 1345836"/>
                <a:gd name="connsiteY42" fmla="*/ 1367554 h 1958273"/>
                <a:gd name="connsiteX43" fmla="*/ 1181437 w 1345836"/>
                <a:gd name="connsiteY43" fmla="*/ 1399922 h 1958273"/>
                <a:gd name="connsiteX44" fmla="*/ 1197621 w 1345836"/>
                <a:gd name="connsiteY44" fmla="*/ 1448474 h 1958273"/>
                <a:gd name="connsiteX45" fmla="*/ 1221897 w 1345836"/>
                <a:gd name="connsiteY45" fmla="*/ 1521303 h 1958273"/>
                <a:gd name="connsiteX46" fmla="*/ 1229989 w 1345836"/>
                <a:gd name="connsiteY46" fmla="*/ 1545579 h 1958273"/>
                <a:gd name="connsiteX47" fmla="*/ 1238081 w 1345836"/>
                <a:gd name="connsiteY47" fmla="*/ 1569855 h 1958273"/>
                <a:gd name="connsiteX48" fmla="*/ 1254265 w 1345836"/>
                <a:gd name="connsiteY48" fmla="*/ 1634591 h 1958273"/>
                <a:gd name="connsiteX49" fmla="*/ 1262357 w 1345836"/>
                <a:gd name="connsiteY49" fmla="*/ 1666959 h 1958273"/>
                <a:gd name="connsiteX50" fmla="*/ 1286633 w 1345836"/>
                <a:gd name="connsiteY50" fmla="*/ 1747880 h 1958273"/>
                <a:gd name="connsiteX51" fmla="*/ 1294725 w 1345836"/>
                <a:gd name="connsiteY51" fmla="*/ 1772156 h 1958273"/>
                <a:gd name="connsiteX52" fmla="*/ 1302817 w 1345836"/>
                <a:gd name="connsiteY52" fmla="*/ 1804524 h 1958273"/>
                <a:gd name="connsiteX53" fmla="*/ 1319001 w 1345836"/>
                <a:gd name="connsiteY53" fmla="*/ 1853076 h 1958273"/>
                <a:gd name="connsiteX54" fmla="*/ 1327093 w 1345836"/>
                <a:gd name="connsiteY54" fmla="*/ 1885444 h 1958273"/>
                <a:gd name="connsiteX55" fmla="*/ 1343277 w 1345836"/>
                <a:gd name="connsiteY55" fmla="*/ 1958273 h 1958273"/>
                <a:gd name="connsiteX0" fmla="*/ 0 w 1345836"/>
                <a:gd name="connsiteY0" fmla="*/ 0 h 1958273"/>
                <a:gd name="connsiteX1" fmla="*/ 24276 w 1345836"/>
                <a:gd name="connsiteY1" fmla="*/ 24276 h 1958273"/>
                <a:gd name="connsiteX2" fmla="*/ 56644 w 1345836"/>
                <a:gd name="connsiteY2" fmla="*/ 32368 h 1958273"/>
                <a:gd name="connsiteX3" fmla="*/ 80920 w 1345836"/>
                <a:gd name="connsiteY3" fmla="*/ 40460 h 1958273"/>
                <a:gd name="connsiteX4" fmla="*/ 129472 w 1345836"/>
                <a:gd name="connsiteY4" fmla="*/ 80920 h 1958273"/>
                <a:gd name="connsiteX5" fmla="*/ 161840 w 1345836"/>
                <a:gd name="connsiteY5" fmla="*/ 105197 h 1958273"/>
                <a:gd name="connsiteX6" fmla="*/ 186116 w 1345836"/>
                <a:gd name="connsiteY6" fmla="*/ 113289 h 1958273"/>
                <a:gd name="connsiteX7" fmla="*/ 234669 w 1345836"/>
                <a:gd name="connsiteY7" fmla="*/ 145657 h 1958273"/>
                <a:gd name="connsiteX8" fmla="*/ 307497 w 1345836"/>
                <a:gd name="connsiteY8" fmla="*/ 194209 h 1958273"/>
                <a:gd name="connsiteX9" fmla="*/ 331773 w 1345836"/>
                <a:gd name="connsiteY9" fmla="*/ 210393 h 1958273"/>
                <a:gd name="connsiteX10" fmla="*/ 380325 w 1345836"/>
                <a:gd name="connsiteY10" fmla="*/ 250853 h 1958273"/>
                <a:gd name="connsiteX11" fmla="*/ 396509 w 1345836"/>
                <a:gd name="connsiteY11" fmla="*/ 275129 h 1958273"/>
                <a:gd name="connsiteX12" fmla="*/ 445062 w 1345836"/>
                <a:gd name="connsiteY12" fmla="*/ 307497 h 1958273"/>
                <a:gd name="connsiteX13" fmla="*/ 493614 w 1345836"/>
                <a:gd name="connsiteY13" fmla="*/ 356050 h 1958273"/>
                <a:gd name="connsiteX14" fmla="*/ 542166 w 1345836"/>
                <a:gd name="connsiteY14" fmla="*/ 396510 h 1958273"/>
                <a:gd name="connsiteX15" fmla="*/ 582626 w 1345836"/>
                <a:gd name="connsiteY15" fmla="*/ 428878 h 1958273"/>
                <a:gd name="connsiteX16" fmla="*/ 639270 w 1345836"/>
                <a:gd name="connsiteY16" fmla="*/ 485522 h 1958273"/>
                <a:gd name="connsiteX17" fmla="*/ 679731 w 1345836"/>
                <a:gd name="connsiteY17" fmla="*/ 517890 h 1958273"/>
                <a:gd name="connsiteX18" fmla="*/ 704007 w 1345836"/>
                <a:gd name="connsiteY18" fmla="*/ 534074 h 1958273"/>
                <a:gd name="connsiteX19" fmla="*/ 752559 w 1345836"/>
                <a:gd name="connsiteY19" fmla="*/ 582627 h 1958273"/>
                <a:gd name="connsiteX20" fmla="*/ 768743 w 1345836"/>
                <a:gd name="connsiteY20" fmla="*/ 606903 h 1958273"/>
                <a:gd name="connsiteX21" fmla="*/ 793019 w 1345836"/>
                <a:gd name="connsiteY21" fmla="*/ 631179 h 1958273"/>
                <a:gd name="connsiteX22" fmla="*/ 809203 w 1345836"/>
                <a:gd name="connsiteY22" fmla="*/ 655455 h 1958273"/>
                <a:gd name="connsiteX23" fmla="*/ 833479 w 1345836"/>
                <a:gd name="connsiteY23" fmla="*/ 679731 h 1958273"/>
                <a:gd name="connsiteX24" fmla="*/ 865847 w 1345836"/>
                <a:gd name="connsiteY24" fmla="*/ 728283 h 1958273"/>
                <a:gd name="connsiteX25" fmla="*/ 882031 w 1345836"/>
                <a:gd name="connsiteY25" fmla="*/ 752559 h 1958273"/>
                <a:gd name="connsiteX26" fmla="*/ 898215 w 1345836"/>
                <a:gd name="connsiteY26" fmla="*/ 776835 h 1958273"/>
                <a:gd name="connsiteX27" fmla="*/ 914400 w 1345836"/>
                <a:gd name="connsiteY27" fmla="*/ 809204 h 1958273"/>
                <a:gd name="connsiteX28" fmla="*/ 946768 w 1345836"/>
                <a:gd name="connsiteY28" fmla="*/ 865848 h 1958273"/>
                <a:gd name="connsiteX29" fmla="*/ 954860 w 1345836"/>
                <a:gd name="connsiteY29" fmla="*/ 890124 h 1958273"/>
                <a:gd name="connsiteX30" fmla="*/ 971044 w 1345836"/>
                <a:gd name="connsiteY30" fmla="*/ 914400 h 1958273"/>
                <a:gd name="connsiteX31" fmla="*/ 1003412 w 1345836"/>
                <a:gd name="connsiteY31" fmla="*/ 962952 h 1958273"/>
                <a:gd name="connsiteX32" fmla="*/ 1027688 w 1345836"/>
                <a:gd name="connsiteY32" fmla="*/ 1019597 h 1958273"/>
                <a:gd name="connsiteX33" fmla="*/ 1043872 w 1345836"/>
                <a:gd name="connsiteY33" fmla="*/ 1068149 h 1958273"/>
                <a:gd name="connsiteX34" fmla="*/ 1060056 w 1345836"/>
                <a:gd name="connsiteY34" fmla="*/ 1092425 h 1958273"/>
                <a:gd name="connsiteX35" fmla="*/ 1076240 w 1345836"/>
                <a:gd name="connsiteY35" fmla="*/ 1140977 h 1958273"/>
                <a:gd name="connsiteX36" fmla="*/ 1092424 w 1345836"/>
                <a:gd name="connsiteY36" fmla="*/ 1173345 h 1958273"/>
                <a:gd name="connsiteX37" fmla="*/ 1108608 w 1345836"/>
                <a:gd name="connsiteY37" fmla="*/ 1221897 h 1958273"/>
                <a:gd name="connsiteX38" fmla="*/ 1132885 w 1345836"/>
                <a:gd name="connsiteY38" fmla="*/ 1254266 h 1958273"/>
                <a:gd name="connsiteX39" fmla="*/ 1149069 w 1345836"/>
                <a:gd name="connsiteY39" fmla="*/ 1294726 h 1958273"/>
                <a:gd name="connsiteX40" fmla="*/ 1165253 w 1345836"/>
                <a:gd name="connsiteY40" fmla="*/ 1343278 h 1958273"/>
                <a:gd name="connsiteX41" fmla="*/ 1173345 w 1345836"/>
                <a:gd name="connsiteY41" fmla="*/ 1367554 h 1958273"/>
                <a:gd name="connsiteX42" fmla="*/ 1181437 w 1345836"/>
                <a:gd name="connsiteY42" fmla="*/ 1399922 h 1958273"/>
                <a:gd name="connsiteX43" fmla="*/ 1197621 w 1345836"/>
                <a:gd name="connsiteY43" fmla="*/ 1448474 h 1958273"/>
                <a:gd name="connsiteX44" fmla="*/ 1221897 w 1345836"/>
                <a:gd name="connsiteY44" fmla="*/ 1521303 h 1958273"/>
                <a:gd name="connsiteX45" fmla="*/ 1229989 w 1345836"/>
                <a:gd name="connsiteY45" fmla="*/ 1545579 h 1958273"/>
                <a:gd name="connsiteX46" fmla="*/ 1238081 w 1345836"/>
                <a:gd name="connsiteY46" fmla="*/ 1569855 h 1958273"/>
                <a:gd name="connsiteX47" fmla="*/ 1254265 w 1345836"/>
                <a:gd name="connsiteY47" fmla="*/ 1634591 h 1958273"/>
                <a:gd name="connsiteX48" fmla="*/ 1262357 w 1345836"/>
                <a:gd name="connsiteY48" fmla="*/ 1666959 h 1958273"/>
                <a:gd name="connsiteX49" fmla="*/ 1286633 w 1345836"/>
                <a:gd name="connsiteY49" fmla="*/ 1747880 h 1958273"/>
                <a:gd name="connsiteX50" fmla="*/ 1294725 w 1345836"/>
                <a:gd name="connsiteY50" fmla="*/ 1772156 h 1958273"/>
                <a:gd name="connsiteX51" fmla="*/ 1302817 w 1345836"/>
                <a:gd name="connsiteY51" fmla="*/ 1804524 h 1958273"/>
                <a:gd name="connsiteX52" fmla="*/ 1319001 w 1345836"/>
                <a:gd name="connsiteY52" fmla="*/ 1853076 h 1958273"/>
                <a:gd name="connsiteX53" fmla="*/ 1327093 w 1345836"/>
                <a:gd name="connsiteY53" fmla="*/ 1885444 h 1958273"/>
                <a:gd name="connsiteX54" fmla="*/ 1343277 w 1345836"/>
                <a:gd name="connsiteY54" fmla="*/ 1958273 h 1958273"/>
                <a:gd name="connsiteX0" fmla="*/ 0 w 1345836"/>
                <a:gd name="connsiteY0" fmla="*/ 0 h 1958273"/>
                <a:gd name="connsiteX1" fmla="*/ 24276 w 1345836"/>
                <a:gd name="connsiteY1" fmla="*/ 24276 h 1958273"/>
                <a:gd name="connsiteX2" fmla="*/ 56644 w 1345836"/>
                <a:gd name="connsiteY2" fmla="*/ 32368 h 1958273"/>
                <a:gd name="connsiteX3" fmla="*/ 80920 w 1345836"/>
                <a:gd name="connsiteY3" fmla="*/ 40460 h 1958273"/>
                <a:gd name="connsiteX4" fmla="*/ 129472 w 1345836"/>
                <a:gd name="connsiteY4" fmla="*/ 80920 h 1958273"/>
                <a:gd name="connsiteX5" fmla="*/ 161840 w 1345836"/>
                <a:gd name="connsiteY5" fmla="*/ 105197 h 1958273"/>
                <a:gd name="connsiteX6" fmla="*/ 186116 w 1345836"/>
                <a:gd name="connsiteY6" fmla="*/ 113289 h 1958273"/>
                <a:gd name="connsiteX7" fmla="*/ 234669 w 1345836"/>
                <a:gd name="connsiteY7" fmla="*/ 145657 h 1958273"/>
                <a:gd name="connsiteX8" fmla="*/ 307497 w 1345836"/>
                <a:gd name="connsiteY8" fmla="*/ 194209 h 1958273"/>
                <a:gd name="connsiteX9" fmla="*/ 331773 w 1345836"/>
                <a:gd name="connsiteY9" fmla="*/ 210393 h 1958273"/>
                <a:gd name="connsiteX10" fmla="*/ 380325 w 1345836"/>
                <a:gd name="connsiteY10" fmla="*/ 250853 h 1958273"/>
                <a:gd name="connsiteX11" fmla="*/ 445062 w 1345836"/>
                <a:gd name="connsiteY11" fmla="*/ 307497 h 1958273"/>
                <a:gd name="connsiteX12" fmla="*/ 493614 w 1345836"/>
                <a:gd name="connsiteY12" fmla="*/ 356050 h 1958273"/>
                <a:gd name="connsiteX13" fmla="*/ 542166 w 1345836"/>
                <a:gd name="connsiteY13" fmla="*/ 396510 h 1958273"/>
                <a:gd name="connsiteX14" fmla="*/ 582626 w 1345836"/>
                <a:gd name="connsiteY14" fmla="*/ 428878 h 1958273"/>
                <a:gd name="connsiteX15" fmla="*/ 639270 w 1345836"/>
                <a:gd name="connsiteY15" fmla="*/ 485522 h 1958273"/>
                <a:gd name="connsiteX16" fmla="*/ 679731 w 1345836"/>
                <a:gd name="connsiteY16" fmla="*/ 517890 h 1958273"/>
                <a:gd name="connsiteX17" fmla="*/ 704007 w 1345836"/>
                <a:gd name="connsiteY17" fmla="*/ 534074 h 1958273"/>
                <a:gd name="connsiteX18" fmla="*/ 752559 w 1345836"/>
                <a:gd name="connsiteY18" fmla="*/ 582627 h 1958273"/>
                <a:gd name="connsiteX19" fmla="*/ 768743 w 1345836"/>
                <a:gd name="connsiteY19" fmla="*/ 606903 h 1958273"/>
                <a:gd name="connsiteX20" fmla="*/ 793019 w 1345836"/>
                <a:gd name="connsiteY20" fmla="*/ 631179 h 1958273"/>
                <a:gd name="connsiteX21" fmla="*/ 809203 w 1345836"/>
                <a:gd name="connsiteY21" fmla="*/ 655455 h 1958273"/>
                <a:gd name="connsiteX22" fmla="*/ 833479 w 1345836"/>
                <a:gd name="connsiteY22" fmla="*/ 679731 h 1958273"/>
                <a:gd name="connsiteX23" fmla="*/ 865847 w 1345836"/>
                <a:gd name="connsiteY23" fmla="*/ 728283 h 1958273"/>
                <a:gd name="connsiteX24" fmla="*/ 882031 w 1345836"/>
                <a:gd name="connsiteY24" fmla="*/ 752559 h 1958273"/>
                <a:gd name="connsiteX25" fmla="*/ 898215 w 1345836"/>
                <a:gd name="connsiteY25" fmla="*/ 776835 h 1958273"/>
                <a:gd name="connsiteX26" fmla="*/ 914400 w 1345836"/>
                <a:gd name="connsiteY26" fmla="*/ 809204 h 1958273"/>
                <a:gd name="connsiteX27" fmla="*/ 946768 w 1345836"/>
                <a:gd name="connsiteY27" fmla="*/ 865848 h 1958273"/>
                <a:gd name="connsiteX28" fmla="*/ 954860 w 1345836"/>
                <a:gd name="connsiteY28" fmla="*/ 890124 h 1958273"/>
                <a:gd name="connsiteX29" fmla="*/ 971044 w 1345836"/>
                <a:gd name="connsiteY29" fmla="*/ 914400 h 1958273"/>
                <a:gd name="connsiteX30" fmla="*/ 1003412 w 1345836"/>
                <a:gd name="connsiteY30" fmla="*/ 962952 h 1958273"/>
                <a:gd name="connsiteX31" fmla="*/ 1027688 w 1345836"/>
                <a:gd name="connsiteY31" fmla="*/ 1019597 h 1958273"/>
                <a:gd name="connsiteX32" fmla="*/ 1043872 w 1345836"/>
                <a:gd name="connsiteY32" fmla="*/ 1068149 h 1958273"/>
                <a:gd name="connsiteX33" fmla="*/ 1060056 w 1345836"/>
                <a:gd name="connsiteY33" fmla="*/ 1092425 h 1958273"/>
                <a:gd name="connsiteX34" fmla="*/ 1076240 w 1345836"/>
                <a:gd name="connsiteY34" fmla="*/ 1140977 h 1958273"/>
                <a:gd name="connsiteX35" fmla="*/ 1092424 w 1345836"/>
                <a:gd name="connsiteY35" fmla="*/ 1173345 h 1958273"/>
                <a:gd name="connsiteX36" fmla="*/ 1108608 w 1345836"/>
                <a:gd name="connsiteY36" fmla="*/ 1221897 h 1958273"/>
                <a:gd name="connsiteX37" fmla="*/ 1132885 w 1345836"/>
                <a:gd name="connsiteY37" fmla="*/ 1254266 h 1958273"/>
                <a:gd name="connsiteX38" fmla="*/ 1149069 w 1345836"/>
                <a:gd name="connsiteY38" fmla="*/ 1294726 h 1958273"/>
                <a:gd name="connsiteX39" fmla="*/ 1165253 w 1345836"/>
                <a:gd name="connsiteY39" fmla="*/ 1343278 h 1958273"/>
                <a:gd name="connsiteX40" fmla="*/ 1173345 w 1345836"/>
                <a:gd name="connsiteY40" fmla="*/ 1367554 h 1958273"/>
                <a:gd name="connsiteX41" fmla="*/ 1181437 w 1345836"/>
                <a:gd name="connsiteY41" fmla="*/ 1399922 h 1958273"/>
                <a:gd name="connsiteX42" fmla="*/ 1197621 w 1345836"/>
                <a:gd name="connsiteY42" fmla="*/ 1448474 h 1958273"/>
                <a:gd name="connsiteX43" fmla="*/ 1221897 w 1345836"/>
                <a:gd name="connsiteY43" fmla="*/ 1521303 h 1958273"/>
                <a:gd name="connsiteX44" fmla="*/ 1229989 w 1345836"/>
                <a:gd name="connsiteY44" fmla="*/ 1545579 h 1958273"/>
                <a:gd name="connsiteX45" fmla="*/ 1238081 w 1345836"/>
                <a:gd name="connsiteY45" fmla="*/ 1569855 h 1958273"/>
                <a:gd name="connsiteX46" fmla="*/ 1254265 w 1345836"/>
                <a:gd name="connsiteY46" fmla="*/ 1634591 h 1958273"/>
                <a:gd name="connsiteX47" fmla="*/ 1262357 w 1345836"/>
                <a:gd name="connsiteY47" fmla="*/ 1666959 h 1958273"/>
                <a:gd name="connsiteX48" fmla="*/ 1286633 w 1345836"/>
                <a:gd name="connsiteY48" fmla="*/ 1747880 h 1958273"/>
                <a:gd name="connsiteX49" fmla="*/ 1294725 w 1345836"/>
                <a:gd name="connsiteY49" fmla="*/ 1772156 h 1958273"/>
                <a:gd name="connsiteX50" fmla="*/ 1302817 w 1345836"/>
                <a:gd name="connsiteY50" fmla="*/ 1804524 h 1958273"/>
                <a:gd name="connsiteX51" fmla="*/ 1319001 w 1345836"/>
                <a:gd name="connsiteY51" fmla="*/ 1853076 h 1958273"/>
                <a:gd name="connsiteX52" fmla="*/ 1327093 w 1345836"/>
                <a:gd name="connsiteY52" fmla="*/ 1885444 h 1958273"/>
                <a:gd name="connsiteX53" fmla="*/ 1343277 w 1345836"/>
                <a:gd name="connsiteY53" fmla="*/ 1958273 h 1958273"/>
                <a:gd name="connsiteX0" fmla="*/ 0 w 1345836"/>
                <a:gd name="connsiteY0" fmla="*/ 0 h 1958273"/>
                <a:gd name="connsiteX1" fmla="*/ 24276 w 1345836"/>
                <a:gd name="connsiteY1" fmla="*/ 24276 h 1958273"/>
                <a:gd name="connsiteX2" fmla="*/ 56644 w 1345836"/>
                <a:gd name="connsiteY2" fmla="*/ 32368 h 1958273"/>
                <a:gd name="connsiteX3" fmla="*/ 80920 w 1345836"/>
                <a:gd name="connsiteY3" fmla="*/ 40460 h 1958273"/>
                <a:gd name="connsiteX4" fmla="*/ 129472 w 1345836"/>
                <a:gd name="connsiteY4" fmla="*/ 80920 h 1958273"/>
                <a:gd name="connsiteX5" fmla="*/ 161840 w 1345836"/>
                <a:gd name="connsiteY5" fmla="*/ 105197 h 1958273"/>
                <a:gd name="connsiteX6" fmla="*/ 186116 w 1345836"/>
                <a:gd name="connsiteY6" fmla="*/ 113289 h 1958273"/>
                <a:gd name="connsiteX7" fmla="*/ 234669 w 1345836"/>
                <a:gd name="connsiteY7" fmla="*/ 145657 h 1958273"/>
                <a:gd name="connsiteX8" fmla="*/ 307497 w 1345836"/>
                <a:gd name="connsiteY8" fmla="*/ 194209 h 1958273"/>
                <a:gd name="connsiteX9" fmla="*/ 331773 w 1345836"/>
                <a:gd name="connsiteY9" fmla="*/ 210393 h 1958273"/>
                <a:gd name="connsiteX10" fmla="*/ 380325 w 1345836"/>
                <a:gd name="connsiteY10" fmla="*/ 250853 h 1958273"/>
                <a:gd name="connsiteX11" fmla="*/ 445062 w 1345836"/>
                <a:gd name="connsiteY11" fmla="*/ 307497 h 1958273"/>
                <a:gd name="connsiteX12" fmla="*/ 493614 w 1345836"/>
                <a:gd name="connsiteY12" fmla="*/ 356050 h 1958273"/>
                <a:gd name="connsiteX13" fmla="*/ 542166 w 1345836"/>
                <a:gd name="connsiteY13" fmla="*/ 396510 h 1958273"/>
                <a:gd name="connsiteX14" fmla="*/ 582626 w 1345836"/>
                <a:gd name="connsiteY14" fmla="*/ 428878 h 1958273"/>
                <a:gd name="connsiteX15" fmla="*/ 639270 w 1345836"/>
                <a:gd name="connsiteY15" fmla="*/ 485522 h 1958273"/>
                <a:gd name="connsiteX16" fmla="*/ 679731 w 1345836"/>
                <a:gd name="connsiteY16" fmla="*/ 517890 h 1958273"/>
                <a:gd name="connsiteX17" fmla="*/ 704007 w 1345836"/>
                <a:gd name="connsiteY17" fmla="*/ 534074 h 1958273"/>
                <a:gd name="connsiteX18" fmla="*/ 768743 w 1345836"/>
                <a:gd name="connsiteY18" fmla="*/ 606903 h 1958273"/>
                <a:gd name="connsiteX19" fmla="*/ 793019 w 1345836"/>
                <a:gd name="connsiteY19" fmla="*/ 631179 h 1958273"/>
                <a:gd name="connsiteX20" fmla="*/ 809203 w 1345836"/>
                <a:gd name="connsiteY20" fmla="*/ 655455 h 1958273"/>
                <a:gd name="connsiteX21" fmla="*/ 833479 w 1345836"/>
                <a:gd name="connsiteY21" fmla="*/ 679731 h 1958273"/>
                <a:gd name="connsiteX22" fmla="*/ 865847 w 1345836"/>
                <a:gd name="connsiteY22" fmla="*/ 728283 h 1958273"/>
                <a:gd name="connsiteX23" fmla="*/ 882031 w 1345836"/>
                <a:gd name="connsiteY23" fmla="*/ 752559 h 1958273"/>
                <a:gd name="connsiteX24" fmla="*/ 898215 w 1345836"/>
                <a:gd name="connsiteY24" fmla="*/ 776835 h 1958273"/>
                <a:gd name="connsiteX25" fmla="*/ 914400 w 1345836"/>
                <a:gd name="connsiteY25" fmla="*/ 809204 h 1958273"/>
                <a:gd name="connsiteX26" fmla="*/ 946768 w 1345836"/>
                <a:gd name="connsiteY26" fmla="*/ 865848 h 1958273"/>
                <a:gd name="connsiteX27" fmla="*/ 954860 w 1345836"/>
                <a:gd name="connsiteY27" fmla="*/ 890124 h 1958273"/>
                <a:gd name="connsiteX28" fmla="*/ 971044 w 1345836"/>
                <a:gd name="connsiteY28" fmla="*/ 914400 h 1958273"/>
                <a:gd name="connsiteX29" fmla="*/ 1003412 w 1345836"/>
                <a:gd name="connsiteY29" fmla="*/ 962952 h 1958273"/>
                <a:gd name="connsiteX30" fmla="*/ 1027688 w 1345836"/>
                <a:gd name="connsiteY30" fmla="*/ 1019597 h 1958273"/>
                <a:gd name="connsiteX31" fmla="*/ 1043872 w 1345836"/>
                <a:gd name="connsiteY31" fmla="*/ 1068149 h 1958273"/>
                <a:gd name="connsiteX32" fmla="*/ 1060056 w 1345836"/>
                <a:gd name="connsiteY32" fmla="*/ 1092425 h 1958273"/>
                <a:gd name="connsiteX33" fmla="*/ 1076240 w 1345836"/>
                <a:gd name="connsiteY33" fmla="*/ 1140977 h 1958273"/>
                <a:gd name="connsiteX34" fmla="*/ 1092424 w 1345836"/>
                <a:gd name="connsiteY34" fmla="*/ 1173345 h 1958273"/>
                <a:gd name="connsiteX35" fmla="*/ 1108608 w 1345836"/>
                <a:gd name="connsiteY35" fmla="*/ 1221897 h 1958273"/>
                <a:gd name="connsiteX36" fmla="*/ 1132885 w 1345836"/>
                <a:gd name="connsiteY36" fmla="*/ 1254266 h 1958273"/>
                <a:gd name="connsiteX37" fmla="*/ 1149069 w 1345836"/>
                <a:gd name="connsiteY37" fmla="*/ 1294726 h 1958273"/>
                <a:gd name="connsiteX38" fmla="*/ 1165253 w 1345836"/>
                <a:gd name="connsiteY38" fmla="*/ 1343278 h 1958273"/>
                <a:gd name="connsiteX39" fmla="*/ 1173345 w 1345836"/>
                <a:gd name="connsiteY39" fmla="*/ 1367554 h 1958273"/>
                <a:gd name="connsiteX40" fmla="*/ 1181437 w 1345836"/>
                <a:gd name="connsiteY40" fmla="*/ 1399922 h 1958273"/>
                <a:gd name="connsiteX41" fmla="*/ 1197621 w 1345836"/>
                <a:gd name="connsiteY41" fmla="*/ 1448474 h 1958273"/>
                <a:gd name="connsiteX42" fmla="*/ 1221897 w 1345836"/>
                <a:gd name="connsiteY42" fmla="*/ 1521303 h 1958273"/>
                <a:gd name="connsiteX43" fmla="*/ 1229989 w 1345836"/>
                <a:gd name="connsiteY43" fmla="*/ 1545579 h 1958273"/>
                <a:gd name="connsiteX44" fmla="*/ 1238081 w 1345836"/>
                <a:gd name="connsiteY44" fmla="*/ 1569855 h 1958273"/>
                <a:gd name="connsiteX45" fmla="*/ 1254265 w 1345836"/>
                <a:gd name="connsiteY45" fmla="*/ 1634591 h 1958273"/>
                <a:gd name="connsiteX46" fmla="*/ 1262357 w 1345836"/>
                <a:gd name="connsiteY46" fmla="*/ 1666959 h 1958273"/>
                <a:gd name="connsiteX47" fmla="*/ 1286633 w 1345836"/>
                <a:gd name="connsiteY47" fmla="*/ 1747880 h 1958273"/>
                <a:gd name="connsiteX48" fmla="*/ 1294725 w 1345836"/>
                <a:gd name="connsiteY48" fmla="*/ 1772156 h 1958273"/>
                <a:gd name="connsiteX49" fmla="*/ 1302817 w 1345836"/>
                <a:gd name="connsiteY49" fmla="*/ 1804524 h 1958273"/>
                <a:gd name="connsiteX50" fmla="*/ 1319001 w 1345836"/>
                <a:gd name="connsiteY50" fmla="*/ 1853076 h 1958273"/>
                <a:gd name="connsiteX51" fmla="*/ 1327093 w 1345836"/>
                <a:gd name="connsiteY51" fmla="*/ 1885444 h 1958273"/>
                <a:gd name="connsiteX52" fmla="*/ 1343277 w 1345836"/>
                <a:gd name="connsiteY52" fmla="*/ 1958273 h 1958273"/>
                <a:gd name="connsiteX0" fmla="*/ 0 w 1345836"/>
                <a:gd name="connsiteY0" fmla="*/ 0 h 1958273"/>
                <a:gd name="connsiteX1" fmla="*/ 24276 w 1345836"/>
                <a:gd name="connsiteY1" fmla="*/ 24276 h 1958273"/>
                <a:gd name="connsiteX2" fmla="*/ 56644 w 1345836"/>
                <a:gd name="connsiteY2" fmla="*/ 32368 h 1958273"/>
                <a:gd name="connsiteX3" fmla="*/ 80920 w 1345836"/>
                <a:gd name="connsiteY3" fmla="*/ 40460 h 1958273"/>
                <a:gd name="connsiteX4" fmla="*/ 129472 w 1345836"/>
                <a:gd name="connsiteY4" fmla="*/ 80920 h 1958273"/>
                <a:gd name="connsiteX5" fmla="*/ 161840 w 1345836"/>
                <a:gd name="connsiteY5" fmla="*/ 105197 h 1958273"/>
                <a:gd name="connsiteX6" fmla="*/ 186116 w 1345836"/>
                <a:gd name="connsiteY6" fmla="*/ 113289 h 1958273"/>
                <a:gd name="connsiteX7" fmla="*/ 234669 w 1345836"/>
                <a:gd name="connsiteY7" fmla="*/ 145657 h 1958273"/>
                <a:gd name="connsiteX8" fmla="*/ 307497 w 1345836"/>
                <a:gd name="connsiteY8" fmla="*/ 194209 h 1958273"/>
                <a:gd name="connsiteX9" fmla="*/ 331773 w 1345836"/>
                <a:gd name="connsiteY9" fmla="*/ 210393 h 1958273"/>
                <a:gd name="connsiteX10" fmla="*/ 380325 w 1345836"/>
                <a:gd name="connsiteY10" fmla="*/ 250853 h 1958273"/>
                <a:gd name="connsiteX11" fmla="*/ 445062 w 1345836"/>
                <a:gd name="connsiteY11" fmla="*/ 307497 h 1958273"/>
                <a:gd name="connsiteX12" fmla="*/ 493614 w 1345836"/>
                <a:gd name="connsiteY12" fmla="*/ 356050 h 1958273"/>
                <a:gd name="connsiteX13" fmla="*/ 542166 w 1345836"/>
                <a:gd name="connsiteY13" fmla="*/ 396510 h 1958273"/>
                <a:gd name="connsiteX14" fmla="*/ 582626 w 1345836"/>
                <a:gd name="connsiteY14" fmla="*/ 428878 h 1958273"/>
                <a:gd name="connsiteX15" fmla="*/ 639270 w 1345836"/>
                <a:gd name="connsiteY15" fmla="*/ 485522 h 1958273"/>
                <a:gd name="connsiteX16" fmla="*/ 679731 w 1345836"/>
                <a:gd name="connsiteY16" fmla="*/ 517890 h 1958273"/>
                <a:gd name="connsiteX17" fmla="*/ 704007 w 1345836"/>
                <a:gd name="connsiteY17" fmla="*/ 534074 h 1958273"/>
                <a:gd name="connsiteX18" fmla="*/ 768743 w 1345836"/>
                <a:gd name="connsiteY18" fmla="*/ 606903 h 1958273"/>
                <a:gd name="connsiteX19" fmla="*/ 793019 w 1345836"/>
                <a:gd name="connsiteY19" fmla="*/ 631179 h 1958273"/>
                <a:gd name="connsiteX20" fmla="*/ 809203 w 1345836"/>
                <a:gd name="connsiteY20" fmla="*/ 655455 h 1958273"/>
                <a:gd name="connsiteX21" fmla="*/ 833479 w 1345836"/>
                <a:gd name="connsiteY21" fmla="*/ 679731 h 1958273"/>
                <a:gd name="connsiteX22" fmla="*/ 865847 w 1345836"/>
                <a:gd name="connsiteY22" fmla="*/ 728283 h 1958273"/>
                <a:gd name="connsiteX23" fmla="*/ 882031 w 1345836"/>
                <a:gd name="connsiteY23" fmla="*/ 752559 h 1958273"/>
                <a:gd name="connsiteX24" fmla="*/ 898215 w 1345836"/>
                <a:gd name="connsiteY24" fmla="*/ 776835 h 1958273"/>
                <a:gd name="connsiteX25" fmla="*/ 914400 w 1345836"/>
                <a:gd name="connsiteY25" fmla="*/ 809204 h 1958273"/>
                <a:gd name="connsiteX26" fmla="*/ 946768 w 1345836"/>
                <a:gd name="connsiteY26" fmla="*/ 865848 h 1958273"/>
                <a:gd name="connsiteX27" fmla="*/ 954860 w 1345836"/>
                <a:gd name="connsiteY27" fmla="*/ 890124 h 1958273"/>
                <a:gd name="connsiteX28" fmla="*/ 971044 w 1345836"/>
                <a:gd name="connsiteY28" fmla="*/ 914400 h 1958273"/>
                <a:gd name="connsiteX29" fmla="*/ 1003412 w 1345836"/>
                <a:gd name="connsiteY29" fmla="*/ 962952 h 1958273"/>
                <a:gd name="connsiteX30" fmla="*/ 1027688 w 1345836"/>
                <a:gd name="connsiteY30" fmla="*/ 1019597 h 1958273"/>
                <a:gd name="connsiteX31" fmla="*/ 1043872 w 1345836"/>
                <a:gd name="connsiteY31" fmla="*/ 1068149 h 1958273"/>
                <a:gd name="connsiteX32" fmla="*/ 1060056 w 1345836"/>
                <a:gd name="connsiteY32" fmla="*/ 1092425 h 1958273"/>
                <a:gd name="connsiteX33" fmla="*/ 1076240 w 1345836"/>
                <a:gd name="connsiteY33" fmla="*/ 1140977 h 1958273"/>
                <a:gd name="connsiteX34" fmla="*/ 1092424 w 1345836"/>
                <a:gd name="connsiteY34" fmla="*/ 1173345 h 1958273"/>
                <a:gd name="connsiteX35" fmla="*/ 1132885 w 1345836"/>
                <a:gd name="connsiteY35" fmla="*/ 1254266 h 1958273"/>
                <a:gd name="connsiteX36" fmla="*/ 1149069 w 1345836"/>
                <a:gd name="connsiteY36" fmla="*/ 1294726 h 1958273"/>
                <a:gd name="connsiteX37" fmla="*/ 1165253 w 1345836"/>
                <a:gd name="connsiteY37" fmla="*/ 1343278 h 1958273"/>
                <a:gd name="connsiteX38" fmla="*/ 1173345 w 1345836"/>
                <a:gd name="connsiteY38" fmla="*/ 1367554 h 1958273"/>
                <a:gd name="connsiteX39" fmla="*/ 1181437 w 1345836"/>
                <a:gd name="connsiteY39" fmla="*/ 1399922 h 1958273"/>
                <a:gd name="connsiteX40" fmla="*/ 1197621 w 1345836"/>
                <a:gd name="connsiteY40" fmla="*/ 1448474 h 1958273"/>
                <a:gd name="connsiteX41" fmla="*/ 1221897 w 1345836"/>
                <a:gd name="connsiteY41" fmla="*/ 1521303 h 1958273"/>
                <a:gd name="connsiteX42" fmla="*/ 1229989 w 1345836"/>
                <a:gd name="connsiteY42" fmla="*/ 1545579 h 1958273"/>
                <a:gd name="connsiteX43" fmla="*/ 1238081 w 1345836"/>
                <a:gd name="connsiteY43" fmla="*/ 1569855 h 1958273"/>
                <a:gd name="connsiteX44" fmla="*/ 1254265 w 1345836"/>
                <a:gd name="connsiteY44" fmla="*/ 1634591 h 1958273"/>
                <a:gd name="connsiteX45" fmla="*/ 1262357 w 1345836"/>
                <a:gd name="connsiteY45" fmla="*/ 1666959 h 1958273"/>
                <a:gd name="connsiteX46" fmla="*/ 1286633 w 1345836"/>
                <a:gd name="connsiteY46" fmla="*/ 1747880 h 1958273"/>
                <a:gd name="connsiteX47" fmla="*/ 1294725 w 1345836"/>
                <a:gd name="connsiteY47" fmla="*/ 1772156 h 1958273"/>
                <a:gd name="connsiteX48" fmla="*/ 1302817 w 1345836"/>
                <a:gd name="connsiteY48" fmla="*/ 1804524 h 1958273"/>
                <a:gd name="connsiteX49" fmla="*/ 1319001 w 1345836"/>
                <a:gd name="connsiteY49" fmla="*/ 1853076 h 1958273"/>
                <a:gd name="connsiteX50" fmla="*/ 1327093 w 1345836"/>
                <a:gd name="connsiteY50" fmla="*/ 1885444 h 1958273"/>
                <a:gd name="connsiteX51" fmla="*/ 1343277 w 1345836"/>
                <a:gd name="connsiteY51" fmla="*/ 1958273 h 1958273"/>
                <a:gd name="connsiteX0" fmla="*/ 0 w 1345836"/>
                <a:gd name="connsiteY0" fmla="*/ 0 h 1958273"/>
                <a:gd name="connsiteX1" fmla="*/ 56644 w 1345836"/>
                <a:gd name="connsiteY1" fmla="*/ 32368 h 1958273"/>
                <a:gd name="connsiteX2" fmla="*/ 80920 w 1345836"/>
                <a:gd name="connsiteY2" fmla="*/ 40460 h 1958273"/>
                <a:gd name="connsiteX3" fmla="*/ 129472 w 1345836"/>
                <a:gd name="connsiteY3" fmla="*/ 80920 h 1958273"/>
                <a:gd name="connsiteX4" fmla="*/ 161840 w 1345836"/>
                <a:gd name="connsiteY4" fmla="*/ 105197 h 1958273"/>
                <a:gd name="connsiteX5" fmla="*/ 186116 w 1345836"/>
                <a:gd name="connsiteY5" fmla="*/ 113289 h 1958273"/>
                <a:gd name="connsiteX6" fmla="*/ 234669 w 1345836"/>
                <a:gd name="connsiteY6" fmla="*/ 145657 h 1958273"/>
                <a:gd name="connsiteX7" fmla="*/ 307497 w 1345836"/>
                <a:gd name="connsiteY7" fmla="*/ 194209 h 1958273"/>
                <a:gd name="connsiteX8" fmla="*/ 331773 w 1345836"/>
                <a:gd name="connsiteY8" fmla="*/ 210393 h 1958273"/>
                <a:gd name="connsiteX9" fmla="*/ 380325 w 1345836"/>
                <a:gd name="connsiteY9" fmla="*/ 250853 h 1958273"/>
                <a:gd name="connsiteX10" fmla="*/ 445062 w 1345836"/>
                <a:gd name="connsiteY10" fmla="*/ 307497 h 1958273"/>
                <a:gd name="connsiteX11" fmla="*/ 493614 w 1345836"/>
                <a:gd name="connsiteY11" fmla="*/ 356050 h 1958273"/>
                <a:gd name="connsiteX12" fmla="*/ 542166 w 1345836"/>
                <a:gd name="connsiteY12" fmla="*/ 396510 h 1958273"/>
                <a:gd name="connsiteX13" fmla="*/ 582626 w 1345836"/>
                <a:gd name="connsiteY13" fmla="*/ 428878 h 1958273"/>
                <a:gd name="connsiteX14" fmla="*/ 639270 w 1345836"/>
                <a:gd name="connsiteY14" fmla="*/ 485522 h 1958273"/>
                <a:gd name="connsiteX15" fmla="*/ 679731 w 1345836"/>
                <a:gd name="connsiteY15" fmla="*/ 517890 h 1958273"/>
                <a:gd name="connsiteX16" fmla="*/ 704007 w 1345836"/>
                <a:gd name="connsiteY16" fmla="*/ 534074 h 1958273"/>
                <a:gd name="connsiteX17" fmla="*/ 768743 w 1345836"/>
                <a:gd name="connsiteY17" fmla="*/ 606903 h 1958273"/>
                <a:gd name="connsiteX18" fmla="*/ 793019 w 1345836"/>
                <a:gd name="connsiteY18" fmla="*/ 631179 h 1958273"/>
                <a:gd name="connsiteX19" fmla="*/ 809203 w 1345836"/>
                <a:gd name="connsiteY19" fmla="*/ 655455 h 1958273"/>
                <a:gd name="connsiteX20" fmla="*/ 833479 w 1345836"/>
                <a:gd name="connsiteY20" fmla="*/ 679731 h 1958273"/>
                <a:gd name="connsiteX21" fmla="*/ 865847 w 1345836"/>
                <a:gd name="connsiteY21" fmla="*/ 728283 h 1958273"/>
                <a:gd name="connsiteX22" fmla="*/ 882031 w 1345836"/>
                <a:gd name="connsiteY22" fmla="*/ 752559 h 1958273"/>
                <a:gd name="connsiteX23" fmla="*/ 898215 w 1345836"/>
                <a:gd name="connsiteY23" fmla="*/ 776835 h 1958273"/>
                <a:gd name="connsiteX24" fmla="*/ 914400 w 1345836"/>
                <a:gd name="connsiteY24" fmla="*/ 809204 h 1958273"/>
                <a:gd name="connsiteX25" fmla="*/ 946768 w 1345836"/>
                <a:gd name="connsiteY25" fmla="*/ 865848 h 1958273"/>
                <a:gd name="connsiteX26" fmla="*/ 954860 w 1345836"/>
                <a:gd name="connsiteY26" fmla="*/ 890124 h 1958273"/>
                <a:gd name="connsiteX27" fmla="*/ 971044 w 1345836"/>
                <a:gd name="connsiteY27" fmla="*/ 914400 h 1958273"/>
                <a:gd name="connsiteX28" fmla="*/ 1003412 w 1345836"/>
                <a:gd name="connsiteY28" fmla="*/ 962952 h 1958273"/>
                <a:gd name="connsiteX29" fmla="*/ 1027688 w 1345836"/>
                <a:gd name="connsiteY29" fmla="*/ 1019597 h 1958273"/>
                <a:gd name="connsiteX30" fmla="*/ 1043872 w 1345836"/>
                <a:gd name="connsiteY30" fmla="*/ 1068149 h 1958273"/>
                <a:gd name="connsiteX31" fmla="*/ 1060056 w 1345836"/>
                <a:gd name="connsiteY31" fmla="*/ 1092425 h 1958273"/>
                <a:gd name="connsiteX32" fmla="*/ 1076240 w 1345836"/>
                <a:gd name="connsiteY32" fmla="*/ 1140977 h 1958273"/>
                <a:gd name="connsiteX33" fmla="*/ 1092424 w 1345836"/>
                <a:gd name="connsiteY33" fmla="*/ 1173345 h 1958273"/>
                <a:gd name="connsiteX34" fmla="*/ 1132885 w 1345836"/>
                <a:gd name="connsiteY34" fmla="*/ 1254266 h 1958273"/>
                <a:gd name="connsiteX35" fmla="*/ 1149069 w 1345836"/>
                <a:gd name="connsiteY35" fmla="*/ 1294726 h 1958273"/>
                <a:gd name="connsiteX36" fmla="*/ 1165253 w 1345836"/>
                <a:gd name="connsiteY36" fmla="*/ 1343278 h 1958273"/>
                <a:gd name="connsiteX37" fmla="*/ 1173345 w 1345836"/>
                <a:gd name="connsiteY37" fmla="*/ 1367554 h 1958273"/>
                <a:gd name="connsiteX38" fmla="*/ 1181437 w 1345836"/>
                <a:gd name="connsiteY38" fmla="*/ 1399922 h 1958273"/>
                <a:gd name="connsiteX39" fmla="*/ 1197621 w 1345836"/>
                <a:gd name="connsiteY39" fmla="*/ 1448474 h 1958273"/>
                <a:gd name="connsiteX40" fmla="*/ 1221897 w 1345836"/>
                <a:gd name="connsiteY40" fmla="*/ 1521303 h 1958273"/>
                <a:gd name="connsiteX41" fmla="*/ 1229989 w 1345836"/>
                <a:gd name="connsiteY41" fmla="*/ 1545579 h 1958273"/>
                <a:gd name="connsiteX42" fmla="*/ 1238081 w 1345836"/>
                <a:gd name="connsiteY42" fmla="*/ 1569855 h 1958273"/>
                <a:gd name="connsiteX43" fmla="*/ 1254265 w 1345836"/>
                <a:gd name="connsiteY43" fmla="*/ 1634591 h 1958273"/>
                <a:gd name="connsiteX44" fmla="*/ 1262357 w 1345836"/>
                <a:gd name="connsiteY44" fmla="*/ 1666959 h 1958273"/>
                <a:gd name="connsiteX45" fmla="*/ 1286633 w 1345836"/>
                <a:gd name="connsiteY45" fmla="*/ 1747880 h 1958273"/>
                <a:gd name="connsiteX46" fmla="*/ 1294725 w 1345836"/>
                <a:gd name="connsiteY46" fmla="*/ 1772156 h 1958273"/>
                <a:gd name="connsiteX47" fmla="*/ 1302817 w 1345836"/>
                <a:gd name="connsiteY47" fmla="*/ 1804524 h 1958273"/>
                <a:gd name="connsiteX48" fmla="*/ 1319001 w 1345836"/>
                <a:gd name="connsiteY48" fmla="*/ 1853076 h 1958273"/>
                <a:gd name="connsiteX49" fmla="*/ 1327093 w 1345836"/>
                <a:gd name="connsiteY49" fmla="*/ 1885444 h 1958273"/>
                <a:gd name="connsiteX50" fmla="*/ 1343277 w 1345836"/>
                <a:gd name="connsiteY50" fmla="*/ 1958273 h 1958273"/>
                <a:gd name="connsiteX0" fmla="*/ 0 w 1345836"/>
                <a:gd name="connsiteY0" fmla="*/ 0 h 1958273"/>
                <a:gd name="connsiteX1" fmla="*/ 56644 w 1345836"/>
                <a:gd name="connsiteY1" fmla="*/ 32368 h 1958273"/>
                <a:gd name="connsiteX2" fmla="*/ 80920 w 1345836"/>
                <a:gd name="connsiteY2" fmla="*/ 40460 h 1958273"/>
                <a:gd name="connsiteX3" fmla="*/ 129472 w 1345836"/>
                <a:gd name="connsiteY3" fmla="*/ 80920 h 1958273"/>
                <a:gd name="connsiteX4" fmla="*/ 186116 w 1345836"/>
                <a:gd name="connsiteY4" fmla="*/ 113289 h 1958273"/>
                <a:gd name="connsiteX5" fmla="*/ 234669 w 1345836"/>
                <a:gd name="connsiteY5" fmla="*/ 145657 h 1958273"/>
                <a:gd name="connsiteX6" fmla="*/ 307497 w 1345836"/>
                <a:gd name="connsiteY6" fmla="*/ 194209 h 1958273"/>
                <a:gd name="connsiteX7" fmla="*/ 331773 w 1345836"/>
                <a:gd name="connsiteY7" fmla="*/ 210393 h 1958273"/>
                <a:gd name="connsiteX8" fmla="*/ 380325 w 1345836"/>
                <a:gd name="connsiteY8" fmla="*/ 250853 h 1958273"/>
                <a:gd name="connsiteX9" fmla="*/ 445062 w 1345836"/>
                <a:gd name="connsiteY9" fmla="*/ 307497 h 1958273"/>
                <a:gd name="connsiteX10" fmla="*/ 493614 w 1345836"/>
                <a:gd name="connsiteY10" fmla="*/ 356050 h 1958273"/>
                <a:gd name="connsiteX11" fmla="*/ 542166 w 1345836"/>
                <a:gd name="connsiteY11" fmla="*/ 396510 h 1958273"/>
                <a:gd name="connsiteX12" fmla="*/ 582626 w 1345836"/>
                <a:gd name="connsiteY12" fmla="*/ 428878 h 1958273"/>
                <a:gd name="connsiteX13" fmla="*/ 639270 w 1345836"/>
                <a:gd name="connsiteY13" fmla="*/ 485522 h 1958273"/>
                <a:gd name="connsiteX14" fmla="*/ 679731 w 1345836"/>
                <a:gd name="connsiteY14" fmla="*/ 517890 h 1958273"/>
                <a:gd name="connsiteX15" fmla="*/ 704007 w 1345836"/>
                <a:gd name="connsiteY15" fmla="*/ 534074 h 1958273"/>
                <a:gd name="connsiteX16" fmla="*/ 768743 w 1345836"/>
                <a:gd name="connsiteY16" fmla="*/ 606903 h 1958273"/>
                <a:gd name="connsiteX17" fmla="*/ 793019 w 1345836"/>
                <a:gd name="connsiteY17" fmla="*/ 631179 h 1958273"/>
                <a:gd name="connsiteX18" fmla="*/ 809203 w 1345836"/>
                <a:gd name="connsiteY18" fmla="*/ 655455 h 1958273"/>
                <a:gd name="connsiteX19" fmla="*/ 833479 w 1345836"/>
                <a:gd name="connsiteY19" fmla="*/ 679731 h 1958273"/>
                <a:gd name="connsiteX20" fmla="*/ 865847 w 1345836"/>
                <a:gd name="connsiteY20" fmla="*/ 728283 h 1958273"/>
                <a:gd name="connsiteX21" fmla="*/ 882031 w 1345836"/>
                <a:gd name="connsiteY21" fmla="*/ 752559 h 1958273"/>
                <a:gd name="connsiteX22" fmla="*/ 898215 w 1345836"/>
                <a:gd name="connsiteY22" fmla="*/ 776835 h 1958273"/>
                <a:gd name="connsiteX23" fmla="*/ 914400 w 1345836"/>
                <a:gd name="connsiteY23" fmla="*/ 809204 h 1958273"/>
                <a:gd name="connsiteX24" fmla="*/ 946768 w 1345836"/>
                <a:gd name="connsiteY24" fmla="*/ 865848 h 1958273"/>
                <a:gd name="connsiteX25" fmla="*/ 954860 w 1345836"/>
                <a:gd name="connsiteY25" fmla="*/ 890124 h 1958273"/>
                <a:gd name="connsiteX26" fmla="*/ 971044 w 1345836"/>
                <a:gd name="connsiteY26" fmla="*/ 914400 h 1958273"/>
                <a:gd name="connsiteX27" fmla="*/ 1003412 w 1345836"/>
                <a:gd name="connsiteY27" fmla="*/ 962952 h 1958273"/>
                <a:gd name="connsiteX28" fmla="*/ 1027688 w 1345836"/>
                <a:gd name="connsiteY28" fmla="*/ 1019597 h 1958273"/>
                <a:gd name="connsiteX29" fmla="*/ 1043872 w 1345836"/>
                <a:gd name="connsiteY29" fmla="*/ 1068149 h 1958273"/>
                <a:gd name="connsiteX30" fmla="*/ 1060056 w 1345836"/>
                <a:gd name="connsiteY30" fmla="*/ 1092425 h 1958273"/>
                <a:gd name="connsiteX31" fmla="*/ 1076240 w 1345836"/>
                <a:gd name="connsiteY31" fmla="*/ 1140977 h 1958273"/>
                <a:gd name="connsiteX32" fmla="*/ 1092424 w 1345836"/>
                <a:gd name="connsiteY32" fmla="*/ 1173345 h 1958273"/>
                <a:gd name="connsiteX33" fmla="*/ 1132885 w 1345836"/>
                <a:gd name="connsiteY33" fmla="*/ 1254266 h 1958273"/>
                <a:gd name="connsiteX34" fmla="*/ 1149069 w 1345836"/>
                <a:gd name="connsiteY34" fmla="*/ 1294726 h 1958273"/>
                <a:gd name="connsiteX35" fmla="*/ 1165253 w 1345836"/>
                <a:gd name="connsiteY35" fmla="*/ 1343278 h 1958273"/>
                <a:gd name="connsiteX36" fmla="*/ 1173345 w 1345836"/>
                <a:gd name="connsiteY36" fmla="*/ 1367554 h 1958273"/>
                <a:gd name="connsiteX37" fmla="*/ 1181437 w 1345836"/>
                <a:gd name="connsiteY37" fmla="*/ 1399922 h 1958273"/>
                <a:gd name="connsiteX38" fmla="*/ 1197621 w 1345836"/>
                <a:gd name="connsiteY38" fmla="*/ 1448474 h 1958273"/>
                <a:gd name="connsiteX39" fmla="*/ 1221897 w 1345836"/>
                <a:gd name="connsiteY39" fmla="*/ 1521303 h 1958273"/>
                <a:gd name="connsiteX40" fmla="*/ 1229989 w 1345836"/>
                <a:gd name="connsiteY40" fmla="*/ 1545579 h 1958273"/>
                <a:gd name="connsiteX41" fmla="*/ 1238081 w 1345836"/>
                <a:gd name="connsiteY41" fmla="*/ 1569855 h 1958273"/>
                <a:gd name="connsiteX42" fmla="*/ 1254265 w 1345836"/>
                <a:gd name="connsiteY42" fmla="*/ 1634591 h 1958273"/>
                <a:gd name="connsiteX43" fmla="*/ 1262357 w 1345836"/>
                <a:gd name="connsiteY43" fmla="*/ 1666959 h 1958273"/>
                <a:gd name="connsiteX44" fmla="*/ 1286633 w 1345836"/>
                <a:gd name="connsiteY44" fmla="*/ 1747880 h 1958273"/>
                <a:gd name="connsiteX45" fmla="*/ 1294725 w 1345836"/>
                <a:gd name="connsiteY45" fmla="*/ 1772156 h 1958273"/>
                <a:gd name="connsiteX46" fmla="*/ 1302817 w 1345836"/>
                <a:gd name="connsiteY46" fmla="*/ 1804524 h 1958273"/>
                <a:gd name="connsiteX47" fmla="*/ 1319001 w 1345836"/>
                <a:gd name="connsiteY47" fmla="*/ 1853076 h 1958273"/>
                <a:gd name="connsiteX48" fmla="*/ 1327093 w 1345836"/>
                <a:gd name="connsiteY48" fmla="*/ 1885444 h 1958273"/>
                <a:gd name="connsiteX49" fmla="*/ 1343277 w 1345836"/>
                <a:gd name="connsiteY49" fmla="*/ 1958273 h 1958273"/>
                <a:gd name="connsiteX0" fmla="*/ 0 w 1345836"/>
                <a:gd name="connsiteY0" fmla="*/ 0 h 1958273"/>
                <a:gd name="connsiteX1" fmla="*/ 56644 w 1345836"/>
                <a:gd name="connsiteY1" fmla="*/ 32368 h 1958273"/>
                <a:gd name="connsiteX2" fmla="*/ 80920 w 1345836"/>
                <a:gd name="connsiteY2" fmla="*/ 40460 h 1958273"/>
                <a:gd name="connsiteX3" fmla="*/ 186116 w 1345836"/>
                <a:gd name="connsiteY3" fmla="*/ 113289 h 1958273"/>
                <a:gd name="connsiteX4" fmla="*/ 234669 w 1345836"/>
                <a:gd name="connsiteY4" fmla="*/ 145657 h 1958273"/>
                <a:gd name="connsiteX5" fmla="*/ 307497 w 1345836"/>
                <a:gd name="connsiteY5" fmla="*/ 194209 h 1958273"/>
                <a:gd name="connsiteX6" fmla="*/ 331773 w 1345836"/>
                <a:gd name="connsiteY6" fmla="*/ 210393 h 1958273"/>
                <a:gd name="connsiteX7" fmla="*/ 380325 w 1345836"/>
                <a:gd name="connsiteY7" fmla="*/ 250853 h 1958273"/>
                <a:gd name="connsiteX8" fmla="*/ 445062 w 1345836"/>
                <a:gd name="connsiteY8" fmla="*/ 307497 h 1958273"/>
                <a:gd name="connsiteX9" fmla="*/ 493614 w 1345836"/>
                <a:gd name="connsiteY9" fmla="*/ 356050 h 1958273"/>
                <a:gd name="connsiteX10" fmla="*/ 542166 w 1345836"/>
                <a:gd name="connsiteY10" fmla="*/ 396510 h 1958273"/>
                <a:gd name="connsiteX11" fmla="*/ 582626 w 1345836"/>
                <a:gd name="connsiteY11" fmla="*/ 428878 h 1958273"/>
                <a:gd name="connsiteX12" fmla="*/ 639270 w 1345836"/>
                <a:gd name="connsiteY12" fmla="*/ 485522 h 1958273"/>
                <a:gd name="connsiteX13" fmla="*/ 679731 w 1345836"/>
                <a:gd name="connsiteY13" fmla="*/ 517890 h 1958273"/>
                <a:gd name="connsiteX14" fmla="*/ 704007 w 1345836"/>
                <a:gd name="connsiteY14" fmla="*/ 534074 h 1958273"/>
                <a:gd name="connsiteX15" fmla="*/ 768743 w 1345836"/>
                <a:gd name="connsiteY15" fmla="*/ 606903 h 1958273"/>
                <a:gd name="connsiteX16" fmla="*/ 793019 w 1345836"/>
                <a:gd name="connsiteY16" fmla="*/ 631179 h 1958273"/>
                <a:gd name="connsiteX17" fmla="*/ 809203 w 1345836"/>
                <a:gd name="connsiteY17" fmla="*/ 655455 h 1958273"/>
                <a:gd name="connsiteX18" fmla="*/ 833479 w 1345836"/>
                <a:gd name="connsiteY18" fmla="*/ 679731 h 1958273"/>
                <a:gd name="connsiteX19" fmla="*/ 865847 w 1345836"/>
                <a:gd name="connsiteY19" fmla="*/ 728283 h 1958273"/>
                <a:gd name="connsiteX20" fmla="*/ 882031 w 1345836"/>
                <a:gd name="connsiteY20" fmla="*/ 752559 h 1958273"/>
                <a:gd name="connsiteX21" fmla="*/ 898215 w 1345836"/>
                <a:gd name="connsiteY21" fmla="*/ 776835 h 1958273"/>
                <a:gd name="connsiteX22" fmla="*/ 914400 w 1345836"/>
                <a:gd name="connsiteY22" fmla="*/ 809204 h 1958273"/>
                <a:gd name="connsiteX23" fmla="*/ 946768 w 1345836"/>
                <a:gd name="connsiteY23" fmla="*/ 865848 h 1958273"/>
                <a:gd name="connsiteX24" fmla="*/ 954860 w 1345836"/>
                <a:gd name="connsiteY24" fmla="*/ 890124 h 1958273"/>
                <a:gd name="connsiteX25" fmla="*/ 971044 w 1345836"/>
                <a:gd name="connsiteY25" fmla="*/ 914400 h 1958273"/>
                <a:gd name="connsiteX26" fmla="*/ 1003412 w 1345836"/>
                <a:gd name="connsiteY26" fmla="*/ 962952 h 1958273"/>
                <a:gd name="connsiteX27" fmla="*/ 1027688 w 1345836"/>
                <a:gd name="connsiteY27" fmla="*/ 1019597 h 1958273"/>
                <a:gd name="connsiteX28" fmla="*/ 1043872 w 1345836"/>
                <a:gd name="connsiteY28" fmla="*/ 1068149 h 1958273"/>
                <a:gd name="connsiteX29" fmla="*/ 1060056 w 1345836"/>
                <a:gd name="connsiteY29" fmla="*/ 1092425 h 1958273"/>
                <a:gd name="connsiteX30" fmla="*/ 1076240 w 1345836"/>
                <a:gd name="connsiteY30" fmla="*/ 1140977 h 1958273"/>
                <a:gd name="connsiteX31" fmla="*/ 1092424 w 1345836"/>
                <a:gd name="connsiteY31" fmla="*/ 1173345 h 1958273"/>
                <a:gd name="connsiteX32" fmla="*/ 1132885 w 1345836"/>
                <a:gd name="connsiteY32" fmla="*/ 1254266 h 1958273"/>
                <a:gd name="connsiteX33" fmla="*/ 1149069 w 1345836"/>
                <a:gd name="connsiteY33" fmla="*/ 1294726 h 1958273"/>
                <a:gd name="connsiteX34" fmla="*/ 1165253 w 1345836"/>
                <a:gd name="connsiteY34" fmla="*/ 1343278 h 1958273"/>
                <a:gd name="connsiteX35" fmla="*/ 1173345 w 1345836"/>
                <a:gd name="connsiteY35" fmla="*/ 1367554 h 1958273"/>
                <a:gd name="connsiteX36" fmla="*/ 1181437 w 1345836"/>
                <a:gd name="connsiteY36" fmla="*/ 1399922 h 1958273"/>
                <a:gd name="connsiteX37" fmla="*/ 1197621 w 1345836"/>
                <a:gd name="connsiteY37" fmla="*/ 1448474 h 1958273"/>
                <a:gd name="connsiteX38" fmla="*/ 1221897 w 1345836"/>
                <a:gd name="connsiteY38" fmla="*/ 1521303 h 1958273"/>
                <a:gd name="connsiteX39" fmla="*/ 1229989 w 1345836"/>
                <a:gd name="connsiteY39" fmla="*/ 1545579 h 1958273"/>
                <a:gd name="connsiteX40" fmla="*/ 1238081 w 1345836"/>
                <a:gd name="connsiteY40" fmla="*/ 1569855 h 1958273"/>
                <a:gd name="connsiteX41" fmla="*/ 1254265 w 1345836"/>
                <a:gd name="connsiteY41" fmla="*/ 1634591 h 1958273"/>
                <a:gd name="connsiteX42" fmla="*/ 1262357 w 1345836"/>
                <a:gd name="connsiteY42" fmla="*/ 1666959 h 1958273"/>
                <a:gd name="connsiteX43" fmla="*/ 1286633 w 1345836"/>
                <a:gd name="connsiteY43" fmla="*/ 1747880 h 1958273"/>
                <a:gd name="connsiteX44" fmla="*/ 1294725 w 1345836"/>
                <a:gd name="connsiteY44" fmla="*/ 1772156 h 1958273"/>
                <a:gd name="connsiteX45" fmla="*/ 1302817 w 1345836"/>
                <a:gd name="connsiteY45" fmla="*/ 1804524 h 1958273"/>
                <a:gd name="connsiteX46" fmla="*/ 1319001 w 1345836"/>
                <a:gd name="connsiteY46" fmla="*/ 1853076 h 1958273"/>
                <a:gd name="connsiteX47" fmla="*/ 1327093 w 1345836"/>
                <a:gd name="connsiteY47" fmla="*/ 1885444 h 1958273"/>
                <a:gd name="connsiteX48" fmla="*/ 1343277 w 1345836"/>
                <a:gd name="connsiteY48" fmla="*/ 1958273 h 1958273"/>
                <a:gd name="connsiteX0" fmla="*/ 0 w 1345836"/>
                <a:gd name="connsiteY0" fmla="*/ 0 h 1958273"/>
                <a:gd name="connsiteX1" fmla="*/ 56644 w 1345836"/>
                <a:gd name="connsiteY1" fmla="*/ 32368 h 1958273"/>
                <a:gd name="connsiteX2" fmla="*/ 80920 w 1345836"/>
                <a:gd name="connsiteY2" fmla="*/ 40460 h 1958273"/>
                <a:gd name="connsiteX3" fmla="*/ 186116 w 1345836"/>
                <a:gd name="connsiteY3" fmla="*/ 113289 h 1958273"/>
                <a:gd name="connsiteX4" fmla="*/ 234669 w 1345836"/>
                <a:gd name="connsiteY4" fmla="*/ 145657 h 1958273"/>
                <a:gd name="connsiteX5" fmla="*/ 307497 w 1345836"/>
                <a:gd name="connsiteY5" fmla="*/ 194209 h 1958273"/>
                <a:gd name="connsiteX6" fmla="*/ 331773 w 1345836"/>
                <a:gd name="connsiteY6" fmla="*/ 210393 h 1958273"/>
                <a:gd name="connsiteX7" fmla="*/ 380325 w 1345836"/>
                <a:gd name="connsiteY7" fmla="*/ 250853 h 1958273"/>
                <a:gd name="connsiteX8" fmla="*/ 445062 w 1345836"/>
                <a:gd name="connsiteY8" fmla="*/ 307497 h 1958273"/>
                <a:gd name="connsiteX9" fmla="*/ 493614 w 1345836"/>
                <a:gd name="connsiteY9" fmla="*/ 356050 h 1958273"/>
                <a:gd name="connsiteX10" fmla="*/ 542166 w 1345836"/>
                <a:gd name="connsiteY10" fmla="*/ 396510 h 1958273"/>
                <a:gd name="connsiteX11" fmla="*/ 582626 w 1345836"/>
                <a:gd name="connsiteY11" fmla="*/ 428878 h 1958273"/>
                <a:gd name="connsiteX12" fmla="*/ 679731 w 1345836"/>
                <a:gd name="connsiteY12" fmla="*/ 517890 h 1958273"/>
                <a:gd name="connsiteX13" fmla="*/ 704007 w 1345836"/>
                <a:gd name="connsiteY13" fmla="*/ 534074 h 1958273"/>
                <a:gd name="connsiteX14" fmla="*/ 768743 w 1345836"/>
                <a:gd name="connsiteY14" fmla="*/ 606903 h 1958273"/>
                <a:gd name="connsiteX15" fmla="*/ 793019 w 1345836"/>
                <a:gd name="connsiteY15" fmla="*/ 631179 h 1958273"/>
                <a:gd name="connsiteX16" fmla="*/ 809203 w 1345836"/>
                <a:gd name="connsiteY16" fmla="*/ 655455 h 1958273"/>
                <a:gd name="connsiteX17" fmla="*/ 833479 w 1345836"/>
                <a:gd name="connsiteY17" fmla="*/ 679731 h 1958273"/>
                <a:gd name="connsiteX18" fmla="*/ 865847 w 1345836"/>
                <a:gd name="connsiteY18" fmla="*/ 728283 h 1958273"/>
                <a:gd name="connsiteX19" fmla="*/ 882031 w 1345836"/>
                <a:gd name="connsiteY19" fmla="*/ 752559 h 1958273"/>
                <a:gd name="connsiteX20" fmla="*/ 898215 w 1345836"/>
                <a:gd name="connsiteY20" fmla="*/ 776835 h 1958273"/>
                <a:gd name="connsiteX21" fmla="*/ 914400 w 1345836"/>
                <a:gd name="connsiteY21" fmla="*/ 809204 h 1958273"/>
                <a:gd name="connsiteX22" fmla="*/ 946768 w 1345836"/>
                <a:gd name="connsiteY22" fmla="*/ 865848 h 1958273"/>
                <a:gd name="connsiteX23" fmla="*/ 954860 w 1345836"/>
                <a:gd name="connsiteY23" fmla="*/ 890124 h 1958273"/>
                <a:gd name="connsiteX24" fmla="*/ 971044 w 1345836"/>
                <a:gd name="connsiteY24" fmla="*/ 914400 h 1958273"/>
                <a:gd name="connsiteX25" fmla="*/ 1003412 w 1345836"/>
                <a:gd name="connsiteY25" fmla="*/ 962952 h 1958273"/>
                <a:gd name="connsiteX26" fmla="*/ 1027688 w 1345836"/>
                <a:gd name="connsiteY26" fmla="*/ 1019597 h 1958273"/>
                <a:gd name="connsiteX27" fmla="*/ 1043872 w 1345836"/>
                <a:gd name="connsiteY27" fmla="*/ 1068149 h 1958273"/>
                <a:gd name="connsiteX28" fmla="*/ 1060056 w 1345836"/>
                <a:gd name="connsiteY28" fmla="*/ 1092425 h 1958273"/>
                <a:gd name="connsiteX29" fmla="*/ 1076240 w 1345836"/>
                <a:gd name="connsiteY29" fmla="*/ 1140977 h 1958273"/>
                <a:gd name="connsiteX30" fmla="*/ 1092424 w 1345836"/>
                <a:gd name="connsiteY30" fmla="*/ 1173345 h 1958273"/>
                <a:gd name="connsiteX31" fmla="*/ 1132885 w 1345836"/>
                <a:gd name="connsiteY31" fmla="*/ 1254266 h 1958273"/>
                <a:gd name="connsiteX32" fmla="*/ 1149069 w 1345836"/>
                <a:gd name="connsiteY32" fmla="*/ 1294726 h 1958273"/>
                <a:gd name="connsiteX33" fmla="*/ 1165253 w 1345836"/>
                <a:gd name="connsiteY33" fmla="*/ 1343278 h 1958273"/>
                <a:gd name="connsiteX34" fmla="*/ 1173345 w 1345836"/>
                <a:gd name="connsiteY34" fmla="*/ 1367554 h 1958273"/>
                <a:gd name="connsiteX35" fmla="*/ 1181437 w 1345836"/>
                <a:gd name="connsiteY35" fmla="*/ 1399922 h 1958273"/>
                <a:gd name="connsiteX36" fmla="*/ 1197621 w 1345836"/>
                <a:gd name="connsiteY36" fmla="*/ 1448474 h 1958273"/>
                <a:gd name="connsiteX37" fmla="*/ 1221897 w 1345836"/>
                <a:gd name="connsiteY37" fmla="*/ 1521303 h 1958273"/>
                <a:gd name="connsiteX38" fmla="*/ 1229989 w 1345836"/>
                <a:gd name="connsiteY38" fmla="*/ 1545579 h 1958273"/>
                <a:gd name="connsiteX39" fmla="*/ 1238081 w 1345836"/>
                <a:gd name="connsiteY39" fmla="*/ 1569855 h 1958273"/>
                <a:gd name="connsiteX40" fmla="*/ 1254265 w 1345836"/>
                <a:gd name="connsiteY40" fmla="*/ 1634591 h 1958273"/>
                <a:gd name="connsiteX41" fmla="*/ 1262357 w 1345836"/>
                <a:gd name="connsiteY41" fmla="*/ 1666959 h 1958273"/>
                <a:gd name="connsiteX42" fmla="*/ 1286633 w 1345836"/>
                <a:gd name="connsiteY42" fmla="*/ 1747880 h 1958273"/>
                <a:gd name="connsiteX43" fmla="*/ 1294725 w 1345836"/>
                <a:gd name="connsiteY43" fmla="*/ 1772156 h 1958273"/>
                <a:gd name="connsiteX44" fmla="*/ 1302817 w 1345836"/>
                <a:gd name="connsiteY44" fmla="*/ 1804524 h 1958273"/>
                <a:gd name="connsiteX45" fmla="*/ 1319001 w 1345836"/>
                <a:gd name="connsiteY45" fmla="*/ 1853076 h 1958273"/>
                <a:gd name="connsiteX46" fmla="*/ 1327093 w 1345836"/>
                <a:gd name="connsiteY46" fmla="*/ 1885444 h 1958273"/>
                <a:gd name="connsiteX47" fmla="*/ 1343277 w 1345836"/>
                <a:gd name="connsiteY47" fmla="*/ 1958273 h 1958273"/>
                <a:gd name="connsiteX0" fmla="*/ 0 w 1345836"/>
                <a:gd name="connsiteY0" fmla="*/ 0 h 1958273"/>
                <a:gd name="connsiteX1" fmla="*/ 56644 w 1345836"/>
                <a:gd name="connsiteY1" fmla="*/ 32368 h 1958273"/>
                <a:gd name="connsiteX2" fmla="*/ 80920 w 1345836"/>
                <a:gd name="connsiteY2" fmla="*/ 40460 h 1958273"/>
                <a:gd name="connsiteX3" fmla="*/ 186116 w 1345836"/>
                <a:gd name="connsiteY3" fmla="*/ 113289 h 1958273"/>
                <a:gd name="connsiteX4" fmla="*/ 234669 w 1345836"/>
                <a:gd name="connsiteY4" fmla="*/ 145657 h 1958273"/>
                <a:gd name="connsiteX5" fmla="*/ 307497 w 1345836"/>
                <a:gd name="connsiteY5" fmla="*/ 194209 h 1958273"/>
                <a:gd name="connsiteX6" fmla="*/ 331773 w 1345836"/>
                <a:gd name="connsiteY6" fmla="*/ 210393 h 1958273"/>
                <a:gd name="connsiteX7" fmla="*/ 380325 w 1345836"/>
                <a:gd name="connsiteY7" fmla="*/ 250853 h 1958273"/>
                <a:gd name="connsiteX8" fmla="*/ 445062 w 1345836"/>
                <a:gd name="connsiteY8" fmla="*/ 307497 h 1958273"/>
                <a:gd name="connsiteX9" fmla="*/ 493614 w 1345836"/>
                <a:gd name="connsiteY9" fmla="*/ 356050 h 1958273"/>
                <a:gd name="connsiteX10" fmla="*/ 582626 w 1345836"/>
                <a:gd name="connsiteY10" fmla="*/ 428878 h 1958273"/>
                <a:gd name="connsiteX11" fmla="*/ 679731 w 1345836"/>
                <a:gd name="connsiteY11" fmla="*/ 517890 h 1958273"/>
                <a:gd name="connsiteX12" fmla="*/ 704007 w 1345836"/>
                <a:gd name="connsiteY12" fmla="*/ 534074 h 1958273"/>
                <a:gd name="connsiteX13" fmla="*/ 768743 w 1345836"/>
                <a:gd name="connsiteY13" fmla="*/ 606903 h 1958273"/>
                <a:gd name="connsiteX14" fmla="*/ 793019 w 1345836"/>
                <a:gd name="connsiteY14" fmla="*/ 631179 h 1958273"/>
                <a:gd name="connsiteX15" fmla="*/ 809203 w 1345836"/>
                <a:gd name="connsiteY15" fmla="*/ 655455 h 1958273"/>
                <a:gd name="connsiteX16" fmla="*/ 833479 w 1345836"/>
                <a:gd name="connsiteY16" fmla="*/ 679731 h 1958273"/>
                <a:gd name="connsiteX17" fmla="*/ 865847 w 1345836"/>
                <a:gd name="connsiteY17" fmla="*/ 728283 h 1958273"/>
                <a:gd name="connsiteX18" fmla="*/ 882031 w 1345836"/>
                <a:gd name="connsiteY18" fmla="*/ 752559 h 1958273"/>
                <a:gd name="connsiteX19" fmla="*/ 898215 w 1345836"/>
                <a:gd name="connsiteY19" fmla="*/ 776835 h 1958273"/>
                <a:gd name="connsiteX20" fmla="*/ 914400 w 1345836"/>
                <a:gd name="connsiteY20" fmla="*/ 809204 h 1958273"/>
                <a:gd name="connsiteX21" fmla="*/ 946768 w 1345836"/>
                <a:gd name="connsiteY21" fmla="*/ 865848 h 1958273"/>
                <a:gd name="connsiteX22" fmla="*/ 954860 w 1345836"/>
                <a:gd name="connsiteY22" fmla="*/ 890124 h 1958273"/>
                <a:gd name="connsiteX23" fmla="*/ 971044 w 1345836"/>
                <a:gd name="connsiteY23" fmla="*/ 914400 h 1958273"/>
                <a:gd name="connsiteX24" fmla="*/ 1003412 w 1345836"/>
                <a:gd name="connsiteY24" fmla="*/ 962952 h 1958273"/>
                <a:gd name="connsiteX25" fmla="*/ 1027688 w 1345836"/>
                <a:gd name="connsiteY25" fmla="*/ 1019597 h 1958273"/>
                <a:gd name="connsiteX26" fmla="*/ 1043872 w 1345836"/>
                <a:gd name="connsiteY26" fmla="*/ 1068149 h 1958273"/>
                <a:gd name="connsiteX27" fmla="*/ 1060056 w 1345836"/>
                <a:gd name="connsiteY27" fmla="*/ 1092425 h 1958273"/>
                <a:gd name="connsiteX28" fmla="*/ 1076240 w 1345836"/>
                <a:gd name="connsiteY28" fmla="*/ 1140977 h 1958273"/>
                <a:gd name="connsiteX29" fmla="*/ 1092424 w 1345836"/>
                <a:gd name="connsiteY29" fmla="*/ 1173345 h 1958273"/>
                <a:gd name="connsiteX30" fmla="*/ 1132885 w 1345836"/>
                <a:gd name="connsiteY30" fmla="*/ 1254266 h 1958273"/>
                <a:gd name="connsiteX31" fmla="*/ 1149069 w 1345836"/>
                <a:gd name="connsiteY31" fmla="*/ 1294726 h 1958273"/>
                <a:gd name="connsiteX32" fmla="*/ 1165253 w 1345836"/>
                <a:gd name="connsiteY32" fmla="*/ 1343278 h 1958273"/>
                <a:gd name="connsiteX33" fmla="*/ 1173345 w 1345836"/>
                <a:gd name="connsiteY33" fmla="*/ 1367554 h 1958273"/>
                <a:gd name="connsiteX34" fmla="*/ 1181437 w 1345836"/>
                <a:gd name="connsiteY34" fmla="*/ 1399922 h 1958273"/>
                <a:gd name="connsiteX35" fmla="*/ 1197621 w 1345836"/>
                <a:gd name="connsiteY35" fmla="*/ 1448474 h 1958273"/>
                <a:gd name="connsiteX36" fmla="*/ 1221897 w 1345836"/>
                <a:gd name="connsiteY36" fmla="*/ 1521303 h 1958273"/>
                <a:gd name="connsiteX37" fmla="*/ 1229989 w 1345836"/>
                <a:gd name="connsiteY37" fmla="*/ 1545579 h 1958273"/>
                <a:gd name="connsiteX38" fmla="*/ 1238081 w 1345836"/>
                <a:gd name="connsiteY38" fmla="*/ 1569855 h 1958273"/>
                <a:gd name="connsiteX39" fmla="*/ 1254265 w 1345836"/>
                <a:gd name="connsiteY39" fmla="*/ 1634591 h 1958273"/>
                <a:gd name="connsiteX40" fmla="*/ 1262357 w 1345836"/>
                <a:gd name="connsiteY40" fmla="*/ 1666959 h 1958273"/>
                <a:gd name="connsiteX41" fmla="*/ 1286633 w 1345836"/>
                <a:gd name="connsiteY41" fmla="*/ 1747880 h 1958273"/>
                <a:gd name="connsiteX42" fmla="*/ 1294725 w 1345836"/>
                <a:gd name="connsiteY42" fmla="*/ 1772156 h 1958273"/>
                <a:gd name="connsiteX43" fmla="*/ 1302817 w 1345836"/>
                <a:gd name="connsiteY43" fmla="*/ 1804524 h 1958273"/>
                <a:gd name="connsiteX44" fmla="*/ 1319001 w 1345836"/>
                <a:gd name="connsiteY44" fmla="*/ 1853076 h 1958273"/>
                <a:gd name="connsiteX45" fmla="*/ 1327093 w 1345836"/>
                <a:gd name="connsiteY45" fmla="*/ 1885444 h 1958273"/>
                <a:gd name="connsiteX46" fmla="*/ 1343277 w 1345836"/>
                <a:gd name="connsiteY46" fmla="*/ 1958273 h 195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5836" h="1958273">
                  <a:moveTo>
                    <a:pt x="0" y="0"/>
                  </a:moveTo>
                  <a:cubicBezTo>
                    <a:pt x="11801" y="6743"/>
                    <a:pt x="43157" y="25625"/>
                    <a:pt x="56644" y="32368"/>
                  </a:cubicBezTo>
                  <a:cubicBezTo>
                    <a:pt x="64846" y="34711"/>
                    <a:pt x="72828" y="37763"/>
                    <a:pt x="80920" y="40460"/>
                  </a:cubicBezTo>
                  <a:cubicBezTo>
                    <a:pt x="102499" y="53947"/>
                    <a:pt x="160491" y="95756"/>
                    <a:pt x="186116" y="113289"/>
                  </a:cubicBezTo>
                  <a:cubicBezTo>
                    <a:pt x="203119" y="122735"/>
                    <a:pt x="218485" y="134868"/>
                    <a:pt x="234669" y="145657"/>
                  </a:cubicBezTo>
                  <a:lnTo>
                    <a:pt x="307497" y="194209"/>
                  </a:lnTo>
                  <a:cubicBezTo>
                    <a:pt x="315589" y="199604"/>
                    <a:pt x="324896" y="203516"/>
                    <a:pt x="331773" y="210393"/>
                  </a:cubicBezTo>
                  <a:cubicBezTo>
                    <a:pt x="362926" y="241546"/>
                    <a:pt x="346527" y="228321"/>
                    <a:pt x="380325" y="250853"/>
                  </a:cubicBezTo>
                  <a:cubicBezTo>
                    <a:pt x="399207" y="267037"/>
                    <a:pt x="426181" y="289964"/>
                    <a:pt x="445062" y="307497"/>
                  </a:cubicBezTo>
                  <a:cubicBezTo>
                    <a:pt x="483201" y="364708"/>
                    <a:pt x="433394" y="295830"/>
                    <a:pt x="493614" y="356050"/>
                  </a:cubicBezTo>
                  <a:cubicBezTo>
                    <a:pt x="516541" y="376280"/>
                    <a:pt x="551607" y="401905"/>
                    <a:pt x="582626" y="428878"/>
                  </a:cubicBezTo>
                  <a:cubicBezTo>
                    <a:pt x="605553" y="449108"/>
                    <a:pt x="659501" y="500357"/>
                    <a:pt x="679731" y="517890"/>
                  </a:cubicBezTo>
                  <a:cubicBezTo>
                    <a:pt x="687325" y="523965"/>
                    <a:pt x="695915" y="528679"/>
                    <a:pt x="704007" y="534074"/>
                  </a:cubicBezTo>
                  <a:cubicBezTo>
                    <a:pt x="718842" y="548909"/>
                    <a:pt x="753908" y="590719"/>
                    <a:pt x="768743" y="606903"/>
                  </a:cubicBezTo>
                  <a:cubicBezTo>
                    <a:pt x="776069" y="615694"/>
                    <a:pt x="785693" y="622388"/>
                    <a:pt x="793019" y="631179"/>
                  </a:cubicBezTo>
                  <a:cubicBezTo>
                    <a:pt x="799245" y="638650"/>
                    <a:pt x="802977" y="647984"/>
                    <a:pt x="809203" y="655455"/>
                  </a:cubicBezTo>
                  <a:cubicBezTo>
                    <a:pt x="816529" y="664246"/>
                    <a:pt x="826453" y="670698"/>
                    <a:pt x="833479" y="679731"/>
                  </a:cubicBezTo>
                  <a:cubicBezTo>
                    <a:pt x="845421" y="695084"/>
                    <a:pt x="855058" y="712099"/>
                    <a:pt x="865847" y="728283"/>
                  </a:cubicBezTo>
                  <a:lnTo>
                    <a:pt x="882031" y="752559"/>
                  </a:lnTo>
                  <a:cubicBezTo>
                    <a:pt x="887426" y="760651"/>
                    <a:pt x="893866" y="768136"/>
                    <a:pt x="898215" y="776835"/>
                  </a:cubicBezTo>
                  <a:cubicBezTo>
                    <a:pt x="903610" y="787625"/>
                    <a:pt x="908415" y="798730"/>
                    <a:pt x="914400" y="809204"/>
                  </a:cubicBezTo>
                  <a:cubicBezTo>
                    <a:pt x="937618" y="849836"/>
                    <a:pt x="925809" y="816944"/>
                    <a:pt x="946768" y="865848"/>
                  </a:cubicBezTo>
                  <a:cubicBezTo>
                    <a:pt x="950128" y="873688"/>
                    <a:pt x="951045" y="882495"/>
                    <a:pt x="954860" y="890124"/>
                  </a:cubicBezTo>
                  <a:cubicBezTo>
                    <a:pt x="959209" y="898823"/>
                    <a:pt x="966695" y="905701"/>
                    <a:pt x="971044" y="914400"/>
                  </a:cubicBezTo>
                  <a:cubicBezTo>
                    <a:pt x="979136" y="926538"/>
                    <a:pt x="993971" y="945419"/>
                    <a:pt x="1003412" y="962952"/>
                  </a:cubicBezTo>
                  <a:cubicBezTo>
                    <a:pt x="1024817" y="1048573"/>
                    <a:pt x="995756" y="947748"/>
                    <a:pt x="1027688" y="1019597"/>
                  </a:cubicBezTo>
                  <a:cubicBezTo>
                    <a:pt x="1034616" y="1035186"/>
                    <a:pt x="1034409" y="1053955"/>
                    <a:pt x="1043872" y="1068149"/>
                  </a:cubicBezTo>
                  <a:cubicBezTo>
                    <a:pt x="1049267" y="1076241"/>
                    <a:pt x="1056106" y="1083538"/>
                    <a:pt x="1060056" y="1092425"/>
                  </a:cubicBezTo>
                  <a:cubicBezTo>
                    <a:pt x="1066984" y="1108014"/>
                    <a:pt x="1068611" y="1125719"/>
                    <a:pt x="1076240" y="1140977"/>
                  </a:cubicBezTo>
                  <a:cubicBezTo>
                    <a:pt x="1081635" y="1151766"/>
                    <a:pt x="1087944" y="1162145"/>
                    <a:pt x="1092424" y="1173345"/>
                  </a:cubicBezTo>
                  <a:cubicBezTo>
                    <a:pt x="1101865" y="1192227"/>
                    <a:pt x="1123444" y="1234036"/>
                    <a:pt x="1132885" y="1254266"/>
                  </a:cubicBezTo>
                  <a:cubicBezTo>
                    <a:pt x="1139939" y="1266964"/>
                    <a:pt x="1144105" y="1281075"/>
                    <a:pt x="1149069" y="1294726"/>
                  </a:cubicBezTo>
                  <a:cubicBezTo>
                    <a:pt x="1154899" y="1310758"/>
                    <a:pt x="1159858" y="1327094"/>
                    <a:pt x="1165253" y="1343278"/>
                  </a:cubicBezTo>
                  <a:cubicBezTo>
                    <a:pt x="1167950" y="1351370"/>
                    <a:pt x="1171276" y="1359279"/>
                    <a:pt x="1173345" y="1367554"/>
                  </a:cubicBezTo>
                  <a:cubicBezTo>
                    <a:pt x="1176042" y="1378343"/>
                    <a:pt x="1178241" y="1389270"/>
                    <a:pt x="1181437" y="1399922"/>
                  </a:cubicBezTo>
                  <a:cubicBezTo>
                    <a:pt x="1186339" y="1416262"/>
                    <a:pt x="1192226" y="1432290"/>
                    <a:pt x="1197621" y="1448474"/>
                  </a:cubicBezTo>
                  <a:lnTo>
                    <a:pt x="1221897" y="1521303"/>
                  </a:lnTo>
                  <a:lnTo>
                    <a:pt x="1229989" y="1545579"/>
                  </a:lnTo>
                  <a:cubicBezTo>
                    <a:pt x="1232686" y="1553671"/>
                    <a:pt x="1236012" y="1561580"/>
                    <a:pt x="1238081" y="1569855"/>
                  </a:cubicBezTo>
                  <a:lnTo>
                    <a:pt x="1254265" y="1634591"/>
                  </a:lnTo>
                  <a:cubicBezTo>
                    <a:pt x="1256962" y="1645380"/>
                    <a:pt x="1258840" y="1656408"/>
                    <a:pt x="1262357" y="1666959"/>
                  </a:cubicBezTo>
                  <a:cubicBezTo>
                    <a:pt x="1300820" y="1782350"/>
                    <a:pt x="1262172" y="1662268"/>
                    <a:pt x="1286633" y="1747880"/>
                  </a:cubicBezTo>
                  <a:cubicBezTo>
                    <a:pt x="1288976" y="1756082"/>
                    <a:pt x="1292382" y="1763954"/>
                    <a:pt x="1294725" y="1772156"/>
                  </a:cubicBezTo>
                  <a:cubicBezTo>
                    <a:pt x="1297780" y="1782849"/>
                    <a:pt x="1299621" y="1793872"/>
                    <a:pt x="1302817" y="1804524"/>
                  </a:cubicBezTo>
                  <a:cubicBezTo>
                    <a:pt x="1307719" y="1820864"/>
                    <a:pt x="1314863" y="1836526"/>
                    <a:pt x="1319001" y="1853076"/>
                  </a:cubicBezTo>
                  <a:cubicBezTo>
                    <a:pt x="1321698" y="1863865"/>
                    <a:pt x="1323897" y="1874792"/>
                    <a:pt x="1327093" y="1885444"/>
                  </a:cubicBezTo>
                  <a:cubicBezTo>
                    <a:pt x="1345836" y="1947921"/>
                    <a:pt x="1343277" y="1913974"/>
                    <a:pt x="1343277" y="1958273"/>
                  </a:cubicBezTo>
                </a:path>
              </a:pathLst>
            </a:custGeom>
            <a:ln w="2857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5791984" y="4495875"/>
              <a:ext cx="380919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331794" y="4224440"/>
              <a:ext cx="1533200" cy="498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dirty="0"/>
                <a:t> </a:t>
              </a:r>
              <a:r>
                <a:rPr lang="en-US" i="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Li ELM Triggering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i="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Boundary 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1296988"/>
            <a:ext cx="2895600" cy="4659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sz="1400" i="0" dirty="0">
                <a:solidFill>
                  <a:schemeClr val="tx1"/>
                </a:solidFill>
                <a:latin typeface="+mn-lt"/>
              </a:rPr>
              <a:t>DIII-D results indicate thresholds of D pellet sizes and speeds exist for reliable ELM pacing.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 i="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400" i="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n-US" sz="1400" i="0" u="sng" dirty="0">
                <a:solidFill>
                  <a:schemeClr val="tx1"/>
                </a:solidFill>
                <a:latin typeface="+mn-lt"/>
              </a:rPr>
              <a:t>hypothetical</a:t>
            </a:r>
            <a:r>
              <a:rPr lang="en-US" sz="1400" i="0" dirty="0">
                <a:solidFill>
                  <a:schemeClr val="tx1"/>
                </a:solidFill>
                <a:latin typeface="+mn-lt"/>
              </a:rPr>
              <a:t> curve is drawn by hand on the right indicating where a threshold boundary </a:t>
            </a:r>
            <a:r>
              <a:rPr lang="en-US" sz="1400" i="0" u="sng" dirty="0">
                <a:solidFill>
                  <a:schemeClr val="tx1"/>
                </a:solidFill>
                <a:latin typeface="+mn-lt"/>
              </a:rPr>
              <a:t>may</a:t>
            </a:r>
            <a:r>
              <a:rPr lang="en-US" sz="1400" i="0" dirty="0">
                <a:solidFill>
                  <a:schemeClr val="tx1"/>
                </a:solidFill>
                <a:latin typeface="+mn-lt"/>
              </a:rPr>
              <a:t> exist. (shown in </a:t>
            </a:r>
            <a:r>
              <a:rPr lang="en-US" sz="1400" i="0" dirty="0">
                <a:solidFill>
                  <a:srgbClr val="FFC000"/>
                </a:solidFill>
                <a:latin typeface="+mn-lt"/>
              </a:rPr>
              <a:t>yellow</a:t>
            </a:r>
            <a:r>
              <a:rPr lang="en-US" sz="1400" i="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 i="0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400" i="0" dirty="0">
                <a:solidFill>
                  <a:schemeClr val="tx1"/>
                </a:solidFill>
                <a:latin typeface="+mn-lt"/>
              </a:rPr>
              <a:t>  A second </a:t>
            </a:r>
            <a:r>
              <a:rPr lang="en-US" sz="1400" i="0" u="sng" dirty="0">
                <a:solidFill>
                  <a:schemeClr val="tx1"/>
                </a:solidFill>
                <a:latin typeface="+mn-lt"/>
              </a:rPr>
              <a:t>hypothetical</a:t>
            </a:r>
            <a:r>
              <a:rPr lang="en-US" sz="1400" i="0" dirty="0">
                <a:solidFill>
                  <a:schemeClr val="tx1"/>
                </a:solidFill>
                <a:latin typeface="+mn-lt"/>
              </a:rPr>
              <a:t> curve for Li granules is shown (in </a:t>
            </a:r>
            <a:r>
              <a:rPr lang="en-US" sz="1400" i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grey</a:t>
            </a:r>
            <a:r>
              <a:rPr lang="en-US" sz="1400" i="0" dirty="0">
                <a:solidFill>
                  <a:schemeClr val="tx1"/>
                </a:solidFill>
                <a:latin typeface="+mn-lt"/>
              </a:rPr>
              <a:t>). This curve is meant to indicate that lower speeds and small sizes </a:t>
            </a:r>
            <a:r>
              <a:rPr lang="en-US" sz="1400" i="0" u="sng" dirty="0">
                <a:solidFill>
                  <a:schemeClr val="tx1"/>
                </a:solidFill>
                <a:latin typeface="+mn-lt"/>
              </a:rPr>
              <a:t>may</a:t>
            </a:r>
            <a:r>
              <a:rPr lang="en-US" sz="1400" i="0" dirty="0">
                <a:solidFill>
                  <a:schemeClr val="tx1"/>
                </a:solidFill>
                <a:latin typeface="+mn-lt"/>
              </a:rPr>
              <a:t> be needed with Li granule injection.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 i="0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400" i="0" dirty="0">
                <a:latin typeface="+mn-lt"/>
              </a:rPr>
              <a:t> </a:t>
            </a:r>
            <a:r>
              <a:rPr lang="en-US" sz="1400" i="0" dirty="0">
                <a:solidFill>
                  <a:schemeClr val="tx1"/>
                </a:solidFill>
                <a:latin typeface="+mn-lt"/>
              </a:rPr>
              <a:t>The crossed lines indicate the chosen design parameters for the prototype Li.</a:t>
            </a:r>
          </a:p>
        </p:txBody>
      </p:sp>
      <p:sp>
        <p:nvSpPr>
          <p:cNvPr id="19" name="Title 18"/>
          <p:cNvSpPr txBox="1">
            <a:spLocks noGrp="1"/>
          </p:cNvSpPr>
          <p:nvPr>
            <p:ph type="title"/>
          </p:nvPr>
        </p:nvSpPr>
        <p:spPr>
          <a:xfrm>
            <a:off x="434489" y="-62942"/>
            <a:ext cx="8275022" cy="10402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i="0" dirty="0">
                <a:latin typeface="+mj-lt"/>
              </a:rPr>
              <a:t>Lessons Learned from Successful </a:t>
            </a:r>
            <a:r>
              <a:rPr lang="en-US" sz="2800" i="0" dirty="0" smtClean="0">
                <a:latin typeface="+mj-lt"/>
              </a:rPr>
              <a:t>ELM </a:t>
            </a:r>
            <a:r>
              <a:rPr lang="en-US" sz="2800" i="0" dirty="0">
                <a:latin typeface="+mj-lt"/>
              </a:rPr>
              <a:t>Pacing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i="0" dirty="0">
                <a:latin typeface="+mj-lt"/>
              </a:rPr>
              <a:t>Experiments on DIII-D using D Pellets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0" y="630282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Larry Baylor</a:t>
            </a:r>
            <a:endParaRPr lang="en-US" i="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433458" y="2808514"/>
            <a:ext cx="384048" cy="381000"/>
          </a:xfrm>
          <a:prstGeom prst="rect">
            <a:avLst/>
          </a:prstGeom>
          <a:solidFill>
            <a:srgbClr val="9999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343400" y="2994025"/>
            <a:ext cx="2286000" cy="892175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874374" y="65967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 smtClean="0"/>
              <a:t>Examples of Edge Perturbations from Low-Velocity (~ 5m/s) </a:t>
            </a:r>
            <a:br>
              <a:rPr lang="en-US" dirty="0" smtClean="0"/>
            </a:br>
            <a:r>
              <a:rPr lang="en-US" dirty="0" smtClean="0"/>
              <a:t>Lithium Clumps (~ 2mm) in Four Discharges (2008)</a:t>
            </a:r>
            <a:endParaRPr lang="en-US" dirty="0"/>
          </a:p>
        </p:txBody>
      </p:sp>
      <p:pic>
        <p:nvPicPr>
          <p:cNvPr id="4" name="Picture 171" descr="135064_272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1703388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2" descr="135064_280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463" y="1703388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73"/>
          <p:cNvSpPr txBox="1">
            <a:spLocks noChangeArrowheads="1"/>
          </p:cNvSpPr>
          <p:nvPr/>
        </p:nvSpPr>
        <p:spPr bwMode="auto">
          <a:xfrm>
            <a:off x="485775" y="1385888"/>
            <a:ext cx="1407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 dirty="0" smtClean="0">
                <a:solidFill>
                  <a:srgbClr val="FF3300"/>
                </a:solidFill>
              </a:rPr>
              <a:t>130364</a:t>
            </a:r>
            <a:r>
              <a:rPr lang="en-US" dirty="0">
                <a:solidFill>
                  <a:srgbClr val="FF3300"/>
                </a:solidFill>
              </a:rPr>
              <a:t>@ 272 ms</a:t>
            </a:r>
          </a:p>
        </p:txBody>
      </p:sp>
      <p:sp>
        <p:nvSpPr>
          <p:cNvPr id="7" name="Text Box 174"/>
          <p:cNvSpPr txBox="1">
            <a:spLocks noChangeArrowheads="1"/>
          </p:cNvSpPr>
          <p:nvPr/>
        </p:nvSpPr>
        <p:spPr bwMode="auto">
          <a:xfrm>
            <a:off x="2728913" y="1385888"/>
            <a:ext cx="14077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 dirty="0" smtClean="0">
                <a:solidFill>
                  <a:srgbClr val="FF3300"/>
                </a:solidFill>
              </a:rPr>
              <a:t>130364</a:t>
            </a:r>
            <a:r>
              <a:rPr lang="en-US" dirty="0">
                <a:solidFill>
                  <a:srgbClr val="FF3300"/>
                </a:solidFill>
              </a:rPr>
              <a:t>@ 280 ms</a:t>
            </a:r>
          </a:p>
        </p:txBody>
      </p:sp>
      <p:pic>
        <p:nvPicPr>
          <p:cNvPr id="8" name="Picture 175" descr="130389_353ms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3" y="1703388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6" descr="130389_356ms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663" y="1703388"/>
            <a:ext cx="20288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7"/>
          <p:cNvSpPr txBox="1">
            <a:spLocks noChangeArrowheads="1"/>
          </p:cNvSpPr>
          <p:nvPr/>
        </p:nvSpPr>
        <p:spPr bwMode="auto">
          <a:xfrm>
            <a:off x="5003800" y="1385888"/>
            <a:ext cx="140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130389</a:t>
            </a:r>
            <a:r>
              <a:rPr lang="en-US">
                <a:solidFill>
                  <a:srgbClr val="FF0000"/>
                </a:solidFill>
              </a:rPr>
              <a:t>@ 353 ms</a:t>
            </a:r>
          </a:p>
        </p:txBody>
      </p:sp>
      <p:pic>
        <p:nvPicPr>
          <p:cNvPr id="11" name="Picture 178" descr="130387_191ms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513" y="4329113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79"/>
          <p:cNvSpPr txBox="1">
            <a:spLocks noChangeArrowheads="1"/>
          </p:cNvSpPr>
          <p:nvPr/>
        </p:nvSpPr>
        <p:spPr bwMode="auto">
          <a:xfrm>
            <a:off x="7246938" y="1385888"/>
            <a:ext cx="1408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</a:rPr>
              <a:t>130389@ 356 ms</a:t>
            </a:r>
          </a:p>
        </p:txBody>
      </p:sp>
      <p:sp>
        <p:nvSpPr>
          <p:cNvPr id="13" name="Text Box 180"/>
          <p:cNvSpPr txBox="1">
            <a:spLocks noChangeArrowheads="1"/>
          </p:cNvSpPr>
          <p:nvPr/>
        </p:nvSpPr>
        <p:spPr bwMode="auto">
          <a:xfrm>
            <a:off x="487363" y="4017963"/>
            <a:ext cx="140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</a:rPr>
              <a:t>130387@ 191 ms</a:t>
            </a:r>
          </a:p>
        </p:txBody>
      </p:sp>
      <p:pic>
        <p:nvPicPr>
          <p:cNvPr id="14" name="Picture 181" descr="130387_197ms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5700" y="4329113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84"/>
          <p:cNvSpPr txBox="1">
            <a:spLocks noChangeArrowheads="1"/>
          </p:cNvSpPr>
          <p:nvPr/>
        </p:nvSpPr>
        <p:spPr bwMode="auto">
          <a:xfrm>
            <a:off x="2717800" y="4014788"/>
            <a:ext cx="140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130387</a:t>
            </a:r>
            <a:r>
              <a:rPr lang="en-US">
                <a:solidFill>
                  <a:srgbClr val="FF0000"/>
                </a:solidFill>
              </a:rPr>
              <a:t>@ 197 ms</a:t>
            </a:r>
          </a:p>
        </p:txBody>
      </p:sp>
      <p:pic>
        <p:nvPicPr>
          <p:cNvPr id="16" name="Picture 187" descr="130385_400ms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1663" y="4329113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8" descr="130385_393ms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7888" y="4329113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91"/>
          <p:cNvSpPr txBox="1">
            <a:spLocks noChangeArrowheads="1"/>
          </p:cNvSpPr>
          <p:nvPr/>
        </p:nvSpPr>
        <p:spPr bwMode="auto">
          <a:xfrm>
            <a:off x="5003800" y="4017963"/>
            <a:ext cx="140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</a:rPr>
              <a:t>130385@ 393 ms</a:t>
            </a:r>
          </a:p>
        </p:txBody>
      </p:sp>
      <p:sp>
        <p:nvSpPr>
          <p:cNvPr id="19" name="Text Box 192"/>
          <p:cNvSpPr txBox="1">
            <a:spLocks noChangeArrowheads="1"/>
          </p:cNvSpPr>
          <p:nvPr/>
        </p:nvSpPr>
        <p:spPr bwMode="auto">
          <a:xfrm>
            <a:off x="7245350" y="4017963"/>
            <a:ext cx="140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i="0">
                <a:solidFill>
                  <a:srgbClr val="FF0000"/>
                </a:solidFill>
              </a:rPr>
              <a:t>130385</a:t>
            </a:r>
            <a:r>
              <a:rPr lang="en-US">
                <a:solidFill>
                  <a:srgbClr val="FF0000"/>
                </a:solidFill>
              </a:rPr>
              <a:t>@ 400 ms</a:t>
            </a:r>
          </a:p>
        </p:txBody>
      </p:sp>
      <p:sp>
        <p:nvSpPr>
          <p:cNvPr id="20" name="Line 193"/>
          <p:cNvSpPr>
            <a:spLocks noChangeShapeType="1"/>
          </p:cNvSpPr>
          <p:nvPr/>
        </p:nvSpPr>
        <p:spPr bwMode="auto">
          <a:xfrm flipV="1">
            <a:off x="1466850" y="2330450"/>
            <a:ext cx="4572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94"/>
          <p:cNvSpPr>
            <a:spLocks noChangeShapeType="1"/>
          </p:cNvSpPr>
          <p:nvPr/>
        </p:nvSpPr>
        <p:spPr bwMode="auto">
          <a:xfrm flipV="1">
            <a:off x="1390650" y="4994275"/>
            <a:ext cx="4572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95"/>
          <p:cNvSpPr>
            <a:spLocks noChangeShapeType="1"/>
          </p:cNvSpPr>
          <p:nvPr/>
        </p:nvSpPr>
        <p:spPr bwMode="auto">
          <a:xfrm flipV="1">
            <a:off x="5921375" y="2362200"/>
            <a:ext cx="4572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96"/>
          <p:cNvSpPr>
            <a:spLocks noChangeShapeType="1"/>
          </p:cNvSpPr>
          <p:nvPr/>
        </p:nvSpPr>
        <p:spPr bwMode="auto">
          <a:xfrm flipV="1">
            <a:off x="5900738" y="4938713"/>
            <a:ext cx="4572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197"/>
          <p:cNvSpPr>
            <a:spLocks noChangeAspect="1" noChangeArrowheads="1"/>
          </p:cNvSpPr>
          <p:nvPr/>
        </p:nvSpPr>
        <p:spPr bwMode="auto">
          <a:xfrm>
            <a:off x="2057400" y="2681288"/>
            <a:ext cx="585788" cy="292100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5" name="AutoShape 198"/>
          <p:cNvSpPr>
            <a:spLocks noChangeAspect="1" noChangeArrowheads="1"/>
          </p:cNvSpPr>
          <p:nvPr/>
        </p:nvSpPr>
        <p:spPr bwMode="auto">
          <a:xfrm>
            <a:off x="6575425" y="2681288"/>
            <a:ext cx="585788" cy="292100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6" name="AutoShape 199"/>
          <p:cNvSpPr>
            <a:spLocks noChangeAspect="1" noChangeArrowheads="1"/>
          </p:cNvSpPr>
          <p:nvPr/>
        </p:nvSpPr>
        <p:spPr bwMode="auto">
          <a:xfrm>
            <a:off x="2057400" y="5334000"/>
            <a:ext cx="585788" cy="292100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7" name="AutoShape 200"/>
          <p:cNvSpPr>
            <a:spLocks noChangeAspect="1" noChangeArrowheads="1"/>
          </p:cNvSpPr>
          <p:nvPr/>
        </p:nvSpPr>
        <p:spPr bwMode="auto">
          <a:xfrm>
            <a:off x="6577013" y="5334000"/>
            <a:ext cx="585787" cy="292100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077200" y="4548188"/>
            <a:ext cx="985838" cy="500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ELM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Triggered 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74374" y="65967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 is Another Interesting Candidate for ELM Pacing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514600"/>
          <a:ext cx="7391400" cy="2286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31900"/>
                <a:gridCol w="1231900"/>
                <a:gridCol w="1231900"/>
                <a:gridCol w="1231900"/>
                <a:gridCol w="1231900"/>
                <a:gridCol w="1231900"/>
              </a:tblGrid>
              <a:tr h="11490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Mass</a:t>
                      </a:r>
                    </a:p>
                    <a:p>
                      <a:pPr algn="ctr"/>
                      <a:r>
                        <a:rPr lang="en-US" sz="1800" b="0" dirty="0" smtClean="0"/>
                        <a:t>Density</a:t>
                      </a:r>
                    </a:p>
                    <a:p>
                      <a:pPr algn="ctr"/>
                      <a:r>
                        <a:rPr lang="en-US" sz="1800" b="0" dirty="0" smtClean="0"/>
                        <a:t>(gm/cm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Atomic Density</a:t>
                      </a:r>
                    </a:p>
                    <a:p>
                      <a:pPr algn="ctr"/>
                      <a:r>
                        <a:rPr lang="en-US" sz="1800" b="0" dirty="0" smtClean="0"/>
                        <a:t>(10</a:t>
                      </a:r>
                      <a:r>
                        <a:rPr lang="en-US" sz="1800" b="1" baseline="30000" dirty="0" smtClean="0"/>
                        <a:t>22</a:t>
                      </a:r>
                      <a:r>
                        <a:rPr lang="en-US" sz="1800" b="0" dirty="0" smtClean="0"/>
                        <a:t>/cm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0" dirty="0" smtClean="0"/>
                        <a:t>)</a:t>
                      </a:r>
                    </a:p>
                    <a:p>
                      <a:pPr algn="ctr"/>
                      <a:endParaRPr lang="en-US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/>
                        <a:t>Electron</a:t>
                      </a:r>
                    </a:p>
                    <a:p>
                      <a:pPr algn="ctr"/>
                      <a:r>
                        <a:rPr lang="en-US" sz="1800" b="0" baseline="0" dirty="0" smtClean="0"/>
                        <a:t>Density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(10</a:t>
                      </a:r>
                      <a:r>
                        <a:rPr lang="en-US" sz="1800" b="1" baseline="30000" dirty="0" smtClean="0"/>
                        <a:t>22</a:t>
                      </a:r>
                      <a:r>
                        <a:rPr lang="en-US" sz="1800" b="0" dirty="0" smtClean="0"/>
                        <a:t>/cm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0" dirty="0" smtClean="0"/>
                        <a:t>)</a:t>
                      </a:r>
                    </a:p>
                    <a:p>
                      <a:pPr algn="ctr"/>
                      <a:endParaRPr lang="en-US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Melting</a:t>
                      </a:r>
                    </a:p>
                    <a:p>
                      <a:pPr algn="ctr"/>
                      <a:r>
                        <a:rPr lang="en-US" sz="1800" b="0" dirty="0" smtClean="0"/>
                        <a:t>Temp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(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dirty="0" smtClean="0"/>
                        <a:t>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Boiling</a:t>
                      </a:r>
                    </a:p>
                    <a:p>
                      <a:pPr algn="ctr"/>
                      <a:r>
                        <a:rPr lang="en-US" sz="1800" b="0" dirty="0" smtClean="0"/>
                        <a:t>Temp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(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dirty="0" smtClean="0"/>
                        <a:t>K)</a:t>
                      </a:r>
                    </a:p>
                  </a:txBody>
                  <a:tcPr/>
                </a:tc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23.6</a:t>
                      </a:r>
                      <a:endParaRPr lang="en-US" dirty="0"/>
                    </a:p>
                  </a:txBody>
                  <a:tcPr/>
                </a:tc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1615</a:t>
                      </a:r>
                      <a:endParaRPr lang="en-US" dirty="0"/>
                    </a:p>
                  </a:txBody>
                  <a:tcPr/>
                </a:tc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330825"/>
            <a:ext cx="8040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1400" i="0" dirty="0">
                <a:solidFill>
                  <a:srgbClr val="FF0000"/>
                </a:solidFill>
                <a:latin typeface="+mn-lt"/>
              </a:rPr>
              <a:t> For the same size granule/pellet, Li (LiD) ablates 2.25 (3.66) times as many electrons as D.</a:t>
            </a:r>
          </a:p>
        </p:txBody>
      </p: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rot="5400000">
            <a:off x="5028406" y="5104607"/>
            <a:ext cx="306387" cy="0"/>
          </a:xfrm>
          <a:prstGeom prst="straightConnector1">
            <a:avLst/>
          </a:prstGeom>
          <a:noFill/>
          <a:ln w="19050" algn="ctr">
            <a:solidFill>
              <a:srgbClr val="FF3300"/>
            </a:solidFill>
            <a:round/>
            <a:headEnd type="arrow" w="med" len="med"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685800" y="5788025"/>
            <a:ext cx="3598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0" i="0" dirty="0">
                <a:solidFill>
                  <a:schemeClr val="tx1"/>
                </a:solidFill>
                <a:latin typeface="+mn-lt"/>
              </a:rPr>
              <a:t>* In vacuum, LiD dissociates before it boils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981200"/>
            <a:ext cx="36528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i="0" dirty="0">
                <a:solidFill>
                  <a:schemeClr val="tx1"/>
                </a:solidFill>
                <a:latin typeface="+mn-lt"/>
              </a:rPr>
              <a:t>Physical Properties of D, Li and 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 Coating Reduces Deuterium Recycling, Suppresses ELMs &amp; Improves Confinement in NSTX</a:t>
            </a:r>
            <a:endParaRPr lang="en-US" dirty="0"/>
          </a:p>
        </p:txBody>
      </p:sp>
      <p:pic>
        <p:nvPicPr>
          <p:cNvPr id="4" name="Picture 39" descr="WF comp 129239_45(0906)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6628" t="11029" r="43561" b="8578"/>
          <a:stretch>
            <a:fillRect/>
          </a:stretch>
        </p:blipFill>
        <p:spPr bwMode="auto">
          <a:xfrm>
            <a:off x="153988" y="1295400"/>
            <a:ext cx="403066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508000" y="971550"/>
            <a:ext cx="5335588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7800" indent="-177800">
              <a:spcBef>
                <a:spcPct val="20000"/>
              </a:spcBef>
            </a:pPr>
            <a:r>
              <a:rPr lang="en-US" sz="2000" i="0">
                <a:solidFill>
                  <a:schemeClr val="accent2"/>
                </a:solidFill>
              </a:rPr>
              <a:t>No lithium</a:t>
            </a:r>
            <a:r>
              <a:rPr lang="en-US" sz="2000" b="0" i="0">
                <a:solidFill>
                  <a:schemeClr val="accent2"/>
                </a:solidFill>
              </a:rPr>
              <a:t> (129239);</a:t>
            </a:r>
            <a:r>
              <a:rPr lang="en-US" sz="2000" b="0" i="0">
                <a:solidFill>
                  <a:schemeClr val="tx1"/>
                </a:solidFill>
              </a:rPr>
              <a:t>  </a:t>
            </a:r>
            <a:r>
              <a:rPr lang="en-US" sz="2000" i="0">
                <a:solidFill>
                  <a:srgbClr val="FF0000"/>
                </a:solidFill>
              </a:rPr>
              <a:t>260mg lithium</a:t>
            </a:r>
            <a:r>
              <a:rPr lang="en-US" sz="2000" b="0" i="0">
                <a:solidFill>
                  <a:srgbClr val="FF0000"/>
                </a:solidFill>
              </a:rPr>
              <a:t> (129245)</a:t>
            </a:r>
            <a:endParaRPr lang="en-US" sz="2000" b="0" i="0">
              <a:solidFill>
                <a:schemeClr val="accent2"/>
              </a:solidFill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 flipV="1">
            <a:off x="2692400" y="1397000"/>
            <a:ext cx="0" cy="4470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76750" y="5821363"/>
            <a:ext cx="4298950" cy="596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none" lIns="54864" tIns="18288" rIns="54864" bIns="1828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ELMs, impurity accumulation</a:t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increases radiated power and Z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65088" y="6399213"/>
            <a:ext cx="2719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8288" bIns="0" anchor="b">
            <a:spAutoFit/>
          </a:bodyPr>
          <a:lstStyle/>
          <a:p>
            <a:r>
              <a:rPr lang="en-US" b="0">
                <a:solidFill>
                  <a:srgbClr val="008000"/>
                </a:solidFill>
                <a:latin typeface="Arial" pitchFamily="34" charset="0"/>
              </a:rPr>
              <a:t>H. Kugel, B. LeBlanc, R.E. Bell, M. Bell </a:t>
            </a:r>
          </a:p>
        </p:txBody>
      </p:sp>
      <p:pic>
        <p:nvPicPr>
          <p:cNvPr id="9" name="Picture 54" descr="Edge ne,Te,Ti 129239_45-2"/>
          <p:cNvPicPr>
            <a:picLocks noChangeAspect="1" noChangeArrowheads="1"/>
          </p:cNvPicPr>
          <p:nvPr/>
        </p:nvPicPr>
        <p:blipFill>
          <a:blip r:embed="rId3" cstate="print"/>
          <a:srcRect l="32198" t="9804" r="35985" b="17157"/>
          <a:stretch>
            <a:fillRect/>
          </a:stretch>
        </p:blipFill>
        <p:spPr bwMode="auto">
          <a:xfrm>
            <a:off x="6650038" y="1319213"/>
            <a:ext cx="2459037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251325" y="1338263"/>
            <a:ext cx="2460625" cy="4364037"/>
            <a:chOff x="2678" y="843"/>
            <a:chExt cx="1550" cy="2749"/>
          </a:xfrm>
        </p:grpSpPr>
        <p:pic>
          <p:nvPicPr>
            <p:cNvPr id="11" name="Picture 55" descr="ne,Te,Ti 129239_45-2"/>
            <p:cNvPicPr>
              <a:picLocks noChangeAspect="1" noChangeArrowheads="1"/>
            </p:cNvPicPr>
            <p:nvPr/>
          </p:nvPicPr>
          <p:blipFill>
            <a:blip r:embed="rId4" cstate="print"/>
            <a:srcRect l="32198" t="9804" r="35985" b="17157"/>
            <a:stretch>
              <a:fillRect/>
            </a:stretch>
          </p:blipFill>
          <p:spPr bwMode="auto">
            <a:xfrm>
              <a:off x="2678" y="843"/>
              <a:ext cx="1550" cy="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7"/>
            <p:cNvSpPr>
              <a:spLocks noChangeArrowheads="1"/>
            </p:cNvSpPr>
            <p:nvPr/>
          </p:nvSpPr>
          <p:spPr bwMode="auto">
            <a:xfrm>
              <a:off x="3888" y="920"/>
              <a:ext cx="168" cy="237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317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13" name="Rectangle 58"/>
          <p:cNvSpPr>
            <a:spLocks noChangeArrowheads="1"/>
          </p:cNvSpPr>
          <p:nvPr/>
        </p:nvSpPr>
        <p:spPr bwMode="auto">
          <a:xfrm>
            <a:off x="7315200" y="1460500"/>
            <a:ext cx="1689100" cy="3771900"/>
          </a:xfrm>
          <a:prstGeom prst="rect">
            <a:avLst/>
          </a:prstGeom>
          <a:solidFill>
            <a:schemeClr val="accent1">
              <a:alpha val="10196"/>
            </a:schemeClr>
          </a:solidFill>
          <a:ln w="317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6184900" y="1219200"/>
            <a:ext cx="2209800" cy="254000"/>
          </a:xfrm>
          <a:prstGeom prst="curvedDownArrow">
            <a:avLst>
              <a:gd name="adj1" fmla="val 88490"/>
              <a:gd name="adj2" fmla="val 262490"/>
              <a:gd name="adj3" fmla="val 33333"/>
            </a:avLst>
          </a:prstGeom>
          <a:solidFill>
            <a:schemeClr val="accent1"/>
          </a:solidFill>
          <a:ln w="6350">
            <a:solidFill>
              <a:srgbClr val="008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5" name="Line 63"/>
          <p:cNvSpPr>
            <a:spLocks noChangeShapeType="1"/>
          </p:cNvSpPr>
          <p:nvPr/>
        </p:nvSpPr>
        <p:spPr bwMode="auto">
          <a:xfrm flipH="1" flipV="1">
            <a:off x="4140200" y="5359400"/>
            <a:ext cx="3429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 smtClean="0"/>
              <a:t>Calculated Pedestal Deposition for 1 mm Li Granules </a:t>
            </a:r>
            <a:br>
              <a:rPr lang="en-US" dirty="0" smtClean="0"/>
            </a:br>
            <a:r>
              <a:rPr lang="en-US" dirty="0" smtClean="0"/>
              <a:t>with Injection Speeds from 30 m/s to 100 m/s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743200" y="1447800"/>
          <a:ext cx="5959475" cy="4567238"/>
        </p:xfrm>
        <a:graphic>
          <a:graphicData uri="http://schemas.openxmlformats.org/presentationml/2006/ole">
            <p:oleObj spid="_x0000_s2050" r:id="rId3" imgW="3901440" imgH="29870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6338" y="6324600"/>
            <a:ext cx="166032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i="0" dirty="0">
                <a:latin typeface="+mn-lt"/>
              </a:rPr>
              <a:t>Paul Parks, Wen Wu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338263"/>
            <a:ext cx="28082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i="0" dirty="0">
                <a:latin typeface="+mn-lt"/>
              </a:rPr>
              <a:t>Deposited Li Density </a:t>
            </a:r>
            <a:r>
              <a:rPr lang="en-US" sz="1600" i="0" dirty="0" err="1">
                <a:latin typeface="+mn-lt"/>
              </a:rPr>
              <a:t>vs</a:t>
            </a:r>
            <a:r>
              <a:rPr lang="en-US" sz="1600" i="0" dirty="0">
                <a:latin typeface="+mn-lt"/>
              </a:rPr>
              <a:t> r/a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46213"/>
            <a:ext cx="2930525" cy="4783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 Linear Temperature and Density </a:t>
            </a:r>
          </a:p>
          <a:p>
            <a:pPr>
              <a:spcBef>
                <a:spcPct val="20000"/>
              </a:spcBef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Profiles Assumed for Pedestal:</a:t>
            </a:r>
          </a:p>
          <a:p>
            <a:pPr>
              <a:spcBef>
                <a:spcPct val="20000"/>
              </a:spcBef>
              <a:defRPr/>
            </a:pPr>
            <a:endParaRPr lang="en-US" i="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Te (r/a = 1) = 0 </a:t>
            </a:r>
          </a:p>
          <a:p>
            <a:pPr>
              <a:spcBef>
                <a:spcPct val="20000"/>
              </a:spcBef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Te(r/a = 0.94) = </a:t>
            </a:r>
            <a:r>
              <a:rPr lang="en-US" i="0" dirty="0">
                <a:solidFill>
                  <a:srgbClr val="FF3300"/>
                </a:solidFill>
                <a:latin typeface="+mn-lt"/>
              </a:rPr>
              <a:t>1 keV </a:t>
            </a:r>
          </a:p>
          <a:p>
            <a:pPr>
              <a:spcBef>
                <a:spcPct val="20000"/>
              </a:spcBef>
              <a:defRPr/>
            </a:pPr>
            <a:endParaRPr lang="en-US" i="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ne(r/a = 1 ) = 0</a:t>
            </a:r>
          </a:p>
          <a:p>
            <a:pPr>
              <a:spcBef>
                <a:spcPct val="20000"/>
              </a:spcBef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ne(r/a = 0.94) = </a:t>
            </a:r>
            <a:r>
              <a:rPr lang="en-US" i="0" dirty="0">
                <a:solidFill>
                  <a:srgbClr val="FF3300"/>
                </a:solidFill>
                <a:latin typeface="+mn-lt"/>
              </a:rPr>
              <a:t>5 x 10</a:t>
            </a:r>
            <a:r>
              <a:rPr lang="en-US" i="0" baseline="30000" dirty="0">
                <a:solidFill>
                  <a:srgbClr val="FF3300"/>
                </a:solidFill>
                <a:latin typeface="+mn-lt"/>
              </a:rPr>
              <a:t>13</a:t>
            </a:r>
            <a:r>
              <a:rPr lang="en-US" i="0" dirty="0">
                <a:solidFill>
                  <a:srgbClr val="FF3300"/>
                </a:solidFill>
                <a:latin typeface="+mn-lt"/>
              </a:rPr>
              <a:t> cm</a:t>
            </a:r>
            <a:r>
              <a:rPr lang="en-US" i="0" baseline="30000" dirty="0">
                <a:solidFill>
                  <a:srgbClr val="FF3300"/>
                </a:solidFill>
                <a:latin typeface="+mn-lt"/>
              </a:rPr>
              <a:t>-3</a:t>
            </a:r>
          </a:p>
          <a:p>
            <a:pPr>
              <a:spcBef>
                <a:spcPct val="20000"/>
              </a:spcBef>
              <a:defRPr/>
            </a:pPr>
            <a:endParaRPr lang="en-US" i="0" baseline="30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i="0" baseline="30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 Reasonable Approximation </a:t>
            </a:r>
          </a:p>
          <a:p>
            <a:pPr>
              <a:spcBef>
                <a:spcPct val="20000"/>
              </a:spcBef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to  DIII-D Pedestal R = 1.67 m</a:t>
            </a:r>
          </a:p>
          <a:p>
            <a:pPr>
              <a:spcBef>
                <a:spcPct val="20000"/>
              </a:spcBef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a = 0.65 m</a:t>
            </a:r>
          </a:p>
          <a:p>
            <a:pPr>
              <a:spcBef>
                <a:spcPct val="20000"/>
              </a:spcBef>
              <a:defRPr/>
            </a:pPr>
            <a:endParaRPr lang="en-US" i="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 Neutral Gas Shielding Ablation</a:t>
            </a:r>
          </a:p>
          <a:p>
            <a:pPr>
              <a:spcBef>
                <a:spcPct val="20000"/>
              </a:spcBef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Model </a:t>
            </a:r>
            <a:r>
              <a:rPr lang="en-US" i="0" dirty="0">
                <a:solidFill>
                  <a:schemeClr val="tx1"/>
                </a:solidFill>
              </a:rPr>
              <a:t>for Li </a:t>
            </a:r>
            <a:r>
              <a:rPr lang="en-US" i="0" dirty="0">
                <a:solidFill>
                  <a:schemeClr val="tx1"/>
                </a:solidFill>
                <a:latin typeface="+mn-lt"/>
              </a:rPr>
              <a:t>Employed</a:t>
            </a:r>
          </a:p>
          <a:p>
            <a:pPr>
              <a:spcBef>
                <a:spcPct val="20000"/>
              </a:spcBef>
              <a:defRPr/>
            </a:pPr>
            <a:endParaRPr lang="en-US" i="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i="0" dirty="0">
                <a:solidFill>
                  <a:srgbClr val="FF3300"/>
                </a:solidFill>
                <a:latin typeface="+mn-lt"/>
              </a:rPr>
              <a:t>Results Similar to D Pellet Ablation </a:t>
            </a:r>
          </a:p>
          <a:p>
            <a:pPr>
              <a:spcBef>
                <a:spcPct val="20000"/>
              </a:spcBef>
              <a:defRPr/>
            </a:pPr>
            <a:r>
              <a:rPr lang="en-US" i="0" dirty="0">
                <a:solidFill>
                  <a:srgbClr val="FF3300"/>
                </a:solidFill>
                <a:latin typeface="+mn-lt"/>
              </a:rPr>
              <a:t>Which Does Trigger ELMs on DIII-D</a:t>
            </a:r>
          </a:p>
          <a:p>
            <a:pPr>
              <a:spcBef>
                <a:spcPct val="20000"/>
              </a:spcBef>
              <a:defRPr/>
            </a:pPr>
            <a:endParaRPr lang="en-US" i="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i="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1650" y="6019800"/>
            <a:ext cx="1552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i="0" dirty="0">
                <a:solidFill>
                  <a:srgbClr val="FF3300"/>
                </a:solidFill>
                <a:latin typeface="+mn-lt"/>
              </a:rPr>
              <a:t>Top of Pedestal 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3652044" y="5888831"/>
            <a:ext cx="304800" cy="1588"/>
          </a:xfrm>
          <a:prstGeom prst="straightConnector1">
            <a:avLst/>
          </a:prstGeom>
          <a:noFill/>
          <a:ln w="19050" algn="ctr">
            <a:solidFill>
              <a:srgbClr val="FF3300"/>
            </a:solidFill>
            <a:round/>
            <a:headEnd/>
            <a:tailEnd type="arrow" w="med" len="med"/>
          </a:ln>
        </p:spPr>
      </p:cxnSp>
      <p:pic>
        <p:nvPicPr>
          <p:cNvPr id="10" name="Picture 2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6124575"/>
            <a:ext cx="971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874374" y="65967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The Granule Injector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2311400" y="990600"/>
            <a:ext cx="4319588" cy="4946649"/>
            <a:chOff x="2311400" y="990600"/>
            <a:chExt cx="4319588" cy="4946649"/>
          </a:xfrm>
        </p:grpSpPr>
        <p:grpSp>
          <p:nvGrpSpPr>
            <p:cNvPr id="18" name="Group 74"/>
            <p:cNvGrpSpPr>
              <a:grpSpLocks/>
            </p:cNvGrpSpPr>
            <p:nvPr/>
          </p:nvGrpSpPr>
          <p:grpSpPr bwMode="auto">
            <a:xfrm>
              <a:off x="2311400" y="2011363"/>
              <a:ext cx="4319588" cy="3521075"/>
              <a:chOff x="2171700" y="1881188"/>
              <a:chExt cx="4319588" cy="3521075"/>
            </a:xfrm>
          </p:grpSpPr>
          <p:sp>
            <p:nvSpPr>
              <p:cNvPr id="19" name="Rectangle 8"/>
              <p:cNvSpPr/>
              <p:nvPr/>
            </p:nvSpPr>
            <p:spPr bwMode="auto">
              <a:xfrm>
                <a:off x="3368675" y="2163763"/>
                <a:ext cx="1919288" cy="587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5"/>
              <p:cNvSpPr/>
              <p:nvPr/>
            </p:nvSpPr>
            <p:spPr bwMode="auto">
              <a:xfrm>
                <a:off x="3368675" y="4479925"/>
                <a:ext cx="1919288" cy="6397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 rot="5400000">
                <a:off x="2161381" y="3380582"/>
                <a:ext cx="1920875" cy="5254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7"/>
              <p:cNvSpPr/>
              <p:nvPr/>
            </p:nvSpPr>
            <p:spPr bwMode="auto">
              <a:xfrm rot="5400000">
                <a:off x="4582319" y="3380581"/>
                <a:ext cx="1920875" cy="5254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3"/>
              <p:cNvSpPr/>
              <p:nvPr/>
            </p:nvSpPr>
            <p:spPr bwMode="auto">
              <a:xfrm>
                <a:off x="3048000" y="1881188"/>
                <a:ext cx="2560638" cy="2809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4"/>
              <p:cNvSpPr/>
              <p:nvPr/>
            </p:nvSpPr>
            <p:spPr bwMode="auto">
              <a:xfrm>
                <a:off x="3048000" y="5121275"/>
                <a:ext cx="2560638" cy="2809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 bwMode="auto">
              <a:xfrm rot="5400000">
                <a:off x="1436688" y="3502025"/>
                <a:ext cx="2560638" cy="2809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6"/>
              <p:cNvSpPr/>
              <p:nvPr/>
            </p:nvSpPr>
            <p:spPr bwMode="auto">
              <a:xfrm rot="5400000">
                <a:off x="4667250" y="3502025"/>
                <a:ext cx="2560638" cy="2809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3368675" y="2682875"/>
                <a:ext cx="1919288" cy="1920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>
                <a:off x="3048000" y="2362200"/>
                <a:ext cx="2560638" cy="25606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3192463" y="2506663"/>
                <a:ext cx="2279650" cy="227965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3376613" y="2689225"/>
                <a:ext cx="1912937" cy="19145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 rot="10800000">
                <a:off x="2171700" y="3641725"/>
                <a:ext cx="43195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4632325" y="2514600"/>
                <a:ext cx="96838" cy="968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 bwMode="auto">
              <a:xfrm>
                <a:off x="4286250" y="2462213"/>
                <a:ext cx="95250" cy="952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 bwMode="auto">
              <a:xfrm>
                <a:off x="4948238" y="2670175"/>
                <a:ext cx="96837" cy="968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 bwMode="auto">
              <a:xfrm>
                <a:off x="5197475" y="2917825"/>
                <a:ext cx="95250" cy="968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 bwMode="auto">
              <a:xfrm>
                <a:off x="5367338" y="3241675"/>
                <a:ext cx="96837" cy="952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>
                <a:off x="5424488" y="3600450"/>
                <a:ext cx="96837" cy="952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 bwMode="auto">
              <a:xfrm flipV="1">
                <a:off x="4630738" y="4678363"/>
                <a:ext cx="95250" cy="968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 flipV="1">
                <a:off x="4283075" y="4732338"/>
                <a:ext cx="95250" cy="952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 flipV="1">
                <a:off x="4946650" y="4522788"/>
                <a:ext cx="95250" cy="968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 flipV="1">
                <a:off x="5194300" y="4275138"/>
                <a:ext cx="95250" cy="952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 flipV="1">
                <a:off x="5364163" y="3951288"/>
                <a:ext cx="96837" cy="968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Rectangle 3"/>
            <p:cNvSpPr/>
            <p:nvPr/>
          </p:nvSpPr>
          <p:spPr bwMode="auto">
            <a:xfrm>
              <a:off x="3187700" y="5530850"/>
              <a:ext cx="2560638" cy="280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" name="Rectangle 3"/>
            <p:cNvSpPr/>
            <p:nvPr/>
          </p:nvSpPr>
          <p:spPr bwMode="auto">
            <a:xfrm>
              <a:off x="3187700" y="1730375"/>
              <a:ext cx="2560638" cy="280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5" name="Rectangle 3"/>
            <p:cNvSpPr/>
            <p:nvPr/>
          </p:nvSpPr>
          <p:spPr bwMode="auto">
            <a:xfrm rot="5400000">
              <a:off x="1300163" y="3630613"/>
              <a:ext cx="2560637" cy="280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Rectangle 3"/>
            <p:cNvSpPr/>
            <p:nvPr/>
          </p:nvSpPr>
          <p:spPr bwMode="auto">
            <a:xfrm rot="5400000">
              <a:off x="5087938" y="3632200"/>
              <a:ext cx="2560638" cy="280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306638" y="3776662"/>
              <a:ext cx="43211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rot="5400000" flipH="1" flipV="1">
              <a:off x="3009900" y="1333500"/>
              <a:ext cx="3810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5400000" flipH="1" flipV="1">
              <a:off x="5535386" y="1333500"/>
              <a:ext cx="3810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3200400" y="1359126"/>
              <a:ext cx="2514600" cy="158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95" name="TextBox 94"/>
            <p:cNvSpPr txBox="1"/>
            <p:nvPr/>
          </p:nvSpPr>
          <p:spPr>
            <a:xfrm>
              <a:off x="3886200" y="9906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smtClean="0">
                  <a:solidFill>
                    <a:schemeClr val="tx1"/>
                  </a:solidFill>
                  <a:latin typeface="+mn-lt"/>
                </a:rPr>
                <a:t>8 Inches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724400" y="3124200"/>
            <a:ext cx="4331591" cy="1990130"/>
            <a:chOff x="4724400" y="3124200"/>
            <a:chExt cx="4331591" cy="1990130"/>
          </a:xfrm>
        </p:grpSpPr>
        <p:sp>
          <p:nvSpPr>
            <p:cNvPr id="133" name="TextBox 128"/>
            <p:cNvSpPr txBox="1">
              <a:spLocks noChangeArrowheads="1"/>
            </p:cNvSpPr>
            <p:nvPr/>
          </p:nvSpPr>
          <p:spPr bwMode="auto">
            <a:xfrm>
              <a:off x="6934897" y="4191000"/>
              <a:ext cx="212109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Existing Laser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&amp; Photodiode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(Particle Counter)</a:t>
              </a:r>
            </a:p>
          </p:txBody>
        </p:sp>
        <p:grpSp>
          <p:nvGrpSpPr>
            <p:cNvPr id="134" name="Group 78"/>
            <p:cNvGrpSpPr>
              <a:grpSpLocks/>
            </p:cNvGrpSpPr>
            <p:nvPr/>
          </p:nvGrpSpPr>
          <p:grpSpPr bwMode="auto">
            <a:xfrm>
              <a:off x="6500824" y="3576638"/>
              <a:ext cx="738188" cy="428625"/>
              <a:chOff x="8245475" y="2187575"/>
              <a:chExt cx="738188" cy="428625"/>
            </a:xfrm>
          </p:grpSpPr>
          <p:sp>
            <p:nvSpPr>
              <p:cNvPr id="141" name="Rectangle 140"/>
              <p:cNvSpPr/>
              <p:nvPr/>
            </p:nvSpPr>
            <p:spPr bwMode="auto">
              <a:xfrm>
                <a:off x="8245475" y="2187575"/>
                <a:ext cx="82550" cy="4286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8335962" y="2293937"/>
                <a:ext cx="647701" cy="21272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5" name="Group 91"/>
            <p:cNvGrpSpPr>
              <a:grpSpLocks/>
            </p:cNvGrpSpPr>
            <p:nvPr/>
          </p:nvGrpSpPr>
          <p:grpSpPr bwMode="auto">
            <a:xfrm>
              <a:off x="6500813" y="3124200"/>
              <a:ext cx="266700" cy="428625"/>
              <a:chOff x="8237538" y="1676400"/>
              <a:chExt cx="266700" cy="428625"/>
            </a:xfrm>
          </p:grpSpPr>
          <p:sp>
            <p:nvSpPr>
              <p:cNvPr id="139" name="Rectangle 138"/>
              <p:cNvSpPr/>
              <p:nvPr/>
            </p:nvSpPr>
            <p:spPr bwMode="auto">
              <a:xfrm>
                <a:off x="8237538" y="1676400"/>
                <a:ext cx="82550" cy="4286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8328025" y="1782763"/>
                <a:ext cx="176213" cy="21431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6" name="Straight Arrow Connector 135"/>
            <p:cNvCxnSpPr/>
            <p:nvPr/>
          </p:nvCxnSpPr>
          <p:spPr bwMode="auto">
            <a:xfrm rot="10800000" flipV="1">
              <a:off x="4724400" y="3776663"/>
              <a:ext cx="1776413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 bwMode="auto">
            <a:xfrm rot="10800000" flipV="1">
              <a:off x="4953000" y="3327400"/>
              <a:ext cx="1547813" cy="406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7315200" y="3581400"/>
              <a:ext cx="6858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132832" y="3635375"/>
            <a:ext cx="6368822" cy="2906939"/>
            <a:chOff x="132832" y="3635375"/>
            <a:chExt cx="6368822" cy="2906939"/>
          </a:xfrm>
        </p:grpSpPr>
        <p:sp>
          <p:nvSpPr>
            <p:cNvPr id="144" name="Rectangle 143"/>
            <p:cNvSpPr/>
            <p:nvPr/>
          </p:nvSpPr>
          <p:spPr bwMode="auto">
            <a:xfrm>
              <a:off x="3233738" y="3830638"/>
              <a:ext cx="1477962" cy="2571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3644900" y="4125913"/>
              <a:ext cx="671513" cy="169068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3865563" y="4865688"/>
              <a:ext cx="2286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147" name="Group 91"/>
            <p:cNvGrpSpPr>
              <a:grpSpLocks/>
            </p:cNvGrpSpPr>
            <p:nvPr/>
          </p:nvGrpSpPr>
          <p:grpSpPr bwMode="auto">
            <a:xfrm>
              <a:off x="3741345" y="5083174"/>
              <a:ext cx="484632" cy="1165220"/>
              <a:chOff x="6487884" y="359030"/>
              <a:chExt cx="484632" cy="1165021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 rot="16200000" flipH="1">
                <a:off x="6613536" y="473310"/>
                <a:ext cx="22856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90"/>
              <p:cNvGrpSpPr>
                <a:grpSpLocks/>
              </p:cNvGrpSpPr>
              <p:nvPr/>
            </p:nvGrpSpPr>
            <p:grpSpPr bwMode="auto">
              <a:xfrm>
                <a:off x="6487884" y="609810"/>
                <a:ext cx="484632" cy="914241"/>
                <a:chOff x="6498770" y="609758"/>
                <a:chExt cx="484632" cy="685681"/>
              </a:xfrm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6632739" y="609758"/>
                  <a:ext cx="228600" cy="68568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6498770" y="609759"/>
                  <a:ext cx="48463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8" name="Group 69"/>
            <p:cNvGrpSpPr>
              <a:grpSpLocks/>
            </p:cNvGrpSpPr>
            <p:nvPr/>
          </p:nvGrpSpPr>
          <p:grpSpPr bwMode="auto">
            <a:xfrm>
              <a:off x="3767138" y="3929067"/>
              <a:ext cx="428625" cy="1049112"/>
              <a:chOff x="1828800" y="826953"/>
              <a:chExt cx="428625" cy="1049327"/>
            </a:xfrm>
          </p:grpSpPr>
          <p:sp>
            <p:nvSpPr>
              <p:cNvPr id="156" name="Rectangle 155"/>
              <p:cNvSpPr/>
              <p:nvPr/>
            </p:nvSpPr>
            <p:spPr bwMode="auto">
              <a:xfrm rot="16200000">
                <a:off x="2001829" y="893685"/>
                <a:ext cx="82567" cy="4286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 rot="16200000">
                <a:off x="1922437" y="904765"/>
                <a:ext cx="238174" cy="82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 rot="16200000">
                <a:off x="1803350" y="1287444"/>
                <a:ext cx="484288" cy="2143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 rot="16200000">
                <a:off x="1925612" y="1715918"/>
                <a:ext cx="238174" cy="82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9" name="Straight Connector 148"/>
            <p:cNvCxnSpPr/>
            <p:nvPr/>
          </p:nvCxnSpPr>
          <p:spPr bwMode="auto">
            <a:xfrm rot="5400000">
              <a:off x="2676525" y="4930775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31"/>
            <p:cNvSpPr txBox="1">
              <a:spLocks noChangeArrowheads="1"/>
            </p:cNvSpPr>
            <p:nvPr/>
          </p:nvSpPr>
          <p:spPr bwMode="auto">
            <a:xfrm>
              <a:off x="5047409" y="5895983"/>
              <a:ext cx="145424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Air Driven</a:t>
              </a:r>
            </a:p>
            <a:p>
              <a:pPr algn="ctr"/>
              <a:r>
                <a:rPr lang="en-US" sz="1800" i="0" dirty="0" err="1">
                  <a:solidFill>
                    <a:schemeClr val="tx1"/>
                  </a:solidFill>
                  <a:latin typeface="+mn-lt"/>
                </a:rPr>
                <a:t>Micromotor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rot="10800000">
              <a:off x="4191000" y="617220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43"/>
            <p:cNvSpPr txBox="1">
              <a:spLocks noChangeArrowheads="1"/>
            </p:cNvSpPr>
            <p:nvPr/>
          </p:nvSpPr>
          <p:spPr bwMode="auto">
            <a:xfrm>
              <a:off x="132832" y="4648200"/>
              <a:ext cx="2044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Ferro Tec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Rotary Feed-thru</a:t>
              </a:r>
            </a:p>
          </p:txBody>
        </p:sp>
        <p:sp>
          <p:nvSpPr>
            <p:cNvPr id="153" name="TextBox 144"/>
            <p:cNvSpPr txBox="1">
              <a:spLocks noChangeArrowheads="1"/>
            </p:cNvSpPr>
            <p:nvPr/>
          </p:nvSpPr>
          <p:spPr bwMode="auto">
            <a:xfrm>
              <a:off x="1098218" y="5562600"/>
              <a:ext cx="11849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Flexible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Coupling</a:t>
              </a:r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flipV="1">
              <a:off x="2209800" y="5018088"/>
              <a:ext cx="1600200" cy="6207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905000" y="4354513"/>
              <a:ext cx="1938338" cy="522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101403" y="2209800"/>
            <a:ext cx="3403797" cy="2405063"/>
            <a:chOff x="101403" y="2209800"/>
            <a:chExt cx="3403797" cy="2405063"/>
          </a:xfrm>
        </p:grpSpPr>
        <p:sp>
          <p:nvSpPr>
            <p:cNvPr id="207" name="TextBox 129"/>
            <p:cNvSpPr txBox="1">
              <a:spLocks noChangeArrowheads="1"/>
            </p:cNvSpPr>
            <p:nvPr/>
          </p:nvSpPr>
          <p:spPr bwMode="auto">
            <a:xfrm>
              <a:off x="101403" y="2209800"/>
              <a:ext cx="181331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Existing Laser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&amp; Photodiode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(Freq. Monitor)</a:t>
              </a:r>
            </a:p>
          </p:txBody>
        </p:sp>
        <p:cxnSp>
          <p:nvCxnSpPr>
            <p:cNvPr id="208" name="Straight Arrow Connector 207"/>
            <p:cNvCxnSpPr/>
            <p:nvPr/>
          </p:nvCxnSpPr>
          <p:spPr>
            <a:xfrm>
              <a:off x="936625" y="3200400"/>
              <a:ext cx="6858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Group 173"/>
            <p:cNvGrpSpPr>
              <a:grpSpLocks/>
            </p:cNvGrpSpPr>
            <p:nvPr/>
          </p:nvGrpSpPr>
          <p:grpSpPr bwMode="auto">
            <a:xfrm>
              <a:off x="1687513" y="3733800"/>
              <a:ext cx="1817687" cy="881063"/>
              <a:chOff x="1687286" y="3581400"/>
              <a:chExt cx="1817914" cy="881742"/>
            </a:xfrm>
          </p:grpSpPr>
          <p:grpSp>
            <p:nvGrpSpPr>
              <p:cNvPr id="210" name="Group 100"/>
              <p:cNvGrpSpPr>
                <a:grpSpLocks/>
              </p:cNvGrpSpPr>
              <p:nvPr/>
            </p:nvGrpSpPr>
            <p:grpSpPr bwMode="auto">
              <a:xfrm flipH="1" flipV="1">
                <a:off x="1687286" y="3581400"/>
                <a:ext cx="738279" cy="881742"/>
                <a:chOff x="1295309" y="3124200"/>
                <a:chExt cx="738279" cy="881742"/>
              </a:xfrm>
            </p:grpSpPr>
            <p:grpSp>
              <p:nvGrpSpPr>
                <p:cNvPr id="213" name="Group 94"/>
                <p:cNvGrpSpPr>
                  <a:grpSpLocks/>
                </p:cNvGrpSpPr>
                <p:nvPr/>
              </p:nvGrpSpPr>
              <p:grpSpPr bwMode="auto">
                <a:xfrm>
                  <a:off x="1295309" y="3576987"/>
                  <a:ext cx="738279" cy="428955"/>
                  <a:chOff x="8245384" y="2187245"/>
                  <a:chExt cx="738279" cy="428955"/>
                </a:xfrm>
              </p:grpSpPr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8245384" y="2187245"/>
                    <a:ext cx="82560" cy="42895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8335882" y="2293689"/>
                    <a:ext cx="647781" cy="21288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14" name="Group 97"/>
                <p:cNvGrpSpPr>
                  <a:grpSpLocks/>
                </p:cNvGrpSpPr>
                <p:nvPr/>
              </p:nvGrpSpPr>
              <p:grpSpPr bwMode="auto">
                <a:xfrm>
                  <a:off x="1295309" y="3124200"/>
                  <a:ext cx="266733" cy="428955"/>
                  <a:chOff x="8237447" y="1676400"/>
                  <a:chExt cx="266733" cy="428955"/>
                </a:xfrm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8237447" y="1676400"/>
                    <a:ext cx="82560" cy="42895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8327945" y="1782845"/>
                    <a:ext cx="176235" cy="21447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1" name="Straight Arrow Connector 210"/>
              <p:cNvCxnSpPr/>
              <p:nvPr/>
            </p:nvCxnSpPr>
            <p:spPr bwMode="auto">
              <a:xfrm flipV="1">
                <a:off x="2425565" y="3787934"/>
                <a:ext cx="1079635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 bwMode="auto">
              <a:xfrm flipV="1">
                <a:off x="2425565" y="3886435"/>
                <a:ext cx="938330" cy="362229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4222750" y="1335088"/>
            <a:ext cx="3752659" cy="2964767"/>
            <a:chOff x="4222750" y="1335088"/>
            <a:chExt cx="3752659" cy="2964767"/>
          </a:xfrm>
        </p:grpSpPr>
        <p:grpSp>
          <p:nvGrpSpPr>
            <p:cNvPr id="126" name="Group 151"/>
            <p:cNvGrpSpPr>
              <a:grpSpLocks/>
            </p:cNvGrpSpPr>
            <p:nvPr/>
          </p:nvGrpSpPr>
          <p:grpSpPr bwMode="auto">
            <a:xfrm>
              <a:off x="4222750" y="1420130"/>
              <a:ext cx="882650" cy="2879725"/>
              <a:chOff x="1752600" y="1180379"/>
              <a:chExt cx="882650" cy="2879725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2133600" y="1284249"/>
                <a:ext cx="114300" cy="21097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 bwMode="auto">
              <a:xfrm>
                <a:off x="2171700" y="2462174"/>
                <a:ext cx="36513" cy="39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 bwMode="auto">
              <a:xfrm>
                <a:off x="2171700" y="2636799"/>
                <a:ext cx="38100" cy="381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Oval 62"/>
              <p:cNvSpPr>
                <a:spLocks noChangeAspect="1"/>
              </p:cNvSpPr>
              <p:nvPr/>
            </p:nvSpPr>
            <p:spPr bwMode="auto">
              <a:xfrm>
                <a:off x="2171700" y="2811424"/>
                <a:ext cx="38100" cy="381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 bwMode="auto">
              <a:xfrm>
                <a:off x="2171700" y="2986049"/>
                <a:ext cx="38100" cy="39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 bwMode="auto">
              <a:xfrm>
                <a:off x="2171700" y="3162262"/>
                <a:ext cx="38100" cy="381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 bwMode="auto">
              <a:xfrm>
                <a:off x="2171700" y="3336887"/>
                <a:ext cx="39688" cy="381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 bwMode="auto">
              <a:xfrm>
                <a:off x="2171700" y="3511512"/>
                <a:ext cx="39688" cy="381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9" name="Straight Connector 168"/>
              <p:cNvCxnSpPr/>
              <p:nvPr/>
            </p:nvCxnSpPr>
            <p:spPr bwMode="auto">
              <a:xfrm rot="5400000">
                <a:off x="746125" y="2620242"/>
                <a:ext cx="28797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 bwMode="auto">
              <a:xfrm>
                <a:off x="1752600" y="1276312"/>
                <a:ext cx="882650" cy="2127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7" name="TextBox 136"/>
            <p:cNvSpPr txBox="1">
              <a:spLocks noChangeArrowheads="1"/>
            </p:cNvSpPr>
            <p:nvPr/>
          </p:nvSpPr>
          <p:spPr bwMode="auto">
            <a:xfrm>
              <a:off x="6294628" y="1335088"/>
              <a:ext cx="16807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Delivery Tube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from Dropper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flipV="1">
              <a:off x="4876800" y="1905000"/>
              <a:ext cx="1371600" cy="1219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8789416" y="65967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Injection Run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2895600"/>
          </a:xfrm>
        </p:spPr>
        <p:txBody>
          <a:bodyPr/>
          <a:lstStyle/>
          <a:p>
            <a:r>
              <a:rPr lang="en-US" dirty="0" smtClean="0"/>
              <a:t>Systematic scan of granule size and velocity </a:t>
            </a:r>
          </a:p>
          <a:p>
            <a:pPr lvl="1"/>
            <a:r>
              <a:rPr lang="en-US" dirty="0" smtClean="0"/>
              <a:t>Do granules trigger ELMs?</a:t>
            </a:r>
          </a:p>
          <a:p>
            <a:pPr lvl="1"/>
            <a:r>
              <a:rPr lang="en-US" dirty="0" smtClean="0"/>
              <a:t>What kind of ELMs?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Is the evaporated Li swept toward the LSN?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Systematic scan of pacing frequency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Prad</a:t>
            </a:r>
            <a:r>
              <a:rPr lang="en-US" dirty="0" smtClean="0"/>
              <a:t> reduced?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 day requested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Double Duty to Inject Li Powder at the Midplane</a:t>
            </a:r>
            <a:br>
              <a:rPr lang="en-US" dirty="0" smtClean="0"/>
            </a:br>
            <a:r>
              <a:rPr lang="en-US" dirty="0" smtClean="0"/>
              <a:t>(Li Swept by SOL Flow Toward LSN)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11400" y="990600"/>
            <a:ext cx="4319588" cy="4946649"/>
            <a:chOff x="2311400" y="990600"/>
            <a:chExt cx="4319588" cy="4946649"/>
          </a:xfrm>
        </p:grpSpPr>
        <p:grpSp>
          <p:nvGrpSpPr>
            <p:cNvPr id="5" name="Group 74"/>
            <p:cNvGrpSpPr>
              <a:grpSpLocks/>
            </p:cNvGrpSpPr>
            <p:nvPr/>
          </p:nvGrpSpPr>
          <p:grpSpPr bwMode="auto">
            <a:xfrm>
              <a:off x="2311400" y="2011363"/>
              <a:ext cx="4319588" cy="3521075"/>
              <a:chOff x="2171700" y="1881188"/>
              <a:chExt cx="4319588" cy="3521075"/>
            </a:xfrm>
          </p:grpSpPr>
          <p:sp>
            <p:nvSpPr>
              <p:cNvPr id="15" name="Rectangle 8"/>
              <p:cNvSpPr/>
              <p:nvPr/>
            </p:nvSpPr>
            <p:spPr bwMode="auto">
              <a:xfrm>
                <a:off x="3368675" y="2163763"/>
                <a:ext cx="1919288" cy="587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368675" y="4479925"/>
                <a:ext cx="1919288" cy="6397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 rot="5400000">
                <a:off x="2161381" y="3380582"/>
                <a:ext cx="1920875" cy="5254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 rot="5400000">
                <a:off x="4582319" y="3380581"/>
                <a:ext cx="1920875" cy="5254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3"/>
              <p:cNvSpPr/>
              <p:nvPr/>
            </p:nvSpPr>
            <p:spPr bwMode="auto">
              <a:xfrm>
                <a:off x="3048000" y="1881188"/>
                <a:ext cx="2560638" cy="2809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4"/>
              <p:cNvSpPr/>
              <p:nvPr/>
            </p:nvSpPr>
            <p:spPr bwMode="auto">
              <a:xfrm>
                <a:off x="3048000" y="5121275"/>
                <a:ext cx="2560638" cy="2809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5"/>
              <p:cNvSpPr/>
              <p:nvPr/>
            </p:nvSpPr>
            <p:spPr bwMode="auto">
              <a:xfrm rot="5400000">
                <a:off x="1436688" y="3502025"/>
                <a:ext cx="2560638" cy="2809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6"/>
              <p:cNvSpPr/>
              <p:nvPr/>
            </p:nvSpPr>
            <p:spPr bwMode="auto">
              <a:xfrm rot="5400000">
                <a:off x="4667250" y="3502025"/>
                <a:ext cx="2560638" cy="2809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>
                <a:spLocks noChangeAspect="1"/>
              </p:cNvSpPr>
              <p:nvPr/>
            </p:nvSpPr>
            <p:spPr bwMode="auto">
              <a:xfrm>
                <a:off x="3368675" y="2682875"/>
                <a:ext cx="1919288" cy="1920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 bwMode="auto">
              <a:xfrm>
                <a:off x="3048000" y="2362200"/>
                <a:ext cx="2560638" cy="25606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 bwMode="auto">
              <a:xfrm>
                <a:off x="3192463" y="2506663"/>
                <a:ext cx="2279650" cy="227965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 bwMode="auto">
              <a:xfrm>
                <a:off x="3376613" y="2689225"/>
                <a:ext cx="1912937" cy="19145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 rot="10800000">
                <a:off x="2171700" y="3641725"/>
                <a:ext cx="43195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>
                <a:off x="4632325" y="2514600"/>
                <a:ext cx="96838" cy="968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4286250" y="2462213"/>
                <a:ext cx="95250" cy="952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4948238" y="2670175"/>
                <a:ext cx="96837" cy="968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5197475" y="2917825"/>
                <a:ext cx="95250" cy="968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5367338" y="3241675"/>
                <a:ext cx="96837" cy="952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 bwMode="auto">
              <a:xfrm>
                <a:off x="5424488" y="3600450"/>
                <a:ext cx="96837" cy="952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 bwMode="auto">
              <a:xfrm flipV="1">
                <a:off x="4630738" y="4678363"/>
                <a:ext cx="95250" cy="968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 bwMode="auto">
              <a:xfrm flipV="1">
                <a:off x="4283075" y="4732338"/>
                <a:ext cx="95250" cy="952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 bwMode="auto">
              <a:xfrm flipV="1">
                <a:off x="4946650" y="4522788"/>
                <a:ext cx="95250" cy="968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 flipV="1">
                <a:off x="5194300" y="4275138"/>
                <a:ext cx="95250" cy="952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 bwMode="auto">
              <a:xfrm flipV="1">
                <a:off x="5364163" y="3951288"/>
                <a:ext cx="96837" cy="968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3"/>
            <p:cNvSpPr/>
            <p:nvPr/>
          </p:nvSpPr>
          <p:spPr bwMode="auto">
            <a:xfrm>
              <a:off x="3187700" y="5530850"/>
              <a:ext cx="2560638" cy="280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" name="Rectangle 3"/>
            <p:cNvSpPr/>
            <p:nvPr/>
          </p:nvSpPr>
          <p:spPr bwMode="auto">
            <a:xfrm>
              <a:off x="3187700" y="1730375"/>
              <a:ext cx="2560638" cy="280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Rectangle 3"/>
            <p:cNvSpPr/>
            <p:nvPr/>
          </p:nvSpPr>
          <p:spPr bwMode="auto">
            <a:xfrm rot="5400000">
              <a:off x="1300163" y="3630613"/>
              <a:ext cx="2560637" cy="280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Rectangle 3"/>
            <p:cNvSpPr/>
            <p:nvPr/>
          </p:nvSpPr>
          <p:spPr bwMode="auto">
            <a:xfrm rot="5400000">
              <a:off x="5087938" y="3632200"/>
              <a:ext cx="2560638" cy="280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rot="5400000">
              <a:off x="2306638" y="3776662"/>
              <a:ext cx="43211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3009900" y="1333500"/>
              <a:ext cx="3810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 flipH="1" flipV="1">
              <a:off x="5535386" y="1333500"/>
              <a:ext cx="38100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3200400" y="1359126"/>
              <a:ext cx="2514600" cy="158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886200" y="9906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 smtClean="0">
                  <a:solidFill>
                    <a:schemeClr val="tx1"/>
                  </a:solidFill>
                  <a:latin typeface="+mn-lt"/>
                </a:rPr>
                <a:t>8 Inches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24400" y="3124200"/>
            <a:ext cx="4331591" cy="1990130"/>
            <a:chOff x="4724400" y="3124200"/>
            <a:chExt cx="4331591" cy="1990130"/>
          </a:xfrm>
        </p:grpSpPr>
        <p:sp>
          <p:nvSpPr>
            <p:cNvPr id="54" name="TextBox 128"/>
            <p:cNvSpPr txBox="1">
              <a:spLocks noChangeArrowheads="1"/>
            </p:cNvSpPr>
            <p:nvPr/>
          </p:nvSpPr>
          <p:spPr bwMode="auto">
            <a:xfrm>
              <a:off x="6934897" y="4191000"/>
              <a:ext cx="212109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Existing Laser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&amp; Photodiode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(Particle Counter)</a:t>
              </a:r>
            </a:p>
          </p:txBody>
        </p:sp>
        <p:grpSp>
          <p:nvGrpSpPr>
            <p:cNvPr id="55" name="Group 78"/>
            <p:cNvGrpSpPr>
              <a:grpSpLocks/>
            </p:cNvGrpSpPr>
            <p:nvPr/>
          </p:nvGrpSpPr>
          <p:grpSpPr bwMode="auto">
            <a:xfrm>
              <a:off x="6500824" y="3576638"/>
              <a:ext cx="738188" cy="428625"/>
              <a:chOff x="8245475" y="2187575"/>
              <a:chExt cx="738188" cy="428625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8245475" y="2187575"/>
                <a:ext cx="82550" cy="4286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8335962" y="2293937"/>
                <a:ext cx="647701" cy="21272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91"/>
            <p:cNvGrpSpPr>
              <a:grpSpLocks/>
            </p:cNvGrpSpPr>
            <p:nvPr/>
          </p:nvGrpSpPr>
          <p:grpSpPr bwMode="auto">
            <a:xfrm>
              <a:off x="6500813" y="3124200"/>
              <a:ext cx="266700" cy="428625"/>
              <a:chOff x="8237538" y="1676400"/>
              <a:chExt cx="266700" cy="428625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8237538" y="1676400"/>
                <a:ext cx="82550" cy="4286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8328025" y="1782763"/>
                <a:ext cx="176213" cy="21431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 bwMode="auto">
            <a:xfrm rot="10800000" flipV="1">
              <a:off x="4724400" y="3776663"/>
              <a:ext cx="1776413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 bwMode="auto">
            <a:xfrm rot="10800000" flipV="1">
              <a:off x="4953000" y="3327400"/>
              <a:ext cx="1547813" cy="406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7315200" y="3581400"/>
              <a:ext cx="6858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32832" y="3635375"/>
            <a:ext cx="6368822" cy="2906939"/>
            <a:chOff x="132832" y="3635375"/>
            <a:chExt cx="6368822" cy="2906939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233738" y="3830638"/>
              <a:ext cx="1477962" cy="2571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644900" y="4125913"/>
              <a:ext cx="671513" cy="169068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865563" y="4865688"/>
              <a:ext cx="2286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68" name="Group 91"/>
            <p:cNvGrpSpPr>
              <a:grpSpLocks/>
            </p:cNvGrpSpPr>
            <p:nvPr/>
          </p:nvGrpSpPr>
          <p:grpSpPr bwMode="auto">
            <a:xfrm>
              <a:off x="3741345" y="5083174"/>
              <a:ext cx="484632" cy="1165220"/>
              <a:chOff x="6487884" y="359030"/>
              <a:chExt cx="484632" cy="1165021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6613536" y="473310"/>
                <a:ext cx="22856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90"/>
              <p:cNvGrpSpPr>
                <a:grpSpLocks/>
              </p:cNvGrpSpPr>
              <p:nvPr/>
            </p:nvGrpSpPr>
            <p:grpSpPr bwMode="auto">
              <a:xfrm>
                <a:off x="6487884" y="609810"/>
                <a:ext cx="484632" cy="914241"/>
                <a:chOff x="6498770" y="609758"/>
                <a:chExt cx="484632" cy="685681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6632739" y="609758"/>
                  <a:ext cx="228600" cy="68568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498770" y="609759"/>
                  <a:ext cx="48463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Group 69"/>
            <p:cNvGrpSpPr>
              <a:grpSpLocks/>
            </p:cNvGrpSpPr>
            <p:nvPr/>
          </p:nvGrpSpPr>
          <p:grpSpPr bwMode="auto">
            <a:xfrm>
              <a:off x="3767138" y="3929067"/>
              <a:ext cx="428625" cy="1049112"/>
              <a:chOff x="1828800" y="826953"/>
              <a:chExt cx="428625" cy="1049327"/>
            </a:xfrm>
          </p:grpSpPr>
          <p:sp>
            <p:nvSpPr>
              <p:cNvPr id="77" name="Rectangle 76"/>
              <p:cNvSpPr/>
              <p:nvPr/>
            </p:nvSpPr>
            <p:spPr bwMode="auto">
              <a:xfrm rot="16200000">
                <a:off x="2001829" y="893685"/>
                <a:ext cx="82567" cy="4286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 rot="16200000">
                <a:off x="1922437" y="904765"/>
                <a:ext cx="238174" cy="82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 rot="16200000">
                <a:off x="1803350" y="1287444"/>
                <a:ext cx="484288" cy="2143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 rot="16200000">
                <a:off x="1925612" y="1715918"/>
                <a:ext cx="238174" cy="82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0" name="Straight Connector 69"/>
            <p:cNvCxnSpPr/>
            <p:nvPr/>
          </p:nvCxnSpPr>
          <p:spPr bwMode="auto">
            <a:xfrm rot="5400000">
              <a:off x="2676525" y="4930775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131"/>
            <p:cNvSpPr txBox="1">
              <a:spLocks noChangeArrowheads="1"/>
            </p:cNvSpPr>
            <p:nvPr/>
          </p:nvSpPr>
          <p:spPr bwMode="auto">
            <a:xfrm>
              <a:off x="5047409" y="5895983"/>
              <a:ext cx="145424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Air Driven</a:t>
              </a:r>
            </a:p>
            <a:p>
              <a:pPr algn="ctr"/>
              <a:r>
                <a:rPr lang="en-US" sz="1800" i="0" dirty="0" err="1">
                  <a:solidFill>
                    <a:schemeClr val="tx1"/>
                  </a:solidFill>
                  <a:latin typeface="+mn-lt"/>
                </a:rPr>
                <a:t>Micromotor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10800000">
              <a:off x="4191000" y="617220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143"/>
            <p:cNvSpPr txBox="1">
              <a:spLocks noChangeArrowheads="1"/>
            </p:cNvSpPr>
            <p:nvPr/>
          </p:nvSpPr>
          <p:spPr bwMode="auto">
            <a:xfrm>
              <a:off x="132832" y="4648200"/>
              <a:ext cx="2044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Ferro Tec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Rotary Feed-thru</a:t>
              </a:r>
            </a:p>
          </p:txBody>
        </p:sp>
        <p:sp>
          <p:nvSpPr>
            <p:cNvPr id="74" name="TextBox 144"/>
            <p:cNvSpPr txBox="1">
              <a:spLocks noChangeArrowheads="1"/>
            </p:cNvSpPr>
            <p:nvPr/>
          </p:nvSpPr>
          <p:spPr bwMode="auto">
            <a:xfrm>
              <a:off x="1098218" y="5562600"/>
              <a:ext cx="11849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Flexible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Coupling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2209800" y="5018088"/>
              <a:ext cx="1600200" cy="6207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905000" y="4354513"/>
              <a:ext cx="1938338" cy="522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01403" y="2209800"/>
            <a:ext cx="3403797" cy="2405063"/>
            <a:chOff x="101403" y="2209800"/>
            <a:chExt cx="3403797" cy="2405063"/>
          </a:xfrm>
        </p:grpSpPr>
        <p:sp>
          <p:nvSpPr>
            <p:cNvPr id="86" name="TextBox 129"/>
            <p:cNvSpPr txBox="1">
              <a:spLocks noChangeArrowheads="1"/>
            </p:cNvSpPr>
            <p:nvPr/>
          </p:nvSpPr>
          <p:spPr bwMode="auto">
            <a:xfrm>
              <a:off x="101403" y="2209800"/>
              <a:ext cx="181331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Existing Laser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&amp; Photodiode</a:t>
              </a: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(Freq. Monitor)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936625" y="3200400"/>
              <a:ext cx="6858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173"/>
            <p:cNvGrpSpPr>
              <a:grpSpLocks/>
            </p:cNvGrpSpPr>
            <p:nvPr/>
          </p:nvGrpSpPr>
          <p:grpSpPr bwMode="auto">
            <a:xfrm>
              <a:off x="1687513" y="3733800"/>
              <a:ext cx="1817687" cy="881063"/>
              <a:chOff x="1687286" y="3581400"/>
              <a:chExt cx="1817914" cy="881742"/>
            </a:xfrm>
          </p:grpSpPr>
          <p:grpSp>
            <p:nvGrpSpPr>
              <p:cNvPr id="89" name="Group 100"/>
              <p:cNvGrpSpPr>
                <a:grpSpLocks/>
              </p:cNvGrpSpPr>
              <p:nvPr/>
            </p:nvGrpSpPr>
            <p:grpSpPr bwMode="auto">
              <a:xfrm flipH="1" flipV="1">
                <a:off x="1687286" y="3581400"/>
                <a:ext cx="738279" cy="881742"/>
                <a:chOff x="1295309" y="3124200"/>
                <a:chExt cx="738279" cy="881742"/>
              </a:xfrm>
            </p:grpSpPr>
            <p:grpSp>
              <p:nvGrpSpPr>
                <p:cNvPr id="92" name="Group 94"/>
                <p:cNvGrpSpPr>
                  <a:grpSpLocks/>
                </p:cNvGrpSpPr>
                <p:nvPr/>
              </p:nvGrpSpPr>
              <p:grpSpPr bwMode="auto">
                <a:xfrm>
                  <a:off x="1295309" y="3576987"/>
                  <a:ext cx="738279" cy="428955"/>
                  <a:chOff x="8245384" y="2187245"/>
                  <a:chExt cx="738279" cy="428955"/>
                </a:xfrm>
              </p:grpSpPr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8245384" y="2187245"/>
                    <a:ext cx="82560" cy="42895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8335882" y="2293689"/>
                    <a:ext cx="647781" cy="21288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3" name="Group 97"/>
                <p:cNvGrpSpPr>
                  <a:grpSpLocks/>
                </p:cNvGrpSpPr>
                <p:nvPr/>
              </p:nvGrpSpPr>
              <p:grpSpPr bwMode="auto">
                <a:xfrm>
                  <a:off x="1295309" y="3124200"/>
                  <a:ext cx="266733" cy="428955"/>
                  <a:chOff x="8237447" y="1676400"/>
                  <a:chExt cx="266733" cy="428955"/>
                </a:xfrm>
              </p:grpSpPr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8237447" y="1676400"/>
                    <a:ext cx="82560" cy="42895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8327945" y="1782845"/>
                    <a:ext cx="176235" cy="21447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90" name="Straight Arrow Connector 89"/>
              <p:cNvCxnSpPr/>
              <p:nvPr/>
            </p:nvCxnSpPr>
            <p:spPr bwMode="auto">
              <a:xfrm flipV="1">
                <a:off x="2425565" y="3787934"/>
                <a:ext cx="1079635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 bwMode="auto">
              <a:xfrm flipV="1">
                <a:off x="2425565" y="3886435"/>
                <a:ext cx="938330" cy="362229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>
            <a:off x="4016828" y="1335088"/>
            <a:ext cx="4018437" cy="2474912"/>
            <a:chOff x="4016828" y="1335088"/>
            <a:chExt cx="4018437" cy="2474912"/>
          </a:xfrm>
        </p:grpSpPr>
        <p:sp>
          <p:nvSpPr>
            <p:cNvPr id="102" name="TextBox 136"/>
            <p:cNvSpPr txBox="1">
              <a:spLocks noChangeArrowheads="1"/>
            </p:cNvSpPr>
            <p:nvPr/>
          </p:nvSpPr>
          <p:spPr bwMode="auto">
            <a:xfrm>
              <a:off x="6234772" y="1335088"/>
              <a:ext cx="180049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Delivery </a:t>
              </a:r>
              <a:r>
                <a:rPr lang="en-US" sz="1800" i="0" dirty="0" smtClean="0">
                  <a:solidFill>
                    <a:schemeClr val="tx1"/>
                  </a:solidFill>
                  <a:latin typeface="+mn-lt"/>
                </a:rPr>
                <a:t>Guide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  <a:p>
              <a:pPr algn="ctr"/>
              <a:r>
                <a:rPr lang="en-US" sz="1800" i="0" dirty="0">
                  <a:solidFill>
                    <a:schemeClr val="tx1"/>
                  </a:solidFill>
                  <a:latin typeface="+mn-lt"/>
                </a:rPr>
                <a:t>from Dropper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4876800" y="1905000"/>
              <a:ext cx="1371600" cy="1219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 bwMode="auto">
            <a:xfrm>
              <a:off x="4278084" y="1741714"/>
              <a:ext cx="381000" cy="195738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016828" y="1526949"/>
              <a:ext cx="882650" cy="21272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6" name="Striped Right Arrow 105"/>
            <p:cNvSpPr/>
            <p:nvPr/>
          </p:nvSpPr>
          <p:spPr bwMode="auto">
            <a:xfrm rot="5400000">
              <a:off x="3733800" y="2895600"/>
              <a:ext cx="1447800" cy="381000"/>
            </a:xfrm>
            <a:prstGeom prst="stripedRightArrow">
              <a:avLst/>
            </a:prstGeom>
            <a:solidFill>
              <a:srgbClr val="00B0F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rot="5400000">
              <a:off x="4009990" y="2981877"/>
              <a:ext cx="9220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Li Powder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8789416" y="65967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Midplane Powder Injection Run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267200"/>
          </a:xfrm>
        </p:spPr>
        <p:txBody>
          <a:bodyPr/>
          <a:lstStyle/>
          <a:p>
            <a:r>
              <a:rPr lang="en-US" dirty="0" smtClean="0"/>
              <a:t>Systematic scan of powder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and velocity</a:t>
            </a:r>
          </a:p>
          <a:p>
            <a:pPr lvl="1"/>
            <a:r>
              <a:rPr lang="en-US" dirty="0" smtClean="0"/>
              <a:t>Does midplane injection cause the evaporated Li to be swept toward the LSN?</a:t>
            </a:r>
          </a:p>
          <a:p>
            <a:endParaRPr lang="en-US" dirty="0" smtClean="0"/>
          </a:p>
          <a:p>
            <a:r>
              <a:rPr lang="en-US" dirty="0" smtClean="0"/>
              <a:t>Systematic scan of powder flux</a:t>
            </a:r>
          </a:p>
          <a:p>
            <a:pPr lvl="1"/>
            <a:r>
              <a:rPr lang="en-US" dirty="0" smtClean="0"/>
              <a:t>Signs of improved plasma performance</a:t>
            </a:r>
          </a:p>
          <a:p>
            <a:pPr lvl="1"/>
            <a:r>
              <a:rPr lang="en-US" dirty="0" smtClean="0"/>
              <a:t>Elms triggering?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 day requested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 smtClean="0"/>
              <a:t>The Scheme: Redirecting a Regular Stream of </a:t>
            </a:r>
            <a:br>
              <a:rPr lang="en-US" dirty="0" smtClean="0"/>
            </a:br>
            <a:r>
              <a:rPr lang="en-US" dirty="0" smtClean="0"/>
              <a:t>Falling Lithium Granules with a Rotating Impeller 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4010025" y="2362200"/>
            <a:ext cx="90488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013200" y="2590800"/>
            <a:ext cx="90488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4013200" y="2819400"/>
            <a:ext cx="92075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014788" y="3048000"/>
            <a:ext cx="90487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014788" y="3276600"/>
            <a:ext cx="92075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4016375" y="3505200"/>
            <a:ext cx="90488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4016375" y="3733800"/>
            <a:ext cx="92075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4017963" y="3962400"/>
            <a:ext cx="90487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 rot="5400000">
            <a:off x="6633369" y="3952081"/>
            <a:ext cx="90488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rot="5400000">
            <a:off x="5947569" y="3953669"/>
            <a:ext cx="90487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 rot="5400000">
            <a:off x="5260975" y="3956050"/>
            <a:ext cx="92075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 rot="5400000">
            <a:off x="4575175" y="3957638"/>
            <a:ext cx="92075" cy="920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5622925" y="3886200"/>
            <a:ext cx="1463675" cy="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3714750" y="1547813"/>
            <a:ext cx="723900" cy="661987"/>
            <a:chOff x="4514850" y="1437167"/>
            <a:chExt cx="723900" cy="661987"/>
          </a:xfrm>
        </p:grpSpPr>
        <p:sp>
          <p:nvSpPr>
            <p:cNvPr id="18" name="Rectangle 17"/>
            <p:cNvSpPr/>
            <p:nvPr/>
          </p:nvSpPr>
          <p:spPr>
            <a:xfrm>
              <a:off x="4514850" y="1437167"/>
              <a:ext cx="723900" cy="66198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 rot="5400000">
              <a:off x="4581525" y="15181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 rot="5400000">
              <a:off x="4733925" y="15181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 rot="5400000">
              <a:off x="4892675" y="1519717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 rot="5400000">
              <a:off x="5054600" y="15181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 rot="5400000">
              <a:off x="4584700" y="16705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 rot="5400000">
              <a:off x="4737100" y="16705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 rot="5400000">
              <a:off x="4895850" y="1672117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 rot="5400000">
              <a:off x="5057775" y="16705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 rot="5400000">
              <a:off x="4587875" y="18229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 rot="5400000">
              <a:off x="4740275" y="18229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 rot="5400000">
              <a:off x="4899025" y="1824517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 rot="5400000">
              <a:off x="5060950" y="18229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 rot="5400000">
              <a:off x="4591050" y="19753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 rot="5400000">
              <a:off x="4743450" y="19753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 rot="5400000">
              <a:off x="4902200" y="1976917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 rot="5400000">
              <a:off x="5064125" y="1975329"/>
              <a:ext cx="92075" cy="9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057650" y="38862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57650" y="399415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22"/>
          <p:cNvSpPr txBox="1">
            <a:spLocks noChangeArrowheads="1"/>
          </p:cNvSpPr>
          <p:nvPr/>
        </p:nvSpPr>
        <p:spPr bwMode="auto">
          <a:xfrm>
            <a:off x="6515100" y="2133600"/>
            <a:ext cx="1463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Insertion Velocity</a:t>
            </a:r>
          </a:p>
        </p:txBody>
      </p:sp>
      <p:sp>
        <p:nvSpPr>
          <p:cNvPr id="38" name="TextBox 135"/>
          <p:cNvSpPr txBox="1">
            <a:spLocks noChangeArrowheads="1"/>
          </p:cNvSpPr>
          <p:nvPr/>
        </p:nvSpPr>
        <p:spPr bwMode="auto">
          <a:xfrm>
            <a:off x="6353175" y="5638800"/>
            <a:ext cx="2058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Shaft Rotation Frequency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171950" y="5246688"/>
            <a:ext cx="1066800" cy="45720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9"/>
          <p:cNvSpPr txBox="1">
            <a:spLocks noChangeArrowheads="1"/>
          </p:cNvSpPr>
          <p:nvPr/>
        </p:nvSpPr>
        <p:spPr bwMode="auto">
          <a:xfrm>
            <a:off x="6481763" y="2820988"/>
            <a:ext cx="1504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Depth of Insertion</a:t>
            </a:r>
          </a:p>
        </p:txBody>
      </p:sp>
      <p:pic>
        <p:nvPicPr>
          <p:cNvPr id="41" name="Picture 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819400"/>
            <a:ext cx="1485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625" y="3390900"/>
            <a:ext cx="2114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494338"/>
            <a:ext cx="1866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0" y="5627688"/>
            <a:ext cx="781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96"/>
          <p:cNvSpPr txBox="1">
            <a:spLocks noChangeArrowheads="1"/>
          </p:cNvSpPr>
          <p:nvPr/>
        </p:nvSpPr>
        <p:spPr bwMode="auto">
          <a:xfrm>
            <a:off x="76200" y="5667375"/>
            <a:ext cx="1117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Rotor Period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 flipH="1" flipV="1">
            <a:off x="4076700" y="2705100"/>
            <a:ext cx="838200" cy="6096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3923507" y="3504406"/>
            <a:ext cx="457200" cy="15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9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0" y="2209800"/>
            <a:ext cx="666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Arrow Connector 48"/>
          <p:cNvCxnSpPr/>
          <p:nvPr/>
        </p:nvCxnSpPr>
        <p:spPr>
          <a:xfrm>
            <a:off x="3028950" y="2438400"/>
            <a:ext cx="838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28950" y="2438400"/>
            <a:ext cx="838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6076950" y="423545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V="1">
            <a:off x="5772150" y="4387850"/>
            <a:ext cx="609600" cy="1524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9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4538" y="4838700"/>
            <a:ext cx="666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Arrow Connector 53"/>
          <p:cNvCxnSpPr>
            <a:cxnSpLocks noChangeAspect="1"/>
          </p:cNvCxnSpPr>
          <p:nvPr/>
        </p:nvCxnSpPr>
        <p:spPr>
          <a:xfrm rot="5400000" flipH="1" flipV="1">
            <a:off x="4331494" y="3253581"/>
            <a:ext cx="644525" cy="46831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05"/>
          <p:cNvSpPr txBox="1">
            <a:spLocks noChangeArrowheads="1"/>
          </p:cNvSpPr>
          <p:nvPr/>
        </p:nvSpPr>
        <p:spPr bwMode="auto">
          <a:xfrm>
            <a:off x="7056438" y="3398838"/>
            <a:ext cx="1963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Injection Velocity</a:t>
            </a:r>
          </a:p>
        </p:txBody>
      </p:sp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895600"/>
            <a:ext cx="180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4381500"/>
            <a:ext cx="171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117"/>
          <p:cNvSpPr txBox="1">
            <a:spLocks noChangeArrowheads="1"/>
          </p:cNvSpPr>
          <p:nvPr/>
        </p:nvSpPr>
        <p:spPr bwMode="auto">
          <a:xfrm>
            <a:off x="1746250" y="2895600"/>
            <a:ext cx="155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Free Fall Distance</a:t>
            </a:r>
          </a:p>
        </p:txBody>
      </p:sp>
      <p:sp>
        <p:nvSpPr>
          <p:cNvPr id="59" name="TextBox 118"/>
          <p:cNvSpPr txBox="1">
            <a:spLocks noChangeArrowheads="1"/>
          </p:cNvSpPr>
          <p:nvPr/>
        </p:nvSpPr>
        <p:spPr bwMode="auto">
          <a:xfrm>
            <a:off x="1930400" y="4370388"/>
            <a:ext cx="1330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Impeller Radius</a:t>
            </a:r>
          </a:p>
        </p:txBody>
      </p:sp>
      <p:sp>
        <p:nvSpPr>
          <p:cNvPr id="60" name="TextBox 119"/>
          <p:cNvSpPr txBox="1">
            <a:spLocks noChangeArrowheads="1"/>
          </p:cNvSpPr>
          <p:nvPr/>
        </p:nvSpPr>
        <p:spPr bwMode="auto">
          <a:xfrm>
            <a:off x="596900" y="2209800"/>
            <a:ext cx="156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Pacing Frequency</a:t>
            </a:r>
          </a:p>
        </p:txBody>
      </p:sp>
      <p:cxnSp>
        <p:nvCxnSpPr>
          <p:cNvPr id="61" name="Straight Arrow Connector 121"/>
          <p:cNvCxnSpPr>
            <a:cxnSpLocks noChangeShapeType="1"/>
          </p:cNvCxnSpPr>
          <p:nvPr/>
        </p:nvCxnSpPr>
        <p:spPr bwMode="auto">
          <a:xfrm flipV="1">
            <a:off x="2847975" y="5334000"/>
            <a:ext cx="533400" cy="152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177800" indent="-177800"/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177800" indent="-177800"/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" name="TextBox 100"/>
          <p:cNvSpPr txBox="1">
            <a:spLocks noChangeArrowheads="1"/>
          </p:cNvSpPr>
          <p:nvPr/>
        </p:nvSpPr>
        <p:spPr bwMode="auto">
          <a:xfrm>
            <a:off x="3048000" y="1095375"/>
            <a:ext cx="1963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i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Granule Reservoir</a:t>
            </a:r>
          </a:p>
        </p:txBody>
      </p:sp>
      <p:grpSp>
        <p:nvGrpSpPr>
          <p:cNvPr id="65" name="Group 110"/>
          <p:cNvGrpSpPr>
            <a:grpSpLocks/>
          </p:cNvGrpSpPr>
          <p:nvPr/>
        </p:nvGrpSpPr>
        <p:grpSpPr bwMode="auto">
          <a:xfrm>
            <a:off x="3433763" y="4570413"/>
            <a:ext cx="1109662" cy="1231900"/>
            <a:chOff x="4244968" y="4559141"/>
            <a:chExt cx="1110298" cy="1232059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 bwMode="auto">
            <a:xfrm>
              <a:off x="4705607" y="5075145"/>
              <a:ext cx="182667" cy="1825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67" name="Isosceles Triangle 66"/>
            <p:cNvSpPr>
              <a:spLocks noChangeAspect="1"/>
            </p:cNvSpPr>
            <p:nvPr/>
          </p:nvSpPr>
          <p:spPr bwMode="auto">
            <a:xfrm rot="5400000" flipV="1">
              <a:off x="4806495" y="5677658"/>
              <a:ext cx="106376" cy="9212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68" name="Isosceles Triangle 67"/>
            <p:cNvSpPr>
              <a:spLocks noChangeAspect="1"/>
            </p:cNvSpPr>
            <p:nvPr/>
          </p:nvSpPr>
          <p:spPr bwMode="auto">
            <a:xfrm rot="16200000" flipH="1" flipV="1">
              <a:off x="4657185" y="4591668"/>
              <a:ext cx="106376" cy="9212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630951" y="5002110"/>
              <a:ext cx="319271" cy="3207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 bwMode="auto">
            <a:xfrm>
              <a:off x="4244968" y="4622649"/>
              <a:ext cx="1110298" cy="111139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 bwMode="auto">
            <a:xfrm>
              <a:off x="4664308" y="5672122"/>
              <a:ext cx="117542" cy="119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 bwMode="auto">
            <a:xfrm>
              <a:off x="4819972" y="4559141"/>
              <a:ext cx="119130" cy="119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/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>
            <a:off x="2701131" y="5168107"/>
            <a:ext cx="25606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12"/>
          <p:cNvCxnSpPr>
            <a:cxnSpLocks noChangeShapeType="1"/>
          </p:cNvCxnSpPr>
          <p:nvPr/>
        </p:nvCxnSpPr>
        <p:spPr bwMode="auto">
          <a:xfrm rot="5400000">
            <a:off x="2924969" y="3047206"/>
            <a:ext cx="152400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5" name="Straight Connector 117"/>
          <p:cNvCxnSpPr>
            <a:cxnSpLocks noChangeShapeType="1"/>
          </p:cNvCxnSpPr>
          <p:nvPr/>
        </p:nvCxnSpPr>
        <p:spPr bwMode="auto">
          <a:xfrm>
            <a:off x="3508375" y="2252663"/>
            <a:ext cx="3048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Straight Connector 118"/>
          <p:cNvCxnSpPr>
            <a:cxnSpLocks noChangeShapeType="1"/>
          </p:cNvCxnSpPr>
          <p:nvPr/>
        </p:nvCxnSpPr>
        <p:spPr bwMode="auto">
          <a:xfrm>
            <a:off x="3522663" y="3810000"/>
            <a:ext cx="3048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" name="Straight Arrow Connector 119"/>
          <p:cNvCxnSpPr>
            <a:cxnSpLocks noChangeShapeType="1"/>
          </p:cNvCxnSpPr>
          <p:nvPr/>
        </p:nvCxnSpPr>
        <p:spPr bwMode="auto">
          <a:xfrm rot="5400000">
            <a:off x="3001169" y="4495006"/>
            <a:ext cx="137160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8" name="Straight Connector 120"/>
          <p:cNvCxnSpPr>
            <a:cxnSpLocks noChangeShapeType="1"/>
          </p:cNvCxnSpPr>
          <p:nvPr/>
        </p:nvCxnSpPr>
        <p:spPr bwMode="auto">
          <a:xfrm>
            <a:off x="3533775" y="5170488"/>
            <a:ext cx="3048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TextBox 119"/>
          <p:cNvSpPr txBox="1">
            <a:spLocks noChangeArrowheads="1"/>
          </p:cNvSpPr>
          <p:nvPr/>
        </p:nvSpPr>
        <p:spPr bwMode="auto">
          <a:xfrm>
            <a:off x="6616700" y="4865688"/>
            <a:ext cx="156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Pacing Frequency</a:t>
            </a:r>
          </a:p>
        </p:txBody>
      </p:sp>
      <p:cxnSp>
        <p:nvCxnSpPr>
          <p:cNvPr id="80" name="Straight Arrow Connector 127"/>
          <p:cNvCxnSpPr>
            <a:cxnSpLocks noChangeShapeType="1"/>
          </p:cNvCxnSpPr>
          <p:nvPr/>
        </p:nvCxnSpPr>
        <p:spPr bwMode="auto">
          <a:xfrm>
            <a:off x="5715000" y="3657600"/>
            <a:ext cx="228600" cy="152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1" name="Rectangle 9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82" name="Picture 9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057400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8874374" y="65967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30175" y="1162050"/>
            <a:ext cx="6542088" cy="5162550"/>
            <a:chOff x="-49910" y="473075"/>
            <a:chExt cx="6542785" cy="5163447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198438" y="473075"/>
              <a:ext cx="6294437" cy="4986338"/>
              <a:chOff x="198438" y="473075"/>
              <a:chExt cx="6294437" cy="4986338"/>
            </a:xfrm>
          </p:grpSpPr>
          <p:pic>
            <p:nvPicPr>
              <p:cNvPr id="23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480" r="4649" b="5711"/>
              <a:stretch>
                <a:fillRect/>
              </a:stretch>
            </p:blipFill>
            <p:spPr bwMode="auto">
              <a:xfrm>
                <a:off x="198438" y="473075"/>
                <a:ext cx="6294437" cy="4937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 flipV="1">
                <a:off x="3520758" y="1859204"/>
                <a:ext cx="2605365" cy="15878"/>
              </a:xfrm>
              <a:prstGeom prst="straightConnector1">
                <a:avLst/>
              </a:prstGeom>
              <a:ln w="31750">
                <a:solidFill>
                  <a:srgbClr val="FFC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14"/>
              <p:cNvSpPr txBox="1">
                <a:spLocks noChangeArrowheads="1"/>
              </p:cNvSpPr>
              <p:nvPr/>
            </p:nvSpPr>
            <p:spPr bwMode="auto">
              <a:xfrm>
                <a:off x="3932238" y="1508125"/>
                <a:ext cx="1751012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C000"/>
                    </a:solidFill>
                  </a:rPr>
                  <a:t>14 Hz Pellets</a:t>
                </a:r>
              </a:p>
            </p:txBody>
          </p: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2447925" y="3917950"/>
                <a:ext cx="28479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CC0000"/>
                    </a:solidFill>
                  </a:rPr>
                  <a:t>No Pellet Comparison</a:t>
                </a:r>
              </a:p>
            </p:txBody>
          </p:sp>
          <p:sp>
            <p:nvSpPr>
              <p:cNvPr id="27" name="TextBox 16"/>
              <p:cNvSpPr txBox="1">
                <a:spLocks noChangeArrowheads="1"/>
              </p:cNvSpPr>
              <p:nvPr/>
            </p:nvSpPr>
            <p:spPr bwMode="auto">
              <a:xfrm>
                <a:off x="669925" y="5089525"/>
                <a:ext cx="50641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1.5</a:t>
                </a:r>
              </a:p>
            </p:txBody>
          </p:sp>
          <p:sp>
            <p:nvSpPr>
              <p:cNvPr id="28" name="TextBox 17"/>
              <p:cNvSpPr txBox="1">
                <a:spLocks noChangeArrowheads="1"/>
              </p:cNvSpPr>
              <p:nvPr/>
            </p:nvSpPr>
            <p:spPr bwMode="auto">
              <a:xfrm>
                <a:off x="1981200" y="5089525"/>
                <a:ext cx="5048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2.0</a:t>
                </a:r>
              </a:p>
            </p:txBody>
          </p:sp>
          <p:sp>
            <p:nvSpPr>
              <p:cNvPr id="29" name="TextBox 18"/>
              <p:cNvSpPr txBox="1">
                <a:spLocks noChangeArrowheads="1"/>
              </p:cNvSpPr>
              <p:nvPr/>
            </p:nvSpPr>
            <p:spPr bwMode="auto">
              <a:xfrm>
                <a:off x="3292475" y="5089525"/>
                <a:ext cx="5048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2.5</a:t>
                </a:r>
              </a:p>
            </p:txBody>
          </p:sp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4556125" y="5089525"/>
                <a:ext cx="50641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3.0</a:t>
                </a:r>
              </a:p>
            </p:txBody>
          </p:sp>
          <p:sp>
            <p:nvSpPr>
              <p:cNvPr id="31" name="TextBox 20"/>
              <p:cNvSpPr txBox="1">
                <a:spLocks noChangeArrowheads="1"/>
              </p:cNvSpPr>
              <p:nvPr/>
            </p:nvSpPr>
            <p:spPr bwMode="auto">
              <a:xfrm>
                <a:off x="5837238" y="5089525"/>
                <a:ext cx="5048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3.5</a:t>
                </a:r>
              </a:p>
            </p:txBody>
          </p:sp>
          <p:sp>
            <p:nvSpPr>
              <p:cNvPr id="32" name="TextBox 22"/>
              <p:cNvSpPr txBox="1">
                <a:spLocks noChangeArrowheads="1"/>
              </p:cNvSpPr>
              <p:nvPr/>
            </p:nvSpPr>
            <p:spPr bwMode="auto">
              <a:xfrm>
                <a:off x="731838" y="1341438"/>
                <a:ext cx="11112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Density</a:t>
                </a:r>
              </a:p>
            </p:txBody>
          </p:sp>
          <p:sp>
            <p:nvSpPr>
              <p:cNvPr id="33" name="TextBox 23"/>
              <p:cNvSpPr txBox="1">
                <a:spLocks noChangeArrowheads="1"/>
              </p:cNvSpPr>
              <p:nvPr/>
            </p:nvSpPr>
            <p:spPr bwMode="auto">
              <a:xfrm>
                <a:off x="701675" y="2620963"/>
                <a:ext cx="1001713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Div D</a:t>
                </a:r>
                <a:r>
                  <a:rPr lang="en-US"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34" name="TextBox 24"/>
              <p:cNvSpPr txBox="1">
                <a:spLocks noChangeArrowheads="1"/>
              </p:cNvSpPr>
              <p:nvPr/>
            </p:nvSpPr>
            <p:spPr bwMode="auto">
              <a:xfrm>
                <a:off x="822325" y="4038600"/>
                <a:ext cx="10033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Div D</a:t>
                </a:r>
                <a:r>
                  <a:rPr lang="en-US">
                    <a:latin typeface="Symbol" pitchFamily="18" charset="2"/>
                  </a:rPr>
                  <a:t>a</a:t>
                </a: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rot="5400000">
                <a:off x="3400086" y="2553061"/>
                <a:ext cx="266746" cy="317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3781127" y="2543535"/>
                <a:ext cx="266746" cy="317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4181220" y="2543535"/>
                <a:ext cx="266746" cy="317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4543208" y="2562588"/>
                <a:ext cx="266746" cy="317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5400000">
                <a:off x="4914723" y="2572115"/>
                <a:ext cx="266746" cy="317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>
                <a:off x="5314815" y="2581641"/>
                <a:ext cx="266746" cy="317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3552503" y="2578466"/>
                <a:ext cx="266746" cy="317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3933543" y="2568939"/>
                <a:ext cx="266746" cy="317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5400000">
                <a:off x="4333636" y="2568939"/>
                <a:ext cx="266746" cy="317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4695624" y="2587992"/>
                <a:ext cx="266746" cy="317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5067139" y="2597519"/>
                <a:ext cx="266746" cy="317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5467232" y="2607046"/>
                <a:ext cx="266746" cy="317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5832396" y="2610221"/>
                <a:ext cx="266746" cy="317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5679979" y="2607046"/>
                <a:ext cx="266746" cy="317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9" name="TextBox 15"/>
              <p:cNvSpPr txBox="1">
                <a:spLocks noChangeArrowheads="1"/>
              </p:cNvSpPr>
              <p:nvPr/>
            </p:nvSpPr>
            <p:spPr bwMode="auto">
              <a:xfrm>
                <a:off x="2633663" y="2805113"/>
                <a:ext cx="868362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Pellet</a:t>
                </a:r>
              </a:p>
            </p:txBody>
          </p:sp>
        </p:grpSp>
        <p:sp>
          <p:nvSpPr>
            <p:cNvPr id="6" name="TextBox 19"/>
            <p:cNvSpPr txBox="1">
              <a:spLocks noChangeArrowheads="1"/>
            </p:cNvSpPr>
            <p:nvPr/>
          </p:nvSpPr>
          <p:spPr bwMode="auto">
            <a:xfrm>
              <a:off x="193338" y="1019549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3.0</a:t>
              </a:r>
            </a:p>
          </p:txBody>
        </p:sp>
        <p:sp>
          <p:nvSpPr>
            <p:cNvPr id="7" name="TextBox 19"/>
            <p:cNvSpPr txBox="1">
              <a:spLocks noChangeArrowheads="1"/>
            </p:cNvSpPr>
            <p:nvPr/>
          </p:nvSpPr>
          <p:spPr bwMode="auto">
            <a:xfrm>
              <a:off x="197822" y="1366932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2.0</a:t>
              </a: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193338" y="663199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4.0</a:t>
              </a:r>
            </a:p>
          </p:txBody>
        </p:sp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200063" y="1712071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1.0</a:t>
              </a: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211269" y="2012391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0.0</a:t>
              </a:r>
            </a:p>
          </p:txBody>
        </p:sp>
        <p:sp>
          <p:nvSpPr>
            <p:cNvPr id="11" name="TextBox 46"/>
            <p:cNvSpPr txBox="1">
              <a:spLocks noChangeArrowheads="1"/>
            </p:cNvSpPr>
            <p:nvPr/>
          </p:nvSpPr>
          <p:spPr bwMode="auto">
            <a:xfrm rot="-5400000">
              <a:off x="-468294" y="1241011"/>
              <a:ext cx="1175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(10</a:t>
              </a:r>
              <a:r>
                <a:rPr lang="en-US" sz="1600" baseline="30000"/>
                <a:t>14</a:t>
              </a:r>
              <a:r>
                <a:rPr lang="en-US" sz="1600"/>
                <a:t> cm</a:t>
              </a:r>
              <a:r>
                <a:rPr lang="en-US" sz="1600" baseline="30000"/>
                <a:t>-2</a:t>
              </a:r>
              <a:r>
                <a:rPr lang="en-US" sz="1600"/>
                <a:t>)</a:t>
              </a:r>
            </a:p>
          </p:txBody>
        </p:sp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299255" y="2637675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310461" y="3085910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303738" y="2198404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330631" y="3475875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330634" y="4114614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>
              <a:off x="341840" y="4562849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335117" y="3675343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362010" y="4952814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20" name="TextBox 55"/>
            <p:cNvSpPr txBox="1">
              <a:spLocks noChangeArrowheads="1"/>
            </p:cNvSpPr>
            <p:nvPr/>
          </p:nvSpPr>
          <p:spPr bwMode="auto">
            <a:xfrm rot="-5400000">
              <a:off x="-169117" y="2751564"/>
              <a:ext cx="6767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(a.u.)</a:t>
              </a:r>
            </a:p>
          </p:txBody>
        </p:sp>
        <p:sp>
          <p:nvSpPr>
            <p:cNvPr id="21" name="TextBox 56"/>
            <p:cNvSpPr txBox="1">
              <a:spLocks noChangeArrowheads="1"/>
            </p:cNvSpPr>
            <p:nvPr/>
          </p:nvSpPr>
          <p:spPr bwMode="auto">
            <a:xfrm rot="-5400000">
              <a:off x="-169117" y="4262117"/>
              <a:ext cx="6767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(a.u.)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031218" y="5298385"/>
              <a:ext cx="9683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Time (s)</a:t>
              </a:r>
            </a:p>
          </p:txBody>
        </p: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 l="34868" t="21230" r="13593" b="16937"/>
          <a:stretch>
            <a:fillRect/>
          </a:stretch>
        </p:blipFill>
        <p:spPr bwMode="auto">
          <a:xfrm>
            <a:off x="6738938" y="1773238"/>
            <a:ext cx="1855787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Arrow Connector 50"/>
          <p:cNvCxnSpPr/>
          <p:nvPr/>
        </p:nvCxnSpPr>
        <p:spPr>
          <a:xfrm rot="5400000">
            <a:off x="7835106" y="2721769"/>
            <a:ext cx="604838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8167688" y="3281363"/>
            <a:ext cx="565150" cy="952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3" name="TextBox 37"/>
          <p:cNvSpPr txBox="1">
            <a:spLocks noChangeArrowheads="1"/>
          </p:cNvSpPr>
          <p:nvPr/>
        </p:nvSpPr>
        <p:spPr bwMode="auto">
          <a:xfrm>
            <a:off x="7300913" y="5068888"/>
            <a:ext cx="1439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ITER shape</a:t>
            </a:r>
          </a:p>
          <a:p>
            <a:r>
              <a:rPr lang="en-US" sz="1800">
                <a:latin typeface="Symbol" pitchFamily="18" charset="2"/>
              </a:rPr>
              <a:t>b</a:t>
            </a:r>
            <a:r>
              <a:rPr lang="en-US" sz="1800" baseline="-25000"/>
              <a:t>N</a:t>
            </a:r>
            <a:r>
              <a:rPr lang="en-US" sz="1800"/>
              <a:t> = 1.8</a:t>
            </a:r>
          </a:p>
        </p:txBody>
      </p:sp>
      <p:sp>
        <p:nvSpPr>
          <p:cNvPr id="54" name="TextBox 38"/>
          <p:cNvSpPr txBox="1">
            <a:spLocks noChangeArrowheads="1"/>
          </p:cNvSpPr>
          <p:nvPr/>
        </p:nvSpPr>
        <p:spPr bwMode="auto">
          <a:xfrm>
            <a:off x="7513638" y="1541463"/>
            <a:ext cx="1677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1.8 mm D</a:t>
            </a:r>
            <a:r>
              <a:rPr lang="en-US" sz="1400" baseline="-25000"/>
              <a:t>2</a:t>
            </a:r>
            <a:r>
              <a:rPr lang="en-US" sz="1400"/>
              <a:t> Pellets</a:t>
            </a:r>
          </a:p>
          <a:p>
            <a:r>
              <a:rPr lang="en-US" sz="1400"/>
              <a:t>100-150 m/s</a:t>
            </a:r>
          </a:p>
        </p:txBody>
      </p:sp>
      <p:sp>
        <p:nvSpPr>
          <p:cNvPr id="55" name="TextBox 56"/>
          <p:cNvSpPr txBox="1">
            <a:spLocks noChangeArrowheads="1"/>
          </p:cNvSpPr>
          <p:nvPr/>
        </p:nvSpPr>
        <p:spPr bwMode="auto">
          <a:xfrm>
            <a:off x="7391400" y="6248400"/>
            <a:ext cx="1089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Larry Baylor</a:t>
            </a:r>
          </a:p>
        </p:txBody>
      </p:sp>
      <p:pic>
        <p:nvPicPr>
          <p:cNvPr id="56" name="Picture 2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6124575"/>
            <a:ext cx="971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51272" y="-19853"/>
            <a:ext cx="74414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 Narrow" pitchFamily="34" charset="0"/>
              </a:rPr>
              <a:t>Demonstration of ELM Pacing by </a:t>
            </a:r>
            <a:r>
              <a:rPr lang="en-US" sz="2800" dirty="0" smtClean="0">
                <a:latin typeface="Arial Narrow" pitchFamily="34" charset="0"/>
              </a:rPr>
              <a:t>Deuterium Pellets </a:t>
            </a:r>
            <a:br>
              <a:rPr lang="en-US" sz="2800" dirty="0" smtClean="0">
                <a:latin typeface="Arial Narrow" pitchFamily="34" charset="0"/>
              </a:rPr>
            </a:br>
            <a:r>
              <a:rPr lang="en-US" sz="2800" dirty="0" smtClean="0">
                <a:latin typeface="Arial Narrow" pitchFamily="34" charset="0"/>
              </a:rPr>
              <a:t>with </a:t>
            </a:r>
            <a:r>
              <a:rPr lang="en-US" sz="2800" dirty="0">
                <a:latin typeface="Arial Narrow" pitchFamily="34" charset="0"/>
              </a:rPr>
              <a:t>No </a:t>
            </a:r>
            <a:r>
              <a:rPr lang="en-US" sz="2800" dirty="0" smtClean="0">
                <a:latin typeface="Arial Narrow" pitchFamily="34" charset="0"/>
              </a:rPr>
              <a:t>Fueling on DIII-D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874374" y="65967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72605</TotalTime>
  <Words>766</Words>
  <Application>Microsoft Office PowerPoint</Application>
  <PresentationFormat>On-screen Show (4:3)</PresentationFormat>
  <Paragraphs>226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The Centrifugal Granule Injector Concept:  Can Injected Li Granules Trigger ELMs ?</vt:lpstr>
      <vt:lpstr>Calculated Pedestal Deposition for 1 mm Li Granules  with Injection Speeds from 30 m/s to 100 m/s</vt:lpstr>
      <vt:lpstr>The Granule Injector</vt:lpstr>
      <vt:lpstr>Granule Injection Run Plan</vt:lpstr>
      <vt:lpstr>Serving Double Duty to Inject Li Powder at the Midplane (Li Swept by SOL Flow Toward LSN)</vt:lpstr>
      <vt:lpstr>Midplane Powder Injection Run Plan</vt:lpstr>
      <vt:lpstr>Extra Slides</vt:lpstr>
      <vt:lpstr>The Scheme: Redirecting a Regular Stream of  Falling Lithium Granules with a Rotating Impeller </vt:lpstr>
      <vt:lpstr>Demonstration of ELM Pacing by Deuterium Pellets  with No Fueling on DIII-D</vt:lpstr>
      <vt:lpstr>Lessons Learned from Successful ELM Pacing  Experiments on DIII-D using D Pellets</vt:lpstr>
      <vt:lpstr>Examples of Edge Perturbations from Low-Velocity (~ 5m/s)  Lithium Clumps (~ 2mm) in Four Discharges (2008)</vt:lpstr>
      <vt:lpstr>LiD is Another Interesting Candidate for ELM Pacing</vt:lpstr>
      <vt:lpstr>Lithium Coating Reduces Deuterium Recycling, Suppresses ELMs &amp; Improves Confinement in NSTX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dmansfie</cp:lastModifiedBy>
  <cp:revision>12372</cp:revision>
  <dcterms:created xsi:type="dcterms:W3CDTF">2003-10-01T16:23:57Z</dcterms:created>
  <dcterms:modified xsi:type="dcterms:W3CDTF">2011-03-15T16:58:30Z</dcterms:modified>
</cp:coreProperties>
</file>