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1217" r:id="rId2"/>
    <p:sldId id="1227" r:id="rId3"/>
    <p:sldId id="1226" r:id="rId4"/>
    <p:sldId id="1231" r:id="rId5"/>
    <p:sldId id="1230" r:id="rId6"/>
    <p:sldId id="1228" r:id="rId7"/>
    <p:sldId id="1229" r:id="rId8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10" d="100"/>
          <a:sy n="110" d="100"/>
        </p:scale>
        <p:origin x="-400" y="-88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Meeting name – abbreviated presentation title,  abbreviated author name  (??/??/20??)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“Controlling” MHD During the Plasma Start-</a:t>
            </a: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Up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7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S.P. </a:t>
            </a:r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Gerhardt,…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844040" y="3799841"/>
            <a:ext cx="6286500" cy="45704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2011 &amp; 12 NSTX Research Forum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MS TSG Breakout Session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906000" cy="5613400"/>
          </a:xfrm>
        </p:spPr>
        <p:txBody>
          <a:bodyPr/>
          <a:lstStyle/>
          <a:p>
            <a:r>
              <a:rPr lang="en-US" sz="2400" dirty="0" smtClean="0"/>
              <a:t>“Low-density startup” should include surviving the entrance of q=2 into the plasma…typically some few hundred msec. after SOFT.</a:t>
            </a:r>
          </a:p>
          <a:p>
            <a:r>
              <a:rPr lang="en-US" sz="2400" dirty="0" smtClean="0"/>
              <a:t>Tearing/</a:t>
            </a:r>
            <a:r>
              <a:rPr lang="en-US" sz="2400" dirty="0" err="1" smtClean="0"/>
              <a:t>mhd</a:t>
            </a:r>
            <a:r>
              <a:rPr lang="en-US" sz="2400" dirty="0" smtClean="0"/>
              <a:t> </a:t>
            </a:r>
            <a:r>
              <a:rPr lang="en-US" sz="2400" dirty="0" smtClean="0"/>
              <a:t>associated with those surfaces often locks to the wall, leading to large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 collapse or disruption.</a:t>
            </a:r>
            <a:endParaRPr lang="en-US" sz="2400" dirty="0" smtClean="0"/>
          </a:p>
          <a:p>
            <a:r>
              <a:rPr lang="en-US" sz="2400" dirty="0" smtClean="0"/>
              <a:t>I (we?)</a:t>
            </a:r>
            <a:r>
              <a:rPr lang="en-US" sz="2400" dirty="0" smtClean="0"/>
              <a:t> </a:t>
            </a:r>
            <a:r>
              <a:rPr lang="en-US" sz="2400" dirty="0" smtClean="0"/>
              <a:t>think that any of the current profile, plasma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, rotation, or rotation shear may impact the</a:t>
            </a:r>
            <a:r>
              <a:rPr lang="en-US" sz="2400" dirty="0" smtClean="0"/>
              <a:t> amplitude locking </a:t>
            </a:r>
            <a:r>
              <a:rPr lang="en-US" sz="2400" dirty="0" smtClean="0"/>
              <a:t>of these modes.</a:t>
            </a:r>
          </a:p>
          <a:p>
            <a:pPr lvl="1"/>
            <a:r>
              <a:rPr lang="en-US" sz="2000" dirty="0" smtClean="0"/>
              <a:t>Also all the early EPM/TAE activity.</a:t>
            </a:r>
          </a:p>
          <a:p>
            <a:r>
              <a:rPr lang="en-US" sz="2400" dirty="0" smtClean="0"/>
              <a:t>Propose to optimize these parameters to ride </a:t>
            </a:r>
            <a:r>
              <a:rPr lang="en-US" sz="2400" dirty="0" smtClean="0"/>
              <a:t>through </a:t>
            </a:r>
            <a:r>
              <a:rPr lang="en-US" sz="2400" dirty="0" smtClean="0"/>
              <a:t>early modes:</a:t>
            </a:r>
          </a:p>
          <a:p>
            <a:pPr lvl="1"/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: Feed forward or feedback control of NB heating.</a:t>
            </a:r>
          </a:p>
          <a:p>
            <a:pPr lvl="1"/>
            <a:r>
              <a:rPr lang="en-US" sz="2000" dirty="0" smtClean="0"/>
              <a:t>Current profile: heating timing, ramp rate.</a:t>
            </a:r>
          </a:p>
          <a:p>
            <a:pPr lvl="1"/>
            <a:r>
              <a:rPr lang="en-US" sz="2000" dirty="0" smtClean="0"/>
              <a:t>Rotation: H-mode timing. </a:t>
            </a:r>
          </a:p>
          <a:p>
            <a:r>
              <a:rPr lang="en-US" sz="2400" dirty="0" smtClean="0"/>
              <a:t>Early EFC is not a focus of the XP, but will be used as available.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1-03-15 at 3.38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172525"/>
            <a:ext cx="4495800" cy="3266907"/>
          </a:xfrm>
          <a:prstGeom prst="rect">
            <a:avLst/>
          </a:prstGeom>
        </p:spPr>
      </p:pic>
      <p:pic>
        <p:nvPicPr>
          <p:cNvPr id="13" name="Picture 12" descr="Screen shot 2011-03-15 at 1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78817"/>
            <a:ext cx="4495800" cy="324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Sabbagh’s</a:t>
            </a:r>
            <a:r>
              <a:rPr lang="en-US" dirty="0" smtClean="0"/>
              <a:t> Low n</a:t>
            </a:r>
            <a:r>
              <a:rPr lang="en-US" baseline="-25000" dirty="0" smtClean="0"/>
              <a:t>e</a:t>
            </a:r>
            <a:r>
              <a:rPr lang="en-US" dirty="0" smtClean="0"/>
              <a:t> Shots Failed When Rotating Modes Started to Lock</a:t>
            </a:r>
            <a:endParaRPr lang="en-US" dirty="0"/>
          </a:p>
        </p:txBody>
      </p:sp>
      <p:pic>
        <p:nvPicPr>
          <p:cNvPr id="4" name="Picture 3" descr="Screen shot 2011-03-07 at 10.58.4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68" y="1043354"/>
            <a:ext cx="4501312" cy="3276956"/>
          </a:xfrm>
          <a:prstGeom prst="rect">
            <a:avLst/>
          </a:prstGeom>
        </p:spPr>
      </p:pic>
      <p:pic>
        <p:nvPicPr>
          <p:cNvPr id="7" name="Picture 6" descr="Screen shot 2011-03-07 at 11.02.3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40591"/>
            <a:ext cx="4191000" cy="3003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048000"/>
            <a:ext cx="1322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“Good</a:t>
            </a:r>
            <a:r>
              <a:rPr lang="en-US" dirty="0" smtClean="0"/>
              <a:t> Low </a:t>
            </a:r>
          </a:p>
          <a:p>
            <a:r>
              <a:rPr lang="en-US" dirty="0" smtClean="0"/>
              <a:t>Density Shot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63246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“Good</a:t>
            </a:r>
            <a:r>
              <a:rPr lang="en-US" dirty="0" smtClean="0"/>
              <a:t> Low Density Shot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3580" y="3482110"/>
            <a:ext cx="11141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“Bad Shot”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6324600"/>
            <a:ext cx="13317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the </a:t>
            </a:r>
            <a:r>
              <a:rPr lang="en-US" dirty="0" smtClean="0"/>
              <a:t>gas.</a:t>
            </a:r>
          </a:p>
          <a:p>
            <a:r>
              <a:rPr lang="en-US" dirty="0" smtClean="0"/>
              <a:t>Good high </a:t>
            </a:r>
          </a:p>
          <a:p>
            <a:r>
              <a:rPr lang="en-US" dirty="0" smtClean="0"/>
              <a:t>density shot.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943600"/>
            <a:ext cx="1007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Chirping?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133600" y="6172200"/>
            <a:ext cx="762000" cy="7620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67400" y="5943600"/>
            <a:ext cx="1007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Chirping?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781800" y="6172200"/>
            <a:ext cx="990600" cy="30480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Chirping q=3 Mode Settles With Inversion Radius In the Outer Plasma</a:t>
            </a:r>
            <a:endParaRPr lang="en-US" dirty="0"/>
          </a:p>
        </p:txBody>
      </p:sp>
      <p:pic>
        <p:nvPicPr>
          <p:cNvPr id="4" name="Picture 3" descr="Screen shot 2011-03-15 at 4.14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608065" cy="6172200"/>
          </a:xfrm>
          <a:prstGeom prst="rect">
            <a:avLst/>
          </a:prstGeom>
        </p:spPr>
      </p:pic>
      <p:pic>
        <p:nvPicPr>
          <p:cNvPr id="5" name="Picture 4" descr="Screen shot 2011-03-15 at 1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4495800" cy="3246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219200"/>
            <a:ext cx="48006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</a:rPr>
              <a:t> Mode chirps down.</a:t>
            </a:r>
          </a:p>
          <a:p>
            <a:pPr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</a:rPr>
              <a:t> Inversion layer near the edge develops.</a:t>
            </a:r>
          </a:p>
          <a:p>
            <a:pPr marL="230188">
              <a:buFont typeface="Arial"/>
              <a:buChar char="•"/>
            </a:pPr>
            <a:r>
              <a:rPr lang="en-US" sz="2200" b="0" i="0" dirty="0" smtClean="0">
                <a:solidFill>
                  <a:schemeClr val="accent2"/>
                </a:solidFill>
              </a:rPr>
              <a:t> q=3 island?…need bit more analysis.</a:t>
            </a:r>
          </a:p>
          <a:p>
            <a:pPr marL="115888" indent="-115888">
              <a:buFont typeface="Arial"/>
              <a:buChar char="•"/>
            </a:pPr>
            <a:r>
              <a:rPr lang="en-US" sz="2200" b="0" i="0" dirty="0" smtClean="0">
                <a:solidFill>
                  <a:schemeClr val="tx1"/>
                </a:solidFill>
              </a:rPr>
              <a:t> ME-USXR may be quite useful analyzing this data. </a:t>
            </a:r>
            <a:endParaRPr lang="en-US" sz="22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 smtClean="0"/>
              <a:t>Easy To Find Difference Between Shots Using </a:t>
            </a:r>
            <a:br>
              <a:rPr lang="en-US" dirty="0" smtClean="0"/>
            </a:br>
            <a:r>
              <a:rPr lang="en-US" dirty="0" smtClean="0"/>
              <a:t>0D Parameters</a:t>
            </a:r>
            <a:endParaRPr lang="en-US" dirty="0"/>
          </a:p>
        </p:txBody>
      </p:sp>
      <p:pic>
        <p:nvPicPr>
          <p:cNvPr id="4" name="Picture 3" descr="Screen shot 2011-03-15 at 12.31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610600" cy="589438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1069115" y="1482435"/>
            <a:ext cx="152400" cy="381000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143000"/>
            <a:ext cx="23135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Long-Pulse Lower Density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524000"/>
            <a:ext cx="22393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Disrupting Lower Density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Long Pulse Higher Fuelling</a:t>
            </a:r>
          </a:p>
        </p:txBody>
      </p:sp>
      <p:cxnSp>
        <p:nvCxnSpPr>
          <p:cNvPr id="10" name="Straight Connector 9"/>
          <p:cNvCxnSpPr>
            <a:stCxn id="6" idx="1"/>
          </p:cNvCxnSpPr>
          <p:nvPr/>
        </p:nvCxnSpPr>
        <p:spPr bwMode="auto">
          <a:xfrm rot="10800000" flipV="1">
            <a:off x="1219200" y="1289194"/>
            <a:ext cx="457200" cy="3872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>
            <a:stCxn id="7" idx="1"/>
          </p:cNvCxnSpPr>
          <p:nvPr/>
        </p:nvCxnSpPr>
        <p:spPr bwMode="auto">
          <a:xfrm rot="10800000" flipV="1">
            <a:off x="1066800" y="1670194"/>
            <a:ext cx="533400" cy="311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381000" y="2362200"/>
            <a:ext cx="381000" cy="2286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3-15 at 12.28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066800"/>
            <a:ext cx="4572000" cy="312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Evidence That Changing the Heating Profile Can Impact the Evolution of These Modes.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066800"/>
            <a:ext cx="5471160" cy="2885440"/>
          </a:xfrm>
        </p:spPr>
        <p:txBody>
          <a:bodyPr/>
          <a:lstStyle/>
          <a:p>
            <a:r>
              <a:rPr lang="en-US" dirty="0" smtClean="0"/>
              <a:t>Tried early and late heating.</a:t>
            </a:r>
          </a:p>
          <a:p>
            <a:pPr lvl="1"/>
            <a:r>
              <a:rPr lang="en-US" dirty="0" smtClean="0"/>
              <a:t>Delay of H-mode as well.</a:t>
            </a:r>
          </a:p>
          <a:p>
            <a:pPr lvl="1"/>
            <a:r>
              <a:rPr lang="en-US" dirty="0" smtClean="0"/>
              <a:t>Substantial changes in EP/TAE</a:t>
            </a:r>
          </a:p>
          <a:p>
            <a:r>
              <a:rPr lang="en-US" dirty="0" smtClean="0"/>
              <a:t>Rotatin</a:t>
            </a:r>
            <a:r>
              <a:rPr lang="en-US" dirty="0" smtClean="0"/>
              <a:t>g </a:t>
            </a:r>
            <a:r>
              <a:rPr lang="en-US" dirty="0" err="1" smtClean="0"/>
              <a:t>n</a:t>
            </a:r>
            <a:r>
              <a:rPr lang="en-US" dirty="0" smtClean="0"/>
              <a:t>=1 mode amplitudes are modified.</a:t>
            </a:r>
          </a:p>
          <a:p>
            <a:pPr lvl="1"/>
            <a:r>
              <a:rPr lang="en-US" dirty="0" smtClean="0"/>
              <a:t>Need to look more carefully and </a:t>
            </a:r>
            <a:r>
              <a:rPr lang="en-US" dirty="0" err="1" smtClean="0"/>
              <a:t>m</a:t>
            </a:r>
            <a:r>
              <a:rPr lang="en-US" dirty="0" smtClean="0"/>
              <a:t> identification.</a:t>
            </a:r>
            <a:endParaRPr lang="en-US" dirty="0"/>
          </a:p>
        </p:txBody>
      </p:sp>
      <p:pic>
        <p:nvPicPr>
          <p:cNvPr id="4" name="Picture 3" descr="Screen shot 2011-03-07 at 12.16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84499"/>
            <a:ext cx="4572000" cy="3206901"/>
          </a:xfrm>
          <a:prstGeom prst="rect">
            <a:avLst/>
          </a:prstGeom>
        </p:spPr>
      </p:pic>
      <p:pic>
        <p:nvPicPr>
          <p:cNvPr id="5" name="Picture 4" descr="Screen shot 2011-03-07 at 12.16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21150"/>
            <a:ext cx="4578379" cy="319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066800"/>
            <a:ext cx="3929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135642: Early </a:t>
            </a:r>
            <a:r>
              <a:rPr lang="en-US" sz="1600" dirty="0" err="1" smtClean="0">
                <a:solidFill>
                  <a:srgbClr val="FF00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sz="1600" dirty="0" smtClean="0">
                <a:solidFill>
                  <a:srgbClr val="FF0000"/>
                </a:solidFill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</a:rPr>
              <a:t>135647: Late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inj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Plan: Needs refinement, but basics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9906000" cy="5613400"/>
          </a:xfrm>
        </p:spPr>
        <p:txBody>
          <a:bodyPr/>
          <a:lstStyle/>
          <a:p>
            <a:r>
              <a:rPr lang="en-US" sz="2000" dirty="0" smtClean="0"/>
              <a:t>Reload a scenario such as 141178 (S. </a:t>
            </a:r>
            <a:r>
              <a:rPr lang="en-US" sz="2000" dirty="0" err="1" smtClean="0"/>
              <a:t>Sabbagh’s</a:t>
            </a:r>
            <a:r>
              <a:rPr lang="en-US" sz="2000" dirty="0" smtClean="0"/>
              <a:t> reduced density target).</a:t>
            </a:r>
            <a:endParaRPr lang="en-US" sz="2000" dirty="0" smtClean="0"/>
          </a:p>
          <a:p>
            <a:r>
              <a:rPr lang="en-US" sz="2000" dirty="0" smtClean="0"/>
              <a:t>Study the space of rotation,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, and 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vs. mode dynamics.</a:t>
            </a:r>
            <a:endParaRPr lang="en-US" sz="2000" dirty="0" smtClean="0"/>
          </a:p>
          <a:p>
            <a:pPr lvl="1"/>
            <a:r>
              <a:rPr lang="en-US" sz="1800" dirty="0" smtClean="0"/>
              <a:t>Test low power early, delayed H-mode. </a:t>
            </a:r>
          </a:p>
          <a:p>
            <a:pPr lvl="2"/>
            <a:r>
              <a:rPr lang="en-US" sz="1400" dirty="0" smtClean="0"/>
              <a:t>Reduced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/>
              <a:t> and </a:t>
            </a:r>
            <a:r>
              <a:rPr lang="en-US" sz="1400" dirty="0" smtClean="0"/>
              <a:t>density with single source will allow surfaces in quickly, should have strong rotation.</a:t>
            </a:r>
          </a:p>
          <a:p>
            <a:pPr lvl="2"/>
            <a:r>
              <a:rPr lang="en-US" sz="1400" dirty="0" smtClean="0"/>
              <a:t>Elimination of </a:t>
            </a:r>
            <a:r>
              <a:rPr lang="en-US" sz="1400" dirty="0" err="1" smtClean="0"/>
              <a:t>EPMs</a:t>
            </a:r>
            <a:r>
              <a:rPr lang="en-US" sz="1400" dirty="0" smtClean="0"/>
              <a:t> may be important…lower voltage pre-heating beam?</a:t>
            </a:r>
            <a:endParaRPr lang="en-US" sz="1400" dirty="0" smtClean="0"/>
          </a:p>
          <a:p>
            <a:pPr lvl="1"/>
            <a:r>
              <a:rPr lang="en-US" sz="1800" dirty="0" smtClean="0"/>
              <a:t>Study timing </a:t>
            </a:r>
            <a:r>
              <a:rPr lang="en-US" sz="1800" dirty="0" smtClean="0"/>
              <a:t>of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 (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inj</a:t>
            </a:r>
            <a:r>
              <a:rPr lang="en-US" sz="1800" dirty="0" smtClean="0"/>
              <a:t>) ramp.</a:t>
            </a:r>
          </a:p>
          <a:p>
            <a:pPr lvl="2"/>
            <a:r>
              <a:rPr lang="en-US" sz="1400" dirty="0" smtClean="0"/>
              <a:t>When is the earliest time that we can ramp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>
                <a:cs typeface="Symbol" charset="2"/>
              </a:rPr>
              <a:t> without </a:t>
            </a:r>
            <a:r>
              <a:rPr lang="en-US" sz="1400" dirty="0" err="1" smtClean="0">
                <a:cs typeface="Symbol" charset="2"/>
              </a:rPr>
              <a:t>EPMs</a:t>
            </a:r>
            <a:r>
              <a:rPr lang="en-US" sz="1400" dirty="0" smtClean="0">
                <a:cs typeface="Symbol" charset="2"/>
              </a:rPr>
              <a:t> and large modes.</a:t>
            </a:r>
          </a:p>
          <a:p>
            <a:pPr lvl="2"/>
            <a:r>
              <a:rPr lang="en-US" sz="1400" dirty="0" smtClean="0">
                <a:cs typeface="Symbol" charset="2"/>
              </a:rPr>
              <a:t>Can we prevent too-rapid J evolution if we only heat strongly after q=2 enters?</a:t>
            </a:r>
          </a:p>
          <a:p>
            <a:pPr lvl="1"/>
            <a:r>
              <a:rPr lang="en-US" sz="1800" dirty="0" smtClean="0">
                <a:cs typeface="Symbol" charset="2"/>
              </a:rPr>
              <a:t>Vary the ramp rate:</a:t>
            </a:r>
          </a:p>
          <a:p>
            <a:pPr lvl="2"/>
            <a:r>
              <a:rPr lang="en-US" sz="1400" dirty="0" smtClean="0">
                <a:cs typeface="Symbol" charset="2"/>
              </a:rPr>
              <a:t>If we slow the ramp rate, can we prevent some unstable current profiles?</a:t>
            </a:r>
          </a:p>
          <a:p>
            <a:pPr lvl="2"/>
            <a:r>
              <a:rPr lang="en-US" sz="1400" dirty="0" smtClean="0">
                <a:cs typeface="Symbol" charset="2"/>
              </a:rPr>
              <a:t>And eliminate some irreproducibility of the modes?</a:t>
            </a:r>
          </a:p>
          <a:p>
            <a:pPr lvl="2"/>
            <a:r>
              <a:rPr lang="en-US" sz="1400" dirty="0" smtClean="0">
                <a:cs typeface="Symbol" charset="2"/>
              </a:rPr>
              <a:t>Target the q=2 &amp; 3 surfaces entering just after the I</a:t>
            </a:r>
            <a:r>
              <a:rPr lang="en-US" sz="1400" baseline="-25000" dirty="0" smtClean="0">
                <a:cs typeface="Symbol" charset="2"/>
              </a:rPr>
              <a:t>OH</a:t>
            </a:r>
            <a:r>
              <a:rPr lang="en-US" sz="1400" dirty="0" smtClean="0">
                <a:cs typeface="Symbol" charset="2"/>
              </a:rPr>
              <a:t> zero crossings?</a:t>
            </a:r>
            <a:endParaRPr lang="en-US" sz="1400" dirty="0" smtClean="0"/>
          </a:p>
          <a:p>
            <a:pPr lvl="1"/>
            <a:r>
              <a:rPr lang="en-US" sz="1800" dirty="0" smtClean="0"/>
              <a:t>What is the impact of reduced input power?</a:t>
            </a:r>
          </a:p>
          <a:p>
            <a:pPr lvl="2"/>
            <a:r>
              <a:rPr lang="en-US" sz="1400" dirty="0" smtClean="0"/>
              <a:t>Onset of “</a:t>
            </a:r>
            <a:r>
              <a:rPr lang="en-US" sz="1400" dirty="0" err="1" smtClean="0"/>
              <a:t>IREs</a:t>
            </a:r>
            <a:r>
              <a:rPr lang="en-US" sz="1400" dirty="0" smtClean="0"/>
              <a:t>” will be unacceptable.</a:t>
            </a:r>
          </a:p>
          <a:p>
            <a:pPr lvl="2"/>
            <a:r>
              <a:rPr lang="en-US" sz="1400" dirty="0" smtClean="0"/>
              <a:t>Unsustainably high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will be unacceptable.</a:t>
            </a:r>
          </a:p>
          <a:p>
            <a:pPr lvl="2"/>
            <a:r>
              <a:rPr lang="en-US" sz="1400" dirty="0" smtClean="0"/>
              <a:t>Earlier onset of </a:t>
            </a:r>
            <a:r>
              <a:rPr lang="en-US" sz="1400" dirty="0" err="1" smtClean="0"/>
              <a:t>RWMs</a:t>
            </a:r>
            <a:r>
              <a:rPr lang="en-US" sz="1400" dirty="0" smtClean="0"/>
              <a:t> or the “late” rotating MHD is OK…</a:t>
            </a:r>
          </a:p>
          <a:p>
            <a:pPr lvl="3"/>
            <a:r>
              <a:rPr lang="en-US" sz="1400" dirty="0" smtClean="0"/>
              <a:t>not in scope of XP</a:t>
            </a:r>
            <a:endParaRPr lang="en-US" sz="1400" dirty="0" smtClean="0"/>
          </a:p>
          <a:p>
            <a:r>
              <a:rPr lang="en-US" sz="2000" dirty="0" smtClean="0"/>
              <a:t>Diagnostic considerations.</a:t>
            </a:r>
          </a:p>
          <a:p>
            <a:pPr lvl="1"/>
            <a:r>
              <a:rPr lang="en-US" sz="1800" dirty="0" smtClean="0"/>
              <a:t>Need source A for important MSE measurements.</a:t>
            </a:r>
          </a:p>
          <a:p>
            <a:pPr lvl="2"/>
            <a:r>
              <a:rPr lang="en-US" sz="1400" dirty="0" smtClean="0"/>
              <a:t>MSE-LIF might be OK…?</a:t>
            </a:r>
            <a:endParaRPr lang="en-US" sz="1400" dirty="0" smtClean="0"/>
          </a:p>
          <a:p>
            <a:pPr lvl="1"/>
            <a:r>
              <a:rPr lang="en-US" sz="1800" dirty="0" smtClean="0"/>
              <a:t>Need USXR measurements, BES (?) for MHD identification.</a:t>
            </a:r>
            <a:endParaRPr lang="en-US" sz="1800" dirty="0" smtClean="0"/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02918" y="4343400"/>
            <a:ext cx="2679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q and J</a:t>
            </a:r>
            <a:r>
              <a:rPr lang="en-US" baseline="-25000" dirty="0" smtClean="0"/>
              <a:t>||</a:t>
            </a:r>
            <a:r>
              <a:rPr lang="en-US" dirty="0" smtClean="0"/>
              <a:t> profile during time of q=2 &amp; 3 entering</a:t>
            </a:r>
            <a:endParaRPr lang="en-US" dirty="0"/>
          </a:p>
        </p:txBody>
      </p:sp>
      <p:pic>
        <p:nvPicPr>
          <p:cNvPr id="7" name="Picture 6" descr="Screen shot 2011-03-15 at 3.28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836978"/>
            <a:ext cx="3657600" cy="2150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71478</TotalTime>
  <Words>730</Words>
  <Application>Microsoft Macintosh PowerPoint</Application>
  <PresentationFormat>Custom</PresentationFormat>
  <Paragraphs>125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Slide 1</vt:lpstr>
      <vt:lpstr>Overview</vt:lpstr>
      <vt:lpstr>S. Sabbagh’s Low ne Shots Failed When Rotating Modes Started to Lock</vt:lpstr>
      <vt:lpstr>Chirping q=3 Mode Settles With Inversion Radius In the Outer Plasma</vt:lpstr>
      <vt:lpstr>Not Easy To Find Difference Between Shots Using  0D Parameters</vt:lpstr>
      <vt:lpstr>We Have Evidence That Changing the Heating Profile Can Impact the Evolution of These Modes.</vt:lpstr>
      <vt:lpstr>XP Plan: Needs refinement, but basics are…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12353</cp:revision>
  <dcterms:created xsi:type="dcterms:W3CDTF">2011-03-15T17:33:19Z</dcterms:created>
  <dcterms:modified xsi:type="dcterms:W3CDTF">2011-03-15T20:35:51Z</dcterms:modified>
</cp:coreProperties>
</file>