
<file path=[Content_Types].xml><?xml version="1.0" encoding="utf-8"?>
<Types xmlns="http://schemas.openxmlformats.org/package/2006/content-types"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Default Extension="xml" ContentType="application/xml"/>
  <Default Extension="wmf" ContentType="image/x-wmf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Default Extension="rels" ContentType="application/vnd.openxmlformats-package.relationships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50" r:id="rId1"/>
  </p:sldMasterIdLst>
  <p:notesMasterIdLst>
    <p:notesMasterId r:id="rId4"/>
  </p:notesMasterIdLst>
  <p:handoutMasterIdLst>
    <p:handoutMasterId r:id="rId5"/>
  </p:handoutMasterIdLst>
  <p:sldIdLst>
    <p:sldId id="1217" r:id="rId2"/>
    <p:sldId id="1218" r:id="rId3"/>
  </p:sldIdLst>
  <p:sldSz cx="10058400" cy="7772400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1pPr>
    <a:lvl2pPr marL="509412" algn="l" rtl="0" fontAlgn="base">
      <a:spcBef>
        <a:spcPct val="0"/>
      </a:spcBef>
      <a:spcAft>
        <a:spcPct val="0"/>
      </a:spcAft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2pPr>
    <a:lvl3pPr marL="1018824" algn="l" rtl="0" fontAlgn="base">
      <a:spcBef>
        <a:spcPct val="0"/>
      </a:spcBef>
      <a:spcAft>
        <a:spcPct val="0"/>
      </a:spcAft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3pPr>
    <a:lvl4pPr marL="1528237" algn="l" rtl="0" fontAlgn="base">
      <a:spcBef>
        <a:spcPct val="0"/>
      </a:spcBef>
      <a:spcAft>
        <a:spcPct val="0"/>
      </a:spcAft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4pPr>
    <a:lvl5pPr marL="2037649" algn="l" rtl="0" fontAlgn="base">
      <a:spcBef>
        <a:spcPct val="0"/>
      </a:spcBef>
      <a:spcAft>
        <a:spcPct val="0"/>
      </a:spcAft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5pPr>
    <a:lvl6pPr marL="2547061" algn="l" defTabSz="1018824" rtl="0" eaLnBrk="1" latinLnBrk="0" hangingPunct="1"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6pPr>
    <a:lvl7pPr marL="3056473" algn="l" defTabSz="1018824" rtl="0" eaLnBrk="1" latinLnBrk="0" hangingPunct="1"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7pPr>
    <a:lvl8pPr marL="3565886" algn="l" defTabSz="1018824" rtl="0" eaLnBrk="1" latinLnBrk="0" hangingPunct="1"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8pPr>
    <a:lvl9pPr marL="4075298" algn="l" defTabSz="1018824" rtl="0" eaLnBrk="1" latinLnBrk="0" hangingPunct="1"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F3300"/>
    <a:srgbClr val="9999FF"/>
    <a:srgbClr val="FF0000"/>
    <a:srgbClr val="00CC66"/>
    <a:srgbClr val="FF9933"/>
    <a:srgbClr val="FFCC00"/>
    <a:srgbClr val="FF33CC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8201" autoAdjust="0"/>
    <p:restoredTop sz="94558" autoAdjust="0"/>
  </p:normalViewPr>
  <p:slideViewPr>
    <p:cSldViewPr>
      <p:cViewPr>
        <p:scale>
          <a:sx n="110" d="100"/>
          <a:sy n="110" d="100"/>
        </p:scale>
        <p:origin x="-296" y="352"/>
      </p:cViewPr>
      <p:guideLst>
        <p:guide orient="horz" pos="4512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420" y="-114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t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t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b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b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8CEE83D-934B-45AC-8983-28EBB03C1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1738" y="684213"/>
            <a:ext cx="4530725" cy="3500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413250"/>
            <a:ext cx="51022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821897F-147E-49F9-9E99-D5D1A67B0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09412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18824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28237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37649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5E9C22-BA6E-4118-B928-415BE26CFE7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84213"/>
            <a:ext cx="4530725" cy="3500437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058400" cy="10363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68155-7E2B-4179-A26C-0EB5A96A8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" y="1381760"/>
            <a:ext cx="9639300" cy="561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7" name="Picture 1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058400" cy="105071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</p:pic>
      <p:sp>
        <p:nvSpPr>
          <p:cNvPr id="1028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005840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29" name="Picture 19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455747"/>
            <a:ext cx="10058400" cy="31665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</p:pic>
      <p:sp>
        <p:nvSpPr>
          <p:cNvPr id="905415" name="Text Box 199"/>
          <p:cNvSpPr txBox="1">
            <a:spLocks noChangeArrowheads="1"/>
          </p:cNvSpPr>
          <p:nvPr/>
        </p:nvSpPr>
        <p:spPr bwMode="auto">
          <a:xfrm>
            <a:off x="300355" y="7520517"/>
            <a:ext cx="593725" cy="20690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b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-128" charset="0"/>
              </a:rPr>
              <a:t>NSTX</a:t>
            </a:r>
          </a:p>
        </p:txBody>
      </p:sp>
      <p:sp>
        <p:nvSpPr>
          <p:cNvPr id="12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20200" y="7513320"/>
            <a:ext cx="838200" cy="17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000" i="0">
                <a:solidFill>
                  <a:schemeClr val="accent2"/>
                </a:solidFill>
                <a:latin typeface="+mn-lt"/>
                <a:ea typeface="ＭＳ Ｐゴシック" pitchFamily="-128" charset="-128"/>
              </a:defRPr>
            </a:lvl1pPr>
          </a:lstStyle>
          <a:p>
            <a:pPr>
              <a:defRPr/>
            </a:pPr>
            <a:fld id="{5D979B0C-EB9A-49B0-AD33-1B61E0903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011680" y="7513320"/>
            <a:ext cx="6035040" cy="244687"/>
          </a:xfrm>
          <a:prstGeom prst="rect">
            <a:avLst/>
          </a:prstGeom>
          <a:noFill/>
        </p:spPr>
        <p:txBody>
          <a:bodyPr lIns="101882" tIns="50941" rIns="101882" bIns="50941">
            <a:spAutoFit/>
          </a:bodyPr>
          <a:lstStyle/>
          <a:p>
            <a:pPr algn="ctr">
              <a:defRPr/>
            </a:pPr>
            <a:r>
              <a:rPr lang="en-US" sz="900" i="0" dirty="0" smtClean="0"/>
              <a:t>2011 &amp; 12 Research Forum,</a:t>
            </a:r>
            <a:r>
              <a:rPr lang="en-US" sz="900" i="0" baseline="0" dirty="0" smtClean="0"/>
              <a:t> MS Session: </a:t>
            </a:r>
            <a:r>
              <a:rPr lang="en-US" sz="900" i="0" baseline="0" dirty="0" smtClean="0">
                <a:latin typeface="Symbol" charset="2"/>
                <a:cs typeface="Symbol" charset="2"/>
              </a:rPr>
              <a:t>b</a:t>
            </a:r>
            <a:r>
              <a:rPr lang="en-US" sz="900" i="0" baseline="-25000" dirty="0" smtClean="0"/>
              <a:t>N</a:t>
            </a:r>
            <a:r>
              <a:rPr lang="en-US" sz="900" i="0" baseline="0" dirty="0" smtClean="0"/>
              <a:t> Controller XMP (Gerhardt)</a:t>
            </a:r>
            <a:endParaRPr lang="en-US" sz="900" i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</a:defRPr>
      </a:lvl5pPr>
      <a:lvl6pPr marL="509412"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</a:defRPr>
      </a:lvl6pPr>
      <a:lvl7pPr marL="1018824"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</a:defRPr>
      </a:lvl7pPr>
      <a:lvl8pPr marL="1528237"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</a:defRPr>
      </a:lvl8pPr>
      <a:lvl9pPr marL="2037649"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</a:defRPr>
      </a:lvl9pPr>
    </p:titleStyle>
    <p:bodyStyle>
      <a:lvl1pPr marL="382059" indent="-382059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accent2"/>
          </a:solidFill>
          <a:latin typeface="+mn-lt"/>
        </a:defRPr>
      </a:lvl2pPr>
      <a:lvl3pPr marL="1273531" indent="-254706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</a:defRPr>
      </a:lvl3pPr>
      <a:lvl4pPr marL="1782943" indent="-254706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rgbClr val="009999"/>
          </a:solidFill>
          <a:latin typeface="+mn-lt"/>
        </a:defRPr>
      </a:lvl4pPr>
      <a:lvl5pPr marL="2292355" indent="-254706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2801767" indent="-254706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3311180" indent="-254706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3820592" indent="-254706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4330004" indent="-254706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0" name="Straight Connector 58"/>
          <p:cNvCxnSpPr>
            <a:cxnSpLocks noChangeShapeType="1"/>
          </p:cNvCxnSpPr>
          <p:nvPr/>
        </p:nvCxnSpPr>
        <p:spPr bwMode="auto">
          <a:xfrm>
            <a:off x="0" y="0"/>
            <a:ext cx="100584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</p:spPr>
      </p:cxnSp>
      <p:cxnSp>
        <p:nvCxnSpPr>
          <p:cNvPr id="2051" name="Straight Connector 25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52" name="Line 150"/>
          <p:cNvSpPr>
            <a:spLocks noChangeShapeType="1"/>
          </p:cNvSpPr>
          <p:nvPr/>
        </p:nvSpPr>
        <p:spPr bwMode="auto">
          <a:xfrm>
            <a:off x="0" y="0"/>
            <a:ext cx="1005840" cy="0"/>
          </a:xfrm>
          <a:prstGeom prst="line">
            <a:avLst/>
          </a:prstGeom>
          <a:noFill/>
          <a:ln w="0">
            <a:solidFill>
              <a:srgbClr val="FB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3" name="Straight Connector 26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54" name="Line 131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5" name="Straight Connector 27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1525762" name="Rectangle 2"/>
          <p:cNvSpPr>
            <a:spLocks noChangeArrowheads="1"/>
          </p:cNvSpPr>
          <p:nvPr/>
        </p:nvSpPr>
        <p:spPr bwMode="auto">
          <a:xfrm>
            <a:off x="167640" y="1122680"/>
            <a:ext cx="972312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882" tIns="50941" rIns="101882" bIns="50941"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sz="3600" i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</a:rPr>
              <a:t>XMP for </a:t>
            </a:r>
            <a:r>
              <a:rPr lang="en-US" sz="3600" i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charset="2"/>
                <a:ea typeface="ＭＳ Ｐゴシック" pitchFamily="-128" charset="-128"/>
                <a:cs typeface="Symbol" charset="2"/>
              </a:rPr>
              <a:t>b</a:t>
            </a:r>
            <a:r>
              <a:rPr lang="en-US" sz="3600" i="0" baseline="-25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</a:rPr>
              <a:t>N</a:t>
            </a:r>
            <a:r>
              <a:rPr lang="en-US" sz="3600" i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</a:rPr>
              <a:t> Controller</a:t>
            </a:r>
            <a:endParaRPr lang="en-US" sz="3600" i="0" dirty="0">
              <a:solidFill>
                <a:schemeClr val="accent2"/>
              </a:solidFill>
              <a:latin typeface="Arial" charset="0"/>
            </a:endParaRPr>
          </a:p>
        </p:txBody>
      </p:sp>
      <p:cxnSp>
        <p:nvCxnSpPr>
          <p:cNvPr id="2057" name="Straight Connector 28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58" name="Line 132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9" name="Straight Connector 29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1676400" y="2331720"/>
            <a:ext cx="6621780" cy="718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ctr"/>
            <a:r>
              <a:rPr lang="en-US" sz="2200" i="0" dirty="0" smtClean="0">
                <a:solidFill>
                  <a:schemeClr val="tx1"/>
                </a:solidFill>
                <a:latin typeface="Arial" pitchFamily="34" charset="0"/>
              </a:rPr>
              <a:t>Stefan Gerhardt</a:t>
            </a:r>
            <a:endParaRPr lang="en-US" b="0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1800" b="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2061" name="Straight Connector 30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2" name="Line 133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3" name="Straight Connector 31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cxnSp>
        <p:nvCxnSpPr>
          <p:cNvPr id="2065" name="Straight Connector 32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6" name="Line 134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7" name="Straight Connector 33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8" name="Line 138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9" name="Straight Connector 34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0" name="Line 139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1" name="Straight Connector 35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2" name="Line 143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3" name="Straight Connector 36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4" name="Line 144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5" name="Straight Connector 37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6" name="Line 145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7" name="Straight Connector 38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8" name="Line 146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9" name="Straight Connector 39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080" name="Picture 1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800"/>
            <a:ext cx="10058400" cy="95176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</p:pic>
      <p:cxnSp>
        <p:nvCxnSpPr>
          <p:cNvPr id="2081" name="Straight Connector 40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82" name="Line 147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83" name="Straight Connector 41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1525888" name="Text Box 128"/>
          <p:cNvSpPr txBox="1">
            <a:spLocks noChangeArrowheads="1"/>
          </p:cNvSpPr>
          <p:nvPr/>
        </p:nvSpPr>
        <p:spPr bwMode="auto">
          <a:xfrm>
            <a:off x="922020" y="124143"/>
            <a:ext cx="1493194" cy="61555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4000" b="0" dirty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NSTX</a:t>
            </a:r>
          </a:p>
        </p:txBody>
      </p:sp>
      <p:cxnSp>
        <p:nvCxnSpPr>
          <p:cNvPr id="2085" name="Straight Connector 42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86" name="Line 148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87" name="Straight Connector 43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88" name="Rectangle 129"/>
          <p:cNvSpPr>
            <a:spLocks noChangeArrowheads="1"/>
          </p:cNvSpPr>
          <p:nvPr/>
        </p:nvSpPr>
        <p:spPr bwMode="auto">
          <a:xfrm>
            <a:off x="4016375" y="259080"/>
            <a:ext cx="168338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eaLnBrk="0" hangingPunct="0"/>
            <a:r>
              <a:rPr lang="en-US" sz="2000" dirty="0">
                <a:solidFill>
                  <a:schemeClr val="accent2"/>
                </a:solidFill>
                <a:latin typeface="Arial" pitchFamily="34" charset="0"/>
              </a:rPr>
              <a:t>Supported by   </a:t>
            </a:r>
          </a:p>
        </p:txBody>
      </p:sp>
      <p:cxnSp>
        <p:nvCxnSpPr>
          <p:cNvPr id="2089" name="Straight Connector 44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90" name="Line 149"/>
          <p:cNvSpPr>
            <a:spLocks noChangeShapeType="1"/>
          </p:cNvSpPr>
          <p:nvPr/>
        </p:nvSpPr>
        <p:spPr bwMode="auto">
          <a:xfrm>
            <a:off x="0" y="0"/>
            <a:ext cx="0" cy="518160"/>
          </a:xfrm>
          <a:prstGeom prst="line">
            <a:avLst/>
          </a:prstGeom>
          <a:noFill/>
          <a:ln w="0">
            <a:solidFill>
              <a:srgbClr val="FD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91" name="Straight Connector 45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092" name="Picture 48" descr="ppi221.tmp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" y="2245360"/>
            <a:ext cx="1466850" cy="543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93" name="Straight Connector 49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94" name="Text Box 152"/>
          <p:cNvSpPr txBox="1">
            <a:spLocks noChangeArrowheads="1"/>
          </p:cNvSpPr>
          <p:nvPr/>
        </p:nvSpPr>
        <p:spPr bwMode="auto">
          <a:xfrm>
            <a:off x="41910" y="2252557"/>
            <a:ext cx="1466850" cy="530198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101870" tIns="50935" rIns="101870" bIns="50935">
            <a:spAutoFit/>
          </a:bodyPr>
          <a:lstStyle/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College W&amp;M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Colorado </a:t>
            </a:r>
            <a:r>
              <a:rPr lang="en-US" sz="1000" dirty="0" err="1">
                <a:solidFill>
                  <a:srgbClr val="0000FF"/>
                </a:solidFill>
                <a:latin typeface="Arial" pitchFamily="34" charset="0"/>
              </a:rPr>
              <a:t>Sch</a:t>
            </a: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 Mines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Columbia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 err="1">
                <a:solidFill>
                  <a:srgbClr val="0000FF"/>
                </a:solidFill>
                <a:latin typeface="Arial" pitchFamily="34" charset="0"/>
              </a:rPr>
              <a:t>CompX</a:t>
            </a:r>
            <a:endParaRPr lang="en-US" sz="1000" dirty="0">
              <a:solidFill>
                <a:srgbClr val="0000FF"/>
              </a:solidFill>
              <a:latin typeface="Arial" pitchFamily="34" charset="0"/>
            </a:endParaRP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General Atomics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INL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Johns Hopkins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LANL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LLNL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Lodestar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MIT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Nova Photonics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New York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Old Dominion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ORNL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PPPL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PSI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Princeton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Purdue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SNL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Think Tank, Inc.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UC Davis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UC Irvine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UCLA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UCSD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 Colorado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 Illinois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 Maryland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 Rochester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 Washington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 Wisconsin</a:t>
            </a:r>
          </a:p>
        </p:txBody>
      </p:sp>
      <p:cxnSp>
        <p:nvCxnSpPr>
          <p:cNvPr id="2095" name="Straight Connector 50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096" name="Picture 53" descr="ppi224.tmp"/>
          <p:cNvPicPr>
            <a:picLocks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49640" y="2554817"/>
            <a:ext cx="1412717" cy="5131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97" name="Straight Connector 54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98" name="Text Box 153"/>
          <p:cNvSpPr txBox="1">
            <a:spLocks noChangeArrowheads="1"/>
          </p:cNvSpPr>
          <p:nvPr/>
        </p:nvSpPr>
        <p:spPr bwMode="auto">
          <a:xfrm>
            <a:off x="8549640" y="2609504"/>
            <a:ext cx="1412717" cy="50765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101870" tIns="50935" rIns="101870" bIns="50935" anchor="b">
            <a:spAutoFit/>
          </a:bodyPr>
          <a:lstStyle/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Culham</a:t>
            </a: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Sci</a:t>
            </a: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Ctr</a:t>
            </a:r>
            <a:endParaRPr lang="en-US" sz="1000" dirty="0">
              <a:solidFill>
                <a:srgbClr val="FF0000"/>
              </a:solidFill>
              <a:latin typeface="Arial" pitchFamily="34" charset="0"/>
            </a:endParaRP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U St. Andrews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York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Chubu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Fukui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Hiroshima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Hyogo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Kyoto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Kyushu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Kyushu Tokai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NIFS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Niigata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U Tokyo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JAEA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Hebrew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Ioffe</a:t>
            </a: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 Inst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RRC 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Kurchatov</a:t>
            </a: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 Inst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TRINITI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KBSI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KAIST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POSTECH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ASIPP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ENEA, 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Frascati</a:t>
            </a:r>
            <a:endParaRPr lang="en-US" sz="1000" dirty="0">
              <a:solidFill>
                <a:srgbClr val="FF0000"/>
              </a:solidFill>
              <a:latin typeface="Arial" pitchFamily="34" charset="0"/>
            </a:endParaRP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CEA, 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Cadarache</a:t>
            </a:r>
            <a:endParaRPr lang="en-US" sz="1000" dirty="0">
              <a:solidFill>
                <a:srgbClr val="FF0000"/>
              </a:solidFill>
              <a:latin typeface="Arial" pitchFamily="34" charset="0"/>
            </a:endParaRP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IPP, 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J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ü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lich</a:t>
            </a:r>
            <a:endParaRPr lang="en-US" sz="1000" dirty="0">
              <a:solidFill>
                <a:srgbClr val="FF0000"/>
              </a:solidFill>
              <a:latin typeface="Arial" pitchFamily="34" charset="0"/>
            </a:endParaRP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IPP, 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Garching</a:t>
            </a:r>
            <a:endParaRPr lang="en-US" sz="1000" dirty="0">
              <a:solidFill>
                <a:srgbClr val="FF0000"/>
              </a:solidFill>
              <a:latin typeface="Arial" pitchFamily="34" charset="0"/>
            </a:endParaRP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ASCR, Czech Rep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U Quebec</a:t>
            </a:r>
          </a:p>
        </p:txBody>
      </p:sp>
      <p:cxnSp>
        <p:nvCxnSpPr>
          <p:cNvPr id="2099" name="Straight Connector 55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100" name="Picture 155" descr="nstx_sma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0220" y="5008880"/>
            <a:ext cx="2229962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01" name="Straight Connector 56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102" name="Picture 160" descr="framed_team_pictur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74821" y="4789382"/>
            <a:ext cx="3693319" cy="2810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03" name="Straight Connector 57"/>
          <p:cNvCxnSpPr>
            <a:cxnSpLocks noChangeShapeType="1"/>
          </p:cNvCxnSpPr>
          <p:nvPr/>
        </p:nvCxnSpPr>
        <p:spPr bwMode="auto">
          <a:xfrm>
            <a:off x="0" y="0"/>
            <a:ext cx="0" cy="51816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Changes Are Envisioned for the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Integral Windup Correction</a:t>
            </a:r>
          </a:p>
          <a:p>
            <a:pPr lvl="1"/>
            <a:r>
              <a:rPr lang="en-US" sz="2000" dirty="0" smtClean="0"/>
              <a:t>When the controller is turned on early in shot, larger integral error accumulates.</a:t>
            </a:r>
          </a:p>
          <a:p>
            <a:pPr lvl="1"/>
            <a:r>
              <a:rPr lang="en-US" sz="2000" dirty="0" smtClean="0"/>
              <a:t>Caused problems for </a:t>
            </a:r>
            <a:r>
              <a:rPr lang="en-US" sz="2000" dirty="0" err="1" smtClean="0"/>
              <a:t>Sabbagh</a:t>
            </a:r>
            <a:r>
              <a:rPr lang="en-US" sz="2000" dirty="0" smtClean="0"/>
              <a:t>, </a:t>
            </a:r>
            <a:r>
              <a:rPr lang="en-US" sz="2000" dirty="0" err="1" smtClean="0"/>
              <a:t>Canik</a:t>
            </a:r>
            <a:r>
              <a:rPr lang="en-US" sz="2000" dirty="0" smtClean="0"/>
              <a:t> </a:t>
            </a:r>
            <a:r>
              <a:rPr lang="en-US" sz="2000" dirty="0" err="1" smtClean="0"/>
              <a:t>XPs</a:t>
            </a:r>
            <a:r>
              <a:rPr lang="en-US" sz="2000" dirty="0" smtClean="0"/>
              <a:t>, in that controller didn’t modulate as much as expected.</a:t>
            </a:r>
          </a:p>
          <a:p>
            <a:pPr lvl="2"/>
            <a:r>
              <a:rPr lang="en-US" sz="1600" dirty="0" smtClean="0"/>
              <a:t>Elementary control mistake.</a:t>
            </a:r>
          </a:p>
          <a:p>
            <a:pPr lvl="1"/>
            <a:r>
              <a:rPr lang="en-US" sz="2000" dirty="0" smtClean="0"/>
              <a:t>Modifying code to NOT accumulate integral error when actuators are saturated.</a:t>
            </a:r>
          </a:p>
          <a:p>
            <a:r>
              <a:rPr lang="en-US" sz="2400" dirty="0" smtClean="0"/>
              <a:t>Median Filter</a:t>
            </a:r>
          </a:p>
          <a:p>
            <a:pPr lvl="1"/>
            <a:r>
              <a:rPr lang="en-US" sz="2000" dirty="0" smtClean="0">
                <a:latin typeface="Symbol" charset="2"/>
                <a:cs typeface="Symbol" charset="2"/>
              </a:rPr>
              <a:t>b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 from </a:t>
            </a:r>
            <a:r>
              <a:rPr lang="en-US" sz="2000" dirty="0" err="1" smtClean="0"/>
              <a:t>rtEFIT</a:t>
            </a:r>
            <a:r>
              <a:rPr lang="en-US" sz="2000" dirty="0" smtClean="0"/>
              <a:t> often has unwelcome transients.</a:t>
            </a:r>
          </a:p>
          <a:p>
            <a:pPr lvl="1"/>
            <a:r>
              <a:rPr lang="en-US" sz="2000" dirty="0" smtClean="0"/>
              <a:t>Present causal LP filter tends to smooth, but not eliminate, these spikes.</a:t>
            </a:r>
          </a:p>
          <a:p>
            <a:pPr lvl="1"/>
            <a:r>
              <a:rPr lang="en-US" sz="2000" dirty="0" smtClean="0"/>
              <a:t>Add a median filter…very good for de-spiking.</a:t>
            </a:r>
          </a:p>
          <a:p>
            <a:pPr lvl="1"/>
            <a:r>
              <a:rPr lang="en-US" sz="2000" dirty="0" smtClean="0"/>
              <a:t>More complicated than box-car filtering, as it requires sorted data.</a:t>
            </a:r>
          </a:p>
          <a:p>
            <a:pPr lvl="2"/>
            <a:r>
              <a:rPr lang="en-US" sz="1600" dirty="0" smtClean="0"/>
              <a:t>Have an implementation that uses the </a:t>
            </a:r>
            <a:r>
              <a:rPr lang="en-US" sz="1600" dirty="0" err="1" smtClean="0"/>
              <a:t>O(n</a:t>
            </a:r>
            <a:r>
              <a:rPr lang="en-US" sz="1600" dirty="0" smtClean="0"/>
              <a:t>) efficiency of insertion sort algorithm for nearly sorted data…should not drag down the PCS.</a:t>
            </a:r>
          </a:p>
          <a:p>
            <a:r>
              <a:rPr lang="en-US" sz="2400" dirty="0" smtClean="0"/>
              <a:t>Request: Brief 1-2 hour XMP.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68667</TotalTime>
  <Words>275</Words>
  <Application>Microsoft Macintosh PowerPoint</Application>
  <PresentationFormat>Custom</PresentationFormat>
  <Paragraphs>77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Slide 1</vt:lpstr>
      <vt:lpstr>Two Changes Are Envisioned for the Controller</vt:lpstr>
    </vt:vector>
  </TitlesOfParts>
  <Company>Princeton Plasma Physics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NSTX presentation</dc:title>
  <dc:creator>NSTX team member</dc:creator>
  <cp:lastModifiedBy>Stefan Gerhardt</cp:lastModifiedBy>
  <cp:revision>12344</cp:revision>
  <dcterms:created xsi:type="dcterms:W3CDTF">2011-03-16T18:21:01Z</dcterms:created>
  <dcterms:modified xsi:type="dcterms:W3CDTF">2011-03-16T18:34:01Z</dcterms:modified>
</cp:coreProperties>
</file>