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mf" ContentType="image/x-wmf"/>
  <Default Extension="vml" ContentType="application/vnd.openxmlformats-officedocument.vmlDrawing"/>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1"/>
  </p:notesMasterIdLst>
  <p:handoutMasterIdLst>
    <p:handoutMasterId r:id="rId12"/>
  </p:handoutMasterIdLst>
  <p:sldIdLst>
    <p:sldId id="294" r:id="rId2"/>
    <p:sldId id="309" r:id="rId3"/>
    <p:sldId id="258" r:id="rId4"/>
    <p:sldId id="313" r:id="rId5"/>
    <p:sldId id="312" r:id="rId6"/>
    <p:sldId id="315" r:id="rId7"/>
    <p:sldId id="314" r:id="rId8"/>
    <p:sldId id="310" r:id="rId9"/>
    <p:sldId id="311" r:id="rId10"/>
  </p:sldIdLst>
  <p:sldSz cx="9144000" cy="6858000" type="screen4x3"/>
  <p:notesSz cx="6858000" cy="9144000"/>
  <p:defaultTextStyle>
    <a:defPPr>
      <a:defRPr lang="en-US"/>
    </a:defPPr>
    <a:lvl1pPr algn="l" rtl="0" eaLnBrk="0" fontAlgn="base" hangingPunct="0">
      <a:spcBef>
        <a:spcPct val="50000"/>
      </a:spcBef>
      <a:spcAft>
        <a:spcPct val="0"/>
      </a:spcAft>
      <a:defRPr sz="1400" kern="1200">
        <a:solidFill>
          <a:srgbClr val="0039A6"/>
        </a:solidFill>
        <a:latin typeface="Impact" pitchFamily="24" charset="0"/>
        <a:ea typeface="ＭＳ Ｐゴシック" pitchFamily="24" charset="-128"/>
        <a:cs typeface="ＭＳ Ｐゴシック" pitchFamily="24" charset="-128"/>
      </a:defRPr>
    </a:lvl1pPr>
    <a:lvl2pPr marL="457200" algn="l" rtl="0" eaLnBrk="0" fontAlgn="base" hangingPunct="0">
      <a:spcBef>
        <a:spcPct val="50000"/>
      </a:spcBef>
      <a:spcAft>
        <a:spcPct val="0"/>
      </a:spcAft>
      <a:defRPr sz="1400" kern="1200">
        <a:solidFill>
          <a:srgbClr val="0039A6"/>
        </a:solidFill>
        <a:latin typeface="Impact" pitchFamily="24" charset="0"/>
        <a:ea typeface="ＭＳ Ｐゴシック" pitchFamily="24" charset="-128"/>
        <a:cs typeface="ＭＳ Ｐゴシック" pitchFamily="24" charset="-128"/>
      </a:defRPr>
    </a:lvl2pPr>
    <a:lvl3pPr marL="914400" algn="l" rtl="0" eaLnBrk="0" fontAlgn="base" hangingPunct="0">
      <a:spcBef>
        <a:spcPct val="50000"/>
      </a:spcBef>
      <a:spcAft>
        <a:spcPct val="0"/>
      </a:spcAft>
      <a:defRPr sz="1400" kern="1200">
        <a:solidFill>
          <a:srgbClr val="0039A6"/>
        </a:solidFill>
        <a:latin typeface="Impact" pitchFamily="24" charset="0"/>
        <a:ea typeface="ＭＳ Ｐゴシック" pitchFamily="24" charset="-128"/>
        <a:cs typeface="ＭＳ Ｐゴシック" pitchFamily="24" charset="-128"/>
      </a:defRPr>
    </a:lvl3pPr>
    <a:lvl4pPr marL="1371600" algn="l" rtl="0" eaLnBrk="0" fontAlgn="base" hangingPunct="0">
      <a:spcBef>
        <a:spcPct val="50000"/>
      </a:spcBef>
      <a:spcAft>
        <a:spcPct val="0"/>
      </a:spcAft>
      <a:defRPr sz="1400" kern="1200">
        <a:solidFill>
          <a:srgbClr val="0039A6"/>
        </a:solidFill>
        <a:latin typeface="Impact" pitchFamily="24" charset="0"/>
        <a:ea typeface="ＭＳ Ｐゴシック" pitchFamily="24" charset="-128"/>
        <a:cs typeface="ＭＳ Ｐゴシック" pitchFamily="24" charset="-128"/>
      </a:defRPr>
    </a:lvl4pPr>
    <a:lvl5pPr marL="1828800" algn="l" rtl="0" eaLnBrk="0" fontAlgn="base" hangingPunct="0">
      <a:spcBef>
        <a:spcPct val="50000"/>
      </a:spcBef>
      <a:spcAft>
        <a:spcPct val="0"/>
      </a:spcAft>
      <a:defRPr sz="1400" kern="1200">
        <a:solidFill>
          <a:srgbClr val="0039A6"/>
        </a:solidFill>
        <a:latin typeface="Impact" pitchFamily="24" charset="0"/>
        <a:ea typeface="ＭＳ Ｐゴシック" pitchFamily="24" charset="-128"/>
        <a:cs typeface="ＭＳ Ｐゴシック" pitchFamily="24" charset="-128"/>
      </a:defRPr>
    </a:lvl5pPr>
    <a:lvl6pPr marL="2286000" algn="l" defTabSz="457200" rtl="0" eaLnBrk="1" latinLnBrk="0" hangingPunct="1">
      <a:defRPr sz="1400" kern="1200">
        <a:solidFill>
          <a:srgbClr val="0039A6"/>
        </a:solidFill>
        <a:latin typeface="Impact" pitchFamily="24" charset="0"/>
        <a:ea typeface="ＭＳ Ｐゴシック" pitchFamily="24" charset="-128"/>
        <a:cs typeface="ＭＳ Ｐゴシック" pitchFamily="24" charset="-128"/>
      </a:defRPr>
    </a:lvl6pPr>
    <a:lvl7pPr marL="2743200" algn="l" defTabSz="457200" rtl="0" eaLnBrk="1" latinLnBrk="0" hangingPunct="1">
      <a:defRPr sz="1400" kern="1200">
        <a:solidFill>
          <a:srgbClr val="0039A6"/>
        </a:solidFill>
        <a:latin typeface="Impact" pitchFamily="24" charset="0"/>
        <a:ea typeface="ＭＳ Ｐゴシック" pitchFamily="24" charset="-128"/>
        <a:cs typeface="ＭＳ Ｐゴシック" pitchFamily="24" charset="-128"/>
      </a:defRPr>
    </a:lvl7pPr>
    <a:lvl8pPr marL="3200400" algn="l" defTabSz="457200" rtl="0" eaLnBrk="1" latinLnBrk="0" hangingPunct="1">
      <a:defRPr sz="1400" kern="1200">
        <a:solidFill>
          <a:srgbClr val="0039A6"/>
        </a:solidFill>
        <a:latin typeface="Impact" pitchFamily="24" charset="0"/>
        <a:ea typeface="ＭＳ Ｐゴシック" pitchFamily="24" charset="-128"/>
        <a:cs typeface="ＭＳ Ｐゴシック" pitchFamily="24" charset="-128"/>
      </a:defRPr>
    </a:lvl8pPr>
    <a:lvl9pPr marL="3657600" algn="l" defTabSz="457200" rtl="0" eaLnBrk="1" latinLnBrk="0" hangingPunct="1">
      <a:defRPr sz="1400" kern="1200">
        <a:solidFill>
          <a:srgbClr val="0039A6"/>
        </a:solidFill>
        <a:latin typeface="Impact" pitchFamily="24" charset="0"/>
        <a:ea typeface="ＭＳ Ｐゴシック" pitchFamily="24" charset="-128"/>
        <a:cs typeface="ＭＳ Ｐゴシック" pitchFamily="2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894"/>
    <a:srgbClr val="194A90"/>
    <a:srgbClr val="E8EDFF"/>
    <a:srgbClr val="124A91"/>
    <a:srgbClr val="005DAA"/>
    <a:srgbClr val="89C4FF"/>
    <a:srgbClr val="0039A6"/>
    <a:srgbClr val="173F82"/>
    <a:srgbClr val="FF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64" autoAdjust="0"/>
    <p:restoredTop sz="99122" autoAdjust="0"/>
  </p:normalViewPr>
  <p:slideViewPr>
    <p:cSldViewPr>
      <p:cViewPr varScale="1">
        <p:scale>
          <a:sx n="95" d="100"/>
          <a:sy n="95" d="100"/>
        </p:scale>
        <p:origin x="-14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3" d="100"/>
          <a:sy n="93" d="100"/>
        </p:scale>
        <p:origin x="-189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 Type="http://schemas.openxmlformats.org/officeDocument/2006/relationships/presProps" Target="presProps.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theme" Target="theme/theme1.xml"/><Relationship Id="rId8" Type="http://schemas.openxmlformats.org/officeDocument/2006/relationships/slide" Target="slides/slide7.xml"/><Relationship Id="rId13" Type="http://schemas.openxmlformats.org/officeDocument/2006/relationships/printerSettings" Target="printerSettings/printerSettings1.bin"/><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viewProps" Target="viewProps.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pitchFamily="24" charset="0"/>
              </a:defRPr>
            </a:lvl1pPr>
          </a:lstStyle>
          <a:p>
            <a:endParaRPr lang="en-US"/>
          </a:p>
        </p:txBody>
      </p:sp>
      <p:sp>
        <p:nvSpPr>
          <p:cNvPr id="583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pitchFamily="24" charset="0"/>
              </a:defRPr>
            </a:lvl1pPr>
          </a:lstStyle>
          <a:p>
            <a:endParaRPr lang="en-US"/>
          </a:p>
        </p:txBody>
      </p:sp>
      <p:sp>
        <p:nvSpPr>
          <p:cNvPr id="583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pitchFamily="24" charset="0"/>
              </a:defRPr>
            </a:lvl1pPr>
          </a:lstStyle>
          <a:p>
            <a:endParaRPr lang="en-US"/>
          </a:p>
        </p:txBody>
      </p:sp>
      <p:sp>
        <p:nvSpPr>
          <p:cNvPr id="583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pitchFamily="24" charset="0"/>
              </a:defRPr>
            </a:lvl1pPr>
          </a:lstStyle>
          <a:p>
            <a:fld id="{D583CDA2-581B-4032-B19A-2FDBA92AFDC1}" type="slidenum">
              <a:rPr lang="en-US"/>
              <a:pPr/>
              <a:t>‹#›</a:t>
            </a:fld>
            <a:endParaRPr lang="en-US"/>
          </a:p>
        </p:txBody>
      </p:sp>
    </p:spTree>
    <p:extLst>
      <p:ext uri="{BB962C8B-B14F-4D97-AF65-F5344CB8AC3E}">
        <p14:creationId xmlns:p14="http://schemas.microsoft.com/office/powerpoint/2010/main" val="1660952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pitchFamily="24" charset="0"/>
              </a:defRPr>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pitchFamily="24" charset="0"/>
              </a:defRPr>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pitchFamily="24" charset="0"/>
              </a:defRPr>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pitchFamily="24" charset="0"/>
              </a:defRPr>
            </a:lvl1pPr>
          </a:lstStyle>
          <a:p>
            <a:fld id="{F590BE2E-A716-4D47-B0F2-96EAD447E6C6}" type="slidenum">
              <a:rPr lang="en-US"/>
              <a:pPr/>
              <a:t>‹#›</a:t>
            </a:fld>
            <a:endParaRPr lang="en-US"/>
          </a:p>
        </p:txBody>
      </p:sp>
    </p:spTree>
    <p:extLst>
      <p:ext uri="{BB962C8B-B14F-4D97-AF65-F5344CB8AC3E}">
        <p14:creationId xmlns:p14="http://schemas.microsoft.com/office/powerpoint/2010/main" val="4339633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4" charset="0"/>
        <a:ea typeface="+mn-ea"/>
        <a:cs typeface="+mn-cs"/>
      </a:defRPr>
    </a:lvl1pPr>
    <a:lvl2pPr marL="457200" algn="l" rtl="0" fontAlgn="base">
      <a:spcBef>
        <a:spcPct val="30000"/>
      </a:spcBef>
      <a:spcAft>
        <a:spcPct val="0"/>
      </a:spcAft>
      <a:defRPr sz="1200" kern="1200">
        <a:solidFill>
          <a:schemeClr val="tx1"/>
        </a:solidFill>
        <a:latin typeface="Times" pitchFamily="24" charset="0"/>
        <a:ea typeface="ＭＳ Ｐゴシック" pitchFamily="24" charset="-128"/>
        <a:cs typeface="+mn-cs"/>
      </a:defRPr>
    </a:lvl2pPr>
    <a:lvl3pPr marL="914400" algn="l" rtl="0" fontAlgn="base">
      <a:spcBef>
        <a:spcPct val="30000"/>
      </a:spcBef>
      <a:spcAft>
        <a:spcPct val="0"/>
      </a:spcAft>
      <a:defRPr sz="1200" kern="1200">
        <a:solidFill>
          <a:schemeClr val="tx1"/>
        </a:solidFill>
        <a:latin typeface="Times" pitchFamily="24" charset="0"/>
        <a:ea typeface="ＭＳ Ｐゴシック" pitchFamily="24" charset="-128"/>
        <a:cs typeface="+mn-cs"/>
      </a:defRPr>
    </a:lvl3pPr>
    <a:lvl4pPr marL="1371600" algn="l" rtl="0" fontAlgn="base">
      <a:spcBef>
        <a:spcPct val="30000"/>
      </a:spcBef>
      <a:spcAft>
        <a:spcPct val="0"/>
      </a:spcAft>
      <a:defRPr sz="1200" kern="1200">
        <a:solidFill>
          <a:schemeClr val="tx1"/>
        </a:solidFill>
        <a:latin typeface="Times" pitchFamily="24" charset="0"/>
        <a:ea typeface="ＭＳ Ｐゴシック" pitchFamily="24" charset="-128"/>
        <a:cs typeface="+mn-cs"/>
      </a:defRPr>
    </a:lvl4pPr>
    <a:lvl5pPr marL="1828800" algn="l" rtl="0" fontAlgn="base">
      <a:spcBef>
        <a:spcPct val="30000"/>
      </a:spcBef>
      <a:spcAft>
        <a:spcPct val="0"/>
      </a:spcAft>
      <a:defRPr sz="1200" kern="1200">
        <a:solidFill>
          <a:schemeClr val="tx1"/>
        </a:solidFill>
        <a:latin typeface="Times" pitchFamily="24" charset="0"/>
        <a:ea typeface="ＭＳ Ｐゴシック" pitchFamily="2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26DE0-0134-489E-83FB-D463230846F1}" type="slidenum">
              <a:rPr lang="en-US"/>
              <a:pPr/>
              <a:t>1</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56435C-9499-4F5C-B5EC-004F0D875EFA}" type="slidenum">
              <a:rPr lang="en-US"/>
              <a:pPr/>
              <a:t>3</a:t>
            </a:fld>
            <a:endParaRPr lang="en-US"/>
          </a:p>
        </p:txBody>
      </p:sp>
      <p:sp>
        <p:nvSpPr>
          <p:cNvPr id="200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8D28DC4-DD3F-654E-B4A1-E18F8D3DDCBF}" type="slidenum">
              <a:rPr lang="en-US" sz="1200">
                <a:solidFill>
                  <a:schemeClr val="tx1"/>
                </a:solidFill>
                <a:latin typeface="Times New Roman" charset="0"/>
                <a:ea typeface="ＭＳ Ｐゴシック" charset="0"/>
                <a:cs typeface="ＭＳ Ｐゴシック" charset="0"/>
              </a:rPr>
              <a:pPr eaLnBrk="1" hangingPunct="1"/>
              <a:t>8</a:t>
            </a:fld>
            <a:endParaRPr lang="en-US" sz="1200">
              <a:solidFill>
                <a:schemeClr val="tx1"/>
              </a:solidFill>
              <a:latin typeface="Times New Roman" charset="0"/>
              <a:ea typeface="ＭＳ Ｐゴシック" charset="0"/>
              <a:cs typeface="ＭＳ Ｐゴシック" charset="0"/>
            </a:endParaRPr>
          </a:p>
        </p:txBody>
      </p:sp>
      <p:sp>
        <p:nvSpPr>
          <p:cNvPr id="9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4E71DBC-CE7F-C343-B14E-5CD03FBBC5FD}" type="slidenum">
              <a:rPr lang="en-US" sz="1200">
                <a:solidFill>
                  <a:schemeClr val="tx1"/>
                </a:solidFill>
                <a:latin typeface="Times New Roman" charset="0"/>
                <a:ea typeface="ＭＳ Ｐゴシック" charset="0"/>
                <a:cs typeface="ＭＳ Ｐゴシック" charset="0"/>
              </a:rPr>
              <a:pPr eaLnBrk="1" hangingPunct="1"/>
              <a:t>9</a:t>
            </a:fld>
            <a:endParaRPr lang="en-US" sz="1200">
              <a:solidFill>
                <a:schemeClr val="tx1"/>
              </a:solidFill>
              <a:latin typeface="Times New Roman" charset="0"/>
              <a:ea typeface="ＭＳ Ｐゴシック" charset="0"/>
              <a:cs typeface="ＭＳ Ｐゴシック" charset="0"/>
            </a:endParaRPr>
          </a:p>
        </p:txBody>
      </p:sp>
      <p:sp>
        <p:nvSpPr>
          <p:cNvPr id="112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1828800"/>
            <a:ext cx="9144000" cy="1981200"/>
            <a:chOff x="0" y="0"/>
            <a:chExt cx="5760" cy="708"/>
          </a:xfrm>
        </p:grpSpPr>
        <p:sp>
          <p:nvSpPr>
            <p:cNvPr id="195587" name="Rectangle 3"/>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sp>
          <p:nvSpPr>
            <p:cNvPr id="195588" name="Rectangle 4"/>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grpSp>
      <p:sp>
        <p:nvSpPr>
          <p:cNvPr id="195591" name="Rectangle 7"/>
          <p:cNvSpPr>
            <a:spLocks noGrp="1" noChangeArrowheads="1"/>
          </p:cNvSpPr>
          <p:nvPr>
            <p:ph type="subTitle" idx="1"/>
          </p:nvPr>
        </p:nvSpPr>
        <p:spPr>
          <a:xfrm>
            <a:off x="1295400" y="5638800"/>
            <a:ext cx="6477000" cy="914400"/>
          </a:xfrm>
        </p:spPr>
        <p:txBody>
          <a:bodyPr anchor="ctr"/>
          <a:lstStyle>
            <a:lvl1pPr marL="0" indent="0" algn="ctr">
              <a:buFont typeface="Wingdings" pitchFamily="24" charset="2"/>
              <a:buNone/>
              <a:defRPr/>
            </a:lvl1pPr>
          </a:lstStyle>
          <a:p>
            <a:r>
              <a:rPr lang="en-US"/>
              <a:t>Click to edit Master subtitle style</a:t>
            </a:r>
          </a:p>
        </p:txBody>
      </p:sp>
      <p:sp>
        <p:nvSpPr>
          <p:cNvPr id="195592" name="Rectangle 8"/>
          <p:cNvSpPr>
            <a:spLocks noGrp="1" noChangeArrowheads="1"/>
          </p:cNvSpPr>
          <p:nvPr>
            <p:ph type="ctrTitle"/>
          </p:nvPr>
        </p:nvSpPr>
        <p:spPr>
          <a:xfrm>
            <a:off x="685800" y="1905000"/>
            <a:ext cx="7772400" cy="1828800"/>
          </a:xfrm>
        </p:spPr>
        <p:txBody>
          <a:bodyPr anchor="ctr"/>
          <a:lstStyle>
            <a:lvl1pPr algn="ctr">
              <a:defRPr>
                <a:solidFill>
                  <a:schemeClr val="bg1"/>
                </a:solidFill>
              </a:defRPr>
            </a:lvl1pPr>
          </a:lstStyle>
          <a:p>
            <a:r>
              <a:rPr lang="en-US"/>
              <a:t>Click to edit Master title style</a:t>
            </a:r>
          </a:p>
        </p:txBody>
      </p:sp>
      <p:sp>
        <p:nvSpPr>
          <p:cNvPr id="195596" name="Rectangle 12"/>
          <p:cNvSpPr>
            <a:spLocks noChangeArrowheads="1"/>
          </p:cNvSpPr>
          <p:nvPr/>
        </p:nvSpPr>
        <p:spPr bwMode="auto">
          <a:xfrm>
            <a:off x="1452563" y="4800600"/>
            <a:ext cx="6400800" cy="876300"/>
          </a:xfrm>
          <a:prstGeom prst="rect">
            <a:avLst/>
          </a:prstGeom>
          <a:noFill/>
          <a:ln w="9525">
            <a:noFill/>
            <a:miter lim="800000"/>
            <a:headEnd/>
            <a:tailEnd/>
          </a:ln>
          <a:effectLst/>
        </p:spPr>
        <p:txBody>
          <a:bodyPr>
            <a:prstTxWarp prst="textNoShape">
              <a:avLst/>
            </a:prstTxWarp>
          </a:bodyPr>
          <a:lstStyle/>
          <a:p>
            <a:pPr>
              <a:spcBef>
                <a:spcPct val="0"/>
              </a:spcBef>
            </a:pPr>
            <a:endParaRPr lang="en-US" sz="2400">
              <a:solidFill>
                <a:schemeClr val="tx1"/>
              </a:solidFill>
              <a:latin typeface="Arial" pitchFamily="24" charset="0"/>
            </a:endParaRPr>
          </a:p>
        </p:txBody>
      </p:sp>
      <p:sp>
        <p:nvSpPr>
          <p:cNvPr id="195597" name="Rectangle 13"/>
          <p:cNvSpPr>
            <a:spLocks noChangeArrowheads="1"/>
          </p:cNvSpPr>
          <p:nvPr/>
        </p:nvSpPr>
        <p:spPr bwMode="auto">
          <a:xfrm>
            <a:off x="1371600" y="5029200"/>
            <a:ext cx="6400800" cy="876300"/>
          </a:xfrm>
          <a:prstGeom prst="rect">
            <a:avLst/>
          </a:prstGeom>
          <a:noFill/>
          <a:ln w="9525">
            <a:noFill/>
            <a:miter lim="800000"/>
            <a:headEnd/>
            <a:tailEnd/>
          </a:ln>
          <a:effectLst/>
        </p:spPr>
        <p:txBody>
          <a:bodyPr>
            <a:prstTxWarp prst="textNoShape">
              <a:avLst/>
            </a:prstTxWarp>
          </a:bodyPr>
          <a:lstStyle/>
          <a:p>
            <a:pPr>
              <a:spcBef>
                <a:spcPct val="0"/>
              </a:spcBef>
            </a:pPr>
            <a:endParaRPr lang="en-US" sz="2400">
              <a:solidFill>
                <a:schemeClr val="tx1"/>
              </a:solidFill>
              <a:latin typeface="Arial" pitchFamily="24" charset="0"/>
            </a:endParaRPr>
          </a:p>
        </p:txBody>
      </p:sp>
      <p:sp>
        <p:nvSpPr>
          <p:cNvPr id="195598" name="Text Box 14"/>
          <p:cNvSpPr txBox="1">
            <a:spLocks noChangeArrowheads="1"/>
          </p:cNvSpPr>
          <p:nvPr/>
        </p:nvSpPr>
        <p:spPr bwMode="auto">
          <a:xfrm>
            <a:off x="1371600" y="5105400"/>
            <a:ext cx="6400800" cy="457200"/>
          </a:xfrm>
          <a:prstGeom prst="rect">
            <a:avLst/>
          </a:prstGeom>
          <a:noFill/>
          <a:ln w="9525">
            <a:noFill/>
            <a:miter lim="800000"/>
            <a:headEnd/>
            <a:tailEnd/>
          </a:ln>
          <a:effectLst/>
        </p:spPr>
        <p:txBody>
          <a:bodyPr>
            <a:prstTxWarp prst="textNoShape">
              <a:avLst/>
            </a:prstTxWarp>
            <a:spAutoFit/>
          </a:bodyPr>
          <a:lstStyle/>
          <a:p>
            <a:endParaRPr lang="en-US" sz="2400">
              <a:solidFill>
                <a:schemeClr val="tx1"/>
              </a:solidFill>
              <a:latin typeface="Helvetica" pitchFamily="24" charset="0"/>
            </a:endParaRPr>
          </a:p>
        </p:txBody>
      </p:sp>
      <p:sp>
        <p:nvSpPr>
          <p:cNvPr id="195599" name="Rectangle 15"/>
          <p:cNvSpPr>
            <a:spLocks noChangeArrowheads="1"/>
          </p:cNvSpPr>
          <p:nvPr/>
        </p:nvSpPr>
        <p:spPr bwMode="auto">
          <a:xfrm>
            <a:off x="1371600" y="4800600"/>
            <a:ext cx="6400800" cy="876300"/>
          </a:xfrm>
          <a:prstGeom prst="rect">
            <a:avLst/>
          </a:prstGeom>
          <a:noFill/>
          <a:ln w="9525">
            <a:noFill/>
            <a:miter lim="800000"/>
            <a:headEnd/>
            <a:tailEnd/>
          </a:ln>
          <a:effectLst/>
        </p:spPr>
        <p:txBody>
          <a:bodyPr>
            <a:prstTxWarp prst="textNoShape">
              <a:avLst/>
            </a:prstTxWarp>
          </a:bodyPr>
          <a:lstStyle/>
          <a:p>
            <a:pPr>
              <a:spcBef>
                <a:spcPct val="0"/>
              </a:spcBef>
            </a:pPr>
            <a:endParaRPr lang="en-US" sz="2400">
              <a:solidFill>
                <a:schemeClr val="tx1"/>
              </a:solidFill>
              <a:latin typeface="Arial" pitchFamily="24" charset="0"/>
            </a:endParaRPr>
          </a:p>
        </p:txBody>
      </p:sp>
      <p:grpSp>
        <p:nvGrpSpPr>
          <p:cNvPr id="195612" name="Group 28"/>
          <p:cNvGrpSpPr>
            <a:grpSpLocks/>
          </p:cNvGrpSpPr>
          <p:nvPr userDrawn="1"/>
        </p:nvGrpSpPr>
        <p:grpSpPr bwMode="auto">
          <a:xfrm>
            <a:off x="0" y="3886200"/>
            <a:ext cx="9144000" cy="76200"/>
            <a:chOff x="0" y="0"/>
            <a:chExt cx="5760" cy="708"/>
          </a:xfrm>
        </p:grpSpPr>
        <p:sp>
          <p:nvSpPr>
            <p:cNvPr id="195613" name="Rectangle 29"/>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sp>
          <p:nvSpPr>
            <p:cNvPr id="195614" name="Rectangle 30"/>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grpSp>
      <p:grpSp>
        <p:nvGrpSpPr>
          <p:cNvPr id="195615" name="Group 31"/>
          <p:cNvGrpSpPr>
            <a:grpSpLocks/>
          </p:cNvGrpSpPr>
          <p:nvPr userDrawn="1"/>
        </p:nvGrpSpPr>
        <p:grpSpPr bwMode="auto">
          <a:xfrm>
            <a:off x="0" y="1676400"/>
            <a:ext cx="9144000" cy="76200"/>
            <a:chOff x="0" y="0"/>
            <a:chExt cx="5760" cy="708"/>
          </a:xfrm>
        </p:grpSpPr>
        <p:sp>
          <p:nvSpPr>
            <p:cNvPr id="195616" name="Rectangle 32"/>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sp>
          <p:nvSpPr>
            <p:cNvPr id="195617" name="Rectangle 33"/>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grpSp>
      <p:pic>
        <p:nvPicPr>
          <p:cNvPr id="195621" name="Picture 37"/>
          <p:cNvPicPr>
            <a:picLocks noChangeAspect="1" noChangeArrowheads="1"/>
          </p:cNvPicPr>
          <p:nvPr userDrawn="1"/>
        </p:nvPicPr>
        <p:blipFill>
          <a:blip r:embed="rId2"/>
          <a:srcRect/>
          <a:stretch>
            <a:fillRect/>
          </a:stretch>
        </p:blipFill>
        <p:spPr bwMode="auto">
          <a:xfrm>
            <a:off x="2514600" y="0"/>
            <a:ext cx="1371600" cy="409575"/>
          </a:xfrm>
          <a:prstGeom prst="rect">
            <a:avLst/>
          </a:prstGeom>
          <a:noFill/>
        </p:spPr>
      </p:pic>
      <p:pic>
        <p:nvPicPr>
          <p:cNvPr id="195622" name="Picture 38" descr="lab_logo"/>
          <p:cNvPicPr>
            <a:picLocks noChangeAspect="1" noChangeArrowheads="1"/>
          </p:cNvPicPr>
          <p:nvPr userDrawn="1"/>
        </p:nvPicPr>
        <p:blipFill>
          <a:blip r:embed="rId3"/>
          <a:srcRect/>
          <a:stretch>
            <a:fillRect/>
          </a:stretch>
        </p:blipFill>
        <p:spPr bwMode="auto">
          <a:xfrm>
            <a:off x="0" y="0"/>
            <a:ext cx="2241550" cy="411163"/>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52400"/>
            <a:ext cx="20193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9055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5" name="Rectangle 15"/>
          <p:cNvSpPr>
            <a:spLocks noChangeArrowheads="1"/>
          </p:cNvSpPr>
          <p:nvPr userDrawn="1"/>
        </p:nvSpPr>
        <p:spPr bwMode="auto">
          <a:xfrm>
            <a:off x="2743200" y="6693408"/>
            <a:ext cx="5334000" cy="200055"/>
          </a:xfrm>
          <a:prstGeom prst="rect">
            <a:avLst/>
          </a:prstGeom>
          <a:noFill/>
          <a:ln w="9525">
            <a:noFill/>
            <a:miter lim="800000"/>
            <a:headEnd/>
            <a:tailEnd/>
          </a:ln>
          <a:effectLst/>
        </p:spPr>
        <p:txBody>
          <a:bodyPr>
            <a:prstTxWarp prst="textNoShape">
              <a:avLst/>
            </a:prstTxWarp>
            <a:spAutoFit/>
          </a:bodyPr>
          <a:lstStyle/>
          <a:p>
            <a:r>
              <a:rPr lang="en-US" sz="700" b="1" dirty="0">
                <a:solidFill>
                  <a:schemeClr val="tx1"/>
                </a:solidFill>
                <a:latin typeface="Arial" pitchFamily="24" charset="0"/>
              </a:rPr>
              <a:t>V. A. Soukhanovskii, </a:t>
            </a:r>
            <a:r>
              <a:rPr lang="en-US" sz="700" b="1" dirty="0">
                <a:solidFill>
                  <a:schemeClr val="tx1"/>
                </a:solidFill>
                <a:latin typeface="Arial Narrow" pitchFamily="24" charset="0"/>
              </a:rPr>
              <a:t>NSTX</a:t>
            </a:r>
            <a:r>
              <a:rPr lang="en-US" sz="700" b="1" dirty="0" smtClean="0">
                <a:solidFill>
                  <a:schemeClr val="tx1"/>
                </a:solidFill>
                <a:latin typeface="Arial Narrow" pitchFamily="24" charset="0"/>
              </a:rPr>
              <a:t> FY2011</a:t>
            </a:r>
            <a:r>
              <a:rPr lang="en-US" sz="700" b="1" baseline="0" dirty="0" smtClean="0">
                <a:solidFill>
                  <a:schemeClr val="tx1"/>
                </a:solidFill>
                <a:latin typeface="Arial Narrow" pitchFamily="24" charset="0"/>
              </a:rPr>
              <a:t> </a:t>
            </a:r>
            <a:r>
              <a:rPr lang="en-US" sz="700" b="1" dirty="0" smtClean="0">
                <a:solidFill>
                  <a:schemeClr val="tx1"/>
                </a:solidFill>
                <a:latin typeface="Arial Narrow" pitchFamily="24" charset="0"/>
              </a:rPr>
              <a:t> Research </a:t>
            </a:r>
            <a:r>
              <a:rPr lang="en-US" sz="700" b="1" dirty="0">
                <a:solidFill>
                  <a:schemeClr val="tx1"/>
                </a:solidFill>
                <a:latin typeface="Arial Narrow" pitchFamily="24" charset="0"/>
              </a:rPr>
              <a:t>Forum,</a:t>
            </a:r>
            <a:r>
              <a:rPr lang="en-US" sz="700" b="1" dirty="0" smtClean="0">
                <a:solidFill>
                  <a:schemeClr val="tx1"/>
                </a:solidFill>
                <a:latin typeface="Arial Narrow" pitchFamily="24" charset="0"/>
              </a:rPr>
              <a:t> 17</a:t>
            </a:r>
            <a:r>
              <a:rPr lang="en-US" sz="700" b="1" baseline="0" dirty="0" smtClean="0">
                <a:solidFill>
                  <a:schemeClr val="tx1"/>
                </a:solidFill>
                <a:latin typeface="Arial Narrow" pitchFamily="24" charset="0"/>
              </a:rPr>
              <a:t> March 2011</a:t>
            </a:r>
            <a:r>
              <a:rPr lang="en-US" sz="700" b="1" dirty="0" smtClean="0">
                <a:solidFill>
                  <a:schemeClr val="tx1"/>
                </a:solidFill>
                <a:latin typeface="Arial Narrow" pitchFamily="24" charset="0"/>
              </a:rPr>
              <a:t>, </a:t>
            </a:r>
            <a:r>
              <a:rPr lang="en-US" sz="700" b="1" dirty="0">
                <a:solidFill>
                  <a:schemeClr val="tx1"/>
                </a:solidFill>
                <a:latin typeface="Arial Narrow" pitchFamily="24" charset="0"/>
              </a:rPr>
              <a:t>Princeton, NJ</a:t>
            </a:r>
            <a:endParaRPr lang="en-US" sz="700" b="1" dirty="0">
              <a:solidFill>
                <a:schemeClr val="tx1"/>
              </a:solidFill>
              <a:latin typeface="Arial" pitchFamily="24" charset="0"/>
            </a:endParaRPr>
          </a:p>
        </p:txBody>
      </p:sp>
      <p:sp>
        <p:nvSpPr>
          <p:cNvPr id="194563" name="Rectangle 3"/>
          <p:cNvSpPr>
            <a:spLocks noGrp="1" noChangeArrowheads="1"/>
          </p:cNvSpPr>
          <p:nvPr>
            <p:ph type="body" idx="1"/>
          </p:nvPr>
        </p:nvSpPr>
        <p:spPr bwMode="auto">
          <a:xfrm>
            <a:off x="533400" y="1371600"/>
            <a:ext cx="80772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4564" name="Group 4"/>
          <p:cNvGrpSpPr>
            <a:grpSpLocks/>
          </p:cNvGrpSpPr>
          <p:nvPr/>
        </p:nvGrpSpPr>
        <p:grpSpPr bwMode="auto">
          <a:xfrm>
            <a:off x="0" y="1066800"/>
            <a:ext cx="9142413" cy="76200"/>
            <a:chOff x="0" y="0"/>
            <a:chExt cx="5760" cy="708"/>
          </a:xfrm>
        </p:grpSpPr>
        <p:sp>
          <p:nvSpPr>
            <p:cNvPr id="194565" name="Rectangle 5"/>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sp>
          <p:nvSpPr>
            <p:cNvPr id="194566" name="Rectangle 6"/>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prstTxWarp prst="textNoShape">
                <a:avLst/>
              </a:prstTxWarp>
            </a:bodyPr>
            <a:lstStyle/>
            <a:p>
              <a:endParaRPr lang="en-US"/>
            </a:p>
          </p:txBody>
        </p:sp>
      </p:grpSp>
      <p:sp>
        <p:nvSpPr>
          <p:cNvPr id="194567" name="Line 7"/>
          <p:cNvSpPr>
            <a:spLocks noChangeShapeType="1"/>
          </p:cNvSpPr>
          <p:nvPr/>
        </p:nvSpPr>
        <p:spPr bwMode="auto">
          <a:xfrm flipV="1">
            <a:off x="838200" y="6688138"/>
            <a:ext cx="8229600" cy="17462"/>
          </a:xfrm>
          <a:prstGeom prst="line">
            <a:avLst/>
          </a:prstGeom>
          <a:noFill/>
          <a:ln w="28575" cap="flat" cmpd="sng" algn="ctr">
            <a:solidFill>
              <a:srgbClr val="124A91"/>
            </a:solidFill>
            <a:prstDash val="solid"/>
            <a:round/>
            <a:headEnd type="none" w="med" len="med"/>
            <a:tailEnd type="none" w="med" len="med"/>
          </a:ln>
          <a:effectLst/>
        </p:spPr>
        <p:txBody>
          <a:bodyPr>
            <a:prstTxWarp prst="textNoShape">
              <a:avLst/>
            </a:prstTxWarp>
          </a:bodyPr>
          <a:lstStyle/>
          <a:p>
            <a:endParaRPr lang="en-US"/>
          </a:p>
        </p:txBody>
      </p:sp>
      <p:sp>
        <p:nvSpPr>
          <p:cNvPr id="194568" name="Text Box 8"/>
          <p:cNvSpPr txBox="1">
            <a:spLocks noChangeArrowheads="1"/>
          </p:cNvSpPr>
          <p:nvPr/>
        </p:nvSpPr>
        <p:spPr bwMode="auto">
          <a:xfrm>
            <a:off x="8582025" y="6699250"/>
            <a:ext cx="533400" cy="201978"/>
          </a:xfrm>
          <a:prstGeom prst="rect">
            <a:avLst/>
          </a:prstGeom>
          <a:noFill/>
          <a:ln w="12700">
            <a:noFill/>
            <a:miter lim="800000"/>
            <a:headEnd type="none" w="sm" len="sm"/>
            <a:tailEnd type="none" w="sm" len="sm"/>
          </a:ln>
          <a:effectLst/>
        </p:spPr>
        <p:txBody>
          <a:bodyPr lIns="0">
            <a:prstTxWarp prst="textNoShape">
              <a:avLst/>
            </a:prstTxWarp>
            <a:spAutoFit/>
          </a:bodyPr>
          <a:lstStyle/>
          <a:p>
            <a:pPr algn="r">
              <a:lnSpc>
                <a:spcPct val="75000"/>
              </a:lnSpc>
              <a:spcBef>
                <a:spcPct val="0"/>
              </a:spcBef>
            </a:pPr>
            <a:fld id="{E400D3EC-0C8E-41A0-A2EB-8AC24121EA66}" type="slidenum">
              <a:rPr lang="en-US" sz="900" b="1">
                <a:solidFill>
                  <a:schemeClr val="tx1"/>
                </a:solidFill>
                <a:latin typeface="Arial Narrow" pitchFamily="24" charset="0"/>
              </a:rPr>
              <a:pPr algn="r">
                <a:lnSpc>
                  <a:spcPct val="75000"/>
                </a:lnSpc>
                <a:spcBef>
                  <a:spcPct val="0"/>
                </a:spcBef>
              </a:pPr>
              <a:t>‹#›</a:t>
            </a:fld>
            <a:r>
              <a:rPr lang="en-US" sz="900" b="1" dirty="0">
                <a:solidFill>
                  <a:schemeClr val="tx1"/>
                </a:solidFill>
                <a:latin typeface="Arial Narrow" pitchFamily="24" charset="0"/>
              </a:rPr>
              <a:t> of</a:t>
            </a:r>
            <a:r>
              <a:rPr lang="en-US" sz="900" b="1" dirty="0" smtClean="0">
                <a:solidFill>
                  <a:schemeClr val="tx1"/>
                </a:solidFill>
                <a:latin typeface="Arial Narrow" pitchFamily="24" charset="0"/>
              </a:rPr>
              <a:t> 9</a:t>
            </a:r>
            <a:endParaRPr lang="en-US" sz="900" b="1" dirty="0">
              <a:solidFill>
                <a:schemeClr val="tx1"/>
              </a:solidFill>
              <a:latin typeface="Arial Narrow" pitchFamily="24" charset="0"/>
            </a:endParaRPr>
          </a:p>
        </p:txBody>
      </p:sp>
      <p:sp>
        <p:nvSpPr>
          <p:cNvPr id="194569" name="Rectangle 9"/>
          <p:cNvSpPr>
            <a:spLocks noGrp="1" noChangeArrowheads="1"/>
          </p:cNvSpPr>
          <p:nvPr>
            <p:ph type="title"/>
          </p:nvPr>
        </p:nvSpPr>
        <p:spPr bwMode="auto">
          <a:xfrm>
            <a:off x="609600" y="152400"/>
            <a:ext cx="7950200" cy="809625"/>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pic>
        <p:nvPicPr>
          <p:cNvPr id="194585" name="Picture 25" descr="nstx07-2"/>
          <p:cNvPicPr>
            <a:picLocks noChangeAspect="1" noChangeArrowheads="1"/>
          </p:cNvPicPr>
          <p:nvPr userDrawn="1"/>
        </p:nvPicPr>
        <p:blipFill>
          <a:blip r:embed="rId13"/>
          <a:srcRect/>
          <a:stretch>
            <a:fillRect/>
          </a:stretch>
        </p:blipFill>
        <p:spPr bwMode="auto">
          <a:xfrm>
            <a:off x="82550" y="6580188"/>
            <a:ext cx="603250" cy="260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3200" b="1">
          <a:solidFill>
            <a:srgbClr val="124A91"/>
          </a:solidFill>
          <a:latin typeface="+mj-lt"/>
          <a:ea typeface="+mj-ea"/>
          <a:cs typeface="+mj-cs"/>
        </a:defRPr>
      </a:lvl1pPr>
      <a:lvl2pPr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2pPr>
      <a:lvl3pPr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3pPr>
      <a:lvl4pPr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4pPr>
      <a:lvl5pPr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5pPr>
      <a:lvl6pPr marL="457200"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6pPr>
      <a:lvl7pPr marL="914400"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7pPr>
      <a:lvl8pPr marL="1371600"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8pPr>
      <a:lvl9pPr marL="1828800" algn="l" rtl="0" fontAlgn="base">
        <a:spcBef>
          <a:spcPct val="0"/>
        </a:spcBef>
        <a:spcAft>
          <a:spcPct val="0"/>
        </a:spcAft>
        <a:defRPr sz="3200" b="1">
          <a:solidFill>
            <a:srgbClr val="124A91"/>
          </a:solidFill>
          <a:latin typeface="Arial Narrow" pitchFamily="24" charset="0"/>
          <a:ea typeface="ＭＳ Ｐゴシック" pitchFamily="24" charset="-128"/>
          <a:cs typeface="ＭＳ Ｐゴシック" pitchFamily="24" charset="-128"/>
        </a:defRPr>
      </a:lvl9pPr>
    </p:titleStyle>
    <p:bodyStyle>
      <a:lvl1pPr marL="342900" indent="-342900" algn="l" rtl="0" fontAlgn="base">
        <a:spcBef>
          <a:spcPct val="20000"/>
        </a:spcBef>
        <a:spcAft>
          <a:spcPct val="0"/>
        </a:spcAft>
        <a:buClr>
          <a:srgbClr val="004483"/>
        </a:buClr>
        <a:buFont typeface="Wingdings" pitchFamily="24"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04483"/>
        </a:buClr>
        <a:buFont typeface="Times" pitchFamily="24" charset="0"/>
        <a:buChar char="•"/>
        <a:defRPr sz="2400">
          <a:solidFill>
            <a:schemeClr val="tx1"/>
          </a:solidFill>
          <a:latin typeface="+mn-lt"/>
          <a:ea typeface="+mn-ea"/>
        </a:defRPr>
      </a:lvl2pPr>
      <a:lvl3pPr marL="1143000" indent="-228600" algn="l" rtl="0" fontAlgn="base">
        <a:spcBef>
          <a:spcPct val="20000"/>
        </a:spcBef>
        <a:spcAft>
          <a:spcPct val="0"/>
        </a:spcAft>
        <a:buClr>
          <a:srgbClr val="004483"/>
        </a:buClr>
        <a:buFont typeface="Symbol" pitchFamily="24" charset="2"/>
        <a:buChar char=""/>
        <a:defRPr sz="2400">
          <a:solidFill>
            <a:schemeClr val="tx1"/>
          </a:solidFill>
          <a:latin typeface="+mn-lt"/>
          <a:ea typeface="+mn-ea"/>
        </a:defRPr>
      </a:lvl3pPr>
      <a:lvl4pPr marL="1600200" indent="-228600" algn="l" rtl="0" fontAlgn="base">
        <a:spcBef>
          <a:spcPct val="20000"/>
        </a:spcBef>
        <a:spcAft>
          <a:spcPct val="0"/>
        </a:spcAft>
        <a:buClr>
          <a:srgbClr val="004483"/>
        </a:buClr>
        <a:buFont typeface="Symbol" pitchFamily="24" charset="2"/>
        <a:buChar char=""/>
        <a:defRPr sz="2000">
          <a:solidFill>
            <a:schemeClr val="tx1"/>
          </a:solidFill>
          <a:latin typeface="+mn-lt"/>
          <a:ea typeface="+mn-ea"/>
        </a:defRPr>
      </a:lvl4pPr>
      <a:lvl5pPr marL="2057400" indent="-228600" algn="l" rtl="0" fontAlgn="base">
        <a:spcBef>
          <a:spcPct val="20000"/>
        </a:spcBef>
        <a:spcAft>
          <a:spcPct val="0"/>
        </a:spcAft>
        <a:buClr>
          <a:srgbClr val="004483"/>
        </a:buClr>
        <a:buFont typeface="Geneva CE" pitchFamily="24" charset="-18"/>
        <a:buChar char="»"/>
        <a:defRPr sz="2000">
          <a:solidFill>
            <a:schemeClr val="tx1"/>
          </a:solidFill>
          <a:latin typeface="+mn-lt"/>
          <a:ea typeface="+mn-ea"/>
        </a:defRPr>
      </a:lvl5pPr>
      <a:lvl6pPr marL="2514600" indent="-228600" algn="l" rtl="0" fontAlgn="base">
        <a:spcBef>
          <a:spcPct val="20000"/>
        </a:spcBef>
        <a:spcAft>
          <a:spcPct val="0"/>
        </a:spcAft>
        <a:buClr>
          <a:srgbClr val="004483"/>
        </a:buClr>
        <a:buFont typeface="Geneva CE" pitchFamily="24" charset="-18"/>
        <a:buChar char="»"/>
        <a:defRPr sz="2000">
          <a:solidFill>
            <a:schemeClr val="tx1"/>
          </a:solidFill>
          <a:latin typeface="+mn-lt"/>
          <a:ea typeface="+mn-ea"/>
        </a:defRPr>
      </a:lvl6pPr>
      <a:lvl7pPr marL="2971800" indent="-228600" algn="l" rtl="0" fontAlgn="base">
        <a:spcBef>
          <a:spcPct val="20000"/>
        </a:spcBef>
        <a:spcAft>
          <a:spcPct val="0"/>
        </a:spcAft>
        <a:buClr>
          <a:srgbClr val="004483"/>
        </a:buClr>
        <a:buFont typeface="Geneva CE" pitchFamily="24" charset="-18"/>
        <a:buChar char="»"/>
        <a:defRPr sz="2000">
          <a:solidFill>
            <a:schemeClr val="tx1"/>
          </a:solidFill>
          <a:latin typeface="+mn-lt"/>
          <a:ea typeface="+mn-ea"/>
        </a:defRPr>
      </a:lvl7pPr>
      <a:lvl8pPr marL="3429000" indent="-228600" algn="l" rtl="0" fontAlgn="base">
        <a:spcBef>
          <a:spcPct val="20000"/>
        </a:spcBef>
        <a:spcAft>
          <a:spcPct val="0"/>
        </a:spcAft>
        <a:buClr>
          <a:srgbClr val="004483"/>
        </a:buClr>
        <a:buFont typeface="Geneva CE" pitchFamily="24" charset="-18"/>
        <a:buChar char="»"/>
        <a:defRPr sz="2000">
          <a:solidFill>
            <a:schemeClr val="tx1"/>
          </a:solidFill>
          <a:latin typeface="+mn-lt"/>
          <a:ea typeface="+mn-ea"/>
        </a:defRPr>
      </a:lvl8pPr>
      <a:lvl9pPr marL="3886200" indent="-228600" algn="l" rtl="0" fontAlgn="base">
        <a:spcBef>
          <a:spcPct val="20000"/>
        </a:spcBef>
        <a:spcAft>
          <a:spcPct val="0"/>
        </a:spcAft>
        <a:buClr>
          <a:srgbClr val="004483"/>
        </a:buClr>
        <a:buFont typeface="Geneva CE" pitchFamily="24" charset="-18"/>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5.wm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5"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5"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47" name="Rectangle 15"/>
          <p:cNvSpPr>
            <a:spLocks noChangeArrowheads="1"/>
          </p:cNvSpPr>
          <p:nvPr/>
        </p:nvSpPr>
        <p:spPr bwMode="auto">
          <a:xfrm>
            <a:off x="0" y="914400"/>
            <a:ext cx="9144000" cy="5943600"/>
          </a:xfrm>
          <a:prstGeom prst="rect">
            <a:avLst/>
          </a:prstGeom>
          <a:solidFill>
            <a:schemeClr val="bg1"/>
          </a:solidFill>
          <a:ln w="9525">
            <a:solidFill>
              <a:schemeClr val="bg1"/>
            </a:solidFill>
            <a:miter lim="800000"/>
            <a:headEnd/>
            <a:tailEnd/>
          </a:ln>
          <a:effectLst/>
        </p:spPr>
        <p:txBody>
          <a:bodyPr wrap="none" anchor="ctr">
            <a:prstTxWarp prst="textNoShape">
              <a:avLst/>
            </a:prstTxWarp>
            <a:spAutoFit/>
          </a:bodyPr>
          <a:lstStyle/>
          <a:p>
            <a:endParaRPr lang="en-US"/>
          </a:p>
        </p:txBody>
      </p:sp>
      <p:pic>
        <p:nvPicPr>
          <p:cNvPr id="274434" name="Picture 2"/>
          <p:cNvPicPr>
            <a:picLocks noChangeAspect="1" noChangeArrowheads="1"/>
          </p:cNvPicPr>
          <p:nvPr/>
        </p:nvPicPr>
        <p:blipFill>
          <a:blip r:embed="rId3">
            <a:clrChange>
              <a:clrFrom>
                <a:srgbClr val="5B6572"/>
              </a:clrFrom>
              <a:clrTo>
                <a:srgbClr val="5B6572">
                  <a:alpha val="0"/>
                </a:srgbClr>
              </a:clrTo>
            </a:clrChange>
            <a:lum bright="64000" contrast="-76000"/>
          </a:blip>
          <a:srcRect/>
          <a:stretch>
            <a:fillRect/>
          </a:stretch>
        </p:blipFill>
        <p:spPr bwMode="auto">
          <a:xfrm>
            <a:off x="2271713" y="2000250"/>
            <a:ext cx="4295775" cy="4840288"/>
          </a:xfrm>
          <a:prstGeom prst="rect">
            <a:avLst/>
          </a:prstGeom>
          <a:noFill/>
          <a:ln w="9525">
            <a:noFill/>
            <a:miter lim="800000"/>
            <a:headEnd/>
            <a:tailEnd/>
          </a:ln>
          <a:effectLst/>
        </p:spPr>
      </p:pic>
      <p:sp>
        <p:nvSpPr>
          <p:cNvPr id="274435" name="Rectangle 3"/>
          <p:cNvSpPr>
            <a:spLocks noChangeArrowheads="1"/>
          </p:cNvSpPr>
          <p:nvPr/>
        </p:nvSpPr>
        <p:spPr bwMode="auto">
          <a:xfrm>
            <a:off x="569913" y="1309688"/>
            <a:ext cx="7972425" cy="900112"/>
          </a:xfrm>
          <a:prstGeom prst="rect">
            <a:avLst/>
          </a:prstGeom>
          <a:noFill/>
          <a:ln w="9525">
            <a:noFill/>
            <a:miter lim="800000"/>
            <a:headEnd/>
            <a:tailEnd/>
          </a:ln>
          <a:effectLst/>
        </p:spPr>
        <p:txBody>
          <a:bodyPr anchor="ctr">
            <a:prstTxWarp prst="textNoShape">
              <a:avLst/>
            </a:prstTxWarp>
          </a:bodyPr>
          <a:lstStyle/>
          <a:p>
            <a:pPr algn="ctr" eaLnBrk="1" hangingPunct="1">
              <a:spcBef>
                <a:spcPct val="0"/>
              </a:spcBef>
            </a:pPr>
            <a:r>
              <a:rPr lang="en-US" sz="3600" b="1" dirty="0">
                <a:latin typeface="Arial Narrow" pitchFamily="24" charset="0"/>
              </a:rPr>
              <a:t>Boundary Physics Topical Science Group </a:t>
            </a:r>
            <a:r>
              <a:rPr lang="en-US" sz="3600" b="1" dirty="0" smtClean="0">
                <a:latin typeface="Arial Narrow" pitchFamily="24" charset="0"/>
              </a:rPr>
              <a:t>Plan</a:t>
            </a:r>
            <a:endParaRPr lang="en-US" sz="3600" dirty="0">
              <a:solidFill>
                <a:schemeClr val="bg1"/>
              </a:solidFill>
              <a:latin typeface="Arial Narrow" pitchFamily="24" charset="0"/>
            </a:endParaRPr>
          </a:p>
        </p:txBody>
      </p:sp>
      <p:sp>
        <p:nvSpPr>
          <p:cNvPr id="274436" name="Text Box 4"/>
          <p:cNvSpPr txBox="1">
            <a:spLocks noChangeArrowheads="1"/>
          </p:cNvSpPr>
          <p:nvPr/>
        </p:nvSpPr>
        <p:spPr bwMode="auto">
          <a:xfrm>
            <a:off x="2003425" y="2474913"/>
            <a:ext cx="5342701" cy="4290405"/>
          </a:xfrm>
          <a:prstGeom prst="rect">
            <a:avLst/>
          </a:prstGeom>
          <a:noFill/>
          <a:ln w="9525">
            <a:noFill/>
            <a:miter lim="800000"/>
            <a:headEnd/>
            <a:tailEnd/>
          </a:ln>
          <a:effectLst/>
        </p:spPr>
        <p:txBody>
          <a:bodyPr wrap="none">
            <a:prstTxWarp prst="textNoShape">
              <a:avLst/>
            </a:prstTxWarp>
            <a:spAutoFit/>
          </a:bodyPr>
          <a:lstStyle/>
          <a:p>
            <a:pPr marL="457200" indent="-457200" algn="ctr" eaLnBrk="1" hangingPunct="1">
              <a:spcBef>
                <a:spcPct val="0"/>
              </a:spcBef>
            </a:pPr>
            <a:r>
              <a:rPr lang="en-US" sz="2400" b="1" dirty="0">
                <a:solidFill>
                  <a:schemeClr val="tx1"/>
                </a:solidFill>
                <a:latin typeface="Arial" pitchFamily="24" charset="0"/>
              </a:rPr>
              <a:t>V. A. Soukhanovskii, TSG Leader</a:t>
            </a:r>
            <a:endParaRPr lang="en-US" sz="2400" dirty="0">
              <a:solidFill>
                <a:schemeClr val="tx1"/>
              </a:solidFill>
              <a:latin typeface="Arial" pitchFamily="24" charset="0"/>
            </a:endParaRPr>
          </a:p>
          <a:p>
            <a:pPr marL="457200" indent="-457200" algn="ctr" eaLnBrk="1" hangingPunct="1">
              <a:lnSpc>
                <a:spcPct val="50000"/>
              </a:lnSpc>
              <a:spcBef>
                <a:spcPct val="0"/>
              </a:spcBef>
            </a:pPr>
            <a:endParaRPr lang="en-US" sz="2400" baseline="30000" dirty="0">
              <a:solidFill>
                <a:schemeClr val="tx1"/>
              </a:solidFill>
              <a:latin typeface="Arial" pitchFamily="24" charset="0"/>
            </a:endParaRPr>
          </a:p>
          <a:p>
            <a:pPr marL="457200" indent="-457200" algn="ctr" eaLnBrk="1" hangingPunct="1">
              <a:spcBef>
                <a:spcPct val="0"/>
              </a:spcBef>
            </a:pPr>
            <a:r>
              <a:rPr lang="en-US" sz="1600" i="1" dirty="0">
                <a:solidFill>
                  <a:schemeClr val="tx1"/>
                </a:solidFill>
                <a:latin typeface="Arial" pitchFamily="24" charset="0"/>
              </a:rPr>
              <a:t>Lawrence Livermore National Laboratory, Livermore, CA</a:t>
            </a:r>
          </a:p>
          <a:p>
            <a:pPr marL="457200" indent="-457200" algn="ctr" eaLnBrk="1" hangingPunct="1">
              <a:lnSpc>
                <a:spcPct val="70000"/>
              </a:lnSpc>
              <a:spcBef>
                <a:spcPct val="0"/>
              </a:spcBef>
            </a:pPr>
            <a:endParaRPr lang="en-US" sz="1600" i="1" dirty="0">
              <a:solidFill>
                <a:schemeClr val="tx1"/>
              </a:solidFill>
              <a:latin typeface="Arial" pitchFamily="24" charset="0"/>
            </a:endParaRPr>
          </a:p>
          <a:p>
            <a:pPr marL="457200" indent="-457200" algn="ctr" eaLnBrk="1" hangingPunct="1">
              <a:spcBef>
                <a:spcPct val="0"/>
              </a:spcBef>
            </a:pPr>
            <a:r>
              <a:rPr lang="en-US" sz="2400" b="1" dirty="0" smtClean="0">
                <a:solidFill>
                  <a:schemeClr val="tx1"/>
                </a:solidFill>
                <a:latin typeface="Arial" pitchFamily="24" charset="0"/>
              </a:rPr>
              <a:t>A. </a:t>
            </a:r>
            <a:r>
              <a:rPr lang="en-US" sz="2400" b="1" dirty="0" err="1" smtClean="0">
                <a:solidFill>
                  <a:schemeClr val="tx1"/>
                </a:solidFill>
                <a:latin typeface="Arial" pitchFamily="24" charset="0"/>
              </a:rPr>
              <a:t>Diallo</a:t>
            </a:r>
            <a:r>
              <a:rPr lang="en-US" sz="2400" b="1" dirty="0" smtClean="0">
                <a:solidFill>
                  <a:schemeClr val="tx1"/>
                </a:solidFill>
                <a:latin typeface="Arial" pitchFamily="24" charset="0"/>
              </a:rPr>
              <a:t>, </a:t>
            </a:r>
            <a:r>
              <a:rPr lang="en-US" sz="2400" b="1" dirty="0">
                <a:solidFill>
                  <a:schemeClr val="tx1"/>
                </a:solidFill>
                <a:latin typeface="Arial" pitchFamily="24" charset="0"/>
              </a:rPr>
              <a:t>TSG Deputy</a:t>
            </a:r>
            <a:endParaRPr lang="en-US" sz="2400" dirty="0">
              <a:solidFill>
                <a:schemeClr val="tx1"/>
              </a:solidFill>
              <a:latin typeface="Arial" pitchFamily="24" charset="0"/>
            </a:endParaRPr>
          </a:p>
          <a:p>
            <a:pPr marL="457200" indent="-457200" algn="ctr" eaLnBrk="1" hangingPunct="1">
              <a:lnSpc>
                <a:spcPct val="50000"/>
              </a:lnSpc>
              <a:spcBef>
                <a:spcPct val="0"/>
              </a:spcBef>
            </a:pPr>
            <a:endParaRPr lang="en-US" sz="2400" baseline="30000" dirty="0">
              <a:solidFill>
                <a:schemeClr val="tx1"/>
              </a:solidFill>
              <a:latin typeface="Arial" pitchFamily="24" charset="0"/>
            </a:endParaRPr>
          </a:p>
          <a:p>
            <a:pPr marL="457200" indent="-457200" algn="ctr" eaLnBrk="1" hangingPunct="1">
              <a:spcBef>
                <a:spcPct val="0"/>
              </a:spcBef>
            </a:pPr>
            <a:r>
              <a:rPr lang="en-US" sz="1600" i="1" dirty="0">
                <a:solidFill>
                  <a:schemeClr val="tx1"/>
                </a:solidFill>
                <a:latin typeface="Arial" pitchFamily="24" charset="0"/>
              </a:rPr>
              <a:t>Princeton Plasma Physics Laboratory, Princeton, NJ</a:t>
            </a:r>
            <a:endParaRPr lang="en-US" sz="1800" i="1" dirty="0">
              <a:solidFill>
                <a:schemeClr val="tx1"/>
              </a:solidFill>
              <a:latin typeface="Arial" pitchFamily="24" charset="0"/>
            </a:endParaRPr>
          </a:p>
          <a:p>
            <a:pPr marL="457200" indent="-457200" algn="ctr" eaLnBrk="1" hangingPunct="1">
              <a:spcBef>
                <a:spcPct val="0"/>
              </a:spcBef>
            </a:pPr>
            <a:endParaRPr lang="en-US" sz="1600" i="1" dirty="0">
              <a:solidFill>
                <a:schemeClr val="tx1"/>
              </a:solidFill>
              <a:latin typeface="Arial" pitchFamily="24" charset="0"/>
            </a:endParaRPr>
          </a:p>
          <a:p>
            <a:pPr marL="457200" indent="-457200" algn="ctr" eaLnBrk="1" hangingPunct="1">
              <a:spcBef>
                <a:spcPct val="0"/>
              </a:spcBef>
            </a:pPr>
            <a:r>
              <a:rPr lang="en-US" sz="2400" b="1" dirty="0">
                <a:solidFill>
                  <a:schemeClr val="tx1"/>
                </a:solidFill>
                <a:latin typeface="Arial" pitchFamily="24" charset="0"/>
              </a:rPr>
              <a:t>D. P. </a:t>
            </a:r>
            <a:r>
              <a:rPr lang="en-US" sz="2400" b="1" dirty="0" err="1">
                <a:solidFill>
                  <a:schemeClr val="tx1"/>
                </a:solidFill>
                <a:latin typeface="Arial" pitchFamily="24" charset="0"/>
              </a:rPr>
              <a:t>Stotler</a:t>
            </a:r>
            <a:r>
              <a:rPr lang="en-US" sz="2400" b="1" dirty="0">
                <a:solidFill>
                  <a:schemeClr val="tx1"/>
                </a:solidFill>
                <a:latin typeface="Arial" pitchFamily="24" charset="0"/>
              </a:rPr>
              <a:t>, Theory &amp; Modeling</a:t>
            </a:r>
            <a:endParaRPr lang="en-US" sz="2400" dirty="0">
              <a:solidFill>
                <a:schemeClr val="tx1"/>
              </a:solidFill>
              <a:latin typeface="Arial" pitchFamily="24" charset="0"/>
            </a:endParaRPr>
          </a:p>
          <a:p>
            <a:pPr marL="457200" indent="-457200" algn="ctr" eaLnBrk="1" hangingPunct="1">
              <a:lnSpc>
                <a:spcPct val="50000"/>
              </a:lnSpc>
              <a:spcBef>
                <a:spcPct val="0"/>
              </a:spcBef>
            </a:pPr>
            <a:endParaRPr lang="en-US" sz="2400" baseline="30000" dirty="0">
              <a:solidFill>
                <a:schemeClr val="tx1"/>
              </a:solidFill>
              <a:latin typeface="Arial" pitchFamily="24" charset="0"/>
            </a:endParaRPr>
          </a:p>
          <a:p>
            <a:pPr marL="457200" indent="-457200" algn="ctr" eaLnBrk="1" hangingPunct="1">
              <a:spcBef>
                <a:spcPct val="0"/>
              </a:spcBef>
            </a:pPr>
            <a:r>
              <a:rPr lang="en-US" sz="1600" i="1" dirty="0">
                <a:solidFill>
                  <a:schemeClr val="tx1"/>
                </a:solidFill>
                <a:latin typeface="Arial" pitchFamily="24" charset="0"/>
              </a:rPr>
              <a:t>Princeton Plasma Physics Laboratory, Princeton, NJ</a:t>
            </a:r>
            <a:endParaRPr lang="en-US" sz="1800" i="1" dirty="0">
              <a:solidFill>
                <a:schemeClr val="tx1"/>
              </a:solidFill>
              <a:latin typeface="Arial" pitchFamily="24" charset="0"/>
            </a:endParaRPr>
          </a:p>
          <a:p>
            <a:pPr marL="457200" indent="-457200" algn="ctr" eaLnBrk="1" hangingPunct="1">
              <a:lnSpc>
                <a:spcPct val="90000"/>
              </a:lnSpc>
              <a:spcBef>
                <a:spcPct val="0"/>
              </a:spcBef>
            </a:pPr>
            <a:endParaRPr lang="en-US" sz="2400" dirty="0">
              <a:solidFill>
                <a:schemeClr val="tx1"/>
              </a:solidFill>
              <a:latin typeface="Arial" pitchFamily="24" charset="0"/>
            </a:endParaRPr>
          </a:p>
          <a:p>
            <a:pPr marL="457200" indent="-457200" algn="ctr" eaLnBrk="1" hangingPunct="1">
              <a:spcBef>
                <a:spcPct val="0"/>
              </a:spcBef>
            </a:pPr>
            <a:endParaRPr lang="en-US" sz="2000" dirty="0">
              <a:solidFill>
                <a:schemeClr val="tx1"/>
              </a:solidFill>
              <a:latin typeface="Arial" pitchFamily="24" charset="0"/>
            </a:endParaRPr>
          </a:p>
          <a:p>
            <a:pPr marL="457200" indent="-457200" algn="ctr" eaLnBrk="1" hangingPunct="1">
              <a:spcBef>
                <a:spcPct val="0"/>
              </a:spcBef>
            </a:pPr>
            <a:r>
              <a:rPr lang="en-US" sz="2000" b="1" dirty="0">
                <a:solidFill>
                  <a:srgbClr val="CC3300"/>
                </a:solidFill>
                <a:latin typeface="Arial" pitchFamily="24" charset="0"/>
              </a:rPr>
              <a:t>FY </a:t>
            </a:r>
            <a:r>
              <a:rPr lang="en-US" sz="2000" b="1" dirty="0" smtClean="0">
                <a:solidFill>
                  <a:srgbClr val="CC3300"/>
                </a:solidFill>
                <a:latin typeface="Arial" pitchFamily="24" charset="0"/>
              </a:rPr>
              <a:t>2011 </a:t>
            </a:r>
            <a:r>
              <a:rPr lang="en-US" sz="2000" b="1" dirty="0">
                <a:solidFill>
                  <a:srgbClr val="CC3300"/>
                </a:solidFill>
                <a:latin typeface="Arial" pitchFamily="24" charset="0"/>
              </a:rPr>
              <a:t>NSTX Research Forum</a:t>
            </a:r>
            <a:endParaRPr lang="en-US" sz="2000" b="1" dirty="0" smtClean="0">
              <a:solidFill>
                <a:srgbClr val="CC3300"/>
              </a:solidFill>
              <a:latin typeface="Arial" pitchFamily="24" charset="0"/>
            </a:endParaRPr>
          </a:p>
          <a:p>
            <a:pPr marL="457200" indent="-457200" algn="ctr" eaLnBrk="1" hangingPunct="1">
              <a:spcBef>
                <a:spcPct val="0"/>
              </a:spcBef>
            </a:pPr>
            <a:r>
              <a:rPr lang="en-US" sz="2000" dirty="0" smtClean="0">
                <a:solidFill>
                  <a:schemeClr val="tx1"/>
                </a:solidFill>
                <a:latin typeface="Arial" pitchFamily="24" charset="0"/>
              </a:rPr>
              <a:t>18 March 2011</a:t>
            </a:r>
          </a:p>
          <a:p>
            <a:pPr marL="457200" indent="-457200" algn="ctr" eaLnBrk="1" hangingPunct="1">
              <a:spcBef>
                <a:spcPct val="0"/>
              </a:spcBef>
            </a:pPr>
            <a:r>
              <a:rPr lang="en-US" sz="2000" dirty="0">
                <a:solidFill>
                  <a:schemeClr val="tx1"/>
                </a:solidFill>
                <a:latin typeface="Arial" pitchFamily="24" charset="0"/>
              </a:rPr>
              <a:t>Princeton, NJ</a:t>
            </a:r>
          </a:p>
        </p:txBody>
      </p:sp>
      <p:pic>
        <p:nvPicPr>
          <p:cNvPr id="17" name="Picture 127"/>
          <p:cNvPicPr>
            <a:picLocks noChangeAspect="1" noChangeArrowheads="1"/>
          </p:cNvPicPr>
          <p:nvPr/>
        </p:nvPicPr>
        <p:blipFill>
          <a:blip r:embed="rId4"/>
          <a:srcRect/>
          <a:stretch>
            <a:fillRect/>
          </a:stretch>
        </p:blipFill>
        <p:spPr bwMode="auto">
          <a:xfrm>
            <a:off x="0" y="-1588"/>
            <a:ext cx="9144000" cy="839788"/>
          </a:xfrm>
          <a:prstGeom prst="rect">
            <a:avLst/>
          </a:prstGeom>
          <a:noFill/>
          <a:ln w="15875">
            <a:noFill/>
            <a:miter lim="800000"/>
            <a:headEnd/>
            <a:tailEnd/>
          </a:ln>
          <a:effectLst/>
        </p:spPr>
      </p:pic>
      <p:pic>
        <p:nvPicPr>
          <p:cNvPr id="274455" name="Picture 23" descr="lab_icon"/>
          <p:cNvPicPr>
            <a:picLocks noChangeAspect="1" noChangeArrowheads="1"/>
          </p:cNvPicPr>
          <p:nvPr/>
        </p:nvPicPr>
        <p:blipFill>
          <a:blip r:embed="rId5"/>
          <a:srcRect/>
          <a:stretch>
            <a:fillRect/>
          </a:stretch>
        </p:blipFill>
        <p:spPr bwMode="auto">
          <a:xfrm>
            <a:off x="914400" y="128016"/>
            <a:ext cx="530352" cy="530352"/>
          </a:xfrm>
          <a:prstGeom prst="rect">
            <a:avLst/>
          </a:prstGeom>
          <a:noFill/>
        </p:spPr>
      </p:pic>
      <p:sp>
        <p:nvSpPr>
          <p:cNvPr id="18" name="Rectangle 129"/>
          <p:cNvSpPr>
            <a:spLocks noChangeArrowheads="1"/>
          </p:cNvSpPr>
          <p:nvPr/>
        </p:nvSpPr>
        <p:spPr bwMode="auto">
          <a:xfrm>
            <a:off x="3651250" y="239713"/>
            <a:ext cx="1530350" cy="381000"/>
          </a:xfrm>
          <a:prstGeom prst="rect">
            <a:avLst/>
          </a:prstGeom>
          <a:noFill/>
          <a:ln w="9525">
            <a:noFill/>
            <a:miter lim="800000"/>
            <a:headEnd/>
            <a:tailEnd/>
          </a:ln>
          <a:effectLst/>
        </p:spPr>
        <p:txBody>
          <a:bodyPr lIns="0" tIns="0" rIns="0" bIns="0" anchor="ctr">
            <a:prstTxWarp prst="textNoShape">
              <a:avLst/>
            </a:prstTxWarp>
          </a:bodyPr>
          <a:lstStyle/>
          <a:p>
            <a:pPr algn="r" eaLnBrk="0" hangingPunct="0">
              <a:spcBef>
                <a:spcPct val="0"/>
              </a:spcBef>
              <a:buFontTx/>
              <a:buNone/>
            </a:pPr>
            <a:r>
              <a:rPr lang="en-US" sz="1600" b="1" i="1" dirty="0">
                <a:solidFill>
                  <a:schemeClr val="accent2"/>
                </a:solidFill>
                <a:latin typeface="Arial" pitchFamily="36" charset="0"/>
              </a:rPr>
              <a:t>Supported by   </a:t>
            </a:r>
          </a:p>
        </p:txBody>
      </p:sp>
      <p:sp>
        <p:nvSpPr>
          <p:cNvPr id="19" name="Text Box 11"/>
          <p:cNvSpPr txBox="1">
            <a:spLocks noChangeArrowheads="1"/>
          </p:cNvSpPr>
          <p:nvPr/>
        </p:nvSpPr>
        <p:spPr bwMode="auto">
          <a:xfrm>
            <a:off x="114300" y="2362200"/>
            <a:ext cx="1333500" cy="4425950"/>
          </a:xfrm>
          <a:prstGeom prst="rect">
            <a:avLst/>
          </a:prstGeom>
          <a:gradFill rotWithShape="1">
            <a:gsLst>
              <a:gs pos="0">
                <a:srgbClr val="EAEAEA">
                  <a:alpha val="50999"/>
                </a:srgbClr>
              </a:gs>
              <a:gs pos="100000">
                <a:srgbClr val="EAEAEA">
                  <a:gamma/>
                  <a:shade val="77255"/>
                  <a:invGamma/>
                  <a:alpha val="50999"/>
                </a:srgbClr>
              </a:gs>
            </a:gsLst>
            <a:lin ang="0" scaled="1"/>
          </a:gradFill>
          <a:ln w="12700">
            <a:solidFill>
              <a:srgbClr val="0000FF"/>
            </a:solidFill>
            <a:miter lim="800000"/>
            <a:headEnd/>
            <a:tailEnd/>
          </a:ln>
          <a:effectLst/>
        </p:spPr>
        <p:txBody>
          <a:bodyPr lIns="91429" tIns="45714" rIns="91429" bIns="45714">
            <a:prstTxWarp prst="textNoShape">
              <a:avLst/>
            </a:prstTxWarp>
            <a:spAutoFit/>
          </a:bodyPr>
          <a:lstStyle/>
          <a:p>
            <a:pPr eaLnBrk="0" hangingPunct="0">
              <a:spcBef>
                <a:spcPct val="5000"/>
              </a:spcBef>
              <a:spcAft>
                <a:spcPct val="5000"/>
              </a:spcAft>
              <a:buFontTx/>
              <a:buNone/>
            </a:pPr>
            <a:r>
              <a:rPr lang="en-US" sz="900">
                <a:solidFill>
                  <a:srgbClr val="0000FF"/>
                </a:solidFill>
                <a:latin typeface="Arial" pitchFamily="36" charset="0"/>
              </a:rPr>
              <a:t>College W&amp;M</a:t>
            </a:r>
          </a:p>
          <a:p>
            <a:pPr eaLnBrk="0" hangingPunct="0">
              <a:spcBef>
                <a:spcPct val="5000"/>
              </a:spcBef>
              <a:spcAft>
                <a:spcPct val="5000"/>
              </a:spcAft>
              <a:buFontTx/>
              <a:buNone/>
            </a:pPr>
            <a:r>
              <a:rPr lang="en-US" sz="900">
                <a:solidFill>
                  <a:srgbClr val="0000FF"/>
                </a:solidFill>
                <a:latin typeface="Arial" pitchFamily="36" charset="0"/>
              </a:rPr>
              <a:t>Colorado Sch Mines</a:t>
            </a:r>
          </a:p>
          <a:p>
            <a:pPr eaLnBrk="0" hangingPunct="0">
              <a:spcBef>
                <a:spcPct val="5000"/>
              </a:spcBef>
              <a:spcAft>
                <a:spcPct val="5000"/>
              </a:spcAft>
              <a:buFontTx/>
              <a:buNone/>
            </a:pPr>
            <a:r>
              <a:rPr lang="en-US" sz="900">
                <a:solidFill>
                  <a:srgbClr val="0000FF"/>
                </a:solidFill>
                <a:latin typeface="Arial" pitchFamily="36" charset="0"/>
              </a:rPr>
              <a:t>Columbia U</a:t>
            </a:r>
          </a:p>
          <a:p>
            <a:pPr eaLnBrk="0" hangingPunct="0">
              <a:spcBef>
                <a:spcPct val="5000"/>
              </a:spcBef>
              <a:spcAft>
                <a:spcPct val="5000"/>
              </a:spcAft>
              <a:buFontTx/>
              <a:buNone/>
            </a:pPr>
            <a:r>
              <a:rPr lang="en-US" sz="900">
                <a:solidFill>
                  <a:srgbClr val="0000FF"/>
                </a:solidFill>
                <a:latin typeface="Arial" pitchFamily="36" charset="0"/>
              </a:rPr>
              <a:t>Comp-X</a:t>
            </a:r>
          </a:p>
          <a:p>
            <a:pPr eaLnBrk="0" hangingPunct="0">
              <a:spcBef>
                <a:spcPct val="5000"/>
              </a:spcBef>
              <a:spcAft>
                <a:spcPct val="5000"/>
              </a:spcAft>
              <a:buFontTx/>
              <a:buNone/>
            </a:pPr>
            <a:r>
              <a:rPr lang="en-US" sz="900">
                <a:solidFill>
                  <a:srgbClr val="0000FF"/>
                </a:solidFill>
                <a:latin typeface="Arial" pitchFamily="36" charset="0"/>
              </a:rPr>
              <a:t>General Atomics</a:t>
            </a:r>
          </a:p>
          <a:p>
            <a:pPr eaLnBrk="0" hangingPunct="0">
              <a:spcBef>
                <a:spcPct val="5000"/>
              </a:spcBef>
              <a:spcAft>
                <a:spcPct val="5000"/>
              </a:spcAft>
              <a:buFontTx/>
              <a:buNone/>
            </a:pPr>
            <a:r>
              <a:rPr lang="en-US" sz="900">
                <a:solidFill>
                  <a:srgbClr val="0000FF"/>
                </a:solidFill>
                <a:latin typeface="Arial" pitchFamily="36" charset="0"/>
              </a:rPr>
              <a:t>INEL</a:t>
            </a:r>
          </a:p>
          <a:p>
            <a:pPr eaLnBrk="0" hangingPunct="0">
              <a:spcBef>
                <a:spcPct val="5000"/>
              </a:spcBef>
              <a:spcAft>
                <a:spcPct val="5000"/>
              </a:spcAft>
              <a:buFontTx/>
              <a:buNone/>
            </a:pPr>
            <a:r>
              <a:rPr lang="en-US" sz="900">
                <a:solidFill>
                  <a:srgbClr val="0000FF"/>
                </a:solidFill>
                <a:latin typeface="Arial" pitchFamily="36" charset="0"/>
              </a:rPr>
              <a:t>Johns Hopkins U</a:t>
            </a:r>
          </a:p>
          <a:p>
            <a:pPr eaLnBrk="0" hangingPunct="0">
              <a:spcBef>
                <a:spcPct val="5000"/>
              </a:spcBef>
              <a:spcAft>
                <a:spcPct val="5000"/>
              </a:spcAft>
              <a:buFontTx/>
              <a:buNone/>
            </a:pPr>
            <a:r>
              <a:rPr lang="en-US" sz="900">
                <a:solidFill>
                  <a:srgbClr val="0000FF"/>
                </a:solidFill>
                <a:latin typeface="Arial" pitchFamily="36" charset="0"/>
              </a:rPr>
              <a:t>LANL</a:t>
            </a:r>
          </a:p>
          <a:p>
            <a:pPr eaLnBrk="0" hangingPunct="0">
              <a:spcBef>
                <a:spcPct val="5000"/>
              </a:spcBef>
              <a:spcAft>
                <a:spcPct val="5000"/>
              </a:spcAft>
              <a:buFontTx/>
              <a:buNone/>
            </a:pPr>
            <a:r>
              <a:rPr lang="en-US" sz="900">
                <a:solidFill>
                  <a:srgbClr val="0000FF"/>
                </a:solidFill>
                <a:latin typeface="Arial" pitchFamily="36" charset="0"/>
              </a:rPr>
              <a:t>LLNL</a:t>
            </a:r>
          </a:p>
          <a:p>
            <a:pPr eaLnBrk="0" hangingPunct="0">
              <a:spcBef>
                <a:spcPct val="5000"/>
              </a:spcBef>
              <a:spcAft>
                <a:spcPct val="5000"/>
              </a:spcAft>
              <a:buFontTx/>
              <a:buNone/>
            </a:pPr>
            <a:r>
              <a:rPr lang="en-US" sz="900">
                <a:solidFill>
                  <a:srgbClr val="0000FF"/>
                </a:solidFill>
                <a:latin typeface="Arial" pitchFamily="36" charset="0"/>
              </a:rPr>
              <a:t>Lodestar</a:t>
            </a:r>
          </a:p>
          <a:p>
            <a:pPr eaLnBrk="0" hangingPunct="0">
              <a:spcBef>
                <a:spcPct val="5000"/>
              </a:spcBef>
              <a:spcAft>
                <a:spcPct val="5000"/>
              </a:spcAft>
              <a:buFontTx/>
              <a:buNone/>
            </a:pPr>
            <a:r>
              <a:rPr lang="en-US" sz="900">
                <a:solidFill>
                  <a:srgbClr val="0000FF"/>
                </a:solidFill>
                <a:latin typeface="Arial" pitchFamily="36" charset="0"/>
              </a:rPr>
              <a:t>MIT</a:t>
            </a:r>
          </a:p>
          <a:p>
            <a:pPr eaLnBrk="0" hangingPunct="0">
              <a:spcBef>
                <a:spcPct val="5000"/>
              </a:spcBef>
              <a:spcAft>
                <a:spcPct val="5000"/>
              </a:spcAft>
              <a:buFontTx/>
              <a:buNone/>
            </a:pPr>
            <a:r>
              <a:rPr lang="en-US" sz="900">
                <a:solidFill>
                  <a:srgbClr val="0000FF"/>
                </a:solidFill>
                <a:latin typeface="Arial" pitchFamily="36" charset="0"/>
              </a:rPr>
              <a:t>Nova Photonics</a:t>
            </a:r>
          </a:p>
          <a:p>
            <a:pPr eaLnBrk="0" hangingPunct="0">
              <a:spcBef>
                <a:spcPct val="5000"/>
              </a:spcBef>
              <a:spcAft>
                <a:spcPct val="5000"/>
              </a:spcAft>
              <a:buFontTx/>
              <a:buNone/>
            </a:pPr>
            <a:r>
              <a:rPr lang="en-US" sz="900">
                <a:solidFill>
                  <a:srgbClr val="0000FF"/>
                </a:solidFill>
                <a:latin typeface="Arial" pitchFamily="36" charset="0"/>
              </a:rPr>
              <a:t>New York U</a:t>
            </a:r>
          </a:p>
          <a:p>
            <a:pPr eaLnBrk="0" hangingPunct="0">
              <a:spcBef>
                <a:spcPct val="5000"/>
              </a:spcBef>
              <a:spcAft>
                <a:spcPct val="5000"/>
              </a:spcAft>
              <a:buFontTx/>
              <a:buNone/>
            </a:pPr>
            <a:r>
              <a:rPr lang="en-US" sz="900">
                <a:solidFill>
                  <a:srgbClr val="0000FF"/>
                </a:solidFill>
                <a:latin typeface="Arial" pitchFamily="36" charset="0"/>
              </a:rPr>
              <a:t>Old Dominion U</a:t>
            </a:r>
          </a:p>
          <a:p>
            <a:pPr eaLnBrk="0" hangingPunct="0">
              <a:spcBef>
                <a:spcPct val="5000"/>
              </a:spcBef>
              <a:spcAft>
                <a:spcPct val="5000"/>
              </a:spcAft>
              <a:buFontTx/>
              <a:buNone/>
            </a:pPr>
            <a:r>
              <a:rPr lang="en-US" sz="900">
                <a:solidFill>
                  <a:srgbClr val="0000FF"/>
                </a:solidFill>
                <a:latin typeface="Arial" pitchFamily="36" charset="0"/>
              </a:rPr>
              <a:t>ORNL</a:t>
            </a:r>
          </a:p>
          <a:p>
            <a:pPr eaLnBrk="0" hangingPunct="0">
              <a:spcBef>
                <a:spcPct val="5000"/>
              </a:spcBef>
              <a:spcAft>
                <a:spcPct val="5000"/>
              </a:spcAft>
              <a:buFontTx/>
              <a:buNone/>
            </a:pPr>
            <a:r>
              <a:rPr lang="en-US" sz="900">
                <a:solidFill>
                  <a:srgbClr val="0000FF"/>
                </a:solidFill>
                <a:latin typeface="Arial" pitchFamily="36" charset="0"/>
              </a:rPr>
              <a:t>PPPL</a:t>
            </a:r>
          </a:p>
          <a:p>
            <a:pPr eaLnBrk="0" hangingPunct="0">
              <a:spcBef>
                <a:spcPct val="5000"/>
              </a:spcBef>
              <a:spcAft>
                <a:spcPct val="5000"/>
              </a:spcAft>
              <a:buFontTx/>
              <a:buNone/>
            </a:pPr>
            <a:r>
              <a:rPr lang="en-US" sz="900">
                <a:solidFill>
                  <a:srgbClr val="0000FF"/>
                </a:solidFill>
                <a:latin typeface="Arial" pitchFamily="36" charset="0"/>
              </a:rPr>
              <a:t>PSI</a:t>
            </a:r>
          </a:p>
          <a:p>
            <a:pPr eaLnBrk="0" hangingPunct="0">
              <a:spcBef>
                <a:spcPct val="5000"/>
              </a:spcBef>
              <a:spcAft>
                <a:spcPct val="5000"/>
              </a:spcAft>
              <a:buFontTx/>
              <a:buNone/>
            </a:pPr>
            <a:r>
              <a:rPr lang="en-US" sz="900">
                <a:solidFill>
                  <a:srgbClr val="0000FF"/>
                </a:solidFill>
                <a:latin typeface="Arial" pitchFamily="36" charset="0"/>
              </a:rPr>
              <a:t>Princeton U</a:t>
            </a:r>
          </a:p>
          <a:p>
            <a:pPr eaLnBrk="0" hangingPunct="0">
              <a:spcBef>
                <a:spcPct val="5000"/>
              </a:spcBef>
              <a:spcAft>
                <a:spcPct val="5000"/>
              </a:spcAft>
              <a:buFontTx/>
              <a:buNone/>
            </a:pPr>
            <a:r>
              <a:rPr lang="en-US" sz="900">
                <a:solidFill>
                  <a:srgbClr val="0000FF"/>
                </a:solidFill>
                <a:latin typeface="Arial" pitchFamily="36" charset="0"/>
              </a:rPr>
              <a:t>SNL</a:t>
            </a:r>
          </a:p>
          <a:p>
            <a:pPr eaLnBrk="0" hangingPunct="0">
              <a:spcBef>
                <a:spcPct val="5000"/>
              </a:spcBef>
              <a:spcAft>
                <a:spcPct val="5000"/>
              </a:spcAft>
              <a:buFontTx/>
              <a:buNone/>
            </a:pPr>
            <a:r>
              <a:rPr lang="en-US" sz="900">
                <a:solidFill>
                  <a:srgbClr val="0000FF"/>
                </a:solidFill>
                <a:latin typeface="Arial" pitchFamily="36" charset="0"/>
              </a:rPr>
              <a:t>Think Tank, Inc.</a:t>
            </a:r>
          </a:p>
          <a:p>
            <a:pPr eaLnBrk="0" hangingPunct="0">
              <a:spcBef>
                <a:spcPct val="5000"/>
              </a:spcBef>
              <a:spcAft>
                <a:spcPct val="5000"/>
              </a:spcAft>
              <a:buFontTx/>
              <a:buNone/>
            </a:pPr>
            <a:r>
              <a:rPr lang="en-US" sz="900">
                <a:solidFill>
                  <a:srgbClr val="0000FF"/>
                </a:solidFill>
                <a:latin typeface="Arial" pitchFamily="36" charset="0"/>
              </a:rPr>
              <a:t>UC Davis</a:t>
            </a:r>
          </a:p>
          <a:p>
            <a:pPr eaLnBrk="0" hangingPunct="0">
              <a:spcBef>
                <a:spcPct val="5000"/>
              </a:spcBef>
              <a:spcAft>
                <a:spcPct val="5000"/>
              </a:spcAft>
              <a:buFontTx/>
              <a:buNone/>
            </a:pPr>
            <a:r>
              <a:rPr lang="en-US" sz="900">
                <a:solidFill>
                  <a:srgbClr val="0000FF"/>
                </a:solidFill>
                <a:latin typeface="Arial" pitchFamily="36" charset="0"/>
              </a:rPr>
              <a:t>UC Irvine</a:t>
            </a:r>
          </a:p>
          <a:p>
            <a:pPr eaLnBrk="0" hangingPunct="0">
              <a:spcBef>
                <a:spcPct val="5000"/>
              </a:spcBef>
              <a:spcAft>
                <a:spcPct val="5000"/>
              </a:spcAft>
              <a:buFontTx/>
              <a:buNone/>
            </a:pPr>
            <a:r>
              <a:rPr lang="en-US" sz="900">
                <a:solidFill>
                  <a:srgbClr val="0000FF"/>
                </a:solidFill>
                <a:latin typeface="Arial" pitchFamily="36" charset="0"/>
              </a:rPr>
              <a:t>UCLA</a:t>
            </a:r>
          </a:p>
          <a:p>
            <a:pPr eaLnBrk="0" hangingPunct="0">
              <a:spcBef>
                <a:spcPct val="5000"/>
              </a:spcBef>
              <a:spcAft>
                <a:spcPct val="5000"/>
              </a:spcAft>
              <a:buFontTx/>
              <a:buNone/>
            </a:pPr>
            <a:r>
              <a:rPr lang="en-US" sz="900">
                <a:solidFill>
                  <a:srgbClr val="0000FF"/>
                </a:solidFill>
                <a:latin typeface="Arial" pitchFamily="36" charset="0"/>
              </a:rPr>
              <a:t>UCSD</a:t>
            </a:r>
          </a:p>
          <a:p>
            <a:pPr eaLnBrk="0" hangingPunct="0">
              <a:spcBef>
                <a:spcPct val="5000"/>
              </a:spcBef>
              <a:spcAft>
                <a:spcPct val="5000"/>
              </a:spcAft>
              <a:buFontTx/>
              <a:buNone/>
            </a:pPr>
            <a:r>
              <a:rPr lang="en-US" sz="900">
                <a:solidFill>
                  <a:srgbClr val="0000FF"/>
                </a:solidFill>
                <a:latin typeface="Arial" pitchFamily="36" charset="0"/>
              </a:rPr>
              <a:t>U Colorado</a:t>
            </a:r>
          </a:p>
          <a:p>
            <a:pPr eaLnBrk="0" hangingPunct="0">
              <a:spcBef>
                <a:spcPct val="5000"/>
              </a:spcBef>
              <a:spcAft>
                <a:spcPct val="5000"/>
              </a:spcAft>
              <a:buFontTx/>
              <a:buNone/>
            </a:pPr>
            <a:r>
              <a:rPr lang="en-US" sz="900">
                <a:solidFill>
                  <a:srgbClr val="0000FF"/>
                </a:solidFill>
                <a:latin typeface="Arial" pitchFamily="36" charset="0"/>
              </a:rPr>
              <a:t>U Maryland</a:t>
            </a:r>
          </a:p>
          <a:p>
            <a:pPr eaLnBrk="0" hangingPunct="0">
              <a:spcBef>
                <a:spcPct val="5000"/>
              </a:spcBef>
              <a:spcAft>
                <a:spcPct val="5000"/>
              </a:spcAft>
              <a:buFontTx/>
              <a:buNone/>
            </a:pPr>
            <a:r>
              <a:rPr lang="en-US" sz="900">
                <a:solidFill>
                  <a:srgbClr val="0000FF"/>
                </a:solidFill>
                <a:latin typeface="Arial" pitchFamily="36" charset="0"/>
              </a:rPr>
              <a:t>U Rochester</a:t>
            </a:r>
          </a:p>
          <a:p>
            <a:pPr eaLnBrk="0" hangingPunct="0">
              <a:spcBef>
                <a:spcPct val="5000"/>
              </a:spcBef>
              <a:spcAft>
                <a:spcPct val="5000"/>
              </a:spcAft>
              <a:buFontTx/>
              <a:buNone/>
            </a:pPr>
            <a:r>
              <a:rPr lang="en-US" sz="900">
                <a:solidFill>
                  <a:srgbClr val="0000FF"/>
                </a:solidFill>
                <a:latin typeface="Arial" pitchFamily="36" charset="0"/>
              </a:rPr>
              <a:t>U Washington</a:t>
            </a:r>
          </a:p>
          <a:p>
            <a:pPr eaLnBrk="0" hangingPunct="0">
              <a:spcBef>
                <a:spcPct val="5000"/>
              </a:spcBef>
              <a:spcAft>
                <a:spcPct val="5000"/>
              </a:spcAft>
              <a:buFontTx/>
              <a:buNone/>
            </a:pPr>
            <a:r>
              <a:rPr lang="en-US" sz="900">
                <a:solidFill>
                  <a:srgbClr val="0000FF"/>
                </a:solidFill>
                <a:latin typeface="Arial" pitchFamily="36" charset="0"/>
              </a:rPr>
              <a:t>U Wisconsin</a:t>
            </a:r>
            <a:endParaRPr lang="en-US" sz="900">
              <a:solidFill>
                <a:srgbClr val="FF0000"/>
              </a:solidFill>
              <a:latin typeface="Arial" pitchFamily="36" charset="0"/>
            </a:endParaRPr>
          </a:p>
        </p:txBody>
      </p:sp>
      <p:sp>
        <p:nvSpPr>
          <p:cNvPr id="20" name="Text Box 12"/>
          <p:cNvSpPr txBox="1">
            <a:spLocks noChangeArrowheads="1"/>
          </p:cNvSpPr>
          <p:nvPr/>
        </p:nvSpPr>
        <p:spPr bwMode="auto">
          <a:xfrm>
            <a:off x="7783513" y="2505075"/>
            <a:ext cx="1284287" cy="4276725"/>
          </a:xfrm>
          <a:prstGeom prst="rect">
            <a:avLst/>
          </a:prstGeom>
          <a:gradFill rotWithShape="1">
            <a:gsLst>
              <a:gs pos="0">
                <a:srgbClr val="EAEAEA">
                  <a:gamma/>
                  <a:shade val="76471"/>
                  <a:invGamma/>
                  <a:alpha val="50999"/>
                </a:srgbClr>
              </a:gs>
              <a:gs pos="100000">
                <a:srgbClr val="EAEAEA">
                  <a:alpha val="50999"/>
                </a:srgbClr>
              </a:gs>
            </a:gsLst>
            <a:lin ang="0" scaled="1"/>
          </a:gradFill>
          <a:ln w="12700">
            <a:solidFill>
              <a:srgbClr val="FF0000"/>
            </a:solidFill>
            <a:miter lim="800000"/>
            <a:headEnd/>
            <a:tailEnd/>
          </a:ln>
          <a:effectLst/>
        </p:spPr>
        <p:txBody>
          <a:bodyPr lIns="91429" tIns="45714" rIns="91429" bIns="45714">
            <a:prstTxWarp prst="textNoShape">
              <a:avLst/>
            </a:prstTxWarp>
            <a:spAutoFit/>
          </a:bodyPr>
          <a:lstStyle/>
          <a:p>
            <a:pPr algn="r" eaLnBrk="0" hangingPunct="0">
              <a:spcBef>
                <a:spcPct val="5000"/>
              </a:spcBef>
              <a:spcAft>
                <a:spcPct val="5000"/>
              </a:spcAft>
              <a:buFontTx/>
              <a:buNone/>
            </a:pPr>
            <a:r>
              <a:rPr lang="en-US" sz="900" dirty="0" err="1">
                <a:solidFill>
                  <a:srgbClr val="FF0000"/>
                </a:solidFill>
                <a:latin typeface="Arial" pitchFamily="36" charset="0"/>
              </a:rPr>
              <a:t>Culham</a:t>
            </a:r>
            <a:r>
              <a:rPr lang="en-US" sz="900" dirty="0">
                <a:solidFill>
                  <a:srgbClr val="FF0000"/>
                </a:solidFill>
                <a:latin typeface="Arial" pitchFamily="36" charset="0"/>
              </a:rPr>
              <a:t> </a:t>
            </a:r>
            <a:r>
              <a:rPr lang="en-US" sz="900" dirty="0" err="1">
                <a:solidFill>
                  <a:srgbClr val="FF0000"/>
                </a:solidFill>
                <a:latin typeface="Arial" pitchFamily="36" charset="0"/>
              </a:rPr>
              <a:t>Sci</a:t>
            </a:r>
            <a:r>
              <a:rPr lang="en-US" sz="900" dirty="0">
                <a:solidFill>
                  <a:srgbClr val="FF0000"/>
                </a:solidFill>
                <a:latin typeface="Arial" pitchFamily="36" charset="0"/>
              </a:rPr>
              <a:t> </a:t>
            </a:r>
            <a:r>
              <a:rPr lang="en-US" sz="900" dirty="0" err="1">
                <a:solidFill>
                  <a:srgbClr val="FF0000"/>
                </a:solidFill>
                <a:latin typeface="Arial" pitchFamily="36" charset="0"/>
              </a:rPr>
              <a:t>Ctr</a:t>
            </a:r>
            <a:endParaRPr lang="en-US" sz="900" dirty="0">
              <a:solidFill>
                <a:srgbClr val="FF0000"/>
              </a:solidFill>
              <a:latin typeface="Arial" pitchFamily="36" charset="0"/>
            </a:endParaRPr>
          </a:p>
          <a:p>
            <a:pPr algn="r" eaLnBrk="0" hangingPunct="0">
              <a:spcBef>
                <a:spcPct val="5000"/>
              </a:spcBef>
              <a:spcAft>
                <a:spcPct val="5000"/>
              </a:spcAft>
              <a:buFontTx/>
              <a:buNone/>
            </a:pPr>
            <a:r>
              <a:rPr lang="en-US" sz="900" dirty="0">
                <a:solidFill>
                  <a:srgbClr val="FF0000"/>
                </a:solidFill>
                <a:latin typeface="Arial" pitchFamily="36" charset="0"/>
              </a:rPr>
              <a:t>U St. Andrews</a:t>
            </a:r>
          </a:p>
          <a:p>
            <a:pPr algn="r" eaLnBrk="0" hangingPunct="0">
              <a:spcBef>
                <a:spcPct val="5000"/>
              </a:spcBef>
              <a:spcAft>
                <a:spcPct val="5000"/>
              </a:spcAft>
              <a:buFontTx/>
              <a:buNone/>
            </a:pPr>
            <a:r>
              <a:rPr lang="en-US" sz="900" dirty="0">
                <a:solidFill>
                  <a:srgbClr val="FF0000"/>
                </a:solidFill>
                <a:latin typeface="Arial" pitchFamily="36" charset="0"/>
              </a:rPr>
              <a:t>York U</a:t>
            </a:r>
          </a:p>
          <a:p>
            <a:pPr algn="r" eaLnBrk="0" hangingPunct="0">
              <a:spcBef>
                <a:spcPct val="5000"/>
              </a:spcBef>
              <a:spcAft>
                <a:spcPct val="5000"/>
              </a:spcAft>
              <a:buFontTx/>
              <a:buNone/>
            </a:pPr>
            <a:r>
              <a:rPr lang="en-US" sz="900" dirty="0">
                <a:solidFill>
                  <a:srgbClr val="FF0000"/>
                </a:solidFill>
                <a:latin typeface="Arial" pitchFamily="36" charset="0"/>
              </a:rPr>
              <a:t>Chubu U</a:t>
            </a:r>
          </a:p>
          <a:p>
            <a:pPr algn="r" eaLnBrk="0" hangingPunct="0">
              <a:spcBef>
                <a:spcPct val="5000"/>
              </a:spcBef>
              <a:spcAft>
                <a:spcPct val="5000"/>
              </a:spcAft>
              <a:buFontTx/>
              <a:buNone/>
            </a:pPr>
            <a:r>
              <a:rPr lang="en-US" sz="900" dirty="0">
                <a:solidFill>
                  <a:srgbClr val="FF0000"/>
                </a:solidFill>
                <a:latin typeface="Arial" pitchFamily="36" charset="0"/>
              </a:rPr>
              <a:t>Fukui U</a:t>
            </a:r>
          </a:p>
          <a:p>
            <a:pPr algn="r" eaLnBrk="0" hangingPunct="0">
              <a:spcBef>
                <a:spcPct val="5000"/>
              </a:spcBef>
              <a:spcAft>
                <a:spcPct val="5000"/>
              </a:spcAft>
              <a:buFontTx/>
              <a:buNone/>
            </a:pPr>
            <a:r>
              <a:rPr lang="en-US" sz="900" dirty="0">
                <a:solidFill>
                  <a:srgbClr val="FF0000"/>
                </a:solidFill>
                <a:latin typeface="Arial" pitchFamily="36" charset="0"/>
              </a:rPr>
              <a:t>Hiroshima U</a:t>
            </a:r>
          </a:p>
          <a:p>
            <a:pPr algn="r" eaLnBrk="0" hangingPunct="0">
              <a:spcBef>
                <a:spcPct val="5000"/>
              </a:spcBef>
              <a:spcAft>
                <a:spcPct val="5000"/>
              </a:spcAft>
              <a:buFontTx/>
              <a:buNone/>
            </a:pPr>
            <a:r>
              <a:rPr lang="en-US" sz="900" dirty="0">
                <a:solidFill>
                  <a:srgbClr val="FF0000"/>
                </a:solidFill>
                <a:latin typeface="Arial" pitchFamily="36" charset="0"/>
              </a:rPr>
              <a:t>Hyogo U</a:t>
            </a:r>
          </a:p>
          <a:p>
            <a:pPr algn="r" eaLnBrk="0" hangingPunct="0">
              <a:spcBef>
                <a:spcPct val="5000"/>
              </a:spcBef>
              <a:spcAft>
                <a:spcPct val="5000"/>
              </a:spcAft>
              <a:buFontTx/>
              <a:buNone/>
            </a:pPr>
            <a:r>
              <a:rPr lang="en-US" sz="900" dirty="0">
                <a:solidFill>
                  <a:srgbClr val="FF0000"/>
                </a:solidFill>
                <a:latin typeface="Arial" pitchFamily="36" charset="0"/>
              </a:rPr>
              <a:t>Kyoto U</a:t>
            </a:r>
          </a:p>
          <a:p>
            <a:pPr algn="r" eaLnBrk="0" hangingPunct="0">
              <a:spcBef>
                <a:spcPct val="5000"/>
              </a:spcBef>
              <a:spcAft>
                <a:spcPct val="5000"/>
              </a:spcAft>
              <a:buFontTx/>
              <a:buNone/>
            </a:pPr>
            <a:r>
              <a:rPr lang="en-US" sz="900" dirty="0">
                <a:solidFill>
                  <a:srgbClr val="FF0000"/>
                </a:solidFill>
                <a:latin typeface="Arial" pitchFamily="36" charset="0"/>
              </a:rPr>
              <a:t>Kyushu U</a:t>
            </a:r>
          </a:p>
          <a:p>
            <a:pPr algn="r" eaLnBrk="0" hangingPunct="0">
              <a:spcBef>
                <a:spcPct val="5000"/>
              </a:spcBef>
              <a:spcAft>
                <a:spcPct val="5000"/>
              </a:spcAft>
              <a:buFontTx/>
              <a:buNone/>
            </a:pPr>
            <a:r>
              <a:rPr lang="en-US" sz="900" dirty="0">
                <a:solidFill>
                  <a:srgbClr val="FF0000"/>
                </a:solidFill>
                <a:latin typeface="Arial" pitchFamily="36" charset="0"/>
              </a:rPr>
              <a:t>Kyushu Tokai U</a:t>
            </a:r>
          </a:p>
          <a:p>
            <a:pPr algn="r" eaLnBrk="0" hangingPunct="0">
              <a:spcBef>
                <a:spcPct val="5000"/>
              </a:spcBef>
              <a:spcAft>
                <a:spcPct val="5000"/>
              </a:spcAft>
              <a:buFontTx/>
              <a:buNone/>
            </a:pPr>
            <a:r>
              <a:rPr lang="en-US" sz="900" dirty="0">
                <a:solidFill>
                  <a:srgbClr val="FF0000"/>
                </a:solidFill>
                <a:latin typeface="Arial" pitchFamily="36" charset="0"/>
              </a:rPr>
              <a:t>NIFS</a:t>
            </a:r>
          </a:p>
          <a:p>
            <a:pPr algn="r" eaLnBrk="0" hangingPunct="0">
              <a:spcBef>
                <a:spcPct val="5000"/>
              </a:spcBef>
              <a:spcAft>
                <a:spcPct val="5000"/>
              </a:spcAft>
              <a:buFontTx/>
              <a:buNone/>
            </a:pPr>
            <a:r>
              <a:rPr lang="en-US" sz="900" dirty="0">
                <a:solidFill>
                  <a:srgbClr val="FF0000"/>
                </a:solidFill>
                <a:latin typeface="Arial" pitchFamily="36" charset="0"/>
              </a:rPr>
              <a:t>Niigata U</a:t>
            </a:r>
          </a:p>
          <a:p>
            <a:pPr algn="r" eaLnBrk="0" hangingPunct="0">
              <a:spcBef>
                <a:spcPct val="5000"/>
              </a:spcBef>
              <a:spcAft>
                <a:spcPct val="5000"/>
              </a:spcAft>
              <a:buFontTx/>
              <a:buNone/>
            </a:pPr>
            <a:r>
              <a:rPr lang="en-US" sz="900" dirty="0">
                <a:solidFill>
                  <a:srgbClr val="FF0000"/>
                </a:solidFill>
                <a:latin typeface="Arial" pitchFamily="36" charset="0"/>
              </a:rPr>
              <a:t>U Tokyo</a:t>
            </a:r>
          </a:p>
          <a:p>
            <a:pPr algn="r" eaLnBrk="0" hangingPunct="0">
              <a:spcBef>
                <a:spcPct val="5000"/>
              </a:spcBef>
              <a:spcAft>
                <a:spcPct val="5000"/>
              </a:spcAft>
              <a:buFontTx/>
              <a:buNone/>
            </a:pPr>
            <a:r>
              <a:rPr lang="en-US" sz="900" dirty="0">
                <a:solidFill>
                  <a:srgbClr val="FF0000"/>
                </a:solidFill>
                <a:latin typeface="Arial" pitchFamily="36" charset="0"/>
              </a:rPr>
              <a:t>JAEA</a:t>
            </a:r>
          </a:p>
          <a:p>
            <a:pPr algn="r" eaLnBrk="0" hangingPunct="0">
              <a:spcBef>
                <a:spcPct val="5000"/>
              </a:spcBef>
              <a:spcAft>
                <a:spcPct val="5000"/>
              </a:spcAft>
              <a:buFontTx/>
              <a:buNone/>
            </a:pPr>
            <a:r>
              <a:rPr lang="en-US" sz="900" dirty="0">
                <a:solidFill>
                  <a:srgbClr val="FF0000"/>
                </a:solidFill>
                <a:latin typeface="Arial" pitchFamily="36" charset="0"/>
              </a:rPr>
              <a:t>Hebrew U</a:t>
            </a:r>
          </a:p>
          <a:p>
            <a:pPr algn="r" eaLnBrk="0" hangingPunct="0">
              <a:spcBef>
                <a:spcPct val="5000"/>
              </a:spcBef>
              <a:spcAft>
                <a:spcPct val="5000"/>
              </a:spcAft>
              <a:buFontTx/>
              <a:buNone/>
            </a:pPr>
            <a:r>
              <a:rPr lang="en-US" sz="900" dirty="0" err="1">
                <a:solidFill>
                  <a:srgbClr val="FF0000"/>
                </a:solidFill>
                <a:latin typeface="Arial" pitchFamily="36" charset="0"/>
              </a:rPr>
              <a:t>Ioffe</a:t>
            </a:r>
            <a:r>
              <a:rPr lang="en-US" sz="900" dirty="0">
                <a:solidFill>
                  <a:srgbClr val="FF0000"/>
                </a:solidFill>
                <a:latin typeface="Arial" pitchFamily="36" charset="0"/>
              </a:rPr>
              <a:t> Inst</a:t>
            </a:r>
          </a:p>
          <a:p>
            <a:pPr algn="r" eaLnBrk="0" hangingPunct="0">
              <a:spcBef>
                <a:spcPct val="5000"/>
              </a:spcBef>
              <a:spcAft>
                <a:spcPct val="5000"/>
              </a:spcAft>
              <a:buFontTx/>
              <a:buNone/>
            </a:pPr>
            <a:r>
              <a:rPr lang="en-US" sz="900" dirty="0">
                <a:solidFill>
                  <a:srgbClr val="FF0000"/>
                </a:solidFill>
                <a:latin typeface="Arial" pitchFamily="36" charset="0"/>
              </a:rPr>
              <a:t>RRC </a:t>
            </a:r>
            <a:r>
              <a:rPr lang="en-US" sz="900" dirty="0" err="1">
                <a:solidFill>
                  <a:srgbClr val="FF0000"/>
                </a:solidFill>
                <a:latin typeface="Arial" pitchFamily="36" charset="0"/>
              </a:rPr>
              <a:t>Kurchatov</a:t>
            </a:r>
            <a:r>
              <a:rPr lang="en-US" sz="900" dirty="0">
                <a:solidFill>
                  <a:srgbClr val="FF0000"/>
                </a:solidFill>
                <a:latin typeface="Arial" pitchFamily="36" charset="0"/>
              </a:rPr>
              <a:t> Inst</a:t>
            </a:r>
          </a:p>
          <a:p>
            <a:pPr algn="r" eaLnBrk="0" hangingPunct="0">
              <a:spcBef>
                <a:spcPct val="5000"/>
              </a:spcBef>
              <a:spcAft>
                <a:spcPct val="5000"/>
              </a:spcAft>
              <a:buFontTx/>
              <a:buNone/>
            </a:pPr>
            <a:r>
              <a:rPr lang="en-US" sz="900" dirty="0">
                <a:solidFill>
                  <a:srgbClr val="FF0000"/>
                </a:solidFill>
                <a:latin typeface="Arial" pitchFamily="36" charset="0"/>
              </a:rPr>
              <a:t>TRINITI</a:t>
            </a:r>
          </a:p>
          <a:p>
            <a:pPr algn="r" eaLnBrk="0" hangingPunct="0">
              <a:spcBef>
                <a:spcPct val="5000"/>
              </a:spcBef>
              <a:spcAft>
                <a:spcPct val="5000"/>
              </a:spcAft>
              <a:buFontTx/>
              <a:buNone/>
            </a:pPr>
            <a:r>
              <a:rPr lang="en-US" sz="900" dirty="0">
                <a:solidFill>
                  <a:srgbClr val="FF0000"/>
                </a:solidFill>
                <a:latin typeface="Arial" pitchFamily="36" charset="0"/>
              </a:rPr>
              <a:t>KBSI</a:t>
            </a:r>
          </a:p>
          <a:p>
            <a:pPr algn="r" eaLnBrk="0" hangingPunct="0">
              <a:spcBef>
                <a:spcPct val="5000"/>
              </a:spcBef>
              <a:spcAft>
                <a:spcPct val="5000"/>
              </a:spcAft>
              <a:buFontTx/>
              <a:buNone/>
            </a:pPr>
            <a:r>
              <a:rPr lang="en-US" sz="900" dirty="0">
                <a:solidFill>
                  <a:srgbClr val="FF0000"/>
                </a:solidFill>
                <a:latin typeface="Arial" pitchFamily="36" charset="0"/>
              </a:rPr>
              <a:t>KAIST</a:t>
            </a:r>
          </a:p>
          <a:p>
            <a:pPr algn="r" eaLnBrk="0" hangingPunct="0">
              <a:spcBef>
                <a:spcPct val="5000"/>
              </a:spcBef>
              <a:spcAft>
                <a:spcPct val="5000"/>
              </a:spcAft>
              <a:buFontTx/>
              <a:buNone/>
            </a:pPr>
            <a:r>
              <a:rPr lang="en-US" sz="900" dirty="0">
                <a:solidFill>
                  <a:srgbClr val="FF0000"/>
                </a:solidFill>
                <a:latin typeface="Arial" pitchFamily="36" charset="0"/>
              </a:rPr>
              <a:t>POSTECH</a:t>
            </a:r>
          </a:p>
          <a:p>
            <a:pPr algn="r" eaLnBrk="0" hangingPunct="0">
              <a:spcBef>
                <a:spcPct val="5000"/>
              </a:spcBef>
              <a:spcAft>
                <a:spcPct val="5000"/>
              </a:spcAft>
              <a:buFontTx/>
              <a:buNone/>
            </a:pPr>
            <a:r>
              <a:rPr lang="en-US" sz="900" dirty="0">
                <a:solidFill>
                  <a:srgbClr val="FF0000"/>
                </a:solidFill>
                <a:latin typeface="Arial" pitchFamily="36" charset="0"/>
              </a:rPr>
              <a:t>ASIPP</a:t>
            </a:r>
          </a:p>
          <a:p>
            <a:pPr algn="r" eaLnBrk="0" hangingPunct="0">
              <a:spcBef>
                <a:spcPct val="5000"/>
              </a:spcBef>
              <a:spcAft>
                <a:spcPct val="5000"/>
              </a:spcAft>
              <a:buFontTx/>
              <a:buNone/>
            </a:pPr>
            <a:r>
              <a:rPr lang="en-US" sz="900" dirty="0">
                <a:solidFill>
                  <a:srgbClr val="FF0000"/>
                </a:solidFill>
                <a:latin typeface="Arial" pitchFamily="36" charset="0"/>
              </a:rPr>
              <a:t>ENEA, </a:t>
            </a:r>
            <a:r>
              <a:rPr lang="en-US" sz="900" dirty="0" err="1">
                <a:solidFill>
                  <a:srgbClr val="FF0000"/>
                </a:solidFill>
                <a:latin typeface="Arial" pitchFamily="36" charset="0"/>
              </a:rPr>
              <a:t>Frascati</a:t>
            </a:r>
            <a:endParaRPr lang="en-US" sz="900" dirty="0">
              <a:solidFill>
                <a:srgbClr val="FF0000"/>
              </a:solidFill>
              <a:latin typeface="Arial" pitchFamily="36" charset="0"/>
            </a:endParaRPr>
          </a:p>
          <a:p>
            <a:pPr algn="r" eaLnBrk="0" hangingPunct="0">
              <a:spcBef>
                <a:spcPct val="5000"/>
              </a:spcBef>
              <a:spcAft>
                <a:spcPct val="5000"/>
              </a:spcAft>
              <a:buFontTx/>
              <a:buNone/>
            </a:pPr>
            <a:r>
              <a:rPr lang="en-US" sz="900" dirty="0">
                <a:solidFill>
                  <a:srgbClr val="FF0000"/>
                </a:solidFill>
                <a:latin typeface="Arial" pitchFamily="36" charset="0"/>
              </a:rPr>
              <a:t>CEA, </a:t>
            </a:r>
            <a:r>
              <a:rPr lang="en-US" sz="900" dirty="0" err="1">
                <a:solidFill>
                  <a:srgbClr val="FF0000"/>
                </a:solidFill>
                <a:latin typeface="Arial" pitchFamily="36" charset="0"/>
              </a:rPr>
              <a:t>Cadarache</a:t>
            </a:r>
            <a:endParaRPr lang="en-US" sz="900" dirty="0">
              <a:solidFill>
                <a:srgbClr val="FF0000"/>
              </a:solidFill>
              <a:latin typeface="Arial" pitchFamily="36" charset="0"/>
            </a:endParaRPr>
          </a:p>
          <a:p>
            <a:pPr algn="r" eaLnBrk="0" hangingPunct="0">
              <a:spcBef>
                <a:spcPct val="5000"/>
              </a:spcBef>
              <a:spcAft>
                <a:spcPct val="5000"/>
              </a:spcAft>
              <a:buFontTx/>
              <a:buNone/>
            </a:pPr>
            <a:r>
              <a:rPr lang="en-US" sz="900" dirty="0">
                <a:solidFill>
                  <a:srgbClr val="FF0000"/>
                </a:solidFill>
                <a:latin typeface="Arial" pitchFamily="36" charset="0"/>
              </a:rPr>
              <a:t>IPP, </a:t>
            </a:r>
            <a:r>
              <a:rPr lang="en-US" sz="900" dirty="0" err="1">
                <a:solidFill>
                  <a:srgbClr val="FF0000"/>
                </a:solidFill>
                <a:latin typeface="Arial" pitchFamily="36" charset="0"/>
              </a:rPr>
              <a:t>J</a:t>
            </a:r>
            <a:r>
              <a:rPr lang="en-US" sz="900" dirty="0" err="1">
                <a:solidFill>
                  <a:srgbClr val="FF0000"/>
                </a:solidFill>
                <a:latin typeface="Arial" pitchFamily="36" charset="0"/>
                <a:ea typeface="Arial" pitchFamily="36" charset="0"/>
                <a:cs typeface="Arial" pitchFamily="36" charset="0"/>
              </a:rPr>
              <a:t>ü</a:t>
            </a:r>
            <a:r>
              <a:rPr lang="en-US" sz="900" dirty="0" err="1">
                <a:solidFill>
                  <a:srgbClr val="FF0000"/>
                </a:solidFill>
                <a:latin typeface="Arial" pitchFamily="36" charset="0"/>
              </a:rPr>
              <a:t>lich</a:t>
            </a:r>
            <a:endParaRPr lang="en-US" sz="900" dirty="0">
              <a:solidFill>
                <a:srgbClr val="FF0000"/>
              </a:solidFill>
              <a:latin typeface="Arial" pitchFamily="36" charset="0"/>
            </a:endParaRPr>
          </a:p>
          <a:p>
            <a:pPr algn="r" eaLnBrk="0" hangingPunct="0">
              <a:spcBef>
                <a:spcPct val="5000"/>
              </a:spcBef>
              <a:spcAft>
                <a:spcPct val="5000"/>
              </a:spcAft>
              <a:buFontTx/>
              <a:buNone/>
            </a:pPr>
            <a:r>
              <a:rPr lang="en-US" sz="900" dirty="0">
                <a:solidFill>
                  <a:srgbClr val="FF0000"/>
                </a:solidFill>
                <a:latin typeface="Arial" pitchFamily="36" charset="0"/>
              </a:rPr>
              <a:t>IPP, </a:t>
            </a:r>
            <a:r>
              <a:rPr lang="en-US" sz="900" dirty="0" err="1">
                <a:solidFill>
                  <a:srgbClr val="FF0000"/>
                </a:solidFill>
                <a:latin typeface="Arial" pitchFamily="36" charset="0"/>
              </a:rPr>
              <a:t>Garching</a:t>
            </a:r>
            <a:endParaRPr lang="en-US" sz="900" dirty="0">
              <a:solidFill>
                <a:srgbClr val="FF0000"/>
              </a:solidFill>
              <a:latin typeface="Arial" pitchFamily="36" charset="0"/>
            </a:endParaRPr>
          </a:p>
          <a:p>
            <a:pPr algn="r" eaLnBrk="0" hangingPunct="0">
              <a:spcBef>
                <a:spcPct val="5000"/>
              </a:spcBef>
              <a:spcAft>
                <a:spcPct val="5000"/>
              </a:spcAft>
              <a:buFontTx/>
              <a:buNone/>
            </a:pPr>
            <a:r>
              <a:rPr lang="en-US" sz="900" dirty="0">
                <a:solidFill>
                  <a:srgbClr val="FF0000"/>
                </a:solidFill>
                <a:latin typeface="Arial" pitchFamily="36" charset="0"/>
              </a:rPr>
              <a:t>ASCR, Czech Rep</a:t>
            </a:r>
          </a:p>
          <a:p>
            <a:pPr algn="r" eaLnBrk="0" hangingPunct="0">
              <a:spcBef>
                <a:spcPct val="5000"/>
              </a:spcBef>
              <a:spcAft>
                <a:spcPct val="5000"/>
              </a:spcAft>
              <a:buFontTx/>
              <a:buNone/>
            </a:pPr>
            <a:r>
              <a:rPr lang="en-US" sz="900" dirty="0">
                <a:solidFill>
                  <a:srgbClr val="FF0000"/>
                </a:solidFill>
                <a:latin typeface="Arial" pitchFamily="36" charset="0"/>
              </a:rPr>
              <a:t>U Quebec</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152400"/>
            <a:ext cx="8229600" cy="809625"/>
          </a:xfrm>
        </p:spPr>
        <p:txBody>
          <a:bodyPr/>
          <a:lstStyle/>
          <a:p>
            <a:r>
              <a:rPr lang="en-US"/>
              <a:t>Boundary Physics TSG priorities are defined by</a:t>
            </a:r>
          </a:p>
        </p:txBody>
      </p:sp>
      <p:sp>
        <p:nvSpPr>
          <p:cNvPr id="318467" name="Rectangle 3"/>
          <p:cNvSpPr>
            <a:spLocks noGrp="1" noChangeArrowheads="1"/>
          </p:cNvSpPr>
          <p:nvPr>
            <p:ph type="body" idx="1"/>
          </p:nvPr>
        </p:nvSpPr>
        <p:spPr>
          <a:xfrm>
            <a:off x="533400" y="1371600"/>
            <a:ext cx="8077200" cy="5105400"/>
          </a:xfrm>
        </p:spPr>
        <p:txBody>
          <a:bodyPr/>
          <a:lstStyle/>
          <a:p>
            <a:pPr marL="346075" indent="-346075">
              <a:lnSpc>
                <a:spcPct val="90000"/>
              </a:lnSpc>
            </a:pPr>
            <a:r>
              <a:rPr lang="en-US" b="1" dirty="0" smtClean="0">
                <a:solidFill>
                  <a:srgbClr val="124A91"/>
                </a:solidFill>
              </a:rPr>
              <a:t>DOE and NSTX Milestones</a:t>
            </a:r>
            <a:endParaRPr lang="en-US" b="1" dirty="0" smtClean="0">
              <a:solidFill>
                <a:schemeClr val="tx1"/>
              </a:solidFill>
            </a:endParaRPr>
          </a:p>
          <a:p>
            <a:pPr marL="746125" lvl="1" algn="just">
              <a:lnSpc>
                <a:spcPct val="90000"/>
              </a:lnSpc>
            </a:pPr>
            <a:r>
              <a:rPr lang="en-US" sz="2200" b="1" dirty="0" smtClean="0">
                <a:solidFill>
                  <a:srgbClr val="194A90"/>
                </a:solidFill>
              </a:rPr>
              <a:t>FY2011 DOE Joint Research Target:</a:t>
            </a:r>
            <a:r>
              <a:rPr lang="en-US" sz="2200" b="1" dirty="0" smtClean="0"/>
              <a:t> </a:t>
            </a:r>
            <a:r>
              <a:rPr lang="en-US" sz="2200" dirty="0" smtClean="0"/>
              <a:t>Conduct experiments on major fusion facilities to improve the understanding of the physics mechanisms responsible for the </a:t>
            </a:r>
            <a:r>
              <a:rPr lang="en-US" sz="2200" b="1" dirty="0" smtClean="0"/>
              <a:t>structure of the pedestal</a:t>
            </a:r>
            <a:r>
              <a:rPr lang="en-US" sz="2200" dirty="0" smtClean="0"/>
              <a:t> and compare with the predictive models described in the companion theory milestone.</a:t>
            </a:r>
          </a:p>
          <a:p>
            <a:pPr marL="746125" lvl="1" algn="just">
              <a:lnSpc>
                <a:spcPct val="90000"/>
              </a:lnSpc>
            </a:pPr>
            <a:r>
              <a:rPr lang="en-US" sz="2200" b="1" dirty="0">
                <a:solidFill>
                  <a:srgbClr val="004894"/>
                </a:solidFill>
              </a:rPr>
              <a:t>R(11-3)</a:t>
            </a:r>
            <a:r>
              <a:rPr lang="en-US" sz="2200" dirty="0"/>
              <a:t>: Assess very high flux expansion divertor </a:t>
            </a:r>
            <a:r>
              <a:rPr lang="en-US" sz="2200" dirty="0" smtClean="0"/>
              <a:t>operation</a:t>
            </a:r>
          </a:p>
          <a:p>
            <a:pPr marL="746125" lvl="1" algn="just">
              <a:lnSpc>
                <a:spcPct val="90000"/>
              </a:lnSpc>
            </a:pPr>
            <a:endParaRPr lang="en-US" b="1" dirty="0">
              <a:solidFill>
                <a:srgbClr val="124A91"/>
              </a:solidFill>
            </a:endParaRPr>
          </a:p>
          <a:p>
            <a:pPr marL="346075" algn="just">
              <a:lnSpc>
                <a:spcPct val="90000"/>
              </a:lnSpc>
            </a:pPr>
            <a:r>
              <a:rPr lang="en-US" b="1" dirty="0" smtClean="0">
                <a:solidFill>
                  <a:srgbClr val="124A91"/>
                </a:solidFill>
              </a:rPr>
              <a:t>NSTX-U design needs </a:t>
            </a:r>
            <a:endParaRPr lang="en-US" b="1" dirty="0" smtClean="0">
              <a:solidFill>
                <a:srgbClr val="124A91"/>
              </a:solidFill>
            </a:endParaRPr>
          </a:p>
          <a:p>
            <a:pPr marL="346075" algn="just">
              <a:lnSpc>
                <a:spcPct val="90000"/>
              </a:lnSpc>
            </a:pPr>
            <a:r>
              <a:rPr lang="en-US" b="1" dirty="0" smtClean="0">
                <a:solidFill>
                  <a:srgbClr val="124A91"/>
                </a:solidFill>
              </a:rPr>
              <a:t>ITPA </a:t>
            </a:r>
            <a:r>
              <a:rPr lang="en-US" b="1" dirty="0">
                <a:solidFill>
                  <a:srgbClr val="124A91"/>
                </a:solidFill>
              </a:rPr>
              <a:t>participation, ITER </a:t>
            </a:r>
            <a:r>
              <a:rPr lang="en-US" b="1" dirty="0" smtClean="0">
                <a:solidFill>
                  <a:srgbClr val="124A91"/>
                </a:solidFill>
              </a:rPr>
              <a:t>design and physics needs</a:t>
            </a:r>
            <a:endParaRPr lang="en-US" dirty="0"/>
          </a:p>
          <a:p>
            <a:r>
              <a:rPr lang="en-US" b="1" dirty="0">
                <a:solidFill>
                  <a:srgbClr val="194A90"/>
                </a:solidFill>
              </a:rPr>
              <a:t>Career development: </a:t>
            </a:r>
            <a:r>
              <a:rPr lang="en-US" b="1" dirty="0" smtClean="0">
                <a:solidFill>
                  <a:srgbClr val="194A90"/>
                </a:solidFill>
              </a:rPr>
              <a:t>post</a:t>
            </a:r>
            <a:r>
              <a:rPr lang="en-US" b="1" dirty="0">
                <a:solidFill>
                  <a:srgbClr val="194A90"/>
                </a:solidFill>
              </a:rPr>
              <a:t>-doctoral research </a:t>
            </a:r>
          </a:p>
          <a:p>
            <a:pPr marL="346075" indent="-346075">
              <a:lnSpc>
                <a:spcPct val="90000"/>
              </a:lnSpc>
              <a:buNone/>
            </a:pPr>
            <a:endParaRPr lang="en-US" b="1" dirty="0" smtClean="0">
              <a:solidFill>
                <a:srgbClr val="194A90"/>
              </a:solidFill>
            </a:endParaRPr>
          </a:p>
          <a:p>
            <a:pPr marL="746125" lvl="1">
              <a:lnSpc>
                <a:spcPct val="90000"/>
              </a:lnSpc>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kumimoji="1" lang="en-US" dirty="0" smtClean="0"/>
              <a:t>Boundary Physics TSG is actively involved in a number of  ITPA </a:t>
            </a:r>
            <a:r>
              <a:rPr kumimoji="1" lang="en-US" dirty="0"/>
              <a:t>PEP and DSOL experiments</a:t>
            </a:r>
          </a:p>
        </p:txBody>
      </p:sp>
      <p:sp>
        <p:nvSpPr>
          <p:cNvPr id="199683" name="Rectangle 3"/>
          <p:cNvSpPr>
            <a:spLocks noGrp="1" noChangeArrowheads="1"/>
          </p:cNvSpPr>
          <p:nvPr>
            <p:ph type="body" idx="1"/>
          </p:nvPr>
        </p:nvSpPr>
        <p:spPr>
          <a:xfrm>
            <a:off x="533400" y="1447800"/>
            <a:ext cx="8153400" cy="4876800"/>
          </a:xfrm>
        </p:spPr>
        <p:txBody>
          <a:bodyPr/>
          <a:lstStyle/>
          <a:p>
            <a:pPr>
              <a:lnSpc>
                <a:spcPct val="80000"/>
              </a:lnSpc>
            </a:pPr>
            <a:r>
              <a:rPr lang="en-US" sz="2000" b="1" dirty="0" smtClean="0">
                <a:solidFill>
                  <a:srgbClr val="194A90"/>
                </a:solidFill>
              </a:rPr>
              <a:t>DSOL (= Divertor and Scrape-off layer)</a:t>
            </a:r>
          </a:p>
          <a:p>
            <a:pPr lvl="1"/>
            <a:r>
              <a:rPr lang="en-US" sz="1500" dirty="0"/>
              <a:t>DSOL-21 Introduction of pre-characterized dust for dust transport studies in divertor and SOL</a:t>
            </a:r>
          </a:p>
          <a:p>
            <a:pPr lvl="1">
              <a:lnSpc>
                <a:spcPct val="80000"/>
              </a:lnSpc>
            </a:pPr>
            <a:endParaRPr lang="en-US" sz="1400" dirty="0" smtClean="0"/>
          </a:p>
          <a:p>
            <a:pPr>
              <a:lnSpc>
                <a:spcPct val="80000"/>
              </a:lnSpc>
            </a:pPr>
            <a:r>
              <a:rPr lang="en-US" sz="2000" b="1" dirty="0" smtClean="0">
                <a:solidFill>
                  <a:srgbClr val="194A90"/>
                </a:solidFill>
              </a:rPr>
              <a:t>PEP (= Pedestal and Edge)</a:t>
            </a:r>
          </a:p>
          <a:p>
            <a:pPr marL="717550" lvl="1" indent="-317500">
              <a:buClrTx/>
              <a:buFont typeface="Comic Sans MS" charset="0"/>
              <a:buChar char="•"/>
              <a:tabLst>
                <a:tab pos="139700" algn="l"/>
                <a:tab pos="457200" algn="l"/>
              </a:tabLst>
            </a:pPr>
            <a:r>
              <a:rPr lang="en-US" sz="1500" dirty="0" smtClean="0">
                <a:ea typeface="ヒラギノ角ゴ ProN W3" charset="0"/>
                <a:cs typeface="Comic Sans MS" charset="0"/>
                <a:sym typeface="Comic Sans MS" charset="0"/>
              </a:rPr>
              <a:t>PEP</a:t>
            </a:r>
            <a:r>
              <a:rPr lang="en-US" sz="1500" dirty="0">
                <a:ea typeface="ヒラギノ角ゴ ProN W3" charset="0"/>
                <a:cs typeface="Comic Sans MS" charset="0"/>
                <a:sym typeface="Comic Sans MS" charset="0"/>
              </a:rPr>
              <a:t>-19 Basic mechanisms of edge transport with RMP</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PEP-23 Quantification of the requirements for ELM suppression by magnetic perturbations from off-midplane coils</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PEP-25 Inter-machine comparison of ELM control by magnetic field perturbations from midplane RMP coils</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PEP-26 Critical parameters for achieving L-H transitions</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PEP-27 Pedestal profile evolution following L-H/H-L transition</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PEP-28 Physics of H-mode access with different X-point height</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PEP-29 Vertical jolts/kicks for ELM triggering and control</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PEP-31 Pedestal structure and edge relaxation mechanisms in I-mode</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PEP-33 Effects of current ramps on the L-H transition and on the stability and confinement of H-modes at low power above the threshold</a:t>
            </a:r>
            <a:endParaRPr lang="en-US" sz="1500" dirty="0">
              <a:ea typeface="ヒラギノ明朝 ProN W3" charset="0"/>
              <a:cs typeface="ヒラギノ明朝 ProN W3" charset="0"/>
              <a:sym typeface="Comic Sans MS" charset="0"/>
            </a:endParaRPr>
          </a:p>
          <a:p>
            <a:pPr marL="717550" lvl="1" indent="-317500">
              <a:buClrTx/>
              <a:buFont typeface="Comic Sans MS" charset="0"/>
              <a:buChar char="•"/>
              <a:tabLst>
                <a:tab pos="139700" algn="l"/>
                <a:tab pos="457200" algn="l"/>
              </a:tabLst>
            </a:pPr>
            <a:r>
              <a:rPr lang="en-US" sz="1500" dirty="0">
                <a:ea typeface="ヒラギノ角ゴ ProN W3" charset="0"/>
                <a:cs typeface="Comic Sans MS" charset="0"/>
                <a:sym typeface="Comic Sans MS" charset="0"/>
              </a:rPr>
              <a:t>PEP-34 Non-resonant magnetic field driven QH-mode</a:t>
            </a:r>
            <a:endParaRPr lang="en-US" sz="1500" dirty="0">
              <a:ea typeface="ヒラギノ明朝 ProN W3" charset="0"/>
              <a:cs typeface="ヒラギノ明朝 ProN W3" charset="0"/>
              <a:sym typeface="Comic Sans MS" charset="0"/>
            </a:endParaRPr>
          </a:p>
          <a:p>
            <a:pPr lvl="1">
              <a:lnSpc>
                <a:spcPct val="80000"/>
              </a:lnSpc>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ChangeAspect="1"/>
          </p:cNvGraphicFramePr>
          <p:nvPr>
            <p:extLst>
              <p:ext uri="{D42A27DB-BD31-4B8C-83A1-F6EECF244321}">
                <p14:modId xmlns:p14="http://schemas.microsoft.com/office/powerpoint/2010/main" val="2021322814"/>
              </p:ext>
            </p:extLst>
          </p:nvPr>
        </p:nvGraphicFramePr>
        <p:xfrm>
          <a:off x="152400" y="609600"/>
          <a:ext cx="5592762" cy="5032375"/>
        </p:xfrm>
        <a:graphic>
          <a:graphicData uri="http://schemas.openxmlformats.org/presentationml/2006/ole">
            <mc:AlternateContent xmlns:mc="http://schemas.openxmlformats.org/markup-compatibility/2006">
              <mc:Choice xmlns:v="urn:schemas-microsoft-com:vml" Requires="v">
                <p:oleObj spid="_x0000_s2112" name="Chart" r:id="rId3" imgW="7857546" imgH="7073016" progId="MSGraph.Chart.8">
                  <p:embed/>
                </p:oleObj>
              </mc:Choice>
              <mc:Fallback>
                <p:oleObj name="Chart" r:id="rId3" imgW="7857546" imgH="7073016" progId="MSGraph.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5592762" cy="503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6" name="Slide Number Placeholder 3"/>
          <p:cNvSpPr>
            <a:spLocks noGrp="1"/>
          </p:cNvSpPr>
          <p:nvPr>
            <p:ph type="sldNum" sz="quarter" idx="4294967295"/>
          </p:nvPr>
        </p:nvSpPr>
        <p:spPr>
          <a:xfrm>
            <a:off x="8926513" y="6578600"/>
            <a:ext cx="217487" cy="203200"/>
          </a:xfrm>
          <a:prstGeom prst="rect">
            <a:avLst/>
          </a:prstGeom>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9C090B5-5259-5943-99B1-FF7124859A4E}" type="slidenum">
              <a:rPr lang="en-US" sz="900">
                <a:solidFill>
                  <a:srgbClr val="3333CC"/>
                </a:solidFill>
                <a:latin typeface="Arial" charset="0"/>
                <a:cs typeface="Arial" charset="0"/>
                <a:sym typeface="Arial" charset="0"/>
              </a:rPr>
              <a:pPr eaLnBrk="1" hangingPunct="1"/>
              <a:t>4</a:t>
            </a:fld>
            <a:endParaRPr lang="en-US" sz="900">
              <a:solidFill>
                <a:srgbClr val="3333CC"/>
              </a:solidFill>
              <a:latin typeface="Arial" charset="0"/>
              <a:cs typeface="Arial" charset="0"/>
              <a:sym typeface="Arial" charset="0"/>
            </a:endParaRPr>
          </a:p>
        </p:txBody>
      </p:sp>
      <p:sp>
        <p:nvSpPr>
          <p:cNvPr id="30729" name="Rectangle 5"/>
          <p:cNvSpPr>
            <a:spLocks noGrp="1" noChangeArrowheads="1"/>
          </p:cNvSpPr>
          <p:nvPr>
            <p:ph type="title"/>
          </p:nvPr>
        </p:nvSpPr>
        <p:spPr>
          <a:xfrm>
            <a:off x="609600" y="152400"/>
            <a:ext cx="8305800" cy="809625"/>
          </a:xfrm>
        </p:spPr>
        <p:txBody>
          <a:bodyPr/>
          <a:lstStyle/>
          <a:p>
            <a:pPr eaLnBrk="1" hangingPunct="1"/>
            <a:r>
              <a:rPr lang="en-US" dirty="0" smtClean="0">
                <a:latin typeface="Arial" charset="0"/>
                <a:ea typeface="ヒラギノ角ゴ ProN W6" charset="0"/>
                <a:cs typeface="ヒラギノ角ゴ ProN W6" charset="0"/>
              </a:rPr>
              <a:t>Boundary Physics TSG run time guidance </a:t>
            </a:r>
            <a:r>
              <a:rPr lang="en-US" dirty="0" smtClean="0">
                <a:latin typeface="Arial" charset="0"/>
                <a:ea typeface="ヒラギノ角ゴ ProN W6" charset="0"/>
                <a:cs typeface="ヒラギノ角ゴ ProN W6" charset="0"/>
              </a:rPr>
              <a:t>&lt;&lt; number of received proposals</a:t>
            </a:r>
            <a:endParaRPr lang="en-US" dirty="0">
              <a:latin typeface="Arial" charset="0"/>
              <a:ea typeface="ヒラギノ角ゴ ProN W6" charset="0"/>
              <a:cs typeface="ヒラギノ角ゴ ProN W6" charset="0"/>
            </a:endParaRPr>
          </a:p>
        </p:txBody>
      </p:sp>
      <p:graphicFrame>
        <p:nvGraphicFramePr>
          <p:cNvPr id="30722" name="Object 2"/>
          <p:cNvGraphicFramePr>
            <a:graphicFrameLocks noChangeAspect="1"/>
          </p:cNvGraphicFramePr>
          <p:nvPr>
            <p:extLst>
              <p:ext uri="{D42A27DB-BD31-4B8C-83A1-F6EECF244321}">
                <p14:modId xmlns:p14="http://schemas.microsoft.com/office/powerpoint/2010/main" val="1797297256"/>
              </p:ext>
            </p:extLst>
          </p:nvPr>
        </p:nvGraphicFramePr>
        <p:xfrm>
          <a:off x="4694238" y="604838"/>
          <a:ext cx="5592762" cy="5033962"/>
        </p:xfrm>
        <a:graphic>
          <a:graphicData uri="http://schemas.openxmlformats.org/presentationml/2006/ole">
            <mc:AlternateContent xmlns:mc="http://schemas.openxmlformats.org/markup-compatibility/2006">
              <mc:Choice xmlns:v="urn:schemas-microsoft-com:vml" Requires="v">
                <p:oleObj spid="_x0000_s2113" name="Chart" r:id="rId5" imgW="7857546" imgH="7073016" progId="MSGraph.Chart.8">
                  <p:embed/>
                </p:oleObj>
              </mc:Choice>
              <mc:Fallback>
                <p:oleObj name="Chart" r:id="rId5" imgW="7857546" imgH="7073016" progId="MSGraph.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604838"/>
                        <a:ext cx="5592762" cy="5033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732" name="Rectangle 9"/>
          <p:cNvSpPr>
            <a:spLocks/>
          </p:cNvSpPr>
          <p:nvPr/>
        </p:nvSpPr>
        <p:spPr bwMode="auto">
          <a:xfrm>
            <a:off x="309563" y="3238500"/>
            <a:ext cx="17891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800" b="1">
                <a:latin typeface="Comic Sans MS" charset="0"/>
                <a:cs typeface="Comic Sans MS" charset="0"/>
                <a:sym typeface="Comic Sans MS" charset="0"/>
              </a:rPr>
              <a:t>Second Priority</a:t>
            </a:r>
          </a:p>
          <a:p>
            <a:r>
              <a:rPr lang="en-US" sz="1800" b="1">
                <a:latin typeface="Comic Sans MS" charset="0"/>
                <a:cs typeface="Comic Sans MS" charset="0"/>
                <a:sym typeface="Comic Sans MS" charset="0"/>
              </a:rPr>
              <a:t>2.5 days</a:t>
            </a:r>
          </a:p>
        </p:txBody>
      </p:sp>
      <p:sp>
        <p:nvSpPr>
          <p:cNvPr id="30733" name="Rectangle 10"/>
          <p:cNvSpPr>
            <a:spLocks/>
          </p:cNvSpPr>
          <p:nvPr/>
        </p:nvSpPr>
        <p:spPr bwMode="auto">
          <a:xfrm>
            <a:off x="2471738" y="3073400"/>
            <a:ext cx="16970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800" b="1">
                <a:latin typeface="Comic Sans MS" charset="0"/>
                <a:cs typeface="Comic Sans MS" charset="0"/>
                <a:sym typeface="Comic Sans MS" charset="0"/>
              </a:rPr>
              <a:t>First Priority</a:t>
            </a:r>
          </a:p>
          <a:p>
            <a:r>
              <a:rPr lang="en-US" sz="1800" b="1">
                <a:latin typeface="Comic Sans MS" charset="0"/>
                <a:cs typeface="Comic Sans MS" charset="0"/>
                <a:sym typeface="Comic Sans MS" charset="0"/>
              </a:rPr>
              <a:t>7 days</a:t>
            </a:r>
          </a:p>
          <a:p>
            <a:r>
              <a:rPr lang="en-US" sz="1800" b="1">
                <a:latin typeface="Comic Sans MS" charset="0"/>
                <a:cs typeface="Comic Sans MS" charset="0"/>
                <a:sym typeface="Comic Sans MS" charset="0"/>
              </a:rPr>
              <a:t> JRT &amp; R11-3</a:t>
            </a:r>
          </a:p>
        </p:txBody>
      </p:sp>
      <p:sp>
        <p:nvSpPr>
          <p:cNvPr id="30734" name="Rectangle 12"/>
          <p:cNvSpPr>
            <a:spLocks/>
          </p:cNvSpPr>
          <p:nvPr/>
        </p:nvSpPr>
        <p:spPr bwMode="auto">
          <a:xfrm>
            <a:off x="4911725" y="3314700"/>
            <a:ext cx="1892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800" b="1" dirty="0">
                <a:latin typeface="Comic Sans MS" charset="0"/>
                <a:cs typeface="Comic Sans MS" charset="0"/>
                <a:sym typeface="Comic Sans MS" charset="0"/>
              </a:rPr>
              <a:t>Second Priority</a:t>
            </a:r>
          </a:p>
          <a:p>
            <a:r>
              <a:rPr lang="en-US" sz="1800" b="1" dirty="0">
                <a:latin typeface="Comic Sans MS" charset="0"/>
                <a:cs typeface="Comic Sans MS" charset="0"/>
                <a:sym typeface="Comic Sans MS" charset="0"/>
              </a:rPr>
              <a:t>1 day</a:t>
            </a:r>
          </a:p>
        </p:txBody>
      </p:sp>
      <p:sp>
        <p:nvSpPr>
          <p:cNvPr id="30735" name="Rectangle 13"/>
          <p:cNvSpPr>
            <a:spLocks/>
          </p:cNvSpPr>
          <p:nvPr/>
        </p:nvSpPr>
        <p:spPr bwMode="auto">
          <a:xfrm>
            <a:off x="7185025" y="3225800"/>
            <a:ext cx="15430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800" b="1">
                <a:latin typeface="Comic Sans MS" charset="0"/>
                <a:cs typeface="Comic Sans MS" charset="0"/>
                <a:sym typeface="Comic Sans MS" charset="0"/>
              </a:rPr>
              <a:t>First Priority</a:t>
            </a:r>
          </a:p>
          <a:p>
            <a:r>
              <a:rPr lang="en-US" sz="1800" b="1">
                <a:latin typeface="Comic Sans MS" charset="0"/>
                <a:cs typeface="Comic Sans MS" charset="0"/>
                <a:sym typeface="Comic Sans MS" charset="0"/>
              </a:rPr>
              <a:t>3 days</a:t>
            </a:r>
          </a:p>
          <a:p>
            <a:endParaRPr lang="en-US" sz="1200" b="1" i="1">
              <a:latin typeface="Helvetica" charset="0"/>
              <a:cs typeface="Helvetica" charset="0"/>
              <a:sym typeface="Helvetica" charset="0"/>
            </a:endParaRPr>
          </a:p>
        </p:txBody>
      </p:sp>
      <p:sp>
        <p:nvSpPr>
          <p:cNvPr id="30736" name="Rectangle 14"/>
          <p:cNvSpPr>
            <a:spLocks/>
          </p:cNvSpPr>
          <p:nvPr/>
        </p:nvSpPr>
        <p:spPr bwMode="auto">
          <a:xfrm>
            <a:off x="4419600" y="5105400"/>
            <a:ext cx="1562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spcBef>
                <a:spcPts val="575"/>
              </a:spcBef>
            </a:pPr>
            <a:r>
              <a:rPr lang="en-US" sz="2400" b="1" dirty="0">
                <a:latin typeface="Arial" charset="0"/>
                <a:cs typeface="Arial" charset="0"/>
                <a:sym typeface="Arial" charset="0"/>
              </a:rPr>
              <a:t>FY 12</a:t>
            </a:r>
          </a:p>
        </p:txBody>
      </p:sp>
      <p:sp>
        <p:nvSpPr>
          <p:cNvPr id="18" name="Rectangle 14"/>
          <p:cNvSpPr>
            <a:spLocks/>
          </p:cNvSpPr>
          <p:nvPr/>
        </p:nvSpPr>
        <p:spPr bwMode="auto">
          <a:xfrm>
            <a:off x="76200" y="5105400"/>
            <a:ext cx="1562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spcBef>
                <a:spcPts val="575"/>
              </a:spcBef>
            </a:pPr>
            <a:r>
              <a:rPr lang="en-US" sz="2400" b="1" dirty="0">
                <a:latin typeface="Arial" charset="0"/>
                <a:cs typeface="Arial" charset="0"/>
                <a:sym typeface="Arial" charset="0"/>
              </a:rPr>
              <a:t>FY </a:t>
            </a:r>
            <a:r>
              <a:rPr lang="en-US" sz="2400" b="1" dirty="0" smtClean="0">
                <a:latin typeface="Arial" charset="0"/>
                <a:cs typeface="Arial" charset="0"/>
                <a:sym typeface="Arial" charset="0"/>
              </a:rPr>
              <a:t>11</a:t>
            </a:r>
            <a:endParaRPr lang="en-US" sz="2400" b="1" dirty="0">
              <a:latin typeface="Arial" charset="0"/>
              <a:cs typeface="Arial" charset="0"/>
              <a:sym typeface="Arial" charset="0"/>
            </a:endParaRPr>
          </a:p>
        </p:txBody>
      </p:sp>
      <p:sp>
        <p:nvSpPr>
          <p:cNvPr id="3" name="Rectangle 2"/>
          <p:cNvSpPr/>
          <p:nvPr/>
        </p:nvSpPr>
        <p:spPr>
          <a:xfrm>
            <a:off x="228600" y="5943600"/>
            <a:ext cx="8686800" cy="459100"/>
          </a:xfrm>
          <a:prstGeom prst="rect">
            <a:avLst/>
          </a:prstGeom>
        </p:spPr>
        <p:txBody>
          <a:bodyPr wrap="square">
            <a:spAutoFit/>
          </a:bodyPr>
          <a:lstStyle/>
          <a:p>
            <a:pPr marL="396875" indent="-396875">
              <a:lnSpc>
                <a:spcPct val="90000"/>
              </a:lnSpc>
              <a:spcBef>
                <a:spcPct val="0"/>
              </a:spcBef>
              <a:buClr>
                <a:schemeClr val="accent2"/>
              </a:buClr>
            </a:pPr>
            <a:r>
              <a:rPr lang="en-US" sz="2600" b="1" dirty="0" smtClean="0">
                <a:solidFill>
                  <a:srgbClr val="124A91"/>
                </a:solidFill>
                <a:latin typeface="+mn-lt"/>
              </a:rPr>
              <a:t>Received </a:t>
            </a:r>
            <a:r>
              <a:rPr lang="en-US" sz="2600" b="1" dirty="0">
                <a:solidFill>
                  <a:srgbClr val="124A91"/>
                </a:solidFill>
                <a:latin typeface="+mn-lt"/>
              </a:rPr>
              <a:t>28 Proposals, ~ 30 Run days requested</a:t>
            </a:r>
          </a:p>
        </p:txBody>
      </p:sp>
    </p:spTree>
    <p:extLst>
      <p:ext uri="{BB962C8B-B14F-4D97-AF65-F5344CB8AC3E}">
        <p14:creationId xmlns:p14="http://schemas.microsoft.com/office/powerpoint/2010/main" val="199535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0" name="Rectangle 6"/>
          <p:cNvSpPr>
            <a:spLocks noGrp="1" noChangeArrowheads="1"/>
          </p:cNvSpPr>
          <p:nvPr>
            <p:ph type="body" idx="1"/>
          </p:nvPr>
        </p:nvSpPr>
        <p:spPr>
          <a:xfrm>
            <a:off x="0" y="1066800"/>
            <a:ext cx="9144000" cy="5867400"/>
          </a:xfrm>
        </p:spPr>
        <p:txBody>
          <a:bodyPr rIns="457200"/>
          <a:lstStyle/>
          <a:p>
            <a:pPr marL="0" indent="0" eaLnBrk="1" hangingPunct="1">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lang="en-US" sz="1100" dirty="0">
              <a:latin typeface="Arial" charset="0"/>
              <a:ea typeface="ヒラギノ角ゴ ProN W3" charset="0"/>
              <a:cs typeface="ヒラギノ角ゴ ProN W3" charset="0"/>
              <a:sym typeface="Helvetica" charset="0"/>
            </a:endParaRPr>
          </a:p>
          <a:p>
            <a:pPr marL="0" indent="0" eaLnBrk="1" hangingPunct="1">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[T. Gray] Achieving I-mode on NSTX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a:t>
            </a:r>
            <a:r>
              <a:rPr lang="en-US" sz="1000" dirty="0" err="1">
                <a:latin typeface="Arial" charset="0"/>
                <a:ea typeface="ヒラギノ角ゴ ProN W3" charset="0"/>
                <a:cs typeface="Helvetica" charset="0"/>
                <a:sym typeface="Helvetica" charset="0"/>
              </a:rPr>
              <a:t>Diallo</a:t>
            </a:r>
            <a:r>
              <a:rPr lang="en-US" sz="1000" dirty="0">
                <a:latin typeface="Arial" charset="0"/>
                <a:ea typeface="ヒラギノ角ゴ ProN W3" charset="0"/>
                <a:cs typeface="Helvetica" charset="0"/>
                <a:sym typeface="Helvetica" charset="0"/>
              </a:rPr>
              <a:t>] Aspect Ratio Effects on the Pedestal Structure in </a:t>
            </a:r>
            <a:r>
              <a:rPr lang="en-US" sz="1000" dirty="0" err="1">
                <a:latin typeface="Arial" charset="0"/>
                <a:ea typeface="ヒラギノ角ゴ ProN W3" charset="0"/>
                <a:cs typeface="Helvetica" charset="0"/>
                <a:sym typeface="Helvetica" charset="0"/>
              </a:rPr>
              <a:t>ELMy</a:t>
            </a:r>
            <a:r>
              <a:rPr lang="en-US" sz="1000" dirty="0">
                <a:latin typeface="Arial" charset="0"/>
                <a:ea typeface="ヒラギノ角ゴ ProN W3" charset="0"/>
                <a:cs typeface="Helvetica" charset="0"/>
                <a:sym typeface="Helvetica" charset="0"/>
              </a:rPr>
              <a:t> discharges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[D. Smith] Assess </a:t>
            </a:r>
            <a:r>
              <a:rPr lang="en-US" sz="1000" dirty="0" err="1">
                <a:latin typeface="Arial" charset="0"/>
                <a:ea typeface="ヒラギノ角ゴ ProN W3" charset="0"/>
                <a:cs typeface="Helvetica" charset="0"/>
                <a:sym typeface="Helvetica" charset="0"/>
              </a:rPr>
              <a:t>pedestal_SOL</a:t>
            </a:r>
            <a:r>
              <a:rPr lang="en-US" sz="1000" dirty="0">
                <a:latin typeface="Arial" charset="0"/>
                <a:ea typeface="ヒラギノ角ゴ ProN W3" charset="0"/>
                <a:cs typeface="Helvetica" charset="0"/>
                <a:sym typeface="Helvetica" charset="0"/>
              </a:rPr>
              <a:t> fluctuations and poloidal flow fluctuations across LH transitions and ELMs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[R. Maingi] Dependence of density profile modification, and </a:t>
            </a:r>
            <a:r>
              <a:rPr lang="en-US" sz="1000" dirty="0" err="1">
                <a:latin typeface="Arial" charset="0"/>
                <a:ea typeface="ヒラギノ角ゴ ProN W3" charset="0"/>
                <a:cs typeface="Helvetica" charset="0"/>
                <a:sym typeface="Helvetica" charset="0"/>
              </a:rPr>
              <a:t>pedestal_core</a:t>
            </a:r>
            <a:r>
              <a:rPr lang="en-US" sz="1000" dirty="0">
                <a:latin typeface="Arial" charset="0"/>
                <a:ea typeface="ヒラギノ角ゴ ProN W3" charset="0"/>
                <a:cs typeface="Helvetica" charset="0"/>
                <a:sym typeface="Helvetica" charset="0"/>
              </a:rPr>
              <a:t> performance on amount of lithium evaporated between discharges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a:t>
            </a:r>
            <a:r>
              <a:rPr lang="en-US" sz="1000" dirty="0" err="1">
                <a:latin typeface="Arial" charset="0"/>
                <a:ea typeface="ヒラギノ角ゴ ProN W3" charset="0"/>
                <a:cs typeface="Helvetica" charset="0"/>
                <a:sym typeface="Helvetica" charset="0"/>
              </a:rPr>
              <a:t>Diallo</a:t>
            </a:r>
            <a:r>
              <a:rPr lang="en-US" sz="1000" dirty="0">
                <a:latin typeface="Arial" charset="0"/>
                <a:ea typeface="ヒラギノ角ゴ ProN W3" charset="0"/>
                <a:cs typeface="Helvetica" charset="0"/>
                <a:sym typeface="Helvetica" charset="0"/>
              </a:rPr>
              <a:t>] Effects of Triangularity and Toroidal field on the Pedestal Structure in </a:t>
            </a:r>
            <a:r>
              <a:rPr lang="en-US" sz="1000" dirty="0" err="1">
                <a:latin typeface="Arial" charset="0"/>
                <a:ea typeface="ヒラギノ角ゴ ProN W3" charset="0"/>
                <a:cs typeface="Helvetica" charset="0"/>
                <a:sym typeface="Helvetica" charset="0"/>
              </a:rPr>
              <a:t>ELMy</a:t>
            </a:r>
            <a:r>
              <a:rPr lang="en-US" sz="1000" dirty="0">
                <a:latin typeface="Arial" charset="0"/>
                <a:ea typeface="ヒラギノ角ゴ ProN W3" charset="0"/>
                <a:cs typeface="Helvetica" charset="0"/>
                <a:sym typeface="Helvetica" charset="0"/>
              </a:rPr>
              <a:t> H-mode</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a:t>
            </a:r>
            <a:r>
              <a:rPr lang="en-US" sz="1000" dirty="0" err="1">
                <a:latin typeface="Arial" charset="0"/>
                <a:ea typeface="ヒラギノ角ゴ ProN W3" charset="0"/>
                <a:cs typeface="Helvetica" charset="0"/>
                <a:sym typeface="Helvetica" charset="0"/>
              </a:rPr>
              <a:t>Diallo</a:t>
            </a:r>
            <a:r>
              <a:rPr lang="en-US" sz="1000" dirty="0">
                <a:latin typeface="Arial" charset="0"/>
                <a:ea typeface="ヒラギノ角ゴ ProN W3" charset="0"/>
                <a:cs typeface="Helvetica" charset="0"/>
                <a:sym typeface="Helvetica" charset="0"/>
              </a:rPr>
              <a:t>] Elongation Effects on the Pedestal Structure in </a:t>
            </a:r>
            <a:r>
              <a:rPr lang="en-US" sz="1000" dirty="0" err="1">
                <a:latin typeface="Arial" charset="0"/>
                <a:ea typeface="ヒラギノ角ゴ ProN W3" charset="0"/>
                <a:cs typeface="Helvetica" charset="0"/>
                <a:sym typeface="Helvetica" charset="0"/>
              </a:rPr>
              <a:t>ELMy</a:t>
            </a:r>
            <a:r>
              <a:rPr lang="en-US" sz="1000" dirty="0">
                <a:latin typeface="Arial" charset="0"/>
                <a:ea typeface="ヒラギノ角ゴ ProN W3" charset="0"/>
                <a:cs typeface="Helvetica" charset="0"/>
                <a:sym typeface="Helvetica" charset="0"/>
              </a:rPr>
              <a:t> H-mode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[D. Battaglia] LH power threshold and H-mode pedestal height versus X-point height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[R. Maingi] Reproduce medium triangularity Enhanced Pedestal H-mode Discharge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[D. Smith] Searching for EHOs in low triangularity plasmas with early RMP</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[K. C. Lee] Turbulence and transport measurement on Enhanced Pedestal H-mode triggered by 3-D field</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lang="en-US" sz="1000" dirty="0">
              <a:latin typeface="Arial" charset="0"/>
              <a:ea typeface="ヒラギノ角ゴ ProN W3" charset="0"/>
              <a:cs typeface="Helvetica" charset="0"/>
              <a:sym typeface="Helvetica" charset="0"/>
            </a:endParaRP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[V. </a:t>
            </a:r>
            <a:r>
              <a:rPr lang="en-US" sz="1000" dirty="0" err="1">
                <a:latin typeface="Arial" charset="0"/>
                <a:ea typeface="ヒラギノ角ゴ ProN W3" charset="0"/>
                <a:cs typeface="Helvetica" charset="0"/>
                <a:sym typeface="Helvetica" charset="0"/>
              </a:rPr>
              <a:t>Soukhanoskii</a:t>
            </a:r>
            <a:r>
              <a:rPr lang="en-US" sz="1000" dirty="0">
                <a:latin typeface="Arial" charset="0"/>
                <a:ea typeface="ヒラギノ角ゴ ProN W3" charset="0"/>
                <a:cs typeface="Helvetica" charset="0"/>
                <a:sym typeface="Helvetica" charset="0"/>
              </a:rPr>
              <a:t>] Development and assessment of X-divertor configuration on NSTX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[M. </a:t>
            </a:r>
            <a:r>
              <a:rPr lang="en-US" sz="1000" dirty="0" err="1">
                <a:latin typeface="Arial" charset="0"/>
                <a:ea typeface="ヒラギノ角ゴ ProN W3" charset="0"/>
                <a:cs typeface="Helvetica" charset="0"/>
                <a:sym typeface="Helvetica" charset="0"/>
              </a:rPr>
              <a:t>Jaworski</a:t>
            </a:r>
            <a:r>
              <a:rPr lang="en-US" sz="1000" dirty="0">
                <a:latin typeface="Arial" charset="0"/>
                <a:ea typeface="ヒラギノ角ゴ ProN W3" charset="0"/>
                <a:cs typeface="Helvetica" charset="0"/>
                <a:sym typeface="Helvetica" charset="0"/>
              </a:rPr>
              <a:t>] Divertor electron temperature and EEDF modification due to connection length modification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[V. </a:t>
            </a:r>
            <a:r>
              <a:rPr lang="en-US" sz="1000" dirty="0" err="1">
                <a:latin typeface="Arial" charset="0"/>
                <a:ea typeface="ヒラギノ角ゴ ProN W3" charset="0"/>
                <a:cs typeface="Helvetica" charset="0"/>
                <a:sym typeface="Helvetica" charset="0"/>
              </a:rPr>
              <a:t>Soukhanoskii</a:t>
            </a:r>
            <a:r>
              <a:rPr lang="en-US" sz="1000" dirty="0">
                <a:latin typeface="Arial" charset="0"/>
                <a:ea typeface="ヒラギノ角ゴ ProN W3" charset="0"/>
                <a:cs typeface="Helvetica" charset="0"/>
                <a:sym typeface="Helvetica" charset="0"/>
              </a:rPr>
              <a:t>] Divertor heat flux mitigation with impurity seeding in high-performance discharges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[V. </a:t>
            </a:r>
            <a:r>
              <a:rPr lang="en-US" sz="1000" dirty="0" err="1">
                <a:latin typeface="Arial" charset="0"/>
                <a:ea typeface="ヒラギノ角ゴ ProN W3" charset="0"/>
                <a:cs typeface="Helvetica" charset="0"/>
                <a:sym typeface="Helvetica" charset="0"/>
              </a:rPr>
              <a:t>Soukhanoskii</a:t>
            </a:r>
            <a:r>
              <a:rPr lang="en-US" sz="1000" dirty="0">
                <a:latin typeface="Arial" charset="0"/>
                <a:ea typeface="ヒラギノ角ゴ ProN W3" charset="0"/>
                <a:cs typeface="Helvetica" charset="0"/>
                <a:sym typeface="Helvetica" charset="0"/>
              </a:rPr>
              <a:t>] Snowflake divertor configuration studies in support of R11-3 and NSTX-U divertor options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[R. Maingi] Triggered ELMs in the snowflake configuration – do they burn through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[V. Soukhanovskii] Development of early snowflake-minus configuration for impurity control</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a:t>
            </a:r>
            <a:r>
              <a:rPr lang="en-US" sz="1000" dirty="0" err="1">
                <a:latin typeface="Arial" charset="0"/>
                <a:ea typeface="ヒラギノ角ゴ ProN W3" charset="0"/>
                <a:cs typeface="Helvetica" charset="0"/>
                <a:sym typeface="Helvetica" charset="0"/>
              </a:rPr>
              <a:t>Loarte</a:t>
            </a:r>
            <a:r>
              <a:rPr lang="en-US" sz="1000" dirty="0">
                <a:latin typeface="Arial" charset="0"/>
                <a:ea typeface="ヒラギノ角ゴ ProN W3" charset="0"/>
                <a:cs typeface="Helvetica" charset="0"/>
                <a:sym typeface="Helvetica" charset="0"/>
              </a:rPr>
              <a:t>] Compatibility of Radiative Divertor Operation with High Confinement H-mode Plasmas</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lang="en-US" sz="1000" dirty="0">
              <a:latin typeface="Arial" charset="0"/>
              <a:ea typeface="ヒラギノ角ゴ ProN W3" charset="0"/>
              <a:cs typeface="Helvetica" charset="0"/>
              <a:sym typeface="Helvetica" charset="0"/>
            </a:endParaRP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[D. Battaglia] LH power threshold and H-mode pedestal height versus X-point height {Note Overlap above}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[S. Kaye] L-H Threshold Power Study_ Ramp-Up </a:t>
            </a:r>
            <a:r>
              <a:rPr lang="en-US" sz="1000" dirty="0" err="1">
                <a:latin typeface="Arial" charset="0"/>
                <a:ea typeface="ヒラギノ角ゴ ProN W3" charset="0"/>
                <a:cs typeface="Helvetica" charset="0"/>
                <a:sym typeface="Helvetica" charset="0"/>
              </a:rPr>
              <a:t>vs</a:t>
            </a:r>
            <a:r>
              <a:rPr lang="en-US" sz="1000" dirty="0">
                <a:latin typeface="Arial" charset="0"/>
                <a:ea typeface="ヒラギノ角ゴ ProN W3" charset="0"/>
                <a:cs typeface="Helvetica" charset="0"/>
                <a:sym typeface="Helvetica" charset="0"/>
              </a:rPr>
              <a:t> Steady </a:t>
            </a:r>
            <a:r>
              <a:rPr lang="en-US" sz="1000" dirty="0" err="1">
                <a:latin typeface="Arial" charset="0"/>
                <a:ea typeface="ヒラギノ角ゴ ProN W3" charset="0"/>
                <a:cs typeface="Helvetica" charset="0"/>
                <a:sym typeface="Helvetica" charset="0"/>
              </a:rPr>
              <a:t>Ip</a:t>
            </a:r>
            <a:r>
              <a:rPr lang="en-US" sz="1000" dirty="0">
                <a:latin typeface="Arial" charset="0"/>
                <a:ea typeface="ヒラギノ角ゴ ProN W3" charset="0"/>
                <a:cs typeface="Helvetica" charset="0"/>
                <a:sym typeface="Helvetica" charset="0"/>
              </a:rPr>
              <a:t> Phase</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a:t>
            </a:r>
            <a:r>
              <a:rPr lang="en-US" sz="1000" dirty="0" err="1">
                <a:latin typeface="Arial" charset="0"/>
                <a:ea typeface="ヒラギノ角ゴ ProN W3" charset="0"/>
                <a:cs typeface="Helvetica" charset="0"/>
                <a:sym typeface="Helvetica" charset="0"/>
              </a:rPr>
              <a:t>Loarte</a:t>
            </a:r>
            <a:r>
              <a:rPr lang="en-US" sz="1000" dirty="0">
                <a:latin typeface="Arial" charset="0"/>
                <a:ea typeface="ヒラギノ角ゴ ProN W3" charset="0"/>
                <a:cs typeface="Helvetica" charset="0"/>
                <a:sym typeface="Helvetica" charset="0"/>
              </a:rPr>
              <a:t>]  Access and sustainment of H-mode confinement in ramped phases of ITER scenarios</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[J. </a:t>
            </a:r>
            <a:r>
              <a:rPr lang="en-US" sz="1000" dirty="0" err="1">
                <a:latin typeface="Arial" charset="0"/>
                <a:ea typeface="ヒラギノ角ゴ ProN W3" charset="0"/>
                <a:cs typeface="Helvetica" charset="0"/>
                <a:sym typeface="Helvetica" charset="0"/>
              </a:rPr>
              <a:t>Clementson</a:t>
            </a:r>
            <a:r>
              <a:rPr lang="en-US" sz="1000" dirty="0">
                <a:latin typeface="Arial" charset="0"/>
                <a:ea typeface="ヒラギノ角ゴ ProN W3" charset="0"/>
                <a:cs typeface="Helvetica" charset="0"/>
                <a:sym typeface="Helvetica" charset="0"/>
              </a:rPr>
              <a:t>] Development of Spectroscopic ITER Divertor Diagnostics</a:t>
            </a:r>
          </a:p>
          <a:p>
            <a:pPr marL="0" indent="0" eaLnBrk="1" hangingPunct="1">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[T. Gray] Scrape-off Layer Particle and Energy Transport with varying SOL Collisionality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[T. </a:t>
            </a:r>
            <a:r>
              <a:rPr lang="en-US" sz="1000" dirty="0" err="1">
                <a:latin typeface="Arial" charset="0"/>
                <a:ea typeface="ヒラギノ角ゴ ProN W3" charset="0"/>
                <a:cs typeface="Helvetica" charset="0"/>
                <a:sym typeface="Helvetica" charset="0"/>
              </a:rPr>
              <a:t>Munsat</a:t>
            </a:r>
            <a:r>
              <a:rPr lang="en-US" sz="1000" dirty="0">
                <a:latin typeface="Arial" charset="0"/>
                <a:ea typeface="ヒラギノ角ゴ ProN W3" charset="0"/>
                <a:cs typeface="Helvetica" charset="0"/>
                <a:sym typeface="Helvetica" charset="0"/>
              </a:rPr>
              <a:t>] Dynamics of Zonal Flow-Drift Wave System Preceding L-H Transition</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[R. Raman] Steady state discharges with LFS fueling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[H. Takahashi] Optimal Positioning of ELM Triggering Electrodes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[H. Takahashi] Validation of SOLC-based ELM-triggering Model</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[H. Takahashi] Distinguishing between Two SOLC-Based ELM-Models Inter-Divertor Flux Tube and </a:t>
            </a:r>
            <a:r>
              <a:rPr lang="en-US" sz="1000" dirty="0" err="1">
                <a:latin typeface="Arial" charset="0"/>
                <a:ea typeface="ヒラギノ角ゴ ProN W3" charset="0"/>
                <a:cs typeface="Helvetica" charset="0"/>
                <a:sym typeface="Helvetica" charset="0"/>
              </a:rPr>
              <a:t>Homoclinic</a:t>
            </a:r>
            <a:r>
              <a:rPr lang="en-US" sz="1000" dirty="0">
                <a:latin typeface="Arial" charset="0"/>
                <a:ea typeface="ヒラギノ角ゴ ProN W3" charset="0"/>
                <a:cs typeface="Helvetica" charset="0"/>
                <a:sym typeface="Helvetica" charset="0"/>
              </a:rPr>
              <a:t> Tangle </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Sontag] Edge oscillations during Type-V and ELM-free H-mode</a:t>
            </a:r>
          </a:p>
          <a:p>
            <a:pPr marL="0" indent="0" eaLnBrk="1" hangingPunct="1">
              <a:spcBef>
                <a:spcPct val="0"/>
              </a:spcBef>
              <a:buFont typeface="Arial" charset="0"/>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en-US" sz="1000" dirty="0">
                <a:latin typeface="Arial" charset="0"/>
                <a:ea typeface="ヒラギノ角ゴ ProN W3" charset="0"/>
                <a:cs typeface="Helvetica" charset="0"/>
                <a:sym typeface="Helvetica" charset="0"/>
              </a:rPr>
              <a:t> [A. Sontag]  Effect of toroidal flow shear on edge stability      </a:t>
            </a:r>
          </a:p>
        </p:txBody>
      </p:sp>
      <p:sp>
        <p:nvSpPr>
          <p:cNvPr id="22" name="Rectangle 21"/>
          <p:cNvSpPr/>
          <p:nvPr/>
        </p:nvSpPr>
        <p:spPr bwMode="auto">
          <a:xfrm>
            <a:off x="7010400" y="4343400"/>
            <a:ext cx="1447800" cy="5334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24" charset="0"/>
              <a:ea typeface="ＭＳ Ｐゴシック" pitchFamily="24" charset="-128"/>
              <a:cs typeface="ＭＳ Ｐゴシック" pitchFamily="24" charset="-128"/>
            </a:endParaRPr>
          </a:p>
        </p:txBody>
      </p:sp>
      <p:sp>
        <p:nvSpPr>
          <p:cNvPr id="21" name="Rectangle 20"/>
          <p:cNvSpPr/>
          <p:nvPr/>
        </p:nvSpPr>
        <p:spPr bwMode="auto">
          <a:xfrm>
            <a:off x="7315200" y="4953000"/>
            <a:ext cx="1600200" cy="1524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24" charset="0"/>
              <a:ea typeface="ＭＳ Ｐゴシック" pitchFamily="24" charset="-128"/>
              <a:cs typeface="ＭＳ Ｐゴシック" pitchFamily="24" charset="-128"/>
            </a:endParaRPr>
          </a:p>
        </p:txBody>
      </p:sp>
      <p:sp>
        <p:nvSpPr>
          <p:cNvPr id="6" name="Rectangle 5"/>
          <p:cNvSpPr/>
          <p:nvPr/>
        </p:nvSpPr>
        <p:spPr bwMode="auto">
          <a:xfrm>
            <a:off x="8229600" y="1295400"/>
            <a:ext cx="6858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24" charset="0"/>
              <a:ea typeface="ＭＳ Ｐゴシック" pitchFamily="24" charset="-128"/>
              <a:cs typeface="ＭＳ Ｐゴシック" pitchFamily="24" charset="-128"/>
            </a:endParaRPr>
          </a:p>
        </p:txBody>
      </p:sp>
      <p:sp>
        <p:nvSpPr>
          <p:cNvPr id="14" name="Slide Number Placeholder 3"/>
          <p:cNvSpPr>
            <a:spLocks noGrp="1"/>
          </p:cNvSpPr>
          <p:nvPr>
            <p:ph type="sldNum" sz="quarter" idx="4294967295"/>
          </p:nvPr>
        </p:nvSpPr>
        <p:spPr>
          <a:xfrm>
            <a:off x="8926513" y="6578600"/>
            <a:ext cx="217487" cy="203200"/>
          </a:xfrm>
          <a:prstGeom prst="rect">
            <a:avLst/>
          </a:prstGeom>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0D0119D-07B9-294F-994C-CBDD1635C88B}" type="slidenum">
              <a:rPr lang="en-US" sz="900">
                <a:solidFill>
                  <a:srgbClr val="3333CC"/>
                </a:solidFill>
                <a:latin typeface="Arial" charset="0"/>
                <a:cs typeface="Arial" charset="0"/>
                <a:sym typeface="Arial" charset="0"/>
              </a:rPr>
              <a:pPr eaLnBrk="1" hangingPunct="1"/>
              <a:t>5</a:t>
            </a:fld>
            <a:endParaRPr lang="en-US" sz="900">
              <a:solidFill>
                <a:srgbClr val="3333CC"/>
              </a:solidFill>
              <a:latin typeface="Arial" charset="0"/>
              <a:cs typeface="Arial" charset="0"/>
              <a:sym typeface="Arial" charset="0"/>
            </a:endParaRPr>
          </a:p>
        </p:txBody>
      </p:sp>
      <p:sp>
        <p:nvSpPr>
          <p:cNvPr id="7171" name="Rectangle 3"/>
          <p:cNvSpPr>
            <a:spLocks/>
          </p:cNvSpPr>
          <p:nvPr/>
        </p:nvSpPr>
        <p:spPr bwMode="auto">
          <a:xfrm>
            <a:off x="273050" y="6635750"/>
            <a:ext cx="552450" cy="182563"/>
          </a:xfrm>
          <a:prstGeom prst="rect">
            <a:avLst/>
          </a:prstGeom>
          <a:noFill/>
          <a:ln w="15875" cap="flat">
            <a:noFill/>
            <a:miter lim="800000"/>
            <a:headEnd type="none" w="med" len="med"/>
            <a:tailEnd type="none" w="med" len="med"/>
          </a:ln>
        </p:spPr>
        <p:txBody>
          <a:bodyPr lIns="0" tIns="0" rIns="0" bIns="0"/>
          <a:lstStyle/>
          <a:p>
            <a:pPr algn="l">
              <a:spcBef>
                <a:spcPts val="288"/>
              </a:spcBef>
            </a:pPr>
            <a:r>
              <a:rPr lang="en-US" sz="1200" i="1">
                <a:solidFill>
                  <a:srgbClr val="171FC7"/>
                </a:solidFill>
                <a:effectLst>
                  <a:outerShdw blurRad="38100" dist="38100" dir="2700000" algn="tl">
                    <a:srgbClr val="DDDDDD"/>
                  </a:outerShdw>
                </a:effectLst>
                <a:latin typeface="Helvetica" charset="0"/>
                <a:cs typeface="Helvetica" charset="0"/>
                <a:sym typeface="Helvetica" charset="0"/>
              </a:rPr>
              <a:t>NSTX</a:t>
            </a:r>
          </a:p>
        </p:txBody>
      </p:sp>
      <p:sp>
        <p:nvSpPr>
          <p:cNvPr id="28682" name="Rectangle 8"/>
          <p:cNvSpPr>
            <a:spLocks/>
          </p:cNvSpPr>
          <p:nvPr/>
        </p:nvSpPr>
        <p:spPr bwMode="auto">
          <a:xfrm>
            <a:off x="8305800" y="1371601"/>
            <a:ext cx="4572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endParaRPr lang="en-US" sz="1600" b="1" dirty="0" smtClean="0">
              <a:solidFill>
                <a:schemeClr val="tx1"/>
              </a:solidFill>
              <a:latin typeface="+mn-lt"/>
              <a:cs typeface="Comic Sans MS" charset="0"/>
              <a:sym typeface="Comic Sans MS" charset="0"/>
            </a:endParaRPr>
          </a:p>
          <a:p>
            <a:pPr algn="l"/>
            <a:endParaRPr lang="en-US" sz="1600" b="1" dirty="0" smtClean="0">
              <a:solidFill>
                <a:schemeClr val="tx1"/>
              </a:solidFill>
              <a:latin typeface="+mn-lt"/>
              <a:cs typeface="Comic Sans MS" charset="0"/>
              <a:sym typeface="Comic Sans MS" charset="0"/>
            </a:endParaRPr>
          </a:p>
          <a:p>
            <a:pPr algn="l"/>
            <a:r>
              <a:rPr lang="en-US" sz="1600" b="1" dirty="0" smtClean="0">
                <a:solidFill>
                  <a:schemeClr val="tx1"/>
                </a:solidFill>
                <a:latin typeface="+mn-lt"/>
                <a:cs typeface="Comic Sans MS" charset="0"/>
                <a:sym typeface="Comic Sans MS" charset="0"/>
              </a:rPr>
              <a:t>JRT</a:t>
            </a:r>
          </a:p>
          <a:p>
            <a:pPr algn="l"/>
            <a:endParaRPr lang="en-US" sz="1600" b="1" dirty="0">
              <a:solidFill>
                <a:schemeClr val="tx1"/>
              </a:solidFill>
              <a:latin typeface="+mn-lt"/>
              <a:cs typeface="Comic Sans MS" charset="0"/>
              <a:sym typeface="Comic Sans MS" charset="0"/>
            </a:endParaRPr>
          </a:p>
          <a:p>
            <a:pPr algn="l"/>
            <a:endParaRPr lang="en-US" sz="1600" b="1" dirty="0" smtClean="0">
              <a:solidFill>
                <a:schemeClr val="tx1"/>
              </a:solidFill>
              <a:latin typeface="+mn-lt"/>
              <a:cs typeface="Comic Sans MS" charset="0"/>
              <a:sym typeface="Comic Sans MS" charset="0"/>
            </a:endParaRPr>
          </a:p>
        </p:txBody>
      </p:sp>
      <p:sp>
        <p:nvSpPr>
          <p:cNvPr id="28684" name="Rectangle 10"/>
          <p:cNvSpPr>
            <a:spLocks/>
          </p:cNvSpPr>
          <p:nvPr/>
        </p:nvSpPr>
        <p:spPr bwMode="auto">
          <a:xfrm>
            <a:off x="7772400" y="3962400"/>
            <a:ext cx="628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l"/>
            <a:r>
              <a:rPr lang="en-US" sz="1700" b="1">
                <a:solidFill>
                  <a:schemeClr val="tx1"/>
                </a:solidFill>
                <a:latin typeface="Comic Sans MS" charset="0"/>
                <a:cs typeface="Comic Sans MS" charset="0"/>
                <a:sym typeface="Comic Sans MS" charset="0"/>
              </a:rPr>
              <a:t>ITPA</a:t>
            </a:r>
          </a:p>
        </p:txBody>
      </p:sp>
      <p:sp>
        <p:nvSpPr>
          <p:cNvPr id="28685" name="Rectangle 11"/>
          <p:cNvSpPr>
            <a:spLocks/>
          </p:cNvSpPr>
          <p:nvPr/>
        </p:nvSpPr>
        <p:spPr bwMode="auto">
          <a:xfrm>
            <a:off x="7184190" y="4531894"/>
            <a:ext cx="13502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r>
              <a:rPr lang="en-US" sz="1600" b="1" dirty="0" smtClean="0">
                <a:solidFill>
                  <a:schemeClr val="tx1"/>
                </a:solidFill>
                <a:latin typeface="+mn-lt"/>
                <a:cs typeface="Comic Sans MS" charset="0"/>
                <a:sym typeface="Comic Sans MS" charset="0"/>
              </a:rPr>
              <a:t>ITER &amp; ITPA</a:t>
            </a:r>
            <a:endParaRPr lang="en-US" sz="1600" b="1" dirty="0">
              <a:solidFill>
                <a:schemeClr val="tx1"/>
              </a:solidFill>
              <a:latin typeface="+mn-lt"/>
              <a:cs typeface="Comic Sans MS" charset="0"/>
              <a:sym typeface="Comic Sans MS" charset="0"/>
            </a:endParaRPr>
          </a:p>
        </p:txBody>
      </p:sp>
      <p:sp>
        <p:nvSpPr>
          <p:cNvPr id="28686" name="Rectangle 12"/>
          <p:cNvSpPr>
            <a:spLocks/>
          </p:cNvSpPr>
          <p:nvPr/>
        </p:nvSpPr>
        <p:spPr bwMode="auto">
          <a:xfrm>
            <a:off x="7543800" y="5029200"/>
            <a:ext cx="114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r>
              <a:rPr lang="en-US" sz="1600" b="1" dirty="0" err="1">
                <a:solidFill>
                  <a:schemeClr val="tx1"/>
                </a:solidFill>
                <a:latin typeface="+mn-lt"/>
                <a:cs typeface="Comic Sans MS" charset="0"/>
                <a:sym typeface="Comic Sans MS" charset="0"/>
              </a:rPr>
              <a:t>ELMs,Zonal</a:t>
            </a:r>
            <a:r>
              <a:rPr lang="en-US" sz="1600" b="1" dirty="0">
                <a:solidFill>
                  <a:schemeClr val="tx1"/>
                </a:solidFill>
                <a:latin typeface="+mn-lt"/>
                <a:cs typeface="Comic Sans MS" charset="0"/>
                <a:sym typeface="Comic Sans MS" charset="0"/>
              </a:rPr>
              <a:t> Flows,</a:t>
            </a:r>
          </a:p>
          <a:p>
            <a:pPr algn="l"/>
            <a:r>
              <a:rPr lang="en-US" sz="1600" b="1" dirty="0">
                <a:solidFill>
                  <a:schemeClr val="tx1"/>
                </a:solidFill>
                <a:latin typeface="+mn-lt"/>
                <a:cs typeface="Comic Sans MS" charset="0"/>
                <a:sym typeface="Comic Sans MS" charset="0"/>
              </a:rPr>
              <a:t>Stability, </a:t>
            </a:r>
            <a:r>
              <a:rPr lang="en-US" sz="1600" b="1" dirty="0" smtClean="0">
                <a:solidFill>
                  <a:schemeClr val="tx1"/>
                </a:solidFill>
                <a:latin typeface="+mn-lt"/>
                <a:cs typeface="Comic Sans MS" charset="0"/>
                <a:sym typeface="Comic Sans MS" charset="0"/>
              </a:rPr>
              <a:t>transport</a:t>
            </a:r>
            <a:endParaRPr lang="en-US" sz="1600" b="1" dirty="0">
              <a:solidFill>
                <a:schemeClr val="tx1"/>
              </a:solidFill>
              <a:latin typeface="+mn-lt"/>
              <a:cs typeface="Comic Sans MS" charset="0"/>
              <a:sym typeface="Comic Sans MS" charset="0"/>
            </a:endParaRPr>
          </a:p>
        </p:txBody>
      </p:sp>
      <p:sp>
        <p:nvSpPr>
          <p:cNvPr id="2" name="Title 1"/>
          <p:cNvSpPr>
            <a:spLocks noGrp="1"/>
          </p:cNvSpPr>
          <p:nvPr>
            <p:ph type="title"/>
          </p:nvPr>
        </p:nvSpPr>
        <p:spPr/>
        <p:txBody>
          <a:bodyPr/>
          <a:lstStyle/>
          <a:p>
            <a:r>
              <a:rPr lang="en-US" dirty="0" smtClean="0"/>
              <a:t>Submitted proposals grouped by topic</a:t>
            </a:r>
            <a:endParaRPr lang="en-US" dirty="0"/>
          </a:p>
        </p:txBody>
      </p:sp>
      <p:sp>
        <p:nvSpPr>
          <p:cNvPr id="20" name="Rectangle 19"/>
          <p:cNvSpPr/>
          <p:nvPr/>
        </p:nvSpPr>
        <p:spPr bwMode="auto">
          <a:xfrm>
            <a:off x="7010400" y="3048000"/>
            <a:ext cx="1981200" cy="1143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24" charset="0"/>
              <a:ea typeface="ＭＳ Ｐゴシック" pitchFamily="24" charset="-128"/>
              <a:cs typeface="ＭＳ Ｐゴシック" pitchFamily="24" charset="-128"/>
            </a:endParaRPr>
          </a:p>
        </p:txBody>
      </p:sp>
      <p:sp>
        <p:nvSpPr>
          <p:cNvPr id="28683" name="Rectangle 9"/>
          <p:cNvSpPr>
            <a:spLocks/>
          </p:cNvSpPr>
          <p:nvPr/>
        </p:nvSpPr>
        <p:spPr bwMode="auto">
          <a:xfrm>
            <a:off x="7239000" y="3200400"/>
            <a:ext cx="1651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600" b="1" dirty="0">
                <a:solidFill>
                  <a:schemeClr val="tx1"/>
                </a:solidFill>
                <a:latin typeface="+mn-lt"/>
                <a:cs typeface="Comic Sans MS" charset="0"/>
                <a:sym typeface="Comic Sans MS" charset="0"/>
              </a:rPr>
              <a:t>R11-3,</a:t>
            </a:r>
          </a:p>
          <a:p>
            <a:r>
              <a:rPr lang="en-US" sz="1600" b="1" dirty="0">
                <a:solidFill>
                  <a:schemeClr val="tx1"/>
                </a:solidFill>
                <a:latin typeface="+mn-lt"/>
                <a:cs typeface="Comic Sans MS" charset="0"/>
                <a:sym typeface="Comic Sans MS" charset="0"/>
              </a:rPr>
              <a:t>Divertor Physics</a:t>
            </a:r>
          </a:p>
        </p:txBody>
      </p:sp>
    </p:spTree>
    <p:extLst>
      <p:ext uri="{BB962C8B-B14F-4D97-AF65-F5344CB8AC3E}">
        <p14:creationId xmlns:p14="http://schemas.microsoft.com/office/powerpoint/2010/main" val="1304982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09625"/>
          </a:xfrm>
        </p:spPr>
        <p:txBody>
          <a:bodyPr/>
          <a:lstStyle/>
          <a:p>
            <a:r>
              <a:rPr lang="en-US" sz="3000" dirty="0" smtClean="0"/>
              <a:t>Boundary Physics proposed research plan for FY 2011</a:t>
            </a:r>
            <a:endParaRPr lang="en-US" sz="3000" dirty="0"/>
          </a:p>
        </p:txBody>
      </p:sp>
      <p:pic>
        <p:nvPicPr>
          <p:cNvPr id="3" name="Picture 2" descr="n11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10650070" cy="8229600"/>
          </a:xfrm>
          <a:prstGeom prst="rect">
            <a:avLst/>
          </a:prstGeom>
        </p:spPr>
      </p:pic>
    </p:spTree>
    <p:extLst>
      <p:ext uri="{BB962C8B-B14F-4D97-AF65-F5344CB8AC3E}">
        <p14:creationId xmlns:p14="http://schemas.microsoft.com/office/powerpoint/2010/main" val="221816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775"/>
            <a:ext cx="8229600" cy="809625"/>
          </a:xfrm>
        </p:spPr>
        <p:txBody>
          <a:bodyPr/>
          <a:lstStyle/>
          <a:p>
            <a:r>
              <a:rPr lang="en-US" sz="3000" dirty="0" smtClean="0"/>
              <a:t>Boundary Physics proposed research plan for FY 2012 and remaining XPs</a:t>
            </a:r>
            <a:endParaRPr lang="en-US" sz="3000" dirty="0"/>
          </a:p>
        </p:txBody>
      </p:sp>
      <p:pic>
        <p:nvPicPr>
          <p:cNvPr id="3" name="Picture 2" descr="n12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0836"/>
            <a:ext cx="10210800" cy="7890164"/>
          </a:xfrm>
          <a:prstGeom prst="rect">
            <a:avLst/>
          </a:prstGeom>
        </p:spPr>
      </p:pic>
    </p:spTree>
    <p:extLst>
      <p:ext uri="{BB962C8B-B14F-4D97-AF65-F5344CB8AC3E}">
        <p14:creationId xmlns:p14="http://schemas.microsoft.com/office/powerpoint/2010/main" val="2892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lnSpc>
                <a:spcPct val="90000"/>
              </a:lnSpc>
              <a:defRPr/>
            </a:pPr>
            <a:r>
              <a:rPr lang="en-US" sz="2800" smtClean="0">
                <a:latin typeface="Arial" charset="0"/>
                <a:ea typeface="ＭＳ Ｐゴシック" charset="0"/>
                <a:cs typeface="ＭＳ Ｐゴシック" charset="0"/>
              </a:rPr>
              <a:t>FY 2011JRT on Pedestal Structure</a:t>
            </a:r>
          </a:p>
        </p:txBody>
      </p:sp>
      <p:sp>
        <p:nvSpPr>
          <p:cNvPr id="48131" name="Rectangle 3"/>
          <p:cNvSpPr>
            <a:spLocks noGrp="1" noChangeArrowheads="1"/>
          </p:cNvSpPr>
          <p:nvPr>
            <p:ph type="body" idx="1"/>
          </p:nvPr>
        </p:nvSpPr>
        <p:spPr>
          <a:xfrm>
            <a:off x="228600" y="1219200"/>
            <a:ext cx="8686800" cy="5257800"/>
          </a:xfrm>
        </p:spPr>
        <p:txBody>
          <a:bodyPr/>
          <a:lstStyle/>
          <a:p>
            <a:pPr algn="just" eaLnBrk="1" hangingPunct="1">
              <a:defRPr/>
            </a:pPr>
            <a:r>
              <a:rPr lang="en-US" sz="1200" b="1" smtClean="0">
                <a:latin typeface="Arial" charset="0"/>
                <a:ea typeface="ＭＳ Ｐゴシック" charset="0"/>
                <a:cs typeface="ＭＳ Ｐゴシック" charset="0"/>
              </a:rPr>
              <a:t>Conduct experiments on major fusion facilities to improve the understanding of the physics mechanisms responsible for the structure of the pedestal and compare with the predictive models described in the companion theory milestone. Proposed description: The goal of the joint theory-experiment milestones (or replace with research campaigns depending on what OFES prefers) is to understand the physics mechanisms responsible for the structure of the pedestal and develop a predictive capability. The edge of high performance tokamaks is characterized by very steep pressure gradients forming a pedestal in the pressure profile. Core confinement is strongly correlated with the value of the pressure at the top of the pedestal, which is predicted to significantly impact the fusion power in ITER.</a:t>
            </a:r>
          </a:p>
          <a:p>
            <a:pPr algn="just" eaLnBrk="1" hangingPunct="1">
              <a:defRPr/>
            </a:pPr>
            <a:endParaRPr lang="en-US" sz="1200" b="1" smtClean="0">
              <a:latin typeface="Arial" charset="0"/>
              <a:ea typeface="ＭＳ Ｐゴシック" charset="0"/>
              <a:cs typeface="ＭＳ Ｐゴシック" charset="0"/>
            </a:endParaRPr>
          </a:p>
          <a:p>
            <a:pPr eaLnBrk="1" hangingPunct="1">
              <a:defRPr/>
            </a:pPr>
            <a:r>
              <a:rPr lang="en-US" sz="1200" b="1" i="1" smtClean="0">
                <a:latin typeface="Arial" charset="0"/>
                <a:ea typeface="ＭＳ Ｐゴシック" charset="0"/>
                <a:cs typeface="ＭＳ Ｐゴシック" charset="0"/>
              </a:rPr>
              <a:t> Experiment:</a:t>
            </a:r>
            <a:r>
              <a:rPr lang="en-US" sz="1200" smtClean="0">
                <a:latin typeface="Arial" charset="0"/>
                <a:ea typeface="ＭＳ Ｐゴシック" charset="0"/>
                <a:cs typeface="ＭＳ Ｐゴシック" charset="0"/>
              </a:rPr>
              <a:t> </a:t>
            </a:r>
            <a:r>
              <a:rPr lang="en-US" sz="1200" i="1" smtClean="0">
                <a:latin typeface="Arial" charset="0"/>
                <a:ea typeface="ＭＳ Ｐゴシック" charset="0"/>
                <a:cs typeface="ＭＳ Ｐゴシック" charset="0"/>
              </a:rPr>
              <a:t>Improve the understanding of the physics mechanisms responsible for the structure of the pedestal and compare with the predictive models described in the companion theory milestone. Perform experiments to test theoretical physics models in the pedestal region on multiple devices over a broad range of plasma parameters (e.g., collisionality, beta, and aspect ratio). Detailed measurements of the height and width of the pedestal will be performed augmented by measurements of the radial electric field. The evolution of these parameters during the discharge will be studied. Initial measurements of the turbulence in the pedestal region will also be performed to improve understanding of the relationship between edge turbulent transport and pedestal structure. </a:t>
            </a:r>
            <a:endParaRPr lang="en-US" sz="1200" smtClean="0">
              <a:latin typeface="Arial" charset="0"/>
              <a:ea typeface="ＭＳ Ｐゴシック" charset="0"/>
              <a:cs typeface="ＭＳ Ｐゴシック" charset="0"/>
            </a:endParaRPr>
          </a:p>
          <a:p>
            <a:pPr eaLnBrk="1" hangingPunct="1">
              <a:defRPr/>
            </a:pPr>
            <a:r>
              <a:rPr lang="en-US" sz="1200" b="1" i="1" smtClean="0">
                <a:latin typeface="Arial" charset="0"/>
                <a:ea typeface="ＭＳ Ｐゴシック" charset="0"/>
                <a:cs typeface="ＭＳ Ｐゴシック" charset="0"/>
              </a:rPr>
              <a:t>Theory:</a:t>
            </a:r>
            <a:r>
              <a:rPr lang="en-US" sz="1200" smtClean="0">
                <a:latin typeface="Arial" charset="0"/>
                <a:ea typeface="ＭＳ Ｐゴシック" charset="0"/>
                <a:cs typeface="ＭＳ Ｐゴシック" charset="0"/>
              </a:rPr>
              <a:t> </a:t>
            </a:r>
            <a:r>
              <a:rPr lang="en-US" sz="1200" i="1" smtClean="0">
                <a:latin typeface="Arial" charset="0"/>
                <a:ea typeface="ＭＳ Ｐゴシック" charset="0"/>
                <a:cs typeface="ＭＳ Ｐゴシック" charset="0"/>
              </a:rPr>
              <a:t>A focused analytic theory and computational effort, including large-scale simulations, will be used to identify and quantify relevant physics mechanisms controlling the structure of the pedestal. The performance of future burning plasmas is strongly correlated with the pressure at the top of the edge transport barrier (or pedestal height). Predicting the pedestal height has proved challenging due to a wide and overlapping range of relevant spatiotemporal scales, geometrical complexity, and a variety of potentially important physics mechanisms. Predictive models will be developed and key features of each model will be tested against observations, to clarify the relative importance of various physics mechanisms, and to make progress in developing a validated physics model for the pedestal height.  </a:t>
            </a:r>
            <a:endParaRPr lang="en-US" sz="1200" smtClean="0">
              <a:latin typeface="Arial" charset="0"/>
              <a:ea typeface="ＭＳ Ｐゴシック" charset="0"/>
              <a:cs typeface="ＭＳ Ｐゴシック" charset="0"/>
            </a:endParaRPr>
          </a:p>
          <a:p>
            <a:pPr eaLnBrk="1" hangingPunct="1">
              <a:buFontTx/>
              <a:buNone/>
              <a:defRPr/>
            </a:pPr>
            <a:endParaRPr lang="en-US" sz="1200" smtClean="0">
              <a:latin typeface="Arial" charset="0"/>
              <a:ea typeface="ＭＳ Ｐゴシック" charset="0"/>
              <a:cs typeface="ＭＳ Ｐゴシック" charset="0"/>
            </a:endParaRPr>
          </a:p>
          <a:p>
            <a:pPr algn="just" eaLnBrk="1" hangingPunct="1">
              <a:defRPr/>
            </a:pPr>
            <a:endParaRPr lang="en-US" sz="120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992311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sz="2800" dirty="0" smtClean="0"/>
              <a:t>R(11-3): Assess very high flux expansion divertor operation</a:t>
            </a:r>
            <a:endParaRPr lang="en-US" sz="2800" dirty="0"/>
          </a:p>
        </p:txBody>
      </p:sp>
      <p:sp>
        <p:nvSpPr>
          <p:cNvPr id="48131" name="Rectangle 3"/>
          <p:cNvSpPr>
            <a:spLocks noGrp="1" noChangeArrowheads="1"/>
          </p:cNvSpPr>
          <p:nvPr>
            <p:ph type="body" idx="1"/>
          </p:nvPr>
        </p:nvSpPr>
        <p:spPr>
          <a:xfrm>
            <a:off x="228600" y="1219200"/>
            <a:ext cx="8686800" cy="5257800"/>
          </a:xfrm>
        </p:spPr>
        <p:txBody>
          <a:bodyPr/>
          <a:lstStyle/>
          <a:p>
            <a:pPr marL="0" indent="0" algn="just" eaLnBrk="1" hangingPunct="1">
              <a:buFont typeface="Arial" charset="0"/>
              <a:buNone/>
            </a:pPr>
            <a:r>
              <a:rPr lang="en-US" sz="2000">
                <a:latin typeface="Arial" charset="0"/>
                <a:ea typeface="ヒラギノ角ゴ ProN W3" charset="0"/>
                <a:cs typeface="ヒラギノ角ゴ ProN W3" charset="0"/>
              </a:rPr>
              <a:t>The exploration of high flux expansion divertors for mitigation of high power exhaust is important for NSTX-Upgrade, proposed ST and AT-based fusion nuclear science facilities and for Demo. In this milestone, high flux expansion divertor concepts, e.g. the “snowflake”, will be assessed. The magnetic control, divertor heat flux handling and power accountability, pumping with lithium coatings, impurity production, and their trends with engineering parameters will be studied in this configuration. Potential benefits of combining high flux expansion divertors with gas-seeded radiative techniques and ion pumping by lithium will be explored. Two dimensional fluid codes, e.g. UEDGE, will be employed to study divertor heat and particle transport and impurity radiation distribution. Further, H-mode pedestal stability, ELM characterization, as well as edge transport will also be studied in the experiment and modeled with pedestal MHD stability codes, e.g., ELITE, and transport codes, e.g. TRANSP and MIST. This research will provide the foundation for assessing the extrapolability of high flux expansion divertors for heat-flux mitigation in next-step devices.</a:t>
            </a:r>
          </a:p>
        </p:txBody>
      </p:sp>
    </p:spTree>
    <p:extLst>
      <p:ext uri="{BB962C8B-B14F-4D97-AF65-F5344CB8AC3E}">
        <p14:creationId xmlns:p14="http://schemas.microsoft.com/office/powerpoint/2010/main" val="2594129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ample_All_Lab-arial_narrow">
  <a:themeElements>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ample_All_Lab-arial_narrow">
      <a:majorFont>
        <a:latin typeface="Arial Narrow"/>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rgbClr val="0039A6"/>
            </a:solidFill>
            <a:effectLst/>
            <a:latin typeface="Impact"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rgbClr val="0039A6"/>
            </a:solidFill>
            <a:effectLst/>
            <a:latin typeface="Impact" pitchFamily="24" charset="0"/>
            <a:ea typeface="ＭＳ Ｐゴシック" pitchFamily="24" charset="-128"/>
            <a:cs typeface="ＭＳ Ｐゴシック" pitchFamily="24" charset="-128"/>
          </a:defRPr>
        </a:defPPr>
      </a:lstStyle>
    </a:lnDef>
  </a:objectDefaults>
  <a:extraClrSchemeLst>
    <a:extraClrScheme>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ample_All_Lab-arial_narr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ample_All_Lab-arial_narr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ample_All_Lab-arial_narr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ample_All_Lab-arial_narr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ample_All_Lab-arial_narr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ample_All_Lab-arial_narr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ample_All_Lab-arial_narr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ample_All_Lab-arial_narr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ample_All_Lab-arial_narr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ample_All_Lab-arial_narr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ample_All_Lab-arial_narr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HD:Users:tegge2:Desktop:Sample_All_Lab-arial_narrow.pot</Template>
  <TotalTime>5069</TotalTime>
  <Words>1444</Words>
  <Application>Microsoft Macintosh PowerPoint</Application>
  <PresentationFormat>On-screen Show (4:3)</PresentationFormat>
  <Paragraphs>171</Paragraphs>
  <Slides>9</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vt:i4>
      </vt:variant>
    </vt:vector>
  </HeadingPairs>
  <TitlesOfParts>
    <vt:vector size="12" baseType="lpstr">
      <vt:lpstr>Sample_All_Lab-arial_narrow</vt:lpstr>
      <vt:lpstr>Chart</vt:lpstr>
      <vt:lpstr>Microsoft Graph Chart</vt:lpstr>
      <vt:lpstr>PowerPoint Presentation</vt:lpstr>
      <vt:lpstr>Boundary Physics TSG priorities are defined by</vt:lpstr>
      <vt:lpstr>Boundary Physics TSG is actively involved in a number of  ITPA PEP and DSOL experiments</vt:lpstr>
      <vt:lpstr>Boundary Physics TSG run time guidance &lt;&lt; number of received proposals</vt:lpstr>
      <vt:lpstr>Submitted proposals grouped by topic</vt:lpstr>
      <vt:lpstr>Boundary Physics proposed research plan for FY 2011</vt:lpstr>
      <vt:lpstr>Boundary Physics proposed research plan for FY 2012 and remaining XPs</vt:lpstr>
      <vt:lpstr>FY 2011JRT on Pedestal Structure</vt:lpstr>
      <vt:lpstr>R(11-3): Assess very high flux expansion divertor operation</vt:lpstr>
    </vt:vector>
  </TitlesOfParts>
  <Company>TID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TID</dc:creator>
  <cp:lastModifiedBy>Vlad Soukhanovskii</cp:lastModifiedBy>
  <cp:revision>341</cp:revision>
  <cp:lastPrinted>2009-11-30T20:31:02Z</cp:lastPrinted>
  <dcterms:created xsi:type="dcterms:W3CDTF">2009-12-01T19:18:05Z</dcterms:created>
  <dcterms:modified xsi:type="dcterms:W3CDTF">2011-03-18T02:11:15Z</dcterms:modified>
</cp:coreProperties>
</file>