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6"/>
  </p:notesMasterIdLst>
  <p:handoutMasterIdLst>
    <p:handoutMasterId r:id="rId7"/>
  </p:handoutMasterIdLst>
  <p:sldIdLst>
    <p:sldId id="1217" r:id="rId2"/>
    <p:sldId id="1253" r:id="rId3"/>
    <p:sldId id="1254" r:id="rId4"/>
    <p:sldId id="1255" r:id="rId5"/>
  </p:sldIdLst>
  <p:sldSz cx="9144000" cy="6858000" type="screen4x3"/>
  <p:notesSz cx="6934200" cy="9220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b="1" i="1" kern="1200">
        <a:solidFill>
          <a:srgbClr val="1822CD"/>
        </a:solidFill>
        <a:latin typeface="Helvetica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200" b="1" i="1" kern="1200">
        <a:solidFill>
          <a:srgbClr val="1822CD"/>
        </a:solidFill>
        <a:latin typeface="Helvetica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200" b="1" i="1" kern="1200">
        <a:solidFill>
          <a:srgbClr val="1822CD"/>
        </a:solidFill>
        <a:latin typeface="Helvetica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200" b="1" i="1" kern="1200">
        <a:solidFill>
          <a:srgbClr val="1822CD"/>
        </a:solidFill>
        <a:latin typeface="Helvetica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200" b="1" i="1" kern="1200">
        <a:solidFill>
          <a:srgbClr val="1822CD"/>
        </a:solidFill>
        <a:latin typeface="Helvetica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b="1" i="1" kern="1200">
        <a:solidFill>
          <a:srgbClr val="1822CD"/>
        </a:solidFill>
        <a:latin typeface="Helvetica" charset="0"/>
        <a:ea typeface="+mn-ea"/>
        <a:cs typeface="Arial" pitchFamily="34" charset="0"/>
      </a:defRPr>
    </a:lvl6pPr>
    <a:lvl7pPr marL="2743200" algn="l" defTabSz="914400" rtl="0" eaLnBrk="1" latinLnBrk="0" hangingPunct="1">
      <a:defRPr sz="1200" b="1" i="1" kern="1200">
        <a:solidFill>
          <a:srgbClr val="1822CD"/>
        </a:solidFill>
        <a:latin typeface="Helvetica" charset="0"/>
        <a:ea typeface="+mn-ea"/>
        <a:cs typeface="Arial" pitchFamily="34" charset="0"/>
      </a:defRPr>
    </a:lvl7pPr>
    <a:lvl8pPr marL="3200400" algn="l" defTabSz="914400" rtl="0" eaLnBrk="1" latinLnBrk="0" hangingPunct="1">
      <a:defRPr sz="1200" b="1" i="1" kern="1200">
        <a:solidFill>
          <a:srgbClr val="1822CD"/>
        </a:solidFill>
        <a:latin typeface="Helvetica" charset="0"/>
        <a:ea typeface="+mn-ea"/>
        <a:cs typeface="Arial" pitchFamily="34" charset="0"/>
      </a:defRPr>
    </a:lvl8pPr>
    <a:lvl9pPr marL="3657600" algn="l" defTabSz="914400" rtl="0" eaLnBrk="1" latinLnBrk="0" hangingPunct="1">
      <a:defRPr sz="1200" b="1" i="1" kern="1200">
        <a:solidFill>
          <a:srgbClr val="1822CD"/>
        </a:solidFill>
        <a:latin typeface="Helvetica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00FF"/>
    <a:srgbClr val="FF3300"/>
    <a:srgbClr val="00CCFF"/>
    <a:srgbClr val="00FFFF"/>
    <a:srgbClr val="FF33CC"/>
    <a:srgbClr val="0000FF"/>
    <a:srgbClr val="FF0000"/>
    <a:srgbClr val="9999FF"/>
    <a:srgbClr val="00CC66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vertBarState="maximized">
    <p:restoredLeft sz="8901" autoAdjust="0"/>
    <p:restoredTop sz="95900" autoAdjust="0"/>
  </p:normalViewPr>
  <p:slideViewPr>
    <p:cSldViewPr>
      <p:cViewPr>
        <p:scale>
          <a:sx n="88" d="100"/>
          <a:sy n="88" d="100"/>
        </p:scale>
        <p:origin x="-1109" y="-29"/>
      </p:cViewPr>
      <p:guideLst>
        <p:guide orient="horz" pos="4224"/>
        <p:guide pos="2880"/>
      </p:guideLst>
    </p:cSldViewPr>
  </p:slideViewPr>
  <p:outlineViewPr>
    <p:cViewPr>
      <p:scale>
        <a:sx n="33" d="100"/>
        <a:sy n="33" d="100"/>
      </p:scale>
      <p:origin x="0" y="18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506"/>
    </p:cViewPr>
  </p:sorterViewPr>
  <p:notesViewPr>
    <p:cSldViewPr>
      <p:cViewPr varScale="1">
        <p:scale>
          <a:sx n="93" d="100"/>
          <a:sy n="93" d="100"/>
        </p:scale>
        <p:origin x="-4032" y="-86"/>
      </p:cViewPr>
      <p:guideLst>
        <p:guide orient="horz" pos="2904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49" tIns="46175" rIns="92349" bIns="46175" numCol="1" anchor="t" anchorCtr="0" compatLnSpc="1">
            <a:prstTxWarp prst="textNoShape">
              <a:avLst/>
            </a:prstTxWarp>
          </a:bodyPr>
          <a:lstStyle>
            <a:lvl1pPr defTabSz="923810">
              <a:defRPr b="0" i="0">
                <a:solidFill>
                  <a:schemeClr val="tx1"/>
                </a:solidFill>
                <a:latin typeface="Times New Roman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9063" y="1"/>
            <a:ext cx="30051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49" tIns="46175" rIns="92349" bIns="46175" numCol="1" anchor="t" anchorCtr="0" compatLnSpc="1">
            <a:prstTxWarp prst="textNoShape">
              <a:avLst/>
            </a:prstTxWarp>
          </a:bodyPr>
          <a:lstStyle>
            <a:lvl1pPr algn="r" defTabSz="923810">
              <a:defRPr b="0" i="0">
                <a:solidFill>
                  <a:schemeClr val="tx1"/>
                </a:solidFill>
                <a:latin typeface="Times New Roman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58239"/>
            <a:ext cx="30051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49" tIns="46175" rIns="92349" bIns="46175" numCol="1" anchor="b" anchorCtr="0" compatLnSpc="1">
            <a:prstTxWarp prst="textNoShape">
              <a:avLst/>
            </a:prstTxWarp>
          </a:bodyPr>
          <a:lstStyle>
            <a:lvl1pPr defTabSz="923810">
              <a:defRPr b="0" i="0">
                <a:solidFill>
                  <a:schemeClr val="tx1"/>
                </a:solidFill>
                <a:latin typeface="Times New Roman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9063" y="8758239"/>
            <a:ext cx="30051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49" tIns="46175" rIns="92349" bIns="46175" numCol="1" anchor="b" anchorCtr="0" compatLnSpc="1">
            <a:prstTxWarp prst="textNoShape">
              <a:avLst/>
            </a:prstTxWarp>
          </a:bodyPr>
          <a:lstStyle>
            <a:lvl1pPr algn="r" defTabSz="923810">
              <a:defRPr b="0" i="0">
                <a:solidFill>
                  <a:schemeClr val="tx1"/>
                </a:solidFill>
                <a:latin typeface="Times New Roman" charset="0"/>
                <a:cs typeface="Arial" charset="0"/>
              </a:defRPr>
            </a:lvl1pPr>
          </a:lstStyle>
          <a:p>
            <a:pPr>
              <a:defRPr/>
            </a:pPr>
            <a:fld id="{906F36EA-F659-40A5-B93D-DFECCD8FD2D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34430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8" tIns="45704" rIns="91408" bIns="45704" numCol="1" anchor="t" anchorCtr="0" compatLnSpc="1">
            <a:prstTxWarp prst="textNoShape">
              <a:avLst/>
            </a:prstTxWarp>
          </a:bodyPr>
          <a:lstStyle>
            <a:lvl1pPr>
              <a:defRPr b="0" i="0">
                <a:solidFill>
                  <a:schemeClr val="tx1"/>
                </a:solidFill>
                <a:latin typeface="Times New Roman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8" tIns="45704" rIns="91408" bIns="45704" numCol="1" anchor="t" anchorCtr="0" compatLnSpc="1">
            <a:prstTxWarp prst="textNoShape">
              <a:avLst/>
            </a:prstTxWarp>
          </a:bodyPr>
          <a:lstStyle>
            <a:lvl1pPr algn="r">
              <a:defRPr b="0" i="0">
                <a:solidFill>
                  <a:schemeClr val="tx1"/>
                </a:solidFill>
                <a:latin typeface="Times New Roman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3475" y="684213"/>
            <a:ext cx="4667250" cy="35004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5989" y="4413250"/>
            <a:ext cx="5102225" cy="411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8" tIns="45704" rIns="91408" bIns="457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03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8" tIns="45704" rIns="91408" bIns="45704" numCol="1" anchor="b" anchorCtr="0" compatLnSpc="1">
            <a:prstTxWarp prst="textNoShape">
              <a:avLst/>
            </a:prstTxWarp>
          </a:bodyPr>
          <a:lstStyle>
            <a:lvl1pPr>
              <a:defRPr b="0" i="0">
                <a:solidFill>
                  <a:schemeClr val="tx1"/>
                </a:solidFill>
                <a:latin typeface="Times New Roman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7503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8" tIns="45704" rIns="91408" bIns="45704" numCol="1" anchor="b" anchorCtr="0" compatLnSpc="1">
            <a:prstTxWarp prst="textNoShape">
              <a:avLst/>
            </a:prstTxWarp>
          </a:bodyPr>
          <a:lstStyle>
            <a:lvl1pPr algn="r">
              <a:defRPr b="0" i="0">
                <a:solidFill>
                  <a:schemeClr val="tx1"/>
                </a:solidFill>
                <a:latin typeface="Times New Roman" charset="0"/>
                <a:cs typeface="Arial" charset="0"/>
              </a:defRPr>
            </a:lvl1pPr>
          </a:lstStyle>
          <a:p>
            <a:pPr>
              <a:defRPr/>
            </a:pPr>
            <a:fld id="{C3F730BC-8D41-4B50-9098-2A419748A80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74869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1pPr>
            <a:lvl2pPr marL="742858" indent="-285715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2pPr>
            <a:lvl3pPr marL="1142858" indent="-228572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3pPr>
            <a:lvl4pPr marL="1600001" indent="-228572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4pPr>
            <a:lvl5pPr marL="2057145" indent="-228572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5pPr>
            <a:lvl6pPr marL="2514288" indent="-228572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6pPr>
            <a:lvl7pPr marL="2971431" indent="-228572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7pPr>
            <a:lvl8pPr marL="3428574" indent="-228572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8pPr>
            <a:lvl9pPr marL="3885717" indent="-228572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9pPr>
          </a:lstStyle>
          <a:p>
            <a:pPr eaLnBrk="1" hangingPunct="1"/>
            <a:fld id="{C6581798-1A84-4DA8-8919-56479157ECB3}" type="slidenum">
              <a:rPr lang="en-US" altLang="en-US" b="0" i="0" smtClean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</a:t>
            </a:fld>
            <a:endParaRPr lang="en-US" altLang="en-US" b="0" i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1088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219200"/>
            <a:ext cx="87630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pic>
        <p:nvPicPr>
          <p:cNvPr id="1027" name="Picture 13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137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pic>
        <p:nvPicPr>
          <p:cNvPr id="1029" name="Picture 19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78600"/>
            <a:ext cx="91440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5415" name="Text Box 199"/>
          <p:cNvSpPr txBox="1">
            <a:spLocks noChangeArrowheads="1"/>
          </p:cNvSpPr>
          <p:nvPr/>
        </p:nvSpPr>
        <p:spPr bwMode="auto">
          <a:xfrm>
            <a:off x="273050" y="6629400"/>
            <a:ext cx="946150" cy="184150"/>
          </a:xfrm>
          <a:prstGeom prst="rect">
            <a:avLst/>
          </a:prstGeom>
          <a:noFill/>
          <a:ln w="1587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b="0" dirty="0" smtClean="0">
                <a:solidFill>
                  <a:srgbClr val="171FC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-128" charset="0"/>
                <a:cs typeface="+mn-cs"/>
              </a:rPr>
              <a:t>NSTX-U</a:t>
            </a:r>
            <a:endParaRPr lang="en-US" b="0" dirty="0">
              <a:solidFill>
                <a:srgbClr val="171FC7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-128" charset="0"/>
              <a:cs typeface="+mn-cs"/>
            </a:endParaRPr>
          </a:p>
        </p:txBody>
      </p:sp>
      <p:sp>
        <p:nvSpPr>
          <p:cNvPr id="1032" name="TextBox 7"/>
          <p:cNvSpPr txBox="1">
            <a:spLocks noChangeArrowheads="1"/>
          </p:cNvSpPr>
          <p:nvPr userDrawn="1"/>
        </p:nvSpPr>
        <p:spPr bwMode="auto">
          <a:xfrm>
            <a:off x="990600" y="6629400"/>
            <a:ext cx="7162800" cy="180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1pPr>
            <a:lvl2pPr marL="742950" indent="-28575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2pPr>
            <a:lvl3pPr marL="1143000" indent="-22860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3pPr>
            <a:lvl4pPr marL="1600200" indent="-22860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4pPr>
            <a:lvl5pPr marL="2057400" indent="-22860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7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0" kern="1200" dirty="0" smtClean="0">
                <a:solidFill>
                  <a:srgbClr val="1822CD"/>
                </a:solidFill>
                <a:latin typeface="Helvetica" charset="0"/>
                <a:ea typeface="+mn-ea"/>
                <a:cs typeface="Arial" charset="0"/>
              </a:rPr>
              <a:t>MS TSG </a:t>
            </a:r>
            <a:r>
              <a:rPr lang="en-US" sz="800" b="1" i="0" kern="1200" smtClean="0">
                <a:solidFill>
                  <a:srgbClr val="1822CD"/>
                </a:solidFill>
                <a:latin typeface="Helvetica" charset="0"/>
                <a:ea typeface="+mn-ea"/>
                <a:cs typeface="Arial" charset="0"/>
              </a:rPr>
              <a:t>meeting </a:t>
            </a:r>
            <a:r>
              <a:rPr lang="en-US" sz="800" b="1" i="0" kern="1200" smtClean="0">
                <a:solidFill>
                  <a:srgbClr val="1822CD"/>
                </a:solidFill>
                <a:latin typeface="Helvetica" charset="0"/>
                <a:ea typeface="+mn-ea"/>
                <a:cs typeface="Arial" charset="0"/>
              </a:rPr>
              <a:t>2/25/2015</a:t>
            </a:r>
            <a:endParaRPr lang="en-US" sz="800" b="1" i="0" kern="1200" dirty="0" smtClean="0">
              <a:solidFill>
                <a:srgbClr val="1822CD"/>
              </a:solidFill>
              <a:latin typeface="Helvetica" charset="0"/>
              <a:ea typeface="+mn-ea"/>
              <a:cs typeface="Arial" charset="0"/>
            </a:endParaRPr>
          </a:p>
        </p:txBody>
      </p:sp>
      <p:sp>
        <p:nvSpPr>
          <p:cNvPr id="8" name="Slide Number Placeholder 1"/>
          <p:cNvSpPr txBox="1">
            <a:spLocks/>
          </p:cNvSpPr>
          <p:nvPr userDrawn="1"/>
        </p:nvSpPr>
        <p:spPr>
          <a:xfrm>
            <a:off x="7010400" y="65690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US" sz="1000" b="1" i="0" kern="1200" smtClean="0">
                <a:solidFill>
                  <a:srgbClr val="1822CD"/>
                </a:solidFill>
                <a:latin typeface="Helvetica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b="1" i="1" kern="1200">
                <a:solidFill>
                  <a:srgbClr val="1822CD"/>
                </a:solidFill>
                <a:latin typeface="Helvetica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b="1" i="1" kern="1200">
                <a:solidFill>
                  <a:srgbClr val="1822CD"/>
                </a:solidFill>
                <a:latin typeface="Helvetica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b="1" i="1" kern="1200">
                <a:solidFill>
                  <a:srgbClr val="1822CD"/>
                </a:solidFill>
                <a:latin typeface="Helvetica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b="1" i="1" kern="1200">
                <a:solidFill>
                  <a:srgbClr val="1822CD"/>
                </a:solidFill>
                <a:latin typeface="Helvetica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1200" b="1" i="1" kern="1200">
                <a:solidFill>
                  <a:srgbClr val="1822CD"/>
                </a:solidFill>
                <a:latin typeface="Helvetica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1200" b="1" i="1" kern="1200">
                <a:solidFill>
                  <a:srgbClr val="1822CD"/>
                </a:solidFill>
                <a:latin typeface="Helvetica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1200" b="1" i="1" kern="1200">
                <a:solidFill>
                  <a:srgbClr val="1822CD"/>
                </a:solidFill>
                <a:latin typeface="Helvetica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1200" b="1" i="1" kern="1200">
                <a:solidFill>
                  <a:srgbClr val="1822CD"/>
                </a:solidFill>
                <a:latin typeface="Helvetica" charset="0"/>
                <a:ea typeface="+mn-ea"/>
                <a:cs typeface="Arial" pitchFamily="34" charset="0"/>
              </a:defRPr>
            </a:lvl9pPr>
          </a:lstStyle>
          <a:p>
            <a:fld id="{7582A597-63CD-47F9-A9E4-CA8C6B735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FF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rgbClr val="0099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50" name="Straight Connector 58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1" name="Straight Connector 25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52" name="Line 150"/>
          <p:cNvSpPr>
            <a:spLocks noChangeShapeType="1"/>
          </p:cNvSpPr>
          <p:nvPr/>
        </p:nvSpPr>
        <p:spPr bwMode="auto">
          <a:xfrm>
            <a:off x="0" y="0"/>
            <a:ext cx="914400" cy="0"/>
          </a:xfrm>
          <a:prstGeom prst="line">
            <a:avLst/>
          </a:prstGeom>
          <a:noFill/>
          <a:ln w="0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cxnSp>
        <p:nvCxnSpPr>
          <p:cNvPr id="2053" name="Straight Connector 26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54" name="Line 131"/>
          <p:cNvSpPr>
            <a:spLocks noChangeShapeType="1"/>
          </p:cNvSpPr>
          <p:nvPr/>
        </p:nvSpPr>
        <p:spPr bwMode="auto">
          <a:xfrm>
            <a:off x="0" y="0"/>
            <a:ext cx="457200" cy="0"/>
          </a:xfrm>
          <a:prstGeom prst="line">
            <a:avLst/>
          </a:prstGeom>
          <a:noFill/>
          <a:ln w="0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cxnSp>
        <p:nvCxnSpPr>
          <p:cNvPr id="2055" name="Straight Connector 2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25762" name="Rectangle 2"/>
          <p:cNvSpPr>
            <a:spLocks noChangeArrowheads="1"/>
          </p:cNvSpPr>
          <p:nvPr/>
        </p:nvSpPr>
        <p:spPr bwMode="auto">
          <a:xfrm>
            <a:off x="685800" y="990600"/>
            <a:ext cx="7696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2600" i="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pitchFamily="34" charset="-128"/>
                <a:cs typeface="Arial" charset="0"/>
              </a:rPr>
              <a:t>Study </a:t>
            </a:r>
            <a:r>
              <a:rPr lang="en-US" sz="2600" i="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pitchFamily="34" charset="-128"/>
                <a:cs typeface="Arial" charset="0"/>
              </a:rPr>
              <a:t>of tearing mode stability in the presence of external perturbed fields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altLang="en-US" sz="2200" b="0" i="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pitchFamily="34" charset="-128"/>
                <a:cs typeface="Arial" charset="0"/>
              </a:rPr>
              <a:t>Experimental validation of </a:t>
            </a:r>
            <a:r>
              <a:rPr lang="en-US" altLang="en-US" sz="2200" b="0" i="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pitchFamily="34" charset="-128"/>
                <a:cs typeface="Arial" charset="0"/>
              </a:rPr>
              <a:t>MARS</a:t>
            </a:r>
            <a:r>
              <a:rPr lang="en-US" altLang="en-US" sz="2200" b="0" i="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pitchFamily="34" charset="-128"/>
                <a:cs typeface="Arial" charset="0"/>
              </a:rPr>
              <a:t>-K/Q and RDCON codes</a:t>
            </a:r>
            <a:endParaRPr lang="en-US" altLang="en-US" sz="2200" b="0" i="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cxnSp>
        <p:nvCxnSpPr>
          <p:cNvPr id="2057" name="Straight Connector 2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58" name="Line 132"/>
          <p:cNvSpPr>
            <a:spLocks noChangeShapeType="1"/>
          </p:cNvSpPr>
          <p:nvPr/>
        </p:nvSpPr>
        <p:spPr bwMode="auto">
          <a:xfrm>
            <a:off x="0" y="0"/>
            <a:ext cx="457200" cy="0"/>
          </a:xfrm>
          <a:prstGeom prst="line">
            <a:avLst/>
          </a:prstGeom>
          <a:noFill/>
          <a:ln w="0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cxnSp>
        <p:nvCxnSpPr>
          <p:cNvPr id="2059" name="Straight Connector 2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60" name="Text Box 9"/>
          <p:cNvSpPr txBox="1">
            <a:spLocks noChangeArrowheads="1"/>
          </p:cNvSpPr>
          <p:nvPr/>
        </p:nvSpPr>
        <p:spPr bwMode="auto">
          <a:xfrm>
            <a:off x="1219200" y="2303383"/>
            <a:ext cx="6705600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1pPr>
            <a:lvl2pPr marL="742950" indent="-28575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2pPr>
            <a:lvl3pPr marL="1143000" indent="-22860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3pPr>
            <a:lvl4pPr marL="1600200" indent="-22860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4pPr>
            <a:lvl5pPr marL="2057400" indent="-22860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9pPr>
          </a:lstStyle>
          <a:p>
            <a:pPr algn="ctr" eaLnBrk="1" hangingPunct="1">
              <a:spcAft>
                <a:spcPts val="600"/>
              </a:spcAft>
            </a:pPr>
            <a:r>
              <a:rPr lang="en-US" altLang="en-US" sz="1700" dirty="0">
                <a:solidFill>
                  <a:schemeClr val="tx1"/>
                </a:solidFill>
                <a:latin typeface="Arial" pitchFamily="34" charset="0"/>
              </a:rPr>
              <a:t>Z.R. </a:t>
            </a:r>
            <a:r>
              <a:rPr lang="en-US" altLang="en-US" sz="1700" dirty="0" smtClean="0">
                <a:solidFill>
                  <a:schemeClr val="tx1"/>
                </a:solidFill>
                <a:latin typeface="Arial" pitchFamily="34" charset="0"/>
              </a:rPr>
              <a:t>Wang</a:t>
            </a:r>
            <a:r>
              <a:rPr lang="en-US" altLang="en-US" sz="1700" b="0" baseline="30000" dirty="0" smtClean="0">
                <a:solidFill>
                  <a:schemeClr val="tx1"/>
                </a:solidFill>
                <a:latin typeface="Arial" pitchFamily="34" charset="0"/>
              </a:rPr>
              <a:t>1</a:t>
            </a:r>
            <a:r>
              <a:rPr lang="en-US" altLang="en-US" sz="1800" b="0" dirty="0">
                <a:solidFill>
                  <a:schemeClr val="tx1"/>
                </a:solidFill>
                <a:latin typeface="Arial" pitchFamily="34" charset="0"/>
              </a:rPr>
              <a:t>, </a:t>
            </a:r>
            <a:r>
              <a:rPr lang="en-US" altLang="en-US" sz="1800" b="0" dirty="0" smtClean="0">
                <a:solidFill>
                  <a:schemeClr val="tx1"/>
                </a:solidFill>
                <a:latin typeface="Arial" pitchFamily="34" charset="0"/>
              </a:rPr>
              <a:t>J</a:t>
            </a:r>
            <a:r>
              <a:rPr lang="en-US" altLang="en-US" sz="1800" b="0" dirty="0">
                <a:solidFill>
                  <a:schemeClr val="tx1"/>
                </a:solidFill>
                <a:latin typeface="Arial" pitchFamily="34" charset="0"/>
              </a:rPr>
              <a:t>.-K. Park</a:t>
            </a:r>
            <a:r>
              <a:rPr lang="en-US" altLang="en-US" sz="1800" b="0" baseline="30000" dirty="0">
                <a:solidFill>
                  <a:schemeClr val="tx1"/>
                </a:solidFill>
                <a:latin typeface="Arial" pitchFamily="34" charset="0"/>
              </a:rPr>
              <a:t>1</a:t>
            </a:r>
            <a:r>
              <a:rPr lang="en-US" altLang="en-US" sz="1800" b="0" dirty="0">
                <a:solidFill>
                  <a:schemeClr val="tx1"/>
                </a:solidFill>
                <a:latin typeface="Arial" pitchFamily="34" charset="0"/>
              </a:rPr>
              <a:t>, J. E. </a:t>
            </a:r>
            <a:r>
              <a:rPr lang="en-US" altLang="en-US" sz="1800" b="0" dirty="0" smtClean="0">
                <a:solidFill>
                  <a:schemeClr val="tx1"/>
                </a:solidFill>
                <a:latin typeface="Arial" pitchFamily="34" charset="0"/>
              </a:rPr>
              <a:t>Menard</a:t>
            </a:r>
            <a:r>
              <a:rPr lang="en-US" altLang="en-US" sz="1800" b="0" baseline="30000" dirty="0" smtClean="0">
                <a:solidFill>
                  <a:schemeClr val="tx1"/>
                </a:solidFill>
                <a:latin typeface="Arial" pitchFamily="34" charset="0"/>
              </a:rPr>
              <a:t>1</a:t>
            </a:r>
            <a:r>
              <a:rPr lang="en-US" altLang="en-US" sz="1800" b="0" dirty="0" smtClean="0">
                <a:solidFill>
                  <a:schemeClr val="tx1"/>
                </a:solidFill>
                <a:latin typeface="Arial" pitchFamily="34" charset="0"/>
              </a:rPr>
              <a:t>,</a:t>
            </a:r>
          </a:p>
          <a:p>
            <a:pPr algn="ctr" eaLnBrk="1" hangingPunct="1">
              <a:spcAft>
                <a:spcPts val="600"/>
              </a:spcAft>
            </a:pPr>
            <a:r>
              <a:rPr lang="en-US" altLang="en-US" sz="1800" b="0" dirty="0" smtClean="0">
                <a:solidFill>
                  <a:schemeClr val="tx1"/>
                </a:solidFill>
                <a:latin typeface="Arial" pitchFamily="34" charset="0"/>
              </a:rPr>
              <a:t>Y.Q</a:t>
            </a:r>
            <a:r>
              <a:rPr lang="en-US" altLang="en-US" sz="1800" b="0" dirty="0">
                <a:solidFill>
                  <a:schemeClr val="tx1"/>
                </a:solidFill>
                <a:latin typeface="Arial" pitchFamily="34" charset="0"/>
              </a:rPr>
              <a:t>. </a:t>
            </a:r>
            <a:r>
              <a:rPr lang="en-US" altLang="en-US" sz="1800" b="0" dirty="0" smtClean="0">
                <a:solidFill>
                  <a:schemeClr val="tx1"/>
                </a:solidFill>
                <a:latin typeface="Arial" pitchFamily="34" charset="0"/>
              </a:rPr>
              <a:t>Liu</a:t>
            </a:r>
            <a:r>
              <a:rPr lang="en-US" altLang="en-US" sz="1800" b="0" baseline="30000" dirty="0" smtClean="0">
                <a:solidFill>
                  <a:schemeClr val="tx1"/>
                </a:solidFill>
                <a:latin typeface="Arial" pitchFamily="34" charset="0"/>
              </a:rPr>
              <a:t>2</a:t>
            </a:r>
            <a:r>
              <a:rPr lang="en-US" altLang="en-US" sz="1800" b="0" dirty="0" smtClean="0">
                <a:solidFill>
                  <a:schemeClr val="tx1"/>
                </a:solidFill>
                <a:latin typeface="Arial" pitchFamily="34" charset="0"/>
              </a:rPr>
              <a:t>, R. La Haye</a:t>
            </a:r>
            <a:r>
              <a:rPr lang="en-US" altLang="en-US" sz="1800" b="0" baseline="30000" dirty="0" smtClean="0">
                <a:solidFill>
                  <a:schemeClr val="tx1"/>
                </a:solidFill>
                <a:latin typeface="Arial" pitchFamily="34" charset="0"/>
              </a:rPr>
              <a:t>3</a:t>
            </a:r>
            <a:endParaRPr lang="en-US" altLang="en-US" sz="1800" b="0" dirty="0">
              <a:solidFill>
                <a:schemeClr val="tx1"/>
              </a:solidFill>
              <a:latin typeface="Arial" pitchFamily="34" charset="0"/>
            </a:endParaRPr>
          </a:p>
          <a:p>
            <a:pPr algn="ctr" eaLnBrk="1" hangingPunct="1"/>
            <a:r>
              <a:rPr lang="en-US" altLang="en-US" b="0" baseline="30000" dirty="0" smtClean="0">
                <a:solidFill>
                  <a:schemeClr val="tx1"/>
                </a:solidFill>
                <a:latin typeface="Arial" pitchFamily="34" charset="0"/>
              </a:rPr>
              <a:t>1</a:t>
            </a:r>
            <a:r>
              <a:rPr lang="en-US" altLang="en-US" b="0" dirty="0" smtClean="0">
                <a:solidFill>
                  <a:schemeClr val="tx1"/>
                </a:solidFill>
                <a:latin typeface="Arial" pitchFamily="34" charset="0"/>
              </a:rPr>
              <a:t>Princeton </a:t>
            </a:r>
            <a:r>
              <a:rPr lang="en-US" altLang="en-US" b="0" dirty="0">
                <a:solidFill>
                  <a:schemeClr val="tx1"/>
                </a:solidFill>
                <a:latin typeface="Arial" pitchFamily="34" charset="0"/>
              </a:rPr>
              <a:t>Plasma Physics </a:t>
            </a:r>
            <a:r>
              <a:rPr lang="en-US" altLang="en-US" b="0" dirty="0" smtClean="0">
                <a:solidFill>
                  <a:schemeClr val="tx1"/>
                </a:solidFill>
                <a:latin typeface="Arial" pitchFamily="34" charset="0"/>
              </a:rPr>
              <a:t>Laboratory</a:t>
            </a:r>
            <a:endParaRPr lang="en-US" altLang="en-US" sz="1800" b="0" dirty="0">
              <a:solidFill>
                <a:schemeClr val="tx1"/>
              </a:solidFill>
              <a:latin typeface="Arial" pitchFamily="34" charset="0"/>
            </a:endParaRPr>
          </a:p>
          <a:p>
            <a:pPr algn="ctr" eaLnBrk="1" hangingPunct="1"/>
            <a:r>
              <a:rPr lang="en-US" altLang="en-US" b="0" baseline="30000" dirty="0">
                <a:solidFill>
                  <a:schemeClr val="tx1"/>
                </a:solidFill>
                <a:latin typeface="Arial" pitchFamily="34" charset="0"/>
              </a:rPr>
              <a:t>2</a:t>
            </a:r>
            <a:r>
              <a:rPr lang="en-US" altLang="en-US" b="0" dirty="0" smtClean="0">
                <a:solidFill>
                  <a:schemeClr val="tx1"/>
                </a:solidFill>
                <a:latin typeface="Arial" pitchFamily="34" charset="0"/>
              </a:rPr>
              <a:t>CCFE, </a:t>
            </a:r>
            <a:r>
              <a:rPr lang="en-US" altLang="en-US" b="0" dirty="0" err="1" smtClean="0">
                <a:solidFill>
                  <a:schemeClr val="tx1"/>
                </a:solidFill>
                <a:latin typeface="Arial" pitchFamily="34" charset="0"/>
              </a:rPr>
              <a:t>Culham</a:t>
            </a:r>
            <a:r>
              <a:rPr lang="en-US" altLang="en-US" b="0" dirty="0" smtClean="0">
                <a:solidFill>
                  <a:schemeClr val="tx1"/>
                </a:solidFill>
                <a:latin typeface="Arial" pitchFamily="34" charset="0"/>
              </a:rPr>
              <a:t> Science Centre</a:t>
            </a:r>
          </a:p>
          <a:p>
            <a:pPr algn="ctr" eaLnBrk="1" hangingPunct="1"/>
            <a:r>
              <a:rPr lang="en-US" altLang="en-US" b="0" baseline="30000" dirty="0" smtClean="0">
                <a:solidFill>
                  <a:schemeClr val="tx1"/>
                </a:solidFill>
                <a:latin typeface="Arial" pitchFamily="34" charset="0"/>
              </a:rPr>
              <a:t>3 </a:t>
            </a:r>
            <a:r>
              <a:rPr lang="en-US" altLang="en-US" b="0" dirty="0">
                <a:solidFill>
                  <a:schemeClr val="tx1"/>
                </a:solidFill>
                <a:latin typeface="Arial" pitchFamily="34" charset="0"/>
              </a:rPr>
              <a:t>General Atomics, </a:t>
            </a:r>
            <a:r>
              <a:rPr lang="it-IT" altLang="en-US" b="0" dirty="0">
                <a:solidFill>
                  <a:schemeClr val="tx1"/>
                </a:solidFill>
                <a:latin typeface="Arial" pitchFamily="34" charset="0"/>
              </a:rPr>
              <a:t>San Diego, </a:t>
            </a:r>
            <a:r>
              <a:rPr lang="it-IT" altLang="en-US" b="0" dirty="0" smtClean="0">
                <a:solidFill>
                  <a:schemeClr val="tx1"/>
                </a:solidFill>
                <a:latin typeface="Arial" pitchFamily="34" charset="0"/>
              </a:rPr>
              <a:t>USA</a:t>
            </a:r>
            <a:endParaRPr lang="en-US" altLang="en-US" b="0" dirty="0">
              <a:solidFill>
                <a:schemeClr val="tx1"/>
              </a:solidFill>
              <a:latin typeface="Arial" pitchFamily="34" charset="0"/>
            </a:endParaRPr>
          </a:p>
        </p:txBody>
      </p:sp>
      <p:cxnSp>
        <p:nvCxnSpPr>
          <p:cNvPr id="2061" name="Straight Connector 3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62" name="Line 133"/>
          <p:cNvSpPr>
            <a:spLocks noChangeShapeType="1"/>
          </p:cNvSpPr>
          <p:nvPr/>
        </p:nvSpPr>
        <p:spPr bwMode="auto">
          <a:xfrm>
            <a:off x="0" y="0"/>
            <a:ext cx="457200" cy="0"/>
          </a:xfrm>
          <a:prstGeom prst="line">
            <a:avLst/>
          </a:prstGeom>
          <a:noFill/>
          <a:ln w="0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cxnSp>
        <p:nvCxnSpPr>
          <p:cNvPr id="2063" name="Straight Connector 3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65" name="Straight Connector 3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66" name="Line 134"/>
          <p:cNvSpPr>
            <a:spLocks noChangeShapeType="1"/>
          </p:cNvSpPr>
          <p:nvPr/>
        </p:nvSpPr>
        <p:spPr bwMode="auto">
          <a:xfrm>
            <a:off x="0" y="0"/>
            <a:ext cx="457200" cy="0"/>
          </a:xfrm>
          <a:prstGeom prst="line">
            <a:avLst/>
          </a:prstGeom>
          <a:noFill/>
          <a:ln w="0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cxnSp>
        <p:nvCxnSpPr>
          <p:cNvPr id="2067" name="Straight Connector 33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68" name="Line 138"/>
          <p:cNvSpPr>
            <a:spLocks noChangeShapeType="1"/>
          </p:cNvSpPr>
          <p:nvPr/>
        </p:nvSpPr>
        <p:spPr bwMode="auto">
          <a:xfrm>
            <a:off x="0" y="0"/>
            <a:ext cx="457200" cy="0"/>
          </a:xfrm>
          <a:prstGeom prst="line">
            <a:avLst/>
          </a:prstGeom>
          <a:noFill/>
          <a:ln w="0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cxnSp>
        <p:nvCxnSpPr>
          <p:cNvPr id="2069" name="Straight Connector 34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70" name="Line 139"/>
          <p:cNvSpPr>
            <a:spLocks noChangeShapeType="1"/>
          </p:cNvSpPr>
          <p:nvPr/>
        </p:nvSpPr>
        <p:spPr bwMode="auto">
          <a:xfrm>
            <a:off x="0" y="0"/>
            <a:ext cx="457200" cy="0"/>
          </a:xfrm>
          <a:prstGeom prst="line">
            <a:avLst/>
          </a:prstGeom>
          <a:noFill/>
          <a:ln w="0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cxnSp>
        <p:nvCxnSpPr>
          <p:cNvPr id="2071" name="Straight Connector 35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72" name="Line 143"/>
          <p:cNvSpPr>
            <a:spLocks noChangeShapeType="1"/>
          </p:cNvSpPr>
          <p:nvPr/>
        </p:nvSpPr>
        <p:spPr bwMode="auto">
          <a:xfrm>
            <a:off x="0" y="0"/>
            <a:ext cx="457200" cy="0"/>
          </a:xfrm>
          <a:prstGeom prst="line">
            <a:avLst/>
          </a:prstGeom>
          <a:noFill/>
          <a:ln w="0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cxnSp>
        <p:nvCxnSpPr>
          <p:cNvPr id="2073" name="Straight Connector 36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74" name="Line 144"/>
          <p:cNvSpPr>
            <a:spLocks noChangeShapeType="1"/>
          </p:cNvSpPr>
          <p:nvPr/>
        </p:nvSpPr>
        <p:spPr bwMode="auto">
          <a:xfrm>
            <a:off x="0" y="0"/>
            <a:ext cx="457200" cy="0"/>
          </a:xfrm>
          <a:prstGeom prst="line">
            <a:avLst/>
          </a:prstGeom>
          <a:noFill/>
          <a:ln w="0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cxnSp>
        <p:nvCxnSpPr>
          <p:cNvPr id="2075" name="Straight Connector 3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76" name="Line 145"/>
          <p:cNvSpPr>
            <a:spLocks noChangeShapeType="1"/>
          </p:cNvSpPr>
          <p:nvPr/>
        </p:nvSpPr>
        <p:spPr bwMode="auto">
          <a:xfrm>
            <a:off x="0" y="0"/>
            <a:ext cx="457200" cy="0"/>
          </a:xfrm>
          <a:prstGeom prst="line">
            <a:avLst/>
          </a:prstGeom>
          <a:noFill/>
          <a:ln w="0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cxnSp>
        <p:nvCxnSpPr>
          <p:cNvPr id="2077" name="Straight Connector 3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78" name="Line 146"/>
          <p:cNvSpPr>
            <a:spLocks noChangeShapeType="1"/>
          </p:cNvSpPr>
          <p:nvPr/>
        </p:nvSpPr>
        <p:spPr bwMode="auto">
          <a:xfrm>
            <a:off x="0" y="0"/>
            <a:ext cx="457200" cy="0"/>
          </a:xfrm>
          <a:prstGeom prst="line">
            <a:avLst/>
          </a:prstGeom>
          <a:noFill/>
          <a:ln w="0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cxnSp>
        <p:nvCxnSpPr>
          <p:cNvPr id="2079" name="Straight Connector 3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080" name="Picture 12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83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81" name="Straight Connector 4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82" name="Line 147"/>
          <p:cNvSpPr>
            <a:spLocks noChangeShapeType="1"/>
          </p:cNvSpPr>
          <p:nvPr/>
        </p:nvSpPr>
        <p:spPr bwMode="auto">
          <a:xfrm>
            <a:off x="0" y="0"/>
            <a:ext cx="457200" cy="0"/>
          </a:xfrm>
          <a:prstGeom prst="line">
            <a:avLst/>
          </a:prstGeom>
          <a:noFill/>
          <a:ln w="0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cxnSp>
        <p:nvCxnSpPr>
          <p:cNvPr id="2083" name="Straight Connector 4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25888" name="Text Box 128"/>
          <p:cNvSpPr txBox="1">
            <a:spLocks noChangeArrowheads="1"/>
          </p:cNvSpPr>
          <p:nvPr/>
        </p:nvSpPr>
        <p:spPr bwMode="auto">
          <a:xfrm>
            <a:off x="838200" y="109538"/>
            <a:ext cx="1905000" cy="554037"/>
          </a:xfrm>
          <a:prstGeom prst="rect">
            <a:avLst/>
          </a:prstGeom>
          <a:noFill/>
          <a:ln w="1587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sz="3600" b="0" dirty="0">
                <a:solidFill>
                  <a:srgbClr val="171FC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+mn-cs"/>
              </a:rPr>
              <a:t>NSTX-U</a:t>
            </a:r>
          </a:p>
        </p:txBody>
      </p:sp>
      <p:cxnSp>
        <p:nvCxnSpPr>
          <p:cNvPr id="2085" name="Straight Connector 4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86" name="Line 148"/>
          <p:cNvSpPr>
            <a:spLocks noChangeShapeType="1"/>
          </p:cNvSpPr>
          <p:nvPr/>
        </p:nvSpPr>
        <p:spPr bwMode="auto">
          <a:xfrm>
            <a:off x="0" y="0"/>
            <a:ext cx="457200" cy="0"/>
          </a:xfrm>
          <a:prstGeom prst="line">
            <a:avLst/>
          </a:prstGeom>
          <a:noFill/>
          <a:ln w="0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cxnSp>
        <p:nvCxnSpPr>
          <p:cNvPr id="2087" name="Straight Connector 43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88" name="Rectangle 129"/>
          <p:cNvSpPr>
            <a:spLocks noChangeArrowheads="1"/>
          </p:cNvSpPr>
          <p:nvPr/>
        </p:nvSpPr>
        <p:spPr bwMode="auto">
          <a:xfrm>
            <a:off x="3651250" y="228600"/>
            <a:ext cx="153035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1pPr>
            <a:lvl2pPr marL="742950" indent="-28575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2pPr>
            <a:lvl3pPr marL="1143000" indent="-22860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3pPr>
            <a:lvl4pPr marL="1600200" indent="-22860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4pPr>
            <a:lvl5pPr marL="2057400" indent="-22860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9pPr>
          </a:lstStyle>
          <a:p>
            <a:pPr algn="r"/>
            <a:r>
              <a:rPr lang="en-US" altLang="en-US" sz="1800">
                <a:solidFill>
                  <a:schemeClr val="accent2"/>
                </a:solidFill>
                <a:latin typeface="Arial" pitchFamily="34" charset="0"/>
              </a:rPr>
              <a:t>Supported by   </a:t>
            </a:r>
          </a:p>
        </p:txBody>
      </p:sp>
      <p:cxnSp>
        <p:nvCxnSpPr>
          <p:cNvPr id="2089" name="Straight Connector 44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90" name="Line 149"/>
          <p:cNvSpPr>
            <a:spLocks noChangeShapeType="1"/>
          </p:cNvSpPr>
          <p:nvPr/>
        </p:nvSpPr>
        <p:spPr bwMode="auto">
          <a:xfrm>
            <a:off x="0" y="0"/>
            <a:ext cx="0" cy="457200"/>
          </a:xfrm>
          <a:prstGeom prst="line">
            <a:avLst/>
          </a:prstGeom>
          <a:noFill/>
          <a:ln w="0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cxnSp>
        <p:nvCxnSpPr>
          <p:cNvPr id="2091" name="Straight Connector 45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92" name="Straight Connector 4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93" name="Straight Connector 5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094" name="Picture 53" descr="ppi224.tmp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2286000"/>
            <a:ext cx="12954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95" name="Straight Connector 54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96" name="Text Box 153"/>
          <p:cNvSpPr txBox="1">
            <a:spLocks noChangeArrowheads="1"/>
          </p:cNvSpPr>
          <p:nvPr/>
        </p:nvSpPr>
        <p:spPr bwMode="auto">
          <a:xfrm>
            <a:off x="7696200" y="2317750"/>
            <a:ext cx="1295400" cy="431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4" rIns="91429" bIns="45714" anchor="b">
            <a:spAutoFit/>
          </a:bodyPr>
          <a:lstStyle>
            <a:lvl1pPr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1pPr>
            <a:lvl2pPr marL="742950" indent="-28575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2pPr>
            <a:lvl3pPr marL="1143000" indent="-22860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3pPr>
            <a:lvl4pPr marL="1600200" indent="-22860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4pPr>
            <a:lvl5pPr marL="2057400" indent="-22860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9pPr>
          </a:lstStyle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Culham Sci Ctr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York U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Chubu U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Fukui U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Hiroshima U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Hyogo U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Kyoto U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Kyushu U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Kyushu Tokai U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NIFS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Niigata U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U Tokyo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JAEA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800">
                <a:solidFill>
                  <a:srgbClr val="FF0000"/>
                </a:solidFill>
                <a:latin typeface="Arial" pitchFamily="34" charset="0"/>
              </a:rPr>
              <a:t>Inst for Nucl Res, Kiev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Ioffe Inst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TRINITI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Chonbuk Natl U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NFRI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KAIST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POSTECH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Seoul Natl U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ASIPP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CIEMAT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FOM Inst DIFFER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ENEA, Frascati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CEA, Cadarache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IPP, Jülich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IPP, Garching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ASCR, Czech Rep</a:t>
            </a:r>
          </a:p>
        </p:txBody>
      </p:sp>
      <p:cxnSp>
        <p:nvCxnSpPr>
          <p:cNvPr id="2097" name="Straight Connector 55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98" name="Straight Connector 56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99" name="Straight Connector 57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100" name="Picture 3" descr="C:\Users\jmenard\Desktop\Picture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7038" y="4495800"/>
            <a:ext cx="3078162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01" name="Picture 48" descr="ppi221.tmp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09800"/>
            <a:ext cx="12954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02" name="Text Box 152"/>
          <p:cNvSpPr txBox="1">
            <a:spLocks noChangeArrowheads="1"/>
          </p:cNvSpPr>
          <p:nvPr/>
        </p:nvSpPr>
        <p:spPr bwMode="auto">
          <a:xfrm>
            <a:off x="152400" y="2209800"/>
            <a:ext cx="1257300" cy="451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4" rIns="91429" bIns="45714">
            <a:spAutoFit/>
          </a:bodyPr>
          <a:lstStyle>
            <a:lvl1pPr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1pPr>
            <a:lvl2pPr marL="742950" indent="-28575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2pPr>
            <a:lvl3pPr marL="1143000" indent="-22860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3pPr>
            <a:lvl4pPr marL="1600200" indent="-22860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4pPr>
            <a:lvl5pPr marL="2057400" indent="-22860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 err="1">
                <a:solidFill>
                  <a:srgbClr val="0000FF"/>
                </a:solidFill>
                <a:latin typeface="Arial" pitchFamily="34" charset="0"/>
              </a:rPr>
              <a:t>Coll</a:t>
            </a: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 of </a:t>
            </a:r>
            <a:r>
              <a:rPr lang="en-US" altLang="en-US" sz="900" dirty="0" err="1">
                <a:solidFill>
                  <a:srgbClr val="0000FF"/>
                </a:solidFill>
                <a:latin typeface="Arial" pitchFamily="34" charset="0"/>
              </a:rPr>
              <a:t>Wm</a:t>
            </a: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 &amp; Mary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Columbia U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 err="1">
                <a:solidFill>
                  <a:srgbClr val="0000FF"/>
                </a:solidFill>
                <a:latin typeface="Arial" pitchFamily="34" charset="0"/>
              </a:rPr>
              <a:t>CompX</a:t>
            </a:r>
            <a:endParaRPr lang="en-US" altLang="en-US" sz="900" dirty="0">
              <a:solidFill>
                <a:srgbClr val="0000FF"/>
              </a:solidFill>
              <a:latin typeface="Arial" pitchFamily="34" charset="0"/>
            </a:endParaRP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General Atomics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FIU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INL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Johns Hopkins U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LANL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LLNL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Lodestar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MIT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Lehigh U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Nova Photonics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ORNL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PPPL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Princeton U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Purdue U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SNL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Think Tank, Inc.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UC Davis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UC Irvine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UCLA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UCSD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U Colorado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U Illinois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U Maryland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U Rochester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U Tennessee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U Tulsa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U Washington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U Wisconsin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X Science LLC</a:t>
            </a:r>
          </a:p>
        </p:txBody>
      </p:sp>
      <p:pic>
        <p:nvPicPr>
          <p:cNvPr id="2103" name="Picture 5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4343400"/>
            <a:ext cx="2274887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Text Box 9"/>
          <p:cNvSpPr txBox="1">
            <a:spLocks noChangeArrowheads="1"/>
          </p:cNvSpPr>
          <p:nvPr/>
        </p:nvSpPr>
        <p:spPr bwMode="auto">
          <a:xfrm>
            <a:off x="1219200" y="3751183"/>
            <a:ext cx="6705600" cy="63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1pPr>
            <a:lvl2pPr marL="742950" indent="-28575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2pPr>
            <a:lvl3pPr marL="1143000" indent="-22860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3pPr>
            <a:lvl4pPr marL="1600200" indent="-22860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4pPr>
            <a:lvl5pPr marL="2057400" indent="-22860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9pPr>
          </a:lstStyle>
          <a:p>
            <a:pPr algn="ctr" eaLnBrk="1" hangingPunct="1">
              <a:spcAft>
                <a:spcPts val="600"/>
              </a:spcAft>
            </a:pPr>
            <a:r>
              <a:rPr lang="en-US" altLang="en-US" sz="1500" i="0" dirty="0" smtClean="0">
                <a:solidFill>
                  <a:srgbClr val="FF0000"/>
                </a:solidFill>
                <a:latin typeface="Arial" pitchFamily="34" charset="0"/>
              </a:rPr>
              <a:t>NSTX-U Research Forum</a:t>
            </a:r>
          </a:p>
          <a:p>
            <a:pPr algn="ctr" eaLnBrk="1" hangingPunct="1">
              <a:spcAft>
                <a:spcPts val="600"/>
              </a:spcAft>
            </a:pPr>
            <a:r>
              <a:rPr lang="en-US" altLang="en-US" sz="1500" i="0" dirty="0" smtClean="0">
                <a:solidFill>
                  <a:srgbClr val="FF0000"/>
                </a:solidFill>
                <a:latin typeface="Arial" pitchFamily="34" charset="0"/>
              </a:rPr>
              <a:t>February 25, 2015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477"/>
    </mc:Choice>
    <mc:Fallback xmlns="">
      <p:transition spd="slow" advTm="7477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1225" y="1143000"/>
            <a:ext cx="4422775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NSTX-U Tearing Mode Experiments by Varying Plasma Rotation Through NTV Torque in Presence of External 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175" y="1143000"/>
            <a:ext cx="4724400" cy="2895600"/>
          </a:xfrm>
        </p:spPr>
        <p:txBody>
          <a:bodyPr/>
          <a:lstStyle/>
          <a:p>
            <a:pPr>
              <a:spcAft>
                <a:spcPts val="1200"/>
              </a:spcAft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900" dirty="0"/>
              <a:t>Tearing mode </a:t>
            </a:r>
            <a:r>
              <a:rPr lang="en-US" sz="1900" dirty="0" smtClean="0"/>
              <a:t>limits </a:t>
            </a:r>
            <a:r>
              <a:rPr lang="en-US" sz="1900" dirty="0"/>
              <a:t>the plasma beta when </a:t>
            </a:r>
            <a:r>
              <a:rPr lang="en-US" sz="1900" dirty="0" smtClean="0"/>
              <a:t>ideal kink mode </a:t>
            </a:r>
            <a:r>
              <a:rPr lang="en-US" sz="1900" dirty="0"/>
              <a:t>is stable</a:t>
            </a:r>
            <a:r>
              <a:rPr lang="en-US" sz="1900" dirty="0" smtClean="0"/>
              <a:t>.</a:t>
            </a:r>
          </a:p>
          <a:p>
            <a:pPr>
              <a:spcAft>
                <a:spcPts val="1200"/>
              </a:spcAft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900" dirty="0" smtClean="0"/>
              <a:t>Revisit tearing </a:t>
            </a:r>
            <a:r>
              <a:rPr lang="en-US" sz="1900" dirty="0"/>
              <a:t>mode </a:t>
            </a:r>
            <a:r>
              <a:rPr lang="en-US" sz="1900" dirty="0" smtClean="0"/>
              <a:t>stability in NSTX</a:t>
            </a:r>
            <a:endParaRPr lang="en-US" sz="1900" dirty="0"/>
          </a:p>
          <a:p>
            <a:pPr>
              <a:spcAft>
                <a:spcPts val="1200"/>
              </a:spcAft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900" dirty="0" smtClean="0"/>
              <a:t>Study the effect of rotation/shear on tearing mode stability in the presence of external magnetic perturbation.</a:t>
            </a:r>
          </a:p>
          <a:p>
            <a:pPr>
              <a:spcAft>
                <a:spcPts val="1200"/>
              </a:spcAft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900" dirty="0"/>
              <a:t>The idea of experiments </a:t>
            </a:r>
            <a:r>
              <a:rPr lang="en-US" sz="1900" dirty="0" smtClean="0"/>
              <a:t>to study </a:t>
            </a:r>
            <a:r>
              <a:rPr lang="en-US" sz="1900" dirty="0"/>
              <a:t>the (2,1), (3,2) tearing </a:t>
            </a:r>
            <a:r>
              <a:rPr lang="en-US" sz="1900" dirty="0" smtClean="0"/>
              <a:t>mode </a:t>
            </a:r>
            <a:r>
              <a:rPr lang="en-US" sz="1900" dirty="0"/>
              <a:t>stability</a:t>
            </a:r>
          </a:p>
          <a:p>
            <a:pPr>
              <a:spcAft>
                <a:spcPts val="1200"/>
              </a:spcAft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US" sz="19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-381000" y="4495800"/>
            <a:ext cx="92202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800" b="0" i="0" dirty="0" smtClean="0"/>
              <a:t>Use NBI </a:t>
            </a:r>
            <a:r>
              <a:rPr lang="en-US" sz="1800" b="0" i="0" dirty="0"/>
              <a:t>provides </a:t>
            </a:r>
            <a:r>
              <a:rPr lang="en-US" sz="1800" b="0" i="0" dirty="0" smtClean="0"/>
              <a:t>angular momentum at </a:t>
            </a:r>
            <a:r>
              <a:rPr lang="en-US" sz="1800" b="0" i="0" dirty="0"/>
              <a:t>different location (on/off-axis).</a:t>
            </a:r>
          </a:p>
          <a:p>
            <a:pPr lvl="1"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800" b="0" i="0" dirty="0" smtClean="0"/>
              <a:t>Apply n=1 </a:t>
            </a:r>
            <a:r>
              <a:rPr lang="en-US" sz="1800" b="0" i="0" dirty="0"/>
              <a:t>and n=2 external </a:t>
            </a:r>
            <a:r>
              <a:rPr lang="en-US" sz="1800" b="0" i="0" dirty="0" smtClean="0"/>
              <a:t>perturbations with different strengths to induce </a:t>
            </a:r>
            <a:r>
              <a:rPr lang="en-US" sz="1800" b="0" i="0" dirty="0"/>
              <a:t>NTV torque.</a:t>
            </a:r>
          </a:p>
          <a:p>
            <a:pPr lvl="1">
              <a:spcAft>
                <a:spcPts val="600"/>
              </a:spcAft>
              <a:buClr>
                <a:srgbClr val="FF0000"/>
              </a:buClr>
            </a:pPr>
            <a:r>
              <a:rPr lang="en-US" sz="1800" b="0" i="0" dirty="0" smtClean="0">
                <a:solidFill>
                  <a:schemeClr val="tx1"/>
                </a:solidFill>
              </a:rPr>
              <a:t>The correlation among the tearing mode stability, damped rotation profile and the strengths of applied field (resonant field penetration) can be investigated.</a:t>
            </a:r>
            <a:endParaRPr lang="en-US" sz="1800" b="0" i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12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550892"/>
            <a:ext cx="3657600" cy="2795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667000"/>
            <a:ext cx="4572000" cy="2563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83072" y="2390001"/>
            <a:ext cx="35269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 smtClean="0"/>
              <a:t>MAST plasma with n=3 magnetic perturbation</a:t>
            </a:r>
            <a:endParaRPr lang="en-US" i="0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en-US" sz="2300" dirty="0" smtClean="0"/>
              <a:t>Numerical Capability to Carry Out Simulation of Tearing Instability and  NTV Torque in Presence of External Fields</a:t>
            </a:r>
            <a:endParaRPr lang="en-US" sz="2300" dirty="0"/>
          </a:p>
        </p:txBody>
      </p:sp>
      <p:sp>
        <p:nvSpPr>
          <p:cNvPr id="8" name="Rectangle 7"/>
          <p:cNvSpPr/>
          <p:nvPr/>
        </p:nvSpPr>
        <p:spPr>
          <a:xfrm>
            <a:off x="-76200" y="990600"/>
            <a:ext cx="9220200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buClr>
                <a:srgbClr val="FF0000"/>
              </a:buClr>
            </a:pPr>
            <a:r>
              <a:rPr lang="en-US" sz="1700" b="0" i="0" dirty="0">
                <a:solidFill>
                  <a:schemeClr val="tx1"/>
                </a:solidFill>
                <a:latin typeface="+mn-lt"/>
                <a:cs typeface="+mn-cs"/>
              </a:rPr>
              <a:t>MARS-Q can do the physical analysis in terms of the small island in the quasi-linear approach. </a:t>
            </a:r>
          </a:p>
          <a:p>
            <a:pPr lvl="1" indent="-457200"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700" b="0" i="0" dirty="0" smtClean="0"/>
              <a:t>The </a:t>
            </a:r>
            <a:r>
              <a:rPr lang="en-US" sz="1700" b="0" i="0" dirty="0"/>
              <a:t>code can be used to simulate the </a:t>
            </a:r>
            <a:r>
              <a:rPr lang="en-US" sz="1700" b="0" i="0" dirty="0" smtClean="0"/>
              <a:t>dynamics of </a:t>
            </a:r>
            <a:r>
              <a:rPr lang="en-US" altLang="zh-CN" sz="1700" b="0" i="0" dirty="0" smtClean="0"/>
              <a:t>tearing mode</a:t>
            </a:r>
            <a:r>
              <a:rPr lang="en-US" sz="1700" b="0" i="0" dirty="0" smtClean="0"/>
              <a:t> in the experiments.</a:t>
            </a:r>
          </a:p>
          <a:p>
            <a:pPr lvl="1" indent="-457200"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700" b="0" i="0" dirty="0" smtClean="0"/>
              <a:t>The code includes the </a:t>
            </a:r>
            <a:r>
              <a:rPr lang="en-US" sz="1700" b="0" i="0" dirty="0" err="1" smtClean="0"/>
              <a:t>JxB</a:t>
            </a:r>
            <a:r>
              <a:rPr lang="en-US" sz="1700" b="0" i="0" dirty="0" smtClean="0"/>
              <a:t> resonant torque + Neoclassical toroidal viscosity(NTV) torque</a:t>
            </a:r>
            <a:endParaRPr lang="en-US" sz="1700" b="0" i="0" dirty="0"/>
          </a:p>
        </p:txBody>
      </p:sp>
      <p:sp>
        <p:nvSpPr>
          <p:cNvPr id="2" name="Rectangle 1"/>
          <p:cNvSpPr/>
          <p:nvPr/>
        </p:nvSpPr>
        <p:spPr>
          <a:xfrm>
            <a:off x="-76200" y="5791200"/>
            <a:ext cx="86868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457200"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700" b="0" i="0" dirty="0"/>
              <a:t>RDCON can </a:t>
            </a:r>
            <a:r>
              <a:rPr lang="en-US" sz="1700" b="0" i="0" dirty="0" smtClean="0"/>
              <a:t>also be </a:t>
            </a:r>
            <a:r>
              <a:rPr lang="en-US" sz="1700" b="0" i="0" dirty="0"/>
              <a:t>used to study the effect of </a:t>
            </a:r>
            <a:r>
              <a:rPr lang="en-US" sz="1700" b="0" i="0" dirty="0" smtClean="0"/>
              <a:t>rotation </a:t>
            </a:r>
            <a:r>
              <a:rPr lang="en-US" sz="1700" b="0" i="0" dirty="0"/>
              <a:t>shear at singular surface by matching the inner and outer region solutions.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133600" y="3008092"/>
            <a:ext cx="14959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 smtClean="0">
                <a:solidFill>
                  <a:srgbClr val="FF0000"/>
                </a:solidFill>
              </a:rPr>
              <a:t>Rotation damping</a:t>
            </a:r>
            <a:endParaRPr lang="en-US" i="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10200" y="2412392"/>
            <a:ext cx="27980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 smtClean="0"/>
              <a:t>Time evolution </a:t>
            </a:r>
            <a:r>
              <a:rPr lang="en-US" i="0" smtClean="0"/>
              <a:t>of (2,1</a:t>
            </a:r>
            <a:r>
              <a:rPr lang="en-US" i="0" dirty="0" smtClean="0"/>
              <a:t>) island width </a:t>
            </a:r>
            <a:endParaRPr lang="en-US" i="0" dirty="0"/>
          </a:p>
        </p:txBody>
      </p:sp>
      <p:sp>
        <p:nvSpPr>
          <p:cNvPr id="14" name="TextBox 13"/>
          <p:cNvSpPr txBox="1"/>
          <p:nvPr/>
        </p:nvSpPr>
        <p:spPr>
          <a:xfrm>
            <a:off x="7315200" y="5209401"/>
            <a:ext cx="19003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i="0" dirty="0" smtClean="0"/>
              <a:t>G.Z. </a:t>
            </a:r>
            <a:r>
              <a:rPr lang="en-US" b="0" i="0" dirty="0" err="1" smtClean="0"/>
              <a:t>Hao</a:t>
            </a:r>
            <a:r>
              <a:rPr lang="en-US" b="0" i="0" dirty="0" smtClean="0"/>
              <a:t> et al, </a:t>
            </a:r>
            <a:r>
              <a:rPr lang="en-US" b="0" i="0" dirty="0" err="1" smtClean="0"/>
              <a:t>PoP</a:t>
            </a:r>
            <a:r>
              <a:rPr lang="en-US" b="0" i="0" dirty="0" smtClean="0"/>
              <a:t> 2014</a:t>
            </a:r>
            <a:endParaRPr lang="en-US" b="0" i="0" dirty="0"/>
          </a:p>
        </p:txBody>
      </p:sp>
      <p:sp>
        <p:nvSpPr>
          <p:cNvPr id="15" name="TextBox 14"/>
          <p:cNvSpPr txBox="1"/>
          <p:nvPr/>
        </p:nvSpPr>
        <p:spPr>
          <a:xfrm>
            <a:off x="2168178" y="5208311"/>
            <a:ext cx="19345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i="0" dirty="0" smtClean="0"/>
              <a:t>Y.Q. Liu et al, PPCF 2012</a:t>
            </a:r>
            <a:endParaRPr lang="en-US" b="0" i="0" dirty="0"/>
          </a:p>
        </p:txBody>
      </p:sp>
    </p:spTree>
    <p:extLst>
      <p:ext uri="{BB962C8B-B14F-4D97-AF65-F5344CB8AC3E}">
        <p14:creationId xmlns:p14="http://schemas.microsoft.com/office/powerpoint/2010/main" val="2035913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Shot Plan (1 day)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 smtClean="0"/>
              <a:t>Revisit NSXT n=1 tearing mode experiments and find a target marginal to tearing mode stability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Adjust NBI (on/off axis) to change plasma rotation/shear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Apply the static n=1 magnetic perturbation with different strengths to damp plasma rotation through NTV torque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Study </a:t>
            </a:r>
            <a:r>
              <a:rPr lang="en-US" dirty="0"/>
              <a:t>the threshold </a:t>
            </a:r>
            <a:r>
              <a:rPr lang="en-US" dirty="0" smtClean="0"/>
              <a:t>of (2,1) </a:t>
            </a:r>
            <a:r>
              <a:rPr lang="en-US" dirty="0"/>
              <a:t>tearing mode </a:t>
            </a:r>
            <a:r>
              <a:rPr lang="en-US" dirty="0" smtClean="0"/>
              <a:t>stability, and time evolution of islands and rotation profiles (CHERS, MPTS, SXR)</a:t>
            </a:r>
          </a:p>
          <a:p>
            <a:pPr>
              <a:spcAft>
                <a:spcPts val="600"/>
              </a:spcAft>
            </a:pPr>
            <a:endParaRPr lang="en-US" dirty="0" smtClean="0"/>
          </a:p>
          <a:p>
            <a:pPr>
              <a:spcAft>
                <a:spcPts val="600"/>
              </a:spcAft>
            </a:pPr>
            <a:r>
              <a:rPr lang="en-US" dirty="0" smtClean="0"/>
              <a:t>Threshold of (3,2) tearing mode stability can be investigated through the same procedure with </a:t>
            </a:r>
            <a:r>
              <a:rPr lang="en-US" dirty="0"/>
              <a:t>n=2 </a:t>
            </a:r>
            <a:r>
              <a:rPr lang="en-US" dirty="0" smtClean="0"/>
              <a:t>magnetic perturbation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572870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58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200" b="1" i="1" u="none" strike="noStrike" cap="none" normalizeH="0" baseline="0" smtClean="0">
            <a:ln>
              <a:noFill/>
            </a:ln>
            <a:solidFill>
              <a:srgbClr val="1822CD"/>
            </a:solidFill>
            <a:effectLst/>
            <a:latin typeface="Helvetica" pitchFamily="-12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58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200" b="1" i="1" u="none" strike="noStrike" cap="none" normalizeH="0" baseline="0" smtClean="0">
            <a:ln>
              <a:noFill/>
            </a:ln>
            <a:solidFill>
              <a:srgbClr val="1822CD"/>
            </a:solidFill>
            <a:effectLst/>
            <a:latin typeface="Helvetica" pitchFamily="-12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88871</TotalTime>
  <Words>526</Words>
  <Application>Microsoft Office PowerPoint</Application>
  <PresentationFormat>On-screen Show (4:3)</PresentationFormat>
  <Paragraphs>98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Blank Presentation</vt:lpstr>
      <vt:lpstr>PowerPoint Presentation</vt:lpstr>
      <vt:lpstr>NSTX-U Tearing Mode Experiments by Varying Plasma Rotation Through NTV Torque in Presence of External Fields</vt:lpstr>
      <vt:lpstr>Numerical Capability to Carry Out Simulation of Tearing Instability and  NTV Torque in Presence of External Fields</vt:lpstr>
      <vt:lpstr>Shot Plan (1 day)</vt:lpstr>
    </vt:vector>
  </TitlesOfParts>
  <Company>Princeton Plasma Physics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NSTX presentation</dc:title>
  <dc:creator>NSTX team member</dc:creator>
  <cp:lastModifiedBy>U</cp:lastModifiedBy>
  <cp:revision>13099</cp:revision>
  <cp:lastPrinted>2014-08-06T15:57:50Z</cp:lastPrinted>
  <dcterms:created xsi:type="dcterms:W3CDTF">2003-10-01T16:23:57Z</dcterms:created>
  <dcterms:modified xsi:type="dcterms:W3CDTF">2015-02-25T04:34:45Z</dcterms:modified>
</cp:coreProperties>
</file>