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385" r:id="rId2"/>
    <p:sldId id="388" r:id="rId3"/>
    <p:sldId id="387" r:id="rId4"/>
  </p:sldIdLst>
  <p:sldSz cx="9144000" cy="6858000" type="screen4x3"/>
  <p:notesSz cx="7099300" cy="10234613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  <a:srgbClr val="CC3399"/>
    <a:srgbClr val="00CC66"/>
    <a:srgbClr val="00CC00"/>
    <a:srgbClr val="FF0000"/>
    <a:srgbClr val="EFB942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95" autoAdjust="0"/>
  </p:normalViewPr>
  <p:slideViewPr>
    <p:cSldViewPr>
      <p:cViewPr varScale="1">
        <p:scale>
          <a:sx n="107" d="100"/>
          <a:sy n="107" d="100"/>
        </p:scale>
        <p:origin x="-169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906" tIns="47453" rIns="94906" bIns="47453" numCol="1" anchor="t" anchorCtr="0" compatLnSpc="1">
            <a:prstTxWarp prst="textNoShape">
              <a:avLst/>
            </a:prstTxWarp>
          </a:bodyPr>
          <a:lstStyle>
            <a:lvl1pPr defTabSz="94932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906" tIns="47453" rIns="94906" bIns="47453" numCol="1" anchor="t" anchorCtr="0" compatLnSpc="1">
            <a:prstTxWarp prst="textNoShape">
              <a:avLst/>
            </a:prstTxWarp>
          </a:bodyPr>
          <a:lstStyle>
            <a:lvl1pPr algn="r" defTabSz="94932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906" tIns="47453" rIns="94906" bIns="47453" numCol="1" anchor="b" anchorCtr="0" compatLnSpc="1">
            <a:prstTxWarp prst="textNoShape">
              <a:avLst/>
            </a:prstTxWarp>
          </a:bodyPr>
          <a:lstStyle>
            <a:lvl1pPr defTabSz="94932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906" tIns="47453" rIns="94906" bIns="47453" numCol="1" anchor="b" anchorCtr="0" compatLnSpc="1">
            <a:prstTxWarp prst="textNoShape">
              <a:avLst/>
            </a:prstTxWarp>
          </a:bodyPr>
          <a:lstStyle>
            <a:lvl1pPr algn="r" defTabSz="949325">
              <a:defRPr sz="1200">
                <a:latin typeface="Arial" charset="0"/>
              </a:defRPr>
            </a:lvl1pPr>
          </a:lstStyle>
          <a:p>
            <a:pPr>
              <a:defRPr/>
            </a:pPr>
            <a:fld id="{21128A60-DD5F-4586-8420-F0A6B9F36EF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23846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906" tIns="47453" rIns="94906" bIns="47453" numCol="1" anchor="t" anchorCtr="0" compatLnSpc="1">
            <a:prstTxWarp prst="textNoShape">
              <a:avLst/>
            </a:prstTxWarp>
          </a:bodyPr>
          <a:lstStyle>
            <a:lvl1pPr defTabSz="94932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906" tIns="47453" rIns="94906" bIns="47453" numCol="1" anchor="t" anchorCtr="0" compatLnSpc="1">
            <a:prstTxWarp prst="textNoShape">
              <a:avLst/>
            </a:prstTxWarp>
          </a:bodyPr>
          <a:lstStyle>
            <a:lvl1pPr algn="r" defTabSz="94932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6512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860925"/>
            <a:ext cx="5203825" cy="460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906" tIns="47453" rIns="94906" bIns="474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906" tIns="47453" rIns="94906" bIns="47453" numCol="1" anchor="b" anchorCtr="0" compatLnSpc="1">
            <a:prstTxWarp prst="textNoShape">
              <a:avLst/>
            </a:prstTxWarp>
          </a:bodyPr>
          <a:lstStyle>
            <a:lvl1pPr defTabSz="94932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906" tIns="47453" rIns="94906" bIns="47453" numCol="1" anchor="b" anchorCtr="0" compatLnSpc="1">
            <a:prstTxWarp prst="textNoShape">
              <a:avLst/>
            </a:prstTxWarp>
          </a:bodyPr>
          <a:lstStyle>
            <a:lvl1pPr algn="r" defTabSz="949325">
              <a:defRPr sz="1200">
                <a:latin typeface="Arial" charset="0"/>
              </a:defRPr>
            </a:lvl1pPr>
          </a:lstStyle>
          <a:p>
            <a:pPr>
              <a:defRPr/>
            </a:pPr>
            <a:fld id="{F61DA65C-A8C0-40FF-AAD3-EC560C38E39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2923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49325">
              <a:defRPr sz="24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9325">
              <a:defRPr sz="24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9325"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9325">
              <a:defRPr sz="24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9325">
              <a:defRPr sz="24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68C5C79-E2FA-40A1-8218-919DEBD19117}" type="slidenum">
              <a:rPr lang="en-GB" altLang="en-US" sz="1200" smtClean="0">
                <a:solidFill>
                  <a:srgbClr val="000000"/>
                </a:solidFill>
                <a:latin typeface="Arial" charset="0"/>
              </a:rPr>
              <a:pPr/>
              <a:t>1</a:t>
            </a:fld>
            <a:endParaRPr lang="en-GB" altLang="en-US" sz="12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solidFill>
            <a:srgbClr val="FFFFFF"/>
          </a:solidFill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150" y="4860925"/>
            <a:ext cx="5207000" cy="46053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0600" y="768350"/>
            <a:ext cx="5118100" cy="3838575"/>
          </a:xfrm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 smtClean="0">
                <a:latin typeface="Arial" charset="0"/>
              </a:rPr>
              <a:t>Larmor radius (D+) = 1.44 E-4*sqrt(T)/B</a:t>
            </a:r>
            <a:endParaRPr lang="en-GB" altLang="en-US" smtClean="0">
              <a:latin typeface="Arial" charset="0"/>
            </a:endParaRPr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5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1pPr>
            <a:lvl2pPr marL="771379" indent="-296684">
              <a:defRPr sz="25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2pPr>
            <a:lvl3pPr marL="1186737" indent="-237347">
              <a:defRPr sz="25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3pPr>
            <a:lvl4pPr marL="1661432" indent="-237347">
              <a:defRPr sz="25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4pPr>
            <a:lvl5pPr marL="2136127" indent="-237347">
              <a:defRPr sz="25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5pPr>
            <a:lvl6pPr marL="2610822" indent="-237347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6pPr>
            <a:lvl7pPr marL="3085517" indent="-237347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7pPr>
            <a:lvl8pPr marL="3560212" indent="-237347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8pPr>
            <a:lvl9pPr marL="4034907" indent="-237347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9pPr>
          </a:lstStyle>
          <a:p>
            <a:fld id="{0AD8AA58-B668-476B-9654-7D4DD8ADFF0A}" type="slidenum">
              <a:rPr lang="en-GB" altLang="ja-JP" sz="1200">
                <a:solidFill>
                  <a:prstClr val="black"/>
                </a:solidFill>
                <a:latin typeface="Arial" charset="0"/>
              </a:rPr>
              <a:pPr/>
              <a:t>2</a:t>
            </a:fld>
            <a:endParaRPr lang="en-GB" altLang="ja-JP" sz="1200">
              <a:solidFill>
                <a:prstClr val="black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49325">
              <a:defRPr sz="24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9325">
              <a:defRPr sz="24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9325"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9325">
              <a:defRPr sz="24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9325">
              <a:defRPr sz="24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A56D901-DE3B-4DAA-BC26-D2E996B40268}" type="slidenum">
              <a:rPr lang="en-GB" altLang="en-US" sz="1200" smtClean="0">
                <a:latin typeface="Arial" charset="0"/>
              </a:rPr>
              <a:pPr/>
              <a:t>3</a:t>
            </a:fld>
            <a:endParaRPr lang="en-GB" altLang="en-US" sz="1200" smtClean="0">
              <a:latin typeface="Arial" charset="0"/>
            </a:endParaRPr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0" y="476250"/>
            <a:ext cx="9144000" cy="0"/>
          </a:xfrm>
          <a:prstGeom prst="line">
            <a:avLst/>
          </a:prstGeom>
          <a:noFill/>
          <a:ln w="1587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5" name="Picture 5" descr="PowerPoint_Graphi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35700"/>
            <a:ext cx="9144000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8388350" y="6453188"/>
            <a:ext cx="585788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GB" sz="800" smtClean="0">
                <a:latin typeface="Arial" charset="0"/>
              </a:rPr>
              <a:t>Page </a:t>
            </a:r>
            <a:fld id="{BA6E6ED3-9211-4441-90E7-67C5B952B418}" type="slidenum">
              <a:rPr lang="en-GB" sz="800" smtClean="0">
                <a:latin typeface="Arial" charset="0"/>
              </a:rPr>
              <a:pPr>
                <a:spcBef>
                  <a:spcPct val="50000"/>
                </a:spcBef>
                <a:defRPr/>
              </a:pPr>
              <a:t>‹#›</a:t>
            </a:fld>
            <a:endParaRPr lang="en-GB" sz="800" smtClean="0">
              <a:latin typeface="Arial" charset="0"/>
            </a:endParaRPr>
          </a:p>
        </p:txBody>
      </p:sp>
      <p:sp>
        <p:nvSpPr>
          <p:cNvPr id="12290" name="Rectangle 2"/>
          <p:cNvSpPr>
            <a:spLocks noGrp="1" noChangeAspect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2700338" y="6381750"/>
            <a:ext cx="5715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GB" sz="1000" dirty="0" smtClean="0">
                <a:latin typeface="Arial" charset="0"/>
              </a:rPr>
              <a:t>NSTX-U Research Forum 2013 24</a:t>
            </a:r>
            <a:r>
              <a:rPr lang="en-GB" sz="1000" baseline="30000" dirty="0" smtClean="0">
                <a:latin typeface="Arial" charset="0"/>
              </a:rPr>
              <a:t>th</a:t>
            </a:r>
            <a:r>
              <a:rPr lang="en-GB" sz="1000" dirty="0" smtClean="0">
                <a:latin typeface="Arial" charset="0"/>
              </a:rPr>
              <a:t>-27</a:t>
            </a:r>
            <a:r>
              <a:rPr lang="en-GB" sz="1000" baseline="30000" dirty="0" smtClean="0">
                <a:latin typeface="Arial" charset="0"/>
              </a:rPr>
              <a:t>th</a:t>
            </a:r>
            <a:r>
              <a:rPr lang="en-GB" sz="1000" dirty="0" smtClean="0">
                <a:latin typeface="Arial" charset="0"/>
              </a:rPr>
              <a:t> February</a:t>
            </a:r>
            <a:r>
              <a:rPr lang="en-GB" sz="1000" baseline="0" dirty="0" smtClean="0">
                <a:latin typeface="Arial" charset="0"/>
              </a:rPr>
              <a:t> 2015</a:t>
            </a:r>
            <a:endParaRPr lang="en-GB" sz="1000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2534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4429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609600"/>
            <a:ext cx="200025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3088" y="609600"/>
            <a:ext cx="584835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39497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73088" y="609600"/>
            <a:ext cx="80010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3649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6537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78391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3088" y="1752600"/>
            <a:ext cx="39243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9788" y="1752600"/>
            <a:ext cx="39243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9571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8551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5687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6850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0648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11584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spect="1" noChangeArrowheads="1"/>
          </p:cNvSpPr>
          <p:nvPr>
            <p:ph type="title"/>
          </p:nvPr>
        </p:nvSpPr>
        <p:spPr bwMode="auto">
          <a:xfrm>
            <a:off x="573088" y="609600"/>
            <a:ext cx="8001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3088" y="1752600"/>
            <a:ext cx="80010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Line 13"/>
          <p:cNvSpPr>
            <a:spLocks noChangeShapeType="1"/>
          </p:cNvSpPr>
          <p:nvPr/>
        </p:nvSpPr>
        <p:spPr bwMode="auto">
          <a:xfrm>
            <a:off x="0" y="476250"/>
            <a:ext cx="9144000" cy="0"/>
          </a:xfrm>
          <a:prstGeom prst="line">
            <a:avLst/>
          </a:prstGeom>
          <a:noFill/>
          <a:ln w="1587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029" name="Picture 14" descr="PowerPoint_Graphic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35700"/>
            <a:ext cx="9144000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Text Box 16"/>
          <p:cNvSpPr txBox="1">
            <a:spLocks noChangeArrowheads="1"/>
          </p:cNvSpPr>
          <p:nvPr/>
        </p:nvSpPr>
        <p:spPr bwMode="auto">
          <a:xfrm>
            <a:off x="8458200" y="6477000"/>
            <a:ext cx="585788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GB" sz="800" smtClean="0">
                <a:latin typeface="Garamond" pitchFamily="18" charset="0"/>
              </a:rPr>
              <a:t>Page </a:t>
            </a:r>
            <a:fld id="{6925B364-BEE3-46C4-A914-D977873FA783}" type="slidenum">
              <a:rPr lang="en-GB" sz="800" smtClean="0">
                <a:latin typeface="Garamond" pitchFamily="18" charset="0"/>
              </a:rPr>
              <a:pPr>
                <a:spcBef>
                  <a:spcPct val="50000"/>
                </a:spcBef>
                <a:defRPr/>
              </a:pPr>
              <a:t>‹#›</a:t>
            </a:fld>
            <a:endParaRPr lang="en-GB" sz="800" smtClean="0">
              <a:latin typeface="Garamond" pitchFamily="18" charset="0"/>
            </a:endParaRPr>
          </a:p>
        </p:txBody>
      </p:sp>
      <p:sp>
        <p:nvSpPr>
          <p:cNvPr id="1031" name="Text Box 18"/>
          <p:cNvSpPr txBox="1">
            <a:spLocks noChangeArrowheads="1"/>
          </p:cNvSpPr>
          <p:nvPr userDrawn="1"/>
        </p:nvSpPr>
        <p:spPr bwMode="auto">
          <a:xfrm>
            <a:off x="2700338" y="6381750"/>
            <a:ext cx="5715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GB" sz="1000" dirty="0" smtClean="0">
                <a:latin typeface="Arial" charset="0"/>
              </a:rPr>
              <a:t>NSTX-U Research Forum 2013 24</a:t>
            </a:r>
            <a:r>
              <a:rPr lang="en-GB" sz="1000" baseline="30000" dirty="0" smtClean="0">
                <a:latin typeface="Arial" charset="0"/>
              </a:rPr>
              <a:t>th</a:t>
            </a:r>
            <a:r>
              <a:rPr lang="en-GB" sz="1000" dirty="0" smtClean="0">
                <a:latin typeface="Arial" charset="0"/>
              </a:rPr>
              <a:t>-27</a:t>
            </a:r>
            <a:r>
              <a:rPr lang="en-GB" sz="1000" baseline="30000" dirty="0" smtClean="0">
                <a:latin typeface="Arial" charset="0"/>
              </a:rPr>
              <a:t>th</a:t>
            </a:r>
            <a:r>
              <a:rPr lang="en-GB" sz="1000" dirty="0" smtClean="0">
                <a:latin typeface="Arial" charset="0"/>
              </a:rPr>
              <a:t> February</a:t>
            </a:r>
            <a:r>
              <a:rPr lang="en-GB" sz="1000" baseline="0" dirty="0" smtClean="0">
                <a:latin typeface="Arial" charset="0"/>
              </a:rPr>
              <a:t> 2015</a:t>
            </a:r>
            <a:endParaRPr lang="en-GB" sz="1000" dirty="0" smtClean="0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87338" indent="-287338" algn="l" defTabSz="795338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57238" indent="-279400" algn="l" defTabSz="795338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36650" indent="-188913" algn="l" defTabSz="795338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511300" indent="-184150" algn="l" defTabSz="795338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1885950" indent="-184150" algn="l" defTabSz="795338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343150" indent="-184150" algn="l" defTabSz="795338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800350" indent="-184150" algn="l" defTabSz="795338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257550" indent="-184150" algn="l" defTabSz="795338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714750" indent="-184150" algn="l" defTabSz="795338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2708920"/>
            <a:ext cx="8096572" cy="965448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r>
              <a:rPr lang="en-GB" altLang="en-US" dirty="0"/>
              <a:t>Divertor conditions and detachment characteristics in plasmas with 3D</a:t>
            </a:r>
            <a:br>
              <a:rPr lang="en-GB" altLang="en-US" dirty="0"/>
            </a:br>
            <a:r>
              <a:rPr lang="en-GB" altLang="en-US" dirty="0" smtClean="0"/>
              <a:t>fields</a:t>
            </a:r>
            <a:br>
              <a:rPr lang="en-GB" altLang="en-US" dirty="0" smtClean="0"/>
            </a:br>
            <a:r>
              <a:rPr lang="en-GB" altLang="en-US" dirty="0" smtClean="0"/>
              <a:t>A. Loarte, J.W. </a:t>
            </a:r>
            <a:r>
              <a:rPr lang="en-GB" altLang="en-US" dirty="0"/>
              <a:t>Ahn, </a:t>
            </a:r>
            <a:r>
              <a:rPr lang="en-GB" altLang="en-US" dirty="0" smtClean="0"/>
              <a:t>A. Diallo</a:t>
            </a:r>
            <a:r>
              <a:rPr lang="en-GB" altLang="en-US" dirty="0"/>
              <a:t>, </a:t>
            </a:r>
            <a:r>
              <a:rPr lang="en-GB" altLang="en-US" dirty="0" smtClean="0"/>
              <a:t>R.  Maingi, O. </a:t>
            </a:r>
            <a:r>
              <a:rPr lang="en-GB" altLang="en-US" dirty="0" smtClean="0"/>
              <a:t>Schmitz and J. Lore</a:t>
            </a:r>
            <a:endParaRPr lang="en-US" altLang="en-US" sz="36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5" name="Rectangle 4"/>
          <p:cNvSpPr>
            <a:spLocks noChangeArrowheads="1"/>
          </p:cNvSpPr>
          <p:nvPr/>
        </p:nvSpPr>
        <p:spPr bwMode="auto">
          <a:xfrm>
            <a:off x="4924" y="450538"/>
            <a:ext cx="9143997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1pPr>
            <a:lvl2pPr marL="630238" indent="-268288">
              <a:defRPr sz="24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9pPr>
          </a:lstStyle>
          <a:p>
            <a:pPr>
              <a:spcAft>
                <a:spcPts val="0"/>
              </a:spcAft>
              <a:buFont typeface="Wingdings" pitchFamily="2" charset="2"/>
              <a:buChar char="q"/>
            </a:pPr>
            <a:r>
              <a:rPr lang="en-GB" altLang="en-US" sz="1800" dirty="0">
                <a:latin typeface="Arial" charset="0"/>
              </a:rPr>
              <a:t>ITER </a:t>
            </a:r>
            <a:r>
              <a:rPr lang="en-GB" altLang="en-US" sz="1800" dirty="0" smtClean="0">
                <a:latin typeface="Arial" charset="0"/>
              </a:rPr>
              <a:t>plans to </a:t>
            </a:r>
            <a:r>
              <a:rPr lang="en-GB" altLang="en-US" sz="1800" dirty="0">
                <a:latin typeface="Arial" charset="0"/>
              </a:rPr>
              <a:t>use 3-D field perturbations </a:t>
            </a:r>
            <a:r>
              <a:rPr lang="en-GB" altLang="en-US" sz="1800" dirty="0" smtClean="0">
                <a:latin typeface="Arial" charset="0"/>
              </a:rPr>
              <a:t> for ELM control and </a:t>
            </a:r>
            <a:r>
              <a:rPr lang="en-GB" altLang="en-US" sz="1800" dirty="0">
                <a:latin typeface="Arial" charset="0"/>
              </a:rPr>
              <a:t>in addition to operate in a high density/radiative divertor for stationary divertor power load </a:t>
            </a:r>
            <a:r>
              <a:rPr lang="en-GB" altLang="en-US" sz="1800" dirty="0" smtClean="0">
                <a:latin typeface="Arial" charset="0"/>
              </a:rPr>
              <a:t>control</a:t>
            </a:r>
            <a:endParaRPr lang="en-US" altLang="en-US" sz="1800" dirty="0" smtClean="0">
              <a:latin typeface="Arial" charset="0"/>
            </a:endParaRPr>
          </a:p>
          <a:p>
            <a:pPr marL="647700" lvl="1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GB" altLang="en-US" sz="1800" dirty="0" smtClean="0">
                <a:latin typeface="Arial" charset="0"/>
              </a:rPr>
              <a:t>Very few experiments done so far to study in details physics of high density divertor with 3-D fields and on their influence for radiation with extrinsic impurities </a:t>
            </a:r>
          </a:p>
          <a:p>
            <a:pPr marL="647700" lvl="1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GB" altLang="en-US" sz="1800" dirty="0" smtClean="0">
                <a:latin typeface="Arial" charset="0"/>
              </a:rPr>
              <a:t>Studies at NSTX have shown that high radiation and detachment are compatible with 3-D fields but there is a clear influence of 3-D fields on divertor plasma</a:t>
            </a:r>
            <a:endParaRPr lang="en-GB" altLang="en-US" sz="1800" dirty="0">
              <a:latin typeface="Arial" charset="0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6432866" y="2924944"/>
            <a:ext cx="371382" cy="79208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6516216" y="4077072"/>
            <a:ext cx="216024" cy="17190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altLang="en-US" sz="1800" dirty="0" smtClean="0">
                <a:latin typeface="Arial" charset="0"/>
              </a:rPr>
              <a:t>3-D fields an divertor conditions</a:t>
            </a:r>
            <a:endParaRPr lang="en-GB" altLang="en-US" sz="1800" dirty="0">
              <a:latin typeface="Arial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8594" y="2977032"/>
            <a:ext cx="3128963" cy="312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32387" y="2992076"/>
            <a:ext cx="3200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3472022" y="2678882"/>
            <a:ext cx="2209800" cy="246062"/>
          </a:xfrm>
          <a:prstGeom prst="rect">
            <a:avLst/>
          </a:prstGeom>
          <a:noFill/>
          <a:ln w="1587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1600" b="0" i="0" dirty="0">
                <a:solidFill>
                  <a:srgbClr val="0000FF"/>
                </a:solidFill>
                <a:latin typeface="+mj-lt"/>
                <a:ea typeface="굴림" pitchFamily="34" charset="-127"/>
              </a:rPr>
              <a:t>Detached (low gas puff)</a:t>
            </a:r>
            <a:endParaRPr lang="en-US" sz="1400" b="0" i="0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6432866" y="2702730"/>
            <a:ext cx="2286000" cy="246063"/>
          </a:xfrm>
          <a:prstGeom prst="rect">
            <a:avLst/>
          </a:prstGeom>
          <a:noFill/>
          <a:ln w="1587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1600" b="0" i="0" dirty="0">
                <a:solidFill>
                  <a:srgbClr val="008000"/>
                </a:solidFill>
                <a:latin typeface="+mj-lt"/>
                <a:ea typeface="굴림" pitchFamily="34" charset="-127"/>
              </a:rPr>
              <a:t>Detached (high gas puff)</a:t>
            </a:r>
            <a:endParaRPr lang="en-US" sz="1400" b="0" i="0" dirty="0">
              <a:solidFill>
                <a:srgbClr val="008000"/>
              </a:solidFill>
              <a:latin typeface="+mj-lt"/>
            </a:endParaRPr>
          </a:p>
        </p:txBody>
      </p:sp>
      <p:pic>
        <p:nvPicPr>
          <p:cNvPr id="17" name="Picture 7" descr="lam_total_241deg copy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25" r="4546"/>
          <a:stretch>
            <a:fillRect/>
          </a:stretch>
        </p:blipFill>
        <p:spPr bwMode="auto">
          <a:xfrm>
            <a:off x="493362" y="2328060"/>
            <a:ext cx="2403950" cy="3841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5063211" y="2308810"/>
            <a:ext cx="2193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2000" kern="0" dirty="0" smtClean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NSTX - J.W</a:t>
            </a:r>
            <a:r>
              <a:rPr lang="en-GB" altLang="en-US" sz="2000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. Ahn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66647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476672"/>
            <a:ext cx="9144000" cy="5570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55600" lvl="1" indent="-266700" eaLnBrk="1" hangingPunct="1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GB" dirty="0">
                <a:solidFill>
                  <a:srgbClr val="0000FF"/>
                </a:solidFill>
                <a:latin typeface="Arial" charset="0"/>
              </a:rPr>
              <a:t>For given I</a:t>
            </a:r>
            <a:r>
              <a:rPr lang="en-GB" baseline="-25000" dirty="0">
                <a:solidFill>
                  <a:srgbClr val="0000FF"/>
                </a:solidFill>
                <a:latin typeface="Arial" charset="0"/>
              </a:rPr>
              <a:t>p</a:t>
            </a:r>
            <a:r>
              <a:rPr lang="en-GB" dirty="0">
                <a:solidFill>
                  <a:srgbClr val="0000FF"/>
                </a:solidFill>
                <a:latin typeface="Arial" charset="0"/>
              </a:rPr>
              <a:t>/</a:t>
            </a:r>
            <a:r>
              <a:rPr lang="en-GB" dirty="0" err="1">
                <a:solidFill>
                  <a:srgbClr val="0000FF"/>
                </a:solidFill>
                <a:latin typeface="Arial" charset="0"/>
              </a:rPr>
              <a:t>B</a:t>
            </a:r>
            <a:r>
              <a:rPr lang="en-GB" baseline="-25000" dirty="0" err="1">
                <a:solidFill>
                  <a:srgbClr val="0000FF"/>
                </a:solidFill>
                <a:latin typeface="Arial" charset="0"/>
              </a:rPr>
              <a:t>t</a:t>
            </a:r>
            <a:r>
              <a:rPr lang="en-GB" dirty="0">
                <a:solidFill>
                  <a:srgbClr val="0000FF"/>
                </a:solidFill>
                <a:latin typeface="Arial" charset="0"/>
              </a:rPr>
              <a:t> </a:t>
            </a: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and 2 NBI </a:t>
            </a:r>
            <a:r>
              <a:rPr lang="en-GB" dirty="0">
                <a:solidFill>
                  <a:srgbClr val="0000FF"/>
                </a:solidFill>
                <a:latin typeface="Arial" charset="0"/>
              </a:rPr>
              <a:t>power </a:t>
            </a: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levels (at least one level in H-mode) in perform gas fuelling scans to determine low recycling-high recycling-detachment behaviour without 3-D fields</a:t>
            </a:r>
          </a:p>
          <a:p>
            <a:pPr marL="355600" lvl="1" indent="-266700" eaLnBrk="1" hangingPunct="1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GB" dirty="0">
                <a:solidFill>
                  <a:srgbClr val="0000FF"/>
                </a:solidFill>
                <a:latin typeface="Arial" charset="0"/>
              </a:rPr>
              <a:t> </a:t>
            </a: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Repeat </a:t>
            </a:r>
            <a:r>
              <a:rPr lang="en-GB" dirty="0">
                <a:solidFill>
                  <a:srgbClr val="0000FF"/>
                </a:solidFill>
                <a:latin typeface="Arial" charset="0"/>
              </a:rPr>
              <a:t>gas fuelling scans </a:t>
            </a: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from main chamber and divertor with </a:t>
            </a: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3-D fields at two levels of current in coils with optimum perturbation alignment (maximum with H-mode operation and minimum for detection of striations in </a:t>
            </a:r>
            <a:r>
              <a:rPr lang="en-GB" dirty="0" err="1" smtClean="0">
                <a:solidFill>
                  <a:srgbClr val="0000FF"/>
                </a:solidFill>
                <a:latin typeface="Arial" charset="0"/>
              </a:rPr>
              <a:t>q</a:t>
            </a:r>
            <a:r>
              <a:rPr lang="en-GB" baseline="-25000" dirty="0" err="1" smtClean="0">
                <a:solidFill>
                  <a:srgbClr val="0000FF"/>
                </a:solidFill>
                <a:latin typeface="Arial" charset="0"/>
              </a:rPr>
              <a:t>div</a:t>
            </a: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 at low &lt;n</a:t>
            </a:r>
            <a:r>
              <a:rPr lang="en-GB" baseline="-25000" dirty="0" smtClean="0">
                <a:solidFill>
                  <a:srgbClr val="0000FF"/>
                </a:solidFill>
                <a:latin typeface="Arial" charset="0"/>
              </a:rPr>
              <a:t>e</a:t>
            </a: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&gt;)</a:t>
            </a:r>
          </a:p>
          <a:p>
            <a:pPr marL="355600" lvl="1" indent="-266700" eaLnBrk="1" hangingPunct="1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 Choose one &lt;n</a:t>
            </a:r>
            <a:r>
              <a:rPr lang="en-GB" baseline="-25000" dirty="0" smtClean="0">
                <a:solidFill>
                  <a:srgbClr val="0000FF"/>
                </a:solidFill>
                <a:latin typeface="Arial" charset="0"/>
              </a:rPr>
              <a:t>e</a:t>
            </a: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&gt; and one NBI power level in which plasma is in H-mode and the divertor is in the high recycling regime and inject impurities (Nitrogen preferably or Neon) to various levels to create a highly radiative divertor at medium &lt;n</a:t>
            </a:r>
            <a:r>
              <a:rPr lang="en-GB" baseline="-25000" dirty="0" smtClean="0">
                <a:solidFill>
                  <a:srgbClr val="0000FF"/>
                </a:solidFill>
                <a:latin typeface="Arial" charset="0"/>
              </a:rPr>
              <a:t>e</a:t>
            </a: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&gt; </a:t>
            </a:r>
            <a:r>
              <a:rPr lang="en-GB" dirty="0">
                <a:solidFill>
                  <a:srgbClr val="0000FF"/>
                </a:solidFill>
                <a:latin typeface="Arial" charset="0"/>
              </a:rPr>
              <a:t>without 3-D </a:t>
            </a: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fields with D gas puffing from main chamber and divertor</a:t>
            </a:r>
            <a:endParaRPr lang="en-GB" dirty="0">
              <a:solidFill>
                <a:srgbClr val="0000FF"/>
              </a:solidFill>
              <a:latin typeface="Arial" charset="0"/>
            </a:endParaRPr>
          </a:p>
          <a:p>
            <a:pPr marL="355600" lvl="1" indent="-266700" eaLnBrk="1" hangingPunct="1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 Repeat with 3-D fields at two coil current levels </a:t>
            </a:r>
          </a:p>
          <a:p>
            <a:pPr marL="355600" lvl="1" indent="-266700" eaLnBrk="1" hangingPunct="1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GB" dirty="0">
                <a:solidFill>
                  <a:srgbClr val="0000FF"/>
                </a:solidFill>
                <a:latin typeface="Arial" charset="0"/>
              </a:rPr>
              <a:t> </a:t>
            </a: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Repeat at another NBI power level/&lt;n</a:t>
            </a:r>
            <a:r>
              <a:rPr lang="en-GB" baseline="-25000" dirty="0" smtClean="0">
                <a:solidFill>
                  <a:srgbClr val="0000FF"/>
                </a:solidFill>
                <a:latin typeface="Arial" charset="0"/>
              </a:rPr>
              <a:t>e</a:t>
            </a: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&gt; level</a:t>
            </a: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altLang="en-US" sz="1800" dirty="0" smtClean="0">
                <a:solidFill>
                  <a:srgbClr val="0000FF"/>
                </a:solidFill>
                <a:latin typeface="Arial" charset="0"/>
              </a:rPr>
              <a:t>NSTX-U Experiments</a:t>
            </a:r>
            <a:endParaRPr lang="en-GB" altLang="en-US" sz="1800" dirty="0">
              <a:solidFill>
                <a:srgbClr val="0000FF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TER_PPTemplate (2)">
  <a:themeElements>
    <a:clrScheme name="ITER_PPTemplate (2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TER_PPTemplate (2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ITER_PPTemplate (2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ITER_PPTemplate (2)</Template>
  <TotalTime>6134</TotalTime>
  <Words>280</Words>
  <Application>Microsoft Office PowerPoint</Application>
  <PresentationFormat>On-screen Show (4:3)</PresentationFormat>
  <Paragraphs>18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ITER_PPTemplate (2)</vt:lpstr>
      <vt:lpstr>Divertor conditions and detachment characteristics in plasmas with 3D fields A. Loarte, J.W. Ahn, A. Diallo, R.  Maingi, O. Schmitz and J. Lore</vt:lpstr>
      <vt:lpstr>PowerPoint Presentation</vt:lpstr>
      <vt:lpstr>PowerPoint Presentation</vt:lpstr>
    </vt:vector>
  </TitlesOfParts>
  <Company>ITER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ITER</dc:creator>
  <cp:lastModifiedBy>Loarte Alberto</cp:lastModifiedBy>
  <cp:revision>1069</cp:revision>
  <cp:lastPrinted>2008-09-26T16:58:55Z</cp:lastPrinted>
  <dcterms:created xsi:type="dcterms:W3CDTF">2008-09-02T15:06:07Z</dcterms:created>
  <dcterms:modified xsi:type="dcterms:W3CDTF">2015-02-24T09:43:42Z</dcterms:modified>
</cp:coreProperties>
</file>