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5" r:id="rId2"/>
    <p:sldId id="386" r:id="rId3"/>
    <p:sldId id="387" r:id="rId4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99"/>
    <a:srgbClr val="00CC66"/>
    <a:srgbClr val="00CC00"/>
    <a:srgbClr val="FF0000"/>
    <a:srgbClr val="EFB942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95" autoAdjust="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fld id="{21128A60-DD5F-4586-8420-F0A6B9F36E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84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charset="0"/>
              </a:defRPr>
            </a:lvl1pPr>
          </a:lstStyle>
          <a:p>
            <a:pPr>
              <a:defRPr/>
            </a:pPr>
            <a:fld id="{F61DA65C-A8C0-40FF-AAD3-EC560C38E3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292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568C5C79-E2FA-40A1-8218-919DEBD19117}" type="slidenum">
              <a:rPr lang="en-GB" altLang="en-US" sz="1200" smtClean="0">
                <a:solidFill>
                  <a:srgbClr val="000000"/>
                </a:solidFill>
                <a:latin typeface="Arial" charset="0"/>
              </a:rPr>
              <a:pPr/>
              <a:t>1</a:t>
            </a:fld>
            <a:endParaRPr lang="en-GB" altLang="en-US" sz="12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92EE54D1-B441-4B8A-943D-AF4C3B9B0F2F}" type="slidenum">
              <a:rPr lang="en-GB" altLang="en-US" sz="1200" smtClean="0">
                <a:latin typeface="Arial" charset="0"/>
              </a:rPr>
              <a:pPr/>
              <a:t>2</a:t>
            </a:fld>
            <a:endParaRPr lang="en-GB" altLang="en-US" sz="12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BA56D901-DE3B-4DAA-BC26-D2E996B40268}" type="slidenum">
              <a:rPr lang="en-GB" altLang="en-US" sz="1200" smtClean="0">
                <a:latin typeface="Arial" charset="0"/>
              </a:rPr>
              <a:pPr/>
              <a:t>3</a:t>
            </a:fld>
            <a:endParaRPr lang="en-GB" altLang="en-US" sz="12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476250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" name="Picture 5" descr="PowerPoint_Graph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388350" y="6453188"/>
            <a:ext cx="5857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latin typeface="Arial" charset="0"/>
              </a:rPr>
              <a:t>Page </a:t>
            </a:r>
            <a:fld id="{BA6E6ED3-9211-4441-90E7-67C5B952B418}" type="slidenum">
              <a:rPr lang="en-GB" sz="800" smtClean="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800" smtClean="0">
              <a:latin typeface="Arial" charset="0"/>
            </a:endParaRPr>
          </a:p>
        </p:txBody>
      </p:sp>
      <p:sp>
        <p:nvSpPr>
          <p:cNvPr id="12290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Text Box 18"/>
          <p:cNvSpPr txBox="1">
            <a:spLocks noChangeArrowheads="1"/>
          </p:cNvSpPr>
          <p:nvPr userDrawn="1"/>
        </p:nvSpPr>
        <p:spPr bwMode="auto">
          <a:xfrm>
            <a:off x="2700338" y="6381750"/>
            <a:ext cx="571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GB" sz="1000" dirty="0" smtClean="0">
                <a:latin typeface="Arial" charset="0"/>
              </a:rPr>
              <a:t>NSTX-U </a:t>
            </a:r>
            <a:r>
              <a:rPr lang="en-GB" sz="1000" dirty="0" smtClean="0">
                <a:latin typeface="Arial" charset="0"/>
              </a:rPr>
              <a:t>Research Forum </a:t>
            </a:r>
            <a:r>
              <a:rPr lang="en-GB" sz="1000" dirty="0" smtClean="0">
                <a:latin typeface="Arial" charset="0"/>
              </a:rPr>
              <a:t>2013 24</a:t>
            </a:r>
            <a:r>
              <a:rPr lang="en-GB" sz="1000" baseline="30000" dirty="0" smtClean="0">
                <a:latin typeface="Arial" charset="0"/>
              </a:rPr>
              <a:t>th</a:t>
            </a:r>
            <a:r>
              <a:rPr lang="en-GB" sz="1000" dirty="0" smtClean="0">
                <a:latin typeface="Arial" charset="0"/>
              </a:rPr>
              <a:t>-27</a:t>
            </a:r>
            <a:r>
              <a:rPr lang="en-GB" sz="1000" baseline="30000" dirty="0" smtClean="0">
                <a:latin typeface="Arial" charset="0"/>
              </a:rPr>
              <a:t>th</a:t>
            </a:r>
            <a:r>
              <a:rPr lang="en-GB" sz="1000" dirty="0" smtClean="0">
                <a:latin typeface="Arial" charset="0"/>
              </a:rPr>
              <a:t> February</a:t>
            </a:r>
            <a:r>
              <a:rPr lang="en-GB" sz="1000" baseline="0" dirty="0" smtClean="0">
                <a:latin typeface="Arial" charset="0"/>
              </a:rPr>
              <a:t> 2015</a:t>
            </a:r>
            <a:endParaRPr lang="en-GB" sz="1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53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2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609600"/>
            <a:ext cx="20002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88" y="609600"/>
            <a:ext cx="58483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49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73088" y="609600"/>
            <a:ext cx="8001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64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53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839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088" y="1752600"/>
            <a:ext cx="3924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752600"/>
            <a:ext cx="3924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57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55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68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85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064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58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573088" y="609600"/>
            <a:ext cx="800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752600"/>
            <a:ext cx="8001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Line 13"/>
          <p:cNvSpPr>
            <a:spLocks noChangeShapeType="1"/>
          </p:cNvSpPr>
          <p:nvPr/>
        </p:nvSpPr>
        <p:spPr bwMode="auto">
          <a:xfrm>
            <a:off x="0" y="476250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29" name="Picture 14" descr="PowerPoint_Graphic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8458200" y="6477000"/>
            <a:ext cx="58578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latin typeface="Garamond" pitchFamily="18" charset="0"/>
              </a:rPr>
              <a:t>Page </a:t>
            </a:r>
            <a:fld id="{6925B364-BEE3-46C4-A914-D977873FA783}" type="slidenum">
              <a:rPr lang="en-GB" sz="800" smtClean="0">
                <a:latin typeface="Garamond" pitchFamily="18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800" smtClean="0">
              <a:latin typeface="Garamond" pitchFamily="18" charset="0"/>
            </a:endParaRPr>
          </a:p>
        </p:txBody>
      </p:sp>
      <p:sp>
        <p:nvSpPr>
          <p:cNvPr id="1031" name="Text Box 18"/>
          <p:cNvSpPr txBox="1">
            <a:spLocks noChangeArrowheads="1"/>
          </p:cNvSpPr>
          <p:nvPr userDrawn="1"/>
        </p:nvSpPr>
        <p:spPr bwMode="auto">
          <a:xfrm>
            <a:off x="2700338" y="6381750"/>
            <a:ext cx="571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GB" sz="1000" dirty="0" smtClean="0">
                <a:latin typeface="Arial" charset="0"/>
              </a:rPr>
              <a:t>NSTX-U </a:t>
            </a:r>
            <a:r>
              <a:rPr lang="en-GB" sz="1000" dirty="0" smtClean="0">
                <a:latin typeface="Arial" charset="0"/>
              </a:rPr>
              <a:t>Research Forum </a:t>
            </a:r>
            <a:r>
              <a:rPr lang="en-GB" sz="1000" dirty="0" smtClean="0">
                <a:latin typeface="Arial" charset="0"/>
              </a:rPr>
              <a:t>2013 24</a:t>
            </a:r>
            <a:r>
              <a:rPr lang="en-GB" sz="1000" baseline="30000" dirty="0" smtClean="0">
                <a:latin typeface="Arial" charset="0"/>
              </a:rPr>
              <a:t>th</a:t>
            </a:r>
            <a:r>
              <a:rPr lang="en-GB" sz="1000" dirty="0" smtClean="0">
                <a:latin typeface="Arial" charset="0"/>
              </a:rPr>
              <a:t>-27</a:t>
            </a:r>
            <a:r>
              <a:rPr lang="en-GB" sz="1000" baseline="30000" dirty="0" smtClean="0">
                <a:latin typeface="Arial" charset="0"/>
              </a:rPr>
              <a:t>th</a:t>
            </a:r>
            <a:r>
              <a:rPr lang="en-GB" sz="1000" dirty="0" smtClean="0">
                <a:latin typeface="Arial" charset="0"/>
              </a:rPr>
              <a:t> February</a:t>
            </a:r>
            <a:r>
              <a:rPr lang="en-GB" sz="1000" baseline="0" dirty="0" smtClean="0">
                <a:latin typeface="Arial" charset="0"/>
              </a:rPr>
              <a:t> 2015</a:t>
            </a:r>
            <a:endParaRPr lang="en-GB" sz="1000" dirty="0" smtClean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7338" indent="-287338" algn="l" defTabSz="7953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79400" algn="l" defTabSz="7953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36650" indent="-188913" algn="l" defTabSz="795338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11300" indent="-184150" algn="l" defTabSz="795338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5950" indent="-184150" algn="l" defTabSz="795338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431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003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575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14750" indent="-184150" algn="l" defTabSz="795338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895600"/>
            <a:ext cx="7693025" cy="47148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Understanding impurity transport mechanisms in the plasma pedestal</a:t>
            </a:r>
            <a:br>
              <a:rPr lang="en-GB" altLang="en-US" dirty="0" smtClean="0"/>
            </a:br>
            <a:r>
              <a:rPr lang="en-GB" altLang="en-US" dirty="0" smtClean="0"/>
              <a:t>A</a:t>
            </a:r>
            <a:r>
              <a:rPr lang="en-GB" altLang="en-US" dirty="0" smtClean="0"/>
              <a:t>. Loarte, </a:t>
            </a:r>
            <a:r>
              <a:rPr lang="en-GB" altLang="en-US" dirty="0" smtClean="0"/>
              <a:t>A. Diallo, R. Maingi and F. </a:t>
            </a:r>
            <a:r>
              <a:rPr lang="en-GB" altLang="en-US" dirty="0" err="1" smtClean="0"/>
              <a:t>Scotti</a:t>
            </a:r>
            <a:endParaRPr lang="en-US" altLang="en-US" sz="36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800" dirty="0" smtClean="0">
                <a:solidFill>
                  <a:srgbClr val="0000FF"/>
                </a:solidFill>
                <a:latin typeface="Arial" charset="0"/>
              </a:rPr>
              <a:t>Pedestal impurity transport in ITER</a:t>
            </a:r>
            <a:endParaRPr lang="en-GB" altLang="en-US" sz="1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975" y="476672"/>
            <a:ext cx="903605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361950" algn="l"/>
              </a:tabLs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Minimum level of W impurity in core ITER plasma likely set by </a:t>
            </a:r>
            <a:r>
              <a:rPr lang="en-US" sz="20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n</a:t>
            </a:r>
            <a:r>
              <a:rPr lang="en-US" sz="2000" kern="0" baseline="-25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ped</a:t>
            </a:r>
            <a:r>
              <a:rPr lang="en-US" sz="2000" kern="0" baseline="30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W</a:t>
            </a:r>
            <a:endParaRPr lang="en-US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361950" algn="l"/>
              </a:tabLs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Impurities in edge transport barrier assumed to be well described by neoclassical transport W </a:t>
            </a:r>
            <a:r>
              <a:rPr lang="en-US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large effect at high Z  </a:t>
            </a:r>
            <a:r>
              <a:rPr lang="en-US" sz="20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needs to be </a:t>
            </a:r>
            <a:r>
              <a:rPr lang="en-US" sz="20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confirmed</a:t>
            </a:r>
          </a:p>
          <a:p>
            <a:pPr marL="342900" lvl="0" indent="-342900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361950" algn="l"/>
              </a:tabLs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If impurity density profiles are hollow in pedestal ELMs can cause impurity contamination rather than impurity exhaust </a:t>
            </a:r>
            <a:r>
              <a:rPr lang="en-US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n-US" sz="20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needs to be </a:t>
            </a:r>
            <a:r>
              <a:rPr lang="en-US" sz="200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confirmed</a:t>
            </a:r>
            <a:endParaRPr lang="en-US" sz="2000" kern="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756592" y="2276872"/>
            <a:ext cx="9865096" cy="3952044"/>
            <a:chOff x="-684584" y="2348880"/>
            <a:chExt cx="9865096" cy="395204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8487" y="2348880"/>
              <a:ext cx="9112025" cy="39121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charset="0"/>
                <a:ea typeface="ＭＳ Ｐゴシック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-684584" y="2397200"/>
              <a:ext cx="9690486" cy="3903724"/>
              <a:chOff x="-1014030" y="2397200"/>
              <a:chExt cx="9690486" cy="3903724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-1014030" y="2397200"/>
                <a:ext cx="9690486" cy="3903724"/>
                <a:chOff x="-1014030" y="2397200"/>
                <a:chExt cx="9690486" cy="3903724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5492426" y="3125193"/>
                  <a:ext cx="3184030" cy="2752079"/>
                  <a:chOff x="5492426" y="3195960"/>
                  <a:chExt cx="3184030" cy="2752079"/>
                </a:xfrm>
              </p:grpSpPr>
              <p:pic>
                <p:nvPicPr>
                  <p:cNvPr id="29" name="Picture 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64573" t="15482" r="3416" b="6516"/>
                  <a:stretch/>
                </p:blipFill>
                <p:spPr bwMode="auto">
                  <a:xfrm>
                    <a:off x="5754722" y="3195960"/>
                    <a:ext cx="2921734" cy="27520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92426" y="3958767"/>
                    <a:ext cx="910368" cy="37549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scene3d>
                    <a:camera prst="orthographicFront">
                      <a:rot lat="0" lon="0" rev="5400000"/>
                    </a:camera>
                    <a:lightRig rig="threePt" dir="t"/>
                  </a:scene3d>
                </p:spPr>
              </p:pic>
            </p:grpSp>
            <p:pic>
              <p:nvPicPr>
                <p:cNvPr id="1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89" t="9935" r="65615" b="9622"/>
                <a:stretch/>
              </p:blipFill>
              <p:spPr bwMode="auto">
                <a:xfrm>
                  <a:off x="2730385" y="2967035"/>
                  <a:ext cx="2783441" cy="28382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3666490" y="2707446"/>
                  <a:ext cx="4680520" cy="505529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>
                    <a:spcBef>
                      <a:spcPts val="0"/>
                    </a:spcBef>
                    <a:spcAft>
                      <a:spcPts val="0"/>
                    </a:spcAft>
                    <a:tabLst>
                      <a:tab pos="361950" algn="l"/>
                    </a:tabLst>
                    <a:defRPr/>
                  </a:pPr>
                  <a:r>
                    <a:rPr lang="en-US" sz="1800" kern="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ITER – R. Dux – EPS 2013</a:t>
                  </a:r>
                  <a:endParaRPr lang="en-US" sz="1800" kern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 bwMode="auto">
                <a:xfrm>
                  <a:off x="107504" y="2397200"/>
                  <a:ext cx="3312367" cy="390372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entury Gothic" charset="0"/>
                    <a:ea typeface="ＭＳ Ｐゴシック" charset="0"/>
                  </a:endParaRPr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 bwMode="auto">
                <a:xfrm>
                  <a:off x="66090" y="3284984"/>
                  <a:ext cx="0" cy="23762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0" name="Straight Connector 19"/>
                <p:cNvCxnSpPr/>
                <p:nvPr/>
              </p:nvCxnSpPr>
              <p:spPr bwMode="auto">
                <a:xfrm>
                  <a:off x="-77926" y="5517232"/>
                  <a:ext cx="2016224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1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66090" y="5805264"/>
                  <a:ext cx="1656184" cy="25276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>
                    <a:spcBef>
                      <a:spcPts val="0"/>
                    </a:spcBef>
                    <a:spcAft>
                      <a:spcPts val="0"/>
                    </a:spcAft>
                    <a:tabLst>
                      <a:tab pos="361950" algn="l"/>
                    </a:tabLst>
                    <a:defRPr/>
                  </a:pPr>
                  <a:r>
                    <a:rPr lang="en-US" sz="1600" kern="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r/a</a:t>
                  </a:r>
                  <a:endParaRPr lang="en-US" sz="1600" kern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22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570146" y="5547821"/>
                  <a:ext cx="1656184" cy="25276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>
                    <a:spcBef>
                      <a:spcPts val="0"/>
                    </a:spcBef>
                    <a:spcAft>
                      <a:spcPts val="0"/>
                    </a:spcAft>
                    <a:tabLst>
                      <a:tab pos="361950" algn="l"/>
                    </a:tabLst>
                    <a:defRPr/>
                  </a:pPr>
                  <a:r>
                    <a:rPr lang="en-US" sz="1600" kern="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1.0</a:t>
                  </a:r>
                  <a:endParaRPr lang="en-US" sz="1600" kern="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23" name="Freeform 22"/>
                <p:cNvSpPr/>
                <p:nvPr/>
              </p:nvSpPr>
              <p:spPr bwMode="auto">
                <a:xfrm>
                  <a:off x="426130" y="3656669"/>
                  <a:ext cx="1251751" cy="1846556"/>
                </a:xfrm>
                <a:custGeom>
                  <a:avLst/>
                  <a:gdLst>
                    <a:gd name="connsiteX0" fmla="*/ 0 w 1251751"/>
                    <a:gd name="connsiteY0" fmla="*/ 0 h 1846556"/>
                    <a:gd name="connsiteX1" fmla="*/ 372862 w 1251751"/>
                    <a:gd name="connsiteY1" fmla="*/ 97655 h 1846556"/>
                    <a:gd name="connsiteX2" fmla="*/ 656947 w 1251751"/>
                    <a:gd name="connsiteY2" fmla="*/ 328474 h 1846556"/>
                    <a:gd name="connsiteX3" fmla="*/ 932155 w 1251751"/>
                    <a:gd name="connsiteY3" fmla="*/ 1012055 h 1846556"/>
                    <a:gd name="connsiteX4" fmla="*/ 1083075 w 1251751"/>
                    <a:gd name="connsiteY4" fmla="*/ 1464816 h 1846556"/>
                    <a:gd name="connsiteX5" fmla="*/ 1251751 w 1251751"/>
                    <a:gd name="connsiteY5" fmla="*/ 1846556 h 1846556"/>
                    <a:gd name="connsiteX6" fmla="*/ 1251751 w 1251751"/>
                    <a:gd name="connsiteY6" fmla="*/ 1846556 h 18465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51751" h="1846556">
                      <a:moveTo>
                        <a:pt x="0" y="0"/>
                      </a:moveTo>
                      <a:cubicBezTo>
                        <a:pt x="131685" y="21454"/>
                        <a:pt x="263371" y="42909"/>
                        <a:pt x="372862" y="97655"/>
                      </a:cubicBezTo>
                      <a:cubicBezTo>
                        <a:pt x="482353" y="152401"/>
                        <a:pt x="563731" y="176074"/>
                        <a:pt x="656947" y="328474"/>
                      </a:cubicBezTo>
                      <a:cubicBezTo>
                        <a:pt x="750163" y="480874"/>
                        <a:pt x="861134" y="822665"/>
                        <a:pt x="932155" y="1012055"/>
                      </a:cubicBezTo>
                      <a:cubicBezTo>
                        <a:pt x="1003176" y="1201445"/>
                        <a:pt x="1029809" y="1325733"/>
                        <a:pt x="1083075" y="1464816"/>
                      </a:cubicBezTo>
                      <a:cubicBezTo>
                        <a:pt x="1136341" y="1603900"/>
                        <a:pt x="1251751" y="1846556"/>
                        <a:pt x="1251751" y="1846556"/>
                      </a:cubicBezTo>
                      <a:lnTo>
                        <a:pt x="1251751" y="1846556"/>
                      </a:lnTo>
                    </a:path>
                  </a:pathLst>
                </a:cu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entury Gothic" charset="0"/>
                    <a:ea typeface="ＭＳ Ｐゴシック" charset="0"/>
                  </a:endParaRPr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 bwMode="auto">
                <a:xfrm flipV="1">
                  <a:off x="1434242" y="3284984"/>
                  <a:ext cx="0" cy="221824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5" name="Freeform 24"/>
                <p:cNvSpPr/>
                <p:nvPr/>
              </p:nvSpPr>
              <p:spPr bwMode="auto">
                <a:xfrm>
                  <a:off x="777295" y="4873841"/>
                  <a:ext cx="656947" cy="629018"/>
                </a:xfrm>
                <a:custGeom>
                  <a:avLst/>
                  <a:gdLst>
                    <a:gd name="connsiteX0" fmla="*/ 656947 w 656947"/>
                    <a:gd name="connsiteY0" fmla="*/ 0 h 629018"/>
                    <a:gd name="connsiteX1" fmla="*/ 390617 w 656947"/>
                    <a:gd name="connsiteY1" fmla="*/ 541538 h 629018"/>
                    <a:gd name="connsiteX2" fmla="*/ 0 w 656947"/>
                    <a:gd name="connsiteY2" fmla="*/ 621437 h 6290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56947" h="629018">
                      <a:moveTo>
                        <a:pt x="656947" y="0"/>
                      </a:moveTo>
                      <a:cubicBezTo>
                        <a:pt x="578527" y="218982"/>
                        <a:pt x="500108" y="437965"/>
                        <a:pt x="390617" y="541538"/>
                      </a:cubicBezTo>
                      <a:cubicBezTo>
                        <a:pt x="281126" y="645111"/>
                        <a:pt x="140563" y="633274"/>
                        <a:pt x="0" y="621437"/>
                      </a:cubicBezTo>
                    </a:path>
                  </a:pathLst>
                </a:custGeom>
                <a:noFill/>
                <a:ln w="19050" cap="flat" cmpd="sng" algn="ctr">
                  <a:solidFill>
                    <a:schemeClr val="bg2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entury Gothic" charset="0"/>
                    <a:ea typeface="ＭＳ Ｐゴシック" charset="0"/>
                  </a:endParaRPr>
                </a:p>
              </p:txBody>
            </p:sp>
            <p:sp>
              <p:nvSpPr>
                <p:cNvPr id="26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-1014030" y="4167955"/>
                  <a:ext cx="1656184" cy="252764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noFill/>
                  <a:miter lim="800000"/>
                  <a:headEnd/>
                  <a:tailEnd/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txBody>
                <a:bodyPr/>
                <a:lstStyle/>
                <a:p>
                  <a:pPr algn="ctr" eaLnBrk="1" hangingPunct="1">
                    <a:spcBef>
                      <a:spcPts val="0"/>
                    </a:spcBef>
                    <a:spcAft>
                      <a:spcPts val="0"/>
                    </a:spcAft>
                    <a:tabLst>
                      <a:tab pos="361950" algn="l"/>
                    </a:tabLst>
                    <a:defRPr/>
                  </a:pPr>
                  <a:r>
                    <a:rPr lang="en-US" sz="1600" kern="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n</a:t>
                  </a:r>
                  <a:r>
                    <a:rPr lang="en-US" sz="1600" kern="0" baseline="-250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W</a:t>
                  </a:r>
                  <a:endParaRPr lang="en-US" sz="1600" kern="0" baseline="-25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endParaRPr>
                </a:p>
              </p:txBody>
            </p:sp>
            <p:sp>
              <p:nvSpPr>
                <p:cNvPr id="27" name="Oval 26"/>
                <p:cNvSpPr/>
                <p:nvPr/>
              </p:nvSpPr>
              <p:spPr bwMode="auto">
                <a:xfrm>
                  <a:off x="6281475" y="3207153"/>
                  <a:ext cx="432048" cy="443694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entury Gothic" charset="0"/>
                    <a:ea typeface="ＭＳ Ｐゴシック" charset="0"/>
                  </a:endParaRPr>
                </a:p>
              </p:txBody>
            </p:sp>
            <p:sp>
              <p:nvSpPr>
                <p:cNvPr id="28" name="Oval 27"/>
                <p:cNvSpPr/>
                <p:nvPr/>
              </p:nvSpPr>
              <p:spPr bwMode="auto">
                <a:xfrm>
                  <a:off x="8022466" y="4579947"/>
                  <a:ext cx="432048" cy="443694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chemeClr val="bg2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entury Gothic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5360069" y="5004000"/>
                <a:ext cx="250637" cy="3847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36000" tIns="0" rIns="36000" bIns="0" rtlCol="0">
                <a:spAutoFit/>
              </a:bodyPr>
              <a:lstStyle/>
              <a:p>
                <a:r>
                  <a:rPr lang="en-US" sz="2500" dirty="0" smtClean="0">
                    <a:latin typeface="+mj-lt"/>
                  </a:rPr>
                  <a:t>0</a:t>
                </a:r>
                <a:endParaRPr lang="en-GB" sz="2500" dirty="0">
                  <a:latin typeface="+mj-lt"/>
                </a:endParaRPr>
              </a:p>
            </p:txBody>
          </p:sp>
        </p:grpSp>
      </p:grpSp>
      <p:cxnSp>
        <p:nvCxnSpPr>
          <p:cNvPr id="5" name="Straight Connector 4"/>
          <p:cNvCxnSpPr/>
          <p:nvPr/>
        </p:nvCxnSpPr>
        <p:spPr bwMode="auto">
          <a:xfrm>
            <a:off x="683568" y="4653136"/>
            <a:ext cx="151216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662844" y="5124352"/>
            <a:ext cx="151216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2096427" y="3542073"/>
            <a:ext cx="1580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j-lt"/>
              </a:rPr>
              <a:t>After ELM</a:t>
            </a:r>
            <a:endParaRPr lang="en-GB" dirty="0">
              <a:solidFill>
                <a:srgbClr val="0000FF"/>
              </a:solidFill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1979712" y="4095947"/>
            <a:ext cx="360040" cy="4851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/>
          <p:cNvCxnSpPr>
            <a:stCxn id="6" idx="2"/>
          </p:cNvCxnSpPr>
          <p:nvPr/>
        </p:nvCxnSpPr>
        <p:spPr bwMode="auto">
          <a:xfrm flipH="1">
            <a:off x="1835696" y="4003738"/>
            <a:ext cx="1051172" cy="1009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49275"/>
            <a:ext cx="9144000" cy="559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55600" lvl="1" indent="-266700" eaLnBrk="1" hangingPunct="1">
              <a:spcAft>
                <a:spcPct val="3000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For given I</a:t>
            </a:r>
            <a:r>
              <a:rPr lang="en-GB" baseline="-25000" dirty="0" smtClean="0">
                <a:solidFill>
                  <a:srgbClr val="0000FF"/>
                </a:solidFill>
                <a:latin typeface="Arial" charset="0"/>
              </a:rPr>
              <a:t>p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/</a:t>
            </a:r>
            <a:r>
              <a:rPr lang="en-GB" dirty="0" err="1" smtClean="0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GB" baseline="-25000" dirty="0" err="1" smtClean="0">
                <a:solidFill>
                  <a:srgbClr val="0000FF"/>
                </a:solidFill>
                <a:latin typeface="Arial" charset="0"/>
              </a:rPr>
              <a:t>t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 evaluate conditions in NSTX-U (NBI heating power, 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lithium conditioning, gas puffing, etc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.) in 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which 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relevant impurity profiles (Ne, </a:t>
            </a:r>
            <a:r>
              <a:rPr lang="en-GB" dirty="0" err="1" smtClean="0">
                <a:solidFill>
                  <a:srgbClr val="0000FF"/>
                </a:solidFill>
                <a:latin typeface="Arial" charset="0"/>
              </a:rPr>
              <a:t>Ar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GB" dirty="0" err="1" smtClean="0">
                <a:solidFill>
                  <a:srgbClr val="0000FF"/>
                </a:solidFill>
                <a:latin typeface="Arial" charset="0"/>
              </a:rPr>
              <a:t>Xe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) are 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expected to change from peaked to hollow in the 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pedestal region</a:t>
            </a:r>
          </a:p>
          <a:p>
            <a:pPr marL="355600" lvl="1" indent="-266700" eaLnBrk="1" hangingPunct="1">
              <a:spcAft>
                <a:spcPct val="3000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Inject the required impurity(</a:t>
            </a:r>
            <a:r>
              <a:rPr lang="en-GB" dirty="0" err="1" smtClean="0">
                <a:solidFill>
                  <a:srgbClr val="0000FF"/>
                </a:solidFill>
                <a:latin typeface="Arial" charset="0"/>
              </a:rPr>
              <a:t>es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)  (in trace amount) and determine impurity profiles 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by spectroscopic 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methods </a:t>
            </a:r>
            <a:r>
              <a:rPr lang="en-GB" dirty="0" smtClean="0">
                <a:solidFill>
                  <a:srgbClr val="0000FF"/>
                </a:solidFill>
                <a:latin typeface="Arial" charset="0"/>
                <a:sym typeface="Wingdings" panose="05000000000000000000" pitchFamily="2" charset="2"/>
              </a:rPr>
              <a:t> confirm conditions for peaked and hollow pedestal density profiles and for the transition</a:t>
            </a:r>
          </a:p>
          <a:p>
            <a:pPr marL="357188" lvl="1" indent="-268288" eaLnBrk="1" hangingPunct="1">
              <a:spcAft>
                <a:spcPct val="3000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rgbClr val="0000FF"/>
                </a:solidFill>
                <a:latin typeface="Arial" charset="0"/>
                <a:sym typeface="Wingdings" panose="05000000000000000000" pitchFamily="2" charset="2"/>
              </a:rPr>
              <a:t>Select two conditions one with peaked and one with hollow impurity density profiles and trigger controlled ELMs with a range of frequencies (Li granules or 3-D fields) and measure impurity behaviour in core plasma and pedestal</a:t>
            </a:r>
          </a:p>
          <a:p>
            <a:pPr marL="355600" lvl="1" indent="-266700" eaLnBrk="1" hangingPunct="1">
              <a:spcAft>
                <a:spcPct val="30000"/>
              </a:spcAft>
              <a:buFont typeface="+mj-lt"/>
              <a:buAutoNum type="arabicPeriod"/>
              <a:defRPr/>
            </a:pPr>
            <a:r>
              <a:rPr lang="en-GB" dirty="0" smtClean="0">
                <a:solidFill>
                  <a:srgbClr val="0000FF"/>
                </a:solidFill>
                <a:latin typeface="Arial" charset="0"/>
                <a:sym typeface="Wingdings" panose="05000000000000000000" pitchFamily="2" charset="2"/>
              </a:rPr>
              <a:t>Repeat at other value of  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I</a:t>
            </a:r>
            <a:r>
              <a:rPr lang="en-GB" baseline="-25000" dirty="0">
                <a:solidFill>
                  <a:srgbClr val="0000FF"/>
                </a:solidFill>
                <a:latin typeface="Arial" charset="0"/>
              </a:rPr>
              <a:t>p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/</a:t>
            </a:r>
            <a:r>
              <a:rPr lang="en-GB" dirty="0" err="1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GB" baseline="-25000" dirty="0" err="1">
                <a:solidFill>
                  <a:srgbClr val="0000FF"/>
                </a:solidFill>
                <a:latin typeface="Arial" charset="0"/>
              </a:rPr>
              <a:t>t</a:t>
            </a:r>
            <a:r>
              <a:rPr lang="en-GB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GB" dirty="0" smtClean="0">
                <a:solidFill>
                  <a:srgbClr val="0000FF"/>
                </a:solidFill>
                <a:latin typeface="Arial" charset="0"/>
              </a:rPr>
              <a:t>to determine if scaling fits neoclassical expectations</a:t>
            </a:r>
            <a:endParaRPr lang="en-US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800" dirty="0" smtClean="0">
                <a:solidFill>
                  <a:srgbClr val="0000FF"/>
                </a:solidFill>
                <a:latin typeface="Arial" charset="0"/>
              </a:rPr>
              <a:t>NSTX-U Experiments</a:t>
            </a:r>
            <a:endParaRPr lang="en-GB" altLang="en-US" sz="1800" dirty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ER_PPTemplate (2)">
  <a:themeElements>
    <a:clrScheme name="ITER_PP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ER_PP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ITER_PP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ITER_PPTemplate (2)</Template>
  <TotalTime>6055</TotalTime>
  <Words>218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Century Gothic</vt:lpstr>
      <vt:lpstr>Arial</vt:lpstr>
      <vt:lpstr>Garamond</vt:lpstr>
      <vt:lpstr>Wingdings</vt:lpstr>
      <vt:lpstr>ITER_PPTemplate (2)</vt:lpstr>
      <vt:lpstr>Understanding impurity transport mechanisms in the plasma pedestal A. Loarte, A. Diallo, R. Maingi and F. Scotti</vt:lpstr>
      <vt:lpstr>PowerPoint Presentation</vt:lpstr>
      <vt:lpstr>PowerPoint Presentation</vt:lpstr>
    </vt:vector>
  </TitlesOfParts>
  <Company>ITER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ITER</dc:creator>
  <cp:lastModifiedBy>Loarte Alberto</cp:lastModifiedBy>
  <cp:revision>1030</cp:revision>
  <cp:lastPrinted>2008-09-26T16:58:55Z</cp:lastPrinted>
  <dcterms:created xsi:type="dcterms:W3CDTF">2008-09-02T15:06:07Z</dcterms:created>
  <dcterms:modified xsi:type="dcterms:W3CDTF">2015-02-23T16:08:15Z</dcterms:modified>
</cp:coreProperties>
</file>