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1217" r:id="rId2"/>
    <p:sldId id="1254" r:id="rId3"/>
    <p:sldId id="1255" r:id="rId4"/>
    <p:sldId id="1256" r:id="rId5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b="1" i="1" kern="1200">
        <a:solidFill>
          <a:srgbClr val="1822CD"/>
        </a:solidFill>
        <a:latin typeface="Helvetica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FF"/>
    <a:srgbClr val="FF3300"/>
    <a:srgbClr val="00CCFF"/>
    <a:srgbClr val="00FFFF"/>
    <a:srgbClr val="FF33CC"/>
    <a:srgbClr val="0000FF"/>
    <a:srgbClr val="FF0000"/>
    <a:srgbClr val="9999FF"/>
    <a:srgbClr val="00CC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4" autoAdjust="0"/>
    <p:restoredTop sz="95900" autoAdjust="0"/>
  </p:normalViewPr>
  <p:slideViewPr>
    <p:cSldViewPr>
      <p:cViewPr>
        <p:scale>
          <a:sx n="75" d="100"/>
          <a:sy n="75" d="100"/>
        </p:scale>
        <p:origin x="-1483" y="-211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1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06"/>
    </p:cViewPr>
  </p:sorterViewPr>
  <p:notesViewPr>
    <p:cSldViewPr>
      <p:cViewPr varScale="1">
        <p:scale>
          <a:sx n="93" d="100"/>
          <a:sy n="93" d="100"/>
        </p:scale>
        <p:origin x="-4032" y="-8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9" tIns="46175" rIns="92349" bIns="46175" numCol="1" anchor="t" anchorCtr="0" compatLnSpc="1">
            <a:prstTxWarp prst="textNoShape">
              <a:avLst/>
            </a:prstTxWarp>
          </a:bodyPr>
          <a:lstStyle>
            <a:lvl1pPr defTabSz="923810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1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9" tIns="46175" rIns="92349" bIns="46175" numCol="1" anchor="t" anchorCtr="0" compatLnSpc="1">
            <a:prstTxWarp prst="textNoShape">
              <a:avLst/>
            </a:prstTxWarp>
          </a:bodyPr>
          <a:lstStyle>
            <a:lvl1pPr algn="r" defTabSz="923810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9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9" tIns="46175" rIns="92349" bIns="46175" numCol="1" anchor="b" anchorCtr="0" compatLnSpc="1">
            <a:prstTxWarp prst="textNoShape">
              <a:avLst/>
            </a:prstTxWarp>
          </a:bodyPr>
          <a:lstStyle>
            <a:lvl1pPr defTabSz="923810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9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9" tIns="46175" rIns="92349" bIns="46175" numCol="1" anchor="b" anchorCtr="0" compatLnSpc="1">
            <a:prstTxWarp prst="textNoShape">
              <a:avLst/>
            </a:prstTxWarp>
          </a:bodyPr>
          <a:lstStyle>
            <a:lvl1pPr algn="r" defTabSz="923810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906F36EA-F659-40A5-B93D-DFECCD8FD2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443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1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9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C3F730BC-8D41-4B50-9098-2A419748A8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4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858" indent="-285715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2858" indent="-228572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001" indent="-228572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145" indent="-228572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288" indent="-228572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431" indent="-228572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8574" indent="-228572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5717" indent="-228572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eaLnBrk="1" hangingPunct="1"/>
            <a:fld id="{C6581798-1A84-4DA8-8919-56479157ECB3}" type="slidenum">
              <a:rPr lang="en-US" altLang="en-US" b="0" i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altLang="en-US" b="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08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273050" y="6629400"/>
            <a:ext cx="946150" cy="1841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b="0" dirty="0" smtClean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  <a:cs typeface="+mn-cs"/>
              </a:rPr>
              <a:t>NSTX-U</a:t>
            </a:r>
            <a:endParaRPr lang="en-US" b="0" dirty="0">
              <a:solidFill>
                <a:srgbClr val="171FC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-128" charset="0"/>
              <a:cs typeface="+mn-cs"/>
            </a:endParaRPr>
          </a:p>
        </p:txBody>
      </p:sp>
      <p:sp>
        <p:nvSpPr>
          <p:cNvPr id="1032" name="TextBox 7"/>
          <p:cNvSpPr txBox="1">
            <a:spLocks noChangeArrowheads="1"/>
          </p:cNvSpPr>
          <p:nvPr userDrawn="1"/>
        </p:nvSpPr>
        <p:spPr bwMode="auto">
          <a:xfrm>
            <a:off x="990600" y="6629400"/>
            <a:ext cx="7162800" cy="18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0" kern="1200" dirty="0" smtClean="0">
                <a:solidFill>
                  <a:srgbClr val="1822CD"/>
                </a:solidFill>
                <a:latin typeface="Helvetica" charset="0"/>
                <a:ea typeface="+mn-ea"/>
                <a:cs typeface="Arial" charset="0"/>
              </a:rPr>
              <a:t>MS TSG meeting </a:t>
            </a:r>
            <a:r>
              <a:rPr lang="en-US" sz="800" b="1" i="0" kern="1200" dirty="0" smtClean="0">
                <a:solidFill>
                  <a:srgbClr val="1822CD"/>
                </a:solidFill>
                <a:latin typeface="Helvetica" charset="0"/>
                <a:ea typeface="+mn-ea"/>
                <a:cs typeface="Arial" charset="0"/>
              </a:rPr>
              <a:t>2/25/2015</a:t>
            </a:r>
            <a:endParaRPr lang="en-US" sz="800" b="1" i="0" kern="1200" dirty="0" smtClean="0">
              <a:solidFill>
                <a:srgbClr val="1822CD"/>
              </a:solidFill>
              <a:latin typeface="Helvetica" charset="0"/>
              <a:ea typeface="+mn-ea"/>
              <a:cs typeface="Arial" charset="0"/>
            </a:endParaRPr>
          </a:p>
        </p:txBody>
      </p:sp>
      <p:sp>
        <p:nvSpPr>
          <p:cNvPr id="8" name="Slide Number Placeholder 1"/>
          <p:cNvSpPr txBox="1">
            <a:spLocks/>
          </p:cNvSpPr>
          <p:nvPr userDrawn="1"/>
        </p:nvSpPr>
        <p:spPr>
          <a:xfrm>
            <a:off x="70104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US" sz="1000" b="1" i="0" kern="1200" smtClean="0">
                <a:solidFill>
                  <a:srgbClr val="1822CD"/>
                </a:solidFill>
                <a:latin typeface="Helvetica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b="1" i="1" kern="1200">
                <a:solidFill>
                  <a:srgbClr val="1822CD"/>
                </a:solidFill>
                <a:latin typeface="Helvetica" charset="0"/>
                <a:ea typeface="+mn-ea"/>
                <a:cs typeface="Arial" pitchFamily="34" charset="0"/>
              </a:defRPr>
            </a:lvl9pPr>
          </a:lstStyle>
          <a:p>
            <a:fld id="{7582A597-63CD-47F9-A9E4-CA8C6B735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685800" y="1143000"/>
            <a:ext cx="7696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2600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  <a:cs typeface="Arial" charset="0"/>
              </a:rPr>
              <a:t>Direct </a:t>
            </a:r>
            <a:r>
              <a:rPr lang="en-US" sz="2600" i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  <a:cs typeface="Arial" charset="0"/>
              </a:rPr>
              <a:t>measurement of plasma response using </a:t>
            </a:r>
            <a:r>
              <a:rPr lang="en-US" sz="2600" i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  <a:cs typeface="Arial" charset="0"/>
              </a:rPr>
              <a:t>Nyquist</a:t>
            </a:r>
            <a:r>
              <a:rPr lang="en-US" sz="2600" i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  <a:cs typeface="Arial" charset="0"/>
              </a:rPr>
              <a:t> Contour</a:t>
            </a:r>
          </a:p>
          <a:p>
            <a:pPr algn="ctr" eaLnBrk="0" hangingPunct="0">
              <a:lnSpc>
                <a:spcPct val="90000"/>
              </a:lnSpc>
              <a:defRPr/>
            </a:pPr>
            <a:endParaRPr lang="en-US" altLang="en-US" sz="2600" i="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219200" y="2286000"/>
            <a:ext cx="670560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700" dirty="0" smtClean="0">
                <a:solidFill>
                  <a:schemeClr val="tx1"/>
                </a:solidFill>
                <a:latin typeface="Arial" pitchFamily="34" charset="0"/>
              </a:rPr>
              <a:t>Z.R</a:t>
            </a:r>
            <a:r>
              <a:rPr lang="en-US" altLang="en-US" sz="1700" dirty="0">
                <a:solidFill>
                  <a:schemeClr val="tx1"/>
                </a:solidFill>
                <a:latin typeface="Arial" pitchFamily="34" charset="0"/>
              </a:rPr>
              <a:t>. </a:t>
            </a:r>
            <a:r>
              <a:rPr lang="en-US" altLang="en-US" sz="1700" dirty="0" smtClean="0">
                <a:solidFill>
                  <a:schemeClr val="tx1"/>
                </a:solidFill>
                <a:latin typeface="Arial" pitchFamily="34" charset="0"/>
              </a:rPr>
              <a:t>Wang</a:t>
            </a:r>
            <a:r>
              <a:rPr lang="en-US" altLang="en-US" sz="1700" b="0" baseline="30000" dirty="0" smtClean="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, 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J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.-K. Park</a:t>
            </a:r>
            <a:r>
              <a:rPr lang="en-US" altLang="en-US" sz="1800" b="0" baseline="30000" dirty="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, 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M. J. Lanctot</a:t>
            </a:r>
            <a:r>
              <a:rPr lang="en-US" altLang="en-US" sz="1800" b="0" baseline="30000" dirty="0">
                <a:solidFill>
                  <a:schemeClr val="tx1"/>
                </a:solidFill>
                <a:latin typeface="Arial" pitchFamily="34" charset="0"/>
              </a:rPr>
              <a:t>2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, </a:t>
            </a:r>
          </a:p>
          <a:p>
            <a:pPr algn="ctr" eaLnBrk="1" hangingPunct="1">
              <a:spcAft>
                <a:spcPts val="600"/>
              </a:spcAft>
            </a:pP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J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. E. 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Menard</a:t>
            </a:r>
            <a:r>
              <a:rPr lang="en-US" altLang="en-US" sz="1800" b="0" baseline="30000" dirty="0" smtClean="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,Y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.Q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. 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Liu</a:t>
            </a:r>
            <a:r>
              <a:rPr lang="en-US" altLang="en-US" sz="1800" b="0" baseline="30000" dirty="0" smtClean="0">
                <a:solidFill>
                  <a:schemeClr val="tx1"/>
                </a:solidFill>
                <a:latin typeface="Arial" pitchFamily="34" charset="0"/>
              </a:rPr>
              <a:t>3</a:t>
            </a:r>
            <a:r>
              <a:rPr lang="en-US" altLang="en-US" sz="1800" b="0" dirty="0">
                <a:solidFill>
                  <a:schemeClr val="tx1"/>
                </a:solidFill>
                <a:latin typeface="Arial" pitchFamily="34" charset="0"/>
              </a:rPr>
              <a:t>, R</a:t>
            </a:r>
            <a:r>
              <a:rPr lang="en-US" altLang="en-US" sz="1800" b="0" dirty="0" smtClean="0">
                <a:solidFill>
                  <a:schemeClr val="tx1"/>
                </a:solidFill>
                <a:latin typeface="Arial" pitchFamily="34" charset="0"/>
              </a:rPr>
              <a:t>. Nazikian</a:t>
            </a:r>
            <a:r>
              <a:rPr lang="en-US" altLang="en-US" sz="1800" b="0" baseline="30000" dirty="0">
                <a:solidFill>
                  <a:schemeClr val="tx1"/>
                </a:solidFill>
                <a:latin typeface="Arial" pitchFamily="34" charset="0"/>
              </a:rPr>
              <a:t>1</a:t>
            </a:r>
            <a:endParaRPr lang="en-US" altLang="en-US" sz="1800" b="0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/>
            <a:r>
              <a:rPr lang="en-US" altLang="en-US" b="0" baseline="30000" dirty="0" smtClean="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 altLang="en-US" b="0" dirty="0" smtClean="0">
                <a:solidFill>
                  <a:schemeClr val="tx1"/>
                </a:solidFill>
                <a:latin typeface="Arial" pitchFamily="34" charset="0"/>
              </a:rPr>
              <a:t>Princeton </a:t>
            </a:r>
            <a:r>
              <a:rPr lang="en-US" altLang="en-US" b="0" dirty="0">
                <a:solidFill>
                  <a:schemeClr val="tx1"/>
                </a:solidFill>
                <a:latin typeface="Arial" pitchFamily="34" charset="0"/>
              </a:rPr>
              <a:t>Plasma Physics </a:t>
            </a:r>
            <a:r>
              <a:rPr lang="en-US" altLang="en-US" b="0" dirty="0" smtClean="0">
                <a:solidFill>
                  <a:schemeClr val="tx1"/>
                </a:solidFill>
                <a:latin typeface="Arial" pitchFamily="34" charset="0"/>
              </a:rPr>
              <a:t>Laboratory</a:t>
            </a:r>
          </a:p>
          <a:p>
            <a:pPr algn="ctr" eaLnBrk="1" hangingPunct="1"/>
            <a:r>
              <a:rPr lang="en-US" altLang="en-US" b="0" baseline="30000" dirty="0" smtClean="0">
                <a:solidFill>
                  <a:schemeClr val="tx1"/>
                </a:solidFill>
                <a:latin typeface="Arial" pitchFamily="34" charset="0"/>
              </a:rPr>
              <a:t>2 </a:t>
            </a:r>
            <a:r>
              <a:rPr lang="en-US" altLang="en-US" b="0" dirty="0">
                <a:solidFill>
                  <a:schemeClr val="tx1"/>
                </a:solidFill>
                <a:latin typeface="Arial" pitchFamily="34" charset="0"/>
              </a:rPr>
              <a:t>General </a:t>
            </a:r>
            <a:r>
              <a:rPr lang="en-US" altLang="en-US" b="0" dirty="0" smtClean="0">
                <a:solidFill>
                  <a:schemeClr val="tx1"/>
                </a:solidFill>
                <a:latin typeface="Arial" pitchFamily="34" charset="0"/>
              </a:rPr>
              <a:t>Atomics, </a:t>
            </a:r>
            <a:r>
              <a:rPr lang="it-IT" altLang="en-US" b="0" dirty="0">
                <a:solidFill>
                  <a:schemeClr val="tx1"/>
                </a:solidFill>
                <a:latin typeface="Arial" pitchFamily="34" charset="0"/>
              </a:rPr>
              <a:t>San </a:t>
            </a:r>
            <a:r>
              <a:rPr lang="it-IT" altLang="en-US" b="0" dirty="0" smtClean="0">
                <a:solidFill>
                  <a:schemeClr val="tx1"/>
                </a:solidFill>
                <a:latin typeface="Arial" pitchFamily="34" charset="0"/>
              </a:rPr>
              <a:t>Diego, USA</a:t>
            </a:r>
            <a:endParaRPr lang="en-US" altLang="en-US" b="0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/>
            <a:r>
              <a:rPr lang="en-US" altLang="en-US" b="0" baseline="30000" dirty="0">
                <a:solidFill>
                  <a:schemeClr val="tx1"/>
                </a:solidFill>
                <a:latin typeface="Arial" pitchFamily="34" charset="0"/>
              </a:rPr>
              <a:t>3</a:t>
            </a:r>
            <a:r>
              <a:rPr lang="en-US" altLang="en-US" b="0" dirty="0" smtClean="0">
                <a:solidFill>
                  <a:schemeClr val="tx1"/>
                </a:solidFill>
                <a:latin typeface="Arial" pitchFamily="34" charset="0"/>
              </a:rPr>
              <a:t>CCFE, </a:t>
            </a:r>
            <a:r>
              <a:rPr lang="en-US" altLang="en-US" b="0" dirty="0" err="1" smtClean="0">
                <a:solidFill>
                  <a:schemeClr val="tx1"/>
                </a:solidFill>
                <a:latin typeface="Arial" pitchFamily="34" charset="0"/>
              </a:rPr>
              <a:t>Culham</a:t>
            </a:r>
            <a:r>
              <a:rPr lang="en-US" altLang="en-US" b="0" dirty="0" smtClean="0">
                <a:solidFill>
                  <a:schemeClr val="tx1"/>
                </a:solidFill>
                <a:latin typeface="Arial" pitchFamily="34" charset="0"/>
              </a:rPr>
              <a:t> Science Centre</a:t>
            </a: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905000" cy="554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600" b="0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NSTX-U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algn="r"/>
            <a:r>
              <a:rPr lang="en-US" altLang="en-US" sz="1800">
                <a:solidFill>
                  <a:schemeClr val="accent2"/>
                </a:solidFill>
                <a:latin typeface="Arial" pitchFamily="34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2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3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94" name="Picture 53" descr="ppi224.tmp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0"/>
            <a:ext cx="1295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95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6" name="Text Box 153"/>
          <p:cNvSpPr txBox="1">
            <a:spLocks noChangeArrowheads="1"/>
          </p:cNvSpPr>
          <p:nvPr/>
        </p:nvSpPr>
        <p:spPr bwMode="auto">
          <a:xfrm>
            <a:off x="7696200" y="2317750"/>
            <a:ext cx="12954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b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Culham Sci Ctr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York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Chubu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Fukui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Hiroshima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Hyogo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Kyoto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Kyushu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Kyushu Tokai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NIFS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Niigata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U Tokyo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JAEA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800">
                <a:solidFill>
                  <a:srgbClr val="FF0000"/>
                </a:solidFill>
                <a:latin typeface="Arial" pitchFamily="34" charset="0"/>
              </a:rPr>
              <a:t>Inst for Nucl Res, Kiev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Ioffe Inst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TRINITI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Chonbuk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NFRI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KAIST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POSTECH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Seoul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ASIPP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CIEMAT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FOM Inst DIFFER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ENEA, Frascati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CEA, Cadarache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IPP, Jülich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IPP, Garching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altLang="en-US" sz="900">
                <a:solidFill>
                  <a:srgbClr val="FF0000"/>
                </a:solidFill>
                <a:latin typeface="Arial" pitchFamily="34" charset="0"/>
              </a:rPr>
              <a:t>ASCR, Czech Rep</a:t>
            </a:r>
          </a:p>
        </p:txBody>
      </p:sp>
      <p:cxnSp>
        <p:nvCxnSpPr>
          <p:cNvPr id="2097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8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00" name="Picture 3" descr="C:\Users\jmenard\Desktop\Picture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038" y="4495800"/>
            <a:ext cx="30781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1" name="Picture 48" descr="ppi221.tmp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1295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2" name="Text Box 152"/>
          <p:cNvSpPr txBox="1">
            <a:spLocks noChangeArrowheads="1"/>
          </p:cNvSpPr>
          <p:nvPr/>
        </p:nvSpPr>
        <p:spPr bwMode="auto">
          <a:xfrm>
            <a:off x="152400" y="2209800"/>
            <a:ext cx="1257300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 err="1">
                <a:solidFill>
                  <a:srgbClr val="0000FF"/>
                </a:solidFill>
                <a:latin typeface="Arial" pitchFamily="34" charset="0"/>
              </a:rPr>
              <a:t>Coll</a:t>
            </a: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 of </a:t>
            </a:r>
            <a:r>
              <a:rPr lang="en-US" altLang="en-US" sz="900" dirty="0" err="1">
                <a:solidFill>
                  <a:srgbClr val="0000FF"/>
                </a:solidFill>
                <a:latin typeface="Arial" pitchFamily="34" charset="0"/>
              </a:rPr>
              <a:t>Wm</a:t>
            </a: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 &amp; Mary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Columbia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 err="1">
                <a:solidFill>
                  <a:srgbClr val="0000FF"/>
                </a:solidFill>
                <a:latin typeface="Arial" pitchFamily="34" charset="0"/>
              </a:rPr>
              <a:t>CompX</a:t>
            </a:r>
            <a:endParaRPr lang="en-US" altLang="en-US" sz="900" dirty="0">
              <a:solidFill>
                <a:srgbClr val="0000FF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General Atomics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FIU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INL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Johns Hopkins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LANL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LLNL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Lodestar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MIT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Lehigh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Nova Photonics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ORNL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PPPL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Princeton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Purdue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SNL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Think Tank, Inc.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UC Davis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UC Irvine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UCLA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UCSD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Colorado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Illinois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Maryland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Rochester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Tennessee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Tulsa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Washington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U Wisconsin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altLang="en-US" sz="900" dirty="0">
                <a:solidFill>
                  <a:srgbClr val="0000FF"/>
                </a:solidFill>
                <a:latin typeface="Arial" pitchFamily="34" charset="0"/>
              </a:rPr>
              <a:t>X Science LLC</a:t>
            </a:r>
          </a:p>
        </p:txBody>
      </p:sp>
      <p:pic>
        <p:nvPicPr>
          <p:cNvPr id="2103" name="Picture 5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343400"/>
            <a:ext cx="227488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1219200" y="3751183"/>
            <a:ext cx="67056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500" i="0" dirty="0" smtClean="0">
                <a:solidFill>
                  <a:srgbClr val="FF0000"/>
                </a:solidFill>
                <a:latin typeface="Arial" pitchFamily="34" charset="0"/>
              </a:rPr>
              <a:t>NSTX-U Research Forum</a:t>
            </a:r>
          </a:p>
          <a:p>
            <a:pPr algn="ctr" eaLnBrk="1" hangingPunct="1">
              <a:spcAft>
                <a:spcPts val="600"/>
              </a:spcAft>
            </a:pPr>
            <a:r>
              <a:rPr lang="en-US" altLang="en-US" sz="1500" i="0" dirty="0" smtClean="0">
                <a:solidFill>
                  <a:srgbClr val="FF0000"/>
                </a:solidFill>
                <a:latin typeface="Arial" pitchFamily="34" charset="0"/>
              </a:rPr>
              <a:t>February 25, 2015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77"/>
    </mc:Choice>
    <mc:Fallback xmlns="">
      <p:transition spd="slow" advTm="747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Plasma Response Study with </a:t>
            </a:r>
            <a:r>
              <a:rPr lang="en-US" sz="2800" dirty="0" err="1" smtClean="0"/>
              <a:t>Nyquist</a:t>
            </a:r>
            <a:r>
              <a:rPr lang="en-US" sz="2800" dirty="0" smtClean="0"/>
              <a:t> Plot in NSTX-U 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525000" cy="1523999"/>
          </a:xfrm>
        </p:spPr>
        <p:txBody>
          <a:bodyPr/>
          <a:lstStyle/>
          <a:p>
            <a:r>
              <a:rPr lang="en-US" sz="1800" dirty="0" err="1"/>
              <a:t>Nyquist</a:t>
            </a:r>
            <a:r>
              <a:rPr lang="en-US" sz="1800" dirty="0"/>
              <a:t> </a:t>
            </a:r>
            <a:r>
              <a:rPr lang="en-US" sz="1800" dirty="0" smtClean="0"/>
              <a:t>diagram can </a:t>
            </a:r>
            <a:r>
              <a:rPr lang="en-US" sz="1800" dirty="0"/>
              <a:t>be </a:t>
            </a:r>
            <a:r>
              <a:rPr lang="en-US" sz="1800" dirty="0" smtClean="0"/>
              <a:t>generated </a:t>
            </a:r>
            <a:r>
              <a:rPr lang="en-US" sz="1800" dirty="0"/>
              <a:t>by scanning </a:t>
            </a:r>
            <a:r>
              <a:rPr lang="en-US" sz="1800" dirty="0" smtClean="0"/>
              <a:t>coil </a:t>
            </a:r>
            <a:r>
              <a:rPr lang="en-US" sz="1800" dirty="0"/>
              <a:t>frequency from -infinity to +infinity.</a:t>
            </a:r>
          </a:p>
          <a:p>
            <a:r>
              <a:rPr lang="en-US" sz="1800" dirty="0"/>
              <a:t>Fluid </a:t>
            </a:r>
            <a:r>
              <a:rPr lang="en-US" sz="1800" dirty="0" smtClean="0"/>
              <a:t>vs. </a:t>
            </a:r>
            <a:r>
              <a:rPr lang="en-US" sz="1800" dirty="0"/>
              <a:t>Kinetic plasma </a:t>
            </a:r>
            <a:r>
              <a:rPr lang="en-US" sz="1800" dirty="0" smtClean="0"/>
              <a:t>response shows different </a:t>
            </a:r>
            <a:r>
              <a:rPr lang="en-US" sz="1800" dirty="0" err="1"/>
              <a:t>Nyquist</a:t>
            </a:r>
            <a:r>
              <a:rPr lang="en-US" sz="1800" dirty="0"/>
              <a:t> contours. </a:t>
            </a:r>
          </a:p>
          <a:p>
            <a:r>
              <a:rPr lang="en-US" sz="1800" dirty="0"/>
              <a:t>Comparing experimental and simulated </a:t>
            </a:r>
            <a:r>
              <a:rPr lang="en-US" sz="1800" dirty="0" err="1"/>
              <a:t>Nyquist</a:t>
            </a:r>
            <a:r>
              <a:rPr lang="en-US" sz="1800" dirty="0"/>
              <a:t> </a:t>
            </a:r>
            <a:r>
              <a:rPr lang="en-US" sz="1800" dirty="0" smtClean="0"/>
              <a:t>plots can </a:t>
            </a:r>
          </a:p>
          <a:p>
            <a:pPr lvl="1"/>
            <a:r>
              <a:rPr lang="en-US" sz="1400" dirty="0" smtClean="0"/>
              <a:t>Validate kinetic </a:t>
            </a:r>
            <a:r>
              <a:rPr lang="en-US" sz="1400" dirty="0"/>
              <a:t>plasma response </a:t>
            </a:r>
            <a:r>
              <a:rPr lang="en-US" sz="1400" dirty="0" smtClean="0"/>
              <a:t>physics; </a:t>
            </a:r>
          </a:p>
          <a:p>
            <a:pPr lvl="1"/>
            <a:r>
              <a:rPr lang="en-US" sz="1400" dirty="0" smtClean="0"/>
              <a:t>Reveal multi-mode response to n=1 and n=2 perturbation;</a:t>
            </a:r>
          </a:p>
          <a:p>
            <a:pPr lvl="1"/>
            <a:r>
              <a:rPr lang="en-US" sz="1400" dirty="0" smtClean="0"/>
              <a:t>infer growth/damping </a:t>
            </a:r>
            <a:r>
              <a:rPr lang="en-US" sz="1400" dirty="0"/>
              <a:t>rate of </a:t>
            </a:r>
            <a:r>
              <a:rPr lang="en-US" sz="1400" dirty="0" smtClean="0"/>
              <a:t>(multiple) mode(s);</a:t>
            </a:r>
            <a:endParaRPr lang="en-US" sz="1400" dirty="0"/>
          </a:p>
          <a:p>
            <a:pPr indent="0">
              <a:buNone/>
            </a:pPr>
            <a:r>
              <a:rPr lang="en-US" sz="1600" b="0" dirty="0" smtClean="0"/>
              <a:t>.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32762" y="2362200"/>
            <a:ext cx="8630238" cy="3840036"/>
            <a:chOff x="56562" y="2332164"/>
            <a:chExt cx="8961273" cy="4238692"/>
          </a:xfrm>
        </p:grpSpPr>
        <p:pic>
          <p:nvPicPr>
            <p:cNvPr id="5" name="Picture 2" descr="C:\Users\ZR\SkyDrive\work\work\workspace 2014\data\nstxrfa\data_ana\aps paper and talk\nstx_rot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9960" y="2590801"/>
              <a:ext cx="4147875" cy="39800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ZR\SkyDrive\work\work\workspace 2014\data\nstxrfa\data_ana\freq_scan\nyquist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62" y="2590800"/>
              <a:ext cx="4689671" cy="38556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" name="Straight Arrow Connector 6"/>
            <p:cNvCxnSpPr/>
            <p:nvPr/>
          </p:nvCxnSpPr>
          <p:spPr bwMode="auto">
            <a:xfrm flipV="1">
              <a:off x="3488649" y="5115664"/>
              <a:ext cx="791852" cy="518474"/>
            </a:xfrm>
            <a:prstGeom prst="straightConnector1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1044020" y="3154888"/>
              <a:ext cx="139830" cy="468512"/>
            </a:xfrm>
            <a:prstGeom prst="straightConnector1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3058473" y="2684800"/>
              <a:ext cx="14991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CC00FF"/>
                  </a:solidFill>
                  <a:latin typeface="Helvetica" charset="0"/>
                  <a:cs typeface="Arial" pitchFamily="34" charset="0"/>
                </a:rPr>
                <a:t>Kinetic + Rotation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958340" y="2853779"/>
              <a:ext cx="952500" cy="0"/>
            </a:xfrm>
            <a:prstGeom prst="straightConnector1">
              <a:avLst/>
            </a:prstGeom>
            <a:noFill/>
            <a:ln w="15875" cap="flat" cmpd="sng" algn="ctr">
              <a:solidFill>
                <a:srgbClr val="CC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3050853" y="2927537"/>
              <a:ext cx="16674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CCFF"/>
                  </a:solidFill>
                  <a:latin typeface="Helvetica" charset="0"/>
                  <a:cs typeface="Arial" pitchFamily="34" charset="0"/>
                </a:rPr>
                <a:t>Kinetic w/o Rotation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>
              <a:off x="2220274" y="3045619"/>
              <a:ext cx="713426" cy="6517"/>
            </a:xfrm>
            <a:prstGeom prst="straightConnector1">
              <a:avLst/>
            </a:prstGeom>
            <a:noFill/>
            <a:ln w="15875" cap="flat" cmpd="sng" algn="ctr">
              <a:solidFill>
                <a:srgbClr val="00FF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3059679" y="3154888"/>
              <a:ext cx="13564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FF0000"/>
                  </a:solidFill>
                  <a:latin typeface="Helvetica" charset="0"/>
                  <a:cs typeface="Arial" pitchFamily="34" charset="0"/>
                </a:rPr>
                <a:t>Fluid + Rotation</a:t>
              </a:r>
            </a:p>
          </p:txBody>
        </p:sp>
        <p:cxnSp>
          <p:nvCxnSpPr>
            <p:cNvPr id="14" name="Straight Arrow Connector 13"/>
            <p:cNvCxnSpPr>
              <a:stCxn id="13" idx="1"/>
            </p:cNvCxnSpPr>
            <p:nvPr/>
          </p:nvCxnSpPr>
          <p:spPr bwMode="auto">
            <a:xfrm flipH="1" flipV="1">
              <a:off x="1455421" y="3052137"/>
              <a:ext cx="1604258" cy="241251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4377116" y="3325162"/>
              <a:ext cx="3989644" cy="930698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4718297" y="3066036"/>
              <a:ext cx="3648463" cy="1723224"/>
            </a:xfrm>
            <a:prstGeom prst="straightConnector1">
              <a:avLst/>
            </a:prstGeom>
            <a:noFill/>
            <a:ln w="15875" cap="flat" cmpd="sng" algn="ctr">
              <a:solidFill>
                <a:srgbClr val="00FF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4538061" y="2853779"/>
              <a:ext cx="3828699" cy="578108"/>
            </a:xfrm>
            <a:prstGeom prst="straightConnector1">
              <a:avLst/>
            </a:prstGeom>
            <a:noFill/>
            <a:ln w="15875" cap="flat" cmpd="sng" algn="ctr">
              <a:solidFill>
                <a:srgbClr val="CC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3212079" y="5707588"/>
              <a:ext cx="15247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00FF"/>
                  </a:solidFill>
                  <a:latin typeface="Helvetica" charset="0"/>
                  <a:cs typeface="Arial" pitchFamily="34" charset="0"/>
                </a:rPr>
                <a:t>Fluid w/o Rotation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 flipV="1">
              <a:off x="2689860" y="5707588"/>
              <a:ext cx="464820" cy="138499"/>
            </a:xfrm>
            <a:prstGeom prst="straightConnector1">
              <a:avLst/>
            </a:prstGeom>
            <a:noFill/>
            <a:ln w="158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4719914" y="4659720"/>
              <a:ext cx="3736284" cy="1212486"/>
            </a:xfrm>
            <a:prstGeom prst="straightConnector1">
              <a:avLst/>
            </a:prstGeom>
            <a:noFill/>
            <a:ln w="158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H="1" flipV="1">
              <a:off x="8041156" y="2669559"/>
              <a:ext cx="20839" cy="3283484"/>
            </a:xfrm>
            <a:prstGeom prst="line">
              <a:avLst/>
            </a:prstGeom>
            <a:noFill/>
            <a:ln w="15875" cap="flat" cmpd="sng" algn="ctr">
              <a:solidFill>
                <a:schemeClr val="accent1">
                  <a:lumMod val="7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Rectangle 21"/>
            <p:cNvSpPr/>
            <p:nvPr/>
          </p:nvSpPr>
          <p:spPr>
            <a:xfrm>
              <a:off x="8020279" y="5508695"/>
              <a:ext cx="757676" cy="373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0" dirty="0" smtClean="0">
                  <a:solidFill>
                    <a:schemeClr val="tx1"/>
                  </a:solidFill>
                </a:rPr>
                <a:t>NSTX</a:t>
              </a:r>
              <a:endParaRPr lang="en-US" sz="1600" i="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7492506" y="2332164"/>
                  <a:ext cx="1022459" cy="2750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US" sz="11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100" b="1" i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𝛃</m:t>
                          </m:r>
                        </m:e>
                        <m:sub>
                          <m:r>
                            <a:rPr lang="en-US" sz="1100" b="1" i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𝐍</m:t>
                          </m:r>
                        </m:sub>
                        <m:sup>
                          <m:r>
                            <a:rPr lang="en-US" sz="1100" b="1" i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𝐧𝐨</m:t>
                          </m:r>
                          <m:r>
                            <a:rPr lang="en-US" sz="1100" b="1" i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100" b="1" i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𝐰𝐚𝐥𝐥</m:t>
                          </m:r>
                        </m:sup>
                      </m:sSubSup>
                    </m:oMath>
                  </a14:m>
                  <a:r>
                    <a:rPr lang="en-US" sz="1100" b="1" i="0" dirty="0">
                      <a:solidFill>
                        <a:schemeClr val="accent1">
                          <a:lumMod val="75000"/>
                        </a:schemeClr>
                      </a:solidFill>
                    </a:rPr>
                    <a:t> ~ </a:t>
                  </a:r>
                  <a:r>
                    <a:rPr lang="en-US" sz="1100" b="1" i="0" dirty="0" smtClean="0">
                      <a:solidFill>
                        <a:schemeClr val="accent1">
                          <a:lumMod val="75000"/>
                        </a:schemeClr>
                      </a:solidFill>
                    </a:rPr>
                    <a:t>4.75</a:t>
                  </a: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2506" y="2332164"/>
                  <a:ext cx="1022459" cy="27507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7453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310469" y="6172200"/>
            <a:ext cx="8839200" cy="69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accent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FF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9999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500" b="0" i="0" kern="0" dirty="0" smtClean="0"/>
              <a:t>MARS-K can be used to perform modelling, and results to be compared with NSTX-U experiments.</a:t>
            </a:r>
          </a:p>
        </p:txBody>
      </p:sp>
    </p:spTree>
    <p:extLst>
      <p:ext uri="{BB962C8B-B14F-4D97-AF65-F5344CB8AC3E}">
        <p14:creationId xmlns:p14="http://schemas.microsoft.com/office/powerpoint/2010/main" val="21057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yquist_contour_2003_ISL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25"/>
          <a:stretch/>
        </p:blipFill>
        <p:spPr>
          <a:xfrm>
            <a:off x="5486400" y="1223603"/>
            <a:ext cx="2590800" cy="50305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Existing DIII-D Data Shows Initial Evaluation of </a:t>
            </a:r>
            <a:r>
              <a:rPr lang="en-US" sz="2800" dirty="0" err="1" smtClean="0"/>
              <a:t>Nyquist</a:t>
            </a:r>
            <a:r>
              <a:rPr lang="en-US" sz="2800" dirty="0" smtClean="0"/>
              <a:t> Contour</a:t>
            </a:r>
            <a:endParaRPr 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4495800" cy="990600"/>
          </a:xfrm>
        </p:spPr>
        <p:txBody>
          <a:bodyPr/>
          <a:lstStyle/>
          <a:p>
            <a:r>
              <a:rPr lang="en-US" sz="1800" dirty="0" smtClean="0"/>
              <a:t>First I-coil frequency scans in DIII-D resolved peak in n=1 plasma response</a:t>
            </a:r>
          </a:p>
          <a:p>
            <a:pPr lvl="1"/>
            <a:r>
              <a:rPr lang="en-US" sz="1800" dirty="0" smtClean="0"/>
              <a:t>H. </a:t>
            </a:r>
            <a:r>
              <a:rPr lang="en-US" sz="1800" dirty="0" err="1" smtClean="0"/>
              <a:t>Reimerdes</a:t>
            </a:r>
            <a:r>
              <a:rPr lang="en-US" sz="1800" dirty="0" smtClean="0"/>
              <a:t>, PRL 2004</a:t>
            </a:r>
          </a:p>
          <a:p>
            <a:pPr lvl="1"/>
            <a:r>
              <a:rPr lang="en-US" sz="1800" dirty="0" smtClean="0"/>
              <a:t>LFS magnetics reveal n=1 structure</a:t>
            </a:r>
            <a:endParaRPr lang="en-US" sz="1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" y="2590800"/>
            <a:ext cx="4495800" cy="990600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4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4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4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1800" i="0" dirty="0" err="1"/>
              <a:t>Nyquist</a:t>
            </a:r>
            <a:r>
              <a:rPr lang="en-US" sz="1800" i="0" dirty="0"/>
              <a:t> contour similar to MARS-K model for weakly-shaped </a:t>
            </a:r>
            <a:r>
              <a:rPr lang="en-US" sz="1800" i="0" dirty="0" smtClean="0"/>
              <a:t>plasma</a:t>
            </a:r>
          </a:p>
          <a:p>
            <a:r>
              <a:rPr lang="en-US" sz="1800" i="0" dirty="0" smtClean="0"/>
              <a:t>Finish </a:t>
            </a:r>
            <a:r>
              <a:rPr lang="en-US" sz="1800" i="0" dirty="0"/>
              <a:t>more complete frequency scan </a:t>
            </a:r>
            <a:r>
              <a:rPr lang="en-US" sz="1800" i="0" dirty="0" smtClean="0"/>
              <a:t>for n=1 and n=2 response in NSTX-U plasmas</a:t>
            </a:r>
            <a:endParaRPr lang="en-US" sz="1800" i="0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941457"/>
            <a:ext cx="336342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dirty="0" smtClean="0">
                <a:latin typeface="Century Gothic"/>
                <a:cs typeface="Century Gothic"/>
              </a:rPr>
              <a:t>2003 n=1 ISLD Data – I-240 coil</a:t>
            </a:r>
            <a:endParaRPr lang="en-US" sz="1700" b="1" dirty="0">
              <a:latin typeface="Century Gothic"/>
              <a:cs typeface="Century Gothic"/>
            </a:endParaRPr>
          </a:p>
        </p:txBody>
      </p:sp>
      <p:pic>
        <p:nvPicPr>
          <p:cNvPr id="11" name="Picture 10" descr="Screen Shot 2014-11-18 at 9.44.2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78" y="4290267"/>
            <a:ext cx="2895600" cy="229702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908912" y="3985467"/>
            <a:ext cx="17228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0" dirty="0" smtClean="0">
                <a:latin typeface="Century Gothic"/>
                <a:cs typeface="Century Gothic"/>
              </a:rPr>
              <a:t>MARS-K n=1 ISL</a:t>
            </a:r>
            <a:endParaRPr lang="en-US" sz="1500" b="1" i="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07197" y="6254115"/>
            <a:ext cx="223515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i="0" dirty="0" smtClean="0">
                <a:latin typeface="Century Gothic"/>
                <a:cs typeface="Century Gothic"/>
              </a:rPr>
              <a:t>Courtesy of M.J. </a:t>
            </a:r>
            <a:r>
              <a:rPr lang="en-US" sz="1300" b="1" i="0" dirty="0" err="1" smtClean="0">
                <a:latin typeface="Century Gothic"/>
                <a:cs typeface="Century Gothic"/>
              </a:rPr>
              <a:t>Lanctot</a:t>
            </a:r>
            <a:endParaRPr lang="en-US" sz="1300" b="1" i="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5703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Shot Plan (1-2days)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4953000"/>
          </a:xfrm>
        </p:spPr>
        <p:txBody>
          <a:bodyPr/>
          <a:lstStyle/>
          <a:p>
            <a:r>
              <a:rPr lang="en-US" dirty="0" smtClean="0"/>
              <a:t>Option 1: beta value can be well controlled in each discharge</a:t>
            </a:r>
          </a:p>
          <a:p>
            <a:pPr lvl="1"/>
            <a:r>
              <a:rPr lang="en-US" dirty="0"/>
              <a:t>Find </a:t>
            </a:r>
            <a:r>
              <a:rPr lang="en-US" dirty="0" smtClean="0"/>
              <a:t>2-3 </a:t>
            </a:r>
            <a:r>
              <a:rPr lang="en-US" dirty="0"/>
              <a:t>target plasmas with the </a:t>
            </a:r>
            <a:r>
              <a:rPr lang="en-US" dirty="0" smtClean="0"/>
              <a:t>different </a:t>
            </a:r>
            <a:r>
              <a:rPr lang="en-US" dirty="0"/>
              <a:t>beta </a:t>
            </a:r>
            <a:r>
              <a:rPr lang="en-US" dirty="0" smtClean="0"/>
              <a:t>value (below,  near or above no-wall </a:t>
            </a:r>
            <a:r>
              <a:rPr lang="en-US" dirty="0"/>
              <a:t>beta </a:t>
            </a:r>
            <a:r>
              <a:rPr lang="en-US" dirty="0" smtClean="0"/>
              <a:t>limit)</a:t>
            </a:r>
            <a:endParaRPr lang="en-US" dirty="0"/>
          </a:p>
          <a:p>
            <a:pPr lvl="1"/>
            <a:r>
              <a:rPr lang="en-US" dirty="0"/>
              <a:t>Apply magnetic perturbation </a:t>
            </a:r>
            <a:r>
              <a:rPr lang="en-US" dirty="0" smtClean="0"/>
              <a:t>and vary frequency up to +/- a few hundred Hz in steps </a:t>
            </a:r>
          </a:p>
          <a:p>
            <a:pPr lvl="1"/>
            <a:r>
              <a:rPr lang="en-US" dirty="0" smtClean="0"/>
              <a:t>A number </a:t>
            </a:r>
            <a:r>
              <a:rPr lang="en-US" smtClean="0"/>
              <a:t>of discharge </a:t>
            </a:r>
            <a:r>
              <a:rPr lang="en-US" dirty="0" smtClean="0"/>
              <a:t>required to complete </a:t>
            </a:r>
            <a:r>
              <a:rPr lang="en-US" dirty="0" err="1" smtClean="0"/>
              <a:t>Nyquist</a:t>
            </a:r>
            <a:r>
              <a:rPr lang="en-US" dirty="0" smtClean="0"/>
              <a:t> contour will depend on shot duration</a:t>
            </a:r>
            <a:endParaRPr lang="en-US" b="1" dirty="0" smtClean="0"/>
          </a:p>
          <a:p>
            <a:r>
              <a:rPr lang="en-US" dirty="0" smtClean="0"/>
              <a:t>Option 2: beta value cannot be well controlled</a:t>
            </a:r>
          </a:p>
          <a:p>
            <a:pPr lvl="1"/>
            <a:r>
              <a:rPr lang="en-US" dirty="0" smtClean="0"/>
              <a:t>Find one target plasma with increasing beta value across no-wall limit</a:t>
            </a:r>
          </a:p>
          <a:p>
            <a:pPr lvl="1"/>
            <a:r>
              <a:rPr lang="en-US" dirty="0" smtClean="0"/>
              <a:t>Apply magnetic perturbation with a fixed frequency in each shot</a:t>
            </a:r>
          </a:p>
          <a:p>
            <a:pPr lvl="1"/>
            <a:r>
              <a:rPr lang="en-US" dirty="0" smtClean="0"/>
              <a:t>Change frequency from shot to shot to complete </a:t>
            </a:r>
            <a:r>
              <a:rPr lang="en-US" dirty="0" err="1" smtClean="0"/>
              <a:t>Nyquist</a:t>
            </a:r>
            <a:r>
              <a:rPr lang="en-US" dirty="0" smtClean="0"/>
              <a:t> contour</a:t>
            </a:r>
          </a:p>
          <a:p>
            <a:pPr marL="342900" lvl="1" indent="-342900"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Both n=1 and n=2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 response experiment can follow above procedure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695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88821</TotalTime>
  <Words>479</Words>
  <Application>Microsoft Office PowerPoint</Application>
  <PresentationFormat>On-screen Show (4:3)</PresentationFormat>
  <Paragraphs>106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Plasma Response Study with Nyquist Plot in NSTX-U </vt:lpstr>
      <vt:lpstr>Existing DIII-D Data Shows Initial Evaluation of Nyquist Contour</vt:lpstr>
      <vt:lpstr>Shot Plan (1-2days)</vt:lpstr>
    </vt:vector>
  </TitlesOfParts>
  <Company>Princeton Plasma Physics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creator>NSTX team member</dc:creator>
  <cp:lastModifiedBy>U</cp:lastModifiedBy>
  <cp:revision>13089</cp:revision>
  <cp:lastPrinted>2014-08-06T15:57:50Z</cp:lastPrinted>
  <dcterms:created xsi:type="dcterms:W3CDTF">2003-10-01T16:23:57Z</dcterms:created>
  <dcterms:modified xsi:type="dcterms:W3CDTF">2015-02-25T04:34:24Z</dcterms:modified>
</cp:coreProperties>
</file>