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1217" r:id="rId2"/>
    <p:sldId id="1253" r:id="rId3"/>
    <p:sldId id="1254" r:id="rId4"/>
    <p:sldId id="1255" r:id="rId5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FF"/>
    <a:srgbClr val="FF3300"/>
    <a:srgbClr val="00CCFF"/>
    <a:srgbClr val="00FFFF"/>
    <a:srgbClr val="FF33CC"/>
    <a:srgbClr val="0000FF"/>
    <a:srgbClr val="FF0000"/>
    <a:srgbClr val="9999FF"/>
    <a:srgbClr val="00CC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aximized">
    <p:restoredLeft sz="8901" autoAdjust="0"/>
    <p:restoredTop sz="95900" autoAdjust="0"/>
  </p:normalViewPr>
  <p:slideViewPr>
    <p:cSldViewPr>
      <p:cViewPr>
        <p:scale>
          <a:sx n="88" d="100"/>
          <a:sy n="88" d="100"/>
        </p:scale>
        <p:origin x="-1109" y="-29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1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06"/>
    </p:cViewPr>
  </p:sorterViewPr>
  <p:notesViewPr>
    <p:cSldViewPr>
      <p:cViewPr varScale="1">
        <p:scale>
          <a:sx n="93" d="100"/>
          <a:sy n="93" d="100"/>
        </p:scale>
        <p:origin x="-4032" y="-8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t" anchorCtr="0" compatLnSpc="1">
            <a:prstTxWarp prst="textNoShape">
              <a:avLst/>
            </a:prstTxWarp>
          </a:bodyPr>
          <a:lstStyle>
            <a:lvl1pPr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1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t" anchorCtr="0" compatLnSpc="1">
            <a:prstTxWarp prst="textNoShape">
              <a:avLst/>
            </a:prstTxWarp>
          </a:bodyPr>
          <a:lstStyle>
            <a:lvl1pPr algn="r"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9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b" anchorCtr="0" compatLnSpc="1">
            <a:prstTxWarp prst="textNoShape">
              <a:avLst/>
            </a:prstTxWarp>
          </a:bodyPr>
          <a:lstStyle>
            <a:lvl1pPr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9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b" anchorCtr="0" compatLnSpc="1">
            <a:prstTxWarp prst="textNoShape">
              <a:avLst/>
            </a:prstTxWarp>
          </a:bodyPr>
          <a:lstStyle>
            <a:lvl1pPr algn="r"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906F36EA-F659-40A5-B93D-DFECCD8FD2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443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1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9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C3F730BC-8D41-4B50-9098-2A419748A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4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858" indent="-285715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2858" indent="-228572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001" indent="-228572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145" indent="-228572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288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431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8574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5717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eaLnBrk="1" hangingPunct="1"/>
            <a:fld id="{C6581798-1A84-4DA8-8919-56479157ECB3}" type="slidenum">
              <a:rPr lang="en-US" altLang="en-US" b="0" i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en-US" b="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08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29400"/>
            <a:ext cx="9461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0" dirty="0" smtClean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  <a:cs typeface="+mn-cs"/>
              </a:rPr>
              <a:t>NSTX-U</a:t>
            </a:r>
            <a:endParaRPr lang="en-US" b="0" dirty="0">
              <a:solidFill>
                <a:srgbClr val="171FC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-128" charset="0"/>
              <a:cs typeface="+mn-cs"/>
            </a:endParaRPr>
          </a:p>
        </p:txBody>
      </p: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990600" y="6629400"/>
            <a:ext cx="7162800" cy="18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0" kern="1200" dirty="0" smtClean="0">
                <a:solidFill>
                  <a:srgbClr val="1822CD"/>
                </a:solidFill>
                <a:latin typeface="Helvetica" charset="0"/>
                <a:ea typeface="+mn-ea"/>
                <a:cs typeface="Arial" charset="0"/>
              </a:rPr>
              <a:t>MS TSG </a:t>
            </a:r>
            <a:r>
              <a:rPr lang="en-US" sz="800" b="1" i="0" kern="1200" smtClean="0">
                <a:solidFill>
                  <a:srgbClr val="1822CD"/>
                </a:solidFill>
                <a:latin typeface="Helvetica" charset="0"/>
                <a:ea typeface="+mn-ea"/>
                <a:cs typeface="Arial" charset="0"/>
              </a:rPr>
              <a:t>meeting </a:t>
            </a:r>
            <a:r>
              <a:rPr lang="en-US" sz="800" b="1" i="0" kern="1200" smtClean="0">
                <a:solidFill>
                  <a:srgbClr val="1822CD"/>
                </a:solidFill>
                <a:latin typeface="Helvetica" charset="0"/>
                <a:ea typeface="+mn-ea"/>
                <a:cs typeface="Arial" charset="0"/>
              </a:rPr>
              <a:t>2/25/2015</a:t>
            </a:r>
            <a:endParaRPr lang="en-US" sz="800" b="1" i="0" kern="1200" dirty="0" smtClean="0">
              <a:solidFill>
                <a:srgbClr val="1822CD"/>
              </a:solidFill>
              <a:latin typeface="Helvetica" charset="0"/>
              <a:ea typeface="+mn-ea"/>
              <a:cs typeface="Arial" charset="0"/>
            </a:endParaRPr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70104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US" sz="1000" b="1" i="0" kern="1200" smtClean="0">
                <a:solidFill>
                  <a:srgbClr val="1822CD"/>
                </a:solidFill>
                <a:latin typeface="Helvetica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9pPr>
          </a:lstStyle>
          <a:p>
            <a:fld id="{7582A597-63CD-47F9-A9E4-CA8C6B735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685800" y="990600"/>
            <a:ext cx="7696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260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Study </a:t>
            </a:r>
            <a:r>
              <a:rPr lang="en-US" sz="2600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of tearing mode stability in the presence of external perturbed fields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altLang="en-US" sz="2200" b="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Experimental validation of </a:t>
            </a:r>
            <a:r>
              <a:rPr lang="en-US" altLang="en-US" sz="2200" b="0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MARS</a:t>
            </a:r>
            <a:r>
              <a:rPr lang="en-US" altLang="en-US" sz="2200" b="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-K/Q and RDCON codes</a:t>
            </a:r>
            <a:endParaRPr lang="en-US" altLang="en-US" sz="2200" b="0" i="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219200" y="2303383"/>
            <a:ext cx="670560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700" dirty="0">
                <a:solidFill>
                  <a:schemeClr val="tx1"/>
                </a:solidFill>
                <a:latin typeface="Arial" pitchFamily="34" charset="0"/>
              </a:rPr>
              <a:t>Z.R. </a:t>
            </a:r>
            <a:r>
              <a:rPr lang="en-US" altLang="en-US" sz="1700" dirty="0" smtClean="0">
                <a:solidFill>
                  <a:schemeClr val="tx1"/>
                </a:solidFill>
                <a:latin typeface="Arial" pitchFamily="34" charset="0"/>
              </a:rPr>
              <a:t>Wang</a:t>
            </a:r>
            <a:r>
              <a:rPr lang="en-US" altLang="en-US" sz="1700" b="0" baseline="30000" dirty="0" smtClean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, 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J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.-K. Park</a:t>
            </a:r>
            <a:r>
              <a:rPr lang="en-US" altLang="en-US" sz="1800" b="0" baseline="30000" dirty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, J. E. 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Menard</a:t>
            </a:r>
            <a:r>
              <a:rPr lang="en-US" altLang="en-US" sz="1800" b="0" baseline="30000" dirty="0" smtClean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,</a:t>
            </a:r>
          </a:p>
          <a:p>
            <a:pPr algn="ctr" eaLnBrk="1" hangingPunct="1">
              <a:spcAft>
                <a:spcPts val="600"/>
              </a:spcAft>
            </a:pP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Y.Q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. 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Liu</a:t>
            </a:r>
            <a:r>
              <a:rPr lang="en-US" altLang="en-US" sz="1800" b="0" baseline="30000" dirty="0" smtClean="0">
                <a:solidFill>
                  <a:schemeClr val="tx1"/>
                </a:solidFill>
                <a:latin typeface="Arial" pitchFamily="34" charset="0"/>
              </a:rPr>
              <a:t>2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, R. La Haye</a:t>
            </a:r>
            <a:r>
              <a:rPr lang="en-US" altLang="en-US" sz="1800" b="0" baseline="30000" dirty="0" smtClean="0">
                <a:solidFill>
                  <a:schemeClr val="tx1"/>
                </a:solidFill>
                <a:latin typeface="Arial" pitchFamily="34" charset="0"/>
              </a:rPr>
              <a:t>3</a:t>
            </a:r>
            <a:endParaRPr lang="en-US" altLang="en-US" sz="1800" b="0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/>
            <a:r>
              <a:rPr lang="en-US" altLang="en-US" b="0" baseline="30000" dirty="0" smtClean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Princeton </a:t>
            </a:r>
            <a:r>
              <a:rPr lang="en-US" altLang="en-US" b="0" dirty="0">
                <a:solidFill>
                  <a:schemeClr val="tx1"/>
                </a:solidFill>
                <a:latin typeface="Arial" pitchFamily="34" charset="0"/>
              </a:rPr>
              <a:t>Plasma Physics 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Laboratory</a:t>
            </a:r>
            <a:endParaRPr lang="en-US" altLang="en-US" sz="1800" b="0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/>
            <a:r>
              <a:rPr lang="en-US" altLang="en-US" b="0" baseline="30000" dirty="0">
                <a:solidFill>
                  <a:schemeClr val="tx1"/>
                </a:solidFill>
                <a:latin typeface="Arial" pitchFamily="34" charset="0"/>
              </a:rPr>
              <a:t>2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CCFE, </a:t>
            </a:r>
            <a:r>
              <a:rPr lang="en-US" altLang="en-US" b="0" dirty="0" err="1" smtClean="0">
                <a:solidFill>
                  <a:schemeClr val="tx1"/>
                </a:solidFill>
                <a:latin typeface="Arial" pitchFamily="34" charset="0"/>
              </a:rPr>
              <a:t>Culham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 Science Centre</a:t>
            </a:r>
          </a:p>
          <a:p>
            <a:pPr algn="ctr" eaLnBrk="1" hangingPunct="1"/>
            <a:r>
              <a:rPr lang="en-US" altLang="en-US" b="0" baseline="30000" dirty="0" smtClean="0">
                <a:solidFill>
                  <a:schemeClr val="tx1"/>
                </a:solidFill>
                <a:latin typeface="Arial" pitchFamily="34" charset="0"/>
              </a:rPr>
              <a:t>3 </a:t>
            </a:r>
            <a:r>
              <a:rPr lang="en-US" altLang="en-US" b="0" dirty="0">
                <a:solidFill>
                  <a:schemeClr val="tx1"/>
                </a:solidFill>
                <a:latin typeface="Arial" pitchFamily="34" charset="0"/>
              </a:rPr>
              <a:t>General Atomics, </a:t>
            </a:r>
            <a:r>
              <a:rPr lang="it-IT" altLang="en-US" b="0" dirty="0">
                <a:solidFill>
                  <a:schemeClr val="tx1"/>
                </a:solidFill>
                <a:latin typeface="Arial" pitchFamily="34" charset="0"/>
              </a:rPr>
              <a:t>San Diego, </a:t>
            </a:r>
            <a:r>
              <a:rPr lang="it-IT" altLang="en-US" b="0" dirty="0" smtClean="0">
                <a:solidFill>
                  <a:schemeClr val="tx1"/>
                </a:solidFill>
                <a:latin typeface="Arial" pitchFamily="34" charset="0"/>
              </a:rPr>
              <a:t>USA</a:t>
            </a:r>
            <a:endParaRPr lang="en-US" altLang="en-US" b="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905000" cy="554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0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NSTX-U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r"/>
            <a:r>
              <a:rPr lang="en-US" altLang="en-US" sz="1800">
                <a:solidFill>
                  <a:schemeClr val="accent2"/>
                </a:solidFill>
                <a:latin typeface="Arial" pitchFamily="34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2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3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94" name="Picture 53" descr="ppi224.tmp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95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6" name="Text Box 153"/>
          <p:cNvSpPr txBox="1">
            <a:spLocks noChangeArrowheads="1"/>
          </p:cNvSpPr>
          <p:nvPr/>
        </p:nvSpPr>
        <p:spPr bwMode="auto">
          <a:xfrm>
            <a:off x="7696200" y="231775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800">
                <a:solidFill>
                  <a:srgbClr val="FF0000"/>
                </a:solidFill>
                <a:latin typeface="Arial" pitchFamily="34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ASCR, Czech Rep</a:t>
            </a:r>
          </a:p>
        </p:txBody>
      </p:sp>
      <p:cxnSp>
        <p:nvCxnSpPr>
          <p:cNvPr id="2097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8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00" name="Picture 3" descr="C:\Users\jmenard\Desktop\Picture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4495800"/>
            <a:ext cx="30781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1" name="Picture 48" descr="ppi221.tmp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2" name="Text Box 152"/>
          <p:cNvSpPr txBox="1">
            <a:spLocks noChangeArrowheads="1"/>
          </p:cNvSpPr>
          <p:nvPr/>
        </p:nvSpPr>
        <p:spPr bwMode="auto">
          <a:xfrm>
            <a:off x="152400" y="220980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 err="1">
                <a:solidFill>
                  <a:srgbClr val="0000FF"/>
                </a:solidFill>
                <a:latin typeface="Arial" pitchFamily="34" charset="0"/>
              </a:rPr>
              <a:t>Coll</a:t>
            </a: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 of </a:t>
            </a:r>
            <a:r>
              <a:rPr lang="en-US" altLang="en-US" sz="900" dirty="0" err="1">
                <a:solidFill>
                  <a:srgbClr val="0000FF"/>
                </a:solidFill>
                <a:latin typeface="Arial" pitchFamily="34" charset="0"/>
              </a:rPr>
              <a:t>Wm</a:t>
            </a: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 err="1">
                <a:solidFill>
                  <a:srgbClr val="0000FF"/>
                </a:solidFill>
                <a:latin typeface="Arial" pitchFamily="34" charset="0"/>
              </a:rPr>
              <a:t>CompX</a:t>
            </a:r>
            <a:endParaRPr lang="en-US" altLang="en-US" sz="900" dirty="0">
              <a:solidFill>
                <a:srgbClr val="0000FF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X Science LLC</a:t>
            </a:r>
          </a:p>
        </p:txBody>
      </p:sp>
      <p:pic>
        <p:nvPicPr>
          <p:cNvPr id="2103" name="Picture 5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343400"/>
            <a:ext cx="227488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219200" y="3751183"/>
            <a:ext cx="67056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500" i="0" dirty="0" smtClean="0">
                <a:solidFill>
                  <a:srgbClr val="FF0000"/>
                </a:solidFill>
                <a:latin typeface="Arial" pitchFamily="34" charset="0"/>
              </a:rPr>
              <a:t>NSTX-U Research Forum</a:t>
            </a:r>
          </a:p>
          <a:p>
            <a:pPr algn="ctr" eaLnBrk="1" hangingPunct="1">
              <a:spcAft>
                <a:spcPts val="600"/>
              </a:spcAft>
            </a:pPr>
            <a:r>
              <a:rPr lang="en-US" altLang="en-US" sz="1500" i="0" dirty="0" smtClean="0">
                <a:solidFill>
                  <a:srgbClr val="FF0000"/>
                </a:solidFill>
                <a:latin typeface="Arial" pitchFamily="34" charset="0"/>
              </a:rPr>
              <a:t>February 25, 2015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77"/>
    </mc:Choice>
    <mc:Fallback xmlns="">
      <p:transition spd="slow" advTm="747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25" y="1143000"/>
            <a:ext cx="44227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NSTX-U Tearing Mode Experiments by Varying Plasma Rotation Through NTV Torque in Presence of External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75" y="1143000"/>
            <a:ext cx="4724400" cy="2895600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/>
              <a:t>Tearing mode </a:t>
            </a:r>
            <a:r>
              <a:rPr lang="en-US" sz="1900" dirty="0" smtClean="0"/>
              <a:t>limits </a:t>
            </a:r>
            <a:r>
              <a:rPr lang="en-US" sz="1900" dirty="0"/>
              <a:t>the plasma beta when </a:t>
            </a:r>
            <a:r>
              <a:rPr lang="en-US" sz="1900" dirty="0" smtClean="0"/>
              <a:t>ideal kink mode </a:t>
            </a:r>
            <a:r>
              <a:rPr lang="en-US" sz="1900" dirty="0"/>
              <a:t>is stable</a:t>
            </a:r>
            <a:r>
              <a:rPr lang="en-US" sz="1900" dirty="0" smtClean="0"/>
              <a:t>.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/>
              <a:t>Revisit tearing </a:t>
            </a:r>
            <a:r>
              <a:rPr lang="en-US" sz="1900" dirty="0"/>
              <a:t>mode </a:t>
            </a:r>
            <a:r>
              <a:rPr lang="en-US" sz="1900" dirty="0" smtClean="0"/>
              <a:t>stability in NSTX</a:t>
            </a:r>
            <a:endParaRPr lang="en-US" sz="1900" dirty="0"/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/>
              <a:t>Study the effect of rotation/shear on tearing mode stability in the presence of external magnetic perturbation.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/>
              <a:t>The idea of experiments </a:t>
            </a:r>
            <a:r>
              <a:rPr lang="en-US" sz="1900" dirty="0" smtClean="0"/>
              <a:t>to study </a:t>
            </a:r>
            <a:r>
              <a:rPr lang="en-US" sz="1900" dirty="0"/>
              <a:t>the (2,1), (3,2) tearing </a:t>
            </a:r>
            <a:r>
              <a:rPr lang="en-US" sz="1900" dirty="0" smtClean="0"/>
              <a:t>mode </a:t>
            </a:r>
            <a:r>
              <a:rPr lang="en-US" sz="1900" dirty="0"/>
              <a:t>stability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9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-381000" y="4495800"/>
            <a:ext cx="9220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800" b="0" i="0" dirty="0" smtClean="0"/>
              <a:t>Use NBI </a:t>
            </a:r>
            <a:r>
              <a:rPr lang="en-US" sz="1800" b="0" i="0" dirty="0"/>
              <a:t>provides </a:t>
            </a:r>
            <a:r>
              <a:rPr lang="en-US" sz="1800" b="0" i="0" dirty="0" smtClean="0"/>
              <a:t>angular momentum at </a:t>
            </a:r>
            <a:r>
              <a:rPr lang="en-US" sz="1800" b="0" i="0" dirty="0"/>
              <a:t>different location (on/off-axis).</a:t>
            </a:r>
          </a:p>
          <a:p>
            <a:pPr lvl="1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800" b="0" i="0" dirty="0" smtClean="0"/>
              <a:t>Apply n=1 </a:t>
            </a:r>
            <a:r>
              <a:rPr lang="en-US" sz="1800" b="0" i="0" dirty="0"/>
              <a:t>and n=2 external </a:t>
            </a:r>
            <a:r>
              <a:rPr lang="en-US" sz="1800" b="0" i="0" dirty="0" smtClean="0"/>
              <a:t>perturbations with different strengths to induce </a:t>
            </a:r>
            <a:r>
              <a:rPr lang="en-US" sz="1800" b="0" i="0" dirty="0"/>
              <a:t>NTV torque.</a:t>
            </a:r>
          </a:p>
          <a:p>
            <a:pPr lvl="1">
              <a:spcAft>
                <a:spcPts val="600"/>
              </a:spcAft>
              <a:buClr>
                <a:srgbClr val="FF0000"/>
              </a:buClr>
            </a:pPr>
            <a:r>
              <a:rPr lang="en-US" sz="1800" b="0" i="0" dirty="0" smtClean="0">
                <a:solidFill>
                  <a:schemeClr val="tx1"/>
                </a:solidFill>
              </a:rPr>
              <a:t>The correlation among the tearing mode stability, damped rotation profile and the strengths of applied field (resonant field penetration) can be investigated.</a:t>
            </a:r>
            <a:endParaRPr lang="en-US" sz="1800" b="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50892"/>
            <a:ext cx="3657600" cy="279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667000"/>
            <a:ext cx="4572000" cy="2563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3072" y="2390001"/>
            <a:ext cx="3526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MAST plasma with n=3 magnetic perturbation</a:t>
            </a:r>
            <a:endParaRPr lang="en-US" i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2300" dirty="0" smtClean="0"/>
              <a:t>Numerical Capability to Carry Out Simulation of Tearing Instability and  NTV Torque in Presence of External Fields</a:t>
            </a:r>
            <a:endParaRPr lang="en-US" sz="2300" dirty="0"/>
          </a:p>
        </p:txBody>
      </p:sp>
      <p:sp>
        <p:nvSpPr>
          <p:cNvPr id="8" name="Rectangle 7"/>
          <p:cNvSpPr/>
          <p:nvPr/>
        </p:nvSpPr>
        <p:spPr>
          <a:xfrm>
            <a:off x="-76200" y="990600"/>
            <a:ext cx="92202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en-US" sz="1700" b="0" i="0" dirty="0">
                <a:solidFill>
                  <a:schemeClr val="tx1"/>
                </a:solidFill>
                <a:latin typeface="+mn-lt"/>
                <a:cs typeface="+mn-cs"/>
              </a:rPr>
              <a:t>MARS-Q can do the physical analysis in terms of the small island in the quasi-linear approach. </a:t>
            </a:r>
          </a:p>
          <a:p>
            <a:pPr lvl="1" indent="-457200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700" b="0" i="0" dirty="0" smtClean="0"/>
              <a:t>The </a:t>
            </a:r>
            <a:r>
              <a:rPr lang="en-US" sz="1700" b="0" i="0" dirty="0"/>
              <a:t>code can be used to simulate the </a:t>
            </a:r>
            <a:r>
              <a:rPr lang="en-US" sz="1700" b="0" i="0" dirty="0" smtClean="0"/>
              <a:t>dynamics of </a:t>
            </a:r>
            <a:r>
              <a:rPr lang="en-US" altLang="zh-CN" sz="1700" b="0" i="0" dirty="0" smtClean="0"/>
              <a:t>tearing mode</a:t>
            </a:r>
            <a:r>
              <a:rPr lang="en-US" sz="1700" b="0" i="0" dirty="0" smtClean="0"/>
              <a:t> in the experiments.</a:t>
            </a:r>
          </a:p>
          <a:p>
            <a:pPr lvl="1" indent="-457200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700" b="0" i="0" dirty="0" smtClean="0"/>
              <a:t>The code includes the </a:t>
            </a:r>
            <a:r>
              <a:rPr lang="en-US" sz="1700" b="0" i="0" dirty="0" err="1" smtClean="0"/>
              <a:t>JxB</a:t>
            </a:r>
            <a:r>
              <a:rPr lang="en-US" sz="1700" b="0" i="0" dirty="0" smtClean="0"/>
              <a:t> resonant torque + Neoclassical toroidal viscosity(NTV) torque</a:t>
            </a:r>
            <a:endParaRPr lang="en-US" sz="1700" b="0" i="0" dirty="0"/>
          </a:p>
        </p:txBody>
      </p:sp>
      <p:sp>
        <p:nvSpPr>
          <p:cNvPr id="2" name="Rectangle 1"/>
          <p:cNvSpPr/>
          <p:nvPr/>
        </p:nvSpPr>
        <p:spPr>
          <a:xfrm>
            <a:off x="-76200" y="5791200"/>
            <a:ext cx="86868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700" b="0" i="0" dirty="0"/>
              <a:t>RDCON can </a:t>
            </a:r>
            <a:r>
              <a:rPr lang="en-US" sz="1700" b="0" i="0" dirty="0" smtClean="0"/>
              <a:t>also be </a:t>
            </a:r>
            <a:r>
              <a:rPr lang="en-US" sz="1700" b="0" i="0" dirty="0"/>
              <a:t>used to study the effect of </a:t>
            </a:r>
            <a:r>
              <a:rPr lang="en-US" sz="1700" b="0" i="0" dirty="0" smtClean="0"/>
              <a:t>rotation </a:t>
            </a:r>
            <a:r>
              <a:rPr lang="en-US" sz="1700" b="0" i="0" dirty="0"/>
              <a:t>shear at singular surface by matching the inner and outer region solutions.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3600" y="3008092"/>
            <a:ext cx="1495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>
                <a:solidFill>
                  <a:srgbClr val="FF0000"/>
                </a:solidFill>
              </a:rPr>
              <a:t>Rotation damping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0200" y="2412392"/>
            <a:ext cx="27980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Time evolution </a:t>
            </a:r>
            <a:r>
              <a:rPr lang="en-US" i="0" smtClean="0"/>
              <a:t>of (2,1</a:t>
            </a:r>
            <a:r>
              <a:rPr lang="en-US" i="0" dirty="0" smtClean="0"/>
              <a:t>) island width </a:t>
            </a:r>
            <a:endParaRPr lang="en-US" i="0" dirty="0"/>
          </a:p>
        </p:txBody>
      </p:sp>
      <p:sp>
        <p:nvSpPr>
          <p:cNvPr id="14" name="TextBox 13"/>
          <p:cNvSpPr txBox="1"/>
          <p:nvPr/>
        </p:nvSpPr>
        <p:spPr>
          <a:xfrm>
            <a:off x="7315200" y="5209401"/>
            <a:ext cx="1900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G.Z. </a:t>
            </a:r>
            <a:r>
              <a:rPr lang="en-US" b="0" i="0" dirty="0" err="1" smtClean="0"/>
              <a:t>Hao</a:t>
            </a:r>
            <a:r>
              <a:rPr lang="en-US" b="0" i="0" dirty="0" smtClean="0"/>
              <a:t> et al, </a:t>
            </a:r>
            <a:r>
              <a:rPr lang="en-US" b="0" i="0" dirty="0" err="1" smtClean="0"/>
              <a:t>PoP</a:t>
            </a:r>
            <a:r>
              <a:rPr lang="en-US" b="0" i="0" dirty="0" smtClean="0"/>
              <a:t> 2014</a:t>
            </a:r>
            <a:endParaRPr lang="en-US" b="0" i="0" dirty="0"/>
          </a:p>
        </p:txBody>
      </p:sp>
      <p:sp>
        <p:nvSpPr>
          <p:cNvPr id="15" name="TextBox 14"/>
          <p:cNvSpPr txBox="1"/>
          <p:nvPr/>
        </p:nvSpPr>
        <p:spPr>
          <a:xfrm>
            <a:off x="2168178" y="5208311"/>
            <a:ext cx="1934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Y.Q. Liu et al, PPCF 2012</a:t>
            </a:r>
            <a:endParaRPr lang="en-US" b="0" i="0" dirty="0"/>
          </a:p>
        </p:txBody>
      </p:sp>
    </p:spTree>
    <p:extLst>
      <p:ext uri="{BB962C8B-B14F-4D97-AF65-F5344CB8AC3E}">
        <p14:creationId xmlns:p14="http://schemas.microsoft.com/office/powerpoint/2010/main" val="203591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Shot Plan (1 day)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Revisit NSXT n=1 tearing mode experiments and find a target marginal to tearing mode stability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Adjust NBI (on/off axis) to change plasma rotation/shear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Apply the static n=1 magnetic perturbation with different strengths to damp plasma rotation through NTV torque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Study </a:t>
            </a:r>
            <a:r>
              <a:rPr lang="en-US" dirty="0"/>
              <a:t>the threshold </a:t>
            </a:r>
            <a:r>
              <a:rPr lang="en-US" dirty="0" smtClean="0"/>
              <a:t>of (2,1) </a:t>
            </a:r>
            <a:r>
              <a:rPr lang="en-US" dirty="0"/>
              <a:t>tearing mode </a:t>
            </a:r>
            <a:r>
              <a:rPr lang="en-US" dirty="0" smtClean="0"/>
              <a:t>stability, and time evolution of islands and rotation profiles (CHERS, MPTS, SXR)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Threshold of (3,2) tearing mode stability can be investigated through the same procedure with </a:t>
            </a:r>
            <a:r>
              <a:rPr lang="en-US" dirty="0"/>
              <a:t>n=2 </a:t>
            </a:r>
            <a:r>
              <a:rPr lang="en-US" dirty="0" smtClean="0"/>
              <a:t>magnetic perturbation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287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88871</TotalTime>
  <Words>526</Words>
  <Application>Microsoft Office PowerPoint</Application>
  <PresentationFormat>On-screen Show (4:3)</PresentationFormat>
  <Paragraphs>98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NSTX-U Tearing Mode Experiments by Varying Plasma Rotation Through NTV Torque in Presence of External Fields</vt:lpstr>
      <vt:lpstr>Numerical Capability to Carry Out Simulation of Tearing Instability and  NTV Torque in Presence of External Fields</vt:lpstr>
      <vt:lpstr>Shot Plan (1 day)</vt:lpstr>
    </vt:vector>
  </TitlesOfParts>
  <Company>Princeton Plasma Physics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U</cp:lastModifiedBy>
  <cp:revision>13099</cp:revision>
  <cp:lastPrinted>2014-08-06T15:57:50Z</cp:lastPrinted>
  <dcterms:created xsi:type="dcterms:W3CDTF">2003-10-01T16:23:57Z</dcterms:created>
  <dcterms:modified xsi:type="dcterms:W3CDTF">2015-02-25T04:34:45Z</dcterms:modified>
</cp:coreProperties>
</file>