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11" r:id="rId2"/>
    <p:sldId id="306" r:id="rId3"/>
    <p:sldId id="310" r:id="rId4"/>
    <p:sldId id="307" r:id="rId5"/>
    <p:sldId id="308" r:id="rId6"/>
  </p:sldIdLst>
  <p:sldSz cx="10058400" cy="77724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508000" indent="-5080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1017588" indent="-103188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527175" indent="-155575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2036763" indent="-207963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DF"/>
    <a:srgbClr val="80C57F"/>
    <a:srgbClr val="FFE4E6"/>
    <a:srgbClr val="C9D4FF"/>
    <a:srgbClr val="800001"/>
    <a:srgbClr val="0001C7"/>
    <a:srgbClr val="AA0008"/>
    <a:srgbClr val="0001FF"/>
    <a:srgbClr val="00FF7D"/>
    <a:srgbClr val="FF09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672" y="-112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-208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1B29DD-0ADE-C74C-9924-0A0B548B3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54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9675" y="685800"/>
            <a:ext cx="44386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BC5F935-ABEC-3D41-A56B-9485D00F7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020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50800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101758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52717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203676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547061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"/>
          <p:cNvSpPr>
            <a:spLocks noChangeShapeType="1"/>
          </p:cNvSpPr>
          <p:nvPr userDrawn="1"/>
        </p:nvSpPr>
        <p:spPr bwMode="auto">
          <a:xfrm>
            <a:off x="419100" y="1295400"/>
            <a:ext cx="9220200" cy="0"/>
          </a:xfrm>
          <a:prstGeom prst="line">
            <a:avLst/>
          </a:prstGeom>
          <a:noFill/>
          <a:ln w="762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Line 4"/>
          <p:cNvSpPr>
            <a:spLocks noChangeShapeType="1"/>
          </p:cNvSpPr>
          <p:nvPr userDrawn="1"/>
        </p:nvSpPr>
        <p:spPr bwMode="auto">
          <a:xfrm>
            <a:off x="419100" y="6303963"/>
            <a:ext cx="9220200" cy="0"/>
          </a:xfrm>
          <a:prstGeom prst="line">
            <a:avLst/>
          </a:prstGeom>
          <a:noFill/>
          <a:ln w="762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/>
          </a:p>
        </p:txBody>
      </p:sp>
      <p:pic>
        <p:nvPicPr>
          <p:cNvPr id="4" name="Picture 3" descr="cmod_logo_official_better_color_cropped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52400"/>
            <a:ext cx="1049602" cy="107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278253"/>
            <a:ext cx="4800600" cy="712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24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250825" y="1036638"/>
            <a:ext cx="9556750" cy="0"/>
          </a:xfrm>
          <a:prstGeom prst="line">
            <a:avLst/>
          </a:prstGeom>
          <a:noFill/>
          <a:ln w="50800">
            <a:solidFill>
              <a:srgbClr val="0001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5" descr="cmod_logo_official_better_color_cropped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152400"/>
            <a:ext cx="744802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74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3710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68" r:id="rId2"/>
    <p:sldLayoutId id="2147483869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509412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1018824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528237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2037649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81000" indent="-3810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  <a:ea typeface="+mn-ea"/>
        </a:defRPr>
      </a:lvl2pPr>
      <a:lvl3pPr marL="1273175" indent="-254000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</a:defRPr>
      </a:lvl3pPr>
      <a:lvl4pPr marL="1782763" indent="-2540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+mn-ea"/>
        </a:defRPr>
      </a:lvl4pPr>
      <a:lvl5pPr marL="2292350" indent="-254000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5pPr>
      <a:lvl6pPr marL="2801767" indent="-25470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3311180" indent="-25470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820592" indent="-25470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4330004" indent="-25470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9050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​</a:t>
            </a:r>
            <a:r>
              <a:rPr lang="en-US" sz="3200" b="1" i="1" dirty="0" err="1"/>
              <a:t>Ex­situ</a:t>
            </a:r>
            <a:r>
              <a:rPr lang="en-US" sz="3200" b="1" i="1" dirty="0"/>
              <a:t> i</a:t>
            </a:r>
            <a:r>
              <a:rPr lang="en-US" sz="3200" b="1" i="1" dirty="0" smtClean="0"/>
              <a:t>on </a:t>
            </a:r>
            <a:r>
              <a:rPr lang="en-US" sz="3200" b="1" i="1" dirty="0"/>
              <a:t>b</a:t>
            </a:r>
            <a:r>
              <a:rPr lang="en-US" sz="3200" b="1" i="1" dirty="0" smtClean="0"/>
              <a:t>eam analysis </a:t>
            </a:r>
            <a:r>
              <a:rPr lang="en-US" sz="3200" b="1" i="1" dirty="0"/>
              <a:t>of targets with implanted depth markers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3733800"/>
            <a:ext cx="95320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dirty="0" smtClean="0"/>
              <a:t>Main investigators: </a:t>
            </a:r>
            <a:r>
              <a:rPr lang="en-US" b="1" dirty="0" smtClean="0"/>
              <a:t>Graham Wright</a:t>
            </a:r>
            <a:r>
              <a:rPr lang="en-US" dirty="0" smtClean="0"/>
              <a:t>, Zach </a:t>
            </a:r>
            <a:r>
              <a:rPr lang="en-US" dirty="0" err="1" smtClean="0"/>
              <a:t>Hartwig</a:t>
            </a:r>
            <a:endParaRPr lang="en-US" dirty="0" smtClean="0"/>
          </a:p>
          <a:p>
            <a:pPr algn="ctr">
              <a:spcAft>
                <a:spcPts val="1200"/>
              </a:spcAft>
            </a:pPr>
            <a:r>
              <a:rPr lang="en-US" dirty="0" smtClean="0"/>
              <a:t>Assisting: Brandon </a:t>
            </a:r>
            <a:r>
              <a:rPr lang="en-US" dirty="0" err="1" smtClean="0"/>
              <a:t>Sorbom</a:t>
            </a:r>
            <a:r>
              <a:rPr lang="en-US" dirty="0" smtClean="0"/>
              <a:t>, Leigh Ann </a:t>
            </a:r>
            <a:r>
              <a:rPr lang="en-US" dirty="0" err="1" smtClean="0"/>
              <a:t>Kesler</a:t>
            </a:r>
            <a:r>
              <a:rPr lang="en-US" dirty="0" smtClean="0"/>
              <a:t>, Dennis Whyte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934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143000"/>
            <a:ext cx="9677400" cy="6370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Helvetica"/>
                <a:cs typeface="Helvetica"/>
              </a:rPr>
              <a:t>IBA </a:t>
            </a:r>
            <a:r>
              <a:rPr lang="en-US" sz="2400" dirty="0">
                <a:latin typeface="Helvetica"/>
                <a:cs typeface="Helvetica"/>
              </a:rPr>
              <a:t>techniques reveal material distributions below the surface complimenting the surface-focused diagnostics of MAPP.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latin typeface="Helvetica"/>
              <a:cs typeface="Helvetica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Helvetica"/>
                <a:cs typeface="Helvetica"/>
              </a:rPr>
              <a:t>Two main thrusts would be pursued: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Helvetica"/>
                <a:cs typeface="Helvetica"/>
              </a:rPr>
              <a:t>Traditional ion beam analysis techniques (RBS, NRA, ERD) to measure Li-layer thickness, oxide layer thickness, D retention and Li-C intermixing in targets exposed in NSTX-U.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Helvetica"/>
                <a:cs typeface="Helvetica"/>
              </a:rPr>
              <a:t>The use of low-Z </a:t>
            </a:r>
            <a:r>
              <a:rPr lang="en-US" sz="2400" i="1" dirty="0">
                <a:latin typeface="Helvetica"/>
                <a:cs typeface="Helvetica"/>
              </a:rPr>
              <a:t>implanted</a:t>
            </a:r>
            <a:r>
              <a:rPr lang="en-US" sz="2400" dirty="0">
                <a:latin typeface="Helvetica"/>
                <a:cs typeface="Helvetica"/>
              </a:rPr>
              <a:t> depth markers to track net deposition/erosion of targets as a study for specific scenarios and also as a proof of principle for future campaign considerations.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dirty="0">
              <a:latin typeface="Helvetica"/>
              <a:cs typeface="Helvetica"/>
            </a:endParaRPr>
          </a:p>
          <a:p>
            <a:r>
              <a:rPr lang="en-US" sz="2400" dirty="0">
                <a:solidFill>
                  <a:srgbClr val="FF0000"/>
                </a:solidFill>
                <a:latin typeface="Helvetica"/>
                <a:cs typeface="Helvetica"/>
              </a:rPr>
              <a:t>IBA will be performed with a “traditional” tandem accelerator and also a </a:t>
            </a:r>
            <a:r>
              <a:rPr lang="en-US" sz="2400" b="1" dirty="0">
                <a:solidFill>
                  <a:srgbClr val="FF0000"/>
                </a:solidFill>
                <a:latin typeface="Helvetica"/>
                <a:cs typeface="Helvetica"/>
              </a:rPr>
              <a:t>deuteron tandem accelerator </a:t>
            </a:r>
            <a:r>
              <a:rPr lang="en-US" sz="2400" dirty="0">
                <a:solidFill>
                  <a:srgbClr val="FF0000"/>
                </a:solidFill>
                <a:latin typeface="Helvetica"/>
                <a:cs typeface="Helvetica"/>
              </a:rPr>
              <a:t>to simulate AIMS capabilities and refine AIMS detection techniques for the NSTX-U environment. Comparison of results will yield insight on the accuracy and resolution of the more complicated deuteron/AIMS IBA techniques.</a:t>
            </a:r>
          </a:p>
        </p:txBody>
      </p:sp>
      <p:sp>
        <p:nvSpPr>
          <p:cNvPr id="3" name="Rectangle 37"/>
          <p:cNvSpPr>
            <a:spLocks noChangeArrowheads="1"/>
          </p:cNvSpPr>
          <p:nvPr/>
        </p:nvSpPr>
        <p:spPr bwMode="auto">
          <a:xfrm>
            <a:off x="304800" y="141697"/>
            <a:ext cx="8991600" cy="1077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01882" tIns="50941" rIns="101882" bIns="50941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500" b="1" dirty="0" smtClean="0"/>
              <a:t>Collaboration Idea: </a:t>
            </a:r>
            <a:r>
              <a:rPr lang="en-US" sz="2500" b="1" dirty="0" smtClean="0"/>
              <a:t>Leveraging MAPP capabilities to expose custom targets for ex-situ IBA at MIT</a:t>
            </a:r>
            <a:endParaRPr lang="en-US" sz="2500" b="1" i="1" dirty="0"/>
          </a:p>
          <a:p>
            <a:pPr>
              <a:lnSpc>
                <a:spcPct val="90000"/>
              </a:lnSpc>
              <a:defRPr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1380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952" y="1390016"/>
            <a:ext cx="2813209" cy="266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228600" y="4446800"/>
            <a:ext cx="4210208" cy="2472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2200" dirty="0">
                <a:latin typeface="Helvetica" charset="0"/>
                <a:cs typeface="Helvetica" charset="0"/>
              </a:rPr>
              <a:t>RBS spectra is sensitive to Li-C intermixing as well as oxygen content and distribution in Li layer</a:t>
            </a:r>
            <a:r>
              <a:rPr lang="en-US" sz="2200" dirty="0" smtClean="0">
                <a:latin typeface="Helvetica" charset="0"/>
                <a:cs typeface="Helvetica" charset="0"/>
              </a:rPr>
              <a:t>.</a:t>
            </a:r>
          </a:p>
          <a:p>
            <a:endParaRPr lang="en-US" sz="2200" dirty="0">
              <a:latin typeface="Helvetica" charset="0"/>
              <a:cs typeface="Helvetica" charset="0"/>
            </a:endParaRPr>
          </a:p>
          <a:p>
            <a:r>
              <a:rPr lang="en-US" sz="2200" dirty="0" smtClean="0">
                <a:latin typeface="Helvetica" charset="0"/>
                <a:cs typeface="Helvetica" charset="0"/>
              </a:rPr>
              <a:t>Deuterium depth profiles achievable with </a:t>
            </a:r>
            <a:r>
              <a:rPr lang="en-US" sz="2200" baseline="30000" dirty="0" smtClean="0">
                <a:latin typeface="Helvetica" charset="0"/>
                <a:cs typeface="Helvetica" charset="0"/>
              </a:rPr>
              <a:t>3</a:t>
            </a:r>
            <a:r>
              <a:rPr lang="en-US" sz="2200" dirty="0" smtClean="0">
                <a:latin typeface="Helvetica" charset="0"/>
                <a:cs typeface="Helvetica" charset="0"/>
              </a:rPr>
              <a:t>He NRA.</a:t>
            </a:r>
            <a:endParaRPr lang="en-US" sz="2200" dirty="0">
              <a:latin typeface="Helvetica" charset="0"/>
              <a:cs typeface="Helvetica" charset="0"/>
            </a:endParaRPr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198" y="1220894"/>
            <a:ext cx="5092065" cy="342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5699" y="4678892"/>
            <a:ext cx="4327208" cy="278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8198486" y="5648644"/>
            <a:ext cx="1802370" cy="41065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2000" b="1">
                <a:latin typeface="Helvetica" charset="0"/>
                <a:cs typeface="Helvetica" charset="0"/>
              </a:rPr>
              <a:t>Oxygen peak</a:t>
            </a:r>
          </a:p>
        </p:txBody>
      </p:sp>
      <p:cxnSp>
        <p:nvCxnSpPr>
          <p:cNvPr id="7" name="Straight Arrow Connector 10"/>
          <p:cNvCxnSpPr>
            <a:cxnSpLocks noChangeShapeType="1"/>
          </p:cNvCxnSpPr>
          <p:nvPr/>
        </p:nvCxnSpPr>
        <p:spPr bwMode="auto">
          <a:xfrm flipH="1">
            <a:off x="8381841" y="6082242"/>
            <a:ext cx="247968" cy="33644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" name="Rectangle 7"/>
          <p:cNvSpPr/>
          <p:nvPr/>
        </p:nvSpPr>
        <p:spPr>
          <a:xfrm>
            <a:off x="304800" y="254169"/>
            <a:ext cx="89154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/>
                <a:ea typeface="ヒラギノ角ゴ Pro W3" charset="0"/>
                <a:cs typeface="Arial"/>
              </a:rPr>
              <a:t>Examples </a:t>
            </a:r>
            <a:r>
              <a:rPr lang="en-US" b="1" dirty="0" smtClean="0">
                <a:latin typeface="Arial"/>
                <a:ea typeface="ヒラギノ角ゴ Pro W3" charset="0"/>
                <a:cs typeface="Arial"/>
              </a:rPr>
              <a:t>of simulated RBS </a:t>
            </a:r>
            <a:r>
              <a:rPr lang="en-US" b="1" dirty="0">
                <a:latin typeface="Arial"/>
                <a:ea typeface="ヒラギノ角ゴ Pro W3" charset="0"/>
                <a:cs typeface="Arial"/>
              </a:rPr>
              <a:t>spectra for C-Li system</a:t>
            </a:r>
            <a:endParaRPr lang="en-US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8073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Be-d cross-sect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200400"/>
            <a:ext cx="2767584" cy="2005584"/>
          </a:xfrm>
          <a:prstGeom prst="rect">
            <a:avLst/>
          </a:prstGeom>
        </p:spPr>
      </p:pic>
      <p:pic>
        <p:nvPicPr>
          <p:cNvPr id="21" name="Picture 20" descr="F-d cross-sect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182112"/>
            <a:ext cx="3048000" cy="2304288"/>
          </a:xfrm>
          <a:prstGeom prst="rect">
            <a:avLst/>
          </a:prstGeom>
        </p:spPr>
      </p:pic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304800" y="141697"/>
            <a:ext cx="8991600" cy="1077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01882" tIns="50941" rIns="101882" bIns="50941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500" b="1" dirty="0" smtClean="0"/>
              <a:t>Collaboration Idea: </a:t>
            </a:r>
            <a:r>
              <a:rPr lang="en-US" sz="2500" b="1" dirty="0" smtClean="0"/>
              <a:t>Low-Z implanted depth markers for net erosion/deposition data and AIMS compatibility</a:t>
            </a:r>
            <a:endParaRPr lang="en-US" sz="2500" b="1" i="1" dirty="0"/>
          </a:p>
          <a:p>
            <a:pPr>
              <a:lnSpc>
                <a:spcPct val="90000"/>
              </a:lnSpc>
              <a:defRPr/>
            </a:pPr>
            <a:endParaRPr lang="en-US" sz="20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" y="1295400"/>
            <a:ext cx="9525000" cy="4114800"/>
          </a:xfrm>
          <a:prstGeom prst="rect">
            <a:avLst/>
          </a:prstGeom>
        </p:spPr>
        <p:txBody>
          <a:bodyPr/>
          <a:lstStyle>
            <a:lvl1pPr marL="381000" indent="-3810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7088" indent="-3175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73175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82763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92350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801767" indent="-254706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311180" indent="-254706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820592" indent="-254706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330004" indent="-254706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400" dirty="0" smtClean="0"/>
              <a:t>AIMS-sensitive depth marker </a:t>
            </a:r>
            <a:r>
              <a:rPr lang="en-US" sz="2400" dirty="0" smtClean="0">
                <a:sym typeface="Wingdings"/>
              </a:rPr>
              <a:t> </a:t>
            </a:r>
            <a:r>
              <a:rPr lang="en-US" sz="2400" dirty="0" smtClean="0"/>
              <a:t>shot-by-shot depth marker tracking at many different locations </a:t>
            </a:r>
            <a:r>
              <a:rPr lang="en-US" sz="2400" dirty="0" smtClean="0">
                <a:sym typeface="Wingdings"/>
              </a:rPr>
              <a:t>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unparalleled insights on net erosion/deposition rates in a tokamak</a:t>
            </a:r>
          </a:p>
          <a:p>
            <a:r>
              <a:rPr lang="en-US" sz="2400" dirty="0" smtClean="0"/>
              <a:t>Be and F are the most promising depth marker candidates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Depth information can be extracted from yields since cross-section is a function of deuteron energy.</a:t>
            </a:r>
          </a:p>
          <a:p>
            <a:r>
              <a:rPr lang="en-US" sz="2400" dirty="0" smtClean="0"/>
              <a:t>Dual depth markers improves dynamic range and allows us to deduce depth information by measuring ratios instead of absolute numbers.</a:t>
            </a:r>
          </a:p>
          <a:p>
            <a:pPr marL="0" indent="0" algn="ctr">
              <a:buFontTx/>
              <a:buNone/>
            </a:pPr>
            <a:endParaRPr lang="en-US" sz="2400" dirty="0" smtClean="0"/>
          </a:p>
          <a:p>
            <a:pPr marL="0" indent="0">
              <a:buFontTx/>
              <a:buNone/>
            </a:pPr>
            <a:endParaRPr lang="en-US" sz="2400" dirty="0" smtClean="0"/>
          </a:p>
          <a:p>
            <a:pPr marL="0" indent="0">
              <a:buFontTx/>
              <a:buNone/>
            </a:pPr>
            <a:endParaRPr lang="en-US" sz="24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0603" y="5179732"/>
            <a:ext cx="1436182" cy="21499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855403" y="3299848"/>
            <a:ext cx="1155974" cy="1628254"/>
          </a:xfrm>
          <a:prstGeom prst="rect">
            <a:avLst/>
          </a:prstGeom>
          <a:solidFill>
            <a:srgbClr val="E2A2E3">
              <a:alpha val="3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777901" y="3307987"/>
            <a:ext cx="1090849" cy="1601547"/>
          </a:xfrm>
          <a:prstGeom prst="rect">
            <a:avLst/>
          </a:prstGeom>
          <a:solidFill>
            <a:srgbClr val="E2A2E3">
              <a:alpha val="3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6107" y="4504755"/>
            <a:ext cx="10182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latin typeface="Helvetica"/>
                <a:cs typeface="Helvetica"/>
              </a:rPr>
              <a:t>AIMS energy </a:t>
            </a:r>
          </a:p>
          <a:p>
            <a:r>
              <a:rPr lang="en-US" sz="1050" b="1" dirty="0" smtClean="0">
                <a:latin typeface="Helvetica"/>
                <a:cs typeface="Helvetica"/>
              </a:rPr>
              <a:t>range</a:t>
            </a:r>
            <a:endParaRPr lang="en-US" sz="1050" b="1" dirty="0">
              <a:latin typeface="Helvetica"/>
              <a:cs typeface="Helvetic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00428" y="3617357"/>
            <a:ext cx="1970040" cy="145728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670468" y="3615073"/>
            <a:ext cx="404760" cy="1457286"/>
          </a:xfrm>
          <a:prstGeom prst="rect">
            <a:avLst/>
          </a:prstGeom>
          <a:solidFill>
            <a:srgbClr val="ED2324">
              <a:alpha val="4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393685" y="3615073"/>
            <a:ext cx="65125" cy="1457286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220459" y="3620930"/>
            <a:ext cx="65125" cy="1457286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8515795" y="4179104"/>
            <a:ext cx="697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Helvetica"/>
                <a:cs typeface="Helvetica"/>
              </a:rPr>
              <a:t>Plasma</a:t>
            </a:r>
            <a:endParaRPr lang="en-US" sz="1200" dirty="0">
              <a:latin typeface="Helvetica"/>
              <a:cs typeface="Helvetic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46998" y="4038419"/>
            <a:ext cx="148099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Helvetica"/>
                <a:cs typeface="Helvetica"/>
              </a:rPr>
              <a:t>PFC or</a:t>
            </a:r>
          </a:p>
          <a:p>
            <a:r>
              <a:rPr lang="en-US" sz="1600" dirty="0" smtClean="0">
                <a:latin typeface="Helvetica"/>
                <a:cs typeface="Helvetica"/>
              </a:rPr>
              <a:t>MAPP sample</a:t>
            </a:r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70353" y="3222007"/>
            <a:ext cx="19800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Helvetica"/>
                <a:cs typeface="Helvetica"/>
              </a:rPr>
              <a:t>F implantation zone</a:t>
            </a:r>
            <a:endParaRPr lang="en-US" sz="1600" dirty="0">
              <a:solidFill>
                <a:srgbClr val="008000"/>
              </a:solidFill>
              <a:latin typeface="Helvetica"/>
              <a:cs typeface="Helvetic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26174" y="5206194"/>
            <a:ext cx="22493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n w="3175">
                  <a:noFill/>
                </a:ln>
                <a:solidFill>
                  <a:srgbClr val="233EFC"/>
                </a:solidFill>
                <a:latin typeface="Helvetica"/>
                <a:cs typeface="Helvetica"/>
              </a:rPr>
              <a:t>Be implantation zone</a:t>
            </a:r>
            <a:endParaRPr lang="en-US" sz="1600" b="1" dirty="0">
              <a:ln w="3175">
                <a:noFill/>
              </a:ln>
              <a:solidFill>
                <a:srgbClr val="233EFC"/>
              </a:solidFill>
              <a:latin typeface="Helvetica"/>
              <a:cs typeface="Helvetica"/>
            </a:endParaRPr>
          </a:p>
        </p:txBody>
      </p:sp>
      <p:cxnSp>
        <p:nvCxnSpPr>
          <p:cNvPr id="18" name="Straight Arrow Connector 17"/>
          <p:cNvCxnSpPr>
            <a:endCxn id="12" idx="0"/>
          </p:cNvCxnSpPr>
          <p:nvPr/>
        </p:nvCxnSpPr>
        <p:spPr bwMode="auto">
          <a:xfrm>
            <a:off x="8328560" y="3495238"/>
            <a:ext cx="97688" cy="11983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>
            <a:endCxn id="13" idx="2"/>
          </p:cNvCxnSpPr>
          <p:nvPr/>
        </p:nvCxnSpPr>
        <p:spPr bwMode="auto">
          <a:xfrm flipV="1">
            <a:off x="8165747" y="5078216"/>
            <a:ext cx="87275" cy="16739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233EFC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011096" y="2991769"/>
            <a:ext cx="1758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>
                <a:latin typeface="Helvetica"/>
                <a:cs typeface="Helvetica"/>
              </a:rPr>
              <a:t>Proposed target</a:t>
            </a:r>
            <a:endParaRPr lang="en-US" sz="1600" b="1" u="sng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328371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ccelerator pi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429000"/>
            <a:ext cx="3749040" cy="2036064"/>
          </a:xfrm>
          <a:prstGeom prst="rect">
            <a:avLst/>
          </a:prstGeom>
        </p:spPr>
      </p:pic>
      <p:sp>
        <p:nvSpPr>
          <p:cNvPr id="2" name="Rectangle 37"/>
          <p:cNvSpPr>
            <a:spLocks noChangeArrowheads="1"/>
          </p:cNvSpPr>
          <p:nvPr/>
        </p:nvSpPr>
        <p:spPr bwMode="auto">
          <a:xfrm>
            <a:off x="304800" y="141697"/>
            <a:ext cx="8991600" cy="1077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01882" tIns="50941" rIns="101882" bIns="50941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500" b="1" dirty="0" smtClean="0"/>
              <a:t>Necessary accelerators are running and preliminary work can begin immediately</a:t>
            </a:r>
            <a:endParaRPr lang="en-US" sz="2500" b="1" i="1" dirty="0"/>
          </a:p>
          <a:p>
            <a:pPr>
              <a:lnSpc>
                <a:spcPct val="90000"/>
              </a:lnSpc>
              <a:defRPr/>
            </a:pPr>
            <a:endParaRPr lang="en-US" sz="20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79094" y="1295400"/>
            <a:ext cx="9650706" cy="4114800"/>
          </a:xfrm>
          <a:prstGeom prst="rect">
            <a:avLst/>
          </a:prstGeom>
        </p:spPr>
        <p:txBody>
          <a:bodyPr/>
          <a:lstStyle>
            <a:lvl1pPr marL="381000" indent="-3810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7088" indent="-3175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73175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</a:defRPr>
            </a:lvl3pPr>
            <a:lvl4pPr marL="1782763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292350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801767" indent="-254706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311180" indent="-254706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820592" indent="-254706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330004" indent="-254706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400" dirty="0" smtClean="0"/>
              <a:t>Be and F depth markers are detectable with both standard IBA and deuteron IBA, so they are ideal for cross-checks.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Implantation of depth markers and standard IBA is performed by </a:t>
            </a:r>
            <a:r>
              <a:rPr lang="en-US" sz="2400" dirty="0" err="1" smtClean="0"/>
              <a:t>Cockroft</a:t>
            </a:r>
            <a:r>
              <a:rPr lang="en-US" sz="2400" dirty="0" smtClean="0"/>
              <a:t>-Walton tandem accelerator. Deuteron IBA/AIMS simulation performed by DANTE deuterium tandem accelerator.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FontTx/>
              <a:buNone/>
            </a:pPr>
            <a:endParaRPr lang="en-US" sz="2400" dirty="0" smtClean="0"/>
          </a:p>
          <a:p>
            <a:r>
              <a:rPr lang="en-US" sz="2400" dirty="0" smtClean="0"/>
              <a:t>We are ready to start immediately even investigating old NSTX tiles to refine and calibrate our measurement techniques. </a:t>
            </a:r>
          </a:p>
          <a:p>
            <a:r>
              <a:rPr lang="en-US" sz="2400" dirty="0" smtClean="0"/>
              <a:t>This aligns well with thrusts MP-1 and MP-2 of the NSTX-U 5-year plan and objectives.</a:t>
            </a:r>
          </a:p>
          <a:p>
            <a:pPr marL="0" indent="0">
              <a:buFontTx/>
              <a:buNone/>
            </a:pPr>
            <a:endParaRPr lang="en-US" sz="2400" dirty="0" smtClean="0"/>
          </a:p>
          <a:p>
            <a:pPr marL="0" indent="0">
              <a:buFontTx/>
              <a:buNone/>
            </a:pPr>
            <a:endParaRPr lang="en-US" sz="2400" dirty="0" smtClean="0"/>
          </a:p>
        </p:txBody>
      </p:sp>
      <p:pic>
        <p:nvPicPr>
          <p:cNvPr id="5" name="Picture 4" descr="DANTE pic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568" y="3416123"/>
            <a:ext cx="3329533" cy="20283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32757" y="3278884"/>
            <a:ext cx="238939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Helvetica"/>
                <a:cs typeface="Helvetica"/>
              </a:rPr>
              <a:t>Cockroft</a:t>
            </a:r>
            <a:r>
              <a:rPr lang="en-US" sz="1600" dirty="0" smtClean="0">
                <a:latin typeface="Helvetica"/>
                <a:cs typeface="Helvetica"/>
              </a:rPr>
              <a:t>-Walton tandem</a:t>
            </a:r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9207" y="3276600"/>
            <a:ext cx="162145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Helvetica"/>
                <a:cs typeface="Helvetica"/>
              </a:rPr>
              <a:t>DANTE tandem</a:t>
            </a:r>
            <a:endParaRPr lang="en-US" sz="1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9604869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15039</TotalTime>
  <Words>451</Words>
  <Application>Microsoft Macintosh PowerPoint</Application>
  <PresentationFormat>Custom</PresentationFormat>
  <Paragraphs>48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MIT PSFC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Brian LaBombard</dc:creator>
  <cp:keywords/>
  <dc:description/>
  <cp:lastModifiedBy>Graham Wright</cp:lastModifiedBy>
  <cp:revision>280</cp:revision>
  <cp:lastPrinted>2014-01-15T03:06:13Z</cp:lastPrinted>
  <dcterms:created xsi:type="dcterms:W3CDTF">2009-03-28T15:56:57Z</dcterms:created>
  <dcterms:modified xsi:type="dcterms:W3CDTF">2015-02-20T15:14:06Z</dcterms:modified>
  <cp:category/>
</cp:coreProperties>
</file>