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0" autoAdjust="0"/>
    <p:restoredTop sz="99743" autoAdjust="0"/>
  </p:normalViewPr>
  <p:slideViewPr>
    <p:cSldViewPr snapToGrid="0" snapToObjects="1">
      <p:cViewPr varScale="1">
        <p:scale>
          <a:sx n="103" d="100"/>
          <a:sy n="103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D975D-F9A2-954F-99EF-1C46288D91E4}" type="datetimeFigureOut">
              <a:rPr lang="en-US" smtClean="0"/>
              <a:t>2/20/15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B47F1-59C1-C645-B9AD-43A3301E0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14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D855B-8222-4C40-B020-1FD043C6AAF6}" type="datetimeFigureOut">
              <a:rPr lang="en-US" smtClean="0"/>
              <a:t>2/20/15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C49A2-1F61-B840-935E-3B5C1E671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028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0168-E998-AF4F-B902-93AF40841CCA}" type="datetime1">
              <a:rPr lang="en-US" smtClean="0"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9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56947-7C0F-4B4F-8541-1526A85B2E41}" type="datetime1">
              <a:rPr lang="en-US" smtClean="0"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0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32111-BAB2-4A49-A519-D717A4D07E99}" type="datetime1">
              <a:rPr lang="en-US" smtClean="0"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65DF-6387-2D47-9CDA-6254ED73FABC}" type="datetime1">
              <a:rPr lang="en-US" smtClean="0"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6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3D0A-30C1-C846-BDD8-DC3B719410FD}" type="datetime1">
              <a:rPr lang="en-US" smtClean="0"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8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B95F-F6FA-2F46-AF68-65415196A4FE}" type="datetime1">
              <a:rPr lang="en-US" smtClean="0"/>
              <a:t>2/20/15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8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6E8F-4625-C446-B367-A2335BA07BDE}" type="datetime1">
              <a:rPr lang="en-US" smtClean="0"/>
              <a:t>2/20/15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5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2AD5-4F50-4943-8131-2436CBECDA87}" type="datetime1">
              <a:rPr lang="en-US" smtClean="0"/>
              <a:t>2/20/15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3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D6CE6-1F11-D849-BD65-9B171AE651D0}" type="datetime1">
              <a:rPr lang="en-US" smtClean="0"/>
              <a:t>2/20/15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6A7EE-0C31-BF41-BB81-BD3168AFE866}" type="datetime1">
              <a:rPr lang="en-US" smtClean="0"/>
              <a:t>2/20/15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7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98CB-4518-0442-8CAE-18B171A1EDA2}" type="datetime1">
              <a:rPr lang="en-US" smtClean="0"/>
              <a:t>2/20/15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1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95568-3C99-BB40-BBAB-BA1E4C747CD2}" type="datetime1">
              <a:rPr lang="en-US" smtClean="0"/>
              <a:t>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C306-AF7F-684E-B7B4-D644ECD4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2156" y="337170"/>
            <a:ext cx="7475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FF0000"/>
                </a:solidFill>
              </a:rPr>
              <a:t>Parallel Correlation of SOL Turbulence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2971" y="1275240"/>
            <a:ext cx="80002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S.J. </a:t>
            </a:r>
            <a:r>
              <a:rPr lang="en-US" sz="2400" dirty="0" err="1" smtClean="0">
                <a:solidFill>
                  <a:srgbClr val="0000FF"/>
                </a:solidFill>
              </a:rPr>
              <a:t>Zweben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F. </a:t>
            </a:r>
            <a:r>
              <a:rPr lang="en-US" sz="2400" dirty="0" err="1">
                <a:solidFill>
                  <a:srgbClr val="0000FF"/>
                </a:solidFill>
              </a:rPr>
              <a:t>Scotti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J.W. </a:t>
            </a:r>
            <a:r>
              <a:rPr lang="en-US" sz="2400" dirty="0" err="1" smtClean="0">
                <a:solidFill>
                  <a:srgbClr val="0000FF"/>
                </a:solidFill>
              </a:rPr>
              <a:t>Ahn</a:t>
            </a:r>
            <a:r>
              <a:rPr lang="en-US" sz="2400" dirty="0" smtClean="0">
                <a:solidFill>
                  <a:srgbClr val="0000FF"/>
                </a:solidFill>
              </a:rPr>
              <a:t>, T</a:t>
            </a:r>
            <a:r>
              <a:rPr lang="en-US" sz="2400" dirty="0">
                <a:solidFill>
                  <a:srgbClr val="0000FF"/>
                </a:solidFill>
              </a:rPr>
              <a:t>. </a:t>
            </a:r>
            <a:r>
              <a:rPr lang="en-US" sz="2400" dirty="0" smtClean="0">
                <a:solidFill>
                  <a:srgbClr val="0000FF"/>
                </a:solidFill>
              </a:rPr>
              <a:t>Gray, M. </a:t>
            </a:r>
            <a:r>
              <a:rPr lang="en-US" sz="2400" dirty="0" err="1" smtClean="0">
                <a:solidFill>
                  <a:srgbClr val="0000FF"/>
                </a:solidFill>
              </a:rPr>
              <a:t>Jaworski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  <a:endParaRPr lang="en-US" sz="2400" dirty="0" smtClean="0">
              <a:solidFill>
                <a:srgbClr val="0000FF"/>
              </a:solidFill>
            </a:endParaRPr>
          </a:p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S</a:t>
            </a:r>
            <a:r>
              <a:rPr lang="en-US" sz="2400" dirty="0" smtClean="0">
                <a:solidFill>
                  <a:srgbClr val="0000FF"/>
                </a:solidFill>
              </a:rPr>
              <a:t>. Kubota</a:t>
            </a:r>
            <a:r>
              <a:rPr lang="en-US" sz="2400" smtClean="0">
                <a:solidFill>
                  <a:srgbClr val="0000FF"/>
                </a:solidFill>
              </a:rPr>
              <a:t>, </a:t>
            </a:r>
            <a:r>
              <a:rPr lang="en-US" sz="2400" smtClean="0">
                <a:solidFill>
                  <a:srgbClr val="0000FF"/>
                </a:solidFill>
              </a:rPr>
              <a:t>R</a:t>
            </a:r>
            <a:r>
              <a:rPr lang="en-US" sz="2400" dirty="0" smtClean="0">
                <a:solidFill>
                  <a:srgbClr val="0000FF"/>
                </a:solidFill>
              </a:rPr>
              <a:t>. </a:t>
            </a:r>
            <a:r>
              <a:rPr lang="en-US" sz="2400" dirty="0" err="1" smtClean="0">
                <a:solidFill>
                  <a:srgbClr val="0000FF"/>
                </a:solidFill>
              </a:rPr>
              <a:t>Maqueda</a:t>
            </a:r>
            <a:r>
              <a:rPr lang="en-US" sz="2400" dirty="0" smtClean="0">
                <a:solidFill>
                  <a:srgbClr val="0000FF"/>
                </a:solidFill>
              </a:rPr>
              <a:t>, N. </a:t>
            </a:r>
            <a:r>
              <a:rPr lang="en-US" sz="2400" dirty="0" err="1" smtClean="0">
                <a:solidFill>
                  <a:srgbClr val="0000FF"/>
                </a:solidFill>
              </a:rPr>
              <a:t>Mandell</a:t>
            </a:r>
            <a:r>
              <a:rPr lang="en-US" sz="2400" dirty="0" smtClean="0">
                <a:solidFill>
                  <a:srgbClr val="0000FF"/>
                </a:solidFill>
              </a:rPr>
              <a:t>, D. Smith, V. </a:t>
            </a:r>
            <a:r>
              <a:rPr lang="en-US" sz="2400" dirty="0" err="1" smtClean="0">
                <a:solidFill>
                  <a:srgbClr val="0000FF"/>
                </a:solidFill>
              </a:rPr>
              <a:t>Soukhanovskii</a:t>
            </a:r>
            <a:endParaRPr lang="en-US" sz="2400" dirty="0">
              <a:solidFill>
                <a:srgbClr val="0000FF"/>
              </a:solidFill>
            </a:endParaRPr>
          </a:p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with D.A. </a:t>
            </a:r>
            <a:r>
              <a:rPr lang="en-US" sz="2400" dirty="0" err="1" smtClean="0">
                <a:solidFill>
                  <a:srgbClr val="0000FF"/>
                </a:solidFill>
              </a:rPr>
              <a:t>D’Ippolito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J.R. Myra, D.A. Russell (Lodestar)</a:t>
            </a:r>
          </a:p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and </a:t>
            </a:r>
            <a:r>
              <a:rPr lang="en-US" sz="2400" dirty="0">
                <a:solidFill>
                  <a:srgbClr val="0000FF"/>
                </a:solidFill>
              </a:rPr>
              <a:t>C.S. </a:t>
            </a:r>
            <a:r>
              <a:rPr lang="en-US" sz="2400" dirty="0" smtClean="0">
                <a:solidFill>
                  <a:srgbClr val="0000FF"/>
                </a:solidFill>
              </a:rPr>
              <a:t>Chang, R. Hager, M. Churchill, S. Ku, D. </a:t>
            </a:r>
            <a:r>
              <a:rPr lang="en-US" sz="2400" dirty="0" err="1" smtClean="0">
                <a:solidFill>
                  <a:srgbClr val="0000FF"/>
                </a:solidFill>
              </a:rPr>
              <a:t>Stotler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849" y="3355164"/>
            <a:ext cx="863364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660066"/>
                </a:solidFill>
              </a:rPr>
              <a:t>Goal:  </a:t>
            </a:r>
          </a:p>
          <a:p>
            <a:r>
              <a:rPr lang="en-US" sz="2400" dirty="0">
                <a:solidFill>
                  <a:srgbClr val="660066"/>
                </a:solidFill>
              </a:rPr>
              <a:t>	Better understand the contribution of SOL turbulence and </a:t>
            </a:r>
            <a:r>
              <a:rPr lang="en-US" sz="2400" dirty="0" smtClean="0">
                <a:solidFill>
                  <a:srgbClr val="660066"/>
                </a:solidFill>
              </a:rPr>
              <a:t>blobs</a:t>
            </a:r>
            <a:endParaRPr lang="en-US" sz="2400" dirty="0">
              <a:solidFill>
                <a:srgbClr val="660066"/>
              </a:solidFill>
            </a:endParaRPr>
          </a:p>
          <a:p>
            <a:r>
              <a:rPr lang="en-US" sz="2400" dirty="0">
                <a:solidFill>
                  <a:srgbClr val="660066"/>
                </a:solidFill>
              </a:rPr>
              <a:t>	</a:t>
            </a:r>
            <a:r>
              <a:rPr lang="en-US" sz="2400" dirty="0" smtClean="0">
                <a:solidFill>
                  <a:srgbClr val="660066"/>
                </a:solidFill>
              </a:rPr>
              <a:t>	to </a:t>
            </a:r>
            <a:r>
              <a:rPr lang="en-US" sz="2400" dirty="0">
                <a:solidFill>
                  <a:srgbClr val="660066"/>
                </a:solidFill>
              </a:rPr>
              <a:t>the SOL width, in part through theory and </a:t>
            </a:r>
            <a:r>
              <a:rPr lang="en-US" sz="2400" dirty="0" smtClean="0">
                <a:solidFill>
                  <a:srgbClr val="660066"/>
                </a:solidFill>
              </a:rPr>
              <a:t>simulation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 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Method:</a:t>
            </a:r>
          </a:p>
          <a:p>
            <a:r>
              <a:rPr lang="en-US" sz="2400" dirty="0">
                <a:solidFill>
                  <a:srgbClr val="660066"/>
                </a:solidFill>
              </a:rPr>
              <a:t>	</a:t>
            </a:r>
            <a:r>
              <a:rPr lang="en-US" sz="2400" dirty="0" smtClean="0">
                <a:solidFill>
                  <a:srgbClr val="660066"/>
                </a:solidFill>
              </a:rPr>
              <a:t>Measure the parallel (i.e. 3-D) structure of SOL turbulence and </a:t>
            </a:r>
          </a:p>
          <a:p>
            <a:r>
              <a:rPr lang="en-US" sz="2400" dirty="0">
                <a:solidFill>
                  <a:srgbClr val="660066"/>
                </a:solidFill>
              </a:rPr>
              <a:t>	</a:t>
            </a:r>
            <a:r>
              <a:rPr lang="en-US" sz="2400" dirty="0" smtClean="0">
                <a:solidFill>
                  <a:srgbClr val="660066"/>
                </a:solidFill>
              </a:rPr>
              <a:t>	blobs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smtClean="0">
                <a:solidFill>
                  <a:srgbClr val="660066"/>
                </a:solidFill>
              </a:rPr>
              <a:t>using all available edge fluctuation diagnostics,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smtClean="0">
                <a:solidFill>
                  <a:srgbClr val="660066"/>
                </a:solidFill>
              </a:rPr>
              <a:t>and </a:t>
            </a:r>
          </a:p>
          <a:p>
            <a:r>
              <a:rPr lang="en-US" sz="2400" dirty="0">
                <a:solidFill>
                  <a:srgbClr val="660066"/>
                </a:solidFill>
              </a:rPr>
              <a:t>	</a:t>
            </a:r>
            <a:r>
              <a:rPr lang="en-US" sz="2400" dirty="0" smtClean="0">
                <a:solidFill>
                  <a:srgbClr val="660066"/>
                </a:solidFill>
              </a:rPr>
              <a:t>	compare results with SOL widths, theory and simulation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1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4239" y="359456"/>
            <a:ext cx="76707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Diagnostics to Cross-Correlate with GPI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725" y="1323050"/>
            <a:ext cx="898194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arenR"/>
            </a:pPr>
            <a:r>
              <a:rPr lang="en-US" sz="2400" dirty="0" smtClean="0">
                <a:solidFill>
                  <a:srgbClr val="0000FF"/>
                </a:solidFill>
              </a:rPr>
              <a:t>GPI (at outer </a:t>
            </a:r>
            <a:r>
              <a:rPr lang="en-US" sz="2400" dirty="0" err="1" smtClean="0">
                <a:solidFill>
                  <a:srgbClr val="0000FF"/>
                </a:solidFill>
              </a:rPr>
              <a:t>midplane</a:t>
            </a:r>
            <a:r>
              <a:rPr lang="en-US" sz="2400" dirty="0" smtClean="0">
                <a:solidFill>
                  <a:srgbClr val="0000FF"/>
                </a:solidFill>
              </a:rPr>
              <a:t>) vs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  <a:r>
              <a:rPr lang="en-US" sz="2400" dirty="0" smtClean="0">
                <a:solidFill>
                  <a:srgbClr val="0000FF"/>
                </a:solidFill>
              </a:rPr>
              <a:t> fast camera on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plate (</a:t>
            </a:r>
            <a:r>
              <a:rPr lang="en-US" sz="2400" dirty="0" err="1" smtClean="0">
                <a:solidFill>
                  <a:srgbClr val="0000FF"/>
                </a:solidFill>
              </a:rPr>
              <a:t>Scotti</a:t>
            </a:r>
            <a:r>
              <a:rPr lang="en-US" sz="2400" dirty="0" smtClean="0">
                <a:solidFill>
                  <a:srgbClr val="0000FF"/>
                </a:solidFill>
              </a:rPr>
              <a:t>),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using </a:t>
            </a:r>
            <a:r>
              <a:rPr lang="en-US" sz="2400" dirty="0" err="1" smtClean="0">
                <a:solidFill>
                  <a:srgbClr val="0000FF"/>
                </a:solidFill>
              </a:rPr>
              <a:t>LiI</a:t>
            </a:r>
            <a:r>
              <a:rPr lang="en-US" sz="2400" dirty="0" smtClean="0">
                <a:solidFill>
                  <a:srgbClr val="0000FF"/>
                </a:solidFill>
              </a:rPr>
              <a:t> filter (like </a:t>
            </a:r>
            <a:r>
              <a:rPr lang="en-US" sz="2400" dirty="0" err="1" smtClean="0">
                <a:solidFill>
                  <a:srgbClr val="0000FF"/>
                </a:solidFill>
              </a:rPr>
              <a:t>Maqueda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NF ‘10), or other lines (D</a:t>
            </a:r>
            <a:r>
              <a:rPr lang="en-US" dirty="0" smtClean="0">
                <a:solidFill>
                  <a:srgbClr val="0000FF"/>
                </a:solidFill>
                <a:latin typeface="Symbol" charset="2"/>
                <a:cs typeface="Symbol" charset="2"/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, maybe C )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Maybe use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gas puffing to do “GPI” at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plate, and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maybe try to align B field to connect GPI and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camera.</a:t>
            </a:r>
          </a:p>
          <a:p>
            <a:pPr lvl="1"/>
            <a:endParaRPr lang="en-US" sz="2400" dirty="0">
              <a:solidFill>
                <a:srgbClr val="0000FF"/>
              </a:solidFill>
            </a:endParaRPr>
          </a:p>
          <a:p>
            <a:pPr marL="457200" indent="-457200">
              <a:buAutoNum type="arabicParenR" startAt="2"/>
            </a:pPr>
            <a:r>
              <a:rPr lang="en-US" sz="2400" dirty="0" smtClean="0">
                <a:solidFill>
                  <a:srgbClr val="0000FF"/>
                </a:solidFill>
              </a:rPr>
              <a:t>GPI vs.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Langmuir probe 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dirty="0" err="1" smtClean="0">
                <a:solidFill>
                  <a:srgbClr val="0000FF"/>
                </a:solidFill>
              </a:rPr>
              <a:t>sat</a:t>
            </a:r>
            <a:r>
              <a:rPr lang="en-US" sz="2400" dirty="0" smtClean="0">
                <a:solidFill>
                  <a:srgbClr val="0000FF"/>
                </a:solidFill>
              </a:rPr>
              <a:t> or floating potential (</a:t>
            </a:r>
            <a:r>
              <a:rPr lang="en-US" sz="2400" dirty="0" err="1" smtClean="0">
                <a:solidFill>
                  <a:srgbClr val="0000FF"/>
                </a:solidFill>
              </a:rPr>
              <a:t>Jaworski</a:t>
            </a:r>
            <a:r>
              <a:rPr lang="en-US" sz="2400" dirty="0" smtClean="0">
                <a:solidFill>
                  <a:srgbClr val="0000FF"/>
                </a:solidFill>
              </a:rPr>
              <a:t>).  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Maybe sweep OSP over probes to minimize heating.  Similar to </a:t>
            </a:r>
          </a:p>
          <a:p>
            <a:pPr lvl="1"/>
            <a:r>
              <a:rPr lang="en-US" sz="2400" dirty="0" err="1" smtClean="0">
                <a:solidFill>
                  <a:srgbClr val="0000FF"/>
                </a:solidFill>
              </a:rPr>
              <a:t>Grulke</a:t>
            </a:r>
            <a:r>
              <a:rPr lang="en-US" sz="2400" dirty="0" smtClean="0">
                <a:solidFill>
                  <a:srgbClr val="0000FF"/>
                </a:solidFill>
              </a:rPr>
              <a:t> in C-Mod (NF ‘14), where a ~75% correlation was seen.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pPr marL="457200" indent="-457200">
              <a:buAutoNum type="arabicParenR" startAt="3"/>
            </a:pPr>
            <a:r>
              <a:rPr lang="en-US" sz="2400" dirty="0" smtClean="0">
                <a:solidFill>
                  <a:srgbClr val="0000FF"/>
                </a:solidFill>
              </a:rPr>
              <a:t>GPI vs. lower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tangential imaging (</a:t>
            </a:r>
            <a:r>
              <a:rPr lang="en-US" sz="2400" dirty="0" err="1" smtClean="0">
                <a:solidFill>
                  <a:srgbClr val="0000FF"/>
                </a:solidFill>
              </a:rPr>
              <a:t>Maqueda</a:t>
            </a:r>
            <a:r>
              <a:rPr lang="en-US" sz="2400" dirty="0" smtClean="0">
                <a:solidFill>
                  <a:srgbClr val="0000FF"/>
                </a:solidFill>
              </a:rPr>
              <a:t>), maybe with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	local gas puff, maybe with B field alignment.  Look for X-point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effects on turbulence structure and motion (like MAST APS ‘14)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6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1627" y="282220"/>
            <a:ext cx="7672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SOL Turbulence Measurements…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cont</a:t>
            </a:r>
            <a:r>
              <a:rPr lang="en-US" sz="3600" b="1" u="sng" dirty="0" smtClean="0">
                <a:solidFill>
                  <a:srgbClr val="FF0000"/>
                </a:solidFill>
              </a:rPr>
              <a:t>…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8800" y="1211175"/>
            <a:ext cx="866648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 startAt="4"/>
            </a:pPr>
            <a:r>
              <a:rPr lang="en-US" sz="2400" dirty="0" smtClean="0">
                <a:solidFill>
                  <a:srgbClr val="0000FF"/>
                </a:solidFill>
              </a:rPr>
              <a:t>GPI vs. wide-angle fast camera view of GPI gas puff from 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across machine, to look for parallel motion of ‘blobs’</a:t>
            </a:r>
          </a:p>
          <a:p>
            <a:pPr marL="457200" indent="-457200">
              <a:buAutoNum type="arabicParenR" startAt="4"/>
            </a:pPr>
            <a:endParaRPr lang="en-US" sz="2400" dirty="0">
              <a:solidFill>
                <a:srgbClr val="0000FF"/>
              </a:solidFill>
            </a:endParaRPr>
          </a:p>
          <a:p>
            <a:pPr marL="457200" indent="-457200">
              <a:buAutoNum type="arabicParenR" startAt="4"/>
            </a:pPr>
            <a:r>
              <a:rPr lang="en-US" sz="2400" dirty="0" smtClean="0">
                <a:solidFill>
                  <a:srgbClr val="0000FF"/>
                </a:solidFill>
              </a:rPr>
              <a:t>GPI vs. BES (Smith), similar to previous study (</a:t>
            </a:r>
            <a:r>
              <a:rPr lang="en-US" sz="2400" dirty="0" err="1" smtClean="0">
                <a:solidFill>
                  <a:srgbClr val="0000FF"/>
                </a:solidFill>
              </a:rPr>
              <a:t>Sechrest</a:t>
            </a:r>
            <a:r>
              <a:rPr lang="en-US" sz="2400" dirty="0" smtClean="0">
                <a:solidFill>
                  <a:srgbClr val="0000FF"/>
                </a:solidFill>
              </a:rPr>
              <a:t>),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but maybe with improved B field alignment</a:t>
            </a:r>
          </a:p>
          <a:p>
            <a:pPr lvl="1"/>
            <a:endParaRPr lang="en-US" sz="2400" dirty="0" smtClean="0">
              <a:solidFill>
                <a:srgbClr val="0000FF"/>
              </a:solidFill>
            </a:endParaRPr>
          </a:p>
          <a:p>
            <a:pPr marL="457200" indent="-457200">
              <a:buAutoNum type="arabicParenR" startAt="6"/>
            </a:pPr>
            <a:r>
              <a:rPr lang="en-US" sz="2400" dirty="0" smtClean="0">
                <a:solidFill>
                  <a:srgbClr val="0000FF"/>
                </a:solidFill>
              </a:rPr>
              <a:t>GPI vs. </a:t>
            </a:r>
            <a:r>
              <a:rPr lang="en-US" sz="2400" dirty="0" err="1" smtClean="0">
                <a:solidFill>
                  <a:srgbClr val="0000FF"/>
                </a:solidFill>
              </a:rPr>
              <a:t>reflectometer</a:t>
            </a:r>
            <a:r>
              <a:rPr lang="en-US" sz="2400" dirty="0" smtClean="0">
                <a:solidFill>
                  <a:srgbClr val="0000FF"/>
                </a:solidFill>
              </a:rPr>
              <a:t> (Kubota), at least for n ≥ 1x10</a:t>
            </a:r>
            <a:r>
              <a:rPr lang="en-US" sz="2400" baseline="30000" dirty="0" smtClean="0">
                <a:solidFill>
                  <a:srgbClr val="0000FF"/>
                </a:solidFill>
              </a:rPr>
              <a:t>13</a:t>
            </a:r>
            <a:r>
              <a:rPr lang="en-US" sz="2400" dirty="0" smtClean="0">
                <a:solidFill>
                  <a:srgbClr val="0000FF"/>
                </a:solidFill>
              </a:rPr>
              <a:t> cm</a:t>
            </a:r>
            <a:r>
              <a:rPr lang="en-US" sz="2400" baseline="30000" dirty="0" smtClean="0">
                <a:solidFill>
                  <a:srgbClr val="0000FF"/>
                </a:solidFill>
              </a:rPr>
              <a:t>-3</a:t>
            </a:r>
            <a:r>
              <a:rPr lang="en-US" sz="2400" dirty="0" smtClean="0">
                <a:solidFill>
                  <a:srgbClr val="0000FF"/>
                </a:solidFill>
              </a:rPr>
              <a:t>, 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but probably not possible to align along B field line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7)   GPI vs. IRTV (Gray) using fastest possible IRTV speed; also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compare SOL heat flux width to SOL turbulence properties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8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9405" y="288804"/>
            <a:ext cx="8047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Plasma Conditions and Other Diagnostics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844" y="1114297"/>
            <a:ext cx="88148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•	Can do some of these correlations by piggy-backing on other XPs 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•	Dedicated shots needed for B-field alignment of GPI with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camera, probes, and IRTV, probably with OSP scan for probes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•	Density scan -&gt; OSP detachment interesting for SOL turbulence,</a:t>
            </a:r>
          </a:p>
          <a:p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also X-point location, snowflake, L</a:t>
            </a:r>
            <a:r>
              <a:rPr lang="en-US" sz="2400" baseline="-25000" dirty="0" smtClean="0">
                <a:solidFill>
                  <a:srgbClr val="0000FF"/>
                </a:solidFill>
              </a:rPr>
              <a:t>II</a:t>
            </a:r>
            <a:r>
              <a:rPr lang="en-US" sz="2400" dirty="0" smtClean="0">
                <a:solidFill>
                  <a:srgbClr val="0000FF"/>
                </a:solidFill>
              </a:rPr>
              <a:t> scan, 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en-US" sz="2400" baseline="-25000" dirty="0" err="1" smtClean="0">
                <a:solidFill>
                  <a:srgbClr val="0000FF"/>
                </a:solidFill>
              </a:rPr>
              <a:t>p</a:t>
            </a:r>
            <a:r>
              <a:rPr lang="en-US" sz="2400" dirty="0" smtClean="0">
                <a:solidFill>
                  <a:srgbClr val="0000FF"/>
                </a:solidFill>
              </a:rPr>
              <a:t> scan, RMP fields, etc.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660066"/>
                </a:solidFill>
              </a:rPr>
              <a:t>	Additional </a:t>
            </a:r>
            <a:r>
              <a:rPr lang="en-US" sz="2400" dirty="0">
                <a:solidFill>
                  <a:srgbClr val="660066"/>
                </a:solidFill>
              </a:rPr>
              <a:t>useful </a:t>
            </a:r>
            <a:r>
              <a:rPr lang="en-US" sz="2400" dirty="0" smtClean="0">
                <a:solidFill>
                  <a:srgbClr val="660066"/>
                </a:solidFill>
              </a:rPr>
              <a:t>diagnostics for SOL: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    </a:t>
            </a:r>
            <a:r>
              <a:rPr lang="en-US" sz="2400" dirty="0" err="1">
                <a:solidFill>
                  <a:srgbClr val="660066"/>
                </a:solidFill>
              </a:rPr>
              <a:t>Divertor</a:t>
            </a:r>
            <a:r>
              <a:rPr lang="en-US" sz="2400" dirty="0">
                <a:solidFill>
                  <a:srgbClr val="660066"/>
                </a:solidFill>
              </a:rPr>
              <a:t> spectroscopy, </a:t>
            </a:r>
            <a:r>
              <a:rPr lang="en-US" sz="2400" dirty="0" err="1">
                <a:solidFill>
                  <a:srgbClr val="660066"/>
                </a:solidFill>
              </a:rPr>
              <a:t>bolometry</a:t>
            </a:r>
            <a:r>
              <a:rPr lang="en-US" sz="2400" dirty="0">
                <a:solidFill>
                  <a:srgbClr val="660066"/>
                </a:solidFill>
              </a:rPr>
              <a:t>, and neutral density 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	Thomson </a:t>
            </a:r>
            <a:r>
              <a:rPr lang="en-US" sz="2400" dirty="0">
                <a:solidFill>
                  <a:srgbClr val="660066"/>
                </a:solidFill>
              </a:rPr>
              <a:t>profiles at outer edge </a:t>
            </a:r>
            <a:r>
              <a:rPr lang="en-US" sz="2400" dirty="0" smtClean="0">
                <a:solidFill>
                  <a:srgbClr val="660066"/>
                </a:solidFill>
              </a:rPr>
              <a:t>(</a:t>
            </a:r>
            <a:r>
              <a:rPr lang="en-US" sz="2400" dirty="0" err="1" smtClean="0">
                <a:solidFill>
                  <a:srgbClr val="660066"/>
                </a:solidFill>
              </a:rPr>
              <a:t>pdf</a:t>
            </a:r>
            <a:r>
              <a:rPr lang="en-US" sz="2400" dirty="0" smtClean="0">
                <a:solidFill>
                  <a:srgbClr val="660066"/>
                </a:solidFill>
              </a:rPr>
              <a:t> </a:t>
            </a:r>
            <a:r>
              <a:rPr lang="en-US" sz="2400" dirty="0">
                <a:solidFill>
                  <a:srgbClr val="660066"/>
                </a:solidFill>
              </a:rPr>
              <a:t>from repeated </a:t>
            </a:r>
            <a:r>
              <a:rPr lang="en-US" sz="2400" dirty="0" smtClean="0">
                <a:solidFill>
                  <a:srgbClr val="660066"/>
                </a:solidFill>
              </a:rPr>
              <a:t>shots)</a:t>
            </a:r>
            <a:endParaRPr lang="en-US" sz="2400" dirty="0">
              <a:solidFill>
                <a:srgbClr val="660066"/>
              </a:solidFill>
            </a:endParaRPr>
          </a:p>
          <a:p>
            <a:r>
              <a:rPr lang="en-US" sz="2400" dirty="0" smtClean="0">
                <a:solidFill>
                  <a:srgbClr val="660066"/>
                </a:solidFill>
              </a:rPr>
              <a:t>	•    </a:t>
            </a:r>
            <a:r>
              <a:rPr lang="en-US" sz="2400" dirty="0">
                <a:solidFill>
                  <a:srgbClr val="660066"/>
                </a:solidFill>
              </a:rPr>
              <a:t>Edge ion temperature, rotation, and USXR measurements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    </a:t>
            </a:r>
            <a:r>
              <a:rPr lang="en-US" sz="2400" dirty="0">
                <a:solidFill>
                  <a:srgbClr val="660066"/>
                </a:solidFill>
              </a:rPr>
              <a:t>Fast magnetics for </a:t>
            </a:r>
            <a:r>
              <a:rPr lang="en-US" sz="2400" dirty="0" err="1">
                <a:solidFill>
                  <a:srgbClr val="660066"/>
                </a:solidFill>
              </a:rPr>
              <a:t>separatrix</a:t>
            </a:r>
            <a:r>
              <a:rPr lang="en-US" sz="2400" dirty="0">
                <a:solidFill>
                  <a:srgbClr val="660066"/>
                </a:solidFill>
              </a:rPr>
              <a:t> magnetic fluctuations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1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NSTX Forum 2015 - div/sol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C306-AF7F-684E-B7B4-D644ECD4D53A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5103" y="217791"/>
            <a:ext cx="8458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Data Analysis and Interpretation Questions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9362" y="1076967"/>
            <a:ext cx="8954638" cy="5336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•  	Is SOL turbulence highly correlated along B field line from outer</a:t>
            </a:r>
          </a:p>
          <a:p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</a:rPr>
              <a:t>midplane</a:t>
            </a:r>
            <a:r>
              <a:rPr lang="en-US" sz="2400" dirty="0" smtClean="0">
                <a:solidFill>
                  <a:srgbClr val="0000FF"/>
                </a:solidFill>
              </a:rPr>
              <a:t> to </a:t>
            </a:r>
            <a:r>
              <a:rPr lang="en-US" sz="2400" dirty="0" err="1" smtClean="0">
                <a:solidFill>
                  <a:srgbClr val="0000FF"/>
                </a:solidFill>
              </a:rPr>
              <a:t>divertor</a:t>
            </a:r>
            <a:r>
              <a:rPr lang="en-US" sz="2400" dirty="0" smtClean="0">
                <a:solidFill>
                  <a:srgbClr val="0000FF"/>
                </a:solidFill>
              </a:rPr>
              <a:t> plate, or disconnected by shear, collisions…?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•</a:t>
            </a:r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How well does SOL turbulence correlate with SOL heat flux width ?</a:t>
            </a:r>
          </a:p>
          <a:p>
            <a:r>
              <a:rPr lang="en-US" sz="2400" dirty="0">
                <a:solidFill>
                  <a:srgbClr val="0000FF"/>
                </a:solidFill>
              </a:rPr>
              <a:t>	</a:t>
            </a:r>
            <a:r>
              <a:rPr lang="en-US" sz="2400" dirty="0" smtClean="0">
                <a:solidFill>
                  <a:srgbClr val="0000FF"/>
                </a:solidFill>
              </a:rPr>
              <a:t>Might be correlated through turbulence level, size, or radial speed.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•	Can we use fluctuation levels to estimate turbulent vs. neoclassical 	transport? 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Does </a:t>
            </a:r>
            <a:r>
              <a:rPr lang="en-US" sz="2400" dirty="0" err="1" smtClean="0">
                <a:solidFill>
                  <a:srgbClr val="0000FF"/>
                </a:solidFill>
              </a:rPr>
              <a:t>ñ</a:t>
            </a:r>
            <a:r>
              <a:rPr lang="en-US" sz="2400" dirty="0" smtClean="0">
                <a:solidFill>
                  <a:srgbClr val="0000FF"/>
                </a:solidFill>
              </a:rPr>
              <a:t>/n ~ 1 imply that neoclassical transport is small ?</a:t>
            </a:r>
            <a:endParaRPr lang="en-US" sz="2400" dirty="0">
              <a:solidFill>
                <a:srgbClr val="0000FF"/>
              </a:solidFill>
            </a:endParaRPr>
          </a:p>
          <a:p>
            <a:endParaRPr lang="en-US" sz="2400" dirty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rgbClr val="660066"/>
                </a:solidFill>
              </a:rPr>
              <a:t>	Theory/simulation tools: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 </a:t>
            </a:r>
            <a:r>
              <a:rPr lang="en-US" sz="2400" dirty="0">
                <a:solidFill>
                  <a:srgbClr val="660066"/>
                </a:solidFill>
              </a:rPr>
              <a:t>	Analytic blob models </a:t>
            </a:r>
            <a:r>
              <a:rPr lang="en-US" sz="2400" dirty="0" smtClean="0">
                <a:solidFill>
                  <a:srgbClr val="660066"/>
                </a:solidFill>
              </a:rPr>
              <a:t>for parallel correlation estimates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    2-D SOLT </a:t>
            </a:r>
            <a:r>
              <a:rPr lang="en-US" sz="2400" dirty="0">
                <a:solidFill>
                  <a:srgbClr val="660066"/>
                </a:solidFill>
              </a:rPr>
              <a:t>simulations </a:t>
            </a:r>
            <a:r>
              <a:rPr lang="en-US" sz="2400" dirty="0" smtClean="0">
                <a:solidFill>
                  <a:srgbClr val="660066"/>
                </a:solidFill>
              </a:rPr>
              <a:t>for turbulence vs. estimated SOL width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	</a:t>
            </a:r>
            <a:r>
              <a:rPr lang="en-US" sz="2400" smtClean="0">
                <a:solidFill>
                  <a:srgbClr val="660066"/>
                </a:solidFill>
              </a:rPr>
              <a:t>XGC-a </a:t>
            </a:r>
            <a:r>
              <a:rPr lang="en-US" sz="2400" dirty="0" smtClean="0">
                <a:solidFill>
                  <a:srgbClr val="660066"/>
                </a:solidFill>
              </a:rPr>
              <a:t>simulations for estimation of neoclassical transport </a:t>
            </a:r>
          </a:p>
          <a:p>
            <a:r>
              <a:rPr lang="en-US" sz="2400" dirty="0" smtClean="0">
                <a:solidFill>
                  <a:srgbClr val="660066"/>
                </a:solidFill>
              </a:rPr>
              <a:t>	•</a:t>
            </a:r>
            <a:r>
              <a:rPr lang="en-US" sz="2400" dirty="0">
                <a:solidFill>
                  <a:srgbClr val="660066"/>
                </a:solidFill>
              </a:rPr>
              <a:t>	</a:t>
            </a:r>
            <a:r>
              <a:rPr lang="en-US" sz="2400" dirty="0" smtClean="0">
                <a:solidFill>
                  <a:srgbClr val="660066"/>
                </a:solidFill>
              </a:rPr>
              <a:t>XGC</a:t>
            </a:r>
            <a:r>
              <a:rPr lang="en-US" sz="2400" dirty="0">
                <a:solidFill>
                  <a:srgbClr val="660066"/>
                </a:solidFill>
              </a:rPr>
              <a:t>-1 </a:t>
            </a:r>
            <a:r>
              <a:rPr lang="en-US" sz="2400" dirty="0" smtClean="0">
                <a:solidFill>
                  <a:srgbClr val="660066"/>
                </a:solidFill>
              </a:rPr>
              <a:t>simulations for SOL turbulence and transport</a:t>
            </a:r>
            <a:endParaRPr lang="en-US" sz="24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9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372</Words>
  <Application>Microsoft Macintosh PowerPoint</Application>
  <PresentationFormat>On-screen Show (4:3)</PresentationFormat>
  <Paragraphs>81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ARD</dc:creator>
  <cp:lastModifiedBy>ARD</cp:lastModifiedBy>
  <cp:revision>64</cp:revision>
  <dcterms:created xsi:type="dcterms:W3CDTF">2015-02-09T17:19:27Z</dcterms:created>
  <dcterms:modified xsi:type="dcterms:W3CDTF">2015-02-20T17:44:13Z</dcterms:modified>
</cp:coreProperties>
</file>